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303" r:id="rId24"/>
    <p:sldId id="279" r:id="rId25"/>
    <p:sldId id="304" r:id="rId26"/>
    <p:sldId id="287" r:id="rId27"/>
    <p:sldId id="288" r:id="rId28"/>
    <p:sldId id="297" r:id="rId29"/>
    <p:sldId id="299" r:id="rId30"/>
    <p:sldId id="306" r:id="rId31"/>
    <p:sldId id="310" r:id="rId32"/>
    <p:sldId id="309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05" r:id="rId41"/>
    <p:sldId id="307" r:id="rId42"/>
    <p:sldId id="308" r:id="rId43"/>
    <p:sldId id="300" r:id="rId44"/>
    <p:sldId id="318" r:id="rId45"/>
    <p:sldId id="319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B23C00"/>
    <a:srgbClr val="F2E5D0"/>
    <a:srgbClr val="DEF0F2"/>
    <a:srgbClr val="464646"/>
    <a:srgbClr val="8F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99" autoAdjust="0"/>
    <p:restoredTop sz="97481" autoAdjust="0"/>
  </p:normalViewPr>
  <p:slideViewPr>
    <p:cSldViewPr>
      <p:cViewPr varScale="1">
        <p:scale>
          <a:sx n="186" d="100"/>
          <a:sy n="186" d="100"/>
        </p:scale>
        <p:origin x="21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SJSU Dept. of Computer Science Fall 2013: October 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153: Concepts of Compiler Design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A49236-652E-8448-BFC8-56DE92FC1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4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Fall 2020: September 10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01926" y="6263609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CMPE</a:t>
            </a:r>
            <a:r>
              <a:rPr lang="en-US" sz="1000" baseline="0"/>
              <a:t> 152</a:t>
            </a:r>
            <a:r>
              <a:rPr lang="en-US" sz="1000"/>
              <a:t>: Compiler </a:t>
            </a:r>
            <a:r>
              <a:rPr lang="en-US" sz="1000" baseline="0"/>
              <a:t>Design</a:t>
            </a:r>
            <a:br>
              <a:rPr lang="en-US" sz="1000" baseline="0"/>
            </a:br>
            <a:r>
              <a:rPr lang="en-US" sz="1000" baseline="0"/>
              <a:t>© R. Mak</a:t>
            </a:r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efinitive-ANTLR-4-Reference/dp/1934356999/ref=sr_1_1?s=books&amp;ie=UTF8&amp;qid=1508372536&amp;sr=1-1&amp;keywords=antlr4" TargetMode="External"/><Relationship Id="rId2" Type="http://schemas.openxmlformats.org/officeDocument/2006/relationships/hyperlink" Target="http://www.antlr.org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buntu.com/tutorials/tutorial-ubuntu-on-windows#1-overview" TargetMode="External"/><Relationship Id="rId2" Type="http://schemas.openxmlformats.org/officeDocument/2006/relationships/hyperlink" Target="https://docs.microsoft.com/en-us/windows/wsl/install-win10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ntlr4ide/antlr4ide" TargetMode="External"/><Relationship Id="rId2" Type="http://schemas.openxmlformats.org/officeDocument/2006/relationships/hyperlink" Target="http://www.antlr.org/tools.html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sjsu.edu/~mak/tutorials/index.html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kiers/rrd-antlr4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152: Compiler Design</a:t>
            </a:r>
            <a:br>
              <a:rPr lang="en-US" sz="3600" dirty="0"/>
            </a:br>
            <a:r>
              <a:rPr lang="en-US" sz="2400" dirty="0"/>
              <a:t>September 10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417-64FF-EC4B-A765-F741EDC80222}" type="slidenum">
              <a:rPr lang="en-US"/>
              <a:pPr/>
              <a:t>10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 statement is in the language </a:t>
            </a:r>
            <a:br>
              <a:rPr lang="en-US" dirty="0"/>
            </a:br>
            <a:r>
              <a:rPr lang="en-US" dirty="0"/>
              <a:t>(it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syntactically correct) if it can be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derived </a:t>
            </a:r>
            <a:r>
              <a:rPr lang="en-US" dirty="0"/>
              <a:t>by the grammar.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Each </a:t>
            </a:r>
            <a:r>
              <a:rPr lang="en-US" dirty="0">
                <a:solidFill>
                  <a:srgbClr val="B23C00"/>
                </a:solidFill>
              </a:rPr>
              <a:t>grammar rule</a:t>
            </a:r>
            <a:r>
              <a:rPr lang="en-US" dirty="0"/>
              <a:t> can </a:t>
            </a:r>
            <a:r>
              <a:rPr lang="en-US" dirty="0">
                <a:solidFill>
                  <a:srgbClr val="B23C00"/>
                </a:solidFill>
              </a:rPr>
              <a:t>produce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 token string in the language.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production rule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u="sng" dirty="0"/>
              <a:t>sequence of productions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required to arrive at a syntactically correct token string is the </a:t>
            </a:r>
            <a:r>
              <a:rPr lang="en-US" dirty="0">
                <a:solidFill>
                  <a:schemeClr val="folHlink"/>
                </a:solidFill>
              </a:rPr>
              <a:t>derivation</a:t>
            </a:r>
            <a:r>
              <a:rPr lang="en-US" dirty="0"/>
              <a:t> of the string.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Grammars and Languages</a:t>
            </a: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457200" y="3703638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4464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8C9D-EFFC-2F40-87A9-0603AE393212}" type="slidenum">
              <a:rPr lang="en-US"/>
              <a:pPr/>
              <a:t>11</a:t>
            </a:fld>
            <a:endParaRPr 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Grammars and Languages, </a:t>
            </a:r>
            <a:r>
              <a:rPr lang="en-US" i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/>
              <a:t>Example: A very simplified </a:t>
            </a:r>
            <a:br>
              <a:rPr lang="en-US" dirty="0"/>
            </a:br>
            <a:r>
              <a:rPr lang="en-US" dirty="0"/>
              <a:t>expression grammar: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strings (expressions) can we derive </a:t>
            </a:r>
            <a:br>
              <a:rPr lang="en-US" dirty="0"/>
            </a:br>
            <a:r>
              <a:rPr lang="en-US" dirty="0"/>
              <a:t>from this grammar?</a:t>
            </a:r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1574982" y="2404398"/>
            <a:ext cx="592306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Courier New" charset="0"/>
              </a:rPr>
              <a:t>&lt;</a:t>
            </a:r>
            <a:r>
              <a:rPr lang="en-US" sz="2400" b="1" dirty="0" err="1">
                <a:latin typeface="Courier New" charset="0"/>
              </a:rPr>
              <a:t>expr</a:t>
            </a:r>
            <a:r>
              <a:rPr lang="en-US" sz="2400" b="1" dirty="0">
                <a:latin typeface="Courier New" charset="0"/>
              </a:rPr>
              <a:t>&gt; ::= &lt;digit&gt;</a:t>
            </a:r>
          </a:p>
          <a:p>
            <a:r>
              <a:rPr lang="en-US" sz="2400" b="1" dirty="0">
                <a:latin typeface="Courier New" charset="0"/>
              </a:rPr>
              <a:t>         | &lt;</a:t>
            </a:r>
            <a:r>
              <a:rPr lang="en-US" sz="2400" b="1" dirty="0" err="1">
                <a:latin typeface="Courier New" charset="0"/>
              </a:rPr>
              <a:t>expr</a:t>
            </a:r>
            <a:r>
              <a:rPr lang="en-US" sz="2400" b="1" dirty="0">
                <a:latin typeface="Courier New" charset="0"/>
              </a:rPr>
              <a:t>&gt; &lt;op&gt; &lt;</a:t>
            </a:r>
            <a:r>
              <a:rPr lang="en-US" sz="2400" b="1" dirty="0" err="1">
                <a:latin typeface="Courier New" charset="0"/>
              </a:rPr>
              <a:t>expr</a:t>
            </a:r>
            <a:r>
              <a:rPr lang="en-US" sz="2400" b="1" dirty="0">
                <a:latin typeface="Courier New" charset="0"/>
              </a:rPr>
              <a:t>&gt;</a:t>
            </a:r>
          </a:p>
          <a:p>
            <a:r>
              <a:rPr lang="en-US" sz="2400" b="1" dirty="0">
                <a:latin typeface="Courier New" charset="0"/>
              </a:rPr>
              <a:t>         | ( &lt;</a:t>
            </a:r>
            <a:r>
              <a:rPr lang="en-US" sz="2400" b="1" dirty="0" err="1">
                <a:latin typeface="Courier New" charset="0"/>
              </a:rPr>
              <a:t>expr</a:t>
            </a:r>
            <a:r>
              <a:rPr lang="en-US" sz="2400" b="1" dirty="0">
                <a:latin typeface="Courier New" charset="0"/>
              </a:rPr>
              <a:t>&gt; )</a:t>
            </a:r>
          </a:p>
          <a:p>
            <a:r>
              <a:rPr lang="en-US" sz="2400" b="1" dirty="0">
                <a:latin typeface="Courier New" charset="0"/>
              </a:rPr>
              <a:t>&lt;digit&gt; ::= 0|1|2|3|4|5|6|7|8|9</a:t>
            </a:r>
          </a:p>
          <a:p>
            <a:r>
              <a:rPr lang="en-US" sz="2400" b="1" dirty="0">
                <a:latin typeface="Courier New" charset="0"/>
              </a:rPr>
              <a:t>&lt;op&gt; ::= + | *</a:t>
            </a:r>
          </a:p>
        </p:txBody>
      </p:sp>
    </p:spTree>
    <p:extLst>
      <p:ext uri="{BB962C8B-B14F-4D97-AF65-F5344CB8AC3E}">
        <p14:creationId xmlns:p14="http://schemas.microsoft.com/office/powerpoint/2010/main" val="143219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137E-9478-5347-9243-DA3B0BD957BB}" type="slidenum">
              <a:rPr lang="en-US"/>
              <a:pPr/>
              <a:t>12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Derivations and Productions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396875"/>
          </a:xfrm>
        </p:spPr>
        <p:txBody>
          <a:bodyPr/>
          <a:lstStyle/>
          <a:p>
            <a:r>
              <a:rPr lang="en-US" sz="2400" dirty="0"/>
              <a:t>Is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(1 + 2)*3</a:t>
            </a:r>
            <a:r>
              <a:rPr lang="en-US" sz="2400" dirty="0"/>
              <a:t> valid in our expression language?</a:t>
            </a:r>
          </a:p>
        </p:txBody>
      </p:sp>
      <p:sp>
        <p:nvSpPr>
          <p:cNvPr id="528388" name="Rectangle 4"/>
          <p:cNvSpPr>
            <a:spLocks noChangeArrowheads="1"/>
          </p:cNvSpPr>
          <p:nvPr/>
        </p:nvSpPr>
        <p:spPr bwMode="auto">
          <a:xfrm>
            <a:off x="457200" y="5715000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endParaRPr lang="en-US" sz="2400"/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457200" y="5440658"/>
            <a:ext cx="5394325" cy="6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dirty="0"/>
              <a:t>Yes! The expression is valid.</a:t>
            </a:r>
          </a:p>
          <a:p>
            <a:pPr marL="927100" lvl="1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dirty="0"/>
              <a:t>We successfully derived it from the grammar.</a:t>
            </a:r>
          </a:p>
        </p:txBody>
      </p:sp>
      <p:sp>
        <p:nvSpPr>
          <p:cNvPr id="528390" name="Rectangle 6"/>
          <p:cNvSpPr>
            <a:spLocks noChangeArrowheads="1"/>
          </p:cNvSpPr>
          <p:nvPr/>
        </p:nvSpPr>
        <p:spPr bwMode="auto">
          <a:xfrm>
            <a:off x="4852988" y="4983163"/>
            <a:ext cx="4016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&lt;digit&gt; ::= 1</a:t>
            </a:r>
          </a:p>
        </p:txBody>
      </p:sp>
      <p:sp>
        <p:nvSpPr>
          <p:cNvPr id="528391" name="Rectangle 7"/>
          <p:cNvSpPr>
            <a:spLocks noChangeArrowheads="1"/>
          </p:cNvSpPr>
          <p:nvPr/>
        </p:nvSpPr>
        <p:spPr bwMode="auto">
          <a:xfrm>
            <a:off x="365125" y="4983163"/>
            <a:ext cx="4305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( 1 + 2 )*3</a:t>
            </a:r>
          </a:p>
        </p:txBody>
      </p:sp>
      <p:sp>
        <p:nvSpPr>
          <p:cNvPr id="528392" name="Rectangle 8"/>
          <p:cNvSpPr>
            <a:spLocks noChangeArrowheads="1"/>
          </p:cNvSpPr>
          <p:nvPr/>
        </p:nvSpPr>
        <p:spPr bwMode="auto">
          <a:xfrm>
            <a:off x="4852988" y="4676775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&lt;digit&gt;</a:t>
            </a:r>
          </a:p>
        </p:txBody>
      </p:sp>
      <p:sp>
        <p:nvSpPr>
          <p:cNvPr id="528393" name="Rectangle 9"/>
          <p:cNvSpPr>
            <a:spLocks noChangeArrowheads="1"/>
          </p:cNvSpPr>
          <p:nvPr/>
        </p:nvSpPr>
        <p:spPr bwMode="auto">
          <a:xfrm>
            <a:off x="365125" y="4676775"/>
            <a:ext cx="4305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&lt;digit&gt;</a:t>
            </a:r>
            <a:r>
              <a:rPr lang="en-US" b="1">
                <a:latin typeface="Courier New" charset="0"/>
                <a:sym typeface="Wingdings" charset="0"/>
              </a:rPr>
              <a:t> + 2 )*3</a:t>
            </a:r>
          </a:p>
        </p:txBody>
      </p:sp>
      <p:sp>
        <p:nvSpPr>
          <p:cNvPr id="528394" name="Rectangle 10"/>
          <p:cNvSpPr>
            <a:spLocks noChangeArrowheads="1"/>
          </p:cNvSpPr>
          <p:nvPr/>
        </p:nvSpPr>
        <p:spPr bwMode="auto">
          <a:xfrm>
            <a:off x="4852988" y="4370388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&lt;op&gt; ::= +</a:t>
            </a:r>
          </a:p>
        </p:txBody>
      </p:sp>
      <p:sp>
        <p:nvSpPr>
          <p:cNvPr id="528395" name="Rectangle 11"/>
          <p:cNvSpPr>
            <a:spLocks noChangeArrowheads="1"/>
          </p:cNvSpPr>
          <p:nvPr/>
        </p:nvSpPr>
        <p:spPr bwMode="auto">
          <a:xfrm>
            <a:off x="365125" y="4370388"/>
            <a:ext cx="4305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&lt;expr&gt;</a:t>
            </a:r>
            <a:r>
              <a:rPr lang="en-US" b="1">
                <a:latin typeface="Courier New" charset="0"/>
                <a:sym typeface="Wingdings" charset="0"/>
              </a:rPr>
              <a:t> + 2 )*3</a:t>
            </a:r>
          </a:p>
        </p:txBody>
      </p:sp>
      <p:sp>
        <p:nvSpPr>
          <p:cNvPr id="528396" name="Rectangle 12"/>
          <p:cNvSpPr>
            <a:spLocks noChangeArrowheads="1"/>
          </p:cNvSpPr>
          <p:nvPr/>
        </p:nvSpPr>
        <p:spPr bwMode="auto">
          <a:xfrm>
            <a:off x="4852988" y="4065588"/>
            <a:ext cx="401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&lt;digit&gt; ::= 2</a:t>
            </a:r>
          </a:p>
        </p:txBody>
      </p:sp>
      <p:sp>
        <p:nvSpPr>
          <p:cNvPr id="528397" name="Rectangle 13"/>
          <p:cNvSpPr>
            <a:spLocks noChangeArrowheads="1"/>
          </p:cNvSpPr>
          <p:nvPr/>
        </p:nvSpPr>
        <p:spPr bwMode="auto">
          <a:xfrm>
            <a:off x="365125" y="4065588"/>
            <a:ext cx="430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&lt;exp&gt;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&lt;op&gt;</a:t>
            </a:r>
            <a:r>
              <a:rPr lang="en-US" b="1">
                <a:latin typeface="Courier New" charset="0"/>
                <a:sym typeface="Wingdings" charset="0"/>
              </a:rPr>
              <a:t> 2 )*3</a:t>
            </a:r>
          </a:p>
        </p:txBody>
      </p:sp>
      <p:sp>
        <p:nvSpPr>
          <p:cNvPr id="528398" name="Rectangle 14"/>
          <p:cNvSpPr>
            <a:spLocks noChangeArrowheads="1"/>
          </p:cNvSpPr>
          <p:nvPr/>
        </p:nvSpPr>
        <p:spPr bwMode="auto">
          <a:xfrm>
            <a:off x="4852988" y="3759200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&lt;digit&gt;</a:t>
            </a:r>
          </a:p>
        </p:txBody>
      </p:sp>
      <p:sp>
        <p:nvSpPr>
          <p:cNvPr id="528399" name="Rectangle 15"/>
          <p:cNvSpPr>
            <a:spLocks noChangeArrowheads="1"/>
          </p:cNvSpPr>
          <p:nvPr/>
        </p:nvSpPr>
        <p:spPr bwMode="auto">
          <a:xfrm>
            <a:off x="365125" y="3759200"/>
            <a:ext cx="457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&lt;expr&gt; &lt;op&gt;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&lt;digit&gt;</a:t>
            </a:r>
            <a:r>
              <a:rPr lang="en-US" b="1">
                <a:latin typeface="Courier New" charset="0"/>
                <a:sym typeface="Wingdings" charset="0"/>
              </a:rPr>
              <a:t> )*3</a:t>
            </a:r>
          </a:p>
        </p:txBody>
      </p:sp>
      <p:sp>
        <p:nvSpPr>
          <p:cNvPr id="528400" name="Rectangle 16"/>
          <p:cNvSpPr>
            <a:spLocks noChangeArrowheads="1"/>
          </p:cNvSpPr>
          <p:nvPr/>
        </p:nvSpPr>
        <p:spPr bwMode="auto">
          <a:xfrm>
            <a:off x="4852988" y="3452813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&lt;expr&gt; &lt;op&gt; &lt;expr&gt;</a:t>
            </a:r>
          </a:p>
        </p:txBody>
      </p:sp>
      <p:sp>
        <p:nvSpPr>
          <p:cNvPr id="528401" name="Rectangle 17"/>
          <p:cNvSpPr>
            <a:spLocks noChangeArrowheads="1"/>
          </p:cNvSpPr>
          <p:nvPr/>
        </p:nvSpPr>
        <p:spPr bwMode="auto">
          <a:xfrm>
            <a:off x="365125" y="3452813"/>
            <a:ext cx="44815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&lt;expr&gt; &lt;op&gt;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&lt;expr&gt;</a:t>
            </a:r>
            <a:r>
              <a:rPr lang="en-US" b="1">
                <a:latin typeface="Courier New" charset="0"/>
                <a:sym typeface="Wingdings" charset="0"/>
              </a:rPr>
              <a:t> )*3</a:t>
            </a:r>
          </a:p>
        </p:txBody>
      </p:sp>
      <p:sp>
        <p:nvSpPr>
          <p:cNvPr id="528402" name="Rectangle 18"/>
          <p:cNvSpPr>
            <a:spLocks noChangeArrowheads="1"/>
          </p:cNvSpPr>
          <p:nvPr/>
        </p:nvSpPr>
        <p:spPr bwMode="auto">
          <a:xfrm>
            <a:off x="4852988" y="3146425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( &lt;expr&gt; )</a:t>
            </a:r>
          </a:p>
        </p:txBody>
      </p:sp>
      <p:sp>
        <p:nvSpPr>
          <p:cNvPr id="528403" name="Rectangle 19"/>
          <p:cNvSpPr>
            <a:spLocks noChangeArrowheads="1"/>
          </p:cNvSpPr>
          <p:nvPr/>
        </p:nvSpPr>
        <p:spPr bwMode="auto">
          <a:xfrm>
            <a:off x="365125" y="3146425"/>
            <a:ext cx="4305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&lt;expr&gt;</a:t>
            </a:r>
            <a:r>
              <a:rPr lang="en-US" b="1">
                <a:latin typeface="Courier New" charset="0"/>
                <a:sym typeface="Wingdings" charset="0"/>
              </a:rPr>
              <a:t> )*3</a:t>
            </a:r>
          </a:p>
        </p:txBody>
      </p:sp>
      <p:sp>
        <p:nvSpPr>
          <p:cNvPr id="528404" name="Rectangle 20"/>
          <p:cNvSpPr>
            <a:spLocks noChangeArrowheads="1"/>
          </p:cNvSpPr>
          <p:nvPr/>
        </p:nvSpPr>
        <p:spPr bwMode="auto">
          <a:xfrm>
            <a:off x="4852988" y="2840038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&lt;op&gt; ::= *</a:t>
            </a:r>
          </a:p>
        </p:txBody>
      </p:sp>
      <p:sp>
        <p:nvSpPr>
          <p:cNvPr id="528405" name="Rectangle 21"/>
          <p:cNvSpPr>
            <a:spLocks noChangeArrowheads="1"/>
          </p:cNvSpPr>
          <p:nvPr/>
        </p:nvSpPr>
        <p:spPr bwMode="auto">
          <a:xfrm>
            <a:off x="365125" y="2840038"/>
            <a:ext cx="4305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&lt;expr&gt;</a:t>
            </a:r>
            <a:r>
              <a:rPr lang="en-US" b="1">
                <a:latin typeface="Courier New" charset="0"/>
                <a:sym typeface="Wingdings" charset="0"/>
              </a:rPr>
              <a:t>*3</a:t>
            </a:r>
          </a:p>
        </p:txBody>
      </p:sp>
      <p:sp>
        <p:nvSpPr>
          <p:cNvPr id="528406" name="Rectangle 22"/>
          <p:cNvSpPr>
            <a:spLocks noChangeArrowheads="1"/>
          </p:cNvSpPr>
          <p:nvPr/>
        </p:nvSpPr>
        <p:spPr bwMode="auto">
          <a:xfrm>
            <a:off x="4852988" y="2533650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&lt;digit&gt; ::= 3</a:t>
            </a:r>
          </a:p>
        </p:txBody>
      </p:sp>
      <p:sp>
        <p:nvSpPr>
          <p:cNvPr id="528407" name="Rectangle 23"/>
          <p:cNvSpPr>
            <a:spLocks noChangeArrowheads="1"/>
          </p:cNvSpPr>
          <p:nvPr/>
        </p:nvSpPr>
        <p:spPr bwMode="auto">
          <a:xfrm>
            <a:off x="365125" y="2533650"/>
            <a:ext cx="4305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&lt;expr&gt;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&lt;op&gt;</a:t>
            </a:r>
            <a:r>
              <a:rPr lang="en-US" b="1">
                <a:latin typeface="Courier New" charset="0"/>
                <a:sym typeface="Wingdings" charset="0"/>
              </a:rPr>
              <a:t> 3</a:t>
            </a:r>
            <a:endParaRPr lang="en-US" b="1">
              <a:latin typeface="Courier New" charset="0"/>
            </a:endParaRPr>
          </a:p>
        </p:txBody>
      </p:sp>
      <p:sp>
        <p:nvSpPr>
          <p:cNvPr id="528408" name="Rectangle 24"/>
          <p:cNvSpPr>
            <a:spLocks noChangeArrowheads="1"/>
          </p:cNvSpPr>
          <p:nvPr/>
        </p:nvSpPr>
        <p:spPr bwMode="auto">
          <a:xfrm>
            <a:off x="4852988" y="2227263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&lt;digit&gt;</a:t>
            </a:r>
          </a:p>
        </p:txBody>
      </p:sp>
      <p:sp>
        <p:nvSpPr>
          <p:cNvPr id="528409" name="Rectangle 25"/>
          <p:cNvSpPr>
            <a:spLocks noChangeArrowheads="1"/>
          </p:cNvSpPr>
          <p:nvPr/>
        </p:nvSpPr>
        <p:spPr bwMode="auto">
          <a:xfrm>
            <a:off x="365125" y="2227263"/>
            <a:ext cx="4305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&lt;expr&gt; &lt;op&gt;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&lt;digit&gt;</a:t>
            </a:r>
          </a:p>
        </p:txBody>
      </p:sp>
      <p:sp>
        <p:nvSpPr>
          <p:cNvPr id="528410" name="Rectangle 26"/>
          <p:cNvSpPr>
            <a:spLocks noChangeArrowheads="1"/>
          </p:cNvSpPr>
          <p:nvPr/>
        </p:nvSpPr>
        <p:spPr bwMode="auto">
          <a:xfrm>
            <a:off x="4852988" y="1922463"/>
            <a:ext cx="401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</a:t>
            </a:r>
            <a:r>
              <a:rPr lang="en-US" b="1">
                <a:latin typeface="Courier New" charset="0"/>
                <a:sym typeface="Wingdings" charset="0"/>
              </a:rPr>
              <a:t>&lt;expr&gt; &lt;op&gt; &lt;expr&gt;</a:t>
            </a:r>
          </a:p>
        </p:txBody>
      </p:sp>
      <p:sp>
        <p:nvSpPr>
          <p:cNvPr id="528411" name="Rectangle 27"/>
          <p:cNvSpPr>
            <a:spLocks noChangeArrowheads="1"/>
          </p:cNvSpPr>
          <p:nvPr/>
        </p:nvSpPr>
        <p:spPr bwMode="auto">
          <a:xfrm>
            <a:off x="365125" y="1922463"/>
            <a:ext cx="430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solidFill>
                  <a:schemeClr val="folHlink"/>
                </a:solidFill>
                <a:latin typeface="Courier New" charset="0"/>
              </a:rPr>
              <a:t>&lt;expr&gt;</a:t>
            </a:r>
            <a:r>
              <a:rPr lang="en-US" b="1">
                <a:latin typeface="Courier New" charset="0"/>
              </a:rPr>
              <a:t> </a:t>
            </a:r>
            <a:r>
              <a:rPr lang="en-US" b="1">
                <a:latin typeface="Courier New" charset="0"/>
                <a:sym typeface="Wingdings" charset="0"/>
              </a:rPr>
              <a:t> &lt;expr&gt; &lt;op&gt;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&lt;expr&gt;</a:t>
            </a:r>
            <a:endParaRPr lang="en-US" b="1">
              <a:solidFill>
                <a:schemeClr val="folHlink"/>
              </a:solidFill>
              <a:latin typeface="Courier New" charset="0"/>
            </a:endParaRPr>
          </a:p>
        </p:txBody>
      </p:sp>
      <p:sp>
        <p:nvSpPr>
          <p:cNvPr id="528412" name="Rectangle 28"/>
          <p:cNvSpPr>
            <a:spLocks noChangeArrowheads="1"/>
          </p:cNvSpPr>
          <p:nvPr/>
        </p:nvSpPr>
        <p:spPr bwMode="auto">
          <a:xfrm>
            <a:off x="4670425" y="1647825"/>
            <a:ext cx="4016375" cy="274638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1400" b="1">
                <a:solidFill>
                  <a:schemeClr val="bg1"/>
                </a:solidFill>
              </a:rPr>
              <a:t>GRAMMAR RULE</a:t>
            </a:r>
          </a:p>
        </p:txBody>
      </p:sp>
      <p:sp>
        <p:nvSpPr>
          <p:cNvPr id="528413" name="Rectangle 29"/>
          <p:cNvSpPr>
            <a:spLocks noChangeArrowheads="1"/>
          </p:cNvSpPr>
          <p:nvPr/>
        </p:nvSpPr>
        <p:spPr bwMode="auto">
          <a:xfrm>
            <a:off x="365125" y="1647825"/>
            <a:ext cx="4305300" cy="274638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1400" b="1" dirty="0">
                <a:solidFill>
                  <a:schemeClr val="bg1"/>
                </a:solidFill>
              </a:rPr>
              <a:t>DERIVATION</a:t>
            </a:r>
          </a:p>
        </p:txBody>
      </p:sp>
      <p:sp>
        <p:nvSpPr>
          <p:cNvPr id="528414" name="Line 30"/>
          <p:cNvSpPr>
            <a:spLocks noChangeShapeType="1"/>
          </p:cNvSpPr>
          <p:nvPr/>
        </p:nvSpPr>
        <p:spPr bwMode="auto">
          <a:xfrm>
            <a:off x="365125" y="1647825"/>
            <a:ext cx="83216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5" name="Line 31"/>
          <p:cNvSpPr>
            <a:spLocks noChangeShapeType="1"/>
          </p:cNvSpPr>
          <p:nvPr/>
        </p:nvSpPr>
        <p:spPr bwMode="auto">
          <a:xfrm>
            <a:off x="365125" y="192246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6" name="Line 32"/>
          <p:cNvSpPr>
            <a:spLocks noChangeShapeType="1"/>
          </p:cNvSpPr>
          <p:nvPr/>
        </p:nvSpPr>
        <p:spPr bwMode="auto">
          <a:xfrm>
            <a:off x="365125" y="222726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7" name="Line 33"/>
          <p:cNvSpPr>
            <a:spLocks noChangeShapeType="1"/>
          </p:cNvSpPr>
          <p:nvPr/>
        </p:nvSpPr>
        <p:spPr bwMode="auto">
          <a:xfrm>
            <a:off x="365125" y="2533650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8" name="Line 34"/>
          <p:cNvSpPr>
            <a:spLocks noChangeShapeType="1"/>
          </p:cNvSpPr>
          <p:nvPr/>
        </p:nvSpPr>
        <p:spPr bwMode="auto">
          <a:xfrm>
            <a:off x="365125" y="2840038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9" name="Line 35"/>
          <p:cNvSpPr>
            <a:spLocks noChangeShapeType="1"/>
          </p:cNvSpPr>
          <p:nvPr/>
        </p:nvSpPr>
        <p:spPr bwMode="auto">
          <a:xfrm>
            <a:off x="365125" y="3146425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0" name="Line 36"/>
          <p:cNvSpPr>
            <a:spLocks noChangeShapeType="1"/>
          </p:cNvSpPr>
          <p:nvPr/>
        </p:nvSpPr>
        <p:spPr bwMode="auto">
          <a:xfrm>
            <a:off x="365125" y="345281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1" name="Line 37"/>
          <p:cNvSpPr>
            <a:spLocks noChangeShapeType="1"/>
          </p:cNvSpPr>
          <p:nvPr/>
        </p:nvSpPr>
        <p:spPr bwMode="auto">
          <a:xfrm>
            <a:off x="365125" y="3759200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2" name="Line 38"/>
          <p:cNvSpPr>
            <a:spLocks noChangeShapeType="1"/>
          </p:cNvSpPr>
          <p:nvPr/>
        </p:nvSpPr>
        <p:spPr bwMode="auto">
          <a:xfrm>
            <a:off x="365125" y="5257800"/>
            <a:ext cx="83216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3" name="Line 39"/>
          <p:cNvSpPr>
            <a:spLocks noChangeShapeType="1"/>
          </p:cNvSpPr>
          <p:nvPr/>
        </p:nvSpPr>
        <p:spPr bwMode="auto">
          <a:xfrm>
            <a:off x="365125" y="1647825"/>
            <a:ext cx="0" cy="36099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4" name="Line 40"/>
          <p:cNvSpPr>
            <a:spLocks noChangeShapeType="1"/>
          </p:cNvSpPr>
          <p:nvPr/>
        </p:nvSpPr>
        <p:spPr bwMode="auto">
          <a:xfrm>
            <a:off x="4846638" y="1662026"/>
            <a:ext cx="0" cy="3609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5" name="Line 41"/>
          <p:cNvSpPr>
            <a:spLocks noChangeShapeType="1"/>
          </p:cNvSpPr>
          <p:nvPr/>
        </p:nvSpPr>
        <p:spPr bwMode="auto">
          <a:xfrm>
            <a:off x="8686800" y="1647825"/>
            <a:ext cx="0" cy="36099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6" name="Line 42"/>
          <p:cNvSpPr>
            <a:spLocks noChangeShapeType="1"/>
          </p:cNvSpPr>
          <p:nvPr/>
        </p:nvSpPr>
        <p:spPr bwMode="auto">
          <a:xfrm>
            <a:off x="365125" y="4065588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7" name="Line 43"/>
          <p:cNvSpPr>
            <a:spLocks noChangeShapeType="1"/>
          </p:cNvSpPr>
          <p:nvPr/>
        </p:nvSpPr>
        <p:spPr bwMode="auto">
          <a:xfrm>
            <a:off x="365125" y="4370388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8" name="Line 44"/>
          <p:cNvSpPr>
            <a:spLocks noChangeShapeType="1"/>
          </p:cNvSpPr>
          <p:nvPr/>
        </p:nvSpPr>
        <p:spPr bwMode="auto">
          <a:xfrm>
            <a:off x="365125" y="4676775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9" name="Line 45"/>
          <p:cNvSpPr>
            <a:spLocks noChangeShapeType="1"/>
          </p:cNvSpPr>
          <p:nvPr/>
        </p:nvSpPr>
        <p:spPr bwMode="auto">
          <a:xfrm>
            <a:off x="365125" y="498316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30" name="Text Box 46"/>
          <p:cNvSpPr txBox="1">
            <a:spLocks noChangeArrowheads="1"/>
          </p:cNvSpPr>
          <p:nvPr/>
        </p:nvSpPr>
        <p:spPr bwMode="auto">
          <a:xfrm>
            <a:off x="5943600" y="5349875"/>
            <a:ext cx="3055938" cy="1238250"/>
          </a:xfrm>
          <a:prstGeom prst="rect">
            <a:avLst/>
          </a:prstGeom>
          <a:solidFill>
            <a:srgbClr val="F2F2F2"/>
          </a:solidFill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500" b="1"/>
              <a:t>&lt;expr&gt; ::= &lt;digit&gt;</a:t>
            </a:r>
            <a:br>
              <a:rPr lang="en-US" sz="1500" b="1"/>
            </a:br>
            <a:r>
              <a:rPr lang="en-US" sz="1500" b="1"/>
              <a:t>                |  &lt;expr&gt; &lt;op&gt; &lt;expr&gt;</a:t>
            </a:r>
            <a:br>
              <a:rPr lang="en-US" sz="1500" b="1"/>
            </a:br>
            <a:r>
              <a:rPr lang="en-US" sz="1500" b="1"/>
              <a:t>                |  (  &lt;expr&gt;  )</a:t>
            </a:r>
            <a:br>
              <a:rPr lang="en-US" sz="1500" b="1"/>
            </a:br>
            <a:r>
              <a:rPr lang="en-US" sz="1500" b="1"/>
              <a:t>&lt;digit&gt; ::= 0|1|2|3|4|5|6|7|8|9</a:t>
            </a:r>
            <a:br>
              <a:rPr lang="en-US" sz="1500" b="1"/>
            </a:br>
            <a:r>
              <a:rPr lang="en-US" sz="1500" b="1"/>
              <a:t>&lt;op&gt; ::= + | *</a:t>
            </a:r>
          </a:p>
        </p:txBody>
      </p:sp>
    </p:spTree>
    <p:extLst>
      <p:ext uri="{BB962C8B-B14F-4D97-AF65-F5344CB8AC3E}">
        <p14:creationId xmlns:p14="http://schemas.microsoft.com/office/powerpoint/2010/main" val="5726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9" grpId="0" build="p" bldLvl="2"/>
      <p:bldP spid="528390" grpId="0"/>
      <p:bldP spid="528391" grpId="0"/>
      <p:bldP spid="528392" grpId="0"/>
      <p:bldP spid="528393" grpId="0"/>
      <p:bldP spid="528394" grpId="0"/>
      <p:bldP spid="528395" grpId="0"/>
      <p:bldP spid="528396" grpId="0"/>
      <p:bldP spid="528397" grpId="0"/>
      <p:bldP spid="528398" grpId="0"/>
      <p:bldP spid="528399" grpId="0"/>
      <p:bldP spid="528400" grpId="0"/>
      <p:bldP spid="528401" grpId="0"/>
      <p:bldP spid="528402" grpId="0"/>
      <p:bldP spid="528403" grpId="0"/>
      <p:bldP spid="528404" grpId="0"/>
      <p:bldP spid="528405" grpId="0"/>
      <p:bldP spid="528406" grpId="0"/>
      <p:bldP spid="528407" grpId="0"/>
      <p:bldP spid="528408" grpId="0"/>
      <p:bldP spid="528409" grpId="0"/>
      <p:bldP spid="528410" grpId="0"/>
      <p:bldP spid="5284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898B-DB49-1E48-9962-FB547E46469F}" type="slidenum">
              <a:rPr lang="en-US"/>
              <a:pPr/>
              <a:t>13</a:t>
            </a:fld>
            <a:endParaRPr lang="en-US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BNF (EBNF)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12163" cy="1036332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Extended BNF </a:t>
            </a:r>
            <a:r>
              <a:rPr lang="en-US" dirty="0"/>
              <a:t>(EBNF) adds </a:t>
            </a:r>
            <a:br>
              <a:rPr lang="en-US" dirty="0"/>
            </a:br>
            <a:r>
              <a:rPr lang="en-US" dirty="0"/>
              <a:t>meta-symbols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{ }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[ ]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529412" name="Group 4"/>
          <p:cNvGraphicFramePr>
            <a:graphicFrameLocks noGrp="1"/>
          </p:cNvGraphicFramePr>
          <p:nvPr>
            <p:ph sz="half" idx="2"/>
          </p:nvPr>
        </p:nvGraphicFramePr>
        <p:xfrm>
          <a:off x="1005879" y="2423171"/>
          <a:ext cx="6675047" cy="792480"/>
        </p:xfrm>
        <a:graphic>
          <a:graphicData uri="http://schemas.openxmlformats.org/drawingml/2006/table">
            <a:tbl>
              <a:tblPr/>
              <a:tblGrid>
                <a:gridCol w="73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{ 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Surround items to be repeated </a:t>
                      </a: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zero or more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23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 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Surround </a:t>
                      </a:r>
                      <a:r>
                        <a:rPr kumimoji="0" lang="en-US" sz="20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+mn-cs"/>
                        </a:rPr>
                        <a:t>optional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23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9423" name="Rectangle 15"/>
          <p:cNvSpPr>
            <a:spLocks noChangeArrowheads="1"/>
          </p:cNvSpPr>
          <p:nvPr/>
        </p:nvSpPr>
        <p:spPr bwMode="auto">
          <a:xfrm>
            <a:off x="457200" y="3611878"/>
            <a:ext cx="8047038" cy="137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Originally developed by </a:t>
            </a:r>
            <a:r>
              <a:rPr lang="en-US" sz="2800" dirty="0" err="1"/>
              <a:t>Niklaus</a:t>
            </a:r>
            <a:r>
              <a:rPr lang="en-US" sz="2800" dirty="0"/>
              <a:t> Wirth</a:t>
            </a:r>
            <a:r>
              <a:rPr lang="en-US" sz="2800" dirty="0">
                <a:solidFill>
                  <a:srgbClr val="B23C00"/>
                </a:solidFill>
              </a:rPr>
              <a:t>.</a:t>
            </a:r>
          </a:p>
          <a:p>
            <a:pPr marL="2298700" lvl="4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endParaRPr lang="en-US" sz="800" dirty="0">
              <a:solidFill>
                <a:srgbClr val="B23C00"/>
              </a:solidFill>
            </a:endParaRP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/>
              <a:t>Inventor of Pascal.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/>
              <a:t>Early user of syntax diagrams.</a:t>
            </a:r>
          </a:p>
        </p:txBody>
      </p:sp>
    </p:spTree>
    <p:extLst>
      <p:ext uri="{BB962C8B-B14F-4D97-AF65-F5344CB8AC3E}">
        <p14:creationId xmlns:p14="http://schemas.microsoft.com/office/powerpoint/2010/main" val="194247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898B-DB49-1E48-9962-FB547E46469F}" type="slidenum">
              <a:rPr lang="en-US"/>
              <a:pPr/>
              <a:t>14</a:t>
            </a:fld>
            <a:endParaRPr lang="en-US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BNF (EBNF)</a:t>
            </a:r>
          </a:p>
        </p:txBody>
      </p:sp>
      <p:sp>
        <p:nvSpPr>
          <p:cNvPr id="529423" name="Rectangle 15"/>
          <p:cNvSpPr>
            <a:spLocks noChangeArrowheads="1"/>
          </p:cNvSpPr>
          <p:nvPr/>
        </p:nvSpPr>
        <p:spPr bwMode="auto">
          <a:xfrm>
            <a:off x="457200" y="1325904"/>
            <a:ext cx="8047038" cy="210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dirty="0"/>
              <a:t>Repetition (one or more):</a:t>
            </a:r>
          </a:p>
          <a:p>
            <a:pPr marL="2297113" lvl="4" indent="-468313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0"/>
              <a:buChar char="o"/>
            </a:pPr>
            <a:endParaRPr lang="en-US" sz="1400" dirty="0"/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000" dirty="0"/>
              <a:t>BNF:  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endParaRPr lang="en-US" sz="2000" dirty="0"/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endParaRPr lang="en-US" sz="2000" b="1" dirty="0">
              <a:latin typeface="Courier New" charset="0"/>
            </a:endParaRP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endParaRPr lang="en-US" sz="2000" b="1" dirty="0">
              <a:latin typeface="Courier New" charset="0"/>
            </a:endParaRP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000" dirty="0"/>
              <a:t>EBNF: </a:t>
            </a:r>
            <a:br>
              <a:rPr lang="en-US" sz="2000" dirty="0"/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001" y="2263919"/>
            <a:ext cx="7110765" cy="707886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latin typeface="Courier New" charset="0"/>
              </a:rPr>
              <a:t>&lt;digit sequence&gt; ::= &lt;digit&gt;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latin typeface="Courier New" charset="0"/>
              </a:rPr>
              <a:t>                   | &lt;digit&gt; &lt;digit sequence&gt;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001" y="3520439"/>
            <a:ext cx="7132242" cy="348813"/>
          </a:xfrm>
          <a:prstGeom prst="rect">
            <a:avLst/>
          </a:prstGeom>
          <a:solidFill>
            <a:srgbClr val="C5EAEA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marL="0"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&lt;digit sequence&gt; ::= &lt;digit&gt; { &lt;digit&gt; }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1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9F6C-BBCE-7F48-A9C8-350C289C2725}" type="slidenum">
              <a:rPr lang="en-US"/>
              <a:pPr/>
              <a:t>15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BNF,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1"/>
            <a:ext cx="8504238" cy="4328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Optional items.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BNF: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EBNF:</a:t>
            </a:r>
            <a:br>
              <a:rPr lang="en-US" b="1" dirty="0">
                <a:solidFill>
                  <a:srgbClr val="000000"/>
                </a:solidFill>
                <a:latin typeface="Courier New" charset="0"/>
              </a:rPr>
            </a:br>
            <a:endParaRPr lang="en-US" b="1" dirty="0">
              <a:solidFill>
                <a:srgbClr val="000000"/>
              </a:solidFill>
              <a:latin typeface="Courier New" charset="0"/>
            </a:endParaRPr>
          </a:p>
          <a:p>
            <a:pPr lvl="1">
              <a:lnSpc>
                <a:spcPct val="90000"/>
              </a:lnSpc>
            </a:pPr>
            <a:endParaRPr lang="en-US" sz="1800" b="1" dirty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40" y="2414231"/>
            <a:ext cx="725070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&lt;if statement&gt; ::= IF &lt;expression&gt; THEN &lt;statement&gt;</a:t>
            </a:r>
            <a:br>
              <a:rPr lang="en-US" sz="1800" b="1" dirty="0">
                <a:solidFill>
                  <a:srgbClr val="000000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                | IF &lt;expression&gt; THEN &lt;statement&gt; </a:t>
            </a:r>
            <a:br>
              <a:rPr lang="en-US" sz="1800" b="1" dirty="0">
                <a:solidFill>
                  <a:srgbClr val="000000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                                  ELSE &lt;statement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&gt;</a:t>
            </a:r>
            <a:endParaRPr lang="en-US" sz="1400" b="1" dirty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40" y="3971376"/>
            <a:ext cx="7526332" cy="646331"/>
          </a:xfrm>
          <a:prstGeom prst="rect">
            <a:avLst/>
          </a:prstGeom>
          <a:solidFill>
            <a:srgbClr val="D6FF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&lt;if statement&gt; ::= IF &lt;expression&gt; THEN &lt;statement&gt;</a:t>
            </a:r>
            <a:br>
              <a:rPr lang="en-US" sz="1800" b="1" dirty="0">
                <a:solidFill>
                  <a:srgbClr val="000000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                                [ ELSE &lt;statement&gt; ]</a:t>
            </a:r>
          </a:p>
        </p:txBody>
      </p:sp>
    </p:spTree>
    <p:extLst>
      <p:ext uri="{BB962C8B-B14F-4D97-AF65-F5344CB8AC3E}">
        <p14:creationId xmlns:p14="http://schemas.microsoft.com/office/powerpoint/2010/main" val="306177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9F6C-BBCE-7F48-A9C8-350C289C2725}" type="slidenum">
              <a:rPr lang="en-US"/>
              <a:pPr/>
              <a:t>16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BNF,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325903"/>
            <a:ext cx="8504238" cy="28346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Optional items.</a:t>
            </a:r>
          </a:p>
          <a:p>
            <a:pPr lvl="6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BNF: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471487" lvl="1" indent="0">
              <a:lnSpc>
                <a:spcPct val="9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EBNF: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40" y="2423171"/>
            <a:ext cx="711076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&lt;expression&gt; ::= &lt;simple expression&gt;</a:t>
            </a:r>
            <a:br>
              <a:rPr lang="en-US" sz="1800" b="1" dirty="0">
                <a:solidFill>
                  <a:srgbClr val="000000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              | &lt;simple expression&gt; </a:t>
            </a:r>
            <a:br>
              <a:rPr lang="en-US" sz="1800" b="1" dirty="0">
                <a:solidFill>
                  <a:srgbClr val="000000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                     &lt;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</a:rPr>
              <a:t>rel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op&gt; &lt;simple expression&gt;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79" y="4160512"/>
            <a:ext cx="7526332" cy="646331"/>
          </a:xfrm>
          <a:prstGeom prst="rect">
            <a:avLst/>
          </a:prstGeom>
          <a:solidFill>
            <a:srgbClr val="D6FF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&lt;expression&gt; ::= &lt;simple expression&gt; </a:t>
            </a:r>
            <a:br>
              <a:rPr lang="en-US" sz="1800" b="1" dirty="0">
                <a:solidFill>
                  <a:srgbClr val="000000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                    [ &lt;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</a:rPr>
              <a:t>rel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op&gt; &lt;simple expression&gt; ]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7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369-8252-A849-AE4B-A953DB5E89DE}" type="slidenum">
              <a:rPr lang="en-US"/>
              <a:pPr/>
              <a:t>17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Compiler-Compilers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Professional compiler writers generally </a:t>
            </a:r>
            <a:br>
              <a:rPr lang="en-US" dirty="0"/>
            </a:br>
            <a:r>
              <a:rPr lang="en-US" dirty="0"/>
              <a:t>do not write scanners and parsers </a:t>
            </a:r>
            <a:br>
              <a:rPr lang="en-US" dirty="0"/>
            </a:br>
            <a:r>
              <a:rPr lang="en-US" dirty="0"/>
              <a:t>from scratch.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compiler-compiler </a:t>
            </a:r>
            <a:r>
              <a:rPr lang="en-US" dirty="0"/>
              <a:t>is a tool </a:t>
            </a:r>
            <a:br>
              <a:rPr lang="en-US" dirty="0"/>
            </a:br>
            <a:r>
              <a:rPr lang="en-US" dirty="0"/>
              <a:t>for writing compilers. 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It can include: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scanner generator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parser generator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Parse tree utilities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4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369-8252-A849-AE4B-A953DB5E89DE}" type="slidenum">
              <a:rPr lang="en-US"/>
              <a:pPr/>
              <a:t>18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Compiler-Compilers</a:t>
            </a:r>
            <a:r>
              <a:rPr lang="en-US" i="1" dirty="0"/>
              <a:t>, cont’d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Feed a compiler-compiler a grammar </a:t>
            </a:r>
            <a:br>
              <a:rPr lang="en-US" dirty="0"/>
            </a:br>
            <a:r>
              <a:rPr lang="en-US" dirty="0"/>
              <a:t>written in a textual form such as BNF or EBNF.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compiler-compiler generates a scanner, parser, and a parse tree utilities implemented </a:t>
            </a:r>
            <a:br>
              <a:rPr lang="en-US" dirty="0"/>
            </a:br>
            <a:r>
              <a:rPr lang="en-US" dirty="0"/>
              <a:t>in a </a:t>
            </a:r>
            <a:r>
              <a:rPr lang="en-US" u="sng" dirty="0"/>
              <a:t>high-level language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Such as Java and C++</a:t>
            </a:r>
          </a:p>
        </p:txBody>
      </p:sp>
    </p:spTree>
    <p:extLst>
      <p:ext uri="{BB962C8B-B14F-4D97-AF65-F5344CB8AC3E}">
        <p14:creationId xmlns:p14="http://schemas.microsoft.com/office/powerpoint/2010/main" val="136681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8151-C1D2-0947-93E4-50D0442EA362}" type="slidenum">
              <a:rPr lang="en-US"/>
              <a:pPr/>
              <a:t>19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Popular Compiler-Compilers</a:t>
            </a:r>
            <a:endParaRPr lang="en-US" i="1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B23C00"/>
                </a:solidFill>
              </a:rPr>
              <a:t>Yacc</a:t>
            </a:r>
            <a:endParaRPr lang="en-US" sz="2000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Yet another compiler-compiler</a:t>
            </a:r>
            <a:r>
              <a:rPr lang="ja-JP" altLang="en-US" sz="1800" dirty="0">
                <a:latin typeface="Arial"/>
              </a:rPr>
              <a:t>”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Generates a bottom-up parser written in C.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GNU version: </a:t>
            </a:r>
            <a:r>
              <a:rPr lang="en-US" sz="1800" dirty="0">
                <a:solidFill>
                  <a:srgbClr val="B23C00"/>
                </a:solidFill>
              </a:rPr>
              <a:t>Bison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B23C00"/>
                </a:solidFill>
              </a:rPr>
              <a:t>Lex</a:t>
            </a:r>
            <a:endParaRPr lang="en-US" sz="2000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/>
              <a:t>Generates a scanner written in C.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GNU version: </a:t>
            </a:r>
            <a:r>
              <a:rPr lang="en-US" sz="1800" dirty="0">
                <a:solidFill>
                  <a:srgbClr val="B23C00"/>
                </a:solidFill>
              </a:rPr>
              <a:t>Flex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B23C00"/>
                </a:solidFill>
              </a:rPr>
              <a:t>JavaCC</a:t>
            </a:r>
            <a:endParaRPr lang="en-US" sz="2000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/>
              <a:t>Generates a scanner and a top-down parser written in Java.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B23C00"/>
                </a:solidFill>
              </a:rPr>
              <a:t>ANTLR4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Generates a table-driven scanner, top-down parser, and parse tree routines written in Java or C++ (or other languages such as Python).</a:t>
            </a:r>
          </a:p>
        </p:txBody>
      </p:sp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5486400" y="2422525"/>
            <a:ext cx="303948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code generated by a</a:t>
            </a:r>
          </a:p>
          <a:p>
            <a:r>
              <a:rPr lang="en-US" dirty="0">
                <a:solidFill>
                  <a:srgbClr val="0033CC"/>
                </a:solidFill>
              </a:rPr>
              <a:t>compiler-compiler can be in a</a:t>
            </a:r>
          </a:p>
          <a:p>
            <a:r>
              <a:rPr lang="en-US" dirty="0">
                <a:solidFill>
                  <a:srgbClr val="0033CC"/>
                </a:solidFill>
              </a:rPr>
              <a:t>high level language such as</a:t>
            </a:r>
          </a:p>
          <a:p>
            <a:r>
              <a:rPr lang="en-US" dirty="0">
                <a:solidFill>
                  <a:srgbClr val="0033CC"/>
                </a:solidFill>
              </a:rPr>
              <a:t>Java, C, or C++. However, you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may find that code to be ugly</a:t>
            </a:r>
          </a:p>
          <a:p>
            <a:r>
              <a:rPr lang="en-US" dirty="0">
                <a:solidFill>
                  <a:srgbClr val="0033CC"/>
                </a:solidFill>
              </a:rPr>
              <a:t>and hard to read.</a:t>
            </a:r>
          </a:p>
        </p:txBody>
      </p:sp>
    </p:spTree>
    <p:extLst>
      <p:ext uri="{BB962C8B-B14F-4D97-AF65-F5344CB8AC3E}">
        <p14:creationId xmlns:p14="http://schemas.microsoft.com/office/powerpoint/2010/main" val="109041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8276-EAB6-E044-AE12-6E6FB42AFD06}" type="slidenum">
              <a:rPr lang="en-US"/>
              <a:pPr/>
              <a:t>2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Backus Naur Form (BNF)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/>
              <a:t>text-based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way to describe </a:t>
            </a:r>
            <a:br>
              <a:rPr lang="en-US" dirty="0"/>
            </a:br>
            <a:r>
              <a:rPr lang="en-US" dirty="0"/>
              <a:t>source language syntax.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Named after John Backus and Peter Naur.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Text-based means it can also be read </a:t>
            </a:r>
            <a:br>
              <a:rPr lang="en-US" dirty="0"/>
            </a:br>
            <a:r>
              <a:rPr lang="en-US" dirty="0"/>
              <a:t>by a program.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Example: A </a:t>
            </a:r>
            <a:r>
              <a:rPr lang="en-US" dirty="0">
                <a:solidFill>
                  <a:srgbClr val="B23C00"/>
                </a:solidFill>
              </a:rPr>
              <a:t>compiler-compiler </a:t>
            </a:r>
            <a:r>
              <a:rPr lang="en-US" dirty="0"/>
              <a:t>that can </a:t>
            </a:r>
            <a:br>
              <a:rPr lang="en-US" dirty="0"/>
            </a:br>
            <a:r>
              <a:rPr lang="en-US" u="sng" dirty="0"/>
              <a:t>automatically generate</a:t>
            </a:r>
            <a:r>
              <a:rPr lang="en-US" dirty="0"/>
              <a:t> a parser and </a:t>
            </a:r>
            <a:br>
              <a:rPr lang="en-US" dirty="0"/>
            </a:br>
            <a:r>
              <a:rPr lang="en-US" dirty="0"/>
              <a:t>a scanner for a source language after</a:t>
            </a:r>
            <a:br>
              <a:rPr lang="en-US" dirty="0"/>
            </a:br>
            <a:r>
              <a:rPr lang="en-US" dirty="0"/>
              <a:t>reading the language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syntax rules </a:t>
            </a:r>
            <a:br>
              <a:rPr lang="en-US" dirty="0"/>
            </a:br>
            <a:r>
              <a:rPr lang="en-US" dirty="0"/>
              <a:t>written in BNF.</a:t>
            </a:r>
          </a:p>
        </p:txBody>
      </p:sp>
    </p:spTree>
    <p:extLst>
      <p:ext uri="{BB962C8B-B14F-4D97-AF65-F5344CB8AC3E}">
        <p14:creationId xmlns:p14="http://schemas.microsoft.com/office/powerpoint/2010/main" val="3202349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479-B7D7-6943-A1D1-4B308FD437D1}" type="slidenum">
              <a:rPr lang="en-US"/>
              <a:pPr/>
              <a:t>20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charset="0"/>
              </a:rPr>
              <a:t>ANTLR 4 </a:t>
            </a:r>
            <a:r>
              <a:rPr lang="en-US" dirty="0"/>
              <a:t>Compiler-Compiler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 ANTLR 4 the </a:t>
            </a:r>
            <a:r>
              <a:rPr lang="en-US" u="sng" dirty="0"/>
              <a:t>grammar for a source language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and it will automatically generate a scanner and a parser for that language.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Define the source language’s tokens 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>
                <a:solidFill>
                  <a:srgbClr val="B23C00"/>
                </a:solidFill>
              </a:rPr>
              <a:t>regular expressions</a:t>
            </a:r>
            <a:r>
              <a:rPr lang="en-US" u="sng" dirty="0"/>
              <a:t> 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ym typeface="Wingdings" charset="0"/>
              </a:rPr>
              <a:t> ANTLR 4 generates a </a:t>
            </a:r>
            <a:r>
              <a:rPr lang="en-US" u="sng" dirty="0">
                <a:sym typeface="Wingdings" charset="0"/>
              </a:rPr>
              <a:t>scanner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 </a:t>
            </a:r>
            <a:br>
              <a:rPr lang="en-US" dirty="0">
                <a:solidFill>
                  <a:srgbClr val="B23C00"/>
                </a:solidFill>
                <a:sym typeface="Wingdings" charset="0"/>
              </a:rPr>
            </a:br>
            <a:r>
              <a:rPr lang="en-US" dirty="0">
                <a:solidFill>
                  <a:srgbClr val="B23C00"/>
                </a:solidFill>
                <a:sym typeface="Wingdings" charset="0"/>
              </a:rPr>
              <a:t>         </a:t>
            </a:r>
            <a:r>
              <a:rPr lang="en-US" dirty="0">
                <a:sym typeface="Wingdings" charset="0"/>
              </a:rPr>
              <a:t>for the source language.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Specify the grammar’s productions </a:t>
            </a:r>
            <a:br>
              <a:rPr lang="en-US" dirty="0"/>
            </a:br>
            <a:r>
              <a:rPr lang="en-US" dirty="0"/>
              <a:t>in a notation based on EBNF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ym typeface="Wingdings" charset="0"/>
              </a:rPr>
              <a:t> ANTLR 4 generates a </a:t>
            </a:r>
            <a:r>
              <a:rPr lang="en-US" u="sng" dirty="0">
                <a:sym typeface="Wingdings" charset="0"/>
              </a:rPr>
              <a:t>parser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 </a:t>
            </a:r>
            <a:br>
              <a:rPr lang="en-US" dirty="0">
                <a:sym typeface="Wingdings" charset="0"/>
              </a:rPr>
            </a:br>
            <a:r>
              <a:rPr lang="en-US" dirty="0">
                <a:sym typeface="Wingdings" charset="0"/>
              </a:rPr>
              <a:t>         for the source language.</a:t>
            </a:r>
          </a:p>
          <a:p>
            <a:pPr lvl="3"/>
            <a:endParaRPr lang="en-US" dirty="0"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58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479-B7D7-6943-A1D1-4B308FD437D1}" type="slidenum">
              <a:rPr lang="en-US"/>
              <a:pPr/>
              <a:t>21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charset="0"/>
              </a:rPr>
              <a:t>ANTLR 4 </a:t>
            </a:r>
            <a:r>
              <a:rPr lang="en-US" dirty="0"/>
              <a:t>Compiler-Compiler</a:t>
            </a:r>
            <a:r>
              <a:rPr lang="en-US" i="1" dirty="0"/>
              <a:t>, cont’d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charset="0"/>
              </a:rPr>
              <a:t>The generated scanner and parser </a:t>
            </a:r>
            <a:br>
              <a:rPr lang="en-US" dirty="0">
                <a:sym typeface="Wingdings" charset="0"/>
              </a:rPr>
            </a:br>
            <a:r>
              <a:rPr lang="en-US" dirty="0">
                <a:sym typeface="Wingdings" charset="0"/>
              </a:rPr>
              <a:t>are written in Java or C++.</a:t>
            </a:r>
          </a:p>
          <a:p>
            <a:pPr lvl="1"/>
            <a:r>
              <a:rPr lang="en-US" dirty="0">
                <a:sym typeface="Wingdings" charset="0"/>
              </a:rPr>
              <a:t>ANTLR calls the scanner a “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lexer</a:t>
            </a:r>
            <a:r>
              <a:rPr lang="en-US" dirty="0">
                <a:sym typeface="Wingdings" charset="0"/>
              </a:rPr>
              <a:t>”.</a:t>
            </a:r>
          </a:p>
          <a:p>
            <a:pPr lvl="4"/>
            <a:endParaRPr lang="en-US" dirty="0">
              <a:sym typeface="Wingdings" charset="0"/>
            </a:endParaRPr>
          </a:p>
          <a:p>
            <a:r>
              <a:rPr lang="en-US" dirty="0">
                <a:sym typeface="Wingdings" charset="0"/>
              </a:rPr>
              <a:t>A command-line option specifies C++.</a:t>
            </a:r>
          </a:p>
          <a:p>
            <a:pPr lvl="1"/>
            <a:r>
              <a:rPr lang="en-US" dirty="0">
                <a:sym typeface="Wingdings" charset="0"/>
              </a:rPr>
              <a:t>Otherwise, the default implementation language is Java.</a:t>
            </a:r>
          </a:p>
          <a:p>
            <a:pPr lvl="4"/>
            <a:endParaRPr lang="en-US" dirty="0">
              <a:sym typeface="Wingdings" charset="0"/>
            </a:endParaRPr>
          </a:p>
          <a:p>
            <a:r>
              <a:rPr lang="en-US" dirty="0">
                <a:sym typeface="Wingdings" charset="0"/>
              </a:rPr>
              <a:t>Some of the tools only work with the Java code, so even if you want C++ code, you may also want to generate the Java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6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775-65DB-244A-9D85-F9C60FE38A34}" type="slidenum">
              <a:rPr lang="en-US"/>
              <a:pPr/>
              <a:t>22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Download and Install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and install </a:t>
            </a:r>
            <a:r>
              <a:rPr lang="en-US" dirty="0">
                <a:sym typeface="Wingdings" charset="0"/>
              </a:rPr>
              <a:t>ANTLR 4</a:t>
            </a:r>
            <a:r>
              <a:rPr lang="en-US" dirty="0"/>
              <a:t>: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hlinkClick r:id="rId2"/>
              </a:rPr>
              <a:t>http://www.antlr.org/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>
                <a:sym typeface="Wingdings" charset="0"/>
              </a:rPr>
              <a:t>ANTLR 4 </a:t>
            </a:r>
            <a:r>
              <a:rPr lang="en-US" dirty="0"/>
              <a:t>book:</a:t>
            </a:r>
            <a:br>
              <a:rPr lang="en-US" dirty="0"/>
            </a:br>
            <a:r>
              <a:rPr lang="en-US" b="1" dirty="0"/>
              <a:t>The Definitive ANTLR 4 Reference</a:t>
            </a:r>
            <a:br>
              <a:rPr lang="en-US" dirty="0"/>
            </a:br>
            <a:r>
              <a:rPr lang="en-US" dirty="0"/>
              <a:t>by Terence Parr</a:t>
            </a:r>
            <a:br>
              <a:rPr lang="en-US" dirty="0"/>
            </a:br>
            <a:r>
              <a:rPr lang="en-US" dirty="0">
                <a:hlinkClick r:id="rId3"/>
              </a:rPr>
              <a:t>https://www.amazon.com/Definitive-ANTLR-4-Reference/dp/1934356999/ref=sr_1_1?s=books&amp;ie=UTF8&amp;qid=1508372536&amp;sr=1-1&amp;keywords=antlr4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1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378A-CC0A-264F-9239-568F78D7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1309-997C-2E4D-955C-882051DA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on Windows 10, I strongly recommend that you use the Windows Subsystem for Linux and install Ubuntu: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hlinkClick r:id="rId2"/>
              </a:rPr>
              <a:t>https://docs.microsoft.com/en-us/windows/wsl/install-win10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https://ubuntu.com/tutorials/tutorial-ubuntu-on-windows#1-overview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F3815-7767-A44C-9F36-310CEFBA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50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4BBB-DD9E-874D-A823-2AAB8C6428E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charset="0"/>
              </a:rPr>
              <a:t>ANTLR 4 </a:t>
            </a:r>
            <a:r>
              <a:rPr lang="en-US" dirty="0"/>
              <a:t>Plug-ins for IDEs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http://www.antlr.org/tools.html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Eclipse plugin: </a:t>
            </a:r>
            <a:r>
              <a:rPr lang="en-US" dirty="0">
                <a:hlinkClick r:id="rId3"/>
              </a:rPr>
              <a:t>https://github.com/antlr4ide/antlr4ide</a:t>
            </a:r>
            <a:endParaRPr lang="en-US" dirty="0"/>
          </a:p>
          <a:p>
            <a:pPr lvl="1"/>
            <a:r>
              <a:rPr lang="en-US" dirty="0"/>
              <a:t>Scroll down for installation instructions.</a:t>
            </a:r>
          </a:p>
          <a:p>
            <a:pPr lvl="1"/>
            <a:r>
              <a:rPr lang="en-US" dirty="0"/>
              <a:t>The instructions specify old versions of the software. Use the latest versions.</a:t>
            </a:r>
          </a:p>
        </p:txBody>
      </p:sp>
    </p:spTree>
    <p:extLst>
      <p:ext uri="{BB962C8B-B14F-4D97-AF65-F5344CB8AC3E}">
        <p14:creationId xmlns:p14="http://schemas.microsoft.com/office/powerpoint/2010/main" val="3149707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7CDA9-6912-A446-A3C5-340052C9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199A3-3D5B-7847-BA1F-9A1C8AD75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sz="2400" dirty="0">
                <a:hlinkClick r:id="rId2"/>
              </a:rPr>
              <a:t>http://www.cs.sjsu.edu/~mak/tutorials/index.html</a:t>
            </a:r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“Install Ubuntu on Windows 10”</a:t>
            </a:r>
          </a:p>
          <a:p>
            <a:pPr lvl="1"/>
            <a:r>
              <a:rPr lang="en-US" dirty="0"/>
              <a:t>“Configure Ubuntu for Software Development”</a:t>
            </a:r>
          </a:p>
          <a:p>
            <a:pPr lvl="1"/>
            <a:r>
              <a:rPr lang="en-US" dirty="0"/>
              <a:t>“Install Eclipse for Java and C++ Development”</a:t>
            </a:r>
          </a:p>
          <a:p>
            <a:pPr lvl="1"/>
            <a:r>
              <a:rPr lang="en-US" dirty="0"/>
              <a:t>“Install and Configure ANTLR 4 for Ubuntu and MacOS X”</a:t>
            </a:r>
          </a:p>
          <a:p>
            <a:pPr lvl="1"/>
            <a:r>
              <a:rPr lang="en-US" dirty="0"/>
              <a:t>“Install and Configure ANTLR 4 for C++”</a:t>
            </a:r>
          </a:p>
          <a:p>
            <a:pPr lvl="4"/>
            <a:endParaRPr lang="en-US" dirty="0"/>
          </a:p>
          <a:p>
            <a:r>
              <a:rPr lang="en-US" dirty="0"/>
              <a:t>There is an ANTLR 4 plug-in for CLion.</a:t>
            </a:r>
          </a:p>
          <a:p>
            <a:pPr lvl="4"/>
            <a:endParaRPr lang="en-US" dirty="0"/>
          </a:p>
          <a:p>
            <a:r>
              <a:rPr lang="en-US" dirty="0"/>
              <a:t>Go online for the latest installation instructions.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76CBA-2E53-C34A-89E3-0A6B8CC8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5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BE-2DC2-B843-B4BE-8A8391467606}" type="slidenum">
              <a:rPr lang="en-US"/>
              <a:pPr/>
              <a:t>26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11163"/>
            <a:ext cx="8594725" cy="655637"/>
          </a:xfrm>
        </p:spPr>
        <p:txBody>
          <a:bodyPr/>
          <a:lstStyle/>
          <a:p>
            <a:r>
              <a:rPr lang="en-US"/>
              <a:t>Review: DFA for a Pascal Identifier or Number</a:t>
            </a:r>
          </a:p>
        </p:txBody>
      </p:sp>
      <p:grpSp>
        <p:nvGrpSpPr>
          <p:cNvPr id="555011" name="Group 3"/>
          <p:cNvGrpSpPr>
            <a:grpSpLocks/>
          </p:cNvGrpSpPr>
          <p:nvPr/>
        </p:nvGrpSpPr>
        <p:grpSpPr bwMode="auto">
          <a:xfrm>
            <a:off x="985838" y="3295650"/>
            <a:ext cx="7335837" cy="2876550"/>
            <a:chOff x="736" y="1615"/>
            <a:chExt cx="4621" cy="1812"/>
          </a:xfrm>
        </p:grpSpPr>
        <p:sp>
          <p:nvSpPr>
            <p:cNvPr id="555012" name="Oval 4"/>
            <p:cNvSpPr>
              <a:spLocks noChangeArrowheads="1"/>
            </p:cNvSpPr>
            <p:nvPr/>
          </p:nvSpPr>
          <p:spPr bwMode="auto">
            <a:xfrm>
              <a:off x="2194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555013" name="Oval 5"/>
            <p:cNvSpPr>
              <a:spLocks noChangeArrowheads="1"/>
            </p:cNvSpPr>
            <p:nvPr/>
          </p:nvSpPr>
          <p:spPr bwMode="auto">
            <a:xfrm>
              <a:off x="3341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555014" name="Oval 6"/>
            <p:cNvSpPr>
              <a:spLocks noChangeArrowheads="1"/>
            </p:cNvSpPr>
            <p:nvPr/>
          </p:nvSpPr>
          <p:spPr bwMode="auto">
            <a:xfrm>
              <a:off x="3917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555015" name="Oval 7"/>
            <p:cNvSpPr>
              <a:spLocks noChangeArrowheads="1"/>
            </p:cNvSpPr>
            <p:nvPr/>
          </p:nvSpPr>
          <p:spPr bwMode="auto">
            <a:xfrm>
              <a:off x="1621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55016" name="Oval 8"/>
            <p:cNvSpPr>
              <a:spLocks noChangeArrowheads="1"/>
            </p:cNvSpPr>
            <p:nvPr/>
          </p:nvSpPr>
          <p:spPr bwMode="auto">
            <a:xfrm>
              <a:off x="2772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555017" name="Oval 9"/>
            <p:cNvSpPr>
              <a:spLocks noChangeArrowheads="1"/>
            </p:cNvSpPr>
            <p:nvPr/>
          </p:nvSpPr>
          <p:spPr bwMode="auto">
            <a:xfrm>
              <a:off x="4490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11</a:t>
              </a:r>
            </a:p>
          </p:txBody>
        </p:sp>
        <p:cxnSp>
          <p:nvCxnSpPr>
            <p:cNvPr id="555018" name="AutoShape 10"/>
            <p:cNvCxnSpPr>
              <a:cxnSpLocks noChangeShapeType="1"/>
              <a:stCxn id="555015" idx="1"/>
              <a:endCxn id="555015" idx="7"/>
            </p:cNvCxnSpPr>
            <p:nvPr/>
          </p:nvCxnSpPr>
          <p:spPr bwMode="auto">
            <a:xfrm rot="5400000" flipV="1">
              <a:off x="1707" y="2648"/>
              <a:ext cx="1" cy="123"/>
            </a:xfrm>
            <a:prstGeom prst="curvedConnector3">
              <a:avLst>
                <a:gd name="adj1" fmla="val -169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19" name="AutoShape 11"/>
            <p:cNvCxnSpPr>
              <a:cxnSpLocks noChangeShapeType="1"/>
              <a:stCxn id="555016" idx="1"/>
              <a:endCxn id="555016" idx="7"/>
            </p:cNvCxnSpPr>
            <p:nvPr/>
          </p:nvCxnSpPr>
          <p:spPr bwMode="auto">
            <a:xfrm rot="5400000" flipV="1">
              <a:off x="2858" y="2648"/>
              <a:ext cx="1" cy="123"/>
            </a:xfrm>
            <a:prstGeom prst="curvedConnector3">
              <a:avLst>
                <a:gd name="adj1" fmla="val -169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0" name="AutoShape 12"/>
            <p:cNvCxnSpPr>
              <a:cxnSpLocks noChangeShapeType="1"/>
              <a:stCxn id="555017" idx="1"/>
              <a:endCxn id="555017" idx="7"/>
            </p:cNvCxnSpPr>
            <p:nvPr/>
          </p:nvCxnSpPr>
          <p:spPr bwMode="auto">
            <a:xfrm rot="5400000" flipV="1">
              <a:off x="4576" y="2648"/>
              <a:ext cx="1" cy="123"/>
            </a:xfrm>
            <a:prstGeom prst="curvedConnector3">
              <a:avLst>
                <a:gd name="adj1" fmla="val -169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1" name="AutoShape 13"/>
            <p:cNvCxnSpPr>
              <a:cxnSpLocks noChangeShapeType="1"/>
            </p:cNvCxnSpPr>
            <p:nvPr/>
          </p:nvCxnSpPr>
          <p:spPr bwMode="auto">
            <a:xfrm flipV="1">
              <a:off x="1791" y="2770"/>
              <a:ext cx="4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2" name="AutoShape 14"/>
            <p:cNvCxnSpPr>
              <a:cxnSpLocks noChangeShapeType="1"/>
            </p:cNvCxnSpPr>
            <p:nvPr/>
          </p:nvCxnSpPr>
          <p:spPr bwMode="auto">
            <a:xfrm flipV="1">
              <a:off x="2367" y="2770"/>
              <a:ext cx="4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3" name="AutoShape 15"/>
            <p:cNvCxnSpPr>
              <a:cxnSpLocks noChangeShapeType="1"/>
            </p:cNvCxnSpPr>
            <p:nvPr/>
          </p:nvCxnSpPr>
          <p:spPr bwMode="auto">
            <a:xfrm flipV="1">
              <a:off x="4090" y="2770"/>
              <a:ext cx="4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4" name="AutoShape 16"/>
            <p:cNvCxnSpPr>
              <a:cxnSpLocks noChangeShapeType="1"/>
            </p:cNvCxnSpPr>
            <p:nvPr/>
          </p:nvCxnSpPr>
          <p:spPr bwMode="auto">
            <a:xfrm rot="5400000" flipV="1">
              <a:off x="3720" y="2483"/>
              <a:ext cx="1" cy="453"/>
            </a:xfrm>
            <a:prstGeom prst="curvedConnector3">
              <a:avLst>
                <a:gd name="adj1" fmla="val -10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5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3720" y="2606"/>
              <a:ext cx="1" cy="453"/>
            </a:xfrm>
            <a:prstGeom prst="curvedConnector3">
              <a:avLst>
                <a:gd name="adj1" fmla="val 9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26" name="Text Box 18"/>
            <p:cNvSpPr txBox="1">
              <a:spLocks noChangeArrowheads="1"/>
            </p:cNvSpPr>
            <p:nvPr/>
          </p:nvSpPr>
          <p:spPr bwMode="auto">
            <a:xfrm>
              <a:off x="1215" y="2833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27" name="Text Box 19"/>
            <p:cNvSpPr txBox="1">
              <a:spLocks noChangeArrowheads="1"/>
            </p:cNvSpPr>
            <p:nvPr/>
          </p:nvSpPr>
          <p:spPr bwMode="auto">
            <a:xfrm>
              <a:off x="2715" y="2368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28" name="Text Box 20"/>
            <p:cNvSpPr txBox="1">
              <a:spLocks noChangeArrowheads="1"/>
            </p:cNvSpPr>
            <p:nvPr/>
          </p:nvSpPr>
          <p:spPr bwMode="auto">
            <a:xfrm>
              <a:off x="2412" y="2611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29" name="Text Box 21"/>
            <p:cNvSpPr txBox="1">
              <a:spLocks noChangeArrowheads="1"/>
            </p:cNvSpPr>
            <p:nvPr/>
          </p:nvSpPr>
          <p:spPr bwMode="auto">
            <a:xfrm>
              <a:off x="1565" y="2368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30" name="Text Box 22"/>
            <p:cNvSpPr txBox="1">
              <a:spLocks noChangeArrowheads="1"/>
            </p:cNvSpPr>
            <p:nvPr/>
          </p:nvSpPr>
          <p:spPr bwMode="auto">
            <a:xfrm>
              <a:off x="4424" y="2368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31" name="Text Box 23"/>
            <p:cNvSpPr txBox="1">
              <a:spLocks noChangeArrowheads="1"/>
            </p:cNvSpPr>
            <p:nvPr/>
          </p:nvSpPr>
          <p:spPr bwMode="auto">
            <a:xfrm>
              <a:off x="4120" y="2611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32" name="Text Box 24"/>
            <p:cNvSpPr txBox="1">
              <a:spLocks noChangeArrowheads="1"/>
            </p:cNvSpPr>
            <p:nvPr/>
          </p:nvSpPr>
          <p:spPr bwMode="auto">
            <a:xfrm>
              <a:off x="736" y="2106"/>
              <a:ext cx="1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sp>
          <p:nvSpPr>
            <p:cNvPr id="555033" name="Text Box 25"/>
            <p:cNvSpPr txBox="1">
              <a:spLocks noChangeArrowheads="1"/>
            </p:cNvSpPr>
            <p:nvPr/>
          </p:nvSpPr>
          <p:spPr bwMode="auto">
            <a:xfrm>
              <a:off x="3636" y="2569"/>
              <a:ext cx="1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sp>
          <p:nvSpPr>
            <p:cNvPr id="555034" name="Text Box 26"/>
            <p:cNvSpPr txBox="1">
              <a:spLocks noChangeArrowheads="1"/>
            </p:cNvSpPr>
            <p:nvPr/>
          </p:nvSpPr>
          <p:spPr bwMode="auto">
            <a:xfrm>
              <a:off x="3650" y="2780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-</a:t>
              </a:r>
            </a:p>
          </p:txBody>
        </p:sp>
        <p:sp>
          <p:nvSpPr>
            <p:cNvPr id="555035" name="Text Box 27"/>
            <p:cNvSpPr txBox="1">
              <a:spLocks noChangeArrowheads="1"/>
            </p:cNvSpPr>
            <p:nvPr/>
          </p:nvSpPr>
          <p:spPr bwMode="auto">
            <a:xfrm>
              <a:off x="3038" y="2619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E</a:t>
              </a:r>
            </a:p>
          </p:txBody>
        </p:sp>
        <p:cxnSp>
          <p:nvCxnSpPr>
            <p:cNvPr id="555036" name="AutoShape 28"/>
            <p:cNvCxnSpPr>
              <a:cxnSpLocks noChangeShapeType="1"/>
              <a:stCxn id="555015" idx="7"/>
              <a:endCxn id="555013" idx="1"/>
            </p:cNvCxnSpPr>
            <p:nvPr/>
          </p:nvCxnSpPr>
          <p:spPr bwMode="auto">
            <a:xfrm rot="5400000" flipV="1">
              <a:off x="2567" y="1911"/>
              <a:ext cx="1" cy="1597"/>
            </a:xfrm>
            <a:prstGeom prst="curvedConnector3">
              <a:avLst>
                <a:gd name="adj1" fmla="val -399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37" name="AutoShape 29"/>
            <p:cNvCxnSpPr>
              <a:cxnSpLocks noChangeShapeType="1"/>
              <a:stCxn id="555013" idx="7"/>
              <a:endCxn id="555017" idx="1"/>
            </p:cNvCxnSpPr>
            <p:nvPr/>
          </p:nvCxnSpPr>
          <p:spPr bwMode="auto">
            <a:xfrm rot="5400000" flipV="1">
              <a:off x="4001" y="2197"/>
              <a:ext cx="1" cy="1026"/>
            </a:xfrm>
            <a:prstGeom prst="curvedConnector3">
              <a:avLst>
                <a:gd name="adj1" fmla="val -25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38" name="Text Box 30"/>
            <p:cNvSpPr txBox="1">
              <a:spLocks noChangeArrowheads="1"/>
            </p:cNvSpPr>
            <p:nvPr/>
          </p:nvSpPr>
          <p:spPr bwMode="auto">
            <a:xfrm>
              <a:off x="1309" y="2096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39" name="Text Box 31"/>
            <p:cNvSpPr txBox="1">
              <a:spLocks noChangeArrowheads="1"/>
            </p:cNvSpPr>
            <p:nvPr/>
          </p:nvSpPr>
          <p:spPr bwMode="auto">
            <a:xfrm>
              <a:off x="3899" y="2293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40" name="Text Box 32"/>
            <p:cNvSpPr txBox="1">
              <a:spLocks noChangeArrowheads="1"/>
            </p:cNvSpPr>
            <p:nvPr/>
          </p:nvSpPr>
          <p:spPr bwMode="auto">
            <a:xfrm>
              <a:off x="2464" y="2168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E</a:t>
              </a:r>
            </a:p>
          </p:txBody>
        </p:sp>
        <p:cxnSp>
          <p:nvCxnSpPr>
            <p:cNvPr id="555041" name="AutoShape 33"/>
            <p:cNvCxnSpPr>
              <a:cxnSpLocks noChangeShapeType="1"/>
            </p:cNvCxnSpPr>
            <p:nvPr/>
          </p:nvCxnSpPr>
          <p:spPr bwMode="auto">
            <a:xfrm flipV="1">
              <a:off x="2943" y="2770"/>
              <a:ext cx="4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42" name="Text Box 34"/>
            <p:cNvSpPr txBox="1">
              <a:spLocks noChangeArrowheads="1"/>
            </p:cNvSpPr>
            <p:nvPr/>
          </p:nvSpPr>
          <p:spPr bwMode="auto">
            <a:xfrm>
              <a:off x="1886" y="2517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.</a:t>
              </a:r>
            </a:p>
          </p:txBody>
        </p:sp>
        <p:grpSp>
          <p:nvGrpSpPr>
            <p:cNvPr id="555043" name="Group 35"/>
            <p:cNvGrpSpPr>
              <a:grpSpLocks/>
            </p:cNvGrpSpPr>
            <p:nvPr/>
          </p:nvGrpSpPr>
          <p:grpSpPr bwMode="auto">
            <a:xfrm>
              <a:off x="1569" y="3139"/>
              <a:ext cx="288" cy="288"/>
              <a:chOff x="1901" y="2678"/>
              <a:chExt cx="288" cy="288"/>
            </a:xfrm>
          </p:grpSpPr>
          <p:sp>
            <p:nvSpPr>
              <p:cNvPr id="555044" name="Oval 36"/>
              <p:cNvSpPr>
                <a:spLocks noChangeArrowheads="1"/>
              </p:cNvSpPr>
              <p:nvPr/>
            </p:nvSpPr>
            <p:spPr bwMode="auto">
              <a:xfrm>
                <a:off x="1958" y="2736"/>
                <a:ext cx="173" cy="17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5</a:t>
                </a:r>
              </a:p>
            </p:txBody>
          </p:sp>
          <p:sp>
            <p:nvSpPr>
              <p:cNvPr id="555045" name="Oval 37"/>
              <p:cNvSpPr>
                <a:spLocks noChangeArrowheads="1"/>
              </p:cNvSpPr>
              <p:nvPr/>
            </p:nvSpPr>
            <p:spPr bwMode="auto">
              <a:xfrm>
                <a:off x="1901" y="267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55046" name="AutoShape 38"/>
            <p:cNvCxnSpPr>
              <a:cxnSpLocks noChangeShapeType="1"/>
              <a:stCxn id="555015" idx="4"/>
              <a:endCxn id="555045" idx="0"/>
            </p:cNvCxnSpPr>
            <p:nvPr/>
          </p:nvCxnSpPr>
          <p:spPr bwMode="auto">
            <a:xfrm>
              <a:off x="1708" y="2857"/>
              <a:ext cx="5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55047" name="Group 39"/>
            <p:cNvGrpSpPr>
              <a:grpSpLocks/>
            </p:cNvGrpSpPr>
            <p:nvPr/>
          </p:nvGrpSpPr>
          <p:grpSpPr bwMode="auto">
            <a:xfrm>
              <a:off x="2721" y="3139"/>
              <a:ext cx="288" cy="288"/>
              <a:chOff x="1901" y="2678"/>
              <a:chExt cx="288" cy="288"/>
            </a:xfrm>
          </p:grpSpPr>
          <p:sp>
            <p:nvSpPr>
              <p:cNvPr id="555048" name="Oval 40"/>
              <p:cNvSpPr>
                <a:spLocks noChangeArrowheads="1"/>
              </p:cNvSpPr>
              <p:nvPr/>
            </p:nvSpPr>
            <p:spPr bwMode="auto">
              <a:xfrm>
                <a:off x="1958" y="2736"/>
                <a:ext cx="173" cy="17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8</a:t>
                </a:r>
              </a:p>
            </p:txBody>
          </p:sp>
          <p:sp>
            <p:nvSpPr>
              <p:cNvPr id="555049" name="Oval 41"/>
              <p:cNvSpPr>
                <a:spLocks noChangeArrowheads="1"/>
              </p:cNvSpPr>
              <p:nvPr/>
            </p:nvSpPr>
            <p:spPr bwMode="auto">
              <a:xfrm>
                <a:off x="1901" y="267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5050" name="Group 42"/>
            <p:cNvGrpSpPr>
              <a:grpSpLocks/>
            </p:cNvGrpSpPr>
            <p:nvPr/>
          </p:nvGrpSpPr>
          <p:grpSpPr bwMode="auto">
            <a:xfrm>
              <a:off x="5069" y="2626"/>
              <a:ext cx="288" cy="288"/>
              <a:chOff x="1901" y="2678"/>
              <a:chExt cx="288" cy="288"/>
            </a:xfrm>
          </p:grpSpPr>
          <p:sp>
            <p:nvSpPr>
              <p:cNvPr id="555051" name="Oval 43"/>
              <p:cNvSpPr>
                <a:spLocks noChangeArrowheads="1"/>
              </p:cNvSpPr>
              <p:nvPr/>
            </p:nvSpPr>
            <p:spPr bwMode="auto">
              <a:xfrm>
                <a:off x="1958" y="2736"/>
                <a:ext cx="173" cy="17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12</a:t>
                </a:r>
              </a:p>
            </p:txBody>
          </p:sp>
          <p:sp>
            <p:nvSpPr>
              <p:cNvPr id="555052" name="Oval 44"/>
              <p:cNvSpPr>
                <a:spLocks noChangeArrowheads="1"/>
              </p:cNvSpPr>
              <p:nvPr/>
            </p:nvSpPr>
            <p:spPr bwMode="auto">
              <a:xfrm>
                <a:off x="1901" y="267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55053" name="AutoShape 45"/>
            <p:cNvCxnSpPr>
              <a:cxnSpLocks noChangeShapeType="1"/>
              <a:stCxn id="555016" idx="4"/>
              <a:endCxn id="555049" idx="0"/>
            </p:cNvCxnSpPr>
            <p:nvPr/>
          </p:nvCxnSpPr>
          <p:spPr bwMode="auto">
            <a:xfrm>
              <a:off x="2859" y="2857"/>
              <a:ext cx="6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54" name="Text Box 46"/>
            <p:cNvSpPr txBox="1">
              <a:spLocks noChangeArrowheads="1"/>
            </p:cNvSpPr>
            <p:nvPr/>
          </p:nvSpPr>
          <p:spPr bwMode="auto">
            <a:xfrm>
              <a:off x="1687" y="2909"/>
              <a:ext cx="3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[other]</a:t>
              </a:r>
            </a:p>
          </p:txBody>
        </p:sp>
        <p:sp>
          <p:nvSpPr>
            <p:cNvPr id="555055" name="Text Box 47"/>
            <p:cNvSpPr txBox="1">
              <a:spLocks noChangeArrowheads="1"/>
            </p:cNvSpPr>
            <p:nvPr/>
          </p:nvSpPr>
          <p:spPr bwMode="auto">
            <a:xfrm>
              <a:off x="2825" y="2909"/>
              <a:ext cx="3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[other]</a:t>
              </a:r>
            </a:p>
          </p:txBody>
        </p:sp>
        <p:sp>
          <p:nvSpPr>
            <p:cNvPr id="555056" name="Text Box 48"/>
            <p:cNvSpPr txBox="1">
              <a:spLocks noChangeArrowheads="1"/>
            </p:cNvSpPr>
            <p:nvPr/>
          </p:nvSpPr>
          <p:spPr bwMode="auto">
            <a:xfrm>
              <a:off x="4655" y="2609"/>
              <a:ext cx="3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[other]</a:t>
              </a:r>
            </a:p>
          </p:txBody>
        </p:sp>
        <p:sp>
          <p:nvSpPr>
            <p:cNvPr id="555057" name="Oval 49"/>
            <p:cNvSpPr>
              <a:spLocks noChangeArrowheads="1"/>
            </p:cNvSpPr>
            <p:nvPr/>
          </p:nvSpPr>
          <p:spPr bwMode="auto">
            <a:xfrm>
              <a:off x="891" y="2685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cxnSp>
          <p:nvCxnSpPr>
            <p:cNvPr id="555058" name="AutoShape 50"/>
            <p:cNvCxnSpPr>
              <a:cxnSpLocks noChangeShapeType="1"/>
              <a:stCxn id="555070" idx="2"/>
              <a:endCxn id="555057" idx="2"/>
            </p:cNvCxnSpPr>
            <p:nvPr/>
          </p:nvCxnSpPr>
          <p:spPr bwMode="auto">
            <a:xfrm rot="10800000" flipV="1">
              <a:off x="891" y="1615"/>
              <a:ext cx="5" cy="1157"/>
            </a:xfrm>
            <a:prstGeom prst="curvedConnector3">
              <a:avLst>
                <a:gd name="adj1" fmla="val 298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59" name="AutoShape 51"/>
            <p:cNvCxnSpPr>
              <a:cxnSpLocks noChangeShapeType="1"/>
              <a:stCxn id="555070" idx="6"/>
              <a:endCxn id="555057" idx="6"/>
            </p:cNvCxnSpPr>
            <p:nvPr/>
          </p:nvCxnSpPr>
          <p:spPr bwMode="auto">
            <a:xfrm flipH="1">
              <a:off x="1064" y="1615"/>
              <a:ext cx="5" cy="1157"/>
            </a:xfrm>
            <a:prstGeom prst="curvedConnector3">
              <a:avLst>
                <a:gd name="adj1" fmla="val -286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60" name="AutoShape 52"/>
            <p:cNvCxnSpPr>
              <a:cxnSpLocks noChangeShapeType="1"/>
              <a:stCxn id="555070" idx="6"/>
              <a:endCxn id="555015" idx="2"/>
            </p:cNvCxnSpPr>
            <p:nvPr/>
          </p:nvCxnSpPr>
          <p:spPr bwMode="auto">
            <a:xfrm>
              <a:off x="1069" y="1615"/>
              <a:ext cx="552" cy="1156"/>
            </a:xfrm>
            <a:prstGeom prst="curvedConnector3">
              <a:avLst>
                <a:gd name="adj1" fmla="val 49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61" name="Text Box 53"/>
            <p:cNvSpPr txBox="1">
              <a:spLocks noChangeArrowheads="1"/>
            </p:cNvSpPr>
            <p:nvPr/>
          </p:nvSpPr>
          <p:spPr bwMode="auto">
            <a:xfrm>
              <a:off x="1055" y="2091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-</a:t>
              </a:r>
            </a:p>
          </p:txBody>
        </p:sp>
        <p:cxnSp>
          <p:nvCxnSpPr>
            <p:cNvPr id="555062" name="AutoShape 54"/>
            <p:cNvCxnSpPr>
              <a:cxnSpLocks noChangeShapeType="1"/>
            </p:cNvCxnSpPr>
            <p:nvPr/>
          </p:nvCxnSpPr>
          <p:spPr bwMode="auto">
            <a:xfrm flipV="1">
              <a:off x="4671" y="2770"/>
              <a:ext cx="4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63" name="AutoShape 55"/>
            <p:cNvCxnSpPr>
              <a:cxnSpLocks noChangeShapeType="1"/>
              <a:stCxn id="555057" idx="5"/>
              <a:endCxn id="555015" idx="3"/>
            </p:cNvCxnSpPr>
            <p:nvPr/>
          </p:nvCxnSpPr>
          <p:spPr bwMode="auto">
            <a:xfrm rot="5400000" flipH="1" flipV="1">
              <a:off x="1342" y="2529"/>
              <a:ext cx="1" cy="607"/>
            </a:xfrm>
            <a:prstGeom prst="curvedConnector3">
              <a:avLst>
                <a:gd name="adj1" fmla="val -16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55064" name="Group 56"/>
          <p:cNvGrpSpPr>
            <a:grpSpLocks/>
          </p:cNvGrpSpPr>
          <p:nvPr/>
        </p:nvGrpSpPr>
        <p:grpSpPr bwMode="auto">
          <a:xfrm>
            <a:off x="274638" y="2697163"/>
            <a:ext cx="3838575" cy="1192212"/>
            <a:chOff x="288" y="1238"/>
            <a:chExt cx="2418" cy="751"/>
          </a:xfrm>
        </p:grpSpPr>
        <p:sp>
          <p:nvSpPr>
            <p:cNvPr id="555065" name="Text Box 57"/>
            <p:cNvSpPr txBox="1">
              <a:spLocks noChangeArrowheads="1"/>
            </p:cNvSpPr>
            <p:nvPr/>
          </p:nvSpPr>
          <p:spPr bwMode="auto">
            <a:xfrm>
              <a:off x="1674" y="1816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66" name="Oval 58"/>
            <p:cNvSpPr>
              <a:spLocks noChangeArrowheads="1"/>
            </p:cNvSpPr>
            <p:nvPr/>
          </p:nvSpPr>
          <p:spPr bwMode="auto">
            <a:xfrm>
              <a:off x="1746" y="1528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grpSp>
          <p:nvGrpSpPr>
            <p:cNvPr id="555067" name="Group 59"/>
            <p:cNvGrpSpPr>
              <a:grpSpLocks/>
            </p:cNvGrpSpPr>
            <p:nvPr/>
          </p:nvGrpSpPr>
          <p:grpSpPr bwMode="auto">
            <a:xfrm>
              <a:off x="2418" y="1471"/>
              <a:ext cx="288" cy="288"/>
              <a:chOff x="1901" y="2678"/>
              <a:chExt cx="288" cy="288"/>
            </a:xfrm>
          </p:grpSpPr>
          <p:sp>
            <p:nvSpPr>
              <p:cNvPr id="555068" name="Oval 60"/>
              <p:cNvSpPr>
                <a:spLocks noChangeArrowheads="1"/>
              </p:cNvSpPr>
              <p:nvPr/>
            </p:nvSpPr>
            <p:spPr bwMode="auto">
              <a:xfrm>
                <a:off x="1958" y="2736"/>
                <a:ext cx="173" cy="17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555069" name="Oval 61"/>
              <p:cNvSpPr>
                <a:spLocks noChangeArrowheads="1"/>
              </p:cNvSpPr>
              <p:nvPr/>
            </p:nvSpPr>
            <p:spPr bwMode="auto">
              <a:xfrm>
                <a:off x="1901" y="267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5070" name="Oval 62"/>
            <p:cNvSpPr>
              <a:spLocks noChangeArrowheads="1"/>
            </p:cNvSpPr>
            <p:nvPr/>
          </p:nvSpPr>
          <p:spPr bwMode="auto">
            <a:xfrm>
              <a:off x="896" y="1528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cxnSp>
          <p:nvCxnSpPr>
            <p:cNvPr id="555071" name="AutoShape 63"/>
            <p:cNvCxnSpPr>
              <a:cxnSpLocks noChangeShapeType="1"/>
              <a:stCxn id="555070" idx="6"/>
              <a:endCxn id="555066" idx="2"/>
            </p:cNvCxnSpPr>
            <p:nvPr/>
          </p:nvCxnSpPr>
          <p:spPr bwMode="auto">
            <a:xfrm>
              <a:off x="1069" y="1615"/>
              <a:ext cx="6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72" name="AutoShape 64"/>
            <p:cNvCxnSpPr>
              <a:cxnSpLocks noChangeShapeType="1"/>
              <a:stCxn id="555066" idx="6"/>
              <a:endCxn id="555069" idx="2"/>
            </p:cNvCxnSpPr>
            <p:nvPr/>
          </p:nvCxnSpPr>
          <p:spPr bwMode="auto">
            <a:xfrm>
              <a:off x="1919" y="1615"/>
              <a:ext cx="49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73" name="AutoShape 65"/>
            <p:cNvCxnSpPr>
              <a:cxnSpLocks noChangeShapeType="1"/>
              <a:stCxn id="555066" idx="1"/>
              <a:endCxn id="555066" idx="7"/>
            </p:cNvCxnSpPr>
            <p:nvPr/>
          </p:nvCxnSpPr>
          <p:spPr bwMode="auto">
            <a:xfrm rot="5400000" flipV="1">
              <a:off x="1832" y="1492"/>
              <a:ext cx="1" cy="123"/>
            </a:xfrm>
            <a:prstGeom prst="curvedConnector3">
              <a:avLst>
                <a:gd name="adj1" fmla="val -169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74" name="AutoShape 66"/>
            <p:cNvCxnSpPr>
              <a:cxnSpLocks noChangeShapeType="1"/>
              <a:stCxn id="555066" idx="3"/>
              <a:endCxn id="555066" idx="5"/>
            </p:cNvCxnSpPr>
            <p:nvPr/>
          </p:nvCxnSpPr>
          <p:spPr bwMode="auto">
            <a:xfrm rot="16200000" flipH="1">
              <a:off x="1832" y="1615"/>
              <a:ext cx="1" cy="123"/>
            </a:xfrm>
            <a:prstGeom prst="curvedConnector3">
              <a:avLst>
                <a:gd name="adj1" fmla="val 16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75" name="Text Box 67"/>
            <p:cNvSpPr txBox="1">
              <a:spLocks noChangeArrowheads="1"/>
            </p:cNvSpPr>
            <p:nvPr/>
          </p:nvSpPr>
          <p:spPr bwMode="auto">
            <a:xfrm>
              <a:off x="1358" y="1469"/>
              <a:ext cx="3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letter</a:t>
              </a:r>
            </a:p>
          </p:txBody>
        </p:sp>
        <p:sp>
          <p:nvSpPr>
            <p:cNvPr id="555076" name="Text Box 68"/>
            <p:cNvSpPr txBox="1">
              <a:spLocks noChangeArrowheads="1"/>
            </p:cNvSpPr>
            <p:nvPr/>
          </p:nvSpPr>
          <p:spPr bwMode="auto">
            <a:xfrm>
              <a:off x="1919" y="1461"/>
              <a:ext cx="3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[other]</a:t>
              </a:r>
            </a:p>
          </p:txBody>
        </p:sp>
        <p:cxnSp>
          <p:nvCxnSpPr>
            <p:cNvPr id="555077" name="AutoShape 69"/>
            <p:cNvCxnSpPr>
              <a:cxnSpLocks noChangeShapeType="1"/>
              <a:stCxn id="555070" idx="2"/>
            </p:cNvCxnSpPr>
            <p:nvPr/>
          </p:nvCxnSpPr>
          <p:spPr bwMode="auto">
            <a:xfrm flipH="1">
              <a:off x="288" y="1615"/>
              <a:ext cx="60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78" name="Text Box 70"/>
            <p:cNvSpPr txBox="1">
              <a:spLocks noChangeArrowheads="1"/>
            </p:cNvSpPr>
            <p:nvPr/>
          </p:nvSpPr>
          <p:spPr bwMode="auto">
            <a:xfrm>
              <a:off x="1663" y="1238"/>
              <a:ext cx="3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letter</a:t>
              </a:r>
            </a:p>
          </p:txBody>
        </p:sp>
      </p:grpSp>
      <p:sp>
        <p:nvSpPr>
          <p:cNvPr id="555079" name="Text Box 71"/>
          <p:cNvSpPr txBox="1">
            <a:spLocks noChangeArrowheads="1"/>
          </p:cNvSpPr>
          <p:nvPr/>
        </p:nvSpPr>
        <p:spPr bwMode="auto">
          <a:xfrm>
            <a:off x="3987800" y="1143000"/>
            <a:ext cx="5156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private static final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matrix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[][] =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{</a:t>
            </a:r>
          </a:p>
          <a:p>
            <a:endParaRPr lang="en-US" sz="1200" b="1" dirty="0">
              <a:solidFill>
                <a:schemeClr val="bg2"/>
              </a:solidFill>
              <a:latin typeface="Courier New" charset="0"/>
            </a:endParaRP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      letter digit   +    -    .    E other */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0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1,    4,    3,   3,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 1,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1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1,    1,   -2,  -2,  -2,   1,  -2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2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3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  4,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4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-5,    4,   -5,  -5,   6,   9,  -5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5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6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  7,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7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-8,    7,   -8,  -8,  -8,   9,  -8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8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9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 11,   10,  10,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10 */ 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 11,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11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-12,   11,  -12, -12, -12, -12, -12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12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};</a:t>
            </a:r>
          </a:p>
        </p:txBody>
      </p:sp>
      <p:sp>
        <p:nvSpPr>
          <p:cNvPr id="555080" name="Text Box 72"/>
          <p:cNvSpPr txBox="1">
            <a:spLocks noChangeArrowheads="1"/>
          </p:cNvSpPr>
          <p:nvPr/>
        </p:nvSpPr>
        <p:spPr bwMode="auto">
          <a:xfrm>
            <a:off x="2271713" y="1600200"/>
            <a:ext cx="1841500" cy="83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</a:rPr>
              <a:t>Negative numbers</a:t>
            </a:r>
          </a:p>
          <a:p>
            <a:pPr algn="ctr"/>
            <a:r>
              <a:rPr lang="en-US">
                <a:solidFill>
                  <a:srgbClr val="0033CC"/>
                </a:solidFill>
              </a:rPr>
              <a:t>in the matrix are</a:t>
            </a:r>
          </a:p>
          <a:p>
            <a:pPr algn="ctr"/>
            <a:r>
              <a:rPr lang="en-US" b="1">
                <a:solidFill>
                  <a:srgbClr val="0033CC"/>
                </a:solidFill>
              </a:rPr>
              <a:t>accepting states</a:t>
            </a:r>
            <a:r>
              <a:rPr lang="en-US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158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0E9-334A-3647-9407-4510ADE32D48}" type="slidenum">
              <a:rPr lang="en-US"/>
              <a:pPr/>
              <a:t>27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ANTLR Lexer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r>
              <a:rPr lang="en-US" dirty="0"/>
              <a:t>The ANTLR-generated lexer (scanner) </a:t>
            </a:r>
            <a:br>
              <a:rPr lang="en-US" dirty="0"/>
            </a:br>
            <a:r>
              <a:rPr lang="en-US" dirty="0"/>
              <a:t>is a DFA created from the </a:t>
            </a:r>
            <a:r>
              <a:rPr lang="en-US" u="sng" dirty="0"/>
              <a:t>regular expressions</a:t>
            </a:r>
            <a:r>
              <a:rPr lang="en-US" dirty="0"/>
              <a:t> in the grammar file that describe the tokens.</a:t>
            </a:r>
          </a:p>
        </p:txBody>
      </p:sp>
    </p:spTree>
    <p:extLst>
      <p:ext uri="{BB962C8B-B14F-4D97-AF65-F5344CB8AC3E}">
        <p14:creationId xmlns:p14="http://schemas.microsoft.com/office/powerpoint/2010/main" val="3526335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ANTLR Grammar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40" y="1418998"/>
            <a:ext cx="5339923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grammar Expr;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program: statement+ ;  // at least one statement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 : expr NEWLINE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IDENTIFER '=' expr NEWLINE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NEWLINE 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expr: expr ('*'|'/') expr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expr ('+'|'-') expr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INTEGER  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IDENTIFER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'(' expr ')'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IDENTIFER : [a-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-Z]+ ;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INTEGER   : [0-9]+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NEWLINE   : '\r'? '\n'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WS : [ \t]+ -&gt; skip ;  // skip whitespace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4122" y="1249721"/>
            <a:ext cx="8802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Expr.g4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9364" y="2683887"/>
            <a:ext cx="936475" cy="1169551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193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5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6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a+b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*2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(1+2)*3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3706" y="2514610"/>
            <a:ext cx="9044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input.txt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45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94" y="389204"/>
            <a:ext cx="8229600" cy="655637"/>
          </a:xfrm>
        </p:spPr>
        <p:txBody>
          <a:bodyPr/>
          <a:lstStyle/>
          <a:p>
            <a:r>
              <a:rPr lang="en-US" dirty="0"/>
              <a:t>A C++ Main Program for ANTLR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318" y="1366386"/>
            <a:ext cx="4875053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"antlr4-runtime.h"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antlr4;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source.open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[1]);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ANTLRInputStream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input(source);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lexer(&amp;input);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CommonTokenStream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tokens(&amp;lexer);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tokens.fill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6317" y="1512143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ExprMain.cpp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E6F0C-0866-A549-8918-46708AD79081}"/>
              </a:ext>
            </a:extLst>
          </p:cNvPr>
          <p:cNvSpPr txBox="1"/>
          <p:nvPr/>
        </p:nvSpPr>
        <p:spPr>
          <a:xfrm>
            <a:off x="5737953" y="5084247"/>
            <a:ext cx="20537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Create the </a:t>
            </a:r>
            <a:r>
              <a:rPr lang="en-US" sz="1400" u="sng" dirty="0">
                <a:solidFill>
                  <a:srgbClr val="0033CC"/>
                </a:solidFill>
              </a:rPr>
              <a:t>input stream</a:t>
            </a:r>
          </a:p>
          <a:p>
            <a:r>
              <a:rPr lang="en-US" sz="1400" dirty="0">
                <a:solidFill>
                  <a:srgbClr val="0033CC"/>
                </a:solidFill>
              </a:rPr>
              <a:t>from the source file.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6C667-6BB9-0440-BE8F-D643E748DB18}"/>
              </a:ext>
            </a:extLst>
          </p:cNvPr>
          <p:cNvSpPr txBox="1"/>
          <p:nvPr/>
        </p:nvSpPr>
        <p:spPr>
          <a:xfrm>
            <a:off x="5737953" y="5799262"/>
            <a:ext cx="203453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Create a </a:t>
            </a:r>
            <a:r>
              <a:rPr lang="en-US" sz="1400" u="sng" dirty="0">
                <a:solidFill>
                  <a:srgbClr val="0033CC"/>
                </a:solidFill>
              </a:rPr>
              <a:t>lexer</a:t>
            </a:r>
            <a:r>
              <a:rPr lang="en-US" sz="1400" dirty="0">
                <a:solidFill>
                  <a:srgbClr val="0033CC"/>
                </a:solidFill>
              </a:rPr>
              <a:t> to scan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the input stream and fill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the </a:t>
            </a:r>
            <a:r>
              <a:rPr lang="en-US" sz="1400" u="sng" dirty="0">
                <a:solidFill>
                  <a:srgbClr val="0033CC"/>
                </a:solidFill>
              </a:rPr>
              <a:t>token stream</a:t>
            </a:r>
            <a:r>
              <a:rPr lang="en-US" sz="14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480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8276-EAB6-E044-AE12-6E6FB42AFD06}" type="slidenum">
              <a:rPr lang="en-US"/>
              <a:pPr/>
              <a:t>3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Backus Naur Form (BNF)</a:t>
            </a:r>
            <a:r>
              <a:rPr lang="en-US" i="1" dirty="0"/>
              <a:t>, cont’d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17678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Uses certain </a:t>
            </a:r>
            <a:r>
              <a:rPr lang="en-US" dirty="0">
                <a:solidFill>
                  <a:srgbClr val="B23C00"/>
                </a:solidFill>
              </a:rPr>
              <a:t>meta-symbols</a:t>
            </a:r>
            <a:r>
              <a:rPr lang="en-US" dirty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Symbols that are part of BNF itself </a:t>
            </a:r>
            <a:br>
              <a:rPr lang="en-US" dirty="0"/>
            </a:br>
            <a:r>
              <a:rPr lang="en-US" dirty="0"/>
              <a:t>but are not necessarily part of the </a:t>
            </a:r>
            <a:br>
              <a:rPr lang="en-US" dirty="0"/>
            </a:br>
            <a:r>
              <a:rPr lang="en-US" dirty="0"/>
              <a:t>syntax of the source language.</a:t>
            </a:r>
          </a:p>
        </p:txBody>
      </p:sp>
      <p:graphicFrame>
        <p:nvGraphicFramePr>
          <p:cNvPr id="566276" name="Group 4"/>
          <p:cNvGraphicFramePr>
            <a:graphicFrameLocks noGrp="1"/>
          </p:cNvGraphicFramePr>
          <p:nvPr>
            <p:ph sz="half" idx="2"/>
          </p:nvPr>
        </p:nvGraphicFramePr>
        <p:xfrm>
          <a:off x="1005879" y="3337561"/>
          <a:ext cx="6492169" cy="1188720"/>
        </p:xfrm>
        <a:graphic>
          <a:graphicData uri="http://schemas.openxmlformats.org/drawingml/2006/table">
            <a:tbl>
              <a:tblPr/>
              <a:tblGrid>
                <a:gridCol w="794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::=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“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is defined as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”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|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“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”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&lt; 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Surround names of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23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nonterminal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(not literal) items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964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FD65-EFE8-A543-9833-E3441DCA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C++ </a:t>
            </a:r>
            <a:r>
              <a:rPr lang="en-US" dirty="0"/>
              <a:t>Main Program for ANTLR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34E04-877C-244C-80DB-74F0CA3B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838BC-FA1B-1043-89DA-78BCC8D68BBC}"/>
              </a:ext>
            </a:extLst>
          </p:cNvPr>
          <p:cNvSpPr txBox="1"/>
          <p:nvPr/>
        </p:nvSpPr>
        <p:spPr>
          <a:xfrm>
            <a:off x="365806" y="1411771"/>
            <a:ext cx="7096815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"Tokens:"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(Token *token :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tokens.getTokens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std::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token-&gt;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 std::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parser(&amp;tokens);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tree::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ParseTree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*tree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parser.program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"Parse tree (Lisp format):"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std::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tree-&gt;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toStringTree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(&amp;parser)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94240-3F6A-574D-8A2B-B9E59D8DEBEC}"/>
              </a:ext>
            </a:extLst>
          </p:cNvPr>
          <p:cNvSpPr txBox="1"/>
          <p:nvPr/>
        </p:nvSpPr>
        <p:spPr>
          <a:xfrm>
            <a:off x="3548568" y="5276952"/>
            <a:ext cx="731290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B23C00"/>
                </a:solidFill>
              </a:rPr>
              <a:t>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A4964-6AF3-0046-965C-EB5A02A915F6}"/>
              </a:ext>
            </a:extLst>
          </p:cNvPr>
          <p:cNvSpPr txBox="1"/>
          <p:nvPr/>
        </p:nvSpPr>
        <p:spPr>
          <a:xfrm>
            <a:off x="6172267" y="1479589"/>
            <a:ext cx="12682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Print the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token stream.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0B777-4BAE-CB40-B35A-112E9FFB0393}"/>
              </a:ext>
            </a:extLst>
          </p:cNvPr>
          <p:cNvSpPr txBox="1"/>
          <p:nvPr/>
        </p:nvSpPr>
        <p:spPr>
          <a:xfrm>
            <a:off x="6201681" y="2677745"/>
            <a:ext cx="217239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Create a parser to parse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the token stream and</a:t>
            </a:r>
          </a:p>
          <a:p>
            <a:r>
              <a:rPr lang="en-US" sz="1400" dirty="0">
                <a:solidFill>
                  <a:srgbClr val="0033CC"/>
                </a:solidFill>
              </a:rPr>
              <a:t>build a parse tree.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8C78A-BF93-864C-8C29-297AD92F2892}"/>
              </a:ext>
            </a:extLst>
          </p:cNvPr>
          <p:cNvSpPr txBox="1"/>
          <p:nvPr/>
        </p:nvSpPr>
        <p:spPr>
          <a:xfrm>
            <a:off x="7378429" y="3513287"/>
            <a:ext cx="130837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Print the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parse tree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in Lisp format.</a:t>
            </a:r>
          </a:p>
        </p:txBody>
      </p:sp>
    </p:spTree>
    <p:extLst>
      <p:ext uri="{BB962C8B-B14F-4D97-AF65-F5344CB8AC3E}">
        <p14:creationId xmlns:p14="http://schemas.microsoft.com/office/powerpoint/2010/main" val="2706922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3FCC-6E4C-3F49-9E6B-F8238BD9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Project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3E955-60E4-D64B-9C80-9841E4C2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841A043-D8A7-D64B-8E6B-B838CEE80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28" y="1067476"/>
            <a:ext cx="8803672" cy="5287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CDEFDC-0DC5-BE41-BC5A-0DC3AD5A5BB3}"/>
              </a:ext>
            </a:extLst>
          </p:cNvPr>
          <p:cNvSpPr txBox="1"/>
          <p:nvPr/>
        </p:nvSpPr>
        <p:spPr>
          <a:xfrm>
            <a:off x="6908173" y="3491558"/>
            <a:ext cx="1023037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Latest .jar file.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9DFFE9-B53C-9C41-BDE5-1A1AD47517AE}"/>
              </a:ext>
            </a:extLst>
          </p:cNvPr>
          <p:cNvSpPr txBox="1"/>
          <p:nvPr/>
        </p:nvSpPr>
        <p:spPr>
          <a:xfrm>
            <a:off x="6035024" y="4069073"/>
            <a:ext cx="2140330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Where to put the generated files.</a:t>
            </a:r>
          </a:p>
        </p:txBody>
      </p:sp>
    </p:spTree>
    <p:extLst>
      <p:ext uri="{BB962C8B-B14F-4D97-AF65-F5344CB8AC3E}">
        <p14:creationId xmlns:p14="http://schemas.microsoft.com/office/powerpoint/2010/main" val="2910146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FCF052-8EB0-C34B-A236-52E9061C5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7997"/>
            <a:ext cx="8876131" cy="5479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7C11E-A7E2-9145-88CD-EBB65B66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Project Properties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00FAD-B9E5-7143-96F3-7CCE4DA5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DFF893-8299-554C-8F3D-B67BCFA1E251}"/>
              </a:ext>
            </a:extLst>
          </p:cNvPr>
          <p:cNvSpPr txBox="1"/>
          <p:nvPr/>
        </p:nvSpPr>
        <p:spPr>
          <a:xfrm>
            <a:off x="6241175" y="2529732"/>
            <a:ext cx="1888659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Dialect should be C++ 2011.</a:t>
            </a:r>
          </a:p>
        </p:txBody>
      </p:sp>
    </p:spTree>
    <p:extLst>
      <p:ext uri="{BB962C8B-B14F-4D97-AF65-F5344CB8AC3E}">
        <p14:creationId xmlns:p14="http://schemas.microsoft.com/office/powerpoint/2010/main" val="3778408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CA50-FB94-E742-A426-CAE9DEA2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Project Properties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E4BF3-0288-B341-A114-A9354291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21ACB6-F96F-004C-BCE9-B531DFFA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78" y="1070585"/>
            <a:ext cx="8951322" cy="5376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BB9C5B-CF2F-D64B-8574-4B28AA8E6D81}"/>
              </a:ext>
            </a:extLst>
          </p:cNvPr>
          <p:cNvSpPr txBox="1"/>
          <p:nvPr/>
        </p:nvSpPr>
        <p:spPr>
          <a:xfrm>
            <a:off x="6035024" y="3221251"/>
            <a:ext cx="1686680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Directories containing </a:t>
            </a:r>
          </a:p>
          <a:p>
            <a:r>
              <a:rPr lang="en-US" sz="1050" dirty="0">
                <a:solidFill>
                  <a:srgbClr val="0033CC"/>
                </a:solidFill>
              </a:rPr>
              <a:t>the included header files.</a:t>
            </a:r>
          </a:p>
        </p:txBody>
      </p:sp>
    </p:spTree>
    <p:extLst>
      <p:ext uri="{BB962C8B-B14F-4D97-AF65-F5344CB8AC3E}">
        <p14:creationId xmlns:p14="http://schemas.microsoft.com/office/powerpoint/2010/main" val="4241358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535F-46E2-8847-9629-80E3B1E4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Project Properties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71724-A84E-EF41-AD37-8CD453E7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5F5AFF-17F4-5C44-98FA-A8EED7CF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" y="1234464"/>
            <a:ext cx="8869633" cy="5327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EAE1CE-52F0-C244-A4CB-B5178E907EB2}"/>
              </a:ext>
            </a:extLst>
          </p:cNvPr>
          <p:cNvSpPr txBox="1"/>
          <p:nvPr/>
        </p:nvSpPr>
        <p:spPr>
          <a:xfrm>
            <a:off x="5760707" y="4800585"/>
            <a:ext cx="1526380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Directory that contains</a:t>
            </a:r>
          </a:p>
          <a:p>
            <a:r>
              <a:rPr lang="en-US" sz="1050" dirty="0">
                <a:solidFill>
                  <a:srgbClr val="0033CC"/>
                </a:solidFill>
              </a:rPr>
              <a:t>ANTLR’s C++ library.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338C7-DCAD-0B4D-9072-A9F6352B4960}"/>
              </a:ext>
            </a:extLst>
          </p:cNvPr>
          <p:cNvSpPr txBox="1"/>
          <p:nvPr/>
        </p:nvSpPr>
        <p:spPr>
          <a:xfrm>
            <a:off x="5760707" y="2971785"/>
            <a:ext cx="1736373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Use ANTLR’s C++ library.</a:t>
            </a:r>
          </a:p>
        </p:txBody>
      </p:sp>
    </p:spTree>
    <p:extLst>
      <p:ext uri="{BB962C8B-B14F-4D97-AF65-F5344CB8AC3E}">
        <p14:creationId xmlns:p14="http://schemas.microsoft.com/office/powerpoint/2010/main" val="569965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BD2BA-8DE3-D94B-8841-935A7243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5AF48-B7C9-CE44-885B-BDB70BBF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Project Properties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81584-35FA-C042-A365-DAB7B074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630682"/>
          </a:xfrm>
        </p:spPr>
        <p:txBody>
          <a:bodyPr/>
          <a:lstStyle/>
          <a:p>
            <a:r>
              <a:rPr lang="en-US" dirty="0"/>
              <a:t>Right-click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.g4 </a:t>
            </a:r>
            <a:r>
              <a:rPr lang="en-US" dirty="0"/>
              <a:t>grammar file name in the left panel and select </a:t>
            </a:r>
            <a:r>
              <a:rPr lang="en-US" sz="1800" dirty="0"/>
              <a:t>Run As </a:t>
            </a:r>
            <a:r>
              <a:rPr lang="en-US" sz="1800" dirty="0">
                <a:sym typeface="Wingdings" pitchFamily="2" charset="2"/>
              </a:rPr>
              <a:t> External Tools Configurations...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Arguments: </a:t>
            </a:r>
            <a:br>
              <a:rPr lang="en-US" dirty="0">
                <a:sym typeface="Wingdings" pitchFamily="2" charset="2"/>
              </a:rPr>
            </a:b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-no-listener -visitor -encoding UTF-8 -</a:t>
            </a:r>
            <a:r>
              <a:rPr lang="en-US" sz="18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Dlanguage</a:t>
            </a: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=</a:t>
            </a:r>
            <a:r>
              <a:rPr lang="en-US" sz="18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Cpp</a:t>
            </a:r>
            <a:endParaRPr lang="en-US" sz="18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7709FF-E377-944A-B072-B88BE079BC73}"/>
              </a:ext>
            </a:extLst>
          </p:cNvPr>
          <p:cNvGrpSpPr/>
          <p:nvPr/>
        </p:nvGrpSpPr>
        <p:grpSpPr>
          <a:xfrm>
            <a:off x="2834659" y="2818889"/>
            <a:ext cx="6053539" cy="4039111"/>
            <a:chOff x="2834659" y="2818889"/>
            <a:chExt cx="6053539" cy="4039111"/>
          </a:xfrm>
        </p:grpSpPr>
        <p:pic>
          <p:nvPicPr>
            <p:cNvPr id="10" name="Picture 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A897D0BC-2832-3043-9BE8-E9E2D17E5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4659" y="2818889"/>
              <a:ext cx="6053539" cy="4039111"/>
            </a:xfrm>
            <a:prstGeom prst="rect">
              <a:avLst/>
            </a:prstGeom>
          </p:spPr>
        </p:pic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A96BD5D8-066D-8547-979A-3389561165A8}"/>
                </a:ext>
              </a:extLst>
            </p:cNvPr>
            <p:cNvSpPr/>
            <p:nvPr/>
          </p:nvSpPr>
          <p:spPr bwMode="auto">
            <a:xfrm>
              <a:off x="7680926" y="4678172"/>
              <a:ext cx="365756" cy="274317"/>
            </a:xfrm>
            <a:prstGeom prst="leftArrow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eft Arrow 10">
              <a:extLst>
                <a:ext uri="{FF2B5EF4-FFF2-40B4-BE49-F238E27FC236}">
                  <a16:creationId xmlns:a16="http://schemas.microsoft.com/office/drawing/2014/main" id="{59ECE663-EFEB-9C49-8508-0A48B6808D43}"/>
                </a:ext>
              </a:extLst>
            </p:cNvPr>
            <p:cNvSpPr/>
            <p:nvPr/>
          </p:nvSpPr>
          <p:spPr bwMode="auto">
            <a:xfrm>
              <a:off x="4844226" y="4490913"/>
              <a:ext cx="365756" cy="274317"/>
            </a:xfrm>
            <a:prstGeom prst="leftArrow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5C196A44-A754-6D49-9BA3-EFA1137A7B5A}"/>
                </a:ext>
              </a:extLst>
            </p:cNvPr>
            <p:cNvSpPr/>
            <p:nvPr/>
          </p:nvSpPr>
          <p:spPr bwMode="auto">
            <a:xfrm>
              <a:off x="3551691" y="5659695"/>
              <a:ext cx="365756" cy="274317"/>
            </a:xfrm>
            <a:prstGeom prst="leftArrow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622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2322-AF11-6749-843A-09352A4A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Generate, Compile, and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DF735-59E0-0D48-9BA4-DB51A9893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Right-click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.g4 </a:t>
            </a:r>
            <a:r>
              <a:rPr lang="en-US" dirty="0"/>
              <a:t>grammar file name in the left panel and select </a:t>
            </a:r>
            <a:r>
              <a:rPr lang="en-US" sz="1800" dirty="0"/>
              <a:t>Run As </a:t>
            </a:r>
            <a:r>
              <a:rPr lang="en-US" sz="1800" dirty="0">
                <a:sym typeface="Wingdings" pitchFamily="2" charset="2"/>
              </a:rPr>
              <a:t> Generate ANTLR Recognizer </a:t>
            </a:r>
            <a:r>
              <a:rPr lang="en-US" dirty="0">
                <a:sym typeface="Wingdings" pitchFamily="2" charset="2"/>
              </a:rPr>
              <a:t>to generate the parser and the lexer.</a:t>
            </a:r>
          </a:p>
          <a:p>
            <a:pPr lvl="4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Compile and run.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645BD-EB4B-AB44-8E56-167D3749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0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001D-049C-474D-A2CD-7114C37E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Diagram and Parse Tree in Eclipse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51F15-B9DE-8A49-B6BC-5B5723222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 </a:t>
            </a:r>
            <a:r>
              <a:rPr lang="en-US" dirty="0">
                <a:sym typeface="Wingdings" pitchFamily="2" charset="2"/>
              </a:rPr>
              <a:t> Show View  Other...</a:t>
            </a:r>
          </a:p>
          <a:p>
            <a:pPr lvl="4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Under ANTLR 4:</a:t>
            </a:r>
          </a:p>
          <a:p>
            <a:pPr lvl="1"/>
            <a:r>
              <a:rPr lang="en-US" dirty="0">
                <a:sym typeface="Wingdings" pitchFamily="2" charset="2"/>
              </a:rPr>
              <a:t>Open Syntax Diagram</a:t>
            </a:r>
          </a:p>
          <a:p>
            <a:pPr lvl="1"/>
            <a:r>
              <a:rPr lang="en-US" dirty="0">
                <a:sym typeface="Wingdings" pitchFamily="2" charset="2"/>
              </a:rPr>
              <a:t>Open Parse Tree</a:t>
            </a:r>
          </a:p>
          <a:p>
            <a:pPr lvl="4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“Syntax Diagram” and “</a:t>
            </a:r>
            <a:r>
              <a:rPr lang="en-US">
                <a:sym typeface="Wingdings" pitchFamily="2" charset="2"/>
              </a:rPr>
              <a:t>Parse Tree</a:t>
            </a:r>
            <a:r>
              <a:rPr lang="en-US" dirty="0">
                <a:sym typeface="Wingdings" pitchFamily="2" charset="2"/>
              </a:rPr>
              <a:t>”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tabs will be created.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7473B-C88A-444C-9B38-F8B164A3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0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14CE-1450-6848-A24A-1AAA7780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Diagram and Parse Tree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BC866-EC0E-5C45-B348-F8E05793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3830EF2-BCC3-F740-B80F-C7FA1EDE7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13" y="1030649"/>
            <a:ext cx="5718423" cy="5386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264067-2C9F-774B-9B47-8E5076512572}"/>
              </a:ext>
            </a:extLst>
          </p:cNvPr>
          <p:cNvSpPr txBox="1"/>
          <p:nvPr/>
        </p:nvSpPr>
        <p:spPr>
          <a:xfrm>
            <a:off x="5232972" y="1691659"/>
            <a:ext cx="1670650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The grammar file should</a:t>
            </a:r>
            <a:br>
              <a:rPr lang="en-US" sz="1050" dirty="0">
                <a:solidFill>
                  <a:srgbClr val="0033CC"/>
                </a:solidFill>
              </a:rPr>
            </a:br>
            <a:r>
              <a:rPr lang="en-US" sz="1050" dirty="0">
                <a:solidFill>
                  <a:srgbClr val="0033CC"/>
                </a:solidFill>
              </a:rPr>
              <a:t>be open in the edit pane.</a:t>
            </a:r>
          </a:p>
        </p:txBody>
      </p:sp>
    </p:spTree>
    <p:extLst>
      <p:ext uri="{BB962C8B-B14F-4D97-AF65-F5344CB8AC3E}">
        <p14:creationId xmlns:p14="http://schemas.microsoft.com/office/powerpoint/2010/main" val="3755009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7128-FC93-5F46-8E14-0AEE1372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Diagram and Parse Tree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CB9D-83C4-B548-9E09-E164179B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4EDB6D-A231-064C-AE77-C25F944B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98" y="1095538"/>
            <a:ext cx="7040804" cy="5333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93C6CF-5680-5A49-A227-40717CF9AC7D}"/>
              </a:ext>
            </a:extLst>
          </p:cNvPr>
          <p:cNvSpPr txBox="1"/>
          <p:nvPr/>
        </p:nvSpPr>
        <p:spPr>
          <a:xfrm>
            <a:off x="1645952" y="2104846"/>
            <a:ext cx="1600118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Select the topmost rule.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2CD69-02FF-3041-B800-F1808C59E2C6}"/>
              </a:ext>
            </a:extLst>
          </p:cNvPr>
          <p:cNvSpPr txBox="1"/>
          <p:nvPr/>
        </p:nvSpPr>
        <p:spPr>
          <a:xfrm>
            <a:off x="3108976" y="4314943"/>
            <a:ext cx="627095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Paste </a:t>
            </a:r>
          </a:p>
          <a:p>
            <a:r>
              <a:rPr lang="en-US" sz="1050" dirty="0">
                <a:solidFill>
                  <a:srgbClr val="0033CC"/>
                </a:solidFill>
              </a:rPr>
              <a:t>source </a:t>
            </a:r>
          </a:p>
          <a:p>
            <a:r>
              <a:rPr lang="en-US" sz="1050" dirty="0">
                <a:solidFill>
                  <a:srgbClr val="0033CC"/>
                </a:solidFill>
              </a:rPr>
              <a:t>text.</a:t>
            </a:r>
          </a:p>
        </p:txBody>
      </p:sp>
    </p:spTree>
    <p:extLst>
      <p:ext uri="{BB962C8B-B14F-4D97-AF65-F5344CB8AC3E}">
        <p14:creationId xmlns:p14="http://schemas.microsoft.com/office/powerpoint/2010/main" val="219766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32C-8773-2243-A329-C0C1C078ABA4}" type="slidenum">
              <a:rPr lang="en-US"/>
              <a:pPr/>
              <a:t>4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BNF Example: U.S. Postal Address </a:t>
            </a: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365125" y="1235075"/>
            <a:ext cx="8129588" cy="49815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Courier New" charset="0"/>
              </a:rPr>
              <a:t>&lt;postal-address&gt; ::= &lt;name-part&gt; &lt;street-part&gt; &lt;city-state-part&gt; </a:t>
            </a:r>
          </a:p>
          <a:p>
            <a:r>
              <a:rPr lang="en-US" b="1" dirty="0">
                <a:latin typeface="Courier New" charset="0"/>
              </a:rPr>
              <a:t>&lt;name-part&gt; ::= &lt;first-part&gt; &lt;last-name&gt; </a:t>
            </a:r>
          </a:p>
          <a:p>
            <a:r>
              <a:rPr lang="en-US" b="1" dirty="0">
                <a:latin typeface="Courier New" charset="0"/>
              </a:rPr>
              <a:t>              | &lt;first-part&gt; &lt;last-name&gt; &lt;suffix&gt;</a:t>
            </a:r>
          </a:p>
          <a:p>
            <a:r>
              <a:rPr lang="en-US" b="1" dirty="0">
                <a:latin typeface="Courier New" charset="0"/>
              </a:rPr>
              <a:t>&lt;first-part&gt; ::= &lt;first-name&gt; | &lt;capital-letter&gt; . </a:t>
            </a:r>
          </a:p>
          <a:p>
            <a:r>
              <a:rPr lang="en-US" b="1" dirty="0">
                <a:latin typeface="Courier New" charset="0"/>
              </a:rPr>
              <a:t>&lt;suffix&gt; ::= Sr. | Jr. | &lt;roman-numeral&gt;</a:t>
            </a:r>
          </a:p>
          <a:p>
            <a:r>
              <a:rPr lang="en-US" b="1" dirty="0">
                <a:latin typeface="Courier New" charset="0"/>
              </a:rPr>
              <a:t>&lt;street-part&gt; ::= &lt;house-number&gt; &lt;street-name&gt;</a:t>
            </a:r>
          </a:p>
          <a:p>
            <a:r>
              <a:rPr lang="en-US" b="1" dirty="0">
                <a:latin typeface="Courier New" charset="0"/>
              </a:rPr>
              <a:t>                | &lt;house-number&gt; &lt;street-name&gt; &lt;apartment-number&gt; </a:t>
            </a:r>
          </a:p>
          <a:p>
            <a:r>
              <a:rPr lang="en-US" b="1" dirty="0">
                <a:latin typeface="Courier New" charset="0"/>
              </a:rPr>
              <a:t>&lt;city-state-part</a:t>
            </a:r>
            <a:r>
              <a:rPr lang="en-US" dirty="0"/>
              <a:t> </a:t>
            </a:r>
            <a:r>
              <a:rPr lang="en-US" b="1" dirty="0">
                <a:latin typeface="Courier New" charset="0"/>
              </a:rPr>
              <a:t>&gt; ::= &lt;city-name&gt; , &lt;state-code&gt; &lt;ZIP-code&gt; </a:t>
            </a:r>
          </a:p>
          <a:p>
            <a:r>
              <a:rPr lang="en-US" b="1" dirty="0">
                <a:latin typeface="Courier New" charset="0"/>
              </a:rPr>
              <a:t>&lt;first-name&gt; ::= &lt;name&gt;</a:t>
            </a:r>
          </a:p>
          <a:p>
            <a:r>
              <a:rPr lang="en-US" b="1" dirty="0">
                <a:latin typeface="Courier New" charset="0"/>
              </a:rPr>
              <a:t>&lt;last-name&gt; ::= &lt;name&gt;</a:t>
            </a:r>
          </a:p>
          <a:p>
            <a:r>
              <a:rPr lang="en-US" b="1" dirty="0">
                <a:latin typeface="Courier New" charset="0"/>
              </a:rPr>
              <a:t>&lt;street-name&gt; ::= &lt;name&gt;</a:t>
            </a:r>
          </a:p>
          <a:p>
            <a:r>
              <a:rPr lang="en-US" b="1" dirty="0">
                <a:latin typeface="Courier New" charset="0"/>
              </a:rPr>
              <a:t>&lt;city-name&gt; ::= &lt;name&gt;</a:t>
            </a:r>
          </a:p>
          <a:p>
            <a:r>
              <a:rPr lang="en-US" b="1" dirty="0">
                <a:latin typeface="Courier New" charset="0"/>
              </a:rPr>
              <a:t>&lt;house-number&gt; ::= &lt;number&gt;</a:t>
            </a:r>
          </a:p>
          <a:p>
            <a:r>
              <a:rPr lang="en-US" b="1" dirty="0">
                <a:latin typeface="Courier New" charset="0"/>
              </a:rPr>
              <a:t>&lt;apartment-number&gt; ::= &lt;number&gt;</a:t>
            </a:r>
          </a:p>
          <a:p>
            <a:r>
              <a:rPr lang="en-US" b="1" dirty="0">
                <a:latin typeface="Courier New" charset="0"/>
              </a:rPr>
              <a:t>&lt;state-code&gt; ::= &lt;capital-letter&gt; &lt;capital-letter&gt;</a:t>
            </a:r>
          </a:p>
          <a:p>
            <a:r>
              <a:rPr lang="en-US" b="1" dirty="0">
                <a:latin typeface="Courier New" charset="0"/>
              </a:rPr>
              <a:t>&lt;capital-letter&gt; ::= A|B|C|D|E|F|G|H|I|J|K|L|M</a:t>
            </a:r>
            <a:br>
              <a:rPr lang="en-US" b="1" dirty="0">
                <a:latin typeface="Courier New" charset="0"/>
              </a:rPr>
            </a:br>
            <a:r>
              <a:rPr lang="en-US" b="1" dirty="0">
                <a:latin typeface="Courier New" charset="0"/>
              </a:rPr>
              <a:t>                    |N|O|P|Q|R|S|T|U|V|W|X|Y|Z</a:t>
            </a:r>
          </a:p>
          <a:p>
            <a:r>
              <a:rPr lang="en-US" b="1" dirty="0">
                <a:latin typeface="Courier New" charset="0"/>
              </a:rPr>
              <a:t>&lt;name&gt; ::= …</a:t>
            </a:r>
          </a:p>
          <a:p>
            <a:r>
              <a:rPr lang="en-US" b="1" dirty="0">
                <a:latin typeface="Courier New" charset="0"/>
              </a:rPr>
              <a:t>&lt;number&gt; ::= …</a:t>
            </a:r>
          </a:p>
          <a:p>
            <a:r>
              <a:rPr lang="en-US" i="1" dirty="0"/>
              <a:t>etc.</a:t>
            </a:r>
          </a:p>
        </p:txBody>
      </p:sp>
      <p:sp>
        <p:nvSpPr>
          <p:cNvPr id="567300" name="Text Box 4"/>
          <p:cNvSpPr txBox="1">
            <a:spLocks noChangeArrowheads="1"/>
          </p:cNvSpPr>
          <p:nvPr/>
        </p:nvSpPr>
        <p:spPr bwMode="auto">
          <a:xfrm>
            <a:off x="5211763" y="3435350"/>
            <a:ext cx="227965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Mary Jane </a:t>
            </a:r>
            <a:br>
              <a:rPr lang="en-US" sz="1800" dirty="0"/>
            </a:br>
            <a:r>
              <a:rPr lang="en-US" sz="1800" dirty="0"/>
              <a:t>123 Easy Street</a:t>
            </a:r>
            <a:br>
              <a:rPr lang="en-US" sz="1800" dirty="0"/>
            </a:br>
            <a:r>
              <a:rPr lang="en-US" sz="1800" dirty="0"/>
              <a:t>San Jose, CA 95192</a:t>
            </a:r>
          </a:p>
        </p:txBody>
      </p:sp>
    </p:spTree>
    <p:extLst>
      <p:ext uri="{BB962C8B-B14F-4D97-AF65-F5344CB8AC3E}">
        <p14:creationId xmlns:p14="http://schemas.microsoft.com/office/powerpoint/2010/main" val="13716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7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7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7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7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7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7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72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72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72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2997" y="6177692"/>
            <a:ext cx="640118" cy="457200"/>
          </a:xfrm>
        </p:spPr>
        <p:txBody>
          <a:bodyPr/>
          <a:lstStyle/>
          <a:p>
            <a:fld id="{FED62B2D-F854-104A-9535-9A504E5923E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78862"/>
            <a:ext cx="8229600" cy="4801869"/>
          </a:xfrm>
        </p:spPr>
        <p:txBody>
          <a:bodyPr/>
          <a:lstStyle/>
          <a:p>
            <a:r>
              <a:rPr lang="en-US" dirty="0"/>
              <a:t>First set up your environment, </a:t>
            </a:r>
            <a:br>
              <a:rPr lang="en-US" dirty="0"/>
            </a:br>
            <a:r>
              <a:rPr lang="en-US" dirty="0"/>
              <a:t>or create equivalent shell scripts.</a:t>
            </a:r>
          </a:p>
          <a:p>
            <a:pPr lvl="1"/>
            <a:r>
              <a:rPr lang="en-US" dirty="0"/>
              <a:t>Use your own file paths, of course.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ANTLR itself is implemented in Java.</a:t>
            </a:r>
          </a:p>
          <a:p>
            <a:r>
              <a:rPr lang="en-US" dirty="0"/>
              <a:t>Important Java archive (zipped library):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antlr-4.8-complete.jar</a:t>
            </a:r>
          </a:p>
          <a:p>
            <a:r>
              <a:rPr lang="en-US" dirty="0"/>
              <a:t>Useful program for debugging grammars: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 org.antlr.v4.gui.TestRig</a:t>
            </a:r>
            <a:endParaRPr lang="en-US" dirty="0">
              <a:solidFill>
                <a:srgbClr val="0033CC"/>
              </a:solidFill>
            </a:endParaRPr>
          </a:p>
          <a:p>
            <a:pPr lvl="1"/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4"/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7FA23-49C2-1748-AE96-AD611312EF24}"/>
              </a:ext>
            </a:extLst>
          </p:cNvPr>
          <p:cNvSpPr txBox="1"/>
          <p:nvPr/>
        </p:nvSpPr>
        <p:spPr>
          <a:xfrm>
            <a:off x="1371635" y="2697488"/>
            <a:ext cx="6400730" cy="95410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export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ANTLR_JAR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="$HOME/ANTLR-4.8/"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export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CLASSPATH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="$CLASSPATH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:$ANTLR_JAR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antlr4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="java -jar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$ANTLR_JAR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='java org.antlr.v4.gui.TestRig'</a:t>
            </a:r>
          </a:p>
        </p:txBody>
      </p:sp>
    </p:spTree>
    <p:extLst>
      <p:ext uri="{BB962C8B-B14F-4D97-AF65-F5344CB8AC3E}">
        <p14:creationId xmlns:p14="http://schemas.microsoft.com/office/powerpoint/2010/main" val="3024739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5AEC-9729-8C4B-82C4-49349F09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Command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A3D67-34A2-2B44-AB01-232AD594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5903"/>
            <a:ext cx="8412433" cy="1371585"/>
          </a:xfrm>
          <a:ln>
            <a:noFill/>
          </a:ln>
        </p:spPr>
        <p:txBody>
          <a:bodyPr/>
          <a:lstStyle/>
          <a:p>
            <a:r>
              <a:rPr lang="en-US" dirty="0"/>
              <a:t>In order to run the generated parser and lexer (written in C++), you must first build and install ANTLR’s C++ runtime library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antlr4-runtime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009FF-058B-4E47-9C4C-9ED5020F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E08E5-1E89-8E48-9149-5453663BDB2E}"/>
              </a:ext>
            </a:extLst>
          </p:cNvPr>
          <p:cNvSpPr txBox="1"/>
          <p:nvPr/>
        </p:nvSpPr>
        <p:spPr>
          <a:xfrm>
            <a:off x="457200" y="2952138"/>
            <a:ext cx="8239756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Expr.g4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ExprMain.cpp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antlr4 -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Dlanguage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Expr.g4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Expr.g4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ExprBaseListener.cpp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ExprLexer.h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ExprListener.cpp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ExprParser.cpp</a:t>
            </a:r>
            <a:endParaRPr lang="en-US" sz="14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ExprBaseListener.h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ExprListener.h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ExprParser.h</a:t>
            </a:r>
            <a:endParaRPr lang="en-US" sz="14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ExprLexer.cpp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ExprMain.cpp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-std=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11 -I/Users/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rmak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/ANTLR-4.8/antlr4-runtime \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-L/Users/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rmak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/ANTLR-4.8/lib -lantlr4-runtime -o Expr Expr*.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7FE3B-CA55-CE44-A80D-59D24369707E}"/>
              </a:ext>
            </a:extLst>
          </p:cNvPr>
          <p:cNvSpPr txBox="1"/>
          <p:nvPr/>
        </p:nvSpPr>
        <p:spPr>
          <a:xfrm>
            <a:off x="1208408" y="5360686"/>
            <a:ext cx="151515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The directory that </a:t>
            </a:r>
          </a:p>
          <a:p>
            <a:pPr algn="ctr"/>
            <a:r>
              <a:rPr lang="en-US" sz="1200" dirty="0">
                <a:solidFill>
                  <a:srgbClr val="0033CC"/>
                </a:solidFill>
              </a:rPr>
              <a:t>contains the library:</a:t>
            </a:r>
          </a:p>
          <a:p>
            <a:pPr algn="ctr"/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89159-6825-C242-98CC-0C8738A64EC6}"/>
              </a:ext>
            </a:extLst>
          </p:cNvPr>
          <p:cNvSpPr txBox="1"/>
          <p:nvPr/>
        </p:nvSpPr>
        <p:spPr>
          <a:xfrm>
            <a:off x="3653650" y="5372476"/>
            <a:ext cx="1451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Use this library:</a:t>
            </a:r>
          </a:p>
          <a:p>
            <a:pPr algn="ctr"/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sz="1200" dirty="0">
                <a:solidFill>
                  <a:srgbClr val="0033CC"/>
                </a:solidFill>
              </a:rPr>
              <a:t>(lowercase ell)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E984B01-C79A-2D4C-BC37-8BF5E0A553A9}"/>
              </a:ext>
            </a:extLst>
          </p:cNvPr>
          <p:cNvSpPr/>
          <p:nvPr/>
        </p:nvSpPr>
        <p:spPr bwMode="auto">
          <a:xfrm rot="5400000">
            <a:off x="1783110" y="3680185"/>
            <a:ext cx="365756" cy="2834609"/>
          </a:xfrm>
          <a:prstGeom prst="rightBrac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D8CD07E5-FE91-4941-AFC6-05731D7EADA7}"/>
              </a:ext>
            </a:extLst>
          </p:cNvPr>
          <p:cNvSpPr/>
          <p:nvPr/>
        </p:nvSpPr>
        <p:spPr bwMode="auto">
          <a:xfrm rot="5400000">
            <a:off x="4196292" y="4264588"/>
            <a:ext cx="365756" cy="1665805"/>
          </a:xfrm>
          <a:prstGeom prst="rightBrac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795FF-2382-3E4A-915B-B1AA1723F534}"/>
              </a:ext>
            </a:extLst>
          </p:cNvPr>
          <p:cNvSpPr txBox="1"/>
          <p:nvPr/>
        </p:nvSpPr>
        <p:spPr>
          <a:xfrm>
            <a:off x="5776500" y="3398592"/>
            <a:ext cx="277031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Generate the parser and lexer in C++.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B3FF5-5302-CD48-8C7B-EB329218244A}"/>
              </a:ext>
            </a:extLst>
          </p:cNvPr>
          <p:cNvSpPr txBox="1"/>
          <p:nvPr/>
        </p:nvSpPr>
        <p:spPr>
          <a:xfrm>
            <a:off x="7293874" y="4731163"/>
            <a:ext cx="124264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Run the parser </a:t>
            </a:r>
          </a:p>
          <a:p>
            <a:r>
              <a:rPr lang="en-US" sz="1200" dirty="0">
                <a:solidFill>
                  <a:srgbClr val="C00000"/>
                </a:solidFill>
              </a:rPr>
              <a:t>and lexer.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792C5-9C6F-A040-B80F-B2B1C387DFC8}"/>
              </a:ext>
            </a:extLst>
          </p:cNvPr>
          <p:cNvSpPr txBox="1"/>
          <p:nvPr/>
        </p:nvSpPr>
        <p:spPr>
          <a:xfrm>
            <a:off x="5882269" y="5440206"/>
            <a:ext cx="203292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The latest version of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ANTLR 4 is 4.9.1</a:t>
            </a:r>
          </a:p>
          <a:p>
            <a:pPr algn="ctr"/>
            <a:r>
              <a:rPr lang="en-US" sz="1200" dirty="0">
                <a:solidFill>
                  <a:srgbClr val="0033CC"/>
                </a:solidFill>
              </a:rPr>
              <a:t>(January 5, 2021)</a:t>
            </a:r>
          </a:p>
        </p:txBody>
      </p:sp>
    </p:spTree>
    <p:extLst>
      <p:ext uri="{BB962C8B-B14F-4D97-AF65-F5344CB8AC3E}">
        <p14:creationId xmlns:p14="http://schemas.microsoft.com/office/powerpoint/2010/main" val="2296107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535D-087F-5448-8B78-012047F9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Command Line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3FDA6-30F9-A349-9F29-AAE437F4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5D812-8759-0E4B-B384-E6134F54DBC7}"/>
              </a:ext>
            </a:extLst>
          </p:cNvPr>
          <p:cNvSpPr txBox="1"/>
          <p:nvPr/>
        </p:nvSpPr>
        <p:spPr>
          <a:xfrm>
            <a:off x="365806" y="1196400"/>
            <a:ext cx="7915950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./Expr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Tokens: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[@0,0:2='193',&lt;9&gt;,1:0]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[@1,3:3='\n',&lt;10&gt;,1:3]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[@2,4:4='a',&lt;8&gt;,2:0]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[@3,6:6='=',&lt;1&gt;,2:2]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[@4,8:8='5',&lt;9&gt;,2:4]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[@5,9:9='\n',&lt;10&gt;,2:5]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[@6,10:10='b',&lt;8&gt;,3:0]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[@7,12:12='=',&lt;1&gt;,3:2]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[@8,14:14='6',&lt;9&gt;,3:4]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[@9,15:15='\n',&lt;10&gt;,3:5]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[@10,16:16='a',&lt;8&gt;,4:0]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[@11,17:17='+',&lt;4&gt;,4:1]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[@12,18:18='b',&lt;8&gt;,4:2]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[@13,19:19='*',&lt;2&gt;,4:3]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[@14,20:20='2',&lt;9&gt;,4:4]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[@15,21:21='\n',&lt;10&gt;,4:5]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[@16,22:22='(',&lt;6&gt;,5:0]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[@17,23:23='1',&lt;9&gt;,5:1]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[@18,24:24='+',&lt;4&gt;,5:2]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[@19,25:25='2',&lt;9&gt;,5:3]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[@20,26:26=')',&lt;7&gt;,5:4]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[@21,27:27='*',&lt;2&gt;,5:5]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[@22,28:28='3',&lt;9&gt;,5:6]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[@23,29:29='\n',&lt;10&gt;,5:7]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[@24,30:29='&lt;EOF&gt;',&lt;-1&gt;,6:0]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Parse tree (Lisp format):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(program (statement (expr 193) \n) (statement a = (expr 5) \n) (statement b = (expr 6) \n)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(statement (expr (expr a) + (expr (expr b) * (expr 2))) \n)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(statement (expr (expr ( (expr (expr 1) + (expr 2)) )) * (expr 3)) \n))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93D4C5-5439-D647-A31C-C4EB1706872A}"/>
              </a:ext>
            </a:extLst>
          </p:cNvPr>
          <p:cNvGrpSpPr/>
          <p:nvPr/>
        </p:nvGrpSpPr>
        <p:grpSpPr>
          <a:xfrm>
            <a:off x="3657610" y="1417342"/>
            <a:ext cx="1428757" cy="1338828"/>
            <a:chOff x="6709364" y="2528211"/>
            <a:chExt cx="1428757" cy="13388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24E9E7-3685-5443-A365-A7D7ED7130B5}"/>
                </a:ext>
              </a:extLst>
            </p:cNvPr>
            <p:cNvSpPr txBox="1"/>
            <p:nvPr/>
          </p:nvSpPr>
          <p:spPr>
            <a:xfrm>
              <a:off x="6709364" y="2697488"/>
              <a:ext cx="936475" cy="1169551"/>
            </a:xfrm>
            <a:prstGeom prst="rect">
              <a:avLst/>
            </a:prstGeom>
            <a:solidFill>
              <a:srgbClr val="DEF0F2"/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193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a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 = 5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b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 = 6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a+b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*2</a:t>
              </a:r>
            </a:p>
            <a:p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(1+2)*3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55A454-6B28-004D-A2C6-D9BDB52D45AE}"/>
                </a:ext>
              </a:extLst>
            </p:cNvPr>
            <p:cNvSpPr txBox="1"/>
            <p:nvPr/>
          </p:nvSpPr>
          <p:spPr>
            <a:xfrm>
              <a:off x="7233706" y="2528211"/>
              <a:ext cx="904415" cy="338554"/>
            </a:xfrm>
            <a:prstGeom prst="rect">
              <a:avLst/>
            </a:prstGeom>
            <a:solidFill>
              <a:srgbClr val="0033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</a:rPr>
                <a:t>input.txt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94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Java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grun</a:t>
            </a:r>
            <a:r>
              <a:rPr lang="en-US" dirty="0"/>
              <a:t>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2997" y="6177692"/>
            <a:ext cx="640118" cy="457200"/>
          </a:xfrm>
        </p:spPr>
        <p:txBody>
          <a:bodyPr/>
          <a:lstStyle/>
          <a:p>
            <a:fld id="{FED62B2D-F854-104A-9535-9A504E5923E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88" y="1325903"/>
            <a:ext cx="8961022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antlr4 Expr.g4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ExprBaseListener.cpp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ExprListener.cpp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ExprParser.cpp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Expr.g4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ExprBaseListener.h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ExprListener.h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ExprParser.h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ExprBaseListener.java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ExprLexer.java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ExprListener.java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ExprParser.java</a:t>
            </a:r>
            <a:endParaRPr lang="en-US" sz="14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ExprMain.cpp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*.java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Expr program -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8D6EA0-4586-8746-A7B9-9384ABE72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593" y="3167902"/>
            <a:ext cx="5486812" cy="3205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6074-153F-6642-B6FA-513E5941FD9D}"/>
              </a:ext>
            </a:extLst>
          </p:cNvPr>
          <p:cNvSpPr txBox="1"/>
          <p:nvPr/>
        </p:nvSpPr>
        <p:spPr>
          <a:xfrm>
            <a:off x="3840488" y="1358560"/>
            <a:ext cx="340990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Generate the parser and lexer in Java (default).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85999-4279-8548-B4D7-547446D8D580}"/>
              </a:ext>
            </a:extLst>
          </p:cNvPr>
          <p:cNvSpPr txBox="1"/>
          <p:nvPr/>
        </p:nvSpPr>
        <p:spPr>
          <a:xfrm>
            <a:off x="3575154" y="2629833"/>
            <a:ext cx="160332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Compile the Java files.</a:t>
            </a:r>
          </a:p>
        </p:txBody>
      </p:sp>
    </p:spTree>
    <p:extLst>
      <p:ext uri="{BB962C8B-B14F-4D97-AF65-F5344CB8AC3E}">
        <p14:creationId xmlns:p14="http://schemas.microsoft.com/office/powerpoint/2010/main" val="1850761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7A03-D0A6-8D46-9465-B507C344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 Diagrams (RRD) for ANTLR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6722F-781E-C24E-8771-53CFDCC41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73673"/>
          </a:xfrm>
        </p:spPr>
        <p:txBody>
          <a:bodyPr/>
          <a:lstStyle/>
          <a:p>
            <a:r>
              <a:rPr lang="en-US" dirty="0"/>
              <a:t>On the command line, generate very nice syntax diagram that you view in a web browser.</a:t>
            </a:r>
          </a:p>
          <a:p>
            <a:pPr lvl="4"/>
            <a:endParaRPr lang="en-US" dirty="0"/>
          </a:p>
          <a:p>
            <a:r>
              <a:rPr lang="en-US" dirty="0"/>
              <a:t>Download the Java-based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rrd</a:t>
            </a:r>
            <a:r>
              <a:rPr lang="en-US" dirty="0"/>
              <a:t> tool:</a:t>
            </a:r>
            <a:br>
              <a:rPr lang="en-US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https://github.com/bkiers/rrd-antlr4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4"/>
            <a:endParaRPr lang="en-US" dirty="0"/>
          </a:p>
          <a:p>
            <a:r>
              <a:rPr lang="en-US" dirty="0"/>
              <a:t>On the command 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4361F-D876-864C-944A-B6BF0FB9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675A7-0022-5F47-BB61-4358D1360EBB}"/>
              </a:ext>
            </a:extLst>
          </p:cNvPr>
          <p:cNvSpPr txBox="1"/>
          <p:nvPr/>
        </p:nvSpPr>
        <p:spPr>
          <a:xfrm>
            <a:off x="1555789" y="4126158"/>
            <a:ext cx="603242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java -jar rrd-antlr4-0.1.2.jar Expr.g4</a:t>
            </a:r>
          </a:p>
        </p:txBody>
      </p:sp>
    </p:spTree>
    <p:extLst>
      <p:ext uri="{BB962C8B-B14F-4D97-AF65-F5344CB8AC3E}">
        <p14:creationId xmlns:p14="http://schemas.microsoft.com/office/powerpoint/2010/main" val="2321031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8E4E-3BDD-8B4B-9061-3DEF6443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 Diagrams (RRD) for ANTLR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92555-994F-5547-A9A1-B8C629E5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471AD474-98C9-D849-B16A-B452FF9F6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05" y="1234464"/>
            <a:ext cx="3744790" cy="49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2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3892-9FAE-5C4B-8B1D-85BC539F36BF}" type="slidenum">
              <a:rPr lang="en-US"/>
              <a:pPr/>
              <a:t>5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BNF: Optional and Repeated Items</a:t>
            </a:r>
            <a:endParaRPr lang="en-US" i="1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2682233"/>
          </a:xfrm>
        </p:spPr>
        <p:txBody>
          <a:bodyPr/>
          <a:lstStyle/>
          <a:p>
            <a:r>
              <a:rPr lang="en-US" dirty="0"/>
              <a:t>To show </a:t>
            </a:r>
            <a:r>
              <a:rPr lang="en-US" u="sng" dirty="0"/>
              <a:t>optional items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 BNF, </a:t>
            </a:r>
            <a:br>
              <a:rPr lang="en-US" dirty="0"/>
            </a:br>
            <a:r>
              <a:rPr lang="en-US" dirty="0"/>
              <a:t>use the vertical bar </a:t>
            </a:r>
            <a:r>
              <a:rPr lang="en-US" dirty="0">
                <a:solidFill>
                  <a:srgbClr val="0033CC"/>
                </a:solidFill>
              </a:rPr>
              <a:t>|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altLang="ja-JP" dirty="0">
                <a:latin typeface="Arial"/>
              </a:rPr>
              <a:t>Example: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An expression is a </a:t>
            </a:r>
            <a:br>
              <a:rPr lang="en-US" dirty="0"/>
            </a:br>
            <a:r>
              <a:rPr lang="en-US" dirty="0"/>
              <a:t>simple expression </a:t>
            </a:r>
            <a:r>
              <a:rPr lang="en-US" u="sng" dirty="0"/>
              <a:t>optionally</a:t>
            </a:r>
            <a:r>
              <a:rPr lang="en-US" u="sng" dirty="0">
                <a:solidFill>
                  <a:srgbClr val="B23C00"/>
                </a:solidFill>
              </a:rPr>
              <a:t> </a:t>
            </a:r>
            <a:r>
              <a:rPr lang="en-US" u="sng" dirty="0"/>
              <a:t>followed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a relational operator and </a:t>
            </a:r>
            <a:br>
              <a:rPr lang="en-US" dirty="0"/>
            </a:br>
            <a:r>
              <a:rPr lang="en-US" dirty="0"/>
              <a:t>another simple expression.</a:t>
            </a:r>
            <a:r>
              <a:rPr lang="ja-JP" altLang="en-US" dirty="0">
                <a:latin typeface="Arial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45" y="4057451"/>
            <a:ext cx="822951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&lt;expression&gt; ::= 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&lt;simple expression&gt;</a:t>
            </a:r>
          </a:p>
          <a:p>
            <a:pPr lvl="1">
              <a:buFont typeface="Wingdings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| &lt;simple expression&gt; 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op&gt; &lt;simple expression&gt;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op&gt; ::= = | &lt;&gt; | &lt; |&lt;= | &gt; | &gt;=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158B194-0E9B-5040-85B8-46CC8A61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76" y="5428793"/>
            <a:ext cx="4358211" cy="12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8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3892-9FAE-5C4B-8B1D-85BC539F36BF}" type="slidenum">
              <a:rPr lang="en-US"/>
              <a:pPr/>
              <a:t>6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BNF: Optional and Repeated Items</a:t>
            </a:r>
            <a:endParaRPr lang="en-US" i="1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767843"/>
          </a:xfrm>
        </p:spPr>
        <p:txBody>
          <a:bodyPr/>
          <a:lstStyle/>
          <a:p>
            <a:r>
              <a:rPr lang="en-US" dirty="0"/>
              <a:t>BNF uses </a:t>
            </a:r>
            <a:r>
              <a:rPr lang="en-US" u="sng" dirty="0"/>
              <a:t>recursion</a:t>
            </a:r>
            <a:r>
              <a:rPr lang="en-US" dirty="0"/>
              <a:t> for </a:t>
            </a:r>
            <a:r>
              <a:rPr lang="en-US" u="sng" dirty="0"/>
              <a:t>repeated items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altLang="ja-JP" dirty="0">
                <a:latin typeface="Arial"/>
              </a:rPr>
              <a:t>Example: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 digit sequence is a digit </a:t>
            </a:r>
            <a:br>
              <a:rPr lang="en-US" dirty="0"/>
            </a:br>
            <a:r>
              <a:rPr lang="en-US" dirty="0"/>
              <a:t>followed by zero or more digits.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7680926" y="3337561"/>
            <a:ext cx="1017588" cy="59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Right</a:t>
            </a:r>
          </a:p>
          <a:p>
            <a:r>
              <a:rPr lang="en-US">
                <a:solidFill>
                  <a:srgbClr val="0033CC"/>
                </a:solidFill>
              </a:rPr>
              <a:t>recursive</a:t>
            </a:r>
          </a:p>
        </p:txBody>
      </p: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7680926" y="4251951"/>
            <a:ext cx="1017588" cy="59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Left</a:t>
            </a:r>
          </a:p>
          <a:p>
            <a:r>
              <a:rPr lang="en-US" dirty="0">
                <a:solidFill>
                  <a:srgbClr val="0033CC"/>
                </a:solidFill>
              </a:rPr>
              <a:t>recursive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45" y="3246122"/>
            <a:ext cx="7110765" cy="707886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&lt;digit sequence&gt; </a:t>
            </a:r>
            <a:r>
              <a:rPr lang="en-US" sz="2000" b="1" dirty="0">
                <a:latin typeface="Courier New" charset="0"/>
              </a:rPr>
              <a:t>::= &lt;digit&gt;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latin typeface="Courier New" charset="0"/>
              </a:rPr>
              <a:t>                   | &lt;digit&gt; 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&lt;digit sequence&gt;</a:t>
            </a:r>
            <a:endParaRPr lang="en-US" sz="2800" dirty="0">
              <a:solidFill>
                <a:srgbClr val="B23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45" y="4160512"/>
            <a:ext cx="7110765" cy="707886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marL="1588" lvl="1"/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&lt;digit sequence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sz="2000" b="1" dirty="0">
                <a:latin typeface="Courier New" charset="0"/>
              </a:rPr>
              <a:t> ::= &lt;digit&gt;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latin typeface="Courier New" charset="0"/>
              </a:rPr>
              <a:t>                   | 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&lt;digit sequence&gt; </a:t>
            </a:r>
            <a:r>
              <a:rPr lang="en-US" sz="2000" b="1" dirty="0">
                <a:latin typeface="Courier New" charset="0"/>
              </a:rPr>
              <a:t>&lt;digit&gt;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F2F88-1899-7247-A296-1F6832722F6A}"/>
              </a:ext>
            </a:extLst>
          </p:cNvPr>
          <p:cNvSpPr txBox="1"/>
          <p:nvPr/>
        </p:nvSpPr>
        <p:spPr>
          <a:xfrm>
            <a:off x="5261355" y="5021353"/>
            <a:ext cx="343715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Be wary of left recursion in practice.</a:t>
            </a:r>
          </a:p>
        </p:txBody>
      </p:sp>
    </p:spTree>
    <p:extLst>
      <p:ext uri="{BB962C8B-B14F-4D97-AF65-F5344CB8AC3E}">
        <p14:creationId xmlns:p14="http://schemas.microsoft.com/office/powerpoint/2010/main" val="200100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2BF5-0CED-364B-8E6A-FF06E98234D0}" type="slidenum">
              <a:rPr lang="en-US"/>
              <a:pPr/>
              <a:t>7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BNF Example: Pascal Number</a:t>
            </a:r>
          </a:p>
        </p:txBody>
      </p:sp>
      <p:pic>
        <p:nvPicPr>
          <p:cNvPr id="569347" name="Picture 3" descr="CS153-08090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185863"/>
            <a:ext cx="676592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182563" y="3794125"/>
            <a:ext cx="8686800" cy="2378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1500" b="1" dirty="0">
                <a:latin typeface="Courier New" charset="0"/>
              </a:rPr>
              <a:t>&lt;digit sequence&gt; ::= &lt;digit&gt;</a:t>
            </a:r>
          </a:p>
          <a:p>
            <a:r>
              <a:rPr lang="en-US" sz="1500" b="1" dirty="0">
                <a:latin typeface="Courier New" charset="0"/>
              </a:rPr>
              <a:t>                   |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</a:rPr>
              <a:t>&lt;digit&gt; &lt;digit sequence</a:t>
            </a:r>
            <a:r>
              <a:rPr lang="en-US" sz="15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500" b="1" dirty="0">
                <a:latin typeface="Courier New" charset="0"/>
              </a:rPr>
              <a:t>&lt;unsigned integer&gt; ::= &lt;digit sequence&gt;</a:t>
            </a:r>
          </a:p>
          <a:p>
            <a:r>
              <a:rPr lang="en-US" sz="1500" b="1" dirty="0">
                <a:latin typeface="Courier New" charset="0"/>
              </a:rPr>
              <a:t>&lt;unsigned real&gt; ::= &lt;unsigned integer&gt;.&lt;digit sequence&gt;</a:t>
            </a:r>
          </a:p>
          <a:p>
            <a:r>
              <a:rPr lang="en-US" sz="1500" b="1" dirty="0">
                <a:latin typeface="Courier New" charset="0"/>
              </a:rPr>
              <a:t>                  | &lt;unsigned integer&gt;.&lt;digit sequence&gt; &lt;e&gt; &lt;scale factor&gt;</a:t>
            </a:r>
          </a:p>
          <a:p>
            <a:r>
              <a:rPr lang="en-US" sz="1500" b="1" dirty="0">
                <a:latin typeface="Courier New" charset="0"/>
              </a:rPr>
              <a:t>                  | &lt;unsigned integer &gt; &lt;e&gt; &lt;scale factor&gt;</a:t>
            </a:r>
          </a:p>
          <a:p>
            <a:r>
              <a:rPr lang="en-US" sz="1500" b="1" dirty="0">
                <a:latin typeface="Courier New" charset="0"/>
              </a:rPr>
              <a:t>&lt;scale factor&gt; ::=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</a:rPr>
              <a:t>&lt;unsigned integer&gt; | &lt;sign&gt; &lt;unsigned integer&gt;</a:t>
            </a:r>
          </a:p>
          <a:p>
            <a:r>
              <a:rPr lang="en-US" sz="1500" b="1" dirty="0">
                <a:latin typeface="Courier New" charset="0"/>
              </a:rPr>
              <a:t>&lt;e&gt; ::= E | e</a:t>
            </a:r>
          </a:p>
          <a:p>
            <a:r>
              <a:rPr lang="en-US" sz="1500" b="1" dirty="0">
                <a:latin typeface="Courier New" charset="0"/>
              </a:rPr>
              <a:t>&lt;sign&gt; ::= + | -</a:t>
            </a:r>
          </a:p>
          <a:p>
            <a:r>
              <a:rPr lang="en-US" sz="1500" b="1" dirty="0">
                <a:latin typeface="Courier New" charset="0"/>
              </a:rPr>
              <a:t>&lt;number&gt; ::= &lt;unsigned integer&gt; | &lt;unsigned real&gt;</a:t>
            </a:r>
          </a:p>
        </p:txBody>
      </p:sp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5578475" y="3997325"/>
            <a:ext cx="2371725" cy="346075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Repetition via recursion.</a:t>
            </a:r>
          </a:p>
        </p:txBody>
      </p:sp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7772365" y="5074902"/>
            <a:ext cx="1165604" cy="584776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sign </a:t>
            </a:r>
          </a:p>
          <a:p>
            <a:r>
              <a:rPr lang="en-US" dirty="0">
                <a:solidFill>
                  <a:srgbClr val="0033CC"/>
                </a:solidFill>
              </a:rPr>
              <a:t>is optional.</a:t>
            </a:r>
          </a:p>
        </p:txBody>
      </p:sp>
    </p:spTree>
    <p:extLst>
      <p:ext uri="{BB962C8B-B14F-4D97-AF65-F5344CB8AC3E}">
        <p14:creationId xmlns:p14="http://schemas.microsoft.com/office/powerpoint/2010/main" val="41534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9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9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9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9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9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9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9" grpId="0" animBg="1"/>
      <p:bldP spid="5693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1A7-7659-B742-9045-B6FB9904FBAD}" type="slidenum">
              <a:rPr lang="en-US"/>
              <a:pPr/>
              <a:t>8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BNF Example: Pascal </a:t>
            </a:r>
            <a:r>
              <a:rPr lang="en-US" b="1">
                <a:latin typeface="Courier New" charset="0"/>
              </a:rPr>
              <a:t>IF</a:t>
            </a:r>
            <a:r>
              <a:rPr lang="en-US"/>
              <a:t> Statement</a:t>
            </a:r>
          </a:p>
        </p:txBody>
      </p:sp>
      <p:pic>
        <p:nvPicPr>
          <p:cNvPr id="570371" name="Picture 3" descr="CS153-080917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00200"/>
            <a:ext cx="8321675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365125" y="2940050"/>
            <a:ext cx="8496300" cy="5810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</a:rPr>
              <a:t>&lt;if statement&gt; ::= IF &lt;expression&gt; THEN &lt;statement&gt;</a:t>
            </a:r>
          </a:p>
          <a:p>
            <a:r>
              <a:rPr lang="en-US" b="1" dirty="0">
                <a:latin typeface="Courier New" charset="0"/>
              </a:rPr>
              <a:t>                 | IF &lt;expression&gt; THEN &lt;statement&gt; ELSE &lt;statement&gt;</a:t>
            </a:r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8229600" cy="1920875"/>
          </a:xfrm>
          <a:noFill/>
          <a:ln/>
        </p:spPr>
        <p:txBody>
          <a:bodyPr/>
          <a:lstStyle/>
          <a:p>
            <a:r>
              <a:rPr lang="en-US" dirty="0"/>
              <a:t>It should be straightforward to write </a:t>
            </a:r>
            <a:br>
              <a:rPr lang="en-US" dirty="0"/>
            </a:br>
            <a:r>
              <a:rPr lang="en-US" dirty="0"/>
              <a:t>a parsing method from either </a:t>
            </a:r>
            <a:br>
              <a:rPr lang="en-US" dirty="0"/>
            </a:br>
            <a:r>
              <a:rPr lang="en-US" dirty="0"/>
              <a:t>the syntax diagram or the BNF.</a:t>
            </a:r>
          </a:p>
        </p:txBody>
      </p:sp>
    </p:spTree>
    <p:extLst>
      <p:ext uri="{BB962C8B-B14F-4D97-AF65-F5344CB8AC3E}">
        <p14:creationId xmlns:p14="http://schemas.microsoft.com/office/powerpoint/2010/main" val="373753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417-64FF-EC4B-A765-F741EDC80222}" type="slidenum">
              <a:rPr lang="en-US"/>
              <a:pPr/>
              <a:t>9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 </a:t>
            </a:r>
            <a:r>
              <a:rPr lang="en-US" u="sng" dirty="0"/>
              <a:t>grammar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defines a </a:t>
            </a:r>
            <a:r>
              <a:rPr lang="en-US" u="sng" dirty="0"/>
              <a:t>language</a:t>
            </a:r>
            <a:r>
              <a:rPr lang="en-US" dirty="0"/>
              <a:t>.</a:t>
            </a:r>
          </a:p>
          <a:p>
            <a:pPr lvl="4">
              <a:lnSpc>
                <a:spcPct val="80000"/>
              </a:lnSpc>
            </a:pPr>
            <a:endParaRPr lang="en-US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Grammar: </a:t>
            </a:r>
            <a:r>
              <a:rPr lang="en-US" dirty="0"/>
              <a:t>The set of all the BNF rules </a:t>
            </a:r>
            <a:br>
              <a:rPr lang="en-US" dirty="0"/>
            </a:br>
            <a:r>
              <a:rPr lang="en-US" dirty="0"/>
              <a:t>(or syntax diagrams)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Language:</a:t>
            </a:r>
            <a:r>
              <a:rPr lang="en-US" dirty="0"/>
              <a:t> The set of all the </a:t>
            </a:r>
            <a:r>
              <a:rPr lang="en-US" u="sng" dirty="0"/>
              <a:t>legal strings of tokens</a:t>
            </a:r>
            <a:r>
              <a:rPr lang="en-US" dirty="0"/>
              <a:t> according to the grammar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Legal string of tokens:</a:t>
            </a:r>
            <a:r>
              <a:rPr lang="en-US" dirty="0"/>
              <a:t> A </a:t>
            </a:r>
            <a:r>
              <a:rPr lang="en-US" u="sng" dirty="0"/>
              <a:t>syntactically correct </a:t>
            </a:r>
            <a:r>
              <a:rPr lang="en-US" dirty="0"/>
              <a:t>statement.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Grammars and Languages</a:t>
            </a: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457200" y="3703638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66658297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34463</TotalTime>
  <Words>3872</Words>
  <Application>Microsoft Macintosh PowerPoint</Application>
  <PresentationFormat>On-screen Show (4:3)</PresentationFormat>
  <Paragraphs>556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Courier New</vt:lpstr>
      <vt:lpstr>Times New Roman</vt:lpstr>
      <vt:lpstr>Wingdings</vt:lpstr>
      <vt:lpstr>Quadrant</vt:lpstr>
      <vt:lpstr>CMPE 152: Compiler Design September 10 Class Meeting</vt:lpstr>
      <vt:lpstr>Backus Naur Form (BNF)</vt:lpstr>
      <vt:lpstr>Backus Naur Form (BNF), cont’d</vt:lpstr>
      <vt:lpstr>BNF Example: U.S. Postal Address </vt:lpstr>
      <vt:lpstr>BNF: Optional and Repeated Items</vt:lpstr>
      <vt:lpstr>BNF: Optional and Repeated Items</vt:lpstr>
      <vt:lpstr>BNF Example: Pascal Number</vt:lpstr>
      <vt:lpstr>BNF Example: Pascal IF Statement</vt:lpstr>
      <vt:lpstr>Grammars and Languages</vt:lpstr>
      <vt:lpstr>Grammars and Languages</vt:lpstr>
      <vt:lpstr>Grammars and Languages, cont’d</vt:lpstr>
      <vt:lpstr>Derivations and Productions</vt:lpstr>
      <vt:lpstr>Extended BNF (EBNF)</vt:lpstr>
      <vt:lpstr>Extended BNF (EBNF)</vt:lpstr>
      <vt:lpstr>Extended BNF, cont’d</vt:lpstr>
      <vt:lpstr>Extended BNF, cont’d</vt:lpstr>
      <vt:lpstr>Compiler-Compilers</vt:lpstr>
      <vt:lpstr>Compiler-Compilers, cont’d</vt:lpstr>
      <vt:lpstr>Popular Compiler-Compilers</vt:lpstr>
      <vt:lpstr>ANTLR 4 Compiler-Compiler</vt:lpstr>
      <vt:lpstr>ANTLR 4 Compiler-Compiler, cont’d</vt:lpstr>
      <vt:lpstr>Download and Install</vt:lpstr>
      <vt:lpstr>Windows 10</vt:lpstr>
      <vt:lpstr>ANTLR 4 Plug-ins for IDEs</vt:lpstr>
      <vt:lpstr>My Tutorials</vt:lpstr>
      <vt:lpstr>Review: DFA for a Pascal Identifier or Number</vt:lpstr>
      <vt:lpstr>The ANTLR Lexer</vt:lpstr>
      <vt:lpstr>Example ANTLR Grammar File</vt:lpstr>
      <vt:lpstr>A C++ Main Program for ANTLR</vt:lpstr>
      <vt:lpstr>A C++ Main Program for ANTLR, cont’d</vt:lpstr>
      <vt:lpstr>ANTLR Project Properties</vt:lpstr>
      <vt:lpstr>ANTLR Project Properties, cont’d</vt:lpstr>
      <vt:lpstr>ANTLR Project Properties, cont’d</vt:lpstr>
      <vt:lpstr>ANTLR Project Properties, cont’d</vt:lpstr>
      <vt:lpstr>ANTLR Project Properties, cont’d</vt:lpstr>
      <vt:lpstr>Generate, Compile, and Run</vt:lpstr>
      <vt:lpstr>Syntax Diagram and Parse Tree in Eclipse</vt:lpstr>
      <vt:lpstr>Syntax Diagram and Parse Tree, cont’d</vt:lpstr>
      <vt:lpstr>Syntax Diagram and Parse Tree, cont’d</vt:lpstr>
      <vt:lpstr>Environment Setup</vt:lpstr>
      <vt:lpstr>On the Command Line</vt:lpstr>
      <vt:lpstr>On the Command Line, cont’d</vt:lpstr>
      <vt:lpstr>The Java grun Tool</vt:lpstr>
      <vt:lpstr>Railroad Diagrams (RRD) for ANTLR</vt:lpstr>
      <vt:lpstr>Railroad Diagrams (RRD) for ANTLR,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385</cp:revision>
  <dcterms:created xsi:type="dcterms:W3CDTF">2008-01-12T03:52:55Z</dcterms:created>
  <dcterms:modified xsi:type="dcterms:W3CDTF">2021-02-18T03:47:28Z</dcterms:modified>
</cp:coreProperties>
</file>