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4" r:id="rId3"/>
    <p:sldId id="353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6" r:id="rId12"/>
    <p:sldId id="369" r:id="rId13"/>
    <p:sldId id="363" r:id="rId14"/>
    <p:sldId id="362" r:id="rId15"/>
    <p:sldId id="364" r:id="rId16"/>
    <p:sldId id="294" r:id="rId17"/>
    <p:sldId id="365" r:id="rId18"/>
    <p:sldId id="367" r:id="rId19"/>
    <p:sldId id="368" r:id="rId20"/>
    <p:sldId id="259" r:id="rId21"/>
    <p:sldId id="260" r:id="rId22"/>
    <p:sldId id="261" r:id="rId23"/>
    <p:sldId id="280" r:id="rId24"/>
    <p:sldId id="257" r:id="rId25"/>
    <p:sldId id="264" r:id="rId26"/>
    <p:sldId id="26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B23C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9" autoAdjust="0"/>
    <p:restoredTop sz="97500" autoAdjust="0"/>
  </p:normalViewPr>
  <p:slideViewPr>
    <p:cSldViewPr>
      <p:cViewPr varScale="1">
        <p:scale>
          <a:sx n="204" d="100"/>
          <a:sy n="204" d="100"/>
        </p:scale>
        <p:origin x="200" y="1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February 11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February 11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67BEC-E8C6-1045-9C23-49E85AB6D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Visiting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0DA85-FDBC-174C-B693-7EB0F6E0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01EE27-87E1-DF4D-B3F1-36E587F716EC}"/>
              </a:ext>
            </a:extLst>
          </p:cNvPr>
          <p:cNvSpPr txBox="1"/>
          <p:nvPr/>
        </p:nvSpPr>
        <p:spPr>
          <a:xfrm>
            <a:off x="1633535" y="1417342"/>
            <a:ext cx="587693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Executor::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*node)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switch (node-&gt;type)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PROGRAM :  return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COMPOUND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ASSIGN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LOOP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WRITE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WRITELN :  return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TEST:      return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default :       return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48120F03-469D-C64F-A9BA-87C2543A2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701" y="4849194"/>
            <a:ext cx="2608598" cy="134712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FB1891B-921E-6B4C-A245-6E8D7FED27AE}"/>
              </a:ext>
            </a:extLst>
          </p:cNvPr>
          <p:cNvSpPr txBox="1"/>
          <p:nvPr/>
        </p:nvSpPr>
        <p:spPr>
          <a:xfrm>
            <a:off x="5943585" y="1248065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88A6DA-54E9-1B4F-BC1A-38AD7E4A64F7}"/>
              </a:ext>
            </a:extLst>
          </p:cNvPr>
          <p:cNvSpPr txBox="1"/>
          <p:nvPr/>
        </p:nvSpPr>
        <p:spPr>
          <a:xfrm>
            <a:off x="6615027" y="5477970"/>
            <a:ext cx="1790875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package backend</a:t>
            </a:r>
          </a:p>
        </p:txBody>
      </p:sp>
    </p:spTree>
    <p:extLst>
      <p:ext uri="{BB962C8B-B14F-4D97-AF65-F5344CB8AC3E}">
        <p14:creationId xmlns:p14="http://schemas.microsoft.com/office/powerpoint/2010/main" val="4055206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95344-AAB2-2F40-BE5E-35367DA53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Visiting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0FFAB-0C1F-FE4A-A59E-971E90B7C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Each visit member function returns a value.</a:t>
            </a:r>
          </a:p>
          <a:p>
            <a:pPr lvl="4"/>
            <a:endParaRPr lang="en-US" dirty="0"/>
          </a:p>
          <a:p>
            <a:r>
              <a:rPr lang="en-US" dirty="0"/>
              <a:t>Most visit member functions return an “empty”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Object()</a:t>
            </a:r>
            <a:r>
              <a:rPr lang="en-US" dirty="0"/>
              <a:t>. </a:t>
            </a:r>
          </a:p>
          <a:p>
            <a:pPr lvl="4"/>
            <a:endParaRPr lang="en-US" dirty="0"/>
          </a:p>
          <a:p>
            <a:r>
              <a:rPr lang="en-US" dirty="0"/>
              <a:t>But visit </a:t>
            </a:r>
            <a:r>
              <a:rPr lang="en-US"/>
              <a:t>member functions </a:t>
            </a:r>
            <a:r>
              <a:rPr lang="en-US" dirty="0"/>
              <a:t>for </a:t>
            </a:r>
            <a:r>
              <a:rPr lang="en-US" u="sng" dirty="0"/>
              <a:t>expression nodes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each returns a value that the visit calculated.</a:t>
            </a:r>
          </a:p>
          <a:p>
            <a:pPr lvl="4"/>
            <a:endParaRPr lang="en-US" dirty="0"/>
          </a:p>
          <a:p>
            <a:r>
              <a:rPr lang="en-US" dirty="0"/>
              <a:t>The return type is type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 to enable returning a value of any scalar type or a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5AC07-FEC6-7840-AF71-7817AFC8C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51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EC57F-D2E4-8344-BBA2-703F77508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Object.h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64F21-7377-5045-813C-742DB29B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C3A5BC-AD28-C346-86A8-8836B2A70C8D}"/>
              </a:ext>
            </a:extLst>
          </p:cNvPr>
          <p:cNvSpPr txBox="1"/>
          <p:nvPr/>
        </p:nvSpPr>
        <p:spPr>
          <a:xfrm>
            <a:off x="283005" y="1417342"/>
            <a:ext cx="8577989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&lt;algorithm&gt;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  L;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double D;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string S;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bool   B;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Object()             : L(0),     D(0.0),   S(""),    B(false)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Object(long value)   : L(value), D(0.0),   S(""),    B(false)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Object(double value) : L(0),     D(value), S(""),    B(false)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Object(string value) : L(0),     D(0.0),   S(value), B(false)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Object(bool value)   : L(0),     D(0.0),   S(""),    B(value)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741A1E-5DD2-804F-899D-9A7A77E948E8}"/>
              </a:ext>
            </a:extLst>
          </p:cNvPr>
          <p:cNvSpPr txBox="1"/>
          <p:nvPr/>
        </p:nvSpPr>
        <p:spPr>
          <a:xfrm>
            <a:off x="7737501" y="1248065"/>
            <a:ext cx="94929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Object.h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676E70-C056-2B4D-944E-F31628131F68}"/>
              </a:ext>
            </a:extLst>
          </p:cNvPr>
          <p:cNvSpPr txBox="1"/>
          <p:nvPr/>
        </p:nvSpPr>
        <p:spPr>
          <a:xfrm>
            <a:off x="2468903" y="3337561"/>
            <a:ext cx="2202719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quick-and-dirty hack</a:t>
            </a:r>
          </a:p>
          <a:p>
            <a:r>
              <a:rPr lang="en-US" dirty="0">
                <a:solidFill>
                  <a:srgbClr val="0033CC"/>
                </a:solidFill>
              </a:rPr>
              <a:t>to allow an object to</a:t>
            </a:r>
          </a:p>
          <a:p>
            <a:r>
              <a:rPr lang="en-US" dirty="0">
                <a:solidFill>
                  <a:srgbClr val="0033CC"/>
                </a:solidFill>
              </a:rPr>
              <a:t>contain a value of any</a:t>
            </a:r>
          </a:p>
          <a:p>
            <a:r>
              <a:rPr lang="en-US" dirty="0">
                <a:solidFill>
                  <a:srgbClr val="0033CC"/>
                </a:solidFill>
              </a:rPr>
              <a:t>scalar type.</a:t>
            </a:r>
          </a:p>
        </p:txBody>
      </p:sp>
    </p:spTree>
    <p:extLst>
      <p:ext uri="{BB962C8B-B14F-4D97-AF65-F5344CB8AC3E}">
        <p14:creationId xmlns:p14="http://schemas.microsoft.com/office/powerpoint/2010/main" val="1294262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A6227-CBA7-5246-9E7F-B15FA60B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Visiting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BC96E-8F53-E54E-8B69-0F65A06B9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9B3455-6CFA-E844-BD44-57E32FDDBBBD}"/>
              </a:ext>
            </a:extLst>
          </p:cNvPr>
          <p:cNvSpPr txBox="1"/>
          <p:nvPr/>
        </p:nvSpPr>
        <p:spPr>
          <a:xfrm>
            <a:off x="398421" y="1447412"/>
            <a:ext cx="5554726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Executor::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-&gt;children[0];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return visit(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compoundNode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483824-3D58-7B49-9DF9-96A88D4414E2}"/>
              </a:ext>
            </a:extLst>
          </p:cNvPr>
          <p:cNvSpPr txBox="1"/>
          <p:nvPr/>
        </p:nvSpPr>
        <p:spPr>
          <a:xfrm>
            <a:off x="398421" y="2932511"/>
            <a:ext cx="8347157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Executor::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visitCompound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-&gt;children)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Object();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5029665E-FD56-8A40-8444-5BC6769BE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701" y="4642295"/>
            <a:ext cx="2608598" cy="134712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EAC7D9-9590-A949-843D-BA053FFABC78}"/>
              </a:ext>
            </a:extLst>
          </p:cNvPr>
          <p:cNvSpPr txBox="1"/>
          <p:nvPr/>
        </p:nvSpPr>
        <p:spPr>
          <a:xfrm>
            <a:off x="4389122" y="2454857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09A7C-C935-4F43-B92B-1114C469D1EB}"/>
              </a:ext>
            </a:extLst>
          </p:cNvPr>
          <p:cNvSpPr txBox="1"/>
          <p:nvPr/>
        </p:nvSpPr>
        <p:spPr>
          <a:xfrm>
            <a:off x="7179672" y="4169820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141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3F434-237C-5E43-B910-A1BFC83C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Visiting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62F70-D3F6-1642-89E1-64C85963C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CCD127-8D43-7146-AD18-C12EC8669B15}"/>
              </a:ext>
            </a:extLst>
          </p:cNvPr>
          <p:cNvSpPr txBox="1"/>
          <p:nvPr/>
        </p:nvSpPr>
        <p:spPr>
          <a:xfrm>
            <a:off x="1203930" y="1325903"/>
            <a:ext cx="6736139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Executor::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-&gt;type)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COMPOUND :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visitCompound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ASSIGN :  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LOOP :    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visitLoop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WRITE :   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visitWrite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WRITELN : 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visitWriteln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default :        return Object();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8CB0409F-E264-7742-82F3-9A611171A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700" y="4800585"/>
            <a:ext cx="2608598" cy="134712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8E399B8-DC3D-7346-B400-52DB2EAA719A}"/>
              </a:ext>
            </a:extLst>
          </p:cNvPr>
          <p:cNvSpPr txBox="1"/>
          <p:nvPr/>
        </p:nvSpPr>
        <p:spPr>
          <a:xfrm>
            <a:off x="6400780" y="4480613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46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5872F-E774-1D43-BD03-D3E4EC36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Visiting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926B3-0748-C743-81AA-E7370A0D8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97BB3B-0103-B34D-B6E3-4E56CC96C8D2}"/>
              </a:ext>
            </a:extLst>
          </p:cNvPr>
          <p:cNvSpPr txBox="1"/>
          <p:nvPr/>
        </p:nvSpPr>
        <p:spPr>
          <a:xfrm>
            <a:off x="427710" y="1403741"/>
            <a:ext cx="684354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Executor::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-&gt;children[0];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-&gt;children[1];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Evaluate the right-hand-side expression;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double value = visit(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).D;</a:t>
            </a:r>
            <a:b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Store the value into the variable's symbol table entry.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-&gt;text;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-&gt;lookup(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variableId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(value);</a:t>
            </a:r>
            <a:b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Object();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85CFA56A-D2AB-5847-A57F-674D537F7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701" y="4901273"/>
            <a:ext cx="2608598" cy="134712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88D10D-6BDA-7E40-B735-9B554223F42E}"/>
              </a:ext>
            </a:extLst>
          </p:cNvPr>
          <p:cNvSpPr txBox="1"/>
          <p:nvPr/>
        </p:nvSpPr>
        <p:spPr>
          <a:xfrm>
            <a:off x="5716648" y="1234464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BEF0DB-4F79-5C48-99D7-12186673EDD0}"/>
              </a:ext>
            </a:extLst>
          </p:cNvPr>
          <p:cNvSpPr txBox="1"/>
          <p:nvPr/>
        </p:nvSpPr>
        <p:spPr>
          <a:xfrm>
            <a:off x="6583658" y="4160512"/>
            <a:ext cx="2010487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11D3A-2D51-CF44-8BA2-E7DF51A1AA9A}"/>
              </a:ext>
            </a:extLst>
          </p:cNvPr>
          <p:cNvSpPr txBox="1"/>
          <p:nvPr/>
        </p:nvSpPr>
        <p:spPr>
          <a:xfrm>
            <a:off x="7288718" y="5564386"/>
            <a:ext cx="15159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SymtabEntry.h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250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B1280-EFB7-4C4B-948C-3F820F7E02C1}" type="slidenum">
              <a:rPr lang="en-US"/>
              <a:pPr/>
              <a:t>16</a:t>
            </a:fld>
            <a:endParaRPr lang="en-US"/>
          </a:p>
        </p:txBody>
      </p:sp>
      <p:pic>
        <p:nvPicPr>
          <p:cNvPr id="262146" name="Picture 2" descr="CS153-08091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393" y="3703317"/>
            <a:ext cx="6673850" cy="2587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2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</a:rPr>
              <a:t>REPEAT</a:t>
            </a:r>
            <a:r>
              <a:rPr lang="en-US" dirty="0"/>
              <a:t> Statement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5806" y="2148854"/>
            <a:ext cx="3200400" cy="457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Example:</a:t>
            </a:r>
          </a:p>
        </p:txBody>
      </p:sp>
      <p:sp>
        <p:nvSpPr>
          <p:cNvPr id="262149" name="Rectangle 5"/>
          <p:cNvSpPr>
            <a:spLocks noChangeArrowheads="1"/>
          </p:cNvSpPr>
          <p:nvPr/>
        </p:nvSpPr>
        <p:spPr bwMode="auto">
          <a:xfrm>
            <a:off x="3840163" y="2239963"/>
            <a:ext cx="484663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Keep looping </a:t>
            </a:r>
            <a:r>
              <a:rPr lang="en-US" sz="2400" u="sng" dirty="0"/>
              <a:t>until</a:t>
            </a:r>
            <a:r>
              <a:rPr lang="en-US" sz="2400" dirty="0"/>
              <a:t> the </a:t>
            </a:r>
            <a:r>
              <a:rPr lang="en-US" sz="2400" dirty="0" err="1"/>
              <a:t>boolean</a:t>
            </a:r>
            <a:r>
              <a:rPr lang="en-US" sz="2400" dirty="0"/>
              <a:t> expression becomes </a:t>
            </a:r>
            <a:r>
              <a:rPr lang="en-US" sz="2400" u="sng" dirty="0"/>
              <a:t>true</a:t>
            </a:r>
            <a:r>
              <a:rPr lang="en-US" sz="2400" dirty="0"/>
              <a:t>.</a:t>
            </a:r>
          </a:p>
          <a:p>
            <a:pPr marL="908050" lvl="1" indent="-436563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dirty="0"/>
              <a:t>Execute the loop at least once.</a:t>
            </a:r>
          </a:p>
        </p:txBody>
      </p:sp>
      <p:pic>
        <p:nvPicPr>
          <p:cNvPr id="262150" name="Picture 6" descr="CS153-08091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35075"/>
            <a:ext cx="6305550" cy="831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2151" name="Text Box 7"/>
          <p:cNvSpPr txBox="1">
            <a:spLocks noChangeArrowheads="1"/>
          </p:cNvSpPr>
          <p:nvPr/>
        </p:nvSpPr>
        <p:spPr bwMode="auto">
          <a:xfrm>
            <a:off x="5124350" y="3463083"/>
            <a:ext cx="3081337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Use </a:t>
            </a:r>
            <a:r>
              <a:rPr lang="en-US" b="1">
                <a:solidFill>
                  <a:srgbClr val="0033CC"/>
                </a:solidFill>
              </a:rPr>
              <a:t>LOOP</a:t>
            </a:r>
            <a:r>
              <a:rPr lang="en-US">
                <a:solidFill>
                  <a:srgbClr val="0033CC"/>
                </a:solidFill>
              </a:rPr>
              <a:t> and </a:t>
            </a:r>
            <a:r>
              <a:rPr lang="en-US" b="1">
                <a:solidFill>
                  <a:srgbClr val="0033CC"/>
                </a:solidFill>
              </a:rPr>
              <a:t>TEST</a:t>
            </a:r>
            <a:r>
              <a:rPr lang="en-US">
                <a:solidFill>
                  <a:srgbClr val="0033CC"/>
                </a:solidFill>
              </a:rPr>
              <a:t> nodes for</a:t>
            </a:r>
          </a:p>
          <a:p>
            <a:r>
              <a:rPr lang="en-US">
                <a:solidFill>
                  <a:srgbClr val="0033CC"/>
                </a:solidFill>
              </a:rPr>
              <a:t>source language independence.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68789" y="2606049"/>
            <a:ext cx="2031626" cy="1323439"/>
          </a:xfrm>
          <a:prstGeom prst="rect">
            <a:avLst/>
          </a:prstGeom>
          <a:solidFill>
            <a:srgbClr val="D7FFFF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 charset="0"/>
              </a:rPr>
              <a:t>REPEAT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  j :=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;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  k :=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 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charset="0"/>
              </a:rPr>
              <a:t>UNTIL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20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 &lt;= j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6649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32C6F-0B69-AB47-8705-89F410F19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</a:rPr>
              <a:t>REPEAT</a:t>
            </a:r>
            <a:r>
              <a:rPr lang="en-US" dirty="0"/>
              <a:t> Statement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19C20-EEC8-1846-924E-D18F60C1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59AFDB-6882-D245-A2A3-67A61C769287}"/>
              </a:ext>
            </a:extLst>
          </p:cNvPr>
          <p:cNvSpPr txBox="1"/>
          <p:nvPr/>
        </p:nvSpPr>
        <p:spPr>
          <a:xfrm>
            <a:off x="1005879" y="1234464"/>
            <a:ext cx="7165744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Executor::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visitLoop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loopNode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bool b = false;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(Node *node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loopNode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-&gt;children)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 value = visit(node);  // statement or test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Evaluate the test condition. Stop looping if true.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b = (node-&gt;type == TEST) &amp;&amp;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value.B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(b) break;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 while (!b);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Object();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Executor::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-&gt;children[0]);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2D4A3976-48C1-FC43-A06D-AF0FF9465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63" y="4142357"/>
            <a:ext cx="2608598" cy="13471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337DA0E-25B6-E34C-9026-3FACFFC12B92}"/>
              </a:ext>
            </a:extLst>
          </p:cNvPr>
          <p:cNvSpPr txBox="1"/>
          <p:nvPr/>
        </p:nvSpPr>
        <p:spPr>
          <a:xfrm>
            <a:off x="6583658" y="1234464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16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56A08-94AA-A246-AF3F-63330FEBA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#3: Parser and Executor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706D2-94D8-7D47-9BB7-660CB0AA2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frontend parser to </a:t>
            </a:r>
            <a:r>
              <a:rPr lang="en-US" u="sng" dirty="0"/>
              <a:t>parse and build trees</a:t>
            </a:r>
            <a:r>
              <a:rPr lang="en-US" dirty="0"/>
              <a:t> for the following Pascal statements: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</a:p>
          <a:p>
            <a:r>
              <a:rPr lang="en-US" dirty="0"/>
              <a:t>You may need to add </a:t>
            </a:r>
            <a:r>
              <a:rPr lang="en-US" u="sng" dirty="0"/>
              <a:t>new node types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the intermediate tier.</a:t>
            </a:r>
          </a:p>
          <a:p>
            <a:r>
              <a:rPr lang="en-US" dirty="0"/>
              <a:t>Add </a:t>
            </a:r>
            <a:r>
              <a:rPr lang="en-US" u="sng" dirty="0"/>
              <a:t>new visit member functions</a:t>
            </a:r>
            <a:r>
              <a:rPr lang="en-US" dirty="0"/>
              <a:t> to the backend executor to </a:t>
            </a:r>
            <a:r>
              <a:rPr lang="en-US" u="sng" dirty="0"/>
              <a:t>execute</a:t>
            </a:r>
            <a:r>
              <a:rPr lang="en-US" dirty="0"/>
              <a:t> the above statements.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E90E5-7ACA-9443-A5FE-AFF8A4639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8C4469-213E-D945-B57B-F972C620EF92}"/>
              </a:ext>
            </a:extLst>
          </p:cNvPr>
          <p:cNvSpPr txBox="1"/>
          <p:nvPr/>
        </p:nvSpPr>
        <p:spPr>
          <a:xfrm>
            <a:off x="3474732" y="2697488"/>
            <a:ext cx="372717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Some simple Pascal source files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are forthcoming to test your interpreter.</a:t>
            </a:r>
          </a:p>
        </p:txBody>
      </p:sp>
    </p:spTree>
    <p:extLst>
      <p:ext uri="{BB962C8B-B14F-4D97-AF65-F5344CB8AC3E}">
        <p14:creationId xmlns:p14="http://schemas.microsoft.com/office/powerpoint/2010/main" val="791902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4809-9B8A-5147-80DC-F5F0D925E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61734-38C0-4243-BABB-618E4566E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5" descr="CS153-080917f">
            <a:extLst>
              <a:ext uri="{FF2B5EF4-FFF2-40B4-BE49-F238E27FC236}">
                <a16:creationId xmlns:a16="http://schemas.microsoft.com/office/drawing/2014/main" id="{37F1768C-6ABD-E742-A0B6-31EB3A67C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30" y="2594869"/>
            <a:ext cx="5303462" cy="36687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4C0EF5-16B7-1440-9885-65F9ED2F1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346145"/>
            <a:ext cx="4572000" cy="7496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B76E640-3912-FF4A-84F9-80917E0E50EB}"/>
              </a:ext>
            </a:extLst>
          </p:cNvPr>
          <p:cNvSpPr txBox="1"/>
          <p:nvPr/>
        </p:nvSpPr>
        <p:spPr>
          <a:xfrm>
            <a:off x="2863840" y="2095755"/>
            <a:ext cx="3416320" cy="400110"/>
          </a:xfrm>
          <a:prstGeom prst="rect">
            <a:avLst/>
          </a:prstGeom>
          <a:solidFill>
            <a:srgbClr val="D7FF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j do k := </a:t>
            </a: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0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C6F7AB-FF70-4C47-A89D-BEA04CC400A6}"/>
              </a:ext>
            </a:extLst>
          </p:cNvPr>
          <p:cNvGrpSpPr/>
          <p:nvPr/>
        </p:nvGrpSpPr>
        <p:grpSpPr>
          <a:xfrm>
            <a:off x="1554513" y="4090685"/>
            <a:ext cx="1097268" cy="338554"/>
            <a:chOff x="1554513" y="3838172"/>
            <a:chExt cx="1097268" cy="33855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91B8906-3401-5A44-8D9F-79A07D9E155E}"/>
                </a:ext>
              </a:extLst>
            </p:cNvPr>
            <p:cNvSpPr txBox="1"/>
            <p:nvPr/>
          </p:nvSpPr>
          <p:spPr>
            <a:xfrm>
              <a:off x="1554513" y="3838172"/>
              <a:ext cx="7088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Why?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648C0E6-453A-6E48-B713-9EEDC58E03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83254" y="4007449"/>
              <a:ext cx="468527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1143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8A0D5-7E88-D045-A8AD-3AE3393F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Interpreter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8718F-A0AF-2640-8EDF-E59A6F317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we have a basic parse tree and a  rudimentary symbol table, we can start the backend tier.</a:t>
            </a:r>
          </a:p>
          <a:p>
            <a:pPr lvl="4"/>
            <a:endParaRPr lang="en-US" dirty="0"/>
          </a:p>
          <a:p>
            <a:r>
              <a:rPr lang="en-US" dirty="0"/>
              <a:t>Recall the the backend components only work with the intermediate tier components.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187F6-A6EF-F648-9230-0A33989B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4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CB8E-8351-6546-84D5-012456AFB5BC}" type="slidenum">
              <a:rPr lang="en-US"/>
              <a:pPr/>
              <a:t>20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urier New" charset="0"/>
              </a:rPr>
              <a:t>IF</a:t>
            </a:r>
            <a:r>
              <a:rPr lang="en-US"/>
              <a:t> Statement</a:t>
            </a:r>
          </a:p>
        </p:txBody>
      </p:sp>
      <p:pic>
        <p:nvPicPr>
          <p:cNvPr id="315395" name="Picture 3" descr="CS153-080917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258888"/>
            <a:ext cx="8321675" cy="79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5396" name="Rectangle 4"/>
          <p:cNvSpPr>
            <a:spLocks noChangeArrowheads="1"/>
          </p:cNvSpPr>
          <p:nvPr/>
        </p:nvSpPr>
        <p:spPr bwMode="auto">
          <a:xfrm>
            <a:off x="457200" y="2239963"/>
            <a:ext cx="2194581" cy="4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Example:</a:t>
            </a:r>
          </a:p>
        </p:txBody>
      </p:sp>
      <p:pic>
        <p:nvPicPr>
          <p:cNvPr id="315397" name="Picture 5" descr="CS153-080917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3529013"/>
            <a:ext cx="7132637" cy="273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5398" name="Text Box 6"/>
          <p:cNvSpPr txBox="1">
            <a:spLocks noChangeArrowheads="1"/>
          </p:cNvSpPr>
          <p:nvPr/>
        </p:nvSpPr>
        <p:spPr bwMode="auto">
          <a:xfrm>
            <a:off x="6126163" y="3246438"/>
            <a:ext cx="1746250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Third child only if</a:t>
            </a:r>
          </a:p>
          <a:p>
            <a:r>
              <a:rPr lang="en-US">
                <a:solidFill>
                  <a:srgbClr val="0033CC"/>
                </a:solidFill>
              </a:rPr>
              <a:t>there is an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ELSE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80123" y="2240293"/>
            <a:ext cx="4186413" cy="707886"/>
          </a:xfrm>
          <a:prstGeom prst="rect">
            <a:avLst/>
          </a:prstGeom>
          <a:solidFill>
            <a:srgbClr val="D6FFFF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IF (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= j) THEN t := 200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          ELSE f := -200;</a:t>
            </a:r>
          </a:p>
        </p:txBody>
      </p:sp>
    </p:spTree>
    <p:extLst>
      <p:ext uri="{BB962C8B-B14F-4D97-AF65-F5344CB8AC3E}">
        <p14:creationId xmlns:p14="http://schemas.microsoft.com/office/powerpoint/2010/main" val="53451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48B9-1B64-7040-947B-BD87D344CC70}" type="slidenum">
              <a:rPr lang="en-US"/>
              <a:pPr/>
              <a:t>21</a:t>
            </a:fld>
            <a:endParaRPr lang="en-US"/>
          </a:p>
        </p:txBody>
      </p:sp>
      <p:sp>
        <p:nvSpPr>
          <p:cNvPr id="316419" name="Rectangle 3"/>
          <p:cNvSpPr>
            <a:spLocks noChangeArrowheads="1"/>
          </p:cNvSpPr>
          <p:nvPr/>
        </p:nvSpPr>
        <p:spPr bwMode="auto">
          <a:xfrm>
            <a:off x="3346464" y="4315510"/>
            <a:ext cx="5131176" cy="2730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3298078" y="3423209"/>
            <a:ext cx="3108687" cy="2746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Dangling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</a:t>
            </a:r>
            <a:r>
              <a:rPr lang="en-US" b="1">
                <a:latin typeface="Courier New" charset="0"/>
              </a:rPr>
              <a:t>ELSE</a:t>
            </a:r>
          </a:p>
        </p:txBody>
      </p:sp>
      <p:sp>
        <p:nvSpPr>
          <p:cNvPr id="316422" name="Rectangle 6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Consider:</a:t>
            </a:r>
            <a:br>
              <a:rPr lang="en-US" dirty="0"/>
            </a:br>
            <a:br>
              <a:rPr lang="en-US" sz="1000" dirty="0"/>
            </a:br>
            <a:r>
              <a:rPr lang="en-US" sz="2400" b="1" dirty="0">
                <a:latin typeface="Courier New" charset="0"/>
              </a:rPr>
              <a:t>  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80000"/>
              </a:lnSpc>
            </a:pPr>
            <a:endParaRPr lang="en-US" sz="1800" b="1" dirty="0">
              <a:latin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dirty="0"/>
              <a:t>Which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THEN</a:t>
            </a:r>
            <a:r>
              <a:rPr lang="en-US" dirty="0"/>
              <a:t> does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ELSE</a:t>
            </a:r>
            <a:r>
              <a:rPr lang="en-US" dirty="0"/>
              <a:t> pair with?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Is it:</a:t>
            </a:r>
            <a:br>
              <a:rPr lang="en-US" dirty="0"/>
            </a:br>
            <a:br>
              <a:rPr lang="en-US" sz="1000" dirty="0"/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IF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= 3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THEN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IF j = 2 THEN t := 500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ELSE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f := -500</a:t>
            </a:r>
          </a:p>
          <a:p>
            <a:pPr lvl="6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Or is it:</a:t>
            </a:r>
            <a:br>
              <a:rPr lang="en-US" dirty="0"/>
            </a:br>
            <a:br>
              <a:rPr lang="en-US" sz="1000" dirty="0"/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IF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= 3 THEN IF j = 2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THEN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t := 500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ELSE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f := -500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0A4819-8C92-944D-9A95-67362636BDE9}"/>
              </a:ext>
            </a:extLst>
          </p:cNvPr>
          <p:cNvSpPr txBox="1"/>
          <p:nvPr/>
        </p:nvSpPr>
        <p:spPr>
          <a:xfrm>
            <a:off x="964281" y="1729341"/>
            <a:ext cx="7215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IF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= 3 THEN IF j = 2 THEN t := 500 ELSE f := -500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821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6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6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animBg="1"/>
      <p:bldP spid="3164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48B9-1B64-7040-947B-BD87D344CC70}" type="slidenum">
              <a:rPr lang="en-US"/>
              <a:pPr/>
              <a:t>22</a:t>
            </a:fld>
            <a:endParaRPr lang="en-US"/>
          </a:p>
        </p:txBody>
      </p:sp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112157" y="2544563"/>
            <a:ext cx="5154284" cy="2730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Dangling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b="1" dirty="0">
                <a:latin typeface="Courier New" charset="0"/>
              </a:rPr>
              <a:t>ELSE</a:t>
            </a:r>
            <a:r>
              <a:rPr lang="en-US" i="1" dirty="0"/>
              <a:t>, cont’d</a:t>
            </a:r>
          </a:p>
        </p:txBody>
      </p:sp>
      <p:sp>
        <p:nvSpPr>
          <p:cNvPr id="316422" name="Rectangle 6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According to Pascal syntax, </a:t>
            </a:r>
            <a:br>
              <a:rPr lang="en-US" dirty="0"/>
            </a:br>
            <a:r>
              <a:rPr lang="en-US" dirty="0"/>
              <a:t>the nested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IF</a:t>
            </a:r>
            <a:r>
              <a:rPr lang="en-US" dirty="0"/>
              <a:t> statement is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THEN</a:t>
            </a:r>
            <a:r>
              <a:rPr lang="en-US" dirty="0"/>
              <a:t> statement of the outer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IF </a:t>
            </a:r>
            <a:r>
              <a:rPr lang="en-US" sz="2400" dirty="0"/>
              <a:t>statement</a:t>
            </a:r>
            <a:br>
              <a:rPr lang="en-US" sz="2400" dirty="0"/>
            </a:br>
            <a:br>
              <a:rPr lang="en-US" sz="1000" dirty="0"/>
            </a:br>
            <a:r>
              <a:rPr lang="en-US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IF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= 3 THEN IF j = 2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THEN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t := 500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ELSE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f := -500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</a:t>
            </a:r>
            <a:br>
              <a:rPr lang="en-US" sz="2000" b="1" dirty="0">
                <a:solidFill>
                  <a:schemeClr val="folHlink"/>
                </a:solidFill>
                <a:latin typeface="Courier New" charset="0"/>
              </a:rPr>
            </a:br>
            <a:endParaRPr lang="en-US" sz="2000" b="1" dirty="0">
              <a:solidFill>
                <a:schemeClr val="folHlink"/>
              </a:solidFill>
              <a:latin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dirty="0"/>
              <a:t>Therefore,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ELSE</a:t>
            </a:r>
            <a:r>
              <a:rPr lang="en-US" dirty="0"/>
              <a:t> pairs with the closest </a:t>
            </a:r>
            <a:br>
              <a:rPr lang="en-US" dirty="0"/>
            </a:br>
            <a:r>
              <a:rPr lang="en-US" dirty="0"/>
              <a:t>(i.e., the second)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THEN</a:t>
            </a:r>
            <a:r>
              <a:rPr lang="en-US" dirty="0"/>
              <a:t>.</a:t>
            </a:r>
          </a:p>
        </p:txBody>
      </p:sp>
      <p:pic>
        <p:nvPicPr>
          <p:cNvPr id="316423" name="Picture 7" descr="CS153-080917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069073"/>
            <a:ext cx="7551738" cy="72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508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23D2-1D0F-9D4D-8C83-83484740324C}" type="slidenum">
              <a:rPr lang="en-US"/>
              <a:pPr/>
              <a:t>23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an IF Parse Tree</a:t>
            </a:r>
          </a:p>
        </p:txBody>
      </p:sp>
      <p:pic>
        <p:nvPicPr>
          <p:cNvPr id="288772" name="Picture 4" descr="CS153-080917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1235075"/>
            <a:ext cx="7040562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8275"/>
            <a:ext cx="8412163" cy="2152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Evaluate the first child</a:t>
            </a:r>
            <a:r>
              <a:rPr lang="en-US" sz="2400" dirty="0">
                <a:latin typeface="Arial"/>
              </a:rPr>
              <a:t>’</a:t>
            </a:r>
            <a:r>
              <a:rPr lang="en-US" sz="2400" dirty="0"/>
              <a:t>s expression </a:t>
            </a:r>
            <a:r>
              <a:rPr lang="en-US" sz="2400" dirty="0" err="1"/>
              <a:t>subtree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If the expression value is </a:t>
            </a:r>
            <a:r>
              <a:rPr lang="en-US" sz="2400" dirty="0">
                <a:solidFill>
                  <a:srgbClr val="B23C00"/>
                </a:solidFill>
              </a:rPr>
              <a:t>true </a:t>
            </a:r>
            <a:r>
              <a:rPr lang="en-US" sz="2400" dirty="0">
                <a:solidFill>
                  <a:srgbClr val="0033CC"/>
                </a:solidFill>
              </a:rPr>
              <a:t>...</a:t>
            </a: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Execute the second child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 statement subtree by visiting its root.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If the expression value is </a:t>
            </a:r>
            <a:r>
              <a:rPr lang="en-US" sz="2400" dirty="0">
                <a:solidFill>
                  <a:srgbClr val="B23C00"/>
                </a:solidFill>
              </a:rPr>
              <a:t>false </a:t>
            </a:r>
            <a:r>
              <a:rPr lang="en-US" sz="2400" dirty="0"/>
              <a:t>…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If there is a third child statement subtree, then execute it.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If there isn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t a third child subtree, then we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re done with this tree.</a:t>
            </a:r>
          </a:p>
        </p:txBody>
      </p:sp>
      <p:sp>
        <p:nvSpPr>
          <p:cNvPr id="288773" name="Oval 5"/>
          <p:cNvSpPr>
            <a:spLocks noChangeArrowheads="1"/>
          </p:cNvSpPr>
          <p:nvPr/>
        </p:nvSpPr>
        <p:spPr bwMode="auto">
          <a:xfrm>
            <a:off x="914400" y="1600200"/>
            <a:ext cx="2560638" cy="21939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74" name="Oval 6"/>
          <p:cNvSpPr>
            <a:spLocks noChangeArrowheads="1"/>
          </p:cNvSpPr>
          <p:nvPr/>
        </p:nvSpPr>
        <p:spPr bwMode="auto">
          <a:xfrm>
            <a:off x="3200400" y="1600200"/>
            <a:ext cx="2833688" cy="21939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75" name="Oval 7"/>
          <p:cNvSpPr>
            <a:spLocks noChangeArrowheads="1"/>
          </p:cNvSpPr>
          <p:nvPr/>
        </p:nvSpPr>
        <p:spPr bwMode="auto">
          <a:xfrm>
            <a:off x="5761038" y="1600200"/>
            <a:ext cx="3017837" cy="26511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uiExpand="1" build="p" bldLvl="2"/>
      <p:bldP spid="288773" grpId="0" uiExpand="1" animBg="1"/>
      <p:bldP spid="288773" grpId="1" uiExpand="1" animBg="1"/>
      <p:bldP spid="288774" grpId="0" uiExpand="1" animBg="1"/>
      <p:bldP spid="288774" grpId="1" uiExpand="1" animBg="1"/>
      <p:bldP spid="288775" grpId="0" animBg="1"/>
      <p:bldP spid="288775" grpId="1" animBg="1"/>
      <p:bldP spid="288775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F708-E32B-B640-91A6-8846E7BC022C}" type="slidenum">
              <a:rPr lang="en-US"/>
              <a:pPr/>
              <a:t>24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urier New" charset="0"/>
              </a:rPr>
              <a:t>FOR</a:t>
            </a:r>
            <a:r>
              <a:rPr lang="en-US"/>
              <a:t> Statement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2239963"/>
            <a:ext cx="2194582" cy="457200"/>
          </a:xfrm>
        </p:spPr>
        <p:txBody>
          <a:bodyPr/>
          <a:lstStyle/>
          <a:p>
            <a:r>
              <a:rPr lang="en-US" dirty="0"/>
              <a:t>Example:</a:t>
            </a:r>
            <a:endParaRPr lang="en-US" dirty="0">
              <a:solidFill>
                <a:srgbClr val="0033CC"/>
              </a:solidFill>
            </a:endParaRPr>
          </a:p>
        </p:txBody>
      </p:sp>
      <p:pic>
        <p:nvPicPr>
          <p:cNvPr id="313348" name="Picture 4" descr="CS153-080917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235075"/>
            <a:ext cx="8321675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 descr="CS153-080917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3003550"/>
            <a:ext cx="8778875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3350" name="Text Box 6"/>
          <p:cNvSpPr txBox="1">
            <a:spLocks noChangeArrowheads="1"/>
          </p:cNvSpPr>
          <p:nvPr/>
        </p:nvSpPr>
        <p:spPr bwMode="auto">
          <a:xfrm>
            <a:off x="192088" y="2990850"/>
            <a:ext cx="1819275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Initial assignment.</a:t>
            </a:r>
          </a:p>
        </p:txBody>
      </p:sp>
      <p:grpSp>
        <p:nvGrpSpPr>
          <p:cNvPr id="313351" name="Group 7"/>
          <p:cNvGrpSpPr>
            <a:grpSpLocks/>
          </p:cNvGrpSpPr>
          <p:nvPr/>
        </p:nvGrpSpPr>
        <p:grpSpPr bwMode="auto">
          <a:xfrm>
            <a:off x="274638" y="4892675"/>
            <a:ext cx="2286000" cy="925513"/>
            <a:chOff x="173" y="3082"/>
            <a:chExt cx="1440" cy="58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13352" name="Text Box 8"/>
            <p:cNvSpPr txBox="1">
              <a:spLocks noChangeArrowheads="1"/>
            </p:cNvSpPr>
            <p:nvPr/>
          </p:nvSpPr>
          <p:spPr bwMode="auto">
            <a:xfrm>
              <a:off x="173" y="3139"/>
              <a:ext cx="919" cy="526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Node type </a:t>
              </a:r>
              <a:r>
                <a:rPr lang="en-US" b="1" dirty="0">
                  <a:solidFill>
                    <a:srgbClr val="0033CC"/>
                  </a:solidFill>
                  <a:latin typeface="Courier New" charset="0"/>
                </a:rPr>
                <a:t>GT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for </a:t>
              </a:r>
              <a:r>
                <a:rPr lang="en-US" b="1" dirty="0">
                  <a:solidFill>
                    <a:srgbClr val="0033CC"/>
                  </a:solidFill>
                  <a:latin typeface="Courier New" charset="0"/>
                </a:rPr>
                <a:t>TO</a:t>
              </a:r>
              <a:r>
                <a:rPr lang="en-US" dirty="0">
                  <a:solidFill>
                    <a:srgbClr val="0033CC"/>
                  </a:solidFill>
                </a:rPr>
                <a:t> and </a:t>
              </a:r>
              <a:r>
                <a:rPr lang="en-US" b="1" dirty="0">
                  <a:solidFill>
                    <a:srgbClr val="0033CC"/>
                  </a:solidFill>
                  <a:latin typeface="Courier New" charset="0"/>
                </a:rPr>
                <a:t>LT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for </a:t>
              </a:r>
              <a:r>
                <a:rPr lang="en-US" b="1" dirty="0">
                  <a:solidFill>
                    <a:srgbClr val="0033CC"/>
                  </a:solidFill>
                  <a:latin typeface="Courier New" charset="0"/>
                </a:rPr>
                <a:t>DOWNTO</a:t>
              </a:r>
              <a:r>
                <a:rPr lang="en-US" dirty="0">
                  <a:solidFill>
                    <a:srgbClr val="0033CC"/>
                  </a:solidFill>
                </a:rPr>
                <a:t>.</a:t>
              </a:r>
            </a:p>
          </p:txBody>
        </p:sp>
        <p:sp>
          <p:nvSpPr>
            <p:cNvPr id="313353" name="Line 9"/>
            <p:cNvSpPr>
              <a:spLocks noChangeShapeType="1"/>
            </p:cNvSpPr>
            <p:nvPr/>
          </p:nvSpPr>
          <p:spPr bwMode="auto">
            <a:xfrm flipV="1">
              <a:off x="1094" y="3082"/>
              <a:ext cx="519" cy="115"/>
            </a:xfrm>
            <a:prstGeom prst="line">
              <a:avLst/>
            </a:prstGeom>
            <a:grp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313354" name="Text Box 10"/>
          <p:cNvSpPr txBox="1">
            <a:spLocks noChangeArrowheads="1"/>
          </p:cNvSpPr>
          <p:nvPr/>
        </p:nvSpPr>
        <p:spPr bwMode="auto">
          <a:xfrm>
            <a:off x="4206875" y="5475288"/>
            <a:ext cx="1446213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DO</a:t>
            </a:r>
            <a:r>
              <a:rPr lang="en-US">
                <a:solidFill>
                  <a:srgbClr val="0033CC"/>
                </a:solidFill>
              </a:rPr>
              <a:t> statement.</a:t>
            </a:r>
          </a:p>
        </p:txBody>
      </p:sp>
      <p:grpSp>
        <p:nvGrpSpPr>
          <p:cNvPr id="313355" name="Group 11"/>
          <p:cNvGrpSpPr>
            <a:grpSpLocks/>
          </p:cNvGrpSpPr>
          <p:nvPr/>
        </p:nvGrpSpPr>
        <p:grpSpPr bwMode="auto">
          <a:xfrm>
            <a:off x="6583363" y="2789238"/>
            <a:ext cx="2211387" cy="1919287"/>
            <a:chOff x="4147" y="1757"/>
            <a:chExt cx="1393" cy="12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13356" name="Text Box 12"/>
            <p:cNvSpPr txBox="1">
              <a:spLocks noChangeArrowheads="1"/>
            </p:cNvSpPr>
            <p:nvPr/>
          </p:nvSpPr>
          <p:spPr bwMode="auto">
            <a:xfrm>
              <a:off x="4147" y="1757"/>
              <a:ext cx="1393" cy="680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Increment/decrement: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Node type </a:t>
              </a:r>
              <a:r>
                <a:rPr lang="en-US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</a:t>
              </a:r>
              <a:r>
                <a:rPr lang="en-US" dirty="0">
                  <a:solidFill>
                    <a:srgbClr val="0033CC"/>
                  </a:solidFill>
                </a:rPr>
                <a:t> for </a:t>
              </a:r>
              <a:r>
                <a:rPr lang="en-US" b="1" dirty="0">
                  <a:solidFill>
                    <a:srgbClr val="0033CC"/>
                  </a:solidFill>
                  <a:latin typeface="Courier New" charset="0"/>
                </a:rPr>
                <a:t>TO</a:t>
              </a:r>
            </a:p>
            <a:p>
              <a:r>
                <a:rPr lang="en-US" dirty="0">
                  <a:solidFill>
                    <a:srgbClr val="0033CC"/>
                  </a:solidFill>
                </a:rPr>
                <a:t>and </a:t>
              </a:r>
              <a:r>
                <a:rPr lang="en-US" b="1" dirty="0">
                  <a:solidFill>
                    <a:srgbClr val="0033CC"/>
                  </a:solidFill>
                  <a:latin typeface="Courier New" charset="0"/>
                </a:rPr>
                <a:t>SUBTRACT</a:t>
              </a:r>
              <a:r>
                <a:rPr lang="en-US" dirty="0">
                  <a:solidFill>
                    <a:srgbClr val="0033CC"/>
                  </a:solidFill>
                </a:rPr>
                <a:t> for</a:t>
              </a:r>
            </a:p>
            <a:p>
              <a:r>
                <a:rPr lang="en-US" b="1" dirty="0">
                  <a:solidFill>
                    <a:srgbClr val="0033CC"/>
                  </a:solidFill>
                  <a:latin typeface="Courier New" charset="0"/>
                </a:rPr>
                <a:t>DOWNTO</a:t>
              </a:r>
              <a:r>
                <a:rPr lang="en-US" dirty="0">
                  <a:solidFill>
                    <a:srgbClr val="0033CC"/>
                  </a:solidFill>
                </a:rPr>
                <a:t>.</a:t>
              </a:r>
            </a:p>
          </p:txBody>
        </p:sp>
        <p:sp>
          <p:nvSpPr>
            <p:cNvPr id="313357" name="Line 13"/>
            <p:cNvSpPr>
              <a:spLocks noChangeShapeType="1"/>
            </p:cNvSpPr>
            <p:nvPr/>
          </p:nvSpPr>
          <p:spPr bwMode="auto">
            <a:xfrm flipH="1">
              <a:off x="5069" y="2448"/>
              <a:ext cx="173" cy="518"/>
            </a:xfrm>
            <a:prstGeom prst="line">
              <a:avLst/>
            </a:prstGeom>
            <a:grp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560342" y="2331732"/>
            <a:ext cx="4032499" cy="400110"/>
          </a:xfrm>
          <a:prstGeom prst="rect">
            <a:avLst/>
          </a:prstGeom>
          <a:solidFill>
            <a:srgbClr val="D6FF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FOR k := j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TO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 5 DO n := 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277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50" grpId="0" animBg="1"/>
      <p:bldP spid="31335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958C-5522-F34C-A77B-E549D39782F1}" type="slidenum">
              <a:rPr lang="en-US"/>
              <a:pPr/>
              <a:t>25</a:t>
            </a:fld>
            <a:endParaRPr lang="en-US"/>
          </a:p>
        </p:txBody>
      </p:sp>
      <p:pic>
        <p:nvPicPr>
          <p:cNvPr id="318466" name="Picture 2" descr="CS153-080917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25563"/>
            <a:ext cx="8229600" cy="33607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urier New" charset="0"/>
              </a:rPr>
              <a:t>CASE</a:t>
            </a:r>
            <a:r>
              <a:rPr lang="en-US"/>
              <a:t> Statement</a:t>
            </a:r>
          </a:p>
        </p:txBody>
      </p:sp>
      <p:sp>
        <p:nvSpPr>
          <p:cNvPr id="318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251951"/>
            <a:ext cx="2286020" cy="4581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Example: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05879" y="4800585"/>
            <a:ext cx="3509194" cy="1477328"/>
          </a:xfrm>
          <a:prstGeom prst="rect">
            <a:avLst/>
          </a:prstGeom>
          <a:solidFill>
            <a:srgbClr val="D6FFFF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CASE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i+1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OF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1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:       j :=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4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:       j := 4*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5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,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2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,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3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: j := 523*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END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D03D810E-DD8C-8C4C-B8B6-67862D205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317" y="4983463"/>
            <a:ext cx="1952779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Note that Pascal</a:t>
            </a:r>
            <a:r>
              <a:rPr lang="ja-JP" altLang="en-US">
                <a:solidFill>
                  <a:srgbClr val="0033CC"/>
                </a:solidFill>
                <a:latin typeface="Arial"/>
              </a:rPr>
              <a:t>’</a:t>
            </a:r>
            <a:r>
              <a:rPr lang="en-US">
                <a:solidFill>
                  <a:srgbClr val="0033CC"/>
                </a:solidFill>
              </a:rPr>
              <a:t>s 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CASE</a:t>
            </a:r>
            <a:r>
              <a:rPr lang="en-US">
                <a:solidFill>
                  <a:srgbClr val="0033CC"/>
                </a:solidFill>
              </a:rPr>
              <a:t> statement</a:t>
            </a:r>
          </a:p>
          <a:p>
            <a:r>
              <a:rPr lang="en-US">
                <a:solidFill>
                  <a:srgbClr val="0033CC"/>
                </a:solidFill>
              </a:rPr>
              <a:t>does not use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BREAK</a:t>
            </a:r>
            <a:r>
              <a:rPr lang="en-US">
                <a:solidFill>
                  <a:srgbClr val="0033CC"/>
                </a:solidFill>
              </a:rPr>
              <a:t> statements.</a:t>
            </a:r>
          </a:p>
        </p:txBody>
      </p:sp>
    </p:spTree>
    <p:extLst>
      <p:ext uri="{BB962C8B-B14F-4D97-AF65-F5344CB8AC3E}">
        <p14:creationId xmlns:p14="http://schemas.microsoft.com/office/powerpoint/2010/main" val="1651543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62FF4-35C6-DC4F-BB2D-A8D16340E999}" type="slidenum">
              <a:rPr lang="en-US"/>
              <a:pPr/>
              <a:t>26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</a:rPr>
              <a:t>CASE</a:t>
            </a:r>
            <a:r>
              <a:rPr lang="en-US" dirty="0"/>
              <a:t> Statement,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pic>
        <p:nvPicPr>
          <p:cNvPr id="319491" name="Picture 3" descr="CS153-080917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413" y="1235075"/>
            <a:ext cx="4451350" cy="5029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94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74638" y="2606675"/>
            <a:ext cx="4937125" cy="2286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Example:</a:t>
            </a:r>
          </a:p>
          <a:p>
            <a:pPr lvl="1">
              <a:lnSpc>
                <a:spcPct val="90000"/>
              </a:lnSpc>
            </a:pPr>
            <a:endParaRPr lang="en-US" sz="20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CASE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i+1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OF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1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:       j :=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;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4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:       j := 4*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;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5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,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2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,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3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: j := 523*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;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END</a:t>
            </a:r>
          </a:p>
        </p:txBody>
      </p:sp>
      <p:sp>
        <p:nvSpPr>
          <p:cNvPr id="319493" name="Rectangle 5"/>
          <p:cNvSpPr>
            <a:spLocks noChangeArrowheads="1"/>
          </p:cNvSpPr>
          <p:nvPr/>
        </p:nvSpPr>
        <p:spPr bwMode="auto">
          <a:xfrm>
            <a:off x="5486400" y="1600200"/>
            <a:ext cx="2286000" cy="1279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4" name="Rectangle 6"/>
          <p:cNvSpPr>
            <a:spLocks noChangeArrowheads="1"/>
          </p:cNvSpPr>
          <p:nvPr/>
        </p:nvSpPr>
        <p:spPr bwMode="auto">
          <a:xfrm>
            <a:off x="5486400" y="2879725"/>
            <a:ext cx="2925763" cy="1738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5" name="Rectangle 7"/>
          <p:cNvSpPr>
            <a:spLocks noChangeArrowheads="1"/>
          </p:cNvSpPr>
          <p:nvPr/>
        </p:nvSpPr>
        <p:spPr bwMode="auto">
          <a:xfrm>
            <a:off x="4297363" y="4618038"/>
            <a:ext cx="4572000" cy="16462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6" name="Rectangle 8"/>
          <p:cNvSpPr>
            <a:spLocks noChangeArrowheads="1"/>
          </p:cNvSpPr>
          <p:nvPr/>
        </p:nvSpPr>
        <p:spPr bwMode="auto">
          <a:xfrm>
            <a:off x="3840163" y="1143000"/>
            <a:ext cx="2103437" cy="146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7" name="Rectangle 9"/>
          <p:cNvSpPr>
            <a:spLocks noChangeArrowheads="1"/>
          </p:cNvSpPr>
          <p:nvPr/>
        </p:nvSpPr>
        <p:spPr bwMode="auto">
          <a:xfrm>
            <a:off x="1736725" y="3716123"/>
            <a:ext cx="325120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8" name="Rectangle 10"/>
          <p:cNvSpPr>
            <a:spLocks noChangeArrowheads="1"/>
          </p:cNvSpPr>
          <p:nvPr/>
        </p:nvSpPr>
        <p:spPr bwMode="auto">
          <a:xfrm>
            <a:off x="1736725" y="3992348"/>
            <a:ext cx="3251200" cy="26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9" name="Rectangle 11"/>
          <p:cNvSpPr>
            <a:spLocks noChangeArrowheads="1"/>
          </p:cNvSpPr>
          <p:nvPr/>
        </p:nvSpPr>
        <p:spPr bwMode="auto">
          <a:xfrm>
            <a:off x="1736725" y="4268573"/>
            <a:ext cx="3251200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9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9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19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19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19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19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19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19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3" grpId="0" animBg="1"/>
      <p:bldP spid="319494" grpId="0" animBg="1"/>
      <p:bldP spid="319495" grpId="0" animBg="1"/>
      <p:bldP spid="319496" grpId="0" animBg="1"/>
      <p:bldP spid="319497" grpId="0" animBg="1"/>
      <p:bldP spid="319498" grpId="0" animBg="1"/>
      <p:bldP spid="3194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BA0E-B20A-D240-917E-EF5E526C85F7}" type="slidenum">
              <a:rPr lang="en-US"/>
              <a:pPr/>
              <a:t>3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Conceptual Design</a:t>
            </a:r>
          </a:p>
        </p:txBody>
      </p:sp>
      <p:pic>
        <p:nvPicPr>
          <p:cNvPr id="77829" name="Picture 5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70" y="1457936"/>
            <a:ext cx="68580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064B4C-EF7C-3A45-9FDE-0F7D6AC8B790}"/>
              </a:ext>
            </a:extLst>
          </p:cNvPr>
          <p:cNvSpPr txBox="1"/>
          <p:nvPr/>
        </p:nvSpPr>
        <p:spPr>
          <a:xfrm>
            <a:off x="7406609" y="2139949"/>
            <a:ext cx="1133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Interpreter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E614C-A777-1947-900E-3A5B65C83451}"/>
              </a:ext>
            </a:extLst>
          </p:cNvPr>
          <p:cNvSpPr txBox="1"/>
          <p:nvPr/>
        </p:nvSpPr>
        <p:spPr>
          <a:xfrm>
            <a:off x="7744615" y="3540736"/>
            <a:ext cx="1244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Compiler or</a:t>
            </a:r>
          </a:p>
          <a:p>
            <a:r>
              <a:rPr lang="en-US" dirty="0">
                <a:solidFill>
                  <a:srgbClr val="0033CC"/>
                </a:solidFill>
              </a:rPr>
              <a:t>converter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10747094-3671-294C-A069-2F868E093C5D}"/>
              </a:ext>
            </a:extLst>
          </p:cNvPr>
          <p:cNvSpPr/>
          <p:nvPr/>
        </p:nvSpPr>
        <p:spPr bwMode="auto">
          <a:xfrm>
            <a:off x="7381481" y="2829521"/>
            <a:ext cx="390884" cy="1920219"/>
          </a:xfrm>
          <a:prstGeom prst="rightBrace">
            <a:avLst>
              <a:gd name="adj1" fmla="val 8333"/>
              <a:gd name="adj2" fmla="val 50345"/>
            </a:avLst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08708F4-CF00-0C4A-B177-49E24AC2A363}"/>
              </a:ext>
            </a:extLst>
          </p:cNvPr>
          <p:cNvSpPr/>
          <p:nvPr/>
        </p:nvSpPr>
        <p:spPr bwMode="auto">
          <a:xfrm>
            <a:off x="5951046" y="1914525"/>
            <a:ext cx="1308286" cy="76009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89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A7056-2FD4-C048-B0F3-9FB8530F8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“Run Time”?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216A6-E6AA-8142-83BC-09AB77DBA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Run time</a:t>
            </a:r>
            <a:r>
              <a:rPr lang="en-US" dirty="0"/>
              <a:t> is when the interpreter is </a:t>
            </a:r>
            <a:r>
              <a:rPr lang="en-US" u="sng" dirty="0"/>
              <a:t>executing the source program</a:t>
            </a:r>
            <a:r>
              <a:rPr lang="en-US" dirty="0"/>
              <a:t> (e.g., the Pascal program).</a:t>
            </a:r>
          </a:p>
          <a:p>
            <a:pPr lvl="1"/>
            <a:r>
              <a:rPr lang="en-US" dirty="0"/>
              <a:t>This can be confusing because </a:t>
            </a:r>
            <a:br>
              <a:rPr lang="en-US" dirty="0"/>
            </a:br>
            <a:r>
              <a:rPr lang="en-US" dirty="0"/>
              <a:t>the interpreter itself is running.</a:t>
            </a:r>
          </a:p>
          <a:p>
            <a:pPr lvl="1"/>
            <a:r>
              <a:rPr lang="en-US" dirty="0"/>
              <a:t>Adjective: </a:t>
            </a:r>
            <a:r>
              <a:rPr lang="en-US" dirty="0">
                <a:solidFill>
                  <a:srgbClr val="C00000"/>
                </a:solidFill>
              </a:rPr>
              <a:t>runtime </a:t>
            </a:r>
            <a:r>
              <a:rPr lang="en-US" dirty="0"/>
              <a:t>(as in </a:t>
            </a:r>
            <a:r>
              <a:rPr lang="en-US" i="1" dirty="0"/>
              <a:t>runtime error</a:t>
            </a:r>
            <a:r>
              <a:rPr lang="en-US" dirty="0"/>
              <a:t>)</a:t>
            </a:r>
          </a:p>
          <a:p>
            <a:pPr lvl="4"/>
            <a:endParaRPr lang="en-US" dirty="0"/>
          </a:p>
          <a:p>
            <a:r>
              <a:rPr lang="en-US" dirty="0"/>
              <a:t>During run time, the execution of the source program is </a:t>
            </a:r>
            <a:r>
              <a:rPr lang="en-US" u="sng" dirty="0"/>
              <a:t>under the control of the interpreter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executor in the interpreter’s back end relies solely on the </a:t>
            </a:r>
            <a:r>
              <a:rPr lang="en-US" u="sng" dirty="0"/>
              <a:t>parse tree</a:t>
            </a:r>
            <a:r>
              <a:rPr lang="en-US" dirty="0"/>
              <a:t> and the </a:t>
            </a:r>
            <a:r>
              <a:rPr lang="en-US" u="sng" dirty="0"/>
              <a:t>symbol table</a:t>
            </a:r>
            <a:r>
              <a:rPr lang="en-US" dirty="0"/>
              <a:t> in the intermediate tier (both of which were built by the parser in the front end).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49CEF-DA17-0A4F-91E8-1C724949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9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03221-D385-4B46-A77F-D211178F4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the Parse Tree at Run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BAFF4-69A1-8749-A452-4AB295B23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parse tree represents the statements </a:t>
            </a:r>
            <a:br>
              <a:rPr lang="en-US" dirty="0"/>
            </a:br>
            <a:r>
              <a:rPr lang="en-US" dirty="0"/>
              <a:t>of the source program.</a:t>
            </a:r>
          </a:p>
          <a:p>
            <a:pPr lvl="4"/>
            <a:endParaRPr lang="en-US" dirty="0"/>
          </a:p>
          <a:p>
            <a:r>
              <a:rPr lang="en-US" dirty="0"/>
              <a:t>During run time, the executor “</a:t>
            </a:r>
            <a:r>
              <a:rPr lang="en-US" u="sng" dirty="0"/>
              <a:t>visits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/>
              <a:t>the nodes of the tree.</a:t>
            </a:r>
          </a:p>
          <a:p>
            <a:pPr lvl="1"/>
            <a:r>
              <a:rPr lang="en-US" dirty="0"/>
              <a:t>The executor performs certain operations </a:t>
            </a:r>
            <a:br>
              <a:rPr lang="en-US" dirty="0"/>
            </a:br>
            <a:r>
              <a:rPr lang="en-US" dirty="0"/>
              <a:t>depending on the </a:t>
            </a:r>
            <a:r>
              <a:rPr lang="en-US" u="sng" dirty="0"/>
              <a:t>type of node</a:t>
            </a:r>
            <a:r>
              <a:rPr lang="en-US" dirty="0"/>
              <a:t> that it’s visiting.</a:t>
            </a:r>
          </a:p>
          <a:p>
            <a:pPr lvl="1"/>
            <a:r>
              <a:rPr lang="en-US" dirty="0"/>
              <a:t>During a node visit, the executor can also visit </a:t>
            </a:r>
            <a:br>
              <a:rPr lang="en-US" dirty="0"/>
            </a:br>
            <a:r>
              <a:rPr lang="en-US" dirty="0"/>
              <a:t>the children of the node.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D5D38-342B-F741-AC33-D4F30EC6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5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BC559-F9F3-1D41-AB9E-53AF12165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the Symbol Table at Run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9C2D-8B2D-3545-9C9E-BF51525E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Each VARIABLE parse tree node contains a link to the variable’s </a:t>
            </a:r>
            <a:r>
              <a:rPr lang="en-US" u="sng" dirty="0"/>
              <a:t>symbol table entry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Therefore, during the visit of an ASSIGN node, the value of the right-hand-side expression can be </a:t>
            </a:r>
            <a:r>
              <a:rPr lang="en-US" u="sng" dirty="0"/>
              <a:t>stored</a:t>
            </a:r>
            <a:r>
              <a:rPr lang="en-US" dirty="0"/>
              <a:t> into the left-hand-side variable’s symbol table entry.</a:t>
            </a:r>
          </a:p>
          <a:p>
            <a:pPr lvl="1"/>
            <a:r>
              <a:rPr lang="en-US" dirty="0"/>
              <a:t>The executor calculates the value of the RHS by visiting the nodes of the expression subtree.</a:t>
            </a:r>
          </a:p>
          <a:p>
            <a:pPr lvl="1"/>
            <a:r>
              <a:rPr lang="en-US" dirty="0"/>
              <a:t>If there is a VARIABLE node in the expression subtree, the executor obtains value of the variable</a:t>
            </a:r>
            <a:br>
              <a:rPr lang="en-US" dirty="0"/>
            </a:br>
            <a:r>
              <a:rPr lang="en-US" dirty="0"/>
              <a:t>from its symbol table entry.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9A552-14A5-8F46-988A-26480F0B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9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207DF-7412-F442-B65A-07F8AEBEA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Hack!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6E958-3CD6-5F4B-9692-FC7323C63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dirty="0"/>
              <a:t>Storing values calculated during run time </a:t>
            </a:r>
            <a:br>
              <a:rPr lang="en-US" dirty="0"/>
            </a:br>
            <a:r>
              <a:rPr lang="en-US" dirty="0"/>
              <a:t>into variables’ symbol table entries is a </a:t>
            </a:r>
            <a:r>
              <a:rPr lang="en-US" u="sng" dirty="0"/>
              <a:t>temporary hack</a:t>
            </a:r>
            <a:r>
              <a:rPr lang="en-US" dirty="0"/>
              <a:t> we’ll use for now.</a:t>
            </a:r>
          </a:p>
          <a:p>
            <a:pPr lvl="1"/>
            <a:r>
              <a:rPr lang="en-US" dirty="0"/>
              <a:t>We shall later see how this can fail miserably.</a:t>
            </a:r>
          </a:p>
          <a:p>
            <a:pPr lvl="4"/>
            <a:endParaRPr lang="en-US" dirty="0"/>
          </a:p>
          <a:p>
            <a:r>
              <a:rPr lang="en-US" dirty="0"/>
              <a:t>Stayed tuned to find out where we will ultimately store variables’ runtime values.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46410-E3A9-AF44-8135-B1FAC99F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8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562B7-CE4B-5B4A-BD51-54D3C5D8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Visiting Parse Tree Nodes During Run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31E3-D3CE-8245-BD20-8AD799E8E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dirty="0"/>
              <a:t> in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</a:t>
            </a:r>
            <a:r>
              <a:rPr lang="en-US" dirty="0"/>
              <a:t> package contains numerous </a:t>
            </a:r>
            <a:r>
              <a:rPr lang="en-US" u="sng" dirty="0"/>
              <a:t>visit member functions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corresponding to the </a:t>
            </a:r>
            <a:r>
              <a:rPr lang="en-US" u="sng" dirty="0"/>
              <a:t>types</a:t>
            </a:r>
            <a:r>
              <a:rPr lang="en-US" dirty="0"/>
              <a:t> of tree nodes: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0EF9E-1BF8-3942-8E58-1FEF7114F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5489B3-9503-7E41-AAD8-1EE34BAF50B8}"/>
              </a:ext>
            </a:extLst>
          </p:cNvPr>
          <p:cNvSpPr txBox="1"/>
          <p:nvPr/>
        </p:nvSpPr>
        <p:spPr>
          <a:xfrm>
            <a:off x="1463074" y="2730436"/>
            <a:ext cx="6091732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visitCompound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visitAssign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visitLoop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loopNode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visitTest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visitWrite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visitWriteln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expressionNode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visitVariable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visitIntegerConstant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integerConstantNode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visitRealConstant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realConstantNode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visitStringConstant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CD7A4D-6236-F347-86C7-1D93C96AA85A}"/>
              </a:ext>
            </a:extLst>
          </p:cNvPr>
          <p:cNvSpPr txBox="1"/>
          <p:nvPr/>
        </p:nvSpPr>
        <p:spPr>
          <a:xfrm>
            <a:off x="6217902" y="2561159"/>
            <a:ext cx="1154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086C4A-558B-E443-B387-813AF2509E35}"/>
              </a:ext>
            </a:extLst>
          </p:cNvPr>
          <p:cNvSpPr txBox="1"/>
          <p:nvPr/>
        </p:nvSpPr>
        <p:spPr>
          <a:xfrm>
            <a:off x="5478597" y="5806414"/>
            <a:ext cx="2076209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namespace backend</a:t>
            </a:r>
          </a:p>
        </p:txBody>
      </p:sp>
    </p:spTree>
    <p:extLst>
      <p:ext uri="{BB962C8B-B14F-4D97-AF65-F5344CB8AC3E}">
        <p14:creationId xmlns:p14="http://schemas.microsoft.com/office/powerpoint/2010/main" val="748150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457A8-8A70-7841-8259-620B49A75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Visiting Parse Tree Nodes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47074-1DB4-5B47-B9CA-4BBC6BBED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944892"/>
          </a:xfrm>
        </p:spPr>
        <p:txBody>
          <a:bodyPr/>
          <a:lstStyle/>
          <a:p>
            <a:r>
              <a:rPr lang="en-US" dirty="0"/>
              <a:t>To run the backend executor, the main starts things off by visiting the PROGRAM node: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4FE53-F029-3B49-976F-AB9404D0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604B55-BA1D-6749-ABC0-CF9E17E5959F}"/>
              </a:ext>
            </a:extLst>
          </p:cNvPr>
          <p:cNvSpPr txBox="1"/>
          <p:nvPr/>
        </p:nvSpPr>
        <p:spPr>
          <a:xfrm>
            <a:off x="548684" y="2380641"/>
            <a:ext cx="805756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(Parser *parser,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*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programNode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parser-&gt;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parseProgram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  // build the parse tree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parser-&gt;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 *executor = new Executor(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executor-&gt;visit(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programNode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"There were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errors."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42EFDB-107C-0648-A6DC-1C1B89B90A98}"/>
              </a:ext>
            </a:extLst>
          </p:cNvPr>
          <p:cNvSpPr txBox="1"/>
          <p:nvPr/>
        </p:nvSpPr>
        <p:spPr>
          <a:xfrm>
            <a:off x="7223731" y="5742177"/>
            <a:ext cx="11977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Simple.cpp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B631F1E0-F627-7E40-BBD6-8EE7D7B3E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41" y="3426476"/>
            <a:ext cx="2608598" cy="134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5797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30123</TotalTime>
  <Words>2217</Words>
  <Application>Microsoft Macintosh PowerPoint</Application>
  <PresentationFormat>On-screen Show (4:3)</PresentationFormat>
  <Paragraphs>290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Times New Roman</vt:lpstr>
      <vt:lpstr>Wingdings</vt:lpstr>
      <vt:lpstr>Quadrant</vt:lpstr>
      <vt:lpstr>CMPE 152: Compiler Design February 11 Class Meeting</vt:lpstr>
      <vt:lpstr>Simple Interpreter</vt:lpstr>
      <vt:lpstr>Review: Conceptual Design</vt:lpstr>
      <vt:lpstr>What is “Run Time”?</vt:lpstr>
      <vt:lpstr>Use of the Parse Tree at Run Time</vt:lpstr>
      <vt:lpstr>Use of the Symbol Table at Run Time</vt:lpstr>
      <vt:lpstr>Another Hack!</vt:lpstr>
      <vt:lpstr>Visiting Parse Tree Nodes During Run Time</vt:lpstr>
      <vt:lpstr>Visiting Parse Tree Nodes, cont’d</vt:lpstr>
      <vt:lpstr>Visiting Parse Tree Nodes, cont’d</vt:lpstr>
      <vt:lpstr>Visiting Parse Tree Nodes, cont’d</vt:lpstr>
      <vt:lpstr>Object.h</vt:lpstr>
      <vt:lpstr>Visiting Parse Tree Nodes, cont’d</vt:lpstr>
      <vt:lpstr>Visiting Parse Tree Nodes, cont’d</vt:lpstr>
      <vt:lpstr>Visiting Parse Tree Nodes, cont’d</vt:lpstr>
      <vt:lpstr>REPEAT Statement</vt:lpstr>
      <vt:lpstr>REPEAT Statement, cont’d</vt:lpstr>
      <vt:lpstr>Assignment #3: Parser and Executor</vt:lpstr>
      <vt:lpstr>Parse Tree for the WHILE Statement</vt:lpstr>
      <vt:lpstr>IF Statement</vt:lpstr>
      <vt:lpstr>The “Dangling” ELSE</vt:lpstr>
      <vt:lpstr>The “Dangling” ELSE, cont’d</vt:lpstr>
      <vt:lpstr>Executing an IF Parse Tree</vt:lpstr>
      <vt:lpstr>FOR Statement</vt:lpstr>
      <vt:lpstr>CASE Statement</vt:lpstr>
      <vt:lpstr>CASE Statement,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361</cp:revision>
  <dcterms:created xsi:type="dcterms:W3CDTF">2008-01-12T03:52:55Z</dcterms:created>
  <dcterms:modified xsi:type="dcterms:W3CDTF">2021-02-11T09:29:26Z</dcterms:modified>
</cp:coreProperties>
</file>