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256" r:id="rId2"/>
    <p:sldId id="352" r:id="rId3"/>
    <p:sldId id="305" r:id="rId4"/>
    <p:sldId id="319" r:id="rId5"/>
    <p:sldId id="320" r:id="rId6"/>
    <p:sldId id="321" r:id="rId7"/>
    <p:sldId id="324" r:id="rId8"/>
    <p:sldId id="323" r:id="rId9"/>
    <p:sldId id="325" r:id="rId10"/>
    <p:sldId id="326" r:id="rId11"/>
    <p:sldId id="327" r:id="rId12"/>
    <p:sldId id="328" r:id="rId13"/>
    <p:sldId id="329" r:id="rId14"/>
    <p:sldId id="355" r:id="rId15"/>
    <p:sldId id="270" r:id="rId16"/>
    <p:sldId id="272" r:id="rId17"/>
    <p:sldId id="271" r:id="rId18"/>
    <p:sldId id="273" r:id="rId19"/>
    <p:sldId id="332" r:id="rId20"/>
    <p:sldId id="335" r:id="rId21"/>
    <p:sldId id="322" r:id="rId22"/>
    <p:sldId id="330" r:id="rId23"/>
    <p:sldId id="331" r:id="rId24"/>
    <p:sldId id="333" r:id="rId25"/>
    <p:sldId id="334" r:id="rId26"/>
    <p:sldId id="336" r:id="rId27"/>
    <p:sldId id="356" r:id="rId28"/>
    <p:sldId id="354" r:id="rId29"/>
    <p:sldId id="353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DEF0F2"/>
    <a:srgbClr val="B23C00"/>
    <a:srgbClr val="0033CC"/>
    <a:srgbClr val="F2E5D0"/>
    <a:srgbClr val="464646"/>
    <a:srgbClr val="8F0000"/>
    <a:srgbClr val="CC99FF"/>
    <a:srgbClr val="99FF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30" autoAdjust="0"/>
    <p:restoredTop sz="97500" autoAdjust="0"/>
  </p:normalViewPr>
  <p:slideViewPr>
    <p:cSldViewPr>
      <p:cViewPr varScale="1">
        <p:scale>
          <a:sx n="254" d="100"/>
          <a:sy n="254" d="100"/>
        </p:scale>
        <p:origin x="43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BEC4D-AF1D-B244-858F-FC7BB69AC3F2}" type="datetimeFigureOut">
              <a:rPr lang="en-US" smtClean="0"/>
              <a:t>2/8/21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7C8AE-DEBD-E641-93E8-ED065F7FB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049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5E68D8E-92B9-6647-9C13-3186C5B514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52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000" b="1"/>
            </a:lvl1pPr>
          </a:lstStyle>
          <a:p>
            <a:fld id="{91E6F249-8D10-7240-A07E-F66CEC25290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DA5FC-E46B-9C44-BC74-948B74CFAE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7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1163"/>
            <a:ext cx="20574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163"/>
            <a:ext cx="6019800" cy="5719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E3472-7C7E-B14E-BFC5-D45A5C34A3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90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431D7-A35E-FE4C-978D-A4C1DB31A3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84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62B2D-F854-104A-9535-9A504E5923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3FEEA-E4EA-8B48-84AC-27AA886F7D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0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6CE3A-7281-7642-9900-6E16427813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6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CDA5C-119F-CC4B-9649-ABA59C0C10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35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0CE1F-3703-B242-8AD0-B0AC82B28E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02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74743-FE56-7945-B44C-593C2BC728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8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85C50-577F-4141-9922-FD2248DB0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5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46682" y="6248400"/>
            <a:ext cx="640118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F516B7F-12E3-114E-9B55-66756E9F7A1D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800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Engineering Dept.</a:t>
            </a:r>
          </a:p>
          <a:p>
            <a:r>
              <a:rPr lang="en-US" sz="1000" baseline="0" dirty="0"/>
              <a:t>Fall 2020: September 1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801926" y="6263609"/>
            <a:ext cx="1818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/>
              <a:t>CMPE</a:t>
            </a:r>
            <a:r>
              <a:rPr lang="en-US" sz="1000" baseline="0"/>
              <a:t> 152</a:t>
            </a:r>
            <a:r>
              <a:rPr lang="en-US" sz="1000"/>
              <a:t>: Compiler </a:t>
            </a:r>
            <a:r>
              <a:rPr lang="en-US" sz="1000" baseline="0"/>
              <a:t>Design</a:t>
            </a:r>
            <a:br>
              <a:rPr lang="en-US" sz="1000" baseline="0"/>
            </a:br>
            <a:r>
              <a:rPr lang="en-US" sz="1000" baseline="0"/>
              <a:t>© R. Mak</a:t>
            </a:r>
            <a:endParaRPr lang="en-US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CMPE 152: Compiler Design</a:t>
            </a:r>
            <a:br>
              <a:rPr lang="en-US" sz="3600" dirty="0"/>
            </a:br>
            <a:r>
              <a:rPr lang="en-US" sz="2400" dirty="0"/>
              <a:t>September 1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Engineering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Fall 2020</a:t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E6F249-8D10-7240-A07E-F66CEC25290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0" y="4434828"/>
            <a:ext cx="1013781" cy="13715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383CE-A731-834C-BB03-AA0DAF4C7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29" y="411163"/>
            <a:ext cx="8686704" cy="655637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parseCompoundStatement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72CE0-8E99-8B4E-B5AF-9076B8BD7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BC4EEB-3BC5-9D43-9EFC-91B857135F1F}"/>
              </a:ext>
            </a:extLst>
          </p:cNvPr>
          <p:cNvSpPr txBox="1"/>
          <p:nvPr/>
        </p:nvSpPr>
        <p:spPr>
          <a:xfrm>
            <a:off x="365806" y="1415401"/>
            <a:ext cx="6628738" cy="35394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Node *Parser::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parseCompoundStatement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Node *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compoundNode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new Node(COMPOUND);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compoundNode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lineNumber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currentToken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lineNumber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currentToken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scanner-&gt;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nextToken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  // consume BEGIN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parseStatementList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compoundNode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END);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if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currentToken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-&gt;type == 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currentToken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scanner-&gt;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nextToken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  // consume END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else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syntaxError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("Expecting END");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return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compoundNode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B65DE9-1674-CE4E-87C9-B4635389B532}"/>
              </a:ext>
            </a:extLst>
          </p:cNvPr>
          <p:cNvSpPr txBox="1"/>
          <p:nvPr/>
        </p:nvSpPr>
        <p:spPr>
          <a:xfrm>
            <a:off x="5624338" y="1234464"/>
            <a:ext cx="116557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Parser.cpp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5BE478-495D-6645-9203-68390A310016}"/>
              </a:ext>
            </a:extLst>
          </p:cNvPr>
          <p:cNvSpPr txBox="1"/>
          <p:nvPr/>
        </p:nvSpPr>
        <p:spPr>
          <a:xfrm>
            <a:off x="1020952" y="4920496"/>
            <a:ext cx="2877711" cy="1785104"/>
          </a:xfrm>
          <a:prstGeom prst="rect">
            <a:avLst/>
          </a:prstGeom>
          <a:solidFill>
            <a:srgbClr val="DEF0F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PROGRAM HelloWorld;</a:t>
            </a:r>
            <a:b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:= 0;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REPEAT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write('#'); write(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(': Hello, world!');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UNTIL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5;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END.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210BA24-B1CE-6347-B081-3D8BE72876AF}"/>
              </a:ext>
            </a:extLst>
          </p:cNvPr>
          <p:cNvGrpSpPr/>
          <p:nvPr/>
        </p:nvGrpSpPr>
        <p:grpSpPr>
          <a:xfrm>
            <a:off x="4995025" y="4122327"/>
            <a:ext cx="3691730" cy="1863671"/>
            <a:chOff x="457245" y="3630739"/>
            <a:chExt cx="3691730" cy="1863671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955AF8CA-6080-B247-BBFB-B74645699B12}"/>
                </a:ext>
              </a:extLst>
            </p:cNvPr>
            <p:cNvSpPr/>
            <p:nvPr/>
          </p:nvSpPr>
          <p:spPr bwMode="auto">
            <a:xfrm>
              <a:off x="1114403" y="3630739"/>
              <a:ext cx="822951" cy="274317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/>
                <a:t>PROGRAM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9291BAB1-EE49-3944-9DCA-2FE10898B3B2}"/>
                </a:ext>
              </a:extLst>
            </p:cNvPr>
            <p:cNvSpPr/>
            <p:nvPr/>
          </p:nvSpPr>
          <p:spPr bwMode="auto">
            <a:xfrm>
              <a:off x="1037317" y="4132703"/>
              <a:ext cx="977123" cy="274317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/>
                <a:t>COMPOUND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61E114F5-D7E9-8D48-ADD4-B70D00CC71CF}"/>
                </a:ext>
              </a:extLst>
            </p:cNvPr>
            <p:cNvSpPr/>
            <p:nvPr/>
          </p:nvSpPr>
          <p:spPr bwMode="auto">
            <a:xfrm>
              <a:off x="457245" y="4633907"/>
              <a:ext cx="674243" cy="274317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/>
                <a:t>ASSIGN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BC7ADCA8-6F11-CA42-8542-6FDB1CC2B6A4}"/>
                </a:ext>
              </a:extLst>
            </p:cNvPr>
            <p:cNvSpPr/>
            <p:nvPr/>
          </p:nvSpPr>
          <p:spPr bwMode="auto">
            <a:xfrm>
              <a:off x="1920269" y="4638037"/>
              <a:ext cx="674243" cy="274317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LOOP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0C8F72FB-50A2-394A-BADC-782582E914D5}"/>
                </a:ext>
              </a:extLst>
            </p:cNvPr>
            <p:cNvSpPr/>
            <p:nvPr/>
          </p:nvSpPr>
          <p:spPr bwMode="auto">
            <a:xfrm>
              <a:off x="457245" y="5220093"/>
              <a:ext cx="674243" cy="274317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/>
                <a:t>ASSIGN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FD9DD646-BB7F-984E-A72C-1E5AD779CDDC}"/>
                </a:ext>
              </a:extLst>
            </p:cNvPr>
            <p:cNvSpPr/>
            <p:nvPr/>
          </p:nvSpPr>
          <p:spPr bwMode="auto">
            <a:xfrm>
              <a:off x="1194084" y="5217294"/>
              <a:ext cx="674243" cy="274317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/>
                <a:t>WRITE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B2F99E4-1E94-1642-BA15-CE5EF1973A15}"/>
                </a:ext>
              </a:extLst>
            </p:cNvPr>
            <p:cNvCxnSpPr>
              <a:stCxn id="26" idx="2"/>
              <a:endCxn id="27" idx="0"/>
            </p:cNvCxnSpPr>
            <p:nvPr/>
          </p:nvCxnSpPr>
          <p:spPr bwMode="auto">
            <a:xfrm>
              <a:off x="1525879" y="3905056"/>
              <a:ext cx="0" cy="2276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3" name="Elbow Connector 32">
              <a:extLst>
                <a:ext uri="{FF2B5EF4-FFF2-40B4-BE49-F238E27FC236}">
                  <a16:creationId xmlns:a16="http://schemas.microsoft.com/office/drawing/2014/main" id="{DD52361C-293F-CB44-AFF9-5CE530AA1F22}"/>
                </a:ext>
              </a:extLst>
            </p:cNvPr>
            <p:cNvCxnSpPr>
              <a:stCxn id="27" idx="2"/>
              <a:endCxn id="28" idx="0"/>
            </p:cNvCxnSpPr>
            <p:nvPr/>
          </p:nvCxnSpPr>
          <p:spPr bwMode="auto">
            <a:xfrm rot="5400000">
              <a:off x="1046680" y="4154707"/>
              <a:ext cx="226887" cy="731512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4" name="Elbow Connector 33">
              <a:extLst>
                <a:ext uri="{FF2B5EF4-FFF2-40B4-BE49-F238E27FC236}">
                  <a16:creationId xmlns:a16="http://schemas.microsoft.com/office/drawing/2014/main" id="{A5273DAA-4AD6-FA4C-AF26-E08E1C883A00}"/>
                </a:ext>
              </a:extLst>
            </p:cNvPr>
            <p:cNvCxnSpPr>
              <a:stCxn id="27" idx="2"/>
              <a:endCxn id="29" idx="0"/>
            </p:cNvCxnSpPr>
            <p:nvPr/>
          </p:nvCxnSpPr>
          <p:spPr bwMode="auto">
            <a:xfrm rot="16200000" flipH="1">
              <a:off x="1776127" y="4156772"/>
              <a:ext cx="231017" cy="731512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5" name="Elbow Connector 34">
              <a:extLst>
                <a:ext uri="{FF2B5EF4-FFF2-40B4-BE49-F238E27FC236}">
                  <a16:creationId xmlns:a16="http://schemas.microsoft.com/office/drawing/2014/main" id="{B2B002F4-6435-0148-B4E2-46CB56820BBD}"/>
                </a:ext>
              </a:extLst>
            </p:cNvPr>
            <p:cNvCxnSpPr>
              <a:stCxn id="29" idx="2"/>
              <a:endCxn id="30" idx="0"/>
            </p:cNvCxnSpPr>
            <p:nvPr/>
          </p:nvCxnSpPr>
          <p:spPr bwMode="auto">
            <a:xfrm rot="5400000">
              <a:off x="1372010" y="4334711"/>
              <a:ext cx="307739" cy="1463024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72601B6B-62D7-F040-9178-3B9C4E8A89F6}"/>
                </a:ext>
              </a:extLst>
            </p:cNvPr>
            <p:cNvSpPr/>
            <p:nvPr/>
          </p:nvSpPr>
          <p:spPr bwMode="auto">
            <a:xfrm>
              <a:off x="1920269" y="5217294"/>
              <a:ext cx="674243" cy="274317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/>
                <a:t>WRITE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22FA7E13-FF27-BB4C-BF91-FC5313CDB1AA}"/>
                </a:ext>
              </a:extLst>
            </p:cNvPr>
            <p:cNvSpPr/>
            <p:nvPr/>
          </p:nvSpPr>
          <p:spPr bwMode="auto">
            <a:xfrm>
              <a:off x="2651781" y="5217294"/>
              <a:ext cx="743224" cy="274317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/>
                <a:t>WRITELN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38" name="Elbow Connector 37">
              <a:extLst>
                <a:ext uri="{FF2B5EF4-FFF2-40B4-BE49-F238E27FC236}">
                  <a16:creationId xmlns:a16="http://schemas.microsoft.com/office/drawing/2014/main" id="{2726A3F6-ED3C-A747-A0FF-B5097CEC8165}"/>
                </a:ext>
              </a:extLst>
            </p:cNvPr>
            <p:cNvCxnSpPr>
              <a:stCxn id="29" idx="2"/>
              <a:endCxn id="31" idx="0"/>
            </p:cNvCxnSpPr>
            <p:nvPr/>
          </p:nvCxnSpPr>
          <p:spPr bwMode="auto">
            <a:xfrm rot="5400000">
              <a:off x="1741829" y="4701732"/>
              <a:ext cx="304940" cy="726185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9" name="Elbow Connector 38">
              <a:extLst>
                <a:ext uri="{FF2B5EF4-FFF2-40B4-BE49-F238E27FC236}">
                  <a16:creationId xmlns:a16="http://schemas.microsoft.com/office/drawing/2014/main" id="{3A89F67D-FF2F-444C-A04A-6C4A1E5F6518}"/>
                </a:ext>
              </a:extLst>
            </p:cNvPr>
            <p:cNvCxnSpPr>
              <a:cxnSpLocks/>
              <a:stCxn id="29" idx="2"/>
              <a:endCxn id="37" idx="0"/>
            </p:cNvCxnSpPr>
            <p:nvPr/>
          </p:nvCxnSpPr>
          <p:spPr bwMode="auto">
            <a:xfrm rot="16200000" flipH="1">
              <a:off x="2487922" y="4681823"/>
              <a:ext cx="304940" cy="766002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1D77A920-AEA7-894C-AFE0-82036591CB40}"/>
                </a:ext>
              </a:extLst>
            </p:cNvPr>
            <p:cNvSpPr/>
            <p:nvPr/>
          </p:nvSpPr>
          <p:spPr bwMode="auto">
            <a:xfrm>
              <a:off x="3474732" y="5217294"/>
              <a:ext cx="674243" cy="274317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/>
                <a:t>TEST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41" name="Elbow Connector 40">
              <a:extLst>
                <a:ext uri="{FF2B5EF4-FFF2-40B4-BE49-F238E27FC236}">
                  <a16:creationId xmlns:a16="http://schemas.microsoft.com/office/drawing/2014/main" id="{75FEA015-D78C-7D49-A28E-0E5E8D2D4FBE}"/>
                </a:ext>
              </a:extLst>
            </p:cNvPr>
            <p:cNvCxnSpPr>
              <a:stCxn id="29" idx="2"/>
              <a:endCxn id="40" idx="0"/>
            </p:cNvCxnSpPr>
            <p:nvPr/>
          </p:nvCxnSpPr>
          <p:spPr bwMode="auto">
            <a:xfrm rot="16200000" flipH="1">
              <a:off x="2882152" y="4287592"/>
              <a:ext cx="304940" cy="1554463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42" name="Picture 41" descr="Diagram&#10;&#10;Description automatically generated">
            <a:extLst>
              <a:ext uri="{FF2B5EF4-FFF2-40B4-BE49-F238E27FC236}">
                <a16:creationId xmlns:a16="http://schemas.microsoft.com/office/drawing/2014/main" id="{185E5DB3-EF68-5C45-8EC5-2CAAB8CA9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867" y="2789259"/>
            <a:ext cx="3026327" cy="71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08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B8AF0-A6E8-0E4A-A2CF-99AE7B783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parseStatementList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26321-34D5-7B48-8A91-BBDDB12D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66E2A5-1862-414E-AD49-AC1DBF9ABA86}"/>
              </a:ext>
            </a:extLst>
          </p:cNvPr>
          <p:cNvSpPr txBox="1"/>
          <p:nvPr/>
        </p:nvSpPr>
        <p:spPr>
          <a:xfrm>
            <a:off x="515521" y="1234080"/>
            <a:ext cx="7622600" cy="4339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Parser::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parseStatementList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(Node *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parentNode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TokenType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terminalType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while (   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currentToken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-&gt;type !=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terminalType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&amp;&amp; 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currentToken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-&gt;type != END_OF_FILE))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Node *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stmtNode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parseStatement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if 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stmtNode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!=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parentNode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-&gt;adopt(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stmtNode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// A semicolon separates statements.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if 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currentToken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-&gt;type == SEMICOLON)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while 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currentToken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-&gt;type == SEMICOLON)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currentToken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scanner-&gt;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nextToken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  // consume 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else if (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statementStarters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.find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currentToken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-&gt;type) !=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               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statementStarters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.end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2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syntaxError</a:t>
            </a:r>
            <a:r>
              <a:rPr lang="en-US" sz="1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("Missing ;");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0CA4E7-D9A4-0F46-A5A7-D9435E7E654A}"/>
              </a:ext>
            </a:extLst>
          </p:cNvPr>
          <p:cNvSpPr txBox="1"/>
          <p:nvPr/>
        </p:nvSpPr>
        <p:spPr>
          <a:xfrm>
            <a:off x="4069649" y="4617707"/>
            <a:ext cx="302198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8000"/>
                </a:solidFill>
              </a:rPr>
              <a:t>Did we see the start of the next statement</a:t>
            </a:r>
          </a:p>
          <a:p>
            <a:r>
              <a:rPr lang="en-US" sz="1200" dirty="0">
                <a:solidFill>
                  <a:srgbClr val="008000"/>
                </a:solidFill>
              </a:rPr>
              <a:t>without having seen a semicolon?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1C0A6C-9B77-F446-8DF1-090DE252AED6}"/>
              </a:ext>
            </a:extLst>
          </p:cNvPr>
          <p:cNvSpPr txBox="1"/>
          <p:nvPr/>
        </p:nvSpPr>
        <p:spPr>
          <a:xfrm>
            <a:off x="6806363" y="5395123"/>
            <a:ext cx="1210460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Parser.cpp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90704AA-1A1E-094A-B0C1-22ABFE9DA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41" y="1691659"/>
            <a:ext cx="2608598" cy="13471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00DC58-D354-D94A-879C-B3FCEDFED43E}"/>
              </a:ext>
            </a:extLst>
          </p:cNvPr>
          <p:cNvSpPr txBox="1"/>
          <p:nvPr/>
        </p:nvSpPr>
        <p:spPr>
          <a:xfrm>
            <a:off x="1188757" y="5252388"/>
            <a:ext cx="2316660" cy="1446550"/>
          </a:xfrm>
          <a:prstGeom prst="rect">
            <a:avLst/>
          </a:prstGeom>
          <a:solidFill>
            <a:srgbClr val="DEF0F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PROGRAM HelloWorld;</a:t>
            </a:r>
            <a:b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:= 0;</a:t>
            </a:r>
          </a:p>
          <a:p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REPEAT</a:t>
            </a:r>
          </a:p>
          <a:p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+ 1;</a:t>
            </a:r>
          </a:p>
          <a:p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write('#'); write(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(': Hello, world!');</a:t>
            </a:r>
          </a:p>
          <a:p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UNTIL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5;</a:t>
            </a:r>
          </a:p>
          <a:p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END.</a:t>
            </a: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51764755-E444-6546-8F68-C08D0FED6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707" y="5806414"/>
            <a:ext cx="1931508" cy="101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73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998CD-9F72-F944-B17F-F050DFF28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Statement Starter Tokens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9AB8F-776F-6B4D-890C-3AA56016D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282DCA-87B2-744C-89D0-087D8AA1E187}"/>
              </a:ext>
            </a:extLst>
          </p:cNvPr>
          <p:cNvSpPr txBox="1"/>
          <p:nvPr/>
        </p:nvSpPr>
        <p:spPr>
          <a:xfrm>
            <a:off x="1848337" y="1417342"/>
            <a:ext cx="5447325" cy="2923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set&lt;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TokenType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Parser::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statementStarters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Parser::initialize()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// Tokens that can start a statement.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statementStarters.insert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(BEGIN);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statementStarters.insert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(IDENTIFIER);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statementStarters.insert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(REPEAT);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statementStarters.insert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TokenType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::WRITE);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statementStarters.insert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TokenType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::WRITELN);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94C55B-C89C-C245-830D-DA5A42EECF54}"/>
              </a:ext>
            </a:extLst>
          </p:cNvPr>
          <p:cNvSpPr txBox="1"/>
          <p:nvPr/>
        </p:nvSpPr>
        <p:spPr>
          <a:xfrm>
            <a:off x="5943585" y="4187714"/>
            <a:ext cx="1210460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Parser.cpp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15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8D915-30A6-7F45-83B1-C95A2B4C3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parseStatement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24280-B3A7-774D-B932-3B25BEC22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A203C9-0811-4F45-B9E7-45ED20D54273}"/>
              </a:ext>
            </a:extLst>
          </p:cNvPr>
          <p:cNvSpPr txBox="1"/>
          <p:nvPr/>
        </p:nvSpPr>
        <p:spPr>
          <a:xfrm>
            <a:off x="312008" y="1600220"/>
            <a:ext cx="7917552" cy="4616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Node *Parser::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parseStatement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Node 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stmtNode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int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savedLineNumber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currentToken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lineNumber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lineNumber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savedLineNumber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switch (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currentToken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-&gt;type)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case IDENTIFIER :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stmtNode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parseAssignmentStatement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break;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case BEGIN :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stmtNode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parseCompoundStatement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  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break;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case REPEAT :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stmtNode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parseRepeatStatement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    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break;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case WRITE :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stmtNode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parseWriteStatement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break;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case WRITELN :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stmtNode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parseWritelnStatement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break;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case SEMICOLON :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stmtNode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break;  // empty statement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default :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syntaxError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("Unexpected token");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if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stmtNode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!=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stmtNode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lineNumber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savedLineNumber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return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stmtNode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D518A1-38A5-1E4C-A2D6-DA2A90E80DB8}"/>
              </a:ext>
            </a:extLst>
          </p:cNvPr>
          <p:cNvSpPr txBox="1"/>
          <p:nvPr/>
        </p:nvSpPr>
        <p:spPr>
          <a:xfrm>
            <a:off x="6836222" y="6047591"/>
            <a:ext cx="1210460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Parser.cpp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" name="Picture 8" descr="Diagram, schematic&#10;&#10;Description automatically generated">
            <a:extLst>
              <a:ext uri="{FF2B5EF4-FFF2-40B4-BE49-F238E27FC236}">
                <a16:creationId xmlns:a16="http://schemas.microsoft.com/office/drawing/2014/main" id="{0CBFA302-881D-BD41-9BE6-4BDBA868D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171" y="1187769"/>
            <a:ext cx="1637402" cy="218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01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BA0E-B20A-D240-917E-EF5E526C85F7}" type="slidenum">
              <a:rPr lang="en-US"/>
              <a:pPr/>
              <a:t>14</a:t>
            </a:fld>
            <a:endParaRPr 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Conceptual Design</a:t>
            </a:r>
          </a:p>
        </p:txBody>
      </p:sp>
      <p:pic>
        <p:nvPicPr>
          <p:cNvPr id="77829" name="Picture 5" descr="177075 fg01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70" y="1457936"/>
            <a:ext cx="68580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064B4C-EF7C-3A45-9FDE-0F7D6AC8B790}"/>
              </a:ext>
            </a:extLst>
          </p:cNvPr>
          <p:cNvSpPr txBox="1"/>
          <p:nvPr/>
        </p:nvSpPr>
        <p:spPr>
          <a:xfrm>
            <a:off x="7406609" y="2139949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Interpreter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4E614C-A777-1947-900E-3A5B65C83451}"/>
              </a:ext>
            </a:extLst>
          </p:cNvPr>
          <p:cNvSpPr txBox="1"/>
          <p:nvPr/>
        </p:nvSpPr>
        <p:spPr>
          <a:xfrm>
            <a:off x="7744615" y="3540736"/>
            <a:ext cx="1244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Compiler or</a:t>
            </a:r>
          </a:p>
          <a:p>
            <a:r>
              <a:rPr lang="en-US" dirty="0">
                <a:solidFill>
                  <a:srgbClr val="0033CC"/>
                </a:solidFill>
              </a:rPr>
              <a:t>converter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10747094-3671-294C-A069-2F868E093C5D}"/>
              </a:ext>
            </a:extLst>
          </p:cNvPr>
          <p:cNvSpPr/>
          <p:nvPr/>
        </p:nvSpPr>
        <p:spPr bwMode="auto">
          <a:xfrm>
            <a:off x="7381481" y="2829521"/>
            <a:ext cx="390884" cy="1920219"/>
          </a:xfrm>
          <a:prstGeom prst="rightBrace">
            <a:avLst>
              <a:gd name="adj1" fmla="val 8333"/>
              <a:gd name="adj2" fmla="val 50345"/>
            </a:avLst>
          </a:prstGeom>
          <a:noFill/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4E05B80-D378-754A-98C6-657E7904DF33}"/>
              </a:ext>
            </a:extLst>
          </p:cNvPr>
          <p:cNvSpPr/>
          <p:nvPr/>
        </p:nvSpPr>
        <p:spPr bwMode="auto">
          <a:xfrm>
            <a:off x="4086665" y="2827596"/>
            <a:ext cx="1308286" cy="78428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43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50BB2-46D4-6F4C-9124-AB9F5BC38A5C}" type="slidenum">
              <a:rPr lang="en-US"/>
              <a:pPr/>
              <a:t>15</a:t>
            </a:fld>
            <a:endParaRPr lang="en-US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Symbol Table: Basic Concepts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To store information about certain tokens during the </a:t>
            </a:r>
            <a:br>
              <a:rPr lang="en-US" dirty="0"/>
            </a:br>
            <a:r>
              <a:rPr lang="en-US" dirty="0"/>
              <a:t>translation process (i.e., parsing and scanning)</a:t>
            </a:r>
          </a:p>
          <a:p>
            <a:pPr lvl="6"/>
            <a:endParaRPr lang="en-US" dirty="0"/>
          </a:p>
          <a:p>
            <a:r>
              <a:rPr lang="en-US" dirty="0"/>
              <a:t>What information to store?</a:t>
            </a:r>
          </a:p>
          <a:p>
            <a:pPr lvl="6"/>
            <a:endParaRPr lang="en-US" dirty="0"/>
          </a:p>
          <a:p>
            <a:pPr lvl="1"/>
            <a:r>
              <a:rPr lang="en-US" u="sng" dirty="0"/>
              <a:t>Anything</a:t>
            </a:r>
            <a:r>
              <a:rPr lang="en-US" dirty="0"/>
              <a:t> that’s useful! </a:t>
            </a:r>
          </a:p>
          <a:p>
            <a:pPr lvl="1"/>
            <a:r>
              <a:rPr lang="en-US" dirty="0"/>
              <a:t>For an identifier:</a:t>
            </a:r>
          </a:p>
          <a:p>
            <a:pPr lvl="2"/>
            <a:r>
              <a:rPr lang="en-US" dirty="0"/>
              <a:t>name</a:t>
            </a:r>
          </a:p>
          <a:p>
            <a:pPr lvl="2"/>
            <a:r>
              <a:rPr lang="en-US" dirty="0"/>
              <a:t>data type</a:t>
            </a:r>
          </a:p>
          <a:p>
            <a:pPr lvl="2"/>
            <a:r>
              <a:rPr lang="en-US" dirty="0"/>
              <a:t>kind (variable name, type name, function name, etc.)</a:t>
            </a:r>
          </a:p>
        </p:txBody>
      </p:sp>
    </p:spTree>
    <p:extLst>
      <p:ext uri="{BB962C8B-B14F-4D97-AF65-F5344CB8AC3E}">
        <p14:creationId xmlns:p14="http://schemas.microsoft.com/office/powerpoint/2010/main" val="394123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D232-9A38-E142-BB2B-05DFD29FD575}" type="slidenum">
              <a:rPr lang="en-US"/>
              <a:pPr/>
              <a:t>16</a:t>
            </a:fld>
            <a:endParaRPr lang="en-US"/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Symbol Table: Conceptual Design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09146"/>
            <a:ext cx="8229600" cy="142178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Each entry in the symbol table has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 name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attributes</a:t>
            </a:r>
          </a:p>
        </p:txBody>
      </p:sp>
      <p:pic>
        <p:nvPicPr>
          <p:cNvPr id="297988" name="Picture 4" descr="CS153-08090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4464"/>
            <a:ext cx="5211763" cy="30305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989" name="Text Box 5"/>
          <p:cNvSpPr txBox="1">
            <a:spLocks noChangeArrowheads="1"/>
          </p:cNvSpPr>
          <p:nvPr/>
        </p:nvSpPr>
        <p:spPr bwMode="auto">
          <a:xfrm>
            <a:off x="5970588" y="2422525"/>
            <a:ext cx="2624137" cy="828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33CC"/>
                </a:solidFill>
              </a:rPr>
              <a:t>Goal:</a:t>
            </a:r>
            <a:r>
              <a:rPr lang="en-US" dirty="0">
                <a:solidFill>
                  <a:srgbClr val="0033CC"/>
                </a:solidFill>
              </a:rPr>
              <a:t> The symbol table</a:t>
            </a:r>
          </a:p>
          <a:p>
            <a:pPr algn="ctr"/>
            <a:r>
              <a:rPr lang="en-US" dirty="0">
                <a:solidFill>
                  <a:srgbClr val="0033CC"/>
                </a:solidFill>
              </a:rPr>
              <a:t>should be source language</a:t>
            </a:r>
          </a:p>
          <a:p>
            <a:pPr algn="ctr"/>
            <a:r>
              <a:rPr lang="en-US" dirty="0">
                <a:solidFill>
                  <a:srgbClr val="0033CC"/>
                </a:solidFill>
              </a:rPr>
              <a:t>independent.</a:t>
            </a:r>
          </a:p>
        </p:txBody>
      </p:sp>
    </p:spTree>
    <p:extLst>
      <p:ext uri="{BB962C8B-B14F-4D97-AF65-F5344CB8AC3E}">
        <p14:creationId xmlns:p14="http://schemas.microsoft.com/office/powerpoint/2010/main" val="1387154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50BB2-46D4-6F4C-9124-AB9F5BC38A5C}" type="slidenum">
              <a:rPr lang="en-US"/>
              <a:pPr/>
              <a:t>17</a:t>
            </a:fld>
            <a:endParaRPr lang="en-US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Symbol Table: Basic Operations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Enter</a:t>
            </a:r>
            <a:r>
              <a:rPr lang="en-US" dirty="0"/>
              <a:t> new information.</a:t>
            </a:r>
          </a:p>
          <a:p>
            <a:r>
              <a:rPr lang="en-US" u="sng" dirty="0"/>
              <a:t>Look up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existing information.</a:t>
            </a:r>
          </a:p>
          <a:p>
            <a:r>
              <a:rPr lang="en-US" u="sng" dirty="0"/>
              <a:t>Update</a:t>
            </a:r>
            <a:r>
              <a:rPr lang="en-US" dirty="0"/>
              <a:t> existing information.</a:t>
            </a:r>
          </a:p>
          <a:p>
            <a:endParaRPr lang="en-US" dirty="0"/>
          </a:p>
          <a:p>
            <a:r>
              <a:rPr lang="en-US" dirty="0"/>
              <a:t>The parser performs these operations whenever it gets an </a:t>
            </a:r>
            <a:r>
              <a:rPr lang="en-US" u="sng" dirty="0"/>
              <a:t>identifier</a:t>
            </a:r>
            <a:r>
              <a:rPr lang="en-US" dirty="0"/>
              <a:t> token </a:t>
            </a:r>
            <a:br>
              <a:rPr lang="en-US" dirty="0"/>
            </a:br>
            <a:r>
              <a:rPr lang="en-US" dirty="0"/>
              <a:t>from the scanner.</a:t>
            </a:r>
          </a:p>
          <a:p>
            <a:pPr lvl="1"/>
            <a:r>
              <a:rPr lang="en-US" dirty="0"/>
              <a:t>The symbol table should probably be more accurately called the </a:t>
            </a:r>
            <a:r>
              <a:rPr lang="en-US" u="sng" dirty="0"/>
              <a:t>identifier table</a:t>
            </a:r>
            <a:r>
              <a:rPr lang="en-US" dirty="0"/>
              <a:t> or the </a:t>
            </a:r>
            <a:br>
              <a:rPr lang="en-US" dirty="0"/>
            </a:br>
            <a:r>
              <a:rPr lang="en-US" u="sng" dirty="0"/>
              <a:t>name table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0712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597A-55EA-F44A-AB64-3DBFD12B57F6}" type="slidenum">
              <a:rPr lang="en-US"/>
              <a:pPr/>
              <a:t>18</a:t>
            </a:fld>
            <a:endParaRPr lang="en-US"/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Needs a Symbol Table?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Pascal </a:t>
            </a:r>
            <a:r>
              <a:rPr lang="en-US" u="sng" dirty="0"/>
              <a:t>program</a:t>
            </a:r>
            <a:endParaRPr lang="en-US" u="sng" dirty="0">
              <a:solidFill>
                <a:srgbClr val="B23C00"/>
              </a:solidFill>
            </a:endParaRPr>
          </a:p>
          <a:p>
            <a:pPr lvl="1"/>
            <a:r>
              <a:rPr lang="en-US" dirty="0"/>
              <a:t>Identifiers for constant, type, variable, </a:t>
            </a:r>
            <a:br>
              <a:rPr lang="en-US" dirty="0"/>
            </a:br>
            <a:r>
              <a:rPr lang="en-US" dirty="0"/>
              <a:t>procedure, and function names.</a:t>
            </a:r>
          </a:p>
          <a:p>
            <a:pPr lvl="3"/>
            <a:endParaRPr lang="en-US" dirty="0"/>
          </a:p>
          <a:p>
            <a:r>
              <a:rPr lang="en-US" dirty="0"/>
              <a:t>A Pascal </a:t>
            </a:r>
            <a:r>
              <a:rPr lang="en-US" u="sng" dirty="0"/>
              <a:t>procedure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or </a:t>
            </a:r>
            <a:r>
              <a:rPr lang="en-US" u="sng" dirty="0"/>
              <a:t>function</a:t>
            </a:r>
            <a:endParaRPr lang="en-US" u="sng" dirty="0">
              <a:solidFill>
                <a:srgbClr val="B23C00"/>
              </a:solidFill>
            </a:endParaRPr>
          </a:p>
          <a:p>
            <a:pPr lvl="1"/>
            <a:r>
              <a:rPr lang="en-US" dirty="0"/>
              <a:t>Identifiers for constant, type, variable, </a:t>
            </a:r>
            <a:br>
              <a:rPr lang="en-US" dirty="0"/>
            </a:br>
            <a:r>
              <a:rPr lang="en-US" dirty="0"/>
              <a:t>procedure, and function names.</a:t>
            </a:r>
          </a:p>
          <a:p>
            <a:pPr lvl="1"/>
            <a:r>
              <a:rPr lang="en-US" dirty="0"/>
              <a:t>Identifiers for formal parameter names.</a:t>
            </a:r>
          </a:p>
          <a:p>
            <a:pPr lvl="3"/>
            <a:endParaRPr lang="en-US" dirty="0"/>
          </a:p>
          <a:p>
            <a:r>
              <a:rPr lang="en-US" dirty="0"/>
              <a:t>A Pascal </a:t>
            </a:r>
            <a:r>
              <a:rPr lang="en-US" u="sng" dirty="0"/>
              <a:t>record type</a:t>
            </a:r>
            <a:endParaRPr lang="en-US" u="sng" dirty="0">
              <a:solidFill>
                <a:srgbClr val="B23C00"/>
              </a:solidFill>
            </a:endParaRPr>
          </a:p>
          <a:p>
            <a:pPr lvl="1"/>
            <a:r>
              <a:rPr lang="en-US" dirty="0"/>
              <a:t>Identifiers for field names.</a:t>
            </a:r>
          </a:p>
        </p:txBody>
      </p:sp>
    </p:spTree>
    <p:extLst>
      <p:ext uri="{BB962C8B-B14F-4D97-AF65-F5344CB8AC3E}">
        <p14:creationId xmlns:p14="http://schemas.microsoft.com/office/powerpoint/2010/main" val="2236533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5D034-83B4-684A-BDB3-180EB3A8F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 Table Entries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8F199-AB27-F746-8465-2F8A9328C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64B1AA-9B3C-E146-BEF0-20ECBD6067CD}"/>
              </a:ext>
            </a:extLst>
          </p:cNvPr>
          <p:cNvSpPr txBox="1"/>
          <p:nvPr/>
        </p:nvSpPr>
        <p:spPr>
          <a:xfrm>
            <a:off x="1150230" y="1441551"/>
            <a:ext cx="6843540" cy="31393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endParaRPr lang="en-US" sz="1400" b="1" dirty="0">
              <a:solidFill>
                <a:srgbClr val="B23C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name;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double value;</a:t>
            </a:r>
            <a:b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solidFill>
                <a:srgbClr val="B23C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(string name) : name(name), value(0.0) {}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string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getName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  const { return name;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double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const { return value;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void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(const double value) { this-&gt;value = value;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223390-3F9F-A44A-9C3F-05274A52D031}"/>
              </a:ext>
            </a:extLst>
          </p:cNvPr>
          <p:cNvSpPr txBox="1"/>
          <p:nvPr/>
        </p:nvSpPr>
        <p:spPr>
          <a:xfrm>
            <a:off x="3166230" y="2146463"/>
            <a:ext cx="281153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For now, we’ll store all numeric values </a:t>
            </a:r>
          </a:p>
          <a:p>
            <a:r>
              <a:rPr lang="en-US" sz="1200" dirty="0">
                <a:solidFill>
                  <a:srgbClr val="0033CC"/>
                </a:solidFill>
              </a:rPr>
              <a:t>as datatype </a:t>
            </a:r>
            <a:r>
              <a:rPr lang="en-US" sz="12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200" dirty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32C66-3A66-5849-AFF8-32B159284301}"/>
              </a:ext>
            </a:extLst>
          </p:cNvPr>
          <p:cNvSpPr txBox="1"/>
          <p:nvPr/>
        </p:nvSpPr>
        <p:spPr>
          <a:xfrm>
            <a:off x="6308336" y="1259275"/>
            <a:ext cx="1515928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SymtabEntry.h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3D9B92-D913-0F41-A2B5-36811D4A194D}"/>
              </a:ext>
            </a:extLst>
          </p:cNvPr>
          <p:cNvSpPr txBox="1"/>
          <p:nvPr/>
        </p:nvSpPr>
        <p:spPr>
          <a:xfrm>
            <a:off x="5563296" y="4827787"/>
            <a:ext cx="2430474" cy="338554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namespace intermediate</a:t>
            </a:r>
          </a:p>
        </p:txBody>
      </p:sp>
    </p:spTree>
    <p:extLst>
      <p:ext uri="{BB962C8B-B14F-4D97-AF65-F5344CB8AC3E}">
        <p14:creationId xmlns:p14="http://schemas.microsoft.com/office/powerpoint/2010/main" val="2059607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BA0E-B20A-D240-917E-EF5E526C85F7}" type="slidenum">
              <a:rPr lang="en-US"/>
              <a:pPr/>
              <a:t>2</a:t>
            </a:fld>
            <a:endParaRPr 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Conceptual Design</a:t>
            </a:r>
          </a:p>
        </p:txBody>
      </p:sp>
      <p:pic>
        <p:nvPicPr>
          <p:cNvPr id="77829" name="Picture 5" descr="177075 fg01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70" y="1457936"/>
            <a:ext cx="68580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064B4C-EF7C-3A45-9FDE-0F7D6AC8B790}"/>
              </a:ext>
            </a:extLst>
          </p:cNvPr>
          <p:cNvSpPr txBox="1"/>
          <p:nvPr/>
        </p:nvSpPr>
        <p:spPr>
          <a:xfrm>
            <a:off x="7406609" y="2139949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Interpreter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4E614C-A777-1947-900E-3A5B65C83451}"/>
              </a:ext>
            </a:extLst>
          </p:cNvPr>
          <p:cNvSpPr txBox="1"/>
          <p:nvPr/>
        </p:nvSpPr>
        <p:spPr>
          <a:xfrm>
            <a:off x="7744615" y="3540736"/>
            <a:ext cx="1244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Compiler or</a:t>
            </a:r>
          </a:p>
          <a:p>
            <a:r>
              <a:rPr lang="en-US" dirty="0">
                <a:solidFill>
                  <a:srgbClr val="0033CC"/>
                </a:solidFill>
              </a:rPr>
              <a:t>converter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10747094-3671-294C-A069-2F868E093C5D}"/>
              </a:ext>
            </a:extLst>
          </p:cNvPr>
          <p:cNvSpPr/>
          <p:nvPr/>
        </p:nvSpPr>
        <p:spPr bwMode="auto">
          <a:xfrm>
            <a:off x="7381481" y="2829521"/>
            <a:ext cx="390884" cy="1920219"/>
          </a:xfrm>
          <a:prstGeom prst="rightBrace">
            <a:avLst>
              <a:gd name="adj1" fmla="val 8333"/>
              <a:gd name="adj2" fmla="val 50345"/>
            </a:avLst>
          </a:prstGeom>
          <a:noFill/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4E05B80-D378-754A-98C6-657E7904DF33}"/>
              </a:ext>
            </a:extLst>
          </p:cNvPr>
          <p:cNvSpPr/>
          <p:nvPr/>
        </p:nvSpPr>
        <p:spPr bwMode="auto">
          <a:xfrm>
            <a:off x="4086665" y="1913206"/>
            <a:ext cx="1308286" cy="78428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39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E469C-CF86-9447-ABBA-BF8ADAF56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Symbol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E8619-951D-724A-9096-B8F51C683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AACBB4-00E5-4942-B86E-CE360597DFC3}"/>
              </a:ext>
            </a:extLst>
          </p:cNvPr>
          <p:cNvSpPr txBox="1"/>
          <p:nvPr/>
        </p:nvSpPr>
        <p:spPr>
          <a:xfrm>
            <a:off x="774325" y="1403741"/>
            <a:ext cx="7595349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endParaRPr lang="en-US" sz="1400" b="1" dirty="0">
              <a:solidFill>
                <a:srgbClr val="B23C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map&lt;string,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*&gt; contents;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(string name)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*entry = new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(name);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contents[name] = entry;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return entry;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lookup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(string name)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contents.find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(name) !=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contents.end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? contents[name]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                        :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02C7B2-DDC2-EC48-BE5D-A29562745516}"/>
              </a:ext>
            </a:extLst>
          </p:cNvPr>
          <p:cNvSpPr txBox="1"/>
          <p:nvPr/>
        </p:nvSpPr>
        <p:spPr>
          <a:xfrm>
            <a:off x="4206244" y="5152740"/>
            <a:ext cx="214193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0033CC"/>
                </a:solidFill>
              </a:rPr>
              <a:t>Return </a:t>
            </a:r>
            <a:r>
              <a:rPr lang="en-US" sz="12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sz="1200" dirty="0">
                <a:solidFill>
                  <a:srgbClr val="0033CC"/>
                </a:solidFill>
              </a:rPr>
              <a:t> if the name</a:t>
            </a:r>
          </a:p>
          <a:p>
            <a:pPr algn="ctr"/>
            <a:r>
              <a:rPr lang="en-US" sz="1200" dirty="0">
                <a:solidFill>
                  <a:srgbClr val="0033CC"/>
                </a:solidFill>
              </a:rPr>
              <a:t>is not contained in the </a:t>
            </a:r>
            <a:r>
              <a:rPr lang="en-US" sz="12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sz="1200" dirty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C95210-B4C5-414D-9934-D57947606C7C}"/>
              </a:ext>
            </a:extLst>
          </p:cNvPr>
          <p:cNvSpPr txBox="1"/>
          <p:nvPr/>
        </p:nvSpPr>
        <p:spPr>
          <a:xfrm>
            <a:off x="7099258" y="1234464"/>
            <a:ext cx="105189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Symtab.h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2127F8-94DB-CC4A-97B6-7ED8EEBF54F6}"/>
              </a:ext>
            </a:extLst>
          </p:cNvPr>
          <p:cNvSpPr txBox="1"/>
          <p:nvPr/>
        </p:nvSpPr>
        <p:spPr>
          <a:xfrm>
            <a:off x="5936267" y="6007170"/>
            <a:ext cx="2430474" cy="338554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namespace intermediate</a:t>
            </a:r>
          </a:p>
        </p:txBody>
      </p:sp>
    </p:spTree>
    <p:extLst>
      <p:ext uri="{BB962C8B-B14F-4D97-AF65-F5344CB8AC3E}">
        <p14:creationId xmlns:p14="http://schemas.microsoft.com/office/powerpoint/2010/main" val="2709938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870BE-6180-384D-B805-8F2DEB006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Hack!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35B89-C253-7340-B27D-39249DC17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far, we haven’t parsed any </a:t>
            </a:r>
            <a:br>
              <a:rPr lang="en-US" dirty="0"/>
            </a:br>
            <a:r>
              <a:rPr lang="en-US" u="sng" dirty="0"/>
              <a:t>variable declarations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The </a:t>
            </a:r>
            <a:r>
              <a:rPr lang="en-US" u="sng" dirty="0"/>
              <a:t>hack</a:t>
            </a:r>
            <a:r>
              <a:rPr lang="en-US" dirty="0"/>
              <a:t>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When a variable appears on the left-hand-side of </a:t>
            </a:r>
            <a:br>
              <a:rPr lang="en-US" dirty="0"/>
            </a:br>
            <a:r>
              <a:rPr lang="en-US" dirty="0"/>
              <a:t>an assignment statement (i.e., it’s the target of the assignment) and it’s not already in the symbol table, enter it into the symbol table.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When a variable appears in an expression, </a:t>
            </a:r>
            <a:br>
              <a:rPr lang="en-US" dirty="0"/>
            </a:br>
            <a:r>
              <a:rPr lang="en-US" dirty="0"/>
              <a:t>check to see if it’s in the symbol table.</a:t>
            </a:r>
          </a:p>
          <a:p>
            <a:pPr lvl="2"/>
            <a:r>
              <a:rPr lang="en-US" dirty="0"/>
              <a:t>The variable is </a:t>
            </a:r>
            <a:r>
              <a:rPr lang="en-US" dirty="0">
                <a:solidFill>
                  <a:srgbClr val="B23C00"/>
                </a:solidFill>
              </a:rPr>
              <a:t>undeclared</a:t>
            </a:r>
            <a:r>
              <a:rPr lang="en-US" dirty="0"/>
              <a:t> if it isn’t in the symbol table.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14B3B-AE83-9E45-AEC7-69BB91E86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85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8DC75-D4C8-1C4F-9810-219F2CDD0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655637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parseAssignmentStatement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0C711-467A-F041-AE9E-F6AEA66E1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747F0A-8A1C-E347-85E5-F10709119E93}"/>
              </a:ext>
            </a:extLst>
          </p:cNvPr>
          <p:cNvSpPr txBox="1"/>
          <p:nvPr/>
        </p:nvSpPr>
        <p:spPr>
          <a:xfrm>
            <a:off x="528265" y="1417342"/>
            <a:ext cx="8087470" cy="36009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Node *Parser::</a:t>
            </a:r>
            <a:r>
              <a:rPr lang="en-US" sz="12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parseAssignmentStatement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// The current token should now be the left-hand-side (LHS) variable name.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Node *</a:t>
            </a:r>
            <a:r>
              <a:rPr lang="en-US" sz="12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assignmentNode</a:t>
            </a:r>
            <a:r>
              <a:rPr lang="en-US" sz="12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new Node(ASSIGN);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// Enter the variable name into the symbol table</a:t>
            </a:r>
          </a:p>
          <a:p>
            <a:r>
              <a:rPr lang="en-US" sz="1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// if it isn't already in there.</a:t>
            </a:r>
          </a:p>
          <a:p>
            <a:r>
              <a:rPr lang="en-US" sz="1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string </a:t>
            </a:r>
            <a:r>
              <a:rPr lang="en-US" sz="12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variableName</a:t>
            </a:r>
            <a:r>
              <a:rPr lang="en-US" sz="1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currentToken</a:t>
            </a:r>
            <a:r>
              <a:rPr lang="en-US" sz="1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-&gt;text;</a:t>
            </a:r>
          </a:p>
          <a:p>
            <a:r>
              <a:rPr lang="en-US" sz="1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2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variableId</a:t>
            </a:r>
            <a:r>
              <a:rPr lang="en-US" sz="1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-&gt;lookup(</a:t>
            </a:r>
            <a:r>
              <a:rPr lang="en-US" sz="12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toLowerCase</a:t>
            </a:r>
            <a:r>
              <a:rPr lang="en-US" sz="1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variableName</a:t>
            </a:r>
            <a:r>
              <a:rPr lang="en-US" sz="1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if (</a:t>
            </a:r>
            <a:r>
              <a:rPr lang="en-US" sz="12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variableId</a:t>
            </a:r>
            <a:r>
              <a:rPr lang="en-US" sz="1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12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sz="1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2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variableId</a:t>
            </a:r>
            <a:r>
              <a:rPr lang="en-US" sz="1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-&gt;enter(</a:t>
            </a:r>
            <a:r>
              <a:rPr lang="en-US" sz="12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toLowerCase</a:t>
            </a:r>
            <a:r>
              <a:rPr lang="en-US" sz="1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variableName</a:t>
            </a:r>
            <a:r>
              <a:rPr lang="en-US" sz="1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br>
              <a:rPr lang="en-US" sz="1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// The assignment node adopts the variable node as its first child.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Node *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lhsNode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 Node(VARIABLE);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lhsNode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-&gt;text  =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variableName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lhsNode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-&gt;entry =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variableId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assignmentNode</a:t>
            </a:r>
            <a:r>
              <a:rPr lang="en-US" sz="12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-&gt;adopt(</a:t>
            </a:r>
            <a:r>
              <a:rPr lang="en-US" sz="12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lhsNode</a:t>
            </a:r>
            <a:r>
              <a:rPr lang="en-US" sz="12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2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solidFill>
                <a:srgbClr val="B23C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currentToken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scanner-&gt;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nextToken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  // consume the LHS variable;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866CB8-7324-3F4B-89F5-C38AAE735EBF}"/>
              </a:ext>
            </a:extLst>
          </p:cNvPr>
          <p:cNvSpPr txBox="1"/>
          <p:nvPr/>
        </p:nvSpPr>
        <p:spPr>
          <a:xfrm>
            <a:off x="7201978" y="1248065"/>
            <a:ext cx="1210460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Parser.cpp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D84E76-EFC2-A34B-8DA6-89999F5A9622}"/>
              </a:ext>
            </a:extLst>
          </p:cNvPr>
          <p:cNvSpPr txBox="1"/>
          <p:nvPr/>
        </p:nvSpPr>
        <p:spPr>
          <a:xfrm>
            <a:off x="6560364" y="5251195"/>
            <a:ext cx="2055371" cy="338554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namespace frontend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FB140C-A5F6-9E4F-BF6C-02CCC35EA029}"/>
              </a:ext>
            </a:extLst>
          </p:cNvPr>
          <p:cNvSpPr txBox="1"/>
          <p:nvPr/>
        </p:nvSpPr>
        <p:spPr>
          <a:xfrm>
            <a:off x="5303512" y="2788927"/>
            <a:ext cx="1968809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8000"/>
                </a:solidFill>
              </a:rPr>
              <a:t>Why the case downshifts?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426C644B-AD16-DA4B-B29C-3E0828916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17" y="5187605"/>
            <a:ext cx="3028965" cy="70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9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6817B-676B-DC47-83B5-B54CC0F1C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parseAssignmentStatement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i="1" dirty="0"/>
              <a:t>,</a:t>
            </a:r>
            <a:r>
              <a:rPr lang="en-US" dirty="0"/>
              <a:t> </a:t>
            </a:r>
            <a:r>
              <a:rPr lang="en-US" i="1" dirty="0"/>
              <a:t>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A00551-AF8A-D142-B349-EED7E971B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BE9B44-640F-7941-A08A-075E7A9D2600}"/>
              </a:ext>
            </a:extLst>
          </p:cNvPr>
          <p:cNvSpPr txBox="1"/>
          <p:nvPr/>
        </p:nvSpPr>
        <p:spPr>
          <a:xfrm>
            <a:off x="505823" y="1417342"/>
            <a:ext cx="8132354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if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currentToken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-&gt;type ==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COLON_EQUALS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currentToken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scanner-&gt;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nextToken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  // consume :=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else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syntaxError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("Missing :=");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// The assignment node adopts the expression node as its second child.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Node 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rhsNode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parseExpression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assignmentNode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-&gt;adopt(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rhsNode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return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assignmentNode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2C471E-DF4E-C04B-900C-7208BAEDC717}"/>
              </a:ext>
            </a:extLst>
          </p:cNvPr>
          <p:cNvSpPr txBox="1"/>
          <p:nvPr/>
        </p:nvSpPr>
        <p:spPr>
          <a:xfrm>
            <a:off x="7223731" y="1248065"/>
            <a:ext cx="1210460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Parser.cpp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480B688A-491B-3945-9865-2D9BD2BDC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17" y="4279764"/>
            <a:ext cx="3028965" cy="70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70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74C8C0-144D-4B44-A665-0C1B730D4AA0}"/>
              </a:ext>
            </a:extLst>
          </p:cNvPr>
          <p:cNvSpPr txBox="1"/>
          <p:nvPr/>
        </p:nvSpPr>
        <p:spPr>
          <a:xfrm>
            <a:off x="344720" y="1227827"/>
            <a:ext cx="8454559" cy="5478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Node *Parser::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parseFactor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// The current token should now be an identifier or a number or (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if     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currentToken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-&gt;type ==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IDENTIFIER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parseVariable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else if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currentToken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-&gt;type ==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   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parseIntegerConstant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else if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currentToken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-&gt;type ==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     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parseRealConstant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else if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currentToken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-&gt;type ==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LPAREN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currentToken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scanner-&gt;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nextToken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  // consume (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Node 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exprNode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parseExpression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if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currentToken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-&gt;type ==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RPAREN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currentToken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scanner-&gt;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nextToken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  // consume 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else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syntaxError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("Expecting )");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return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exprNode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else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syntaxError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("Unexpected token");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6857E3-2033-4547-A429-CB31A531D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parseFactor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C842D-D2DA-7749-8E54-F47AC55F8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C8E901-B0B8-4B4C-B8F1-0E346DEFE99C}"/>
              </a:ext>
            </a:extLst>
          </p:cNvPr>
          <p:cNvSpPr txBox="1"/>
          <p:nvPr/>
        </p:nvSpPr>
        <p:spPr>
          <a:xfrm>
            <a:off x="7842051" y="1325903"/>
            <a:ext cx="1210460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Parser.cpp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714D2877-28AE-6041-9E81-FB5F26CE1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462" y="4800585"/>
            <a:ext cx="2743220" cy="185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12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33602-7ED3-3543-93B2-159C00C2A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parseVariable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1EA265-D28A-4943-9968-6F2DE386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8D268A-B2C9-D041-9E66-DD9D6DADFFCF}"/>
              </a:ext>
            </a:extLst>
          </p:cNvPr>
          <p:cNvSpPr txBox="1"/>
          <p:nvPr/>
        </p:nvSpPr>
        <p:spPr>
          <a:xfrm>
            <a:off x="613224" y="1500838"/>
            <a:ext cx="7917552" cy="3323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Node *Parser::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parseVariable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// The current token should now be an identifier.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Has the variable been "declared"?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string 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variableName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currentToken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-&gt;text;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variableId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-&gt;lookup(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toLowerCase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variableName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if (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variableId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semanticError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("Undeclared identifier");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Node *node = new Node(VARIABLE);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node-&gt;text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variableName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currentToken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scanner-&gt;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nextToken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  // consume the identifier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node;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45F229-9BA9-9E4D-8997-44CE43573BAC}"/>
              </a:ext>
            </a:extLst>
          </p:cNvPr>
          <p:cNvSpPr txBox="1"/>
          <p:nvPr/>
        </p:nvSpPr>
        <p:spPr>
          <a:xfrm>
            <a:off x="7156281" y="1331561"/>
            <a:ext cx="1210460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Parser.cpp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536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31AD1-19EE-714C-8D21-24C5763EC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parseRepeatStatement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BAE1F-5A85-DF47-9A19-8EBC3EF22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069931-D257-ED4E-A5CE-CC6495F72483}"/>
              </a:ext>
            </a:extLst>
          </p:cNvPr>
          <p:cNvSpPr txBox="1"/>
          <p:nvPr/>
        </p:nvSpPr>
        <p:spPr>
          <a:xfrm>
            <a:off x="91490" y="1185296"/>
            <a:ext cx="6309290" cy="50783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Node *Parser::</a:t>
            </a:r>
            <a:r>
              <a:rPr lang="en-US" sz="12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parseRepeatStatement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// The current token should now be REPEAT.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// Create a LOOP node.</a:t>
            </a:r>
          </a:p>
          <a:p>
            <a:r>
              <a:rPr lang="en-US" sz="12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Node *</a:t>
            </a:r>
            <a:r>
              <a:rPr lang="en-US" sz="12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loopNode</a:t>
            </a:r>
            <a:r>
              <a:rPr lang="en-US" sz="12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new Node(LOOP);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currentToken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scanner-&gt;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nextToken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  // consume REPEAT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parseStatementList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loopNode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UNTIL);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if 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currentToken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-&gt;type == </a:t>
            </a:r>
            <a:r>
              <a:rPr lang="en-US" sz="12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UNTIL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// Create a TEST node. It adopts the test expression node.</a:t>
            </a:r>
          </a:p>
          <a:p>
            <a:r>
              <a:rPr lang="en-US" sz="12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Node *</a:t>
            </a:r>
            <a:r>
              <a:rPr lang="en-US" sz="12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testNode</a:t>
            </a:r>
            <a:r>
              <a:rPr lang="en-US" sz="12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new Node(TEST);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lineNumber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currentToken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lineNumber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testNode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lineNumber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lineNumber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currentToken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scanner-&gt;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nextToken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  // consume UNTIL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2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testNode</a:t>
            </a:r>
            <a:r>
              <a:rPr lang="en-US" sz="12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-&gt;adopt(</a:t>
            </a:r>
            <a:r>
              <a:rPr lang="en-US" sz="12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parseExpression</a:t>
            </a:r>
            <a:r>
              <a:rPr lang="en-US" sz="12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br>
              <a:rPr lang="en-US" sz="12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solidFill>
                <a:srgbClr val="B23C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// The LOOP node adopts the TEST node as its final child.</a:t>
            </a:r>
          </a:p>
          <a:p>
            <a:r>
              <a:rPr lang="en-US" sz="12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2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loopNode</a:t>
            </a:r>
            <a:r>
              <a:rPr lang="en-US" sz="12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-&gt;adopt(</a:t>
            </a:r>
            <a:r>
              <a:rPr lang="en-US" sz="12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testNode</a:t>
            </a:r>
            <a:r>
              <a:rPr lang="en-US" sz="12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else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syntaxError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("Expecting UNTIL");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return </a:t>
            </a:r>
            <a:r>
              <a:rPr lang="en-US" sz="12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loopNode</a:t>
            </a:r>
            <a:r>
              <a:rPr lang="en-US" sz="12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1F3E63-BAAE-4642-8C4D-4100602CF64A}"/>
              </a:ext>
            </a:extLst>
          </p:cNvPr>
          <p:cNvSpPr txBox="1"/>
          <p:nvPr/>
        </p:nvSpPr>
        <p:spPr>
          <a:xfrm>
            <a:off x="5450569" y="1325903"/>
            <a:ext cx="1210460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Parser.cpp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521D1D1-BC9C-B644-B655-B617B67F20A6}"/>
              </a:ext>
            </a:extLst>
          </p:cNvPr>
          <p:cNvSpPr txBox="1"/>
          <p:nvPr/>
        </p:nvSpPr>
        <p:spPr>
          <a:xfrm>
            <a:off x="6766536" y="5925055"/>
            <a:ext cx="731290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23C00"/>
                </a:solidFill>
              </a:rPr>
              <a:t>Demo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B83D492A-4CCB-7246-817A-799754C4B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906" y="2589121"/>
            <a:ext cx="4325605" cy="6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35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FB389-3F1C-EC4A-B36F-B3E81668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Parse 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8AB4C-E189-2947-987A-F622B3AE7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FBBFD5-DF0F-F54F-80CF-A988886DFAB3}"/>
              </a:ext>
            </a:extLst>
          </p:cNvPr>
          <p:cNvSpPr txBox="1"/>
          <p:nvPr/>
        </p:nvSpPr>
        <p:spPr>
          <a:xfrm>
            <a:off x="365805" y="1196400"/>
            <a:ext cx="5212023" cy="550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PROGRAM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HelloWorld&gt;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&lt;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COMPOUND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line 3&gt;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&lt;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ASSIGN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line 4&gt;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&lt;VARIABLE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/&gt;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&lt;INTEGER_CONSTANT 0 /&gt;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&lt;/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ASSIGN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&lt;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line 6&gt;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&lt;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ASSIGN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line 7&gt;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&lt;VARIABLE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/&gt;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&lt;ADD&gt;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&lt;VARIABLE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/&gt;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&lt;INTEGER_CONSTANT 1 /&gt;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&lt;/ADD&gt;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&lt;/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ASSIGN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&lt;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line 8&gt;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&lt;STRING_CONSTANT '#' /&gt;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&lt;/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&lt;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line 8&gt;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&lt;VARIABLE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/&gt;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&lt;/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&lt;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line 9&gt;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&lt;STRING_CONSTANT ': Hello, world!' /&gt;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&lt;/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&lt;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line 10&gt;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&lt;EQ&gt;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&lt;VARIABLE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/&gt;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&lt;INTEGER_CONSTANT 5 /&gt;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&lt;/EQ&gt;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&lt;/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&lt;/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&lt;/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COMPOUND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PROGRAM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DD0B79B-95C1-3840-8FA2-4C7E9FE2D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561" y="1417342"/>
            <a:ext cx="4426598" cy="228597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ED0A1D0-6EF9-0E44-B4CF-B3B0AFABB3FF}"/>
              </a:ext>
            </a:extLst>
          </p:cNvPr>
          <p:cNvGrpSpPr/>
          <p:nvPr/>
        </p:nvGrpSpPr>
        <p:grpSpPr>
          <a:xfrm>
            <a:off x="5577829" y="3998668"/>
            <a:ext cx="3432554" cy="1954381"/>
            <a:chOff x="5577829" y="3998668"/>
            <a:chExt cx="3432554" cy="195438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96DB0A6-8E97-2D4E-8FD1-277BB048FB76}"/>
                </a:ext>
              </a:extLst>
            </p:cNvPr>
            <p:cNvSpPr txBox="1"/>
            <p:nvPr/>
          </p:nvSpPr>
          <p:spPr>
            <a:xfrm>
              <a:off x="5852146" y="3998668"/>
              <a:ext cx="3158237" cy="1954381"/>
            </a:xfrm>
            <a:prstGeom prst="rect">
              <a:avLst/>
            </a:prstGeom>
            <a:solidFill>
              <a:srgbClr val="DEF0F2"/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PROGRAM HelloWorld;</a:t>
              </a:r>
              <a:br>
                <a:rPr lang="en-US" sz="1100" b="1" dirty="0"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endParaRPr lang="en-US" sz="11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1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BEGIN</a:t>
              </a:r>
            </a:p>
            <a:p>
              <a:r>
                <a:rPr lang="en-US" sz="11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    </a:t>
              </a:r>
              <a:r>
                <a:rPr lang="en-US" sz="11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11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:= 0;</a:t>
              </a:r>
            </a:p>
            <a:p>
              <a:r>
                <a:rPr lang="en-US" sz="11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    </a:t>
              </a:r>
            </a:p>
            <a:p>
              <a:r>
                <a:rPr lang="en-US" sz="11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    REPEAT</a:t>
              </a:r>
            </a:p>
            <a:p>
              <a:r>
                <a:rPr lang="en-US" sz="11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        </a:t>
              </a:r>
              <a:r>
                <a:rPr lang="en-US" sz="11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11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:= </a:t>
              </a:r>
              <a:r>
                <a:rPr lang="en-US" sz="11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11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+ 1;</a:t>
              </a:r>
            </a:p>
            <a:p>
              <a:r>
                <a:rPr lang="en-US" sz="11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        write('#'); write(</a:t>
              </a:r>
              <a:r>
                <a:rPr lang="en-US" sz="11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11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);</a:t>
              </a:r>
            </a:p>
            <a:p>
              <a:r>
                <a:rPr lang="en-US" sz="11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        </a:t>
              </a:r>
              <a:r>
                <a:rPr lang="en-US" sz="11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writeln</a:t>
              </a:r>
              <a:r>
                <a:rPr lang="en-US" sz="11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(': Hello, world!');</a:t>
              </a:r>
            </a:p>
            <a:p>
              <a:r>
                <a:rPr lang="en-US" sz="11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    UNTIL </a:t>
              </a:r>
              <a:r>
                <a:rPr lang="en-US" sz="11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11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5;</a:t>
              </a:r>
            </a:p>
            <a:p>
              <a:r>
                <a:rPr lang="en-US" sz="11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END.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67FA2F-00E3-9F47-938D-2771D486CE48}"/>
                </a:ext>
              </a:extLst>
            </p:cNvPr>
            <p:cNvSpPr txBox="1"/>
            <p:nvPr/>
          </p:nvSpPr>
          <p:spPr>
            <a:xfrm>
              <a:off x="5577829" y="3998668"/>
              <a:ext cx="341825" cy="19543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dirty="0"/>
                <a:t>1</a:t>
              </a:r>
            </a:p>
            <a:p>
              <a:pPr algn="r"/>
              <a:r>
                <a:rPr lang="en-US" sz="1100" dirty="0"/>
                <a:t>2</a:t>
              </a:r>
            </a:p>
            <a:p>
              <a:pPr algn="r"/>
              <a:r>
                <a:rPr lang="en-US" sz="1100" dirty="0"/>
                <a:t>3</a:t>
              </a:r>
            </a:p>
            <a:p>
              <a:pPr algn="r"/>
              <a:r>
                <a:rPr lang="en-US" sz="1100" dirty="0"/>
                <a:t>4</a:t>
              </a:r>
            </a:p>
            <a:p>
              <a:pPr algn="r"/>
              <a:r>
                <a:rPr lang="en-US" sz="1100" dirty="0"/>
                <a:t>5</a:t>
              </a:r>
            </a:p>
            <a:p>
              <a:pPr algn="r"/>
              <a:r>
                <a:rPr lang="en-US" sz="1100" dirty="0"/>
                <a:t>6</a:t>
              </a:r>
            </a:p>
            <a:p>
              <a:pPr algn="r"/>
              <a:r>
                <a:rPr lang="en-US" sz="1100" dirty="0"/>
                <a:t>7</a:t>
              </a:r>
            </a:p>
            <a:p>
              <a:pPr algn="r"/>
              <a:r>
                <a:rPr lang="en-US" sz="1100" dirty="0"/>
                <a:t>8</a:t>
              </a:r>
            </a:p>
            <a:p>
              <a:pPr algn="r"/>
              <a:r>
                <a:rPr lang="en-US" sz="1100" dirty="0"/>
                <a:t>9</a:t>
              </a:r>
            </a:p>
            <a:p>
              <a:pPr algn="r"/>
              <a:r>
                <a:rPr lang="en-US" sz="1100" dirty="0"/>
                <a:t>10</a:t>
              </a:r>
            </a:p>
            <a:p>
              <a:pPr algn="r"/>
              <a:r>
                <a:rPr lang="en-US" sz="1100" dirty="0"/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19771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8A0D5-7E88-D045-A8AD-3AE3393F7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Interpreter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8718F-A0AF-2640-8EDF-E59A6F317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that we have a basic parse tree and a  rudimentary symbol table, we can start the backend tier.</a:t>
            </a:r>
          </a:p>
          <a:p>
            <a:pPr lvl="4"/>
            <a:endParaRPr lang="en-US" dirty="0"/>
          </a:p>
          <a:p>
            <a:r>
              <a:rPr lang="en-US" dirty="0"/>
              <a:t>Recall the the backend components only work with the intermediate tier components.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187F6-A6EF-F648-9230-0A33989B9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880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BA0E-B20A-D240-917E-EF5E526C85F7}" type="slidenum">
              <a:rPr lang="en-US"/>
              <a:pPr/>
              <a:t>29</a:t>
            </a:fld>
            <a:endParaRPr 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Conceptual Design</a:t>
            </a:r>
          </a:p>
        </p:txBody>
      </p:sp>
      <p:pic>
        <p:nvPicPr>
          <p:cNvPr id="77829" name="Picture 5" descr="177075 fg01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70" y="1457936"/>
            <a:ext cx="68580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064B4C-EF7C-3A45-9FDE-0F7D6AC8B790}"/>
              </a:ext>
            </a:extLst>
          </p:cNvPr>
          <p:cNvSpPr txBox="1"/>
          <p:nvPr/>
        </p:nvSpPr>
        <p:spPr>
          <a:xfrm>
            <a:off x="7406609" y="2139949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Interpreter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4E614C-A777-1947-900E-3A5B65C83451}"/>
              </a:ext>
            </a:extLst>
          </p:cNvPr>
          <p:cNvSpPr txBox="1"/>
          <p:nvPr/>
        </p:nvSpPr>
        <p:spPr>
          <a:xfrm>
            <a:off x="7744615" y="3540736"/>
            <a:ext cx="1244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Compiler or</a:t>
            </a:r>
          </a:p>
          <a:p>
            <a:r>
              <a:rPr lang="en-US" dirty="0">
                <a:solidFill>
                  <a:srgbClr val="0033CC"/>
                </a:solidFill>
              </a:rPr>
              <a:t>converter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10747094-3671-294C-A069-2F868E093C5D}"/>
              </a:ext>
            </a:extLst>
          </p:cNvPr>
          <p:cNvSpPr/>
          <p:nvPr/>
        </p:nvSpPr>
        <p:spPr bwMode="auto">
          <a:xfrm>
            <a:off x="7381481" y="2829521"/>
            <a:ext cx="390884" cy="1920219"/>
          </a:xfrm>
          <a:prstGeom prst="rightBrace">
            <a:avLst>
              <a:gd name="adj1" fmla="val 8333"/>
              <a:gd name="adj2" fmla="val 50345"/>
            </a:avLst>
          </a:prstGeom>
          <a:noFill/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08708F4-CF00-0C4A-B177-49E24AC2A363}"/>
              </a:ext>
            </a:extLst>
          </p:cNvPr>
          <p:cNvSpPr/>
          <p:nvPr/>
        </p:nvSpPr>
        <p:spPr bwMode="auto">
          <a:xfrm>
            <a:off x="5951046" y="1914525"/>
            <a:ext cx="1308286" cy="76009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A273F0-D6FF-7247-9B97-E6A7C3817586}"/>
              </a:ext>
            </a:extLst>
          </p:cNvPr>
          <p:cNvSpPr txBox="1"/>
          <p:nvPr/>
        </p:nvSpPr>
        <p:spPr>
          <a:xfrm>
            <a:off x="4702792" y="5159189"/>
            <a:ext cx="3270639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33CC"/>
                </a:solidFill>
              </a:rPr>
              <a:t>Can an interpreter’s backend </a:t>
            </a:r>
            <a:r>
              <a:rPr lang="en-US" sz="1400" u="sng" dirty="0">
                <a:solidFill>
                  <a:srgbClr val="0033CC"/>
                </a:solidFill>
              </a:rPr>
              <a:t>executor</a:t>
            </a:r>
            <a:r>
              <a:rPr lang="en-US" sz="1400" dirty="0">
                <a:solidFill>
                  <a:srgbClr val="0033CC"/>
                </a:solidFill>
              </a:rPr>
              <a:t> </a:t>
            </a:r>
          </a:p>
          <a:p>
            <a:pPr algn="ctr"/>
            <a:r>
              <a:rPr lang="en-US" sz="1400" dirty="0">
                <a:solidFill>
                  <a:srgbClr val="0033CC"/>
                </a:solidFill>
              </a:rPr>
              <a:t>run a Pascal program using only </a:t>
            </a:r>
          </a:p>
          <a:p>
            <a:pPr algn="ctr"/>
            <a:r>
              <a:rPr lang="en-US" sz="1400" dirty="0">
                <a:solidFill>
                  <a:srgbClr val="0033CC"/>
                </a:solidFill>
              </a:rPr>
              <a:t>the parse tree and the symbol table?</a:t>
            </a:r>
          </a:p>
        </p:txBody>
      </p:sp>
    </p:spTree>
    <p:extLst>
      <p:ext uri="{BB962C8B-B14F-4D97-AF65-F5344CB8AC3E}">
        <p14:creationId xmlns:p14="http://schemas.microsoft.com/office/powerpoint/2010/main" val="81449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58B3-B057-7344-93D7-4BEF5EF1E84C}" type="slidenum">
              <a:rPr lang="en-US"/>
              <a:pPr/>
              <a:t>3</a:t>
            </a:fld>
            <a:endParaRPr lang="en-US"/>
          </a:p>
        </p:txBody>
      </p:sp>
      <p:pic>
        <p:nvPicPr>
          <p:cNvPr id="192520" name="Picture 8" descr="CS153-080910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325563"/>
            <a:ext cx="7589838" cy="4460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Parse Tree: Conceptual Design</a:t>
            </a:r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365125" y="4765675"/>
            <a:ext cx="53181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charset="0"/>
              </a:rPr>
              <a:t>BEGIN</a:t>
            </a:r>
          </a:p>
          <a:p>
            <a:r>
              <a:rPr lang="en-US" b="1">
                <a:latin typeface="Courier New" charset="0"/>
              </a:rPr>
              <a:t>    alpha  := -88;</a:t>
            </a:r>
          </a:p>
          <a:p>
            <a:r>
              <a:rPr lang="en-US" b="1">
                <a:latin typeface="Courier New" charset="0"/>
              </a:rPr>
              <a:t>    beta   := 99;</a:t>
            </a:r>
          </a:p>
          <a:p>
            <a:r>
              <a:rPr lang="en-US" b="1">
                <a:latin typeface="Courier New" charset="0"/>
              </a:rPr>
              <a:t>    result := alpha + 3/(beta – gamma) + 5</a:t>
            </a:r>
          </a:p>
          <a:p>
            <a:r>
              <a:rPr lang="en-US" b="1">
                <a:latin typeface="Courier New" charset="0"/>
              </a:rPr>
              <a:t>END</a:t>
            </a:r>
          </a:p>
        </p:txBody>
      </p:sp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914400" y="3978275"/>
            <a:ext cx="2770188" cy="590550"/>
          </a:xfrm>
          <a:prstGeom prst="rect">
            <a:avLst/>
          </a:prstGeom>
          <a:solidFill>
            <a:srgbClr val="FFFFC2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33CC"/>
                </a:solidFill>
              </a:rPr>
              <a:t>More accurately called an</a:t>
            </a:r>
          </a:p>
          <a:p>
            <a:pPr algn="ctr"/>
            <a:r>
              <a:rPr lang="en-US" b="1">
                <a:solidFill>
                  <a:srgbClr val="0033CC"/>
                </a:solidFill>
              </a:rPr>
              <a:t>abstract syntax tree (AST)</a:t>
            </a:r>
            <a:r>
              <a:rPr lang="en-US">
                <a:solidFill>
                  <a:srgbClr val="0033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5602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D894-56A7-8F45-9936-D605CC5AC117}" type="slidenum">
              <a:rPr lang="en-US"/>
              <a:pPr/>
              <a:t>4</a:t>
            </a:fld>
            <a:endParaRPr lang="en-US"/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a Parse Tree</a:t>
            </a:r>
            <a:endParaRPr lang="en-US" i="1"/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2193925" cy="579438"/>
          </a:xfrm>
        </p:spPr>
        <p:txBody>
          <a:bodyPr/>
          <a:lstStyle/>
          <a:p>
            <a:r>
              <a:rPr lang="en-US"/>
              <a:t>Example:</a:t>
            </a:r>
          </a:p>
        </p:txBody>
      </p:sp>
      <p:sp>
        <p:nvSpPr>
          <p:cNvPr id="281604" name="Text Box 4"/>
          <p:cNvSpPr txBox="1">
            <a:spLocks noChangeArrowheads="1"/>
          </p:cNvSpPr>
          <p:nvPr/>
        </p:nvSpPr>
        <p:spPr bwMode="auto">
          <a:xfrm>
            <a:off x="2743200" y="1323975"/>
            <a:ext cx="2505075" cy="1190625"/>
          </a:xfrm>
          <a:prstGeom prst="rect">
            <a:avLst/>
          </a:prstGeom>
          <a:solidFill>
            <a:srgbClr val="C5EAEA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latin typeface="Courier New" charset="0"/>
              </a:rPr>
              <a:t>BEGIN</a:t>
            </a:r>
          </a:p>
          <a:p>
            <a:r>
              <a:rPr lang="en-US" sz="1800" b="1" dirty="0">
                <a:latin typeface="Courier New" charset="0"/>
              </a:rPr>
              <a:t>    alpha := 10; </a:t>
            </a:r>
          </a:p>
          <a:p>
            <a:r>
              <a:rPr lang="en-US" sz="1800" b="1" dirty="0">
                <a:latin typeface="Courier New" charset="0"/>
              </a:rPr>
              <a:t>    beta  := 20</a:t>
            </a:r>
          </a:p>
          <a:p>
            <a:r>
              <a:rPr lang="en-US" sz="1800" b="1" dirty="0">
                <a:latin typeface="Courier New" charset="0"/>
              </a:rPr>
              <a:t>END </a:t>
            </a:r>
          </a:p>
        </p:txBody>
      </p:sp>
      <p:pic>
        <p:nvPicPr>
          <p:cNvPr id="281605" name="Picture 5" descr="CS153-080910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14" y="3011108"/>
            <a:ext cx="1279525" cy="492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1606" name="Text Box 6"/>
          <p:cNvSpPr txBox="1">
            <a:spLocks noChangeArrowheads="1"/>
          </p:cNvSpPr>
          <p:nvPr/>
        </p:nvSpPr>
        <p:spPr bwMode="auto">
          <a:xfrm>
            <a:off x="457200" y="2781300"/>
            <a:ext cx="6279283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00050" indent="-400050">
              <a:buFont typeface="+mj-lt"/>
              <a:buAutoNum type="arabicPeriod"/>
            </a:pPr>
            <a:r>
              <a:rPr lang="en-US" sz="2400" dirty="0">
                <a:latin typeface="+mj-lt"/>
              </a:rPr>
              <a:t>Function </a:t>
            </a:r>
            <a:r>
              <a:rPr lang="en-US" sz="2400" b="1" dirty="0" err="1">
                <a:solidFill>
                  <a:srgbClr val="0033CC"/>
                </a:solidFill>
                <a:latin typeface="Courier New"/>
                <a:cs typeface="Courier New"/>
              </a:rPr>
              <a:t>parseCompoundStatement</a:t>
            </a:r>
            <a:r>
              <a:rPr lang="en-US" sz="2400" b="1" dirty="0">
                <a:solidFill>
                  <a:srgbClr val="0033CC"/>
                </a:solidFill>
                <a:latin typeface="Courier New"/>
                <a:cs typeface="Courier New"/>
              </a:rPr>
              <a:t>()</a:t>
            </a:r>
            <a:br>
              <a:rPr lang="en-US" sz="2400" b="1" dirty="0">
                <a:solidFill>
                  <a:srgbClr val="0033CC"/>
                </a:solidFill>
                <a:latin typeface="Courier New"/>
                <a:cs typeface="Courier New"/>
              </a:rPr>
            </a:br>
            <a:r>
              <a:rPr lang="en-US" sz="2400" dirty="0">
                <a:latin typeface="+mj-lt"/>
              </a:rPr>
              <a:t>method creates a </a:t>
            </a:r>
            <a:r>
              <a:rPr lang="en-US" sz="2800" dirty="0">
                <a:latin typeface="+mj-lt"/>
              </a:rPr>
              <a:t>COMPOUND</a:t>
            </a:r>
            <a:r>
              <a:rPr lang="en-US" sz="2400" dirty="0">
                <a:latin typeface="+mj-lt"/>
              </a:rPr>
              <a:t> node.</a:t>
            </a:r>
          </a:p>
        </p:txBody>
      </p:sp>
      <p:pic>
        <p:nvPicPr>
          <p:cNvPr id="281607" name="Picture 7" descr="CS153-080910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87788"/>
            <a:ext cx="2352675" cy="2009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1608" name="Text Box 8"/>
          <p:cNvSpPr txBox="1">
            <a:spLocks noChangeArrowheads="1"/>
          </p:cNvSpPr>
          <p:nvPr/>
        </p:nvSpPr>
        <p:spPr bwMode="auto">
          <a:xfrm>
            <a:off x="3383293" y="3794756"/>
            <a:ext cx="557777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dirty="0"/>
              <a:t>2. Function </a:t>
            </a:r>
            <a:r>
              <a:rPr lang="en-US" sz="2400" b="1" dirty="0" err="1">
                <a:solidFill>
                  <a:srgbClr val="0033CC"/>
                </a:solidFill>
                <a:latin typeface="Courier New" charset="0"/>
              </a:rPr>
              <a:t>parseAssignmentStatement</a:t>
            </a:r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()</a:t>
            </a:r>
            <a:br>
              <a:rPr lang="en-US" sz="2400" dirty="0"/>
            </a:br>
            <a:r>
              <a:rPr lang="en-US" sz="2400" dirty="0"/>
              <a:t>creates an ASSIGN node and a VARIABLE node, which the ASSIGN node adopts as its first child.</a:t>
            </a:r>
          </a:p>
        </p:txBody>
      </p:sp>
    </p:spTree>
    <p:extLst>
      <p:ext uri="{BB962C8B-B14F-4D97-AF65-F5344CB8AC3E}">
        <p14:creationId xmlns:p14="http://schemas.microsoft.com/office/powerpoint/2010/main" val="90247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6" grpId="0"/>
      <p:bldP spid="2816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DAD5-4348-E844-8C5A-0181F770D29A}" type="slidenum">
              <a:rPr lang="en-US"/>
              <a:pPr/>
              <a:t>5</a:t>
            </a:fld>
            <a:endParaRPr lang="en-US"/>
          </a:p>
        </p:txBody>
      </p:sp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a Parse Tree</a:t>
            </a:r>
            <a:endParaRPr lang="en-US" i="1"/>
          </a:p>
        </p:txBody>
      </p:sp>
      <p:pic>
        <p:nvPicPr>
          <p:cNvPr id="282627" name="Picture 3" descr="CS153-080910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25563"/>
            <a:ext cx="2743200" cy="1847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2628" name="Text Box 4"/>
          <p:cNvSpPr txBox="1">
            <a:spLocks noChangeArrowheads="1"/>
          </p:cNvSpPr>
          <p:nvPr/>
        </p:nvSpPr>
        <p:spPr bwMode="auto">
          <a:xfrm>
            <a:off x="3383293" y="1325903"/>
            <a:ext cx="520283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90513" indent="-290513"/>
            <a:r>
              <a:rPr lang="en-US" sz="2400" dirty="0"/>
              <a:t>3. Function  </a:t>
            </a:r>
            <a:r>
              <a:rPr lang="en-US" sz="2400" b="1" dirty="0" err="1">
                <a:solidFill>
                  <a:srgbClr val="0033CC"/>
                </a:solidFill>
                <a:latin typeface="Courier New" charset="0"/>
              </a:rPr>
              <a:t>parseExpression</a:t>
            </a:r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()</a:t>
            </a:r>
            <a:r>
              <a:rPr lang="en-US" sz="2400" dirty="0"/>
              <a:t>  </a:t>
            </a:r>
            <a:br>
              <a:rPr lang="en-US" sz="2400" dirty="0"/>
            </a:br>
            <a:r>
              <a:rPr lang="en-US" sz="2400" dirty="0"/>
              <a:t>creates an INTEGER CONSTANT </a:t>
            </a:r>
            <a:br>
              <a:rPr lang="en-US" sz="2400" dirty="0"/>
            </a:br>
            <a:r>
              <a:rPr lang="en-US" sz="2400" dirty="0"/>
              <a:t>node which the ASSIGN node </a:t>
            </a:r>
            <a:br>
              <a:rPr lang="en-US" sz="2400" dirty="0"/>
            </a:br>
            <a:r>
              <a:rPr lang="en-US" sz="2400" dirty="0"/>
              <a:t>adopts as its second child.</a:t>
            </a:r>
          </a:p>
        </p:txBody>
      </p:sp>
      <p:pic>
        <p:nvPicPr>
          <p:cNvPr id="282629" name="Picture 5" descr="CS153-080910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3565525" cy="2706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2630" name="Text Box 6"/>
          <p:cNvSpPr txBox="1">
            <a:spLocks noChangeArrowheads="1"/>
          </p:cNvSpPr>
          <p:nvPr/>
        </p:nvSpPr>
        <p:spPr bwMode="auto">
          <a:xfrm>
            <a:off x="731562" y="4933950"/>
            <a:ext cx="3968505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1313" indent="-341313"/>
            <a:r>
              <a:rPr lang="en-US" sz="2400" dirty="0"/>
              <a:t>4. The COMPOUND node </a:t>
            </a:r>
            <a:br>
              <a:rPr lang="en-US" sz="2400" dirty="0"/>
            </a:br>
            <a:r>
              <a:rPr lang="en-US" sz="2400" dirty="0"/>
              <a:t>adopts the ASSIGN node </a:t>
            </a:r>
            <a:br>
              <a:rPr lang="en-US" sz="2400" dirty="0"/>
            </a:br>
            <a:r>
              <a:rPr lang="en-US" sz="2400" dirty="0"/>
              <a:t>as its first child.</a:t>
            </a:r>
          </a:p>
        </p:txBody>
      </p:sp>
      <p:sp>
        <p:nvSpPr>
          <p:cNvPr id="282631" name="Text Box 7"/>
          <p:cNvSpPr txBox="1">
            <a:spLocks noChangeArrowheads="1"/>
          </p:cNvSpPr>
          <p:nvPr/>
        </p:nvSpPr>
        <p:spPr bwMode="auto">
          <a:xfrm>
            <a:off x="549275" y="3429000"/>
            <a:ext cx="2505075" cy="1190625"/>
          </a:xfrm>
          <a:prstGeom prst="rect">
            <a:avLst/>
          </a:prstGeom>
          <a:solidFill>
            <a:srgbClr val="C5EAEA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latin typeface="Courier New" charset="0"/>
              </a:rPr>
              <a:t>BEGIN</a:t>
            </a:r>
          </a:p>
          <a:p>
            <a:r>
              <a:rPr lang="en-US" sz="1800" b="1" dirty="0">
                <a:latin typeface="Courier New" charset="0"/>
              </a:rPr>
              <a:t>    alpha := 10; </a:t>
            </a:r>
          </a:p>
          <a:p>
            <a:r>
              <a:rPr lang="en-US" sz="1800" b="1" dirty="0">
                <a:latin typeface="Courier New" charset="0"/>
              </a:rPr>
              <a:t>    beta  := 20</a:t>
            </a:r>
          </a:p>
          <a:p>
            <a:r>
              <a:rPr lang="en-US" sz="1800" b="1" dirty="0">
                <a:latin typeface="Courier New" charset="0"/>
              </a:rPr>
              <a:t>END </a:t>
            </a:r>
          </a:p>
        </p:txBody>
      </p:sp>
    </p:spTree>
    <p:extLst>
      <p:ext uri="{BB962C8B-B14F-4D97-AF65-F5344CB8AC3E}">
        <p14:creationId xmlns:p14="http://schemas.microsoft.com/office/powerpoint/2010/main" val="22403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2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5F9-9399-AA44-8307-AECF4B2E805F}" type="slidenum">
              <a:rPr lang="en-US"/>
              <a:pPr/>
              <a:t>6</a:t>
            </a:fld>
            <a:endParaRPr lang="en-US"/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a Parse Tree</a:t>
            </a:r>
            <a:endParaRPr lang="en-US" i="1"/>
          </a:p>
        </p:txBody>
      </p:sp>
      <p:pic>
        <p:nvPicPr>
          <p:cNvPr id="283651" name="Picture 3" descr="CS153-080910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25563"/>
            <a:ext cx="2835275" cy="1935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3652" name="Text Box 4"/>
          <p:cNvSpPr txBox="1">
            <a:spLocks noChangeArrowheads="1"/>
          </p:cNvSpPr>
          <p:nvPr/>
        </p:nvSpPr>
        <p:spPr bwMode="auto">
          <a:xfrm>
            <a:off x="3566170" y="1143025"/>
            <a:ext cx="530346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AutoNum type="arabicPeriod" startAt="5"/>
            </a:pPr>
            <a:r>
              <a:rPr lang="en-US" sz="2400" dirty="0"/>
              <a:t>Another set of calls to functions </a:t>
            </a:r>
            <a:r>
              <a:rPr lang="en-US" sz="2400" b="1" dirty="0" err="1">
                <a:solidFill>
                  <a:srgbClr val="0033CC"/>
                </a:solidFill>
                <a:latin typeface="Courier New" charset="0"/>
              </a:rPr>
              <a:t>parseAssignmentStatement</a:t>
            </a:r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()</a:t>
            </a:r>
            <a:r>
              <a:rPr lang="en-US" sz="2400" dirty="0"/>
              <a:t> and </a:t>
            </a:r>
            <a:r>
              <a:rPr lang="en-US" sz="2400" b="1" dirty="0" err="1">
                <a:solidFill>
                  <a:srgbClr val="0033CC"/>
                </a:solidFill>
                <a:latin typeface="Courier New" charset="0"/>
              </a:rPr>
              <a:t>parsExpression</a:t>
            </a:r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()</a:t>
            </a:r>
            <a:r>
              <a:rPr lang="en-US" sz="2400" dirty="0"/>
              <a:t> builds another assignment statement subtree.</a:t>
            </a:r>
          </a:p>
        </p:txBody>
      </p:sp>
      <p:pic>
        <p:nvPicPr>
          <p:cNvPr id="283653" name="Picture 5" descr="CS153-080910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3487738"/>
            <a:ext cx="5834062" cy="2681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3654" name="Text Box 6"/>
          <p:cNvSpPr txBox="1">
            <a:spLocks noChangeArrowheads="1"/>
          </p:cNvSpPr>
          <p:nvPr/>
        </p:nvSpPr>
        <p:spPr bwMode="auto">
          <a:xfrm>
            <a:off x="182928" y="3520439"/>
            <a:ext cx="373687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6. The COMPOUND node </a:t>
            </a:r>
          </a:p>
          <a:p>
            <a:r>
              <a:rPr lang="en-US" sz="2400" dirty="0"/>
              <a:t>    adopts the </a:t>
            </a:r>
            <a:r>
              <a:rPr lang="en-US" sz="2400" dirty="0" err="1"/>
              <a:t>subtree</a:t>
            </a:r>
            <a:r>
              <a:rPr lang="en-US" sz="2400" dirty="0"/>
              <a:t> </a:t>
            </a:r>
          </a:p>
          <a:p>
            <a:r>
              <a:rPr lang="en-US" sz="2400" dirty="0"/>
              <a:t>    as its second child.</a:t>
            </a:r>
          </a:p>
        </p:txBody>
      </p:sp>
      <p:sp>
        <p:nvSpPr>
          <p:cNvPr id="283655" name="Text Box 7"/>
          <p:cNvSpPr txBox="1">
            <a:spLocks noChangeArrowheads="1"/>
          </p:cNvSpPr>
          <p:nvPr/>
        </p:nvSpPr>
        <p:spPr bwMode="auto">
          <a:xfrm>
            <a:off x="365125" y="4892675"/>
            <a:ext cx="2401018" cy="1200329"/>
          </a:xfrm>
          <a:prstGeom prst="rect">
            <a:avLst/>
          </a:prstGeom>
          <a:solidFill>
            <a:srgbClr val="C5EAEA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latin typeface="Courier New" charset="0"/>
              </a:rPr>
              <a:t>BEGIN</a:t>
            </a:r>
          </a:p>
          <a:p>
            <a:r>
              <a:rPr lang="en-US" sz="1800" b="1" dirty="0">
                <a:latin typeface="Courier New" charset="0"/>
              </a:rPr>
              <a:t>    alpha := 10; </a:t>
            </a:r>
          </a:p>
          <a:p>
            <a:r>
              <a:rPr lang="en-US" sz="1800" b="1" dirty="0">
                <a:latin typeface="Courier New" charset="0"/>
              </a:rPr>
              <a:t>    beta  := 20</a:t>
            </a:r>
          </a:p>
          <a:p>
            <a:r>
              <a:rPr lang="en-US" sz="1800" b="1" dirty="0">
                <a:latin typeface="Courier New" charset="0"/>
              </a:rPr>
              <a:t>END </a:t>
            </a:r>
          </a:p>
        </p:txBody>
      </p:sp>
    </p:spTree>
    <p:extLst>
      <p:ext uri="{BB962C8B-B14F-4D97-AF65-F5344CB8AC3E}">
        <p14:creationId xmlns:p14="http://schemas.microsoft.com/office/powerpoint/2010/main" val="82075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3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97280-2C33-5841-A133-BB7173B94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HelloWorld.txt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1165D-F533-DE4E-A1FD-9AC8A654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D2040E-062F-2C4D-81F0-62CF24ABAF93}"/>
              </a:ext>
            </a:extLst>
          </p:cNvPr>
          <p:cNvSpPr txBox="1"/>
          <p:nvPr/>
        </p:nvSpPr>
        <p:spPr>
          <a:xfrm>
            <a:off x="549631" y="1243072"/>
            <a:ext cx="3438762" cy="2123658"/>
          </a:xfrm>
          <a:prstGeom prst="rect">
            <a:avLst/>
          </a:prstGeom>
          <a:solidFill>
            <a:srgbClr val="DEF0F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PROGRAM HelloWorld;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:= 0;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REPEAT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write('#'); write(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(': Hello, world!');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UNTIL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5;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FA0719-BC0D-6843-8616-3B63509057CA}"/>
              </a:ext>
            </a:extLst>
          </p:cNvPr>
          <p:cNvSpPr txBox="1"/>
          <p:nvPr/>
        </p:nvSpPr>
        <p:spPr>
          <a:xfrm>
            <a:off x="4206244" y="1231642"/>
            <a:ext cx="4262705" cy="50167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&lt;PROGRAM HelloWorld&gt;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&lt;COMPOUND line 3&gt;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&lt;ASSIGN line 4&gt;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&lt;VARIABLE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/&gt;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&lt;INTEGER_CONSTANT 0 /&gt;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&lt;/ASSIGN&gt;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&lt;LOOP line 6&gt;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&lt;ASSIGN line 7&gt;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&lt;VARIABLE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/&gt;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&lt;ADD&gt;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&lt;VARIABLE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/&gt;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&lt;INTEGER_CONSTANT 1 /&gt;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&lt;/ADD&gt;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&lt;/ASSIGN&gt;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&lt;WRITE line 8&gt;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&lt;STRING_CONSTANT '#' /&gt;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&lt;/WRITE&gt;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&lt;WRITE line 8&gt;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&lt;VARIABLE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/&gt;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&lt;/WRITE&gt;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&lt;WRITELN line 9&gt;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&lt;STRING_CONSTANT ': Hello, world!' /&gt;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&lt;/WRITELN&gt;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&lt;TEST line 10&gt;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&lt;EQ&gt;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&lt;VARIABLE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/&gt;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&lt;INTEGER_CONSTANT 5 /&gt;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&lt;/EQ&gt;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&lt;/TEST&gt;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&lt;/LOOP&gt;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&lt;/COMPOUND&gt;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&lt;/PROGRAM&gt;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0FB3ED5-F699-9E45-A7A0-C775E4FA6D8E}"/>
              </a:ext>
            </a:extLst>
          </p:cNvPr>
          <p:cNvGrpSpPr/>
          <p:nvPr/>
        </p:nvGrpSpPr>
        <p:grpSpPr>
          <a:xfrm>
            <a:off x="365806" y="3611878"/>
            <a:ext cx="3691730" cy="1863671"/>
            <a:chOff x="457245" y="3630739"/>
            <a:chExt cx="3691730" cy="1863671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DF211016-C386-E94B-B137-9E026FE14072}"/>
                </a:ext>
              </a:extLst>
            </p:cNvPr>
            <p:cNvSpPr/>
            <p:nvPr/>
          </p:nvSpPr>
          <p:spPr bwMode="auto">
            <a:xfrm>
              <a:off x="1114403" y="3630739"/>
              <a:ext cx="822951" cy="274317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/>
                <a:t>PROGRAM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6C93D3E8-CDA6-7645-AFC7-E3EE88E1C5F0}"/>
                </a:ext>
              </a:extLst>
            </p:cNvPr>
            <p:cNvSpPr/>
            <p:nvPr/>
          </p:nvSpPr>
          <p:spPr bwMode="auto">
            <a:xfrm>
              <a:off x="1037317" y="4132703"/>
              <a:ext cx="977123" cy="274317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/>
                <a:t>COMPOUND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2F18636-4902-0F4F-9D61-AC5934183753}"/>
                </a:ext>
              </a:extLst>
            </p:cNvPr>
            <p:cNvSpPr/>
            <p:nvPr/>
          </p:nvSpPr>
          <p:spPr bwMode="auto">
            <a:xfrm>
              <a:off x="457245" y="4633907"/>
              <a:ext cx="674243" cy="274317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/>
                <a:t>ASSIGN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557242C-A206-1042-B0D9-643D29D0F13C}"/>
                </a:ext>
              </a:extLst>
            </p:cNvPr>
            <p:cNvSpPr/>
            <p:nvPr/>
          </p:nvSpPr>
          <p:spPr bwMode="auto">
            <a:xfrm>
              <a:off x="1920269" y="4638037"/>
              <a:ext cx="674243" cy="274317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LOOP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910928EC-96F5-FC4C-BD1A-3CAC680CC15E}"/>
                </a:ext>
              </a:extLst>
            </p:cNvPr>
            <p:cNvSpPr/>
            <p:nvPr/>
          </p:nvSpPr>
          <p:spPr bwMode="auto">
            <a:xfrm>
              <a:off x="457245" y="5220093"/>
              <a:ext cx="674243" cy="274317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/>
                <a:t>ASSIGN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7445547D-C1C2-844B-A0A6-863F69905038}"/>
                </a:ext>
              </a:extLst>
            </p:cNvPr>
            <p:cNvSpPr/>
            <p:nvPr/>
          </p:nvSpPr>
          <p:spPr bwMode="auto">
            <a:xfrm>
              <a:off x="1194084" y="5217294"/>
              <a:ext cx="674243" cy="274317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/>
                <a:t>WRITE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DB447F2-C7E7-5446-B22C-2F79C3CB75AE}"/>
                </a:ext>
              </a:extLst>
            </p:cNvPr>
            <p:cNvCxnSpPr>
              <a:stCxn id="7" idx="2"/>
              <a:endCxn id="8" idx="0"/>
            </p:cNvCxnSpPr>
            <p:nvPr/>
          </p:nvCxnSpPr>
          <p:spPr bwMode="auto">
            <a:xfrm>
              <a:off x="1525879" y="3905056"/>
              <a:ext cx="0" cy="2276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Elbow Connector 15">
              <a:extLst>
                <a:ext uri="{FF2B5EF4-FFF2-40B4-BE49-F238E27FC236}">
                  <a16:creationId xmlns:a16="http://schemas.microsoft.com/office/drawing/2014/main" id="{EE747F81-5712-9D42-B4C3-8C0A52AE9979}"/>
                </a:ext>
              </a:extLst>
            </p:cNvPr>
            <p:cNvCxnSpPr>
              <a:stCxn id="8" idx="2"/>
              <a:endCxn id="9" idx="0"/>
            </p:cNvCxnSpPr>
            <p:nvPr/>
          </p:nvCxnSpPr>
          <p:spPr bwMode="auto">
            <a:xfrm rot="5400000">
              <a:off x="1046680" y="4154707"/>
              <a:ext cx="226887" cy="731512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Elbow Connector 17">
              <a:extLst>
                <a:ext uri="{FF2B5EF4-FFF2-40B4-BE49-F238E27FC236}">
                  <a16:creationId xmlns:a16="http://schemas.microsoft.com/office/drawing/2014/main" id="{9C1FADD1-6766-A645-9E48-65BBC445E900}"/>
                </a:ext>
              </a:extLst>
            </p:cNvPr>
            <p:cNvCxnSpPr>
              <a:stCxn id="8" idx="2"/>
              <a:endCxn id="10" idx="0"/>
            </p:cNvCxnSpPr>
            <p:nvPr/>
          </p:nvCxnSpPr>
          <p:spPr bwMode="auto">
            <a:xfrm rot="16200000" flipH="1">
              <a:off x="1776127" y="4156772"/>
              <a:ext cx="231017" cy="731512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Elbow Connector 19">
              <a:extLst>
                <a:ext uri="{FF2B5EF4-FFF2-40B4-BE49-F238E27FC236}">
                  <a16:creationId xmlns:a16="http://schemas.microsoft.com/office/drawing/2014/main" id="{79550ED0-3F6F-734B-950D-3155682B187D}"/>
                </a:ext>
              </a:extLst>
            </p:cNvPr>
            <p:cNvCxnSpPr>
              <a:stCxn id="10" idx="2"/>
              <a:endCxn id="11" idx="0"/>
            </p:cNvCxnSpPr>
            <p:nvPr/>
          </p:nvCxnSpPr>
          <p:spPr bwMode="auto">
            <a:xfrm rot="5400000">
              <a:off x="1372010" y="4334711"/>
              <a:ext cx="307739" cy="1463024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7BE3376F-DC03-A243-A6D2-70473B5912F2}"/>
                </a:ext>
              </a:extLst>
            </p:cNvPr>
            <p:cNvSpPr/>
            <p:nvPr/>
          </p:nvSpPr>
          <p:spPr bwMode="auto">
            <a:xfrm>
              <a:off x="1920269" y="5217294"/>
              <a:ext cx="674243" cy="274317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/>
                <a:t>WRITE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C40902D-D017-914D-9C71-F96F434D229A}"/>
                </a:ext>
              </a:extLst>
            </p:cNvPr>
            <p:cNvSpPr/>
            <p:nvPr/>
          </p:nvSpPr>
          <p:spPr bwMode="auto">
            <a:xfrm>
              <a:off x="2651781" y="5217294"/>
              <a:ext cx="743224" cy="274317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/>
                <a:t>WRITELN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30" name="Elbow Connector 29">
              <a:extLst>
                <a:ext uri="{FF2B5EF4-FFF2-40B4-BE49-F238E27FC236}">
                  <a16:creationId xmlns:a16="http://schemas.microsoft.com/office/drawing/2014/main" id="{C286BF90-0531-7A47-B2BA-AD72D0EA71A8}"/>
                </a:ext>
              </a:extLst>
            </p:cNvPr>
            <p:cNvCxnSpPr>
              <a:stCxn id="10" idx="2"/>
              <a:endCxn id="12" idx="0"/>
            </p:cNvCxnSpPr>
            <p:nvPr/>
          </p:nvCxnSpPr>
          <p:spPr bwMode="auto">
            <a:xfrm rot="5400000">
              <a:off x="1741829" y="4701732"/>
              <a:ext cx="304940" cy="726185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2" name="Elbow Connector 31">
              <a:extLst>
                <a:ext uri="{FF2B5EF4-FFF2-40B4-BE49-F238E27FC236}">
                  <a16:creationId xmlns:a16="http://schemas.microsoft.com/office/drawing/2014/main" id="{8CC39A5C-4DF7-844F-B9AA-5E0FA4479B49}"/>
                </a:ext>
              </a:extLst>
            </p:cNvPr>
            <p:cNvCxnSpPr>
              <a:cxnSpLocks/>
              <a:stCxn id="10" idx="2"/>
              <a:endCxn id="25" idx="0"/>
            </p:cNvCxnSpPr>
            <p:nvPr/>
          </p:nvCxnSpPr>
          <p:spPr bwMode="auto">
            <a:xfrm rot="16200000" flipH="1">
              <a:off x="2487922" y="4681823"/>
              <a:ext cx="304940" cy="766002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B7EF57DE-F992-0346-BF49-71229FCB5728}"/>
                </a:ext>
              </a:extLst>
            </p:cNvPr>
            <p:cNvSpPr/>
            <p:nvPr/>
          </p:nvSpPr>
          <p:spPr bwMode="auto">
            <a:xfrm>
              <a:off x="3474732" y="5217294"/>
              <a:ext cx="674243" cy="274317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/>
                <a:t>TEST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46" name="Elbow Connector 45">
              <a:extLst>
                <a:ext uri="{FF2B5EF4-FFF2-40B4-BE49-F238E27FC236}">
                  <a16:creationId xmlns:a16="http://schemas.microsoft.com/office/drawing/2014/main" id="{C22F2565-CAD2-F649-AA35-213BD5E07508}"/>
                </a:ext>
              </a:extLst>
            </p:cNvPr>
            <p:cNvCxnSpPr>
              <a:stCxn id="10" idx="2"/>
              <a:endCxn id="37" idx="0"/>
            </p:cNvCxnSpPr>
            <p:nvPr/>
          </p:nvCxnSpPr>
          <p:spPr bwMode="auto">
            <a:xfrm rot="16200000" flipH="1">
              <a:off x="2882152" y="4287592"/>
              <a:ext cx="304940" cy="1554463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716610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26660-4F49-064A-8E41-93A692820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parseProgram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Member Function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257FD5-D81F-0544-877F-AE693A43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124EBF-74CB-7D47-9AB8-DAC033C78027}"/>
              </a:ext>
            </a:extLst>
          </p:cNvPr>
          <p:cNvSpPr txBox="1"/>
          <p:nvPr/>
        </p:nvSpPr>
        <p:spPr>
          <a:xfrm>
            <a:off x="274367" y="1417342"/>
            <a:ext cx="7595349" cy="4616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Node *Parser::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parseProgram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Node *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programNode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new Node(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NodeType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::PROGRAM);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currentToken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scanner-&gt;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nextToken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  // first token!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if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currentToken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-&gt;type ==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TokenType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::PROGRAM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currentToken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scanner-&gt;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nextToken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  // consume PROGRAM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else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syntaxError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("Expecting PROGRAM");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if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currentToken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-&gt;type == 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IDENTIFIER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string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programName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currentToken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-&gt;text;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-&gt;enter(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programName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programNode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-&gt;text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programName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currentToken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scanner-&gt;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nextToken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  // consume program name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else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syntaxError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("Expecting program name");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D99B33-239D-594A-989F-BFDA4AF36B95}"/>
              </a:ext>
            </a:extLst>
          </p:cNvPr>
          <p:cNvSpPr txBox="1"/>
          <p:nvPr/>
        </p:nvSpPr>
        <p:spPr>
          <a:xfrm>
            <a:off x="6543838" y="1248065"/>
            <a:ext cx="116557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Parser.cpp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F66B21-19D6-B945-87BA-1BA4572A5E50}"/>
              </a:ext>
            </a:extLst>
          </p:cNvPr>
          <p:cNvSpPr txBox="1"/>
          <p:nvPr/>
        </p:nvSpPr>
        <p:spPr>
          <a:xfrm>
            <a:off x="6328863" y="6170122"/>
            <a:ext cx="2055371" cy="338554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namespace frontend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F1EA4DC8-FDD5-3F47-BB8A-EABE2AF1C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887" y="3611878"/>
            <a:ext cx="2608598" cy="13471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4C5A99-FD6D-4848-9186-DF58C7D36888}"/>
              </a:ext>
            </a:extLst>
          </p:cNvPr>
          <p:cNvSpPr txBox="1"/>
          <p:nvPr/>
        </p:nvSpPr>
        <p:spPr>
          <a:xfrm>
            <a:off x="6675097" y="1644968"/>
            <a:ext cx="2316660" cy="1446550"/>
          </a:xfrm>
          <a:prstGeom prst="rect">
            <a:avLst/>
          </a:prstGeom>
          <a:solidFill>
            <a:srgbClr val="DEF0F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PROGRAM HelloWorld;</a:t>
            </a:r>
            <a:b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:= 0;</a:t>
            </a:r>
          </a:p>
          <a:p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REPEAT</a:t>
            </a:r>
          </a:p>
          <a:p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+ 1;</a:t>
            </a:r>
          </a:p>
          <a:p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write('#'); write(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(': Hello, world!');</a:t>
            </a:r>
          </a:p>
          <a:p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UNTIL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5;</a:t>
            </a:r>
          </a:p>
          <a:p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END.</a:t>
            </a:r>
          </a:p>
        </p:txBody>
      </p:sp>
    </p:spTree>
    <p:extLst>
      <p:ext uri="{BB962C8B-B14F-4D97-AF65-F5344CB8AC3E}">
        <p14:creationId xmlns:p14="http://schemas.microsoft.com/office/powerpoint/2010/main" val="1133893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77221-FB1D-B44A-AD6B-C9227944C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parseProgram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Function</a:t>
            </a:r>
            <a:r>
              <a:rPr lang="en-US" i="1" dirty="0"/>
              <a:t>, cont’d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CF05E-8A58-564D-8752-1B732AAF4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5B4645-3B91-F246-A969-7FFB7FA27660}"/>
              </a:ext>
            </a:extLst>
          </p:cNvPr>
          <p:cNvSpPr txBox="1"/>
          <p:nvPr/>
        </p:nvSpPr>
        <p:spPr>
          <a:xfrm>
            <a:off x="826423" y="1403741"/>
            <a:ext cx="7487947" cy="31085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if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currentToken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-&gt;type == 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SEMICOLON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currentToken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scanner-&gt;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nextToken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  // consume 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else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syntaxError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("Missing ;");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if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currentToken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-&gt;type != 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syntaxError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("Expecting BEGIN");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// The PROGRAM node adopts the COMPOUND tree.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programNode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-&gt;adopt(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parseCompoundStatement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b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solidFill>
                <a:srgbClr val="B23C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if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currentToken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-&gt;type != PERIOD)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syntaxError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("Expecting .");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return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programNode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27A2C1-9554-6046-A4CC-FC7A9D5E9C1A}"/>
              </a:ext>
            </a:extLst>
          </p:cNvPr>
          <p:cNvSpPr txBox="1"/>
          <p:nvPr/>
        </p:nvSpPr>
        <p:spPr>
          <a:xfrm>
            <a:off x="6927661" y="1234464"/>
            <a:ext cx="1210460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Parser.cpp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ED74F47-3497-EB44-B0EE-501FCCCD8E2F}"/>
              </a:ext>
            </a:extLst>
          </p:cNvPr>
          <p:cNvGrpSpPr/>
          <p:nvPr/>
        </p:nvGrpSpPr>
        <p:grpSpPr>
          <a:xfrm>
            <a:off x="5081796" y="4160512"/>
            <a:ext cx="3691730" cy="1863671"/>
            <a:chOff x="457245" y="3630739"/>
            <a:chExt cx="3691730" cy="1863671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E6C1EF92-D0F0-7C41-9991-C8D119C0C3D5}"/>
                </a:ext>
              </a:extLst>
            </p:cNvPr>
            <p:cNvSpPr/>
            <p:nvPr/>
          </p:nvSpPr>
          <p:spPr bwMode="auto">
            <a:xfrm>
              <a:off x="1114403" y="3630739"/>
              <a:ext cx="822951" cy="274317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/>
                <a:t>PROGRAM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775AF5E-1DFD-B44E-882B-FF8D0C79D3F9}"/>
                </a:ext>
              </a:extLst>
            </p:cNvPr>
            <p:cNvSpPr/>
            <p:nvPr/>
          </p:nvSpPr>
          <p:spPr bwMode="auto">
            <a:xfrm>
              <a:off x="1037317" y="4132703"/>
              <a:ext cx="977123" cy="274317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/>
                <a:t>COMPOUND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A59B6053-FA87-314C-947D-FDA93FC30CDF}"/>
                </a:ext>
              </a:extLst>
            </p:cNvPr>
            <p:cNvSpPr/>
            <p:nvPr/>
          </p:nvSpPr>
          <p:spPr bwMode="auto">
            <a:xfrm>
              <a:off x="457245" y="4633907"/>
              <a:ext cx="674243" cy="274317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/>
                <a:t>ASSIGN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7A68E83-85C0-2449-A4B9-572E72B64FC2}"/>
                </a:ext>
              </a:extLst>
            </p:cNvPr>
            <p:cNvSpPr/>
            <p:nvPr/>
          </p:nvSpPr>
          <p:spPr bwMode="auto">
            <a:xfrm>
              <a:off x="1920269" y="4638037"/>
              <a:ext cx="674243" cy="274317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LOOP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8980D1B1-1B77-7F40-B26D-5532F2DB21C9}"/>
                </a:ext>
              </a:extLst>
            </p:cNvPr>
            <p:cNvSpPr/>
            <p:nvPr/>
          </p:nvSpPr>
          <p:spPr bwMode="auto">
            <a:xfrm>
              <a:off x="457245" y="5220093"/>
              <a:ext cx="674243" cy="274317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/>
                <a:t>ASSIGN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17365943-EF99-4340-8866-2A02537B307B}"/>
                </a:ext>
              </a:extLst>
            </p:cNvPr>
            <p:cNvSpPr/>
            <p:nvPr/>
          </p:nvSpPr>
          <p:spPr bwMode="auto">
            <a:xfrm>
              <a:off x="1194084" y="5217294"/>
              <a:ext cx="674243" cy="274317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/>
                <a:t>WRITE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862D312-6658-104B-8CFD-84A1A02D3440}"/>
                </a:ext>
              </a:extLst>
            </p:cNvPr>
            <p:cNvCxnSpPr>
              <a:stCxn id="8" idx="2"/>
              <a:endCxn id="9" idx="0"/>
            </p:cNvCxnSpPr>
            <p:nvPr/>
          </p:nvCxnSpPr>
          <p:spPr bwMode="auto">
            <a:xfrm>
              <a:off x="1525879" y="3905056"/>
              <a:ext cx="0" cy="2276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Elbow Connector 14">
              <a:extLst>
                <a:ext uri="{FF2B5EF4-FFF2-40B4-BE49-F238E27FC236}">
                  <a16:creationId xmlns:a16="http://schemas.microsoft.com/office/drawing/2014/main" id="{3186494A-6996-054B-AC72-6B742F09EC3A}"/>
                </a:ext>
              </a:extLst>
            </p:cNvPr>
            <p:cNvCxnSpPr>
              <a:stCxn id="9" idx="2"/>
              <a:endCxn id="10" idx="0"/>
            </p:cNvCxnSpPr>
            <p:nvPr/>
          </p:nvCxnSpPr>
          <p:spPr bwMode="auto">
            <a:xfrm rot="5400000">
              <a:off x="1046680" y="4154707"/>
              <a:ext cx="226887" cy="731512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Elbow Connector 15">
              <a:extLst>
                <a:ext uri="{FF2B5EF4-FFF2-40B4-BE49-F238E27FC236}">
                  <a16:creationId xmlns:a16="http://schemas.microsoft.com/office/drawing/2014/main" id="{7D4D78D0-1C90-E240-BC4A-6100C2B58DCD}"/>
                </a:ext>
              </a:extLst>
            </p:cNvPr>
            <p:cNvCxnSpPr>
              <a:stCxn id="9" idx="2"/>
              <a:endCxn id="11" idx="0"/>
            </p:cNvCxnSpPr>
            <p:nvPr/>
          </p:nvCxnSpPr>
          <p:spPr bwMode="auto">
            <a:xfrm rot="16200000" flipH="1">
              <a:off x="1776127" y="4156772"/>
              <a:ext cx="231017" cy="731512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Elbow Connector 16">
              <a:extLst>
                <a:ext uri="{FF2B5EF4-FFF2-40B4-BE49-F238E27FC236}">
                  <a16:creationId xmlns:a16="http://schemas.microsoft.com/office/drawing/2014/main" id="{7FBF3DC8-201F-824D-92D4-B0C5F87ADD18}"/>
                </a:ext>
              </a:extLst>
            </p:cNvPr>
            <p:cNvCxnSpPr>
              <a:stCxn id="11" idx="2"/>
              <a:endCxn id="12" idx="0"/>
            </p:cNvCxnSpPr>
            <p:nvPr/>
          </p:nvCxnSpPr>
          <p:spPr bwMode="auto">
            <a:xfrm rot="5400000">
              <a:off x="1372010" y="4334711"/>
              <a:ext cx="307739" cy="1463024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11531088-4F54-524A-B93C-4BADAFAA2BD1}"/>
                </a:ext>
              </a:extLst>
            </p:cNvPr>
            <p:cNvSpPr/>
            <p:nvPr/>
          </p:nvSpPr>
          <p:spPr bwMode="auto">
            <a:xfrm>
              <a:off x="1920269" y="5217294"/>
              <a:ext cx="674243" cy="274317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/>
                <a:t>WRITE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E53E708E-1A3C-3448-9B14-6C7E4CA51B35}"/>
                </a:ext>
              </a:extLst>
            </p:cNvPr>
            <p:cNvSpPr/>
            <p:nvPr/>
          </p:nvSpPr>
          <p:spPr bwMode="auto">
            <a:xfrm>
              <a:off x="2651781" y="5217294"/>
              <a:ext cx="743224" cy="274317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/>
                <a:t>WRITELN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20" name="Elbow Connector 19">
              <a:extLst>
                <a:ext uri="{FF2B5EF4-FFF2-40B4-BE49-F238E27FC236}">
                  <a16:creationId xmlns:a16="http://schemas.microsoft.com/office/drawing/2014/main" id="{85CFAD8B-FE3D-6A45-AFEA-8C5A84259D97}"/>
                </a:ext>
              </a:extLst>
            </p:cNvPr>
            <p:cNvCxnSpPr>
              <a:stCxn id="11" idx="2"/>
              <a:endCxn id="13" idx="0"/>
            </p:cNvCxnSpPr>
            <p:nvPr/>
          </p:nvCxnSpPr>
          <p:spPr bwMode="auto">
            <a:xfrm rot="5400000">
              <a:off x="1741829" y="4701732"/>
              <a:ext cx="304940" cy="726185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" name="Elbow Connector 20">
              <a:extLst>
                <a:ext uri="{FF2B5EF4-FFF2-40B4-BE49-F238E27FC236}">
                  <a16:creationId xmlns:a16="http://schemas.microsoft.com/office/drawing/2014/main" id="{B4BA265C-92C0-CB4E-A6C0-C60D62E03140}"/>
                </a:ext>
              </a:extLst>
            </p:cNvPr>
            <p:cNvCxnSpPr>
              <a:cxnSpLocks/>
              <a:stCxn id="11" idx="2"/>
              <a:endCxn id="19" idx="0"/>
            </p:cNvCxnSpPr>
            <p:nvPr/>
          </p:nvCxnSpPr>
          <p:spPr bwMode="auto">
            <a:xfrm rot="16200000" flipH="1">
              <a:off x="2487922" y="4681823"/>
              <a:ext cx="304940" cy="766002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04BBE188-58E4-4645-9210-B786AB2D18C5}"/>
                </a:ext>
              </a:extLst>
            </p:cNvPr>
            <p:cNvSpPr/>
            <p:nvPr/>
          </p:nvSpPr>
          <p:spPr bwMode="auto">
            <a:xfrm>
              <a:off x="3474732" y="5217294"/>
              <a:ext cx="674243" cy="274317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/>
                <a:t>TEST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23" name="Elbow Connector 22">
              <a:extLst>
                <a:ext uri="{FF2B5EF4-FFF2-40B4-BE49-F238E27FC236}">
                  <a16:creationId xmlns:a16="http://schemas.microsoft.com/office/drawing/2014/main" id="{BBB6DF1D-0F40-E148-9777-419B6368A900}"/>
                </a:ext>
              </a:extLst>
            </p:cNvPr>
            <p:cNvCxnSpPr>
              <a:stCxn id="11" idx="2"/>
              <a:endCxn id="22" idx="0"/>
            </p:cNvCxnSpPr>
            <p:nvPr/>
          </p:nvCxnSpPr>
          <p:spPr bwMode="auto">
            <a:xfrm rot="16200000" flipH="1">
              <a:off x="2882152" y="4287592"/>
              <a:ext cx="304940" cy="1554463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6720C66-0CAA-A84C-990E-C562A05DF84C}"/>
              </a:ext>
            </a:extLst>
          </p:cNvPr>
          <p:cNvSpPr txBox="1"/>
          <p:nvPr/>
        </p:nvSpPr>
        <p:spPr>
          <a:xfrm>
            <a:off x="1573872" y="4408286"/>
            <a:ext cx="2877711" cy="1785104"/>
          </a:xfrm>
          <a:prstGeom prst="rect">
            <a:avLst/>
          </a:prstGeom>
          <a:solidFill>
            <a:srgbClr val="DEF0F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PROGRAM HelloWorld;</a:t>
            </a:r>
            <a:b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:= 0;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REPEAT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write('#'); write(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(': Hello, world!');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UNTIL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5;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END.</a:t>
            </a:r>
          </a:p>
        </p:txBody>
      </p:sp>
    </p:spTree>
    <p:extLst>
      <p:ext uri="{BB962C8B-B14F-4D97-AF65-F5344CB8AC3E}">
        <p14:creationId xmlns:p14="http://schemas.microsoft.com/office/powerpoint/2010/main" val="3935305229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29060</TotalTime>
  <Words>4493</Words>
  <Application>Microsoft Macintosh PowerPoint</Application>
  <PresentationFormat>On-screen Show (4:3)</PresentationFormat>
  <Paragraphs>547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Courier New</vt:lpstr>
      <vt:lpstr>Times New Roman</vt:lpstr>
      <vt:lpstr>Wingdings</vt:lpstr>
      <vt:lpstr>Quadrant</vt:lpstr>
      <vt:lpstr>CMPE 152: Compiler Design September 1 Class Meeting</vt:lpstr>
      <vt:lpstr>Review: Conceptual Design</vt:lpstr>
      <vt:lpstr>Parse Tree: Conceptual Design</vt:lpstr>
      <vt:lpstr>Building a Parse Tree</vt:lpstr>
      <vt:lpstr>Building a Parse Tree</vt:lpstr>
      <vt:lpstr>Building a Parse Tree</vt:lpstr>
      <vt:lpstr>Example: HelloWorld.txt</vt:lpstr>
      <vt:lpstr>The parseProgram() Member Function </vt:lpstr>
      <vt:lpstr>The parseProgram() Function, cont’d </vt:lpstr>
      <vt:lpstr>The parseCompoundStatement() Function</vt:lpstr>
      <vt:lpstr>The parseStatementList() Function</vt:lpstr>
      <vt:lpstr>Statement Starter Tokens</vt:lpstr>
      <vt:lpstr>The parseStatement() Function</vt:lpstr>
      <vt:lpstr>Review: Conceptual Design</vt:lpstr>
      <vt:lpstr>The Symbol Table: Basic Concepts</vt:lpstr>
      <vt:lpstr>The Symbol Table: Conceptual Design</vt:lpstr>
      <vt:lpstr>The Symbol Table: Basic Operations</vt:lpstr>
      <vt:lpstr>What Needs a Symbol Table?</vt:lpstr>
      <vt:lpstr>Symbol Table Entries</vt:lpstr>
      <vt:lpstr>The Symbol Table</vt:lpstr>
      <vt:lpstr>A Hack!</vt:lpstr>
      <vt:lpstr>The parseAssignmentStatement() Function</vt:lpstr>
      <vt:lpstr>parseAssignmentStatement(), cont’d</vt:lpstr>
      <vt:lpstr>The parseFactor() Function</vt:lpstr>
      <vt:lpstr>The parseVariable() Function</vt:lpstr>
      <vt:lpstr>The parseRepeatStatement() Function</vt:lpstr>
      <vt:lpstr>Example Parse Tree</vt:lpstr>
      <vt:lpstr>Simple Interpreter</vt:lpstr>
      <vt:lpstr>Review: Conceptual Design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153: Concepts of Compiler Design</dc:title>
  <dc:creator>Ronald Mak</dc:creator>
  <cp:lastModifiedBy>Ron Mak</cp:lastModifiedBy>
  <cp:revision>339</cp:revision>
  <dcterms:created xsi:type="dcterms:W3CDTF">2008-01-12T03:52:55Z</dcterms:created>
  <dcterms:modified xsi:type="dcterms:W3CDTF">2021-02-09T07:34:23Z</dcterms:modified>
</cp:coreProperties>
</file>