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256" r:id="rId2"/>
    <p:sldId id="339" r:id="rId3"/>
    <p:sldId id="340" r:id="rId4"/>
    <p:sldId id="341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283" r:id="rId19"/>
    <p:sldId id="307" r:id="rId20"/>
    <p:sldId id="284" r:id="rId21"/>
    <p:sldId id="285" r:id="rId22"/>
    <p:sldId id="376" r:id="rId23"/>
    <p:sldId id="377" r:id="rId24"/>
    <p:sldId id="286" r:id="rId25"/>
    <p:sldId id="378" r:id="rId26"/>
    <p:sldId id="385" r:id="rId27"/>
    <p:sldId id="386" r:id="rId28"/>
    <p:sldId id="379" r:id="rId29"/>
    <p:sldId id="380" r:id="rId30"/>
    <p:sldId id="289" r:id="rId31"/>
    <p:sldId id="290" r:id="rId32"/>
    <p:sldId id="381" r:id="rId33"/>
    <p:sldId id="291" r:id="rId34"/>
    <p:sldId id="382" r:id="rId35"/>
    <p:sldId id="292" r:id="rId36"/>
    <p:sldId id="383" r:id="rId37"/>
    <p:sldId id="293" r:id="rId38"/>
    <p:sldId id="384" r:id="rId39"/>
    <p:sldId id="375" r:id="rId40"/>
    <p:sldId id="387" r:id="rId41"/>
    <p:sldId id="388" r:id="rId42"/>
    <p:sldId id="389" r:id="rId43"/>
    <p:sldId id="374" r:id="rId44"/>
    <p:sldId id="390" r:id="rId45"/>
    <p:sldId id="391" r:id="rId46"/>
    <p:sldId id="392" r:id="rId47"/>
    <p:sldId id="393" r:id="rId48"/>
    <p:sldId id="395" r:id="rId49"/>
    <p:sldId id="394" r:id="rId50"/>
    <p:sldId id="308" r:id="rId51"/>
    <p:sldId id="294" r:id="rId52"/>
    <p:sldId id="295" r:id="rId53"/>
    <p:sldId id="296" r:id="rId54"/>
    <p:sldId id="309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5" r:id="rId63"/>
    <p:sldId id="306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00" autoAdjust="0"/>
    <p:restoredTop sz="97455" autoAdjust="0"/>
  </p:normalViewPr>
  <p:slideViewPr>
    <p:cSldViewPr>
      <p:cViewPr varScale="1">
        <p:scale>
          <a:sx n="158" d="100"/>
          <a:sy n="158" d="100"/>
        </p:scale>
        <p:origin x="216" y="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068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April 16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oonpoint.com/os/os-x/homebrew/fswatch.php" TargetMode="External"/><Relationship Id="rId2" Type="http://schemas.openxmlformats.org/officeDocument/2006/relationships/hyperlink" Target="https://zoomadmin.com/HowToInstall/UbuntuPackage/fswatch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kompf.com/cplus/posixlis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April 16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FA1F-0282-6543-AD08-2115E4E879C0}" type="slidenum">
              <a:rPr lang="en-US"/>
              <a:pPr/>
              <a:t>10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Layout on Disk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Master Boot Record </a:t>
            </a:r>
            <a:r>
              <a:rPr lang="en-US" dirty="0"/>
              <a:t>(</a:t>
            </a:r>
            <a:r>
              <a:rPr lang="en-US" dirty="0">
                <a:solidFill>
                  <a:srgbClr val="B23300"/>
                </a:solidFill>
              </a:rPr>
              <a:t>MBR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at sector 0 of the disk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boot the computer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the disk partition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code to boot the computer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MBR code locates the </a:t>
            </a:r>
            <a:r>
              <a:rPr lang="en-US" u="sng" dirty="0"/>
              <a:t>active disk partition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Read and execute the boot block </a:t>
            </a:r>
            <a:br>
              <a:rPr lang="en-US" dirty="0"/>
            </a:br>
            <a:r>
              <a:rPr lang="en-US" dirty="0"/>
              <a:t>of the active partition.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 the operating system residing </a:t>
            </a:r>
            <a:br>
              <a:rPr lang="en-US" dirty="0"/>
            </a:br>
            <a:r>
              <a:rPr lang="en-US" dirty="0"/>
              <a:t>in the partition.</a:t>
            </a:r>
          </a:p>
        </p:txBody>
      </p:sp>
    </p:spTree>
    <p:extLst>
      <p:ext uri="{BB962C8B-B14F-4D97-AF65-F5344CB8AC3E}">
        <p14:creationId xmlns:p14="http://schemas.microsoft.com/office/powerpoint/2010/main" val="15312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FA1F-0282-6543-AD08-2115E4E879C0}" type="slidenum">
              <a:rPr lang="en-US"/>
              <a:pPr/>
              <a:t>11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on Disk</a:t>
            </a:r>
            <a:r>
              <a:rPr lang="en-US" i="1" dirty="0"/>
              <a:t>, cont’d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superblock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key parameters about the file system </a:t>
            </a:r>
            <a:br>
              <a:rPr lang="en-US" dirty="0"/>
            </a:br>
            <a:r>
              <a:rPr lang="en-US" dirty="0"/>
              <a:t>that is read into main memory.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File-control blocks </a:t>
            </a:r>
            <a:r>
              <a:rPr lang="en-US" dirty="0"/>
              <a:t>(UNIX </a:t>
            </a:r>
            <a:r>
              <a:rPr lang="en-US" dirty="0" err="1">
                <a:solidFill>
                  <a:srgbClr val="B23300"/>
                </a:solidFill>
              </a:rPr>
              <a:t>inodes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Array of data structures, one per file.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Information about each file:</a:t>
            </a:r>
            <a:br>
              <a:rPr lang="en-US" dirty="0"/>
            </a:br>
            <a:r>
              <a:rPr lang="en-US" dirty="0"/>
              <a:t>Where its disk blocks are located, etc.</a:t>
            </a:r>
          </a:p>
        </p:txBody>
      </p:sp>
    </p:spTree>
    <p:extLst>
      <p:ext uri="{BB962C8B-B14F-4D97-AF65-F5344CB8AC3E}">
        <p14:creationId xmlns:p14="http://schemas.microsoft.com/office/powerpoint/2010/main" val="84419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CD48-1214-8648-B7B9-AF0B342D8F37}" type="slidenum">
              <a:rPr lang="en-US"/>
              <a:pPr/>
              <a:t>12</a:t>
            </a:fld>
            <a:endParaRPr lang="en-US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on Disk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Root directory</a:t>
            </a:r>
          </a:p>
          <a:p>
            <a:pPr>
              <a:lnSpc>
                <a:spcPct val="90000"/>
              </a:lnSpc>
            </a:pPr>
            <a:r>
              <a:rPr lang="en-US" dirty="0"/>
              <a:t>Other directories and files</a:t>
            </a:r>
          </a:p>
        </p:txBody>
      </p:sp>
      <p:pic>
        <p:nvPicPr>
          <p:cNvPr id="857092" name="Picture 4" descr="5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2" y="2514610"/>
            <a:ext cx="7528516" cy="31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814334-3C53-FE47-902B-F09CB260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22042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3C2-D22C-EF49-828A-9E4E919A5F3B}" type="slidenum">
              <a:rPr lang="en-US"/>
              <a:pPr/>
              <a:t>13</a:t>
            </a:fld>
            <a:endParaRPr lang="en-US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Contiguous File Allocation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6" y="1234464"/>
            <a:ext cx="4663434" cy="4939324"/>
          </a:xfrm>
        </p:spPr>
        <p:txBody>
          <a:bodyPr/>
          <a:lstStyle/>
          <a:p>
            <a:r>
              <a:rPr lang="en-US" dirty="0"/>
              <a:t>Each file occupies a set of contiguous blocks.</a:t>
            </a:r>
          </a:p>
          <a:p>
            <a:pPr lvl="1"/>
            <a:r>
              <a:rPr lang="en-US" dirty="0"/>
              <a:t>Usually best performance.</a:t>
            </a:r>
          </a:p>
          <a:p>
            <a:pPr lvl="1"/>
            <a:r>
              <a:rPr lang="en-US" dirty="0"/>
              <a:t>Simple: Requires only the starting location (block #) and length (block count).</a:t>
            </a:r>
          </a:p>
          <a:p>
            <a:pPr lvl="4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Finding space for file </a:t>
            </a:r>
          </a:p>
          <a:p>
            <a:pPr lvl="1"/>
            <a:r>
              <a:rPr lang="en-US" dirty="0"/>
              <a:t>Knowing the file size </a:t>
            </a:r>
          </a:p>
          <a:p>
            <a:pPr lvl="1"/>
            <a:r>
              <a:rPr lang="en-US" dirty="0"/>
              <a:t>External fragmentation </a:t>
            </a:r>
          </a:p>
          <a:p>
            <a:pPr lvl="1"/>
            <a:r>
              <a:rPr lang="en-US" dirty="0"/>
              <a:t>Need for compaction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859140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17638"/>
            <a:ext cx="38750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4837080" y="4746371"/>
            <a:ext cx="21675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Still used today on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CD ROMs and DVDs.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230E4-7A2C-0C40-8DDE-E5719F2B39F7}"/>
              </a:ext>
            </a:extLst>
          </p:cNvPr>
          <p:cNvSpPr txBox="1"/>
          <p:nvPr/>
        </p:nvSpPr>
        <p:spPr>
          <a:xfrm>
            <a:off x="5775425" y="5712123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6471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  <p:bldP spid="859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3C3-3809-E941-A012-099E4F7B6409}" type="slidenum">
              <a:rPr lang="en-US"/>
              <a:pPr/>
              <a:t>14</a:t>
            </a:fld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File Allocation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2343"/>
            <a:ext cx="7223726" cy="4878388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Each file is a linked list of blocks.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No external fragmentation.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No compaction.</a:t>
            </a:r>
          </a:p>
          <a:p>
            <a:pPr lvl="4"/>
            <a:endParaRPr lang="en-US" sz="45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Each block contains a pointer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to the next block.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Free space management system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called when a new block needed.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Improve efficiency by clustering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blocks into groups but increases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internal fragmentation.</a:t>
            </a:r>
          </a:p>
          <a:p>
            <a:pPr lvl="5"/>
            <a:endParaRPr lang="en-US" sz="4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Problems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Locating a block can take many I/</a:t>
            </a:r>
            <a:r>
              <a:rPr lang="en-US" sz="1800" dirty="0" err="1">
                <a:solidFill>
                  <a:srgbClr val="000000"/>
                </a:solidFill>
              </a:rPr>
              <a:t>Os</a:t>
            </a:r>
            <a:r>
              <a:rPr lang="en-US" sz="1800" dirty="0">
                <a:solidFill>
                  <a:srgbClr val="000000"/>
                </a:solidFill>
              </a:rPr>
              <a:t> and disk seeks.</a:t>
            </a:r>
          </a:p>
          <a:p>
            <a:pPr lvl="1"/>
            <a:r>
              <a:rPr lang="en-US" sz="1800" dirty="0"/>
              <a:t>Poor random-access performance.</a:t>
            </a:r>
          </a:p>
          <a:p>
            <a:pPr lvl="1"/>
            <a:r>
              <a:rPr lang="en-US" sz="1800" dirty="0"/>
              <a:t>Reliability can be a problem.</a:t>
            </a:r>
          </a:p>
        </p:txBody>
      </p:sp>
      <p:pic>
        <p:nvPicPr>
          <p:cNvPr id="86016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34" y="1325563"/>
            <a:ext cx="36750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0B750-0453-F543-9FFF-9281B959C5D4}"/>
              </a:ext>
            </a:extLst>
          </p:cNvPr>
          <p:cNvSpPr txBox="1"/>
          <p:nvPr/>
        </p:nvSpPr>
        <p:spPr>
          <a:xfrm>
            <a:off x="5775425" y="5712123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937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EB90-CFEE-4444-A4EC-8820AC880985}" type="slidenum">
              <a:rPr lang="en-US"/>
              <a:pPr/>
              <a:t>15</a:t>
            </a:fld>
            <a:endParaRPr lang="en-US"/>
          </a:p>
        </p:txBody>
      </p:sp>
      <p:pic>
        <p:nvPicPr>
          <p:cNvPr id="861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38" y="1325903"/>
            <a:ext cx="58515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1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Allocation Table (FAT)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48853"/>
            <a:ext cx="5303507" cy="393187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At the beginning of a volume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Indexed by block number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Much like a linked list.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Used by Microsoft Windows.</a:t>
            </a:r>
          </a:p>
          <a:p>
            <a:pPr lvl="4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Needs to be cached in memory for performance. </a:t>
            </a:r>
          </a:p>
          <a:p>
            <a:r>
              <a:rPr lang="en-US" dirty="0">
                <a:solidFill>
                  <a:srgbClr val="000000"/>
                </a:solidFill>
              </a:rPr>
              <a:t>Simple to allocate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 new block.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5992D-665A-7C46-94D7-8F9DB2EADDC6}"/>
              </a:ext>
            </a:extLst>
          </p:cNvPr>
          <p:cNvSpPr txBox="1"/>
          <p:nvPr/>
        </p:nvSpPr>
        <p:spPr>
          <a:xfrm>
            <a:off x="5775425" y="5712123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6792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D5BD-6E06-7B46-BA4D-25666F890068}" type="slidenum">
              <a:rPr lang="en-US"/>
              <a:pPr/>
              <a:t>16</a:t>
            </a:fld>
            <a:endParaRPr 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File Allocation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4663434" cy="4835525"/>
          </a:xfrm>
        </p:spPr>
        <p:txBody>
          <a:bodyPr/>
          <a:lstStyle/>
          <a:p>
            <a:r>
              <a:rPr lang="en-US" dirty="0"/>
              <a:t>Each file has its own </a:t>
            </a:r>
            <a:br>
              <a:rPr lang="en-US" dirty="0"/>
            </a:br>
            <a:r>
              <a:rPr lang="en-US" dirty="0"/>
              <a:t>index block, an array of disk-block addresses.</a:t>
            </a:r>
          </a:p>
          <a:p>
            <a:pPr lvl="4"/>
            <a:endParaRPr lang="en-US" dirty="0"/>
          </a:p>
          <a:p>
            <a:r>
              <a:rPr lang="en-US" dirty="0"/>
              <a:t>No external fragmentation.</a:t>
            </a:r>
          </a:p>
          <a:p>
            <a:pPr lvl="4"/>
            <a:endParaRPr lang="en-US" dirty="0"/>
          </a:p>
          <a:p>
            <a:r>
              <a:rPr lang="en-US" dirty="0"/>
              <a:t>Overhead of </a:t>
            </a:r>
            <a:br>
              <a:rPr lang="en-US" dirty="0"/>
            </a:br>
            <a:r>
              <a:rPr lang="en-US" dirty="0"/>
              <a:t>the index block.</a:t>
            </a:r>
          </a:p>
        </p:txBody>
      </p:sp>
      <p:pic>
        <p:nvPicPr>
          <p:cNvPr id="862212" name="Picture 4" descr="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296" y="1508781"/>
            <a:ext cx="39703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7399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1B47-B039-9243-829C-177F18D04E56}" type="slidenum">
              <a:rPr lang="en-US"/>
              <a:pPr/>
              <a:t>17</a:t>
            </a:fld>
            <a:endParaRPr 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Inode</a:t>
            </a:r>
          </a:p>
        </p:txBody>
      </p:sp>
      <p:pic>
        <p:nvPicPr>
          <p:cNvPr id="8632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62" y="1325563"/>
            <a:ext cx="71326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32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79925" y="1325563"/>
            <a:ext cx="4389438" cy="2377754"/>
          </a:xfrm>
          <a:noFill/>
          <a:ln/>
        </p:spPr>
        <p:txBody>
          <a:bodyPr/>
          <a:lstStyle/>
          <a:p>
            <a:pPr lvl="1"/>
            <a:r>
              <a:rPr lang="en-US" dirty="0"/>
              <a:t>UNIX </a:t>
            </a:r>
            <a:r>
              <a:rPr lang="en-US" dirty="0" err="1"/>
              <a:t>inode</a:t>
            </a:r>
            <a:r>
              <a:rPr lang="en-US" dirty="0"/>
              <a:t> has pointers to:</a:t>
            </a:r>
          </a:p>
          <a:p>
            <a:pPr lvl="2"/>
            <a:r>
              <a:rPr lang="en-US" dirty="0"/>
              <a:t>direct blocks</a:t>
            </a:r>
          </a:p>
          <a:p>
            <a:pPr lvl="2"/>
            <a:r>
              <a:rPr lang="en-US" dirty="0"/>
              <a:t>single indirect blocks</a:t>
            </a:r>
          </a:p>
          <a:p>
            <a:pPr lvl="2"/>
            <a:r>
              <a:rPr lang="en-US" dirty="0"/>
              <a:t>double indirect blocks</a:t>
            </a:r>
          </a:p>
          <a:p>
            <a:pPr lvl="2"/>
            <a:r>
              <a:rPr lang="en-US" dirty="0"/>
              <a:t>triple indirect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96721-2B57-BF4F-9D9D-D104BE51E600}"/>
              </a:ext>
            </a:extLst>
          </p:cNvPr>
          <p:cNvSpPr txBox="1"/>
          <p:nvPr/>
        </p:nvSpPr>
        <p:spPr>
          <a:xfrm>
            <a:off x="3024238" y="6246167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58269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93A-C7B3-CE4C-A360-95DFC0589439}" type="slidenum">
              <a:rPr lang="en-US"/>
              <a:pPr/>
              <a:t>18</a:t>
            </a:fld>
            <a:endParaRPr 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Directories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u="sng" dirty="0"/>
              <a:t>UNIX treats a directory exactly </a:t>
            </a:r>
            <a:br>
              <a:rPr lang="en-US" u="sng" dirty="0"/>
            </a:br>
            <a:r>
              <a:rPr lang="en-US" u="sng" dirty="0"/>
              <a:t>the same way as a file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type field indicates that 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 directory.</a:t>
            </a:r>
          </a:p>
          <a:p>
            <a:pPr lvl="4"/>
            <a:endParaRPr lang="en-US" dirty="0"/>
          </a:p>
          <a:p>
            <a:r>
              <a:rPr lang="en-US" dirty="0"/>
              <a:t>The superblock on the disk gives </a:t>
            </a:r>
            <a:br>
              <a:rPr lang="en-US" dirty="0"/>
            </a:br>
            <a:r>
              <a:rPr lang="en-US" dirty="0"/>
              <a:t>the location of the inodes.</a:t>
            </a:r>
          </a:p>
          <a:p>
            <a:pPr lvl="4"/>
            <a:endParaRPr lang="en-US" dirty="0"/>
          </a:p>
          <a:p>
            <a:r>
              <a:rPr lang="en-US" dirty="0"/>
              <a:t>The first inode points to the root directory.</a:t>
            </a:r>
          </a:p>
        </p:txBody>
      </p:sp>
    </p:spTree>
    <p:extLst>
      <p:ext uri="{BB962C8B-B14F-4D97-AF65-F5344CB8AC3E}">
        <p14:creationId xmlns:p14="http://schemas.microsoft.com/office/powerpoint/2010/main" val="34261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93A-C7B3-CE4C-A360-95DFC0589439}" type="slidenum">
              <a:rPr lang="en-US"/>
              <a:pPr/>
              <a:t>19</a:t>
            </a:fld>
            <a:endParaRPr 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Directories</a:t>
            </a:r>
            <a:r>
              <a:rPr lang="en-US" i="1" dirty="0"/>
              <a:t>, cont’d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main function of the directory is to map </a:t>
            </a:r>
            <a:br>
              <a:rPr lang="en-US" dirty="0"/>
            </a:br>
            <a:r>
              <a:rPr lang="en-US" dirty="0"/>
              <a:t>the ASCII name of a file to the information </a:t>
            </a:r>
            <a:br>
              <a:rPr lang="en-US" dirty="0"/>
            </a:br>
            <a:r>
              <a:rPr lang="en-US" dirty="0"/>
              <a:t>needed to locate the file data.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UNIX directory entry:</a:t>
            </a:r>
          </a:p>
        </p:txBody>
      </p:sp>
      <p:pic>
        <p:nvPicPr>
          <p:cNvPr id="869380" name="Picture 4" descr="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3520439"/>
            <a:ext cx="3489325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E554A1-B117-F64C-8E1F-A55A91FF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8455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61BB-9DB1-A14F-B9F4-6ADE5E7C04AA}" type="slidenum">
              <a:rPr lang="en-US"/>
              <a:pPr/>
              <a:t>2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Mounting a File System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Mount </a:t>
            </a:r>
            <a:r>
              <a:rPr lang="en-US" dirty="0"/>
              <a:t>an external file system </a:t>
            </a:r>
            <a:br>
              <a:rPr lang="en-US" dirty="0"/>
            </a:br>
            <a:r>
              <a:rPr lang="en-US" dirty="0"/>
              <a:t>in order to access it.</a:t>
            </a:r>
          </a:p>
          <a:p>
            <a:pPr lvl="4"/>
            <a:endParaRPr lang="en-US" dirty="0"/>
          </a:p>
          <a:p>
            <a:r>
              <a:rPr lang="en-US" dirty="0"/>
              <a:t>The external file system can be located on another disk or on some external removable medium (such as a DVD ROM).</a:t>
            </a:r>
          </a:p>
          <a:p>
            <a:pPr lvl="4"/>
            <a:endParaRPr lang="en-US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B23300"/>
                </a:solidFill>
              </a:rPr>
              <a:t>mount point </a:t>
            </a:r>
            <a:r>
              <a:rPr lang="en-US" dirty="0"/>
              <a:t>in the current file system.</a:t>
            </a:r>
          </a:p>
          <a:p>
            <a:pPr lvl="1"/>
            <a:r>
              <a:rPr lang="en-US" dirty="0"/>
              <a:t>Usually, 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an empty directory.</a:t>
            </a:r>
          </a:p>
        </p:txBody>
      </p:sp>
    </p:spTree>
    <p:extLst>
      <p:ext uri="{BB962C8B-B14F-4D97-AF65-F5344CB8AC3E}">
        <p14:creationId xmlns:p14="http://schemas.microsoft.com/office/powerpoint/2010/main" val="196943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DEE-6C5C-214E-AA5D-17C0A56552A8}" type="slidenum">
              <a:rPr lang="en-US"/>
              <a:pPr/>
              <a:t>20</a:t>
            </a:fld>
            <a:endParaRPr lang="en-US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Directories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708" y="4160512"/>
            <a:ext cx="5486365" cy="508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The steps to look up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ast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mbox</a:t>
            </a:r>
            <a:r>
              <a:rPr lang="en-US" sz="2400" dirty="0"/>
              <a:t>.</a:t>
            </a:r>
          </a:p>
        </p:txBody>
      </p:sp>
      <p:pic>
        <p:nvPicPr>
          <p:cNvPr id="870404" name="Picture 4" descr="5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691659"/>
            <a:ext cx="7767637" cy="41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09" name="Oval 9"/>
          <p:cNvSpPr>
            <a:spLocks noChangeArrowheads="1"/>
          </p:cNvSpPr>
          <p:nvPr/>
        </p:nvSpPr>
        <p:spPr bwMode="auto">
          <a:xfrm>
            <a:off x="2341563" y="2495535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11" name="Group 11"/>
          <p:cNvGrpSpPr>
            <a:grpSpLocks/>
          </p:cNvGrpSpPr>
          <p:nvPr/>
        </p:nvGrpSpPr>
        <p:grpSpPr bwMode="auto">
          <a:xfrm>
            <a:off x="846138" y="2441560"/>
            <a:ext cx="1493838" cy="2359025"/>
            <a:chOff x="533" y="1192"/>
            <a:chExt cx="941" cy="1486"/>
          </a:xfrm>
        </p:grpSpPr>
        <p:sp>
          <p:nvSpPr>
            <p:cNvPr id="870407" name="Oval 7"/>
            <p:cNvSpPr>
              <a:spLocks noChangeArrowheads="1"/>
            </p:cNvSpPr>
            <p:nvPr/>
          </p:nvSpPr>
          <p:spPr bwMode="auto">
            <a:xfrm>
              <a:off x="533" y="2506"/>
              <a:ext cx="173" cy="172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70410" name="AutoShape 10"/>
            <p:cNvCxnSpPr>
              <a:cxnSpLocks noChangeShapeType="1"/>
              <a:stCxn id="870407" idx="0"/>
              <a:endCxn id="870409" idx="2"/>
            </p:cNvCxnSpPr>
            <p:nvPr/>
          </p:nvCxnSpPr>
          <p:spPr bwMode="auto">
            <a:xfrm rot="5400000" flipH="1" flipV="1">
              <a:off x="390" y="1421"/>
              <a:ext cx="1314" cy="855"/>
            </a:xfrm>
            <a:prstGeom prst="curvedConnector2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70413" name="Oval 13"/>
          <p:cNvSpPr>
            <a:spLocks noChangeArrowheads="1"/>
          </p:cNvSpPr>
          <p:nvPr/>
        </p:nvSpPr>
        <p:spPr bwMode="auto">
          <a:xfrm>
            <a:off x="3952875" y="2495535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15" name="Group 15"/>
          <p:cNvGrpSpPr>
            <a:grpSpLocks/>
          </p:cNvGrpSpPr>
          <p:nvPr/>
        </p:nvGrpSpPr>
        <p:grpSpPr bwMode="auto">
          <a:xfrm>
            <a:off x="2759075" y="2439973"/>
            <a:ext cx="1193800" cy="1317626"/>
            <a:chOff x="1738" y="1191"/>
            <a:chExt cx="752" cy="830"/>
          </a:xfrm>
        </p:grpSpPr>
        <p:sp>
          <p:nvSpPr>
            <p:cNvPr id="870412" name="Oval 12"/>
            <p:cNvSpPr>
              <a:spLocks noChangeArrowheads="1"/>
            </p:cNvSpPr>
            <p:nvPr/>
          </p:nvSpPr>
          <p:spPr bwMode="auto">
            <a:xfrm>
              <a:off x="1738" y="1845"/>
              <a:ext cx="268" cy="176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70414" name="AutoShape 14"/>
            <p:cNvCxnSpPr>
              <a:cxnSpLocks noChangeShapeType="1"/>
              <a:stCxn id="870412" idx="0"/>
              <a:endCxn id="870413" idx="2"/>
            </p:cNvCxnSpPr>
            <p:nvPr/>
          </p:nvCxnSpPr>
          <p:spPr bwMode="auto">
            <a:xfrm rot="5400000" flipH="1" flipV="1">
              <a:off x="1854" y="1209"/>
              <a:ext cx="653" cy="618"/>
            </a:xfrm>
            <a:prstGeom prst="curvedConnector2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70417" name="Oval 17"/>
          <p:cNvSpPr>
            <a:spLocks noChangeArrowheads="1"/>
          </p:cNvSpPr>
          <p:nvPr/>
        </p:nvSpPr>
        <p:spPr bwMode="auto">
          <a:xfrm>
            <a:off x="5594350" y="2495535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19" name="Group 19"/>
          <p:cNvGrpSpPr>
            <a:grpSpLocks/>
          </p:cNvGrpSpPr>
          <p:nvPr/>
        </p:nvGrpSpPr>
        <p:grpSpPr bwMode="auto">
          <a:xfrm>
            <a:off x="4021138" y="2441560"/>
            <a:ext cx="1573212" cy="1997075"/>
            <a:chOff x="2533" y="1192"/>
            <a:chExt cx="991" cy="1258"/>
          </a:xfrm>
        </p:grpSpPr>
        <p:sp>
          <p:nvSpPr>
            <p:cNvPr id="870416" name="Oval 16"/>
            <p:cNvSpPr>
              <a:spLocks noChangeArrowheads="1"/>
            </p:cNvSpPr>
            <p:nvPr/>
          </p:nvSpPr>
          <p:spPr bwMode="auto">
            <a:xfrm>
              <a:off x="2533" y="2280"/>
              <a:ext cx="215" cy="17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70418" name="AutoShape 18"/>
            <p:cNvCxnSpPr>
              <a:cxnSpLocks noChangeShapeType="1"/>
              <a:stCxn id="870416" idx="0"/>
              <a:endCxn id="870417" idx="2"/>
            </p:cNvCxnSpPr>
            <p:nvPr/>
          </p:nvCxnSpPr>
          <p:spPr bwMode="auto">
            <a:xfrm rot="5400000" flipH="1" flipV="1">
              <a:off x="2538" y="1294"/>
              <a:ext cx="1088" cy="884"/>
            </a:xfrm>
            <a:prstGeom prst="curvedConnector2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70421" name="Oval 21"/>
          <p:cNvSpPr>
            <a:spLocks noChangeArrowheads="1"/>
          </p:cNvSpPr>
          <p:nvPr/>
        </p:nvSpPr>
        <p:spPr bwMode="auto">
          <a:xfrm>
            <a:off x="7213600" y="2495535"/>
            <a:ext cx="88900" cy="88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23" name="Group 23"/>
          <p:cNvGrpSpPr>
            <a:grpSpLocks/>
          </p:cNvGrpSpPr>
          <p:nvPr/>
        </p:nvGrpSpPr>
        <p:grpSpPr bwMode="auto">
          <a:xfrm>
            <a:off x="5959475" y="2441560"/>
            <a:ext cx="1254125" cy="1316038"/>
            <a:chOff x="3754" y="1192"/>
            <a:chExt cx="790" cy="829"/>
          </a:xfrm>
        </p:grpSpPr>
        <p:sp>
          <p:nvSpPr>
            <p:cNvPr id="870420" name="Oval 20"/>
            <p:cNvSpPr>
              <a:spLocks noChangeArrowheads="1"/>
            </p:cNvSpPr>
            <p:nvPr/>
          </p:nvSpPr>
          <p:spPr bwMode="auto">
            <a:xfrm>
              <a:off x="3754" y="1855"/>
              <a:ext cx="298" cy="166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70422" name="AutoShape 22"/>
            <p:cNvCxnSpPr>
              <a:cxnSpLocks noChangeShapeType="1"/>
              <a:stCxn id="870420" idx="0"/>
              <a:endCxn id="870421" idx="2"/>
            </p:cNvCxnSpPr>
            <p:nvPr/>
          </p:nvCxnSpPr>
          <p:spPr bwMode="auto">
            <a:xfrm rot="5400000" flipH="1" flipV="1">
              <a:off x="3892" y="1203"/>
              <a:ext cx="663" cy="641"/>
            </a:xfrm>
            <a:prstGeom prst="curvedConnector2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70424" name="Oval 24"/>
          <p:cNvSpPr>
            <a:spLocks noChangeArrowheads="1"/>
          </p:cNvSpPr>
          <p:nvPr/>
        </p:nvSpPr>
        <p:spPr bwMode="auto">
          <a:xfrm>
            <a:off x="7292975" y="3851260"/>
            <a:ext cx="301625" cy="265113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806" y="1234464"/>
            <a:ext cx="410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Lookup of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ast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mbox</a:t>
            </a:r>
            <a:r>
              <a:rPr lang="en-US" sz="2400" dirty="0"/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B151D2-9E5B-CA4A-A861-4BA779A8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3004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78AF-E92E-E646-94CF-199859DA92F3}" type="slidenum">
              <a:rPr lang="en-US"/>
              <a:pPr/>
              <a:t>21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Create two small text files,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, containing different contents.</a:t>
            </a:r>
          </a:p>
          <a:p>
            <a:pPr lvl="1"/>
            <a:r>
              <a:rPr lang="en-US" altLang="ja-JP" dirty="0">
                <a:ea typeface="MS PGothic" charset="0"/>
                <a:cs typeface="MS PGothic" charset="0"/>
              </a:rPr>
              <a:t>The </a:t>
            </a:r>
            <a:r>
              <a:rPr lang="en-US" altLang="ja-JP" b="1" dirty="0">
                <a:solidFill>
                  <a:srgbClr val="0432FF"/>
                </a:solidFill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touch</a:t>
            </a:r>
            <a:r>
              <a:rPr lang="en-US" altLang="ja-JP" dirty="0">
                <a:ea typeface="MS PGothic" charset="0"/>
                <a:cs typeface="MS PGothic" charset="0"/>
              </a:rPr>
              <a:t> command creates a new file:</a:t>
            </a:r>
          </a:p>
          <a:p>
            <a:pPr lvl="2"/>
            <a:r>
              <a:rPr lang="en-US" altLang="ja-JP" dirty="0">
                <a:ea typeface="MS PGothic" charset="0"/>
                <a:cs typeface="MS PGothic" charset="0"/>
              </a:rPr>
              <a:t>If the file already exists, the command will simply update the file’s modification date.</a:t>
            </a:r>
          </a:p>
          <a:p>
            <a:pPr lvl="2"/>
            <a:endParaRPr lang="en-US" altLang="ja-JP" dirty="0">
              <a:ea typeface="MS PGothic" charset="0"/>
              <a:cs typeface="MS PGothic" charset="0"/>
            </a:endParaRPr>
          </a:p>
          <a:p>
            <a:pPr lvl="1"/>
            <a:endParaRPr lang="en-US" altLang="ja-JP" dirty="0">
              <a:ea typeface="MS PGothic" charset="0"/>
              <a:cs typeface="MS PGothic" charset="0"/>
            </a:endParaRPr>
          </a:p>
          <a:p>
            <a:pPr lvl="1"/>
            <a:r>
              <a:rPr lang="en-US" altLang="ja-JP" dirty="0">
                <a:ea typeface="MS PGothic" charset="0"/>
                <a:cs typeface="MS PGothic" charset="0"/>
              </a:rPr>
              <a:t>You can also create a new file and write to it at the same time without first executing </a:t>
            </a:r>
            <a:r>
              <a:rPr lang="en-US" altLang="ja-JP" b="1" dirty="0">
                <a:solidFill>
                  <a:srgbClr val="0432FF"/>
                </a:solidFill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touch</a:t>
            </a:r>
            <a:r>
              <a:rPr lang="en-US" altLang="ja-JP" dirty="0">
                <a:ea typeface="MS PGothic" charset="0"/>
                <a:cs typeface="MS PGothic" charset="0"/>
              </a:rPr>
              <a:t>.</a:t>
            </a:r>
          </a:p>
          <a:p>
            <a:pPr lvl="2"/>
            <a:r>
              <a:rPr lang="en-US" altLang="ja-JP" dirty="0">
                <a:ea typeface="MS PGothic" charset="0"/>
                <a:cs typeface="MS PGothic" charset="0"/>
              </a:rPr>
              <a:t>If you use </a:t>
            </a:r>
            <a:r>
              <a:rPr lang="en-US" altLang="ja-JP" b="1" dirty="0">
                <a:solidFill>
                  <a:srgbClr val="0432FF"/>
                </a:solidFill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&gt;&gt;</a:t>
            </a:r>
            <a:r>
              <a:rPr lang="en-US" altLang="ja-JP" dirty="0">
                <a:ea typeface="MS PGothic" charset="0"/>
                <a:cs typeface="MS PGothic" charset="0"/>
              </a:rPr>
              <a:t> instead, it will append to an existing file.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38F31-5C9D-1042-8D1A-A0F28DC8863D}"/>
              </a:ext>
            </a:extLst>
          </p:cNvPr>
          <p:cNvSpPr txBox="1"/>
          <p:nvPr/>
        </p:nvSpPr>
        <p:spPr>
          <a:xfrm>
            <a:off x="2504767" y="3392859"/>
            <a:ext cx="41344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touch file1.txt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"Hello, world!" &gt; file1.txt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6AF6D-B102-5D46-9364-5AA6A2E737D1}"/>
              </a:ext>
            </a:extLst>
          </p:cNvPr>
          <p:cNvSpPr txBox="1"/>
          <p:nvPr/>
        </p:nvSpPr>
        <p:spPr>
          <a:xfrm>
            <a:off x="2381335" y="5393323"/>
            <a:ext cx="438132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"Goodbye, world!" &gt; file3.txt</a:t>
            </a:r>
          </a:p>
        </p:txBody>
      </p:sp>
    </p:spTree>
    <p:extLst>
      <p:ext uri="{BB962C8B-B14F-4D97-AF65-F5344CB8AC3E}">
        <p14:creationId xmlns:p14="http://schemas.microsoft.com/office/powerpoint/2010/main" val="368511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78AF-E92E-E646-94CF-199859DA92F3}" type="slidenum">
              <a:rPr lang="en-US"/>
              <a:pPr/>
              <a:t>22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</a:t>
            </a:r>
            <a:r>
              <a:rPr lang="en-US" i="1" dirty="0"/>
              <a:t>, cont’d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Obtain the </a:t>
            </a:r>
            <a:r>
              <a:rPr lang="en-US" altLang="ja-JP" dirty="0" err="1">
                <a:ea typeface="MS PGothic" charset="0"/>
                <a:cs typeface="MS PGothic" charset="0"/>
              </a:rPr>
              <a:t>inode</a:t>
            </a:r>
            <a:r>
              <a:rPr lang="en-US" altLang="ja-JP" dirty="0">
                <a:ea typeface="MS PGothic" charset="0"/>
                <a:cs typeface="MS PGothic" charset="0"/>
              </a:rPr>
              <a:t> numbers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with the commands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What </a:t>
            </a:r>
            <a:r>
              <a:rPr lang="en-US" altLang="ja-JP" dirty="0" err="1">
                <a:ea typeface="MS PGothic" charset="0"/>
                <a:cs typeface="MS PGothic" charset="0"/>
              </a:rPr>
              <a:t>inode</a:t>
            </a:r>
            <a:r>
              <a:rPr lang="en-US" altLang="ja-JP" dirty="0">
                <a:ea typeface="MS PGothic" charset="0"/>
                <a:cs typeface="MS PGothic" charset="0"/>
              </a:rPr>
              <a:t> numbers did you get?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C71D2-56E0-3B4A-981C-D1434A5FD531}"/>
              </a:ext>
            </a:extLst>
          </p:cNvPr>
          <p:cNvSpPr txBox="1"/>
          <p:nvPr/>
        </p:nvSpPr>
        <p:spPr>
          <a:xfrm>
            <a:off x="3492217" y="2240293"/>
            <a:ext cx="215956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 -li file1.txt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 -li file3.txt</a:t>
            </a:r>
          </a:p>
        </p:txBody>
      </p:sp>
    </p:spTree>
    <p:extLst>
      <p:ext uri="{BB962C8B-B14F-4D97-AF65-F5344CB8AC3E}">
        <p14:creationId xmlns:p14="http://schemas.microsoft.com/office/powerpoint/2010/main" val="408685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7F36-1A04-5747-B44B-FAD4987D737E}" type="slidenum">
              <a:rPr lang="en-US"/>
              <a:pPr/>
              <a:t>23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#2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2380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The UNIX file system supports </a:t>
            </a:r>
            <a:r>
              <a:rPr lang="en-US" altLang="ja-JP" u="sng" dirty="0">
                <a:ea typeface="MS PGothic" charset="0"/>
                <a:cs typeface="MS PGothic" charset="0"/>
              </a:rPr>
              <a:t>hard links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u="sng" dirty="0">
                <a:ea typeface="MS PGothic" charset="0"/>
                <a:cs typeface="MS PGothic" charset="0"/>
              </a:rPr>
              <a:t>soft (symbolic) links</a:t>
            </a:r>
            <a:r>
              <a:rPr lang="en-US" altLang="ja-JP" dirty="0">
                <a:ea typeface="MS PGothic" charset="0"/>
                <a:cs typeface="MS PGothic" charset="0"/>
              </a:rPr>
              <a:t>. Enter the following command to create a </a:t>
            </a:r>
            <a:r>
              <a:rPr lang="en-US" altLang="ja-JP" u="sng" dirty="0"/>
              <a:t>hard</a:t>
            </a:r>
            <a:r>
              <a:rPr lang="en-US" altLang="ja-JP" u="sng" dirty="0">
                <a:solidFill>
                  <a:srgbClr val="B23C00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u="sng" dirty="0">
                <a:ea typeface="MS PGothic" charset="0"/>
                <a:cs typeface="MS PGothic" charset="0"/>
              </a:rPr>
              <a:t>link</a:t>
            </a:r>
            <a:r>
              <a:rPr lang="en-US" altLang="ja-JP" dirty="0">
                <a:ea typeface="MS PGothic" charset="0"/>
                <a:cs typeface="MS PGothic" charset="0"/>
              </a:rPr>
              <a:t> between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: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What are the inode values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they are the same or different.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0809-559C-E344-9DD5-3C3D44720FC8}"/>
              </a:ext>
            </a:extLst>
          </p:cNvPr>
          <p:cNvSpPr txBox="1"/>
          <p:nvPr/>
        </p:nvSpPr>
        <p:spPr>
          <a:xfrm>
            <a:off x="2963226" y="3154683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ln file1.txt file2.txt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968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7F36-1A04-5747-B44B-FAD4987D737E}" type="slidenum">
              <a:rPr lang="en-US"/>
              <a:pPr/>
              <a:t>24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#2</a:t>
            </a:r>
            <a:r>
              <a:rPr lang="en-US" i="1" dirty="0"/>
              <a:t>, cont’d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70941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The UNIX file system supports </a:t>
            </a:r>
            <a:r>
              <a:rPr lang="en-US" altLang="ja-JP" u="sng" dirty="0">
                <a:ea typeface="MS PGothic" charset="0"/>
                <a:cs typeface="MS PGothic" charset="0"/>
              </a:rPr>
              <a:t>hard links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u="sng" dirty="0">
                <a:ea typeface="MS PGothic" charset="0"/>
                <a:cs typeface="MS PGothic" charset="0"/>
              </a:rPr>
              <a:t>soft (symbolic) links</a:t>
            </a:r>
            <a:r>
              <a:rPr lang="en-US" altLang="ja-JP" dirty="0">
                <a:ea typeface="MS PGothic" charset="0"/>
                <a:cs typeface="MS PGothic" charset="0"/>
              </a:rPr>
              <a:t>. Enter the following command to create a </a:t>
            </a:r>
            <a:r>
              <a:rPr lang="en-US" altLang="ja-JP" u="sng" dirty="0"/>
              <a:t>hard</a:t>
            </a:r>
            <a:r>
              <a:rPr lang="en-US" altLang="ja-JP" u="sng" dirty="0">
                <a:solidFill>
                  <a:srgbClr val="B23C00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u="sng" dirty="0">
                <a:ea typeface="MS PGothic" charset="0"/>
                <a:cs typeface="MS PGothic" charset="0"/>
              </a:rPr>
              <a:t>link</a:t>
            </a:r>
            <a:r>
              <a:rPr lang="en-US" altLang="ja-JP" dirty="0">
                <a:ea typeface="MS PGothic" charset="0"/>
                <a:cs typeface="MS PGothic" charset="0"/>
              </a:rPr>
              <a:t> between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: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pPr lvl="1"/>
            <a:endParaRPr lang="en-US" altLang="ja-JP" sz="100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What are the </a:t>
            </a:r>
            <a:r>
              <a:rPr lang="en-US" altLang="ja-JP" dirty="0" err="1">
                <a:ea typeface="MS PGothic" charset="0"/>
                <a:cs typeface="MS PGothic" charset="0"/>
              </a:rPr>
              <a:t>inode</a:t>
            </a:r>
            <a:r>
              <a:rPr lang="en-US" altLang="ja-JP" dirty="0">
                <a:ea typeface="MS PGothic" charset="0"/>
                <a:cs typeface="MS PGothic" charset="0"/>
              </a:rPr>
              <a:t> values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they are the same or different.</a:t>
            </a:r>
            <a:endParaRPr lang="en-US" dirty="0"/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2306006" y="5247946"/>
            <a:ext cx="458651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The inode values should be the same.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A hard link is like an “alias” to a file.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Both names refer to the same file.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0809-559C-E344-9DD5-3C3D44720FC8}"/>
              </a:ext>
            </a:extLst>
          </p:cNvPr>
          <p:cNvSpPr txBox="1"/>
          <p:nvPr/>
        </p:nvSpPr>
        <p:spPr>
          <a:xfrm>
            <a:off x="2963226" y="3154683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ln file1.txt file2.txt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320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818C-CC3B-E349-B9FB-04D0BCD9A500}" type="slidenum">
              <a:rPr lang="en-US"/>
              <a:pPr/>
              <a:t>25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#3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Do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now have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the same or different contents?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EBC37-5478-124A-AA7C-C407DA9AECCD}"/>
              </a:ext>
            </a:extLst>
          </p:cNvPr>
          <p:cNvSpPr txBox="1"/>
          <p:nvPr/>
        </p:nvSpPr>
        <p:spPr>
          <a:xfrm>
            <a:off x="3583588" y="2240293"/>
            <a:ext cx="197682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file1.txt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file2.txt</a:t>
            </a:r>
          </a:p>
        </p:txBody>
      </p:sp>
    </p:spTree>
    <p:extLst>
      <p:ext uri="{BB962C8B-B14F-4D97-AF65-F5344CB8AC3E}">
        <p14:creationId xmlns:p14="http://schemas.microsoft.com/office/powerpoint/2010/main" val="274124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818C-CC3B-E349-B9FB-04D0BCD9A500}" type="slidenum">
              <a:rPr lang="en-US"/>
              <a:pPr/>
              <a:t>26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#3</a:t>
            </a:r>
            <a:r>
              <a:rPr lang="en-US" i="1" dirty="0"/>
              <a:t>, cont’d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Do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now have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the same or different contents?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EBC37-5478-124A-AA7C-C407DA9AECCD}"/>
              </a:ext>
            </a:extLst>
          </p:cNvPr>
          <p:cNvSpPr txBox="1"/>
          <p:nvPr/>
        </p:nvSpPr>
        <p:spPr>
          <a:xfrm>
            <a:off x="3583588" y="2240293"/>
            <a:ext cx="197682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file1.txt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file2.txt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8C3766-9C48-314D-ADE7-34973B3A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59" y="3544065"/>
            <a:ext cx="38138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The contents are the same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because they are the same file. </a:t>
            </a:r>
            <a:endParaRPr lang="en-US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6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BAAA-B1CB-6248-BADE-82A37E562686}" type="slidenum">
              <a:rPr lang="en-US"/>
              <a:pPr/>
              <a:t>27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#4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25907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Edit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to change its contents.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After you have done so, examine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 lvl="4"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Are the contents the same or different? 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A6D1E-AE3B-6B45-9031-8E2970E08A1B}"/>
              </a:ext>
            </a:extLst>
          </p:cNvPr>
          <p:cNvSpPr txBox="1"/>
          <p:nvPr/>
        </p:nvSpPr>
        <p:spPr>
          <a:xfrm>
            <a:off x="1791431" y="2621300"/>
            <a:ext cx="556113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"An additional line." &gt;&gt; file2.txt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file1.txt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file2.txt</a:t>
            </a:r>
          </a:p>
        </p:txBody>
      </p:sp>
    </p:spTree>
    <p:extLst>
      <p:ext uri="{BB962C8B-B14F-4D97-AF65-F5344CB8AC3E}">
        <p14:creationId xmlns:p14="http://schemas.microsoft.com/office/powerpoint/2010/main" val="3902325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BAAA-B1CB-6248-BADE-82A37E562686}" type="slidenum">
              <a:rPr lang="en-US"/>
              <a:pPr/>
              <a:t>28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#4</a:t>
            </a:r>
            <a:r>
              <a:rPr lang="en-US" i="1" dirty="0"/>
              <a:t>, cont’d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34746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Edit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to change its contents.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After you have done so, examine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 lvl="4"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Are the contents the same or different? </a:t>
            </a:r>
          </a:p>
          <a:p>
            <a:pPr lvl="4">
              <a:lnSpc>
                <a:spcPct val="90000"/>
              </a:lnSpc>
            </a:pPr>
            <a:endParaRPr lang="en-US" altLang="ja-JP" dirty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A6D1E-AE3B-6B45-9031-8E2970E08A1B}"/>
              </a:ext>
            </a:extLst>
          </p:cNvPr>
          <p:cNvSpPr txBox="1"/>
          <p:nvPr/>
        </p:nvSpPr>
        <p:spPr>
          <a:xfrm>
            <a:off x="1791431" y="2621300"/>
            <a:ext cx="556113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"An additional line." &gt;&gt; text2.txt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text2.txt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text1.txt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4569178-8628-3543-99E8-FFC14689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203" y="4892024"/>
            <a:ext cx="521759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432FF"/>
                </a:solidFill>
                <a:ea typeface="MS PGothic" charset="0"/>
                <a:cs typeface="MS PGothic" charset="0"/>
              </a:rPr>
              <a:t>The contents continue to be the same, since</a:t>
            </a:r>
          </a:p>
          <a:p>
            <a:r>
              <a:rPr lang="en-US" altLang="ja-JP" sz="2000">
                <a:solidFill>
                  <a:srgbClr val="0432FF"/>
                </a:solidFill>
                <a:ea typeface="MS PGothic" charset="0"/>
                <a:cs typeface="MS PGothic" charset="0"/>
              </a:rPr>
              <a:t>both names </a:t>
            </a:r>
            <a:r>
              <a:rPr lang="en-US" altLang="ja-JP" sz="2000" b="1">
                <a:solidFill>
                  <a:srgbClr val="0432FF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sz="2000">
                <a:solidFill>
                  <a:srgbClr val="0432FF"/>
                </a:solidFill>
                <a:ea typeface="MS PGothic" charset="0"/>
                <a:cs typeface="MS PGothic" charset="0"/>
              </a:rPr>
              <a:t> and </a:t>
            </a:r>
            <a:r>
              <a:rPr lang="en-US" altLang="ja-JP" sz="2000" b="1">
                <a:solidFill>
                  <a:srgbClr val="0432FF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sz="2000">
                <a:solidFill>
                  <a:srgbClr val="0432FF"/>
                </a:solidFill>
                <a:ea typeface="MS PGothic" charset="0"/>
                <a:cs typeface="MS PGothic" charset="0"/>
              </a:rPr>
              <a:t> </a:t>
            </a:r>
          </a:p>
          <a:p>
            <a:r>
              <a:rPr lang="en-US" altLang="ja-JP" sz="2000">
                <a:solidFill>
                  <a:srgbClr val="0432FF"/>
                </a:solidFill>
                <a:ea typeface="MS PGothic" charset="0"/>
                <a:cs typeface="MS PGothic" charset="0"/>
              </a:rPr>
              <a:t>refer to the same file. </a:t>
            </a:r>
            <a:endParaRPr lang="en-US" sz="20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0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6C32-995B-0643-A980-83FB1CB256F5}" type="slidenum">
              <a:rPr lang="en-US"/>
              <a:pPr/>
              <a:t>29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#5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Remove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with the command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Does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still exist?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2E1A8-EFBA-A343-820A-D9B68AB8410C}"/>
              </a:ext>
            </a:extLst>
          </p:cNvPr>
          <p:cNvSpPr txBox="1"/>
          <p:nvPr/>
        </p:nvSpPr>
        <p:spPr>
          <a:xfrm>
            <a:off x="3652517" y="1783098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rm file1.txt</a:t>
            </a:r>
          </a:p>
        </p:txBody>
      </p:sp>
    </p:spTree>
    <p:extLst>
      <p:ext uri="{BB962C8B-B14F-4D97-AF65-F5344CB8AC3E}">
        <p14:creationId xmlns:p14="http://schemas.microsoft.com/office/powerpoint/2010/main" val="122399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61BB-9DB1-A14F-B9F4-6ADE5E7C04AA}" type="slidenum">
              <a:rPr lang="en-US"/>
              <a:pPr/>
              <a:t>3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a File System</a:t>
            </a:r>
            <a:r>
              <a:rPr lang="en-US" i="1" dirty="0"/>
              <a:t>, cont’d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 the external file system </a:t>
            </a:r>
            <a:br>
              <a:rPr lang="en-US" dirty="0"/>
            </a:br>
            <a:r>
              <a:rPr lang="en-US" dirty="0"/>
              <a:t>onto the mount point.</a:t>
            </a:r>
          </a:p>
          <a:p>
            <a:pPr lvl="4"/>
            <a:endParaRPr lang="en-US" dirty="0"/>
          </a:p>
          <a:p>
            <a:r>
              <a:rPr lang="en-US" dirty="0"/>
              <a:t>Now the contents of the external file system </a:t>
            </a:r>
            <a:br>
              <a:rPr lang="en-US" dirty="0"/>
            </a:br>
            <a:r>
              <a:rPr lang="en-US" dirty="0"/>
              <a:t>appear under the directory name of the mount point.</a:t>
            </a:r>
          </a:p>
          <a:p>
            <a:pPr lvl="4"/>
            <a:endParaRPr lang="en-US" dirty="0"/>
          </a:p>
          <a:p>
            <a:r>
              <a:rPr lang="en-US" dirty="0"/>
              <a:t>If the mount point was not an empty directory, </a:t>
            </a:r>
            <a:br>
              <a:rPr lang="en-US" dirty="0"/>
            </a:br>
            <a:r>
              <a:rPr lang="en-US" dirty="0"/>
              <a:t>the files that were stored in that directory </a:t>
            </a:r>
            <a:br>
              <a:rPr lang="en-US" dirty="0"/>
            </a:br>
            <a:r>
              <a:rPr lang="en-US" dirty="0"/>
              <a:t>are now hidden and inaccessible.</a:t>
            </a:r>
          </a:p>
        </p:txBody>
      </p:sp>
    </p:spTree>
    <p:extLst>
      <p:ext uri="{BB962C8B-B14F-4D97-AF65-F5344CB8AC3E}">
        <p14:creationId xmlns:p14="http://schemas.microsoft.com/office/powerpoint/2010/main" val="97716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6C32-995B-0643-A980-83FB1CB256F5}" type="slidenum">
              <a:rPr lang="en-US"/>
              <a:pPr/>
              <a:t>30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#5</a:t>
            </a:r>
            <a:r>
              <a:rPr lang="en-US" i="1" dirty="0"/>
              <a:t>, cont’d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Remove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file1.txt</a:t>
            </a:r>
            <a:r>
              <a:rPr lang="en-US" altLang="ja-JP" dirty="0">
                <a:ea typeface="MS PGothic" charset="0"/>
                <a:cs typeface="MS PGothic" charset="0"/>
              </a:rPr>
              <a:t> with the command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Does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file2.txt</a:t>
            </a:r>
            <a:r>
              <a:rPr lang="en-US" altLang="ja-JP" dirty="0">
                <a:ea typeface="MS PGothic" charset="0"/>
                <a:cs typeface="MS PGothic" charset="0"/>
              </a:rPr>
              <a:t> still exist?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this is so. </a:t>
            </a:r>
            <a:endParaRPr lang="en-US" dirty="0"/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2305468" y="3693482"/>
            <a:ext cx="453306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432FF"/>
                </a:solidFill>
              </a:rPr>
              <a:t>The </a:t>
            </a:r>
            <a:r>
              <a:rPr lang="en-US" sz="2000" b="1" dirty="0" err="1">
                <a:solidFill>
                  <a:srgbClr val="0432FF"/>
                </a:solidFill>
                <a:latin typeface="Courier New" charset="0"/>
              </a:rPr>
              <a:t>rm</a:t>
            </a:r>
            <a:r>
              <a:rPr lang="en-US" sz="2000" dirty="0">
                <a:solidFill>
                  <a:srgbClr val="0432FF"/>
                </a:solidFill>
              </a:rPr>
              <a:t> command only decrements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432FF"/>
                </a:solidFill>
              </a:rPr>
              <a:t>the count of links to an inode,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432FF"/>
                </a:solidFill>
              </a:rPr>
              <a:t>and the count is still greater than zero.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2E1A8-EFBA-A343-820A-D9B68AB8410C}"/>
              </a:ext>
            </a:extLst>
          </p:cNvPr>
          <p:cNvSpPr txBox="1"/>
          <p:nvPr/>
        </p:nvSpPr>
        <p:spPr>
          <a:xfrm>
            <a:off x="3652517" y="1870961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rm file1.txt</a:t>
            </a:r>
          </a:p>
        </p:txBody>
      </p:sp>
    </p:spTree>
    <p:extLst>
      <p:ext uri="{BB962C8B-B14F-4D97-AF65-F5344CB8AC3E}">
        <p14:creationId xmlns:p14="http://schemas.microsoft.com/office/powerpoint/2010/main" val="578624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1FBB-34BC-D744-9D36-53794A8A013D}" type="slidenum">
              <a:rPr lang="en-US"/>
              <a:pPr/>
              <a:t>31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#6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Create a </a:t>
            </a:r>
            <a:r>
              <a:rPr lang="en-US" altLang="ja-JP" u="sng" dirty="0">
                <a:ea typeface="MS PGothic" charset="0"/>
                <a:cs typeface="MS PGothic" charset="0"/>
              </a:rPr>
              <a:t>symbolic link</a:t>
            </a:r>
            <a:r>
              <a:rPr lang="en-US" altLang="ja-JP" dirty="0">
                <a:ea typeface="MS PGothic" charset="0"/>
                <a:cs typeface="MS PGothic" charset="0"/>
              </a:rPr>
              <a:t> to file to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with the command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What are the inode values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they are the same or different.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2D24D-55E9-B943-AC7B-129EB3E51812}"/>
              </a:ext>
            </a:extLst>
          </p:cNvPr>
          <p:cNvSpPr txBox="1"/>
          <p:nvPr/>
        </p:nvSpPr>
        <p:spPr>
          <a:xfrm>
            <a:off x="3040883" y="2240293"/>
            <a:ext cx="363112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ln –s file3.txt file4.txt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96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1FBB-34BC-D744-9D36-53794A8A013D}" type="slidenum">
              <a:rPr lang="en-US"/>
              <a:pPr/>
              <a:t>32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#6</a:t>
            </a:r>
            <a:r>
              <a:rPr lang="en-US" i="1" dirty="0"/>
              <a:t>, cont’d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Create a </a:t>
            </a:r>
            <a:r>
              <a:rPr lang="en-US" altLang="ja-JP" u="sng" dirty="0">
                <a:ea typeface="MS PGothic" charset="0"/>
                <a:cs typeface="MS PGothic" charset="0"/>
              </a:rPr>
              <a:t>symbolic link</a:t>
            </a:r>
            <a:r>
              <a:rPr lang="en-US" altLang="ja-JP" dirty="0">
                <a:ea typeface="MS PGothic" charset="0"/>
                <a:cs typeface="MS PGothic" charset="0"/>
              </a:rPr>
              <a:t> to file to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with the command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What are the inode values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? </a:t>
            </a:r>
          </a:p>
          <a:p>
            <a:pPr lvl="4"/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why they are the same or different.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2D24D-55E9-B943-AC7B-129EB3E51812}"/>
              </a:ext>
            </a:extLst>
          </p:cNvPr>
          <p:cNvSpPr txBox="1"/>
          <p:nvPr/>
        </p:nvSpPr>
        <p:spPr>
          <a:xfrm>
            <a:off x="3040883" y="2240293"/>
            <a:ext cx="363112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ln -s file3.txt file4.txt</a:t>
            </a:r>
            <a:endParaRPr lang="en-US" sz="18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46BA8C5-69AB-C541-B084-0F2EB85F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602" y="4526268"/>
            <a:ext cx="5211683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The inode values are system-dependent,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but they should be different numbers. </a:t>
            </a:r>
          </a:p>
          <a:p>
            <a:endParaRPr lang="en-US" altLang="ja-JP" sz="1200" dirty="0">
              <a:solidFill>
                <a:srgbClr val="0033CC"/>
              </a:solidFill>
              <a:ea typeface="MS PGothic" charset="0"/>
              <a:cs typeface="MS PGothic" charset="0"/>
            </a:endParaRPr>
          </a:p>
          <a:p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 is a separate file. It’s a special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file type that is merely a link to </a:t>
            </a:r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. 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4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2735-BB4C-DB47-8B6A-E7E94B9FB8E5}" type="slidenum">
              <a:rPr lang="en-US"/>
              <a:pPr/>
              <a:t>33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#7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Edit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</a:p>
          <a:p>
            <a:pPr lvl="1"/>
            <a:endParaRPr lang="en-US" altLang="ja-JP" dirty="0">
              <a:ea typeface="MS PGothic" charset="0"/>
              <a:cs typeface="MS PGothic" charset="0"/>
            </a:endParaRPr>
          </a:p>
          <a:p>
            <a:pPr lvl="1"/>
            <a:endParaRPr lang="en-US" altLang="ja-JP" dirty="0">
              <a:ea typeface="MS PGothic" charset="0"/>
              <a:cs typeface="MS PGothic" charset="0"/>
            </a:endParaRPr>
          </a:p>
          <a:p>
            <a:pPr marL="1828800" lvl="4" indent="0">
              <a:buNone/>
            </a:pPr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Examine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explain what you see.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4FFAC-632C-5E48-B889-2E7FBF625C76}"/>
              </a:ext>
            </a:extLst>
          </p:cNvPr>
          <p:cNvSpPr txBox="1"/>
          <p:nvPr/>
        </p:nvSpPr>
        <p:spPr>
          <a:xfrm>
            <a:off x="2136076" y="1874537"/>
            <a:ext cx="48718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"See you later!" &gt;&gt; file4.txt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file4.txt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8E24C-E890-5146-8977-8309CB525E0E}"/>
              </a:ext>
            </a:extLst>
          </p:cNvPr>
          <p:cNvSpPr txBox="1"/>
          <p:nvPr/>
        </p:nvSpPr>
        <p:spPr>
          <a:xfrm>
            <a:off x="3436179" y="3881858"/>
            <a:ext cx="1976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file3.txt</a:t>
            </a:r>
          </a:p>
        </p:txBody>
      </p:sp>
    </p:spTree>
    <p:extLst>
      <p:ext uri="{BB962C8B-B14F-4D97-AF65-F5344CB8AC3E}">
        <p14:creationId xmlns:p14="http://schemas.microsoft.com/office/powerpoint/2010/main" val="3293226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2735-BB4C-DB47-8B6A-E7E94B9FB8E5}" type="slidenum">
              <a:rPr lang="en-US"/>
              <a:pPr/>
              <a:t>34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#7</a:t>
            </a:r>
            <a:r>
              <a:rPr lang="en-US" i="1" dirty="0"/>
              <a:t>, cont’d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Edit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</a:p>
          <a:p>
            <a:pPr lvl="1"/>
            <a:endParaRPr lang="en-US" altLang="ja-JP" dirty="0">
              <a:ea typeface="MS PGothic" charset="0"/>
              <a:cs typeface="MS PGothic" charset="0"/>
            </a:endParaRPr>
          </a:p>
          <a:p>
            <a:pPr lvl="1"/>
            <a:endParaRPr lang="en-US" altLang="ja-JP" dirty="0">
              <a:ea typeface="MS PGothic" charset="0"/>
              <a:cs typeface="MS PGothic" charset="0"/>
            </a:endParaRPr>
          </a:p>
          <a:p>
            <a:pPr marL="1828800" lvl="4" indent="0">
              <a:buNone/>
            </a:pPr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Examine the contents of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and explain what you see.</a:t>
            </a:r>
            <a:endParaRPr lang="en-US" dirty="0"/>
          </a:p>
        </p:txBody>
      </p:sp>
      <p:sp>
        <p:nvSpPr>
          <p:cNvPr id="909316" name="Text Box 4"/>
          <p:cNvSpPr txBox="1">
            <a:spLocks noChangeArrowheads="1"/>
          </p:cNvSpPr>
          <p:nvPr/>
        </p:nvSpPr>
        <p:spPr bwMode="auto">
          <a:xfrm>
            <a:off x="2405380" y="4526268"/>
            <a:ext cx="4333238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 will have the same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contents as </a:t>
            </a:r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. </a:t>
            </a:r>
          </a:p>
          <a:p>
            <a:endParaRPr lang="en-US" altLang="ja-JP" sz="1200" dirty="0">
              <a:solidFill>
                <a:srgbClr val="0033CC"/>
              </a:solidFill>
              <a:ea typeface="MS PGothic" charset="0"/>
              <a:cs typeface="MS PGothic" charset="0"/>
            </a:endParaRP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When you edited </a:t>
            </a:r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,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you were really editing </a:t>
            </a:r>
            <a:r>
              <a:rPr lang="en-US" altLang="ja-JP" sz="2000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4FFAC-632C-5E48-B889-2E7FBF625C76}"/>
              </a:ext>
            </a:extLst>
          </p:cNvPr>
          <p:cNvSpPr txBox="1"/>
          <p:nvPr/>
        </p:nvSpPr>
        <p:spPr>
          <a:xfrm>
            <a:off x="2136076" y="1874537"/>
            <a:ext cx="48718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"See you later!" &gt;&gt; file4.txt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file4.txt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8E24C-E890-5146-8977-8309CB525E0E}"/>
              </a:ext>
            </a:extLst>
          </p:cNvPr>
          <p:cNvSpPr txBox="1"/>
          <p:nvPr/>
        </p:nvSpPr>
        <p:spPr>
          <a:xfrm>
            <a:off x="3436179" y="3881858"/>
            <a:ext cx="1976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file3.txt</a:t>
            </a:r>
          </a:p>
        </p:txBody>
      </p:sp>
    </p:spTree>
    <p:extLst>
      <p:ext uri="{BB962C8B-B14F-4D97-AF65-F5344CB8AC3E}">
        <p14:creationId xmlns:p14="http://schemas.microsoft.com/office/powerpoint/2010/main" val="1327321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F842-8740-9847-A0BF-5D590DA88DBE}" type="slidenum">
              <a:rPr lang="en-US"/>
              <a:pPr/>
              <a:t>35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#8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042162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Remove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what happens when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you then try to edit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72FB2-76D2-614C-B979-E810DDDC4808}"/>
              </a:ext>
            </a:extLst>
          </p:cNvPr>
          <p:cNvSpPr txBox="1"/>
          <p:nvPr/>
        </p:nvSpPr>
        <p:spPr>
          <a:xfrm>
            <a:off x="3652517" y="1809990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rm file3.txt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AD2E2-A8D6-1D44-9FC5-446636951092}"/>
              </a:ext>
            </a:extLst>
          </p:cNvPr>
          <p:cNvSpPr txBox="1"/>
          <p:nvPr/>
        </p:nvSpPr>
        <p:spPr>
          <a:xfrm>
            <a:off x="3583587" y="3339735"/>
            <a:ext cx="1976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vim file4.txt</a:t>
            </a:r>
          </a:p>
        </p:txBody>
      </p:sp>
    </p:spTree>
    <p:extLst>
      <p:ext uri="{BB962C8B-B14F-4D97-AF65-F5344CB8AC3E}">
        <p14:creationId xmlns:p14="http://schemas.microsoft.com/office/powerpoint/2010/main" val="151055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F842-8740-9847-A0BF-5D590DA88DBE}" type="slidenum">
              <a:rPr lang="en-US"/>
              <a:pPr/>
              <a:t>36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#8</a:t>
            </a:r>
            <a:r>
              <a:rPr lang="en-US" i="1" dirty="0"/>
              <a:t>, cont’d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042162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Remove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r>
              <a:rPr lang="en-US" altLang="ja-JP" dirty="0">
                <a:ea typeface="MS PGothic" charset="0"/>
                <a:cs typeface="MS PGothic" charset="0"/>
              </a:rPr>
              <a:t>Explain what happens when </a:t>
            </a:r>
            <a:br>
              <a:rPr lang="en-US" altLang="ja-JP" dirty="0">
                <a:ea typeface="MS PGothic" charset="0"/>
                <a:cs typeface="MS PGothic" charset="0"/>
              </a:rPr>
            </a:br>
            <a:r>
              <a:rPr lang="en-US" altLang="ja-JP" dirty="0">
                <a:ea typeface="MS PGothic" charset="0"/>
                <a:cs typeface="MS PGothic" charset="0"/>
              </a:rPr>
              <a:t>you then try to edit </a:t>
            </a:r>
            <a:r>
              <a:rPr lang="en-US" altLang="ja-JP" b="1" dirty="0">
                <a:solidFill>
                  <a:srgbClr val="0033CC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dirty="0">
                <a:ea typeface="MS PGothic" charset="0"/>
                <a:cs typeface="MS PGothic" charset="0"/>
              </a:rPr>
              <a:t>. </a:t>
            </a:r>
            <a:endParaRPr lang="en-US" dirty="0"/>
          </a:p>
        </p:txBody>
      </p:sp>
      <p:sp>
        <p:nvSpPr>
          <p:cNvPr id="910340" name="Text Box 4"/>
          <p:cNvSpPr txBox="1">
            <a:spLocks noChangeArrowheads="1"/>
          </p:cNvSpPr>
          <p:nvPr/>
        </p:nvSpPr>
        <p:spPr bwMode="auto">
          <a:xfrm>
            <a:off x="1425944" y="3977634"/>
            <a:ext cx="677320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What happens depends on the Linux system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and what editor you used. </a:t>
            </a:r>
          </a:p>
          <a:p>
            <a:endParaRPr lang="en-US" altLang="ja-JP" sz="1200" dirty="0">
              <a:solidFill>
                <a:srgbClr val="0033CC"/>
              </a:solidFill>
              <a:ea typeface="MS PGothic" charset="0"/>
              <a:cs typeface="MS PGothic" charset="0"/>
            </a:endParaRP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Either you get a message about a file no longer exits,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or you were allowed to edit a file. In the latter case, </a:t>
            </a:r>
          </a:p>
          <a:p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a new </a:t>
            </a:r>
            <a:r>
              <a:rPr lang="en-US" altLang="ja-JP" sz="2000" b="1" dirty="0">
                <a:solidFill>
                  <a:srgbClr val="0033CC"/>
                </a:solidFill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file3.txt</a:t>
            </a:r>
            <a:r>
              <a:rPr lang="en-US" altLang="ja-JP" dirty="0"/>
              <a:t> </a:t>
            </a:r>
            <a:r>
              <a:rPr lang="en-US" altLang="ja-JP" sz="2000" dirty="0">
                <a:solidFill>
                  <a:srgbClr val="0033CC"/>
                </a:solidFill>
                <a:ea typeface="MS PGothic" charset="0"/>
                <a:cs typeface="MS PGothic" charset="0"/>
              </a:rPr>
              <a:t>is created and that’s what you edited.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72FB2-76D2-614C-B979-E810DDDC4808}"/>
              </a:ext>
            </a:extLst>
          </p:cNvPr>
          <p:cNvSpPr txBox="1"/>
          <p:nvPr/>
        </p:nvSpPr>
        <p:spPr>
          <a:xfrm>
            <a:off x="3652517" y="1809990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rm file3.txt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69016-762F-CE48-BE97-8AADD91EE64E}"/>
              </a:ext>
            </a:extLst>
          </p:cNvPr>
          <p:cNvSpPr txBox="1"/>
          <p:nvPr/>
        </p:nvSpPr>
        <p:spPr>
          <a:xfrm>
            <a:off x="3583587" y="3335774"/>
            <a:ext cx="1976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vim file4.txt</a:t>
            </a:r>
          </a:p>
        </p:txBody>
      </p:sp>
    </p:spTree>
    <p:extLst>
      <p:ext uri="{BB962C8B-B14F-4D97-AF65-F5344CB8AC3E}">
        <p14:creationId xmlns:p14="http://schemas.microsoft.com/office/powerpoint/2010/main" val="250844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6418-BCF7-0D43-8F7D-4FCD355DEE5E}" type="slidenum">
              <a:rPr lang="en-US"/>
              <a:pPr/>
              <a:t>37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#9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Explain what you see from the command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8B4A5-D586-794C-86FA-0E5D40298C99}"/>
              </a:ext>
            </a:extLst>
          </p:cNvPr>
          <p:cNvSpPr txBox="1"/>
          <p:nvPr/>
        </p:nvSpPr>
        <p:spPr>
          <a:xfrm>
            <a:off x="3459707" y="1874537"/>
            <a:ext cx="23903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ls -li file*.txt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619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6418-BCF7-0D43-8F7D-4FCD355DEE5E}" type="slidenum">
              <a:rPr lang="en-US"/>
              <a:pPr/>
              <a:t>38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#9</a:t>
            </a:r>
            <a:r>
              <a:rPr lang="en-US" i="1" dirty="0"/>
              <a:t>, cont’d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altLang="ja-JP" dirty="0">
                <a:ea typeface="MS PGothic" charset="0"/>
                <a:cs typeface="MS PGothic" charset="0"/>
              </a:rPr>
              <a:t>Explain what you see from the command</a:t>
            </a:r>
            <a:endParaRPr lang="en-US" b="1" dirty="0"/>
          </a:p>
        </p:txBody>
      </p:sp>
      <p:sp>
        <p:nvSpPr>
          <p:cNvPr id="911364" name="Text Box 4"/>
          <p:cNvSpPr txBox="1">
            <a:spLocks noChangeArrowheads="1"/>
          </p:cNvSpPr>
          <p:nvPr/>
        </p:nvSpPr>
        <p:spPr bwMode="auto">
          <a:xfrm>
            <a:off x="2651781" y="2606675"/>
            <a:ext cx="40591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If a new </a:t>
            </a:r>
            <a:r>
              <a:rPr lang="en-US" altLang="ja-JP" sz="2000" b="1" dirty="0">
                <a:solidFill>
                  <a:srgbClr val="0432FF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 was created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when you edited </a:t>
            </a:r>
            <a:r>
              <a:rPr lang="en-US" altLang="ja-JP" sz="2000" b="1" dirty="0">
                <a:solidFill>
                  <a:srgbClr val="0432FF"/>
                </a:solidFill>
                <a:latin typeface="Courier New" charset="0"/>
                <a:ea typeface="MS PGothic" charset="0"/>
                <a:cs typeface="MS PGothic" charset="0"/>
              </a:rPr>
              <a:t>file4.txt</a:t>
            </a:r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,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you will see that it is a new file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with a different inode number </a:t>
            </a:r>
          </a:p>
          <a:p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than the original </a:t>
            </a:r>
            <a:r>
              <a:rPr lang="en-US" altLang="ja-JP" sz="2000" b="1" dirty="0">
                <a:solidFill>
                  <a:srgbClr val="0432FF"/>
                </a:solidFill>
                <a:latin typeface="Courier New" charset="0"/>
                <a:ea typeface="MS PGothic" charset="0"/>
                <a:cs typeface="MS PGothic" charset="0"/>
              </a:rPr>
              <a:t>file3.txt</a:t>
            </a:r>
            <a:r>
              <a:rPr lang="en-US" altLang="ja-JP" sz="2000" dirty="0">
                <a:solidFill>
                  <a:srgbClr val="0432FF"/>
                </a:solidFill>
                <a:ea typeface="MS PGothic" charset="0"/>
                <a:cs typeface="MS PGothic" charset="0"/>
              </a:rPr>
              <a:t>. 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8B4A5-D586-794C-86FA-0E5D40298C99}"/>
              </a:ext>
            </a:extLst>
          </p:cNvPr>
          <p:cNvSpPr txBox="1"/>
          <p:nvPr/>
        </p:nvSpPr>
        <p:spPr>
          <a:xfrm>
            <a:off x="3459707" y="1874537"/>
            <a:ext cx="23903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latin typeface="Courier New" charset="0"/>
                <a:ea typeface="MS PGothic" charset="0"/>
                <a:cs typeface="MS PGothic" charset="0"/>
              </a:rPr>
              <a:t>ls –li file*.txt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9424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2010-5A8D-0D47-8081-621CF5D0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F9A0-DAA1-2C48-9B3A-B1E79AAA5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AF48-F80B-8A40-BEC0-498598E9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1416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E4DA-AEC1-1940-B909-F430E77F909E}" type="slidenum">
              <a:rPr lang="en-US"/>
              <a:pPr/>
              <a:t>4</a:t>
            </a:fld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a File System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0872"/>
            <a:ext cx="8229600" cy="2291298"/>
          </a:xfrm>
        </p:spPr>
        <p:txBody>
          <a:bodyPr/>
          <a:lstStyle/>
          <a:p>
            <a:pPr>
              <a:buFont typeface="Wingdings" charset="0"/>
              <a:buAutoNum type="alphaLcParenR"/>
            </a:pPr>
            <a:r>
              <a:rPr lang="en-US" dirty="0"/>
              <a:t>The current file system</a:t>
            </a:r>
          </a:p>
          <a:p>
            <a:pPr>
              <a:buFont typeface="Wingdings" charset="0"/>
              <a:buAutoNum type="alphaLcParenR"/>
            </a:pPr>
            <a:r>
              <a:rPr lang="en-US" dirty="0"/>
              <a:t>An unmounted volume on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/devices/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dsk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>
              <a:buFont typeface="Wingdings" charset="0"/>
              <a:buAutoNum type="alphaLcParenR"/>
            </a:pPr>
            <a:r>
              <a:rPr lang="en-US" dirty="0"/>
              <a:t>Mounting over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/users</a:t>
            </a:r>
          </a:p>
          <a:p>
            <a:pPr lvl="1"/>
            <a:r>
              <a:rPr lang="en-US" dirty="0"/>
              <a:t>The previous contents of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/users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no longer accessible.</a:t>
            </a:r>
          </a:p>
          <a:p>
            <a:pPr lvl="1">
              <a:buFont typeface="Wingdings" charset="0"/>
              <a:buAutoNum type="alphaLcParenR"/>
            </a:pP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7474597-C0E8-F94F-B571-C2CF40F5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4" y="1267801"/>
            <a:ext cx="2194536" cy="241207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EF9217A-08AF-764E-85A7-B4F80789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22" y="1267801"/>
            <a:ext cx="2230758" cy="1856739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D7F162F-3A7F-D245-A667-29A9D5BA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42" y="1267801"/>
            <a:ext cx="2230757" cy="2605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F5970-8AC3-2540-9B3C-5A0401C8C6F7}"/>
              </a:ext>
            </a:extLst>
          </p:cNvPr>
          <p:cNvSpPr txBox="1"/>
          <p:nvPr/>
        </p:nvSpPr>
        <p:spPr>
          <a:xfrm>
            <a:off x="386663" y="12068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5F885-1439-A048-9FCF-5049A6F6A1BB}"/>
              </a:ext>
            </a:extLst>
          </p:cNvPr>
          <p:cNvSpPr txBox="1"/>
          <p:nvPr/>
        </p:nvSpPr>
        <p:spPr>
          <a:xfrm>
            <a:off x="3312711" y="12068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014BF-1C2F-4B40-8727-CBE6243BE639}"/>
              </a:ext>
            </a:extLst>
          </p:cNvPr>
          <p:cNvSpPr txBox="1"/>
          <p:nvPr/>
        </p:nvSpPr>
        <p:spPr>
          <a:xfrm>
            <a:off x="6147320" y="12068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8860C-22BF-0940-AF22-FA2D7D739886}"/>
              </a:ext>
            </a:extLst>
          </p:cNvPr>
          <p:cNvSpPr txBox="1"/>
          <p:nvPr/>
        </p:nvSpPr>
        <p:spPr>
          <a:xfrm>
            <a:off x="3343171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032184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3A47-36EB-994A-B6FC-824A8C53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Utility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1DC2-317D-3144-B83D-323B17BC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work does the file manager do for each file command you enter on the command line?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utility program monitors the operations of the file system.</a:t>
            </a:r>
          </a:p>
          <a:p>
            <a:pPr lvl="1"/>
            <a:r>
              <a:rPr lang="en-US" dirty="0"/>
              <a:t>For each file command,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prints messages that indicate what operations the file manager performed.</a:t>
            </a:r>
          </a:p>
          <a:p>
            <a:pPr lvl="4"/>
            <a:endParaRPr lang="en-US" dirty="0"/>
          </a:p>
          <a:p>
            <a:r>
              <a:rPr lang="en-US" dirty="0"/>
              <a:t>Download and install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Ubuntu: </a:t>
            </a:r>
            <a:r>
              <a:rPr lang="en-US" sz="1600" dirty="0">
                <a:hlinkClick r:id="rId2"/>
              </a:rPr>
              <a:t>https://zoomadmin.com/HowToInstall/UbuntuPackage/fswatch</a:t>
            </a:r>
            <a:r>
              <a:rPr lang="en-US" sz="1600" dirty="0"/>
              <a:t> </a:t>
            </a:r>
          </a:p>
          <a:p>
            <a:pPr lvl="1"/>
            <a:r>
              <a:rPr lang="en-US" dirty="0"/>
              <a:t>Mac OS: </a:t>
            </a:r>
            <a:r>
              <a:rPr lang="en-US" sz="1600" dirty="0">
                <a:hlinkClick r:id="rId3"/>
              </a:rPr>
              <a:t>http://support.moonpoint.com/os/os-x/homebrew/fswatch.php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5325F-537D-D543-BCA1-2D5761DC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243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785-3694-8242-88E9-4D1D6495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Utility Program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8A40-E763-0148-85F6-612EB83C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in one terminal window to monitor a given directory:</a:t>
            </a:r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</a:t>
            </a:r>
            <a:r>
              <a:rPr lang="en-US" dirty="0"/>
              <a:t> to print file manager events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</a:t>
            </a:r>
            <a:r>
              <a:rPr lang="en-US" dirty="0"/>
              <a:t> to print event timestamps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</a:t>
            </a:r>
            <a:r>
              <a:rPr lang="en-US" dirty="0"/>
              <a:t> to recurse to monitor subdirectories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26AEE-C848-1141-AD3A-9D4A4277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BC36C-3054-1343-AC4B-52404EDC1F59}"/>
              </a:ext>
            </a:extLst>
          </p:cNvPr>
          <p:cNvSpPr txBox="1"/>
          <p:nvPr/>
        </p:nvSpPr>
        <p:spPr>
          <a:xfrm>
            <a:off x="2825368" y="2240293"/>
            <a:ext cx="3493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mydirectory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73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785-3694-8242-88E9-4D1D6495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Utility Program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8A40-E763-0148-85F6-612EB83C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38"/>
            <a:ext cx="8229600" cy="3748998"/>
          </a:xfrm>
        </p:spPr>
        <p:txBody>
          <a:bodyPr/>
          <a:lstStyle/>
          <a:p>
            <a:r>
              <a:rPr lang="en-US" dirty="0"/>
              <a:t>On the command line in another terminal window, perform file operations inside that directory.</a:t>
            </a:r>
          </a:p>
          <a:p>
            <a:pPr lvl="4"/>
            <a:endParaRPr lang="en-US" dirty="0"/>
          </a:p>
          <a:p>
            <a:r>
              <a:rPr lang="en-US" dirty="0"/>
              <a:t>The output that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generates for each command depends on the operating system.</a:t>
            </a:r>
          </a:p>
          <a:p>
            <a:pPr lvl="1"/>
            <a:r>
              <a:rPr lang="en-US" dirty="0"/>
              <a:t>Some commands (such as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) do not cause any file system operations, and so there won’t be any output from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26AEE-C848-1141-AD3A-9D4A4277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BC36C-3054-1343-AC4B-52404EDC1F59}"/>
              </a:ext>
            </a:extLst>
          </p:cNvPr>
          <p:cNvSpPr txBox="1"/>
          <p:nvPr/>
        </p:nvSpPr>
        <p:spPr>
          <a:xfrm>
            <a:off x="2825368" y="1363914"/>
            <a:ext cx="3493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mydirectory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F891B-B911-8B4A-A7F9-7998A1015772}"/>
              </a:ext>
            </a:extLst>
          </p:cNvPr>
          <p:cNvSpPr txBox="1"/>
          <p:nvPr/>
        </p:nvSpPr>
        <p:spPr>
          <a:xfrm>
            <a:off x="4206355" y="5806414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67793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6A7F-3F13-F545-91DD-2623F410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2C42-965B-E44C-B742-054BA60D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5904"/>
            <a:ext cx="8229600" cy="1828780"/>
          </a:xfrm>
        </p:spPr>
        <p:txBody>
          <a:bodyPr/>
          <a:lstStyle/>
          <a:p>
            <a:r>
              <a:rPr lang="en-US" dirty="0"/>
              <a:t>Perform file operations </a:t>
            </a:r>
            <a:r>
              <a:rPr lang="en-US" u="sng" dirty="0"/>
              <a:t>programmatically</a:t>
            </a:r>
            <a:r>
              <a:rPr lang="en-US" dirty="0"/>
              <a:t> using POSIX file system calls from either a C or C++ program instead of on the Bash command line.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6528B-BD3B-D341-B486-D0644C1B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A15F88-86C8-614E-B32B-EECD076D2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28398"/>
              </p:ext>
            </p:extLst>
          </p:nvPr>
        </p:nvGraphicFramePr>
        <p:xfrm>
          <a:off x="1524000" y="3256256"/>
          <a:ext cx="6096000" cy="2738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3316">
                  <a:extLst>
                    <a:ext uri="{9D8B030D-6E8A-4147-A177-3AD203B41FA5}">
                      <a16:colId xmlns:a16="http://schemas.microsoft.com/office/drawing/2014/main" val="3837239304"/>
                    </a:ext>
                  </a:extLst>
                </a:gridCol>
                <a:gridCol w="2072684">
                  <a:extLst>
                    <a:ext uri="{9D8B030D-6E8A-4147-A177-3AD203B41FA5}">
                      <a16:colId xmlns:a16="http://schemas.microsoft.com/office/drawing/2014/main" val="1551959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Bash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POSIX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8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chdir</a:t>
                      </a:r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14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link()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4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unlink()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2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echo "Hello, world" &gt; </a:t>
                      </a:r>
                      <a:r>
                        <a:rPr lang="en-US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file.txt</a:t>
                      </a:r>
                      <a:endParaRPr lang="en-US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open()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the file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write to the file</a:t>
                      </a:r>
                      <a:br>
                        <a:rPr lang="en-US" sz="1600" dirty="0"/>
                      </a:br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close()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the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3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05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95EE-DEA6-3D44-BEEE-EC21769E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D078-AF34-A34D-9230-8F946658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program spawns a child process that runs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monitor the current directory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As before, create a pipe for the parent process to communicate with the child process.</a:t>
            </a:r>
          </a:p>
          <a:p>
            <a:pPr lvl="1"/>
            <a:r>
              <a:rPr lang="en-US" dirty="0"/>
              <a:t>The child process calls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dup()</a:t>
            </a:r>
            <a:r>
              <a:rPr lang="en-US" dirty="0"/>
              <a:t> or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dup2()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to redirect its standard output to the write end of the pipe.</a:t>
            </a:r>
          </a:p>
          <a:p>
            <a:pPr lvl="1"/>
            <a:r>
              <a:rPr lang="en-US" dirty="0"/>
              <a:t>The child process calls one of the exec functions  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or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execute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Output from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then will go into the pipe.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90008-D18A-9246-A052-7862C7B4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9C66-1341-554E-91C3-50FA4DB2A05A}"/>
              </a:ext>
            </a:extLst>
          </p:cNvPr>
          <p:cNvSpPr txBox="1"/>
          <p:nvPr/>
        </p:nvSpPr>
        <p:spPr>
          <a:xfrm>
            <a:off x="3514659" y="1783098"/>
            <a:ext cx="21146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508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9094-B9DE-6A4F-A12D-47B367CB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0458-2C84-ED46-84A4-778E9B97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28" y="1295400"/>
            <a:ext cx="8778144" cy="4835525"/>
          </a:xfrm>
        </p:spPr>
        <p:txBody>
          <a:bodyPr/>
          <a:lstStyle/>
          <a:p>
            <a:r>
              <a:rPr lang="en-US" dirty="0"/>
              <a:t>After spawning the child process, the parent process uses POSIX functions to execute a series of file operations (listed on the next slide).</a:t>
            </a:r>
          </a:p>
          <a:p>
            <a:pPr lvl="1"/>
            <a:r>
              <a:rPr lang="en-US" dirty="0"/>
              <a:t>After each operation, the parent reads the pipe for output from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that resulted from the file operation.</a:t>
            </a:r>
          </a:p>
          <a:p>
            <a:pPr lvl="1"/>
            <a:r>
              <a:rPr lang="en-US" dirty="0"/>
              <a:t>Not every file operation causes output from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, and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can lag a file operation by a second. Therefore, the parent process should do a nonblocking read of the pipe. If the pipe is empty, it should wait a second and try another read. If after a few tries with nothing read, it should assume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didn’t write anything and go on to the next file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22A3C-F9AE-5C4D-86F3-A6E63948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7433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7E93-DA6C-6F46-931D-DF46D299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8F29-CA8C-2B4F-B447-896C7579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The parent process should call </a:t>
            </a:r>
            <a:r>
              <a:rPr lang="en-US" u="sng" dirty="0"/>
              <a:t>POSIX functions</a:t>
            </a:r>
            <a:r>
              <a:rPr lang="en-US" dirty="0"/>
              <a:t> to execute the </a:t>
            </a:r>
            <a:r>
              <a:rPr lang="en-US" u="sng" dirty="0"/>
              <a:t>equivalent</a:t>
            </a:r>
            <a:r>
              <a:rPr lang="en-US" dirty="0"/>
              <a:t> of this sequence of Bash commands from the current directory: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9DA0A-4D9B-DE47-859A-992911DB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B54A7-D559-7546-8183-F3574C4E9F45}"/>
              </a:ext>
            </a:extLst>
          </p:cNvPr>
          <p:cNvSpPr txBox="1"/>
          <p:nvPr/>
        </p:nvSpPr>
        <p:spPr>
          <a:xfrm>
            <a:off x="1513310" y="2697489"/>
            <a:ext cx="611738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subdir1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subdir2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subdir1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"Hello, world!" &gt;&gt; file1.txt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this 5 times to write 5 lines)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cp file1.txt file2.txt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mv file2.txt ../subdir2/file2.txt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../subdir2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ln file2.txt file3.txt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ln -s file2.txt file2s.txt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../subdir1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rm file1.txt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..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rmdir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subdir1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subdir2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a+rw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file2.txt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file2s.txt</a:t>
            </a:r>
          </a:p>
        </p:txBody>
      </p:sp>
    </p:spTree>
    <p:extLst>
      <p:ext uri="{BB962C8B-B14F-4D97-AF65-F5344CB8AC3E}">
        <p14:creationId xmlns:p14="http://schemas.microsoft.com/office/powerpoint/2010/main" val="1995926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EA35-4FB1-3C46-8B12-74C4F0F1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D199-0AC6-CD4C-AD70-1E63C9F8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The parent process should print the equivalent Bash command, call the POSIX function(s), and then print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output it reads from the pipe.</a:t>
            </a:r>
          </a:p>
          <a:p>
            <a:pPr lvl="1"/>
            <a:r>
              <a:rPr lang="en-US" dirty="0"/>
              <a:t>Example parent output: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273F-B17C-A44D-ACE1-7879C78D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A2944-20BD-494C-A9C8-9B7E9A059498}"/>
              </a:ext>
            </a:extLst>
          </p:cNvPr>
          <p:cNvSpPr txBox="1"/>
          <p:nvPr/>
        </p:nvSpPr>
        <p:spPr>
          <a:xfrm>
            <a:off x="444107" y="3684242"/>
            <a:ext cx="8255786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subdir1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Fri Apr 16 01:02:19 2021 /Users/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/Asgn08-FS-Monitor/subdir1 Created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IsDir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subdir2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Fri Apr 16 01:02:20 2021 /Users/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/Asgn08-FS-Monitor/subdir2 Created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IsDir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cd subdir1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open file1.txt, append, close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Fri Apr 16 01:02:25 2021 /Users/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/Asgn08-FS-Monitor/subdir1/file1.txt Created Updated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IsFile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cp file1.txt file2.txt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Fri Apr 16 01:02:26 2021 /Users/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/Asgn08-FS-Monitor/subdir1/file2.txt Created Updated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IsFile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45653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D788-69D7-6245-AC58-A0FC50FD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F9F2-D889-F448-822B-0D5E68F8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parent process is done making file system calls, it should terminate the child process.</a:t>
            </a:r>
          </a:p>
          <a:p>
            <a:pPr lvl="1"/>
            <a:r>
              <a:rPr lang="en-US" dirty="0"/>
              <a:t>Which will also terminate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Print “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Done!</a:t>
            </a:r>
            <a:r>
              <a:rPr lang="en-US" dirty="0"/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FD41-A051-784F-8EF1-A74737A1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3699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80A9-E9C7-4541-BD69-228C59D9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6C3E-3066-8741-80BE-02C45177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  <a:p>
            <a:pPr lvl="1"/>
            <a:r>
              <a:rPr lang="en-US" dirty="0"/>
              <a:t>After the parent process spawns the child process, the parent should sleep for a second to give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command in the child process a chance to start.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parent process should use a large (8K?) buffer to read the pipe.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fswatch</a:t>
            </a:r>
            <a:r>
              <a:rPr lang="en-US" dirty="0"/>
              <a:t> command can generate many lines of output in response to certain file operations.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system()</a:t>
            </a:r>
            <a:r>
              <a:rPr lang="en-US" dirty="0"/>
              <a:t> function. Call POSIX file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347DB-C76D-034C-B526-C44675BE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AA6C3-1AE7-3A43-B009-D6063B6DBB52}"/>
              </a:ext>
            </a:extLst>
          </p:cNvPr>
          <p:cNvSpPr txBox="1"/>
          <p:nvPr/>
        </p:nvSpPr>
        <p:spPr>
          <a:xfrm>
            <a:off x="2926098" y="5714975"/>
            <a:ext cx="53399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See: </a:t>
            </a:r>
            <a:r>
              <a:rPr lang="en-US" sz="1800" dirty="0">
                <a:hlinkClick r:id="rId2"/>
              </a:rPr>
              <a:t>https://www.mkompf.com/cplus/posixlist.html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83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2325-91F5-1F4F-AE65-DBD17C74FE53}" type="slidenum">
              <a:rPr lang="en-US"/>
              <a:pPr/>
              <a:t>5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Protection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599" cy="48355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file owner</a:t>
            </a:r>
            <a:r>
              <a:rPr lang="en-US" dirty="0"/>
              <a:t> or </a:t>
            </a:r>
            <a:r>
              <a:rPr lang="en-US" u="sng" dirty="0"/>
              <a:t>creator</a:t>
            </a:r>
            <a:r>
              <a:rPr lang="en-US" dirty="0"/>
              <a:t> should be able </a:t>
            </a:r>
            <a:br>
              <a:rPr lang="en-US" dirty="0"/>
            </a:br>
            <a:r>
              <a:rPr lang="en-US" dirty="0"/>
              <a:t>to control:</a:t>
            </a:r>
          </a:p>
          <a:p>
            <a:pPr lvl="1"/>
            <a:r>
              <a:rPr lang="en-US" dirty="0"/>
              <a:t>What can be done to the file</a:t>
            </a:r>
          </a:p>
          <a:p>
            <a:pPr lvl="1"/>
            <a:r>
              <a:rPr lang="en-US" dirty="0"/>
              <a:t>By whom</a:t>
            </a:r>
          </a:p>
          <a:p>
            <a:pPr lvl="4"/>
            <a:endParaRPr lang="en-US" dirty="0"/>
          </a:p>
          <a:p>
            <a:r>
              <a:rPr lang="en-US" dirty="0"/>
              <a:t>Types of access: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Execute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68903" y="3764253"/>
            <a:ext cx="2468853" cy="14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/>
              <a:t>Append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3700501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8246-5042-F04C-9CC6-9A0BCE696F1C}" type="slidenum">
              <a:rPr lang="en-US"/>
              <a:pPr/>
              <a:t>50</a:t>
            </a:fld>
            <a:endParaRPr lang="en-US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Block Size</a:t>
            </a:r>
          </a:p>
        </p:txBody>
      </p:sp>
      <p:sp>
        <p:nvSpPr>
          <p:cNvPr id="871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Large block size</a:t>
            </a:r>
          </a:p>
          <a:p>
            <a:pPr lvl="1"/>
            <a:r>
              <a:rPr lang="en-US" dirty="0"/>
              <a:t>Much wasted space due to internal fragmentation.</a:t>
            </a:r>
          </a:p>
          <a:p>
            <a:pPr lvl="4"/>
            <a:endParaRPr lang="en-US" dirty="0"/>
          </a:p>
          <a:p>
            <a:r>
              <a:rPr lang="en-US" dirty="0"/>
              <a:t>Small block size</a:t>
            </a:r>
          </a:p>
          <a:p>
            <a:pPr lvl="1"/>
            <a:r>
              <a:rPr lang="en-US" dirty="0"/>
              <a:t>More efficient use of space.</a:t>
            </a:r>
          </a:p>
          <a:p>
            <a:pPr lvl="1"/>
            <a:r>
              <a:rPr lang="en-US" dirty="0"/>
              <a:t>Each file consists of many blocks.</a:t>
            </a:r>
          </a:p>
          <a:p>
            <a:pPr lvl="1"/>
            <a:r>
              <a:rPr lang="en-US" dirty="0"/>
              <a:t>Reading a file will be slow.</a:t>
            </a:r>
          </a:p>
        </p:txBody>
      </p:sp>
    </p:spTree>
    <p:extLst>
      <p:ext uri="{BB962C8B-B14F-4D97-AF65-F5344CB8AC3E}">
        <p14:creationId xmlns:p14="http://schemas.microsoft.com/office/powerpoint/2010/main" val="1559071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8246-5042-F04C-9CC6-9A0BCE696F1C}" type="slidenum">
              <a:rPr lang="en-US"/>
              <a:pPr/>
              <a:t>51</a:t>
            </a:fld>
            <a:endParaRPr lang="en-US"/>
          </a:p>
        </p:txBody>
      </p:sp>
      <p:pic>
        <p:nvPicPr>
          <p:cNvPr id="87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" y="1143025"/>
            <a:ext cx="8492973" cy="356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1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Block Size</a:t>
            </a:r>
          </a:p>
        </p:txBody>
      </p:sp>
      <p:sp>
        <p:nvSpPr>
          <p:cNvPr id="871429" name="Text Box 5"/>
          <p:cNvSpPr txBox="1">
            <a:spLocks noChangeArrowheads="1"/>
          </p:cNvSpPr>
          <p:nvPr/>
        </p:nvSpPr>
        <p:spPr bwMode="auto">
          <a:xfrm>
            <a:off x="1417354" y="4883978"/>
            <a:ext cx="63092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solid curve (left-hand scale) gives the data rate of a disk. </a:t>
            </a:r>
          </a:p>
          <a:p>
            <a:r>
              <a:rPr lang="en-US" dirty="0">
                <a:solidFill>
                  <a:srgbClr val="0432FF"/>
                </a:solidFill>
              </a:rPr>
              <a:t>The dashed curve (right-hand scale) gives the disk space efficiency.  </a:t>
            </a:r>
          </a:p>
          <a:p>
            <a:r>
              <a:rPr lang="en-US" dirty="0">
                <a:solidFill>
                  <a:srgbClr val="0432FF"/>
                </a:solidFill>
              </a:rPr>
              <a:t>All files are 2 KB.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1446A-C1C3-074E-83E8-38551CB7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835747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763D-EE13-B849-B761-BB875F38E3D4}" type="slidenum">
              <a:rPr lang="en-US"/>
              <a:pPr/>
              <a:t>52</a:t>
            </a:fld>
            <a:endParaRPr 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Disk Space Management: Bit Vector</a:t>
            </a:r>
          </a:p>
        </p:txBody>
      </p:sp>
      <p:grpSp>
        <p:nvGrpSpPr>
          <p:cNvPr id="872473" name="Group 25"/>
          <p:cNvGrpSpPr>
            <a:grpSpLocks/>
          </p:cNvGrpSpPr>
          <p:nvPr/>
        </p:nvGrpSpPr>
        <p:grpSpPr bwMode="auto">
          <a:xfrm>
            <a:off x="1741488" y="1508125"/>
            <a:ext cx="5549900" cy="2627313"/>
            <a:chOff x="1097" y="950"/>
            <a:chExt cx="3496" cy="1655"/>
          </a:xfrm>
        </p:grpSpPr>
        <p:grpSp>
          <p:nvGrpSpPr>
            <p:cNvPr id="872452" name="Group 4"/>
            <p:cNvGrpSpPr>
              <a:grpSpLocks/>
            </p:cNvGrpSpPr>
            <p:nvPr/>
          </p:nvGrpSpPr>
          <p:grpSpPr bwMode="auto">
            <a:xfrm>
              <a:off x="1097" y="950"/>
              <a:ext cx="3496" cy="1655"/>
              <a:chOff x="838" y="1439"/>
              <a:chExt cx="3496" cy="1655"/>
            </a:xfrm>
          </p:grpSpPr>
          <p:sp>
            <p:nvSpPr>
              <p:cNvPr id="872453" name="Rectangle 4"/>
              <p:cNvSpPr>
                <a:spLocks noChangeArrowheads="1"/>
              </p:cNvSpPr>
              <p:nvPr/>
            </p:nvSpPr>
            <p:spPr bwMode="auto">
              <a:xfrm>
                <a:off x="947" y="1757"/>
                <a:ext cx="341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4" name="Rectangle 5"/>
              <p:cNvSpPr>
                <a:spLocks noChangeArrowheads="1"/>
              </p:cNvSpPr>
              <p:nvPr/>
            </p:nvSpPr>
            <p:spPr bwMode="auto">
              <a:xfrm>
                <a:off x="1258" y="1757"/>
                <a:ext cx="340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5" name="Rectangle 6"/>
              <p:cNvSpPr>
                <a:spLocks noChangeArrowheads="1"/>
              </p:cNvSpPr>
              <p:nvPr/>
            </p:nvSpPr>
            <p:spPr bwMode="auto">
              <a:xfrm>
                <a:off x="1568" y="1757"/>
                <a:ext cx="341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6" name="Rectangle 7"/>
              <p:cNvSpPr>
                <a:spLocks noChangeArrowheads="1"/>
              </p:cNvSpPr>
              <p:nvPr/>
            </p:nvSpPr>
            <p:spPr bwMode="auto">
              <a:xfrm>
                <a:off x="1879" y="1757"/>
                <a:ext cx="340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7" name="Rectangle 8"/>
              <p:cNvSpPr>
                <a:spLocks noChangeArrowheads="1"/>
              </p:cNvSpPr>
              <p:nvPr/>
            </p:nvSpPr>
            <p:spPr bwMode="auto">
              <a:xfrm>
                <a:off x="2189" y="1757"/>
                <a:ext cx="341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8" name="Rectangle 9"/>
              <p:cNvSpPr>
                <a:spLocks noChangeArrowheads="1"/>
              </p:cNvSpPr>
              <p:nvPr/>
            </p:nvSpPr>
            <p:spPr bwMode="auto">
              <a:xfrm>
                <a:off x="2500" y="1757"/>
                <a:ext cx="340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59" name="Rectangle 10"/>
              <p:cNvSpPr>
                <a:spLocks noChangeArrowheads="1"/>
              </p:cNvSpPr>
              <p:nvPr/>
            </p:nvSpPr>
            <p:spPr bwMode="auto">
              <a:xfrm>
                <a:off x="2842" y="1757"/>
                <a:ext cx="1152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pPr algn="ctr"/>
                <a:r>
                  <a:rPr lang="en-US" sz="2900">
                    <a:latin typeface="Helvetica" charset="0"/>
                    <a:ea typeface="MS PGothic" charset="0"/>
                    <a:cs typeface="MS PGothic" charset="0"/>
                  </a:rPr>
                  <a:t>…</a:t>
                </a:r>
                <a:endParaRPr lang="en-US" sz="1800">
                  <a:latin typeface="Helvetic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60" name="Rectangle 11"/>
              <p:cNvSpPr>
                <a:spLocks noChangeArrowheads="1"/>
              </p:cNvSpPr>
              <p:nvPr/>
            </p:nvSpPr>
            <p:spPr bwMode="auto">
              <a:xfrm>
                <a:off x="3994" y="1757"/>
                <a:ext cx="340" cy="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/>
              <a:p>
                <a:endParaRPr lang="en-US" sz="1800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2461" name="Text Box 12"/>
              <p:cNvSpPr txBox="1">
                <a:spLocks noChangeArrowheads="1"/>
              </p:cNvSpPr>
              <p:nvPr/>
            </p:nvSpPr>
            <p:spPr bwMode="auto">
              <a:xfrm>
                <a:off x="994" y="1439"/>
                <a:ext cx="244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0</a:t>
                </a:r>
              </a:p>
            </p:txBody>
          </p:sp>
          <p:sp>
            <p:nvSpPr>
              <p:cNvPr id="872462" name="Text Box 13"/>
              <p:cNvSpPr txBox="1">
                <a:spLocks noChangeArrowheads="1"/>
              </p:cNvSpPr>
              <p:nvPr/>
            </p:nvSpPr>
            <p:spPr bwMode="auto">
              <a:xfrm>
                <a:off x="1282" y="1439"/>
                <a:ext cx="244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1</a:t>
                </a:r>
              </a:p>
            </p:txBody>
          </p:sp>
          <p:sp>
            <p:nvSpPr>
              <p:cNvPr id="872463" name="Text Box 14"/>
              <p:cNvSpPr txBox="1">
                <a:spLocks noChangeArrowheads="1"/>
              </p:cNvSpPr>
              <p:nvPr/>
            </p:nvSpPr>
            <p:spPr bwMode="auto">
              <a:xfrm>
                <a:off x="1628" y="1439"/>
                <a:ext cx="244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Helvetica" charset="0"/>
                    <a:ea typeface="MS PGothic" charset="0"/>
                    <a:cs typeface="MS PGothic" charset="0"/>
                  </a:rPr>
                  <a:t>2</a:t>
                </a:r>
              </a:p>
            </p:txBody>
          </p:sp>
          <p:sp>
            <p:nvSpPr>
              <p:cNvPr id="872464" name="Text Box 15"/>
              <p:cNvSpPr txBox="1">
                <a:spLocks noChangeArrowheads="1"/>
              </p:cNvSpPr>
              <p:nvPr/>
            </p:nvSpPr>
            <p:spPr bwMode="auto">
              <a:xfrm>
                <a:off x="3955" y="1439"/>
                <a:ext cx="37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n-1</a:t>
                </a:r>
              </a:p>
            </p:txBody>
          </p:sp>
          <p:sp>
            <p:nvSpPr>
              <p:cNvPr id="872465" name="Text Box 16"/>
              <p:cNvSpPr txBox="1">
                <a:spLocks noChangeArrowheads="1"/>
              </p:cNvSpPr>
              <p:nvPr/>
            </p:nvSpPr>
            <p:spPr bwMode="auto">
              <a:xfrm>
                <a:off x="838" y="2501"/>
                <a:ext cx="55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bit[</a:t>
                </a:r>
                <a:r>
                  <a:rPr lang="en-US" sz="1800" i="1">
                    <a:latin typeface="Helvetica" charset="0"/>
                    <a:ea typeface="MS PGothic" charset="0"/>
                    <a:cs typeface="MS PGothic" charset="0"/>
                  </a:rPr>
                  <a:t>i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] =</a:t>
                </a:r>
              </a:p>
            </p:txBody>
          </p:sp>
          <p:sp>
            <p:nvSpPr>
              <p:cNvPr id="872466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1066" y="2602"/>
                <a:ext cx="903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sz="7700">
                  <a:latin typeface="Helvetica" charset="0"/>
                  <a:ea typeface="MS PGothic" charset="0"/>
                  <a:cs typeface="MS PGothic" charset="0"/>
                  <a:sym typeface="Monotype Sorts" charset="0"/>
                </a:endParaRPr>
              </a:p>
            </p:txBody>
          </p:sp>
          <p:sp>
            <p:nvSpPr>
              <p:cNvPr id="872467" name="Text Box 18"/>
              <p:cNvSpPr txBox="1">
                <a:spLocks noChangeArrowheads="1"/>
              </p:cNvSpPr>
              <p:nvPr/>
            </p:nvSpPr>
            <p:spPr bwMode="auto">
              <a:xfrm>
                <a:off x="1762" y="2379"/>
                <a:ext cx="1570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622" tIns="65311" rIns="130622" bIns="65311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1 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 block[</a:t>
                </a:r>
                <a:r>
                  <a:rPr lang="en-US" sz="1800" i="1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i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] free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0 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</a:rPr>
                  <a:t> 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 block[</a:t>
                </a:r>
                <a:r>
                  <a:rPr lang="en-US" sz="1800" i="1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i</a:t>
                </a:r>
                <a:r>
                  <a:rPr lang="en-US" sz="1800">
                    <a:latin typeface="Helvetica" charset="0"/>
                    <a:ea typeface="MS PGothic" charset="0"/>
                    <a:cs typeface="MS PGothic" charset="0"/>
                    <a:sym typeface="Symbol" charset="0"/>
                  </a:rPr>
                  <a:t>] occupied</a:t>
                </a:r>
              </a:p>
            </p:txBody>
          </p:sp>
        </p:grpSp>
        <p:sp>
          <p:nvSpPr>
            <p:cNvPr id="872472" name="AutoShape 24"/>
            <p:cNvSpPr>
              <a:spLocks/>
            </p:cNvSpPr>
            <p:nvPr/>
          </p:nvSpPr>
          <p:spPr bwMode="auto">
            <a:xfrm>
              <a:off x="1757" y="1850"/>
              <a:ext cx="120" cy="620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11D039-B060-4148-8A10-FCA579AB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837212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0B88-CB76-0F4A-A516-1EB07FCB4C16}" type="slidenum">
              <a:rPr lang="en-US"/>
              <a:pPr/>
              <a:t>53</a:t>
            </a:fld>
            <a:endParaRPr 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Disk Space Management: Linked List</a:t>
            </a:r>
          </a:p>
        </p:txBody>
      </p:sp>
      <p:pic>
        <p:nvPicPr>
          <p:cNvPr id="873476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284288"/>
            <a:ext cx="460533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DA30C-B174-6947-8542-CCDB1B343E89}"/>
              </a:ext>
            </a:extLst>
          </p:cNvPr>
          <p:cNvSpPr txBox="1"/>
          <p:nvPr/>
        </p:nvSpPr>
        <p:spPr>
          <a:xfrm>
            <a:off x="460068" y="561726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331535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027-BFEF-6949-A28E-A9D5DB79E1B0}" type="slidenum">
              <a:rPr lang="en-US"/>
              <a:pPr/>
              <a:t>54</a:t>
            </a:fld>
            <a:endParaRPr 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Reliability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Destruction of a file system can be </a:t>
            </a:r>
            <a:br>
              <a:rPr lang="en-US" dirty="0"/>
            </a:br>
            <a:r>
              <a:rPr lang="en-US" u="sng" dirty="0"/>
              <a:t>a greater disaster</a:t>
            </a:r>
            <a:r>
              <a:rPr lang="en-US" dirty="0"/>
              <a:t> than the destruction </a:t>
            </a:r>
            <a:br>
              <a:rPr lang="en-US" dirty="0"/>
            </a:br>
            <a:r>
              <a:rPr lang="en-US" dirty="0"/>
              <a:t>of a computer!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Hardware can be replaced.</a:t>
            </a:r>
          </a:p>
          <a:p>
            <a:pPr lvl="1"/>
            <a:r>
              <a:rPr lang="en-US" dirty="0"/>
              <a:t>Data often cannot easily be replaced.</a:t>
            </a:r>
          </a:p>
        </p:txBody>
      </p:sp>
    </p:spTree>
    <p:extLst>
      <p:ext uri="{BB962C8B-B14F-4D97-AF65-F5344CB8AC3E}">
        <p14:creationId xmlns:p14="http://schemas.microsoft.com/office/powerpoint/2010/main" val="38156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D027-BFEF-6949-A28E-A9D5DB79E1B0}" type="slidenum">
              <a:rPr lang="en-US"/>
              <a:pPr/>
              <a:t>55</a:t>
            </a:fld>
            <a:endParaRPr 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Disk Blocks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hard disk usually contain bad blocks </a:t>
            </a:r>
            <a:br>
              <a:rPr lang="en-US" dirty="0"/>
            </a:br>
            <a:r>
              <a:rPr lang="en-US" dirty="0"/>
              <a:t>even when new.</a:t>
            </a:r>
          </a:p>
          <a:p>
            <a:pPr lvl="1"/>
            <a:r>
              <a:rPr lang="en-US" dirty="0"/>
              <a:t>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too expensive to manufacture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perfect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disks.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Spare sectors</a:t>
            </a:r>
            <a:r>
              <a:rPr lang="en-US" dirty="0"/>
              <a:t> are provided on each disk.</a:t>
            </a:r>
          </a:p>
          <a:p>
            <a:pPr lvl="1"/>
            <a:r>
              <a:rPr lang="en-US" dirty="0"/>
              <a:t>The disk controller replaces bad sectors with spares.</a:t>
            </a:r>
          </a:p>
          <a:p>
            <a:pPr lvl="4"/>
            <a:endParaRPr lang="en-US" dirty="0"/>
          </a:p>
          <a:p>
            <a:r>
              <a:rPr lang="en-US" dirty="0"/>
              <a:t>One approach: </a:t>
            </a:r>
            <a:br>
              <a:rPr lang="en-US" dirty="0"/>
            </a:br>
            <a:r>
              <a:rPr lang="en-US" dirty="0"/>
              <a:t>A dummy file that contains all the bad blocks.</a:t>
            </a:r>
          </a:p>
          <a:p>
            <a:pPr lvl="1"/>
            <a:r>
              <a:rPr lang="en-US" dirty="0"/>
              <a:t>Keeps the bad blocks off the free list.</a:t>
            </a:r>
          </a:p>
        </p:txBody>
      </p:sp>
    </p:spTree>
    <p:extLst>
      <p:ext uri="{BB962C8B-B14F-4D97-AF65-F5344CB8AC3E}">
        <p14:creationId xmlns:p14="http://schemas.microsoft.com/office/powerpoint/2010/main" val="24211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902E-4D66-8548-9875-5DA29F8F7502}" type="slidenum">
              <a:rPr lang="en-US"/>
              <a:pPr/>
              <a:t>56</a:t>
            </a:fld>
            <a:endParaRPr lang="en-US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  <a:endParaRPr lang="en-US" i="1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Backups</a:t>
            </a:r>
          </a:p>
          <a:p>
            <a:pPr lvl="1"/>
            <a:r>
              <a:rPr lang="en-US" dirty="0"/>
              <a:t>Recover from disaster.</a:t>
            </a:r>
          </a:p>
          <a:p>
            <a:pPr lvl="1"/>
            <a:r>
              <a:rPr lang="en-US" dirty="0"/>
              <a:t>Recover from user stupidity.</a:t>
            </a:r>
          </a:p>
          <a:p>
            <a:pPr lvl="4"/>
            <a:endParaRPr lang="en-US" dirty="0"/>
          </a:p>
          <a:p>
            <a:r>
              <a:rPr lang="en-US" dirty="0"/>
              <a:t>Incremental backups</a:t>
            </a:r>
          </a:p>
          <a:p>
            <a:pPr lvl="1"/>
            <a:r>
              <a:rPr lang="en-US" dirty="0"/>
              <a:t>Do a complete file system dump periodically.</a:t>
            </a:r>
          </a:p>
          <a:p>
            <a:pPr lvl="1"/>
            <a:r>
              <a:rPr lang="en-US" dirty="0"/>
              <a:t>Frequently backup only the files that changed.</a:t>
            </a:r>
          </a:p>
        </p:txBody>
      </p:sp>
    </p:spTree>
    <p:extLst>
      <p:ext uri="{BB962C8B-B14F-4D97-AF65-F5344CB8AC3E}">
        <p14:creationId xmlns:p14="http://schemas.microsoft.com/office/powerpoint/2010/main" val="3790552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DA3C-568A-7546-AA47-FDC1D08E87E1}" type="slidenum">
              <a:rPr lang="en-US"/>
              <a:pPr/>
              <a:t>57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Dumps</a:t>
            </a:r>
            <a:endParaRPr lang="en-US" i="1" dirty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dump</a:t>
            </a:r>
          </a:p>
          <a:p>
            <a:pPr lvl="1"/>
            <a:r>
              <a:rPr lang="en-US" dirty="0"/>
              <a:t>Dump an entire disk starting from block 0.</a:t>
            </a:r>
          </a:p>
          <a:p>
            <a:pPr lvl="4"/>
            <a:endParaRPr lang="en-US" dirty="0"/>
          </a:p>
          <a:p>
            <a:r>
              <a:rPr lang="en-US" dirty="0"/>
              <a:t>Logical dump</a:t>
            </a:r>
          </a:p>
          <a:p>
            <a:pPr lvl="1"/>
            <a:r>
              <a:rPr lang="en-US" dirty="0"/>
              <a:t>Only dump the files located in selected directories.</a:t>
            </a:r>
          </a:p>
          <a:p>
            <a:pPr lvl="1"/>
            <a:r>
              <a:rPr lang="en-US" dirty="0"/>
              <a:t>Must save all the information necessary </a:t>
            </a:r>
            <a:br>
              <a:rPr lang="en-US" dirty="0"/>
            </a:br>
            <a:r>
              <a:rPr lang="en-US" dirty="0"/>
              <a:t>to recreate the entire path to a file.</a:t>
            </a:r>
          </a:p>
        </p:txBody>
      </p:sp>
    </p:spTree>
    <p:extLst>
      <p:ext uri="{BB962C8B-B14F-4D97-AF65-F5344CB8AC3E}">
        <p14:creationId xmlns:p14="http://schemas.microsoft.com/office/powerpoint/2010/main" val="2569277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934E-5821-D246-9C1E-538C1E856430}" type="slidenum">
              <a:rPr lang="en-US"/>
              <a:pPr/>
              <a:t>58</a:t>
            </a:fld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Consistency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if a computer crashes </a:t>
            </a:r>
            <a:br>
              <a:rPr lang="en-US" dirty="0"/>
            </a:br>
            <a:r>
              <a:rPr lang="en-US" dirty="0"/>
              <a:t>during an I/O operation?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file system wasn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able to write </a:t>
            </a:r>
            <a:br>
              <a:rPr lang="en-US" dirty="0"/>
            </a:br>
            <a:r>
              <a:rPr lang="en-US" dirty="0"/>
              <a:t>all the modified blocks to disk.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file system is left in an inconsistent state.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B01D-1A62-6E46-B533-0EA5D441D33F}" type="slidenum">
              <a:rPr lang="en-US"/>
              <a:pPr/>
              <a:t>59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Consistency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UNIX has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fsck</a:t>
            </a:r>
            <a:r>
              <a:rPr lang="en-US" dirty="0"/>
              <a:t> (file system check) utility.</a:t>
            </a:r>
          </a:p>
          <a:p>
            <a:pPr lvl="4"/>
            <a:endParaRPr lang="en-US" dirty="0"/>
          </a:p>
          <a:p>
            <a:r>
              <a:rPr lang="en-US" dirty="0"/>
              <a:t>Windows has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chkdsk</a:t>
            </a:r>
            <a:r>
              <a:rPr lang="en-US" dirty="0"/>
              <a:t> (check disk) utility.</a:t>
            </a:r>
          </a:p>
          <a:p>
            <a:pPr lvl="4"/>
            <a:endParaRPr lang="en-US" dirty="0"/>
          </a:p>
          <a:p>
            <a:r>
              <a:rPr lang="en-US" dirty="0"/>
              <a:t>Consistency checks:</a:t>
            </a:r>
          </a:p>
          <a:p>
            <a:pPr lvl="1"/>
            <a:r>
              <a:rPr lang="en-US" dirty="0"/>
              <a:t>How many times a disk block is present in a file.</a:t>
            </a:r>
          </a:p>
          <a:p>
            <a:pPr lvl="1"/>
            <a:r>
              <a:rPr lang="en-US" dirty="0"/>
              <a:t>How many times a disk block appears in the free list.</a:t>
            </a:r>
          </a:p>
          <a:p>
            <a:pPr lvl="1"/>
            <a:r>
              <a:rPr lang="en-US" dirty="0"/>
              <a:t>Make sure a data block is not present </a:t>
            </a:r>
            <a:br>
              <a:rPr lang="en-US" dirty="0"/>
            </a:br>
            <a:r>
              <a:rPr lang="en-US" dirty="0"/>
              <a:t>in two or more files.</a:t>
            </a:r>
          </a:p>
        </p:txBody>
      </p:sp>
    </p:spTree>
    <p:extLst>
      <p:ext uri="{BB962C8B-B14F-4D97-AF65-F5344CB8AC3E}">
        <p14:creationId xmlns:p14="http://schemas.microsoft.com/office/powerpoint/2010/main" val="5665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533-8F2D-964B-A053-04A56A933E2B}" type="slidenum">
              <a:rPr lang="en-US"/>
              <a:pPr/>
              <a:t>6</a:t>
            </a:fld>
            <a:endParaRPr 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Protection in UNIX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/>
              <a:t>Types of access:  read, write, execute (RWX)</a:t>
            </a:r>
          </a:p>
          <a:p>
            <a:r>
              <a:rPr lang="en-US" dirty="0"/>
              <a:t>Three classes of users and sample access:</a:t>
            </a:r>
            <a:endParaRPr lang="en-US" sz="1000" dirty="0"/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/>
              <a:t>	</a:t>
            </a:r>
            <a:r>
              <a:rPr lang="en-US" sz="1000" dirty="0"/>
              <a:t>	</a:t>
            </a:r>
            <a:r>
              <a:rPr lang="en-US" sz="2000" dirty="0"/>
              <a:t>		                      RWX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/>
              <a:t>		a)  owner (user) access	  7 </a:t>
            </a:r>
            <a:r>
              <a:rPr lang="en-US" sz="2000" dirty="0">
                <a:sym typeface="Symbol" charset="0"/>
              </a:rPr>
              <a:t> 1 1 1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>
                <a:sym typeface="Symbol" charset="0"/>
              </a:rPr>
              <a:t>		b)  group access              6  1 1 0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>
                <a:sym typeface="Symbol" charset="0"/>
              </a:rPr>
              <a:t>		c)  public (other) access  4  1 0 0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800" dirty="0">
                <a:sym typeface="Symbol" charset="0"/>
              </a:rPr>
              <a:t>    </a:t>
            </a:r>
          </a:p>
          <a:p>
            <a:r>
              <a:rPr lang="en-US" dirty="0">
                <a:sym typeface="Symbol" charset="0"/>
              </a:rPr>
              <a:t>For a particular file or directory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sym typeface="Symbol" charset="0"/>
              </a:rPr>
              <a:t>game</a:t>
            </a:r>
            <a:r>
              <a:rPr lang="en-US" dirty="0">
                <a:sym typeface="Symbol" charset="0"/>
              </a:rPr>
              <a:t>), define an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appropriate access with the</a:t>
            </a:r>
            <a:br>
              <a:rPr lang="en-US" dirty="0">
                <a:sym typeface="Symbol" charset="0"/>
              </a:rPr>
            </a:br>
            <a:r>
              <a:rPr lang="en-US" b="1" dirty="0" err="1">
                <a:solidFill>
                  <a:srgbClr val="0033CC"/>
                </a:solidFill>
                <a:latin typeface="Courier New" charset="0"/>
                <a:sym typeface="Symbol" charset="0"/>
              </a:rPr>
              <a:t>chmod</a:t>
            </a:r>
            <a:r>
              <a:rPr lang="en-US" dirty="0">
                <a:sym typeface="Symbol" charset="0"/>
              </a:rPr>
              <a:t> command.</a:t>
            </a:r>
          </a:p>
          <a:p>
            <a:pPr lvl="1"/>
            <a:r>
              <a:rPr lang="en-US" dirty="0">
                <a:sym typeface="Symbol" charset="0"/>
              </a:rPr>
              <a:t>Alternates:</a:t>
            </a:r>
            <a:endParaRPr lang="en-US" dirty="0"/>
          </a:p>
        </p:txBody>
      </p:sp>
      <p:grpSp>
        <p:nvGrpSpPr>
          <p:cNvPr id="850948" name="Group 4"/>
          <p:cNvGrpSpPr>
            <a:grpSpLocks/>
          </p:cNvGrpSpPr>
          <p:nvPr/>
        </p:nvGrpSpPr>
        <p:grpSpPr bwMode="auto">
          <a:xfrm>
            <a:off x="6035025" y="3857920"/>
            <a:ext cx="2881313" cy="1582738"/>
            <a:chOff x="3629" y="2909"/>
            <a:chExt cx="1815" cy="997"/>
          </a:xfrm>
        </p:grpSpPr>
        <p:sp>
          <p:nvSpPr>
            <p:cNvPr id="850949" name="Rectangle 5"/>
            <p:cNvSpPr>
              <a:spLocks noChangeArrowheads="1"/>
            </p:cNvSpPr>
            <p:nvPr/>
          </p:nvSpPr>
          <p:spPr bwMode="auto">
            <a:xfrm>
              <a:off x="3629" y="2909"/>
              <a:ext cx="1785" cy="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850950" name="Group 6"/>
            <p:cNvGrpSpPr>
              <a:grpSpLocks/>
            </p:cNvGrpSpPr>
            <p:nvPr/>
          </p:nvGrpSpPr>
          <p:grpSpPr bwMode="auto">
            <a:xfrm>
              <a:off x="3683" y="2910"/>
              <a:ext cx="1761" cy="996"/>
              <a:chOff x="3683" y="2910"/>
              <a:chExt cx="1761" cy="996"/>
            </a:xfrm>
          </p:grpSpPr>
          <p:sp>
            <p:nvSpPr>
              <p:cNvPr id="850951" name="Text Box 4"/>
              <p:cNvSpPr txBox="1">
                <a:spLocks noChangeArrowheads="1"/>
              </p:cNvSpPr>
              <p:nvPr/>
            </p:nvSpPr>
            <p:spPr bwMode="auto">
              <a:xfrm>
                <a:off x="3683" y="2910"/>
                <a:ext cx="46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Helvetica" charset="0"/>
                    <a:ea typeface="MS PGothic" charset="0"/>
                    <a:cs typeface="MS PGothic" charset="0"/>
                  </a:rPr>
                  <a:t>owner</a:t>
                </a:r>
              </a:p>
            </p:txBody>
          </p:sp>
          <p:sp>
            <p:nvSpPr>
              <p:cNvPr id="850952" name="Text Box 5"/>
              <p:cNvSpPr txBox="1">
                <a:spLocks noChangeArrowheads="1"/>
              </p:cNvSpPr>
              <p:nvPr/>
            </p:nvSpPr>
            <p:spPr bwMode="auto">
              <a:xfrm>
                <a:off x="4295" y="2910"/>
                <a:ext cx="44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Helvetica" charset="0"/>
                    <a:ea typeface="MS PGothic" charset="0"/>
                    <a:cs typeface="MS PGothic" charset="0"/>
                  </a:rPr>
                  <a:t>group</a:t>
                </a:r>
              </a:p>
            </p:txBody>
          </p:sp>
          <p:sp>
            <p:nvSpPr>
              <p:cNvPr id="850953" name="Text Box 6"/>
              <p:cNvSpPr txBox="1">
                <a:spLocks noChangeArrowheads="1"/>
              </p:cNvSpPr>
              <p:nvPr/>
            </p:nvSpPr>
            <p:spPr bwMode="auto">
              <a:xfrm>
                <a:off x="4991" y="2910"/>
                <a:ext cx="45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Helvetica" charset="0"/>
                    <a:ea typeface="MS PGothic" charset="0"/>
                    <a:cs typeface="MS PGothic" charset="0"/>
                  </a:rPr>
                  <a:t>public</a:t>
                </a:r>
              </a:p>
            </p:txBody>
          </p:sp>
          <p:sp>
            <p:nvSpPr>
              <p:cNvPr id="850954" name="Text Box 8"/>
              <p:cNvSpPr txBox="1">
                <a:spLocks noChangeArrowheads="1"/>
              </p:cNvSpPr>
              <p:nvPr/>
            </p:nvSpPr>
            <p:spPr bwMode="auto">
              <a:xfrm>
                <a:off x="3724" y="3656"/>
                <a:ext cx="14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 err="1">
                    <a:latin typeface="Courier New" charset="0"/>
                    <a:ea typeface="MS PGothic" charset="0"/>
                    <a:cs typeface="MS PGothic" charset="0"/>
                  </a:rPr>
                  <a:t>chmod</a:t>
                </a:r>
                <a:r>
                  <a:rPr lang="en-US" sz="2000" b="1" dirty="0">
                    <a:latin typeface="Courier New" charset="0"/>
                    <a:ea typeface="MS PGothic" charset="0"/>
                    <a:cs typeface="MS PGothic" charset="0"/>
                  </a:rPr>
                  <a:t> 764 game</a:t>
                </a:r>
              </a:p>
            </p:txBody>
          </p:sp>
          <p:sp>
            <p:nvSpPr>
              <p:cNvPr id="850955" name="Line 10"/>
              <p:cNvSpPr>
                <a:spLocks noChangeShapeType="1"/>
              </p:cNvSpPr>
              <p:nvPr/>
            </p:nvSpPr>
            <p:spPr bwMode="auto">
              <a:xfrm>
                <a:off x="3937" y="3083"/>
                <a:ext cx="441" cy="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6" name="Line 12"/>
              <p:cNvSpPr>
                <a:spLocks noChangeShapeType="1"/>
              </p:cNvSpPr>
              <p:nvPr/>
            </p:nvSpPr>
            <p:spPr bwMode="auto">
              <a:xfrm flipH="1">
                <a:off x="4608" y="3104"/>
                <a:ext cx="599" cy="6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7" name="Line 13"/>
              <p:cNvSpPr>
                <a:spLocks noChangeShapeType="1"/>
              </p:cNvSpPr>
              <p:nvPr/>
            </p:nvSpPr>
            <p:spPr bwMode="auto">
              <a:xfrm flipV="1">
                <a:off x="4493" y="3082"/>
                <a:ext cx="0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515383-F60D-F549-8C1F-E0D07AAA7151}"/>
              </a:ext>
            </a:extLst>
          </p:cNvPr>
          <p:cNvSpPr txBox="1"/>
          <p:nvPr/>
        </p:nvSpPr>
        <p:spPr>
          <a:xfrm>
            <a:off x="3200415" y="5603782"/>
            <a:ext cx="237741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u+rwx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game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g+rw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game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o+r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game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game</a:t>
            </a:r>
          </a:p>
        </p:txBody>
      </p:sp>
    </p:spTree>
    <p:extLst>
      <p:ext uri="{BB962C8B-B14F-4D97-AF65-F5344CB8AC3E}">
        <p14:creationId xmlns:p14="http://schemas.microsoft.com/office/powerpoint/2010/main" val="3912811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52E7-4498-B349-A2A2-6F35BB7FB08A}" type="slidenum">
              <a:rPr lang="en-US"/>
              <a:pPr/>
              <a:t>60</a:t>
            </a:fld>
            <a:endParaRPr lang="en-US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Consistency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4983163"/>
            <a:ext cx="3592512" cy="7318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/>
              <a:t>(a) Consistent.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(c) Duplicate block in free list.</a:t>
            </a:r>
          </a:p>
        </p:txBody>
      </p:sp>
      <p:pic>
        <p:nvPicPr>
          <p:cNvPr id="87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22375"/>
            <a:ext cx="84423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7574" name="Oval 6"/>
          <p:cNvSpPr>
            <a:spLocks noChangeArrowheads="1"/>
          </p:cNvSpPr>
          <p:nvPr/>
        </p:nvSpPr>
        <p:spPr bwMode="auto">
          <a:xfrm>
            <a:off x="5029200" y="1600200"/>
            <a:ext cx="365125" cy="12795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5" name="Oval 7"/>
          <p:cNvSpPr>
            <a:spLocks noChangeArrowheads="1"/>
          </p:cNvSpPr>
          <p:nvPr/>
        </p:nvSpPr>
        <p:spPr bwMode="auto">
          <a:xfrm>
            <a:off x="1096963" y="3246438"/>
            <a:ext cx="365125" cy="12795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6" name="Oval 8"/>
          <p:cNvSpPr>
            <a:spLocks noChangeArrowheads="1"/>
          </p:cNvSpPr>
          <p:nvPr/>
        </p:nvSpPr>
        <p:spPr bwMode="auto">
          <a:xfrm>
            <a:off x="5578475" y="3246438"/>
            <a:ext cx="365125" cy="12795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9" name="Rectangle 11"/>
          <p:cNvSpPr>
            <a:spLocks noChangeArrowheads="1"/>
          </p:cNvSpPr>
          <p:nvPr/>
        </p:nvSpPr>
        <p:spPr bwMode="auto">
          <a:xfrm>
            <a:off x="4652963" y="4983163"/>
            <a:ext cx="35925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/>
              <a:t>(b) Missing block.</a:t>
            </a:r>
          </a:p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/>
              <a:t>(d) Duplicate data block.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72C09-F8D9-E54C-880A-E092C4D2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6510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  <p:bldP spid="877574" grpId="0" animBg="1"/>
      <p:bldP spid="877575" grpId="0" animBg="1"/>
      <p:bldP spid="877576" grpId="0" animBg="1"/>
      <p:bldP spid="877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E6BF-446A-CC49-BEB1-FE43BFB35CEE}" type="slidenum">
              <a:rPr lang="en-US"/>
              <a:pPr/>
              <a:t>61</a:t>
            </a:fld>
            <a:endParaRPr 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Performance: Block Cache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/>
              <a:t>AKA </a:t>
            </a:r>
            <a:r>
              <a:rPr lang="en-US" dirty="0">
                <a:solidFill>
                  <a:schemeClr val="folHlink"/>
                </a:solidFill>
              </a:rPr>
              <a:t>buffer cache</a:t>
            </a:r>
          </a:p>
          <a:p>
            <a:pPr lvl="4"/>
            <a:endParaRPr lang="en-US" dirty="0"/>
          </a:p>
          <a:p>
            <a:r>
              <a:rPr lang="en-US" dirty="0"/>
              <a:t>Disk blocks are kept in memory.</a:t>
            </a:r>
          </a:p>
          <a:p>
            <a:pPr lvl="1"/>
            <a:r>
              <a:rPr lang="en-US" dirty="0"/>
              <a:t>A read request first checks if the desired block </a:t>
            </a:r>
            <a:br>
              <a:rPr lang="en-US" dirty="0"/>
            </a:br>
            <a:r>
              <a:rPr lang="en-US" dirty="0"/>
              <a:t>is in memory.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Write-through cache</a:t>
            </a:r>
            <a:r>
              <a:rPr lang="en-US" dirty="0"/>
              <a:t>: Modified blocks in the cache are immediately written back to the disk.</a:t>
            </a:r>
          </a:p>
        </p:txBody>
      </p:sp>
    </p:spTree>
    <p:extLst>
      <p:ext uri="{BB962C8B-B14F-4D97-AF65-F5344CB8AC3E}">
        <p14:creationId xmlns:p14="http://schemas.microsoft.com/office/powerpoint/2010/main" val="12120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9DB-C112-6443-89C1-EC5E97813BBC}" type="slidenum">
              <a:rPr lang="en-US"/>
              <a:pPr/>
              <a:t>62</a:t>
            </a:fld>
            <a:endParaRPr lang="en-US"/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11163"/>
            <a:ext cx="8412163" cy="655637"/>
          </a:xfrm>
        </p:spPr>
        <p:txBody>
          <a:bodyPr/>
          <a:lstStyle/>
          <a:p>
            <a:r>
              <a:rPr lang="en-US"/>
              <a:t>File System Performance: Block Read Ahead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get disk blocks into the cache 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they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re needed.</a:t>
            </a:r>
          </a:p>
          <a:p>
            <a:pPr lvl="4"/>
            <a:endParaRPr lang="en-US" dirty="0"/>
          </a:p>
          <a:p>
            <a:r>
              <a:rPr lang="en-US" dirty="0"/>
              <a:t>If asked to read block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read both blocks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latin typeface="Times New Roman" charset="0"/>
              </a:rPr>
              <a:t>+1.</a:t>
            </a:r>
          </a:p>
          <a:p>
            <a:pPr lvl="1"/>
            <a:r>
              <a:rPr lang="en-US" dirty="0"/>
              <a:t>Related to locality of reference.</a:t>
            </a:r>
          </a:p>
          <a:p>
            <a:pPr lvl="4"/>
            <a:endParaRPr lang="en-US" dirty="0"/>
          </a:p>
          <a:p>
            <a:r>
              <a:rPr lang="en-US" dirty="0"/>
              <a:t>Keep track of cache hits to see </a:t>
            </a:r>
            <a:br>
              <a:rPr lang="en-US" dirty="0"/>
            </a:br>
            <a:r>
              <a:rPr lang="en-US" dirty="0"/>
              <a:t>if read ahead is effective.</a:t>
            </a:r>
          </a:p>
        </p:txBody>
      </p:sp>
    </p:spTree>
    <p:extLst>
      <p:ext uri="{BB962C8B-B14F-4D97-AF65-F5344CB8AC3E}">
        <p14:creationId xmlns:p14="http://schemas.microsoft.com/office/powerpoint/2010/main" val="18178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72" y="3703317"/>
            <a:ext cx="543560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C052-1708-354B-B7BC-98CE986081FD}" type="slidenum">
              <a:rPr lang="en-US"/>
              <a:pPr/>
              <a:t>63</a:t>
            </a:fld>
            <a:endParaRPr lang="en-US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411163"/>
            <a:ext cx="8959850" cy="655637"/>
          </a:xfrm>
        </p:spPr>
        <p:txBody>
          <a:bodyPr/>
          <a:lstStyle/>
          <a:p>
            <a:r>
              <a:rPr lang="en-US" sz="2800"/>
              <a:t>File System Performance: Reduced Disk Arm Motion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/>
              <a:t>Put disk blocks likely to be accessed in sequence close to each other.</a:t>
            </a:r>
          </a:p>
          <a:p>
            <a:pPr lvl="1"/>
            <a:r>
              <a:rPr lang="en-US" dirty="0"/>
              <a:t>Preferably in the same cylinder.</a:t>
            </a:r>
          </a:p>
          <a:p>
            <a:r>
              <a:rPr lang="en-US" dirty="0"/>
              <a:t>Allocate groups of consecutive blocks.</a:t>
            </a:r>
          </a:p>
          <a:p>
            <a:r>
              <a:rPr lang="en-US" dirty="0"/>
              <a:t>Place inodes in the middle of the disk </a:t>
            </a:r>
            <a:br>
              <a:rPr lang="en-US" dirty="0"/>
            </a:br>
            <a:r>
              <a:rPr lang="en-US" dirty="0"/>
              <a:t>instead of at the start.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7B43-3342-B340-8511-EEA29FB7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6967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0B8-E011-9E4D-8B35-298EA9D9B9D4}" type="slidenum">
              <a:rPr lang="en-US"/>
              <a:pPr/>
              <a:t>64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File Systems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Journaling </a:t>
            </a:r>
            <a:r>
              <a:rPr lang="en-US" sz="2800" dirty="0"/>
              <a:t>file systems record each update </a:t>
            </a:r>
            <a:br>
              <a:rPr lang="en-US" sz="2800" dirty="0"/>
            </a:br>
            <a:r>
              <a:rPr lang="en-US" sz="2800" dirty="0"/>
              <a:t>to the file system as a </a:t>
            </a:r>
            <a:r>
              <a:rPr lang="en-US" sz="2800" dirty="0">
                <a:solidFill>
                  <a:srgbClr val="B23300"/>
                </a:solidFill>
              </a:rPr>
              <a:t>transaction</a:t>
            </a:r>
            <a:r>
              <a:rPr lang="en-US" sz="2800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sz="2400" dirty="0"/>
              <a:t>Becoming common on many operating systems.</a:t>
            </a:r>
          </a:p>
          <a:p>
            <a:pPr lvl="4"/>
            <a:endParaRPr lang="en-US" dirty="0"/>
          </a:p>
          <a:p>
            <a:pPr lvl="4"/>
            <a:endParaRPr lang="en-US" sz="100" dirty="0"/>
          </a:p>
          <a:p>
            <a:r>
              <a:rPr lang="en-US" sz="2800" dirty="0"/>
              <a:t>All transactions are written sequentially to a log.</a:t>
            </a:r>
          </a:p>
          <a:p>
            <a:pPr lvl="1"/>
            <a:r>
              <a:rPr lang="en-US" dirty="0"/>
              <a:t>A transaction is considered </a:t>
            </a:r>
            <a:r>
              <a:rPr lang="en-US" dirty="0">
                <a:solidFill>
                  <a:srgbClr val="B23300"/>
                </a:solidFill>
              </a:rPr>
              <a:t>committed </a:t>
            </a:r>
            <a:br>
              <a:rPr lang="en-US" dirty="0"/>
            </a:br>
            <a:r>
              <a:rPr lang="en-US" dirty="0"/>
              <a:t>once it is written to the log file.</a:t>
            </a:r>
          </a:p>
          <a:p>
            <a:pPr lvl="4"/>
            <a:endParaRPr lang="en-US" dirty="0"/>
          </a:p>
          <a:p>
            <a:r>
              <a:rPr lang="en-US" sz="2800" dirty="0"/>
              <a:t>The user process can continue execution.</a:t>
            </a:r>
          </a:p>
        </p:txBody>
      </p:sp>
    </p:spTree>
    <p:extLst>
      <p:ext uri="{BB962C8B-B14F-4D97-AF65-F5344CB8AC3E}">
        <p14:creationId xmlns:p14="http://schemas.microsoft.com/office/powerpoint/2010/main" val="15111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EA90-372D-F448-9D19-BD22D2DEE7A9}" type="slidenum">
              <a:rPr lang="en-US"/>
              <a:pPr/>
              <a:t>65</a:t>
            </a:fld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File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transactions in the log are </a:t>
            </a:r>
            <a:r>
              <a:rPr lang="en-US" u="sng" dirty="0"/>
              <a:t>asynchronously replayed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to the file system structures.</a:t>
            </a:r>
          </a:p>
          <a:p>
            <a:pPr lvl="1"/>
            <a:r>
              <a:rPr lang="en-US" sz="2400" dirty="0"/>
              <a:t>When the file system structures are modified, </a:t>
            </a:r>
            <a:br>
              <a:rPr lang="en-US" sz="2400" dirty="0"/>
            </a:br>
            <a:r>
              <a:rPr lang="en-US" sz="2400" dirty="0"/>
              <a:t>the transaction is removed from the log.</a:t>
            </a:r>
          </a:p>
          <a:p>
            <a:pPr lvl="5"/>
            <a:endParaRPr lang="en-US" sz="750" dirty="0"/>
          </a:p>
          <a:p>
            <a:r>
              <a:rPr lang="en-US" sz="2800" dirty="0"/>
              <a:t>If the file system crashes, all remaining transactions in the log can be performed</a:t>
            </a:r>
            <a:br>
              <a:rPr lang="en-US" sz="2800" dirty="0"/>
            </a:br>
            <a:r>
              <a:rPr lang="en-US" sz="2800" dirty="0"/>
              <a:t>after the system recovers.</a:t>
            </a:r>
          </a:p>
          <a:p>
            <a:pPr lvl="4"/>
            <a:endParaRPr lang="en-US" sz="1200" dirty="0"/>
          </a:p>
          <a:p>
            <a:r>
              <a:rPr lang="en-US" sz="2800" dirty="0"/>
              <a:t>Faster recovery from a crash.</a:t>
            </a:r>
          </a:p>
          <a:p>
            <a:pPr lvl="1"/>
            <a:r>
              <a:rPr lang="en-US" sz="2400" dirty="0"/>
              <a:t>Removes the chance of inconsistency of metadata.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59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301D-AA74-234C-86D7-30FCB3B41878}" type="slidenum">
              <a:rPr lang="en-US"/>
              <a:pPr/>
              <a:t>66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UNIX </a:t>
            </a:r>
            <a:r>
              <a:rPr lang="en-US" sz="2800" dirty="0">
                <a:solidFill>
                  <a:srgbClr val="B23300"/>
                </a:solidFill>
              </a:rPr>
              <a:t>Virtual File System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B23300"/>
                </a:solidFill>
              </a:rPr>
              <a:t>VFS</a:t>
            </a:r>
            <a:r>
              <a:rPr lang="en-US" sz="2800" dirty="0"/>
              <a:t>) provides an </a:t>
            </a:r>
            <a:br>
              <a:rPr lang="en-US" sz="2800" dirty="0"/>
            </a:br>
            <a:r>
              <a:rPr lang="en-US" dirty="0"/>
              <a:t>object-oriented </a:t>
            </a:r>
            <a:r>
              <a:rPr lang="en-US" sz="2800" dirty="0"/>
              <a:t>way to implement file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VFS allows the </a:t>
            </a:r>
            <a:r>
              <a:rPr lang="en-US" sz="2800" u="sng" dirty="0"/>
              <a:t>same system call interface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(the API) to be used for different types </a:t>
            </a:r>
            <a:br>
              <a:rPr lang="en-US" sz="2800" dirty="0"/>
            </a:br>
            <a:r>
              <a:rPr lang="en-US" sz="2800" dirty="0"/>
              <a:t>of file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Separate file-system generic operations </a:t>
            </a:r>
            <a:br>
              <a:rPr lang="en-US" sz="2800" dirty="0"/>
            </a:br>
            <a:r>
              <a:rPr lang="en-US" sz="2800" dirty="0"/>
              <a:t>from implementation details.</a:t>
            </a:r>
          </a:p>
        </p:txBody>
      </p:sp>
    </p:spTree>
    <p:extLst>
      <p:ext uri="{BB962C8B-B14F-4D97-AF65-F5344CB8AC3E}">
        <p14:creationId xmlns:p14="http://schemas.microsoft.com/office/powerpoint/2010/main" val="30372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9606-58AF-1D4C-B4CA-763DF1A1A3EF}" type="slidenum">
              <a:rPr lang="en-US"/>
              <a:pPr/>
              <a:t>67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File System (VFS),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implementation can be one of many file systems types, or a network file system.</a:t>
            </a:r>
          </a:p>
          <a:p>
            <a:pPr lvl="4"/>
            <a:endParaRPr lang="en-US" sz="1200" dirty="0"/>
          </a:p>
          <a:p>
            <a:r>
              <a:rPr lang="en-US" sz="2800" dirty="0"/>
              <a:t>Implement </a:t>
            </a:r>
            <a:r>
              <a:rPr lang="en-US" sz="2800" dirty="0" err="1">
                <a:solidFill>
                  <a:srgbClr val="B23300"/>
                </a:solidFill>
              </a:rPr>
              <a:t>vnodes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which hold inodes </a:t>
            </a:r>
            <a:br>
              <a:rPr lang="en-US" sz="2800" dirty="0"/>
            </a:br>
            <a:r>
              <a:rPr lang="en-US" sz="2800" dirty="0"/>
              <a:t>or network file details.</a:t>
            </a:r>
          </a:p>
          <a:p>
            <a:pPr lvl="4"/>
            <a:endParaRPr lang="en-US" sz="1200" dirty="0"/>
          </a:p>
          <a:p>
            <a:r>
              <a:rPr lang="en-US" dirty="0"/>
              <a:t>The API is to the </a:t>
            </a:r>
            <a:r>
              <a:rPr lang="en-US" dirty="0">
                <a:solidFill>
                  <a:srgbClr val="B23300"/>
                </a:solidFill>
              </a:rPr>
              <a:t>VFS interface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rather than any specific type of file system.</a:t>
            </a:r>
          </a:p>
          <a:p>
            <a:pPr lvl="5"/>
            <a:endParaRPr lang="en-US" dirty="0"/>
          </a:p>
          <a:p>
            <a:r>
              <a:rPr lang="en-US" sz="2800" dirty="0"/>
              <a:t>Dispatch an operation to the appropriate </a:t>
            </a:r>
            <a:br>
              <a:rPr lang="en-US" sz="2800" dirty="0"/>
            </a:br>
            <a:r>
              <a:rPr lang="en-US" sz="2800" dirty="0"/>
              <a:t>file system implementation routines.</a:t>
            </a:r>
          </a:p>
        </p:txBody>
      </p:sp>
    </p:spTree>
    <p:extLst>
      <p:ext uri="{BB962C8B-B14F-4D97-AF65-F5344CB8AC3E}">
        <p14:creationId xmlns:p14="http://schemas.microsoft.com/office/powerpoint/2010/main" val="8822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419B-E996-6B45-9CE3-BCA8F12F51BF}" type="slidenum">
              <a:rPr lang="en-US"/>
              <a:pPr/>
              <a:t>68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pic>
        <p:nvPicPr>
          <p:cNvPr id="914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63650"/>
            <a:ext cx="63817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1862385" y="5641975"/>
            <a:ext cx="545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Schematic view of a virtual file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E210D-0606-E044-B568-99FA7F7209E5}"/>
              </a:ext>
            </a:extLst>
          </p:cNvPr>
          <p:cNvSpPr txBox="1"/>
          <p:nvPr/>
        </p:nvSpPr>
        <p:spPr>
          <a:xfrm>
            <a:off x="3291854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19585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04C-DE21-0C42-B520-1A4632150338}" type="slidenum">
              <a:rPr lang="en-US"/>
              <a:pPr/>
              <a:t>69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File System (NFS)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Commonplace implementation of a </a:t>
            </a:r>
            <a:br>
              <a:rPr lang="en-US" sz="2800" dirty="0"/>
            </a:br>
            <a:r>
              <a:rPr lang="en-US" sz="2800" dirty="0"/>
              <a:t>client-server file system.</a:t>
            </a:r>
          </a:p>
          <a:p>
            <a:pPr lvl="4"/>
            <a:endParaRPr lang="en-US" sz="1200" dirty="0"/>
          </a:p>
          <a:p>
            <a:r>
              <a:rPr lang="en-US" dirty="0"/>
              <a:t>Access remote files across local-area networks (LANs) or wide-area networks (WANs).</a:t>
            </a:r>
          </a:p>
          <a:p>
            <a:pPr lvl="1"/>
            <a:r>
              <a:rPr lang="en-US" dirty="0"/>
              <a:t>Use the TCP or UDP/IP protocol.</a:t>
            </a:r>
          </a:p>
          <a:p>
            <a:pPr lvl="4"/>
            <a:endParaRPr lang="en-US" sz="1200" dirty="0"/>
          </a:p>
          <a:p>
            <a:r>
              <a:rPr lang="en-US" sz="2800" dirty="0"/>
              <a:t>Operate in a </a:t>
            </a:r>
            <a:r>
              <a:rPr lang="en-US" u="sng" dirty="0"/>
              <a:t>heterogeneous environment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br>
              <a:rPr lang="en-US" sz="2800" dirty="0"/>
            </a:br>
            <a:r>
              <a:rPr lang="en-US" sz="2800" dirty="0"/>
              <a:t>of different machines, operating systems, </a:t>
            </a:r>
            <a:br>
              <a:rPr lang="en-US" sz="2800" dirty="0"/>
            </a:br>
            <a:r>
              <a:rPr lang="en-US" sz="2800" dirty="0"/>
              <a:t>and network architectures</a:t>
            </a:r>
            <a:r>
              <a:rPr lang="en-US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5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BF7-80E7-2542-BFE0-FC3390B19654}" type="slidenum">
              <a:rPr lang="en-US"/>
              <a:pPr/>
              <a:t>7</a:t>
            </a:fld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Protection in UNIX</a:t>
            </a:r>
            <a:r>
              <a:rPr lang="en-US" i="1" dirty="0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Sample UNIX file listing via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ls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Access rights to each file and directory </a:t>
            </a:r>
            <a:br>
              <a:rPr lang="en-US" dirty="0"/>
            </a:br>
            <a:r>
              <a:rPr lang="en-US" dirty="0"/>
              <a:t>are at the left.</a:t>
            </a:r>
          </a:p>
        </p:txBody>
      </p:sp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2A90F9EA-2151-9640-9A7C-522B52D2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85" y="2788927"/>
            <a:ext cx="6267430" cy="2160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821FA-2FA6-3B4E-A9D4-2D3FEE0CA525}"/>
              </a:ext>
            </a:extLst>
          </p:cNvPr>
          <p:cNvSpPr txBox="1"/>
          <p:nvPr/>
        </p:nvSpPr>
        <p:spPr>
          <a:xfrm>
            <a:off x="3383293" y="576889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633591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743E-ED5E-4A43-80B0-26BDFB1A54E9}" type="slidenum">
              <a:rPr lang="en-US"/>
              <a:pPr/>
              <a:t>70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 (NFS),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u="sng" dirty="0"/>
              <a:t>file sharing</a:t>
            </a:r>
            <a:r>
              <a:rPr lang="en-US" dirty="0"/>
              <a:t> across a set of </a:t>
            </a:r>
            <a:br>
              <a:rPr lang="en-US" dirty="0"/>
            </a:br>
            <a:r>
              <a:rPr lang="en-US" dirty="0"/>
              <a:t>independent machines and </a:t>
            </a:r>
            <a:br>
              <a:rPr lang="en-US" dirty="0"/>
            </a:br>
            <a:r>
              <a:rPr lang="en-US" dirty="0"/>
              <a:t>independent file systems.</a:t>
            </a:r>
          </a:p>
          <a:p>
            <a:pPr lvl="4"/>
            <a:endParaRPr lang="en-US" sz="1200" dirty="0"/>
          </a:p>
          <a:p>
            <a:r>
              <a:rPr lang="en-US" dirty="0"/>
              <a:t>Mount a </a:t>
            </a:r>
            <a:r>
              <a:rPr lang="en-US" u="sng" dirty="0"/>
              <a:t>remote file system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onto a </a:t>
            </a:r>
            <a:r>
              <a:rPr lang="en-US" u="sng" dirty="0"/>
              <a:t>local mount point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Transparent sharing.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11D-10F5-5949-80A0-5837D87351FF}" type="slidenum">
              <a:rPr lang="en-US"/>
              <a:pPr/>
              <a:t>71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Mounting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4160513"/>
            <a:ext cx="7497762" cy="1645901"/>
          </a:xfrm>
          <a:noFill/>
        </p:spPr>
        <p:txBody>
          <a:bodyPr/>
          <a:lstStyle/>
          <a:p>
            <a:pPr>
              <a:buFont typeface="Wingdings" charset="0"/>
              <a:buAutoNum type="alphaLcParenBoth"/>
            </a:pPr>
            <a:r>
              <a:rPr lang="en-US" sz="2400" dirty="0"/>
              <a:t>A local file system </a:t>
            </a:r>
            <a:r>
              <a:rPr lang="en-US" sz="2400" i="1" dirty="0"/>
              <a:t>U</a:t>
            </a:r>
            <a:r>
              <a:rPr lang="en-US" sz="2400" dirty="0"/>
              <a:t> and two remote file systems </a:t>
            </a:r>
            <a:r>
              <a:rPr lang="en-US" sz="2400" i="1" dirty="0"/>
              <a:t>S1</a:t>
            </a:r>
            <a:r>
              <a:rPr lang="en-US" sz="2400" dirty="0"/>
              <a:t> and </a:t>
            </a:r>
            <a:r>
              <a:rPr lang="en-US" sz="2400" i="1" dirty="0"/>
              <a:t>S2</a:t>
            </a:r>
            <a:r>
              <a:rPr lang="en-US" sz="2400" dirty="0"/>
              <a:t>.</a:t>
            </a:r>
          </a:p>
          <a:p>
            <a:pPr>
              <a:buFont typeface="Wingdings" charset="0"/>
              <a:buAutoNum type="alphaLcParenBoth"/>
            </a:pPr>
            <a:r>
              <a:rPr lang="en-US" sz="2400" dirty="0"/>
              <a:t>The result of mounting the remote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/shared</a:t>
            </a:r>
            <a:r>
              <a:rPr lang="en-US" sz="2400" dirty="0"/>
              <a:t> from </a:t>
            </a:r>
            <a:r>
              <a:rPr lang="en-US" sz="2400" i="1" dirty="0"/>
              <a:t>S1</a:t>
            </a:r>
            <a:r>
              <a:rPr lang="en-US" sz="2400" dirty="0"/>
              <a:t> onto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/local</a:t>
            </a:r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6484" r="795" b="16849"/>
          <a:stretch>
            <a:fillRect/>
          </a:stretch>
        </p:blipFill>
        <p:spPr bwMode="auto">
          <a:xfrm>
            <a:off x="457200" y="1325903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325903"/>
            <a:ext cx="18542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1920269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7040853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96AB0-1B59-1B49-A32D-42AFFF24E150}"/>
              </a:ext>
            </a:extLst>
          </p:cNvPr>
          <p:cNvSpPr txBox="1"/>
          <p:nvPr/>
        </p:nvSpPr>
        <p:spPr>
          <a:xfrm>
            <a:off x="5669268" y="580641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5336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6" grpId="0"/>
      <p:bldP spid="91648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34464"/>
            <a:ext cx="63325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602D-3736-BC44-B1FC-09EC512C824C}" type="slidenum">
              <a:rPr lang="en-US"/>
              <a:pPr/>
              <a:t>72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BE02-528E-DD4E-98D4-F8D174581F94}"/>
              </a:ext>
            </a:extLst>
          </p:cNvPr>
          <p:cNvSpPr txBox="1"/>
          <p:nvPr/>
        </p:nvSpPr>
        <p:spPr>
          <a:xfrm>
            <a:off x="5775425" y="581425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99DAA-A1D0-944D-A6E4-63F9D1DF5EFE}"/>
              </a:ext>
            </a:extLst>
          </p:cNvPr>
          <p:cNvSpPr txBox="1"/>
          <p:nvPr/>
        </p:nvSpPr>
        <p:spPr>
          <a:xfrm>
            <a:off x="274367" y="5521867"/>
            <a:ext cx="32864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RPC</a:t>
            </a:r>
            <a:r>
              <a:rPr lang="en-US" dirty="0">
                <a:solidFill>
                  <a:srgbClr val="0432FF"/>
                </a:solidFill>
              </a:rPr>
              <a:t>: remote procedure call</a:t>
            </a:r>
          </a:p>
          <a:p>
            <a:r>
              <a:rPr lang="en-US" b="1" dirty="0">
                <a:solidFill>
                  <a:srgbClr val="0432FF"/>
                </a:solidFill>
              </a:rPr>
              <a:t>XDR</a:t>
            </a:r>
            <a:r>
              <a:rPr lang="en-US" dirty="0">
                <a:solidFill>
                  <a:srgbClr val="0432FF"/>
                </a:solidFill>
              </a:rPr>
              <a:t>: external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80884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9832-26CF-B840-A031-5A24061D4C76}" type="slidenum">
              <a:rPr lang="en-US"/>
              <a:pPr/>
              <a:t>73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I/O Devices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412163" cy="4754562"/>
          </a:xfrm>
        </p:spPr>
        <p:txBody>
          <a:bodyPr/>
          <a:lstStyle/>
          <a:p>
            <a:r>
              <a:rPr lang="en-US" dirty="0"/>
              <a:t>Block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Store data in fixed-sized blocks.</a:t>
            </a:r>
          </a:p>
          <a:p>
            <a:pPr lvl="1"/>
            <a:r>
              <a:rPr lang="en-US" sz="2400" dirty="0"/>
              <a:t>Each block has a separate address.</a:t>
            </a:r>
          </a:p>
          <a:p>
            <a:pPr lvl="2"/>
            <a:r>
              <a:rPr lang="en-US" sz="2000" dirty="0"/>
              <a:t>Common block sizes are 512 bytes to 32K bytes.</a:t>
            </a:r>
          </a:p>
          <a:p>
            <a:pPr lvl="1"/>
            <a:r>
              <a:rPr lang="en-US" sz="2400" dirty="0"/>
              <a:t>Each block can be read or written independently.</a:t>
            </a:r>
          </a:p>
          <a:p>
            <a:pPr lvl="1"/>
            <a:r>
              <a:rPr lang="en-US" sz="2400" dirty="0"/>
              <a:t>Example 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write()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seek()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9058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F73A-9222-F74D-B580-0B2A1C180859}" type="slidenum">
              <a:rPr lang="en-US"/>
              <a:pPr/>
              <a:t>74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  <a:p>
            <a:pPr lvl="1"/>
            <a:r>
              <a:rPr lang="en-US" sz="2400" dirty="0"/>
              <a:t>Accept a stream of characters.</a:t>
            </a:r>
          </a:p>
          <a:p>
            <a:pPr lvl="2"/>
            <a:r>
              <a:rPr lang="en-US" sz="2000" dirty="0"/>
              <a:t>No block structure.</a:t>
            </a:r>
          </a:p>
          <a:p>
            <a:pPr lvl="1"/>
            <a:r>
              <a:rPr lang="en-US" sz="2400" dirty="0"/>
              <a:t>Example 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get()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put()</a:t>
            </a:r>
          </a:p>
          <a:p>
            <a:pPr lvl="2"/>
            <a:r>
              <a:rPr lang="en-US" sz="2000" dirty="0"/>
              <a:t>Higher-level routines implement line-oriented I/O.</a:t>
            </a:r>
          </a:p>
          <a:p>
            <a:pPr lvl="1"/>
            <a:r>
              <a:rPr lang="en-US" sz="2400" dirty="0"/>
              <a:t>Example</a:t>
            </a:r>
            <a:r>
              <a:rPr lang="en-US" dirty="0"/>
              <a:t>s</a:t>
            </a:r>
            <a:endParaRPr lang="en-US" sz="2400" dirty="0"/>
          </a:p>
          <a:p>
            <a:pPr lvl="2"/>
            <a:r>
              <a:rPr lang="en-US" sz="2000" dirty="0"/>
              <a:t>keyboards, printers, mice,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7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1DF5-159B-0F45-9B40-8405CCE7A0DF}" type="slidenum">
              <a:rPr lang="en-US"/>
              <a:pPr/>
              <a:t>75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Sequential access</a:t>
            </a:r>
          </a:p>
          <a:p>
            <a:pPr lvl="1"/>
            <a:r>
              <a:rPr lang="en-US" dirty="0"/>
              <a:t>Transfer data from storage in a fixed order </a:t>
            </a:r>
            <a:br>
              <a:rPr lang="en-US" dirty="0"/>
            </a:br>
            <a:r>
              <a:rPr lang="en-US" dirty="0"/>
              <a:t>as determined by the device.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tape drive, serial and parallel ports</a:t>
            </a:r>
          </a:p>
          <a:p>
            <a:pPr lvl="4"/>
            <a:endParaRPr lang="en-US" dirty="0"/>
          </a:p>
          <a:p>
            <a:r>
              <a:rPr lang="en-US" dirty="0"/>
              <a:t>Random access</a:t>
            </a:r>
          </a:p>
          <a:p>
            <a:pPr lvl="1"/>
            <a:r>
              <a:rPr lang="en-US" dirty="0"/>
              <a:t>Seek to any storage address to read or write data.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B8C-5A96-6545-B26D-B7209B188318}" type="slidenum">
              <a:rPr lang="en-US"/>
              <a:pPr/>
              <a:t>76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04238" cy="4835525"/>
          </a:xfrm>
        </p:spPr>
        <p:txBody>
          <a:bodyPr/>
          <a:lstStyle/>
          <a:p>
            <a:r>
              <a:rPr lang="en-US" dirty="0"/>
              <a:t>Shared</a:t>
            </a:r>
          </a:p>
          <a:p>
            <a:pPr lvl="1"/>
            <a:r>
              <a:rPr lang="en-US" dirty="0"/>
              <a:t>Multiple processes can use the device concurrently.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</a:p>
          <a:p>
            <a:pPr lvl="4"/>
            <a:endParaRPr lang="en-US" dirty="0"/>
          </a:p>
          <a:p>
            <a:r>
              <a:rPr lang="en-US" dirty="0"/>
              <a:t>Dedicated</a:t>
            </a:r>
          </a:p>
          <a:p>
            <a:pPr lvl="1"/>
            <a:r>
              <a:rPr lang="en-US" dirty="0"/>
              <a:t>Only one process at a time can use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keyboard, mouse, tape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F843-A3A5-674C-994F-3E3B0B069FE0}" type="slidenum">
              <a:rPr lang="en-US"/>
              <a:pPr/>
              <a:t>77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only</a:t>
            </a:r>
          </a:p>
          <a:p>
            <a:pPr lvl="1"/>
            <a:r>
              <a:rPr lang="en-US" dirty="0"/>
              <a:t>Processes can only read from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scanner</a:t>
            </a:r>
          </a:p>
          <a:p>
            <a:pPr lvl="4"/>
            <a:endParaRPr lang="en-US" dirty="0"/>
          </a:p>
          <a:p>
            <a:r>
              <a:rPr lang="en-US" dirty="0"/>
              <a:t>Write only</a:t>
            </a:r>
          </a:p>
          <a:p>
            <a:pPr lvl="1"/>
            <a:r>
              <a:rPr lang="en-US" dirty="0"/>
              <a:t>Processes can only write to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sz="2000" dirty="0"/>
              <a:t>printer</a:t>
            </a:r>
          </a:p>
        </p:txBody>
      </p:sp>
    </p:spTree>
    <p:extLst>
      <p:ext uri="{BB962C8B-B14F-4D97-AF65-F5344CB8AC3E}">
        <p14:creationId xmlns:p14="http://schemas.microsoft.com/office/powerpoint/2010/main" val="9209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DC9D-F259-CB44-9DAA-C5B2CD0F7937}" type="slidenum">
              <a:rPr lang="en-US"/>
              <a:pPr/>
              <a:t>78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Read-write</a:t>
            </a:r>
          </a:p>
          <a:p>
            <a:pPr lvl="1"/>
            <a:r>
              <a:rPr lang="en-US" sz="2400" dirty="0"/>
              <a:t>Processes can both read from </a:t>
            </a:r>
            <a:br>
              <a:rPr lang="en-US" sz="2400" dirty="0"/>
            </a:br>
            <a:r>
              <a:rPr lang="en-US" sz="2400" dirty="0"/>
              <a:t>and write to the device.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000" dirty="0"/>
              <a:t>disk drive, tape drive</a:t>
            </a:r>
          </a:p>
        </p:txBody>
      </p:sp>
    </p:spTree>
    <p:extLst>
      <p:ext uri="{BB962C8B-B14F-4D97-AF65-F5344CB8AC3E}">
        <p14:creationId xmlns:p14="http://schemas.microsoft.com/office/powerpoint/2010/main" val="32606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59E8-05C3-FC4D-99A4-9F4BE220A0E0}" type="slidenum">
              <a:rPr lang="en-US"/>
              <a:pPr/>
              <a:t>79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330325"/>
            <a:ext cx="6357938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920F5-2451-C142-8730-1235CEED6197}"/>
              </a:ext>
            </a:extLst>
          </p:cNvPr>
          <p:cNvSpPr txBox="1"/>
          <p:nvPr/>
        </p:nvSpPr>
        <p:spPr>
          <a:xfrm>
            <a:off x="3200415" y="621600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0183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E932-37E6-D744-BD70-1162FB581510}" type="slidenum">
              <a:rPr lang="en-US"/>
              <a:pPr/>
              <a:t>8</a:t>
            </a:fld>
            <a:endParaRPr 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File System Architecture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394325" cy="4784725"/>
          </a:xfrm>
        </p:spPr>
        <p:txBody>
          <a:bodyPr/>
          <a:lstStyle/>
          <a:p>
            <a:r>
              <a:rPr lang="en-US" dirty="0"/>
              <a:t>I/O control</a:t>
            </a:r>
          </a:p>
          <a:p>
            <a:pPr lvl="1"/>
            <a:r>
              <a:rPr lang="en-US" dirty="0"/>
              <a:t>Device drivers</a:t>
            </a:r>
          </a:p>
          <a:p>
            <a:pPr lvl="1"/>
            <a:r>
              <a:rPr lang="en-US" dirty="0"/>
              <a:t>Interrupt handlers</a:t>
            </a:r>
          </a:p>
          <a:p>
            <a:pPr lvl="4"/>
            <a:endParaRPr lang="en-US" dirty="0"/>
          </a:p>
          <a:p>
            <a:r>
              <a:rPr lang="en-US" dirty="0"/>
              <a:t>Basic file system</a:t>
            </a:r>
          </a:p>
          <a:p>
            <a:pPr lvl="1"/>
            <a:r>
              <a:rPr lang="en-US" dirty="0"/>
              <a:t>Issue generic commands </a:t>
            </a:r>
            <a:br>
              <a:rPr lang="en-US" dirty="0"/>
            </a:br>
            <a:r>
              <a:rPr lang="en-US" dirty="0"/>
              <a:t>to the device drivers.</a:t>
            </a:r>
          </a:p>
          <a:p>
            <a:pPr lvl="1"/>
            <a:r>
              <a:rPr lang="en-US" dirty="0"/>
              <a:t>Manage memory buffers and caches that hold file system, directory, and data blocks.</a:t>
            </a:r>
          </a:p>
        </p:txBody>
      </p:sp>
      <p:pic>
        <p:nvPicPr>
          <p:cNvPr id="8540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8" y="1235075"/>
            <a:ext cx="29495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3D639-DD7C-ED49-B358-8DBD70361100}"/>
              </a:ext>
            </a:extLst>
          </p:cNvPr>
          <p:cNvSpPr txBox="1"/>
          <p:nvPr/>
        </p:nvSpPr>
        <p:spPr>
          <a:xfrm>
            <a:off x="3184835" y="57638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025489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2D3A-93F8-E84B-BD5E-228380A31F7C}" type="slidenum">
              <a:rPr lang="en-US"/>
              <a:pPr/>
              <a:t>80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to Support I/O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u="sng" dirty="0"/>
              <a:t>connection point</a:t>
            </a:r>
            <a:r>
              <a:rPr lang="en-US" sz="2400" dirty="0"/>
              <a:t> in the machine where </a:t>
            </a:r>
            <a:br>
              <a:rPr lang="en-US" sz="2400" dirty="0"/>
            </a:br>
            <a:r>
              <a:rPr lang="en-US" sz="2400" dirty="0"/>
              <a:t>a device or device cable plugs in.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Usually uses an industry-standard </a:t>
            </a:r>
            <a:br>
              <a:rPr lang="en-US" sz="2400" dirty="0"/>
            </a:br>
            <a:r>
              <a:rPr lang="en-US" dirty="0"/>
              <a:t>communications protocol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Examples: serial port, parallel port, VGA port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Bus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set of wires shared by multiple different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Uses a </a:t>
            </a:r>
            <a:r>
              <a:rPr lang="en-US" u="sng" dirty="0"/>
              <a:t>rigidly defined protocol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expansion bus handles slow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PCI, SCSI</a:t>
            </a:r>
          </a:p>
        </p:txBody>
      </p:sp>
    </p:spTree>
    <p:extLst>
      <p:ext uri="{BB962C8B-B14F-4D97-AF65-F5344CB8AC3E}">
        <p14:creationId xmlns:p14="http://schemas.microsoft.com/office/powerpoint/2010/main" val="1974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A064-577E-D34B-BCCC-919C04E79CCE}" type="slidenum">
              <a:rPr lang="en-US"/>
              <a:pPr/>
              <a:t>81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Computer Bus Architecture</a:t>
            </a:r>
          </a:p>
        </p:txBody>
      </p:sp>
      <p:pic>
        <p:nvPicPr>
          <p:cNvPr id="924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5075"/>
            <a:ext cx="632777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C2885-22C5-924E-9EAC-D2923FD3E675}"/>
              </a:ext>
            </a:extLst>
          </p:cNvPr>
          <p:cNvSpPr txBox="1"/>
          <p:nvPr/>
        </p:nvSpPr>
        <p:spPr>
          <a:xfrm>
            <a:off x="3383293" y="62815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46613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425-D6F3-B940-AAD4-8DFDA3818160}" type="slidenum">
              <a:rPr lang="en-US"/>
              <a:pPr/>
              <a:t>9</a:t>
            </a:fld>
            <a:endParaRPr 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File System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5121275" cy="4480511"/>
          </a:xfrm>
        </p:spPr>
        <p:txBody>
          <a:bodyPr/>
          <a:lstStyle/>
          <a:p>
            <a:r>
              <a:rPr lang="en-US" dirty="0"/>
              <a:t>File-organization module</a:t>
            </a:r>
          </a:p>
          <a:p>
            <a:pPr lvl="1"/>
            <a:r>
              <a:rPr lang="en-US" dirty="0"/>
              <a:t>Manage logical and physical blocks of files.</a:t>
            </a:r>
          </a:p>
          <a:p>
            <a:pPr lvl="1"/>
            <a:r>
              <a:rPr lang="en-US" dirty="0"/>
              <a:t>Translate logical block addresses to physical block address.</a:t>
            </a:r>
          </a:p>
          <a:p>
            <a:pPr lvl="4"/>
            <a:endParaRPr lang="en-US" dirty="0"/>
          </a:p>
          <a:p>
            <a:r>
              <a:rPr lang="en-US" dirty="0"/>
              <a:t>Logical file system</a:t>
            </a:r>
          </a:p>
          <a:p>
            <a:pPr lvl="1"/>
            <a:r>
              <a:rPr lang="en-US" dirty="0"/>
              <a:t>Manage file metadata.</a:t>
            </a:r>
          </a:p>
          <a:p>
            <a:pPr lvl="1"/>
            <a:r>
              <a:rPr lang="en-US" dirty="0"/>
              <a:t>File control blocks </a:t>
            </a:r>
            <a:br>
              <a:rPr lang="en-US" dirty="0"/>
            </a:br>
            <a:r>
              <a:rPr lang="en-US" dirty="0"/>
              <a:t>(UNIX </a:t>
            </a:r>
            <a:r>
              <a:rPr lang="en-US" dirty="0" err="1"/>
              <a:t>inodes</a:t>
            </a:r>
            <a:r>
              <a:rPr lang="en-US" dirty="0"/>
              <a:t>)</a:t>
            </a:r>
          </a:p>
        </p:txBody>
      </p:sp>
      <p:pic>
        <p:nvPicPr>
          <p:cNvPr id="8550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038" y="1235075"/>
            <a:ext cx="29495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44D1C-AFDE-9444-999A-FA0C6CAB2299}"/>
              </a:ext>
            </a:extLst>
          </p:cNvPr>
          <p:cNvSpPr txBox="1"/>
          <p:nvPr/>
        </p:nvSpPr>
        <p:spPr>
          <a:xfrm>
            <a:off x="3184835" y="57638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62385818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49471</TotalTime>
  <Words>4734</Words>
  <Application>Microsoft Macintosh PowerPoint</Application>
  <PresentationFormat>On-screen Show (4:3)</PresentationFormat>
  <Paragraphs>769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Courier New</vt:lpstr>
      <vt:lpstr>Helvetica</vt:lpstr>
      <vt:lpstr>Times New Roman</vt:lpstr>
      <vt:lpstr>Verdana</vt:lpstr>
      <vt:lpstr>Wingdings</vt:lpstr>
      <vt:lpstr>Quadrant</vt:lpstr>
      <vt:lpstr>CMPE 142 Operating Systems April 16 Class Meeting</vt:lpstr>
      <vt:lpstr>Mounting a File System</vt:lpstr>
      <vt:lpstr>Mounting a File System, cont’d</vt:lpstr>
      <vt:lpstr>Mounting a File System, cont’d</vt:lpstr>
      <vt:lpstr>File Protection</vt:lpstr>
      <vt:lpstr>File Protection in UNIX</vt:lpstr>
      <vt:lpstr>File Protection in UNIX, cont’d</vt:lpstr>
      <vt:lpstr>Layered File System Architecture</vt:lpstr>
      <vt:lpstr>Layered File System Architecture, cont’d</vt:lpstr>
      <vt:lpstr>File System Layout on Disk</vt:lpstr>
      <vt:lpstr>File System Layout on Disk, cont’d</vt:lpstr>
      <vt:lpstr>File System Layout on Disk, cont’d</vt:lpstr>
      <vt:lpstr>Contiguous File Allocation</vt:lpstr>
      <vt:lpstr>Linked File Allocation</vt:lpstr>
      <vt:lpstr>File Allocation Table (FAT)</vt:lpstr>
      <vt:lpstr>Indexed File Allocation</vt:lpstr>
      <vt:lpstr>UNIX Inode</vt:lpstr>
      <vt:lpstr>Implementing Directories</vt:lpstr>
      <vt:lpstr>Implementing Directories, cont’d</vt:lpstr>
      <vt:lpstr>UNIX Directories</vt:lpstr>
      <vt:lpstr>Exercise #1</vt:lpstr>
      <vt:lpstr>Exercise #1, cont’d</vt:lpstr>
      <vt:lpstr>Exercise #2</vt:lpstr>
      <vt:lpstr>Exercise #2, cont’d</vt:lpstr>
      <vt:lpstr>Exercise #3</vt:lpstr>
      <vt:lpstr>Exercise #3, cont’d</vt:lpstr>
      <vt:lpstr>Exercise #4</vt:lpstr>
      <vt:lpstr>Exercise #4, cont’d</vt:lpstr>
      <vt:lpstr>Exercise #5</vt:lpstr>
      <vt:lpstr>Exercise #5, cont’d</vt:lpstr>
      <vt:lpstr>Exercise #6</vt:lpstr>
      <vt:lpstr>Exercise #6, cont’d</vt:lpstr>
      <vt:lpstr>Exercise #7</vt:lpstr>
      <vt:lpstr>Exercise #7, cont’d</vt:lpstr>
      <vt:lpstr>Exercise #8</vt:lpstr>
      <vt:lpstr>Exercise #8, cont’d</vt:lpstr>
      <vt:lpstr>Exercise #9</vt:lpstr>
      <vt:lpstr>Exercise #9, cont’d</vt:lpstr>
      <vt:lpstr>Break</vt:lpstr>
      <vt:lpstr>The fswatch Utility Program</vt:lpstr>
      <vt:lpstr>The fswatch Utility Program, cont’d</vt:lpstr>
      <vt:lpstr>The fswatch Utility Program, cont’d</vt:lpstr>
      <vt:lpstr>Assignment #8</vt:lpstr>
      <vt:lpstr>Assignment #8, cont’d</vt:lpstr>
      <vt:lpstr>Assignment #8, cont’d</vt:lpstr>
      <vt:lpstr>Assignment #8, cont’d</vt:lpstr>
      <vt:lpstr>Assignment #8, cont’d</vt:lpstr>
      <vt:lpstr>Assignment #8, cont’d</vt:lpstr>
      <vt:lpstr>Assignment #8, cont’d</vt:lpstr>
      <vt:lpstr>Disk Block Size</vt:lpstr>
      <vt:lpstr>Disk Block Size</vt:lpstr>
      <vt:lpstr>Free Disk Space Management: Bit Vector</vt:lpstr>
      <vt:lpstr>Free Disk Space Management: Linked List</vt:lpstr>
      <vt:lpstr>File System Reliability</vt:lpstr>
      <vt:lpstr>Bad Disk Blocks</vt:lpstr>
      <vt:lpstr>Backups</vt:lpstr>
      <vt:lpstr>Dumps</vt:lpstr>
      <vt:lpstr>File System Consistency</vt:lpstr>
      <vt:lpstr>File System Consistency, cont’d</vt:lpstr>
      <vt:lpstr>File System Consistency, cont’d</vt:lpstr>
      <vt:lpstr>File System Performance: Block Cache</vt:lpstr>
      <vt:lpstr>File System Performance: Block Read Ahead</vt:lpstr>
      <vt:lpstr>File System Performance: Reduced Disk Arm Motion</vt:lpstr>
      <vt:lpstr>Journaling File Systems</vt:lpstr>
      <vt:lpstr>Journaling File Systems, cont’d</vt:lpstr>
      <vt:lpstr>Virtual File System (VFS)</vt:lpstr>
      <vt:lpstr>Virtual File System (VFS), cont’d</vt:lpstr>
      <vt:lpstr>Virtual File System (VFS)</vt:lpstr>
      <vt:lpstr>Network File System (NFS)</vt:lpstr>
      <vt:lpstr>Network File System (NFS), cont’d</vt:lpstr>
      <vt:lpstr>NFS Mounting</vt:lpstr>
      <vt:lpstr>NFS Architecture</vt:lpstr>
      <vt:lpstr>Types of I/O Devices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Hardware to Support I/O</vt:lpstr>
      <vt:lpstr>Typical Computer Bus Architecture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683</cp:revision>
  <dcterms:created xsi:type="dcterms:W3CDTF">2008-01-12T03:52:55Z</dcterms:created>
  <dcterms:modified xsi:type="dcterms:W3CDTF">2021-04-16T10:23:10Z</dcterms:modified>
</cp:coreProperties>
</file>