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80"/>
  </p:notesMasterIdLst>
  <p:handoutMasterIdLst>
    <p:handoutMasterId r:id="rId81"/>
  </p:handoutMasterIdLst>
  <p:sldIdLst>
    <p:sldId id="256" r:id="rId2"/>
    <p:sldId id="348" r:id="rId3"/>
    <p:sldId id="349" r:id="rId4"/>
    <p:sldId id="350" r:id="rId5"/>
    <p:sldId id="351" r:id="rId6"/>
    <p:sldId id="354" r:id="rId7"/>
    <p:sldId id="355" r:id="rId8"/>
    <p:sldId id="384" r:id="rId9"/>
    <p:sldId id="356" r:id="rId10"/>
    <p:sldId id="357" r:id="rId11"/>
    <p:sldId id="358" r:id="rId12"/>
    <p:sldId id="359" r:id="rId13"/>
    <p:sldId id="371" r:id="rId14"/>
    <p:sldId id="372" r:id="rId15"/>
    <p:sldId id="373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4" r:id="rId27"/>
    <p:sldId id="370" r:id="rId28"/>
    <p:sldId id="385" r:id="rId29"/>
    <p:sldId id="375" r:id="rId30"/>
    <p:sldId id="377" r:id="rId31"/>
    <p:sldId id="380" r:id="rId32"/>
    <p:sldId id="376" r:id="rId33"/>
    <p:sldId id="381" r:id="rId34"/>
    <p:sldId id="382" r:id="rId35"/>
    <p:sldId id="383" r:id="rId36"/>
    <p:sldId id="470" r:id="rId37"/>
    <p:sldId id="386" r:id="rId38"/>
    <p:sldId id="387" r:id="rId39"/>
    <p:sldId id="388" r:id="rId40"/>
    <p:sldId id="471" r:id="rId41"/>
    <p:sldId id="389" r:id="rId42"/>
    <p:sldId id="390" r:id="rId43"/>
    <p:sldId id="392" r:id="rId44"/>
    <p:sldId id="393" r:id="rId45"/>
    <p:sldId id="473" r:id="rId46"/>
    <p:sldId id="474" r:id="rId47"/>
    <p:sldId id="394" r:id="rId48"/>
    <p:sldId id="475" r:id="rId49"/>
    <p:sldId id="395" r:id="rId50"/>
    <p:sldId id="396" r:id="rId51"/>
    <p:sldId id="397" r:id="rId52"/>
    <p:sldId id="441" r:id="rId53"/>
    <p:sldId id="477" r:id="rId54"/>
    <p:sldId id="478" r:id="rId55"/>
    <p:sldId id="401" r:id="rId56"/>
    <p:sldId id="479" r:id="rId57"/>
    <p:sldId id="402" r:id="rId58"/>
    <p:sldId id="403" r:id="rId59"/>
    <p:sldId id="404" r:id="rId60"/>
    <p:sldId id="405" r:id="rId61"/>
    <p:sldId id="466" r:id="rId62"/>
    <p:sldId id="408" r:id="rId63"/>
    <p:sldId id="409" r:id="rId64"/>
    <p:sldId id="425" r:id="rId65"/>
    <p:sldId id="410" r:id="rId66"/>
    <p:sldId id="411" r:id="rId67"/>
    <p:sldId id="426" r:id="rId68"/>
    <p:sldId id="412" r:id="rId69"/>
    <p:sldId id="467" r:id="rId70"/>
    <p:sldId id="480" r:id="rId71"/>
    <p:sldId id="488" r:id="rId72"/>
    <p:sldId id="481" r:id="rId73"/>
    <p:sldId id="482" r:id="rId74"/>
    <p:sldId id="483" r:id="rId75"/>
    <p:sldId id="484" r:id="rId76"/>
    <p:sldId id="487" r:id="rId77"/>
    <p:sldId id="485" r:id="rId78"/>
    <p:sldId id="486" r:id="rId7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8813D"/>
    <a:srgbClr val="C9F1FD"/>
    <a:srgbClr val="0033CC"/>
    <a:srgbClr val="C5F9B8"/>
    <a:srgbClr val="029846"/>
    <a:srgbClr val="FF9300"/>
    <a:srgbClr val="E1A90D"/>
    <a:srgbClr val="FF40FF"/>
    <a:srgbClr val="930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38" autoAdjust="0"/>
    <p:restoredTop sz="96373" autoAdjust="0"/>
  </p:normalViewPr>
  <p:slideViewPr>
    <p:cSldViewPr>
      <p:cViewPr varScale="1">
        <p:scale>
          <a:sx n="148" d="100"/>
          <a:sy n="148" d="100"/>
        </p:scale>
        <p:origin x="200" y="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51E4A-BF22-7547-A3CF-514369C79BB7}" type="datetimeFigureOut">
              <a:rPr lang="en-US" smtClean="0"/>
              <a:t>3/3/21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C9F7-100A-9447-81AD-7DF9FC15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7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3DE455-F6F3-4F4E-A0EB-B787F7D12FD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DE455-F6F3-4F4E-A0EB-B787F7D12FD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657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x-none" altLang="x-none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x-none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/>
            </a:lvl1pPr>
          </a:lstStyle>
          <a:p>
            <a:pPr lvl="0"/>
            <a:r>
              <a:rPr lang="en-US" altLang="x-none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7A21-E039-AC42-9909-E4579A660C3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8540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E6A8-C093-C84F-8482-5134BB1D8BDB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1818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5094-CFE5-6845-BA77-358456EEE97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944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B9DC1-1358-BC4B-B641-2C2A42F06E1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9428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841-672B-DD4F-873B-241AE5DFC02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2332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FEF31-D98D-E64D-AE69-8E9E2BB968DD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95391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950A-5284-F14A-8929-A5FDD999DDD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50764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C63D3-51DD-C944-8AEA-B749D334FBF6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1989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6BFE0-1B2C-0E4B-8A9D-BEB6E74EC3D9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7479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182913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0488" y="5257780"/>
            <a:ext cx="301781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F3A25-4381-F748-9D2C-5621C5E9A25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131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9A191E7-2071-B34D-84F0-74D03C8C3C56}" type="slidenum">
              <a:rPr lang="en-US" altLang="x-none"/>
              <a:pPr/>
              <a:t>‹#›</a:t>
            </a:fld>
            <a:endParaRPr lang="en-US" altLang="x-none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09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Engineering Dept.</a:t>
            </a:r>
          </a:p>
          <a:p>
            <a:r>
              <a:rPr lang="en-US" sz="1000" baseline="0" dirty="0"/>
              <a:t>Spring 2021: March 6</a:t>
            </a:r>
            <a:endParaRPr lang="en-US" sz="10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721708" y="6263609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x-none" sz="1000" dirty="0"/>
              <a:t>CMPE 142: Operating Systems </a:t>
            </a:r>
          </a:p>
          <a:p>
            <a:pPr algn="ctr"/>
            <a:r>
              <a:rPr lang="en-US" altLang="x-none" sz="1000" dirty="0"/>
              <a:t>© R. </a:t>
            </a:r>
            <a:r>
              <a:rPr lang="en-US" altLang="x-none" sz="1000" dirty="0" err="1"/>
              <a:t>Mak</a:t>
            </a:r>
            <a:endParaRPr lang="en-US" altLang="x-none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sz="3200" dirty="0"/>
              <a:t>CMPE 142</a:t>
            </a:r>
            <a:br>
              <a:rPr lang="en-US" altLang="x-none" sz="3200" dirty="0"/>
            </a:br>
            <a:r>
              <a:rPr lang="en-US" altLang="x-none" sz="3200" dirty="0"/>
              <a:t>Operating Systems</a:t>
            </a:r>
            <a:br>
              <a:rPr lang="en-US" altLang="x-none" sz="3600" dirty="0"/>
            </a:br>
            <a:r>
              <a:rPr lang="en-US" altLang="x-none" sz="2400" dirty="0"/>
              <a:t>March 5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x-none" dirty="0"/>
              <a:t>Department of Computer Engineering</a:t>
            </a:r>
            <a:br>
              <a:rPr lang="en-US" altLang="x-none" dirty="0"/>
            </a:br>
            <a:r>
              <a:rPr lang="en-US" altLang="x-none" dirty="0"/>
              <a:t>San Jose State University</a:t>
            </a:r>
            <a:br>
              <a:rPr lang="en-US" altLang="x-none" dirty="0"/>
            </a:br>
            <a:br>
              <a:rPr lang="en-US" altLang="x-none" sz="1000" dirty="0"/>
            </a:br>
            <a:r>
              <a:rPr lang="en-US" altLang="x-none" dirty="0"/>
              <a:t>Spring 2021</a:t>
            </a:r>
            <a:br>
              <a:rPr lang="en-US" altLang="x-none" dirty="0"/>
            </a:br>
            <a:r>
              <a:rPr lang="en-US" altLang="x-none" dirty="0"/>
              <a:t>Instructor: Ron Mak</a:t>
            </a:r>
          </a:p>
          <a:p>
            <a:pPr algn="ctr"/>
            <a:r>
              <a:rPr lang="en-US" altLang="x-none" dirty="0">
                <a:hlinkClick r:id="rId3"/>
              </a:rPr>
              <a:t>www.cs.sjsu.edu/~mak</a:t>
            </a:r>
            <a:endParaRPr lang="en-US" altLang="x-none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5A7A4AD9-282A-1D42-BDC8-5281B49D17A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0626-2A15-1B4B-91A5-C4DCD879B166}" type="slidenum">
              <a:rPr lang="en-US"/>
              <a:pPr/>
              <a:t>10</a:t>
            </a:fld>
            <a:endParaRPr lang="en-US"/>
          </a:p>
        </p:txBody>
      </p:sp>
      <p:sp>
        <p:nvSpPr>
          <p:cNvPr id="74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Prevention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860440"/>
          </a:xfrm>
        </p:spPr>
        <p:txBody>
          <a:bodyPr/>
          <a:lstStyle/>
          <a:p>
            <a:r>
              <a:rPr lang="en-US" dirty="0"/>
              <a:t>Allow a process only </a:t>
            </a:r>
            <a:br>
              <a:rPr lang="en-US" dirty="0"/>
            </a:br>
            <a:r>
              <a:rPr lang="en-US" u="sng" dirty="0"/>
              <a:t>one resource at a time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Too restrictive.</a:t>
            </a:r>
          </a:p>
          <a:p>
            <a:pPr lvl="4"/>
            <a:endParaRPr lang="en-US" dirty="0"/>
          </a:p>
          <a:p>
            <a:r>
              <a:rPr lang="en-US" u="sng" dirty="0"/>
              <a:t>Global numbering</a:t>
            </a:r>
            <a:r>
              <a:rPr lang="en-US" dirty="0">
                <a:solidFill>
                  <a:srgbClr val="B23300"/>
                </a:solidFill>
              </a:rPr>
              <a:t> </a:t>
            </a:r>
            <a:r>
              <a:rPr lang="en-US" dirty="0"/>
              <a:t>of all resources.</a:t>
            </a:r>
          </a:p>
          <a:p>
            <a:pPr lvl="1"/>
            <a:r>
              <a:rPr lang="en-US" dirty="0"/>
              <a:t>Processes can request all the resources they want, </a:t>
            </a:r>
            <a:br>
              <a:rPr lang="en-US" dirty="0"/>
            </a:br>
            <a:r>
              <a:rPr lang="en-US" dirty="0"/>
              <a:t>but only </a:t>
            </a:r>
            <a:r>
              <a:rPr lang="en-US" u="sng" dirty="0"/>
              <a:t>in numerical order</a:t>
            </a:r>
            <a:r>
              <a:rPr lang="en-US" dirty="0"/>
              <a:t>.</a:t>
            </a:r>
          </a:p>
        </p:txBody>
      </p:sp>
      <p:sp>
        <p:nvSpPr>
          <p:cNvPr id="748548" name="Text Box 4"/>
          <p:cNvSpPr txBox="1">
            <a:spLocks noChangeArrowheads="1"/>
          </p:cNvSpPr>
          <p:nvPr/>
        </p:nvSpPr>
        <p:spPr bwMode="auto">
          <a:xfrm>
            <a:off x="6765924" y="1325563"/>
            <a:ext cx="2012269" cy="1200329"/>
          </a:xfrm>
          <a:prstGeom prst="rect">
            <a:avLst/>
          </a:prstGeom>
          <a:solidFill>
            <a:srgbClr val="FFFFC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/>
            <a:r>
              <a:rPr lang="en-US" sz="1800" dirty="0"/>
              <a:t>Mutual exclusion</a:t>
            </a:r>
          </a:p>
          <a:p>
            <a:pPr lvl="1"/>
            <a:r>
              <a:rPr lang="en-US" sz="1800" dirty="0"/>
              <a:t>Hold and wait</a:t>
            </a:r>
          </a:p>
          <a:p>
            <a:pPr lvl="1"/>
            <a:r>
              <a:rPr lang="en-US" sz="1800" dirty="0"/>
              <a:t>No preemption</a:t>
            </a:r>
          </a:p>
          <a:p>
            <a:pPr lvl="1"/>
            <a:r>
              <a:rPr lang="en-US" sz="1800" dirty="0">
                <a:solidFill>
                  <a:srgbClr val="B23300"/>
                </a:solidFill>
              </a:rPr>
              <a:t>Circular wait</a:t>
            </a:r>
          </a:p>
        </p:txBody>
      </p:sp>
      <p:pic>
        <p:nvPicPr>
          <p:cNvPr id="7485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4225259"/>
            <a:ext cx="549433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48551" name="Rectangle 7"/>
          <p:cNvSpPr>
            <a:spLocks noChangeArrowheads="1"/>
          </p:cNvSpPr>
          <p:nvPr/>
        </p:nvSpPr>
        <p:spPr bwMode="auto">
          <a:xfrm>
            <a:off x="6126163" y="6231218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52976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5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5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04597"/>
            <a:ext cx="5503863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900D-5F5D-8046-8C9D-78D6C2D59960}" type="slidenum">
              <a:rPr lang="en-US"/>
              <a:pPr/>
              <a:t>11</a:t>
            </a:fld>
            <a:endParaRPr lang="en-US"/>
          </a:p>
        </p:txBody>
      </p:sp>
      <p:sp>
        <p:nvSpPr>
          <p:cNvPr id="74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Prevention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80366"/>
            <a:ext cx="8229600" cy="3291804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Global numbering of all resources:</a:t>
            </a:r>
          </a:p>
          <a:p>
            <a:pPr lvl="1"/>
            <a:r>
              <a:rPr lang="en-US" dirty="0"/>
              <a:t>Process A requests Resource </a:t>
            </a:r>
            <a:r>
              <a:rPr lang="en-US" dirty="0" err="1"/>
              <a:t>i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Process B requests Resource j.</a:t>
            </a:r>
          </a:p>
          <a:p>
            <a:pPr lvl="1"/>
            <a:r>
              <a:rPr lang="en-US" dirty="0"/>
              <a:t>If </a:t>
            </a:r>
            <a:r>
              <a:rPr lang="en-US" dirty="0" err="1"/>
              <a:t>i</a:t>
            </a:r>
            <a:r>
              <a:rPr lang="en-US" dirty="0"/>
              <a:t> &gt; j, then process A cannot request Resource j.</a:t>
            </a:r>
          </a:p>
          <a:p>
            <a:pPr lvl="1"/>
            <a:r>
              <a:rPr lang="en-US" dirty="0"/>
              <a:t>if </a:t>
            </a:r>
            <a:r>
              <a:rPr lang="en-US" dirty="0" err="1"/>
              <a:t>i</a:t>
            </a:r>
            <a:r>
              <a:rPr lang="en-US" dirty="0"/>
              <a:t> &lt; j, then process B cannot request Resource </a:t>
            </a:r>
            <a:r>
              <a:rPr lang="en-US" dirty="0" err="1"/>
              <a:t>i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Therefore, no deadlock can occur.</a:t>
            </a:r>
          </a:p>
          <a:p>
            <a:r>
              <a:rPr lang="en-US" dirty="0">
                <a:solidFill>
                  <a:srgbClr val="B23300"/>
                </a:solidFill>
              </a:rPr>
              <a:t>It may be hard to devise a workable ordering.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20520B4-8D1C-5848-A03D-F5FD2DFE1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191394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144EF-ED6B-F341-95F9-17B259C56D81}" type="slidenum">
              <a:rPr lang="en-US"/>
              <a:pPr/>
              <a:t>12</a:t>
            </a:fld>
            <a:endParaRPr lang="en-US"/>
          </a:p>
        </p:txBody>
      </p:sp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Prevention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pic>
        <p:nvPicPr>
          <p:cNvPr id="7505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1782763"/>
            <a:ext cx="5703887" cy="203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031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7679-0AEC-8B41-A27D-C671276277FA}" type="slidenum">
              <a:rPr lang="en-US"/>
              <a:pPr/>
              <a:t>13</a:t>
            </a:fld>
            <a:endParaRPr lang="en-US"/>
          </a:p>
        </p:txBody>
      </p:sp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Deadlock Avoidance</a:t>
            </a:r>
          </a:p>
        </p:txBody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most systems, processes request resources </a:t>
            </a:r>
            <a:br>
              <a:rPr lang="en-US" dirty="0"/>
            </a:br>
            <a:r>
              <a:rPr lang="en-US" dirty="0"/>
              <a:t>one at a time.</a:t>
            </a:r>
          </a:p>
          <a:p>
            <a:pPr lvl="4"/>
            <a:endParaRPr lang="en-US" dirty="0"/>
          </a:p>
          <a:p>
            <a:r>
              <a:rPr lang="en-US" dirty="0"/>
              <a:t>Decide: </a:t>
            </a:r>
            <a:r>
              <a:rPr lang="en-US" u="sng" dirty="0"/>
              <a:t>Is it safe</a:t>
            </a:r>
            <a:r>
              <a:rPr lang="en-US" dirty="0"/>
              <a:t> for the system to grant a resource?</a:t>
            </a:r>
          </a:p>
          <a:p>
            <a:pPr lvl="1"/>
            <a:r>
              <a:rPr lang="en-US" dirty="0"/>
              <a:t>Allocate a resource only when it is safe.</a:t>
            </a:r>
          </a:p>
          <a:p>
            <a:pPr lvl="4"/>
            <a:endParaRPr lang="en-US" dirty="0"/>
          </a:p>
          <a:p>
            <a:r>
              <a:rPr lang="en-US" dirty="0"/>
              <a:t>Can the system </a:t>
            </a:r>
            <a:r>
              <a:rPr lang="en-US" u="sng" dirty="0"/>
              <a:t>avoid deadlocks</a:t>
            </a:r>
            <a:r>
              <a:rPr lang="en-US" dirty="0">
                <a:solidFill>
                  <a:srgbClr val="B23300"/>
                </a:solidFill>
              </a:rPr>
              <a:t> </a:t>
            </a:r>
            <a:r>
              <a:rPr lang="en-US" dirty="0"/>
              <a:t>by always making the </a:t>
            </a:r>
            <a:r>
              <a:rPr lang="en-US" u="sng" dirty="0"/>
              <a:t>right decision</a:t>
            </a:r>
            <a:r>
              <a:rPr lang="en-US" dirty="0">
                <a:solidFill>
                  <a:srgbClr val="B23300"/>
                </a:solidFill>
              </a:rPr>
              <a:t> </a:t>
            </a:r>
            <a:r>
              <a:rPr lang="en-US" dirty="0"/>
              <a:t>whether or not to grant a resource?</a:t>
            </a:r>
          </a:p>
        </p:txBody>
      </p:sp>
    </p:spTree>
    <p:extLst>
      <p:ext uri="{BB962C8B-B14F-4D97-AF65-F5344CB8AC3E}">
        <p14:creationId xmlns:p14="http://schemas.microsoft.com/office/powerpoint/2010/main" val="3661689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7679-0AEC-8B41-A27D-C671276277FA}" type="slidenum">
              <a:rPr lang="en-US"/>
              <a:pPr/>
              <a:t>14</a:t>
            </a:fld>
            <a:endParaRPr lang="en-US"/>
          </a:p>
        </p:txBody>
      </p:sp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Avoidance</a:t>
            </a:r>
            <a:r>
              <a:rPr lang="en-US" i="1" dirty="0"/>
              <a:t>, cont’d</a:t>
            </a:r>
          </a:p>
        </p:txBody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Deadlock avoidance algorithms are </a:t>
            </a:r>
            <a:br>
              <a:rPr lang="en-US" dirty="0"/>
            </a:br>
            <a:r>
              <a:rPr lang="en-US" dirty="0"/>
              <a:t>based on the concept of </a:t>
            </a:r>
            <a:r>
              <a:rPr lang="en-US" u="sng" dirty="0"/>
              <a:t>safe states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No deadlocks will occur if the system </a:t>
            </a:r>
            <a:br>
              <a:rPr lang="en-US" dirty="0"/>
            </a:br>
            <a:r>
              <a:rPr lang="en-US" dirty="0"/>
              <a:t>always remains in a safe state.</a:t>
            </a:r>
          </a:p>
        </p:txBody>
      </p:sp>
    </p:spTree>
    <p:extLst>
      <p:ext uri="{BB962C8B-B14F-4D97-AF65-F5344CB8AC3E}">
        <p14:creationId xmlns:p14="http://schemas.microsoft.com/office/powerpoint/2010/main" val="1889905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3431-A213-A247-BEA9-4C7B7818AE82}" type="slidenum">
              <a:rPr lang="en-US"/>
              <a:pPr/>
              <a:t>15</a:t>
            </a:fld>
            <a:endParaRPr lang="en-US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 Trajectories</a:t>
            </a: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4800585"/>
            <a:ext cx="8504238" cy="1330340"/>
          </a:xfrm>
        </p:spPr>
        <p:txBody>
          <a:bodyPr/>
          <a:lstStyle/>
          <a:p>
            <a:r>
              <a:rPr lang="en-US" dirty="0"/>
              <a:t>A and B contend for the printer and the plotter.</a:t>
            </a:r>
          </a:p>
          <a:p>
            <a:pPr lvl="1"/>
            <a:r>
              <a:rPr lang="en-US" dirty="0"/>
              <a:t>The horizontal axis is Process A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execution timeline. </a:t>
            </a:r>
          </a:p>
          <a:p>
            <a:pPr lvl="1"/>
            <a:r>
              <a:rPr lang="en-US" dirty="0"/>
              <a:t>The vertical axis is Process B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execution timeline.</a:t>
            </a:r>
          </a:p>
        </p:txBody>
      </p:sp>
      <p:pic>
        <p:nvPicPr>
          <p:cNvPr id="754692" name="Picture 4" descr="3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201738"/>
            <a:ext cx="5859463" cy="350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7CA842FA-B37E-714D-AAB6-85604987D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52811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A3F6-F4D3-9740-96FD-AA14E3A7C8C1}" type="slidenum">
              <a:rPr lang="en-US"/>
              <a:pPr/>
              <a:t>16</a:t>
            </a:fld>
            <a:endParaRPr lang="en-US"/>
          </a:p>
        </p:txBody>
      </p:sp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Trajectories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17707"/>
            <a:ext cx="8229600" cy="164590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dashed line is the execution path of the </a:t>
            </a:r>
            <a:br>
              <a:rPr lang="en-US" dirty="0"/>
            </a:br>
            <a:r>
              <a:rPr lang="en-US" dirty="0"/>
              <a:t>two processes A and B in a single-CPU system.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Deadlock if the path reaches (I</a:t>
            </a:r>
            <a:r>
              <a:rPr lang="en-US" baseline="-25000" dirty="0"/>
              <a:t>2</a:t>
            </a:r>
            <a:r>
              <a:rPr lang="en-US" dirty="0"/>
              <a:t>, I</a:t>
            </a:r>
            <a:r>
              <a:rPr lang="en-US" baseline="-25000" dirty="0"/>
              <a:t>6</a:t>
            </a:r>
            <a:r>
              <a:rPr lang="en-US" dirty="0"/>
              <a:t>).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At t, suspend B and only let A run.</a:t>
            </a:r>
          </a:p>
        </p:txBody>
      </p:sp>
      <p:pic>
        <p:nvPicPr>
          <p:cNvPr id="755716" name="Picture 4" descr="3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1201738"/>
            <a:ext cx="5859463" cy="350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55719" name="Text Box 7"/>
          <p:cNvSpPr txBox="1">
            <a:spLocks noChangeArrowheads="1"/>
          </p:cNvSpPr>
          <p:nvPr/>
        </p:nvSpPr>
        <p:spPr bwMode="auto">
          <a:xfrm>
            <a:off x="7315200" y="4069073"/>
            <a:ext cx="1211263" cy="590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432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0432FF"/>
                </a:solidFill>
              </a:rPr>
              <a:t>Process A</a:t>
            </a:r>
          </a:p>
          <a:p>
            <a:r>
              <a:rPr lang="en-US">
                <a:solidFill>
                  <a:srgbClr val="0432FF"/>
                </a:solidFill>
              </a:rPr>
              <a:t>has printer.</a:t>
            </a:r>
          </a:p>
        </p:txBody>
      </p:sp>
      <p:sp>
        <p:nvSpPr>
          <p:cNvPr id="755720" name="Text Box 8"/>
          <p:cNvSpPr txBox="1">
            <a:spLocks noChangeArrowheads="1"/>
          </p:cNvSpPr>
          <p:nvPr/>
        </p:nvSpPr>
        <p:spPr bwMode="auto">
          <a:xfrm>
            <a:off x="639763" y="3611563"/>
            <a:ext cx="1652587" cy="590550"/>
          </a:xfrm>
          <a:prstGeom prst="rect">
            <a:avLst/>
          </a:prstGeom>
          <a:solidFill>
            <a:srgbClr val="FFFFC2"/>
          </a:solidFill>
          <a:ln w="9525">
            <a:solidFill>
              <a:srgbClr val="0432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Process B</a:t>
            </a:r>
          </a:p>
          <a:p>
            <a:r>
              <a:rPr lang="en-US" dirty="0">
                <a:solidFill>
                  <a:srgbClr val="0432FF"/>
                </a:solidFill>
              </a:rPr>
              <a:t>requests plotter.</a:t>
            </a:r>
          </a:p>
        </p:txBody>
      </p:sp>
      <p:sp>
        <p:nvSpPr>
          <p:cNvPr id="755723" name="Oval 11"/>
          <p:cNvSpPr>
            <a:spLocks noChangeArrowheads="1"/>
          </p:cNvSpPr>
          <p:nvPr/>
        </p:nvSpPr>
        <p:spPr bwMode="auto">
          <a:xfrm>
            <a:off x="4679950" y="3230563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rgbClr val="0432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432FF"/>
              </a:solidFill>
            </a:endParaRPr>
          </a:p>
        </p:txBody>
      </p:sp>
      <p:sp>
        <p:nvSpPr>
          <p:cNvPr id="755724" name="Oval 12"/>
          <p:cNvSpPr>
            <a:spLocks noChangeArrowheads="1"/>
          </p:cNvSpPr>
          <p:nvPr/>
        </p:nvSpPr>
        <p:spPr bwMode="auto">
          <a:xfrm>
            <a:off x="4679950" y="2830513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rgbClr val="0432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432FF"/>
              </a:solidFill>
            </a:endParaRPr>
          </a:p>
        </p:txBody>
      </p:sp>
      <p:cxnSp>
        <p:nvCxnSpPr>
          <p:cNvPr id="755725" name="AutoShape 13"/>
          <p:cNvCxnSpPr>
            <a:cxnSpLocks noChangeShapeType="1"/>
            <a:stCxn id="755719" idx="1"/>
            <a:endCxn id="755723" idx="6"/>
          </p:cNvCxnSpPr>
          <p:nvPr/>
        </p:nvCxnSpPr>
        <p:spPr bwMode="auto">
          <a:xfrm rot="10800000">
            <a:off x="4772026" y="3276602"/>
            <a:ext cx="2543175" cy="108774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432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5726" name="AutoShape 14"/>
          <p:cNvCxnSpPr>
            <a:cxnSpLocks noChangeShapeType="1"/>
            <a:stCxn id="755720" idx="3"/>
            <a:endCxn id="755724" idx="2"/>
          </p:cNvCxnSpPr>
          <p:nvPr/>
        </p:nvCxnSpPr>
        <p:spPr bwMode="auto">
          <a:xfrm flipV="1">
            <a:off x="2292350" y="2876550"/>
            <a:ext cx="2387600" cy="1030288"/>
          </a:xfrm>
          <a:prstGeom prst="curvedConnector3">
            <a:avLst>
              <a:gd name="adj1" fmla="val 49935"/>
            </a:avLst>
          </a:prstGeom>
          <a:noFill/>
          <a:ln w="9525">
            <a:solidFill>
              <a:srgbClr val="0432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Rectangle 5">
            <a:extLst>
              <a:ext uri="{FF2B5EF4-FFF2-40B4-BE49-F238E27FC236}">
                <a16:creationId xmlns:a16="http://schemas.microsoft.com/office/drawing/2014/main" id="{425F40EA-7908-E540-B800-7AB2F46D0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196D44C-9FDD-614E-8D96-EB6E355674F5}"/>
              </a:ext>
            </a:extLst>
          </p:cNvPr>
          <p:cNvSpPr/>
          <p:nvPr/>
        </p:nvSpPr>
        <p:spPr bwMode="auto">
          <a:xfrm>
            <a:off x="4856827" y="2702663"/>
            <a:ext cx="91439" cy="91439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E22DDDD-6523-FB45-BC46-B42F0A12CC5F}"/>
              </a:ext>
            </a:extLst>
          </p:cNvPr>
          <p:cNvGrpSpPr/>
          <p:nvPr/>
        </p:nvGrpSpPr>
        <p:grpSpPr>
          <a:xfrm>
            <a:off x="4902546" y="2702655"/>
            <a:ext cx="3599197" cy="1028417"/>
            <a:chOff x="4902546" y="2702655"/>
            <a:chExt cx="3599197" cy="102841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CBD67AB-D6DA-E74E-A6D1-983832B411FA}"/>
                </a:ext>
              </a:extLst>
            </p:cNvPr>
            <p:cNvSpPr txBox="1"/>
            <p:nvPr/>
          </p:nvSpPr>
          <p:spPr>
            <a:xfrm>
              <a:off x="7315200" y="3146297"/>
              <a:ext cx="1186543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Dangerous</a:t>
              </a:r>
            </a:p>
            <a:p>
              <a:r>
                <a:rPr lang="en-US" dirty="0">
                  <a:solidFill>
                    <a:srgbClr val="C00000"/>
                  </a:solidFill>
                </a:rPr>
                <a:t>box!</a:t>
              </a:r>
            </a:p>
          </p:txBody>
        </p:sp>
        <p:cxnSp>
          <p:nvCxnSpPr>
            <p:cNvPr id="8" name="Curved Connector 7">
              <a:extLst>
                <a:ext uri="{FF2B5EF4-FFF2-40B4-BE49-F238E27FC236}">
                  <a16:creationId xmlns:a16="http://schemas.microsoft.com/office/drawing/2014/main" id="{B0759870-F113-AC4E-9BD4-501583895421}"/>
                </a:ext>
              </a:extLst>
            </p:cNvPr>
            <p:cNvCxnSpPr>
              <a:stCxn id="2" idx="1"/>
            </p:cNvCxnSpPr>
            <p:nvPr/>
          </p:nvCxnSpPr>
          <p:spPr bwMode="auto">
            <a:xfrm rot="10800000">
              <a:off x="4902546" y="2702655"/>
              <a:ext cx="2412654" cy="736031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4EB0E1A-63DB-334F-B853-91A4AA6455B5}"/>
              </a:ext>
            </a:extLst>
          </p:cNvPr>
          <p:cNvSpPr txBox="1"/>
          <p:nvPr/>
        </p:nvSpPr>
        <p:spPr>
          <a:xfrm>
            <a:off x="348199" y="1348202"/>
            <a:ext cx="1669047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Not a usable</a:t>
            </a:r>
          </a:p>
          <a:p>
            <a:r>
              <a:rPr lang="en-US" dirty="0">
                <a:solidFill>
                  <a:srgbClr val="0432FF"/>
                </a:solidFill>
              </a:rPr>
              <a:t>algorithm, but</a:t>
            </a:r>
          </a:p>
          <a:p>
            <a:r>
              <a:rPr lang="en-US" dirty="0">
                <a:solidFill>
                  <a:srgbClr val="0432FF"/>
                </a:solidFill>
              </a:rPr>
              <a:t>good for getting </a:t>
            </a:r>
          </a:p>
          <a:p>
            <a:r>
              <a:rPr lang="en-US" dirty="0">
                <a:solidFill>
                  <a:srgbClr val="0432FF"/>
                </a:solidFill>
              </a:rPr>
              <a:t>an intuitive feel</a:t>
            </a:r>
          </a:p>
          <a:p>
            <a:r>
              <a:rPr lang="en-US" dirty="0">
                <a:solidFill>
                  <a:srgbClr val="0432FF"/>
                </a:solidFill>
              </a:rPr>
              <a:t>for the problem.</a:t>
            </a:r>
          </a:p>
        </p:txBody>
      </p:sp>
    </p:spTree>
    <p:extLst>
      <p:ext uri="{BB962C8B-B14F-4D97-AF65-F5344CB8AC3E}">
        <p14:creationId xmlns:p14="http://schemas.microsoft.com/office/powerpoint/2010/main" val="290357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15" grpId="0" uiExpand="1" build="p"/>
      <p:bldP spid="755719" grpId="0" animBg="1"/>
      <p:bldP spid="7557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329A-86EB-E740-9F90-72045E006DC0}" type="slidenum">
              <a:rPr lang="en-US"/>
              <a:pPr/>
              <a:t>17</a:t>
            </a:fld>
            <a:endParaRPr lang="en-US"/>
          </a:p>
        </p:txBody>
      </p:sp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Banker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Algorithm for a Single Resource</a:t>
            </a: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1295400"/>
            <a:ext cx="8504237" cy="2408238"/>
          </a:xfrm>
        </p:spPr>
        <p:txBody>
          <a:bodyPr/>
          <a:lstStyle/>
          <a:p>
            <a:r>
              <a:rPr lang="en-US" dirty="0"/>
              <a:t>A small-town bank has customers A, B, C, and D </a:t>
            </a:r>
            <a:br>
              <a:rPr lang="en-US" dirty="0"/>
            </a:br>
            <a:r>
              <a:rPr lang="en-US" dirty="0"/>
              <a:t>who want to borrow a total of $22K.</a:t>
            </a:r>
          </a:p>
          <a:p>
            <a:pPr lvl="1"/>
            <a:r>
              <a:rPr lang="en-US" dirty="0"/>
              <a:t>The banker knows the customers don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t need all the money at once, so he allocates only $10K for loans.</a:t>
            </a:r>
          </a:p>
          <a:p>
            <a:pPr lvl="4"/>
            <a:endParaRPr lang="en-US" dirty="0"/>
          </a:p>
          <a:p>
            <a:r>
              <a:rPr lang="en-US" dirty="0"/>
              <a:t>The diagrams below show three </a:t>
            </a:r>
            <a:r>
              <a:rPr lang="en-US" u="sng" dirty="0"/>
              <a:t>allocation states</a:t>
            </a:r>
            <a:r>
              <a:rPr lang="en-US" dirty="0"/>
              <a:t>.</a:t>
            </a:r>
          </a:p>
        </p:txBody>
      </p:sp>
      <p:pic>
        <p:nvPicPr>
          <p:cNvPr id="7516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3710594"/>
            <a:ext cx="6692900" cy="237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2A99FC5B-1D65-FC4A-9C73-834E65454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301103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61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8AB2-65A3-3742-AEC9-42F48C109881}" type="slidenum">
              <a:rPr lang="en-US"/>
              <a:pPr/>
              <a:t>18</a:t>
            </a:fld>
            <a:endParaRPr lang="en-US"/>
          </a:p>
        </p:txBody>
      </p:sp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Banker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Algorithm for Single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20439"/>
            <a:ext cx="8229600" cy="274317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States (a) and (b) are </a:t>
            </a:r>
            <a:r>
              <a:rPr lang="en-US" u="sng" dirty="0"/>
              <a:t>safe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There is a sequence of further states </a:t>
            </a:r>
            <a:br>
              <a:rPr lang="en-US" dirty="0"/>
            </a:br>
            <a:r>
              <a:rPr lang="en-US" dirty="0"/>
              <a:t>that leads all customers to getting their full loans.</a:t>
            </a:r>
          </a:p>
          <a:p>
            <a:pPr>
              <a:lnSpc>
                <a:spcPct val="90000"/>
              </a:lnSpc>
            </a:pPr>
            <a:r>
              <a:rPr lang="en-US" dirty="0"/>
              <a:t>State (b): There is $2K left to loan.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banker can let Customer C get his full amount.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After C repays the loan, the banker has funds </a:t>
            </a:r>
            <a:br>
              <a:rPr lang="en-US" dirty="0"/>
            </a:br>
            <a:r>
              <a:rPr lang="en-US" dirty="0"/>
              <a:t>to service B or D fully.</a:t>
            </a:r>
          </a:p>
        </p:txBody>
      </p:sp>
      <p:pic>
        <p:nvPicPr>
          <p:cNvPr id="7526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143025"/>
            <a:ext cx="6692900" cy="237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1D98BB21-A864-D64D-A08C-485855467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43807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A79D-110A-3246-98A7-0347E6244A3A}" type="slidenum">
              <a:rPr lang="en-US"/>
              <a:pPr/>
              <a:t>19</a:t>
            </a:fld>
            <a:endParaRPr lang="en-US"/>
          </a:p>
        </p:txBody>
      </p:sp>
      <p:sp>
        <p:nvSpPr>
          <p:cNvPr id="75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Banker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Algorithm for Single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611878"/>
            <a:ext cx="8229600" cy="256029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State (c) is </a:t>
            </a:r>
            <a:r>
              <a:rPr lang="en-US" u="sng" dirty="0"/>
              <a:t>unsafe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all the customers ask for the rest of their loan amounts, none can be satisfied, and then the system deadlocks.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Therefore, the banker must check each loan request to ensure that it </a:t>
            </a:r>
            <a:r>
              <a:rPr lang="en-US" u="sng" dirty="0"/>
              <a:t>leads to a safe state</a:t>
            </a:r>
            <a:r>
              <a:rPr lang="en-US" dirty="0"/>
              <a:t>.</a:t>
            </a:r>
          </a:p>
        </p:txBody>
      </p:sp>
      <p:pic>
        <p:nvPicPr>
          <p:cNvPr id="7536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235075"/>
            <a:ext cx="6692900" cy="237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DD1EE505-4D66-334F-9267-85BA9BF04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1979811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7A72-DA14-954F-AFA7-FC6411473A44}" type="slidenum">
              <a:rPr lang="en-US"/>
              <a:pPr/>
              <a:t>2</a:t>
            </a:fld>
            <a:endParaRPr lang="en-US"/>
          </a:p>
        </p:txBody>
      </p:sp>
      <p:sp>
        <p:nvSpPr>
          <p:cNvPr id="74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Deadlock Strategies</a:t>
            </a:r>
          </a:p>
        </p:txBody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Ignore the problem altogether.</a:t>
            </a:r>
          </a:p>
          <a:p>
            <a:r>
              <a:rPr lang="en-US" dirty="0"/>
              <a:t>Do detection and recovery.</a:t>
            </a:r>
          </a:p>
          <a:p>
            <a:r>
              <a:rPr lang="en-US" dirty="0"/>
              <a:t>Avoid by careful resource allocation.</a:t>
            </a:r>
          </a:p>
          <a:p>
            <a:r>
              <a:rPr lang="en-US" dirty="0"/>
              <a:t>Prevent by negating one of the four necessary conditions for deadlocks.</a:t>
            </a:r>
          </a:p>
          <a:p>
            <a:pPr marL="928688" lvl="1" indent="-457200">
              <a:buFont typeface="+mj-lt"/>
              <a:buAutoNum type="arabicPeriod"/>
            </a:pPr>
            <a:r>
              <a:rPr lang="en-US" dirty="0"/>
              <a:t>Mutual exclusion</a:t>
            </a:r>
          </a:p>
          <a:p>
            <a:pPr marL="928688" lvl="1" indent="-457200">
              <a:buFont typeface="+mj-lt"/>
              <a:buAutoNum type="arabicPeriod"/>
            </a:pPr>
            <a:r>
              <a:rPr lang="en-US" dirty="0"/>
              <a:t>Hold and wait</a:t>
            </a:r>
          </a:p>
          <a:p>
            <a:pPr marL="928688" lvl="1" indent="-457200">
              <a:buFont typeface="+mj-lt"/>
              <a:buAutoNum type="arabicPeriod"/>
            </a:pPr>
            <a:r>
              <a:rPr lang="en-US" dirty="0"/>
              <a:t>No preemption</a:t>
            </a:r>
          </a:p>
          <a:p>
            <a:pPr marL="928688" lvl="1" indent="-457200">
              <a:buFont typeface="+mj-lt"/>
              <a:buAutoNum type="arabicPeriod"/>
            </a:pPr>
            <a:r>
              <a:rPr lang="en-US" dirty="0"/>
              <a:t>Circular wait</a:t>
            </a:r>
          </a:p>
        </p:txBody>
      </p:sp>
    </p:spTree>
    <p:extLst>
      <p:ext uri="{BB962C8B-B14F-4D97-AF65-F5344CB8AC3E}">
        <p14:creationId xmlns:p14="http://schemas.microsoft.com/office/powerpoint/2010/main" val="427416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53E6-4532-9D48-B566-9B2E1E665395}" type="slidenum">
              <a:rPr lang="en-US"/>
              <a:pPr/>
              <a:t>20</a:t>
            </a:fld>
            <a:endParaRPr lang="en-US"/>
          </a:p>
        </p:txBody>
      </p:sp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Banker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Algorithm for Multiple Resources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60838"/>
            <a:ext cx="8229600" cy="1970087"/>
          </a:xfrm>
        </p:spPr>
        <p:txBody>
          <a:bodyPr/>
          <a:lstStyle/>
          <a:p>
            <a:r>
              <a:rPr lang="en-US" dirty="0"/>
              <a:t>Resource vectors E, P, and A.</a:t>
            </a:r>
          </a:p>
          <a:p>
            <a:pPr lvl="1"/>
            <a:r>
              <a:rPr lang="en-US" dirty="0"/>
              <a:t>E: Existing resources (6 tape drives, 3 plotters, etc.)</a:t>
            </a:r>
          </a:p>
          <a:p>
            <a:pPr lvl="1"/>
            <a:r>
              <a:rPr lang="en-US" dirty="0"/>
              <a:t>P: Possessed resources</a:t>
            </a:r>
          </a:p>
          <a:p>
            <a:pPr lvl="1"/>
            <a:r>
              <a:rPr lang="en-US" dirty="0"/>
              <a:t>A: Available resources</a:t>
            </a:r>
          </a:p>
        </p:txBody>
      </p:sp>
      <p:pic>
        <p:nvPicPr>
          <p:cNvPr id="756740" name="Picture 4" descr="3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1274758"/>
            <a:ext cx="4995862" cy="26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56743" name="Oval 7"/>
          <p:cNvSpPr>
            <a:spLocks noChangeArrowheads="1"/>
          </p:cNvSpPr>
          <p:nvPr/>
        </p:nvSpPr>
        <p:spPr bwMode="auto">
          <a:xfrm>
            <a:off x="6126163" y="1965976"/>
            <a:ext cx="1096962" cy="1006475"/>
          </a:xfrm>
          <a:prstGeom prst="ellipse">
            <a:avLst/>
          </a:prstGeom>
          <a:noFill/>
          <a:ln w="19050">
            <a:solidFill>
              <a:srgbClr val="B23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AA63BB0-D712-BF4D-97BE-136A0A3F8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3210486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70A07-453D-6942-BAF6-DFEDAFED5733}" type="slidenum">
              <a:rPr lang="en-US"/>
              <a:pPr/>
              <a:t>21</a:t>
            </a:fld>
            <a:endParaRPr lang="en-US"/>
          </a:p>
        </p:txBody>
      </p:sp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Banker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Algorithm Multiple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77634"/>
            <a:ext cx="8229600" cy="219456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Look for a </a:t>
            </a:r>
            <a:r>
              <a:rPr lang="en-US" u="sng" dirty="0"/>
              <a:t>row R</a:t>
            </a:r>
            <a:r>
              <a:rPr lang="en-US" dirty="0"/>
              <a:t> in the second table </a:t>
            </a:r>
            <a:br>
              <a:rPr lang="en-US" dirty="0"/>
            </a:br>
            <a:r>
              <a:rPr lang="en-US" dirty="0"/>
              <a:t>whose unmet resource needs are </a:t>
            </a:r>
            <a:br>
              <a:rPr lang="en-US" dirty="0"/>
            </a:br>
            <a:r>
              <a:rPr lang="en-US" u="sng" dirty="0"/>
              <a:t>all smaller than resource vector A</a:t>
            </a:r>
            <a:r>
              <a:rPr lang="en-US" dirty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Deadlock</a:t>
            </a:r>
            <a:r>
              <a:rPr lang="en-US" dirty="0">
                <a:solidFill>
                  <a:srgbClr val="B23300"/>
                </a:solidFill>
              </a:rPr>
              <a:t> </a:t>
            </a:r>
            <a:r>
              <a:rPr lang="en-US" dirty="0"/>
              <a:t>occurs if no such row exists, </a:t>
            </a:r>
            <a:br>
              <a:rPr lang="en-US" dirty="0"/>
            </a:br>
            <a:r>
              <a:rPr lang="en-US" dirty="0"/>
              <a:t>since no process can run to completion.</a:t>
            </a:r>
          </a:p>
        </p:txBody>
      </p:sp>
      <p:pic>
        <p:nvPicPr>
          <p:cNvPr id="757764" name="Picture 4" descr="3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1234464"/>
            <a:ext cx="4995862" cy="26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DA8C6E17-5A69-9F4A-9389-BB19888A6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4140971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3757B-79F8-3944-92FE-56F9DBB8E23F}" type="slidenum">
              <a:rPr lang="en-US"/>
              <a:pPr/>
              <a:t>22</a:t>
            </a:fld>
            <a:endParaRPr lang="en-US"/>
          </a:p>
        </p:txBody>
      </p:sp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Banker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Algorithm Multiple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68763"/>
            <a:ext cx="8229600" cy="2062162"/>
          </a:xfrm>
        </p:spPr>
        <p:txBody>
          <a:bodyPr/>
          <a:lstStyle/>
          <a:p>
            <a:r>
              <a:rPr lang="en-US" dirty="0"/>
              <a:t>If row R does exist, assume that the row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process will request all its needed resources.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process can then run until it terminates </a:t>
            </a:r>
            <a:br>
              <a:rPr lang="en-US" dirty="0"/>
            </a:br>
            <a:r>
              <a:rPr lang="en-US" dirty="0"/>
              <a:t>and adds all its resources to resource vector A.</a:t>
            </a:r>
          </a:p>
        </p:txBody>
      </p:sp>
      <p:pic>
        <p:nvPicPr>
          <p:cNvPr id="758788" name="Picture 4" descr="3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1325563"/>
            <a:ext cx="4995862" cy="26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6A9F5B81-4038-A544-B312-2ACE260FA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205614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78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8E04-0098-1B44-A878-701EF1A6C3C5}" type="slidenum">
              <a:rPr lang="en-US"/>
              <a:pPr/>
              <a:t>23</a:t>
            </a:fld>
            <a:endParaRPr lang="en-US"/>
          </a:p>
        </p:txBody>
      </p:sp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Banker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Algorithm Multiple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43400"/>
            <a:ext cx="8229600" cy="1736725"/>
          </a:xfrm>
        </p:spPr>
        <p:txBody>
          <a:bodyPr/>
          <a:lstStyle/>
          <a:p>
            <a:r>
              <a:rPr lang="en-US" dirty="0"/>
              <a:t>Repeat these steps until:</a:t>
            </a:r>
          </a:p>
          <a:p>
            <a:pPr lvl="1"/>
            <a:r>
              <a:rPr lang="en-US" u="sng" dirty="0"/>
              <a:t>All processes complete</a:t>
            </a:r>
            <a:r>
              <a:rPr lang="en-US" dirty="0"/>
              <a:t>:</a:t>
            </a:r>
            <a:r>
              <a:rPr lang="en-US" dirty="0">
                <a:solidFill>
                  <a:srgbClr val="B23300"/>
                </a:solidFill>
              </a:rPr>
              <a:t> </a:t>
            </a:r>
            <a:r>
              <a:rPr lang="en-US" dirty="0"/>
              <a:t>The initial state was safe.</a:t>
            </a:r>
          </a:p>
          <a:p>
            <a:pPr lvl="1"/>
            <a:r>
              <a:rPr lang="en-US" u="sng" dirty="0"/>
              <a:t>Deadlock occurs</a:t>
            </a:r>
            <a:r>
              <a:rPr lang="en-US" dirty="0"/>
              <a:t>: The initial state was unsafe.</a:t>
            </a:r>
          </a:p>
        </p:txBody>
      </p:sp>
      <p:pic>
        <p:nvPicPr>
          <p:cNvPr id="759812" name="Picture 4" descr="3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1325563"/>
            <a:ext cx="4995862" cy="26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8E52C8B4-EBE2-AA42-94B5-84FF4E18C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3836670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59DD-E552-8747-AE33-B4924FB35142}" type="slidenum">
              <a:rPr lang="en-US"/>
              <a:pPr/>
              <a:t>24</a:t>
            </a:fld>
            <a:endParaRPr lang="en-US"/>
          </a:p>
        </p:txBody>
      </p:sp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Banker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Algorithm Multiple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Wonderful algorithm in theory.</a:t>
            </a:r>
          </a:p>
          <a:p>
            <a:pPr lvl="4"/>
            <a:endParaRPr lang="en-US" dirty="0"/>
          </a:p>
          <a:p>
            <a:r>
              <a:rPr lang="en-US" u="sng" dirty="0"/>
              <a:t>Useless in practice</a:t>
            </a:r>
            <a:r>
              <a:rPr lang="en-US" dirty="0"/>
              <a:t>.</a:t>
            </a:r>
          </a:p>
          <a:p>
            <a:pPr lvl="4"/>
            <a:endParaRPr lang="en-US" dirty="0">
              <a:solidFill>
                <a:schemeClr val="folHlink"/>
              </a:solidFill>
            </a:endParaRPr>
          </a:p>
          <a:p>
            <a:pPr lvl="1"/>
            <a:r>
              <a:rPr lang="en-US" dirty="0"/>
              <a:t>Processes rarely know in advance </a:t>
            </a:r>
            <a:br>
              <a:rPr lang="en-US" dirty="0"/>
            </a:br>
            <a:r>
              <a:rPr lang="en-US" dirty="0"/>
              <a:t>what their maximum resource requirements are.</a:t>
            </a:r>
          </a:p>
          <a:p>
            <a:pPr lvl="1"/>
            <a:r>
              <a:rPr lang="en-US" dirty="0"/>
              <a:t>The number of processes can be dynamic.</a:t>
            </a:r>
          </a:p>
          <a:p>
            <a:pPr lvl="1"/>
            <a:r>
              <a:rPr lang="en-US" dirty="0"/>
              <a:t>Resources can suddenly vanish (i.e., break down).</a:t>
            </a:r>
          </a:p>
          <a:p>
            <a:pPr lvl="4"/>
            <a:endParaRPr lang="en-US" dirty="0"/>
          </a:p>
          <a:p>
            <a:r>
              <a:rPr lang="en-US" dirty="0"/>
              <a:t>Few operating systems actually use the </a:t>
            </a:r>
            <a:br>
              <a:rPr lang="en-US" dirty="0"/>
            </a:br>
            <a:r>
              <a:rPr lang="en-US" dirty="0"/>
              <a:t>banker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algorithm to prevent deadlocks.</a:t>
            </a:r>
          </a:p>
        </p:txBody>
      </p:sp>
    </p:spTree>
    <p:extLst>
      <p:ext uri="{BB962C8B-B14F-4D97-AF65-F5344CB8AC3E}">
        <p14:creationId xmlns:p14="http://schemas.microsoft.com/office/powerpoint/2010/main" val="400185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066D-F309-A741-8E8A-C14C131C88B5}" type="slidenum">
              <a:rPr lang="en-US"/>
              <a:pPr/>
              <a:t>25</a:t>
            </a:fld>
            <a:endParaRPr lang="en-US"/>
          </a:p>
        </p:txBody>
      </p:sp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Two-Phase Locking</a:t>
            </a:r>
          </a:p>
        </p:txBody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special-purpose algorithm commonly used by database systems.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u="sng" dirty="0"/>
              <a:t>Phase 1</a:t>
            </a:r>
            <a:r>
              <a:rPr lang="en-US" dirty="0"/>
              <a:t>: A database process tries to lock all the records that it needs. No work is done in this phase.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some records are not available, </a:t>
            </a:r>
            <a:br>
              <a:rPr lang="en-US" dirty="0"/>
            </a:br>
            <a:r>
              <a:rPr lang="en-US" dirty="0"/>
              <a:t>release all locks and start over.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Phase 1 succeeds, proceed to Phase 2.</a:t>
            </a:r>
          </a:p>
          <a:p>
            <a:pPr lvl="3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u="sng" dirty="0"/>
              <a:t>Phase 2</a:t>
            </a:r>
            <a:r>
              <a:rPr lang="en-US" dirty="0"/>
              <a:t>: Perform operations on the locked records, and then release the locks.</a:t>
            </a:r>
          </a:p>
        </p:txBody>
      </p:sp>
    </p:spTree>
    <p:extLst>
      <p:ext uri="{BB962C8B-B14F-4D97-AF65-F5344CB8AC3E}">
        <p14:creationId xmlns:p14="http://schemas.microsoft.com/office/powerpoint/2010/main" val="274668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066D-F309-A741-8E8A-C14C131C88B5}" type="slidenum">
              <a:rPr lang="en-US"/>
              <a:pPr/>
              <a:t>26</a:t>
            </a:fld>
            <a:endParaRPr lang="en-US"/>
          </a:p>
        </p:txBody>
      </p:sp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Locking</a:t>
            </a:r>
            <a:r>
              <a:rPr lang="en-US" i="1" dirty="0"/>
              <a:t>, cont’d</a:t>
            </a:r>
          </a:p>
        </p:txBody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Not a practical algorithm in general.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It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not always possible to terminate a process </a:t>
            </a:r>
            <a:br>
              <a:rPr lang="en-US" dirty="0"/>
            </a:br>
            <a:r>
              <a:rPr lang="en-US" dirty="0"/>
              <a:t>just because a resource is not available </a:t>
            </a:r>
            <a:br>
              <a:rPr lang="en-US" dirty="0"/>
            </a:br>
            <a:r>
              <a:rPr lang="en-US" dirty="0"/>
              <a:t>and then start over.</a:t>
            </a:r>
          </a:p>
        </p:txBody>
      </p:sp>
    </p:spTree>
    <p:extLst>
      <p:ext uri="{BB962C8B-B14F-4D97-AF65-F5344CB8AC3E}">
        <p14:creationId xmlns:p14="http://schemas.microsoft.com/office/powerpoint/2010/main" val="3295401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809E-A134-514A-9334-51E924DDFD1E}" type="slidenum">
              <a:rPr lang="en-US"/>
              <a:pPr/>
              <a:t>27</a:t>
            </a:fld>
            <a:endParaRPr lang="en-US"/>
          </a:p>
        </p:txBody>
      </p:sp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Deadlock Handling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Prevention schemes</a:t>
            </a:r>
          </a:p>
          <a:p>
            <a:pPr lvl="1"/>
            <a:r>
              <a:rPr lang="en-US" dirty="0"/>
              <a:t>Can be overly restrictive.</a:t>
            </a:r>
          </a:p>
          <a:p>
            <a:pPr lvl="4"/>
            <a:endParaRPr lang="en-US" dirty="0"/>
          </a:p>
          <a:p>
            <a:r>
              <a:rPr lang="en-US" dirty="0"/>
              <a:t>Avoidance schemes</a:t>
            </a:r>
          </a:p>
          <a:p>
            <a:pPr lvl="1"/>
            <a:r>
              <a:rPr lang="en-US" dirty="0"/>
              <a:t>May require information that is usually not available.</a:t>
            </a:r>
          </a:p>
          <a:p>
            <a:pPr lvl="4"/>
            <a:endParaRPr lang="en-US" dirty="0"/>
          </a:p>
          <a:p>
            <a:r>
              <a:rPr lang="en-US" dirty="0"/>
              <a:t>Still a topic of research!</a:t>
            </a:r>
          </a:p>
        </p:txBody>
      </p:sp>
    </p:spTree>
    <p:extLst>
      <p:ext uri="{BB962C8B-B14F-4D97-AF65-F5344CB8AC3E}">
        <p14:creationId xmlns:p14="http://schemas.microsoft.com/office/powerpoint/2010/main" val="51780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B6DA3-C9BA-0640-A2D6-8E3FD8CD5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55050-6E14-C84E-A7AD-4063B35DD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EA3C7-7609-5149-B573-2AB24EFBF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09513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C5FA-D77B-2542-B01F-E86C3A9A1C2F}" type="slidenum">
              <a:rPr lang="en-US"/>
              <a:pPr/>
              <a:t>29</a:t>
            </a:fld>
            <a:endParaRPr lang="en-US"/>
          </a:p>
        </p:txBody>
      </p:sp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Management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399"/>
            <a:ext cx="8229600" cy="4968209"/>
          </a:xfrm>
        </p:spPr>
        <p:txBody>
          <a:bodyPr/>
          <a:lstStyle/>
          <a:p>
            <a:r>
              <a:rPr lang="en-US" u="sng" dirty="0"/>
              <a:t>Memory is an important resource</a:t>
            </a:r>
            <a:r>
              <a:rPr lang="en-US" dirty="0">
                <a:solidFill>
                  <a:srgbClr val="B23300"/>
                </a:solidFill>
              </a:rPr>
              <a:t> </a:t>
            </a:r>
            <a:r>
              <a:rPr lang="en-US" dirty="0"/>
              <a:t>that the </a:t>
            </a:r>
            <a:br>
              <a:rPr lang="en-US" dirty="0"/>
            </a:br>
            <a:r>
              <a:rPr lang="en-US" dirty="0"/>
              <a:t>operating system must manage carefully.</a:t>
            </a:r>
          </a:p>
          <a:p>
            <a:pPr lvl="4"/>
            <a:endParaRPr lang="en-US" dirty="0"/>
          </a:p>
          <a:p>
            <a:r>
              <a:rPr lang="en-US" dirty="0"/>
              <a:t>Your laptop has several thousand times </a:t>
            </a:r>
            <a:br>
              <a:rPr lang="en-US" dirty="0"/>
            </a:br>
            <a:r>
              <a:rPr lang="en-US" dirty="0"/>
              <a:t>as much memory as the IBM 7094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supercomputer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of the early 1960s.</a:t>
            </a:r>
          </a:p>
          <a:p>
            <a:pPr lvl="4"/>
            <a:endParaRPr lang="en-US" dirty="0"/>
          </a:p>
          <a:p>
            <a:r>
              <a:rPr lang="en-US" dirty="0"/>
              <a:t>The IBM 1401 small business computer </a:t>
            </a:r>
            <a:br>
              <a:rPr lang="en-US" dirty="0"/>
            </a:br>
            <a:r>
              <a:rPr lang="en-US" dirty="0"/>
              <a:t>had a maximum of 16,000 memory locations.</a:t>
            </a:r>
          </a:p>
          <a:p>
            <a:pPr lvl="1"/>
            <a:r>
              <a:rPr lang="en-US" dirty="0"/>
              <a:t>Each 8-bit memory location (they weren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t called bytes back then) could contain one character and costs about $25 in today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dollars.</a:t>
            </a:r>
          </a:p>
        </p:txBody>
      </p:sp>
    </p:spTree>
    <p:extLst>
      <p:ext uri="{BB962C8B-B14F-4D97-AF65-F5344CB8AC3E}">
        <p14:creationId xmlns:p14="http://schemas.microsoft.com/office/powerpoint/2010/main" val="417392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9EA2-8A8A-9942-A9B8-173FE26CFCD7}" type="slidenum">
              <a:rPr lang="en-US"/>
              <a:pPr/>
              <a:t>3</a:t>
            </a:fld>
            <a:endParaRPr lang="en-US"/>
          </a:p>
        </p:txBody>
      </p:sp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Ignore Deadlocks</a:t>
            </a:r>
          </a:p>
        </p:txBody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14566" cy="4835525"/>
          </a:xfrm>
        </p:spPr>
        <p:txBody>
          <a:bodyPr/>
          <a:lstStyle/>
          <a:p>
            <a:r>
              <a:rPr lang="en-US" dirty="0"/>
              <a:t>Deadlocks may be </a:t>
            </a:r>
            <a:r>
              <a:rPr lang="en-US" u="sng" dirty="0"/>
              <a:t>unavoidable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when there are </a:t>
            </a:r>
            <a:r>
              <a:rPr lang="en-US" u="sng" dirty="0"/>
              <a:t>limited resources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The OS can impose </a:t>
            </a:r>
            <a:r>
              <a:rPr lang="en-US" u="sng" dirty="0"/>
              <a:t>draconian measures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/>
            </a:br>
            <a:r>
              <a:rPr lang="en-US" dirty="0"/>
              <a:t>to prevent deadlocks that happen only occasionally.</a:t>
            </a:r>
          </a:p>
          <a:p>
            <a:pPr lvl="4"/>
            <a:endParaRPr lang="en-US" dirty="0"/>
          </a:p>
          <a:p>
            <a:r>
              <a:rPr lang="en-US" dirty="0"/>
              <a:t>If there are too many restrictions on the use of resources, the </a:t>
            </a:r>
            <a:r>
              <a:rPr lang="en-US" u="sng" dirty="0"/>
              <a:t>cost in inconvenience is too high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Users may rather tolerate </a:t>
            </a:r>
            <a:br>
              <a:rPr lang="en-US" dirty="0"/>
            </a:br>
            <a:r>
              <a:rPr lang="en-US" u="sng" dirty="0"/>
              <a:t>infrequent system lockups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020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0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1211-634F-3E4D-B985-2C981E1DE0FF}" type="slidenum">
              <a:rPr lang="en-US"/>
              <a:pPr/>
              <a:t>30</a:t>
            </a:fld>
            <a:endParaRPr lang="en-US"/>
          </a:p>
        </p:txBody>
      </p:sp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Computer System Architecture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322307"/>
          </a:xfrm>
        </p:spPr>
        <p:txBody>
          <a:bodyPr/>
          <a:lstStyle/>
          <a:p>
            <a:r>
              <a:rPr lang="en-US" dirty="0"/>
              <a:t>The first IBM PC had a maximum of 640K</a:t>
            </a:r>
          </a:p>
          <a:p>
            <a:pPr lvl="1"/>
            <a:r>
              <a:rPr lang="en-US" dirty="0"/>
              <a:t>40 times the memory of the IBM 1401.</a:t>
            </a:r>
          </a:p>
          <a:p>
            <a:pPr lvl="1"/>
            <a:r>
              <a:rPr lang="en-US" dirty="0"/>
              <a:t>Who can use so much memory?</a:t>
            </a:r>
          </a:p>
          <a:p>
            <a:pPr lvl="4"/>
            <a:endParaRPr lang="en-US" dirty="0"/>
          </a:p>
          <a:p>
            <a:r>
              <a:rPr lang="en-US" dirty="0"/>
              <a:t>You can never have </a:t>
            </a:r>
            <a:r>
              <a:rPr lang="ja-JP" altLang="en-US" dirty="0"/>
              <a:t>“</a:t>
            </a:r>
            <a:r>
              <a:rPr lang="en-US" dirty="0"/>
              <a:t>too much</a:t>
            </a:r>
            <a:r>
              <a:rPr lang="ja-JP" altLang="en-US" dirty="0"/>
              <a:t>”</a:t>
            </a:r>
            <a:r>
              <a:rPr lang="en-US" dirty="0"/>
              <a:t> memory.</a:t>
            </a:r>
          </a:p>
          <a:p>
            <a:pPr lvl="1"/>
            <a:r>
              <a:rPr lang="en-US" dirty="0"/>
              <a:t>My MacBook Pro laptop has 64 GB of memory – more than a company’s entire computer center of not too long ago!</a:t>
            </a:r>
          </a:p>
        </p:txBody>
      </p:sp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B6F9F865-BA9F-654A-8FE7-835314D42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6" y="4203700"/>
            <a:ext cx="4051300" cy="2044700"/>
          </a:xfrm>
          <a:prstGeom prst="rect">
            <a:avLst/>
          </a:prstGeom>
          <a:ln>
            <a:solidFill>
              <a:srgbClr val="0432FF"/>
            </a:solidFill>
          </a:ln>
        </p:spPr>
      </p:pic>
    </p:spTree>
    <p:extLst>
      <p:ext uri="{BB962C8B-B14F-4D97-AF65-F5344CB8AC3E}">
        <p14:creationId xmlns:p14="http://schemas.microsoft.com/office/powerpoint/2010/main" val="1385507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A7C3-CFB3-0847-9D1E-D7998C7506CD}" type="slidenum">
              <a:rPr lang="en-US"/>
              <a:pPr/>
              <a:t>31</a:t>
            </a:fld>
            <a:endParaRPr lang="en-US"/>
          </a:p>
        </p:txBody>
      </p:sp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System Architecture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System memory design</a:t>
            </a:r>
            <a:r>
              <a:rPr lang="en-US" dirty="0"/>
              <a:t> is affected by: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Speed of the processor</a:t>
            </a:r>
          </a:p>
          <a:p>
            <a:pPr lvl="1"/>
            <a:r>
              <a:rPr lang="en-US" dirty="0"/>
              <a:t>Speed of the I/O devices</a:t>
            </a:r>
          </a:p>
          <a:p>
            <a:pPr lvl="1"/>
            <a:r>
              <a:rPr lang="en-US" dirty="0"/>
              <a:t>Types of applications</a:t>
            </a:r>
          </a:p>
          <a:p>
            <a:pPr lvl="1"/>
            <a:r>
              <a:rPr lang="en-US" dirty="0"/>
              <a:t>Degree of concurrency</a:t>
            </a:r>
          </a:p>
          <a:p>
            <a:pPr lvl="1"/>
            <a:r>
              <a:rPr lang="en-US" dirty="0"/>
              <a:t>Granularity of machine instructions</a:t>
            </a:r>
          </a:p>
          <a:p>
            <a:pPr lvl="2"/>
            <a:r>
              <a:rPr lang="en-US" dirty="0"/>
              <a:t>RISC architectures execute more instructions</a:t>
            </a:r>
          </a:p>
          <a:p>
            <a:pPr lvl="1"/>
            <a:r>
              <a:rPr lang="en-US" dirty="0"/>
              <a:t>Size of the systems software</a:t>
            </a:r>
          </a:p>
          <a:p>
            <a:pPr lvl="2"/>
            <a:r>
              <a:rPr lang="en-US" dirty="0"/>
              <a:t>Example: the OS kernel</a:t>
            </a:r>
          </a:p>
        </p:txBody>
      </p:sp>
    </p:spTree>
    <p:extLst>
      <p:ext uri="{BB962C8B-B14F-4D97-AF65-F5344CB8AC3E}">
        <p14:creationId xmlns:p14="http://schemas.microsoft.com/office/powerpoint/2010/main" val="68457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38B4-FAB0-B64F-BE46-4C3EA6F36A92}" type="slidenum">
              <a:rPr lang="en-US"/>
              <a:pPr/>
              <a:t>32</a:t>
            </a:fld>
            <a:endParaRPr lang="en-US"/>
          </a:p>
        </p:txBody>
      </p:sp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System Architecture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major disparity exists between </a:t>
            </a:r>
            <a:br>
              <a:rPr lang="en-US" dirty="0"/>
            </a:br>
            <a:r>
              <a:rPr lang="en-US" u="sng" dirty="0"/>
              <a:t>CPU speed</a:t>
            </a:r>
            <a:r>
              <a:rPr lang="en-US" dirty="0"/>
              <a:t> and </a:t>
            </a:r>
            <a:r>
              <a:rPr lang="en-US" u="sng" dirty="0"/>
              <a:t>memory speed</a:t>
            </a:r>
            <a:r>
              <a:rPr lang="en-US" dirty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CPU technology is advancing </a:t>
            </a:r>
            <a:br>
              <a:rPr lang="en-US" dirty="0"/>
            </a:br>
            <a:r>
              <a:rPr lang="en-US" dirty="0"/>
              <a:t>faster than memory technology.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 CPU can process data faster than it can be fetched from compatibly priced main memory units.</a:t>
            </a:r>
          </a:p>
          <a:p>
            <a:pPr lvl="4">
              <a:lnSpc>
                <a:spcPct val="90000"/>
              </a:lnSpc>
            </a:pPr>
            <a:endParaRPr lang="en-US" dirty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u="sng" dirty="0"/>
              <a:t>Main memory is the bottleneck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terms of system speed and cost.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Systems need to include very fast and expensive cache memory.</a:t>
            </a:r>
          </a:p>
        </p:txBody>
      </p:sp>
    </p:spTree>
    <p:extLst>
      <p:ext uri="{BB962C8B-B14F-4D97-AF65-F5344CB8AC3E}">
        <p14:creationId xmlns:p14="http://schemas.microsoft.com/office/powerpoint/2010/main" val="208190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68C-6DA3-354E-BAA3-FEBF5DB737F3}" type="slidenum">
              <a:rPr lang="en-US"/>
              <a:pPr/>
              <a:t>33</a:t>
            </a:fld>
            <a:endParaRPr lang="en-US"/>
          </a:p>
        </p:txBody>
      </p:sp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Hierarchy</a:t>
            </a:r>
          </a:p>
        </p:txBody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 amount of very fast, expensive, </a:t>
            </a:r>
            <a:br>
              <a:rPr lang="en-US" dirty="0"/>
            </a:br>
            <a:r>
              <a:rPr lang="en-US" u="sng" dirty="0"/>
              <a:t>volatile</a:t>
            </a:r>
            <a:r>
              <a:rPr lang="en-US" dirty="0"/>
              <a:t> </a:t>
            </a:r>
            <a:r>
              <a:rPr lang="en-US" dirty="0">
                <a:solidFill>
                  <a:srgbClr val="B23300"/>
                </a:solidFill>
              </a:rPr>
              <a:t>cache memory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rgbClr val="B23300"/>
                </a:solidFill>
              </a:rPr>
              <a:t>volatile</a:t>
            </a:r>
            <a:r>
              <a:rPr lang="en-US" dirty="0"/>
              <a:t>: contents </a:t>
            </a:r>
            <a:r>
              <a:rPr lang="en-US" u="sng" dirty="0"/>
              <a:t>lost</a:t>
            </a:r>
            <a:r>
              <a:rPr lang="en-US" dirty="0"/>
              <a:t> when the power goes off</a:t>
            </a:r>
          </a:p>
          <a:p>
            <a:pPr lvl="3"/>
            <a:endParaRPr lang="en-US" dirty="0"/>
          </a:p>
          <a:p>
            <a:r>
              <a:rPr lang="en-US" dirty="0"/>
              <a:t>Gigabytes of medium-speed, medium-price, </a:t>
            </a:r>
            <a:br>
              <a:rPr lang="en-US" dirty="0"/>
            </a:br>
            <a:r>
              <a:rPr lang="en-US" u="sng" dirty="0"/>
              <a:t>volatile</a:t>
            </a:r>
            <a:r>
              <a:rPr lang="en-US" dirty="0"/>
              <a:t> </a:t>
            </a:r>
            <a:r>
              <a:rPr lang="en-US" dirty="0">
                <a:solidFill>
                  <a:srgbClr val="B23300"/>
                </a:solidFill>
              </a:rPr>
              <a:t>main memory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RAM: random access memory</a:t>
            </a:r>
          </a:p>
          <a:p>
            <a:pPr lvl="3"/>
            <a:endParaRPr lang="en-US" dirty="0"/>
          </a:p>
          <a:p>
            <a:r>
              <a:rPr lang="en-US" dirty="0"/>
              <a:t>Gigabytes or terabytes of slow, cheap, </a:t>
            </a:r>
            <a:br>
              <a:rPr lang="en-US" dirty="0"/>
            </a:br>
            <a:r>
              <a:rPr lang="en-US" u="sng" dirty="0"/>
              <a:t>non-volatile</a:t>
            </a:r>
            <a:r>
              <a:rPr lang="en-US" dirty="0"/>
              <a:t> </a:t>
            </a:r>
            <a:r>
              <a:rPr lang="en-US" dirty="0">
                <a:solidFill>
                  <a:srgbClr val="B23300"/>
                </a:solidFill>
              </a:rPr>
              <a:t>disk storage</a:t>
            </a:r>
            <a:r>
              <a:rPr lang="en-US" dirty="0">
                <a:solidFill>
                  <a:schemeClr val="folHlink"/>
                </a:solidFill>
              </a:rPr>
              <a:t>.</a:t>
            </a:r>
          </a:p>
          <a:p>
            <a:pPr lvl="4"/>
            <a:endParaRPr lang="en-US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414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Memory/Storage Speed 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Suppose your computer ran at </a:t>
            </a:r>
            <a:r>
              <a:rPr lang="en-US" u="sng" dirty="0"/>
              <a:t>human speeds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1 CPU cycle: 1 second</a:t>
            </a:r>
          </a:p>
          <a:p>
            <a:pPr lvl="4"/>
            <a:endParaRPr lang="en-US" dirty="0"/>
          </a:p>
          <a:p>
            <a:r>
              <a:rPr lang="en-US" sz="2800" dirty="0"/>
              <a:t>Then the time to </a:t>
            </a:r>
            <a:r>
              <a:rPr lang="en-US" u="sng" dirty="0"/>
              <a:t>retrieve one byte</a:t>
            </a:r>
            <a:r>
              <a:rPr lang="en-US" sz="2800" dirty="0">
                <a:solidFill>
                  <a:srgbClr val="B23300"/>
                </a:solidFill>
              </a:rPr>
              <a:t> </a:t>
            </a:r>
            <a:r>
              <a:rPr lang="en-US" sz="2800" dirty="0"/>
              <a:t>from:</a:t>
            </a:r>
          </a:p>
          <a:p>
            <a:pPr lvl="4"/>
            <a:endParaRPr lang="en-US" dirty="0"/>
          </a:p>
          <a:p>
            <a:pPr lvl="1"/>
            <a:r>
              <a:rPr lang="en-US" sz="2400" dirty="0"/>
              <a:t>SRAM</a:t>
            </a:r>
            <a:br>
              <a:rPr lang="en-US" sz="2400" dirty="0"/>
            </a:br>
            <a:r>
              <a:rPr lang="en-US" sz="2400" dirty="0"/>
              <a:t>(cache memory)</a:t>
            </a:r>
          </a:p>
          <a:p>
            <a:pPr lvl="2"/>
            <a:r>
              <a:rPr lang="en-US" sz="2000" dirty="0"/>
              <a:t>5 seconds</a:t>
            </a:r>
            <a:br>
              <a:rPr lang="en-US" sz="2000" dirty="0"/>
            </a:br>
            <a:endParaRPr lang="en-US" dirty="0"/>
          </a:p>
          <a:p>
            <a:pPr lvl="1"/>
            <a:r>
              <a:rPr lang="en-US" sz="2400" dirty="0"/>
              <a:t>DRAM</a:t>
            </a:r>
            <a:br>
              <a:rPr lang="en-US" sz="2400" dirty="0"/>
            </a:br>
            <a:r>
              <a:rPr lang="en-US" sz="2400" dirty="0"/>
              <a:t>(main memory)</a:t>
            </a:r>
          </a:p>
          <a:p>
            <a:pPr lvl="2"/>
            <a:r>
              <a:rPr lang="en-US" sz="2000" dirty="0"/>
              <a:t>2 minutes</a:t>
            </a:r>
          </a:p>
          <a:p>
            <a:pPr lvl="6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D3A4-AE43-404E-B6B4-64EEDE7D4C2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297683" y="3111010"/>
            <a:ext cx="4023316" cy="301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charset="0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050">
                <a:solidFill>
                  <a:schemeClr val="tx1"/>
                </a:solidFill>
                <a:latin typeface="+mn-lt"/>
                <a:ea typeface="+mn-ea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dirty="0"/>
              <a:t>Flash drive</a:t>
            </a:r>
          </a:p>
          <a:p>
            <a:pPr lvl="2"/>
            <a:r>
              <a:rPr lang="en-US" dirty="0"/>
              <a:t>1 day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Hard drive</a:t>
            </a:r>
          </a:p>
          <a:p>
            <a:pPr lvl="2"/>
            <a:r>
              <a:rPr lang="en-US" dirty="0"/>
              <a:t>2 months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Tape</a:t>
            </a:r>
          </a:p>
          <a:p>
            <a:pPr lvl="2"/>
            <a:r>
              <a:rPr lang="en-US" dirty="0"/>
              <a:t>1,000 years</a:t>
            </a:r>
          </a:p>
        </p:txBody>
      </p:sp>
    </p:spTree>
    <p:extLst>
      <p:ext uri="{BB962C8B-B14F-4D97-AF65-F5344CB8AC3E}">
        <p14:creationId xmlns:p14="http://schemas.microsoft.com/office/powerpoint/2010/main" val="264226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1914-2F37-8D46-99F1-4233BD4E8774}" type="slidenum">
              <a:rPr lang="en-US"/>
              <a:pPr/>
              <a:t>35</a:t>
            </a:fld>
            <a:endParaRPr lang="en-US"/>
          </a:p>
        </p:txBody>
      </p:sp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Manager</a:t>
            </a:r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4270"/>
            <a:ext cx="8229600" cy="4987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memory manager manages </a:t>
            </a:r>
            <a:br>
              <a:rPr lang="en-US" sz="2800" dirty="0"/>
            </a:br>
            <a:r>
              <a:rPr lang="en-US" sz="2800" dirty="0"/>
              <a:t>the memory hierarchy.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Resides in the OS kernel.</a:t>
            </a:r>
            <a:endParaRPr lang="en-US" sz="2400" dirty="0"/>
          </a:p>
          <a:p>
            <a:pPr lvl="4">
              <a:lnSpc>
                <a:spcPct val="90000"/>
              </a:lnSpc>
            </a:pPr>
            <a:endParaRPr lang="en-US" sz="1050" dirty="0"/>
          </a:p>
          <a:p>
            <a:pPr>
              <a:lnSpc>
                <a:spcPct val="90000"/>
              </a:lnSpc>
            </a:pPr>
            <a:r>
              <a:rPr lang="en-US" sz="2800" dirty="0"/>
              <a:t>Keep track of which parts of memory are in use.</a:t>
            </a:r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/>
              <a:t>Allocate memory to processes.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2800" dirty="0" err="1"/>
              <a:t>Deallocate</a:t>
            </a:r>
            <a:r>
              <a:rPr lang="en-US" sz="2800" dirty="0"/>
              <a:t> the memory </a:t>
            </a:r>
            <a:br>
              <a:rPr lang="en-US" sz="2800" dirty="0"/>
            </a:br>
            <a:r>
              <a:rPr lang="en-US" sz="2800" dirty="0"/>
              <a:t>when the processes complete.</a:t>
            </a:r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/>
              <a:t>Swap the contents of main memory to and from disk when main memory isn’t large enough to hold all the active processes.</a:t>
            </a:r>
          </a:p>
          <a:p>
            <a:pPr lvl="4">
              <a:lnSpc>
                <a:spcPct val="90000"/>
              </a:lnSpc>
            </a:pPr>
            <a:endParaRPr lang="en-US" sz="105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8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4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Monoprogramming Systems</a:t>
            </a:r>
            <a:endParaRPr lang="en-US" i="1" dirty="0">
              <a:cs typeface="+mj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AB0B79-A2AE-3345-93D4-19E454DBC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310649"/>
          </a:xfrm>
        </p:spPr>
        <p:txBody>
          <a:bodyPr/>
          <a:lstStyle/>
          <a:p>
            <a:r>
              <a:rPr lang="en-US" dirty="0"/>
              <a:t>Used today by some embedded systems.</a:t>
            </a:r>
          </a:p>
          <a:p>
            <a:pPr lvl="1"/>
            <a:r>
              <a:rPr lang="en-US" dirty="0"/>
              <a:t>Formerly used by mainframes, minicomputers, early PCs, and mobile devices.</a:t>
            </a:r>
          </a:p>
          <a:p>
            <a:pPr lvl="1"/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F06C3-C1D6-A34A-A867-3DA3E34AB2E2}" type="slidenum">
              <a:rPr lang="en-US"/>
              <a:pPr>
                <a:defRPr/>
              </a:pPr>
              <a:t>36</a:t>
            </a:fld>
            <a:endParaRPr lang="en-US"/>
          </a:p>
        </p:txBody>
      </p:sp>
      <p:pic>
        <p:nvPicPr>
          <p:cNvPr id="28677" name="Picture 3" descr="4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2752379"/>
            <a:ext cx="6861175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7CC6351D-54DA-244B-B0C2-6B705F6BF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7191474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ECDB0-AC85-AD48-BBA0-039FA723E18D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Multiprogramming with Fixed Partitions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Modern </a:t>
            </a:r>
            <a:r>
              <a:rPr lang="en-US" dirty="0"/>
              <a:t>OS’s allow multiple processes </a:t>
            </a:r>
            <a:br>
              <a:rPr lang="en-US" dirty="0"/>
            </a:br>
            <a:r>
              <a:rPr lang="en-US" dirty="0"/>
              <a:t>to run at the same time.</a:t>
            </a:r>
            <a:endParaRPr lang="en-US" dirty="0">
              <a:cs typeface="+mn-cs"/>
            </a:endParaRPr>
          </a:p>
          <a:p>
            <a:pPr lvl="1" eaLnBrk="1" hangingPunct="1">
              <a:defRPr/>
            </a:pPr>
            <a:r>
              <a:rPr lang="en-US" dirty="0"/>
              <a:t>An easy memory management scheme is to </a:t>
            </a:r>
            <a:br>
              <a:rPr lang="en-US" dirty="0"/>
            </a:br>
            <a:r>
              <a:rPr lang="en-US" dirty="0"/>
              <a:t>divide main memory into </a:t>
            </a:r>
            <a:r>
              <a:rPr lang="en-US" u="sng" dirty="0"/>
              <a:t>fixed-size partitions</a:t>
            </a:r>
            <a:br>
              <a:rPr lang="en-US" dirty="0"/>
            </a:br>
            <a:r>
              <a:rPr lang="en-US" dirty="0"/>
              <a:t>(possibly unequal-sized).</a:t>
            </a:r>
          </a:p>
          <a:p>
            <a:pPr lvl="1">
              <a:defRPr/>
            </a:pPr>
            <a:r>
              <a:rPr lang="en-US" dirty="0"/>
              <a:t>Partition sizes and boundaries can be configured.</a:t>
            </a:r>
          </a:p>
          <a:p>
            <a:pPr lvl="4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>
                <a:cs typeface="+mn-cs"/>
              </a:rPr>
              <a:t>When a process is scheduled to execute, 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it is entered into the queue for the </a:t>
            </a:r>
            <a:r>
              <a:rPr lang="en-US" u="sng" dirty="0"/>
              <a:t>smallest memory partition</a:t>
            </a:r>
            <a:r>
              <a:rPr lang="en-US" dirty="0">
                <a:solidFill>
                  <a:srgbClr val="B23300"/>
                </a:solidFill>
                <a:cs typeface="+mn-cs"/>
              </a:rPr>
              <a:t> </a:t>
            </a:r>
            <a:r>
              <a:rPr lang="en-US" dirty="0">
                <a:cs typeface="+mn-cs"/>
              </a:rPr>
              <a:t>large enough to hold it.</a:t>
            </a:r>
          </a:p>
          <a:p>
            <a:pPr lvl="1" eaLnBrk="1" hangingPunct="1">
              <a:defRPr/>
            </a:pPr>
            <a:r>
              <a:rPr lang="en-US" dirty="0"/>
              <a:t>Any memory left over in the partition is wasted.</a:t>
            </a:r>
          </a:p>
        </p:txBody>
      </p:sp>
    </p:spTree>
    <p:extLst>
      <p:ext uri="{BB962C8B-B14F-4D97-AF65-F5344CB8AC3E}">
        <p14:creationId xmlns:p14="http://schemas.microsoft.com/office/powerpoint/2010/main" val="399828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44" name="Picture 4" descr="4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18"/>
          <a:stretch>
            <a:fillRect/>
          </a:stretch>
        </p:blipFill>
        <p:spPr bwMode="auto">
          <a:xfrm>
            <a:off x="637228" y="1235075"/>
            <a:ext cx="3386138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71C0C-5AC5-8542-8DFD-83680DDB38D3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Multiprogramming Fixed Partitions</a:t>
            </a:r>
            <a:r>
              <a:rPr lang="en-US" i="1" dirty="0">
                <a:cs typeface="+mj-cs"/>
              </a:rPr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>
                <a:cs typeface="+mj-cs"/>
              </a:rPr>
              <a:t>d</a:t>
            </a:r>
          </a:p>
        </p:txBody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5" y="1325563"/>
            <a:ext cx="4389072" cy="48053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What</a:t>
            </a:r>
            <a:r>
              <a:rPr lang="en-US" dirty="0">
                <a:latin typeface="Arial"/>
              </a:rPr>
              <a:t>’</a:t>
            </a:r>
            <a:r>
              <a:rPr lang="en-US" dirty="0">
                <a:cs typeface="+mn-cs"/>
              </a:rPr>
              <a:t>s inefficient about this scheme?</a:t>
            </a:r>
          </a:p>
          <a:p>
            <a:pPr lvl="4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If a larger partition is available but processes are queued for a smaller partition, </a:t>
            </a:r>
            <a:br>
              <a:rPr lang="en-US" dirty="0"/>
            </a:br>
            <a:r>
              <a:rPr lang="en-US" dirty="0"/>
              <a:t>the available partition isn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t used.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8F5E14A-08BA-A54D-BC48-E47903B7F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375061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AD52B-10D0-7749-A1C2-22D740996B71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Multiprogramming Fixed Partitions</a:t>
            </a:r>
            <a:r>
              <a:rPr lang="en-US" i="1" dirty="0">
                <a:cs typeface="+mj-cs"/>
              </a:rPr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>
                <a:cs typeface="+mj-cs"/>
              </a:rPr>
              <a:t>d</a:t>
            </a: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6875" y="1143025"/>
            <a:ext cx="4479925" cy="521202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Use a </a:t>
            </a:r>
            <a:r>
              <a:rPr lang="en-US" u="sng" dirty="0">
                <a:solidFill>
                  <a:schemeClr val="bg2"/>
                </a:solidFill>
                <a:cs typeface="+mn-cs"/>
              </a:rPr>
              <a:t>single queue</a:t>
            </a:r>
            <a:r>
              <a:rPr lang="en-US" dirty="0">
                <a:solidFill>
                  <a:schemeClr val="bg2"/>
                </a:solidFill>
                <a:cs typeface="+mn-cs"/>
              </a:rPr>
              <a:t> for all memory partitions.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bg2"/>
                </a:solidFill>
              </a:rPr>
              <a:t>When a partition becomes free, search the queue for a process that can </a:t>
            </a:r>
            <a:r>
              <a:rPr lang="en-US" u="sng" dirty="0">
                <a:solidFill>
                  <a:schemeClr val="bg2"/>
                </a:solidFill>
              </a:rPr>
              <a:t>best use</a:t>
            </a:r>
            <a:r>
              <a:rPr lang="en-US" dirty="0">
                <a:solidFill>
                  <a:schemeClr val="bg2"/>
                </a:solidFill>
              </a:rPr>
              <a:t>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the partition size.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bg2"/>
                </a:solidFill>
                <a:cs typeface="+mn-cs"/>
              </a:rPr>
              <a:t>Smaller processes </a:t>
            </a:r>
            <a:br>
              <a:rPr lang="en-US" dirty="0">
                <a:solidFill>
                  <a:schemeClr val="bg2"/>
                </a:solidFill>
                <a:cs typeface="+mn-cs"/>
              </a:rPr>
            </a:br>
            <a:r>
              <a:rPr lang="en-US" dirty="0">
                <a:solidFill>
                  <a:schemeClr val="bg2"/>
                </a:solidFill>
                <a:cs typeface="+mn-cs"/>
              </a:rPr>
              <a:t>may starve.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bg2"/>
                </a:solidFill>
              </a:rPr>
              <a:t>Always have small partitions available.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bg2"/>
                </a:solidFill>
              </a:rPr>
              <a:t>Use an </a:t>
            </a:r>
            <a:r>
              <a:rPr lang="en-US" u="sng" dirty="0">
                <a:solidFill>
                  <a:schemeClr val="bg2"/>
                </a:solidFill>
              </a:rPr>
              <a:t>aging algorithm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779268" name="Picture 4" descr="4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19"/>
          <a:stretch>
            <a:fillRect/>
          </a:stretch>
        </p:blipFill>
        <p:spPr bwMode="auto">
          <a:xfrm>
            <a:off x="214313" y="1246188"/>
            <a:ext cx="3900487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9EE08F98-B4EB-D04E-B6E6-DA2F28502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3915147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2580-037D-E445-AB3B-2EAF8D65911F}" type="slidenum">
              <a:rPr lang="en-US"/>
              <a:pPr/>
              <a:t>4</a:t>
            </a:fld>
            <a:endParaRPr lang="en-US"/>
          </a:p>
        </p:txBody>
      </p:sp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Deadlock Detection and Recovery</a:t>
            </a:r>
          </a:p>
        </p:txBody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OS </a:t>
            </a:r>
            <a:r>
              <a:rPr lang="en-US" u="sng" dirty="0"/>
              <a:t>monitors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resource </a:t>
            </a:r>
            <a:br>
              <a:rPr lang="en-US" dirty="0"/>
            </a:br>
            <a:r>
              <a:rPr lang="en-US" dirty="0"/>
              <a:t>requests and releases.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It maintains an internal resource allocation graph.</a:t>
            </a:r>
          </a:p>
          <a:p>
            <a:pPr lvl="1"/>
            <a:r>
              <a:rPr lang="en-US" dirty="0"/>
              <a:t>If it detects any cycles, it starts to </a:t>
            </a:r>
            <a:r>
              <a:rPr lang="en-US" u="sng" dirty="0"/>
              <a:t>kill processes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/>
              <a:t>one by one until the cycle is broken.</a:t>
            </a:r>
          </a:p>
          <a:p>
            <a:pPr lvl="4"/>
            <a:endParaRPr lang="en-US" dirty="0"/>
          </a:p>
          <a:p>
            <a:r>
              <a:rPr lang="en-US" dirty="0"/>
              <a:t>The OS </a:t>
            </a:r>
            <a:r>
              <a:rPr lang="en-US" u="sng" dirty="0"/>
              <a:t>periodically checks</a:t>
            </a:r>
            <a:r>
              <a:rPr lang="en-US" dirty="0"/>
              <a:t> to see if any processes have been continuously blocked </a:t>
            </a:r>
            <a:br>
              <a:rPr lang="en-US" dirty="0"/>
            </a:br>
            <a:r>
              <a:rPr lang="en-US" dirty="0"/>
              <a:t>for a long time.</a:t>
            </a:r>
          </a:p>
          <a:p>
            <a:pPr lvl="1"/>
            <a:r>
              <a:rPr lang="en-US" dirty="0"/>
              <a:t>Kill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off such processes.</a:t>
            </a:r>
          </a:p>
        </p:txBody>
      </p:sp>
    </p:spTree>
    <p:extLst>
      <p:ext uri="{BB962C8B-B14F-4D97-AF65-F5344CB8AC3E}">
        <p14:creationId xmlns:p14="http://schemas.microsoft.com/office/powerpoint/2010/main" val="18254791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FE5CF-340B-F242-84D7-89AA8961BD0E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Process Relocation</a:t>
            </a:r>
          </a:p>
        </p:txBody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cs typeface="+mn-cs"/>
              </a:rPr>
              <a:t>How can the OS enable processes 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to </a:t>
            </a:r>
            <a:r>
              <a:rPr lang="en-US" dirty="0"/>
              <a:t>run in </a:t>
            </a:r>
            <a:r>
              <a:rPr lang="en-US" u="sng" dirty="0"/>
              <a:t>any</a:t>
            </a:r>
            <a:r>
              <a:rPr lang="en-US" dirty="0"/>
              <a:t> part of main memory</a:t>
            </a:r>
            <a:r>
              <a:rPr lang="en-US" dirty="0">
                <a:cs typeface="+mn-cs"/>
              </a:rPr>
              <a:t>?</a:t>
            </a:r>
          </a:p>
          <a:p>
            <a:pPr lvl="4">
              <a:lnSpc>
                <a:spcPct val="80000"/>
              </a:lnSpc>
              <a:defRPr/>
            </a:pPr>
            <a:endParaRPr lang="en-US" dirty="0"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/>
              <a:t>Compiled programs can refer to </a:t>
            </a:r>
            <a:br>
              <a:rPr lang="en-US" dirty="0"/>
            </a:br>
            <a:r>
              <a:rPr lang="en-US" dirty="0"/>
              <a:t>memory addresses.</a:t>
            </a:r>
          </a:p>
          <a:p>
            <a:pPr lvl="4">
              <a:lnSpc>
                <a:spcPct val="80000"/>
              </a:lnSpc>
              <a:defRPr/>
            </a:pPr>
            <a:endParaRPr lang="en-US" dirty="0"/>
          </a:p>
          <a:p>
            <a:pPr>
              <a:lnSpc>
                <a:spcPct val="80000"/>
              </a:lnSpc>
              <a:defRPr/>
            </a:pPr>
            <a:r>
              <a:rPr lang="en-US" dirty="0"/>
              <a:t>You generally do </a:t>
            </a:r>
            <a:r>
              <a:rPr lang="en-US" u="sng" dirty="0"/>
              <a:t>not</a:t>
            </a:r>
            <a:r>
              <a:rPr lang="en-US" dirty="0"/>
              <a:t> want a process </a:t>
            </a:r>
            <a:br>
              <a:rPr lang="en-US" dirty="0"/>
            </a:br>
            <a:r>
              <a:rPr lang="en-US" dirty="0"/>
              <a:t>to be able to run only at specific </a:t>
            </a:r>
            <a:br>
              <a:rPr lang="en-US" dirty="0"/>
            </a:br>
            <a:r>
              <a:rPr lang="en-US" dirty="0"/>
              <a:t>memory addresses.</a:t>
            </a:r>
          </a:p>
        </p:txBody>
      </p:sp>
    </p:spTree>
    <p:extLst>
      <p:ext uri="{BB962C8B-B14F-4D97-AF65-F5344CB8AC3E}">
        <p14:creationId xmlns:p14="http://schemas.microsoft.com/office/powerpoint/2010/main" val="4778611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FE5CF-340B-F242-84D7-89AA8961BD0E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Process Relocation Solutions</a:t>
            </a:r>
          </a:p>
        </p:txBody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806" y="1295400"/>
            <a:ext cx="8503873" cy="483552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/>
              <a:t>Whenever a process is loaded into main memory, </a:t>
            </a:r>
            <a:r>
              <a:rPr lang="en-US" u="sng" dirty="0"/>
              <a:t>modify all the addresses</a:t>
            </a:r>
            <a:r>
              <a:rPr lang="en-US" dirty="0">
                <a:solidFill>
                  <a:srgbClr val="B23300"/>
                </a:solidFill>
              </a:rPr>
              <a:t> </a:t>
            </a:r>
            <a:r>
              <a:rPr lang="en-US" dirty="0"/>
              <a:t>used by the code.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No longer done on today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computer systems.</a:t>
            </a:r>
          </a:p>
          <a:p>
            <a:pPr lvl="3">
              <a:lnSpc>
                <a:spcPct val="80000"/>
              </a:lnSpc>
              <a:defRPr/>
            </a:pPr>
            <a:endParaRPr lang="en-US" dirty="0"/>
          </a:p>
          <a:p>
            <a:pPr>
              <a:lnSpc>
                <a:spcPct val="80000"/>
              </a:lnSpc>
              <a:defRPr/>
            </a:pPr>
            <a:r>
              <a:rPr lang="en-US" dirty="0">
                <a:solidFill>
                  <a:srgbClr val="B23300"/>
                </a:solidFill>
              </a:rPr>
              <a:t>Base and limit registers </a:t>
            </a:r>
            <a:r>
              <a:rPr lang="en-US" dirty="0"/>
              <a:t>in the hardware.</a:t>
            </a:r>
          </a:p>
          <a:p>
            <a:pPr lvl="4">
              <a:lnSpc>
                <a:spcPct val="80000"/>
              </a:lnSpc>
              <a:defRPr/>
            </a:pPr>
            <a:endParaRPr lang="en-US" dirty="0"/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Whenever a process is loaded, put the address of the </a:t>
            </a:r>
            <a:br>
              <a:rPr lang="en-US" dirty="0"/>
            </a:br>
            <a:r>
              <a:rPr lang="en-US" dirty="0"/>
              <a:t>start of its partition in the process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base register and the size of the partition in the limit register.</a:t>
            </a:r>
          </a:p>
          <a:p>
            <a:pPr lvl="4">
              <a:lnSpc>
                <a:spcPct val="80000"/>
              </a:lnSpc>
              <a:defRPr/>
            </a:pPr>
            <a:endParaRPr lang="en-US" dirty="0"/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All memory references by the process are relative </a:t>
            </a:r>
            <a:br>
              <a:rPr lang="en-US" dirty="0"/>
            </a:br>
            <a:r>
              <a:rPr lang="en-US" dirty="0"/>
              <a:t>to the base register and checked against the limit register.</a:t>
            </a:r>
          </a:p>
          <a:p>
            <a:pPr lvl="4">
              <a:lnSpc>
                <a:spcPct val="80000"/>
              </a:lnSpc>
              <a:defRPr/>
            </a:pPr>
            <a:endParaRPr lang="en-US" dirty="0"/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Slows down each memory reference.</a:t>
            </a:r>
          </a:p>
        </p:txBody>
      </p:sp>
    </p:spTree>
    <p:extLst>
      <p:ext uri="{BB962C8B-B14F-4D97-AF65-F5344CB8AC3E}">
        <p14:creationId xmlns:p14="http://schemas.microsoft.com/office/powerpoint/2010/main" val="151934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Process Relocation Solutions</a:t>
            </a:r>
            <a:r>
              <a:rPr lang="en-US" i="1" dirty="0">
                <a:cs typeface="+mj-cs"/>
              </a:rPr>
              <a:t>, </a:t>
            </a:r>
            <a:r>
              <a:rPr lang="en-US" i="1" dirty="0" err="1">
                <a:cs typeface="+mj-cs"/>
              </a:rPr>
              <a:t>cont</a:t>
            </a:r>
            <a:r>
              <a:rPr lang="ja-JP" altLang="en-US" i="1" dirty="0">
                <a:latin typeface="Arial"/>
                <a:cs typeface="+mj-cs"/>
              </a:rPr>
              <a:t>’</a:t>
            </a:r>
            <a:r>
              <a:rPr lang="en-US" i="1" dirty="0">
                <a:cs typeface="+mj-cs"/>
              </a:rPr>
              <a:t>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4E362-4354-4A4F-B1B4-77CF52530877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F5F7E6-21ED-A049-8650-6ED423BB27E4}"/>
              </a:ext>
            </a:extLst>
          </p:cNvPr>
          <p:cNvSpPr txBox="1"/>
          <p:nvPr/>
        </p:nvSpPr>
        <p:spPr>
          <a:xfrm>
            <a:off x="1050560" y="5673548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1B4FD05-0AE1-7745-97FB-ADE448B9C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67" y="1295400"/>
            <a:ext cx="4463760" cy="428780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FCBAE9-5F41-A84F-86D8-8E623AC20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3" y="1295400"/>
            <a:ext cx="4389117" cy="48355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 OS must </a:t>
            </a:r>
            <a:br>
              <a:rPr lang="en-US" dirty="0"/>
            </a:br>
            <a:r>
              <a:rPr lang="en-US" u="sng" dirty="0"/>
              <a:t>protect processes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from each other.</a:t>
            </a:r>
          </a:p>
          <a:p>
            <a:pPr lvl="4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Do not allow the code of one process to access </a:t>
            </a:r>
            <a:br>
              <a:rPr lang="en-US" dirty="0"/>
            </a:br>
            <a:r>
              <a:rPr lang="en-US" dirty="0"/>
              <a:t>the memory of another process.</a:t>
            </a:r>
          </a:p>
          <a:p>
            <a:pPr lvl="4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But the processes agree to use </a:t>
            </a:r>
            <a:br>
              <a:rPr lang="en-US" dirty="0"/>
            </a:br>
            <a:r>
              <a:rPr lang="en-US" u="sng" dirty="0"/>
              <a:t>shared memory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209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Address Binding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5F858-84A9-4A49-8AD9-C82166754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6" y="1295400"/>
            <a:ext cx="4663434" cy="4835525"/>
          </a:xfrm>
        </p:spPr>
        <p:txBody>
          <a:bodyPr/>
          <a:lstStyle/>
          <a:p>
            <a:r>
              <a:rPr lang="en-US" dirty="0"/>
              <a:t>A programming language compiler will bind </a:t>
            </a:r>
            <a:br>
              <a:rPr lang="en-US" dirty="0"/>
            </a:br>
            <a:r>
              <a:rPr lang="en-US" dirty="0">
                <a:solidFill>
                  <a:srgbClr val="B23300"/>
                </a:solidFill>
              </a:rPr>
              <a:t>symbolic addresses </a:t>
            </a:r>
            <a:br>
              <a:rPr lang="en-US" dirty="0">
                <a:solidFill>
                  <a:srgbClr val="B23300"/>
                </a:solidFill>
              </a:rPr>
            </a:br>
            <a:r>
              <a:rPr lang="en-US" dirty="0"/>
              <a:t>used in a program to </a:t>
            </a:r>
            <a:br>
              <a:rPr lang="en-US" dirty="0"/>
            </a:br>
            <a:r>
              <a:rPr lang="en-US" dirty="0">
                <a:solidFill>
                  <a:srgbClr val="B23300"/>
                </a:solidFill>
              </a:rPr>
              <a:t>relocatable addresses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F2FE8-CA29-C248-936C-2137A586F4B8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7441B7-2CE3-F542-89EE-7165FB899499}"/>
              </a:ext>
            </a:extLst>
          </p:cNvPr>
          <p:cNvSpPr txBox="1"/>
          <p:nvPr/>
        </p:nvSpPr>
        <p:spPr>
          <a:xfrm>
            <a:off x="3116313" y="6248400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B63AFE8-BFE8-9444-A503-D54EACB72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84" y="1234464"/>
            <a:ext cx="3250052" cy="493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509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44AB4-43F3-6E4C-845E-75AAB211F618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Address Binding</a:t>
            </a:r>
            <a:r>
              <a:rPr lang="en-US" i="1" dirty="0">
                <a:cs typeface="+mj-cs"/>
              </a:rPr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>
                <a:cs typeface="+mj-cs"/>
              </a:rPr>
              <a:t>d</a:t>
            </a:r>
          </a:p>
        </p:txBody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Example: The memory location of variable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cs typeface="+mn-cs"/>
              </a:rPr>
              <a:t>X</a:t>
            </a:r>
            <a:r>
              <a:rPr lang="en-US" dirty="0">
                <a:cs typeface="+mn-cs"/>
              </a:rPr>
              <a:t> 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is 124 bytes from the beginning of the code module.</a:t>
            </a:r>
          </a:p>
          <a:p>
            <a:pPr lvl="1" eaLnBrk="1" hangingPunct="1">
              <a:defRPr/>
            </a:pPr>
            <a:r>
              <a:rPr lang="en-US" dirty="0"/>
              <a:t>The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address</a:t>
            </a:r>
            <a:r>
              <a:rPr lang="ja-JP" altLang="en-US">
                <a:latin typeface="Arial"/>
              </a:rPr>
              <a:t>”</a:t>
            </a:r>
            <a:r>
              <a:rPr lang="en-US" dirty="0"/>
              <a:t> 124 is </a:t>
            </a:r>
            <a:r>
              <a:rPr lang="en-US" u="sng" dirty="0"/>
              <a:t>relocatable</a:t>
            </a:r>
            <a:r>
              <a:rPr lang="en-US" dirty="0"/>
              <a:t> because </a:t>
            </a:r>
            <a:br>
              <a:rPr lang="en-US" dirty="0"/>
            </a:br>
            <a:r>
              <a:rPr lang="en-US" dirty="0"/>
              <a:t>it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relative to the start of the code module.</a:t>
            </a:r>
          </a:p>
          <a:p>
            <a:pPr lvl="4" eaLnBrk="1" hangingPunct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At run time, the code module can be </a:t>
            </a:r>
            <a:br>
              <a:rPr lang="en-US" dirty="0"/>
            </a:br>
            <a:r>
              <a:rPr lang="en-US" dirty="0"/>
              <a:t>placed anywhere in main memory, </a:t>
            </a:r>
            <a:br>
              <a:rPr lang="en-US" dirty="0"/>
            </a:br>
            <a:r>
              <a:rPr lang="en-US" dirty="0"/>
              <a:t>but variable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X</a:t>
            </a:r>
            <a:r>
              <a:rPr lang="en-US" dirty="0"/>
              <a:t> will always be 124 bytes </a:t>
            </a:r>
            <a:br>
              <a:rPr lang="en-US" dirty="0"/>
            </a:br>
            <a:r>
              <a:rPr lang="en-US" dirty="0"/>
              <a:t>from the beginning of the module.</a:t>
            </a:r>
          </a:p>
        </p:txBody>
      </p:sp>
    </p:spTree>
    <p:extLst>
      <p:ext uri="{BB962C8B-B14F-4D97-AF65-F5344CB8AC3E}">
        <p14:creationId xmlns:p14="http://schemas.microsoft.com/office/powerpoint/2010/main" val="15295161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A36C8-95F5-D745-9EFC-12D5F6AE3D18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Compile-Time Binding</a:t>
            </a:r>
            <a:endParaRPr lang="en-US" i="1" dirty="0">
              <a:cs typeface="+mj-cs"/>
            </a:endParaRP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Suppose it is known at program </a:t>
            </a:r>
            <a:r>
              <a:rPr lang="en-US" u="sng" dirty="0"/>
              <a:t>compile time</a:t>
            </a:r>
            <a:r>
              <a:rPr lang="en-US" dirty="0">
                <a:solidFill>
                  <a:srgbClr val="B23300"/>
                </a:solidFill>
              </a:rPr>
              <a:t> </a:t>
            </a:r>
            <a:r>
              <a:rPr lang="en-US" dirty="0"/>
              <a:t>exactly where in physical main memory the program will run.</a:t>
            </a:r>
          </a:p>
          <a:p>
            <a:pPr lvl="4">
              <a:lnSpc>
                <a:spcPct val="90000"/>
              </a:lnSpc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The compiler can generate </a:t>
            </a:r>
            <a:r>
              <a:rPr lang="en-US" u="sng" dirty="0"/>
              <a:t>absolute code</a:t>
            </a:r>
            <a:r>
              <a:rPr lang="en-US" dirty="0">
                <a:solidFill>
                  <a:srgbClr val="B23300"/>
                </a:solidFill>
              </a:rPr>
              <a:t> </a:t>
            </a:r>
            <a:r>
              <a:rPr lang="en-US" dirty="0"/>
              <a:t>with physical memory addresses.</a:t>
            </a:r>
          </a:p>
          <a:p>
            <a:pPr lvl="4">
              <a:lnSpc>
                <a:spcPct val="90000"/>
              </a:lnSpc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If the program needs to run elsewhere in main memory, it will have to be </a:t>
            </a:r>
            <a:r>
              <a:rPr lang="en-US" u="sng" dirty="0"/>
              <a:t>recompiled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05092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A36C8-95F5-D745-9EFC-12D5F6AE3D18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Load-Time Binding</a:t>
            </a:r>
            <a:endParaRPr lang="en-US" i="1" dirty="0">
              <a:cs typeface="+mj-cs"/>
            </a:endParaRP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The compiler generates </a:t>
            </a:r>
            <a:r>
              <a:rPr lang="en-US" dirty="0">
                <a:solidFill>
                  <a:srgbClr val="B23300"/>
                </a:solidFill>
              </a:rPr>
              <a:t>relocatable code</a:t>
            </a:r>
            <a:r>
              <a:rPr lang="en-US" dirty="0"/>
              <a:t>.</a:t>
            </a:r>
          </a:p>
          <a:p>
            <a:pPr lvl="4">
              <a:lnSpc>
                <a:spcPct val="90000"/>
              </a:lnSpc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Final address binding is delayed until </a:t>
            </a:r>
            <a:r>
              <a:rPr lang="en-US" u="sng" dirty="0"/>
              <a:t>load time</a:t>
            </a:r>
            <a:r>
              <a:rPr lang="en-US" dirty="0"/>
              <a:t>.</a:t>
            </a:r>
          </a:p>
          <a:p>
            <a:pPr lvl="4">
              <a:lnSpc>
                <a:spcPct val="90000"/>
              </a:lnSpc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If the starting address changes, just reload the program to incorporate the changed address.</a:t>
            </a:r>
          </a:p>
        </p:txBody>
      </p:sp>
    </p:spTree>
    <p:extLst>
      <p:ext uri="{BB962C8B-B14F-4D97-AF65-F5344CB8AC3E}">
        <p14:creationId xmlns:p14="http://schemas.microsoft.com/office/powerpoint/2010/main" val="19978921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A36C8-95F5-D745-9EFC-12D5F6AE3D18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Execution-Time Binding</a:t>
            </a:r>
            <a:endParaRPr lang="en-US" i="1" dirty="0">
              <a:cs typeface="+mj-cs"/>
            </a:endParaRP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Dynamic linking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rgbClr val="C00000"/>
                </a:solidFill>
              </a:rPr>
              <a:t>Shared libraries</a:t>
            </a:r>
            <a:r>
              <a:rPr lang="en-US" dirty="0"/>
              <a:t> (AKA </a:t>
            </a:r>
            <a:r>
              <a:rPr lang="en-US" dirty="0">
                <a:solidFill>
                  <a:srgbClr val="C00000"/>
                </a:solidFill>
              </a:rPr>
              <a:t>DLL</a:t>
            </a:r>
            <a:r>
              <a:rPr lang="en-US" dirty="0"/>
              <a:t>s in Windows) are linked to a process when it is run.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Programs no longer need to statically link to their own copies of libraries.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Saves disk and runtime memory space.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A good way to issue library updates.</a:t>
            </a:r>
          </a:p>
          <a:p>
            <a:pPr lvl="4">
              <a:lnSpc>
                <a:spcPct val="90000"/>
              </a:lnSpc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Special hardware can enable a process </a:t>
            </a:r>
            <a:br>
              <a:rPr lang="en-US" dirty="0"/>
            </a:br>
            <a:r>
              <a:rPr lang="en-US" dirty="0"/>
              <a:t>to move during its execution from one </a:t>
            </a:r>
            <a:br>
              <a:rPr lang="en-US" dirty="0"/>
            </a:br>
            <a:r>
              <a:rPr lang="en-US" dirty="0"/>
              <a:t>memory segment to another.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Most general-purpose operating systems </a:t>
            </a:r>
            <a:br>
              <a:rPr lang="en-US" dirty="0"/>
            </a:br>
            <a:r>
              <a:rPr lang="en-US" dirty="0"/>
              <a:t>use this feature.</a:t>
            </a:r>
          </a:p>
        </p:txBody>
      </p:sp>
    </p:spTree>
    <p:extLst>
      <p:ext uri="{BB962C8B-B14F-4D97-AF65-F5344CB8AC3E}">
        <p14:creationId xmlns:p14="http://schemas.microsoft.com/office/powerpoint/2010/main" val="16673529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3F93-C6F4-7C41-B74C-07FF572FE91A}" type="slidenum">
              <a:rPr lang="en-US"/>
              <a:pPr/>
              <a:t>48</a:t>
            </a:fld>
            <a:endParaRPr lang="en-US"/>
          </a:p>
        </p:txBody>
      </p:sp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Logical vs. Physical Address Space</a:t>
            </a:r>
          </a:p>
        </p:txBody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B23300"/>
                </a:solidFill>
              </a:rPr>
              <a:t>Logical address </a:t>
            </a:r>
            <a:r>
              <a:rPr lang="en-US" dirty="0"/>
              <a:t>(AKA </a:t>
            </a:r>
            <a:r>
              <a:rPr lang="en-US" dirty="0">
                <a:solidFill>
                  <a:srgbClr val="B23300"/>
                </a:solidFill>
              </a:rPr>
              <a:t>virtual address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memory address generated by the CPU </a:t>
            </a:r>
            <a:br>
              <a:rPr lang="en-US" dirty="0"/>
            </a:br>
            <a:r>
              <a:rPr lang="en-US" dirty="0"/>
              <a:t>while a process is running.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300"/>
                </a:solidFill>
              </a:rPr>
              <a:t>Physical address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memory address seen by the memory manager, </a:t>
            </a:r>
            <a:br>
              <a:rPr lang="en-US" dirty="0"/>
            </a:br>
            <a:r>
              <a:rPr lang="en-US" dirty="0"/>
              <a:t>such as in the memory-address register.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process never directly uses physical addresses.</a:t>
            </a:r>
          </a:p>
        </p:txBody>
      </p:sp>
    </p:spTree>
    <p:extLst>
      <p:ext uri="{BB962C8B-B14F-4D97-AF65-F5344CB8AC3E}">
        <p14:creationId xmlns:p14="http://schemas.microsoft.com/office/powerpoint/2010/main" val="23816625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3F93-C6F4-7C41-B74C-07FF572FE91A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vs. Physical Address Space</a:t>
            </a:r>
            <a:r>
              <a:rPr lang="en-US" i="1" dirty="0"/>
              <a:t>, cont’d</a:t>
            </a:r>
          </a:p>
        </p:txBody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B23300"/>
                </a:solidFill>
              </a:rPr>
              <a:t>Logical address space </a:t>
            </a:r>
            <a:br>
              <a:rPr lang="en-US" dirty="0"/>
            </a:br>
            <a:r>
              <a:rPr lang="en-US" dirty="0"/>
              <a:t>(AKA </a:t>
            </a:r>
            <a:r>
              <a:rPr lang="en-US" dirty="0">
                <a:solidFill>
                  <a:srgbClr val="B23300"/>
                </a:solidFill>
              </a:rPr>
              <a:t>virtual address space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set of all logical addresses generated by a program.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300"/>
                </a:solidFill>
              </a:rPr>
              <a:t>Physical address space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set of all physical addresses </a:t>
            </a:r>
            <a:br>
              <a:rPr lang="en-US" dirty="0"/>
            </a:br>
            <a:r>
              <a:rPr lang="en-US" dirty="0"/>
              <a:t>corresponding to the logical addresses.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Memory-management unit</a:t>
            </a:r>
            <a:r>
              <a:rPr lang="en-US" dirty="0"/>
              <a:t> (</a:t>
            </a:r>
            <a:r>
              <a:rPr lang="en-US" dirty="0">
                <a:solidFill>
                  <a:srgbClr val="C00000"/>
                </a:solidFill>
              </a:rPr>
              <a:t>MMU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hardware device that does the </a:t>
            </a:r>
            <a:r>
              <a:rPr lang="en-US" u="sng" dirty="0"/>
              <a:t>runtime mapping </a:t>
            </a:r>
            <a:br>
              <a:rPr lang="en-US" dirty="0"/>
            </a:br>
            <a:r>
              <a:rPr lang="en-US" dirty="0"/>
              <a:t>from </a:t>
            </a:r>
            <a:r>
              <a:rPr lang="en-US" u="sng" dirty="0"/>
              <a:t>virtual to physical address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7184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A91F-3E94-5E4A-992E-D6C169A08424}" type="slidenum">
              <a:rPr lang="en-US"/>
              <a:pPr/>
              <a:t>5</a:t>
            </a:fld>
            <a:endParaRPr lang="en-US"/>
          </a:p>
        </p:txBody>
      </p:sp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Deadlock Prevention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Relax mutual exclusion.</a:t>
            </a:r>
          </a:p>
          <a:p>
            <a:pPr lvl="4"/>
            <a:endParaRPr lang="en-US" dirty="0"/>
          </a:p>
          <a:p>
            <a:r>
              <a:rPr lang="en-US" dirty="0"/>
              <a:t>Never assign a resource </a:t>
            </a:r>
            <a:br>
              <a:rPr lang="en-US" dirty="0"/>
            </a:br>
            <a:r>
              <a:rPr lang="en-US" dirty="0"/>
              <a:t>exclusively to a process. </a:t>
            </a:r>
          </a:p>
          <a:p>
            <a:pPr lvl="1"/>
            <a:r>
              <a:rPr lang="en-US" dirty="0"/>
              <a:t>Example: Instead of processes </a:t>
            </a:r>
            <a:br>
              <a:rPr lang="en-US" dirty="0"/>
            </a:br>
            <a:r>
              <a:rPr lang="en-US" dirty="0"/>
              <a:t>contending for the use of a printer, </a:t>
            </a:r>
            <a:br>
              <a:rPr lang="en-US" dirty="0"/>
            </a:br>
            <a:r>
              <a:rPr lang="en-US" dirty="0"/>
              <a:t>use spooling instead.</a:t>
            </a:r>
          </a:p>
          <a:p>
            <a:pPr lvl="4"/>
            <a:endParaRPr lang="en-US" dirty="0"/>
          </a:p>
          <a:p>
            <a:r>
              <a:rPr lang="en-US" dirty="0"/>
              <a:t>But not all resources can be spooled.</a:t>
            </a:r>
          </a:p>
        </p:txBody>
      </p:sp>
      <p:sp>
        <p:nvSpPr>
          <p:cNvPr id="744452" name="Text Box 4"/>
          <p:cNvSpPr txBox="1">
            <a:spLocks noChangeArrowheads="1"/>
          </p:cNvSpPr>
          <p:nvPr/>
        </p:nvSpPr>
        <p:spPr bwMode="auto">
          <a:xfrm>
            <a:off x="6765924" y="1325563"/>
            <a:ext cx="2012269" cy="1200329"/>
          </a:xfrm>
          <a:prstGeom prst="rect">
            <a:avLst/>
          </a:prstGeom>
          <a:solidFill>
            <a:srgbClr val="FFFFC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/>
            <a:r>
              <a:rPr lang="en-US" sz="1800" dirty="0">
                <a:solidFill>
                  <a:srgbClr val="B23300"/>
                </a:solidFill>
              </a:rPr>
              <a:t>Mutual exclusion</a:t>
            </a:r>
          </a:p>
          <a:p>
            <a:pPr lvl="1"/>
            <a:r>
              <a:rPr lang="en-US" sz="1800" dirty="0"/>
              <a:t>Hold and wait</a:t>
            </a:r>
          </a:p>
          <a:p>
            <a:pPr lvl="1"/>
            <a:r>
              <a:rPr lang="en-US" sz="1800" dirty="0"/>
              <a:t>No preemption</a:t>
            </a:r>
          </a:p>
          <a:p>
            <a:pPr lvl="1"/>
            <a:r>
              <a:rPr lang="en-US" sz="1800" dirty="0"/>
              <a:t>Circular wait</a:t>
            </a:r>
          </a:p>
        </p:txBody>
      </p:sp>
    </p:spTree>
    <p:extLst>
      <p:ext uri="{BB962C8B-B14F-4D97-AF65-F5344CB8AC3E}">
        <p14:creationId xmlns:p14="http://schemas.microsoft.com/office/powerpoint/2010/main" val="185903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B29F0-D36C-5546-8646-3CD08892A7F1}" type="slidenum">
              <a:rPr lang="en-US"/>
              <a:pPr/>
              <a:t>50</a:t>
            </a:fld>
            <a:endParaRPr lang="en-US"/>
          </a:p>
        </p:txBody>
      </p:sp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vs. Physical Address Space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pic>
        <p:nvPicPr>
          <p:cNvPr id="787459" name="Picture 3" descr="4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1519238"/>
            <a:ext cx="5657850" cy="364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4900D8-B3EF-4F4D-AF17-F13AC088A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31686690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5775-3DEF-CD4B-B1D0-794619AC6020}" type="slidenum">
              <a:rPr lang="en-US"/>
              <a:pPr/>
              <a:t>51</a:t>
            </a:fld>
            <a:endParaRPr lang="en-US"/>
          </a:p>
        </p:txBody>
      </p:sp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Logical vs. Physical Address Space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563"/>
            <a:ext cx="8229600" cy="457200"/>
          </a:xfrm>
        </p:spPr>
        <p:txBody>
          <a:bodyPr/>
          <a:lstStyle/>
          <a:p>
            <a:r>
              <a:rPr lang="en-US" dirty="0"/>
              <a:t>Dynamic relocation using a </a:t>
            </a:r>
            <a:r>
              <a:rPr lang="en-US" dirty="0">
                <a:solidFill>
                  <a:srgbClr val="B23300"/>
                </a:solidFill>
              </a:rPr>
              <a:t>relocation register</a:t>
            </a:r>
            <a:r>
              <a:rPr lang="en-US" dirty="0"/>
              <a:t>.</a:t>
            </a:r>
          </a:p>
        </p:txBody>
      </p:sp>
      <p:pic>
        <p:nvPicPr>
          <p:cNvPr id="788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1960563"/>
            <a:ext cx="5357812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532EEF-1C80-F24D-9A87-593E902A4B7B}"/>
              </a:ext>
            </a:extLst>
          </p:cNvPr>
          <p:cNvSpPr txBox="1"/>
          <p:nvPr/>
        </p:nvSpPr>
        <p:spPr>
          <a:xfrm>
            <a:off x="1097318" y="5786735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1713204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A59-93EC-3546-9B77-8052EB91C1CD}" type="slidenum">
              <a:rPr lang="en-US"/>
              <a:pPr/>
              <a:t>52</a:t>
            </a:fld>
            <a:endParaRPr lang="en-US"/>
          </a:p>
        </p:txBody>
      </p:sp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Loading</a:t>
            </a:r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B23300"/>
                </a:solidFill>
              </a:rPr>
              <a:t>Dynamic loading </a:t>
            </a:r>
            <a:r>
              <a:rPr lang="en-US" dirty="0"/>
              <a:t>allows only part of a program </a:t>
            </a:r>
            <a:br>
              <a:rPr lang="en-US" dirty="0"/>
            </a:br>
            <a:r>
              <a:rPr lang="en-US" dirty="0"/>
              <a:t>to be loaded into memory at run time.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Routines are kept on disk as relocatable code.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routine is not loaded until it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called.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When a routine that’s already in memory </a:t>
            </a:r>
            <a:br>
              <a:rPr lang="en-US" dirty="0"/>
            </a:br>
            <a:r>
              <a:rPr lang="en-US" dirty="0"/>
              <a:t>calls another routine: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OS first checks if the desired routine </a:t>
            </a:r>
            <a:br>
              <a:rPr lang="en-US" dirty="0"/>
            </a:br>
            <a:r>
              <a:rPr lang="en-US" dirty="0"/>
              <a:t>is already in memory.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not, the </a:t>
            </a:r>
            <a:r>
              <a:rPr lang="en-US" dirty="0">
                <a:solidFill>
                  <a:srgbClr val="B23300"/>
                </a:solidFill>
              </a:rPr>
              <a:t>relocatable linking loader </a:t>
            </a:r>
            <a:r>
              <a:rPr lang="en-US" dirty="0"/>
              <a:t>loads the </a:t>
            </a:r>
            <a:br>
              <a:rPr lang="en-US" dirty="0"/>
            </a:br>
            <a:r>
              <a:rPr lang="en-US" dirty="0"/>
              <a:t>desired routine into memory and updates the process’s address tables.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Then control passes to the newly loaded routine.</a:t>
            </a:r>
          </a:p>
        </p:txBody>
      </p:sp>
    </p:spTree>
    <p:extLst>
      <p:ext uri="{BB962C8B-B14F-4D97-AF65-F5344CB8AC3E}">
        <p14:creationId xmlns:p14="http://schemas.microsoft.com/office/powerpoint/2010/main" val="9765115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43E5-317C-CC4F-8549-6DFB17931E6C}" type="slidenum">
              <a:rPr lang="en-US"/>
              <a:pPr/>
              <a:t>53</a:t>
            </a:fld>
            <a:endParaRPr lang="en-US"/>
          </a:p>
        </p:txBody>
      </p:sp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Swapping</a:t>
            </a:r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there isn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t sufficient main memory to hold all the currently active processes?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300"/>
                </a:solidFill>
              </a:rPr>
              <a:t>Swapping</a:t>
            </a:r>
            <a:r>
              <a:rPr lang="en-US" dirty="0"/>
              <a:t>: The process scheduler works with the memory manager to load a process in its entirety</a:t>
            </a:r>
            <a:r>
              <a:rPr lang="en-US" dirty="0">
                <a:solidFill>
                  <a:srgbClr val="B23300"/>
                </a:solidFill>
              </a:rPr>
              <a:t> </a:t>
            </a:r>
            <a:r>
              <a:rPr lang="en-US" dirty="0"/>
              <a:t>from disk into main memory before the process can execute. </a:t>
            </a:r>
          </a:p>
        </p:txBody>
      </p:sp>
    </p:spTree>
    <p:extLst>
      <p:ext uri="{BB962C8B-B14F-4D97-AF65-F5344CB8AC3E}">
        <p14:creationId xmlns:p14="http://schemas.microsoft.com/office/powerpoint/2010/main" val="15301007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43E5-317C-CC4F-8549-6DFB17931E6C}" type="slidenum">
              <a:rPr lang="en-US"/>
              <a:pPr/>
              <a:t>54</a:t>
            </a:fld>
            <a:endParaRPr lang="en-US"/>
          </a:p>
        </p:txBody>
      </p:sp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Swapping</a:t>
            </a:r>
            <a:r>
              <a:rPr lang="en-US" i="1" dirty="0"/>
              <a:t>, cont’d</a:t>
            </a:r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Whenever the process blocks, the process scheduler and memory manager can decide to write the entire process back onto disk.</a:t>
            </a:r>
          </a:p>
          <a:p>
            <a:pPr lvl="1"/>
            <a:r>
              <a:rPr lang="en-US" dirty="0"/>
              <a:t>Free up the process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memory resources </a:t>
            </a:r>
            <a:br>
              <a:rPr lang="en-US" dirty="0"/>
            </a:br>
            <a:r>
              <a:rPr lang="en-US" dirty="0"/>
              <a:t>to be available for other processes.</a:t>
            </a:r>
          </a:p>
          <a:p>
            <a:pPr lvl="4"/>
            <a:endParaRPr lang="en-US" dirty="0"/>
          </a:p>
          <a:p>
            <a:r>
              <a:rPr lang="en-US" dirty="0"/>
              <a:t>Swapping requires a </a:t>
            </a:r>
            <a:r>
              <a:rPr lang="en-US" dirty="0">
                <a:solidFill>
                  <a:schemeClr val="folHlink"/>
                </a:solidFill>
              </a:rPr>
              <a:t>backing store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usually a very fast hard disk.</a:t>
            </a:r>
          </a:p>
        </p:txBody>
      </p:sp>
    </p:spTree>
    <p:extLst>
      <p:ext uri="{BB962C8B-B14F-4D97-AF65-F5344CB8AC3E}">
        <p14:creationId xmlns:p14="http://schemas.microsoft.com/office/powerpoint/2010/main" val="8055617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8FF3-6952-D648-90A0-8B1BEADDCAFB}" type="slidenum">
              <a:rPr lang="en-US"/>
              <a:pPr/>
              <a:t>55</a:t>
            </a:fld>
            <a:endParaRPr lang="en-US"/>
          </a:p>
        </p:txBody>
      </p:sp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Swapping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pic>
        <p:nvPicPr>
          <p:cNvPr id="7925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17638"/>
            <a:ext cx="6080125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156EE6-A83D-2549-B0E2-F7AF9FCEF7BA}"/>
              </a:ext>
            </a:extLst>
          </p:cNvPr>
          <p:cNvSpPr txBox="1"/>
          <p:nvPr/>
        </p:nvSpPr>
        <p:spPr>
          <a:xfrm>
            <a:off x="5775425" y="5786735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12731144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CC19-E205-BB44-99DD-F89BEA5EB84F}" type="slidenum">
              <a:rPr lang="en-US"/>
              <a:pPr/>
              <a:t>56</a:t>
            </a:fld>
            <a:endParaRPr lang="en-US"/>
          </a:p>
        </p:txBody>
      </p:sp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Swapping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OS maintains a </a:t>
            </a:r>
            <a:r>
              <a:rPr lang="en-US" u="sng" dirty="0"/>
              <a:t>ready queue</a:t>
            </a:r>
            <a:r>
              <a:rPr lang="en-US" dirty="0">
                <a:solidFill>
                  <a:srgbClr val="B23300"/>
                </a:solidFill>
              </a:rPr>
              <a:t> </a:t>
            </a:r>
            <a:r>
              <a:rPr lang="en-US" dirty="0"/>
              <a:t>of processes </a:t>
            </a:r>
            <a:br>
              <a:rPr lang="en-US" dirty="0"/>
            </a:br>
            <a:r>
              <a:rPr lang="en-US" dirty="0"/>
              <a:t>whose memory images are either</a:t>
            </a:r>
          </a:p>
          <a:p>
            <a:pPr lvl="1"/>
            <a:r>
              <a:rPr lang="en-US" dirty="0"/>
              <a:t>On the backing store, or </a:t>
            </a:r>
          </a:p>
          <a:p>
            <a:pPr lvl="1"/>
            <a:r>
              <a:rPr lang="en-US" dirty="0"/>
              <a:t>Already in main memory and are ready to run.</a:t>
            </a:r>
          </a:p>
        </p:txBody>
      </p:sp>
    </p:spTree>
    <p:extLst>
      <p:ext uri="{BB962C8B-B14F-4D97-AF65-F5344CB8AC3E}">
        <p14:creationId xmlns:p14="http://schemas.microsoft.com/office/powerpoint/2010/main" val="25863494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CC19-E205-BB44-99DD-F89BEA5EB84F}" type="slidenum">
              <a:rPr lang="en-US"/>
              <a:pPr/>
              <a:t>57</a:t>
            </a:fld>
            <a:endParaRPr lang="en-US"/>
          </a:p>
        </p:txBody>
      </p:sp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Swapping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Whenever the process scheduler decides </a:t>
            </a:r>
            <a:br>
              <a:rPr lang="en-US" dirty="0"/>
            </a:br>
            <a:r>
              <a:rPr lang="en-US" dirty="0"/>
              <a:t>to execute a process, it calls the </a:t>
            </a:r>
            <a:r>
              <a:rPr lang="en-US" dirty="0">
                <a:solidFill>
                  <a:schemeClr val="folHlink"/>
                </a:solidFill>
              </a:rPr>
              <a:t>dispatcher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dispatcher checks whether the next process </a:t>
            </a:r>
            <a:br>
              <a:rPr lang="en-US" dirty="0"/>
            </a:br>
            <a:r>
              <a:rPr lang="en-US" dirty="0"/>
              <a:t>in the ready queue is in memory.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If the process is not in memory and main memory </a:t>
            </a:r>
            <a:br>
              <a:rPr lang="en-US" dirty="0"/>
            </a:br>
            <a:r>
              <a:rPr lang="en-US" dirty="0"/>
              <a:t>is already full, the dispatcher can </a:t>
            </a:r>
            <a:r>
              <a:rPr lang="en-US" u="sng" dirty="0"/>
              <a:t>swap out</a:t>
            </a:r>
            <a:r>
              <a:rPr lang="en-US" dirty="0">
                <a:solidFill>
                  <a:srgbClr val="B23300"/>
                </a:solidFill>
              </a:rPr>
              <a:t> </a:t>
            </a:r>
            <a:br>
              <a:rPr lang="en-US" dirty="0">
                <a:solidFill>
                  <a:srgbClr val="B23300"/>
                </a:solidFill>
              </a:rPr>
            </a:br>
            <a:r>
              <a:rPr lang="en-US" dirty="0"/>
              <a:t>a process currently in memory and </a:t>
            </a:r>
            <a:r>
              <a:rPr lang="en-US" u="sng" dirty="0"/>
              <a:t>swap in</a:t>
            </a:r>
            <a:r>
              <a:rPr lang="en-US" dirty="0">
                <a:solidFill>
                  <a:srgbClr val="B23300"/>
                </a:solidFill>
              </a:rPr>
              <a:t> </a:t>
            </a:r>
            <a:br>
              <a:rPr lang="en-US" dirty="0">
                <a:solidFill>
                  <a:srgbClr val="B23300"/>
                </a:solidFill>
              </a:rPr>
            </a:br>
            <a:r>
              <a:rPr lang="en-US" dirty="0"/>
              <a:t>the desired process.</a:t>
            </a:r>
          </a:p>
          <a:p>
            <a:pPr lvl="4"/>
            <a:endParaRPr lang="en-US" dirty="0"/>
          </a:p>
          <a:p>
            <a:r>
              <a:rPr lang="en-US" u="sng" dirty="0"/>
              <a:t>Context-switch time</a:t>
            </a:r>
            <a:r>
              <a:rPr lang="en-US" dirty="0"/>
              <a:t> can be very expensive.</a:t>
            </a:r>
          </a:p>
          <a:p>
            <a:pPr lvl="1"/>
            <a:r>
              <a:rPr lang="en-US" dirty="0"/>
              <a:t>Swapping is disk I/O.</a:t>
            </a:r>
          </a:p>
        </p:txBody>
      </p:sp>
    </p:spTree>
    <p:extLst>
      <p:ext uri="{BB962C8B-B14F-4D97-AF65-F5344CB8AC3E}">
        <p14:creationId xmlns:p14="http://schemas.microsoft.com/office/powerpoint/2010/main" val="25204489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6DB5-6DE8-7241-9360-F6B32FF46B40}" type="slidenum">
              <a:rPr lang="en-US"/>
              <a:pPr/>
              <a:t>58</a:t>
            </a:fld>
            <a:endParaRPr lang="en-US"/>
          </a:p>
        </p:txBody>
      </p:sp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Partition Scheme</a:t>
            </a:r>
          </a:p>
        </p:txBody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17707"/>
            <a:ext cx="8321675" cy="164652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number, location, and sizes of the partitions </a:t>
            </a:r>
            <a:br>
              <a:rPr lang="en-US" dirty="0"/>
            </a:br>
            <a:r>
              <a:rPr lang="en-US" u="sng" dirty="0"/>
              <a:t>vary dynamically</a:t>
            </a:r>
            <a:r>
              <a:rPr lang="en-US" dirty="0">
                <a:solidFill>
                  <a:srgbClr val="B23300"/>
                </a:solidFill>
              </a:rPr>
              <a:t> </a:t>
            </a:r>
            <a:r>
              <a:rPr lang="en-US" dirty="0"/>
              <a:t>as processes come and go.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More flexible than fixed partitions, </a:t>
            </a:r>
            <a:br>
              <a:rPr lang="en-US" dirty="0"/>
            </a:br>
            <a:r>
              <a:rPr lang="en-US" dirty="0"/>
              <a:t>but more complex to manage.</a:t>
            </a:r>
          </a:p>
        </p:txBody>
      </p:sp>
      <p:pic>
        <p:nvPicPr>
          <p:cNvPr id="794628" name="Picture 4" descr="4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157288"/>
            <a:ext cx="7646987" cy="33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4D9B57-0638-854C-8415-69E7491A5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15319080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870D-030B-FD44-BFC0-B6A44DB01F2D}" type="slidenum">
              <a:rPr lang="en-US"/>
              <a:pPr/>
              <a:t>59</a:t>
            </a:fld>
            <a:endParaRPr lang="en-US"/>
          </a:p>
        </p:txBody>
      </p:sp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Compaction</a:t>
            </a:r>
            <a:endParaRPr lang="en-US" i="1" dirty="0"/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21675" cy="4835525"/>
          </a:xfrm>
        </p:spPr>
        <p:txBody>
          <a:bodyPr/>
          <a:lstStyle/>
          <a:p>
            <a:r>
              <a:rPr lang="en-US" dirty="0"/>
              <a:t>Swapping can create multiple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holes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main memory.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chemeClr val="folHlink"/>
                </a:solidFill>
              </a:rPr>
              <a:t>Memory compaction</a:t>
            </a:r>
            <a:r>
              <a:rPr lang="en-US" dirty="0"/>
              <a:t> can occur in order to </a:t>
            </a:r>
            <a:br>
              <a:rPr lang="en-US" dirty="0"/>
            </a:br>
            <a:r>
              <a:rPr lang="en-US" dirty="0"/>
              <a:t>slide processes over to eliminate the holes.</a:t>
            </a:r>
          </a:p>
          <a:p>
            <a:pPr lvl="4"/>
            <a:endParaRPr lang="en-US" dirty="0"/>
          </a:p>
          <a:p>
            <a:r>
              <a:rPr lang="en-US" dirty="0"/>
              <a:t>Compaction time may be disruptive to some applications, especially real-time applications that can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t tolerate interruptions.</a:t>
            </a:r>
          </a:p>
        </p:txBody>
      </p:sp>
    </p:spTree>
    <p:extLst>
      <p:ext uri="{BB962C8B-B14F-4D97-AF65-F5344CB8AC3E}">
        <p14:creationId xmlns:p14="http://schemas.microsoft.com/office/powerpoint/2010/main" val="115172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AC47-FCAC-B54D-88BB-E74C8C86B6DA}" type="slidenum">
              <a:rPr lang="en-US"/>
              <a:pPr/>
              <a:t>6</a:t>
            </a:fld>
            <a:endParaRPr lang="en-US"/>
          </a:p>
        </p:txBody>
      </p:sp>
      <p:sp>
        <p:nvSpPr>
          <p:cNvPr id="74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Prevention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4846267"/>
          </a:xfrm>
        </p:spPr>
        <p:txBody>
          <a:bodyPr/>
          <a:lstStyle/>
          <a:p>
            <a:r>
              <a:rPr lang="en-US" dirty="0"/>
              <a:t>Require all processes to </a:t>
            </a:r>
            <a:br>
              <a:rPr lang="en-US" dirty="0"/>
            </a:br>
            <a:r>
              <a:rPr lang="en-US" dirty="0"/>
              <a:t>request </a:t>
            </a:r>
            <a:r>
              <a:rPr lang="en-US" u="sng" dirty="0"/>
              <a:t>all</a:t>
            </a:r>
            <a:r>
              <a:rPr lang="en-US" dirty="0"/>
              <a:t> their resources</a:t>
            </a:r>
            <a:r>
              <a:rPr lang="en-US" dirty="0">
                <a:solidFill>
                  <a:srgbClr val="B23300"/>
                </a:solidFill>
              </a:rPr>
              <a:t> </a:t>
            </a:r>
            <a:br>
              <a:rPr lang="en-US" dirty="0"/>
            </a:br>
            <a:r>
              <a:rPr lang="en-US" dirty="0"/>
              <a:t>before starting execution.</a:t>
            </a:r>
          </a:p>
          <a:p>
            <a:pPr lvl="4"/>
            <a:endParaRPr lang="en-US" dirty="0"/>
          </a:p>
          <a:p>
            <a:r>
              <a:rPr lang="en-US" dirty="0"/>
              <a:t>A process waits if any one resource is unavailable.</a:t>
            </a:r>
          </a:p>
          <a:p>
            <a:pPr lvl="4"/>
            <a:endParaRPr lang="en-US" dirty="0"/>
          </a:p>
          <a:p>
            <a:r>
              <a:rPr lang="en-US" dirty="0"/>
              <a:t>No process will hold some resources </a:t>
            </a:r>
            <a:br>
              <a:rPr lang="en-US" dirty="0"/>
            </a:br>
            <a:r>
              <a:rPr lang="en-US" dirty="0"/>
              <a:t>and block waiting for others.</a:t>
            </a:r>
          </a:p>
        </p:txBody>
      </p:sp>
      <p:sp>
        <p:nvSpPr>
          <p:cNvPr id="745476" name="Text Box 4"/>
          <p:cNvSpPr txBox="1">
            <a:spLocks noChangeArrowheads="1"/>
          </p:cNvSpPr>
          <p:nvPr/>
        </p:nvSpPr>
        <p:spPr bwMode="auto">
          <a:xfrm>
            <a:off x="6765924" y="1325563"/>
            <a:ext cx="2012269" cy="1200329"/>
          </a:xfrm>
          <a:prstGeom prst="rect">
            <a:avLst/>
          </a:prstGeom>
          <a:solidFill>
            <a:srgbClr val="FFFFC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/>
            <a:r>
              <a:rPr lang="en-US" sz="1800" dirty="0"/>
              <a:t>Mutual exclusion</a:t>
            </a:r>
          </a:p>
          <a:p>
            <a:pPr lvl="1"/>
            <a:r>
              <a:rPr lang="en-US" sz="1800" dirty="0">
                <a:solidFill>
                  <a:srgbClr val="B23300"/>
                </a:solidFill>
              </a:rPr>
              <a:t>Hold and wait</a:t>
            </a:r>
          </a:p>
          <a:p>
            <a:pPr lvl="1"/>
            <a:r>
              <a:rPr lang="en-US" sz="1800" dirty="0"/>
              <a:t>No preemption</a:t>
            </a:r>
          </a:p>
          <a:p>
            <a:pPr lvl="1"/>
            <a:r>
              <a:rPr lang="en-US" sz="1800" dirty="0"/>
              <a:t>Circular wait</a:t>
            </a:r>
          </a:p>
        </p:txBody>
      </p:sp>
    </p:spTree>
    <p:extLst>
      <p:ext uri="{BB962C8B-B14F-4D97-AF65-F5344CB8AC3E}">
        <p14:creationId xmlns:p14="http://schemas.microsoft.com/office/powerpoint/2010/main" val="215187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B659-3704-E641-BB6C-CF3DD9A48BD7}" type="slidenum">
              <a:rPr lang="en-US"/>
              <a:pPr/>
              <a:t>60</a:t>
            </a:fld>
            <a:endParaRPr lang="en-US"/>
          </a:p>
        </p:txBody>
      </p:sp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Demands</a:t>
            </a:r>
            <a:endParaRPr lang="en-US" i="1" dirty="0"/>
          </a:p>
        </p:txBody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process may demand more memory </a:t>
            </a:r>
            <a:br>
              <a:rPr lang="en-US" dirty="0"/>
            </a:br>
            <a:r>
              <a:rPr lang="en-US" dirty="0"/>
              <a:t>during execution.</a:t>
            </a:r>
          </a:p>
          <a:p>
            <a:pPr lvl="1"/>
            <a:r>
              <a:rPr lang="en-US" dirty="0"/>
              <a:t>Its data segment, stack, or both may grow.</a:t>
            </a:r>
          </a:p>
          <a:p>
            <a:pPr lvl="1"/>
            <a:r>
              <a:rPr lang="en-US" dirty="0"/>
              <a:t>Allocate memory to a process with extra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headroom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If a process requests more main memory but none is available and the swap area on disk is full, the process must </a:t>
            </a:r>
            <a:r>
              <a:rPr lang="en-US" u="sng" dirty="0"/>
              <a:t>block</a:t>
            </a:r>
            <a:r>
              <a:rPr lang="en-US" dirty="0"/>
              <a:t> waiting for memory to become available or be </a:t>
            </a:r>
            <a:r>
              <a:rPr lang="en-US" u="sng" dirty="0"/>
              <a:t>killed</a:t>
            </a:r>
            <a:r>
              <a:rPr lang="en-US" dirty="0"/>
              <a:t> by the OS.</a:t>
            </a:r>
          </a:p>
        </p:txBody>
      </p:sp>
    </p:spTree>
    <p:extLst>
      <p:ext uri="{BB962C8B-B14F-4D97-AF65-F5344CB8AC3E}">
        <p14:creationId xmlns:p14="http://schemas.microsoft.com/office/powerpoint/2010/main" val="109267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675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D0675-7D61-0F46-9742-E5AB79A26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Allocations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63360-773D-F94A-A4C8-EB8C5306A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memory is divided into </a:t>
            </a:r>
            <a:r>
              <a:rPr lang="en-US" dirty="0">
                <a:solidFill>
                  <a:srgbClr val="C00000"/>
                </a:solidFill>
              </a:rPr>
              <a:t>allocation units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AKA </a:t>
            </a:r>
            <a:r>
              <a:rPr lang="en-US" dirty="0">
                <a:solidFill>
                  <a:srgbClr val="C00000"/>
                </a:solidFill>
              </a:rPr>
              <a:t>blocks</a:t>
            </a:r>
          </a:p>
          <a:p>
            <a:pPr lvl="4"/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A unit can be as small as a few words to several kilobytes.</a:t>
            </a:r>
          </a:p>
          <a:p>
            <a:pPr lvl="1"/>
            <a:r>
              <a:rPr lang="en-US" dirty="0"/>
              <a:t>Smaller units means more units to manage.</a:t>
            </a:r>
          </a:p>
          <a:p>
            <a:pPr lvl="1"/>
            <a:r>
              <a:rPr lang="en-US" dirty="0"/>
              <a:t>Larger units result in more wasted memory.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5F9F4-4C50-284F-BF25-17530D7D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61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322558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8B6A-FD9C-3A4F-888F-4C4BB9DF587F}" type="slidenum">
              <a:rPr lang="en-US"/>
              <a:pPr/>
              <a:t>62</a:t>
            </a:fld>
            <a:endParaRPr lang="en-US"/>
          </a:p>
        </p:txBody>
      </p:sp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Memory</a:t>
            </a:r>
            <a:endParaRPr lang="en-US" i="1" dirty="0"/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399"/>
            <a:ext cx="8229600" cy="2316479"/>
          </a:xfrm>
        </p:spPr>
        <p:txBody>
          <a:bodyPr/>
          <a:lstStyle/>
          <a:p>
            <a:r>
              <a:rPr lang="en-US" dirty="0"/>
              <a:t>The memory manager can maintain either a </a:t>
            </a:r>
            <a:r>
              <a:rPr lang="en-US" u="sng" dirty="0"/>
              <a:t>bitmap</a:t>
            </a:r>
            <a:r>
              <a:rPr lang="en-US" dirty="0"/>
              <a:t> or a </a:t>
            </a:r>
            <a:r>
              <a:rPr lang="en-US" u="sng" dirty="0"/>
              <a:t>linked list</a:t>
            </a:r>
            <a:r>
              <a:rPr lang="en-US" dirty="0"/>
              <a:t> of allocated and free memory segments.</a:t>
            </a:r>
          </a:p>
          <a:p>
            <a:pPr lvl="1"/>
            <a:r>
              <a:rPr lang="en-US" dirty="0"/>
              <a:t>A </a:t>
            </a:r>
            <a:r>
              <a:rPr lang="en-US" u="sng" dirty="0"/>
              <a:t>segment</a:t>
            </a:r>
            <a:r>
              <a:rPr lang="en-US" dirty="0"/>
              <a:t> is either consecutive blocks </a:t>
            </a:r>
            <a:r>
              <a:rPr lang="en-US" u="sng" dirty="0"/>
              <a:t>allocated to a process</a:t>
            </a:r>
            <a:r>
              <a:rPr lang="en-US" dirty="0"/>
              <a:t> or a </a:t>
            </a:r>
            <a:r>
              <a:rPr lang="en-US" u="sng" dirty="0"/>
              <a:t>hole between allocations</a:t>
            </a:r>
            <a:r>
              <a:rPr lang="en-US" dirty="0"/>
              <a:t>.</a:t>
            </a:r>
          </a:p>
        </p:txBody>
      </p:sp>
      <p:pic>
        <p:nvPicPr>
          <p:cNvPr id="799748" name="Picture 4" descr="4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" y="3520439"/>
            <a:ext cx="7440329" cy="320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07410381-1D5B-3C4D-A10E-43EA31A7D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39961748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30C1-A90C-0843-A49F-3E90D0974D39}" type="slidenum">
              <a:rPr lang="en-US"/>
              <a:pPr/>
              <a:t>63</a:t>
            </a:fld>
            <a:endParaRPr lang="en-US"/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Memory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042161"/>
          </a:xfrm>
        </p:spPr>
        <p:txBody>
          <a:bodyPr/>
          <a:lstStyle/>
          <a:p>
            <a:r>
              <a:rPr lang="en-US" dirty="0"/>
              <a:t>A linked list entry changes from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process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to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hole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when the process terminates.</a:t>
            </a:r>
          </a:p>
          <a:p>
            <a:pPr lvl="4"/>
            <a:endParaRPr lang="en-US" dirty="0"/>
          </a:p>
          <a:p>
            <a:r>
              <a:rPr lang="en-US" dirty="0"/>
              <a:t>Two adjacent hole entries can coalesce </a:t>
            </a:r>
            <a:br>
              <a:rPr lang="en-US" dirty="0"/>
            </a:br>
            <a:r>
              <a:rPr lang="en-US" dirty="0"/>
              <a:t>into a single entry for a (larger) hole.</a:t>
            </a:r>
          </a:p>
        </p:txBody>
      </p:sp>
      <p:pic>
        <p:nvPicPr>
          <p:cNvPr id="800772" name="Picture 4" descr="4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3500092"/>
            <a:ext cx="6080125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AFEC2B5B-AE16-064E-A72C-D2FBB29FB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38833203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0B13-01BC-D44E-9501-CD2C765037DE}" type="slidenum">
              <a:rPr lang="en-US"/>
              <a:pPr/>
              <a:t>64</a:t>
            </a:fld>
            <a:endParaRPr lang="en-US"/>
          </a:p>
        </p:txBody>
      </p:sp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Allocation Algorithms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When a process is loaded into memory, </a:t>
            </a:r>
            <a:br>
              <a:rPr lang="en-US" dirty="0"/>
            </a:br>
            <a:r>
              <a:rPr lang="en-US" dirty="0"/>
              <a:t>a </a:t>
            </a:r>
            <a:r>
              <a:rPr lang="en-US" u="sng" dirty="0"/>
              <a:t>large enough hole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must be found for it.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/>
              <a:t>First fit: </a:t>
            </a:r>
            <a:r>
              <a:rPr lang="en-US" dirty="0"/>
              <a:t>The memory manager searches its linked list of memory segments from the beginning until it finds the </a:t>
            </a:r>
            <a:r>
              <a:rPr lang="en-US" u="sng" dirty="0"/>
              <a:t>first hole big enough</a:t>
            </a:r>
            <a:r>
              <a:rPr lang="en-US" dirty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It breaks the hole into two parts, one to allocate to the process and the other part to be a (smaller) hole.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Fast algorithm: shortest possible search.</a:t>
            </a:r>
          </a:p>
        </p:txBody>
      </p:sp>
    </p:spTree>
    <p:extLst>
      <p:ext uri="{BB962C8B-B14F-4D97-AF65-F5344CB8AC3E}">
        <p14:creationId xmlns:p14="http://schemas.microsoft.com/office/powerpoint/2010/main" val="14067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0B13-01BC-D44E-9501-CD2C765037DE}" type="slidenum">
              <a:rPr lang="en-US"/>
              <a:pPr/>
              <a:t>65</a:t>
            </a:fld>
            <a:endParaRPr lang="en-US"/>
          </a:p>
        </p:txBody>
      </p:sp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Allocation Algorithms</a:t>
            </a:r>
            <a:r>
              <a:rPr lang="en-US" i="1" dirty="0"/>
              <a:t>, cont’d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489646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Next fit: </a:t>
            </a:r>
            <a:r>
              <a:rPr lang="en-US" dirty="0"/>
              <a:t>Each search for a hole in the linked list of memory segments starts from where the previous search ended.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Simulations show slightly worse performance </a:t>
            </a:r>
            <a:br>
              <a:rPr lang="en-US" dirty="0"/>
            </a:br>
            <a:r>
              <a:rPr lang="en-US" dirty="0"/>
              <a:t>than first fit.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/>
              <a:t>Best fit: </a:t>
            </a:r>
            <a:r>
              <a:rPr lang="en-US" dirty="0"/>
              <a:t>Search the linked list of memory segments for the </a:t>
            </a:r>
            <a:r>
              <a:rPr lang="en-US" u="sng" dirty="0"/>
              <a:t>smallest hole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where the process will fit.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Slower: longer search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Results in more wasted memory.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Fills memory with tiny, useless holes.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943585" y="5074902"/>
            <a:ext cx="703262" cy="336550"/>
          </a:xfrm>
          <a:prstGeom prst="rect">
            <a:avLst/>
          </a:prstGeom>
          <a:solidFill>
            <a:srgbClr val="B23300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10329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5" grpId="0" build="p"/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ACB3-D4E9-7E48-BB61-CA25FF1B28D1}" type="slidenum">
              <a:rPr lang="en-US"/>
              <a:pPr/>
              <a:t>66</a:t>
            </a:fld>
            <a:endParaRPr lang="en-US"/>
          </a:p>
        </p:txBody>
      </p:sp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Allocation Algorithms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Some optimizations are possible.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Maintain separate linked lists for </a:t>
            </a:r>
            <a:br>
              <a:rPr lang="en-US" dirty="0"/>
            </a:br>
            <a:r>
              <a:rPr lang="en-US" dirty="0"/>
              <a:t>processes and holes.</a:t>
            </a:r>
          </a:p>
          <a:p>
            <a:pPr lvl="1">
              <a:lnSpc>
                <a:spcPct val="90000"/>
              </a:lnSpc>
            </a:pPr>
            <a:r>
              <a:rPr lang="en-US" u="sng" dirty="0"/>
              <a:t>Sort</a:t>
            </a:r>
            <a:r>
              <a:rPr lang="en-US" dirty="0"/>
              <a:t> the holes by size.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/>
              <a:t>Quick fit: </a:t>
            </a:r>
            <a:r>
              <a:rPr lang="en-US" dirty="0"/>
              <a:t>Maintain separate linked lists for the </a:t>
            </a:r>
            <a:br>
              <a:rPr lang="en-US" dirty="0"/>
            </a:br>
            <a:r>
              <a:rPr lang="en-US" u="sng" dirty="0"/>
              <a:t>most commonly requested</a:t>
            </a:r>
            <a:r>
              <a:rPr lang="en-US" dirty="0"/>
              <a:t> allocation sizes.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Hard to find neighboring holes to coalesce </a:t>
            </a:r>
            <a:br>
              <a:rPr lang="en-US" dirty="0"/>
            </a:br>
            <a:r>
              <a:rPr lang="en-US" dirty="0"/>
              <a:t>when processes terminate.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Fills memory with tiny, useless holes.</a:t>
            </a:r>
          </a:p>
        </p:txBody>
      </p:sp>
    </p:spTree>
    <p:extLst>
      <p:ext uri="{BB962C8B-B14F-4D97-AF65-F5344CB8AC3E}">
        <p14:creationId xmlns:p14="http://schemas.microsoft.com/office/powerpoint/2010/main" val="156596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19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86C9-2EA4-EF46-BAAA-D67EFC2EA7D2}" type="slidenum">
              <a:rPr lang="en-US"/>
              <a:pPr/>
              <a:t>67</a:t>
            </a:fld>
            <a:endParaRPr lang="en-US"/>
          </a:p>
        </p:txBody>
      </p:sp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Memory Fragmentation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903"/>
            <a:ext cx="8229600" cy="4652647"/>
          </a:xfrm>
        </p:spPr>
        <p:txBody>
          <a:bodyPr/>
          <a:lstStyle/>
          <a:p>
            <a:r>
              <a:rPr lang="en-US" dirty="0"/>
              <a:t>Free memory space is broken into small pieces.</a:t>
            </a:r>
          </a:p>
          <a:p>
            <a:pPr lvl="1"/>
            <a:r>
              <a:rPr lang="en-US" dirty="0"/>
              <a:t>Free spaces are not contiguous.</a:t>
            </a:r>
          </a:p>
          <a:p>
            <a:pPr lvl="4"/>
            <a:endParaRPr lang="en-US" dirty="0"/>
          </a:p>
          <a:p>
            <a:r>
              <a:rPr lang="en-US" dirty="0"/>
              <a:t>Such </a:t>
            </a:r>
            <a:r>
              <a:rPr lang="en-US" dirty="0">
                <a:solidFill>
                  <a:srgbClr val="C00000"/>
                </a:solidFill>
              </a:rPr>
              <a:t>external fragmentation</a:t>
            </a:r>
            <a:r>
              <a:rPr lang="en-US" dirty="0"/>
              <a:t> refers to unused memory outside of processes.</a:t>
            </a:r>
          </a:p>
          <a:p>
            <a:pPr lvl="4"/>
            <a:endParaRPr lang="en-US" dirty="0"/>
          </a:p>
          <a:p>
            <a:r>
              <a:rPr lang="en-US" dirty="0"/>
              <a:t>Fragmentation depends on </a:t>
            </a:r>
            <a:br>
              <a:rPr lang="en-US" dirty="0"/>
            </a:br>
            <a:r>
              <a:rPr lang="en-US" dirty="0"/>
              <a:t>the memory allocation algorithm.</a:t>
            </a:r>
          </a:p>
          <a:p>
            <a:pPr lvl="1"/>
            <a:r>
              <a:rPr lang="en-US" dirty="0"/>
              <a:t>With first fit, up to one-third of memory </a:t>
            </a:r>
            <a:br>
              <a:rPr lang="en-US" dirty="0"/>
            </a:br>
            <a:r>
              <a:rPr lang="en-US" dirty="0"/>
              <a:t>may be unusable.</a:t>
            </a:r>
          </a:p>
        </p:txBody>
      </p:sp>
    </p:spTree>
    <p:extLst>
      <p:ext uri="{BB962C8B-B14F-4D97-AF65-F5344CB8AC3E}">
        <p14:creationId xmlns:p14="http://schemas.microsoft.com/office/powerpoint/2010/main" val="39705675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86C9-2EA4-EF46-BAAA-D67EFC2EA7D2}" type="slidenum">
              <a:rPr lang="en-US"/>
              <a:pPr/>
              <a:t>68</a:t>
            </a:fld>
            <a:endParaRPr lang="en-US"/>
          </a:p>
        </p:txBody>
      </p:sp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Memory Fragmentation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903"/>
            <a:ext cx="8229600" cy="465264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Internal memory fragmentation</a:t>
            </a:r>
            <a:r>
              <a:rPr lang="en-US" dirty="0"/>
              <a:t> refers to unused memory that is internal to a process.</a:t>
            </a:r>
          </a:p>
          <a:p>
            <a:pPr lvl="4"/>
            <a:endParaRPr lang="en-US" dirty="0"/>
          </a:p>
          <a:p>
            <a:r>
              <a:rPr lang="en-US" dirty="0"/>
              <a:t>When allocating memory in fixed-size blocks, </a:t>
            </a:r>
            <a:br>
              <a:rPr lang="en-US" dirty="0"/>
            </a:br>
            <a:r>
              <a:rPr lang="en-US" dirty="0"/>
              <a:t>the amount allocated to a process may be </a:t>
            </a:r>
            <a:br>
              <a:rPr lang="en-US" dirty="0"/>
            </a:br>
            <a:r>
              <a:rPr lang="en-US" dirty="0"/>
              <a:t>more than what the process requested.</a:t>
            </a:r>
          </a:p>
          <a:p>
            <a:pPr lvl="1"/>
            <a:r>
              <a:rPr lang="en-US" dirty="0"/>
              <a:t>Larger block sizes cause more internal fragmentation.</a:t>
            </a:r>
          </a:p>
        </p:txBody>
      </p:sp>
    </p:spTree>
    <p:extLst>
      <p:ext uri="{BB962C8B-B14F-4D97-AF65-F5344CB8AC3E}">
        <p14:creationId xmlns:p14="http://schemas.microsoft.com/office/powerpoint/2010/main" val="30260210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395A2-7F18-FA4F-8620-C79B2B202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Dynamically Allocated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9309C-1B6C-6745-8F83-B1AF4EE18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047989"/>
          </a:xfrm>
        </p:spPr>
        <p:txBody>
          <a:bodyPr/>
          <a:lstStyle/>
          <a:p>
            <a:r>
              <a:rPr lang="en-US" dirty="0"/>
              <a:t>The same memory management algorithms (first fit, next fit, etc.) apply to objects in the </a:t>
            </a:r>
            <a:r>
              <a:rPr lang="en-US" u="sng" dirty="0"/>
              <a:t>heap memory </a:t>
            </a:r>
            <a:r>
              <a:rPr lang="en-US" dirty="0"/>
              <a:t>that a process allocates and frees dynamically in its data segment.</a:t>
            </a:r>
          </a:p>
          <a:p>
            <a:pPr lvl="4"/>
            <a:endParaRPr lang="en-US" dirty="0"/>
          </a:p>
          <a:p>
            <a:r>
              <a:rPr lang="en-US" dirty="0"/>
              <a:t>Allocation requests can </a:t>
            </a:r>
            <a:br>
              <a:rPr lang="en-US" dirty="0"/>
            </a:br>
            <a:r>
              <a:rPr lang="en-US" dirty="0"/>
              <a:t>come in different sizes.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50ECD-A9F8-AB4B-8668-A0DB556DF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69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A5A1A96-9227-504A-B260-BF748CA3C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50" y="3154683"/>
            <a:ext cx="2743170" cy="25321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C87495-0508-F040-BB1C-BC494C4A0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926041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325B-3121-9040-8864-DFA8B4D30D0A}" type="slidenum">
              <a:rPr lang="en-US"/>
              <a:pPr/>
              <a:t>7</a:t>
            </a:fld>
            <a:endParaRPr lang="en-US"/>
          </a:p>
        </p:txBody>
      </p:sp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Prevention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Require that a process that </a:t>
            </a:r>
            <a:br>
              <a:rPr lang="en-US" dirty="0"/>
            </a:br>
            <a:r>
              <a:rPr lang="en-US" dirty="0"/>
              <a:t>requests a resource: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First </a:t>
            </a:r>
            <a:r>
              <a:rPr lang="en-US" u="sng" dirty="0"/>
              <a:t>release all the resources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that it currently holds.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Then </a:t>
            </a:r>
            <a:r>
              <a:rPr lang="en-US" u="sng" dirty="0"/>
              <a:t>try to acquire all</a:t>
            </a:r>
            <a:r>
              <a:rPr lang="en-US" dirty="0"/>
              <a:t> its required resources </a:t>
            </a:r>
            <a:br>
              <a:rPr lang="en-US" dirty="0"/>
            </a:br>
            <a:r>
              <a:rPr lang="en-US" dirty="0"/>
              <a:t>all at once.</a:t>
            </a:r>
          </a:p>
        </p:txBody>
      </p:sp>
      <p:sp>
        <p:nvSpPr>
          <p:cNvPr id="746500" name="Text Box 4"/>
          <p:cNvSpPr txBox="1">
            <a:spLocks noChangeArrowheads="1"/>
          </p:cNvSpPr>
          <p:nvPr/>
        </p:nvSpPr>
        <p:spPr bwMode="auto">
          <a:xfrm>
            <a:off x="6765924" y="1325563"/>
            <a:ext cx="2012269" cy="1200329"/>
          </a:xfrm>
          <a:prstGeom prst="rect">
            <a:avLst/>
          </a:prstGeom>
          <a:solidFill>
            <a:srgbClr val="FFFFC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/>
            <a:r>
              <a:rPr lang="en-US" sz="1800" dirty="0"/>
              <a:t>Mutual exclusion</a:t>
            </a:r>
          </a:p>
          <a:p>
            <a:pPr lvl="1"/>
            <a:r>
              <a:rPr lang="en-US" sz="1800" dirty="0">
                <a:solidFill>
                  <a:srgbClr val="B23300"/>
                </a:solidFill>
              </a:rPr>
              <a:t>Hold and wait</a:t>
            </a:r>
          </a:p>
          <a:p>
            <a:pPr lvl="1"/>
            <a:r>
              <a:rPr lang="en-US" sz="1800" dirty="0"/>
              <a:t>No preemption</a:t>
            </a:r>
          </a:p>
          <a:p>
            <a:pPr lvl="1"/>
            <a:r>
              <a:rPr lang="en-US" sz="1800" dirty="0"/>
              <a:t>Circular wait</a:t>
            </a:r>
          </a:p>
        </p:txBody>
      </p:sp>
    </p:spTree>
    <p:extLst>
      <p:ext uri="{BB962C8B-B14F-4D97-AF65-F5344CB8AC3E}">
        <p14:creationId xmlns:p14="http://schemas.microsoft.com/office/powerpoint/2010/main" val="9645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F2CC-1D02-0A43-97B9-9A9C6C5A7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30D67-2AE1-2B4B-A480-385821C84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903"/>
            <a:ext cx="8229600" cy="4835525"/>
          </a:xfrm>
        </p:spPr>
        <p:txBody>
          <a:bodyPr/>
          <a:lstStyle/>
          <a:p>
            <a:r>
              <a:rPr lang="en-US" dirty="0"/>
              <a:t>Use simulations to explore </a:t>
            </a:r>
            <a:br>
              <a:rPr lang="en-US" dirty="0"/>
            </a:br>
            <a:r>
              <a:rPr lang="en-US" u="sng" dirty="0"/>
              <a:t>memory allocation algorithms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First fit, next fit, best fit</a:t>
            </a:r>
          </a:p>
          <a:p>
            <a:pPr lvl="1"/>
            <a:r>
              <a:rPr lang="en-US" dirty="0"/>
              <a:t>Which makes the most efficient use of memory?</a:t>
            </a:r>
          </a:p>
          <a:p>
            <a:pPr lvl="4"/>
            <a:endParaRPr lang="en-US" dirty="0"/>
          </a:p>
          <a:p>
            <a:r>
              <a:rPr lang="en-US" dirty="0"/>
              <a:t>Create a “memory manager” process that keeps track of around 3000 memory blocks. </a:t>
            </a:r>
          </a:p>
          <a:p>
            <a:pPr lvl="4"/>
            <a:endParaRPr lang="en-US" dirty="0"/>
          </a:p>
          <a:p>
            <a:r>
              <a:rPr lang="en-US" dirty="0"/>
              <a:t>Create several “requester” processes that ask the memory manager to allocate and deallocate memory segments of various sizes.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926CD-5C74-6D42-9249-123CB051C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70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851289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48EE1-1089-4D4A-81E3-F8792411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#5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1ACE2-0F20-514E-8CAE-A9B280903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70"/>
          </a:xfrm>
        </p:spPr>
        <p:txBody>
          <a:bodyPr/>
          <a:lstStyle/>
          <a:p>
            <a:r>
              <a:rPr lang="en-US" dirty="0"/>
              <a:t>Each requester process sends requests to the memory manager process via a named pipe.</a:t>
            </a:r>
          </a:p>
          <a:p>
            <a:pPr lvl="4"/>
            <a:endParaRPr lang="en-US" dirty="0"/>
          </a:p>
          <a:p>
            <a:r>
              <a:rPr lang="en-US" dirty="0"/>
              <a:t>Each </a:t>
            </a:r>
            <a:r>
              <a:rPr lang="en-US" u="sng" dirty="0"/>
              <a:t>allocation request</a:t>
            </a:r>
            <a:r>
              <a:rPr lang="en-US" dirty="0"/>
              <a:t> consists of</a:t>
            </a:r>
          </a:p>
          <a:p>
            <a:pPr lvl="1"/>
            <a:r>
              <a:rPr lang="en-US" dirty="0"/>
              <a:t>A unique request id, process name, block size</a:t>
            </a:r>
          </a:p>
          <a:p>
            <a:pPr lvl="1"/>
            <a:r>
              <a:rPr lang="en-US" dirty="0"/>
              <a:t>Allocation block sizes will be prime numbers.</a:t>
            </a:r>
          </a:p>
          <a:p>
            <a:pPr lvl="1"/>
            <a:r>
              <a:rPr lang="en-US" dirty="0"/>
              <a:t>After an allocation request, the requester process must </a:t>
            </a:r>
            <a:r>
              <a:rPr lang="en-US" u="sng" dirty="0"/>
              <a:t>wait</a:t>
            </a:r>
            <a:r>
              <a:rPr lang="en-US" dirty="0"/>
              <a:t> until it is fulfilled by the memory manager. </a:t>
            </a:r>
          </a:p>
          <a:p>
            <a:pPr lvl="4"/>
            <a:endParaRPr lang="en-US" dirty="0"/>
          </a:p>
          <a:p>
            <a:r>
              <a:rPr lang="en-US" dirty="0"/>
              <a:t>Each </a:t>
            </a:r>
            <a:r>
              <a:rPr lang="en-US" u="sng" dirty="0"/>
              <a:t>deallocation request</a:t>
            </a:r>
            <a:r>
              <a:rPr lang="en-US" dirty="0"/>
              <a:t> consists of</a:t>
            </a:r>
          </a:p>
          <a:p>
            <a:pPr lvl="1"/>
            <a:r>
              <a:rPr lang="en-US" dirty="0"/>
              <a:t>The request id, process name</a:t>
            </a:r>
          </a:p>
          <a:p>
            <a:pPr lvl="1"/>
            <a:r>
              <a:rPr lang="en-US" dirty="0"/>
              <a:t>No need to wait after a deallocation request.</a:t>
            </a:r>
          </a:p>
          <a:p>
            <a:pPr lvl="4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C644E-F562-5445-99F1-677A598D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71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849334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48EE1-1089-4D4A-81E3-F8792411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#5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1ACE2-0F20-514E-8CAE-A9B280903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dirty="0"/>
              <a:t>Each requester keeps track of its allocations.</a:t>
            </a:r>
          </a:p>
          <a:p>
            <a:pPr lvl="4"/>
            <a:endParaRPr lang="en-US" dirty="0"/>
          </a:p>
          <a:p>
            <a:r>
              <a:rPr lang="en-US" dirty="0"/>
              <a:t>Make allocation requests ~60% of the time and deallocation requests ~40% of the time.</a:t>
            </a:r>
          </a:p>
          <a:p>
            <a:pPr lvl="4"/>
            <a:endParaRPr lang="en-US" dirty="0"/>
          </a:p>
          <a:p>
            <a:r>
              <a:rPr lang="en-US" dirty="0"/>
              <a:t>Eventually, the memory will “fill up” and the memory manager process will no longer be able to satisfy any more requests.</a:t>
            </a:r>
          </a:p>
          <a:p>
            <a:pPr lvl="1"/>
            <a:r>
              <a:rPr lang="en-US" dirty="0"/>
              <a:t>There are no more free segments that can satisfy allocation requests.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C644E-F562-5445-99F1-677A598D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72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841142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A68C3-8D38-0D43-9B21-1D104E43F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#5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990DE-838C-2345-93FB-AB1E99EAB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memory manager keeps track of allocated and free segments.</a:t>
            </a:r>
          </a:p>
          <a:p>
            <a:pPr lvl="4"/>
            <a:endParaRPr lang="en-US" dirty="0"/>
          </a:p>
          <a:p>
            <a:r>
              <a:rPr lang="en-US" dirty="0"/>
              <a:t>It reads requests from the named pipe (FIFO).</a:t>
            </a:r>
          </a:p>
          <a:p>
            <a:pPr lvl="4"/>
            <a:endParaRPr lang="en-US" dirty="0"/>
          </a:p>
          <a:p>
            <a:r>
              <a:rPr lang="en-US" dirty="0"/>
              <a:t>It can either immediately service an </a:t>
            </a:r>
            <a:r>
              <a:rPr lang="en-US" u="sng" dirty="0"/>
              <a:t>allocation request</a:t>
            </a:r>
            <a:r>
              <a:rPr lang="en-US" dirty="0"/>
              <a:t>, or it must put put the request on hold until a sufficiently large segment is freed.</a:t>
            </a:r>
          </a:p>
          <a:p>
            <a:pPr lvl="1"/>
            <a:r>
              <a:rPr lang="en-US" dirty="0"/>
              <a:t>It should immediately service </a:t>
            </a:r>
            <a:r>
              <a:rPr lang="en-US" u="sng" dirty="0"/>
              <a:t>deallocation requests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Allocation requests on hold should have priority over new incoming allocation requests.</a:t>
            </a:r>
          </a:p>
          <a:p>
            <a:pPr lvl="4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EDD85-8746-584E-B696-3621651FC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73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243301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E7EAF-210F-7048-A038-2C265D440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#5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71AA2-28E8-8E41-BB9F-6BBAC23D3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95400"/>
            <a:ext cx="8412433" cy="4835525"/>
          </a:xfrm>
        </p:spPr>
        <p:txBody>
          <a:bodyPr/>
          <a:lstStyle/>
          <a:p>
            <a:r>
              <a:rPr lang="en-US" dirty="0"/>
              <a:t>When it satisfies an allocation request, the memory manager must </a:t>
            </a:r>
            <a:r>
              <a:rPr lang="en-US" u="sng" dirty="0"/>
              <a:t>signal</a:t>
            </a:r>
            <a:r>
              <a:rPr lang="en-US" dirty="0"/>
              <a:t> the requester process.</a:t>
            </a:r>
          </a:p>
          <a:p>
            <a:pPr lvl="1"/>
            <a:r>
              <a:rPr lang="en-US" dirty="0"/>
              <a:t>The requester has been waiting since sending the allocation request.</a:t>
            </a:r>
          </a:p>
          <a:p>
            <a:pPr lvl="4"/>
            <a:endParaRPr lang="en-US" dirty="0"/>
          </a:p>
          <a:p>
            <a:r>
              <a:rPr lang="en-US" dirty="0"/>
              <a:t>The memory manager maintains a </a:t>
            </a:r>
            <a:r>
              <a:rPr lang="en-US" u="sng" dirty="0"/>
              <a:t>dynamic</a:t>
            </a:r>
            <a:r>
              <a:rPr lang="en-US" dirty="0"/>
              <a:t> display of its “memory map” of allocated and </a:t>
            </a:r>
            <a:br>
              <a:rPr lang="en-US" dirty="0"/>
            </a:br>
            <a:r>
              <a:rPr lang="en-US" dirty="0"/>
              <a:t>free segments.</a:t>
            </a:r>
          </a:p>
          <a:p>
            <a:pPr lvl="1"/>
            <a:r>
              <a:rPr lang="en-US" dirty="0"/>
              <a:t>Write the name of the process that owns each block.</a:t>
            </a:r>
          </a:p>
          <a:p>
            <a:pPr lvl="1"/>
            <a:r>
              <a:rPr lang="en-US" dirty="0"/>
              <a:t>Use the 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ncurses</a:t>
            </a:r>
            <a:r>
              <a:rPr lang="en-US" dirty="0"/>
              <a:t> package to do a text-based display.</a:t>
            </a:r>
          </a:p>
          <a:p>
            <a:pPr lvl="4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77075-C912-3B4E-8372-6CC66DA0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74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104682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7B637-0CE3-1242-826E-7000F1D83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#5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33C7A-F466-5F49-9B01-5531D4120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327030"/>
          </a:xfrm>
        </p:spPr>
        <p:txBody>
          <a:bodyPr/>
          <a:lstStyle/>
          <a:p>
            <a:r>
              <a:rPr lang="en-US" dirty="0"/>
              <a:t>Example memory map display.</a:t>
            </a:r>
          </a:p>
          <a:p>
            <a:pPr lvl="1"/>
            <a:r>
              <a:rPr lang="en-US" dirty="0"/>
              <a:t>Update </a:t>
            </a:r>
            <a:r>
              <a:rPr lang="en-US" u="sng" dirty="0"/>
              <a:t>dynamically</a:t>
            </a:r>
            <a:r>
              <a:rPr lang="en-US" dirty="0"/>
              <a:t> after each </a:t>
            </a:r>
            <a:br>
              <a:rPr lang="en-US" dirty="0"/>
            </a:br>
            <a:r>
              <a:rPr lang="en-US" dirty="0"/>
              <a:t>allocation and deallocation.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A3554-FC84-1743-A90D-7C79202BE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75</a:t>
            </a:fld>
            <a:endParaRPr lang="en-US" altLang="x-none"/>
          </a:p>
        </p:txBody>
      </p:sp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4E958901-2CC4-3D4A-B0EC-E546E4366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18" y="2600960"/>
            <a:ext cx="6583608" cy="411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0022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F3E55-F4F2-0C42-B2DF-1B5931BF8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#5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6D0FF-10DE-DF42-B782-EF562DD14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simulation ends when the memory manager process can no longer service any more allocation requests.</a:t>
            </a:r>
          </a:p>
          <a:p>
            <a:pPr lvl="4"/>
            <a:endParaRPr lang="en-US" dirty="0"/>
          </a:p>
          <a:p>
            <a:r>
              <a:rPr lang="en-US" dirty="0"/>
              <a:t>How many allocation requests did the memory manager successfully service?</a:t>
            </a:r>
          </a:p>
          <a:p>
            <a:pPr lvl="1"/>
            <a:r>
              <a:rPr lang="en-US" dirty="0"/>
              <a:t>How many were serviced immediately?</a:t>
            </a:r>
          </a:p>
          <a:p>
            <a:pPr lvl="1"/>
            <a:r>
              <a:rPr lang="en-US" dirty="0"/>
              <a:t>How many had to first be put on hold?</a:t>
            </a:r>
          </a:p>
          <a:p>
            <a:pPr lvl="4"/>
            <a:endParaRPr lang="en-US" dirty="0"/>
          </a:p>
          <a:p>
            <a:r>
              <a:rPr lang="en-US" dirty="0"/>
              <a:t>How do the various allocation algorithms compare?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B7C49-15BC-9B4A-AEDA-C69DB51AA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76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157571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4957-FE0C-D340-93C9-338354F7B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#5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A22F6-F6C8-C641-B93C-087319479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236697"/>
          </a:xfrm>
        </p:spPr>
        <p:txBody>
          <a:bodyPr/>
          <a:lstStyle/>
          <a:p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ncurses</a:t>
            </a:r>
            <a:r>
              <a:rPr lang="en-US" dirty="0"/>
              <a:t> may already be installed in your Ubuntu or Mac platform.</a:t>
            </a:r>
          </a:p>
          <a:p>
            <a:pPr lvl="1"/>
            <a:r>
              <a:rPr lang="en-US" dirty="0"/>
              <a:t>To find out, enter this command in a terminal window to see if you have the library 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libncurses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To install in Ubuntu:</a:t>
            </a:r>
          </a:p>
          <a:p>
            <a:endParaRPr lang="en-US" dirty="0"/>
          </a:p>
          <a:p>
            <a:r>
              <a:rPr lang="en-US" dirty="0"/>
              <a:t>To install on a Mac: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3CA65-1FAC-0641-B61A-2D493DF6F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77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6739F4-4512-7F4D-8EBE-780BC6734E14}"/>
              </a:ext>
            </a:extLst>
          </p:cNvPr>
          <p:cNvSpPr txBox="1"/>
          <p:nvPr/>
        </p:nvSpPr>
        <p:spPr>
          <a:xfrm>
            <a:off x="1401901" y="3154683"/>
            <a:ext cx="634019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 / -name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libncurses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\.\* 2&gt; /dev/null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A9CF06-84B1-CB41-BF10-1876C4C2710F}"/>
              </a:ext>
            </a:extLst>
          </p:cNvPr>
          <p:cNvSpPr txBox="1"/>
          <p:nvPr/>
        </p:nvSpPr>
        <p:spPr>
          <a:xfrm>
            <a:off x="426136" y="4434829"/>
            <a:ext cx="826233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sudo apt-get install libncurses5-dev libncursesw5-dev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177FB8-30A3-CF4E-8E7C-F635E9CB8C4E}"/>
              </a:ext>
            </a:extLst>
          </p:cNvPr>
          <p:cNvSpPr txBox="1"/>
          <p:nvPr/>
        </p:nvSpPr>
        <p:spPr>
          <a:xfrm>
            <a:off x="2944189" y="5536721"/>
            <a:ext cx="325562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brew install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ncurses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6935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620A-279E-804C-B0B8-23CE3AD0A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#5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74BBA-7928-F344-9CAF-873D9B58D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/>
              <a:t>To compile and run the sample 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ncurses</a:t>
            </a:r>
            <a:r>
              <a:rPr lang="en-US" dirty="0"/>
              <a:t> program: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48ED0-569C-8449-B031-03FDA7370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78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916D93-D738-4044-BA9B-66ACE643F667}"/>
              </a:ext>
            </a:extLst>
          </p:cNvPr>
          <p:cNvSpPr txBox="1"/>
          <p:nvPr/>
        </p:nvSpPr>
        <p:spPr>
          <a:xfrm>
            <a:off x="1548450" y="2362967"/>
            <a:ext cx="6047097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cc -o das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DotsAndStars.c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lncurses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./das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72DFA6-009F-9648-9690-E57AF59B9D86}"/>
              </a:ext>
            </a:extLst>
          </p:cNvPr>
          <p:cNvSpPr txBox="1"/>
          <p:nvPr/>
        </p:nvSpPr>
        <p:spPr>
          <a:xfrm>
            <a:off x="2763363" y="3429000"/>
            <a:ext cx="361727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432FF"/>
                </a:solidFill>
              </a:rPr>
              <a:t>Due Friday, March 12</a:t>
            </a:r>
          </a:p>
        </p:txBody>
      </p:sp>
    </p:spTree>
    <p:extLst>
      <p:ext uri="{BB962C8B-B14F-4D97-AF65-F5344CB8AC3E}">
        <p14:creationId xmlns:p14="http://schemas.microsoft.com/office/powerpoint/2010/main" val="3345690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AC47-FCAC-B54D-88BB-E74C8C86B6DA}" type="slidenum">
              <a:rPr lang="en-US"/>
              <a:pPr/>
              <a:t>8</a:t>
            </a:fld>
            <a:endParaRPr lang="en-US"/>
          </a:p>
        </p:txBody>
      </p:sp>
      <p:sp>
        <p:nvSpPr>
          <p:cNvPr id="74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Prevention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5029145"/>
          </a:xfrm>
        </p:spPr>
        <p:txBody>
          <a:bodyPr/>
          <a:lstStyle/>
          <a:p>
            <a:r>
              <a:rPr lang="en-US" dirty="0"/>
              <a:t>But not all process know what </a:t>
            </a:r>
            <a:br>
              <a:rPr lang="en-US" dirty="0"/>
            </a:br>
            <a:r>
              <a:rPr lang="en-US" dirty="0"/>
              <a:t>resources they need ahead of time.</a:t>
            </a:r>
          </a:p>
          <a:p>
            <a:pPr lvl="4"/>
            <a:endParaRPr lang="en-US" dirty="0"/>
          </a:p>
          <a:p>
            <a:r>
              <a:rPr lang="en-US" dirty="0"/>
              <a:t>Poor use of resources.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Example: A process reads data from a shared tape drive, processes the data for an hour, and writes results to the tape drive. It locks up the tape drive for an hour.</a:t>
            </a:r>
          </a:p>
        </p:txBody>
      </p:sp>
      <p:sp>
        <p:nvSpPr>
          <p:cNvPr id="745476" name="Text Box 4"/>
          <p:cNvSpPr txBox="1">
            <a:spLocks noChangeArrowheads="1"/>
          </p:cNvSpPr>
          <p:nvPr/>
        </p:nvSpPr>
        <p:spPr bwMode="auto">
          <a:xfrm>
            <a:off x="6765924" y="1325563"/>
            <a:ext cx="2012269" cy="1200329"/>
          </a:xfrm>
          <a:prstGeom prst="rect">
            <a:avLst/>
          </a:prstGeom>
          <a:solidFill>
            <a:srgbClr val="FFFFC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/>
            <a:r>
              <a:rPr lang="en-US" sz="1800" dirty="0"/>
              <a:t>Mutual exclusion</a:t>
            </a:r>
          </a:p>
          <a:p>
            <a:pPr lvl="1"/>
            <a:r>
              <a:rPr lang="en-US" sz="1800" dirty="0">
                <a:solidFill>
                  <a:srgbClr val="B23300"/>
                </a:solidFill>
              </a:rPr>
              <a:t>Hold and wait</a:t>
            </a:r>
          </a:p>
          <a:p>
            <a:pPr lvl="1"/>
            <a:r>
              <a:rPr lang="en-US" sz="1800" dirty="0"/>
              <a:t>No preemption</a:t>
            </a:r>
          </a:p>
          <a:p>
            <a:pPr lvl="1"/>
            <a:r>
              <a:rPr lang="en-US" sz="1800" dirty="0"/>
              <a:t>Circular wait</a:t>
            </a:r>
          </a:p>
        </p:txBody>
      </p:sp>
    </p:spTree>
    <p:extLst>
      <p:ext uri="{BB962C8B-B14F-4D97-AF65-F5344CB8AC3E}">
        <p14:creationId xmlns:p14="http://schemas.microsoft.com/office/powerpoint/2010/main" val="34007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3C89-7F4E-EF47-B8DA-D189C7959E61}" type="slidenum">
              <a:rPr lang="en-US"/>
              <a:pPr/>
              <a:t>9</a:t>
            </a:fld>
            <a:endParaRPr lang="en-US"/>
          </a:p>
        </p:txBody>
      </p:sp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Prevention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Forcibly take a resource away</a:t>
            </a:r>
            <a:br>
              <a:rPr lang="en-US" dirty="0"/>
            </a:br>
            <a:r>
              <a:rPr lang="en-US" dirty="0"/>
              <a:t>from a process if a higher priority</a:t>
            </a:r>
            <a:br>
              <a:rPr lang="en-US" dirty="0"/>
            </a:br>
            <a:r>
              <a:rPr lang="en-US" dirty="0"/>
              <a:t>process requests that resource.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Can you interrupt a print job</a:t>
            </a:r>
            <a:br>
              <a:rPr lang="en-US" dirty="0"/>
            </a:br>
            <a:r>
              <a:rPr lang="en-US" dirty="0"/>
              <a:t>for a higher priority one?</a:t>
            </a:r>
          </a:p>
        </p:txBody>
      </p:sp>
      <p:sp>
        <p:nvSpPr>
          <p:cNvPr id="747524" name="Text Box 4"/>
          <p:cNvSpPr txBox="1">
            <a:spLocks noChangeArrowheads="1"/>
          </p:cNvSpPr>
          <p:nvPr/>
        </p:nvSpPr>
        <p:spPr bwMode="auto">
          <a:xfrm>
            <a:off x="6765924" y="1325563"/>
            <a:ext cx="2012269" cy="1200329"/>
          </a:xfrm>
          <a:prstGeom prst="rect">
            <a:avLst/>
          </a:prstGeom>
          <a:solidFill>
            <a:srgbClr val="FFFFC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/>
            <a:r>
              <a:rPr lang="en-US" sz="1800" dirty="0"/>
              <a:t>Mutual exclusion</a:t>
            </a:r>
          </a:p>
          <a:p>
            <a:pPr lvl="1"/>
            <a:r>
              <a:rPr lang="en-US" sz="1800" dirty="0"/>
              <a:t>Hold and wait</a:t>
            </a:r>
          </a:p>
          <a:p>
            <a:pPr lvl="1"/>
            <a:r>
              <a:rPr lang="en-US" sz="1800" dirty="0">
                <a:solidFill>
                  <a:srgbClr val="B23300"/>
                </a:solidFill>
              </a:rPr>
              <a:t>No preemption</a:t>
            </a:r>
          </a:p>
          <a:p>
            <a:pPr lvl="1"/>
            <a:r>
              <a:rPr lang="en-US" sz="1800" dirty="0"/>
              <a:t>Circular wait</a:t>
            </a:r>
          </a:p>
        </p:txBody>
      </p:sp>
    </p:spTree>
    <p:extLst>
      <p:ext uri="{BB962C8B-B14F-4D97-AF65-F5344CB8AC3E}">
        <p14:creationId xmlns:p14="http://schemas.microsoft.com/office/powerpoint/2010/main" val="31059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41763</TotalTime>
  <Words>4541</Words>
  <Application>Microsoft Macintosh PowerPoint</Application>
  <PresentationFormat>On-screen Show (4:3)</PresentationFormat>
  <Paragraphs>669</Paragraphs>
  <Slides>78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3" baseType="lpstr">
      <vt:lpstr>Arial</vt:lpstr>
      <vt:lpstr>Courier New</vt:lpstr>
      <vt:lpstr>Times New Roman</vt:lpstr>
      <vt:lpstr>Wingdings</vt:lpstr>
      <vt:lpstr>Quadrant</vt:lpstr>
      <vt:lpstr>CMPE 142 Operating Systems March 5 Class Meeting</vt:lpstr>
      <vt:lpstr>Deadlock Strategies</vt:lpstr>
      <vt:lpstr>Ignore Deadlocks</vt:lpstr>
      <vt:lpstr>Deadlock Detection and Recovery</vt:lpstr>
      <vt:lpstr>Deadlock Prevention</vt:lpstr>
      <vt:lpstr>Deadlock Prevention, cont’d</vt:lpstr>
      <vt:lpstr>Deadlock Prevention, cont’d</vt:lpstr>
      <vt:lpstr>Deadlock Prevention, cont’d</vt:lpstr>
      <vt:lpstr>Deadlock Prevention, cont’d</vt:lpstr>
      <vt:lpstr>Deadlock Prevention, cont’d</vt:lpstr>
      <vt:lpstr>Deadlock Prevention, cont’d</vt:lpstr>
      <vt:lpstr>Deadlock Prevention, cont’d</vt:lpstr>
      <vt:lpstr>Deadlock Avoidance</vt:lpstr>
      <vt:lpstr>Deadlock Avoidance, cont’d</vt:lpstr>
      <vt:lpstr>Resource Trajectories</vt:lpstr>
      <vt:lpstr>Resource Trajectories, cont’d</vt:lpstr>
      <vt:lpstr>Banker’s Algorithm for a Single Resource</vt:lpstr>
      <vt:lpstr>Banker’s Algorithm for Single, cont’d</vt:lpstr>
      <vt:lpstr>Banker’s Algorithm for Single, cont’d</vt:lpstr>
      <vt:lpstr>Banker’s Algorithm for Multiple Resources</vt:lpstr>
      <vt:lpstr>Banker’s Algorithm Multiple, cont’d</vt:lpstr>
      <vt:lpstr>Banker’s Algorithm Multiple, cont’d</vt:lpstr>
      <vt:lpstr>Banker’s Algorithm Multiple, cont’d</vt:lpstr>
      <vt:lpstr>Banker’s Algorithm Multiple, cont’d</vt:lpstr>
      <vt:lpstr>Two-Phase Locking</vt:lpstr>
      <vt:lpstr>Two-Phase Locking, cont’d</vt:lpstr>
      <vt:lpstr>Summary of Deadlock Handling</vt:lpstr>
      <vt:lpstr>Break</vt:lpstr>
      <vt:lpstr>Memory Management</vt:lpstr>
      <vt:lpstr>Computer System Architecture</vt:lpstr>
      <vt:lpstr>Computer System Architecture, cont’d</vt:lpstr>
      <vt:lpstr>Computer System Architecture, cont’d</vt:lpstr>
      <vt:lpstr>Memory Hierarchy</vt:lpstr>
      <vt:lpstr>Memory/Storage Speed Comparisons</vt:lpstr>
      <vt:lpstr>Memory Manager</vt:lpstr>
      <vt:lpstr>Monoprogramming Systems</vt:lpstr>
      <vt:lpstr>Multiprogramming with Fixed Partitions</vt:lpstr>
      <vt:lpstr>Multiprogramming Fixed Partitions, cont’d</vt:lpstr>
      <vt:lpstr>Multiprogramming Fixed Partitions, cont’d</vt:lpstr>
      <vt:lpstr>Process Relocation</vt:lpstr>
      <vt:lpstr>Process Relocation Solutions</vt:lpstr>
      <vt:lpstr>Process Relocation Solutions, cont’d</vt:lpstr>
      <vt:lpstr>Address Binding</vt:lpstr>
      <vt:lpstr>Address Binding, cont’d</vt:lpstr>
      <vt:lpstr>Compile-Time Binding</vt:lpstr>
      <vt:lpstr>Load-Time Binding</vt:lpstr>
      <vt:lpstr>Execution-Time Binding</vt:lpstr>
      <vt:lpstr>Logical vs. Physical Address Space</vt:lpstr>
      <vt:lpstr>Logical vs. Physical Address Space, cont’d</vt:lpstr>
      <vt:lpstr>Logical vs. Physical Address Space, cont’d</vt:lpstr>
      <vt:lpstr>Logical vs. Physical Address Space, cont’d</vt:lpstr>
      <vt:lpstr>Dynamic Loading</vt:lpstr>
      <vt:lpstr>Swapping</vt:lpstr>
      <vt:lpstr>Swapping, cont’d</vt:lpstr>
      <vt:lpstr>Swapping, cont’d</vt:lpstr>
      <vt:lpstr>Swapping, cont’d</vt:lpstr>
      <vt:lpstr>Swapping, cont’d</vt:lpstr>
      <vt:lpstr>Variable Partition Scheme</vt:lpstr>
      <vt:lpstr>Memory Compaction</vt:lpstr>
      <vt:lpstr>Memory Demands</vt:lpstr>
      <vt:lpstr>Memory Allocations</vt:lpstr>
      <vt:lpstr>Keeping Track of Memory</vt:lpstr>
      <vt:lpstr>Keeping Track of Memory, cont’d</vt:lpstr>
      <vt:lpstr>Memory Allocation Algorithms</vt:lpstr>
      <vt:lpstr>Memory Allocation Algorithms, cont’d</vt:lpstr>
      <vt:lpstr>Memory Allocation Algorithms, cont’d</vt:lpstr>
      <vt:lpstr>External Memory Fragmentation</vt:lpstr>
      <vt:lpstr>Internal Memory Fragmentation</vt:lpstr>
      <vt:lpstr>Dynamically Allocated Memory</vt:lpstr>
      <vt:lpstr>Assignment #5</vt:lpstr>
      <vt:lpstr>Assignment #5, cont’d</vt:lpstr>
      <vt:lpstr>Assignment #5, cont’d</vt:lpstr>
      <vt:lpstr>Assignment #5, cont’d</vt:lpstr>
      <vt:lpstr>Assignment #5, cont’d</vt:lpstr>
      <vt:lpstr>Assignment #5, cont’d</vt:lpstr>
      <vt:lpstr>Assignment #5, cont’d</vt:lpstr>
      <vt:lpstr>Assignment #5, cont’d</vt:lpstr>
      <vt:lpstr>Assignment #5, cont’d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151: Object-Oriented Design</dc:title>
  <dc:creator>Ronald Mak</dc:creator>
  <cp:lastModifiedBy>Ron Mak</cp:lastModifiedBy>
  <cp:revision>569</cp:revision>
  <dcterms:created xsi:type="dcterms:W3CDTF">2008-01-12T03:52:55Z</dcterms:created>
  <dcterms:modified xsi:type="dcterms:W3CDTF">2021-03-05T19:59:49Z</dcterms:modified>
</cp:coreProperties>
</file>