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69"/>
  </p:notesMasterIdLst>
  <p:handoutMasterIdLst>
    <p:handoutMasterId r:id="rId70"/>
  </p:handoutMasterIdLst>
  <p:sldIdLst>
    <p:sldId id="256" r:id="rId2"/>
    <p:sldId id="394" r:id="rId3"/>
    <p:sldId id="493" r:id="rId4"/>
    <p:sldId id="452" r:id="rId5"/>
    <p:sldId id="453" r:id="rId6"/>
    <p:sldId id="454" r:id="rId7"/>
    <p:sldId id="455" r:id="rId8"/>
    <p:sldId id="456" r:id="rId9"/>
    <p:sldId id="458" r:id="rId10"/>
    <p:sldId id="459" r:id="rId11"/>
    <p:sldId id="460" r:id="rId12"/>
    <p:sldId id="461" r:id="rId13"/>
    <p:sldId id="463" r:id="rId14"/>
    <p:sldId id="464" r:id="rId15"/>
    <p:sldId id="485" r:id="rId16"/>
    <p:sldId id="465" r:id="rId17"/>
    <p:sldId id="486" r:id="rId18"/>
    <p:sldId id="466" r:id="rId19"/>
    <p:sldId id="467" r:id="rId20"/>
    <p:sldId id="488" r:id="rId21"/>
    <p:sldId id="487" r:id="rId22"/>
    <p:sldId id="469" r:id="rId23"/>
    <p:sldId id="489" r:id="rId24"/>
    <p:sldId id="470" r:id="rId25"/>
    <p:sldId id="471" r:id="rId26"/>
    <p:sldId id="472" r:id="rId27"/>
    <p:sldId id="473" r:id="rId28"/>
    <p:sldId id="495" r:id="rId29"/>
    <p:sldId id="496" r:id="rId30"/>
    <p:sldId id="497" r:id="rId31"/>
    <p:sldId id="498" r:id="rId32"/>
    <p:sldId id="499" r:id="rId33"/>
    <p:sldId id="500" r:id="rId34"/>
    <p:sldId id="529" r:id="rId35"/>
    <p:sldId id="490" r:id="rId36"/>
    <p:sldId id="477" r:id="rId37"/>
    <p:sldId id="478" r:id="rId38"/>
    <p:sldId id="479" r:id="rId39"/>
    <p:sldId id="480" r:id="rId40"/>
    <p:sldId id="491" r:id="rId41"/>
    <p:sldId id="481" r:id="rId42"/>
    <p:sldId id="492" r:id="rId43"/>
    <p:sldId id="482" r:id="rId44"/>
    <p:sldId id="483" r:id="rId45"/>
    <p:sldId id="484" r:id="rId46"/>
    <p:sldId id="494" r:id="rId47"/>
    <p:sldId id="516" r:id="rId48"/>
    <p:sldId id="517" r:id="rId49"/>
    <p:sldId id="518" r:id="rId50"/>
    <p:sldId id="519" r:id="rId51"/>
    <p:sldId id="520" r:id="rId52"/>
    <p:sldId id="521" r:id="rId53"/>
    <p:sldId id="522" r:id="rId54"/>
    <p:sldId id="523" r:id="rId55"/>
    <p:sldId id="524" r:id="rId56"/>
    <p:sldId id="525" r:id="rId57"/>
    <p:sldId id="501" r:id="rId58"/>
    <p:sldId id="502" r:id="rId59"/>
    <p:sldId id="503" r:id="rId60"/>
    <p:sldId id="526" r:id="rId61"/>
    <p:sldId id="504" r:id="rId62"/>
    <p:sldId id="527" r:id="rId63"/>
    <p:sldId id="505" r:id="rId64"/>
    <p:sldId id="506" r:id="rId65"/>
    <p:sldId id="528" r:id="rId66"/>
    <p:sldId id="514" r:id="rId67"/>
    <p:sldId id="515" r:id="rId6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C9F1FD"/>
    <a:srgbClr val="0033CC"/>
    <a:srgbClr val="08813D"/>
    <a:srgbClr val="C5F9B8"/>
    <a:srgbClr val="029846"/>
    <a:srgbClr val="FF9300"/>
    <a:srgbClr val="E1A90D"/>
    <a:srgbClr val="FF40FF"/>
    <a:srgbClr val="930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00" autoAdjust="0"/>
    <p:restoredTop sz="96314" autoAdjust="0"/>
  </p:normalViewPr>
  <p:slideViewPr>
    <p:cSldViewPr>
      <p:cViewPr varScale="1">
        <p:scale>
          <a:sx n="147" d="100"/>
          <a:sy n="147" d="100"/>
        </p:scale>
        <p:origin x="192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51E4A-BF22-7547-A3CF-514369C79BB7}" type="datetimeFigureOut">
              <a:rPr lang="en-US" smtClean="0"/>
              <a:t>2/18/21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C9F7-100A-9447-81AD-7DF9FC15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67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3DE455-F6F3-4F4E-A0EB-B787F7D12FDB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1657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x-none" altLang="x-none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x-none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  <a:prstGeom prst="rect">
            <a:avLst/>
          </a:prstGeom>
        </p:spPr>
        <p:txBody>
          <a:bodyPr/>
          <a:lstStyle>
            <a:lvl1pPr marL="0" indent="0">
              <a:buFont typeface="Wingdings" charset="2"/>
              <a:buNone/>
              <a:defRPr sz="2000"/>
            </a:lvl1pPr>
          </a:lstStyle>
          <a:p>
            <a:pPr lvl="0"/>
            <a:r>
              <a:rPr lang="en-US" altLang="x-none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87A21-E039-AC42-9909-E4579A660C35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8540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E6A8-C093-C84F-8482-5134BB1D8BDB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118183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Department of Computer Science Spring 2014: February 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561054-95BC-A246-9EAB-0B0917D954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75094-CFE5-6845-BA77-358456EEE97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944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9DC1-1358-BC4B-B641-2C2A42F06E1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9428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4841-672B-DD4F-873B-241AE5DFC02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332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FEF31-D98D-E64D-AE69-8E9E2BB968DD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5391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950A-5284-F14A-8929-A5FDD999DDD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0764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C63D3-51DD-C944-8AEA-B749D334FBF6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1989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6BFE0-1B2C-0E4B-8A9D-BEB6E74EC3D9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4798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182913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40488" y="5257780"/>
            <a:ext cx="301781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F3A25-4381-F748-9D2C-5621C5E9A25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0131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9A191E7-2071-B34D-84F0-74D03C8C3C56}" type="slidenum">
              <a:rPr lang="en-US" altLang="x-none"/>
              <a:pPr/>
              <a:t>‹#›</a:t>
            </a:fld>
            <a:endParaRPr lang="en-US" altLang="x-none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February 19</a:t>
            </a:r>
            <a:endParaRPr lang="en-US" sz="10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721708" y="6263609"/>
            <a:ext cx="1992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x-none" sz="1000" dirty="0"/>
              <a:t>CMPE 142: Operating Systems </a:t>
            </a:r>
          </a:p>
          <a:p>
            <a:pPr algn="ctr"/>
            <a:r>
              <a:rPr lang="en-US" altLang="x-none" sz="1000" dirty="0"/>
              <a:t>© R. </a:t>
            </a:r>
            <a:r>
              <a:rPr lang="en-US" altLang="x-none" sz="1000" dirty="0" err="1"/>
              <a:t>Mak</a:t>
            </a:r>
            <a:endParaRPr lang="en-US" altLang="x-non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eterson's_algorithm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142</a:t>
            </a:r>
            <a:br>
              <a:rPr lang="en-US" altLang="x-none" sz="3200" dirty="0"/>
            </a:br>
            <a:r>
              <a:rPr lang="en-US" altLang="x-none" sz="3200" dirty="0"/>
              <a:t>Operating Systems</a:t>
            </a:r>
            <a:br>
              <a:rPr lang="en-US" altLang="x-none" sz="3600" dirty="0"/>
            </a:br>
            <a:r>
              <a:rPr lang="en-US" altLang="x-none" sz="2400" dirty="0"/>
              <a:t>February 19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x-none" dirty="0"/>
              <a:t>Department of Computer Engineering</a:t>
            </a:r>
            <a:br>
              <a:rPr lang="en-US" altLang="x-none" dirty="0"/>
            </a:br>
            <a:r>
              <a:rPr lang="en-US" altLang="x-none" dirty="0"/>
              <a:t>San Jose State University</a:t>
            </a:r>
            <a:br>
              <a:rPr lang="en-US" altLang="x-none" dirty="0"/>
            </a:br>
            <a:br>
              <a:rPr lang="en-US" altLang="x-none" sz="1000" dirty="0"/>
            </a:br>
            <a:r>
              <a:rPr lang="en-US" altLang="x-none" dirty="0"/>
              <a:t>Spring 2021</a:t>
            </a:r>
            <a:br>
              <a:rPr lang="en-US" altLang="x-none" dirty="0"/>
            </a:br>
            <a:r>
              <a:rPr lang="en-US" altLang="x-none" dirty="0"/>
              <a:t>Instructor: Ron Mak</a:t>
            </a:r>
          </a:p>
          <a:p>
            <a:pPr algn="ctr"/>
            <a:r>
              <a:rPr lang="en-US" altLang="x-none" dirty="0">
                <a:hlinkClick r:id="rId3"/>
              </a:rPr>
              <a:t>www.cs.sjsu.edu/~mak</a:t>
            </a:r>
            <a:endParaRPr lang="en-US" altLang="x-none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fld id="{5A7A4AD9-282A-1D42-BDC8-5281B49D17A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4" name="Text Box 4"/>
          <p:cNvSpPr txBox="1">
            <a:spLocks noChangeArrowheads="1"/>
          </p:cNvSpPr>
          <p:nvPr/>
        </p:nvSpPr>
        <p:spPr bwMode="auto">
          <a:xfrm>
            <a:off x="274367" y="1217776"/>
            <a:ext cx="7649987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fcntl.h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unistd.h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mman.h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globals.h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shared memory file descriptor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  // pointer to shared memory object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(NAME, O_CREAT | O_RDWR, 0666);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ftruncate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SIZE);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(0, SIZE, PROT_WRITE, MAP_SHARED,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"%s",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1402" y="6248400"/>
            <a:ext cx="731557" cy="457200"/>
          </a:xfrm>
        </p:spPr>
        <p:txBody>
          <a:bodyPr/>
          <a:lstStyle/>
          <a:p>
            <a:fld id="{8C5B7724-843E-1342-8A29-1A5464627DF7}" type="slidenum">
              <a:rPr lang="en-US"/>
              <a:pPr/>
              <a:t>10</a:t>
            </a:fld>
            <a:endParaRPr lang="en-US"/>
          </a:p>
        </p:txBody>
      </p:sp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Memory: Producer</a:t>
            </a:r>
          </a:p>
        </p:txBody>
      </p:sp>
      <p:sp>
        <p:nvSpPr>
          <p:cNvPr id="624645" name="Text Box 5"/>
          <p:cNvSpPr txBox="1">
            <a:spLocks noChangeArrowheads="1"/>
          </p:cNvSpPr>
          <p:nvPr/>
        </p:nvSpPr>
        <p:spPr bwMode="auto">
          <a:xfrm>
            <a:off x="6993534" y="1325903"/>
            <a:ext cx="1144587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producer.c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137EE8-3F0B-F943-82A8-1398C81B9751}"/>
              </a:ext>
            </a:extLst>
          </p:cNvPr>
          <p:cNvSpPr txBox="1"/>
          <p:nvPr/>
        </p:nvSpPr>
        <p:spPr>
          <a:xfrm>
            <a:off x="6791820" y="4615996"/>
            <a:ext cx="212109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Create the shared memory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object and configure its size.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96D10A-A49B-D144-9946-155FA33EA8CD}"/>
              </a:ext>
            </a:extLst>
          </p:cNvPr>
          <p:cNvSpPr txBox="1"/>
          <p:nvPr/>
        </p:nvSpPr>
        <p:spPr>
          <a:xfrm>
            <a:off x="4314508" y="5685182"/>
            <a:ext cx="294183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Memory map the shared memory object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and write to it.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025CE9C-1AED-9A40-A0D6-6CFF950DCF75}"/>
              </a:ext>
            </a:extLst>
          </p:cNvPr>
          <p:cNvGrpSpPr/>
          <p:nvPr/>
        </p:nvGrpSpPr>
        <p:grpSpPr>
          <a:xfrm>
            <a:off x="3108976" y="2710350"/>
            <a:ext cx="3640740" cy="844363"/>
            <a:chOff x="5120634" y="3197508"/>
            <a:chExt cx="3640740" cy="84436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A911B52-0473-1D40-8DAB-B2843D9149C9}"/>
                </a:ext>
              </a:extLst>
            </p:cNvPr>
            <p:cNvSpPr txBox="1"/>
            <p:nvPr/>
          </p:nvSpPr>
          <p:spPr>
            <a:xfrm>
              <a:off x="5120634" y="3197508"/>
              <a:ext cx="3640740" cy="584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const int   SIZE = 4096;  </a:t>
              </a:r>
            </a:p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const char *NAME = "CMPE 142</a:t>
              </a:r>
            </a:p>
          </p:txBody>
        </p:sp>
        <p:sp>
          <p:nvSpPr>
            <p:cNvPr id="14" name="Text Box 5">
              <a:extLst>
                <a:ext uri="{FF2B5EF4-FFF2-40B4-BE49-F238E27FC236}">
                  <a16:creationId xmlns:a16="http://schemas.microsoft.com/office/drawing/2014/main" id="{80F3382C-4C86-EB4B-8A70-97F374B53C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0040" y="3703317"/>
              <a:ext cx="1003801" cy="338554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FF00"/>
                  </a:solidFill>
                </a:rPr>
                <a:t>globals.h</a:t>
              </a:r>
              <a:endParaRPr lang="en-US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52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4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4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464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464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AA53-51CF-4F42-B1BE-A76226F4D808}" type="slidenum">
              <a:rPr lang="en-US"/>
              <a:pPr/>
              <a:t>11</a:t>
            </a:fld>
            <a:endParaRPr 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Memory: Consumer</a:t>
            </a:r>
          </a:p>
        </p:txBody>
      </p:sp>
      <p:sp>
        <p:nvSpPr>
          <p:cNvPr id="625668" name="Text Box 4"/>
          <p:cNvSpPr txBox="1">
            <a:spLocks noChangeArrowheads="1"/>
          </p:cNvSpPr>
          <p:nvPr/>
        </p:nvSpPr>
        <p:spPr bwMode="auto">
          <a:xfrm>
            <a:off x="1005879" y="1457825"/>
            <a:ext cx="7343677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fcntl.h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mman.h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globals.h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shared memory file descriptor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  // pointer to shared memory object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(NAME, O_RDONLY, 0666);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(0, SIZE, PROT_READ, MAP_SHARED,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("%s\n", (char *)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shm_unlink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25671" name="Text Box 7"/>
          <p:cNvSpPr txBox="1">
            <a:spLocks noChangeArrowheads="1"/>
          </p:cNvSpPr>
          <p:nvPr/>
        </p:nvSpPr>
        <p:spPr bwMode="auto">
          <a:xfrm>
            <a:off x="6949414" y="1276845"/>
            <a:ext cx="1235075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consumer.c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A49A0EA-3291-7E41-95C8-8A6DE4952319}"/>
              </a:ext>
            </a:extLst>
          </p:cNvPr>
          <p:cNvGrpSpPr/>
          <p:nvPr/>
        </p:nvGrpSpPr>
        <p:grpSpPr>
          <a:xfrm>
            <a:off x="3749049" y="2710350"/>
            <a:ext cx="3640740" cy="844363"/>
            <a:chOff x="5120634" y="3197508"/>
            <a:chExt cx="3640740" cy="84436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E0922A7-3E14-5945-8998-AD153ABA8663}"/>
                </a:ext>
              </a:extLst>
            </p:cNvPr>
            <p:cNvSpPr txBox="1"/>
            <p:nvPr/>
          </p:nvSpPr>
          <p:spPr>
            <a:xfrm>
              <a:off x="5120634" y="3197508"/>
              <a:ext cx="3640740" cy="584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const int   SIZE = 4096;  </a:t>
              </a:r>
            </a:p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const char *NAME = "CMPE 142</a:t>
              </a:r>
            </a:p>
          </p:txBody>
        </p:sp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8ED46583-5CF6-9E4F-80F2-486D036D2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0040" y="3703317"/>
              <a:ext cx="1003801" cy="338554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FF00"/>
                  </a:solidFill>
                </a:rPr>
                <a:t>globals.h</a:t>
              </a:r>
              <a:endParaRPr lang="en-US" dirty="0">
                <a:solidFill>
                  <a:srgbClr val="FFFF00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DCFD06D-7F12-FA42-82E2-C37D10C5C8E8}"/>
              </a:ext>
            </a:extLst>
          </p:cNvPr>
          <p:cNvSpPr txBox="1"/>
          <p:nvPr/>
        </p:nvSpPr>
        <p:spPr>
          <a:xfrm>
            <a:off x="5202312" y="5400175"/>
            <a:ext cx="226696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432FF"/>
                </a:solidFill>
              </a:rPr>
              <a:t>Read from the shared memory</a:t>
            </a:r>
          </a:p>
          <a:p>
            <a:r>
              <a:rPr lang="en-US" sz="1200" dirty="0">
                <a:solidFill>
                  <a:srgbClr val="0432FF"/>
                </a:solidFill>
              </a:rPr>
              <a:t>object and then remove it.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8EE667-A4E1-744B-AF8A-7875DF683D24}"/>
              </a:ext>
            </a:extLst>
          </p:cNvPr>
          <p:cNvSpPr txBox="1"/>
          <p:nvPr/>
        </p:nvSpPr>
        <p:spPr>
          <a:xfrm>
            <a:off x="6502147" y="4435971"/>
            <a:ext cx="199445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432FF"/>
                </a:solidFill>
              </a:rPr>
              <a:t>Open the shared memory</a:t>
            </a:r>
          </a:p>
          <a:p>
            <a:r>
              <a:rPr lang="en-US" sz="1200" dirty="0">
                <a:solidFill>
                  <a:srgbClr val="0432FF"/>
                </a:solidFill>
              </a:rPr>
              <a:t>object and memory map it.</a:t>
            </a:r>
          </a:p>
        </p:txBody>
      </p:sp>
    </p:spTree>
    <p:extLst>
      <p:ext uri="{BB962C8B-B14F-4D97-AF65-F5344CB8AC3E}">
        <p14:creationId xmlns:p14="http://schemas.microsoft.com/office/powerpoint/2010/main" val="399620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56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56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56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56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2439-0E4D-5446-8982-B4B15A929076}" type="slidenum">
              <a:rPr lang="en-US"/>
              <a:pPr/>
              <a:t>12</a:t>
            </a:fld>
            <a:endParaRPr lang="en-US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412163" cy="655637"/>
          </a:xfrm>
        </p:spPr>
        <p:txBody>
          <a:bodyPr/>
          <a:lstStyle/>
          <a:p>
            <a:r>
              <a:rPr lang="en-US" dirty="0"/>
              <a:t>Shared Memory: Producer-Consumer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68209"/>
          </a:xfrm>
        </p:spPr>
        <p:txBody>
          <a:bodyPr/>
          <a:lstStyle/>
          <a:p>
            <a:r>
              <a:rPr lang="en-US" dirty="0"/>
              <a:t>A more general producer-consumer model: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u="sng" dirty="0"/>
              <a:t>producer process repeatedly adds data </a:t>
            </a:r>
            <a:br>
              <a:rPr lang="en-US" dirty="0"/>
            </a:br>
            <a:r>
              <a:rPr lang="en-US" dirty="0"/>
              <a:t>to the shared memory.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u="sng" dirty="0"/>
              <a:t>consumer process repeatedly retrieves data</a:t>
            </a:r>
            <a:r>
              <a:rPr lang="en-US" dirty="0">
                <a:solidFill>
                  <a:srgbClr val="B23300"/>
                </a:solidFill>
              </a:rPr>
              <a:t> </a:t>
            </a:r>
            <a:br>
              <a:rPr lang="en-US" dirty="0"/>
            </a:br>
            <a:r>
              <a:rPr lang="en-US" dirty="0"/>
              <a:t>from the shared memory.</a:t>
            </a:r>
          </a:p>
          <a:p>
            <a:pPr lvl="4"/>
            <a:endParaRPr lang="en-US" dirty="0"/>
          </a:p>
          <a:p>
            <a:r>
              <a:rPr lang="en-US" u="sng" dirty="0"/>
              <a:t>Both processes run concurrently.</a:t>
            </a:r>
          </a:p>
          <a:p>
            <a:pPr lvl="3"/>
            <a:endParaRPr lang="en-US" dirty="0">
              <a:solidFill>
                <a:srgbClr val="0033CC"/>
              </a:solidFill>
            </a:endParaRPr>
          </a:p>
          <a:p>
            <a:r>
              <a:rPr lang="en-US" dirty="0"/>
              <a:t>In order for this to work, both processes </a:t>
            </a:r>
            <a:br>
              <a:rPr lang="en-US" dirty="0"/>
            </a:br>
            <a:r>
              <a:rPr lang="en-US" dirty="0"/>
              <a:t>must be </a:t>
            </a:r>
            <a:r>
              <a:rPr lang="en-US" u="sng" dirty="0"/>
              <a:t>synchronized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What could happen if they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re not synchronized?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29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6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6767-5EA4-934A-9224-45A382488ECF}" type="slidenum">
              <a:rPr lang="en-US"/>
              <a:pPr/>
              <a:t>13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Interprocess Communication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10308" name="Text Box 4"/>
          <p:cNvSpPr txBox="1">
            <a:spLocks noChangeArrowheads="1"/>
          </p:cNvSpPr>
          <p:nvPr/>
        </p:nvSpPr>
        <p:spPr bwMode="auto">
          <a:xfrm>
            <a:off x="1878013" y="5622925"/>
            <a:ext cx="196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Message passing</a:t>
            </a:r>
          </a:p>
        </p:txBody>
      </p:sp>
      <p:sp>
        <p:nvSpPr>
          <p:cNvPr id="610309" name="Text Box 5"/>
          <p:cNvSpPr txBox="1">
            <a:spLocks noChangeArrowheads="1"/>
          </p:cNvSpPr>
          <p:nvPr/>
        </p:nvSpPr>
        <p:spPr bwMode="auto">
          <a:xfrm>
            <a:off x="5413375" y="5622925"/>
            <a:ext cx="180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Shared memory</a:t>
            </a:r>
          </a:p>
        </p:txBody>
      </p:sp>
      <p:pic>
        <p:nvPicPr>
          <p:cNvPr id="610311" name="Picture 1" descr="3_1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1473200"/>
            <a:ext cx="658495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88A9BD1-0CA4-DF4A-9229-360CBE81E18D}"/>
              </a:ext>
            </a:extLst>
          </p:cNvPr>
          <p:cNvSpPr txBox="1"/>
          <p:nvPr/>
        </p:nvSpPr>
        <p:spPr>
          <a:xfrm>
            <a:off x="3200450" y="6259139"/>
            <a:ext cx="291137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Operating System Concepts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10</a:t>
            </a:r>
            <a:r>
              <a:rPr lang="en-US" sz="800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edition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Abraham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Silberschatz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Greg Gagne, and Peter B. Galvin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Wiley, 2018, ISBN 978-1119456339 </a:t>
            </a:r>
          </a:p>
        </p:txBody>
      </p:sp>
    </p:spTree>
    <p:extLst>
      <p:ext uri="{BB962C8B-B14F-4D97-AF65-F5344CB8AC3E}">
        <p14:creationId xmlns:p14="http://schemas.microsoft.com/office/powerpoint/2010/main" val="126904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5387-815C-9542-9DDE-663F26FA78AE}" type="slidenum">
              <a:rPr lang="en-US"/>
              <a:pPr/>
              <a:t>14</a:t>
            </a:fld>
            <a:endParaRPr lang="en-US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IPC: Message Passing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Useful for exchanging small amounts of data.</a:t>
            </a:r>
          </a:p>
          <a:p>
            <a:pPr lvl="4"/>
            <a:endParaRPr lang="en-US" dirty="0"/>
          </a:p>
          <a:p>
            <a:r>
              <a:rPr lang="en-US" dirty="0"/>
              <a:t>Easier to implement than shared memory.</a:t>
            </a:r>
          </a:p>
          <a:p>
            <a:pPr lvl="1"/>
            <a:r>
              <a:rPr lang="en-US" dirty="0"/>
              <a:t>No conflicts involving one process </a:t>
            </a:r>
            <a:br>
              <a:rPr lang="en-US" dirty="0"/>
            </a:br>
            <a:r>
              <a:rPr lang="en-US" dirty="0"/>
              <a:t>stepping on the other.</a:t>
            </a:r>
          </a:p>
          <a:p>
            <a:pPr lvl="4"/>
            <a:endParaRPr lang="en-US" dirty="0"/>
          </a:p>
          <a:p>
            <a:r>
              <a:rPr lang="en-US" dirty="0"/>
              <a:t>Slower than shared memory.</a:t>
            </a:r>
          </a:p>
          <a:p>
            <a:pPr lvl="1"/>
            <a:r>
              <a:rPr lang="en-US" dirty="0"/>
              <a:t>Implemented with system calls.</a:t>
            </a:r>
          </a:p>
          <a:p>
            <a:pPr lvl="1"/>
            <a:r>
              <a:rPr lang="en-US" dirty="0"/>
              <a:t>Requires </a:t>
            </a:r>
            <a:r>
              <a:rPr lang="en-US" u="sng" dirty="0"/>
              <a:t>OS kernel intervention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373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C36E-781F-5B49-BB40-3519BD9A5ACE}" type="slidenum">
              <a:rPr lang="en-US"/>
              <a:pPr/>
              <a:t>15</a:t>
            </a:fld>
            <a:endParaRPr lang="en-US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IPC: Message Passing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Cooperating processes can </a:t>
            </a:r>
            <a:r>
              <a:rPr lang="en-US" u="sng" dirty="0"/>
              <a:t>communicate and synchronize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their actions without sharing </a:t>
            </a:r>
            <a:br>
              <a:rPr lang="en-US" dirty="0"/>
            </a:br>
            <a:r>
              <a:rPr lang="en-US" dirty="0"/>
              <a:t>the same address space.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shared memory regions.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Particularly useful in a </a:t>
            </a:r>
            <a:r>
              <a:rPr lang="en-US" u="sng" dirty="0"/>
              <a:t>distributed environment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Communicating processes do not necessarily </a:t>
            </a:r>
            <a:br>
              <a:rPr lang="en-US" dirty="0"/>
            </a:br>
            <a:r>
              <a:rPr lang="en-US" dirty="0"/>
              <a:t>need to know where the other processes reside.</a:t>
            </a:r>
          </a:p>
        </p:txBody>
      </p:sp>
    </p:spTree>
    <p:extLst>
      <p:ext uri="{BB962C8B-B14F-4D97-AF65-F5344CB8AC3E}">
        <p14:creationId xmlns:p14="http://schemas.microsoft.com/office/powerpoint/2010/main" val="3697402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C36E-781F-5B49-BB40-3519BD9A5ACE}" type="slidenum">
              <a:rPr lang="en-US"/>
              <a:pPr/>
              <a:t>16</a:t>
            </a:fld>
            <a:endParaRPr lang="en-US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IPC: Message Passing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Messages can be fixed or variable length.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Fixed length</a:t>
            </a:r>
            <a:r>
              <a:rPr lang="en-US" dirty="0"/>
              <a:t>: Easier system-level implementation, but makes programming </a:t>
            </a:r>
            <a:br>
              <a:rPr lang="en-US" dirty="0"/>
            </a:br>
            <a:r>
              <a:rPr lang="en-US" dirty="0"/>
              <a:t>more difficult.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Variable length</a:t>
            </a:r>
            <a:r>
              <a:rPr lang="en-US" dirty="0"/>
              <a:t>: Harder system-level implementation, but simpler programming.</a:t>
            </a:r>
          </a:p>
        </p:txBody>
      </p:sp>
    </p:spTree>
    <p:extLst>
      <p:ext uri="{BB962C8B-B14F-4D97-AF65-F5344CB8AC3E}">
        <p14:creationId xmlns:p14="http://schemas.microsoft.com/office/powerpoint/2010/main" val="2045539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E916-E31A-044D-B6C5-A2272D04841E}" type="slidenum">
              <a:rPr lang="en-US"/>
              <a:pPr/>
              <a:t>17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Passing: Direct Communication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Cooperating processes must be able </a:t>
            </a:r>
            <a:br>
              <a:rPr lang="en-US" dirty="0"/>
            </a:br>
            <a:r>
              <a:rPr lang="en-US" dirty="0"/>
              <a:t>to refer to each other by their names.</a:t>
            </a:r>
          </a:p>
          <a:p>
            <a:pPr lvl="4"/>
            <a:endParaRPr lang="en-US" dirty="0"/>
          </a:p>
          <a:p>
            <a:r>
              <a:rPr lang="en-US" dirty="0"/>
              <a:t>The processes must establish </a:t>
            </a:r>
            <a:br>
              <a:rPr lang="en-US" dirty="0"/>
            </a:br>
            <a:r>
              <a:rPr lang="en-US" dirty="0"/>
              <a:t>a </a:t>
            </a:r>
            <a:r>
              <a:rPr lang="en-US" u="sng" dirty="0"/>
              <a:t>communications link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Capacity?</a:t>
            </a:r>
          </a:p>
          <a:p>
            <a:pPr lvl="1"/>
            <a:r>
              <a:rPr lang="en-US" dirty="0"/>
              <a:t>Unidirectional? Bidirectional?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47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E916-E31A-044D-B6C5-A2272D04841E}" type="slidenum">
              <a:rPr lang="en-US"/>
              <a:pPr/>
              <a:t>18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89" y="411163"/>
            <a:ext cx="8961021" cy="655637"/>
          </a:xfrm>
        </p:spPr>
        <p:txBody>
          <a:bodyPr/>
          <a:lstStyle/>
          <a:p>
            <a:r>
              <a:rPr lang="en-US" dirty="0"/>
              <a:t>Message Passing: Direct Communication</a:t>
            </a:r>
            <a:r>
              <a:rPr lang="en-US" i="1" dirty="0"/>
              <a:t>, cont’d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Send and receive primitives: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send(P, message)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Send a message to process P.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receive(Q, message)</a:t>
            </a:r>
            <a:br>
              <a:rPr lang="en-US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dirty="0"/>
              <a:t>Receive a message from process Q.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receive(id, message)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Receive a message from any process, </a:t>
            </a:r>
            <a:br>
              <a:rPr lang="en-US" dirty="0"/>
            </a:br>
            <a:r>
              <a:rPr lang="en-US" dirty="0"/>
              <a:t>as identified by the process id.</a:t>
            </a:r>
          </a:p>
        </p:txBody>
      </p:sp>
    </p:spTree>
    <p:extLst>
      <p:ext uri="{BB962C8B-B14F-4D97-AF65-F5344CB8AC3E}">
        <p14:creationId xmlns:p14="http://schemas.microsoft.com/office/powerpoint/2010/main" val="3675728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C46D-BB54-2B43-B337-72A1ECD06972}" type="slidenum">
              <a:rPr lang="en-US"/>
              <a:pPr/>
              <a:t>19</a:t>
            </a:fld>
            <a:endParaRPr lang="en-US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Passing: Indirect Communication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Send and receive messages from </a:t>
            </a:r>
            <a:r>
              <a:rPr lang="en-US" dirty="0">
                <a:solidFill>
                  <a:srgbClr val="B23300"/>
                </a:solidFill>
              </a:rPr>
              <a:t>mailboxes </a:t>
            </a:r>
            <a:br>
              <a:rPr lang="en-US" dirty="0"/>
            </a:br>
            <a:r>
              <a:rPr lang="en-US" dirty="0"/>
              <a:t>or </a:t>
            </a:r>
            <a:r>
              <a:rPr lang="en-US" dirty="0">
                <a:solidFill>
                  <a:srgbClr val="B23300"/>
                </a:solidFill>
              </a:rPr>
              <a:t>ports </a:t>
            </a:r>
            <a:r>
              <a:rPr lang="en-US" dirty="0"/>
              <a:t>shared by cooperating processes.</a:t>
            </a:r>
          </a:p>
          <a:p>
            <a:pPr lvl="4"/>
            <a:endParaRPr lang="en-US" dirty="0"/>
          </a:p>
          <a:p>
            <a:r>
              <a:rPr lang="en-US" dirty="0"/>
              <a:t>Send and receive primitives: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send(A, message)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Send a message to mailbox A.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receive(A, message)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Receive a message from mailbox A.</a:t>
            </a:r>
          </a:p>
        </p:txBody>
      </p:sp>
    </p:spTree>
    <p:extLst>
      <p:ext uri="{BB962C8B-B14F-4D97-AF65-F5344CB8AC3E}">
        <p14:creationId xmlns:p14="http://schemas.microsoft.com/office/powerpoint/2010/main" val="260621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ECF-EBD6-EC41-98CF-1265217215F6}" type="slidenum">
              <a:rPr lang="en-US"/>
              <a:pPr/>
              <a:t>2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process is basically an abstraction of a</a:t>
            </a:r>
            <a:br>
              <a:rPr lang="en-US" dirty="0"/>
            </a:br>
            <a:r>
              <a:rPr lang="en-US" u="sng" dirty="0"/>
              <a:t>running program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most central concept in any operating system. </a:t>
            </a:r>
          </a:p>
          <a:p>
            <a:pPr lvl="1"/>
            <a:r>
              <a:rPr lang="en-US" dirty="0"/>
              <a:t>It consists of some </a:t>
            </a:r>
            <a:r>
              <a:rPr lang="en-US" u="sng" dirty="0"/>
              <a:t>activity</a:t>
            </a:r>
            <a:r>
              <a:rPr lang="en-US" dirty="0"/>
              <a:t> on the computer.</a:t>
            </a:r>
          </a:p>
          <a:p>
            <a:pPr lvl="1"/>
            <a:r>
              <a:rPr lang="en-US" dirty="0"/>
              <a:t>It has a program, input, output, memory, registers, etc., and a </a:t>
            </a:r>
            <a:r>
              <a:rPr lang="en-US" u="sng" dirty="0"/>
              <a:t>state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Each process runs in its own address space.</a:t>
            </a:r>
          </a:p>
          <a:p>
            <a:pPr lvl="1"/>
            <a:r>
              <a:rPr lang="en-US" dirty="0"/>
              <a:t>If a program (such as a spreadsheet) is running more than once at the same time, each is an individual process with a separate address space.</a:t>
            </a:r>
          </a:p>
        </p:txBody>
      </p:sp>
    </p:spTree>
    <p:extLst>
      <p:ext uri="{BB962C8B-B14F-4D97-AF65-F5344CB8AC3E}">
        <p14:creationId xmlns:p14="http://schemas.microsoft.com/office/powerpoint/2010/main" val="2844248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ECE-897C-784A-898C-576AC126DD98}" type="slidenum">
              <a:rPr lang="en-US"/>
              <a:pPr/>
              <a:t>20</a:t>
            </a:fld>
            <a:endParaRPr lang="en-US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Synchronization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Message passing may be </a:t>
            </a:r>
            <a:r>
              <a:rPr lang="en-US" dirty="0">
                <a:solidFill>
                  <a:srgbClr val="B23300"/>
                </a:solidFill>
              </a:rPr>
              <a:t>blocking </a:t>
            </a:r>
            <a:br>
              <a:rPr lang="en-US" dirty="0"/>
            </a:br>
            <a:r>
              <a:rPr lang="en-US" dirty="0"/>
              <a:t>or </a:t>
            </a:r>
            <a:r>
              <a:rPr lang="en-US" dirty="0">
                <a:solidFill>
                  <a:srgbClr val="B23300"/>
                </a:solidFill>
              </a:rPr>
              <a:t>nonblocking</a:t>
            </a:r>
            <a:r>
              <a:rPr lang="en-US" dirty="0"/>
              <a:t>.</a:t>
            </a:r>
            <a:endParaRPr lang="en-US" dirty="0">
              <a:solidFill>
                <a:srgbClr val="B23300"/>
              </a:solidFill>
            </a:endParaRPr>
          </a:p>
          <a:p>
            <a:pPr lvl="1"/>
            <a:r>
              <a:rPr lang="en-US" dirty="0"/>
              <a:t>AKA </a:t>
            </a:r>
            <a:r>
              <a:rPr lang="en-US" dirty="0">
                <a:solidFill>
                  <a:srgbClr val="B23300"/>
                </a:solidFill>
              </a:rPr>
              <a:t>synchronous </a:t>
            </a:r>
            <a:r>
              <a:rPr lang="en-US" dirty="0"/>
              <a:t>and </a:t>
            </a:r>
            <a:r>
              <a:rPr lang="en-US" dirty="0">
                <a:solidFill>
                  <a:srgbClr val="B23300"/>
                </a:solidFill>
              </a:rPr>
              <a:t>asynchronous</a:t>
            </a:r>
            <a:r>
              <a:rPr lang="en-US" dirty="0"/>
              <a:t>, respectively.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551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FECE-897C-784A-898C-576AC126DD98}" type="slidenum">
              <a:rPr lang="en-US"/>
              <a:pPr/>
              <a:t>21</a:t>
            </a:fld>
            <a:endParaRPr lang="en-US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Synchronization</a:t>
            </a:r>
            <a:r>
              <a:rPr lang="en-US" i="1" dirty="0"/>
              <a:t>, cont’d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5"/>
            <a:ext cx="8229600" cy="4937706"/>
          </a:xfrm>
        </p:spPr>
        <p:txBody>
          <a:bodyPr/>
          <a:lstStyle/>
          <a:p>
            <a:r>
              <a:rPr lang="en-US" dirty="0"/>
              <a:t>Blocking send</a:t>
            </a:r>
          </a:p>
          <a:p>
            <a:pPr lvl="1"/>
            <a:r>
              <a:rPr lang="en-US" dirty="0"/>
              <a:t>The sending process is blocked until </a:t>
            </a:r>
            <a:br>
              <a:rPr lang="en-US" dirty="0"/>
            </a:br>
            <a:r>
              <a:rPr lang="en-US" dirty="0"/>
              <a:t>the message is received.</a:t>
            </a:r>
          </a:p>
          <a:p>
            <a:r>
              <a:rPr lang="en-US" dirty="0"/>
              <a:t>Nonblocking send</a:t>
            </a:r>
          </a:p>
          <a:p>
            <a:pPr lvl="1"/>
            <a:r>
              <a:rPr lang="en-US" dirty="0"/>
              <a:t>The sending process sends the message </a:t>
            </a:r>
            <a:br>
              <a:rPr lang="en-US" dirty="0"/>
            </a:br>
            <a:r>
              <a:rPr lang="en-US" dirty="0"/>
              <a:t>and continues operating.</a:t>
            </a:r>
          </a:p>
          <a:p>
            <a:pPr lvl="4"/>
            <a:endParaRPr lang="en-US" dirty="0"/>
          </a:p>
          <a:p>
            <a:r>
              <a:rPr lang="en-US" dirty="0"/>
              <a:t>Blocking receive</a:t>
            </a:r>
          </a:p>
          <a:p>
            <a:pPr lvl="1"/>
            <a:r>
              <a:rPr lang="en-US" dirty="0"/>
              <a:t>The receiver blocks until a message is available.</a:t>
            </a:r>
          </a:p>
          <a:p>
            <a:r>
              <a:rPr lang="en-US" dirty="0"/>
              <a:t>Nonblocking receive</a:t>
            </a:r>
          </a:p>
          <a:p>
            <a:pPr lvl="1"/>
            <a:r>
              <a:rPr lang="en-US" dirty="0"/>
              <a:t>The receive either retrieves a message or a null.</a:t>
            </a:r>
          </a:p>
        </p:txBody>
      </p:sp>
    </p:spTree>
    <p:extLst>
      <p:ext uri="{BB962C8B-B14F-4D97-AF65-F5344CB8AC3E}">
        <p14:creationId xmlns:p14="http://schemas.microsoft.com/office/powerpoint/2010/main" val="36601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1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1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1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1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A019-541A-9F4A-9CF0-EA88697DBDC0}" type="slidenum">
              <a:rPr lang="en-US"/>
              <a:pPr/>
              <a:t>22</a:t>
            </a:fld>
            <a:endParaRPr 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Client-Server Communications: Sockets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694238"/>
          </a:xfrm>
        </p:spPr>
        <p:txBody>
          <a:bodyPr/>
          <a:lstStyle/>
          <a:p>
            <a:r>
              <a:rPr lang="en-US" dirty="0"/>
              <a:t>A socket is a </a:t>
            </a:r>
            <a:r>
              <a:rPr lang="en-US" dirty="0">
                <a:solidFill>
                  <a:srgbClr val="B23300"/>
                </a:solidFill>
              </a:rPr>
              <a:t>communications endpoint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Two processes can communicate over a network using a pair of </a:t>
            </a:r>
            <a:br>
              <a:rPr lang="en-US" dirty="0"/>
            </a:br>
            <a:r>
              <a:rPr lang="en-US" dirty="0"/>
              <a:t>sockets, one per </a:t>
            </a:r>
            <a:br>
              <a:rPr lang="en-US" dirty="0"/>
            </a:br>
            <a:r>
              <a:rPr lang="en-US" dirty="0"/>
              <a:t>process.</a:t>
            </a:r>
          </a:p>
          <a:p>
            <a:pPr lvl="4"/>
            <a:endParaRPr lang="en-US" dirty="0"/>
          </a:p>
          <a:p>
            <a:r>
              <a:rPr lang="en-US" dirty="0"/>
              <a:t>A socket has an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IP address </a:t>
            </a:r>
            <a:r>
              <a:rPr lang="en-US" dirty="0"/>
              <a:t>and a </a:t>
            </a:r>
            <a:br>
              <a:rPr lang="en-US" dirty="0">
                <a:solidFill>
                  <a:srgbClr val="B23300"/>
                </a:solidFill>
              </a:rPr>
            </a:br>
            <a:r>
              <a:rPr lang="en-US" dirty="0">
                <a:solidFill>
                  <a:srgbClr val="B23300"/>
                </a:solidFill>
              </a:rPr>
              <a:t>port number</a:t>
            </a:r>
            <a:r>
              <a:rPr lang="en-US" dirty="0"/>
              <a:t>.</a:t>
            </a:r>
          </a:p>
        </p:txBody>
      </p:sp>
      <p:pic>
        <p:nvPicPr>
          <p:cNvPr id="63283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927" y="2603791"/>
            <a:ext cx="4814888" cy="32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96C4F9-B07A-1349-A32B-BF32A0FBE640}"/>
              </a:ext>
            </a:extLst>
          </p:cNvPr>
          <p:cNvSpPr txBox="1"/>
          <p:nvPr/>
        </p:nvSpPr>
        <p:spPr>
          <a:xfrm>
            <a:off x="3207728" y="5756573"/>
            <a:ext cx="291137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Operating System Concepts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10</a:t>
            </a:r>
            <a:r>
              <a:rPr lang="en-US" sz="800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edition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Abraham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Silberschatz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Greg Gagne, and Peter B. Galvin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Wiley, 2018, ISBN 978-1119456339 </a:t>
            </a:r>
          </a:p>
        </p:txBody>
      </p:sp>
    </p:spTree>
    <p:extLst>
      <p:ext uri="{BB962C8B-B14F-4D97-AF65-F5344CB8AC3E}">
        <p14:creationId xmlns:p14="http://schemas.microsoft.com/office/powerpoint/2010/main" val="1468347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A8F9-DC19-B840-B4D3-0F858FDDB225}" type="slidenum">
              <a:rPr lang="en-US"/>
              <a:pPr/>
              <a:t>23</a:t>
            </a:fld>
            <a:endParaRPr lang="en-US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Client-Server Communications: RPC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Remote Procedure Calls </a:t>
            </a:r>
            <a:r>
              <a:rPr lang="en-US" dirty="0"/>
              <a:t>(RPC) abstract procedure calls between processes on networked systems.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Stub: </a:t>
            </a:r>
            <a:r>
              <a:rPr lang="en-US" dirty="0"/>
              <a:t>Client-side proxy for the actual procedure </a:t>
            </a:r>
            <a:br>
              <a:rPr lang="en-US" dirty="0"/>
            </a:br>
            <a:r>
              <a:rPr lang="en-US" dirty="0"/>
              <a:t>that resides on the server.</a:t>
            </a:r>
          </a:p>
          <a:p>
            <a:pPr lvl="4"/>
            <a:endParaRPr lang="en-US" dirty="0"/>
          </a:p>
          <a:p>
            <a:r>
              <a:rPr lang="en-US" dirty="0"/>
              <a:t>The client-side stub locates the server 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B23300"/>
                </a:solidFill>
              </a:rPr>
              <a:t>marshals </a:t>
            </a:r>
            <a:r>
              <a:rPr lang="en-US" dirty="0"/>
              <a:t>the parameters.</a:t>
            </a:r>
          </a:p>
          <a:p>
            <a:pPr lvl="1"/>
            <a:r>
              <a:rPr lang="en-US" dirty="0"/>
              <a:t>Convert the parameter values to a form </a:t>
            </a:r>
            <a:br>
              <a:rPr lang="en-US" dirty="0"/>
            </a:br>
            <a:r>
              <a:rPr lang="en-US" dirty="0"/>
              <a:t>that can be transmitted over the network.</a:t>
            </a:r>
          </a:p>
        </p:txBody>
      </p:sp>
    </p:spTree>
    <p:extLst>
      <p:ext uri="{BB962C8B-B14F-4D97-AF65-F5344CB8AC3E}">
        <p14:creationId xmlns:p14="http://schemas.microsoft.com/office/powerpoint/2010/main" val="387768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A8F9-DC19-B840-B4D3-0F858FDDB225}" type="slidenum">
              <a:rPr lang="en-US"/>
              <a:pPr/>
              <a:t>24</a:t>
            </a:fld>
            <a:endParaRPr lang="en-US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Client-Server Communications: RPC</a:t>
            </a:r>
            <a:r>
              <a:rPr lang="en-US" i="1" dirty="0"/>
              <a:t>, cont’d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server-side </a:t>
            </a:r>
            <a:r>
              <a:rPr lang="en-US" dirty="0">
                <a:solidFill>
                  <a:srgbClr val="B23300"/>
                </a:solidFill>
              </a:rPr>
              <a:t>skeleton </a:t>
            </a:r>
            <a:r>
              <a:rPr lang="en-US" dirty="0"/>
              <a:t>receives this message, </a:t>
            </a:r>
            <a:r>
              <a:rPr lang="en-US" dirty="0" err="1">
                <a:solidFill>
                  <a:srgbClr val="B23300"/>
                </a:solidFill>
              </a:rPr>
              <a:t>unmarshals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the parameters, and performs the procedure on the server.</a:t>
            </a:r>
          </a:p>
        </p:txBody>
      </p:sp>
    </p:spTree>
    <p:extLst>
      <p:ext uri="{BB962C8B-B14F-4D97-AF65-F5344CB8AC3E}">
        <p14:creationId xmlns:p14="http://schemas.microsoft.com/office/powerpoint/2010/main" val="33879697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E56B4-55A9-234F-ABD0-1D6629CE5E2C}" type="slidenum">
              <a:rPr lang="en-US"/>
              <a:pPr/>
              <a:t>25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Client-Server Communications: RPC</a:t>
            </a:r>
            <a:r>
              <a:rPr lang="en-US" i="1" dirty="0"/>
              <a:t>, cont’d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690562"/>
          </a:xfrm>
        </p:spPr>
        <p:txBody>
          <a:bodyPr/>
          <a:lstStyle/>
          <a:p>
            <a:r>
              <a:rPr lang="en-US" dirty="0" err="1"/>
              <a:t>Marshalling</a:t>
            </a:r>
            <a:r>
              <a:rPr lang="en-US" dirty="0"/>
              <a:t> and </a:t>
            </a:r>
            <a:r>
              <a:rPr lang="en-US" dirty="0" err="1"/>
              <a:t>unmarshalling</a:t>
            </a:r>
            <a:endParaRPr lang="en-US" dirty="0"/>
          </a:p>
        </p:txBody>
      </p:sp>
      <p:pic>
        <p:nvPicPr>
          <p:cNvPr id="63488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74838"/>
            <a:ext cx="6405563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9112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1541-F392-7341-B27C-D588400B345B}" type="slidenum">
              <a:rPr lang="en-US"/>
              <a:pPr/>
              <a:t>26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IPC: Pipes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Pipes are </a:t>
            </a:r>
            <a:r>
              <a:rPr lang="en-US" dirty="0">
                <a:solidFill>
                  <a:srgbClr val="B23300"/>
                </a:solidFill>
              </a:rPr>
              <a:t>communications conduits </a:t>
            </a:r>
            <a:br>
              <a:rPr lang="en-US" dirty="0"/>
            </a:br>
            <a:r>
              <a:rPr lang="en-US" dirty="0"/>
              <a:t>for cooperating processes.</a:t>
            </a:r>
          </a:p>
          <a:p>
            <a:pPr lvl="4"/>
            <a:endParaRPr lang="en-US" dirty="0"/>
          </a:p>
          <a:p>
            <a:r>
              <a:rPr lang="en-US" dirty="0"/>
              <a:t>A pipe is a special type of file accessed using ordinary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read()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write()</a:t>
            </a:r>
            <a:r>
              <a:rPr lang="en-US" dirty="0"/>
              <a:t> system calls.</a:t>
            </a:r>
          </a:p>
          <a:p>
            <a:pPr lvl="4"/>
            <a:endParaRPr lang="en-US" dirty="0"/>
          </a:p>
          <a:p>
            <a:r>
              <a:rPr lang="en-US" dirty="0"/>
              <a:t>Typically, a parent process creates a pipe </a:t>
            </a:r>
            <a:br>
              <a:rPr lang="en-US" dirty="0"/>
            </a:br>
            <a:r>
              <a:rPr lang="en-US" dirty="0"/>
              <a:t>and then forks a child process.</a:t>
            </a:r>
          </a:p>
          <a:p>
            <a:pPr lvl="1"/>
            <a:r>
              <a:rPr lang="en-US" dirty="0"/>
              <a:t>The parent process makes the pipe available </a:t>
            </a:r>
            <a:br>
              <a:rPr lang="en-US" dirty="0"/>
            </a:br>
            <a:r>
              <a:rPr lang="en-US" dirty="0"/>
              <a:t>to the child process to use in order to </a:t>
            </a:r>
            <a:br>
              <a:rPr lang="en-US" dirty="0"/>
            </a:br>
            <a:r>
              <a:rPr lang="en-US" dirty="0"/>
              <a:t>communicate with the child.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9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5242" y="6263604"/>
            <a:ext cx="731557" cy="457200"/>
          </a:xfrm>
        </p:spPr>
        <p:txBody>
          <a:bodyPr/>
          <a:lstStyle/>
          <a:p>
            <a:fld id="{A603D07C-EF34-7D47-943F-DAA1E0BA672A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513"/>
            <a:ext cx="8412388" cy="655637"/>
          </a:xfrm>
        </p:spPr>
        <p:txBody>
          <a:bodyPr/>
          <a:lstStyle/>
          <a:p>
            <a:r>
              <a:rPr lang="en-US" dirty="0"/>
              <a:t>IPC: Pipes, </a:t>
            </a:r>
            <a:r>
              <a:rPr lang="en-US" i="1" dirty="0"/>
              <a:t>cont’d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Example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fd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[0]</a:t>
            </a:r>
            <a:r>
              <a:rPr lang="en-US" dirty="0"/>
              <a:t>: File descriptor of the </a:t>
            </a:r>
            <a:r>
              <a:rPr lang="en-US" dirty="0">
                <a:solidFill>
                  <a:schemeClr val="folHlink"/>
                </a:solidFill>
              </a:rPr>
              <a:t>read end</a:t>
            </a:r>
            <a:r>
              <a:rPr lang="en-US" dirty="0"/>
              <a:t> of the pipe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fd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[1]</a:t>
            </a:r>
            <a:r>
              <a:rPr lang="en-US" dirty="0"/>
              <a:t>: File descriptor of the </a:t>
            </a:r>
            <a:r>
              <a:rPr lang="en-US" dirty="0">
                <a:solidFill>
                  <a:schemeClr val="folHlink"/>
                </a:solidFill>
              </a:rPr>
              <a:t>write end</a:t>
            </a:r>
            <a:r>
              <a:rPr lang="en-US" dirty="0"/>
              <a:t> of the pipe</a:t>
            </a:r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1279525" y="3393694"/>
            <a:ext cx="904875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</a:rPr>
              <a:t>Parent</a:t>
            </a:r>
          </a:p>
        </p:txBody>
      </p:sp>
      <p:sp>
        <p:nvSpPr>
          <p:cNvPr id="636933" name="Text Box 5"/>
          <p:cNvSpPr txBox="1">
            <a:spLocks noChangeArrowheads="1"/>
          </p:cNvSpPr>
          <p:nvPr/>
        </p:nvSpPr>
        <p:spPr bwMode="auto">
          <a:xfrm>
            <a:off x="6975475" y="5536819"/>
            <a:ext cx="765175" cy="376238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</a:rPr>
              <a:t>Child</a:t>
            </a:r>
          </a:p>
        </p:txBody>
      </p:sp>
      <p:sp>
        <p:nvSpPr>
          <p:cNvPr id="636934" name="Text Box 6"/>
          <p:cNvSpPr txBox="1">
            <a:spLocks noChangeArrowheads="1"/>
          </p:cNvSpPr>
          <p:nvPr/>
        </p:nvSpPr>
        <p:spPr bwMode="auto">
          <a:xfrm>
            <a:off x="1801813" y="3850894"/>
            <a:ext cx="941387" cy="3143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fd[0] read</a:t>
            </a:r>
          </a:p>
        </p:txBody>
      </p:sp>
      <p:sp>
        <p:nvSpPr>
          <p:cNvPr id="636935" name="Text Box 7"/>
          <p:cNvSpPr txBox="1">
            <a:spLocks noChangeArrowheads="1"/>
          </p:cNvSpPr>
          <p:nvPr/>
        </p:nvSpPr>
        <p:spPr bwMode="auto">
          <a:xfrm>
            <a:off x="7470775" y="5130419"/>
            <a:ext cx="941388" cy="3143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33CC"/>
                </a:solidFill>
              </a:rPr>
              <a:t>fd[0] read</a:t>
            </a:r>
          </a:p>
        </p:txBody>
      </p:sp>
      <p:sp>
        <p:nvSpPr>
          <p:cNvPr id="636936" name="Text Box 8"/>
          <p:cNvSpPr txBox="1">
            <a:spLocks noChangeArrowheads="1"/>
          </p:cNvSpPr>
          <p:nvPr/>
        </p:nvSpPr>
        <p:spPr bwMode="auto">
          <a:xfrm>
            <a:off x="684213" y="3850894"/>
            <a:ext cx="962025" cy="3143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fd[1] write</a:t>
            </a:r>
          </a:p>
        </p:txBody>
      </p:sp>
      <p:sp>
        <p:nvSpPr>
          <p:cNvPr id="636937" name="Text Box 9"/>
          <p:cNvSpPr txBox="1">
            <a:spLocks noChangeArrowheads="1"/>
          </p:cNvSpPr>
          <p:nvPr/>
        </p:nvSpPr>
        <p:spPr bwMode="auto">
          <a:xfrm>
            <a:off x="6353175" y="5130419"/>
            <a:ext cx="962025" cy="3143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33CC"/>
                </a:solidFill>
              </a:rPr>
              <a:t>fd[1] write</a:t>
            </a:r>
          </a:p>
        </p:txBody>
      </p:sp>
      <p:cxnSp>
        <p:nvCxnSpPr>
          <p:cNvPr id="636938" name="AutoShape 10"/>
          <p:cNvCxnSpPr>
            <a:cxnSpLocks noChangeShapeType="1"/>
            <a:stCxn id="636936" idx="2"/>
            <a:endCxn id="636945" idx="2"/>
          </p:cNvCxnSpPr>
          <p:nvPr/>
        </p:nvCxnSpPr>
        <p:spPr bwMode="auto">
          <a:xfrm rot="16200000" flipH="1">
            <a:off x="2043113" y="3287331"/>
            <a:ext cx="279400" cy="2035175"/>
          </a:xfrm>
          <a:prstGeom prst="bentConnector2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6939" name="AutoShape 11"/>
          <p:cNvCxnSpPr>
            <a:cxnSpLocks noChangeShapeType="1"/>
            <a:stCxn id="636935" idx="0"/>
            <a:endCxn id="636947" idx="6"/>
          </p:cNvCxnSpPr>
          <p:nvPr/>
        </p:nvCxnSpPr>
        <p:spPr bwMode="auto">
          <a:xfrm rot="5400000" flipH="1">
            <a:off x="6600032" y="3788187"/>
            <a:ext cx="685800" cy="1998663"/>
          </a:xfrm>
          <a:prstGeom prst="bentConnector2">
            <a:avLst/>
          </a:prstGeom>
          <a:noFill/>
          <a:ln w="28575">
            <a:solidFill>
              <a:srgbClr val="0033CC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6940" name="AutoShape 12"/>
          <p:cNvCxnSpPr>
            <a:cxnSpLocks noChangeShapeType="1"/>
            <a:stCxn id="636937" idx="1"/>
            <a:endCxn id="636946" idx="2"/>
          </p:cNvCxnSpPr>
          <p:nvPr/>
        </p:nvCxnSpPr>
        <p:spPr bwMode="auto">
          <a:xfrm rot="10800000">
            <a:off x="3200400" y="4719257"/>
            <a:ext cx="3152775" cy="568325"/>
          </a:xfrm>
          <a:prstGeom prst="bentConnector3">
            <a:avLst>
              <a:gd name="adj1" fmla="val 107250"/>
            </a:avLst>
          </a:prstGeom>
          <a:noFill/>
          <a:ln w="28575">
            <a:solidFill>
              <a:srgbClr val="0033CC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6941" name="AutoShape 13"/>
          <p:cNvCxnSpPr>
            <a:cxnSpLocks noChangeShapeType="1"/>
            <a:stCxn id="636934" idx="3"/>
            <a:endCxn id="636948" idx="6"/>
          </p:cNvCxnSpPr>
          <p:nvPr/>
        </p:nvCxnSpPr>
        <p:spPr bwMode="auto">
          <a:xfrm>
            <a:off x="2743200" y="4008057"/>
            <a:ext cx="3200400" cy="711200"/>
          </a:xfrm>
          <a:prstGeom prst="bentConnector3">
            <a:avLst>
              <a:gd name="adj1" fmla="val 107144"/>
            </a:avLst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36942" name="Group 14"/>
          <p:cNvGrpSpPr>
            <a:grpSpLocks/>
          </p:cNvGrpSpPr>
          <p:nvPr/>
        </p:nvGrpSpPr>
        <p:grpSpPr bwMode="auto">
          <a:xfrm>
            <a:off x="3200400" y="4216019"/>
            <a:ext cx="2743200" cy="731838"/>
            <a:chOff x="2016" y="2876"/>
            <a:chExt cx="1728" cy="461"/>
          </a:xfrm>
        </p:grpSpPr>
        <p:grpSp>
          <p:nvGrpSpPr>
            <p:cNvPr id="636943" name="Group 15"/>
            <p:cNvGrpSpPr>
              <a:grpSpLocks/>
            </p:cNvGrpSpPr>
            <p:nvPr/>
          </p:nvGrpSpPr>
          <p:grpSpPr bwMode="auto">
            <a:xfrm>
              <a:off x="2016" y="2876"/>
              <a:ext cx="1728" cy="461"/>
              <a:chOff x="2016" y="2876"/>
              <a:chExt cx="1728" cy="461"/>
            </a:xfrm>
          </p:grpSpPr>
          <p:sp>
            <p:nvSpPr>
              <p:cNvPr id="636944" name="AutoShape 16"/>
              <p:cNvSpPr>
                <a:spLocks noChangeArrowheads="1"/>
              </p:cNvSpPr>
              <p:nvPr/>
            </p:nvSpPr>
            <p:spPr bwMode="auto">
              <a:xfrm rot="5400000">
                <a:off x="2649" y="2243"/>
                <a:ext cx="461" cy="1728"/>
              </a:xfrm>
              <a:prstGeom prst="can">
                <a:avLst>
                  <a:gd name="adj" fmla="val 93709"/>
                </a:avLst>
              </a:prstGeom>
              <a:gradFill rotWithShape="1">
                <a:gsLst>
                  <a:gs pos="0">
                    <a:srgbClr val="FFCC00">
                      <a:gamma/>
                      <a:shade val="46275"/>
                      <a:invGamma/>
                    </a:srgbClr>
                  </a:gs>
                  <a:gs pos="50000">
                    <a:srgbClr val="FFCC00"/>
                  </a:gs>
                  <a:gs pos="100000">
                    <a:srgbClr val="FFCC00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800"/>
                  <a:t>Pipe</a:t>
                </a:r>
              </a:p>
            </p:txBody>
          </p:sp>
          <p:sp>
            <p:nvSpPr>
              <p:cNvPr id="636945" name="Oval 17"/>
              <p:cNvSpPr>
                <a:spLocks noChangeArrowheads="1"/>
              </p:cNvSpPr>
              <p:nvPr/>
            </p:nvSpPr>
            <p:spPr bwMode="auto">
              <a:xfrm>
                <a:off x="2016" y="2991"/>
                <a:ext cx="58" cy="58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946" name="Oval 18"/>
              <p:cNvSpPr>
                <a:spLocks noChangeArrowheads="1"/>
              </p:cNvSpPr>
              <p:nvPr/>
            </p:nvSpPr>
            <p:spPr bwMode="auto">
              <a:xfrm>
                <a:off x="2016" y="3164"/>
                <a:ext cx="58" cy="58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947" name="Oval 19"/>
              <p:cNvSpPr>
                <a:spLocks noChangeArrowheads="1"/>
              </p:cNvSpPr>
              <p:nvPr/>
            </p:nvSpPr>
            <p:spPr bwMode="auto">
              <a:xfrm>
                <a:off x="3686" y="2991"/>
                <a:ext cx="58" cy="58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948" name="Oval 20"/>
              <p:cNvSpPr>
                <a:spLocks noChangeArrowheads="1"/>
              </p:cNvSpPr>
              <p:nvPr/>
            </p:nvSpPr>
            <p:spPr bwMode="auto">
              <a:xfrm>
                <a:off x="3686" y="3164"/>
                <a:ext cx="58" cy="58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6949" name="AutoShape 21"/>
            <p:cNvSpPr>
              <a:spLocks noChangeArrowheads="1"/>
            </p:cNvSpPr>
            <p:nvPr/>
          </p:nvSpPr>
          <p:spPr bwMode="auto">
            <a:xfrm>
              <a:off x="2938" y="3024"/>
              <a:ext cx="346" cy="172"/>
            </a:xfrm>
            <a:prstGeom prst="rightArrow">
              <a:avLst>
                <a:gd name="adj1" fmla="val 50000"/>
                <a:gd name="adj2" fmla="val 50291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folHlink"/>
                </a:solidFill>
              </a:endParaRPr>
            </a:p>
          </p:txBody>
        </p:sp>
        <p:sp>
          <p:nvSpPr>
            <p:cNvPr id="636950" name="AutoShape 22"/>
            <p:cNvSpPr>
              <a:spLocks noChangeArrowheads="1"/>
            </p:cNvSpPr>
            <p:nvPr/>
          </p:nvSpPr>
          <p:spPr bwMode="auto">
            <a:xfrm>
              <a:off x="2246" y="3024"/>
              <a:ext cx="346" cy="172"/>
            </a:xfrm>
            <a:prstGeom prst="rightArrow">
              <a:avLst>
                <a:gd name="adj1" fmla="val 50000"/>
                <a:gd name="adj2" fmla="val 50291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folHlink"/>
                </a:solidFill>
              </a:endParaRPr>
            </a:p>
          </p:txBody>
        </p:sp>
      </p:grpSp>
      <p:grpSp>
        <p:nvGrpSpPr>
          <p:cNvPr id="636956" name="Group 28"/>
          <p:cNvGrpSpPr>
            <a:grpSpLocks/>
          </p:cNvGrpSpPr>
          <p:nvPr/>
        </p:nvGrpSpPr>
        <p:grpSpPr bwMode="auto">
          <a:xfrm>
            <a:off x="2011363" y="3668332"/>
            <a:ext cx="836612" cy="731837"/>
            <a:chOff x="1267" y="2563"/>
            <a:chExt cx="527" cy="461"/>
          </a:xfrm>
        </p:grpSpPr>
        <p:sp>
          <p:nvSpPr>
            <p:cNvPr id="636951" name="Text Box 23"/>
            <p:cNvSpPr txBox="1">
              <a:spLocks noChangeArrowheads="1"/>
            </p:cNvSpPr>
            <p:nvPr/>
          </p:nvSpPr>
          <p:spPr bwMode="auto">
            <a:xfrm>
              <a:off x="1382" y="2563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/>
                <a:t>x</a:t>
              </a:r>
            </a:p>
          </p:txBody>
        </p:sp>
        <p:sp>
          <p:nvSpPr>
            <p:cNvPr id="636953" name="Text Box 25"/>
            <p:cNvSpPr txBox="1">
              <a:spLocks noChangeArrowheads="1"/>
            </p:cNvSpPr>
            <p:nvPr/>
          </p:nvSpPr>
          <p:spPr bwMode="auto">
            <a:xfrm>
              <a:off x="1267" y="2851"/>
              <a:ext cx="5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Not used</a:t>
              </a:r>
            </a:p>
          </p:txBody>
        </p:sp>
      </p:grpSp>
      <p:grpSp>
        <p:nvGrpSpPr>
          <p:cNvPr id="636957" name="Group 29"/>
          <p:cNvGrpSpPr>
            <a:grpSpLocks/>
          </p:cNvGrpSpPr>
          <p:nvPr/>
        </p:nvGrpSpPr>
        <p:grpSpPr bwMode="auto">
          <a:xfrm>
            <a:off x="6661150" y="4857369"/>
            <a:ext cx="836613" cy="731838"/>
            <a:chOff x="4196" y="3312"/>
            <a:chExt cx="527" cy="461"/>
          </a:xfrm>
        </p:grpSpPr>
        <p:sp>
          <p:nvSpPr>
            <p:cNvPr id="636952" name="Text Box 24"/>
            <p:cNvSpPr txBox="1">
              <a:spLocks noChangeArrowheads="1"/>
            </p:cNvSpPr>
            <p:nvPr/>
          </p:nvSpPr>
          <p:spPr bwMode="auto">
            <a:xfrm>
              <a:off x="4320" y="3369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/>
                <a:t>x</a:t>
              </a:r>
            </a:p>
          </p:txBody>
        </p:sp>
        <p:sp>
          <p:nvSpPr>
            <p:cNvPr id="636954" name="Text Box 26"/>
            <p:cNvSpPr txBox="1">
              <a:spLocks noChangeArrowheads="1"/>
            </p:cNvSpPr>
            <p:nvPr/>
          </p:nvSpPr>
          <p:spPr bwMode="auto">
            <a:xfrm>
              <a:off x="4196" y="3312"/>
              <a:ext cx="5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Not used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DF8A4A1-072F-2F45-B705-ABDC2745ED55}"/>
              </a:ext>
            </a:extLst>
          </p:cNvPr>
          <p:cNvSpPr txBox="1"/>
          <p:nvPr/>
        </p:nvSpPr>
        <p:spPr>
          <a:xfrm>
            <a:off x="3432124" y="2697488"/>
            <a:ext cx="268932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Both the parent and child</a:t>
            </a:r>
          </a:p>
          <a:p>
            <a:r>
              <a:rPr lang="en-US" dirty="0">
                <a:solidFill>
                  <a:srgbClr val="0432FF"/>
                </a:solidFill>
              </a:rPr>
              <a:t>process share the </a:t>
            </a:r>
            <a:r>
              <a:rPr lang="en-US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solidFill>
                  <a:srgbClr val="0432FF"/>
                </a:solidFill>
              </a:rPr>
              <a:t> array.</a:t>
            </a:r>
          </a:p>
        </p:txBody>
      </p:sp>
    </p:spTree>
    <p:extLst>
      <p:ext uri="{BB962C8B-B14F-4D97-AF65-F5344CB8AC3E}">
        <p14:creationId xmlns:p14="http://schemas.microsoft.com/office/powerpoint/2010/main" val="288453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6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6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6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36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6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6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6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3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2" grpId="0" animBg="1"/>
      <p:bldP spid="636933" grpId="0" animBg="1"/>
      <p:bldP spid="636934" grpId="0" animBg="1"/>
      <p:bldP spid="636935" grpId="0" animBg="1"/>
      <p:bldP spid="636936" grpId="0" animBg="1"/>
      <p:bldP spid="6369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03E26-FE7C-0841-BD14-971B1E6A1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IPC: Named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2761C-26BD-6C41-AC0E-3DD8118B0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8" y="1234465"/>
            <a:ext cx="8320995" cy="4926964"/>
          </a:xfrm>
        </p:spPr>
        <p:txBody>
          <a:bodyPr/>
          <a:lstStyle/>
          <a:p>
            <a:r>
              <a:rPr lang="en-US" dirty="0"/>
              <a:t>Two independent processes can exchange data via a </a:t>
            </a:r>
            <a:r>
              <a:rPr lang="en-US" dirty="0">
                <a:solidFill>
                  <a:srgbClr val="C00000"/>
                </a:solidFill>
              </a:rPr>
              <a:t>named pipe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AKA a </a:t>
            </a:r>
            <a:r>
              <a:rPr lang="en-US" u="sng" dirty="0"/>
              <a:t>first-in-first-out</a:t>
            </a:r>
            <a:r>
              <a:rPr lang="en-US" dirty="0"/>
              <a:t> (</a:t>
            </a:r>
            <a:r>
              <a:rPr lang="en-US" dirty="0">
                <a:solidFill>
                  <a:srgbClr val="C00000"/>
                </a:solidFill>
              </a:rPr>
              <a:t>FIFO</a:t>
            </a:r>
            <a:r>
              <a:rPr lang="en-US" dirty="0"/>
              <a:t>) queue.</a:t>
            </a:r>
          </a:p>
          <a:p>
            <a:pPr lvl="1"/>
            <a:r>
              <a:rPr lang="en-US" dirty="0"/>
              <a:t>The two process must share the </a:t>
            </a:r>
            <a:r>
              <a:rPr lang="en-US" u="sng" dirty="0"/>
              <a:t>name</a:t>
            </a:r>
            <a:r>
              <a:rPr lang="en-US" dirty="0"/>
              <a:t> of the pipe.</a:t>
            </a:r>
          </a:p>
          <a:p>
            <a:pPr lvl="1"/>
            <a:r>
              <a:rPr lang="en-US" dirty="0"/>
              <a:t>The pipe allows </a:t>
            </a:r>
            <a:r>
              <a:rPr lang="en-US" u="sng" dirty="0"/>
              <a:t>bidirectional</a:t>
            </a:r>
            <a:r>
              <a:rPr lang="en-US" dirty="0"/>
              <a:t> communication.</a:t>
            </a:r>
          </a:p>
          <a:p>
            <a:pPr lvl="4"/>
            <a:endParaRPr lang="en-US" dirty="0"/>
          </a:p>
          <a:p>
            <a:r>
              <a:rPr lang="en-US" dirty="0"/>
              <a:t>Created by the POSIX </a:t>
            </a:r>
            <a:r>
              <a:rPr lang="en-US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mkfifo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function.</a:t>
            </a:r>
          </a:p>
          <a:p>
            <a:pPr lvl="1"/>
            <a:r>
              <a:rPr lang="en-US" dirty="0"/>
              <a:t>Lasts as long as the system is up or until it is deleted.</a:t>
            </a:r>
          </a:p>
          <a:p>
            <a:pPr lvl="4"/>
            <a:endParaRPr lang="en-US" dirty="0"/>
          </a:p>
          <a:p>
            <a:r>
              <a:rPr lang="en-US" dirty="0"/>
              <a:t>Any process can open it for reading and writing.</a:t>
            </a:r>
          </a:p>
          <a:p>
            <a:pPr lvl="1"/>
            <a:r>
              <a:rPr lang="en-US" dirty="0"/>
              <a:t>Must be open at both ends simultaneously for reading and writing operations.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81159-875C-3C46-AC8C-A95655C2C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78849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BA47A-29E9-6048-AE89-F92C6DD3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99256"/>
            <a:ext cx="8229600" cy="655637"/>
          </a:xfrm>
        </p:spPr>
        <p:txBody>
          <a:bodyPr/>
          <a:lstStyle/>
          <a:p>
            <a:r>
              <a:rPr lang="en-US" dirty="0"/>
              <a:t>Named Pipe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50585-DDF0-AC4C-AA62-1E04B39F3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independent processes </a:t>
            </a:r>
            <a:r>
              <a:rPr lang="en-US" dirty="0" err="1">
                <a:solidFill>
                  <a:srgbClr val="0432FF"/>
                </a:solidFill>
              </a:rPr>
              <a:t>WriteRead</a:t>
            </a:r>
            <a:r>
              <a:rPr lang="en-US" dirty="0"/>
              <a:t> and </a:t>
            </a:r>
            <a:r>
              <a:rPr lang="en-US" dirty="0" err="1">
                <a:solidFill>
                  <a:srgbClr val="0432FF"/>
                </a:solidFill>
              </a:rPr>
              <a:t>ReadWrite</a:t>
            </a:r>
            <a:r>
              <a:rPr lang="en-US" dirty="0"/>
              <a:t> communicate with each other via a named pipe.</a:t>
            </a:r>
          </a:p>
          <a:p>
            <a:pPr lvl="1"/>
            <a:r>
              <a:rPr lang="en-US" dirty="0"/>
              <a:t>The pipe has “</a:t>
            </a:r>
            <a:r>
              <a:rPr lang="en-US" dirty="0" err="1"/>
              <a:t>filepath</a:t>
            </a:r>
            <a:r>
              <a:rPr lang="en-US" dirty="0"/>
              <a:t>”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/cmpe142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processes alternate sending and receiving messages to and from each other.</a:t>
            </a:r>
          </a:p>
          <a:p>
            <a:pPr lvl="1"/>
            <a:r>
              <a:rPr lang="en-US" dirty="0"/>
              <a:t>Process </a:t>
            </a:r>
            <a:r>
              <a:rPr lang="en-US" dirty="0" err="1">
                <a:solidFill>
                  <a:srgbClr val="0432FF"/>
                </a:solidFill>
              </a:rPr>
              <a:t>WriteRead</a:t>
            </a:r>
            <a:r>
              <a:rPr lang="en-US" dirty="0"/>
              <a:t> first writes to the pipe </a:t>
            </a:r>
            <a:br>
              <a:rPr lang="en-US" dirty="0"/>
            </a:br>
            <a:r>
              <a:rPr lang="en-US" dirty="0"/>
              <a:t>and then reads from it.</a:t>
            </a:r>
          </a:p>
          <a:p>
            <a:pPr lvl="1"/>
            <a:r>
              <a:rPr lang="en-US" dirty="0"/>
              <a:t>Process </a:t>
            </a:r>
            <a:r>
              <a:rPr lang="en-US" dirty="0" err="1">
                <a:solidFill>
                  <a:srgbClr val="0432FF"/>
                </a:solidFill>
              </a:rPr>
              <a:t>ReadWrite</a:t>
            </a:r>
            <a:r>
              <a:rPr lang="en-US" dirty="0"/>
              <a:t> first reads from the pipe </a:t>
            </a:r>
            <a:br>
              <a:rPr lang="en-US" dirty="0"/>
            </a:br>
            <a:r>
              <a:rPr lang="en-US" dirty="0"/>
              <a:t>and then writes to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6E934-8836-5240-A7E5-4F75F3A3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4809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8E36-E126-4E45-B819-A0B6197D3330}" type="slidenum">
              <a:rPr lang="en-US"/>
              <a:pPr/>
              <a:t>3</a:t>
            </a:fld>
            <a:endParaRPr 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endParaRPr lang="en-US" i="1" dirty="0"/>
          </a:p>
        </p:txBody>
      </p:sp>
      <p:pic>
        <p:nvPicPr>
          <p:cNvPr id="59699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725" y="1349375"/>
            <a:ext cx="6600825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4D1922-90A9-8B42-A30C-827C1ABC234E}"/>
              </a:ext>
            </a:extLst>
          </p:cNvPr>
          <p:cNvSpPr txBox="1"/>
          <p:nvPr/>
        </p:nvSpPr>
        <p:spPr>
          <a:xfrm>
            <a:off x="3200450" y="5752455"/>
            <a:ext cx="291137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Operating System Concepts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10</a:t>
            </a:r>
            <a:r>
              <a:rPr lang="en-US" sz="800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edition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Abraham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Silberschatz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Greg Gagne, and Peter B. Galvin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Wiley, 2018, ISBN 978-1119456339 </a:t>
            </a:r>
          </a:p>
        </p:txBody>
      </p:sp>
    </p:spTree>
    <p:extLst>
      <p:ext uri="{BB962C8B-B14F-4D97-AF65-F5344CB8AC3E}">
        <p14:creationId xmlns:p14="http://schemas.microsoft.com/office/powerpoint/2010/main" val="4281551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7E1C7-37B8-AD46-A937-393D6B28C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Pipe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90682-1075-9146-88C4-5CDD68E98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30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800CEA-BA74-7541-AFD6-EC8C6D3916BC}"/>
              </a:ext>
            </a:extLst>
          </p:cNvPr>
          <p:cNvSpPr txBox="1"/>
          <p:nvPr/>
        </p:nvSpPr>
        <p:spPr>
          <a:xfrm>
            <a:off x="542815" y="1185944"/>
            <a:ext cx="5492209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fcntl.h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unistd.h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globals.h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char message[BUFFER_SIZE];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mkfifo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(FIFO_PATH, 0666);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(1)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open(FIFO_PATH, O_WRONLY);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(message, BUFFER_SIZE, stdin);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C3D859-96CD-E94F-BCD9-E8DB0D42C44B}"/>
              </a:ext>
            </a:extLst>
          </p:cNvPr>
          <p:cNvSpPr txBox="1"/>
          <p:nvPr/>
        </p:nvSpPr>
        <p:spPr>
          <a:xfrm>
            <a:off x="5525298" y="5127367"/>
            <a:ext cx="2023311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First open the FIFO </a:t>
            </a:r>
          </a:p>
          <a:p>
            <a:r>
              <a:rPr lang="en-US" dirty="0">
                <a:solidFill>
                  <a:srgbClr val="0432FF"/>
                </a:solidFill>
              </a:rPr>
              <a:t>in write-only mode.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A3E142-3A6D-E34B-94D5-701A1C189B53}"/>
              </a:ext>
            </a:extLst>
          </p:cNvPr>
          <p:cNvSpPr txBox="1"/>
          <p:nvPr/>
        </p:nvSpPr>
        <p:spPr>
          <a:xfrm>
            <a:off x="5934122" y="5810994"/>
            <a:ext cx="275267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Read a message from stdin.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94EC29-5C24-304B-B2FE-F3D88489AC7C}"/>
              </a:ext>
            </a:extLst>
          </p:cNvPr>
          <p:cNvSpPr txBox="1"/>
          <p:nvPr/>
        </p:nvSpPr>
        <p:spPr>
          <a:xfrm>
            <a:off x="4114805" y="4340321"/>
            <a:ext cx="299312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Create the named pipe (FIFO).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F5D0C7B-E32D-0244-9047-295F0C95DBE0}"/>
              </a:ext>
            </a:extLst>
          </p:cNvPr>
          <p:cNvGrpSpPr/>
          <p:nvPr/>
        </p:nvGrpSpPr>
        <p:grpSpPr>
          <a:xfrm>
            <a:off x="3265483" y="2606049"/>
            <a:ext cx="4998484" cy="754052"/>
            <a:chOff x="3265483" y="2606049"/>
            <a:chExt cx="4998484" cy="75405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16E310A-BD73-0B4D-9688-5B7D3583956F}"/>
                </a:ext>
              </a:extLst>
            </p:cNvPr>
            <p:cNvSpPr txBox="1"/>
            <p:nvPr/>
          </p:nvSpPr>
          <p:spPr>
            <a:xfrm>
              <a:off x="3265483" y="2606049"/>
              <a:ext cx="4998484" cy="584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const char *FIFO_PATH = "/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tmp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/cmpe142";</a:t>
              </a:r>
            </a:p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const int BUFFER_SIZE = 80;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56BF1A-CDAF-3D46-883F-A558B140E2F1}"/>
                </a:ext>
              </a:extLst>
            </p:cNvPr>
            <p:cNvSpPr txBox="1"/>
            <p:nvPr/>
          </p:nvSpPr>
          <p:spPr>
            <a:xfrm>
              <a:off x="7115211" y="3021547"/>
              <a:ext cx="1003801" cy="338554"/>
            </a:xfrm>
            <a:prstGeom prst="rect">
              <a:avLst/>
            </a:prstGeom>
            <a:solidFill>
              <a:srgbClr val="0033CC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rgbClr val="FFFF00"/>
                  </a:solidFill>
                </a:rPr>
                <a:t>globals.h</a:t>
              </a:r>
              <a:endParaRPr lang="en-US" dirty="0">
                <a:solidFill>
                  <a:srgbClr val="FFFF00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B980A00-77B1-4349-BF98-2BFAA8ACBE1B}"/>
              </a:ext>
            </a:extLst>
          </p:cNvPr>
          <p:cNvSpPr txBox="1"/>
          <p:nvPr/>
        </p:nvSpPr>
        <p:spPr>
          <a:xfrm>
            <a:off x="5029195" y="1299224"/>
            <a:ext cx="130946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WriteRead.c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052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F1266-9565-A849-9E63-831FC364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Pipe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49D5-3424-144D-B493-8BE2C89D9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31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017A1C-606E-0F46-AA67-409F0EE532B7}"/>
              </a:ext>
            </a:extLst>
          </p:cNvPr>
          <p:cNvSpPr txBox="1"/>
          <p:nvPr/>
        </p:nvSpPr>
        <p:spPr>
          <a:xfrm>
            <a:off x="457200" y="1472640"/>
            <a:ext cx="7096815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write(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message,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(message) + 1);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close(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(message) &lt;= 1) break;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open(FIFO_PATH, O_RDONLY);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read(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message,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(message) &lt;= 1) break;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("Process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said: %s\n", message);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close(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("Process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WriteRead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done!\n");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C44A0-5A5A-794E-8329-32300C7C7751}"/>
              </a:ext>
            </a:extLst>
          </p:cNvPr>
          <p:cNvSpPr txBox="1"/>
          <p:nvPr/>
        </p:nvSpPr>
        <p:spPr>
          <a:xfrm>
            <a:off x="6506907" y="1351030"/>
            <a:ext cx="217989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432FF"/>
                </a:solidFill>
              </a:rPr>
              <a:t>Write</a:t>
            </a:r>
            <a:r>
              <a:rPr lang="en-US" dirty="0">
                <a:solidFill>
                  <a:srgbClr val="0432FF"/>
                </a:solidFill>
              </a:rPr>
              <a:t> the message to </a:t>
            </a:r>
          </a:p>
          <a:p>
            <a:r>
              <a:rPr lang="en-US" dirty="0">
                <a:solidFill>
                  <a:srgbClr val="0432FF"/>
                </a:solidFill>
              </a:rPr>
              <a:t>the FIFO and close it.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75BB45-0093-0E4E-AA55-F6541B14234B}"/>
              </a:ext>
            </a:extLst>
          </p:cNvPr>
          <p:cNvSpPr txBox="1"/>
          <p:nvPr/>
        </p:nvSpPr>
        <p:spPr>
          <a:xfrm>
            <a:off x="5936106" y="2598003"/>
            <a:ext cx="197522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Now open the FIFO</a:t>
            </a:r>
          </a:p>
          <a:p>
            <a:r>
              <a:rPr lang="en-US" dirty="0">
                <a:solidFill>
                  <a:srgbClr val="0432FF"/>
                </a:solidFill>
              </a:rPr>
              <a:t>in read-only mode</a:t>
            </a:r>
          </a:p>
          <a:p>
            <a:r>
              <a:rPr lang="en-US" dirty="0">
                <a:solidFill>
                  <a:srgbClr val="0432FF"/>
                </a:solidFill>
              </a:rPr>
              <a:t>and </a:t>
            </a:r>
            <a:r>
              <a:rPr lang="en-US" u="sng" dirty="0">
                <a:solidFill>
                  <a:srgbClr val="0432FF"/>
                </a:solidFill>
              </a:rPr>
              <a:t>read</a:t>
            </a:r>
            <a:r>
              <a:rPr lang="en-US" dirty="0">
                <a:solidFill>
                  <a:srgbClr val="0432FF"/>
                </a:solidFill>
              </a:rPr>
              <a:t> from it.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11A722-DBE2-9941-B235-56DB272BEDA4}"/>
              </a:ext>
            </a:extLst>
          </p:cNvPr>
          <p:cNvSpPr txBox="1"/>
          <p:nvPr/>
        </p:nvSpPr>
        <p:spPr>
          <a:xfrm>
            <a:off x="5936106" y="3969588"/>
            <a:ext cx="236635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Print the message from </a:t>
            </a:r>
          </a:p>
          <a:p>
            <a:r>
              <a:rPr lang="en-US" dirty="0">
                <a:solidFill>
                  <a:srgbClr val="0432FF"/>
                </a:solidFill>
              </a:rPr>
              <a:t>the FIFO and close it.</a:t>
            </a:r>
          </a:p>
        </p:txBody>
      </p:sp>
    </p:spTree>
    <p:extLst>
      <p:ext uri="{BB962C8B-B14F-4D97-AF65-F5344CB8AC3E}">
        <p14:creationId xmlns:p14="http://schemas.microsoft.com/office/powerpoint/2010/main" val="1231950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D976-2F60-DF4E-BE22-685EFFFB9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Pipe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53CB3-1FCC-594D-904D-84BFFCA4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32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3C7885-1565-6142-AC2E-65CFCFE62C05}"/>
              </a:ext>
            </a:extLst>
          </p:cNvPr>
          <p:cNvSpPr txBox="1"/>
          <p:nvPr/>
        </p:nvSpPr>
        <p:spPr>
          <a:xfrm>
            <a:off x="1097318" y="1234464"/>
            <a:ext cx="5121915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fcntl.h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unistd.h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globals.h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char message[BUFFER_SIZE];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mkfifo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(FIFO_PATH, 0666);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(1)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open(FIFO_PATH, O_RDONLY);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read(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message, BUFFER_SIZE);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(message) &lt;= 1) break;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5B782C-FF47-F046-B061-852F5C79022C}"/>
              </a:ext>
            </a:extLst>
          </p:cNvPr>
          <p:cNvSpPr txBox="1"/>
          <p:nvPr/>
        </p:nvSpPr>
        <p:spPr>
          <a:xfrm>
            <a:off x="4722669" y="4434829"/>
            <a:ext cx="299312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Create the named pipe (FIFO).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8B6B09-A156-344E-AD09-157B52EA4FFC}"/>
              </a:ext>
            </a:extLst>
          </p:cNvPr>
          <p:cNvSpPr txBox="1"/>
          <p:nvPr/>
        </p:nvSpPr>
        <p:spPr>
          <a:xfrm>
            <a:off x="6104436" y="5333571"/>
            <a:ext cx="196560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First open the FIFO</a:t>
            </a:r>
          </a:p>
          <a:p>
            <a:r>
              <a:rPr lang="en-US" dirty="0">
                <a:solidFill>
                  <a:srgbClr val="0432FF"/>
                </a:solidFill>
              </a:rPr>
              <a:t>in read-only mode</a:t>
            </a:r>
          </a:p>
          <a:p>
            <a:r>
              <a:rPr lang="en-US" dirty="0">
                <a:solidFill>
                  <a:srgbClr val="0432FF"/>
                </a:solidFill>
              </a:rPr>
              <a:t>and </a:t>
            </a:r>
            <a:r>
              <a:rPr lang="en-US" u="sng" dirty="0">
                <a:solidFill>
                  <a:srgbClr val="0432FF"/>
                </a:solidFill>
              </a:rPr>
              <a:t>read</a:t>
            </a:r>
            <a:r>
              <a:rPr lang="en-US" dirty="0">
                <a:solidFill>
                  <a:srgbClr val="0432FF"/>
                </a:solidFill>
              </a:rPr>
              <a:t> from it.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E0609AB-D3D1-7345-9B2C-4498469E57E4}"/>
              </a:ext>
            </a:extLst>
          </p:cNvPr>
          <p:cNvGrpSpPr/>
          <p:nvPr/>
        </p:nvGrpSpPr>
        <p:grpSpPr>
          <a:xfrm>
            <a:off x="3684634" y="2658495"/>
            <a:ext cx="4998484" cy="754052"/>
            <a:chOff x="3265483" y="2606049"/>
            <a:chExt cx="4998484" cy="75405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41609E-9551-464C-BD93-EA21E848E0E4}"/>
                </a:ext>
              </a:extLst>
            </p:cNvPr>
            <p:cNvSpPr txBox="1"/>
            <p:nvPr/>
          </p:nvSpPr>
          <p:spPr>
            <a:xfrm>
              <a:off x="3265483" y="2606049"/>
              <a:ext cx="4998484" cy="584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const char *FIFO_PATH = "/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tmp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/cmpe142";</a:t>
              </a:r>
            </a:p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const int BUFFER_SIZE = 80;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D88D8C-F718-E44F-B978-B8846FCA9356}"/>
                </a:ext>
              </a:extLst>
            </p:cNvPr>
            <p:cNvSpPr txBox="1"/>
            <p:nvPr/>
          </p:nvSpPr>
          <p:spPr>
            <a:xfrm>
              <a:off x="7115211" y="3021547"/>
              <a:ext cx="1003801" cy="338554"/>
            </a:xfrm>
            <a:prstGeom prst="rect">
              <a:avLst/>
            </a:prstGeom>
            <a:solidFill>
              <a:srgbClr val="0033CC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rgbClr val="FFFF00"/>
                  </a:solidFill>
                </a:rPr>
                <a:t>globals.h</a:t>
              </a:r>
              <a:endParaRPr lang="en-US" dirty="0">
                <a:solidFill>
                  <a:srgbClr val="FFFF00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E21B9AA-2265-EB40-9D3B-3C781DE0C794}"/>
              </a:ext>
            </a:extLst>
          </p:cNvPr>
          <p:cNvSpPr txBox="1"/>
          <p:nvPr/>
        </p:nvSpPr>
        <p:spPr>
          <a:xfrm>
            <a:off x="5180444" y="1359429"/>
            <a:ext cx="130946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ReadWrite.c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195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50B1-1AC5-BC40-89C0-032753B51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Pipe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E38EF-B270-9047-B6FE-21D799176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33</a:t>
            </a:fld>
            <a:endParaRPr lang="en-US" alt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D5BD02-36E1-D945-BA6F-B4F580E50095}"/>
              </a:ext>
            </a:extLst>
          </p:cNvPr>
          <p:cNvSpPr txBox="1"/>
          <p:nvPr/>
        </p:nvSpPr>
        <p:spPr>
          <a:xfrm>
            <a:off x="457200" y="1774541"/>
            <a:ext cx="7096815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("Process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WriteRead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said: %s\n", message);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close(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open(FIFO_PATH, O_WRONLY);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(message, BUFFER_SIZE, stdin);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write(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message,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(message) + 1);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close(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(message) &lt;= 1) break;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("Process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done!\n");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8FB357-F0D6-5944-BCEB-9CA6E79AB961}"/>
              </a:ext>
            </a:extLst>
          </p:cNvPr>
          <p:cNvSpPr txBox="1"/>
          <p:nvPr/>
        </p:nvSpPr>
        <p:spPr>
          <a:xfrm>
            <a:off x="6126463" y="1243832"/>
            <a:ext cx="236635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Print the message from </a:t>
            </a:r>
          </a:p>
          <a:p>
            <a:r>
              <a:rPr lang="en-US" dirty="0">
                <a:solidFill>
                  <a:srgbClr val="0432FF"/>
                </a:solidFill>
              </a:rPr>
              <a:t>the FIFO and close it.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3D569-2D08-E641-B129-67FD59112B8A}"/>
              </a:ext>
            </a:extLst>
          </p:cNvPr>
          <p:cNvSpPr txBox="1"/>
          <p:nvPr/>
        </p:nvSpPr>
        <p:spPr>
          <a:xfrm>
            <a:off x="5429260" y="2352001"/>
            <a:ext cx="203292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Now open the FIFO </a:t>
            </a:r>
          </a:p>
          <a:p>
            <a:r>
              <a:rPr lang="en-US" dirty="0">
                <a:solidFill>
                  <a:srgbClr val="0432FF"/>
                </a:solidFill>
              </a:rPr>
              <a:t>in write-only mode.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6CB9C2-1977-304D-BE53-6950012D755B}"/>
              </a:ext>
            </a:extLst>
          </p:cNvPr>
          <p:cNvSpPr txBox="1"/>
          <p:nvPr/>
        </p:nvSpPr>
        <p:spPr>
          <a:xfrm>
            <a:off x="5852146" y="3046173"/>
            <a:ext cx="275267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Read a message from stdin.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4B48D6-37E8-4D48-9A38-5F221D7AD190}"/>
              </a:ext>
            </a:extLst>
          </p:cNvPr>
          <p:cNvSpPr txBox="1"/>
          <p:nvPr/>
        </p:nvSpPr>
        <p:spPr>
          <a:xfrm>
            <a:off x="6464069" y="3482887"/>
            <a:ext cx="217989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432FF"/>
                </a:solidFill>
              </a:rPr>
              <a:t>Write</a:t>
            </a:r>
            <a:r>
              <a:rPr lang="en-US" dirty="0">
                <a:solidFill>
                  <a:srgbClr val="0432FF"/>
                </a:solidFill>
              </a:rPr>
              <a:t> the message to </a:t>
            </a:r>
          </a:p>
          <a:p>
            <a:r>
              <a:rPr lang="en-US" dirty="0">
                <a:solidFill>
                  <a:srgbClr val="0432FF"/>
                </a:solidFill>
              </a:rPr>
              <a:t>the FIFO and close it.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DBC710-FE84-0947-BD58-F714B416CFB0}"/>
              </a:ext>
            </a:extLst>
          </p:cNvPr>
          <p:cNvSpPr txBox="1"/>
          <p:nvPr/>
        </p:nvSpPr>
        <p:spPr>
          <a:xfrm>
            <a:off x="7912671" y="5462260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9028200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9E02D-8B50-C14D-8684-AFC80E6F7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AA18-7597-8842-BD9E-A498BD69B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03BA6-43B2-D143-93EF-B257A3F2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28521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E10C-F754-094E-8EC0-CBD8548B9DC8}" type="slidenum">
              <a:rPr lang="en-US"/>
              <a:pPr/>
              <a:t>35</a:t>
            </a:fld>
            <a:endParaRPr 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Synchronization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Multiple cooperating processes executing concurrently must </a:t>
            </a:r>
            <a:r>
              <a:rPr lang="en-US" u="sng" dirty="0"/>
              <a:t>synchronize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their operations.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Share information.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Shared memory or message passing.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Don’t step on each other.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have multiple processes simultaneously modify the same memory location.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7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E10C-F754-094E-8EC0-CBD8548B9DC8}" type="slidenum">
              <a:rPr lang="en-US"/>
              <a:pPr/>
              <a:t>36</a:t>
            </a:fld>
            <a:endParaRPr 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Synchronization</a:t>
            </a:r>
            <a:r>
              <a:rPr lang="en-US" i="1" dirty="0"/>
              <a:t>, cont’d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Properly </a:t>
            </a:r>
            <a:r>
              <a:rPr lang="en-US" u="sng" dirty="0"/>
              <a:t>sequence</a:t>
            </a:r>
            <a:r>
              <a:rPr lang="en-US" dirty="0"/>
              <a:t> their operations.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process depends on another.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Example: Process B depends on output </a:t>
            </a:r>
            <a:br>
              <a:rPr lang="en-US" dirty="0"/>
            </a:br>
            <a:r>
              <a:rPr lang="en-US" dirty="0"/>
              <a:t>generated by Process A. Therefore, </a:t>
            </a:r>
            <a:br>
              <a:rPr lang="en-US" dirty="0"/>
            </a:br>
            <a:r>
              <a:rPr lang="en-US" dirty="0"/>
              <a:t>Process B must </a:t>
            </a:r>
            <a:r>
              <a:rPr lang="en-US" u="sng" dirty="0"/>
              <a:t>wait</a:t>
            </a:r>
            <a:r>
              <a:rPr lang="en-US" dirty="0"/>
              <a:t> until Process A </a:t>
            </a:r>
            <a:br>
              <a:rPr lang="en-US" dirty="0"/>
            </a:br>
            <a:r>
              <a:rPr lang="en-US" dirty="0"/>
              <a:t>has produced its output.</a:t>
            </a:r>
          </a:p>
        </p:txBody>
      </p:sp>
    </p:spTree>
    <p:extLst>
      <p:ext uri="{BB962C8B-B14F-4D97-AF65-F5344CB8AC3E}">
        <p14:creationId xmlns:p14="http://schemas.microsoft.com/office/powerpoint/2010/main" val="37483373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D729-47A5-DD4F-BE54-362EC71E555F}" type="slidenum">
              <a:rPr lang="en-US"/>
              <a:pPr/>
              <a:t>37</a:t>
            </a:fld>
            <a:endParaRPr lang="en-US"/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Race Condition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race condition </a:t>
            </a:r>
            <a:r>
              <a:rPr lang="en-US" dirty="0"/>
              <a:t>occurs when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Multiple processes access and modify </a:t>
            </a:r>
            <a:br>
              <a:rPr lang="en-US" dirty="0"/>
            </a:br>
            <a:r>
              <a:rPr lang="en-US" dirty="0"/>
              <a:t>some </a:t>
            </a:r>
            <a:r>
              <a:rPr lang="en-US" u="sng" dirty="0"/>
              <a:t>shared data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final result depends on the </a:t>
            </a:r>
            <a:r>
              <a:rPr lang="en-US" u="sng" dirty="0"/>
              <a:t>order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the processes modified the data.</a:t>
            </a:r>
          </a:p>
          <a:p>
            <a:pPr lvl="4"/>
            <a:endParaRPr lang="en-US" dirty="0"/>
          </a:p>
          <a:p>
            <a:r>
              <a:rPr lang="en-US" dirty="0"/>
              <a:t>A very bad situation!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Results are often unpredictable and unrepeatable.</a:t>
            </a:r>
          </a:p>
          <a:p>
            <a:pPr lvl="1"/>
            <a:r>
              <a:rPr lang="en-US" dirty="0"/>
              <a:t>Extremely hard to debug.</a:t>
            </a:r>
          </a:p>
          <a:p>
            <a:pPr lvl="1"/>
            <a:r>
              <a:rPr lang="en-US" u="sng" dirty="0"/>
              <a:t>Must avoid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267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AFAFE-1563-B84E-ADF7-C967344E250A}" type="slidenum">
              <a:rPr lang="en-US"/>
              <a:pPr/>
              <a:t>38</a:t>
            </a:fld>
            <a:endParaRPr lang="en-US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Race Condition Example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Suppose variable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2400" dirty="0"/>
              <a:t> is shared by two processes.</a:t>
            </a:r>
          </a:p>
          <a:p>
            <a:r>
              <a:rPr lang="en-US" sz="2400" b="1" dirty="0">
                <a:solidFill>
                  <a:srgbClr val="006600"/>
                </a:solidFill>
                <a:latin typeface="Courier New" charset="0"/>
              </a:rPr>
              <a:t>count++</a:t>
            </a:r>
            <a:r>
              <a:rPr lang="en-US" sz="2400" dirty="0"/>
              <a:t> can be implemented as:</a:t>
            </a:r>
          </a:p>
          <a:p>
            <a:pPr lvl="1"/>
            <a:r>
              <a:rPr lang="en-US" sz="2000" dirty="0">
                <a:solidFill>
                  <a:srgbClr val="006600"/>
                </a:solidFill>
              </a:rPr>
              <a:t>register1 </a:t>
            </a:r>
            <a:r>
              <a:rPr lang="en-US" sz="2000" dirty="0">
                <a:solidFill>
                  <a:srgbClr val="006600"/>
                </a:solidFill>
                <a:sym typeface="Wingdings"/>
              </a:rPr>
              <a:t></a:t>
            </a:r>
            <a:r>
              <a:rPr lang="en-US" sz="2000" dirty="0">
                <a:solidFill>
                  <a:srgbClr val="006600"/>
                </a:solidFill>
              </a:rPr>
              <a:t> count</a:t>
            </a:r>
          </a:p>
          <a:p>
            <a:pPr lvl="1"/>
            <a:r>
              <a:rPr lang="en-US" sz="2000" dirty="0">
                <a:solidFill>
                  <a:srgbClr val="006600"/>
                </a:solidFill>
              </a:rPr>
              <a:t>register1 </a:t>
            </a:r>
            <a:r>
              <a:rPr lang="en-US" sz="2000" dirty="0">
                <a:solidFill>
                  <a:srgbClr val="006600"/>
                </a:solidFill>
                <a:sym typeface="Wingdings"/>
              </a:rPr>
              <a:t></a:t>
            </a:r>
            <a:r>
              <a:rPr lang="en-US" sz="2000" dirty="0">
                <a:solidFill>
                  <a:srgbClr val="006600"/>
                </a:solidFill>
              </a:rPr>
              <a:t> register1 + 1</a:t>
            </a:r>
          </a:p>
          <a:p>
            <a:pPr lvl="1"/>
            <a:r>
              <a:rPr lang="en-US" sz="2000" dirty="0">
                <a:solidFill>
                  <a:srgbClr val="006600"/>
                </a:solidFill>
              </a:rPr>
              <a:t>count      </a:t>
            </a:r>
            <a:r>
              <a:rPr lang="en-US" sz="2000" dirty="0">
                <a:solidFill>
                  <a:srgbClr val="006600"/>
                </a:solidFill>
                <a:sym typeface="Wingdings"/>
              </a:rPr>
              <a:t></a:t>
            </a:r>
            <a:r>
              <a:rPr lang="en-US" sz="2000" dirty="0">
                <a:solidFill>
                  <a:srgbClr val="006600"/>
                </a:solidFill>
              </a:rPr>
              <a:t> register1</a:t>
            </a:r>
          </a:p>
          <a:p>
            <a:r>
              <a:rPr lang="en-US" sz="2400" b="1" dirty="0">
                <a:solidFill>
                  <a:schemeClr val="folHlink"/>
                </a:solidFill>
                <a:latin typeface="Courier New" charset="0"/>
              </a:rPr>
              <a:t>count--</a:t>
            </a:r>
            <a:r>
              <a:rPr lang="en-US" sz="2400" dirty="0"/>
              <a:t> can be implemented as:</a:t>
            </a:r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register2 </a:t>
            </a:r>
            <a:r>
              <a:rPr lang="en-US" sz="2000" dirty="0">
                <a:solidFill>
                  <a:schemeClr val="folHlink"/>
                </a:solidFill>
                <a:sym typeface="Wingdings"/>
              </a:rPr>
              <a:t></a:t>
            </a:r>
            <a:r>
              <a:rPr lang="en-US" sz="2000" dirty="0">
                <a:solidFill>
                  <a:schemeClr val="folHlink"/>
                </a:solidFill>
              </a:rPr>
              <a:t> count</a:t>
            </a:r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register2 </a:t>
            </a:r>
            <a:r>
              <a:rPr lang="en-US" sz="2000" dirty="0">
                <a:solidFill>
                  <a:schemeClr val="folHlink"/>
                </a:solidFill>
                <a:sym typeface="Wingdings"/>
              </a:rPr>
              <a:t></a:t>
            </a:r>
            <a:r>
              <a:rPr lang="en-US" sz="2000" dirty="0">
                <a:solidFill>
                  <a:schemeClr val="folHlink"/>
                </a:solidFill>
              </a:rPr>
              <a:t> register2 – 1</a:t>
            </a:r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count      </a:t>
            </a:r>
            <a:r>
              <a:rPr lang="en-US" sz="2000" dirty="0">
                <a:solidFill>
                  <a:schemeClr val="folHlink"/>
                </a:solidFill>
                <a:sym typeface="Wingdings"/>
              </a:rPr>
              <a:t></a:t>
            </a:r>
            <a:r>
              <a:rPr lang="en-US" sz="2000" dirty="0">
                <a:solidFill>
                  <a:schemeClr val="folHlink"/>
                </a:solidFill>
              </a:rPr>
              <a:t> register2</a:t>
            </a:r>
          </a:p>
          <a:p>
            <a:r>
              <a:rPr lang="en-US" sz="2400" dirty="0"/>
              <a:t>Suppose the value of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2400" dirty="0"/>
              <a:t> is 5 and that </a:t>
            </a:r>
            <a:br>
              <a:rPr lang="en-US" sz="2400" dirty="0"/>
            </a:br>
            <a:r>
              <a:rPr lang="en-US" sz="2400" dirty="0"/>
              <a:t>process </a:t>
            </a:r>
            <a:r>
              <a:rPr lang="en-US" sz="2400" dirty="0">
                <a:solidFill>
                  <a:srgbClr val="006600"/>
                </a:solidFill>
              </a:rPr>
              <a:t>P1</a:t>
            </a:r>
            <a:r>
              <a:rPr lang="en-US" sz="2400" dirty="0"/>
              <a:t> executes </a:t>
            </a:r>
            <a:r>
              <a:rPr lang="en-US" sz="2400" b="1" dirty="0">
                <a:solidFill>
                  <a:srgbClr val="006600"/>
                </a:solidFill>
                <a:latin typeface="Courier New" charset="0"/>
              </a:rPr>
              <a:t>count++</a:t>
            </a:r>
            <a:r>
              <a:rPr lang="en-US" sz="2400" dirty="0"/>
              <a:t> at the same time that process </a:t>
            </a:r>
            <a:r>
              <a:rPr lang="en-US" sz="2400" dirty="0">
                <a:solidFill>
                  <a:schemeClr val="folHlink"/>
                </a:solidFill>
              </a:rPr>
              <a:t>P2</a:t>
            </a:r>
            <a:r>
              <a:rPr lang="en-US" sz="2400" dirty="0"/>
              <a:t> executes </a:t>
            </a:r>
            <a:r>
              <a:rPr lang="en-US" sz="2400" b="1" dirty="0">
                <a:solidFill>
                  <a:schemeClr val="folHlink"/>
                </a:solidFill>
                <a:latin typeface="Courier New" charset="0"/>
              </a:rPr>
              <a:t>count--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14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5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9B59-60EB-6E48-96CA-68298A3F4787}" type="slidenum">
              <a:rPr lang="en-US"/>
              <a:pPr/>
              <a:t>39</a:t>
            </a:fld>
            <a:endParaRPr lang="en-US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Race Condition Example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graphicFrame>
        <p:nvGraphicFramePr>
          <p:cNvPr id="656427" name="Group 4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1947468"/>
              </p:ext>
            </p:extLst>
          </p:nvPr>
        </p:nvGraphicFramePr>
        <p:xfrm>
          <a:off x="1739900" y="2697460"/>
          <a:ext cx="5667375" cy="2560320"/>
        </p:xfrm>
        <a:graphic>
          <a:graphicData uri="http://schemas.openxmlformats.org/drawingml/2006/table">
            <a:tbl>
              <a:tblPr/>
              <a:tblGrid>
                <a:gridCol w="118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Process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 =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register1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register1 =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 </a:t>
                      </a:r>
                      <a:r>
                        <a:rPr lang="en-US" sz="1800" dirty="0">
                          <a:solidFill>
                            <a:schemeClr val="folHlink"/>
                          </a:solidFill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 =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 </a:t>
                      </a:r>
                      <a:r>
                        <a:rPr lang="en-US" sz="1800" dirty="0">
                          <a:solidFill>
                            <a:schemeClr val="folHlink"/>
                          </a:solidFill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register2 - 1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register2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register1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 =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 </a:t>
                      </a:r>
                      <a:r>
                        <a:rPr lang="en-US" sz="1800" dirty="0">
                          <a:solidFill>
                            <a:schemeClr val="folHlink"/>
                          </a:solidFill>
                          <a:sym typeface="Wingdings"/>
                        </a:rPr>
                        <a:t>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register2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count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56421" name="Text Box 37"/>
          <p:cNvSpPr txBox="1">
            <a:spLocks noChangeArrowheads="1"/>
          </p:cNvSpPr>
          <p:nvPr/>
        </p:nvSpPr>
        <p:spPr bwMode="auto">
          <a:xfrm>
            <a:off x="1097318" y="1528831"/>
            <a:ext cx="3358812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lvl="1"/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b="1" u="sng" dirty="0">
                <a:solidFill>
                  <a:srgbClr val="006600"/>
                </a:solidFill>
              </a:rPr>
              <a:t>count++</a:t>
            </a:r>
          </a:p>
          <a:p>
            <a:pPr marL="0" lvl="1"/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register1 </a:t>
            </a:r>
            <a:r>
              <a:rPr lang="en-US" b="1" dirty="0">
                <a:solidFill>
                  <a:srgbClr val="006600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count</a:t>
            </a:r>
          </a:p>
          <a:p>
            <a:pPr marL="0" lvl="1"/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register1 </a:t>
            </a:r>
            <a:r>
              <a:rPr lang="en-US" b="1" dirty="0">
                <a:solidFill>
                  <a:srgbClr val="006600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register1 + 1</a:t>
            </a:r>
          </a:p>
          <a:p>
            <a:pPr marL="0" lvl="1"/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count     </a:t>
            </a:r>
            <a:r>
              <a:rPr lang="en-US" b="1" dirty="0">
                <a:solidFill>
                  <a:srgbClr val="006600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register1</a:t>
            </a:r>
          </a:p>
        </p:txBody>
      </p:sp>
      <p:sp>
        <p:nvSpPr>
          <p:cNvPr id="656422" name="Text Box 38"/>
          <p:cNvSpPr txBox="1">
            <a:spLocks noChangeArrowheads="1"/>
          </p:cNvSpPr>
          <p:nvPr/>
        </p:nvSpPr>
        <p:spPr bwMode="auto">
          <a:xfrm>
            <a:off x="4779309" y="1528831"/>
            <a:ext cx="3358812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b="1" u="sng" dirty="0">
                <a:solidFill>
                  <a:schemeClr val="folHlink"/>
                </a:solidFill>
              </a:rPr>
              <a:t>count--</a:t>
            </a:r>
          </a:p>
          <a:p>
            <a:pPr marL="0"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register2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count</a:t>
            </a:r>
          </a:p>
          <a:p>
            <a:pPr marL="0"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register2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register2 – 1</a:t>
            </a:r>
          </a:p>
          <a:p>
            <a:pPr marL="0"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count  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  <a:sym typeface="Wingdings"/>
              </a:rPr>
              <a:t>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register2</a:t>
            </a:r>
          </a:p>
        </p:txBody>
      </p:sp>
      <p:sp>
        <p:nvSpPr>
          <p:cNvPr id="656423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457200" y="5299045"/>
            <a:ext cx="8229600" cy="873125"/>
          </a:xfrm>
          <a:noFill/>
          <a:ln/>
        </p:spPr>
        <p:txBody>
          <a:bodyPr/>
          <a:lstStyle/>
          <a:p>
            <a:r>
              <a:rPr lang="en-US" sz="2400" dirty="0"/>
              <a:t>Whether the value of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2400" dirty="0"/>
              <a:t> ends up as 4 or 6 depends on the </a:t>
            </a:r>
            <a:r>
              <a:rPr lang="en-US" sz="2400" u="sng" dirty="0"/>
              <a:t>order of execution</a:t>
            </a:r>
            <a:r>
              <a:rPr lang="en-US" sz="2400" dirty="0"/>
              <a:t> of the last two instructions.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2C1654-6D95-924B-9A50-72D234FD5EEF}"/>
              </a:ext>
            </a:extLst>
          </p:cNvPr>
          <p:cNvSpPr txBox="1"/>
          <p:nvPr/>
        </p:nvSpPr>
        <p:spPr>
          <a:xfrm>
            <a:off x="3924226" y="1234464"/>
            <a:ext cx="129554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 = 5</a:t>
            </a:r>
          </a:p>
        </p:txBody>
      </p:sp>
    </p:spTree>
    <p:extLst>
      <p:ext uri="{BB962C8B-B14F-4D97-AF65-F5344CB8AC3E}">
        <p14:creationId xmlns:p14="http://schemas.microsoft.com/office/powerpoint/2010/main" val="299403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6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4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911C-C159-F740-B887-6A1FC3C487B1}" type="slidenum">
              <a:rPr lang="en-US"/>
              <a:pPr/>
              <a:t>4</a:t>
            </a:fld>
            <a:endParaRPr lang="en-US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Interprocess Communication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Processes within a system may be </a:t>
            </a:r>
            <a:br>
              <a:rPr lang="en-US" dirty="0"/>
            </a:br>
            <a:r>
              <a:rPr lang="en-US" u="sng" dirty="0"/>
              <a:t>independent</a:t>
            </a:r>
            <a:r>
              <a:rPr lang="en-US" dirty="0"/>
              <a:t> or </a:t>
            </a:r>
            <a:r>
              <a:rPr lang="en-US" u="sng" dirty="0"/>
              <a:t>cooperating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cooperating process can </a:t>
            </a:r>
            <a:r>
              <a:rPr lang="en-US" u="sng" dirty="0"/>
              <a:t>affect</a:t>
            </a:r>
            <a:r>
              <a:rPr lang="en-US" dirty="0"/>
              <a:t> or </a:t>
            </a:r>
            <a:r>
              <a:rPr lang="en-US" u="sng" dirty="0"/>
              <a:t>be affected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by other executing processes.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An independent process cannot affect or be affected by other executing processes.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Reasons for processes to cooperate: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Information sharing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Computation speedup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Modularity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Convenience</a:t>
            </a:r>
          </a:p>
        </p:txBody>
      </p:sp>
    </p:spTree>
    <p:extLst>
      <p:ext uri="{BB962C8B-B14F-4D97-AF65-F5344CB8AC3E}">
        <p14:creationId xmlns:p14="http://schemas.microsoft.com/office/powerpoint/2010/main" val="341827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8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8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8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EE4D-FDD0-9C4D-9EF5-2EB550209CEC}" type="slidenum">
              <a:rPr lang="en-US"/>
              <a:pPr/>
              <a:t>40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Exclusion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way to avoid race conditions is to </a:t>
            </a:r>
            <a:br>
              <a:rPr lang="en-US" dirty="0"/>
            </a:br>
            <a:r>
              <a:rPr lang="en-US" dirty="0"/>
              <a:t>prevent more than one process from reading and writing the shared data at the same time.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This is called </a:t>
            </a:r>
            <a:r>
              <a:rPr lang="en-US" dirty="0">
                <a:solidFill>
                  <a:srgbClr val="B23300"/>
                </a:solidFill>
              </a:rPr>
              <a:t>mutual exclusion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Operating systems provide different primitives </a:t>
            </a:r>
            <a:br>
              <a:rPr lang="en-US" dirty="0"/>
            </a:br>
            <a:r>
              <a:rPr lang="en-US" dirty="0"/>
              <a:t>to enforce mutual exclusion.</a:t>
            </a:r>
          </a:p>
        </p:txBody>
      </p:sp>
    </p:spTree>
    <p:extLst>
      <p:ext uri="{BB962C8B-B14F-4D97-AF65-F5344CB8AC3E}">
        <p14:creationId xmlns:p14="http://schemas.microsoft.com/office/powerpoint/2010/main" val="16481577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EE4D-FDD0-9C4D-9EF5-2EB550209CEC}" type="slidenum">
              <a:rPr lang="en-US"/>
              <a:pPr/>
              <a:t>41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Region</a:t>
            </a:r>
            <a:endParaRPr lang="en-US" i="1" dirty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critical region </a:t>
            </a:r>
            <a:r>
              <a:rPr lang="en-US" dirty="0"/>
              <a:t>(AKA </a:t>
            </a:r>
            <a:r>
              <a:rPr lang="en-US" dirty="0">
                <a:solidFill>
                  <a:srgbClr val="B23300"/>
                </a:solidFill>
              </a:rPr>
              <a:t>critical section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is the part of a </a:t>
            </a:r>
            <a:r>
              <a:rPr lang="en-US" u="sng" dirty="0"/>
              <a:t>process’s code</a:t>
            </a:r>
            <a:r>
              <a:rPr lang="en-US" dirty="0">
                <a:solidFill>
                  <a:srgbClr val="B23300"/>
                </a:solidFill>
              </a:rPr>
              <a:t> </a:t>
            </a:r>
            <a:br>
              <a:rPr lang="en-US" dirty="0"/>
            </a:br>
            <a:r>
              <a:rPr lang="en-US" dirty="0"/>
              <a:t>that operates on some shared data.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NOTE: A critical region is </a:t>
            </a:r>
            <a:r>
              <a:rPr lang="en-US" u="sng" dirty="0"/>
              <a:t>code</a:t>
            </a:r>
            <a:r>
              <a:rPr lang="en-US" dirty="0"/>
              <a:t>, not data.</a:t>
            </a:r>
          </a:p>
          <a:p>
            <a:pPr lvl="4"/>
            <a:endParaRPr lang="en-US" dirty="0"/>
          </a:p>
          <a:p>
            <a:r>
              <a:rPr lang="en-US" dirty="0"/>
              <a:t>We must prevent two processes </a:t>
            </a:r>
            <a:br>
              <a:rPr lang="en-US" dirty="0"/>
            </a:br>
            <a:r>
              <a:rPr lang="en-US" dirty="0"/>
              <a:t>from being in their critical regions</a:t>
            </a:r>
            <a:br>
              <a:rPr lang="en-US" dirty="0"/>
            </a:br>
            <a:r>
              <a:rPr lang="en-US" dirty="0"/>
              <a:t>for the same shared data </a:t>
            </a:r>
            <a:br>
              <a:rPr lang="en-US" dirty="0"/>
            </a:br>
            <a:r>
              <a:rPr lang="en-US" u="sng" dirty="0"/>
              <a:t>at the same time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413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1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1FC5-CEEE-7847-A22E-ADDC355ECA1C}" type="slidenum">
              <a:rPr lang="en-US"/>
              <a:pPr/>
              <a:t>42</a:t>
            </a:fld>
            <a:endParaRPr 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Prevent Race Conditions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Mutual exclusion</a:t>
            </a:r>
            <a:r>
              <a:rPr lang="en-US" dirty="0"/>
              <a:t>: No two processes may be simultaneously inside their critical regions</a:t>
            </a:r>
            <a:br>
              <a:rPr lang="en-US" dirty="0"/>
            </a:br>
            <a:r>
              <a:rPr lang="en-US" dirty="0"/>
              <a:t>for the same shared data.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Progress</a:t>
            </a:r>
            <a:r>
              <a:rPr lang="en-US" dirty="0"/>
              <a:t>: No process running outside </a:t>
            </a:r>
            <a:br>
              <a:rPr lang="en-US" dirty="0"/>
            </a:br>
            <a:r>
              <a:rPr lang="en-US" dirty="0"/>
              <a:t>its critical region may block other processes.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Bounded waiting</a:t>
            </a:r>
            <a:r>
              <a:rPr lang="en-US" dirty="0"/>
              <a:t>: No process should have to wait forever to enter its critical region.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9030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1FC5-CEEE-7847-A22E-ADDC355ECA1C}" type="slidenum">
              <a:rPr lang="en-US"/>
              <a:pPr/>
              <a:t>43</a:t>
            </a:fld>
            <a:endParaRPr 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Prevent Race Conditions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When a process is in its critical region, </a:t>
            </a:r>
            <a:br>
              <a:rPr lang="en-US" dirty="0"/>
            </a:br>
            <a:r>
              <a:rPr lang="en-US" dirty="0"/>
              <a:t>other processes </a:t>
            </a:r>
            <a:r>
              <a:rPr lang="en-US" u="sng" dirty="0"/>
              <a:t>must be blocked</a:t>
            </a:r>
            <a:r>
              <a:rPr lang="en-US" dirty="0">
                <a:solidFill>
                  <a:srgbClr val="B23300"/>
                </a:solidFill>
              </a:rPr>
              <a:t> </a:t>
            </a:r>
            <a:br>
              <a:rPr lang="en-US" dirty="0"/>
            </a:br>
            <a:r>
              <a:rPr lang="en-US" dirty="0"/>
              <a:t>from entering their critical regions.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No assumptions may be made about </a:t>
            </a:r>
            <a:br>
              <a:rPr lang="en-US" dirty="0"/>
            </a:br>
            <a:r>
              <a:rPr lang="en-US" dirty="0"/>
              <a:t>the number of CPUs or their speeds.</a:t>
            </a:r>
          </a:p>
        </p:txBody>
      </p:sp>
    </p:spTree>
    <p:extLst>
      <p:ext uri="{BB962C8B-B14F-4D97-AF65-F5344CB8AC3E}">
        <p14:creationId xmlns:p14="http://schemas.microsoft.com/office/powerpoint/2010/main" val="18857688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E892-BC3C-AE4D-B062-CB89923074FE}" type="slidenum">
              <a:rPr lang="en-US"/>
              <a:pPr/>
              <a:t>44</a:t>
            </a:fld>
            <a:endParaRPr lang="en-US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Region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pic>
        <p:nvPicPr>
          <p:cNvPr id="659459" name="Picture 3" descr="2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565275"/>
            <a:ext cx="7742237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E603D78-E27C-2849-9F12-3886D4F6F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024" y="6216004"/>
            <a:ext cx="205857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Modern Operating Systems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4th edition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Andrew Tanenbaum &amp; Herbert Bos 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Pearson, 2014, ISBN 978-0133591620 </a:t>
            </a:r>
          </a:p>
        </p:txBody>
      </p:sp>
    </p:spTree>
    <p:extLst>
      <p:ext uri="{BB962C8B-B14F-4D97-AF65-F5344CB8AC3E}">
        <p14:creationId xmlns:p14="http://schemas.microsoft.com/office/powerpoint/2010/main" val="12919886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6177-FE8E-C841-A26D-A150DA453158}" type="slidenum">
              <a:rPr lang="en-US"/>
              <a:pPr/>
              <a:t>45</a:t>
            </a:fld>
            <a:endParaRPr lang="en-US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Region vs. Shared Memory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Do not confuse </a:t>
            </a:r>
            <a:r>
              <a:rPr lang="en-US" u="sng" dirty="0"/>
              <a:t>critical region </a:t>
            </a:r>
            <a:br>
              <a:rPr lang="en-US" dirty="0"/>
            </a:br>
            <a:r>
              <a:rPr lang="en-US" dirty="0"/>
              <a:t>with the </a:t>
            </a:r>
            <a:r>
              <a:rPr lang="en-US" u="sng" dirty="0"/>
              <a:t>shared data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Two (or more) processes can share a piece of data.</a:t>
            </a:r>
          </a:p>
          <a:p>
            <a:pPr lvl="4"/>
            <a:endParaRPr lang="en-US" dirty="0"/>
          </a:p>
          <a:p>
            <a:r>
              <a:rPr lang="en-US" dirty="0"/>
              <a:t>The code in a process that accesses that shared data is that process’s critical region </a:t>
            </a:r>
            <a:br>
              <a:rPr lang="en-US" dirty="0"/>
            </a:br>
            <a:r>
              <a:rPr lang="en-US" dirty="0"/>
              <a:t>with respect to that shared data.</a:t>
            </a:r>
          </a:p>
        </p:txBody>
      </p:sp>
    </p:spTree>
    <p:extLst>
      <p:ext uri="{BB962C8B-B14F-4D97-AF65-F5344CB8AC3E}">
        <p14:creationId xmlns:p14="http://schemas.microsoft.com/office/powerpoint/2010/main" val="21879543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6177-FE8E-C841-A26D-A150DA453158}" type="slidenum">
              <a:rPr lang="en-US"/>
              <a:pPr/>
              <a:t>46</a:t>
            </a:fld>
            <a:endParaRPr lang="en-US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Region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The code in the critical region of each process for some shared data can be different from the code in the critical region of another process.</a:t>
            </a:r>
          </a:p>
          <a:p>
            <a:pPr lvl="1"/>
            <a:r>
              <a:rPr lang="en-US" dirty="0"/>
              <a:t>For example, one process’s critical region writes </a:t>
            </a:r>
            <a:br>
              <a:rPr lang="en-US" dirty="0"/>
            </a:br>
            <a:r>
              <a:rPr lang="en-US" dirty="0"/>
              <a:t>to the shared data, and another process’s critical region reads from the shared data.</a:t>
            </a:r>
          </a:p>
          <a:p>
            <a:pPr lvl="4"/>
            <a:endParaRPr lang="en-US" dirty="0"/>
          </a:p>
          <a:p>
            <a:r>
              <a:rPr lang="en-US" dirty="0"/>
              <a:t>Each shared data has its own set of critical regions among the processes that access it.</a:t>
            </a:r>
          </a:p>
          <a:p>
            <a:pPr lvl="1"/>
            <a:r>
              <a:rPr lang="en-US" dirty="0"/>
              <a:t>What the code in the critical regions have in common is that they access the same shared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715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00FE-0DFA-7442-AAC2-D7A3C61B6CC1}" type="slidenum">
              <a:rPr lang="en-US"/>
              <a:pPr/>
              <a:t>47</a:t>
            </a:fld>
            <a:endParaRPr lang="en-US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Lock Variables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shared </a:t>
            </a:r>
            <a:r>
              <a:rPr lang="en-US" dirty="0">
                <a:solidFill>
                  <a:srgbClr val="B23300"/>
                </a:solidFill>
              </a:rPr>
              <a:t>lock variable </a:t>
            </a:r>
            <a:r>
              <a:rPr lang="en-US" dirty="0"/>
              <a:t>is one way </a:t>
            </a:r>
            <a:br>
              <a:rPr lang="en-US" dirty="0"/>
            </a:br>
            <a:r>
              <a:rPr lang="en-US" dirty="0"/>
              <a:t>to implement a critical region.</a:t>
            </a:r>
          </a:p>
          <a:p>
            <a:pPr lvl="1"/>
            <a:r>
              <a:rPr lang="en-US" dirty="0"/>
              <a:t>The value of the lock is either 0 or 1.</a:t>
            </a:r>
          </a:p>
          <a:p>
            <a:pPr lvl="4"/>
            <a:endParaRPr lang="en-US" dirty="0"/>
          </a:p>
          <a:p>
            <a:r>
              <a:rPr lang="en-US" dirty="0"/>
              <a:t>If a process wants to enter its critical region: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first tests the lock.</a:t>
            </a:r>
          </a:p>
          <a:p>
            <a:pPr lvl="1"/>
            <a:r>
              <a:rPr lang="en-US" dirty="0"/>
              <a:t>If the lock is 0, the process sets the lock to 1 </a:t>
            </a:r>
            <a:br>
              <a:rPr lang="en-US" dirty="0"/>
            </a:br>
            <a:r>
              <a:rPr lang="en-US" dirty="0"/>
              <a:t>and enters its critical region.</a:t>
            </a:r>
          </a:p>
          <a:p>
            <a:pPr lvl="1"/>
            <a:r>
              <a:rPr lang="en-US" dirty="0"/>
              <a:t>If the lock is already 1, the process waits </a:t>
            </a:r>
            <a:br>
              <a:rPr lang="en-US" dirty="0"/>
            </a:br>
            <a:r>
              <a:rPr lang="en-US" dirty="0"/>
              <a:t>until the lock becomes 0.</a:t>
            </a:r>
          </a:p>
        </p:txBody>
      </p:sp>
    </p:spTree>
    <p:extLst>
      <p:ext uri="{BB962C8B-B14F-4D97-AF65-F5344CB8AC3E}">
        <p14:creationId xmlns:p14="http://schemas.microsoft.com/office/powerpoint/2010/main" val="383196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00FE-0DFA-7442-AAC2-D7A3C61B6CC1}" type="slidenum">
              <a:rPr lang="en-US"/>
              <a:pPr/>
              <a:t>48</a:t>
            </a:fld>
            <a:endParaRPr lang="en-US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Lock Variables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Therefore: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Lock value 0 means no process </a:t>
            </a:r>
            <a:br>
              <a:rPr lang="en-US" dirty="0"/>
            </a:br>
            <a:r>
              <a:rPr lang="en-US" dirty="0"/>
              <a:t>is in its critical region.</a:t>
            </a:r>
          </a:p>
          <a:p>
            <a:pPr lvl="1"/>
            <a:r>
              <a:rPr lang="en-US" dirty="0"/>
              <a:t>Lock value 1 means a process</a:t>
            </a:r>
            <a:br>
              <a:rPr lang="en-US" dirty="0"/>
            </a:br>
            <a:r>
              <a:rPr lang="en-US" dirty="0"/>
              <a:t> is in its critical region.</a:t>
            </a:r>
          </a:p>
          <a:p>
            <a:pPr lvl="4"/>
            <a:endParaRPr lang="en-US" dirty="0"/>
          </a:p>
          <a:p>
            <a:r>
              <a:rPr lang="en-US" dirty="0"/>
              <a:t>What is the problem with this solution?</a:t>
            </a:r>
          </a:p>
          <a:p>
            <a:pPr lvl="1"/>
            <a:r>
              <a:rPr lang="en-US" dirty="0"/>
              <a:t>A </a:t>
            </a:r>
            <a:r>
              <a:rPr lang="en-US" u="sng" dirty="0"/>
              <a:t>race condition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testing and setting the lock.</a:t>
            </a:r>
          </a:p>
        </p:txBody>
      </p:sp>
    </p:spTree>
    <p:extLst>
      <p:ext uri="{BB962C8B-B14F-4D97-AF65-F5344CB8AC3E}">
        <p14:creationId xmlns:p14="http://schemas.microsoft.com/office/powerpoint/2010/main" val="91626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63604"/>
            <a:ext cx="1905000" cy="457200"/>
          </a:xfrm>
        </p:spPr>
        <p:txBody>
          <a:bodyPr/>
          <a:lstStyle/>
          <a:p>
            <a:fld id="{09388CB1-ACE7-8B4F-BCBA-7720DF652EC6}" type="slidenum">
              <a:rPr lang="en-US"/>
              <a:pPr/>
              <a:t>49</a:t>
            </a:fld>
            <a:endParaRPr lang="en-US" dirty="0"/>
          </a:p>
        </p:txBody>
      </p:sp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Busy Waiting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838"/>
          </a:xfrm>
        </p:spPr>
        <p:txBody>
          <a:bodyPr/>
          <a:lstStyle/>
          <a:p>
            <a:r>
              <a:rPr lang="en-US" dirty="0"/>
              <a:t>Suppose we have a shared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turn</a:t>
            </a:r>
            <a:r>
              <a:rPr lang="en-US" dirty="0"/>
              <a:t> variable.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turn == 0</a:t>
            </a:r>
            <a:r>
              <a:rPr lang="en-US" dirty="0"/>
              <a:t>: Process P0 can enter its critical region.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turn == 1</a:t>
            </a:r>
            <a:r>
              <a:rPr lang="en-US" dirty="0"/>
              <a:t>: Process P1 can enter its critical region. </a:t>
            </a:r>
            <a:br>
              <a:rPr lang="en-US" dirty="0"/>
            </a:br>
            <a:endParaRPr lang="en-US" dirty="0"/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722313" y="2787522"/>
            <a:ext cx="364074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// Process P0 loops forever.</a:t>
            </a:r>
          </a:p>
          <a:p>
            <a:r>
              <a:rPr lang="en-US" b="1" dirty="0">
                <a:latin typeface="Courier New" charset="0"/>
              </a:rPr>
              <a:t>for (;;)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// Wait for my turn.</a:t>
            </a:r>
          </a:p>
          <a:p>
            <a:r>
              <a:rPr lang="en-US" b="1" dirty="0">
                <a:latin typeface="Courier New" charset="0"/>
              </a:rPr>
              <a:t>    while (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turn != 0</a:t>
            </a:r>
            <a:r>
              <a:rPr lang="en-US" b="1" dirty="0">
                <a:latin typeface="Courier New" charset="0"/>
              </a:rPr>
              <a:t>) </a:t>
            </a:r>
          </a:p>
          <a:p>
            <a:r>
              <a:rPr lang="en-US" b="1" dirty="0">
                <a:latin typeface="Courier New" charset="0"/>
              </a:rPr>
              <a:t>    {</a:t>
            </a:r>
          </a:p>
          <a:p>
            <a:r>
              <a:rPr lang="en-US" b="1" dirty="0">
                <a:latin typeface="Courier New" charset="0"/>
              </a:rPr>
              <a:t>        // do nothing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critical_region_P0();</a:t>
            </a:r>
          </a:p>
          <a:p>
            <a:r>
              <a:rPr lang="en-US" b="1" dirty="0">
                <a:latin typeface="Courier New" charset="0"/>
              </a:rPr>
              <a:t>    turn = 1;  // your turn</a:t>
            </a:r>
          </a:p>
          <a:p>
            <a:r>
              <a:rPr lang="en-US" b="1" dirty="0">
                <a:latin typeface="Courier New" charset="0"/>
              </a:rPr>
              <a:t>    noncritical_region_P0();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4846638" y="2787522"/>
            <a:ext cx="3640740" cy="3293209"/>
          </a:xfrm>
          <a:prstGeom prst="rect">
            <a:avLst/>
          </a:prstGeom>
          <a:solidFill>
            <a:srgbClr val="CCFFFF"/>
          </a:solidFill>
          <a:ln>
            <a:solidFill>
              <a:srgbClr val="0432FF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// Process P1 loops forever.</a:t>
            </a:r>
          </a:p>
          <a:p>
            <a:r>
              <a:rPr lang="en-US" b="1" dirty="0">
                <a:latin typeface="Courier New" charset="0"/>
              </a:rPr>
              <a:t>for (;;)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// Wait for my turn.</a:t>
            </a:r>
          </a:p>
          <a:p>
            <a:r>
              <a:rPr lang="en-US" b="1" dirty="0">
                <a:latin typeface="Courier New" charset="0"/>
              </a:rPr>
              <a:t>    while (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turn != 1</a:t>
            </a:r>
            <a:r>
              <a:rPr lang="en-US" b="1" dirty="0">
                <a:latin typeface="Courier New" charset="0"/>
              </a:rPr>
              <a:t>) </a:t>
            </a:r>
          </a:p>
          <a:p>
            <a:r>
              <a:rPr lang="en-US" b="1" dirty="0">
                <a:latin typeface="Courier New" charset="0"/>
              </a:rPr>
              <a:t>    {</a:t>
            </a:r>
          </a:p>
          <a:p>
            <a:r>
              <a:rPr lang="en-US" b="1" dirty="0">
                <a:latin typeface="Courier New" charset="0"/>
              </a:rPr>
              <a:t>        // do nothing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critical_region_P1();</a:t>
            </a:r>
          </a:p>
          <a:p>
            <a:r>
              <a:rPr lang="en-US" b="1" dirty="0">
                <a:latin typeface="Courier New" charset="0"/>
              </a:rPr>
              <a:t>    turn = 0;  // your turn</a:t>
            </a:r>
          </a:p>
          <a:p>
            <a:r>
              <a:rPr lang="en-US" b="1" dirty="0">
                <a:latin typeface="Courier New" charset="0"/>
              </a:rPr>
              <a:t>    noncritical_region_P1();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943585" y="6170893"/>
            <a:ext cx="2152650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</a:rPr>
              <a:t>What can go wrong</a:t>
            </a:r>
          </a:p>
          <a:p>
            <a:r>
              <a:rPr lang="en-US" sz="1800" dirty="0">
                <a:solidFill>
                  <a:srgbClr val="FFFF00"/>
                </a:solidFill>
              </a:rPr>
              <a:t>with taking turns?</a:t>
            </a:r>
          </a:p>
        </p:txBody>
      </p:sp>
    </p:spTree>
    <p:extLst>
      <p:ext uri="{BB962C8B-B14F-4D97-AF65-F5344CB8AC3E}">
        <p14:creationId xmlns:p14="http://schemas.microsoft.com/office/powerpoint/2010/main" val="178939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8BA-EC5C-E240-B44D-C01E5AB50791}" type="slidenum">
              <a:rPr lang="en-US"/>
              <a:pPr/>
              <a:t>5</a:t>
            </a:fld>
            <a:endParaRPr lang="en-US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Interprocess Communication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Interprocess communication </a:t>
            </a:r>
            <a:r>
              <a:rPr lang="en-US" dirty="0"/>
              <a:t>(IPC)</a:t>
            </a:r>
          </a:p>
          <a:p>
            <a:pPr lvl="1"/>
            <a:r>
              <a:rPr lang="en-US" dirty="0"/>
              <a:t>Needed by cooperating processes.</a:t>
            </a:r>
          </a:p>
          <a:p>
            <a:pPr lvl="1"/>
            <a:r>
              <a:rPr lang="en-US" dirty="0"/>
              <a:t>Exchange data and information.</a:t>
            </a:r>
          </a:p>
          <a:p>
            <a:pPr lvl="4"/>
            <a:endParaRPr lang="en-US" dirty="0"/>
          </a:p>
          <a:p>
            <a:r>
              <a:rPr lang="en-US" dirty="0"/>
              <a:t>Two models of IPC:</a:t>
            </a:r>
          </a:p>
          <a:p>
            <a:pPr lvl="1"/>
            <a:r>
              <a:rPr lang="en-US" dirty="0"/>
              <a:t>Shared memory</a:t>
            </a:r>
          </a:p>
          <a:p>
            <a:pPr lvl="1"/>
            <a:r>
              <a:rPr lang="en-US" dirty="0"/>
              <a:t>Message passing</a:t>
            </a:r>
          </a:p>
        </p:txBody>
      </p:sp>
    </p:spTree>
    <p:extLst>
      <p:ext uri="{BB962C8B-B14F-4D97-AF65-F5344CB8AC3E}">
        <p14:creationId xmlns:p14="http://schemas.microsoft.com/office/powerpoint/2010/main" val="11883841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9E2C-752F-214C-8D86-BD731E0AEFCF}" type="slidenum">
              <a:rPr lang="en-US"/>
              <a:pPr/>
              <a:t>50</a:t>
            </a:fld>
            <a:endParaRPr lang="en-US"/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Busy Waiting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9" y="4160512"/>
            <a:ext cx="8869582" cy="210309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C00000"/>
                </a:solidFill>
              </a:rPr>
              <a:t>Busy waiting</a:t>
            </a:r>
            <a:r>
              <a:rPr lang="en-US" dirty="0"/>
              <a:t>: Continuously test a variable </a:t>
            </a:r>
            <a:br>
              <a:rPr lang="en-US" dirty="0"/>
            </a:br>
            <a:r>
              <a:rPr lang="en-US" dirty="0"/>
              <a:t>until it has some value.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lock that uses busy waiting is called a </a:t>
            </a:r>
            <a:r>
              <a:rPr lang="en-US" dirty="0">
                <a:solidFill>
                  <a:srgbClr val="C00000"/>
                </a:solidFill>
              </a:rPr>
              <a:t>spin lock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Wastes CPU time: Use only when the wait will be short.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Poor choice if one process is much slower than the other.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F3F4FC14-D403-6E4B-8C21-8AFA9202B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345" y="1234464"/>
            <a:ext cx="3191899" cy="29238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// Process P0 loops forever.</a:t>
            </a:r>
          </a:p>
          <a:p>
            <a:r>
              <a:rPr lang="en-US" sz="1400" b="1" dirty="0">
                <a:latin typeface="Courier New" charset="0"/>
              </a:rPr>
              <a:t>for (;;) 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// Wait for my turn.</a:t>
            </a:r>
          </a:p>
          <a:p>
            <a:r>
              <a:rPr lang="en-US" sz="1400" b="1" dirty="0">
                <a:latin typeface="Courier New" charset="0"/>
              </a:rPr>
              <a:t>    while (</a:t>
            </a:r>
            <a:r>
              <a:rPr lang="en-US" sz="1400" b="1" dirty="0">
                <a:solidFill>
                  <a:srgbClr val="B23300"/>
                </a:solidFill>
                <a:latin typeface="Courier New" charset="0"/>
              </a:rPr>
              <a:t>turn != 0</a:t>
            </a:r>
            <a:r>
              <a:rPr lang="en-US" sz="1400" b="1" dirty="0">
                <a:latin typeface="Courier New" charset="0"/>
              </a:rPr>
              <a:t>) </a:t>
            </a:r>
          </a:p>
          <a:p>
            <a:r>
              <a:rPr lang="en-US" sz="1400" b="1" dirty="0">
                <a:latin typeface="Courier New" charset="0"/>
              </a:rPr>
              <a:t>    {</a:t>
            </a:r>
          </a:p>
          <a:p>
            <a:r>
              <a:rPr lang="en-US" sz="1400" b="1" dirty="0">
                <a:latin typeface="Courier New" charset="0"/>
              </a:rPr>
              <a:t>        // do nothing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B23300"/>
                </a:solidFill>
                <a:latin typeface="Courier New" charset="0"/>
              </a:rPr>
              <a:t>critical_region_P0();</a:t>
            </a:r>
          </a:p>
          <a:p>
            <a:r>
              <a:rPr lang="en-US" sz="1400" b="1" dirty="0">
                <a:latin typeface="Courier New" charset="0"/>
              </a:rPr>
              <a:t>    turn = 1;  // your turn</a:t>
            </a:r>
          </a:p>
          <a:p>
            <a:r>
              <a:rPr lang="en-US" sz="1400" b="1" dirty="0">
                <a:latin typeface="Courier New" charset="0"/>
              </a:rPr>
              <a:t>    noncritical_region_P0();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004E6DB3-7DC2-F34E-88A9-1C9085B0F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61" y="1234464"/>
            <a:ext cx="3191899" cy="2923877"/>
          </a:xfrm>
          <a:prstGeom prst="rect">
            <a:avLst/>
          </a:prstGeom>
          <a:solidFill>
            <a:srgbClr val="CCFFFF"/>
          </a:solidFill>
          <a:ln>
            <a:solidFill>
              <a:srgbClr val="0432FF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// Process P1 loops forever.</a:t>
            </a:r>
          </a:p>
          <a:p>
            <a:r>
              <a:rPr lang="en-US" sz="1400" b="1" dirty="0">
                <a:latin typeface="Courier New" charset="0"/>
              </a:rPr>
              <a:t>for (;;) 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// Wait for my turn.</a:t>
            </a:r>
          </a:p>
          <a:p>
            <a:r>
              <a:rPr lang="en-US" sz="1400" b="1" dirty="0">
                <a:latin typeface="Courier New" charset="0"/>
              </a:rPr>
              <a:t>    while (</a:t>
            </a:r>
            <a:r>
              <a:rPr lang="en-US" sz="1400" b="1" dirty="0">
                <a:solidFill>
                  <a:srgbClr val="B23300"/>
                </a:solidFill>
                <a:latin typeface="Courier New" charset="0"/>
              </a:rPr>
              <a:t>turn != 1</a:t>
            </a:r>
            <a:r>
              <a:rPr lang="en-US" sz="1400" b="1" dirty="0">
                <a:latin typeface="Courier New" charset="0"/>
              </a:rPr>
              <a:t>) </a:t>
            </a:r>
          </a:p>
          <a:p>
            <a:r>
              <a:rPr lang="en-US" sz="1400" b="1" dirty="0">
                <a:latin typeface="Courier New" charset="0"/>
              </a:rPr>
              <a:t>    {</a:t>
            </a:r>
          </a:p>
          <a:p>
            <a:r>
              <a:rPr lang="en-US" sz="1400" b="1" dirty="0">
                <a:latin typeface="Courier New" charset="0"/>
              </a:rPr>
              <a:t>        // do nothing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B23300"/>
                </a:solidFill>
                <a:latin typeface="Courier New" charset="0"/>
              </a:rPr>
              <a:t>critical_region_P1();</a:t>
            </a:r>
          </a:p>
          <a:p>
            <a:r>
              <a:rPr lang="en-US" sz="1400" b="1" dirty="0">
                <a:latin typeface="Courier New" charset="0"/>
              </a:rPr>
              <a:t>    turn = 0;  // your turn</a:t>
            </a:r>
          </a:p>
          <a:p>
            <a:r>
              <a:rPr lang="en-US" sz="1400" b="1" dirty="0">
                <a:latin typeface="Courier New" charset="0"/>
              </a:rPr>
              <a:t>    noncritical_region_P1();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293171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DACE-F84A-4D46-B989-BFDC72B99846}" type="slidenum">
              <a:rPr lang="en-US"/>
              <a:pPr/>
              <a:t>51</a:t>
            </a:fld>
            <a:endParaRPr lang="en-US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Peterson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Solution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9" y="1325563"/>
            <a:ext cx="8869582" cy="1371926"/>
          </a:xfrm>
        </p:spPr>
        <p:txBody>
          <a:bodyPr/>
          <a:lstStyle/>
          <a:p>
            <a:r>
              <a:rPr lang="en-US" dirty="0"/>
              <a:t>Suppose we have two processes, P0 and P1.</a:t>
            </a:r>
          </a:p>
          <a:p>
            <a:pPr lvl="1"/>
            <a:r>
              <a:rPr lang="en-US" dirty="0"/>
              <a:t>Share integer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turn</a:t>
            </a:r>
            <a:r>
              <a:rPr lang="en-US" dirty="0"/>
              <a:t> and boolean array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flag</a:t>
            </a:r>
            <a:r>
              <a:rPr lang="en-US" dirty="0"/>
              <a:t>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flag[n] == true</a:t>
            </a:r>
            <a:r>
              <a:rPr lang="en-US" dirty="0"/>
              <a:t> : </a:t>
            </a:r>
            <a:r>
              <a:rPr lang="en-US" dirty="0" err="1"/>
              <a:t>P</a:t>
            </a:r>
            <a:r>
              <a:rPr lang="en-US" i="1" dirty="0" err="1"/>
              <a:t>n</a:t>
            </a:r>
            <a:r>
              <a:rPr lang="en-US" dirty="0"/>
              <a:t> wants to enter its critical region.</a:t>
            </a:r>
          </a:p>
        </p:txBody>
      </p:sp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731562" y="2888654"/>
            <a:ext cx="3887603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P0: flag[0] = true; </a:t>
            </a:r>
          </a:p>
          <a:p>
            <a:r>
              <a:rPr lang="en-US" b="1" dirty="0">
                <a:latin typeface="Courier New" charset="0"/>
              </a:rPr>
              <a:t>    turn = 1; // other process</a:t>
            </a:r>
          </a:p>
          <a:p>
            <a:r>
              <a:rPr lang="en-US" b="1" dirty="0">
                <a:latin typeface="Courier New" charset="0"/>
              </a:rPr>
              <a:t>    while (flag[1] == true </a:t>
            </a:r>
          </a:p>
          <a:p>
            <a:r>
              <a:rPr lang="en-US" b="1" dirty="0">
                <a:latin typeface="Courier New" charset="0"/>
              </a:rPr>
              <a:t>           &amp;&amp; turn == 1) </a:t>
            </a:r>
          </a:p>
          <a:p>
            <a:r>
              <a:rPr lang="en-US" b="1" dirty="0">
                <a:latin typeface="Courier New" charset="0"/>
              </a:rPr>
              <a:t>    { </a:t>
            </a:r>
          </a:p>
          <a:p>
            <a:r>
              <a:rPr lang="en-US" b="1" dirty="0">
                <a:latin typeface="Courier New" charset="0"/>
              </a:rPr>
              <a:t>        // busy wait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critical_region_P0();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flag[0] = false; 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4743450" y="2880366"/>
            <a:ext cx="3887603" cy="2554545"/>
          </a:xfrm>
          <a:prstGeom prst="rect">
            <a:avLst/>
          </a:prstGeom>
          <a:solidFill>
            <a:srgbClr val="CCFFFF"/>
          </a:solidFill>
          <a:ln>
            <a:solidFill>
              <a:srgbClr val="0432FF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P1: flag[1] = true; </a:t>
            </a:r>
          </a:p>
          <a:p>
            <a:r>
              <a:rPr lang="en-US" b="1" dirty="0">
                <a:latin typeface="Courier New" charset="0"/>
              </a:rPr>
              <a:t>    turn = 0; // other process</a:t>
            </a:r>
          </a:p>
          <a:p>
            <a:r>
              <a:rPr lang="en-US" b="1" dirty="0">
                <a:latin typeface="Courier New" charset="0"/>
              </a:rPr>
              <a:t>    while (flag[0] == true </a:t>
            </a:r>
          </a:p>
          <a:p>
            <a:r>
              <a:rPr lang="en-US" b="1" dirty="0">
                <a:latin typeface="Courier New" charset="0"/>
              </a:rPr>
              <a:t>           &amp;&amp; turn == 0) </a:t>
            </a:r>
          </a:p>
          <a:p>
            <a:r>
              <a:rPr lang="en-US" b="1" dirty="0">
                <a:latin typeface="Courier New" charset="0"/>
              </a:rPr>
              <a:t>    { </a:t>
            </a:r>
          </a:p>
          <a:p>
            <a:r>
              <a:rPr lang="en-US" b="1" dirty="0">
                <a:latin typeface="Courier New" charset="0"/>
              </a:rPr>
              <a:t>        // busy wait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critical_region_P1();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flag[1] = false; </a:t>
            </a:r>
          </a:p>
        </p:txBody>
      </p:sp>
      <p:sp>
        <p:nvSpPr>
          <p:cNvPr id="665606" name="Text Box 6"/>
          <p:cNvSpPr txBox="1">
            <a:spLocks noChangeArrowheads="1"/>
          </p:cNvSpPr>
          <p:nvPr/>
        </p:nvSpPr>
        <p:spPr bwMode="auto">
          <a:xfrm>
            <a:off x="1554513" y="5714975"/>
            <a:ext cx="62960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  <a:hlinkClick r:id="rId2"/>
              </a:rPr>
              <a:t>http://en.wikipedia.org/wiki/Peterson's_algorithm</a:t>
            </a:r>
            <a:r>
              <a:rPr lang="en-US" b="1" dirty="0">
                <a:latin typeface="Courier Ne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98334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14BF-4BCF-C248-93BF-79A16353E33A}" type="slidenum">
              <a:rPr lang="en-US"/>
              <a:pPr/>
              <a:t>52</a:t>
            </a:fld>
            <a:endParaRPr lang="en-US"/>
          </a:p>
        </p:txBody>
      </p:sp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Peterson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Solution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11877"/>
            <a:ext cx="8229600" cy="246885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P0 and P1 can </a:t>
            </a:r>
            <a:r>
              <a:rPr lang="en-US" sz="2000" u="sng" dirty="0"/>
              <a:t>never</a:t>
            </a:r>
            <a:r>
              <a:rPr lang="en-US" sz="2000" dirty="0"/>
              <a:t> be in their critical regions at the same time.</a:t>
            </a:r>
          </a:p>
          <a:p>
            <a:pPr lvl="4">
              <a:lnSpc>
                <a:spcPct val="90000"/>
              </a:lnSpc>
            </a:pPr>
            <a:endParaRPr lang="en-US" sz="250" dirty="0">
              <a:solidFill>
                <a:schemeClr val="folHlink"/>
              </a:solidFill>
            </a:endParaRPr>
          </a:p>
          <a:p>
            <a:pPr lvl="6">
              <a:lnSpc>
                <a:spcPct val="90000"/>
              </a:lnSpc>
            </a:pPr>
            <a:endParaRPr lang="en-US" sz="200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/>
              <a:t>If P0 is </a:t>
            </a:r>
            <a:r>
              <a:rPr lang="en-US" sz="2000" u="sng" dirty="0"/>
              <a:t>in</a:t>
            </a:r>
            <a:r>
              <a:rPr lang="en-US" sz="2000" dirty="0"/>
              <a:t> its critical region, then either:</a:t>
            </a:r>
          </a:p>
          <a:p>
            <a:pPr lvl="4">
              <a:lnSpc>
                <a:spcPct val="90000"/>
              </a:lnSpc>
            </a:pPr>
            <a:endParaRPr lang="en-US" sz="250" dirty="0"/>
          </a:p>
          <a:p>
            <a:pPr lvl="1">
              <a:lnSpc>
                <a:spcPct val="90000"/>
              </a:lnSpc>
            </a:pP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flag[1]</a:t>
            </a:r>
            <a:r>
              <a:rPr lang="en-US" sz="1800" dirty="0"/>
              <a:t> is false (P1 has left its critical region), or 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turn</a:t>
            </a:r>
            <a:r>
              <a:rPr lang="en-US" sz="1800" dirty="0"/>
              <a:t> is 0 (P1 is just now trying to enter its critical region, </a:t>
            </a:r>
            <a:br>
              <a:rPr lang="en-US" sz="1800" dirty="0"/>
            </a:br>
            <a:r>
              <a:rPr lang="en-US" sz="1800" dirty="0"/>
              <a:t>but it is currently waiting its turn). </a:t>
            </a:r>
          </a:p>
          <a:p>
            <a:pPr lvl="4">
              <a:lnSpc>
                <a:spcPct val="90000"/>
              </a:lnSpc>
            </a:pPr>
            <a:endParaRPr lang="en-US" sz="450" dirty="0"/>
          </a:p>
          <a:p>
            <a:pPr>
              <a:lnSpc>
                <a:spcPct val="90000"/>
              </a:lnSpc>
            </a:pPr>
            <a:r>
              <a:rPr lang="en-US" sz="2000" dirty="0"/>
              <a:t>In both cases, P1 cannot be in its critical region </a:t>
            </a:r>
            <a:br>
              <a:rPr lang="en-US" sz="2000" dirty="0"/>
            </a:br>
            <a:r>
              <a:rPr lang="en-US" sz="2000" dirty="0"/>
              <a:t>when P0 is in its critical region (and vice versa).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4C88E56-8AC7-9E48-87A5-D9E03F252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981" y="1242752"/>
            <a:ext cx="3406702" cy="22775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P0: flag[0] = true; </a:t>
            </a:r>
          </a:p>
          <a:p>
            <a:r>
              <a:rPr lang="en-US" sz="1400" b="1" dirty="0">
                <a:latin typeface="Courier New" charset="0"/>
              </a:rPr>
              <a:t>    turn = 1; // other process</a:t>
            </a:r>
          </a:p>
          <a:p>
            <a:r>
              <a:rPr lang="en-US" sz="1400" b="1" dirty="0">
                <a:latin typeface="Courier New" charset="0"/>
              </a:rPr>
              <a:t>    while (flag[1] == true </a:t>
            </a:r>
          </a:p>
          <a:p>
            <a:r>
              <a:rPr lang="en-US" sz="1400" b="1" dirty="0">
                <a:latin typeface="Courier New" charset="0"/>
              </a:rPr>
              <a:t>           &amp;&amp; turn == 1) </a:t>
            </a:r>
          </a:p>
          <a:p>
            <a:r>
              <a:rPr lang="en-US" sz="1400" b="1" dirty="0">
                <a:latin typeface="Courier New" charset="0"/>
              </a:rPr>
              <a:t>    { </a:t>
            </a:r>
          </a:p>
          <a:p>
            <a:r>
              <a:rPr lang="en-US" sz="1400" b="1" dirty="0">
                <a:latin typeface="Courier New" charset="0"/>
              </a:rPr>
              <a:t>        // busy wait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B23300"/>
                </a:solidFill>
                <a:latin typeface="Courier New" charset="0"/>
              </a:rPr>
              <a:t>critical_region_P0();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flag[0] = false; 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A54F7D25-AE4D-6341-9AB9-4FD6BC538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234464"/>
            <a:ext cx="3406702" cy="2277547"/>
          </a:xfrm>
          <a:prstGeom prst="rect">
            <a:avLst/>
          </a:prstGeom>
          <a:solidFill>
            <a:srgbClr val="CCFFFF"/>
          </a:solidFill>
          <a:ln>
            <a:solidFill>
              <a:srgbClr val="0432FF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P1: flag[1] = true; </a:t>
            </a:r>
          </a:p>
          <a:p>
            <a:r>
              <a:rPr lang="en-US" sz="1400" b="1" dirty="0">
                <a:latin typeface="Courier New" charset="0"/>
              </a:rPr>
              <a:t>    turn = 0; // other process</a:t>
            </a:r>
          </a:p>
          <a:p>
            <a:r>
              <a:rPr lang="en-US" sz="1400" b="1" dirty="0">
                <a:latin typeface="Courier New" charset="0"/>
              </a:rPr>
              <a:t>    while (flag[0] == true </a:t>
            </a:r>
          </a:p>
          <a:p>
            <a:r>
              <a:rPr lang="en-US" sz="1400" b="1" dirty="0">
                <a:latin typeface="Courier New" charset="0"/>
              </a:rPr>
              <a:t>           &amp;&amp; turn == 0) </a:t>
            </a:r>
          </a:p>
          <a:p>
            <a:r>
              <a:rPr lang="en-US" sz="1400" b="1" dirty="0">
                <a:latin typeface="Courier New" charset="0"/>
              </a:rPr>
              <a:t>    { </a:t>
            </a:r>
          </a:p>
          <a:p>
            <a:r>
              <a:rPr lang="en-US" sz="1400" b="1" dirty="0">
                <a:latin typeface="Courier New" charset="0"/>
              </a:rPr>
              <a:t>        // busy wait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B23300"/>
                </a:solidFill>
                <a:latin typeface="Courier New" charset="0"/>
              </a:rPr>
              <a:t>critical_region_P1();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flag[1] = false; </a:t>
            </a:r>
          </a:p>
        </p:txBody>
      </p:sp>
    </p:spTree>
    <p:extLst>
      <p:ext uri="{BB962C8B-B14F-4D97-AF65-F5344CB8AC3E}">
        <p14:creationId xmlns:p14="http://schemas.microsoft.com/office/powerpoint/2010/main" val="330219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10D61-B077-1A4B-AED9-FCF012D3DB28}" type="slidenum">
              <a:rPr lang="en-US"/>
              <a:pPr/>
              <a:t>53</a:t>
            </a:fld>
            <a:endParaRPr lang="en-US"/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and Set Lock Instruction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this routine: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can be incorporated into a single </a:t>
            </a:r>
            <a:r>
              <a:rPr lang="en-US" dirty="0">
                <a:solidFill>
                  <a:schemeClr val="folHlink"/>
                </a:solidFill>
              </a:rPr>
              <a:t>atomic</a:t>
            </a:r>
            <a:r>
              <a:rPr lang="en-US" dirty="0"/>
              <a:t> instruction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TSL</a:t>
            </a:r>
            <a:r>
              <a:rPr lang="en-US" dirty="0"/>
              <a:t> that </a:t>
            </a:r>
            <a:r>
              <a:rPr lang="en-US" u="sng" dirty="0"/>
              <a:t>cannot be interrupted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Set a </a:t>
            </a:r>
            <a:r>
              <a:rPr lang="en-US" dirty="0" err="1"/>
              <a:t>boolean</a:t>
            </a:r>
            <a:r>
              <a:rPr lang="en-US" dirty="0"/>
              <a:t> variable passed by reference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TRUE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Return its original value.</a:t>
            </a:r>
          </a:p>
          <a:p>
            <a:pPr>
              <a:lnSpc>
                <a:spcPct val="90000"/>
              </a:lnSpc>
            </a:pPr>
            <a:r>
              <a:rPr lang="en-US" dirty="0"/>
              <a:t>If the original value was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TRUE</a:t>
            </a:r>
            <a:r>
              <a:rPr lang="en-US" dirty="0"/>
              <a:t>, a process </a:t>
            </a:r>
            <a:br>
              <a:rPr lang="en-US" dirty="0"/>
            </a:br>
            <a:r>
              <a:rPr lang="en-US" u="sng" dirty="0"/>
              <a:t>is not allowed to enter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/>
              <a:t>its critical region.</a:t>
            </a:r>
          </a:p>
        </p:txBody>
      </p:sp>
      <p:sp>
        <p:nvSpPr>
          <p:cNvPr id="667652" name="Text Box 4"/>
          <p:cNvSpPr txBox="1">
            <a:spLocks noChangeArrowheads="1"/>
          </p:cNvSpPr>
          <p:nvPr/>
        </p:nvSpPr>
        <p:spPr bwMode="auto">
          <a:xfrm>
            <a:off x="2072758" y="1859340"/>
            <a:ext cx="4998484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b="1" dirty="0">
                <a:latin typeface="Courier New" charset="0"/>
              </a:rPr>
              <a:t>boolean </a:t>
            </a:r>
            <a:r>
              <a:rPr kumimoji="1" lang="en-US" b="1" dirty="0" err="1">
                <a:solidFill>
                  <a:srgbClr val="C00000"/>
                </a:solidFill>
                <a:latin typeface="Courier New" charset="0"/>
              </a:rPr>
              <a:t>TestAndSetLock</a:t>
            </a:r>
            <a:r>
              <a:rPr kumimoji="1" lang="en-US" b="1" dirty="0">
                <a:latin typeface="Courier New" charset="0"/>
              </a:rPr>
              <a:t>(boolean *target)</a:t>
            </a:r>
          </a:p>
          <a:p>
            <a:r>
              <a:rPr kumimoji="1" lang="en-US" b="1" dirty="0">
                <a:latin typeface="Courier New" charset="0"/>
              </a:rPr>
              <a:t>{</a:t>
            </a:r>
          </a:p>
          <a:p>
            <a:r>
              <a:rPr kumimoji="1" lang="en-US" b="1" dirty="0">
                <a:latin typeface="Courier New" charset="0"/>
              </a:rPr>
              <a:t>    boolean </a:t>
            </a:r>
            <a:r>
              <a:rPr kumimoji="1" lang="en-US" b="1" dirty="0" err="1">
                <a:latin typeface="Courier New" charset="0"/>
              </a:rPr>
              <a:t>original_value</a:t>
            </a:r>
            <a:r>
              <a:rPr kumimoji="1" lang="en-US" b="1" dirty="0">
                <a:latin typeface="Courier New" charset="0"/>
              </a:rPr>
              <a:t> = *target;</a:t>
            </a:r>
          </a:p>
          <a:p>
            <a:r>
              <a:rPr kumimoji="1" lang="en-US" b="1" dirty="0">
                <a:latin typeface="Courier New" charset="0"/>
              </a:rPr>
              <a:t>    *target = TRUE;</a:t>
            </a:r>
          </a:p>
          <a:p>
            <a:r>
              <a:rPr kumimoji="1" lang="en-US" b="1" dirty="0">
                <a:latin typeface="Courier New" charset="0"/>
              </a:rPr>
              <a:t>    return </a:t>
            </a:r>
            <a:r>
              <a:rPr kumimoji="1" lang="en-US" b="1" dirty="0" err="1">
                <a:latin typeface="Courier New" charset="0"/>
              </a:rPr>
              <a:t>original_value</a:t>
            </a:r>
            <a:r>
              <a:rPr kumimoji="1" lang="en-US" b="1" dirty="0">
                <a:latin typeface="Courier New" charset="0"/>
              </a:rPr>
              <a:t>;</a:t>
            </a:r>
          </a:p>
          <a:p>
            <a:r>
              <a:rPr kumimoji="1" lang="en-US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2714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9CDB-B16E-4442-A0FA-699B3EC4E4DF}" type="slidenum">
              <a:rPr lang="en-US"/>
              <a:pPr/>
              <a:t>54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and Set Lock Instruction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94756"/>
            <a:ext cx="8229600" cy="2285974"/>
          </a:xfrm>
        </p:spPr>
        <p:txBody>
          <a:bodyPr/>
          <a:lstStyle/>
          <a:p>
            <a:r>
              <a:rPr lang="en-US" dirty="0"/>
              <a:t>Eventually, the original value of the lock will be set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FALSE</a:t>
            </a:r>
            <a:r>
              <a:rPr lang="en-US" dirty="0"/>
              <a:t> by another process, allowing entry into the critical region.</a:t>
            </a:r>
          </a:p>
          <a:p>
            <a:pPr lvl="6"/>
            <a:endParaRPr lang="en-US" dirty="0"/>
          </a:p>
          <a:p>
            <a:r>
              <a:rPr lang="en-US" dirty="0"/>
              <a:t>Why must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TSL</a:t>
            </a:r>
            <a:r>
              <a:rPr lang="en-US" dirty="0"/>
              <a:t> be atomic?</a:t>
            </a:r>
          </a:p>
        </p:txBody>
      </p:sp>
      <p:sp>
        <p:nvSpPr>
          <p:cNvPr id="668676" name="Text Box 4"/>
          <p:cNvSpPr txBox="1">
            <a:spLocks noChangeArrowheads="1"/>
          </p:cNvSpPr>
          <p:nvPr/>
        </p:nvSpPr>
        <p:spPr bwMode="auto">
          <a:xfrm>
            <a:off x="4894374" y="1352914"/>
            <a:ext cx="3836307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for (;;) 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while (</a:t>
            </a:r>
            <a:r>
              <a:rPr lang="en-US" sz="1400" b="1" dirty="0" err="1">
                <a:solidFill>
                  <a:srgbClr val="B23300"/>
                </a:solidFill>
                <a:latin typeface="Courier New" charset="0"/>
              </a:rPr>
              <a:t>TestAndSetLock</a:t>
            </a:r>
            <a:r>
              <a:rPr lang="en-US" sz="1400" b="1" dirty="0">
                <a:latin typeface="Courier New" charset="0"/>
              </a:rPr>
              <a:t>(&amp;lock)) </a:t>
            </a:r>
          </a:p>
          <a:p>
            <a:r>
              <a:rPr lang="en-US" sz="1400" b="1" dirty="0">
                <a:latin typeface="Courier New" charset="0"/>
              </a:rPr>
              <a:t>    {</a:t>
            </a:r>
          </a:p>
          <a:p>
            <a:r>
              <a:rPr lang="en-US" sz="1400" b="1" dirty="0">
                <a:latin typeface="Courier New" charset="0"/>
              </a:rPr>
              <a:t>        // busy wait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solidFill>
                  <a:srgbClr val="B23300"/>
                </a:solidFill>
                <a:latin typeface="Courier New" charset="0"/>
              </a:rPr>
              <a:t>critical_region</a:t>
            </a:r>
            <a:r>
              <a:rPr lang="en-US" sz="1400" b="1" dirty="0">
                <a:solidFill>
                  <a:srgbClr val="B23300"/>
                </a:solidFill>
                <a:latin typeface="Courier New" charset="0"/>
              </a:rPr>
              <a:t>(); </a:t>
            </a:r>
          </a:p>
          <a:p>
            <a:r>
              <a:rPr lang="en-US" sz="1400" b="1" dirty="0">
                <a:latin typeface="Courier New" charset="0"/>
              </a:rPr>
              <a:t>    lock = FALSE;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ED36F827-052B-1B4C-8B3A-2BE17E391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19" y="1353113"/>
            <a:ext cx="4373313" cy="14157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sz="1400" b="1" dirty="0">
                <a:latin typeface="Courier New" charset="0"/>
              </a:rPr>
              <a:t>boolean </a:t>
            </a:r>
            <a:r>
              <a:rPr kumimoji="1" lang="en-US" sz="1400" b="1" dirty="0" err="1">
                <a:solidFill>
                  <a:srgbClr val="C00000"/>
                </a:solidFill>
                <a:latin typeface="Courier New" charset="0"/>
              </a:rPr>
              <a:t>TestAndSetLock</a:t>
            </a:r>
            <a:r>
              <a:rPr kumimoji="1" lang="en-US" sz="1400" b="1" dirty="0">
                <a:latin typeface="Courier New" charset="0"/>
              </a:rPr>
              <a:t>(boolean *target)</a:t>
            </a:r>
          </a:p>
          <a:p>
            <a:r>
              <a:rPr kumimoji="1" lang="en-US" sz="1400" b="1" dirty="0">
                <a:latin typeface="Courier New" charset="0"/>
              </a:rPr>
              <a:t>{</a:t>
            </a:r>
          </a:p>
          <a:p>
            <a:r>
              <a:rPr kumimoji="1" lang="en-US" sz="1400" b="1" dirty="0">
                <a:latin typeface="Courier New" charset="0"/>
              </a:rPr>
              <a:t>    boolean </a:t>
            </a:r>
            <a:r>
              <a:rPr kumimoji="1" lang="en-US" sz="1400" b="1" dirty="0" err="1">
                <a:latin typeface="Courier New" charset="0"/>
              </a:rPr>
              <a:t>original_value</a:t>
            </a:r>
            <a:r>
              <a:rPr kumimoji="1" lang="en-US" sz="1400" b="1" dirty="0">
                <a:latin typeface="Courier New" charset="0"/>
              </a:rPr>
              <a:t> = *target;</a:t>
            </a:r>
          </a:p>
          <a:p>
            <a:r>
              <a:rPr kumimoji="1" lang="en-US" sz="1400" b="1" dirty="0">
                <a:latin typeface="Courier New" charset="0"/>
              </a:rPr>
              <a:t>    *target = TRUE;</a:t>
            </a:r>
          </a:p>
          <a:p>
            <a:r>
              <a:rPr kumimoji="1" lang="en-US" sz="1400" b="1" dirty="0">
                <a:latin typeface="Courier New" charset="0"/>
              </a:rPr>
              <a:t>    return </a:t>
            </a:r>
            <a:r>
              <a:rPr kumimoji="1" lang="en-US" sz="1400" b="1" dirty="0" err="1">
                <a:latin typeface="Courier New" charset="0"/>
              </a:rPr>
              <a:t>original_value</a:t>
            </a:r>
            <a:r>
              <a:rPr kumimoji="1" lang="en-US" sz="1400" b="1" dirty="0">
                <a:latin typeface="Courier New" charset="0"/>
              </a:rPr>
              <a:t>;</a:t>
            </a:r>
          </a:p>
          <a:p>
            <a:r>
              <a:rPr kumimoji="1" lang="en-US" sz="14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4767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675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57B8-E2FA-E94C-975A-84A4022ABEA7}" type="slidenum">
              <a:rPr lang="en-US"/>
              <a:pPr/>
              <a:t>55</a:t>
            </a:fld>
            <a:endParaRPr lang="en-US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Busy Waiting</a:t>
            </a:r>
            <a:r>
              <a:rPr lang="en-US" i="1" dirty="0"/>
              <a:t>, cont’d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All the solutions so far to mutual exclusion, including Peterson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Solution and TSL, </a:t>
            </a:r>
            <a:br>
              <a:rPr lang="en-US" dirty="0"/>
            </a:br>
            <a:r>
              <a:rPr lang="en-US" dirty="0"/>
              <a:t>require </a:t>
            </a:r>
            <a:r>
              <a:rPr lang="en-US" u="sng" dirty="0"/>
              <a:t>busy waiting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Busy waiting wastes CPU cycles.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740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57B8-E2FA-E94C-975A-84A4022ABEA7}" type="slidenum">
              <a:rPr lang="en-US"/>
              <a:pPr/>
              <a:t>56</a:t>
            </a:fld>
            <a:endParaRPr lang="en-US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Inversion Problem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a preemptive process scheduling algorithm always runs a high priority process H whenever H is ready.</a:t>
            </a:r>
          </a:p>
          <a:p>
            <a:pPr>
              <a:lnSpc>
                <a:spcPct val="90000"/>
              </a:lnSpc>
            </a:pPr>
            <a:r>
              <a:rPr lang="en-US" dirty="0"/>
              <a:t>A low priority process L is in its critical region to access a resource that it shares with H.</a:t>
            </a:r>
          </a:p>
          <a:p>
            <a:pPr>
              <a:lnSpc>
                <a:spcPct val="90000"/>
              </a:lnSpc>
            </a:pPr>
            <a:r>
              <a:rPr lang="en-US" dirty="0"/>
              <a:t>Process H goes into a busy wait loop before entering its critical region.</a:t>
            </a:r>
          </a:p>
          <a:p>
            <a:pPr>
              <a:lnSpc>
                <a:spcPct val="90000"/>
              </a:lnSpc>
            </a:pPr>
            <a:r>
              <a:rPr lang="en-US" dirty="0"/>
              <a:t>Because H is running, L never gets a chance </a:t>
            </a:r>
            <a:br>
              <a:rPr lang="en-US" dirty="0"/>
            </a:br>
            <a:r>
              <a:rPr lang="en-US" dirty="0"/>
              <a:t>to leave its critical region.</a:t>
            </a:r>
          </a:p>
          <a:p>
            <a:pPr>
              <a:lnSpc>
                <a:spcPct val="90000"/>
              </a:lnSpc>
            </a:pPr>
            <a:r>
              <a:rPr lang="en-US" dirty="0"/>
              <a:t>Both processes hang with H forever busy waiting.</a:t>
            </a:r>
          </a:p>
        </p:txBody>
      </p:sp>
    </p:spTree>
    <p:extLst>
      <p:ext uri="{BB962C8B-B14F-4D97-AF65-F5344CB8AC3E}">
        <p14:creationId xmlns:p14="http://schemas.microsoft.com/office/powerpoint/2010/main" val="235735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699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Sleep and Wakeup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4568154"/>
            <a:ext cx="8229600" cy="215265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 race condition with shared variable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buffer is empty, so the consumer sees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1800" dirty="0"/>
              <a:t> to be 0.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Right then, the producer runs, increments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1800" dirty="0"/>
              <a:t> to 1, </a:t>
            </a:r>
            <a:br>
              <a:rPr lang="en-US" sz="1800" dirty="0"/>
            </a:br>
            <a:r>
              <a:rPr lang="en-US" sz="1800" dirty="0"/>
              <a:t>and tries to wake up the consumer.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consumer is already awake, so the wakeup call is lost.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consumer runs again. It saw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1800" dirty="0"/>
              <a:t> was 0, and so goes to sleep.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producer fills up the buffer and never wakes up the consumer.</a:t>
            </a:r>
          </a:p>
        </p:txBody>
      </p:sp>
      <p:sp>
        <p:nvSpPr>
          <p:cNvPr id="670724" name="Text Box 4"/>
          <p:cNvSpPr txBox="1">
            <a:spLocks noChangeArrowheads="1"/>
          </p:cNvSpPr>
          <p:nvPr/>
        </p:nvSpPr>
        <p:spPr bwMode="auto">
          <a:xfrm>
            <a:off x="801688" y="1306513"/>
            <a:ext cx="3621504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void producer()</a:t>
            </a:r>
            <a:br>
              <a:rPr lang="en-US" sz="1400" b="1" dirty="0">
                <a:latin typeface="Courier New" charset="0"/>
              </a:rPr>
            </a:br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for (;;) </a:t>
            </a:r>
          </a:p>
          <a:p>
            <a:r>
              <a:rPr lang="en-US" sz="1400" b="1" dirty="0">
                <a:latin typeface="Courier New" charset="0"/>
              </a:rPr>
              <a:t>    {</a:t>
            </a:r>
          </a:p>
          <a:p>
            <a:r>
              <a:rPr lang="en-US" sz="1400" b="1" dirty="0">
                <a:latin typeface="Courier New" charset="0"/>
              </a:rPr>
              <a:t>        item =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produce_item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    if (count == N) </a:t>
            </a:r>
            <a:r>
              <a:rPr lang="en-US" sz="1400" b="1" dirty="0">
                <a:solidFill>
                  <a:srgbClr val="C00000"/>
                </a:solidFill>
                <a:latin typeface="Courier New" charset="0"/>
              </a:rPr>
              <a:t>sleep();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insert_item</a:t>
            </a:r>
            <a:r>
              <a:rPr lang="en-US" sz="1400" b="1" dirty="0">
                <a:latin typeface="Courier New" charset="0"/>
              </a:rPr>
              <a:t>(item);</a:t>
            </a:r>
          </a:p>
          <a:p>
            <a:r>
              <a:rPr lang="en-US" sz="1400" b="1" dirty="0">
                <a:latin typeface="Courier New" charset="0"/>
              </a:rPr>
              <a:t>        count++;</a:t>
            </a:r>
          </a:p>
          <a:p>
            <a:r>
              <a:rPr lang="en-US" sz="1400" b="1" dirty="0">
                <a:latin typeface="Courier New" charset="0"/>
              </a:rPr>
              <a:t>        if (count == 1) </a:t>
            </a:r>
          </a:p>
          <a:p>
            <a:r>
              <a:rPr lang="en-US" sz="1400" b="1" dirty="0">
                <a:latin typeface="Courier New" charset="0"/>
              </a:rPr>
              <a:t>       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charset="0"/>
              </a:rPr>
              <a:t>            wakeup(consumer);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670725" name="Text Box 5"/>
          <p:cNvSpPr txBox="1">
            <a:spLocks noChangeArrowheads="1"/>
          </p:cNvSpPr>
          <p:nvPr/>
        </p:nvSpPr>
        <p:spPr bwMode="auto">
          <a:xfrm>
            <a:off x="4754563" y="1306513"/>
            <a:ext cx="3621504" cy="3108543"/>
          </a:xfrm>
          <a:prstGeom prst="rect">
            <a:avLst/>
          </a:prstGeom>
          <a:solidFill>
            <a:srgbClr val="CCFFFF"/>
          </a:solidFill>
          <a:ln>
            <a:solidFill>
              <a:srgbClr val="0432FF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void consumer()</a:t>
            </a:r>
            <a:br>
              <a:rPr lang="en-US" sz="1400" b="1" dirty="0">
                <a:latin typeface="Courier New" charset="0"/>
              </a:rPr>
            </a:br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for (;;) </a:t>
            </a:r>
          </a:p>
          <a:p>
            <a:r>
              <a:rPr lang="en-US" sz="1400" b="1" dirty="0">
                <a:latin typeface="Courier New" charset="0"/>
              </a:rPr>
              <a:t>    {</a:t>
            </a:r>
          </a:p>
          <a:p>
            <a:r>
              <a:rPr lang="en-US" sz="1400" b="1" dirty="0">
                <a:latin typeface="Courier New" charset="0"/>
              </a:rPr>
              <a:t>        if (count == 0) </a:t>
            </a:r>
            <a:r>
              <a:rPr lang="en-US" sz="1400" b="1" dirty="0">
                <a:solidFill>
                  <a:srgbClr val="C00000"/>
                </a:solidFill>
                <a:latin typeface="Courier New" charset="0"/>
              </a:rPr>
              <a:t>sleep();</a:t>
            </a:r>
          </a:p>
          <a:p>
            <a:r>
              <a:rPr lang="en-US" sz="1400" b="1" dirty="0">
                <a:latin typeface="Courier New" charset="0"/>
              </a:rPr>
              <a:t>        item = </a:t>
            </a:r>
            <a:r>
              <a:rPr lang="en-US" sz="1400" b="1" dirty="0" err="1">
                <a:latin typeface="Courier New" charset="0"/>
              </a:rPr>
              <a:t>remove_item</a:t>
            </a:r>
            <a:r>
              <a:rPr lang="en-US" sz="1400" b="1" dirty="0"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    count--;</a:t>
            </a:r>
          </a:p>
          <a:p>
            <a:r>
              <a:rPr lang="en-US" sz="1400" b="1" dirty="0">
                <a:latin typeface="Courier New" charset="0"/>
              </a:rPr>
              <a:t>        if (count == N-1) </a:t>
            </a:r>
          </a:p>
          <a:p>
            <a:r>
              <a:rPr lang="en-US" sz="1400" b="1" dirty="0">
                <a:latin typeface="Courier New" charset="0"/>
              </a:rPr>
              <a:t>       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charset="0"/>
              </a:rPr>
              <a:t>            wakeup(producer);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consume_item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(item)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F960-5B2A-5443-8433-C006D46E00E9}" type="slidenum">
              <a:rPr lang="en-US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8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07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7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0723" grpId="0" build="p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9F74-08F2-0744-A6E1-DF2A2654C224}" type="slidenum">
              <a:rPr lang="en-US"/>
              <a:pPr/>
              <a:t>58</a:t>
            </a:fld>
            <a:endParaRPr lang="en-US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/>
              <a:t>We need a way to keep track of wakeup calls </a:t>
            </a:r>
            <a:br>
              <a:rPr lang="en-US" dirty="0"/>
            </a:br>
            <a:r>
              <a:rPr lang="en-US" dirty="0"/>
              <a:t>so that we 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lose them.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semaphore </a:t>
            </a:r>
            <a:r>
              <a:rPr lang="en-US" dirty="0"/>
              <a:t>is a shared variable that holds </a:t>
            </a:r>
            <a:br>
              <a:rPr lang="en-US" dirty="0"/>
            </a:br>
            <a:r>
              <a:rPr lang="en-US" dirty="0"/>
              <a:t>an integer value and has </a:t>
            </a:r>
            <a:r>
              <a:rPr lang="en-US" u="sng" dirty="0"/>
              <a:t>atomic actions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>
              <a:solidFill>
                <a:srgbClr val="0033CC"/>
              </a:solidFill>
            </a:endParaRPr>
          </a:p>
          <a:p>
            <a:r>
              <a:rPr lang="en-US" dirty="0"/>
              <a:t>Testing and modifying a semaphore’s value </a:t>
            </a:r>
            <a:br>
              <a:rPr lang="en-US" dirty="0"/>
            </a:br>
            <a:r>
              <a:rPr lang="en-US" dirty="0"/>
              <a:t>must all be done </a:t>
            </a:r>
            <a:r>
              <a:rPr lang="en-US" u="sng" dirty="0"/>
              <a:t>without interruption</a:t>
            </a:r>
            <a:r>
              <a:rPr lang="en-US" dirty="0"/>
              <a:t>.</a:t>
            </a:r>
          </a:p>
        </p:txBody>
      </p:sp>
      <p:sp>
        <p:nvSpPr>
          <p:cNvPr id="671748" name="Text Box 4"/>
          <p:cNvSpPr txBox="1">
            <a:spLocks noChangeArrowheads="1"/>
          </p:cNvSpPr>
          <p:nvPr/>
        </p:nvSpPr>
        <p:spPr bwMode="auto">
          <a:xfrm>
            <a:off x="1371635" y="3429000"/>
            <a:ext cx="4032499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wait(s)</a:t>
            </a:r>
          </a:p>
          <a:p>
            <a:r>
              <a:rPr lang="en-US" sz="2000" b="1" dirty="0">
                <a:latin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</a:rPr>
              <a:t>    while (s &lt;= 0) block;</a:t>
            </a:r>
          </a:p>
          <a:p>
            <a:r>
              <a:rPr lang="en-US" sz="2000" b="1" dirty="0">
                <a:latin typeface="Courier New" charset="0"/>
              </a:rPr>
              <a:t>    s--; </a:t>
            </a:r>
          </a:p>
          <a:p>
            <a:r>
              <a:rPr lang="en-US" sz="2000" b="1" dirty="0">
                <a:latin typeface="Courier New" charset="0"/>
              </a:rPr>
              <a:t>}</a:t>
            </a:r>
          </a:p>
        </p:txBody>
      </p:sp>
      <p:sp>
        <p:nvSpPr>
          <p:cNvPr id="671749" name="Text Box 5"/>
          <p:cNvSpPr txBox="1">
            <a:spLocks noChangeArrowheads="1"/>
          </p:cNvSpPr>
          <p:nvPr/>
        </p:nvSpPr>
        <p:spPr bwMode="auto">
          <a:xfrm>
            <a:off x="5653845" y="3451225"/>
            <a:ext cx="1569886" cy="1323439"/>
          </a:xfrm>
          <a:prstGeom prst="rect">
            <a:avLst/>
          </a:prstGeom>
          <a:solidFill>
            <a:srgbClr val="CCFFFF"/>
          </a:solidFill>
          <a:ln>
            <a:solidFill>
              <a:srgbClr val="0432FF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signal(s)</a:t>
            </a:r>
          </a:p>
          <a:p>
            <a:r>
              <a:rPr lang="en-US" sz="2000" b="1">
                <a:latin typeface="Courier New" charset="0"/>
              </a:rPr>
              <a:t>{</a:t>
            </a:r>
          </a:p>
          <a:p>
            <a:r>
              <a:rPr lang="en-US" sz="2000" b="1">
                <a:latin typeface="Courier New" charset="0"/>
              </a:rPr>
              <a:t>    s++;</a:t>
            </a:r>
          </a:p>
          <a:p>
            <a:r>
              <a:rPr lang="en-US" sz="2000" b="1">
                <a:latin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56016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7" grpId="0" uiExpand="1" build="p"/>
      <p:bldP spid="671748" grpId="0" animBg="1"/>
      <p:bldP spid="671749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3FF8-92E5-3742-9414-FB58FCD6F7CD}" type="slidenum">
              <a:rPr lang="en-US"/>
              <a:pPr/>
              <a:t>59</a:t>
            </a:fld>
            <a:endParaRPr 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 semaphore that can have any integer value </a:t>
            </a:r>
            <a:br>
              <a:rPr lang="en-US" dirty="0"/>
            </a:br>
            <a:r>
              <a:rPr lang="en-US" dirty="0"/>
              <a:t>is a </a:t>
            </a:r>
            <a:r>
              <a:rPr lang="en-US" dirty="0">
                <a:solidFill>
                  <a:srgbClr val="B23300"/>
                </a:solidFill>
              </a:rPr>
              <a:t>counting semaphore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counting semaphore is usually just called a semaphore.</a:t>
            </a:r>
          </a:p>
          <a:p>
            <a:pPr lvl="4"/>
            <a:endParaRPr lang="en-US" dirty="0"/>
          </a:p>
          <a:p>
            <a:r>
              <a:rPr lang="en-US" dirty="0"/>
              <a:t>Use a semaphore to ensure processes that depend on each other will </a:t>
            </a:r>
            <a:r>
              <a:rPr lang="en-US" u="sng" dirty="0"/>
              <a:t>execute in the proper sequence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Statement S2 can only execute </a:t>
            </a:r>
            <a:r>
              <a:rPr lang="en-US" u="sng" dirty="0"/>
              <a:t>after</a:t>
            </a:r>
            <a:r>
              <a:rPr lang="en-US" dirty="0"/>
              <a:t> statement S1.</a:t>
            </a:r>
          </a:p>
          <a:p>
            <a:pPr lvl="4"/>
            <a:endParaRPr lang="en-US" dirty="0"/>
          </a:p>
        </p:txBody>
      </p:sp>
      <p:sp>
        <p:nvSpPr>
          <p:cNvPr id="672772" name="Text Box 4"/>
          <p:cNvSpPr txBox="1">
            <a:spLocks noChangeArrowheads="1"/>
          </p:cNvSpPr>
          <p:nvPr/>
        </p:nvSpPr>
        <p:spPr bwMode="auto">
          <a:xfrm>
            <a:off x="2651781" y="4709146"/>
            <a:ext cx="1723799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S1;</a:t>
            </a:r>
          </a:p>
          <a:p>
            <a:r>
              <a:rPr lang="en-US" sz="2000" b="1" dirty="0">
                <a:latin typeface="Courier New" charset="0"/>
              </a:rPr>
              <a:t>signal(s);</a:t>
            </a:r>
          </a:p>
        </p:txBody>
      </p:sp>
      <p:sp>
        <p:nvSpPr>
          <p:cNvPr id="672773" name="Text Box 5"/>
          <p:cNvSpPr txBox="1">
            <a:spLocks noChangeArrowheads="1"/>
          </p:cNvSpPr>
          <p:nvPr/>
        </p:nvSpPr>
        <p:spPr bwMode="auto">
          <a:xfrm>
            <a:off x="4710490" y="4709146"/>
            <a:ext cx="1415973" cy="707886"/>
          </a:xfrm>
          <a:prstGeom prst="rect">
            <a:avLst/>
          </a:prstGeom>
          <a:solidFill>
            <a:srgbClr val="CCFFFF"/>
          </a:solidFill>
          <a:ln>
            <a:solidFill>
              <a:srgbClr val="0432FF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wait(s);</a:t>
            </a:r>
          </a:p>
          <a:p>
            <a:r>
              <a:rPr lang="en-US" sz="2000" b="1">
                <a:latin typeface="Courier New" charset="0"/>
              </a:rPr>
              <a:t>S2;</a:t>
            </a:r>
          </a:p>
        </p:txBody>
      </p:sp>
    </p:spTree>
    <p:extLst>
      <p:ext uri="{BB962C8B-B14F-4D97-AF65-F5344CB8AC3E}">
        <p14:creationId xmlns:p14="http://schemas.microsoft.com/office/powerpoint/2010/main" val="65418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D591-AD18-4148-A3C1-092F551B7261}" type="slidenum">
              <a:rPr lang="en-US"/>
              <a:pPr/>
              <a:t>6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Interprocess Communication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10308" name="Text Box 4"/>
          <p:cNvSpPr txBox="1">
            <a:spLocks noChangeArrowheads="1"/>
          </p:cNvSpPr>
          <p:nvPr/>
        </p:nvSpPr>
        <p:spPr bwMode="auto">
          <a:xfrm>
            <a:off x="1878013" y="5622925"/>
            <a:ext cx="196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Message passing</a:t>
            </a:r>
          </a:p>
        </p:txBody>
      </p:sp>
      <p:sp>
        <p:nvSpPr>
          <p:cNvPr id="610309" name="Text Box 5"/>
          <p:cNvSpPr txBox="1">
            <a:spLocks noChangeArrowheads="1"/>
          </p:cNvSpPr>
          <p:nvPr/>
        </p:nvSpPr>
        <p:spPr bwMode="auto">
          <a:xfrm>
            <a:off x="5413375" y="5622925"/>
            <a:ext cx="180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Shared memory</a:t>
            </a:r>
          </a:p>
        </p:txBody>
      </p:sp>
      <p:pic>
        <p:nvPicPr>
          <p:cNvPr id="610311" name="Picture 1" descr="3_1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1473200"/>
            <a:ext cx="658495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233C84-85F4-EC43-BE92-DFE6B7D3BF04}"/>
              </a:ext>
            </a:extLst>
          </p:cNvPr>
          <p:cNvSpPr txBox="1"/>
          <p:nvPr/>
        </p:nvSpPr>
        <p:spPr>
          <a:xfrm>
            <a:off x="3200450" y="6259139"/>
            <a:ext cx="291137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Operating System Concepts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10</a:t>
            </a:r>
            <a:r>
              <a:rPr lang="en-US" sz="800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edition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Abraham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Silberschatz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Greg Gagne, and Peter B. Galvin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Wiley, 2018, ISBN 978-1119456339 </a:t>
            </a:r>
          </a:p>
        </p:txBody>
      </p:sp>
    </p:spTree>
    <p:extLst>
      <p:ext uri="{BB962C8B-B14F-4D97-AF65-F5344CB8AC3E}">
        <p14:creationId xmlns:p14="http://schemas.microsoft.com/office/powerpoint/2010/main" val="1130608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3FF8-92E5-3742-9414-FB58FCD6F7CD}" type="slidenum">
              <a:rPr lang="en-US"/>
              <a:pPr/>
              <a:t>60</a:t>
            </a:fld>
            <a:endParaRPr 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Mutexes</a:t>
            </a:r>
            <a:endParaRPr lang="en-US" i="1" dirty="0"/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236696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binary semaphore </a:t>
            </a:r>
            <a:r>
              <a:rPr lang="en-US" dirty="0"/>
              <a:t>only has the values 0 or 1.</a:t>
            </a:r>
          </a:p>
          <a:p>
            <a:pPr lvl="1"/>
            <a:r>
              <a:rPr lang="en-US" dirty="0"/>
              <a:t>AKA a </a:t>
            </a:r>
            <a:r>
              <a:rPr lang="en-US" dirty="0">
                <a:solidFill>
                  <a:srgbClr val="B23300"/>
                </a:solidFill>
              </a:rPr>
              <a:t>mutex</a:t>
            </a:r>
            <a:r>
              <a:rPr lang="en-US" dirty="0"/>
              <a:t>, to implement </a:t>
            </a:r>
            <a:r>
              <a:rPr lang="en-US" u="sng" dirty="0"/>
              <a:t>mut</a:t>
            </a:r>
            <a:r>
              <a:rPr lang="en-US" dirty="0"/>
              <a:t>ual </a:t>
            </a:r>
            <a:r>
              <a:rPr lang="en-US" u="sng" dirty="0"/>
              <a:t>ex</a:t>
            </a:r>
            <a:r>
              <a:rPr lang="en-US" dirty="0"/>
              <a:t>clusion: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72774" name="Text Box 6"/>
          <p:cNvSpPr txBox="1">
            <a:spLocks noChangeArrowheads="1"/>
          </p:cNvSpPr>
          <p:nvPr/>
        </p:nvSpPr>
        <p:spPr bwMode="auto">
          <a:xfrm>
            <a:off x="3094447" y="2385287"/>
            <a:ext cx="2955106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wait(m);</a:t>
            </a:r>
          </a:p>
          <a:p>
            <a:r>
              <a:rPr lang="en-US" sz="2000" b="1" dirty="0" err="1">
                <a:solidFill>
                  <a:srgbClr val="B23300"/>
                </a:solidFill>
                <a:latin typeface="Courier New" charset="0"/>
              </a:rPr>
              <a:t>critical_region</a:t>
            </a:r>
            <a:r>
              <a:rPr lang="en-US" sz="2000" b="1" dirty="0">
                <a:solidFill>
                  <a:srgbClr val="B23300"/>
                </a:solidFill>
                <a:latin typeface="Courier New" charset="0"/>
              </a:rPr>
              <a:t>();</a:t>
            </a:r>
          </a:p>
          <a:p>
            <a:r>
              <a:rPr lang="en-US" sz="2000" b="1" dirty="0">
                <a:latin typeface="Courier New" charset="0"/>
              </a:rPr>
              <a:t>signal(m);</a:t>
            </a:r>
          </a:p>
        </p:txBody>
      </p:sp>
    </p:spTree>
    <p:extLst>
      <p:ext uri="{BB962C8B-B14F-4D97-AF65-F5344CB8AC3E}">
        <p14:creationId xmlns:p14="http://schemas.microsoft.com/office/powerpoint/2010/main" val="32170317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CCBA-CBFA-F74F-8DFE-023C61660F92}" type="slidenum">
              <a:rPr lang="en-US"/>
              <a:pPr/>
              <a:t>61</a:t>
            </a:fld>
            <a:endParaRPr lang="en-US"/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Synchronized Producers and Consumers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 semaphores to ensure producers and consumers execute in the </a:t>
            </a:r>
            <a:r>
              <a:rPr lang="en-US" u="sng" dirty="0"/>
              <a:t>proper sequence</a:t>
            </a:r>
            <a:r>
              <a:rPr lang="en-US" dirty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Semaphore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empty_slots_available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Keeps track of the number of </a:t>
            </a:r>
            <a:r>
              <a:rPr lang="en-US" u="sng" dirty="0"/>
              <a:t>empty slots</a:t>
            </a:r>
            <a:r>
              <a:rPr lang="en-US" dirty="0">
                <a:solidFill>
                  <a:srgbClr val="B23300"/>
                </a:solidFill>
              </a:rPr>
              <a:t> </a:t>
            </a:r>
            <a:br>
              <a:rPr lang="en-US" dirty="0"/>
            </a:br>
            <a:r>
              <a:rPr lang="en-US" dirty="0"/>
              <a:t>in the shared buffer.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Initialize it to the buffer size.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Semaphore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filled_slots_available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Keeps track of the number of </a:t>
            </a:r>
            <a:r>
              <a:rPr lang="en-US" u="sng" dirty="0"/>
              <a:t>filled slots</a:t>
            </a:r>
            <a:r>
              <a:rPr lang="en-US" dirty="0">
                <a:solidFill>
                  <a:srgbClr val="B23300"/>
                </a:solidFill>
              </a:rPr>
              <a:t> </a:t>
            </a:r>
            <a:br>
              <a:rPr lang="en-US" dirty="0"/>
            </a:br>
            <a:r>
              <a:rPr lang="en-US" dirty="0"/>
              <a:t>in the shared buffer.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Initialize it to 0.</a:t>
            </a:r>
          </a:p>
        </p:txBody>
      </p:sp>
    </p:spTree>
    <p:extLst>
      <p:ext uri="{BB962C8B-B14F-4D97-AF65-F5344CB8AC3E}">
        <p14:creationId xmlns:p14="http://schemas.microsoft.com/office/powerpoint/2010/main" val="225418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7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5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33E-2F64-A34B-8EEA-5653094C4983}" type="slidenum">
              <a:rPr lang="en-US"/>
              <a:pPr/>
              <a:t>62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</p:spPr>
        <p:txBody>
          <a:bodyPr/>
          <a:lstStyle/>
          <a:p>
            <a:r>
              <a:rPr lang="en-US" dirty="0"/>
              <a:t>Synchronized Producers</a:t>
            </a:r>
            <a:endParaRPr lang="en-US" i="1" dirty="0"/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Before</a:t>
            </a:r>
            <a:r>
              <a:rPr lang="en-US" dirty="0"/>
              <a:t> adding an item: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u="sng" dirty="0"/>
              <a:t>Wait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on semaphore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empty_slots_available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If the count is equal to the buffer size, </a:t>
            </a:r>
            <a:br>
              <a:rPr lang="en-US" dirty="0"/>
            </a:br>
            <a:r>
              <a:rPr lang="en-US" dirty="0"/>
              <a:t>the buffer is full, so the </a:t>
            </a:r>
            <a:r>
              <a:rPr lang="en-US" u="sng" dirty="0"/>
              <a:t>producer must block</a:t>
            </a:r>
            <a:r>
              <a:rPr lang="en-US" dirty="0">
                <a:solidFill>
                  <a:srgbClr val="B23300"/>
                </a:solidFill>
              </a:rPr>
              <a:t> </a:t>
            </a:r>
            <a:br>
              <a:rPr lang="en-US" dirty="0">
                <a:solidFill>
                  <a:srgbClr val="B23300"/>
                </a:solidFill>
              </a:rPr>
            </a:br>
            <a:r>
              <a:rPr lang="en-US" dirty="0"/>
              <a:t>until an empty slot becomes available.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Decrease count of empty slots.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After</a:t>
            </a:r>
            <a:r>
              <a:rPr lang="en-US" dirty="0"/>
              <a:t> adding an item: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u="sng" dirty="0"/>
              <a:t>Signal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semaphore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filled_slots_available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Increase the count of filled slots.</a:t>
            </a:r>
          </a:p>
        </p:txBody>
      </p:sp>
    </p:spTree>
    <p:extLst>
      <p:ext uri="{BB962C8B-B14F-4D97-AF65-F5344CB8AC3E}">
        <p14:creationId xmlns:p14="http://schemas.microsoft.com/office/powerpoint/2010/main" val="361973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19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33E-2F64-A34B-8EEA-5653094C4983}" type="slidenum">
              <a:rPr lang="en-US"/>
              <a:pPr/>
              <a:t>63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</p:spPr>
        <p:txBody>
          <a:bodyPr/>
          <a:lstStyle/>
          <a:p>
            <a:r>
              <a:rPr lang="en-US" dirty="0"/>
              <a:t>Synchronized Consumers</a:t>
            </a:r>
            <a:endParaRPr lang="en-US" i="1" dirty="0"/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Before</a:t>
            </a:r>
            <a:r>
              <a:rPr lang="en-US" dirty="0"/>
              <a:t> removing an item: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u="sng" dirty="0"/>
              <a:t>Wait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on semaphore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filled_slots_available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If the count is 0 or negative, the buffer is empty,</a:t>
            </a:r>
            <a:br>
              <a:rPr lang="en-US" dirty="0"/>
            </a:br>
            <a:r>
              <a:rPr lang="en-US" dirty="0"/>
              <a:t>so the </a:t>
            </a:r>
            <a:r>
              <a:rPr lang="en-US" u="sng" dirty="0"/>
              <a:t>consumer must block</a:t>
            </a:r>
            <a:r>
              <a:rPr lang="en-US" dirty="0">
                <a:solidFill>
                  <a:srgbClr val="B23300"/>
                </a:solidFill>
              </a:rPr>
              <a:t> </a:t>
            </a:r>
            <a:br>
              <a:rPr lang="en-US" dirty="0">
                <a:solidFill>
                  <a:srgbClr val="B23300"/>
                </a:solidFill>
              </a:rPr>
            </a:br>
            <a:r>
              <a:rPr lang="en-US" dirty="0"/>
              <a:t>until a filled slot becomes available.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Decrease the count of filled slots.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After</a:t>
            </a:r>
            <a:r>
              <a:rPr lang="en-US" dirty="0"/>
              <a:t> removing an item: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u="sng" dirty="0"/>
              <a:t>Signal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semaphore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empty_slots_available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Increase the count of empty slots.</a:t>
            </a:r>
          </a:p>
        </p:txBody>
      </p:sp>
    </p:spTree>
    <p:extLst>
      <p:ext uri="{BB962C8B-B14F-4D97-AF65-F5344CB8AC3E}">
        <p14:creationId xmlns:p14="http://schemas.microsoft.com/office/powerpoint/2010/main" val="47161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19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FE59-ED4D-8347-8EC1-270185CFF08E}" type="slidenum">
              <a:rPr lang="en-US"/>
              <a:pPr/>
              <a:t>64</a:t>
            </a:fld>
            <a:endParaRPr lang="en-US"/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Semaphores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empty_slots_available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filled_slots_available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keep the producer and consumer processes </a:t>
            </a:r>
            <a:br>
              <a:rPr lang="en-US" dirty="0"/>
            </a:br>
            <a:r>
              <a:rPr lang="en-US" u="sng" dirty="0"/>
              <a:t>operating in proper sequence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let a producer insert into a full buffer.</a:t>
            </a:r>
          </a:p>
          <a:p>
            <a:pPr lvl="4"/>
            <a:endParaRPr lang="en-US" dirty="0"/>
          </a:p>
          <a:p>
            <a:r>
              <a:rPr lang="en-US" dirty="0"/>
              <a:t>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let a consumer remove from </a:t>
            </a:r>
            <a:br>
              <a:rPr lang="en-US" dirty="0"/>
            </a:br>
            <a:r>
              <a:rPr lang="en-US" dirty="0"/>
              <a:t>an empty buffer.</a:t>
            </a:r>
          </a:p>
        </p:txBody>
      </p:sp>
      <p:sp>
        <p:nvSpPr>
          <p:cNvPr id="67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411163"/>
            <a:ext cx="9051925" cy="655637"/>
          </a:xfrm>
          <a:noFill/>
          <a:ln/>
        </p:spPr>
        <p:txBody>
          <a:bodyPr/>
          <a:lstStyle/>
          <a:p>
            <a:r>
              <a:rPr lang="en-US" dirty="0"/>
              <a:t>Synchronized Producers and Consumers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3338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FE59-ED4D-8347-8EC1-270185CFF08E}" type="slidenum">
              <a:rPr lang="en-US"/>
              <a:pPr/>
              <a:t>65</a:t>
            </a:fld>
            <a:endParaRPr lang="en-US"/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88939"/>
            <a:ext cx="8229600" cy="347467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buffer</a:t>
            </a:r>
            <a:r>
              <a:rPr lang="en-US" dirty="0"/>
              <a:t> and its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out</a:t>
            </a:r>
            <a:r>
              <a:rPr lang="en-US" dirty="0"/>
              <a:t> pointers </a:t>
            </a:r>
            <a:br>
              <a:rPr lang="en-US" dirty="0"/>
            </a:br>
            <a:r>
              <a:rPr lang="en-US" dirty="0"/>
              <a:t>are </a:t>
            </a:r>
            <a:r>
              <a:rPr lang="en-US" u="sng" dirty="0"/>
              <a:t>shared data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Use the </a:t>
            </a:r>
            <a:r>
              <a:rPr lang="en-US" u="sng" dirty="0"/>
              <a:t>mutex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buffer_mutex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dirty="0"/>
              <a:t>to enforce mutual exclusion.</a:t>
            </a:r>
          </a:p>
          <a:p>
            <a:pPr lvl="1"/>
            <a:r>
              <a:rPr lang="en-US" dirty="0"/>
              <a:t>Each process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critical region operates on the shared data.</a:t>
            </a:r>
          </a:p>
          <a:p>
            <a:r>
              <a:rPr lang="en-US" dirty="0"/>
              <a:t>Also need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print_mutex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dirty="0"/>
              <a:t>to protect printing.</a:t>
            </a:r>
          </a:p>
          <a:p>
            <a:pPr lvl="1"/>
            <a:endParaRPr lang="en-US" dirty="0"/>
          </a:p>
        </p:txBody>
      </p:sp>
      <p:sp>
        <p:nvSpPr>
          <p:cNvPr id="67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411163"/>
            <a:ext cx="9051925" cy="655637"/>
          </a:xfrm>
          <a:noFill/>
          <a:ln/>
        </p:spPr>
        <p:txBody>
          <a:bodyPr/>
          <a:lstStyle/>
          <a:p>
            <a:r>
              <a:rPr lang="en-US" dirty="0"/>
              <a:t>Synchronized Producers and Consumers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6EF7ADE-E36D-6449-9298-E42940D888F3}"/>
              </a:ext>
            </a:extLst>
          </p:cNvPr>
          <p:cNvGrpSpPr/>
          <p:nvPr/>
        </p:nvGrpSpPr>
        <p:grpSpPr>
          <a:xfrm>
            <a:off x="914440" y="1234464"/>
            <a:ext cx="7315120" cy="1435822"/>
            <a:chOff x="914440" y="1325903"/>
            <a:chExt cx="7315120" cy="1435822"/>
          </a:xfrm>
        </p:grpSpPr>
        <p:grpSp>
          <p:nvGrpSpPr>
            <p:cNvPr id="675840" name="Group 675839"/>
            <p:cNvGrpSpPr/>
            <p:nvPr/>
          </p:nvGrpSpPr>
          <p:grpSpPr>
            <a:xfrm>
              <a:off x="914440" y="1691659"/>
              <a:ext cx="7315120" cy="1070066"/>
              <a:chOff x="823001" y="2057415"/>
              <a:chExt cx="7315120" cy="1070066"/>
            </a:xfrm>
          </p:grpSpPr>
          <p:sp>
            <p:nvSpPr>
              <p:cNvPr id="2" name="Rectangle 1"/>
              <p:cNvSpPr/>
              <p:nvPr/>
            </p:nvSpPr>
            <p:spPr bwMode="auto">
              <a:xfrm>
                <a:off x="3022069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3387825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753581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4114805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554513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1920269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286025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2651781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5943585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6309341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6675097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7040853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476029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4841785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5207541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5573297" y="2057415"/>
                <a:ext cx="365756" cy="36575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cxnSp>
            <p:nvCxnSpPr>
              <p:cNvPr id="4" name="Straight Connector 3"/>
              <p:cNvCxnSpPr/>
              <p:nvPr/>
            </p:nvCxnSpPr>
            <p:spPr bwMode="auto">
              <a:xfrm>
                <a:off x="7406609" y="2057415"/>
                <a:ext cx="73151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Straight Connector 24"/>
              <p:cNvCxnSpPr/>
              <p:nvPr/>
            </p:nvCxnSpPr>
            <p:spPr bwMode="auto">
              <a:xfrm>
                <a:off x="7406609" y="2423171"/>
                <a:ext cx="73151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>
                <a:off x="823001" y="2423171"/>
                <a:ext cx="73151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>
                <a:off x="823001" y="2057415"/>
                <a:ext cx="73151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23" name="TextBox 22"/>
              <p:cNvSpPr txBox="1"/>
              <p:nvPr/>
            </p:nvSpPr>
            <p:spPr>
              <a:xfrm>
                <a:off x="1920269" y="2788927"/>
                <a:ext cx="344365" cy="338554"/>
              </a:xfrm>
              <a:prstGeom prst="rect">
                <a:avLst/>
              </a:prstGeom>
              <a:solidFill>
                <a:srgbClr val="0066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in</a:t>
                </a:r>
              </a:p>
            </p:txBody>
          </p:sp>
          <p:cxnSp>
            <p:nvCxnSpPr>
              <p:cNvPr id="28" name="Straight Arrow Connector 27"/>
              <p:cNvCxnSpPr>
                <a:stCxn id="23" idx="0"/>
                <a:endCxn id="12" idx="2"/>
              </p:cNvCxnSpPr>
              <p:nvPr/>
            </p:nvCxnSpPr>
            <p:spPr bwMode="auto">
              <a:xfrm flipV="1">
                <a:off x="2092452" y="2423171"/>
                <a:ext cx="10695" cy="365756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6600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29" name="TextBox 28"/>
              <p:cNvSpPr txBox="1"/>
              <p:nvPr/>
            </p:nvSpPr>
            <p:spPr>
              <a:xfrm>
                <a:off x="4786577" y="2788927"/>
                <a:ext cx="469900" cy="338554"/>
              </a:xfrm>
              <a:prstGeom prst="rect">
                <a:avLst/>
              </a:prstGeom>
              <a:solidFill>
                <a:srgbClr val="B23300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FF47"/>
                    </a:solidFill>
                  </a:rPr>
                  <a:t>out</a:t>
                </a:r>
              </a:p>
            </p:txBody>
          </p:sp>
          <p:cxnSp>
            <p:nvCxnSpPr>
              <p:cNvPr id="31" name="Straight Arrow Connector 30"/>
              <p:cNvCxnSpPr>
                <a:stCxn id="29" idx="0"/>
                <a:endCxn id="20" idx="2"/>
              </p:cNvCxnSpPr>
              <p:nvPr/>
            </p:nvCxnSpPr>
            <p:spPr bwMode="auto">
              <a:xfrm flipV="1">
                <a:off x="5021527" y="2423171"/>
                <a:ext cx="3136" cy="365756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B23300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75841" name="TextBox 675840"/>
            <p:cNvSpPr txBox="1"/>
            <p:nvPr/>
          </p:nvSpPr>
          <p:spPr>
            <a:xfrm>
              <a:off x="1580383" y="1325903"/>
              <a:ext cx="7056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buffer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05462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4BCC-D93C-984C-A8CF-CA155A41F53A}" type="slidenum">
              <a:rPr lang="en-US"/>
              <a:pPr/>
              <a:t>66</a:t>
            </a:fld>
            <a:endParaRPr lang="en-US"/>
          </a:p>
        </p:txBody>
      </p:sp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with Semaphores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You must be </a:t>
            </a:r>
            <a:r>
              <a:rPr lang="en-US" u="sng" dirty="0"/>
              <a:t>very careful</a:t>
            </a:r>
            <a:r>
              <a:rPr lang="en-US" dirty="0">
                <a:solidFill>
                  <a:srgbClr val="B23300"/>
                </a:solidFill>
              </a:rPr>
              <a:t> </a:t>
            </a:r>
            <a:r>
              <a:rPr lang="en-US" dirty="0"/>
              <a:t>when </a:t>
            </a:r>
            <a:br>
              <a:rPr lang="en-US" dirty="0"/>
            </a:br>
            <a:r>
              <a:rPr lang="en-US" dirty="0"/>
              <a:t>programming with semaphores.</a:t>
            </a:r>
          </a:p>
          <a:p>
            <a:pPr lvl="1"/>
            <a:r>
              <a:rPr lang="en-US" dirty="0"/>
              <a:t>Coding errors can be very hard to detect.</a:t>
            </a:r>
          </a:p>
          <a:p>
            <a:pPr lvl="4"/>
            <a:endParaRPr lang="en-US" dirty="0"/>
          </a:p>
          <a:p>
            <a:r>
              <a:rPr lang="en-US" dirty="0"/>
              <a:t>Example errors: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Exchange the order of calling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wait()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signal()</a:t>
            </a:r>
            <a:r>
              <a:rPr lang="en-US" dirty="0"/>
              <a:t>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Multiple processes will execute their critical regions simultaneously.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684036" name="Text Box 4"/>
          <p:cNvSpPr txBox="1">
            <a:spLocks noChangeArrowheads="1"/>
          </p:cNvSpPr>
          <p:nvPr/>
        </p:nvSpPr>
        <p:spPr bwMode="auto">
          <a:xfrm>
            <a:off x="3213080" y="4067476"/>
            <a:ext cx="3187700" cy="915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signal(mutex);</a:t>
            </a:r>
          </a:p>
          <a:p>
            <a:r>
              <a:rPr lang="en-US" sz="1800" b="1">
                <a:latin typeface="Courier New" charset="0"/>
              </a:rPr>
              <a:t>    // critical region</a:t>
            </a:r>
          </a:p>
          <a:p>
            <a:r>
              <a:rPr lang="en-US" sz="1800" b="1">
                <a:latin typeface="Courier New" charset="0"/>
              </a:rPr>
              <a:t>wait(mutex);</a:t>
            </a:r>
          </a:p>
        </p:txBody>
      </p:sp>
    </p:spTree>
    <p:extLst>
      <p:ext uri="{BB962C8B-B14F-4D97-AF65-F5344CB8AC3E}">
        <p14:creationId xmlns:p14="http://schemas.microsoft.com/office/powerpoint/2010/main" val="34000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5" grpId="0" build="p"/>
      <p:bldP spid="68403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0C29-8F99-BE4F-BA64-610EFBD37636}" type="slidenum">
              <a:rPr lang="en-US"/>
              <a:pPr/>
              <a:t>67</a:t>
            </a:fld>
            <a:endParaRPr lang="en-US"/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Semaphores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Example errors: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Replace a call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signal()</a:t>
            </a:r>
            <a:r>
              <a:rPr lang="en-US" dirty="0"/>
              <a:t>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wait()</a:t>
            </a:r>
            <a:r>
              <a:rPr lang="en-US" dirty="0"/>
              <a:t>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Your program will hang.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Omit a call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signal()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wait()</a:t>
            </a:r>
            <a:r>
              <a:rPr lang="en-US" dirty="0"/>
              <a:t>:</a:t>
            </a:r>
            <a:br>
              <a:rPr lang="en-US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dirty="0"/>
              <a:t>Either multiple processes will violate mutual exclusion, or your program will hang.</a:t>
            </a:r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2938463" y="2514610"/>
            <a:ext cx="3187700" cy="9159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wait(mutex);</a:t>
            </a:r>
          </a:p>
          <a:p>
            <a:r>
              <a:rPr lang="en-US" sz="1800" b="1">
                <a:latin typeface="Courier New" charset="0"/>
              </a:rPr>
              <a:t>    // critical region</a:t>
            </a:r>
          </a:p>
          <a:p>
            <a:r>
              <a:rPr lang="en-US" sz="1800" b="1">
                <a:latin typeface="Courier New" charset="0"/>
              </a:rPr>
              <a:t>wait(mutex);</a:t>
            </a:r>
          </a:p>
        </p:txBody>
      </p:sp>
    </p:spTree>
    <p:extLst>
      <p:ext uri="{BB962C8B-B14F-4D97-AF65-F5344CB8AC3E}">
        <p14:creationId xmlns:p14="http://schemas.microsoft.com/office/powerpoint/2010/main" val="241367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5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A464-84C8-A843-8FD1-E764BBFB1615}" type="slidenum">
              <a:rPr lang="en-US"/>
              <a:pPr/>
              <a:t>7</a:t>
            </a:fld>
            <a:endParaRPr lang="en-US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IPC: Shared Memory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Establish a </a:t>
            </a:r>
            <a:r>
              <a:rPr lang="en-US" u="sng" dirty="0"/>
              <a:t>shared-memory region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Once established, all accesses to the region are treated the same as regular memory accesses.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</a:t>
            </a:r>
            <a:r>
              <a:rPr lang="en-US" u="sng" dirty="0"/>
              <a:t>OS kernel intervention</a:t>
            </a:r>
            <a:r>
              <a:rPr lang="en-US" dirty="0"/>
              <a:t> required to communicate.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maximum speed and convenience.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Faster than message passing.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shared-memory region typically resides in the address space of the process that created 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Any other process that wishes to communicate </a:t>
            </a:r>
            <a:br>
              <a:rPr lang="en-US" dirty="0"/>
            </a:br>
            <a:r>
              <a:rPr lang="en-US" dirty="0"/>
              <a:t>using this region must </a:t>
            </a:r>
            <a:r>
              <a:rPr lang="en-US" u="sng" dirty="0"/>
              <a:t>attach the region</a:t>
            </a:r>
            <a:r>
              <a:rPr lang="en-US" dirty="0">
                <a:solidFill>
                  <a:srgbClr val="B23300"/>
                </a:solidFill>
              </a:rPr>
              <a:t> </a:t>
            </a:r>
            <a:br>
              <a:rPr lang="en-US" dirty="0">
                <a:solidFill>
                  <a:srgbClr val="B23300"/>
                </a:solidFill>
              </a:rPr>
            </a:br>
            <a:r>
              <a:rPr lang="en-US" dirty="0"/>
              <a:t>to its address space.</a:t>
            </a:r>
          </a:p>
        </p:txBody>
      </p:sp>
    </p:spTree>
    <p:extLst>
      <p:ext uri="{BB962C8B-B14F-4D97-AF65-F5344CB8AC3E}">
        <p14:creationId xmlns:p14="http://schemas.microsoft.com/office/powerpoint/2010/main" val="61697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1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1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FAE0-3E09-5749-BB08-C62A43E3CF50}" type="slidenum">
              <a:rPr lang="en-US"/>
              <a:pPr/>
              <a:t>8</a:t>
            </a:fld>
            <a:endParaRPr lang="en-US"/>
          </a:p>
        </p:txBody>
      </p:sp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IPC: Shared Memory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3"/>
            <a:ext cx="8229600" cy="4937707"/>
          </a:xfrm>
        </p:spPr>
        <p:txBody>
          <a:bodyPr/>
          <a:lstStyle/>
          <a:p>
            <a:r>
              <a:rPr lang="en-US" dirty="0"/>
              <a:t>With shared memory, cooperating processes: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Agree to override the protection mechanisms of the OS that prevent one process from addressing </a:t>
            </a:r>
            <a:br>
              <a:rPr lang="en-US" dirty="0"/>
            </a:br>
            <a:r>
              <a:rPr lang="en-US" dirty="0"/>
              <a:t>another process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memory.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Exchange data by reading and writing </a:t>
            </a:r>
            <a:br>
              <a:rPr lang="en-US" dirty="0"/>
            </a:br>
            <a:r>
              <a:rPr lang="en-US" dirty="0"/>
              <a:t>in the shared-memory region.</a:t>
            </a:r>
          </a:p>
          <a:p>
            <a:pPr lvl="5"/>
            <a:endParaRPr lang="en-US" dirty="0"/>
          </a:p>
          <a:p>
            <a:r>
              <a:rPr lang="en-US" dirty="0"/>
              <a:t>Cooperating processes </a:t>
            </a:r>
            <a:r>
              <a:rPr lang="en-US" u="sng" dirty="0"/>
              <a:t>must arrange among themselves</a:t>
            </a:r>
            <a:r>
              <a:rPr lang="en-US" dirty="0"/>
              <a:t> not to step on each other.</a:t>
            </a:r>
          </a:p>
          <a:p>
            <a:pPr lvl="1"/>
            <a:r>
              <a:rPr lang="en-US" dirty="0"/>
              <a:t>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write simultaneously to the same location.</a:t>
            </a:r>
          </a:p>
        </p:txBody>
      </p:sp>
    </p:spTree>
    <p:extLst>
      <p:ext uri="{BB962C8B-B14F-4D97-AF65-F5344CB8AC3E}">
        <p14:creationId xmlns:p14="http://schemas.microsoft.com/office/powerpoint/2010/main" val="249004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BF15-6E19-794E-BF4C-9D7A1C713A07}" type="slidenum">
              <a:rPr lang="en-US"/>
              <a:pPr/>
              <a:t>9</a:t>
            </a:fld>
            <a:endParaRPr lang="en-US"/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Memory: Producer-Consumer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/>
              <a:t>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producer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process can pass data </a:t>
            </a:r>
            <a:br>
              <a:rPr lang="en-US" dirty="0"/>
            </a:br>
            <a:r>
              <a:rPr lang="en-US" dirty="0"/>
              <a:t>to 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consumer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process using shared memory.</a:t>
            </a:r>
          </a:p>
          <a:p>
            <a:pPr lvl="5"/>
            <a:endParaRPr lang="en-US" dirty="0"/>
          </a:p>
          <a:p>
            <a:r>
              <a:rPr lang="en-US" dirty="0"/>
              <a:t>Use the POSIX API for shared memory.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This API organizes shared memory as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memory-mapped files</a:t>
            </a:r>
            <a:r>
              <a:rPr lang="en-US" dirty="0"/>
              <a:t>, which associate </a:t>
            </a:r>
            <a:br>
              <a:rPr lang="en-US" dirty="0"/>
            </a:br>
            <a:r>
              <a:rPr lang="en-US" dirty="0"/>
              <a:t>the shared-memory region with a file.</a:t>
            </a:r>
          </a:p>
          <a:p>
            <a:pPr lvl="1"/>
            <a:r>
              <a:rPr lang="en-US" dirty="0"/>
              <a:t>The shared memory region must have a name.</a:t>
            </a:r>
          </a:p>
        </p:txBody>
      </p:sp>
    </p:spTree>
    <p:extLst>
      <p:ext uri="{BB962C8B-B14F-4D97-AF65-F5344CB8AC3E}">
        <p14:creationId xmlns:p14="http://schemas.microsoft.com/office/powerpoint/2010/main" val="3824703147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32884</TotalTime>
  <Words>5333</Words>
  <Application>Microsoft Macintosh PowerPoint</Application>
  <PresentationFormat>On-screen Show (4:3)</PresentationFormat>
  <Paragraphs>851</Paragraphs>
  <Slides>67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2" baseType="lpstr">
      <vt:lpstr>Arial</vt:lpstr>
      <vt:lpstr>Courier New</vt:lpstr>
      <vt:lpstr>Times New Roman</vt:lpstr>
      <vt:lpstr>Wingdings</vt:lpstr>
      <vt:lpstr>Quadrant</vt:lpstr>
      <vt:lpstr>CMPE 142 Operating Systems February 19 Class Meeting</vt:lpstr>
      <vt:lpstr>Processes</vt:lpstr>
      <vt:lpstr>Threads</vt:lpstr>
      <vt:lpstr>Interprocess Communication</vt:lpstr>
      <vt:lpstr>Interprocess Communication, cont’d</vt:lpstr>
      <vt:lpstr>Interprocess Communication, cont’d</vt:lpstr>
      <vt:lpstr>IPC: Shared Memory</vt:lpstr>
      <vt:lpstr>IPC: Shared Memory, cont’d</vt:lpstr>
      <vt:lpstr>Shared Memory: Producer-Consumer</vt:lpstr>
      <vt:lpstr>Shared Memory: Producer</vt:lpstr>
      <vt:lpstr>Shared Memory: Consumer</vt:lpstr>
      <vt:lpstr>Shared Memory: Producer-Consumer, cont’d</vt:lpstr>
      <vt:lpstr>Interprocess Communication, cont’d</vt:lpstr>
      <vt:lpstr>IPC: Message Passing</vt:lpstr>
      <vt:lpstr>IPC: Message Passing, cont’d</vt:lpstr>
      <vt:lpstr>IPC: Message Passing, cont’d</vt:lpstr>
      <vt:lpstr>Message Passing: Direct Communication</vt:lpstr>
      <vt:lpstr>Message Passing: Direct Communication, cont’d</vt:lpstr>
      <vt:lpstr>Message Passing: Indirect Communication</vt:lpstr>
      <vt:lpstr>Message Synchronization</vt:lpstr>
      <vt:lpstr>Message Synchronization, cont’d</vt:lpstr>
      <vt:lpstr>Client-Server Communications: Sockets</vt:lpstr>
      <vt:lpstr>Client-Server Communications: RPC</vt:lpstr>
      <vt:lpstr>Client-Server Communications: RPC, cont’d</vt:lpstr>
      <vt:lpstr>Client-Server Communications: RPC, cont’d</vt:lpstr>
      <vt:lpstr>IPC: Pipes</vt:lpstr>
      <vt:lpstr>IPC: Pipes, cont’d</vt:lpstr>
      <vt:lpstr>IPC: Named Pipes</vt:lpstr>
      <vt:lpstr>Named Pipe Example</vt:lpstr>
      <vt:lpstr>Named Pipe Example, cont’d</vt:lpstr>
      <vt:lpstr>Named Pipe Example, cont’d</vt:lpstr>
      <vt:lpstr>Named Pipe Example, cont’d</vt:lpstr>
      <vt:lpstr>Named Pipe Example, cont’d</vt:lpstr>
      <vt:lpstr>Break</vt:lpstr>
      <vt:lpstr>Process Synchronization</vt:lpstr>
      <vt:lpstr>Process Synchronization, cont’d</vt:lpstr>
      <vt:lpstr>Race Condition</vt:lpstr>
      <vt:lpstr>Race Condition Example</vt:lpstr>
      <vt:lpstr>Race Condition Example, cont’d</vt:lpstr>
      <vt:lpstr>Mutual Exclusion</vt:lpstr>
      <vt:lpstr>Critical Region</vt:lpstr>
      <vt:lpstr>To Prevent Race Conditions</vt:lpstr>
      <vt:lpstr>To Prevent Race Conditions, cont’d</vt:lpstr>
      <vt:lpstr>Critical Region, cont’d</vt:lpstr>
      <vt:lpstr>Critical Region vs. Shared Memory</vt:lpstr>
      <vt:lpstr>Critical Region, cont’d</vt:lpstr>
      <vt:lpstr>Lock Variables</vt:lpstr>
      <vt:lpstr>Lock Variables</vt:lpstr>
      <vt:lpstr>Busy Waiting</vt:lpstr>
      <vt:lpstr>Busy Waiting, cont’d</vt:lpstr>
      <vt:lpstr>Peterson’s Solution</vt:lpstr>
      <vt:lpstr>Peterson’s Solution, cont’d</vt:lpstr>
      <vt:lpstr>Test and Set Lock Instruction</vt:lpstr>
      <vt:lpstr>Test and Set Lock Instruction</vt:lpstr>
      <vt:lpstr>Busy Waiting, cont’d</vt:lpstr>
      <vt:lpstr>Priority Inversion Problem</vt:lpstr>
      <vt:lpstr>Sleep and Wakeup</vt:lpstr>
      <vt:lpstr>Semaphores</vt:lpstr>
      <vt:lpstr>Semaphores, cont’d</vt:lpstr>
      <vt:lpstr>Mutexes</vt:lpstr>
      <vt:lpstr>Synchronized Producers and Consumers</vt:lpstr>
      <vt:lpstr>Synchronized Producers</vt:lpstr>
      <vt:lpstr>Synchronized Consumers</vt:lpstr>
      <vt:lpstr>Synchronized Producers and Consumers, cont’d</vt:lpstr>
      <vt:lpstr>Synchronized Producers and Consumers, cont’d</vt:lpstr>
      <vt:lpstr>Problems with Semaphores</vt:lpstr>
      <vt:lpstr>Problems with Semaphores,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151: Object-Oriented Design</dc:title>
  <dc:creator>Ronald Mak</dc:creator>
  <cp:lastModifiedBy>Ron Mak</cp:lastModifiedBy>
  <cp:revision>487</cp:revision>
  <dcterms:created xsi:type="dcterms:W3CDTF">2008-01-12T03:52:55Z</dcterms:created>
  <dcterms:modified xsi:type="dcterms:W3CDTF">2021-02-19T10:56:30Z</dcterms:modified>
</cp:coreProperties>
</file>