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5"/>
  </p:notesMasterIdLst>
  <p:handoutMasterIdLst>
    <p:handoutMasterId r:id="rId76"/>
  </p:handoutMasterIdLst>
  <p:sldIdLst>
    <p:sldId id="256" r:id="rId2"/>
    <p:sldId id="394" r:id="rId3"/>
    <p:sldId id="443" r:id="rId4"/>
    <p:sldId id="445" r:id="rId5"/>
    <p:sldId id="395" r:id="rId6"/>
    <p:sldId id="396" r:id="rId7"/>
    <p:sldId id="402" r:id="rId8"/>
    <p:sldId id="397" r:id="rId9"/>
    <p:sldId id="440" r:id="rId10"/>
    <p:sldId id="399" r:id="rId11"/>
    <p:sldId id="441" r:id="rId12"/>
    <p:sldId id="442" r:id="rId13"/>
    <p:sldId id="404" r:id="rId14"/>
    <p:sldId id="405" r:id="rId15"/>
    <p:sldId id="495" r:id="rId16"/>
    <p:sldId id="406" r:id="rId17"/>
    <p:sldId id="407" r:id="rId18"/>
    <p:sldId id="408" r:id="rId19"/>
    <p:sldId id="409" r:id="rId20"/>
    <p:sldId id="410" r:id="rId21"/>
    <p:sldId id="411" r:id="rId22"/>
    <p:sldId id="427" r:id="rId23"/>
    <p:sldId id="412" r:id="rId24"/>
    <p:sldId id="496" r:id="rId25"/>
    <p:sldId id="497" r:id="rId26"/>
    <p:sldId id="498" r:id="rId27"/>
    <p:sldId id="415" r:id="rId28"/>
    <p:sldId id="416" r:id="rId29"/>
    <p:sldId id="417" r:id="rId30"/>
    <p:sldId id="504" r:id="rId31"/>
    <p:sldId id="418" r:id="rId32"/>
    <p:sldId id="499" r:id="rId33"/>
    <p:sldId id="420" r:id="rId34"/>
    <p:sldId id="500" r:id="rId35"/>
    <p:sldId id="446" r:id="rId36"/>
    <p:sldId id="421" r:id="rId37"/>
    <p:sldId id="422" r:id="rId38"/>
    <p:sldId id="423" r:id="rId39"/>
    <p:sldId id="424" r:id="rId40"/>
    <p:sldId id="501" r:id="rId41"/>
    <p:sldId id="425" r:id="rId42"/>
    <p:sldId id="430" r:id="rId43"/>
    <p:sldId id="462" r:id="rId44"/>
    <p:sldId id="432" r:id="rId45"/>
    <p:sldId id="433" r:id="rId46"/>
    <p:sldId id="434" r:id="rId47"/>
    <p:sldId id="463" r:id="rId48"/>
    <p:sldId id="435" r:id="rId49"/>
    <p:sldId id="502" r:id="rId50"/>
    <p:sldId id="503" r:id="rId51"/>
    <p:sldId id="466" r:id="rId52"/>
    <p:sldId id="475" r:id="rId53"/>
    <p:sldId id="467" r:id="rId54"/>
    <p:sldId id="468" r:id="rId55"/>
    <p:sldId id="476" r:id="rId56"/>
    <p:sldId id="469" r:id="rId57"/>
    <p:sldId id="478" r:id="rId58"/>
    <p:sldId id="471" r:id="rId59"/>
    <p:sldId id="481" r:id="rId60"/>
    <p:sldId id="482" r:id="rId61"/>
    <p:sldId id="438" r:id="rId62"/>
    <p:sldId id="439" r:id="rId63"/>
    <p:sldId id="464" r:id="rId64"/>
    <p:sldId id="492" r:id="rId65"/>
    <p:sldId id="493" r:id="rId66"/>
    <p:sldId id="494" r:id="rId67"/>
    <p:sldId id="483" r:id="rId68"/>
    <p:sldId id="484" r:id="rId69"/>
    <p:sldId id="490" r:id="rId70"/>
    <p:sldId id="486" r:id="rId71"/>
    <p:sldId id="487" r:id="rId72"/>
    <p:sldId id="488" r:id="rId73"/>
    <p:sldId id="489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8813D"/>
    <a:srgbClr val="C5F9B8"/>
    <a:srgbClr val="C9F1FD"/>
    <a:srgbClr val="029846"/>
    <a:srgbClr val="FF9300"/>
    <a:srgbClr val="E1A90D"/>
    <a:srgbClr val="FF40FF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3" autoAdjust="0"/>
    <p:restoredTop sz="96299" autoAdjust="0"/>
  </p:normalViewPr>
  <p:slideViewPr>
    <p:cSldViewPr>
      <p:cViewPr varScale="1">
        <p:scale>
          <a:sx n="238" d="100"/>
          <a:sy n="238" d="100"/>
        </p:scale>
        <p:origin x="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73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3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4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4038600" cy="2341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Department of Computer Science Spring 2014: February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AF9641-723D-6F42-8A92-4F2AE4A11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4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4038600" cy="2341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Department of Computer Science Spring 2014: February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748268-AE38-9246-880C-8A7CA27E2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12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generating-random-number-range-c/" TargetMode="External"/><Relationship Id="rId2" Type="http://schemas.openxmlformats.org/officeDocument/2006/relationships/hyperlink" Target="https://www.geeksforgeeks.org/rand-and-srand-in-ccpp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February 12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CBC5-BCFD-B843-9714-E748866057F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Termination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Conditions that cause a process to </a:t>
            </a:r>
            <a:r>
              <a:rPr lang="en-US" u="sng" dirty="0"/>
              <a:t>terminate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Normal exit (voluntary).</a:t>
            </a:r>
          </a:p>
          <a:p>
            <a:pPr lvl="1"/>
            <a:r>
              <a:rPr lang="en-US" dirty="0"/>
              <a:t>Error exit (voluntary).</a:t>
            </a:r>
          </a:p>
          <a:p>
            <a:pPr lvl="1"/>
            <a:r>
              <a:rPr lang="en-US" dirty="0"/>
              <a:t>Fatal error (involuntary).</a:t>
            </a:r>
          </a:p>
          <a:p>
            <a:pPr lvl="1"/>
            <a:r>
              <a:rPr lang="en-US" dirty="0"/>
              <a:t>Killed by another process (involuntary).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Cascading termination</a:t>
            </a:r>
          </a:p>
          <a:p>
            <a:pPr lvl="1"/>
            <a:r>
              <a:rPr lang="en-US" dirty="0"/>
              <a:t>On some operating systems, when a process terminates, so do its child processes.</a:t>
            </a:r>
          </a:p>
        </p:txBody>
      </p:sp>
    </p:spTree>
    <p:extLst>
      <p:ext uri="{BB962C8B-B14F-4D97-AF65-F5344CB8AC3E}">
        <p14:creationId xmlns:p14="http://schemas.microsoft.com/office/powerpoint/2010/main" val="26833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BC-4470-1C4A-B0DC-D2A5CE8E26AD}" type="slidenum">
              <a:rPr lang="en-US"/>
              <a:pPr/>
              <a:t>11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Creation and Termination</a:t>
            </a:r>
          </a:p>
        </p:txBody>
      </p:sp>
      <p:pic>
        <p:nvPicPr>
          <p:cNvPr id="5007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149475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2834659" y="4251951"/>
            <a:ext cx="20329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What does the </a:t>
            </a:r>
            <a:r>
              <a:rPr lang="en-US" sz="1400" b="1" dirty="0">
                <a:solidFill>
                  <a:srgbClr val="0432FF"/>
                </a:solidFill>
                <a:latin typeface="Courier New" charset="0"/>
              </a:rPr>
              <a:t>exec()</a:t>
            </a:r>
          </a:p>
          <a:p>
            <a:r>
              <a:rPr lang="en-US" sz="1400" dirty="0">
                <a:solidFill>
                  <a:srgbClr val="0432FF"/>
                </a:solidFill>
              </a:rPr>
              <a:t>system call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78939-4B7B-CF4B-BE2A-5C72A942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07" y="5714975"/>
            <a:ext cx="28793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3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Albert Woodhull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Prentice-Hall, Inc., 2006, ISBN 978-0131429383</a:t>
            </a:r>
          </a:p>
        </p:txBody>
      </p:sp>
    </p:spTree>
    <p:extLst>
      <p:ext uri="{BB962C8B-B14F-4D97-AF65-F5344CB8AC3E}">
        <p14:creationId xmlns:p14="http://schemas.microsoft.com/office/powerpoint/2010/main" val="10747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E76-75E5-D54F-A1E0-83CBF397C7C5}" type="slidenum">
              <a:rPr lang="en-US"/>
              <a:pPr/>
              <a:t>12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States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46122"/>
            <a:ext cx="8229600" cy="2834003"/>
          </a:xfrm>
        </p:spPr>
        <p:txBody>
          <a:bodyPr/>
          <a:lstStyle/>
          <a:p>
            <a:pPr marL="533400" indent="-533400"/>
            <a:r>
              <a:rPr lang="en-US" sz="2400" dirty="0"/>
              <a:t>Running </a:t>
            </a:r>
          </a:p>
          <a:p>
            <a:pPr marL="928688" lvl="1" indent="-457200">
              <a:buFont typeface="Wingdings" charset="0"/>
              <a:buChar char="o"/>
            </a:pPr>
            <a:r>
              <a:rPr lang="en-US" sz="2000" dirty="0"/>
              <a:t>Using the CPU at that instant.</a:t>
            </a:r>
          </a:p>
          <a:p>
            <a:pPr lvl="4"/>
            <a:endParaRPr lang="en-US" sz="1000" dirty="0"/>
          </a:p>
          <a:p>
            <a:pPr marL="533400" indent="-533400"/>
            <a:r>
              <a:rPr lang="en-US" sz="2400" dirty="0"/>
              <a:t>Ready </a:t>
            </a:r>
          </a:p>
          <a:p>
            <a:pPr marL="928688" lvl="1" indent="-457200">
              <a:buFont typeface="Wingdings" charset="0"/>
              <a:buChar char="o"/>
            </a:pPr>
            <a:r>
              <a:rPr lang="en-US" sz="2000" dirty="0"/>
              <a:t>Runnable, but temporarily stopped to let another process run.</a:t>
            </a:r>
          </a:p>
          <a:p>
            <a:pPr lvl="4"/>
            <a:endParaRPr lang="en-US" sz="1000" dirty="0"/>
          </a:p>
          <a:p>
            <a:pPr marL="533400" indent="-533400"/>
            <a:r>
              <a:rPr lang="en-US" sz="2400" dirty="0"/>
              <a:t>Blocked </a:t>
            </a:r>
          </a:p>
          <a:p>
            <a:pPr marL="928688" lvl="1" indent="-457200">
              <a:buFont typeface="Wingdings" charset="0"/>
              <a:buChar char="o"/>
            </a:pPr>
            <a:r>
              <a:rPr lang="en-US" sz="2000" dirty="0"/>
              <a:t>Unable to run until some external event happens.</a:t>
            </a:r>
          </a:p>
        </p:txBody>
      </p:sp>
      <p:pic>
        <p:nvPicPr>
          <p:cNvPr id="501764" name="Picture 4" descr="2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4" y="1363687"/>
            <a:ext cx="6973612" cy="1601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9F6C6D5-DB70-284E-8DCF-0CA212EB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62443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807-8E84-DF4C-B268-DEA8EDFBD48B}" type="slidenum">
              <a:rPr lang="en-US"/>
              <a:pPr/>
              <a:t>13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Scheduling Goals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process scheduler</a:t>
            </a:r>
            <a:r>
              <a:rPr lang="en-US" dirty="0"/>
              <a:t> decides </a:t>
            </a:r>
            <a:r>
              <a:rPr lang="en-US" u="sng" dirty="0"/>
              <a:t>which process can run</a:t>
            </a:r>
            <a:r>
              <a:rPr lang="en-US" dirty="0"/>
              <a:t>, i.e., which process can have the CPU.</a:t>
            </a:r>
          </a:p>
          <a:p>
            <a:pPr lvl="4"/>
            <a:endParaRPr lang="en-US" dirty="0"/>
          </a:p>
          <a:p>
            <a:r>
              <a:rPr lang="en-US" dirty="0"/>
              <a:t>The goal is to keep all parts of the </a:t>
            </a:r>
            <a:br>
              <a:rPr lang="en-US" dirty="0"/>
            </a:br>
            <a:r>
              <a:rPr lang="en-US" dirty="0"/>
              <a:t>computer system </a:t>
            </a:r>
            <a:r>
              <a:rPr lang="en-US" u="sng" dirty="0"/>
              <a:t>as busy as possible</a:t>
            </a:r>
            <a:r>
              <a:rPr lang="en-US" dirty="0"/>
              <a:t>. </a:t>
            </a:r>
          </a:p>
          <a:p>
            <a:pPr lvl="4"/>
            <a:endParaRPr lang="en-US" dirty="0"/>
          </a:p>
          <a:p>
            <a:r>
              <a:rPr lang="en-US" dirty="0"/>
              <a:t>Which scheduling algorithm to use depends on </a:t>
            </a:r>
          </a:p>
          <a:p>
            <a:pPr lvl="1"/>
            <a:r>
              <a:rPr lang="en-US" dirty="0"/>
              <a:t>the type of system</a:t>
            </a:r>
          </a:p>
          <a:p>
            <a:pPr lvl="1"/>
            <a:r>
              <a:rPr lang="en-US" dirty="0"/>
              <a:t>how it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used</a:t>
            </a:r>
          </a:p>
          <a:p>
            <a:pPr lvl="1"/>
            <a:r>
              <a:rPr lang="en-US" dirty="0"/>
              <a:t>what policies are in place</a:t>
            </a:r>
          </a:p>
        </p:txBody>
      </p:sp>
    </p:spTree>
    <p:extLst>
      <p:ext uri="{BB962C8B-B14F-4D97-AF65-F5344CB8AC3E}">
        <p14:creationId xmlns:p14="http://schemas.microsoft.com/office/powerpoint/2010/main" val="34582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8B06-4DDB-B542-865C-71DCC825A0AC}" type="slidenum">
              <a:rPr lang="en-US"/>
              <a:pPr/>
              <a:t>14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Behavior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compute-bound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process spends most of its time computing.</a:t>
            </a:r>
          </a:p>
          <a:p>
            <a:pPr lvl="1"/>
            <a:r>
              <a:rPr lang="en-US" u="sng" dirty="0"/>
              <a:t>Long CPU bursts</a:t>
            </a:r>
            <a:r>
              <a:rPr lang="en-US" dirty="0"/>
              <a:t> and infrequent I/O waits.</a:t>
            </a:r>
          </a:p>
          <a:p>
            <a:pPr lvl="4"/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I/O-bound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process spends most of its time waiting for I/O operations to complete.</a:t>
            </a:r>
          </a:p>
          <a:p>
            <a:pPr lvl="1"/>
            <a:r>
              <a:rPr lang="en-US" u="sng" dirty="0"/>
              <a:t>Long I/O waits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punctuated by short CPU bursts.</a:t>
            </a:r>
          </a:p>
        </p:txBody>
      </p:sp>
    </p:spTree>
    <p:extLst>
      <p:ext uri="{BB962C8B-B14F-4D97-AF65-F5344CB8AC3E}">
        <p14:creationId xmlns:p14="http://schemas.microsoft.com/office/powerpoint/2010/main" val="25293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8B06-4DDB-B542-865C-71DCC825A0AC}" type="slidenum">
              <a:rPr lang="en-US"/>
              <a:pPr/>
              <a:t>15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Behavior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r>
              <a:rPr lang="ja-JP" altLang="en-US" i="1"/>
              <a:t>’</a:t>
            </a:r>
            <a:r>
              <a:rPr lang="en-US" i="1" dirty="0"/>
              <a:t>d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5212068" cy="4785330"/>
          </a:xfrm>
        </p:spPr>
        <p:txBody>
          <a:bodyPr/>
          <a:lstStyle/>
          <a:p>
            <a:r>
              <a:rPr lang="en-US" dirty="0"/>
              <a:t>A process may be:</a:t>
            </a:r>
          </a:p>
          <a:p>
            <a:pPr lvl="1"/>
            <a:r>
              <a:rPr lang="en-US" dirty="0"/>
              <a:t>computing ⎼ using the CPU</a:t>
            </a:r>
          </a:p>
          <a:p>
            <a:pPr lvl="1"/>
            <a:r>
              <a:rPr lang="en-US" dirty="0"/>
              <a:t>performing I/O</a:t>
            </a:r>
          </a:p>
        </p:txBody>
      </p:sp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607385B0-759C-634B-A495-B0C21AE1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1264693"/>
            <a:ext cx="2931135" cy="4983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4F793A-5639-FB40-B7DF-8C5D09AEA216}"/>
              </a:ext>
            </a:extLst>
          </p:cNvPr>
          <p:cNvSpPr txBox="1"/>
          <p:nvPr/>
        </p:nvSpPr>
        <p:spPr>
          <a:xfrm>
            <a:off x="1005879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18482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84F-2DC3-B945-A14D-40673E33487A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Behavior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390"/>
            <a:ext cx="8229600" cy="1787535"/>
          </a:xfrm>
        </p:spPr>
        <p:txBody>
          <a:bodyPr/>
          <a:lstStyle/>
          <a:p>
            <a:r>
              <a:rPr lang="en-US" dirty="0"/>
              <a:t>As CPUs become faster relative to disks:</a:t>
            </a:r>
          </a:p>
          <a:p>
            <a:pPr lvl="1"/>
            <a:r>
              <a:rPr lang="en-US" dirty="0"/>
              <a:t>Programs are becoming more I/O bound.</a:t>
            </a:r>
          </a:p>
          <a:p>
            <a:pPr lvl="1"/>
            <a:r>
              <a:rPr lang="en-US" dirty="0"/>
              <a:t>Scheduling I/O-bound processes </a:t>
            </a:r>
            <a:br>
              <a:rPr lang="en-US" dirty="0"/>
            </a:br>
            <a:r>
              <a:rPr lang="en-US" dirty="0"/>
              <a:t>becomes more important.</a:t>
            </a:r>
          </a:p>
        </p:txBody>
      </p:sp>
      <p:pic>
        <p:nvPicPr>
          <p:cNvPr id="519172" name="Picture 4" descr="2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7"/>
          <a:stretch>
            <a:fillRect/>
          </a:stretch>
        </p:blipFill>
        <p:spPr bwMode="auto">
          <a:xfrm>
            <a:off x="639763" y="1508125"/>
            <a:ext cx="7881937" cy="264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C782FE75-AC02-814F-9B9D-AF000B5D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96956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6E5E-F4DF-E64D-80F7-66DD85A11381}" type="slidenum">
              <a:rPr lang="en-US"/>
              <a:pPr/>
              <a:t>17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Behavior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8038"/>
            <a:ext cx="8229600" cy="1512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of CPU burst durations.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CPU-bound process: A few long bursts.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I/O bound process: Many </a:t>
            </a:r>
            <a:r>
              <a:rPr lang="en-US" sz="2400" dirty="0"/>
              <a:t>short bursts.</a:t>
            </a: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D3DF9FF-11C1-7240-B361-37A3F555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91" y="1234464"/>
            <a:ext cx="5555288" cy="3257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9EEEFB-6F3D-D841-B279-585C47CA5715}"/>
              </a:ext>
            </a:extLst>
          </p:cNvPr>
          <p:cNvSpPr txBox="1"/>
          <p:nvPr/>
        </p:nvSpPr>
        <p:spPr>
          <a:xfrm>
            <a:off x="5775425" y="419758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83987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2D6D-9618-AD4A-B65D-6D649188C43D}" type="slidenum">
              <a:rPr lang="en-US"/>
              <a:pPr/>
              <a:t>18</a:t>
            </a:fld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Schedule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scheduling is </a:t>
            </a:r>
            <a:r>
              <a:rPr lang="en-US" u="sng" dirty="0"/>
              <a:t>absolutely required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process exits.</a:t>
            </a:r>
          </a:p>
          <a:p>
            <a:pPr lvl="1"/>
            <a:r>
              <a:rPr lang="en-US" dirty="0"/>
              <a:t>When a process blocks on I/O, or on a semaphore.</a:t>
            </a:r>
          </a:p>
          <a:p>
            <a:pPr lvl="4"/>
            <a:endParaRPr lang="en-US" dirty="0"/>
          </a:p>
          <a:p>
            <a:r>
              <a:rPr lang="en-US" dirty="0"/>
              <a:t>When scheduling </a:t>
            </a:r>
            <a:r>
              <a:rPr lang="en-US" u="sng" dirty="0"/>
              <a:t>usually done </a:t>
            </a:r>
            <a:br>
              <a:rPr lang="en-US" dirty="0"/>
            </a:br>
            <a:r>
              <a:rPr lang="en-US" dirty="0"/>
              <a:t>(although not absolutely required):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new process is created.</a:t>
            </a:r>
          </a:p>
          <a:p>
            <a:pPr lvl="1"/>
            <a:r>
              <a:rPr lang="en-US" dirty="0"/>
              <a:t>When an I/O interrupt occurs.</a:t>
            </a:r>
          </a:p>
          <a:p>
            <a:pPr lvl="1"/>
            <a:r>
              <a:rPr lang="en-US" dirty="0"/>
              <a:t>When a clock interrupt occurs.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1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1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414-136D-294D-BD32-072BD8A09258}" type="slidenum">
              <a:rPr lang="en-US"/>
              <a:pPr/>
              <a:t>19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Scheduling Algorithms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Preemptive</a:t>
            </a:r>
          </a:p>
          <a:p>
            <a:pPr lvl="1"/>
            <a:r>
              <a:rPr lang="en-US" dirty="0"/>
              <a:t>Each process is assigned a time interval to run, </a:t>
            </a:r>
            <a:br>
              <a:rPr lang="en-US" dirty="0"/>
            </a:br>
            <a:r>
              <a:rPr lang="en-US" dirty="0"/>
              <a:t>called the </a:t>
            </a:r>
            <a:r>
              <a:rPr lang="en-US" dirty="0">
                <a:solidFill>
                  <a:srgbClr val="B23300"/>
                </a:solidFill>
              </a:rPr>
              <a:t>quantum </a:t>
            </a:r>
            <a:r>
              <a:rPr lang="en-US" dirty="0"/>
              <a:t>or </a:t>
            </a:r>
            <a:r>
              <a:rPr lang="en-US" dirty="0">
                <a:solidFill>
                  <a:srgbClr val="B23300"/>
                </a:solidFill>
              </a:rPr>
              <a:t>time slice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 the end of a process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time quantum, </a:t>
            </a:r>
            <a:br>
              <a:rPr lang="en-US" dirty="0"/>
            </a:br>
            <a:r>
              <a:rPr lang="en-US" dirty="0"/>
              <a:t>the scheduler </a:t>
            </a:r>
            <a:r>
              <a:rPr lang="en-US" u="sng" dirty="0"/>
              <a:t>suspends the process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schedules another process to run.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Non-preemptive</a:t>
            </a:r>
          </a:p>
          <a:p>
            <a:pPr lvl="1"/>
            <a:r>
              <a:rPr lang="en-US" dirty="0"/>
              <a:t>The scheduler allows a process to run until it blocks:</a:t>
            </a:r>
          </a:p>
          <a:p>
            <a:pPr lvl="2"/>
            <a:r>
              <a:rPr lang="en-US" dirty="0"/>
              <a:t>waiting for I/O</a:t>
            </a:r>
          </a:p>
          <a:p>
            <a:pPr lvl="2"/>
            <a:r>
              <a:rPr lang="en-US" dirty="0"/>
              <a:t>waiting for another process</a:t>
            </a:r>
          </a:p>
          <a:p>
            <a:pPr lvl="1"/>
            <a:r>
              <a:rPr lang="en-US" dirty="0"/>
              <a:t>The process can </a:t>
            </a:r>
            <a:r>
              <a:rPr lang="en-US" u="sng" dirty="0"/>
              <a:t>voluntarily</a:t>
            </a:r>
            <a:r>
              <a:rPr lang="en-US" dirty="0"/>
              <a:t> releases the CPU.</a:t>
            </a:r>
          </a:p>
        </p:txBody>
      </p:sp>
    </p:spTree>
    <p:extLst>
      <p:ext uri="{BB962C8B-B14F-4D97-AF65-F5344CB8AC3E}">
        <p14:creationId xmlns:p14="http://schemas.microsoft.com/office/powerpoint/2010/main" val="26057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8ECF-EBD6-EC41-98CF-1265217215F6}" type="slidenum">
              <a:rPr lang="en-US"/>
              <a:pPr/>
              <a:t>2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is basically an abstraction of a</a:t>
            </a:r>
            <a:br>
              <a:rPr lang="en-US" dirty="0"/>
            </a:br>
            <a:r>
              <a:rPr lang="en-US" u="sng" dirty="0"/>
              <a:t>running program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most central concept in any operating system. </a:t>
            </a:r>
          </a:p>
          <a:p>
            <a:pPr lvl="1"/>
            <a:r>
              <a:rPr lang="en-US" dirty="0"/>
              <a:t>It consists of some </a:t>
            </a:r>
            <a:r>
              <a:rPr lang="en-US" u="sng" dirty="0"/>
              <a:t>activity</a:t>
            </a:r>
            <a:r>
              <a:rPr lang="en-US" dirty="0"/>
              <a:t> on the computer.</a:t>
            </a:r>
          </a:p>
          <a:p>
            <a:pPr lvl="1"/>
            <a:r>
              <a:rPr lang="en-US" dirty="0"/>
              <a:t>It has a program, input, output, memory, registers, etc., and a </a:t>
            </a:r>
            <a:r>
              <a:rPr lang="en-US" u="sng" dirty="0"/>
              <a:t>state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Each process runs in its own address space.</a:t>
            </a:r>
          </a:p>
          <a:p>
            <a:pPr lvl="1"/>
            <a:r>
              <a:rPr lang="en-US" dirty="0"/>
              <a:t>If a program (such as a spreadsheet) is running more than once at the same time, each is an individual process with a separate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284424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4D59-A3C4-A344-89E7-B5FA2759A791}" type="slidenum">
              <a:rPr lang="en-US"/>
              <a:pPr/>
              <a:t>20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Criteria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CPU utilization</a:t>
            </a:r>
          </a:p>
          <a:p>
            <a:pPr lvl="1"/>
            <a:r>
              <a:rPr lang="en-US" dirty="0"/>
              <a:t>Keep the CPU as </a:t>
            </a:r>
            <a:r>
              <a:rPr lang="en-US" u="sng" dirty="0"/>
              <a:t>busy</a:t>
            </a:r>
            <a:r>
              <a:rPr lang="en-US" dirty="0"/>
              <a:t> as possible.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Throughput</a:t>
            </a:r>
          </a:p>
          <a:p>
            <a:pPr lvl="1"/>
            <a:r>
              <a:rPr lang="en-US" u="sng" dirty="0"/>
              <a:t>Number of processes</a:t>
            </a:r>
            <a:r>
              <a:rPr lang="en-US" dirty="0"/>
              <a:t> that </a:t>
            </a:r>
            <a:r>
              <a:rPr lang="en-US" u="sng" dirty="0"/>
              <a:t>complete</a:t>
            </a:r>
            <a:r>
              <a:rPr lang="en-US" dirty="0"/>
              <a:t> their execution </a:t>
            </a:r>
            <a:br>
              <a:rPr lang="en-US" dirty="0"/>
            </a:br>
            <a:r>
              <a:rPr lang="en-US" dirty="0"/>
              <a:t>per time unit.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Turnaround time</a:t>
            </a:r>
          </a:p>
          <a:p>
            <a:pPr lvl="1"/>
            <a:r>
              <a:rPr lang="en-US" dirty="0"/>
              <a:t>The amount of </a:t>
            </a:r>
            <a:r>
              <a:rPr lang="en-US" u="sng" dirty="0"/>
              <a:t>elapsed time</a:t>
            </a:r>
            <a:r>
              <a:rPr lang="en-US" dirty="0"/>
              <a:t> from when a process </a:t>
            </a:r>
            <a:br>
              <a:rPr lang="en-US" dirty="0"/>
            </a:br>
            <a:r>
              <a:rPr lang="en-US" dirty="0"/>
              <a:t>enters the ready queue to when it completes execution.</a:t>
            </a:r>
          </a:p>
        </p:txBody>
      </p:sp>
    </p:spTree>
    <p:extLst>
      <p:ext uri="{BB962C8B-B14F-4D97-AF65-F5344CB8AC3E}">
        <p14:creationId xmlns:p14="http://schemas.microsoft.com/office/powerpoint/2010/main" val="371205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2D78-6D00-224E-82AF-0242602B98F7}" type="slidenum">
              <a:rPr lang="en-US"/>
              <a:pPr/>
              <a:t>21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Criteria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Waiting time</a:t>
            </a:r>
          </a:p>
          <a:p>
            <a:pPr lvl="1"/>
            <a:r>
              <a:rPr lang="en-US" dirty="0"/>
              <a:t>The sum of all the time a process spends waiting in the ready queue.</a:t>
            </a:r>
          </a:p>
          <a:p>
            <a:pPr lvl="2"/>
            <a:r>
              <a:rPr lang="en-US" dirty="0"/>
              <a:t>Includes the time waiting to start and the time while blocked.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Response time</a:t>
            </a:r>
          </a:p>
          <a:p>
            <a:pPr lvl="1"/>
            <a:r>
              <a:rPr lang="en-US" dirty="0"/>
              <a:t>In an </a:t>
            </a:r>
            <a:r>
              <a:rPr lang="en-US" u="sng" dirty="0"/>
              <a:t>interactive</a:t>
            </a:r>
            <a:r>
              <a:rPr lang="en-US" dirty="0"/>
              <a:t> environment, the amount of </a:t>
            </a:r>
            <a:br>
              <a:rPr lang="en-US" dirty="0"/>
            </a:br>
            <a:r>
              <a:rPr lang="en-US" u="sng" dirty="0"/>
              <a:t>elapsed time</a:t>
            </a:r>
            <a:r>
              <a:rPr lang="en-US" dirty="0"/>
              <a:t> from when a request was submitted until the first response is produced.</a:t>
            </a:r>
          </a:p>
        </p:txBody>
      </p:sp>
    </p:spTree>
    <p:extLst>
      <p:ext uri="{BB962C8B-B14F-4D97-AF65-F5344CB8AC3E}">
        <p14:creationId xmlns:p14="http://schemas.microsoft.com/office/powerpoint/2010/main" val="380896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2D78-6D00-224E-82AF-0242602B98F7}" type="slidenum">
              <a:rPr lang="en-US"/>
              <a:pPr/>
              <a:t>22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Criteria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Proportionality</a:t>
            </a:r>
          </a:p>
          <a:p>
            <a:pPr lvl="1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Simple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tasks (as perceived by human users) </a:t>
            </a:r>
            <a:br>
              <a:rPr lang="en-US" dirty="0"/>
            </a:br>
            <a:r>
              <a:rPr lang="en-US" dirty="0"/>
              <a:t>should take little time.</a:t>
            </a:r>
          </a:p>
          <a:p>
            <a:pPr lvl="1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Complex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tasks can take longer time.</a:t>
            </a:r>
          </a:p>
        </p:txBody>
      </p:sp>
    </p:spTree>
    <p:extLst>
      <p:ext uri="{BB962C8B-B14F-4D97-AF65-F5344CB8AC3E}">
        <p14:creationId xmlns:p14="http://schemas.microsoft.com/office/powerpoint/2010/main" val="2454600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3AF8-4E73-B743-A571-4C05660BA2E6}" type="slidenum">
              <a:rPr lang="en-US"/>
              <a:pPr/>
              <a:t>23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Goals</a:t>
            </a:r>
          </a:p>
        </p:txBody>
      </p:sp>
      <p:pic>
        <p:nvPicPr>
          <p:cNvPr id="525315" name="Picture 3" descr="2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5075"/>
            <a:ext cx="8504238" cy="5081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B726BE-35DA-5048-90D9-BB12CEA1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11215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99F0-C647-AE4F-8B43-F195C0D4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B4D4-F90E-2F4D-98D5-DE51E9E0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dispatcher </a:t>
            </a:r>
            <a:r>
              <a:rPr lang="en-US" dirty="0"/>
              <a:t>component of the OS gives control of the CPU to the process that was selected by the process scheduler.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should operate as fast as</a:t>
            </a:r>
            <a:br>
              <a:rPr lang="en-US" dirty="0"/>
            </a:br>
            <a:r>
              <a:rPr lang="en-US" dirty="0"/>
              <a:t>possible and minimize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dispatch latency</a:t>
            </a:r>
            <a:r>
              <a:rPr lang="en-US" dirty="0"/>
              <a:t>, since </a:t>
            </a:r>
            <a:br>
              <a:rPr lang="en-US" dirty="0"/>
            </a:br>
            <a:r>
              <a:rPr lang="en-US" dirty="0"/>
              <a:t>it’s involved in every </a:t>
            </a:r>
            <a:br>
              <a:rPr lang="en-US" dirty="0"/>
            </a:br>
            <a:r>
              <a:rPr lang="en-US" dirty="0"/>
              <a:t>context switch.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BDB5-FD58-E048-804C-E611559D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637B84B-EC80-7F41-9F80-F9D04BA0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47" y="2697488"/>
            <a:ext cx="2474812" cy="3648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5BC1F-A5E9-6D40-A33E-8BEFFD4D5B08}"/>
              </a:ext>
            </a:extLst>
          </p:cNvPr>
          <p:cNvSpPr txBox="1"/>
          <p:nvPr/>
        </p:nvSpPr>
        <p:spPr>
          <a:xfrm>
            <a:off x="1097318" y="5718812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940658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D62-8DAE-2E46-B5DA-EF8B9812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First-Come First-Served (FCFS)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87FF-494C-C34D-A15A-8A4B31AFA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processes </a:t>
            </a:r>
            <a:br>
              <a:rPr lang="en-US" dirty="0"/>
            </a:br>
            <a:r>
              <a:rPr lang="en-US" dirty="0"/>
              <a:t>arrive in the order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:</a:t>
            </a:r>
          </a:p>
          <a:p>
            <a:pPr lvl="2"/>
            <a:endParaRPr lang="en-US" dirty="0"/>
          </a:p>
          <a:p>
            <a:r>
              <a:rPr lang="en-US" dirty="0"/>
              <a:t>The scheduling timeline with FCFS is: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Waiting times: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 = 0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 = 24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/>
              <a:t>   </a:t>
            </a:r>
            <a:r>
              <a:rPr lang="en-US" dirty="0"/>
              <a:t>= 27</a:t>
            </a:r>
          </a:p>
          <a:p>
            <a:pPr lvl="1"/>
            <a:r>
              <a:rPr lang="en-US" dirty="0"/>
              <a:t>Average waiting time:  (0 + 24 + 27)/3 = </a:t>
            </a:r>
            <a:r>
              <a:rPr lang="en-US" dirty="0">
                <a:solidFill>
                  <a:srgbClr val="B23300"/>
                </a:solidFill>
              </a:rPr>
              <a:t>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E4DDF-96E2-744A-8E8A-132F4F02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0AA21C8-B34F-7E4E-A503-BA251127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68" y="1177926"/>
            <a:ext cx="2155879" cy="1519562"/>
          </a:xfrm>
          <a:prstGeom prst="rect">
            <a:avLst/>
          </a:prstGeom>
        </p:spPr>
      </p:pic>
      <p:pic>
        <p:nvPicPr>
          <p:cNvPr id="7" name="Picture 6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5D97F846-06BD-0F4D-8585-E788D25A0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54" y="3081499"/>
            <a:ext cx="6309291" cy="930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EDA7A-07E6-F34D-A0CF-9E73A5D5625D}"/>
              </a:ext>
            </a:extLst>
          </p:cNvPr>
          <p:cNvSpPr txBox="1"/>
          <p:nvPr/>
        </p:nvSpPr>
        <p:spPr>
          <a:xfrm>
            <a:off x="6126463" y="4545495"/>
            <a:ext cx="19159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Preemptive or</a:t>
            </a:r>
          </a:p>
          <a:p>
            <a:r>
              <a:rPr lang="en-US" sz="1800" dirty="0">
                <a:solidFill>
                  <a:srgbClr val="0432FF"/>
                </a:solidFill>
              </a:rPr>
              <a:t>non-preemptive?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F8882-B9D2-E04A-A6C9-A52AF3530467}"/>
              </a:ext>
            </a:extLst>
          </p:cNvPr>
          <p:cNvSpPr txBox="1"/>
          <p:nvPr/>
        </p:nvSpPr>
        <p:spPr>
          <a:xfrm>
            <a:off x="3566171" y="624839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33394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C963-9DBC-554A-8369-474FE11D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(SJF)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7BFC-24B4-274D-B6E6-67C2FE9A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suppose that the processes </a:t>
            </a:r>
            <a:br>
              <a:rPr lang="en-US" dirty="0"/>
            </a:br>
            <a:r>
              <a:rPr lang="en-US" dirty="0"/>
              <a:t>arrive in the order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: </a:t>
            </a:r>
          </a:p>
          <a:p>
            <a:pPr lvl="2"/>
            <a:endParaRPr lang="en-US" dirty="0"/>
          </a:p>
          <a:p>
            <a:r>
              <a:rPr lang="en-US" dirty="0"/>
              <a:t>Then the scheduling timeline with SJF is: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Waiting times: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 = 6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 = 0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/>
              <a:t>   </a:t>
            </a:r>
            <a:r>
              <a:rPr lang="en-US" dirty="0"/>
              <a:t>= 3</a:t>
            </a:r>
          </a:p>
          <a:p>
            <a:pPr lvl="1"/>
            <a:r>
              <a:rPr lang="en-US" dirty="0"/>
              <a:t>Average waiting time:  (6 + 0 + 3)/3 = </a:t>
            </a:r>
            <a:r>
              <a:rPr lang="en-US" dirty="0">
                <a:solidFill>
                  <a:srgbClr val="B23300"/>
                </a:solidFill>
              </a:rPr>
              <a:t>3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1175-A420-014C-AD17-9B395989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A3FB275-C0D0-BA49-95FF-27358802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04" y="1171404"/>
            <a:ext cx="2060834" cy="1452570"/>
          </a:xfrm>
          <a:prstGeom prst="rect">
            <a:avLst/>
          </a:prstGeom>
        </p:spPr>
      </p:pic>
      <p:pic>
        <p:nvPicPr>
          <p:cNvPr id="11" name="Picture 10" descr="Rectangle&#10;&#10;Description automatically generated with low confidence">
            <a:extLst>
              <a:ext uri="{FF2B5EF4-FFF2-40B4-BE49-F238E27FC236}">
                <a16:creationId xmlns:a16="http://schemas.microsoft.com/office/drawing/2014/main" id="{8F64C847-D8AE-AE4D-A076-0F761DAE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18" y="3258314"/>
            <a:ext cx="6251764" cy="840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14B3C2-4F64-5048-87C5-6A2A8E2060C6}"/>
              </a:ext>
            </a:extLst>
          </p:cNvPr>
          <p:cNvSpPr txBox="1"/>
          <p:nvPr/>
        </p:nvSpPr>
        <p:spPr>
          <a:xfrm>
            <a:off x="6949414" y="5608297"/>
            <a:ext cx="13276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Much better </a:t>
            </a:r>
          </a:p>
          <a:p>
            <a:r>
              <a:rPr lang="en-US" dirty="0">
                <a:solidFill>
                  <a:srgbClr val="0432FF"/>
                </a:solidFill>
              </a:rPr>
              <a:t>than SJF.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965C0-41B4-1F4E-B56C-34D949DEE706}"/>
              </a:ext>
            </a:extLst>
          </p:cNvPr>
          <p:cNvSpPr txBox="1"/>
          <p:nvPr/>
        </p:nvSpPr>
        <p:spPr>
          <a:xfrm>
            <a:off x="3566171" y="624839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942212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17C5-B2C6-264A-9FDA-0750808AA83C}" type="slidenum">
              <a:rPr lang="en-US"/>
              <a:pPr/>
              <a:t>27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Job First (SJF), </a:t>
            </a:r>
            <a:r>
              <a:rPr lang="en-US" i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 short processes ahead of long processes</a:t>
            </a:r>
            <a:r>
              <a:rPr lang="en-US" dirty="0">
                <a:solidFill>
                  <a:srgbClr val="B23300"/>
                </a:solidFill>
              </a:rPr>
              <a:t>.</a:t>
            </a:r>
          </a:p>
          <a:p>
            <a:pPr lvl="4"/>
            <a:endParaRPr lang="en-US" dirty="0"/>
          </a:p>
          <a:p>
            <a:r>
              <a:rPr lang="en-US" dirty="0"/>
              <a:t>Shortest Job First (SJF) gives the </a:t>
            </a:r>
            <a:br>
              <a:rPr lang="en-US" dirty="0"/>
            </a:br>
            <a:r>
              <a:rPr lang="en-US" u="sng" dirty="0"/>
              <a:t>optimal average waiting time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/>
            </a:br>
            <a:r>
              <a:rPr lang="en-US" dirty="0"/>
              <a:t>for a given set of processes.</a:t>
            </a:r>
          </a:p>
          <a:p>
            <a:pPr lvl="4"/>
            <a:endParaRPr lang="en-US" dirty="0"/>
          </a:p>
          <a:p>
            <a:r>
              <a:rPr lang="en-US" dirty="0"/>
              <a:t>How can you know in advance each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expected </a:t>
            </a:r>
            <a:r>
              <a:rPr lang="en-US" u="sng" dirty="0"/>
              <a:t>run time</a:t>
            </a:r>
            <a:r>
              <a:rPr lang="en-US" dirty="0"/>
              <a:t> (execution duration)?</a:t>
            </a:r>
          </a:p>
          <a:p>
            <a:pPr lvl="1"/>
            <a:r>
              <a:rPr lang="en-US" dirty="0"/>
              <a:t>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possible if you run the same jobs frequently and record the average of how long each one takes.</a:t>
            </a:r>
          </a:p>
        </p:txBody>
      </p:sp>
    </p:spTree>
    <p:extLst>
      <p:ext uri="{BB962C8B-B14F-4D97-AF65-F5344CB8AC3E}">
        <p14:creationId xmlns:p14="http://schemas.microsoft.com/office/powerpoint/2010/main" val="20724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273-70DF-1E40-B4F5-05E617486D54}" type="slidenum">
              <a:rPr lang="en-US"/>
              <a:pPr/>
              <a:t>28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 #1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054475"/>
          </a:xfrm>
        </p:spPr>
        <p:txBody>
          <a:bodyPr/>
          <a:lstStyle/>
          <a:p>
            <a:r>
              <a:rPr lang="en-US" sz="2800" dirty="0"/>
              <a:t>Assume: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r>
              <a:rPr lang="en-US" sz="2800" dirty="0"/>
              <a:t>What is the </a:t>
            </a:r>
            <a:r>
              <a:rPr lang="en-US" sz="2800" u="sng" dirty="0"/>
              <a:t>average turnaround time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with the FCFS scheduling algorithm?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With the SJF scheduling algorithm?</a:t>
            </a:r>
          </a:p>
        </p:txBody>
      </p:sp>
      <p:graphicFrame>
        <p:nvGraphicFramePr>
          <p:cNvPr id="547844" name="Group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4569128"/>
              </p:ext>
            </p:extLst>
          </p:nvPr>
        </p:nvGraphicFramePr>
        <p:xfrm>
          <a:off x="2560638" y="1325563"/>
          <a:ext cx="4205287" cy="1554164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Burst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6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6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7866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57941205"/>
              </p:ext>
            </p:extLst>
          </p:nvPr>
        </p:nvGraphicFramePr>
        <p:xfrm>
          <a:off x="2743220" y="3977309"/>
          <a:ext cx="45720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3" imgW="2463480" imgH="393480" progId="Equation.3">
                  <p:embed/>
                </p:oleObj>
              </mc:Choice>
              <mc:Fallback>
                <p:oleObj name="Equation" r:id="rId3" imgW="2463480" imgH="393480" progId="Equation.3">
                  <p:embed/>
                  <p:pic>
                    <p:nvPicPr>
                      <p:cNvPr id="5478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20" y="3977309"/>
                        <a:ext cx="45720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1391"/>
              </p:ext>
            </p:extLst>
          </p:nvPr>
        </p:nvGraphicFramePr>
        <p:xfrm>
          <a:off x="2743220" y="5440809"/>
          <a:ext cx="43354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5" imgW="2336760" imgH="393480" progId="Equation.3">
                  <p:embed/>
                </p:oleObj>
              </mc:Choice>
              <mc:Fallback>
                <p:oleObj name="Equation" r:id="rId5" imgW="2336760" imgH="393480" progId="Equation.3">
                  <p:embed/>
                  <p:pic>
                    <p:nvPicPr>
                      <p:cNvPr id="5478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20" y="5440809"/>
                        <a:ext cx="43354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68" name="Text Box 28"/>
          <p:cNvSpPr txBox="1">
            <a:spLocks noChangeArrowheads="1"/>
          </p:cNvSpPr>
          <p:nvPr/>
        </p:nvSpPr>
        <p:spPr bwMode="auto">
          <a:xfrm>
            <a:off x="1326005" y="4069073"/>
            <a:ext cx="1234633" cy="461665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  </a:t>
            </a:r>
            <a:r>
              <a:rPr lang="en-US" sz="24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61E3AA1B-24CF-CD40-9482-0A45C6F9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004" y="5532097"/>
            <a:ext cx="1234633" cy="461665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  </a:t>
            </a:r>
            <a:r>
              <a:rPr lang="en-US" sz="24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57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6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A19C-5D92-A44D-97CD-448625355AFC}" type="slidenum">
              <a:rPr lang="en-US"/>
              <a:pPr/>
              <a:t>29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Remaining Time (SRT)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4"/>
            <a:ext cx="8229600" cy="4754827"/>
          </a:xfrm>
        </p:spPr>
        <p:txBody>
          <a:bodyPr/>
          <a:lstStyle/>
          <a:p>
            <a:r>
              <a:rPr lang="en-US" dirty="0"/>
              <a:t>When a new process arrives, its </a:t>
            </a:r>
            <a:r>
              <a:rPr lang="en-US" u="sng" dirty="0"/>
              <a:t>expected run time</a:t>
            </a:r>
            <a:r>
              <a:rPr lang="en-US" dirty="0"/>
              <a:t> is compared to the </a:t>
            </a:r>
            <a:r>
              <a:rPr lang="en-US" u="sng" dirty="0"/>
              <a:t>expected remaining run time</a:t>
            </a:r>
            <a:r>
              <a:rPr lang="en-US" dirty="0"/>
              <a:t> of the </a:t>
            </a:r>
            <a:r>
              <a:rPr lang="en-US" u="sng" dirty="0"/>
              <a:t>currently</a:t>
            </a:r>
            <a:r>
              <a:rPr lang="en-US" dirty="0"/>
              <a:t> executing process.</a:t>
            </a:r>
          </a:p>
          <a:p>
            <a:pPr lvl="4"/>
            <a:endParaRPr lang="en-US" dirty="0"/>
          </a:p>
          <a:p>
            <a:r>
              <a:rPr lang="en-US" dirty="0"/>
              <a:t>If the new process needs less time to finish than the current process, the </a:t>
            </a:r>
            <a:r>
              <a:rPr lang="en-US" u="sng" dirty="0"/>
              <a:t>scheduler suspends the current process</a:t>
            </a:r>
            <a:r>
              <a:rPr lang="en-US" dirty="0"/>
              <a:t> and starts the new process.</a:t>
            </a:r>
          </a:p>
          <a:p>
            <a:pPr lvl="1"/>
            <a:r>
              <a:rPr lang="en-US" dirty="0"/>
              <a:t>The suspended process is put at the end of the ready queue.</a:t>
            </a:r>
          </a:p>
        </p:txBody>
      </p:sp>
    </p:spTree>
    <p:extLst>
      <p:ext uri="{BB962C8B-B14F-4D97-AF65-F5344CB8AC3E}">
        <p14:creationId xmlns:p14="http://schemas.microsoft.com/office/powerpoint/2010/main" val="297536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09B2-EE84-DC4B-89E9-5749CFA5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6494-55FE-6B4E-B73F-6B153E90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5486385" cy="4920604"/>
          </a:xfrm>
        </p:spPr>
        <p:txBody>
          <a:bodyPr/>
          <a:lstStyle/>
          <a:p>
            <a:r>
              <a:rPr lang="en-US" dirty="0"/>
              <a:t>A UNIX process’s address space is divided into three segments: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text segment</a:t>
            </a:r>
            <a:r>
              <a:rPr lang="en-US" dirty="0"/>
              <a:t>: the program code.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data segment</a:t>
            </a:r>
            <a:r>
              <a:rPr lang="en-US" dirty="0"/>
              <a:t>: includes the heap for dynamically allocated data (grows upwards into higher memory addresses).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stack segment</a:t>
            </a:r>
            <a:r>
              <a:rPr lang="en-US" dirty="0"/>
              <a:t>: the runtime stack (grows downwards into lower memory addresses).</a:t>
            </a:r>
          </a:p>
          <a:p>
            <a:pPr lvl="1"/>
            <a:r>
              <a:rPr lang="en-US" dirty="0"/>
              <a:t>gap: unused memory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AE8B-5018-5B46-AD24-9C47AA41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AB21F2F-3A20-A542-A560-CFDD959C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24" y="1354038"/>
            <a:ext cx="2743170" cy="2532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9CB9A-8F7F-3E43-BAB4-8400A1A25676}"/>
              </a:ext>
            </a:extLst>
          </p:cNvPr>
          <p:cNvSpPr txBox="1"/>
          <p:nvPr/>
        </p:nvSpPr>
        <p:spPr>
          <a:xfrm>
            <a:off x="6026564" y="4159877"/>
            <a:ext cx="25122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When the gap is used up,</a:t>
            </a:r>
          </a:p>
          <a:p>
            <a:r>
              <a:rPr lang="en-US" dirty="0">
                <a:solidFill>
                  <a:srgbClr val="0432FF"/>
                </a:solidFill>
              </a:rPr>
              <a:t>a “heap-stack collision”</a:t>
            </a:r>
          </a:p>
          <a:p>
            <a:r>
              <a:rPr lang="en-US" dirty="0">
                <a:solidFill>
                  <a:srgbClr val="0432FF"/>
                </a:solidFill>
              </a:rPr>
              <a:t>has occurred, and you</a:t>
            </a:r>
          </a:p>
          <a:p>
            <a:r>
              <a:rPr lang="en-US" dirty="0">
                <a:solidFill>
                  <a:srgbClr val="0432FF"/>
                </a:solidFill>
              </a:rPr>
              <a:t>have an “out of memory” </a:t>
            </a:r>
          </a:p>
          <a:p>
            <a:r>
              <a:rPr lang="en-US" dirty="0">
                <a:solidFill>
                  <a:srgbClr val="0432FF"/>
                </a:solidFill>
              </a:rPr>
              <a:t>runtime error.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4162F1-E6A3-A44A-908A-83217522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807307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7B8C-3778-B94D-A405-4306063B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Remaining Time (SRT),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F013-FB41-904B-ACE8-9AFAB906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New short jobs get good service.</a:t>
            </a:r>
          </a:p>
          <a:p>
            <a:pPr lvl="4"/>
            <a:endParaRPr lang="en-US" b="1" dirty="0"/>
          </a:p>
          <a:p>
            <a:r>
              <a:rPr lang="en-US" dirty="0"/>
              <a:t>As with Shortest Job First, you must know </a:t>
            </a:r>
            <a:br>
              <a:rPr lang="en-US" dirty="0"/>
            </a:br>
            <a:r>
              <a:rPr lang="en-US" dirty="0"/>
              <a:t>in advance each process’s expected run time.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04D8-BFCF-9647-A5DD-A591DFA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5596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65F-39CE-7143-8F23-6118BA4BBF56}" type="slidenum">
              <a:rPr lang="en-US"/>
              <a:pPr/>
              <a:t>31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Robin (RR)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Each process is assigned a time interval (quantum) during which it is allowed to run.</a:t>
            </a:r>
          </a:p>
          <a:p>
            <a:pPr lvl="4"/>
            <a:endParaRPr lang="en-US" dirty="0"/>
          </a:p>
          <a:p>
            <a:r>
              <a:rPr lang="en-US" dirty="0"/>
              <a:t>If the process is still running at the end of its quantum, the CPU is </a:t>
            </a:r>
            <a:r>
              <a:rPr lang="en-US" u="sng" dirty="0"/>
              <a:t>preempted</a:t>
            </a:r>
            <a:r>
              <a:rPr lang="en-US" dirty="0"/>
              <a:t> and given to the next process.</a:t>
            </a:r>
          </a:p>
          <a:p>
            <a:pPr lvl="1"/>
            <a:r>
              <a:rPr lang="en-US" dirty="0"/>
              <a:t>The preempted process moves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u="sng" dirty="0"/>
              <a:t>end</a:t>
            </a:r>
            <a:r>
              <a:rPr lang="en-US" dirty="0"/>
              <a:t> of the ready queue.</a:t>
            </a:r>
          </a:p>
          <a:p>
            <a:pPr lvl="4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Preemption can also occur if a process blocks.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pic>
        <p:nvPicPr>
          <p:cNvPr id="5" name="Picture 4" descr="2-26">
            <a:extLst>
              <a:ext uri="{FF2B5EF4-FFF2-40B4-BE49-F238E27FC236}">
                <a16:creationId xmlns:a16="http://schemas.microsoft.com/office/drawing/2014/main" id="{450D35A4-44AD-7940-8C1A-737FA1B3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17" y="4617707"/>
            <a:ext cx="5755766" cy="109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1ACD34-584A-A642-A95B-AFF70A0E8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7938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0FBD-DFF3-7A45-8157-3C6A4CC6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(RR),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218F-1F6D-CA49-8040-51A2A1EF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processes </a:t>
            </a:r>
            <a:br>
              <a:rPr lang="en-US" dirty="0"/>
            </a:br>
            <a:r>
              <a:rPr lang="en-US" dirty="0"/>
              <a:t>arrive in the order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with quantum 4:</a:t>
            </a:r>
          </a:p>
          <a:p>
            <a:pPr lvl="4"/>
            <a:endParaRPr lang="en-US" dirty="0"/>
          </a:p>
          <a:p>
            <a:r>
              <a:rPr lang="en-US" dirty="0"/>
              <a:t>The scheduling timeline with RR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Typically, RR has higher average turnaround </a:t>
            </a:r>
            <a:br>
              <a:rPr lang="en-US" dirty="0"/>
            </a:br>
            <a:r>
              <a:rPr lang="en-US" dirty="0"/>
              <a:t>than SJF, but with better response time for interactive programs.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9501B-03BE-2C41-AE03-2158BDD3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0AC5A7D-5CCD-9548-B889-CF7ADC4B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07" y="1325902"/>
            <a:ext cx="2011658" cy="1323459"/>
          </a:xfrm>
          <a:prstGeom prst="rect">
            <a:avLst/>
          </a:prstGeom>
        </p:spPr>
      </p:pic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E2B2E05E-9FBB-1247-89B2-1A343B90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58" y="3429000"/>
            <a:ext cx="5475683" cy="73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2311B4-82BA-A445-9145-4C8ED0F04C5D}"/>
              </a:ext>
            </a:extLst>
          </p:cNvPr>
          <p:cNvSpPr txBox="1"/>
          <p:nvPr/>
        </p:nvSpPr>
        <p:spPr>
          <a:xfrm>
            <a:off x="3116312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914306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573E-FDE7-EB4E-BCED-5A3178160094}" type="slidenum">
              <a:rPr lang="en-US"/>
              <a:pPr/>
              <a:t>33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Quantum Size vs. Context Switch Time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682234"/>
          </a:xfrm>
        </p:spPr>
        <p:txBody>
          <a:bodyPr/>
          <a:lstStyle/>
          <a:p>
            <a:r>
              <a:rPr lang="en-US" dirty="0"/>
              <a:t>RR performance depends heavily on </a:t>
            </a:r>
            <a:br>
              <a:rPr lang="en-US" dirty="0"/>
            </a:br>
            <a:r>
              <a:rPr lang="en-US" dirty="0"/>
              <a:t>the size of the time quantum.</a:t>
            </a:r>
          </a:p>
          <a:p>
            <a:pPr lvl="1"/>
            <a:r>
              <a:rPr lang="en-US" dirty="0"/>
              <a:t>A smaller time quantum increases the number </a:t>
            </a:r>
            <a:br>
              <a:rPr lang="en-US" dirty="0"/>
            </a:br>
            <a:r>
              <a:rPr lang="en-US" dirty="0"/>
              <a:t>of processor switches.</a:t>
            </a:r>
          </a:p>
          <a:p>
            <a:pPr lvl="1"/>
            <a:r>
              <a:rPr lang="en-US" dirty="0"/>
              <a:t>Recall each context switch takes time.</a:t>
            </a:r>
          </a:p>
          <a:p>
            <a:pPr lvl="1"/>
            <a:r>
              <a:rPr lang="en-US" dirty="0"/>
              <a:t>Examples with one process of 10 time units:</a:t>
            </a:r>
          </a:p>
        </p:txBody>
      </p:sp>
      <p:pic>
        <p:nvPicPr>
          <p:cNvPr id="532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63" y="4023336"/>
            <a:ext cx="4556874" cy="202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5030DE-453F-CA44-8519-C4C49E1E7026}"/>
              </a:ext>
            </a:extLst>
          </p:cNvPr>
          <p:cNvSpPr txBox="1"/>
          <p:nvPr/>
        </p:nvSpPr>
        <p:spPr>
          <a:xfrm>
            <a:off x="3566171" y="624839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4764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25AD-49D0-D145-A77B-FFB44CAE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A6F9-C5A7-4A4A-B19C-A84665BB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context switch incurs certain </a:t>
            </a:r>
            <a:br>
              <a:rPr lang="en-US" dirty="0"/>
            </a:br>
            <a:r>
              <a:rPr lang="en-US" dirty="0"/>
              <a:t>OS administrative overhead: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Save and load registers and memory maps.</a:t>
            </a:r>
          </a:p>
          <a:p>
            <a:pPr lvl="1"/>
            <a:r>
              <a:rPr lang="en-US" dirty="0"/>
              <a:t>Switch memory maps.</a:t>
            </a:r>
          </a:p>
          <a:p>
            <a:pPr lvl="1"/>
            <a:r>
              <a:rPr lang="en-US" dirty="0"/>
              <a:t>Update system tables and lists.</a:t>
            </a:r>
          </a:p>
          <a:p>
            <a:pPr lvl="1"/>
            <a:r>
              <a:rPr lang="en-US" dirty="0"/>
              <a:t>Flush and reload the cache.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F98B9-9C3B-4F4A-963B-F4583BB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4735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839BE7-D067-7043-928C-2AD33181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46DB6-3947-C54A-9037-3ED556D7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1:35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7C10-43C5-404E-9617-0A8E7770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8268-AE38-9246-880C-8A7CA27E26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61FB-3808-A443-8BFE-284A55774D41}" type="slidenum">
              <a:rPr lang="en-US"/>
              <a:pPr/>
              <a:t>36</a:t>
            </a:fld>
            <a:endParaRPr 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Interactive Systems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785331"/>
          </a:xfrm>
        </p:spPr>
        <p:txBody>
          <a:bodyPr/>
          <a:lstStyle/>
          <a:p>
            <a:r>
              <a:rPr lang="en-US" dirty="0"/>
              <a:t>Turnaround time varies with the time quantum.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Increasing the time quantum </a:t>
            </a:r>
            <a:br>
              <a:rPr lang="en-US" dirty="0"/>
            </a:br>
            <a:r>
              <a:rPr lang="en-US" dirty="0"/>
              <a:t>can increase response time.</a:t>
            </a:r>
          </a:p>
          <a:p>
            <a:pPr lvl="4"/>
            <a:endParaRPr lang="en-US" dirty="0"/>
          </a:p>
          <a:p>
            <a:r>
              <a:rPr lang="en-US" dirty="0"/>
              <a:t>Example with 100 msec quantum: </a:t>
            </a:r>
          </a:p>
          <a:p>
            <a:pPr lvl="1"/>
            <a:r>
              <a:rPr lang="en-US" dirty="0"/>
              <a:t>10 users press carriage return simultaneously. </a:t>
            </a:r>
          </a:p>
          <a:p>
            <a:pPr lvl="1"/>
            <a:r>
              <a:rPr lang="en-US" dirty="0"/>
              <a:t>The last user must wait 1 second for a response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66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Highest Priority First (HPF)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4C34C-AC23-5746-A01A-03AA426D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499355"/>
          </a:xfrm>
        </p:spPr>
        <p:txBody>
          <a:bodyPr/>
          <a:lstStyle/>
          <a:p>
            <a:r>
              <a:rPr lang="en-US" dirty="0"/>
              <a:t>Priorities can be defined internally or externally.</a:t>
            </a:r>
          </a:p>
          <a:p>
            <a:pPr lvl="1"/>
            <a:r>
              <a:rPr lang="en-US" b="1" dirty="0"/>
              <a:t>Internal:</a:t>
            </a:r>
            <a:r>
              <a:rPr lang="en-US" dirty="0"/>
              <a:t> computed by some measurable quantity</a:t>
            </a:r>
          </a:p>
          <a:p>
            <a:pPr lvl="2"/>
            <a:r>
              <a:rPr lang="en-US" dirty="0"/>
              <a:t>Examples: time limits, memory requirements, number of open files, CPU burst durations, etc.</a:t>
            </a:r>
          </a:p>
          <a:p>
            <a:pPr lvl="1"/>
            <a:r>
              <a:rPr lang="en-US" b="1" dirty="0"/>
              <a:t>External:</a:t>
            </a:r>
            <a:r>
              <a:rPr lang="en-US" dirty="0"/>
              <a:t> importance, company policies, type, etc.</a:t>
            </a:r>
          </a:p>
          <a:p>
            <a:pPr lvl="2"/>
            <a:r>
              <a:rPr lang="en-US" dirty="0"/>
              <a:t>Examples by type: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99BB-DFE7-BE4D-AB6A-2325E60242FC}" type="slidenum">
              <a:rPr lang="en-US"/>
              <a:pPr/>
              <a:t>37</a:t>
            </a:fld>
            <a:endParaRPr lang="en-US"/>
          </a:p>
        </p:txBody>
      </p:sp>
      <p:pic>
        <p:nvPicPr>
          <p:cNvPr id="4" name="Picture 3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DE082E55-3721-9D49-9DC7-A083DC3C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45" y="3775182"/>
            <a:ext cx="4372509" cy="2383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36B60-363F-064F-B900-02606B63EE06}"/>
              </a:ext>
            </a:extLst>
          </p:cNvPr>
          <p:cNvSpPr txBox="1"/>
          <p:nvPr/>
        </p:nvSpPr>
        <p:spPr>
          <a:xfrm>
            <a:off x="3566171" y="624839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334946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F763-A702-EC40-B17F-04D66E0E9796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Highest Priority First (HPF), </a:t>
            </a:r>
            <a:r>
              <a:rPr lang="en-US" i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dirty="0"/>
              <a:t>HPF scheduling with four priority classes: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For preemptive scheduling, use round-robin</a:t>
            </a:r>
            <a:br>
              <a:rPr lang="en-US" dirty="0"/>
            </a:br>
            <a:r>
              <a:rPr lang="en-US" dirty="0"/>
              <a:t>within each priority class.</a:t>
            </a:r>
          </a:p>
        </p:txBody>
      </p:sp>
      <p:pic>
        <p:nvPicPr>
          <p:cNvPr id="549892" name="Picture 4" descr="2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965976"/>
            <a:ext cx="6516688" cy="275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D70BE1-994C-6F40-86B7-DAEB6E475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6256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F19-0755-D74F-88D3-9B762A1FB443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Priority First (HPF), </a:t>
            </a:r>
            <a:r>
              <a:rPr lang="en-US" i="1" dirty="0" err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serious problem with HPF is </a:t>
            </a:r>
            <a:r>
              <a:rPr lang="en-US" dirty="0">
                <a:solidFill>
                  <a:srgbClr val="B23300"/>
                </a:solidFill>
              </a:rPr>
              <a:t>starvation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lowest priority processes </a:t>
            </a:r>
            <a:br>
              <a:rPr lang="en-US" dirty="0"/>
            </a:br>
            <a:r>
              <a:rPr lang="en-US" dirty="0"/>
              <a:t>may never get to execute.</a:t>
            </a:r>
          </a:p>
          <a:p>
            <a:pPr lvl="4"/>
            <a:endParaRPr lang="en-US" dirty="0"/>
          </a:p>
          <a:p>
            <a:r>
              <a:rPr lang="en-US" dirty="0"/>
              <a:t>A solution is </a:t>
            </a:r>
            <a:r>
              <a:rPr lang="en-US" dirty="0">
                <a:solidFill>
                  <a:srgbClr val="B23300"/>
                </a:solidFill>
              </a:rPr>
              <a:t>aging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time progresses, the process scheduler </a:t>
            </a:r>
            <a:br>
              <a:rPr lang="en-US" dirty="0"/>
            </a:br>
            <a:r>
              <a:rPr lang="en-US" u="sng" dirty="0"/>
              <a:t>automatically raises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the process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priority.</a:t>
            </a:r>
          </a:p>
          <a:p>
            <a:pPr lvl="4"/>
            <a:endParaRPr lang="en-US" dirty="0"/>
          </a:p>
          <a:p>
            <a:r>
              <a:rPr lang="en-US" dirty="0"/>
              <a:t>HPF can be preemptive.</a:t>
            </a:r>
          </a:p>
          <a:p>
            <a:pPr lvl="1"/>
            <a:r>
              <a:rPr lang="en-US" dirty="0"/>
              <a:t>A higher priority task that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arriving can preempt </a:t>
            </a:r>
            <a:br>
              <a:rPr lang="en-US" dirty="0"/>
            </a:br>
            <a:r>
              <a:rPr lang="en-US" dirty="0"/>
              <a:t>a currently executing process with a lower priority.</a:t>
            </a:r>
          </a:p>
        </p:txBody>
      </p:sp>
    </p:spTree>
    <p:extLst>
      <p:ext uri="{BB962C8B-B14F-4D97-AF65-F5344CB8AC3E}">
        <p14:creationId xmlns:p14="http://schemas.microsoft.com/office/powerpoint/2010/main" val="28020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293D-1BD0-D245-94D3-4F2E69B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of a C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FCD2F-D612-1849-A95C-DA24662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9A4B735-70C5-3F40-981E-D68F1E0F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59" y="1211297"/>
            <a:ext cx="7223681" cy="5037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7C909-78E2-0948-8B4A-F322D6EE8098}"/>
              </a:ext>
            </a:extLst>
          </p:cNvPr>
          <p:cNvSpPr txBox="1"/>
          <p:nvPr/>
        </p:nvSpPr>
        <p:spPr>
          <a:xfrm>
            <a:off x="3200415" y="6274095"/>
            <a:ext cx="354937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10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624710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C76E-0187-B34E-9DAE-01EE660D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Priority First (HPF), </a:t>
            </a:r>
            <a:r>
              <a:rPr lang="en-US" i="1" dirty="0" err="1"/>
              <a:t>cont</a:t>
            </a:r>
            <a:r>
              <a:rPr lang="ja-JP" altLang="en-US" i="1"/>
              <a:t>’</a:t>
            </a:r>
            <a:r>
              <a:rPr lang="en-US" i="1" dirty="0"/>
              <a:t>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2D46-28D0-FB43-B436-793A64646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these processes</a:t>
            </a:r>
            <a:br>
              <a:rPr lang="en-US" dirty="0"/>
            </a:br>
            <a:r>
              <a:rPr lang="en-US" dirty="0"/>
              <a:t>are all in the ready queue, and</a:t>
            </a:r>
            <a:br>
              <a:rPr lang="en-US" dirty="0"/>
            </a:br>
            <a:r>
              <a:rPr lang="en-US" dirty="0"/>
              <a:t>that 1 is the highest priority:</a:t>
            </a:r>
          </a:p>
          <a:p>
            <a:pPr lvl="4"/>
            <a:endParaRPr lang="en-US" dirty="0"/>
          </a:p>
          <a:p>
            <a:r>
              <a:rPr lang="en-US" dirty="0"/>
              <a:t>Use round-robin scheduling for processes with equal priority and time quantum 2: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0246-17DB-D64F-BD9A-3E442AD4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C52B1A5-ADE9-6549-8254-479C7B8B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85" y="1234464"/>
            <a:ext cx="2260852" cy="1553211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A796A35-8A3E-AD46-BAA4-781E934F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3" y="3788894"/>
            <a:ext cx="5212073" cy="670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8A91EC-77F2-4A48-ACE3-913E54C62269}"/>
              </a:ext>
            </a:extLst>
          </p:cNvPr>
          <p:cNvSpPr txBox="1"/>
          <p:nvPr/>
        </p:nvSpPr>
        <p:spPr>
          <a:xfrm>
            <a:off x="823001" y="4551064"/>
            <a:ext cx="762086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this example, process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4</a:t>
            </a:r>
            <a:r>
              <a:rPr lang="en-US" dirty="0">
                <a:solidFill>
                  <a:srgbClr val="0432FF"/>
                </a:solidFill>
              </a:rPr>
              <a:t> has the highest priority, so it will run to completion. </a:t>
            </a:r>
          </a:p>
          <a:p>
            <a:r>
              <a:rPr lang="en-US" dirty="0">
                <a:solidFill>
                  <a:srgbClr val="0432FF"/>
                </a:solidFill>
              </a:rPr>
              <a:t>Processes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2</a:t>
            </a:r>
            <a:r>
              <a:rPr lang="en-US" dirty="0">
                <a:solidFill>
                  <a:srgbClr val="0432FF"/>
                </a:solidFill>
              </a:rPr>
              <a:t> and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3</a:t>
            </a:r>
            <a:r>
              <a:rPr lang="en-US" dirty="0">
                <a:solidFill>
                  <a:srgbClr val="0432FF"/>
                </a:solidFill>
              </a:rPr>
              <a:t> have the next-highest priority, and they will execute in a </a:t>
            </a:r>
          </a:p>
          <a:p>
            <a:r>
              <a:rPr lang="en-US" dirty="0">
                <a:solidFill>
                  <a:srgbClr val="0432FF"/>
                </a:solidFill>
              </a:rPr>
              <a:t>round-robin fashion. Notice that when process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2 </a:t>
            </a:r>
            <a:r>
              <a:rPr lang="en-US" dirty="0">
                <a:solidFill>
                  <a:srgbClr val="0432FF"/>
                </a:solidFill>
              </a:rPr>
              <a:t>finishes at time 16, process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3</a:t>
            </a:r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is the highest-priority process, so it will run until it completes execution. Now, only </a:t>
            </a:r>
          </a:p>
          <a:p>
            <a:r>
              <a:rPr lang="en-US" dirty="0">
                <a:solidFill>
                  <a:srgbClr val="0432FF"/>
                </a:solidFill>
              </a:rPr>
              <a:t>processes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1</a:t>
            </a:r>
            <a:r>
              <a:rPr lang="en-US" dirty="0">
                <a:solidFill>
                  <a:srgbClr val="0432FF"/>
                </a:solidFill>
              </a:rPr>
              <a:t> and </a:t>
            </a:r>
            <a:r>
              <a:rPr lang="en-US" i="1" dirty="0">
                <a:solidFill>
                  <a:srgbClr val="0432FF"/>
                </a:solidFill>
              </a:rPr>
              <a:t>P</a:t>
            </a:r>
            <a:r>
              <a:rPr lang="en-US" baseline="-25000" dirty="0">
                <a:solidFill>
                  <a:srgbClr val="0432FF"/>
                </a:solidFill>
              </a:rPr>
              <a:t>5</a:t>
            </a:r>
            <a:r>
              <a:rPr lang="en-US" dirty="0">
                <a:solidFill>
                  <a:srgbClr val="0432FF"/>
                </a:solidFill>
              </a:rPr>
              <a:t> remain, and as they have equal priority, they will execute in</a:t>
            </a:r>
          </a:p>
          <a:p>
            <a:r>
              <a:rPr lang="en-US" dirty="0">
                <a:solidFill>
                  <a:srgbClr val="0432FF"/>
                </a:solidFill>
              </a:rPr>
              <a:t>round-robin order until they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A4910-7B65-7741-87EB-929513DEF8F8}"/>
              </a:ext>
            </a:extLst>
          </p:cNvPr>
          <p:cNvSpPr txBox="1"/>
          <p:nvPr/>
        </p:nvSpPr>
        <p:spPr>
          <a:xfrm>
            <a:off x="3566171" y="624839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899124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9BA-7C6A-1048-AA7C-0B8315C9C101}" type="slidenum">
              <a:rPr lang="en-US"/>
              <a:pPr/>
              <a:t>41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#2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503872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Assume that all arrived at time 0</a:t>
            </a:r>
            <a:br>
              <a:rPr lang="en-US" sz="2800" dirty="0"/>
            </a:br>
            <a:r>
              <a:rPr lang="en-US" sz="2800" dirty="0"/>
              <a:t>in the order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en-US" sz="2800" dirty="0"/>
            </a:br>
            <a:r>
              <a:rPr lang="en-US" sz="2800" dirty="0"/>
              <a:t>and that 1 the highest priority:</a:t>
            </a:r>
          </a:p>
          <a:p>
            <a:pPr lvl="2">
              <a:lnSpc>
                <a:spcPct val="90000"/>
              </a:lnSpc>
            </a:pPr>
            <a:endParaRPr lang="en-US" sz="2200" dirty="0"/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Draw </a:t>
            </a:r>
            <a:r>
              <a:rPr lang="en-US" sz="2400" u="sng" dirty="0"/>
              <a:t>timelines</a:t>
            </a:r>
            <a:r>
              <a:rPr lang="en-US" sz="2400" dirty="0"/>
              <a:t> for the scheduling algorithms </a:t>
            </a:r>
            <a:br>
              <a:rPr lang="en-US" sz="2400" dirty="0"/>
            </a:br>
            <a:r>
              <a:rPr lang="en-US" sz="2400" dirty="0"/>
              <a:t>FCFS, SJF, HPF (non-preemptive), and RR.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</a:t>
            </a:r>
            <a:r>
              <a:rPr lang="en-US" sz="2400" u="sng" dirty="0"/>
              <a:t>turnaround time</a:t>
            </a:r>
            <a:r>
              <a:rPr lang="en-US" sz="2400" dirty="0"/>
              <a:t> of each process </a:t>
            </a:r>
            <a:br>
              <a:rPr lang="en-US" sz="2400" dirty="0"/>
            </a:br>
            <a:r>
              <a:rPr lang="en-US" sz="2400" dirty="0"/>
              <a:t>for each of these scheduling algorithms?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</a:t>
            </a:r>
            <a:r>
              <a:rPr lang="en-US" sz="2400" u="sng" dirty="0"/>
              <a:t>total waiting time</a:t>
            </a:r>
            <a:r>
              <a:rPr lang="en-US" sz="2400" dirty="0"/>
              <a:t> for each process </a:t>
            </a:r>
            <a:br>
              <a:rPr lang="en-US" sz="2400" dirty="0"/>
            </a:br>
            <a:r>
              <a:rPr lang="en-US" sz="2400" dirty="0"/>
              <a:t>with each of these scheduling algorithms?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Which of these scheduling algorithms results in the </a:t>
            </a:r>
            <a:br>
              <a:rPr lang="en-US" sz="2400" dirty="0"/>
            </a:br>
            <a:r>
              <a:rPr lang="en-US" sz="2400" u="sng" dirty="0"/>
              <a:t>minimum average waiting time</a:t>
            </a:r>
            <a:r>
              <a:rPr lang="en-US" sz="2400" dirty="0"/>
              <a:t> over all the processes?</a:t>
            </a:r>
          </a:p>
        </p:txBody>
      </p:sp>
      <p:graphicFrame>
        <p:nvGraphicFramePr>
          <p:cNvPr id="558084" name="Group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67670665"/>
              </p:ext>
            </p:extLst>
          </p:nvPr>
        </p:nvGraphicFramePr>
        <p:xfrm>
          <a:off x="6309341" y="1234463"/>
          <a:ext cx="2651731" cy="1737342"/>
        </p:xfrm>
        <a:graphic>
          <a:graphicData uri="http://schemas.openxmlformats.org/drawingml/2006/table">
            <a:tbl>
              <a:tblPr/>
              <a:tblGrid>
                <a:gridCol w="84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Burst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8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14CF-3BF3-8F47-BCDA-5FEDC0200922}" type="slidenum">
              <a:rPr lang="en-US"/>
              <a:pPr/>
              <a:t>42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 #2</a:t>
            </a:r>
          </a:p>
        </p:txBody>
      </p:sp>
      <p:graphicFrame>
        <p:nvGraphicFramePr>
          <p:cNvPr id="586755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782763"/>
          <a:ext cx="8321675" cy="167005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FCFS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SJF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HPF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86862" name="Group 110"/>
          <p:cNvGraphicFramePr>
            <a:graphicFrameLocks noGrp="1"/>
          </p:cNvGraphicFramePr>
          <p:nvPr>
            <p:ph sz="quarter" idx="2"/>
          </p:nvPr>
        </p:nvGraphicFramePr>
        <p:xfrm>
          <a:off x="457200" y="4161468"/>
          <a:ext cx="2833688" cy="1554163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FCFS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SJF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HPF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6950" name="Text Box 198"/>
          <p:cNvSpPr txBox="1">
            <a:spLocks noChangeArrowheads="1"/>
          </p:cNvSpPr>
          <p:nvPr/>
        </p:nvSpPr>
        <p:spPr bwMode="auto">
          <a:xfrm>
            <a:off x="365125" y="1417638"/>
            <a:ext cx="12279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Timelines:</a:t>
            </a:r>
          </a:p>
        </p:txBody>
      </p:sp>
      <p:sp>
        <p:nvSpPr>
          <p:cNvPr id="586951" name="Text Box 199"/>
          <p:cNvSpPr txBox="1">
            <a:spLocks noChangeArrowheads="1"/>
          </p:cNvSpPr>
          <p:nvPr/>
        </p:nvSpPr>
        <p:spPr bwMode="auto">
          <a:xfrm>
            <a:off x="365125" y="3794756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Turnaround times: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C4EC6E0B-59EA-2046-BA46-836D2FF47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217100"/>
              </p:ext>
            </p:extLst>
          </p:nvPr>
        </p:nvGraphicFramePr>
        <p:xfrm>
          <a:off x="6121181" y="3862387"/>
          <a:ext cx="2651731" cy="1737342"/>
        </p:xfrm>
        <a:graphic>
          <a:graphicData uri="http://schemas.openxmlformats.org/drawingml/2006/table">
            <a:tbl>
              <a:tblPr/>
              <a:tblGrid>
                <a:gridCol w="84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Burst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12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5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950" grpId="0"/>
      <p:bldP spid="5869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20F-922A-4C42-B9DC-2723E53746C3}" type="slidenum">
              <a:rPr lang="en-US"/>
              <a:pPr/>
              <a:t>43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Process Next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230563"/>
          </a:xfrm>
        </p:spPr>
        <p:txBody>
          <a:bodyPr/>
          <a:lstStyle/>
          <a:p>
            <a:r>
              <a:rPr lang="en-US" dirty="0"/>
              <a:t>As in Shortest Job Next in a batch system, </a:t>
            </a:r>
            <a:br>
              <a:rPr lang="en-US" dirty="0"/>
            </a:br>
            <a:r>
              <a:rPr lang="en-US" dirty="0"/>
              <a:t>schedule the shortest interactive process next.</a:t>
            </a:r>
          </a:p>
          <a:p>
            <a:pPr lvl="4"/>
            <a:endParaRPr lang="en-US" dirty="0"/>
          </a:p>
          <a:p>
            <a:r>
              <a:rPr lang="en-US" dirty="0"/>
              <a:t>Use past command run times to </a:t>
            </a:r>
            <a:r>
              <a:rPr lang="en-US" u="sng" dirty="0"/>
              <a:t>predict</a:t>
            </a:r>
            <a:r>
              <a:rPr lang="en-US" dirty="0"/>
              <a:t> which interactive process will have the shortest time next.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66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20F-922A-4C42-B9DC-2723E53746C3}" type="slidenum">
              <a:rPr lang="en-US"/>
              <a:pPr/>
              <a:t>44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Process Next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B23300"/>
                </a:solidFill>
              </a:rPr>
              <a:t>aging </a:t>
            </a:r>
            <a:r>
              <a:rPr lang="en-US" dirty="0"/>
              <a:t>to compute the weighted sum of </a:t>
            </a:r>
            <a:br>
              <a:rPr lang="en-US" dirty="0"/>
            </a:br>
            <a:r>
              <a:rPr lang="en-US" u="sng" dirty="0"/>
              <a:t>past run times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/>
              <a:t>,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, etc. of a process</a:t>
            </a:r>
            <a:br>
              <a:rPr lang="en-US" dirty="0"/>
            </a:br>
            <a:r>
              <a:rPr lang="en-US" dirty="0"/>
              <a:t>by dividing the sums by 2:</a:t>
            </a:r>
            <a:endParaRPr lang="en-US" dirty="0">
              <a:latin typeface="Times New Roman" charset="0"/>
            </a:endParaRPr>
          </a:p>
        </p:txBody>
      </p:sp>
      <p:sp>
        <p:nvSpPr>
          <p:cNvPr id="587781" name="Text Box 5"/>
          <p:cNvSpPr txBox="1">
            <a:spLocks noChangeArrowheads="1"/>
          </p:cNvSpPr>
          <p:nvPr/>
        </p:nvSpPr>
        <p:spPr bwMode="auto">
          <a:xfrm>
            <a:off x="2286000" y="2880366"/>
            <a:ext cx="3187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0</a:t>
            </a:r>
            <a:endParaRPr lang="en-US" sz="2400" dirty="0">
              <a:latin typeface="Times New Roman" charset="0"/>
            </a:endParaRPr>
          </a:p>
          <a:p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0</a:t>
            </a:r>
            <a:r>
              <a:rPr lang="en-US" sz="2400" dirty="0">
                <a:latin typeface="Times New Roman" charset="0"/>
              </a:rPr>
              <a:t>/2 + </a:t>
            </a:r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1</a:t>
            </a:r>
            <a:r>
              <a:rPr lang="en-US" sz="2400" dirty="0">
                <a:latin typeface="Times New Roman" charset="0"/>
              </a:rPr>
              <a:t>/2</a:t>
            </a:r>
          </a:p>
          <a:p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0</a:t>
            </a:r>
            <a:r>
              <a:rPr lang="en-US" sz="2400" dirty="0">
                <a:latin typeface="Times New Roman" charset="0"/>
              </a:rPr>
              <a:t>/4 + </a:t>
            </a:r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1</a:t>
            </a:r>
            <a:r>
              <a:rPr lang="en-US" sz="2400" dirty="0">
                <a:latin typeface="Times New Roman" charset="0"/>
              </a:rPr>
              <a:t>/4 + </a:t>
            </a:r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2</a:t>
            </a:r>
            <a:r>
              <a:rPr lang="en-US" sz="2400" dirty="0">
                <a:latin typeface="Times New Roman" charset="0"/>
              </a:rPr>
              <a:t>/2</a:t>
            </a:r>
          </a:p>
          <a:p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0</a:t>
            </a:r>
            <a:r>
              <a:rPr lang="en-US" sz="2400" dirty="0">
                <a:latin typeface="Times New Roman" charset="0"/>
              </a:rPr>
              <a:t>/8 + </a:t>
            </a:r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1</a:t>
            </a:r>
            <a:r>
              <a:rPr lang="en-US" sz="2400" dirty="0">
                <a:latin typeface="Times New Roman" charset="0"/>
              </a:rPr>
              <a:t>/8 + </a:t>
            </a:r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2</a:t>
            </a:r>
            <a:r>
              <a:rPr lang="en-US" sz="2400" dirty="0">
                <a:latin typeface="Times New Roman" charset="0"/>
              </a:rPr>
              <a:t>/4 + </a:t>
            </a:r>
            <a:r>
              <a:rPr lang="en-US" sz="2400" i="1" dirty="0">
                <a:latin typeface="Times New Roman" charset="0"/>
              </a:rPr>
              <a:t>T</a:t>
            </a:r>
            <a:r>
              <a:rPr lang="en-US" sz="2400" baseline="-25000" dirty="0">
                <a:latin typeface="Times New Roman" charset="0"/>
              </a:rPr>
              <a:t>3</a:t>
            </a:r>
            <a:r>
              <a:rPr lang="en-US" sz="2400" dirty="0">
                <a:latin typeface="Times New Roman" charset="0"/>
              </a:rPr>
              <a:t>/2</a:t>
            </a:r>
          </a:p>
        </p:txBody>
      </p:sp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5721350" y="3067691"/>
            <a:ext cx="2416175" cy="92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432FF"/>
                </a:solidFill>
              </a:rPr>
              <a:t>The older run times</a:t>
            </a:r>
          </a:p>
          <a:p>
            <a:r>
              <a:rPr lang="en-US" sz="1800">
                <a:solidFill>
                  <a:srgbClr val="0432FF"/>
                </a:solidFill>
              </a:rPr>
              <a:t>progressively become</a:t>
            </a:r>
          </a:p>
          <a:p>
            <a:r>
              <a:rPr lang="en-US" sz="1800">
                <a:solidFill>
                  <a:srgbClr val="0432FF"/>
                </a:solidFill>
              </a:rPr>
              <a:t>less significant.</a:t>
            </a:r>
          </a:p>
        </p:txBody>
      </p:sp>
    </p:spTree>
    <p:extLst>
      <p:ext uri="{BB962C8B-B14F-4D97-AF65-F5344CB8AC3E}">
        <p14:creationId xmlns:p14="http://schemas.microsoft.com/office/powerpoint/2010/main" val="32256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0A5-B604-FD4C-B33A-31B7575D24AB}" type="slidenum">
              <a:rPr lang="en-US"/>
              <a:pPr/>
              <a:t>45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Lottery Scheduling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Processes are given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lottery tickets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that enable them to use system resources, such as the CPU.</a:t>
            </a:r>
          </a:p>
          <a:p>
            <a:pPr lvl="4"/>
            <a:endParaRPr lang="en-US" dirty="0"/>
          </a:p>
          <a:p>
            <a:r>
              <a:rPr lang="en-US" dirty="0"/>
              <a:t>Higher priority processes get more lottery tickets.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Cooperating processes can exchange tickets.</a:t>
            </a:r>
          </a:p>
        </p:txBody>
      </p:sp>
    </p:spTree>
    <p:extLst>
      <p:ext uri="{BB962C8B-B14F-4D97-AF65-F5344CB8AC3E}">
        <p14:creationId xmlns:p14="http://schemas.microsoft.com/office/powerpoint/2010/main" val="4072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0BFE-C87C-D345-BF74-F4FD457A8296}" type="slidenum">
              <a:rPr lang="en-US"/>
              <a:pPr/>
              <a:t>46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Fair-Share Scheduling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scheduler takes into account the user</a:t>
            </a:r>
            <a:br>
              <a:rPr lang="en-US" dirty="0"/>
            </a:br>
            <a:r>
              <a:rPr lang="en-US" dirty="0"/>
              <a:t>who owns a process before scheduling it.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 owner of processes gets a </a:t>
            </a:r>
            <a:r>
              <a:rPr lang="en-US" u="sng" dirty="0"/>
              <a:t>fair share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machine, no matter how many </a:t>
            </a:r>
            <a:br>
              <a:rPr lang="en-US" dirty="0"/>
            </a:br>
            <a:r>
              <a:rPr lang="en-US" dirty="0"/>
              <a:t>processes he or she owns.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Example: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 1 owns processes A, B, C, and 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 2 owns processes 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each user gets an equal share of the machine,</a:t>
            </a:r>
            <a:br>
              <a:rPr lang="en-US" dirty="0"/>
            </a:br>
            <a:r>
              <a:rPr lang="en-US" dirty="0"/>
              <a:t>then with Round Robin scheduling: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2103147" y="5714975"/>
            <a:ext cx="4850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 e B e C e D e A e B e C e D e ...</a:t>
            </a:r>
          </a:p>
        </p:txBody>
      </p:sp>
    </p:spTree>
    <p:extLst>
      <p:ext uri="{BB962C8B-B14F-4D97-AF65-F5344CB8AC3E}">
        <p14:creationId xmlns:p14="http://schemas.microsoft.com/office/powerpoint/2010/main" val="18479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/>
      <p:bldP spid="5898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1D9-A8AF-3443-9372-AF3DBB90959D}" type="slidenum">
              <a:rPr lang="en-US"/>
              <a:pPr/>
              <a:t>47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Realtime Systems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Time is essential</a:t>
            </a:r>
            <a:r>
              <a:rPr lang="en-US" dirty="0"/>
              <a:t>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External physical devices generate events.</a:t>
            </a:r>
          </a:p>
          <a:p>
            <a:pPr lvl="4"/>
            <a:endParaRPr lang="en-US" dirty="0"/>
          </a:p>
          <a:p>
            <a:r>
              <a:rPr lang="en-US" dirty="0"/>
              <a:t>A process must react to an event</a:t>
            </a:r>
            <a:br>
              <a:rPr lang="en-US" dirty="0"/>
            </a:br>
            <a:r>
              <a:rPr lang="en-US" dirty="0"/>
              <a:t>within a </a:t>
            </a:r>
            <a:r>
              <a:rPr lang="en-US" u="sng" dirty="0"/>
              <a:t>fixed amount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of time.</a:t>
            </a:r>
          </a:p>
          <a:p>
            <a:pPr lvl="4"/>
            <a:endParaRPr lang="en-US" dirty="0"/>
          </a:p>
          <a:p>
            <a:r>
              <a:rPr lang="en-US" dirty="0"/>
              <a:t>Events may be </a:t>
            </a:r>
            <a:r>
              <a:rPr lang="en-US" dirty="0">
                <a:solidFill>
                  <a:srgbClr val="B23300"/>
                </a:solidFill>
              </a:rPr>
              <a:t>periodic </a:t>
            </a:r>
            <a:r>
              <a:rPr lang="en-US" dirty="0"/>
              <a:t>(occur at regular intervals) or </a:t>
            </a:r>
            <a:r>
              <a:rPr lang="en-US" dirty="0">
                <a:solidFill>
                  <a:srgbClr val="B23300"/>
                </a:solidFill>
              </a:rPr>
              <a:t>aperiodic </a:t>
            </a:r>
            <a:r>
              <a:rPr lang="en-US" dirty="0"/>
              <a:t>(occur unpredictably).</a:t>
            </a:r>
          </a:p>
        </p:txBody>
      </p:sp>
    </p:spTree>
    <p:extLst>
      <p:ext uri="{BB962C8B-B14F-4D97-AF65-F5344CB8AC3E}">
        <p14:creationId xmlns:p14="http://schemas.microsoft.com/office/powerpoint/2010/main" val="21163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1D9-A8AF-3443-9372-AF3DBB90959D}" type="slidenum">
              <a:rPr lang="en-US"/>
              <a:pPr/>
              <a:t>48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Realtime Systems</a:t>
            </a:r>
            <a:r>
              <a:rPr lang="en-US" i="1" dirty="0"/>
              <a:t>, cont’d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Hard</a:t>
            </a:r>
            <a:r>
              <a:rPr lang="en-US" dirty="0"/>
              <a:t> real time</a:t>
            </a:r>
          </a:p>
          <a:p>
            <a:pPr lvl="1"/>
            <a:r>
              <a:rPr lang="en-US" dirty="0"/>
              <a:t>Absolute deadlines that must be met.</a:t>
            </a:r>
          </a:p>
          <a:p>
            <a:pPr lvl="4"/>
            <a:endParaRPr lang="en-US" dirty="0"/>
          </a:p>
          <a:p>
            <a:r>
              <a:rPr lang="en-US" u="sng" dirty="0"/>
              <a:t>Soft</a:t>
            </a:r>
            <a:r>
              <a:rPr lang="en-US" dirty="0"/>
              <a:t> real time</a:t>
            </a:r>
          </a:p>
          <a:p>
            <a:pPr lvl="1"/>
            <a:r>
              <a:rPr lang="en-US" dirty="0"/>
              <a:t>A small number of deadline misses are tolerable.</a:t>
            </a:r>
          </a:p>
        </p:txBody>
      </p:sp>
    </p:spTree>
    <p:extLst>
      <p:ext uri="{BB962C8B-B14F-4D97-AF65-F5344CB8AC3E}">
        <p14:creationId xmlns:p14="http://schemas.microsoft.com/office/powerpoint/2010/main" val="2317644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7C25-F6BB-ED45-A942-6A984A64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Interrupt-Handler 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CBA6-BCF8-A543-9158-8F1E40E0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scheduler also </a:t>
            </a:r>
            <a:r>
              <a:rPr lang="en-US" u="sng" dirty="0"/>
              <a:t>handles interrupts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 device controller </a:t>
            </a:r>
            <a:r>
              <a:rPr lang="en-US" dirty="0">
                <a:solidFill>
                  <a:srgbClr val="C00000"/>
                </a:solidFill>
              </a:rPr>
              <a:t>raises</a:t>
            </a:r>
            <a:r>
              <a:rPr lang="en-US" dirty="0"/>
              <a:t> an interrupt by signaling the </a:t>
            </a:r>
            <a:r>
              <a:rPr lang="en-US" dirty="0">
                <a:solidFill>
                  <a:srgbClr val="C00000"/>
                </a:solidFill>
              </a:rPr>
              <a:t>interrupt request line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CPU checks the line after every instruction.</a:t>
            </a:r>
          </a:p>
          <a:p>
            <a:pPr lvl="4"/>
            <a:endParaRPr lang="en-US" dirty="0"/>
          </a:p>
          <a:p>
            <a:r>
              <a:rPr lang="en-US" dirty="0"/>
              <a:t>When the CPU </a:t>
            </a:r>
            <a:r>
              <a:rPr lang="en-US" dirty="0">
                <a:solidFill>
                  <a:srgbClr val="C00000"/>
                </a:solidFill>
              </a:rPr>
              <a:t>catches</a:t>
            </a:r>
            <a:r>
              <a:rPr lang="en-US" dirty="0"/>
              <a:t> (senses) an interrupt, it dispatches the interrupt to an </a:t>
            </a:r>
            <a:r>
              <a:rPr lang="en-US" dirty="0">
                <a:solidFill>
                  <a:srgbClr val="C00000"/>
                </a:solidFill>
              </a:rPr>
              <a:t>interrupt-handler routine</a:t>
            </a:r>
            <a:r>
              <a:rPr lang="en-US" dirty="0"/>
              <a:t> at a fixed memory address.</a:t>
            </a:r>
          </a:p>
          <a:p>
            <a:pPr lvl="4"/>
            <a:endParaRPr lang="en-US" dirty="0"/>
          </a:p>
          <a:p>
            <a:r>
              <a:rPr lang="en-US" dirty="0"/>
              <a:t>The handler </a:t>
            </a:r>
            <a:r>
              <a:rPr lang="en-US" dirty="0">
                <a:solidFill>
                  <a:srgbClr val="C00000"/>
                </a:solidFill>
              </a:rPr>
              <a:t>clears</a:t>
            </a:r>
            <a:r>
              <a:rPr lang="en-US" dirty="0"/>
              <a:t> the interrupt by servicing the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70F9-B43E-5542-8B20-89563463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767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C5-8398-BC47-8B5D-1231F58C3653}" type="slidenum">
              <a:rPr lang="en-US"/>
              <a:pPr/>
              <a:t>5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Models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138116" cy="47548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Multiprogramming</a:t>
            </a:r>
            <a:r>
              <a:rPr lang="en-US" dirty="0"/>
              <a:t> with</a:t>
            </a:r>
            <a:br>
              <a:rPr lang="en-US" dirty="0"/>
            </a:br>
            <a:r>
              <a:rPr lang="en-US" dirty="0"/>
              <a:t>multiple running programs.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One program counter</a:t>
            </a:r>
            <a:br>
              <a:rPr lang="en-US" dirty="0"/>
            </a:br>
            <a:r>
              <a:rPr lang="en-US" dirty="0"/>
              <a:t>per CPU.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program has its</a:t>
            </a:r>
            <a:br>
              <a:rPr lang="en-US" dirty="0"/>
            </a:br>
            <a:r>
              <a:rPr lang="en-US" dirty="0"/>
              <a:t>own </a:t>
            </a:r>
            <a:r>
              <a:rPr lang="en-US" u="sng" dirty="0"/>
              <a:t>virtual CPU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real CPU </a:t>
            </a:r>
            <a:r>
              <a:rPr lang="en-US" u="sng" dirty="0"/>
              <a:t>rapidly</a:t>
            </a:r>
            <a:br>
              <a:rPr lang="en-US" u="sng" dirty="0"/>
            </a:br>
            <a:r>
              <a:rPr lang="en-US" u="sng" dirty="0"/>
              <a:t>switches</a:t>
            </a:r>
            <a:r>
              <a:rPr lang="en-US" dirty="0"/>
              <a:t> from one</a:t>
            </a:r>
            <a:br>
              <a:rPr lang="en-US" dirty="0"/>
            </a:br>
            <a:r>
              <a:rPr lang="en-US" dirty="0"/>
              <a:t>program to another.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Process switching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context switching</a:t>
            </a:r>
            <a:br>
              <a:rPr lang="en-US" dirty="0">
                <a:solidFill>
                  <a:schemeClr val="folHlink"/>
                </a:solidFill>
              </a:rPr>
            </a:b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3" name="Picture 2" descr="Diagram, engineering drawing, rectangle&#10;&#10;Description automatically generated">
            <a:extLst>
              <a:ext uri="{FF2B5EF4-FFF2-40B4-BE49-F238E27FC236}">
                <a16:creationId xmlns:a16="http://schemas.microsoft.com/office/drawing/2014/main" id="{76862BCA-47C2-0E49-BB99-2EC3EB56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12" y="1325903"/>
            <a:ext cx="3241585" cy="3794756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EDAC24B3-06ED-1547-9521-78E5D7AB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0980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DA91-EB44-F949-9A22-2B7697D8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Interrupt-Driven I/O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BB935-12BE-5B42-9D38-645D9262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50</a:t>
            </a:fld>
            <a:endParaRPr lang="en-US" altLang="x-none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5F392E1-7828-7F4A-9D16-4B93D5B4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10" y="1325903"/>
            <a:ext cx="4821980" cy="4709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26610-D9B5-6549-96F5-A8D251154EA0}"/>
              </a:ext>
            </a:extLst>
          </p:cNvPr>
          <p:cNvSpPr txBox="1"/>
          <p:nvPr/>
        </p:nvSpPr>
        <p:spPr>
          <a:xfrm>
            <a:off x="5775425" y="557335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118987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1837-B3DB-F547-BB5D-9B0818C5ED46}" type="slidenum">
              <a:rPr lang="en-US"/>
              <a:pPr/>
              <a:t>51</a:t>
            </a:fld>
            <a:endParaRPr 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45" y="1234464"/>
            <a:ext cx="8229600" cy="4846267"/>
          </a:xfrm>
        </p:spPr>
        <p:txBody>
          <a:bodyPr/>
          <a:lstStyle/>
          <a:p>
            <a:r>
              <a:rPr lang="en-US" dirty="0"/>
              <a:t>Write a program in C or C++ that simulates</a:t>
            </a:r>
            <a:br>
              <a:rPr lang="en-US" dirty="0"/>
            </a:br>
            <a:r>
              <a:rPr lang="en-US" dirty="0"/>
              <a:t>six </a:t>
            </a:r>
            <a:r>
              <a:rPr lang="en-US" u="sng" dirty="0"/>
              <a:t>process scheduling algorithms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First-come first-served (FCFS) [non-preemptive]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Shortest job first (SJF) [non-preemptive]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Shortest remaining time (SRT) [preemptive]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Round robin (RR) [preemptive]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Highest priority first (HPF) [non-preemptive] with 4 priority levels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Highest priority first (HPF) [preemptive] with 4 priority levels</a:t>
            </a:r>
          </a:p>
        </p:txBody>
      </p:sp>
    </p:spTree>
    <p:extLst>
      <p:ext uri="{BB962C8B-B14F-4D97-AF65-F5344CB8AC3E}">
        <p14:creationId xmlns:p14="http://schemas.microsoft.com/office/powerpoint/2010/main" val="2965037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A563-B9A0-A443-8C7E-F9A383F5ECC5}" type="slidenum">
              <a:rPr lang="en-US"/>
              <a:pPr/>
              <a:t>52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320994" cy="4937706"/>
          </a:xfrm>
        </p:spPr>
        <p:txBody>
          <a:bodyPr/>
          <a:lstStyle/>
          <a:p>
            <a:r>
              <a:rPr lang="en-US" u="sng" dirty="0"/>
              <a:t>Run each scheduling algorithm</a:t>
            </a:r>
            <a:r>
              <a:rPr lang="en-US" dirty="0"/>
              <a:t> for 100 quanta.</a:t>
            </a:r>
          </a:p>
          <a:p>
            <a:pPr lvl="1"/>
            <a:r>
              <a:rPr lang="en-US" dirty="0"/>
              <a:t>Label them 0 through 99.</a:t>
            </a:r>
          </a:p>
          <a:p>
            <a:pPr lvl="4"/>
            <a:endParaRPr lang="en-US" dirty="0"/>
          </a:p>
          <a:p>
            <a:r>
              <a:rPr lang="en-US" dirty="0"/>
              <a:t>Before each run of an algorithm, create 20 </a:t>
            </a:r>
            <a:r>
              <a:rPr lang="en-US" u="sng" dirty="0"/>
              <a:t>simulated processes</a:t>
            </a:r>
            <a:r>
              <a:rPr lang="en-US" dirty="0"/>
              <a:t> in the ready queue.</a:t>
            </a:r>
          </a:p>
          <a:p>
            <a:pPr lvl="1"/>
            <a:r>
              <a:rPr lang="en-US" dirty="0"/>
              <a:t>Each simulated process is simply a data structure that stores information about the process.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For each simulated process, </a:t>
            </a:r>
            <a:r>
              <a:rPr lang="en-US" u="sng" dirty="0"/>
              <a:t>randomly generate</a:t>
            </a:r>
            <a:r>
              <a:rPr lang="en-US" dirty="0"/>
              <a:t>:</a:t>
            </a:r>
          </a:p>
          <a:p>
            <a:pPr lvl="2"/>
            <a:r>
              <a:rPr lang="en-US" u="sng" dirty="0"/>
              <a:t>Arrival time</a:t>
            </a:r>
            <a:r>
              <a:rPr lang="en-US" dirty="0"/>
              <a:t>: a float value from quanta 0 through 99.</a:t>
            </a:r>
          </a:p>
          <a:p>
            <a:pPr lvl="2"/>
            <a:r>
              <a:rPr lang="en-US" u="sng" dirty="0"/>
              <a:t>Expected run time</a:t>
            </a:r>
            <a:r>
              <a:rPr lang="en-US" dirty="0"/>
              <a:t>: a float value from 0.1 through 10 quanta.</a:t>
            </a:r>
          </a:p>
          <a:p>
            <a:pPr lvl="2"/>
            <a:r>
              <a:rPr lang="en-US" u="sng" dirty="0"/>
              <a:t>Priority</a:t>
            </a:r>
            <a:r>
              <a:rPr lang="en-US" dirty="0"/>
              <a:t>: integer 1, 2, 3, or 4 (1 is highest)</a:t>
            </a:r>
          </a:p>
          <a:p>
            <a:pPr lvl="2"/>
            <a:r>
              <a:rPr lang="en-US" dirty="0"/>
              <a:t>Include any other attributes that you may need.</a:t>
            </a:r>
          </a:p>
        </p:txBody>
      </p:sp>
    </p:spTree>
    <p:extLst>
      <p:ext uri="{BB962C8B-B14F-4D97-AF65-F5344CB8AC3E}">
        <p14:creationId xmlns:p14="http://schemas.microsoft.com/office/powerpoint/2010/main" val="22709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A563-B9A0-A443-8C7E-F9A383F5ECC5}" type="slidenum">
              <a:rPr lang="en-US"/>
              <a:pPr/>
              <a:t>53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Tip:</a:t>
            </a:r>
            <a:r>
              <a:rPr lang="en-US" dirty="0"/>
              <a:t> While debugging your program, you may want the same sequence of pseudo-random numbers during each run. </a:t>
            </a:r>
          </a:p>
          <a:p>
            <a:pPr lvl="1"/>
            <a:r>
              <a:rPr lang="en-US" dirty="0"/>
              <a:t>Set the </a:t>
            </a:r>
            <a:r>
              <a:rPr lang="en-US" dirty="0">
                <a:solidFill>
                  <a:srgbClr val="B23300"/>
                </a:solidFill>
              </a:rPr>
              <a:t>seed</a:t>
            </a:r>
            <a:r>
              <a:rPr lang="en-US" dirty="0"/>
              <a:t> of the random number generator to a fixed value, such as 0.</a:t>
            </a:r>
          </a:p>
          <a:p>
            <a:pPr lvl="1"/>
            <a:r>
              <a:rPr lang="en-US" dirty="0"/>
              <a:t>For a different sequence for each run, set the seed to the current clock value.</a:t>
            </a:r>
          </a:p>
          <a:p>
            <a:pPr lvl="4"/>
            <a:endParaRPr lang="en-US" dirty="0"/>
          </a:p>
          <a:p>
            <a:r>
              <a:rPr lang="en-US" dirty="0"/>
              <a:t>See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 C and C++</a:t>
            </a:r>
          </a:p>
          <a:p>
            <a:pPr lvl="1"/>
            <a:r>
              <a:rPr lang="en-US" sz="1800" dirty="0">
                <a:hlinkClick r:id="rId2"/>
              </a:rPr>
              <a:t>https://www.geeksforgeeks.org/rand-and-srand-in-ccpp/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https://www.geeksforgeeks.org/generating-random-number-range-c/</a:t>
            </a:r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6945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9D5B-84D6-8A4F-8BC5-AFD1A4E38259}" type="slidenum">
              <a:rPr lang="en-US"/>
              <a:pPr/>
              <a:t>54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Assume only </a:t>
            </a:r>
            <a:r>
              <a:rPr lang="en-US" u="sng" dirty="0"/>
              <a:t>one CPU</a:t>
            </a:r>
            <a:r>
              <a:rPr lang="en-US" dirty="0"/>
              <a:t> and </a:t>
            </a:r>
            <a:r>
              <a:rPr lang="en-US" u="sng" dirty="0"/>
              <a:t>one ready queue</a:t>
            </a:r>
            <a:r>
              <a:rPr lang="en-US" dirty="0"/>
              <a:t>.</a:t>
            </a:r>
          </a:p>
          <a:p>
            <a:pPr lvl="1"/>
            <a:r>
              <a:rPr lang="en-US" altLang="ja-JP" u="sng" dirty="0">
                <a:cs typeface="ＭＳ Ｐゴシック" charset="0"/>
              </a:rPr>
              <a:t>Sort</a:t>
            </a:r>
            <a:r>
              <a:rPr lang="en-US" altLang="ja-JP" dirty="0">
                <a:cs typeface="ＭＳ Ｐゴシック" charset="0"/>
              </a:rPr>
              <a:t> the simulated processes in the ready queue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by arrival time.</a:t>
            </a:r>
          </a:p>
          <a:p>
            <a:pPr lvl="4"/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Your process scheduler can do </a:t>
            </a:r>
            <a:r>
              <a:rPr lang="en-US" altLang="ja-JP" dirty="0"/>
              <a:t>process switching</a:t>
            </a:r>
            <a:r>
              <a:rPr lang="en-US" altLang="ja-JP" dirty="0">
                <a:solidFill>
                  <a:srgbClr val="B23300"/>
                </a:solidFill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only at the </a:t>
            </a:r>
            <a:r>
              <a:rPr lang="en-US" altLang="ja-JP" u="sng" dirty="0">
                <a:cs typeface="ＭＳ Ｐゴシック" charset="0"/>
              </a:rPr>
              <a:t>start</a:t>
            </a:r>
            <a:r>
              <a:rPr lang="en-US" altLang="ja-JP" dirty="0">
                <a:cs typeface="ＭＳ Ｐゴシック" charset="0"/>
              </a:rPr>
              <a:t> of each time quantum. </a:t>
            </a:r>
          </a:p>
          <a:p>
            <a:pPr lvl="4"/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For this assignment, consider only CPU time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for each process</a:t>
            </a:r>
          </a:p>
          <a:p>
            <a:pPr lvl="1"/>
            <a:r>
              <a:rPr lang="en-US" altLang="ja-JP" dirty="0">
                <a:cs typeface="ＭＳ Ｐゴシック" charset="0"/>
              </a:rPr>
              <a:t>No I/O wait times.</a:t>
            </a:r>
          </a:p>
          <a:p>
            <a:pPr lvl="1"/>
            <a:r>
              <a:rPr lang="en-US" altLang="ja-JP" dirty="0">
                <a:cs typeface="ＭＳ Ｐゴシック" charset="0"/>
              </a:rPr>
              <a:t>No process switching overhead.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79C1-8B75-644F-8BE1-A3FCCFBF345B}" type="slidenum">
              <a:rPr lang="en-US"/>
              <a:pPr/>
              <a:t>55</a:t>
            </a:fld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For RR, use a time slice of 1 quantum.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For HPF, use 4 priority queues. 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For preemptive scheduling, use RR with a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time slice of 1 quantum for each priority queue.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For non-preemptive scheduling, use FCFS.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For both preemptive and non-preemptive schedule, add </a:t>
            </a:r>
            <a:r>
              <a:rPr lang="en-US" altLang="ja-JP" u="sng" dirty="0">
                <a:cs typeface="ＭＳ Ｐゴシック" charset="0"/>
              </a:rPr>
              <a:t>aging</a:t>
            </a:r>
            <a:r>
              <a:rPr lang="en-US" altLang="ja-JP" dirty="0">
                <a:cs typeface="ＭＳ Ｐゴシック" charset="0"/>
              </a:rPr>
              <a:t> to help prevent starvation.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After a process has waited for 5 quanta at a </a:t>
            </a:r>
            <a:br>
              <a:rPr lang="en-US" dirty="0"/>
            </a:br>
            <a:r>
              <a:rPr lang="en-US" dirty="0"/>
              <a:t>priority level, bump it up to the next higher level.</a:t>
            </a:r>
            <a:endParaRPr lang="en-US" altLang="ja-JP" dirty="0">
              <a:cs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79C1-8B75-644F-8BE1-A3FCCFBF345B}" type="slidenum">
              <a:rPr lang="en-US"/>
              <a:pPr/>
              <a:t>56</a:t>
            </a:fld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Each simulation run should last until the </a:t>
            </a:r>
            <a:r>
              <a:rPr lang="en-US" altLang="ja-JP" u="sng" dirty="0">
                <a:cs typeface="ＭＳ Ｐゴシック" charset="0"/>
              </a:rPr>
              <a:t>completion</a:t>
            </a:r>
            <a:r>
              <a:rPr lang="en-US" altLang="ja-JP" dirty="0">
                <a:cs typeface="ＭＳ Ｐゴシック" charset="0"/>
              </a:rPr>
              <a:t> of the last process, even if it goes beyond 100 quanta. </a:t>
            </a:r>
          </a:p>
          <a:p>
            <a:pPr lvl="1"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No process should get the CPU for the first time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after time quantum 99.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r>
              <a:rPr lang="en-US" dirty="0"/>
              <a:t>Run each scheduling algorithm simulation </a:t>
            </a:r>
            <a:br>
              <a:rPr lang="en-US" dirty="0"/>
            </a:br>
            <a:r>
              <a:rPr lang="en-US" u="sng" dirty="0"/>
              <a:t>5 times</a:t>
            </a:r>
            <a:r>
              <a:rPr lang="en-US" dirty="0"/>
              <a:t> to get averages for the output statistics (next slide).</a:t>
            </a:r>
          </a:p>
          <a:p>
            <a:pPr lvl="4"/>
            <a:endParaRPr lang="en-US" dirty="0"/>
          </a:p>
          <a:p>
            <a:r>
              <a:rPr lang="en-US" dirty="0"/>
              <a:t>Clear the ready queue before each run </a:t>
            </a:r>
            <a:br>
              <a:rPr lang="en-US" dirty="0"/>
            </a:br>
            <a:r>
              <a:rPr lang="en-US" dirty="0"/>
              <a:t>and </a:t>
            </a:r>
            <a:r>
              <a:rPr lang="en-US" altLang="ja-JP" dirty="0">
                <a:cs typeface="ＭＳ Ｐゴシック" charset="0"/>
              </a:rPr>
              <a:t>create a new set of simulated processes.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95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EAC7-247C-1946-BDEE-AB343592B7CE}" type="slidenum">
              <a:rPr lang="en-US"/>
              <a:pPr/>
              <a:t>57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Output for </a:t>
            </a:r>
            <a:r>
              <a:rPr lang="en-US" u="sng" dirty="0"/>
              <a:t>each algorithm run</a:t>
            </a:r>
            <a:r>
              <a:rPr lang="en-US" dirty="0"/>
              <a:t> (total 30 runs):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sorted contents of the ready queue before the start of the run: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Each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name (such as A, B, C, ...) and its </a:t>
            </a:r>
            <a:br>
              <a:rPr lang="en-US" dirty="0"/>
            </a:br>
            <a:r>
              <a:rPr lang="en-US" dirty="0"/>
              <a:t>arrival time, expected run time, and priority.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timeline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/>
              <a:t>of the 100+ quanta run that shows which process ran during each quantum, such as ABCDABCD ...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Show 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name in a quantum even if it completed execution before the end of that quantum.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CPU can be idle during the last part of a quantum </a:t>
            </a:r>
            <a:br>
              <a:rPr lang="en-US" dirty="0"/>
            </a:br>
            <a:r>
              <a:rPr lang="en-US" dirty="0"/>
              <a:t>if a process completes before the end of the quantum. </a:t>
            </a:r>
            <a:br>
              <a:rPr lang="en-US" dirty="0"/>
            </a:br>
            <a:r>
              <a:rPr lang="en-US" dirty="0"/>
              <a:t>(No need to show the idle time within a quantum.)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Show a hyphen - if a quantum is completely unused.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23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EAC7-247C-1946-BDEE-AB343592B7CE}" type="slidenum">
              <a:rPr lang="en-US"/>
              <a:pPr/>
              <a:t>58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3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785331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Output for </a:t>
                </a:r>
                <a:r>
                  <a:rPr lang="en-US" u="sng" dirty="0"/>
                  <a:t>each algorithm run</a:t>
                </a:r>
                <a:r>
                  <a:rPr lang="en-US" i="1" dirty="0"/>
                  <a:t>, cont’d</a:t>
                </a:r>
                <a:r>
                  <a:rPr lang="en-US" dirty="0"/>
                  <a:t>:</a:t>
                </a:r>
              </a:p>
              <a:p>
                <a:pPr lvl="4">
                  <a:lnSpc>
                    <a:spcPct val="90000"/>
                  </a:lnSpc>
                </a:pP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Calculated statistics: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average turnaround time for the processes that ran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average waiting time for the processes that ran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how many processes in the ready queue that never ran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throughput of the algorithm per 100 quanta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𝑛𝑢𝑚𝑏𝑒𝑟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𝑜𝑓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𝑐𝑜𝑚𝑝𝑙𝑒𝑡𝑒𝑑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𝑝𝑟𝑜𝑐𝑒𝑠𝑠𝑒𝑠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/>
                          <m:t>× 100 </m:t>
                        </m:r>
                        <m:r>
                          <a:rPr lang="en-US" i="1"/>
                          <m:t>𝑞𝑢𝑎𝑛𝑡𝑎</m:t>
                        </m:r>
                        <m:r>
                          <a:rPr lang="en-US" i="1"/>
                          <m:t> </m:t>
                        </m:r>
                      </m:num>
                      <m:den>
                        <m:r>
                          <a:rPr lang="en-US" i="1"/>
                          <m:t>𝑡𝑜𝑡𝑎𝑙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𝑞𝑢𝑎𝑛𝑡𝑎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𝑡𝑜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𝑐𝑜𝑚𝑝𝑙𝑒𝑡𝑒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𝑡h𝑒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𝑝𝑟𝑜𝑐𝑒𝑠𝑠𝑒𝑠</m:t>
                        </m:r>
                      </m:den>
                    </m:f>
                  </m:oMath>
                </a14:m>
                <a:endParaRPr lang="en-US" altLang="ja-JP" dirty="0">
                  <a:cs typeface="ＭＳ Ｐゴシック" charset="0"/>
                </a:endParaRPr>
              </a:p>
            </p:txBody>
          </p:sp>
        </mc:Choice>
        <mc:Fallback>
          <p:sp>
            <p:nvSpPr>
              <p:cNvPr id="64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785331"/>
              </a:xfrm>
              <a:blipFill>
                <a:blip r:embed="rId2"/>
                <a:stretch>
                  <a:fillRect l="-617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087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E41F-4E9C-6E42-B760-9F2AD1387A6B}" type="slidenum">
              <a:rPr lang="en-US"/>
              <a:pPr/>
              <a:t>59</a:t>
            </a:fld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(1 or 2 pages)</a:t>
            </a:r>
          </a:p>
          <a:p>
            <a:pPr lvl="4"/>
            <a:endParaRPr lang="en-US" dirty="0"/>
          </a:p>
          <a:p>
            <a:pPr lvl="1"/>
            <a:r>
              <a:rPr lang="en-US" altLang="ja-JP" dirty="0">
                <a:cs typeface="ＭＳ Ｐゴシック" charset="0"/>
              </a:rPr>
              <a:t>The average statistics over 5 runs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for each scheduling algorithm.</a:t>
            </a:r>
          </a:p>
          <a:p>
            <a:pPr lvl="4"/>
            <a:endParaRPr lang="en-US" altLang="ja-JP" dirty="0">
              <a:cs typeface="ＭＳ Ｐゴシック" charset="0"/>
            </a:endParaRPr>
          </a:p>
          <a:p>
            <a:pPr lvl="1"/>
            <a:r>
              <a:rPr lang="en-US" altLang="ja-JP" dirty="0">
                <a:cs typeface="ＭＳ Ｐゴシック" charset="0"/>
              </a:rPr>
              <a:t>Discuss which algorithm appears to be best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for each of the calculated statistics.</a:t>
            </a:r>
          </a:p>
          <a:p>
            <a:pPr lvl="4"/>
            <a:endParaRPr lang="en-US" altLang="ja-JP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9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1E73-1249-8746-8BA1-F0F62AD28EE1}" type="slidenum">
              <a:rPr lang="en-US"/>
              <a:pPr/>
              <a:t>6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412433" cy="2225040"/>
          </a:xfrm>
        </p:spPr>
        <p:txBody>
          <a:bodyPr/>
          <a:lstStyle/>
          <a:p>
            <a:r>
              <a:rPr lang="en-US" dirty="0"/>
              <a:t>Only one program is active on a CPU </a:t>
            </a:r>
            <a:br>
              <a:rPr lang="en-US" dirty="0"/>
            </a:br>
            <a:r>
              <a:rPr lang="en-US" dirty="0"/>
              <a:t>at any instant.</a:t>
            </a:r>
          </a:p>
          <a:p>
            <a:pPr lvl="1"/>
            <a:r>
              <a:rPr lang="en-US" dirty="0"/>
              <a:t>Each program has its own logical program counter.</a:t>
            </a:r>
          </a:p>
          <a:p>
            <a:pPr lvl="1"/>
            <a:r>
              <a:rPr lang="en-US" dirty="0"/>
              <a:t>When a program runs, its logical program counter is switched into the machine’s physical program counter.</a:t>
            </a:r>
          </a:p>
        </p:txBody>
      </p:sp>
      <p:pic>
        <p:nvPicPr>
          <p:cNvPr id="3" name="Picture 2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CD404A85-AB39-4746-9CBA-81ADCB01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73" y="3682041"/>
            <a:ext cx="7315120" cy="2404758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AD3C2BBA-8621-4746-B49C-8312C016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712430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DAA-B3E5-F748-B5ED-9E5EF6AC73C3}" type="slidenum">
              <a:rPr lang="en-US"/>
              <a:pPr/>
              <a:t>60</a:t>
            </a:fld>
            <a:endParaRPr lang="en-US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Create a zip file containing: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Your C of C++ source files.</a:t>
            </a:r>
          </a:p>
          <a:p>
            <a:pPr lvl="1"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A text file containing output from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>your simulation runs.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Your report as a PDF.</a:t>
            </a:r>
          </a:p>
        </p:txBody>
      </p:sp>
    </p:spTree>
    <p:extLst>
      <p:ext uri="{BB962C8B-B14F-4D97-AF65-F5344CB8AC3E}">
        <p14:creationId xmlns:p14="http://schemas.microsoft.com/office/powerpoint/2010/main" val="1292268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992-23EB-D644-AFEA-7464B1E79A48}" type="slidenum">
              <a:rPr lang="en-US"/>
              <a:pPr/>
              <a:t>61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dirty="0"/>
              <a:t>Traditionally, each process has its own </a:t>
            </a:r>
            <a:br>
              <a:rPr lang="en-US" dirty="0"/>
            </a:br>
            <a:r>
              <a:rPr lang="en-US" dirty="0"/>
              <a:t>address space and a </a:t>
            </a:r>
            <a:r>
              <a:rPr lang="en-US" u="sng" dirty="0"/>
              <a:t>single thread of control</a:t>
            </a:r>
            <a:r>
              <a:rPr lang="en-US" dirty="0"/>
              <a:t>.</a:t>
            </a:r>
          </a:p>
        </p:txBody>
      </p:sp>
      <p:grpSp>
        <p:nvGrpSpPr>
          <p:cNvPr id="593924" name="Group 4"/>
          <p:cNvGrpSpPr>
            <a:grpSpLocks/>
          </p:cNvGrpSpPr>
          <p:nvPr/>
        </p:nvGrpSpPr>
        <p:grpSpPr bwMode="auto">
          <a:xfrm>
            <a:off x="2395538" y="2506663"/>
            <a:ext cx="4370387" cy="3300412"/>
            <a:chOff x="1509" y="1579"/>
            <a:chExt cx="2753" cy="2079"/>
          </a:xfrm>
        </p:grpSpPr>
        <p:pic>
          <p:nvPicPr>
            <p:cNvPr id="593925" name="Picture 5" descr="2-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53"/>
            <a:stretch>
              <a:fillRect/>
            </a:stretch>
          </p:blipFill>
          <p:spPr bwMode="auto">
            <a:xfrm>
              <a:off x="1509" y="1579"/>
              <a:ext cx="2753" cy="19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3926" name="Rectangle 6"/>
            <p:cNvSpPr>
              <a:spLocks noChangeArrowheads="1"/>
            </p:cNvSpPr>
            <p:nvPr/>
          </p:nvSpPr>
          <p:spPr bwMode="auto">
            <a:xfrm>
              <a:off x="2938" y="3370"/>
              <a:ext cx="23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92C2588-3DBB-F843-A6CE-BBF0990B9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0758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53" name="Picture 9" descr="02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063244"/>
            <a:ext cx="5946775" cy="297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605-25AC-644C-B69A-84C971754DDB}" type="slidenum">
              <a:rPr lang="en-US"/>
              <a:pPr/>
              <a:t>62</a:t>
            </a:fld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Operating systems can support a process having </a:t>
            </a:r>
            <a:r>
              <a:rPr lang="en-US" u="sng" dirty="0"/>
              <a:t>multiple threads of control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all running in the </a:t>
            </a:r>
            <a:r>
              <a:rPr lang="en-US" u="sng" dirty="0"/>
              <a:t>same address space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word processor process with three threads </a:t>
            </a:r>
            <a:br>
              <a:rPr lang="en-US" dirty="0"/>
            </a:br>
            <a:r>
              <a:rPr lang="en-US" dirty="0"/>
              <a:t>of control: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405A6-1868-454F-BE95-ED1D2AE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8543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BE95-F13F-0D40-A257-AF3332580FCC}" type="slidenum">
              <a:rPr lang="en-US"/>
              <a:pPr/>
              <a:t>63</a:t>
            </a:fld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Each thread (AKA </a:t>
            </a:r>
            <a:r>
              <a:rPr lang="en-US" dirty="0">
                <a:solidFill>
                  <a:srgbClr val="B23300"/>
                </a:solidFill>
              </a:rPr>
              <a:t>lightweight process</a:t>
            </a:r>
            <a:r>
              <a:rPr lang="en-US" dirty="0"/>
              <a:t>) has: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program counter.</a:t>
            </a:r>
          </a:p>
          <a:p>
            <a:pPr lvl="1"/>
            <a:r>
              <a:rPr lang="en-US" dirty="0"/>
              <a:t>Registers to hold its current working variables.</a:t>
            </a:r>
          </a:p>
          <a:p>
            <a:pPr lvl="1"/>
            <a:r>
              <a:rPr lang="en-US" dirty="0"/>
              <a:t>A runtime stack.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38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BE95-F13F-0D40-A257-AF3332580FCC}" type="slidenum">
              <a:rPr lang="en-US"/>
              <a:pPr/>
              <a:t>64</a:t>
            </a:fld>
            <a:endParaRPr lang="en-US"/>
          </a:p>
        </p:txBody>
      </p:sp>
      <p:pic>
        <p:nvPicPr>
          <p:cNvPr id="595970" name="Picture 2" descr="2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37076"/>
            <a:ext cx="8693150" cy="2846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Additions to the Process Control Block (PCB) </a:t>
            </a:r>
            <a:br>
              <a:rPr lang="en-US" dirty="0"/>
            </a:br>
            <a:r>
              <a:rPr lang="en-US" dirty="0"/>
              <a:t>to support threads: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640BB-DA28-3347-9084-0ECAE0BD7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72926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E36-E126-4E45-B819-A0B6197D3330}" type="slidenum">
              <a:rPr lang="en-US"/>
              <a:pPr/>
              <a:t>65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5969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349375"/>
            <a:ext cx="66008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D1922-90A9-8B42-A30C-827C1ABC234E}"/>
              </a:ext>
            </a:extLst>
          </p:cNvPr>
          <p:cNvSpPr txBox="1"/>
          <p:nvPr/>
        </p:nvSpPr>
        <p:spPr>
          <a:xfrm>
            <a:off x="3200450" y="575245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81551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E221-10D1-CF49-A843-CD847094FFC6}" type="slidenum">
              <a:rPr lang="en-US"/>
              <a:pPr/>
              <a:t>66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Threads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Responsiveness</a:t>
            </a:r>
          </a:p>
          <a:p>
            <a:r>
              <a:rPr lang="en-US" dirty="0"/>
              <a:t>Resource Sharing</a:t>
            </a:r>
          </a:p>
          <a:p>
            <a:r>
              <a:rPr lang="en-US" dirty="0"/>
              <a:t>Economy</a:t>
            </a:r>
          </a:p>
          <a:p>
            <a:r>
              <a:rPr lang="en-US" dirty="0"/>
              <a:t>Scalability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673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C3F4-D086-CB40-9165-D52BFDE8DAAB}" type="slidenum">
              <a:rPr lang="en-US"/>
              <a:pPr/>
              <a:t>67</a:t>
            </a:fld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and Multicore Systems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Multicore systems</a:t>
            </a:r>
            <a:r>
              <a:rPr lang="en-US" dirty="0"/>
              <a:t> present additional challenges to programmers, including: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Dividing activities</a:t>
            </a:r>
          </a:p>
          <a:p>
            <a:pPr lvl="1"/>
            <a:r>
              <a:rPr lang="en-US" dirty="0"/>
              <a:t>Balance</a:t>
            </a:r>
          </a:p>
          <a:p>
            <a:pPr lvl="1"/>
            <a:r>
              <a:rPr lang="en-US" dirty="0"/>
              <a:t>Data splitting</a:t>
            </a:r>
          </a:p>
          <a:p>
            <a:pPr lvl="1"/>
            <a:r>
              <a:rPr lang="en-US" dirty="0"/>
              <a:t>Data dependency</a:t>
            </a:r>
          </a:p>
          <a:p>
            <a:pPr lvl="1"/>
            <a:r>
              <a:rPr lang="en-US" dirty="0"/>
              <a:t>Testing and debugging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76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D278-0F46-EC46-A600-60190E08871F}" type="slidenum">
              <a:rPr lang="en-US"/>
              <a:pPr/>
              <a:t>68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of Threads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54275"/>
          </a:xfrm>
        </p:spPr>
        <p:txBody>
          <a:bodyPr/>
          <a:lstStyle/>
          <a:p>
            <a:r>
              <a:rPr lang="en-US" dirty="0"/>
              <a:t>Single core system:</a:t>
            </a:r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Multicore system: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88B2A-6448-8A48-BA35-4DE221177FCF}"/>
              </a:ext>
            </a:extLst>
          </p:cNvPr>
          <p:cNvSpPr txBox="1"/>
          <p:nvPr/>
        </p:nvSpPr>
        <p:spPr>
          <a:xfrm>
            <a:off x="3291854" y="5788072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61814F4-E2F6-2E47-B7BD-2F23468E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54" y="1874537"/>
            <a:ext cx="7132292" cy="101752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8B4D216-10AF-C748-A22C-C9A6F76F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86" y="3749675"/>
            <a:ext cx="4754828" cy="16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3C28-1A89-FA43-BBC6-28D1AC5D8E84}" type="slidenum">
              <a:rPr lang="en-US"/>
              <a:pPr/>
              <a:t>69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Two levels of concurrency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processes and threads.</a:t>
            </a:r>
          </a:p>
          <a:p>
            <a:r>
              <a:rPr lang="en-US" dirty="0"/>
              <a:t>User-level threads</a:t>
            </a:r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The OS kernel doesn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know about user threads.</a:t>
            </a:r>
          </a:p>
          <a:p>
            <a:pPr lvl="1"/>
            <a:r>
              <a:rPr lang="en-US" dirty="0"/>
              <a:t>The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thread scheduler schedules its threads to run during each time quantum.</a:t>
            </a:r>
          </a:p>
          <a:p>
            <a:pPr lvl="1"/>
            <a:r>
              <a:rPr lang="en-US" dirty="0"/>
              <a:t>Each process maintains its own private </a:t>
            </a:r>
            <a:r>
              <a:rPr lang="en-US" dirty="0">
                <a:solidFill>
                  <a:srgbClr val="C00000"/>
                </a:solidFill>
              </a:rPr>
              <a:t>thread table</a:t>
            </a:r>
            <a:r>
              <a:rPr lang="en-US" dirty="0"/>
              <a:t>.</a:t>
            </a:r>
          </a:p>
          <a:p>
            <a:r>
              <a:rPr lang="en-US" dirty="0"/>
              <a:t>Kernel-level threads</a:t>
            </a:r>
          </a:p>
          <a:p>
            <a:pPr lvl="1"/>
            <a:r>
              <a:rPr lang="en-US" dirty="0"/>
              <a:t>The OS kernel picks the threads to run.</a:t>
            </a:r>
          </a:p>
          <a:p>
            <a:pPr lvl="1"/>
            <a:r>
              <a:rPr lang="en-US" dirty="0"/>
              <a:t>It may or may not consider which process </a:t>
            </a:r>
            <a:br>
              <a:rPr lang="en-US" dirty="0"/>
            </a:br>
            <a:r>
              <a:rPr lang="en-US" dirty="0"/>
              <a:t>the thread belongs to.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Block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57F85-B9AE-1446-853D-142B1887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/>
              <a:t>The OS maintains a </a:t>
            </a:r>
            <a:r>
              <a:rPr lang="en-US" dirty="0">
                <a:solidFill>
                  <a:srgbClr val="C00000"/>
                </a:solidFill>
              </a:rPr>
              <a:t>process table</a:t>
            </a:r>
            <a:r>
              <a:rPr lang="en-US" dirty="0"/>
              <a:t> to keep track of processes.</a:t>
            </a:r>
          </a:p>
          <a:p>
            <a:pPr lvl="1"/>
            <a:r>
              <a:rPr lang="en-US" dirty="0"/>
              <a:t>Each entry of the table is a </a:t>
            </a:r>
            <a:r>
              <a:rPr lang="en-US" dirty="0">
                <a:solidFill>
                  <a:srgbClr val="C00000"/>
                </a:solidFill>
              </a:rPr>
              <a:t>process control block</a:t>
            </a:r>
            <a:r>
              <a:rPr lang="en-US" dirty="0"/>
              <a:t>, (</a:t>
            </a:r>
            <a:r>
              <a:rPr lang="en-US" dirty="0">
                <a:solidFill>
                  <a:srgbClr val="C00000"/>
                </a:solidFill>
              </a:rPr>
              <a:t>PCB</a:t>
            </a:r>
            <a:r>
              <a:rPr lang="en-US" dirty="0"/>
              <a:t>) which contains a process’s state information.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202-D013-A244-B2F6-AB4D1A433515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DCE7614-CA99-0649-8C06-479AA18B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17" y="2971805"/>
            <a:ext cx="5675766" cy="3216268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9BB724E-7ABF-D44B-8E88-4CC263B8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9842518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2CE-04B9-F948-8853-217EADEED811}" type="slidenum">
              <a:rPr lang="en-US"/>
              <a:pPr/>
              <a:t>70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Scheduling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22925"/>
            <a:ext cx="8229600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Possible scheduling of user-level threads. </a:t>
            </a:r>
          </a:p>
        </p:txBody>
      </p:sp>
      <p:pic>
        <p:nvPicPr>
          <p:cNvPr id="602116" name="Picture 4" descr="2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 b="3261"/>
          <a:stretch>
            <a:fillRect/>
          </a:stretch>
        </p:blipFill>
        <p:spPr bwMode="auto">
          <a:xfrm>
            <a:off x="1946275" y="1325563"/>
            <a:ext cx="5276850" cy="415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8B1E0-97D4-3A45-8B3F-D1923C81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0441225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D30-7527-F14C-B737-D78795352AC4}" type="slidenum">
              <a:rPr lang="en-US"/>
              <a:pPr/>
              <a:t>71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Scheduling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32438"/>
            <a:ext cx="8229600" cy="457200"/>
          </a:xfrm>
        </p:spPr>
        <p:txBody>
          <a:bodyPr/>
          <a:lstStyle/>
          <a:p>
            <a:r>
              <a:rPr lang="en-US" dirty="0"/>
              <a:t>Possible scheduling of kernel-level threads.</a:t>
            </a:r>
          </a:p>
        </p:txBody>
      </p:sp>
      <p:pic>
        <p:nvPicPr>
          <p:cNvPr id="603140" name="Picture 4" descr="2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1" b="3580"/>
          <a:stretch>
            <a:fillRect/>
          </a:stretch>
        </p:blipFill>
        <p:spPr bwMode="auto">
          <a:xfrm>
            <a:off x="2468563" y="1262063"/>
            <a:ext cx="4133850" cy="417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587F4A-61F5-FC4D-BBB9-80BAB956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95870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19D-6774-F443-A76A-BF25981B8164}" type="slidenum">
              <a:rPr lang="en-US"/>
              <a:pPr/>
              <a:t>72</a:t>
            </a:fld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Scheduling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differences between user-level and kernel-level threads: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thread switch from one user-level thread </a:t>
            </a:r>
            <a:br>
              <a:rPr lang="en-US" dirty="0"/>
            </a:br>
            <a:r>
              <a:rPr lang="en-US" dirty="0"/>
              <a:t>to another within the same process is fast.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thread switch with kernel-level threads </a:t>
            </a:r>
            <a:br>
              <a:rPr lang="en-US" dirty="0"/>
            </a:br>
            <a:r>
              <a:rPr lang="en-US" dirty="0"/>
              <a:t>can involve a complete process switch.</a:t>
            </a:r>
          </a:p>
          <a:p>
            <a:pPr lvl="4"/>
            <a:endParaRPr lang="en-US" dirty="0"/>
          </a:p>
          <a:p>
            <a:r>
              <a:rPr lang="en-US" dirty="0"/>
              <a:t>Kernel-level thread switching is optimized </a:t>
            </a:r>
            <a:br>
              <a:rPr lang="en-US" dirty="0"/>
            </a:br>
            <a:r>
              <a:rPr lang="en-US" dirty="0"/>
              <a:t>if the switches are as much as possible </a:t>
            </a:r>
            <a:br>
              <a:rPr lang="en-US" dirty="0"/>
            </a:br>
            <a:r>
              <a:rPr lang="en-US" dirty="0"/>
              <a:t>among threads within the same process.</a:t>
            </a:r>
          </a:p>
        </p:txBody>
      </p:sp>
    </p:spTree>
    <p:extLst>
      <p:ext uri="{BB962C8B-B14F-4D97-AF65-F5344CB8AC3E}">
        <p14:creationId xmlns:p14="http://schemas.microsoft.com/office/powerpoint/2010/main" val="16459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455F-2D01-4A4D-BF9E-F33958B01011}" type="slidenum">
              <a:rPr lang="en-US"/>
              <a:pPr/>
              <a:t>73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POSIX Threads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54075"/>
          </a:xfrm>
        </p:spPr>
        <p:txBody>
          <a:bodyPr/>
          <a:lstStyle/>
          <a:p>
            <a:r>
              <a:rPr lang="en-US"/>
              <a:t>The POSIX standard for threads is implemented by the </a:t>
            </a:r>
            <a:r>
              <a:rPr lang="en-US">
                <a:solidFill>
                  <a:schemeClr val="folHlink"/>
                </a:solidFill>
              </a:rPr>
              <a:t>Pthreads package</a:t>
            </a:r>
            <a:r>
              <a:rPr lang="en-US"/>
              <a:t>.</a:t>
            </a:r>
          </a:p>
        </p:txBody>
      </p:sp>
      <p:pic>
        <p:nvPicPr>
          <p:cNvPr id="607236" name="Picture 4" descr="0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311064"/>
            <a:ext cx="7772400" cy="276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1189038" y="5155539"/>
            <a:ext cx="6813550" cy="650875"/>
          </a:xfrm>
          <a:prstGeom prst="rect">
            <a:avLst/>
          </a:prstGeom>
          <a:solidFill>
            <a:srgbClr val="FFFFC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Actually, the </a:t>
            </a:r>
            <a:r>
              <a:rPr lang="en-US" sz="1800" dirty="0" err="1">
                <a:solidFill>
                  <a:srgbClr val="0432FF"/>
                </a:solidFill>
              </a:rPr>
              <a:t>Pthreads</a:t>
            </a:r>
            <a:r>
              <a:rPr lang="en-US" sz="1800" dirty="0">
                <a:solidFill>
                  <a:srgbClr val="0432FF"/>
                </a:solidFill>
              </a:rPr>
              <a:t> function names are all in lower case: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b="1" dirty="0" err="1">
                <a:solidFill>
                  <a:srgbClr val="0432FF"/>
                </a:solidFill>
                <a:latin typeface="Courier New" charset="0"/>
              </a:rPr>
              <a:t>pthread_create</a:t>
            </a:r>
            <a:r>
              <a:rPr lang="en-US" sz="1800" dirty="0">
                <a:solidFill>
                  <a:srgbClr val="0432FF"/>
                </a:solidFill>
              </a:rPr>
              <a:t>, </a:t>
            </a:r>
            <a:r>
              <a:rPr lang="en-US" sz="1800" b="1" dirty="0" err="1">
                <a:solidFill>
                  <a:srgbClr val="0432FF"/>
                </a:solidFill>
                <a:latin typeface="Courier New" charset="0"/>
              </a:rPr>
              <a:t>pthread_exit</a:t>
            </a:r>
            <a:r>
              <a:rPr lang="en-US" sz="1800" dirty="0">
                <a:solidFill>
                  <a:srgbClr val="0432FF"/>
                </a:solidFill>
              </a:rPr>
              <a:t>, </a:t>
            </a:r>
            <a:r>
              <a:rPr lang="en-US" sz="1800" b="1" dirty="0" err="1">
                <a:solidFill>
                  <a:srgbClr val="0432FF"/>
                </a:solidFill>
                <a:latin typeface="Courier New" charset="0"/>
              </a:rPr>
              <a:t>pthread_attr_init</a:t>
            </a:r>
            <a:r>
              <a:rPr lang="en-US" sz="1800" dirty="0">
                <a:solidFill>
                  <a:srgbClr val="0432FF"/>
                </a:solidFill>
              </a:rPr>
              <a:t>,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7D1FA-B0F2-8B40-9F48-2C845B1E5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8257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F95-AA48-5740-AAD8-D366B27C6A08}" type="slidenum">
              <a:rPr lang="en-US"/>
              <a:pPr/>
              <a:t>8</a:t>
            </a:fld>
            <a:endParaRPr lang="en-US"/>
          </a:p>
        </p:txBody>
      </p:sp>
      <p:pic>
        <p:nvPicPr>
          <p:cNvPr id="4956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6" y="1217903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B64FC-051B-5840-B9ED-9728EB8A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342" y="5840359"/>
            <a:ext cx="28793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3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Albert Woodhull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Prentice-Hall, Inc., 2006, ISBN 978-0131429383</a:t>
            </a:r>
          </a:p>
        </p:txBody>
      </p:sp>
    </p:spTree>
    <p:extLst>
      <p:ext uri="{BB962C8B-B14F-4D97-AF65-F5344CB8AC3E}">
        <p14:creationId xmlns:p14="http://schemas.microsoft.com/office/powerpoint/2010/main" val="19376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B9A-9E8D-EB4B-8B10-58A2C2B6AEA5}" type="slidenum">
              <a:rPr lang="en-US"/>
              <a:pPr/>
              <a:t>9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Creation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3962380"/>
          </a:xfrm>
        </p:spPr>
        <p:txBody>
          <a:bodyPr/>
          <a:lstStyle/>
          <a:p>
            <a:r>
              <a:rPr lang="en-US" dirty="0"/>
              <a:t>Principal events that cause </a:t>
            </a:r>
            <a:br>
              <a:rPr lang="en-US" dirty="0"/>
            </a:br>
            <a:r>
              <a:rPr lang="en-US" dirty="0"/>
              <a:t>processes to be </a:t>
            </a:r>
            <a:r>
              <a:rPr lang="en-US" u="sng" dirty="0"/>
              <a:t>created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System initialization.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Execution of a process creation system call </a:t>
            </a:r>
            <a:br>
              <a:rPr lang="en-US" dirty="0"/>
            </a:br>
            <a:r>
              <a:rPr lang="en-US" dirty="0"/>
              <a:t>by a running process, 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.</a:t>
            </a: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1"/>
            <a:r>
              <a:rPr lang="en-US" dirty="0"/>
              <a:t>A user request to create a new process.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Initiation of a batch job.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11D41-983B-494D-A045-B0E933C8667B}"/>
              </a:ext>
            </a:extLst>
          </p:cNvPr>
          <p:cNvSpPr txBox="1"/>
          <p:nvPr/>
        </p:nvSpPr>
        <p:spPr>
          <a:xfrm>
            <a:off x="1774760" y="5349219"/>
            <a:ext cx="55944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job</a:t>
            </a:r>
            <a:r>
              <a:rPr lang="en-US" sz="2400" dirty="0">
                <a:solidFill>
                  <a:srgbClr val="0432FF"/>
                </a:solidFill>
              </a:rPr>
              <a:t>: An application run on the computer.</a:t>
            </a:r>
          </a:p>
        </p:txBody>
      </p:sp>
    </p:spTree>
    <p:extLst>
      <p:ext uri="{BB962C8B-B14F-4D97-AF65-F5344CB8AC3E}">
        <p14:creationId xmlns:p14="http://schemas.microsoft.com/office/powerpoint/2010/main" val="267615126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31881</TotalTime>
  <Words>4367</Words>
  <Application>Microsoft Macintosh PowerPoint</Application>
  <PresentationFormat>On-screen Show (4:3)</PresentationFormat>
  <Paragraphs>822</Paragraphs>
  <Slides>73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Cambria Math</vt:lpstr>
      <vt:lpstr>Courier New</vt:lpstr>
      <vt:lpstr>Times New Roman</vt:lpstr>
      <vt:lpstr>Wingdings</vt:lpstr>
      <vt:lpstr>Quadrant</vt:lpstr>
      <vt:lpstr>Equation</vt:lpstr>
      <vt:lpstr>CMPE 142 Operating Systems February 12 Class Meeting</vt:lpstr>
      <vt:lpstr>Processes</vt:lpstr>
      <vt:lpstr>Processes in Memory</vt:lpstr>
      <vt:lpstr>Memory Layout of a C Program</vt:lpstr>
      <vt:lpstr>Process Models</vt:lpstr>
      <vt:lpstr>Process Models, cont’d</vt:lpstr>
      <vt:lpstr>Process Control Block</vt:lpstr>
      <vt:lpstr>Context Switching</vt:lpstr>
      <vt:lpstr>Process Creation</vt:lpstr>
      <vt:lpstr>Process Termination</vt:lpstr>
      <vt:lpstr>Process Creation and Termination</vt:lpstr>
      <vt:lpstr>Process States</vt:lpstr>
      <vt:lpstr>Process Scheduling Goals</vt:lpstr>
      <vt:lpstr>Process Behavior</vt:lpstr>
      <vt:lpstr>Process Behavior, cont’d</vt:lpstr>
      <vt:lpstr>Process Behavior, cont’d</vt:lpstr>
      <vt:lpstr>Process Behavior, cont’d</vt:lpstr>
      <vt:lpstr>When to Schedule</vt:lpstr>
      <vt:lpstr>Types of Scheduling Algorithms</vt:lpstr>
      <vt:lpstr>Scheduling Criteria</vt:lpstr>
      <vt:lpstr>Scheduling Criteria, cont’d</vt:lpstr>
      <vt:lpstr>Scheduling Criteria, cont’d</vt:lpstr>
      <vt:lpstr>Scheduling Goals</vt:lpstr>
      <vt:lpstr>Dispatcher</vt:lpstr>
      <vt:lpstr>First-Come First-Served (FCFS)</vt:lpstr>
      <vt:lpstr>Shortest Job First (SJF)</vt:lpstr>
      <vt:lpstr>Shortest Job First (SJF), cont’d</vt:lpstr>
      <vt:lpstr>Practice Problem #1</vt:lpstr>
      <vt:lpstr>Shortest Remaining Time (SRT)</vt:lpstr>
      <vt:lpstr>Shortest Remaining Time (SRT), cont’d</vt:lpstr>
      <vt:lpstr>Round Robin (RR)</vt:lpstr>
      <vt:lpstr>Round Robin (RR), cont’d</vt:lpstr>
      <vt:lpstr>Time Quantum Size vs. Context Switch Time</vt:lpstr>
      <vt:lpstr>Context Switch Overhead</vt:lpstr>
      <vt:lpstr>Break</vt:lpstr>
      <vt:lpstr>Scheduling Interactive Systems</vt:lpstr>
      <vt:lpstr>Highest Priority First (HPF)</vt:lpstr>
      <vt:lpstr>Highest Priority First (HPF), cont’d</vt:lpstr>
      <vt:lpstr>Highest Priority First (HPF), cont’d</vt:lpstr>
      <vt:lpstr>Highest Priority First (HPF), cont’d</vt:lpstr>
      <vt:lpstr>Practice Problem #2</vt:lpstr>
      <vt:lpstr>Practice Problem #2</vt:lpstr>
      <vt:lpstr>Shortest Process Next</vt:lpstr>
      <vt:lpstr>Shortest Process Next, cont’d</vt:lpstr>
      <vt:lpstr>Lottery Scheduling</vt:lpstr>
      <vt:lpstr>Fair-Share Scheduling</vt:lpstr>
      <vt:lpstr>Scheduling Realtime Systems</vt:lpstr>
      <vt:lpstr>Scheduling Realtime Systems, cont’d</vt:lpstr>
      <vt:lpstr>Scheduling Interrupt-Handler Routines</vt:lpstr>
      <vt:lpstr>An Interrupt-Driven I/O Cycle</vt:lpstr>
      <vt:lpstr>Assignment #3</vt:lpstr>
      <vt:lpstr>Assignment #3, cont’d</vt:lpstr>
      <vt:lpstr>Assignment #3, cont’d</vt:lpstr>
      <vt:lpstr>Assignment #3, cont’d</vt:lpstr>
      <vt:lpstr>Assignment #3, cont’d</vt:lpstr>
      <vt:lpstr>Assignment #3, cont’d</vt:lpstr>
      <vt:lpstr>Assignment #3, cont’d</vt:lpstr>
      <vt:lpstr>Assignment #3, cont’d</vt:lpstr>
      <vt:lpstr>Assignment #3, cont’d</vt:lpstr>
      <vt:lpstr>Assignment #3, cont’d</vt:lpstr>
      <vt:lpstr>Threads</vt:lpstr>
      <vt:lpstr>Threads, cont’d</vt:lpstr>
      <vt:lpstr>Threads, cont’d</vt:lpstr>
      <vt:lpstr>Threads, cont’d</vt:lpstr>
      <vt:lpstr>Threads, cont’d</vt:lpstr>
      <vt:lpstr>Benefits of Threads</vt:lpstr>
      <vt:lpstr>Threads and Multicore Systems</vt:lpstr>
      <vt:lpstr>Concurrent Execution of Threads</vt:lpstr>
      <vt:lpstr>Thread Scheduling</vt:lpstr>
      <vt:lpstr>Thread Scheduling, cont’d</vt:lpstr>
      <vt:lpstr>Thread Scheduling, cont’d</vt:lpstr>
      <vt:lpstr>Thread Scheduling, cont’d</vt:lpstr>
      <vt:lpstr>POSIX Threads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454</cp:revision>
  <dcterms:created xsi:type="dcterms:W3CDTF">2008-01-12T03:52:55Z</dcterms:created>
  <dcterms:modified xsi:type="dcterms:W3CDTF">2021-02-12T21:28:51Z</dcterms:modified>
</cp:coreProperties>
</file>