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62"/>
  </p:notesMasterIdLst>
  <p:handoutMasterIdLst>
    <p:handoutMasterId r:id="rId63"/>
  </p:handoutMasterIdLst>
  <p:sldIdLst>
    <p:sldId id="256" r:id="rId2"/>
    <p:sldId id="427" r:id="rId3"/>
    <p:sldId id="398" r:id="rId4"/>
    <p:sldId id="426" r:id="rId5"/>
    <p:sldId id="418" r:id="rId6"/>
    <p:sldId id="400" r:id="rId7"/>
    <p:sldId id="401" r:id="rId8"/>
    <p:sldId id="357" r:id="rId9"/>
    <p:sldId id="356" r:id="rId10"/>
    <p:sldId id="358" r:id="rId11"/>
    <p:sldId id="377" r:id="rId12"/>
    <p:sldId id="378" r:id="rId13"/>
    <p:sldId id="379" r:id="rId14"/>
    <p:sldId id="380" r:id="rId15"/>
    <p:sldId id="428" r:id="rId16"/>
    <p:sldId id="447" r:id="rId17"/>
    <p:sldId id="360" r:id="rId18"/>
    <p:sldId id="374" r:id="rId19"/>
    <p:sldId id="429" r:id="rId20"/>
    <p:sldId id="446" r:id="rId21"/>
    <p:sldId id="449" r:id="rId22"/>
    <p:sldId id="373" r:id="rId23"/>
    <p:sldId id="375" r:id="rId24"/>
    <p:sldId id="430" r:id="rId25"/>
    <p:sldId id="359" r:id="rId26"/>
    <p:sldId id="431" r:id="rId27"/>
    <p:sldId id="432" r:id="rId28"/>
    <p:sldId id="433" r:id="rId29"/>
    <p:sldId id="434" r:id="rId30"/>
    <p:sldId id="376" r:id="rId31"/>
    <p:sldId id="435" r:id="rId32"/>
    <p:sldId id="436" r:id="rId33"/>
    <p:sldId id="439" r:id="rId34"/>
    <p:sldId id="414" r:id="rId35"/>
    <p:sldId id="438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92" r:id="rId46"/>
    <p:sldId id="393" r:id="rId47"/>
    <p:sldId id="390" r:id="rId48"/>
    <p:sldId id="391" r:id="rId49"/>
    <p:sldId id="444" r:id="rId50"/>
    <p:sldId id="394" r:id="rId51"/>
    <p:sldId id="443" r:id="rId52"/>
    <p:sldId id="445" r:id="rId53"/>
    <p:sldId id="395" r:id="rId54"/>
    <p:sldId id="396" r:id="rId55"/>
    <p:sldId id="402" r:id="rId56"/>
    <p:sldId id="397" r:id="rId57"/>
    <p:sldId id="440" r:id="rId58"/>
    <p:sldId id="399" r:id="rId59"/>
    <p:sldId id="441" r:id="rId60"/>
    <p:sldId id="442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813D"/>
    <a:srgbClr val="0432FF"/>
    <a:srgbClr val="C5F9B8"/>
    <a:srgbClr val="C9F1FD"/>
    <a:srgbClr val="029846"/>
    <a:srgbClr val="FF9300"/>
    <a:srgbClr val="E1A90D"/>
    <a:srgbClr val="FF40FF"/>
    <a:srgbClr val="930705"/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41" autoAdjust="0"/>
    <p:restoredTop sz="98450" autoAdjust="0"/>
  </p:normalViewPr>
  <p:slideViewPr>
    <p:cSldViewPr>
      <p:cViewPr varScale="1">
        <p:scale>
          <a:sx n="222" d="100"/>
          <a:sy n="222" d="100"/>
        </p:scale>
        <p:origin x="9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51E4A-BF22-7547-A3CF-514369C79BB7}" type="datetimeFigureOut">
              <a:rPr lang="en-US" smtClean="0"/>
              <a:t>2/5/21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AC9F7-100A-9447-81AD-7DF9FC15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7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x-non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3DE455-F6F3-4F4E-A0EB-B787F7D12FDB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DE455-F6F3-4F4E-A0EB-B787F7D12FD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657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x-none" altLang="x-none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x-none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/>
            </a:lvl1pPr>
          </a:lstStyle>
          <a:p>
            <a:pPr lvl="0"/>
            <a:r>
              <a:rPr lang="en-US" altLang="x-none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7A21-E039-AC42-9909-E4579A660C35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8540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E6A8-C093-C84F-8482-5134BB1D8BDB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181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5094-CFE5-6845-BA77-358456EEE97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944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B9DC1-1358-BC4B-B641-2C2A42F06E1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942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4841-672B-DD4F-873B-241AE5DFC02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2332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FEF31-D98D-E64D-AE69-8E9E2BB968DD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9539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950A-5284-F14A-8929-A5FDD999DDD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076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3D3-51DD-C944-8AEA-B749D334FBF6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1989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6BFE0-1B2C-0E4B-8A9D-BEB6E74EC3D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8976" y="6248400"/>
            <a:ext cx="3017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74798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182913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40488" y="5257780"/>
            <a:ext cx="301781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F3A25-4381-F748-9D2C-5621C5E9A25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13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5242" y="6248400"/>
            <a:ext cx="7315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9A191E7-2071-B34D-84F0-74D03C8C3C56}" type="slidenum">
              <a:rPr lang="en-US" altLang="x-none"/>
              <a:pPr/>
              <a:t>‹#›</a:t>
            </a:fld>
            <a:endParaRPr lang="en-US" altLang="x-none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x-none" altLang="x-none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February 5</a:t>
            </a:r>
            <a:endParaRPr lang="en-US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721708" y="6263609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x-none" sz="1000" dirty="0"/>
              <a:t>CMPE 142: Operating Systems </a:t>
            </a:r>
          </a:p>
          <a:p>
            <a:pPr algn="ctr"/>
            <a:r>
              <a:rPr lang="en-US" altLang="x-none" sz="1000" dirty="0"/>
              <a:t>© R. </a:t>
            </a:r>
            <a:r>
              <a:rPr lang="en-US" altLang="x-none" sz="1000" dirty="0" err="1"/>
              <a:t>Mak</a:t>
            </a:r>
            <a:endParaRPr lang="en-US" altLang="x-non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linuxize.com/post/bash-redirect-stderr-stdout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OSIX#POSIX-oriented_operating_system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kompf.com/cplus/posixlist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upload.wikimedia.org/wikipedia/commons/c/cd/Unix_timeline.en.sv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3200" dirty="0"/>
              <a:t>CMPE 142</a:t>
            </a:r>
            <a:br>
              <a:rPr lang="en-US" altLang="x-none" sz="3200" dirty="0"/>
            </a:br>
            <a:r>
              <a:rPr lang="en-US" altLang="x-none" sz="3200" dirty="0"/>
              <a:t>Operating Systems</a:t>
            </a:r>
            <a:br>
              <a:rPr lang="en-US" altLang="x-none" sz="3600" dirty="0"/>
            </a:br>
            <a:r>
              <a:rPr lang="en-US" altLang="x-none" sz="2400" dirty="0"/>
              <a:t>February 5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x-none" dirty="0"/>
              <a:t>Department of Computer Engineering</a:t>
            </a:r>
            <a:br>
              <a:rPr lang="en-US" altLang="x-none" dirty="0"/>
            </a:br>
            <a:r>
              <a:rPr lang="en-US" altLang="x-none" dirty="0"/>
              <a:t>San Jose State University</a:t>
            </a:r>
            <a:br>
              <a:rPr lang="en-US" altLang="x-none" dirty="0"/>
            </a:br>
            <a:br>
              <a:rPr lang="en-US" altLang="x-none" sz="1000" dirty="0"/>
            </a:br>
            <a:r>
              <a:rPr lang="en-US" altLang="x-none" dirty="0"/>
              <a:t>Spring 2021</a:t>
            </a:r>
            <a:br>
              <a:rPr lang="en-US" altLang="x-none" dirty="0"/>
            </a:br>
            <a:r>
              <a:rPr lang="en-US" altLang="x-none" dirty="0"/>
              <a:t>Instructor: Ron Mak</a:t>
            </a:r>
          </a:p>
          <a:p>
            <a:pPr algn="ctr"/>
            <a:r>
              <a:rPr lang="en-US" altLang="x-none" dirty="0">
                <a:hlinkClick r:id="rId3"/>
              </a:rPr>
              <a:t>www.cs.sjsu.edu/~mak</a:t>
            </a:r>
            <a:endParaRPr lang="en-US" altLang="x-none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5A7A4AD9-282A-1D42-BDC8-5281B49D17AB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6202-F9E3-BE44-B398-3CB813E40263}" type="slidenum">
              <a:rPr lang="en-US"/>
              <a:pPr/>
              <a:t>10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Abstraction: File Systems</a:t>
            </a:r>
          </a:p>
        </p:txBody>
      </p:sp>
      <p:pic>
        <p:nvPicPr>
          <p:cNvPr id="452612" name="Picture 4" descr="1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4" y="2732378"/>
            <a:ext cx="4754562" cy="3165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928" y="1295400"/>
            <a:ext cx="8229600" cy="4892673"/>
          </a:xfrm>
        </p:spPr>
        <p:txBody>
          <a:bodyPr/>
          <a:lstStyle/>
          <a:p>
            <a:r>
              <a:rPr lang="en-US" dirty="0"/>
              <a:t>An operating system provides users and programmers with a </a:t>
            </a:r>
            <a:r>
              <a:rPr lang="en-US" dirty="0">
                <a:solidFill>
                  <a:srgbClr val="C00000"/>
                </a:solidFill>
              </a:rPr>
              <a:t>file system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very high-level </a:t>
            </a:r>
            <a:r>
              <a:rPr lang="en-US" u="sng" dirty="0"/>
              <a:t>abstract view of data</a:t>
            </a:r>
            <a:r>
              <a:rPr lang="en-US" dirty="0">
                <a:solidFill>
                  <a:srgbClr val="B23300"/>
                </a:solidFill>
              </a:rPr>
              <a:t> </a:t>
            </a:r>
            <a:br>
              <a:rPr lang="en-US" dirty="0"/>
            </a:br>
            <a:r>
              <a:rPr lang="en-US" dirty="0"/>
              <a:t>stored on disks.</a:t>
            </a:r>
          </a:p>
          <a:p>
            <a:pPr lvl="1"/>
            <a:r>
              <a:rPr lang="en-US" dirty="0"/>
              <a:t>Data files are named.</a:t>
            </a:r>
          </a:p>
          <a:p>
            <a:pPr lvl="1"/>
            <a:r>
              <a:rPr lang="en-US" dirty="0"/>
              <a:t>Data files are stored </a:t>
            </a:r>
            <a:br>
              <a:rPr lang="en-US" dirty="0"/>
            </a:br>
            <a:r>
              <a:rPr lang="en-US" dirty="0"/>
              <a:t>hierarchically in </a:t>
            </a:r>
            <a:br>
              <a:rPr lang="en-US" dirty="0"/>
            </a:br>
            <a:r>
              <a:rPr lang="en-US" dirty="0"/>
              <a:t>directories (folders).</a:t>
            </a:r>
          </a:p>
          <a:p>
            <a:pPr lvl="1"/>
            <a:r>
              <a:rPr lang="en-US" dirty="0"/>
              <a:t>Users can create, delete,</a:t>
            </a:r>
            <a:br>
              <a:rPr lang="en-US" dirty="0"/>
            </a:br>
            <a:r>
              <a:rPr lang="en-US" dirty="0"/>
              <a:t>move, and copy files.</a:t>
            </a:r>
          </a:p>
          <a:p>
            <a:pPr lvl="1"/>
            <a:r>
              <a:rPr lang="en-US" dirty="0"/>
              <a:t>Programs can read and</a:t>
            </a:r>
            <a:br>
              <a:rPr lang="en-US" dirty="0"/>
            </a:br>
            <a:r>
              <a:rPr lang="en-US" dirty="0"/>
              <a:t>write files.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5EA0CC9-273F-B14B-BDF4-884C69196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2623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9E93-B28B-4248-AFCF-3A7DDDB2ADBD}" type="slidenum">
              <a:rPr lang="en-US"/>
              <a:pPr/>
              <a:t>11</a:t>
            </a:fld>
            <a:endParaRPr lang="en-US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 Concept: API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B23300"/>
                </a:solidFill>
              </a:rPr>
              <a:t>application programming interface </a:t>
            </a:r>
            <a:r>
              <a:rPr lang="en-US" dirty="0"/>
              <a:t>(API) allows programs to make </a:t>
            </a:r>
            <a:r>
              <a:rPr lang="en-US" u="sng" dirty="0"/>
              <a:t>system calls</a:t>
            </a:r>
            <a:r>
              <a:rPr lang="en-US" dirty="0"/>
              <a:t> to the operating system.</a:t>
            </a:r>
          </a:p>
          <a:p>
            <a:pPr lvl="4"/>
            <a:endParaRPr lang="en-US" dirty="0"/>
          </a:p>
          <a:p>
            <a:r>
              <a:rPr lang="en-US" dirty="0"/>
              <a:t>Typical types of system calls:</a:t>
            </a:r>
          </a:p>
          <a:p>
            <a:pPr lvl="1"/>
            <a:r>
              <a:rPr lang="en-US" dirty="0"/>
              <a:t>process management</a:t>
            </a:r>
          </a:p>
          <a:p>
            <a:pPr lvl="1"/>
            <a:r>
              <a:rPr lang="en-US" dirty="0"/>
              <a:t>signaling</a:t>
            </a:r>
          </a:p>
          <a:p>
            <a:pPr lvl="1"/>
            <a:r>
              <a:rPr lang="en-US" dirty="0"/>
              <a:t>file management</a:t>
            </a:r>
          </a:p>
          <a:p>
            <a:pPr lvl="1"/>
            <a:r>
              <a:rPr lang="en-US" dirty="0"/>
              <a:t>file system management</a:t>
            </a:r>
          </a:p>
          <a:p>
            <a:pPr lvl="1"/>
            <a:r>
              <a:rPr lang="en-US" dirty="0"/>
              <a:t>protection</a:t>
            </a:r>
          </a:p>
          <a:p>
            <a:pPr lvl="1"/>
            <a:r>
              <a:rPr lang="en-US" dirty="0"/>
              <a:t>time management</a:t>
            </a:r>
          </a:p>
        </p:txBody>
      </p:sp>
    </p:spTree>
    <p:extLst>
      <p:ext uri="{BB962C8B-B14F-4D97-AF65-F5344CB8AC3E}">
        <p14:creationId xmlns:p14="http://schemas.microsoft.com/office/powerpoint/2010/main" val="2232980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571B-7FCA-B34A-9307-3C61B7A47222}" type="slidenum">
              <a:rPr lang="en-US"/>
              <a:pPr/>
              <a:t>12</a:t>
            </a:fld>
            <a:endParaRPr lang="en-US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System Call: </a:t>
            </a:r>
            <a:r>
              <a:rPr lang="en-US" b="1">
                <a:latin typeface="Courier New" charset="0"/>
              </a:rPr>
              <a:t>fork()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process creates a child process by making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fork()</a:t>
            </a:r>
            <a:r>
              <a:rPr lang="en-US" dirty="0"/>
              <a:t> system call.</a:t>
            </a:r>
          </a:p>
          <a:p>
            <a:pPr lvl="4"/>
            <a:endParaRPr lang="en-US" dirty="0"/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fork()</a:t>
            </a:r>
            <a:r>
              <a:rPr lang="en-US" dirty="0"/>
              <a:t> makes an </a:t>
            </a:r>
            <a:r>
              <a:rPr lang="en-US" u="sng" dirty="0"/>
              <a:t>exact copy</a:t>
            </a:r>
            <a:r>
              <a:rPr lang="en-US" dirty="0"/>
              <a:t> of the parent process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address space for the child process.</a:t>
            </a:r>
          </a:p>
          <a:p>
            <a:pPr lvl="1"/>
            <a:r>
              <a:rPr lang="en-US" dirty="0"/>
              <a:t>The parent and child processes will then</a:t>
            </a:r>
            <a:br>
              <a:rPr lang="en-US" dirty="0"/>
            </a:br>
            <a:r>
              <a:rPr lang="en-US" dirty="0"/>
              <a:t>each have a </a:t>
            </a:r>
            <a:r>
              <a:rPr lang="en-US" u="sng" dirty="0"/>
              <a:t>separate address space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Both processes continue executing </a:t>
            </a:r>
            <a:br>
              <a:rPr lang="en-US" dirty="0"/>
            </a:br>
            <a:r>
              <a:rPr lang="en-US" dirty="0"/>
              <a:t>at the point of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fork()</a:t>
            </a:r>
            <a:r>
              <a:rPr lang="en-US" dirty="0"/>
              <a:t> call,</a:t>
            </a:r>
            <a:br>
              <a:rPr lang="en-US" dirty="0"/>
            </a:br>
            <a:r>
              <a:rPr lang="en-US" dirty="0"/>
              <a:t>each within its address space.</a:t>
            </a:r>
          </a:p>
        </p:txBody>
      </p:sp>
    </p:spTree>
    <p:extLst>
      <p:ext uri="{BB962C8B-B14F-4D97-AF65-F5344CB8AC3E}">
        <p14:creationId xmlns:p14="http://schemas.microsoft.com/office/powerpoint/2010/main" val="254469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BECE-73F8-F446-A7A4-E3C1933A2213}" type="slidenum">
              <a:rPr lang="en-US"/>
              <a:pPr/>
              <a:t>13</a:t>
            </a:fld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System Call: </a:t>
            </a:r>
            <a:r>
              <a:rPr lang="en-US" b="1">
                <a:latin typeface="Courier New" charset="0"/>
              </a:rPr>
              <a:t>fork()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a fork operation, how does a process determine whether it’s the original (parent) process or the child process?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Parent: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fork()</a:t>
            </a:r>
            <a:r>
              <a:rPr lang="en-US" dirty="0"/>
              <a:t> call returns the </a:t>
            </a:r>
            <a:r>
              <a:rPr lang="en-US" dirty="0">
                <a:solidFill>
                  <a:srgbClr val="B23300"/>
                </a:solidFill>
              </a:rPr>
              <a:t>process id </a:t>
            </a:r>
            <a:r>
              <a:rPr lang="en-US" dirty="0"/>
              <a:t>(</a:t>
            </a:r>
            <a:r>
              <a:rPr lang="en-US" dirty="0" err="1"/>
              <a:t>pid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of the child process that was just created.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Child: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fork()</a:t>
            </a:r>
            <a:r>
              <a:rPr lang="en-US" dirty="0"/>
              <a:t> call returns 0.</a:t>
            </a:r>
          </a:p>
        </p:txBody>
      </p:sp>
    </p:spTree>
    <p:extLst>
      <p:ext uri="{BB962C8B-B14F-4D97-AF65-F5344CB8AC3E}">
        <p14:creationId xmlns:p14="http://schemas.microsoft.com/office/powerpoint/2010/main" val="315861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56DC28-DA56-A248-B36A-4C83605DDD70}"/>
              </a:ext>
            </a:extLst>
          </p:cNvPr>
          <p:cNvSpPr/>
          <p:nvPr/>
        </p:nvSpPr>
        <p:spPr bwMode="auto">
          <a:xfrm>
            <a:off x="1058802" y="6248400"/>
            <a:ext cx="4701905" cy="4952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990B64-8081-0B4D-A186-03333FA867B7}"/>
              </a:ext>
            </a:extLst>
          </p:cNvPr>
          <p:cNvSpPr/>
          <p:nvPr/>
        </p:nvSpPr>
        <p:spPr bwMode="auto">
          <a:xfrm>
            <a:off x="1058802" y="1234464"/>
            <a:ext cx="6622124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F6E647-D4DF-0F42-96C4-41B15294531E}"/>
              </a:ext>
            </a:extLst>
          </p:cNvPr>
          <p:cNvSpPr/>
          <p:nvPr/>
        </p:nvSpPr>
        <p:spPr bwMode="auto">
          <a:xfrm>
            <a:off x="1645953" y="3337561"/>
            <a:ext cx="5852096" cy="731512"/>
          </a:xfrm>
          <a:prstGeom prst="rect">
            <a:avLst/>
          </a:prstGeom>
          <a:solidFill>
            <a:srgbClr val="C9F1F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CD35-47B6-444C-BE70-1EABBB930278}" type="slidenum">
              <a:rPr lang="en-US"/>
              <a:pPr/>
              <a:t>14</a:t>
            </a:fld>
            <a:endParaRPr lang="en-US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System Call: </a:t>
            </a:r>
            <a:r>
              <a:rPr lang="en-US" b="1">
                <a:latin typeface="Courier New" charset="0"/>
              </a:rPr>
              <a:t>fork()</a:t>
            </a:r>
          </a:p>
        </p:txBody>
      </p:sp>
      <p:sp>
        <p:nvSpPr>
          <p:cNvPr id="477188" name="Text Box 4"/>
          <p:cNvSpPr txBox="1">
            <a:spLocks noChangeArrowheads="1"/>
          </p:cNvSpPr>
          <p:nvPr/>
        </p:nvSpPr>
        <p:spPr bwMode="auto">
          <a:xfrm>
            <a:off x="4937757" y="3737857"/>
            <a:ext cx="1602768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>
                <a:solidFill>
                  <a:srgbClr val="0033CC"/>
                </a:solidFill>
              </a:rPr>
              <a:t>Executed by the parent.</a:t>
            </a:r>
          </a:p>
        </p:txBody>
      </p:sp>
      <p:grpSp>
        <p:nvGrpSpPr>
          <p:cNvPr id="477194" name="Group 10"/>
          <p:cNvGrpSpPr>
            <a:grpSpLocks/>
          </p:cNvGrpSpPr>
          <p:nvPr/>
        </p:nvGrpSpPr>
        <p:grpSpPr bwMode="auto">
          <a:xfrm>
            <a:off x="2995282" y="2848774"/>
            <a:ext cx="2765425" cy="246062"/>
            <a:chOff x="2540" y="1567"/>
            <a:chExt cx="1742" cy="155"/>
          </a:xfrm>
          <a:solidFill>
            <a:srgbClr val="FFFF85"/>
          </a:solidFill>
        </p:grpSpPr>
        <p:sp>
          <p:nvSpPr>
            <p:cNvPr id="477191" name="Text Box 7"/>
            <p:cNvSpPr txBox="1">
              <a:spLocks noChangeArrowheads="1"/>
            </p:cNvSpPr>
            <p:nvPr/>
          </p:nvSpPr>
          <p:spPr bwMode="auto">
            <a:xfrm>
              <a:off x="2880" y="1567"/>
              <a:ext cx="1402" cy="155"/>
            </a:xfrm>
            <a:prstGeom prst="rect">
              <a:avLst/>
            </a:prstGeom>
            <a:grpFill/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C00000"/>
                  </a:solidFill>
                </a:rPr>
                <a:t>The two processes fork at this point.</a:t>
              </a:r>
            </a:p>
          </p:txBody>
        </p:sp>
        <p:sp>
          <p:nvSpPr>
            <p:cNvPr id="477192" name="Line 8"/>
            <p:cNvSpPr>
              <a:spLocks noChangeShapeType="1"/>
            </p:cNvSpPr>
            <p:nvPr/>
          </p:nvSpPr>
          <p:spPr bwMode="auto">
            <a:xfrm flipH="1">
              <a:off x="2540" y="1645"/>
              <a:ext cx="340" cy="0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477195" name="Text Box 11"/>
          <p:cNvSpPr txBox="1">
            <a:spLocks noChangeArrowheads="1"/>
          </p:cNvSpPr>
          <p:nvPr/>
        </p:nvSpPr>
        <p:spPr bwMode="auto">
          <a:xfrm>
            <a:off x="6898286" y="1325903"/>
            <a:ext cx="1011238" cy="3365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forktest.c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F2DAF9-D161-0446-A72A-BEE73B9EEEF3}"/>
              </a:ext>
            </a:extLst>
          </p:cNvPr>
          <p:cNvSpPr/>
          <p:nvPr/>
        </p:nvSpPr>
        <p:spPr bwMode="auto">
          <a:xfrm>
            <a:off x="1645953" y="4434829"/>
            <a:ext cx="4937706" cy="1737341"/>
          </a:xfrm>
          <a:prstGeom prst="rect">
            <a:avLst/>
          </a:prstGeom>
          <a:solidFill>
            <a:srgbClr val="C5F9B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7187" name="Text Box 3"/>
          <p:cNvSpPr txBox="1">
            <a:spLocks noChangeArrowheads="1"/>
          </p:cNvSpPr>
          <p:nvPr/>
        </p:nvSpPr>
        <p:spPr bwMode="auto">
          <a:xfrm>
            <a:off x="1058802" y="1234464"/>
            <a:ext cx="6516528" cy="558614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types.h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wait.h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("Parent: Process started.\n");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("Parent: Forking a child.\n");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0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05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0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5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0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0)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int status;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("Parent: Waiting for child with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%d to complete ...\n",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, &amp;status, 0);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("Parent: ... terminated!\n");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else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("  Child: Process started with </a:t>
            </a:r>
            <a:r>
              <a:rPr lang="en-US" sz="1050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%d.\n",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("  Child: 5 second idle:");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int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for (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5;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0;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--)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("%2d",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fflush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sleep(1);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0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(" terminated!\n");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05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sz="105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77189" name="Text Box 5"/>
          <p:cNvSpPr txBox="1">
            <a:spLocks noChangeArrowheads="1"/>
          </p:cNvSpPr>
          <p:nvPr/>
        </p:nvSpPr>
        <p:spPr bwMode="auto">
          <a:xfrm>
            <a:off x="4937757" y="5121930"/>
            <a:ext cx="1463023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2984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000">
                <a:solidFill>
                  <a:srgbClr val="029846"/>
                </a:solidFill>
              </a:rPr>
              <a:t>Executed by the child.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94F3E6F9-D8C4-6D40-8083-B403010A2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121" y="5898773"/>
            <a:ext cx="662361" cy="3077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000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660912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0C19D-7E52-9549-A127-93263EBF0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Call the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43DE7-A84F-8C4B-A1BF-12E7E7AF1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320994" cy="4602452"/>
          </a:xfrm>
        </p:spPr>
        <p:txBody>
          <a:bodyPr/>
          <a:lstStyle/>
          <a:p>
            <a:r>
              <a:rPr lang="en-US" dirty="0"/>
              <a:t>Use Google.</a:t>
            </a:r>
          </a:p>
          <a:p>
            <a:pPr lvl="1"/>
            <a:r>
              <a:rPr lang="en-US" dirty="0"/>
              <a:t>Example: Google “C fork()”</a:t>
            </a:r>
          </a:p>
          <a:p>
            <a:pPr lvl="4"/>
            <a:endParaRPr lang="en-US" dirty="0"/>
          </a:p>
          <a:p>
            <a:r>
              <a:rPr lang="en-US" dirty="0"/>
              <a:t>Or use the “man” (manual) pages.</a:t>
            </a:r>
          </a:p>
          <a:p>
            <a:pPr lvl="1"/>
            <a:r>
              <a:rPr lang="en-US" dirty="0"/>
              <a:t>Example: On the command line, type the command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 the keyboard arrow and page keys to scroll.</a:t>
            </a:r>
          </a:p>
          <a:p>
            <a:pPr lvl="1"/>
            <a:r>
              <a:rPr lang="en-US" dirty="0"/>
              <a:t>Press the Q key to exit.</a:t>
            </a:r>
          </a:p>
          <a:p>
            <a:pPr lvl="4"/>
            <a:endParaRPr lang="en-US" dirty="0"/>
          </a:p>
          <a:p>
            <a:r>
              <a:rPr lang="en-US" dirty="0"/>
              <a:t>You will also see what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 header files you need.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DC1F3-D7C3-D94A-9F1E-4D74D503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15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4221C-CE07-3C42-8D90-D403A663DFED}"/>
              </a:ext>
            </a:extLst>
          </p:cNvPr>
          <p:cNvSpPr txBox="1"/>
          <p:nvPr/>
        </p:nvSpPr>
        <p:spPr>
          <a:xfrm>
            <a:off x="3985941" y="3364763"/>
            <a:ext cx="117211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man fork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C288BCCB-86B0-AC46-9F8C-BE70CCBED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819" y="5778085"/>
            <a:ext cx="662361" cy="3077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000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371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3C7CD-393C-6148-914B-48C1D7D5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Compile and Run a 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4D218-A0B2-7D48-A4DB-DECC0D77B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598877"/>
          </a:xfrm>
        </p:spPr>
        <p:txBody>
          <a:bodyPr/>
          <a:lstStyle/>
          <a:p>
            <a:r>
              <a:rPr lang="en-US" dirty="0"/>
              <a:t>To compile a C source file (for example,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forktest.c</a:t>
            </a:r>
            <a:r>
              <a:rPr lang="en-US" dirty="0"/>
              <a:t>) on the bash command line:</a:t>
            </a:r>
          </a:p>
          <a:p>
            <a:endParaRPr lang="en-US" dirty="0"/>
          </a:p>
          <a:p>
            <a:pPr lvl="1"/>
            <a:r>
              <a:rPr lang="en-US" dirty="0"/>
              <a:t>After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-o</a:t>
            </a:r>
            <a:r>
              <a:rPr lang="en-US" dirty="0"/>
              <a:t> is the </a:t>
            </a:r>
            <a:r>
              <a:rPr lang="en-US" dirty="0">
                <a:solidFill>
                  <a:srgbClr val="C00000"/>
                </a:solidFill>
              </a:rPr>
              <a:t>name</a:t>
            </a:r>
            <a:r>
              <a:rPr lang="en-US" dirty="0"/>
              <a:t> you want for the executable program. It does </a:t>
            </a:r>
            <a:r>
              <a:rPr lang="en-US" u="sng" dirty="0"/>
              <a:t>not</a:t>
            </a:r>
            <a:r>
              <a:rPr lang="en-US" dirty="0"/>
              <a:t> have to be the same name as the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>
                <a:solidFill>
                  <a:srgbClr val="0432FF"/>
                </a:solidFill>
              </a:rPr>
              <a:t> source file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your program consists of multiple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source files, you should use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*.c</a:t>
            </a:r>
            <a:r>
              <a:rPr lang="en-US" dirty="0"/>
              <a:t> instead.</a:t>
            </a:r>
          </a:p>
          <a:p>
            <a:pPr lvl="4"/>
            <a:endParaRPr lang="en-US" dirty="0"/>
          </a:p>
          <a:p>
            <a:r>
              <a:rPr lang="en-US" dirty="0"/>
              <a:t>To run the program (for example,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forktest</a:t>
            </a:r>
            <a:r>
              <a:rPr lang="en-US" dirty="0"/>
              <a:t>) after you’ve successfully compiled it: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4B79E-BCBB-F64F-BF98-63A962B4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16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4A1E5-DFAE-2F4D-A7B5-82A9229E1B6A}"/>
              </a:ext>
            </a:extLst>
          </p:cNvPr>
          <p:cNvSpPr txBox="1"/>
          <p:nvPr/>
        </p:nvSpPr>
        <p:spPr>
          <a:xfrm>
            <a:off x="2556063" y="2240293"/>
            <a:ext cx="403187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cc -o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forktest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forktest.c</a:t>
            </a:r>
            <a:endParaRPr lang="en-US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65A48-504F-EF4C-A69D-E5F2983B03F1}"/>
              </a:ext>
            </a:extLst>
          </p:cNvPr>
          <p:cNvSpPr txBox="1"/>
          <p:nvPr/>
        </p:nvSpPr>
        <p:spPr>
          <a:xfrm>
            <a:off x="3710224" y="5806414"/>
            <a:ext cx="172354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forktest</a:t>
            </a:r>
            <a:endParaRPr lang="en-US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FDE5BC2E-4A0A-D74C-8447-870B87E20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121" y="5898773"/>
            <a:ext cx="662361" cy="3077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000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55330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214598F-5AF5-5446-B6AE-6DBD66FF8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71" y="3237690"/>
            <a:ext cx="6094561" cy="2078609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FCEE-2C66-FB46-BF8D-A1FB7D2049B9}" type="slidenum">
              <a:rPr lang="en-US"/>
              <a:pPr/>
              <a:t>17</a:t>
            </a:fld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 Concept: Mounted File Systems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918" y="1295400"/>
            <a:ext cx="8412163" cy="1859283"/>
          </a:xfrm>
        </p:spPr>
        <p:txBody>
          <a:bodyPr/>
          <a:lstStyle/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Mount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an external file system located on removable media such as a CD ROM.</a:t>
            </a:r>
          </a:p>
          <a:p>
            <a:pPr lvl="1"/>
            <a:r>
              <a:rPr lang="en-US" dirty="0"/>
              <a:t>Graft the external file system </a:t>
            </a:r>
            <a:br>
              <a:rPr lang="en-US" dirty="0"/>
            </a:br>
            <a:r>
              <a:rPr lang="en-US" dirty="0"/>
              <a:t>onto the main file system hierarchy.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54662" name="Oval 6"/>
          <p:cNvSpPr>
            <a:spLocks noChangeArrowheads="1"/>
          </p:cNvSpPr>
          <p:nvPr/>
        </p:nvSpPr>
        <p:spPr bwMode="auto">
          <a:xfrm>
            <a:off x="2665615" y="3154683"/>
            <a:ext cx="1554163" cy="1521543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4663" name="Oval 7"/>
          <p:cNvSpPr>
            <a:spLocks noChangeArrowheads="1"/>
          </p:cNvSpPr>
          <p:nvPr/>
        </p:nvSpPr>
        <p:spPr bwMode="auto">
          <a:xfrm>
            <a:off x="6243920" y="3839679"/>
            <a:ext cx="1371585" cy="1521543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5504" y="5417148"/>
            <a:ext cx="3127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mounting, the files on </a:t>
            </a:r>
            <a:br>
              <a:rPr lang="en-US" dirty="0"/>
            </a:br>
            <a:r>
              <a:rPr lang="en-US" dirty="0"/>
              <a:t>the CD ROM are not accessible.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03512" y="5410947"/>
            <a:ext cx="3160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mounting, the files have </a:t>
            </a:r>
            <a:br>
              <a:rPr lang="en-US" dirty="0"/>
            </a:br>
            <a:r>
              <a:rPr lang="en-US" dirty="0"/>
              <a:t>become part of the file hierarchy.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4DE6ECB-6337-F642-8B11-AB7C7BF31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56EA6-2DEC-D54B-A2C2-AD185B681E8C}"/>
              </a:ext>
            </a:extLst>
          </p:cNvPr>
          <p:cNvSpPr txBox="1"/>
          <p:nvPr/>
        </p:nvSpPr>
        <p:spPr>
          <a:xfrm>
            <a:off x="7706311" y="4676226"/>
            <a:ext cx="67839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/b/y</a:t>
            </a:r>
          </a:p>
        </p:txBody>
      </p:sp>
    </p:spTree>
    <p:extLst>
      <p:ext uri="{BB962C8B-B14F-4D97-AF65-F5344CB8AC3E}">
        <p14:creationId xmlns:p14="http://schemas.microsoft.com/office/powerpoint/2010/main" val="372828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2" grpId="0" animBg="1"/>
      <p:bldP spid="45466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595A-3C55-D048-B7F0-F70320176980}" type="slidenum">
              <a:rPr lang="en-US"/>
              <a:pPr/>
              <a:t>18</a:t>
            </a:fld>
            <a:endParaRPr 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Concept: stdin and </a:t>
            </a:r>
            <a:r>
              <a:rPr lang="en-US" dirty="0" err="1"/>
              <a:t>stdout</a:t>
            </a:r>
            <a:endParaRPr lang="en-US" dirty="0"/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/>
              <a:t>For a program run on the command line:</a:t>
            </a:r>
          </a:p>
          <a:p>
            <a:pPr lvl="1"/>
            <a:r>
              <a:rPr lang="en-US" dirty="0">
                <a:solidFill>
                  <a:srgbClr val="B23300"/>
                </a:solidFill>
              </a:rPr>
              <a:t>stdin</a:t>
            </a:r>
            <a:r>
              <a:rPr lang="en-US" dirty="0"/>
              <a:t>: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The</a:t>
            </a:r>
            <a:r>
              <a:rPr lang="en-US" dirty="0">
                <a:solidFill>
                  <a:srgbClr val="B23300"/>
                </a:solidFill>
              </a:rPr>
              <a:t> standard input </a:t>
            </a:r>
            <a:r>
              <a:rPr lang="en-US" dirty="0"/>
              <a:t>is the keyboard.</a:t>
            </a:r>
            <a:br>
              <a:rPr lang="en-US" dirty="0"/>
            </a:br>
            <a:r>
              <a:rPr lang="en-US" dirty="0"/>
              <a:t>          (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dirty="0"/>
              <a:t> in C++)</a:t>
            </a:r>
          </a:p>
          <a:p>
            <a:pPr lvl="1"/>
            <a:r>
              <a:rPr lang="en-US" dirty="0" err="1">
                <a:solidFill>
                  <a:srgbClr val="B23300"/>
                </a:solidFill>
              </a:rPr>
              <a:t>stdout</a:t>
            </a:r>
            <a:r>
              <a:rPr lang="en-US" dirty="0"/>
              <a:t>: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The</a:t>
            </a:r>
            <a:r>
              <a:rPr lang="en-US" dirty="0">
                <a:solidFill>
                  <a:srgbClr val="B23300"/>
                </a:solidFill>
              </a:rPr>
              <a:t> standard output </a:t>
            </a:r>
            <a:r>
              <a:rPr lang="en-US" dirty="0"/>
              <a:t>is the terminal.</a:t>
            </a:r>
            <a:br>
              <a:rPr lang="en-US" dirty="0"/>
            </a:br>
            <a:r>
              <a:rPr lang="en-US" dirty="0"/>
              <a:t>            (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/>
              <a:t> in C++)</a:t>
            </a:r>
          </a:p>
          <a:p>
            <a:pPr lvl="4"/>
            <a:endParaRPr lang="en-US" dirty="0"/>
          </a:p>
          <a:p>
            <a:r>
              <a:rPr lang="en-US" dirty="0"/>
              <a:t>For error messages: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stderr</a:t>
            </a:r>
            <a:r>
              <a:rPr lang="en-US" dirty="0"/>
              <a:t>: The </a:t>
            </a:r>
            <a:r>
              <a:rPr lang="en-US" dirty="0">
                <a:solidFill>
                  <a:srgbClr val="C00000"/>
                </a:solidFill>
              </a:rPr>
              <a:t>standard error </a:t>
            </a:r>
            <a:r>
              <a:rPr lang="en-US" dirty="0"/>
              <a:t>is the terminal.</a:t>
            </a:r>
            <a:br>
              <a:rPr lang="en-US" dirty="0"/>
            </a:br>
            <a:r>
              <a:rPr lang="en-US" dirty="0"/>
              <a:t>           (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cerr</a:t>
            </a:r>
            <a:r>
              <a:rPr lang="en-US" dirty="0"/>
              <a:t> in C++)</a:t>
            </a:r>
          </a:p>
        </p:txBody>
      </p:sp>
    </p:spTree>
    <p:extLst>
      <p:ext uri="{BB962C8B-B14F-4D97-AF65-F5344CB8AC3E}">
        <p14:creationId xmlns:p14="http://schemas.microsoft.com/office/powerpoint/2010/main" val="3585911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B38989-1081-D244-BD56-6F552118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Concept: stdin and </a:t>
            </a:r>
            <a:r>
              <a:rPr lang="en-US" dirty="0" err="1"/>
              <a:t>stdout</a:t>
            </a:r>
            <a:r>
              <a:rPr lang="en-US" i="1" dirty="0"/>
              <a:t>, cont’d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7AAFDB-6CC5-C44E-8CEF-626EA514F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/>
              <a:t>Echo stdin to </a:t>
            </a:r>
            <a:r>
              <a:rPr lang="en-US" dirty="0" err="1"/>
              <a:t>stdout</a:t>
            </a:r>
            <a:r>
              <a:rPr lang="en-US" dirty="0"/>
              <a:t> with program name prefix.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F0AA1-0774-644D-85A6-CA38E90B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19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A7D85-5C2A-FE48-A1ED-F45BC760345C}"/>
              </a:ext>
            </a:extLst>
          </p:cNvPr>
          <p:cNvSpPr txBox="1"/>
          <p:nvPr/>
        </p:nvSpPr>
        <p:spPr>
          <a:xfrm>
            <a:off x="1023592" y="1876703"/>
            <a:ext cx="6603090" cy="42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MAX_LENGTH = 256;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char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char buffer[MAX_LENGTH];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(buffer,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(buffer),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&gt; 0)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("%s: %s",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buffer);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("Done!\n");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253A304-BCE2-4949-9EE9-AD96DF39A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166" y="1999203"/>
            <a:ext cx="782638" cy="3365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echo.c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566CFF-4A6C-CE46-ABB1-FCB614C903BE}"/>
              </a:ext>
            </a:extLst>
          </p:cNvPr>
          <p:cNvSpPr txBox="1"/>
          <p:nvPr/>
        </p:nvSpPr>
        <p:spPr>
          <a:xfrm>
            <a:off x="6492219" y="4526268"/>
            <a:ext cx="204735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By default, </a:t>
            </a:r>
            <a:r>
              <a:rPr lang="en-US" sz="14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r>
              <a:rPr lang="en-US" sz="1400" dirty="0">
                <a:solidFill>
                  <a:srgbClr val="0432FF"/>
                </a:solidFill>
              </a:rPr>
              <a:t>writes to </a:t>
            </a:r>
            <a:r>
              <a:rPr lang="en-US" sz="1400" dirty="0" err="1">
                <a:solidFill>
                  <a:srgbClr val="C00000"/>
                </a:solidFill>
              </a:rPr>
              <a:t>stdout</a:t>
            </a:r>
            <a:r>
              <a:rPr lang="en-US" sz="1400" dirty="0">
                <a:solidFill>
                  <a:srgbClr val="0432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39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115E-6CA1-E340-98E7-1F9BC999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64D1F-4781-304D-984A-B5ADFC5FB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4C352-DFC5-4F49-8E1D-F3EDEA03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26547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499D-60D7-3C42-8C8D-E7377719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Concept: stdin and </a:t>
            </a:r>
            <a:r>
              <a:rPr lang="en-US" dirty="0" err="1"/>
              <a:t>stdout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57ECB-BE05-194C-B6A8-2CD181EA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20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31ED6-7752-D14F-A6A4-D3C7313EDECE}"/>
              </a:ext>
            </a:extLst>
          </p:cNvPr>
          <p:cNvSpPr txBox="1"/>
          <p:nvPr/>
        </p:nvSpPr>
        <p:spPr>
          <a:xfrm>
            <a:off x="1332170" y="1417342"/>
            <a:ext cx="6479659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&lt;string&gt;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[0]);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buffer;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getline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buffer))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progname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": " &lt;&lt; buffer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"Done!"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DBBAEDCE-EA6C-FB49-B38A-06F8F45E7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0158" y="5847020"/>
            <a:ext cx="662361" cy="3077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00000"/>
                </a:solidFill>
              </a:rPr>
              <a:t>Demo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D1333CDF-C51B-6443-B7C4-E9B3A0B1D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853" y="1600220"/>
            <a:ext cx="1016625" cy="338554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echo.cpp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67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3C7CD-393C-6148-914B-48C1D7D5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Compile and Run a C++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4D218-A0B2-7D48-A4DB-DECC0D77B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2073"/>
            <a:ext cx="8229600" cy="4598877"/>
          </a:xfrm>
        </p:spPr>
        <p:txBody>
          <a:bodyPr/>
          <a:lstStyle/>
          <a:p>
            <a:r>
              <a:rPr lang="en-US" dirty="0"/>
              <a:t>To compile a C++ source file (for example, 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tagger.cpp</a:t>
            </a:r>
            <a:r>
              <a:rPr lang="en-US" dirty="0"/>
              <a:t>) on the bash command line:</a:t>
            </a:r>
          </a:p>
          <a:p>
            <a:endParaRPr lang="en-US" dirty="0"/>
          </a:p>
          <a:p>
            <a:pPr lvl="1"/>
            <a:r>
              <a:rPr lang="en-US" dirty="0"/>
              <a:t>After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-o</a:t>
            </a:r>
            <a:r>
              <a:rPr lang="en-US" dirty="0"/>
              <a:t> is the </a:t>
            </a:r>
            <a:r>
              <a:rPr lang="en-US" dirty="0">
                <a:solidFill>
                  <a:srgbClr val="C00000"/>
                </a:solidFill>
              </a:rPr>
              <a:t>name</a:t>
            </a:r>
            <a:r>
              <a:rPr lang="en-US" dirty="0"/>
              <a:t> you want for the executable program. It does </a:t>
            </a:r>
            <a:r>
              <a:rPr lang="en-US" u="sng" dirty="0"/>
              <a:t>not</a:t>
            </a:r>
            <a:r>
              <a:rPr lang="en-US" dirty="0"/>
              <a:t> have to be the same name as the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r>
              <a:rPr lang="en-US" dirty="0">
                <a:solidFill>
                  <a:srgbClr val="0432FF"/>
                </a:solidFill>
              </a:rPr>
              <a:t> source file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your program consists of multiple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source files, you should use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*.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r>
              <a:rPr lang="en-US" dirty="0"/>
              <a:t> instead.</a:t>
            </a:r>
          </a:p>
          <a:p>
            <a:pPr lvl="4"/>
            <a:endParaRPr lang="en-US" dirty="0"/>
          </a:p>
          <a:p>
            <a:r>
              <a:rPr lang="en-US" dirty="0"/>
              <a:t>To run the program (for example,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US" dirty="0"/>
              <a:t>) after you’ve successfully compiled it: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4B79E-BCBB-F64F-BF98-63A962B4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21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4A1E5-DFAE-2F4D-A7B5-82A9229E1B6A}"/>
              </a:ext>
            </a:extLst>
          </p:cNvPr>
          <p:cNvSpPr txBox="1"/>
          <p:nvPr/>
        </p:nvSpPr>
        <p:spPr>
          <a:xfrm>
            <a:off x="2786894" y="2240292"/>
            <a:ext cx="326243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g++ -o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echo.cpp</a:t>
            </a:r>
            <a:endParaRPr lang="en-US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65A48-504F-EF4C-A69D-E5F2983B03F1}"/>
              </a:ext>
            </a:extLst>
          </p:cNvPr>
          <p:cNvSpPr txBox="1"/>
          <p:nvPr/>
        </p:nvSpPr>
        <p:spPr>
          <a:xfrm>
            <a:off x="3864112" y="5800950"/>
            <a:ext cx="110799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28DB6-ED60-1F44-9C09-A60FCDDA17DD}"/>
              </a:ext>
            </a:extLst>
          </p:cNvPr>
          <p:cNvSpPr txBox="1"/>
          <p:nvPr/>
        </p:nvSpPr>
        <p:spPr>
          <a:xfrm>
            <a:off x="6891009" y="2301848"/>
            <a:ext cx="1415772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Note: g++ not </a:t>
            </a:r>
            <a:r>
              <a:rPr lang="en-US" sz="1200" dirty="0" err="1">
                <a:solidFill>
                  <a:srgbClr val="C00000"/>
                </a:solidFill>
              </a:rPr>
              <a:t>c++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776D0E5-8BE4-274E-848B-E3F96AFD8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0158" y="5847020"/>
            <a:ext cx="662361" cy="3077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000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848452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DC63-8892-124D-AF20-804BA57DF2CF}" type="slidenum">
              <a:rPr lang="en-US"/>
              <a:pPr/>
              <a:t>22</a:t>
            </a:fld>
            <a:endParaRPr 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Concept: Shell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shell</a:t>
            </a:r>
            <a:r>
              <a:rPr lang="en-US" dirty="0"/>
              <a:t> is the </a:t>
            </a:r>
            <a:r>
              <a:rPr lang="en-US" u="sng" dirty="0"/>
              <a:t>command-line interpreter</a:t>
            </a:r>
            <a:r>
              <a:rPr lang="en-US" dirty="0">
                <a:solidFill>
                  <a:srgbClr val="B23300"/>
                </a:solidFill>
              </a:rPr>
              <a:t> </a:t>
            </a:r>
            <a:br>
              <a:rPr lang="en-US" dirty="0">
                <a:solidFill>
                  <a:srgbClr val="B23300"/>
                </a:solidFill>
              </a:rPr>
            </a:br>
            <a:r>
              <a:rPr lang="en-US" dirty="0"/>
              <a:t>that allows you to type commands to the operating system.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Run application programs and system utilities.</a:t>
            </a:r>
          </a:p>
          <a:p>
            <a:pPr lvl="1">
              <a:lnSpc>
                <a:spcPct val="90000"/>
              </a:lnSpc>
            </a:pP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Redirect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a program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input and output.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Run multiple programs and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pipe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one program</a:t>
            </a:r>
            <a:r>
              <a:rPr lang="en-US" altLang="ja-JP" dirty="0">
                <a:latin typeface="Arial"/>
              </a:rPr>
              <a:t>’s </a:t>
            </a:r>
            <a:r>
              <a:rPr lang="en-US" dirty="0"/>
              <a:t>output to another program as the latter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input.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bash shell</a:t>
            </a:r>
            <a:r>
              <a:rPr lang="en-US" dirty="0"/>
              <a:t> is the POSIX standard for Linux.</a:t>
            </a:r>
          </a:p>
        </p:txBody>
      </p:sp>
    </p:spTree>
    <p:extLst>
      <p:ext uri="{BB962C8B-B14F-4D97-AF65-F5344CB8AC3E}">
        <p14:creationId xmlns:p14="http://schemas.microsoft.com/office/powerpoint/2010/main" val="4051746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0FA3-AE29-0146-9D5C-35DD0F353614}" type="slidenum">
              <a:rPr lang="en-US"/>
              <a:pPr/>
              <a:t>23</a:t>
            </a:fld>
            <a:endParaRPr lang="en-US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Shell: I/O Redirection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shell enables you to </a:t>
            </a:r>
            <a:r>
              <a:rPr lang="en-US" u="sng" dirty="0"/>
              <a:t>redirect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a program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stdin on the command line with the </a:t>
            </a:r>
            <a:r>
              <a:rPr lang="en-US" b="1" dirty="0">
                <a:solidFill>
                  <a:srgbClr val="B23300"/>
                </a:solidFill>
                <a:latin typeface="Courier New" charset="0"/>
              </a:rPr>
              <a:t>&lt;</a:t>
            </a:r>
            <a:r>
              <a:rPr lang="en-US" dirty="0"/>
              <a:t> operator:</a:t>
            </a:r>
          </a:p>
          <a:p>
            <a:pPr marL="471487" lvl="1" indent="0"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Now the echo program will read stdin from text file </a:t>
            </a:r>
            <a:r>
              <a:rPr lang="en-US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hello-</a:t>
            </a:r>
            <a:r>
              <a:rPr lang="en-US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in.txt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You can redirect a program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</a:t>
            </a:r>
            <a:r>
              <a:rPr lang="en-US" dirty="0" err="1"/>
              <a:t>stdout</a:t>
            </a:r>
            <a:r>
              <a:rPr lang="en-US" dirty="0"/>
              <a:t> on the command line with the </a:t>
            </a:r>
            <a:r>
              <a:rPr lang="en-US" b="1" dirty="0">
                <a:solidFill>
                  <a:srgbClr val="B23300"/>
                </a:solidFill>
                <a:latin typeface="Courier New" charset="0"/>
              </a:rPr>
              <a:t>&gt;</a:t>
            </a:r>
            <a:r>
              <a:rPr lang="en-US" dirty="0"/>
              <a:t> operator: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Now the echo program will write to text file 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  <a:latin typeface="Courier New" charset="0"/>
              </a:rPr>
              <a:t>hello-</a:t>
            </a:r>
            <a:r>
              <a:rPr lang="en-US" b="1" dirty="0" err="1">
                <a:solidFill>
                  <a:srgbClr val="0000FF"/>
                </a:solidFill>
                <a:latin typeface="Courier New" charset="0"/>
              </a:rPr>
              <a:t>out.txt</a:t>
            </a:r>
            <a:r>
              <a:rPr lang="en-US" dirty="0"/>
              <a:t>, </a:t>
            </a:r>
            <a:r>
              <a:rPr lang="en-US" u="sng" dirty="0"/>
              <a:t>overwriting</a:t>
            </a:r>
            <a:r>
              <a:rPr lang="en-US" dirty="0"/>
              <a:t> its previous contents.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the </a:t>
            </a:r>
            <a:r>
              <a:rPr lang="en-US" b="1" dirty="0">
                <a:solidFill>
                  <a:srgbClr val="B23300"/>
                </a:solidFill>
                <a:latin typeface="Courier New" charset="0"/>
              </a:rPr>
              <a:t>&gt;&gt;</a:t>
            </a:r>
            <a:r>
              <a:rPr lang="en-US" dirty="0"/>
              <a:t> operator to </a:t>
            </a:r>
            <a:r>
              <a:rPr lang="en-US" u="sng" dirty="0"/>
              <a:t>append</a:t>
            </a:r>
            <a:r>
              <a:rPr lang="en-US" dirty="0"/>
              <a:t> to an output file.</a:t>
            </a:r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2863840" y="2148854"/>
            <a:ext cx="341632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Courier New" charset="0"/>
              </a:rPr>
              <a:t>./echo </a:t>
            </a:r>
            <a:r>
              <a:rPr lang="en-US" sz="2000" b="1" dirty="0">
                <a:solidFill>
                  <a:srgbClr val="C00000"/>
                </a:solidFill>
                <a:latin typeface="Courier New" charset="0"/>
              </a:rPr>
              <a:t>&lt; </a:t>
            </a:r>
            <a:r>
              <a:rPr lang="en-US" sz="2000" b="1" dirty="0">
                <a:solidFill>
                  <a:srgbClr val="0432FF"/>
                </a:solidFill>
                <a:latin typeface="Courier New" charset="0"/>
              </a:rPr>
              <a:t>hello-</a:t>
            </a:r>
            <a:r>
              <a:rPr lang="en-US" sz="2000" b="1" dirty="0" err="1">
                <a:solidFill>
                  <a:srgbClr val="0432FF"/>
                </a:solidFill>
                <a:latin typeface="Courier New" charset="0"/>
              </a:rPr>
              <a:t>in.txt</a:t>
            </a:r>
            <a:endParaRPr lang="en-US" sz="2000" b="1" dirty="0">
              <a:solidFill>
                <a:srgbClr val="0432FF"/>
              </a:solidFill>
              <a:latin typeface="Courier New" charset="0"/>
            </a:endParaRP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1632734" y="4343390"/>
            <a:ext cx="587853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Courier New" charset="0"/>
              </a:rPr>
              <a:t>./echo &lt; hello-</a:t>
            </a:r>
            <a:r>
              <a:rPr lang="en-US" sz="2000" b="1" dirty="0" err="1">
                <a:latin typeface="Courier New" charset="0"/>
              </a:rPr>
              <a:t>in.txt</a:t>
            </a:r>
            <a:r>
              <a:rPr lang="en-US" sz="2000" b="1" dirty="0">
                <a:latin typeface="Courier New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charset="0"/>
              </a:rPr>
              <a:t>&gt; </a:t>
            </a:r>
            <a:r>
              <a:rPr lang="en-US" sz="2000" b="1" dirty="0">
                <a:solidFill>
                  <a:srgbClr val="0432FF"/>
                </a:solidFill>
                <a:latin typeface="Courier New" charset="0"/>
              </a:rPr>
              <a:t>hello-</a:t>
            </a:r>
            <a:r>
              <a:rPr lang="en-US" sz="2000" b="1" dirty="0" err="1">
                <a:solidFill>
                  <a:srgbClr val="0432FF"/>
                </a:solidFill>
                <a:latin typeface="Courier New" charset="0"/>
              </a:rPr>
              <a:t>out.txt</a:t>
            </a:r>
            <a:endParaRPr lang="en-US" sz="2000" b="1" dirty="0">
              <a:solidFill>
                <a:srgbClr val="0432FF"/>
              </a:solidFill>
              <a:latin typeface="Courier New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35024" y="6171406"/>
            <a:ext cx="803275" cy="3762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000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16245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0C50B-2783-234C-A845-43EA5FD0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Shell: I/O Redirection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CD10C-8B59-A940-8C91-0DD65700F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bash shell has more I/O redirection capabilities.</a:t>
            </a:r>
          </a:p>
          <a:p>
            <a:pPr lvl="1"/>
            <a:r>
              <a:rPr lang="en-US" dirty="0"/>
              <a:t>Example: Redirect </a:t>
            </a:r>
            <a:r>
              <a:rPr lang="en-US" dirty="0">
                <a:solidFill>
                  <a:srgbClr val="C00000"/>
                </a:solidFill>
              </a:rPr>
              <a:t>stderr</a:t>
            </a:r>
          </a:p>
          <a:p>
            <a:pPr lvl="1"/>
            <a:r>
              <a:rPr lang="en-US" dirty="0"/>
              <a:t>See </a:t>
            </a:r>
            <a:r>
              <a:rPr lang="en-US" sz="2000" dirty="0">
                <a:hlinkClick r:id="rId2"/>
              </a:rPr>
              <a:t>https://linuxize.com/post/bash-redirect-stderr-stdout/</a:t>
            </a:r>
            <a:r>
              <a:rPr lang="en-US" sz="2000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766A1-7B52-7E40-87BC-3386C0B7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89710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38D30-39D7-0E4B-8CBE-67544C601D12}" type="slidenum">
              <a:rPr lang="en-US"/>
              <a:pPr/>
              <a:t>25</a:t>
            </a:fld>
            <a:endParaRPr 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Concept: Pipes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4785332"/>
          </a:xfrm>
        </p:spPr>
        <p:txBody>
          <a:bodyPr/>
          <a:lstStyle/>
          <a:p>
            <a:r>
              <a:rPr lang="en-US" dirty="0"/>
              <a:t>Pipes are a mechanism for </a:t>
            </a:r>
            <a:br>
              <a:rPr lang="en-US" dirty="0"/>
            </a:br>
            <a:r>
              <a:rPr lang="en-US" dirty="0" err="1">
                <a:solidFill>
                  <a:srgbClr val="B23300"/>
                </a:solidFill>
              </a:rPr>
              <a:t>interprocess</a:t>
            </a:r>
            <a:r>
              <a:rPr lang="en-US" dirty="0">
                <a:solidFill>
                  <a:srgbClr val="B23300"/>
                </a:solidFill>
              </a:rPr>
              <a:t> communication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IPC</a:t>
            </a:r>
            <a:r>
              <a:rPr lang="en-US" dirty="0"/>
              <a:t>).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One process </a:t>
            </a:r>
            <a:r>
              <a:rPr lang="en-US" u="sng" dirty="0"/>
              <a:t>writes</a:t>
            </a:r>
            <a:r>
              <a:rPr lang="en-US" dirty="0"/>
              <a:t> to one end of a pipe.</a:t>
            </a:r>
          </a:p>
          <a:p>
            <a:pPr lvl="1"/>
            <a:r>
              <a:rPr lang="en-US" dirty="0"/>
              <a:t>Another process </a:t>
            </a:r>
            <a:r>
              <a:rPr lang="en-US" u="sng" dirty="0"/>
              <a:t>reads</a:t>
            </a:r>
            <a:r>
              <a:rPr lang="en-US" dirty="0"/>
              <a:t> from the other end.</a:t>
            </a:r>
          </a:p>
          <a:p>
            <a:pPr lvl="1"/>
            <a:r>
              <a:rPr lang="en-US" dirty="0"/>
              <a:t>Each process believes it is doing file I/O.</a:t>
            </a:r>
          </a:p>
          <a:p>
            <a:pPr lvl="1"/>
            <a:endParaRPr lang="en-US" dirty="0"/>
          </a:p>
          <a:p>
            <a:pPr marL="471487" lvl="1" indent="0">
              <a:buNone/>
            </a:pPr>
            <a:endParaRPr lang="en-US" dirty="0"/>
          </a:p>
          <a:p>
            <a:r>
              <a:rPr lang="en-US" dirty="0"/>
              <a:t>Therefore, one process can send data to another process while both are running.</a:t>
            </a:r>
          </a:p>
          <a:p>
            <a:pPr lvl="1"/>
            <a:r>
              <a:rPr lang="en-US" dirty="0"/>
              <a:t>A pipe is </a:t>
            </a:r>
            <a:r>
              <a:rPr lang="en-US" u="sng" dirty="0"/>
              <a:t>unidirectional</a:t>
            </a:r>
            <a:r>
              <a:rPr lang="en-US" dirty="0"/>
              <a:t>.</a:t>
            </a:r>
          </a:p>
        </p:txBody>
      </p:sp>
      <p:pic>
        <p:nvPicPr>
          <p:cNvPr id="453636" name="Picture 4" descr="1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42" y="3703317"/>
            <a:ext cx="2651115" cy="984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8EA6AB6F-959A-9A48-A56B-219AE0541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2623171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14D16-CD6F-954F-BD80-BD168788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Concept: Pipe Example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B8B37-C152-2A42-8006-F052E80C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26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1526E-6DEA-D941-ADFB-024F2BCEC400}"/>
              </a:ext>
            </a:extLst>
          </p:cNvPr>
          <p:cNvSpPr txBox="1"/>
          <p:nvPr/>
        </p:nvSpPr>
        <p:spPr>
          <a:xfrm>
            <a:off x="1005879" y="1403741"/>
            <a:ext cx="4998484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GLOBALS_H_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GLOBALS_H_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unistd.h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#define BUFFER_SIZE 256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// File descriptors.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{ READ_END = 0, WRITE_END = 1 };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// Parent and child processes.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is the array of file descriptors.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parent(int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[]);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child(int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[]);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#endif /* GLOBALS_H_ */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A3FBA-3872-9A42-9C67-7BDAA9FEC2A6}"/>
              </a:ext>
            </a:extLst>
          </p:cNvPr>
          <p:cNvSpPr txBox="1"/>
          <p:nvPr/>
        </p:nvSpPr>
        <p:spPr>
          <a:xfrm>
            <a:off x="4846317" y="1234464"/>
            <a:ext cx="1003801" cy="338554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globals.h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F00465-F917-2E4D-B7E7-7D5BC98207DB}"/>
              </a:ext>
            </a:extLst>
          </p:cNvPr>
          <p:cNvSpPr txBox="1"/>
          <p:nvPr/>
        </p:nvSpPr>
        <p:spPr>
          <a:xfrm>
            <a:off x="6217902" y="3373510"/>
            <a:ext cx="149752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Why have the </a:t>
            </a:r>
          </a:p>
          <a:p>
            <a:r>
              <a:rPr lang="en-US" dirty="0">
                <a:solidFill>
                  <a:srgbClr val="C00000"/>
                </a:solidFill>
              </a:rPr>
              <a:t>lines in red?</a:t>
            </a:r>
          </a:p>
        </p:txBody>
      </p:sp>
    </p:spTree>
    <p:extLst>
      <p:ext uri="{BB962C8B-B14F-4D97-AF65-F5344CB8AC3E}">
        <p14:creationId xmlns:p14="http://schemas.microsoft.com/office/powerpoint/2010/main" val="4232689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58DF-97EB-FA4A-9822-B40C1743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Concept: Pipe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0DE95-3896-1146-8B8B-6C0CEF45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27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8DA9E-E5E5-7B48-94CE-C31E61F0E199}"/>
              </a:ext>
            </a:extLst>
          </p:cNvPr>
          <p:cNvSpPr txBox="1"/>
          <p:nvPr/>
        </p:nvSpPr>
        <p:spPr>
          <a:xfrm>
            <a:off x="1097318" y="1400967"/>
            <a:ext cx="5029145" cy="52937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globals.h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int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[2];  // file descriptors for the pipe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the pipe.</a:t>
            </a:r>
          </a:p>
          <a:p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pipe_id</a:t>
            </a:r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pipe(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pipe_id</a:t>
            </a:r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0)</a:t>
            </a:r>
          </a:p>
          <a:p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stderr,"pipe</a:t>
            </a:r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failed");</a:t>
            </a:r>
          </a:p>
          <a:p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pipe_id</a:t>
            </a:r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Fork a child process.</a:t>
            </a:r>
          </a:p>
          <a:p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b="1" dirty="0" err="1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if (</a:t>
            </a:r>
            <a:r>
              <a:rPr lang="en-US" sz="1300" b="1" dirty="0" err="1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0)       parent(</a:t>
            </a:r>
            <a:r>
              <a:rPr lang="en-US" sz="1300" b="1" dirty="0" err="1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else if (</a:t>
            </a:r>
            <a:r>
              <a:rPr lang="en-US" sz="1300" b="1" dirty="0" err="1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0) child(</a:t>
            </a:r>
            <a:r>
              <a:rPr lang="en-US" sz="1300" b="1" dirty="0" err="1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else</a:t>
            </a:r>
          </a:p>
          <a:p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300" b="1" dirty="0" err="1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(stderr, "fork() failed");</a:t>
            </a:r>
          </a:p>
          <a:p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300" b="1" dirty="0" err="1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50E004-ED50-D547-B577-1B834D30A486}"/>
              </a:ext>
            </a:extLst>
          </p:cNvPr>
          <p:cNvSpPr txBox="1"/>
          <p:nvPr/>
        </p:nvSpPr>
        <p:spPr>
          <a:xfrm>
            <a:off x="5212073" y="1231690"/>
            <a:ext cx="788999" cy="338554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main.c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9DF38-6261-DD40-87E3-D7CC9E96FA43}"/>
              </a:ext>
            </a:extLst>
          </p:cNvPr>
          <p:cNvSpPr txBox="1"/>
          <p:nvPr/>
        </p:nvSpPr>
        <p:spPr>
          <a:xfrm>
            <a:off x="5453558" y="2880366"/>
            <a:ext cx="158729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Create the pipe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E4D2C4-E5F4-A54B-8B21-1D721079A696}"/>
              </a:ext>
            </a:extLst>
          </p:cNvPr>
          <p:cNvSpPr txBox="1"/>
          <p:nvPr/>
        </p:nvSpPr>
        <p:spPr>
          <a:xfrm>
            <a:off x="5453558" y="4572059"/>
            <a:ext cx="207781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8813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8813D"/>
                </a:solidFill>
              </a:rPr>
              <a:t>Fork a child process.</a:t>
            </a:r>
          </a:p>
        </p:txBody>
      </p:sp>
    </p:spTree>
    <p:extLst>
      <p:ext uri="{BB962C8B-B14F-4D97-AF65-F5344CB8AC3E}">
        <p14:creationId xmlns:p14="http://schemas.microsoft.com/office/powerpoint/2010/main" val="3829830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B2DC8-9066-8E4B-B351-72F32C598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Concept: Pipe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83EE7-0A74-7944-8EC1-9E56BFCA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28</a:t>
            </a:fld>
            <a:endParaRPr lang="en-US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5456DB-670A-0845-99D1-30B9F79BB9BD}"/>
              </a:ext>
            </a:extLst>
          </p:cNvPr>
          <p:cNvSpPr txBox="1"/>
          <p:nvPr/>
        </p:nvSpPr>
        <p:spPr>
          <a:xfrm>
            <a:off x="1188757" y="1212744"/>
            <a:ext cx="6247223" cy="5493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globals.h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parent(int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char buffer[BUFFER_SIZE];</a:t>
            </a:r>
            <a:b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("Parent started.\n");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// Close the unused READ end of the pipe.</a:t>
            </a:r>
          </a:p>
          <a:p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close(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[READ_END]);</a:t>
            </a:r>
          </a:p>
          <a:p>
            <a:endParaRPr lang="en-US" sz="13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(;;)</a:t>
            </a:r>
          </a:p>
          <a:p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if (</a:t>
            </a:r>
            <a:r>
              <a:rPr lang="en-US" sz="1300" b="1" dirty="0" err="1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(buffer, </a:t>
            </a:r>
            <a:r>
              <a:rPr lang="en-US" sz="1300" b="1" dirty="0" err="1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(buffer), stdin) &lt;= 0) break;</a:t>
            </a:r>
            <a:b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solidFill>
                <a:srgbClr val="08813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// Remove the '\n' at the end.</a:t>
            </a:r>
          </a:p>
          <a:p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buffer[</a:t>
            </a:r>
            <a:r>
              <a:rPr lang="en-US" sz="1300" b="1" dirty="0" err="1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(buffer) - 1] = '\0';</a:t>
            </a:r>
            <a:b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solidFill>
                <a:srgbClr val="08813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// Write to the WRITE end of the pipe.</a:t>
            </a:r>
          </a:p>
          <a:p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write(</a:t>
            </a:r>
            <a:r>
              <a:rPr lang="en-US" sz="1300" b="1" dirty="0" err="1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[WRITE_END], buffer, </a:t>
            </a:r>
            <a:r>
              <a:rPr lang="en-US" sz="1300" b="1" dirty="0" err="1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(buffer));</a:t>
            </a:r>
          </a:p>
          <a:p>
            <a:r>
              <a:rPr lang="en-US" sz="13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// Close the WRITE end of the pipe.</a:t>
            </a:r>
          </a:p>
          <a:p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close(</a:t>
            </a:r>
            <a:r>
              <a:rPr lang="en-US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[WRITE_END]);</a:t>
            </a:r>
            <a:b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3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("Parent done.\n");</a:t>
            </a:r>
          </a:p>
          <a:p>
            <a:r>
              <a:rPr lang="en-US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F0495-E47E-3947-A32E-020C862564F0}"/>
              </a:ext>
            </a:extLst>
          </p:cNvPr>
          <p:cNvSpPr txBox="1"/>
          <p:nvPr/>
        </p:nvSpPr>
        <p:spPr>
          <a:xfrm>
            <a:off x="6768754" y="1325903"/>
            <a:ext cx="926857" cy="338554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parent.c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47FDE-357E-B045-B671-8E90FFE985A8}"/>
              </a:ext>
            </a:extLst>
          </p:cNvPr>
          <p:cNvSpPr txBox="1"/>
          <p:nvPr/>
        </p:nvSpPr>
        <p:spPr>
          <a:xfrm>
            <a:off x="6459590" y="4251951"/>
            <a:ext cx="195277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8813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8813D"/>
                </a:solidFill>
              </a:rPr>
              <a:t>The parent process</a:t>
            </a:r>
          </a:p>
          <a:p>
            <a:r>
              <a:rPr lang="en-US" u="sng" dirty="0">
                <a:solidFill>
                  <a:srgbClr val="08813D"/>
                </a:solidFill>
              </a:rPr>
              <a:t>writes</a:t>
            </a:r>
            <a:r>
              <a:rPr lang="en-US" dirty="0">
                <a:solidFill>
                  <a:srgbClr val="08813D"/>
                </a:solidFill>
              </a:rPr>
              <a:t> to the pipe.</a:t>
            </a:r>
          </a:p>
        </p:txBody>
      </p:sp>
    </p:spTree>
    <p:extLst>
      <p:ext uri="{BB962C8B-B14F-4D97-AF65-F5344CB8AC3E}">
        <p14:creationId xmlns:p14="http://schemas.microsoft.com/office/powerpoint/2010/main" val="2063269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7595F7-674E-FB4A-A58F-29966E8DB2D3}"/>
              </a:ext>
            </a:extLst>
          </p:cNvPr>
          <p:cNvSpPr txBox="1"/>
          <p:nvPr/>
        </p:nvSpPr>
        <p:spPr>
          <a:xfrm>
            <a:off x="1097318" y="1234464"/>
            <a:ext cx="5763116" cy="5078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globals.h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child(int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char buffer[BUFFER_SIZE];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("Child started.\n");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// Close the unused WRITE end of the pipe.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close(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[WRITE_END]);</a:t>
            </a:r>
            <a:b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Read from the READ end of the pipe.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size;</a:t>
            </a:r>
          </a:p>
          <a:p>
            <a:r>
              <a:rPr lang="en-US" sz="12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for (;;)</a:t>
            </a:r>
          </a:p>
          <a:p>
            <a:r>
              <a:rPr lang="en-US" sz="12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size = read(</a:t>
            </a:r>
            <a:r>
              <a:rPr lang="en-US" sz="1200" b="1" dirty="0" err="1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2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[READ_END], buffer, BUFFER_SIZE);</a:t>
            </a:r>
          </a:p>
          <a:p>
            <a:r>
              <a:rPr lang="en-US" sz="12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if (size &lt;= 0) break;</a:t>
            </a:r>
          </a:p>
          <a:p>
            <a:endParaRPr lang="en-US" sz="1200" b="1" dirty="0">
              <a:solidFill>
                <a:srgbClr val="08813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if (size &lt; BUFFER_SIZE) buffer[size] = '\0';</a:t>
            </a:r>
          </a:p>
          <a:p>
            <a:r>
              <a:rPr lang="en-US" sz="12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2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("Child: Read '%s' from the pipe.\n", buffer);</a:t>
            </a:r>
          </a:p>
          <a:p>
            <a:r>
              <a:rPr lang="en-US" sz="1200" b="1" dirty="0">
                <a:solidFill>
                  <a:srgbClr val="08813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// Close the READ end of the pipe.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close(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[READ_END]);</a:t>
            </a:r>
          </a:p>
          <a:p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("Child done.\n");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119243-92F6-CF4D-8278-B7B7D778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Concept: Pipe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B7207-6323-644B-A744-A80F4CD3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29</a:t>
            </a:fld>
            <a:endParaRPr lang="en-US" alt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4248E7-B621-514B-9AA9-B1A7724945EB}"/>
              </a:ext>
            </a:extLst>
          </p:cNvPr>
          <p:cNvSpPr txBox="1"/>
          <p:nvPr/>
        </p:nvSpPr>
        <p:spPr>
          <a:xfrm>
            <a:off x="6286818" y="1336427"/>
            <a:ext cx="764953" cy="338554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child.c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1739C3-7F24-8B43-B289-7ADD80920A4A}"/>
              </a:ext>
            </a:extLst>
          </p:cNvPr>
          <p:cNvSpPr txBox="1"/>
          <p:nvPr/>
        </p:nvSpPr>
        <p:spPr>
          <a:xfrm>
            <a:off x="6401794" y="4069073"/>
            <a:ext cx="201208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8813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8813D"/>
                </a:solidFill>
              </a:rPr>
              <a:t>The child process</a:t>
            </a:r>
          </a:p>
          <a:p>
            <a:r>
              <a:rPr lang="en-US" u="sng" dirty="0">
                <a:solidFill>
                  <a:srgbClr val="08813D"/>
                </a:solidFill>
              </a:rPr>
              <a:t>reads</a:t>
            </a:r>
            <a:r>
              <a:rPr lang="en-US" dirty="0">
                <a:solidFill>
                  <a:srgbClr val="08813D"/>
                </a:solidFill>
              </a:rPr>
              <a:t> from the pipe.</a:t>
            </a:r>
          </a:p>
        </p:txBody>
      </p:sp>
    </p:spTree>
    <p:extLst>
      <p:ext uri="{BB962C8B-B14F-4D97-AF65-F5344CB8AC3E}">
        <p14:creationId xmlns:p14="http://schemas.microsoft.com/office/powerpoint/2010/main" val="113662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FF758-9872-AA44-817D-6E2E3398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9A556-9E72-F241-94B0-D9489ED8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</a:t>
            </a:fld>
            <a:endParaRPr lang="en-US" altLang="x-none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324B82-09F6-CA48-87E1-F399888C323A}"/>
              </a:ext>
            </a:extLst>
          </p:cNvPr>
          <p:cNvGrpSpPr/>
          <p:nvPr/>
        </p:nvGrpSpPr>
        <p:grpSpPr>
          <a:xfrm>
            <a:off x="356699" y="1325903"/>
            <a:ext cx="8604373" cy="2377416"/>
            <a:chOff x="365756" y="2148852"/>
            <a:chExt cx="8604373" cy="237741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87FA905-989E-E345-8957-E856142E153F}"/>
                </a:ext>
              </a:extLst>
            </p:cNvPr>
            <p:cNvGrpSpPr/>
            <p:nvPr/>
          </p:nvGrpSpPr>
          <p:grpSpPr>
            <a:xfrm>
              <a:off x="365756" y="2148852"/>
              <a:ext cx="6949363" cy="2377416"/>
              <a:chOff x="1280196" y="2148852"/>
              <a:chExt cx="6949363" cy="237741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BDB0CCF-2898-3345-B556-F3EF9DC3ACE1}"/>
                  </a:ext>
                </a:extLst>
              </p:cNvPr>
              <p:cNvSpPr/>
              <p:nvPr/>
            </p:nvSpPr>
            <p:spPr bwMode="auto">
              <a:xfrm>
                <a:off x="1280197" y="3261329"/>
                <a:ext cx="6949362" cy="899183"/>
              </a:xfrm>
              <a:prstGeom prst="rect">
                <a:avLst/>
              </a:prstGeom>
              <a:solidFill>
                <a:srgbClr val="FFD57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Resource Managers (Kernel)</a:t>
                </a:r>
                <a:b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</a:b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processes, memory, files, storage, interrupts, security, network, virtual machines, etc.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73C67F-A4D5-6E45-93F9-A4208A2032E1}"/>
                  </a:ext>
                </a:extLst>
              </p:cNvPr>
              <p:cNvSpPr/>
              <p:nvPr/>
            </p:nvSpPr>
            <p:spPr bwMode="auto">
              <a:xfrm>
                <a:off x="1280196" y="2929601"/>
                <a:ext cx="2318152" cy="331729"/>
              </a:xfrm>
              <a:prstGeom prst="rect">
                <a:avLst/>
              </a:prstGeom>
              <a:solidFill>
                <a:srgbClr val="FFD57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API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BE0F6C-DF63-6949-9837-75385E437EB0}"/>
                  </a:ext>
                </a:extLst>
              </p:cNvPr>
              <p:cNvSpPr/>
              <p:nvPr/>
            </p:nvSpPr>
            <p:spPr bwMode="auto">
              <a:xfrm>
                <a:off x="3593254" y="2929601"/>
                <a:ext cx="2318152" cy="331729"/>
              </a:xfrm>
              <a:prstGeom prst="rect">
                <a:avLst/>
              </a:prstGeom>
              <a:solidFill>
                <a:srgbClr val="FFD57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Command-line </a:t>
                </a:r>
                <a:r>
                  <a:rPr lang="en-US" sz="1400" dirty="0"/>
                  <a:t>S</a:t>
                </a: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hell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AB3DDF3-7A46-3141-98EF-BB78F9025DF9}"/>
                  </a:ext>
                </a:extLst>
              </p:cNvPr>
              <p:cNvSpPr/>
              <p:nvPr/>
            </p:nvSpPr>
            <p:spPr bwMode="auto">
              <a:xfrm>
                <a:off x="5911407" y="2929601"/>
                <a:ext cx="2318152" cy="331729"/>
              </a:xfrm>
              <a:prstGeom prst="rect">
                <a:avLst/>
              </a:prstGeom>
              <a:solidFill>
                <a:srgbClr val="FFD57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GUI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532C064-2E30-BD4A-BCC9-FEAD8CBEC958}"/>
                  </a:ext>
                </a:extLst>
              </p:cNvPr>
              <p:cNvSpPr/>
              <p:nvPr/>
            </p:nvSpPr>
            <p:spPr bwMode="auto">
              <a:xfrm>
                <a:off x="3593254" y="3841747"/>
                <a:ext cx="2318152" cy="318765"/>
              </a:xfrm>
              <a:prstGeom prst="rect">
                <a:avLst/>
              </a:prstGeom>
              <a:solidFill>
                <a:srgbClr val="FFD57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Device Drivers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64BDBA8-F599-914C-8525-E6B63E98D508}"/>
                  </a:ext>
                </a:extLst>
              </p:cNvPr>
              <p:cNvSpPr/>
              <p:nvPr/>
            </p:nvSpPr>
            <p:spPr bwMode="auto">
              <a:xfrm>
                <a:off x="1280196" y="4160512"/>
                <a:ext cx="6949363" cy="365756"/>
              </a:xfrm>
              <a:prstGeom prst="rect">
                <a:avLst/>
              </a:prstGeom>
              <a:solidFill>
                <a:srgbClr val="CDEA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/>
                  <a:t>Physical Hardware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F8AA929-E2B7-1046-AD54-F831B931E1C2}"/>
                  </a:ext>
                </a:extLst>
              </p:cNvPr>
              <p:cNvSpPr/>
              <p:nvPr/>
            </p:nvSpPr>
            <p:spPr bwMode="auto">
              <a:xfrm>
                <a:off x="1280196" y="2148854"/>
                <a:ext cx="3474682" cy="780749"/>
              </a:xfrm>
              <a:prstGeom prst="rect">
                <a:avLst/>
              </a:prstGeom>
              <a:solidFill>
                <a:srgbClr val="C5F9B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System Software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compilers, file browsers, web browsers,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/>
                  <a:t>terminal windows, utilities, etc.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DF044A-00DF-0140-8F08-760FC4442B3E}"/>
                  </a:ext>
                </a:extLst>
              </p:cNvPr>
              <p:cNvSpPr/>
              <p:nvPr/>
            </p:nvSpPr>
            <p:spPr bwMode="auto">
              <a:xfrm>
                <a:off x="4749781" y="2148852"/>
                <a:ext cx="3474681" cy="780749"/>
              </a:xfrm>
              <a:prstGeom prst="rect">
                <a:avLst/>
              </a:prstGeom>
              <a:solidFill>
                <a:srgbClr val="C5F9B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User Software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/>
                  <a:t>applications, document editors,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/>
                  <a:t>graphics tools, spreadsheets, IDEs, etc.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4B4945E7-377E-6440-8FCC-99476756432B}"/>
                </a:ext>
              </a:extLst>
            </p:cNvPr>
            <p:cNvSpPr/>
            <p:nvPr/>
          </p:nvSpPr>
          <p:spPr bwMode="auto">
            <a:xfrm>
              <a:off x="7406609" y="2929601"/>
              <a:ext cx="378016" cy="1230911"/>
            </a:xfrm>
            <a:prstGeom prst="rightBrace">
              <a:avLst>
                <a:gd name="adj1" fmla="val 8333"/>
                <a:gd name="adj2" fmla="val 49476"/>
              </a:avLst>
            </a:prstGeom>
            <a:noFill/>
            <a:ln w="28575" cap="flat" cmpd="sng" algn="ctr">
              <a:solidFill>
                <a:srgbClr val="CF9A1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4505B8-BFC5-B04C-A95A-64AAF1013C6A}"/>
                </a:ext>
              </a:extLst>
            </p:cNvPr>
            <p:cNvSpPr txBox="1"/>
            <p:nvPr/>
          </p:nvSpPr>
          <p:spPr>
            <a:xfrm>
              <a:off x="7772365" y="3236532"/>
              <a:ext cx="1197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F9A13"/>
                  </a:solidFill>
                </a:rPr>
                <a:t>Operating</a:t>
              </a:r>
            </a:p>
            <a:p>
              <a:r>
                <a:rPr lang="en-US" sz="1800" dirty="0">
                  <a:solidFill>
                    <a:srgbClr val="CF9A13"/>
                  </a:solidFill>
                </a:rPr>
                <a:t>system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65997D9-2A6A-D44F-98D3-430B3F928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30" y="3785164"/>
            <a:ext cx="6427245" cy="2387006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API</a:t>
            </a:r>
            <a:r>
              <a:rPr lang="en-US" sz="2400" dirty="0"/>
              <a:t>: application programming interface</a:t>
            </a:r>
          </a:p>
          <a:p>
            <a:pPr lvl="1"/>
            <a:r>
              <a:rPr lang="en-US" sz="2000" dirty="0"/>
              <a:t>make </a:t>
            </a:r>
            <a:r>
              <a:rPr lang="en-US" sz="2000" dirty="0">
                <a:solidFill>
                  <a:srgbClr val="0432FF"/>
                </a:solidFill>
              </a:rPr>
              <a:t>POSIX</a:t>
            </a:r>
            <a:r>
              <a:rPr lang="en-US" sz="2000" dirty="0"/>
              <a:t> system calls from programs</a:t>
            </a:r>
          </a:p>
          <a:p>
            <a:r>
              <a:rPr lang="en-US" sz="2400" dirty="0">
                <a:solidFill>
                  <a:srgbClr val="C00000"/>
                </a:solidFill>
              </a:rPr>
              <a:t>GUI</a:t>
            </a:r>
            <a:r>
              <a:rPr lang="en-US" sz="2400" dirty="0"/>
              <a:t>: graphical user interface</a:t>
            </a:r>
          </a:p>
          <a:p>
            <a:pPr lvl="1"/>
            <a:r>
              <a:rPr lang="en-US" sz="2000" dirty="0"/>
              <a:t>windows, menus, buttons, etc.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IDE</a:t>
            </a:r>
            <a:r>
              <a:rPr lang="en-US" sz="2400" dirty="0"/>
              <a:t>: integrated development environment</a:t>
            </a:r>
          </a:p>
          <a:p>
            <a:pPr lvl="1"/>
            <a:r>
              <a:rPr lang="en-US" sz="2000" dirty="0"/>
              <a:t>Eclipse, CLion, etc.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0BEFB3-FF8F-D84C-8875-4674D8774E2E}"/>
              </a:ext>
            </a:extLst>
          </p:cNvPr>
          <p:cNvSpPr txBox="1"/>
          <p:nvPr/>
        </p:nvSpPr>
        <p:spPr>
          <a:xfrm>
            <a:off x="6357021" y="4111771"/>
            <a:ext cx="19639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549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Portable Operating </a:t>
            </a:r>
          </a:p>
          <a:p>
            <a:r>
              <a:rPr lang="en-US" dirty="0">
                <a:solidFill>
                  <a:srgbClr val="0432FF"/>
                </a:solidFill>
              </a:rPr>
              <a:t>System Interface</a:t>
            </a:r>
          </a:p>
        </p:txBody>
      </p:sp>
    </p:spTree>
    <p:extLst>
      <p:ext uri="{BB962C8B-B14F-4D97-AF65-F5344CB8AC3E}">
        <p14:creationId xmlns:p14="http://schemas.microsoft.com/office/powerpoint/2010/main" val="4238799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2A0B-FB13-2B42-B1F1-A17AC6A8FA6B}" type="slidenum">
              <a:rPr lang="en-US"/>
              <a:pPr/>
              <a:t>30</a:t>
            </a:fld>
            <a:endParaRPr lang="en-US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Shell: Pipes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/>
              <a:t>In the bash shell, you can pipe</a:t>
            </a:r>
            <a:r>
              <a:rPr lang="en-US" dirty="0">
                <a:solidFill>
                  <a:srgbClr val="B23300"/>
                </a:solidFill>
              </a:rPr>
              <a:t> </a:t>
            </a:r>
            <a:r>
              <a:rPr lang="en-US" dirty="0"/>
              <a:t>one program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output to another program’s input with the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pipe operator </a:t>
            </a:r>
            <a:r>
              <a:rPr lang="en-US" dirty="0"/>
              <a:t>on the command line:</a:t>
            </a:r>
          </a:p>
          <a:p>
            <a:pPr lvl="1"/>
            <a:endParaRPr lang="en-US" dirty="0"/>
          </a:p>
          <a:p>
            <a:pPr lvl="1"/>
            <a:r>
              <a:rPr lang="en-US" u="sng" dirty="0"/>
              <a:t>The shell creates the processes</a:t>
            </a:r>
            <a:r>
              <a:rPr lang="en-US" dirty="0"/>
              <a:t> (running programs).</a:t>
            </a:r>
          </a:p>
          <a:p>
            <a:pPr lvl="4"/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stdout</a:t>
            </a:r>
            <a:r>
              <a:rPr lang="en-US" dirty="0"/>
              <a:t> of the first process</a:t>
            </a:r>
            <a:r>
              <a:rPr lang="en-US" dirty="0">
                <a:latin typeface="Arial"/>
              </a:rPr>
              <a:t> </a:t>
            </a:r>
            <a:r>
              <a:rPr lang="en-US" dirty="0"/>
              <a:t>becomes the stdin for the second process.</a:t>
            </a:r>
          </a:p>
          <a:p>
            <a:pPr lvl="4"/>
            <a:endParaRPr lang="en-US" dirty="0"/>
          </a:p>
          <a:p>
            <a:r>
              <a:rPr lang="en-US" dirty="0"/>
              <a:t>Both processes are running concurrently.</a:t>
            </a:r>
          </a:p>
          <a:p>
            <a:pPr lvl="1"/>
            <a:r>
              <a:rPr lang="en-US" dirty="0"/>
              <a:t>Whenever the first process writes, </a:t>
            </a:r>
            <a:br>
              <a:rPr lang="en-US" dirty="0"/>
            </a:br>
            <a:r>
              <a:rPr lang="en-US" dirty="0"/>
              <a:t>the second process can read.</a:t>
            </a:r>
          </a:p>
          <a:p>
            <a:pPr lvl="4"/>
            <a:endParaRPr lang="en-US" dirty="0"/>
          </a:p>
        </p:txBody>
      </p:sp>
      <p:sp>
        <p:nvSpPr>
          <p:cNvPr id="473092" name="Text Box 4"/>
          <p:cNvSpPr txBox="1">
            <a:spLocks noChangeArrowheads="1"/>
          </p:cNvSpPr>
          <p:nvPr/>
        </p:nvSpPr>
        <p:spPr bwMode="auto">
          <a:xfrm>
            <a:off x="3017728" y="2697488"/>
            <a:ext cx="31085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Courier New" charset="0"/>
              </a:rPr>
              <a:t>program1 </a:t>
            </a:r>
            <a:r>
              <a:rPr lang="en-US" sz="2000" b="1" dirty="0">
                <a:solidFill>
                  <a:srgbClr val="C00000"/>
                </a:solidFill>
                <a:latin typeface="Courier New" charset="0"/>
              </a:rPr>
              <a:t>|</a:t>
            </a:r>
            <a:r>
              <a:rPr lang="en-US" sz="2000" b="1" dirty="0">
                <a:latin typeface="Courier New" charset="0"/>
              </a:rPr>
              <a:t> program2</a:t>
            </a:r>
          </a:p>
        </p:txBody>
      </p:sp>
    </p:spTree>
    <p:extLst>
      <p:ext uri="{BB962C8B-B14F-4D97-AF65-F5344CB8AC3E}">
        <p14:creationId xmlns:p14="http://schemas.microsoft.com/office/powerpoint/2010/main" val="3648630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19E7F-D8A2-8C41-B237-13CB9789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Shell: Pipe Example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9D571-2E89-0244-91C0-704701167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r>
              <a:rPr lang="en-US" dirty="0"/>
              <a:t>Suppose we have a distributed application where messages are routed from one node of the network to another.</a:t>
            </a:r>
          </a:p>
          <a:p>
            <a:pPr lvl="1"/>
            <a:r>
              <a:rPr lang="en-US" dirty="0"/>
              <a:t>Each node geo-tags every message it receives before sending to the next node of the route.</a:t>
            </a:r>
          </a:p>
          <a:p>
            <a:pPr lvl="4"/>
            <a:endParaRPr lang="en-US" dirty="0"/>
          </a:p>
          <a:p>
            <a:r>
              <a:rPr lang="en-US" dirty="0"/>
              <a:t>We will simulate this application on a single laptop by representing each node by a process.</a:t>
            </a:r>
          </a:p>
          <a:p>
            <a:pPr lvl="1"/>
            <a:r>
              <a:rPr lang="en-US" dirty="0"/>
              <a:t>All the processes will run concurrently as messages are routed from one “node” to another.</a:t>
            </a:r>
          </a:p>
          <a:p>
            <a:pPr lvl="1"/>
            <a:r>
              <a:rPr lang="en-US" dirty="0"/>
              <a:t>We will use the shell’s pipe feature to execute the processes and route the messages.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9ACA0-3526-3F45-A530-3E38434D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175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4F92-F59A-9C45-BC44-54918385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Shell: Pipe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DBDF6-0350-D540-B117-33228629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C95E6-3D33-9D4D-B1C0-E09273631920}"/>
              </a:ext>
            </a:extLst>
          </p:cNvPr>
          <p:cNvSpPr txBox="1"/>
          <p:nvPr/>
        </p:nvSpPr>
        <p:spPr>
          <a:xfrm>
            <a:off x="274367" y="1304121"/>
            <a:ext cx="7713971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&lt;string&gt;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tag(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[1]);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message;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"Node " &lt;&lt; tag &lt;&lt; " started."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cout.flush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getline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, message))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"[" &lt;&lt; tag &lt;&lt; ": " &lt;&lt; message &lt;&lt; "]"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cout.flush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"Node " &lt;&lt; tag &lt;&lt; " done!" &lt;&lt;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EE58E9-98D4-1C4F-9184-5553AEABE864}"/>
              </a:ext>
            </a:extLst>
          </p:cNvPr>
          <p:cNvSpPr txBox="1"/>
          <p:nvPr/>
        </p:nvSpPr>
        <p:spPr>
          <a:xfrm>
            <a:off x="2949331" y="1508781"/>
            <a:ext cx="57374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  <a:latin typeface="+mn-lt"/>
                <a:cs typeface="Courier New" panose="02070309020205020404" pitchFamily="49" charset="0"/>
              </a:rPr>
              <a:t>What will happen if you type the following command in the bash shell?</a:t>
            </a:r>
          </a:p>
          <a:p>
            <a:r>
              <a:rPr lang="en-US" sz="800" dirty="0">
                <a:solidFill>
                  <a:srgbClr val="0432FF"/>
                </a:solidFill>
                <a:latin typeface="+mn-lt"/>
                <a:cs typeface="Courier New" panose="02070309020205020404" pitchFamily="49" charset="0"/>
              </a:rPr>
              <a:t> </a:t>
            </a:r>
            <a:br>
              <a:rPr lang="en-US" sz="1400" dirty="0">
                <a:solidFill>
                  <a:srgbClr val="0432FF"/>
                </a:solidFill>
                <a:latin typeface="+mn-lt"/>
                <a:cs typeface="Courier New" panose="02070309020205020404" pitchFamily="49" charset="0"/>
              </a:rPr>
            </a:br>
            <a:r>
              <a:rPr lang="en-US" sz="14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./tagger SJSU | ./tagger UCLA | ./tagger Stanford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998CE-11C7-5F41-BCAA-92A5B7D04C1E}"/>
              </a:ext>
            </a:extLst>
          </p:cNvPr>
          <p:cNvSpPr txBox="1"/>
          <p:nvPr/>
        </p:nvSpPr>
        <p:spPr>
          <a:xfrm>
            <a:off x="8138343" y="5897853"/>
            <a:ext cx="73129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362EFA-5083-7F46-9EFC-AA29FCA846AA}"/>
              </a:ext>
            </a:extLst>
          </p:cNvPr>
          <p:cNvSpPr txBox="1"/>
          <p:nvPr/>
        </p:nvSpPr>
        <p:spPr>
          <a:xfrm>
            <a:off x="6724808" y="6367046"/>
            <a:ext cx="1143133" cy="338554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tagger.cpp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04BE8-3344-574C-BAF2-D30185A6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A1ED7-CF47-E94B-8757-80D3E5974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 minutes</a:t>
            </a:r>
          </a:p>
          <a:p>
            <a:r>
              <a:rPr lang="en-US" dirty="0"/>
              <a:t>2:15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4DF64-7D73-D341-AFEB-6B40C8CF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94682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E794-ADD2-FD48-9434-BC72E3BB7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D503D-4481-4546-A3DF-BDA8B33CD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Portable Operating System Interface</a:t>
            </a:r>
          </a:p>
          <a:p>
            <a:pPr lvl="1"/>
            <a:r>
              <a:rPr lang="en-US" dirty="0"/>
              <a:t>First specified by the IEEE Computer Society in 1988 to maintain compatibility between operating systems (mostly but not only UNIX-based OS’s)</a:t>
            </a:r>
          </a:p>
          <a:p>
            <a:r>
              <a:rPr lang="en-US" dirty="0"/>
              <a:t>API system calls</a:t>
            </a:r>
          </a:p>
          <a:p>
            <a:r>
              <a:rPr lang="en-US" dirty="0"/>
              <a:t>Command-line commands and scripts</a:t>
            </a:r>
          </a:p>
          <a:p>
            <a:r>
              <a:rPr lang="en-US" dirty="0"/>
              <a:t>Utility programs</a:t>
            </a:r>
          </a:p>
          <a:p>
            <a:r>
              <a:rPr lang="en-US" u="sng" dirty="0"/>
              <a:t>POSIX-certified</a:t>
            </a:r>
            <a:r>
              <a:rPr lang="en-US" dirty="0"/>
              <a:t> and mostly </a:t>
            </a:r>
            <a:r>
              <a:rPr lang="en-US" u="sng" dirty="0"/>
              <a:t>POSIX-compliant</a:t>
            </a:r>
            <a:r>
              <a:rPr lang="en-US" dirty="0"/>
              <a:t> operating systems</a:t>
            </a:r>
          </a:p>
          <a:p>
            <a:pPr lvl="1"/>
            <a:r>
              <a:rPr lang="en-US" dirty="0"/>
              <a:t>See </a:t>
            </a:r>
            <a:r>
              <a:rPr lang="en-US" sz="1600" dirty="0">
                <a:hlinkClick r:id="rId2"/>
              </a:rPr>
              <a:t>https://en.wikipedia.org/wiki/POSIX#POSIX-oriented_operating_systems</a:t>
            </a:r>
            <a:r>
              <a:rPr lang="en-US" sz="1600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2A1B3-F514-0C45-B6A8-7AD556E3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99679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CB5-3BA5-C546-ACE9-BF63BEB55BE2}" type="slidenum">
              <a:rPr lang="en-US"/>
              <a:pPr/>
              <a:t>35</a:t>
            </a:fld>
            <a:endParaRPr 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Library Functions</a:t>
            </a:r>
          </a:p>
        </p:txBody>
      </p:sp>
      <p:pic>
        <p:nvPicPr>
          <p:cNvPr id="502789" name="Picture 5" descr="01-1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" y="3475457"/>
            <a:ext cx="7750175" cy="185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4"/>
            <a:ext cx="8229600" cy="1854200"/>
          </a:xfrm>
          <a:noFill/>
          <a:ln/>
        </p:spPr>
        <p:txBody>
          <a:bodyPr/>
          <a:lstStyle/>
          <a:p>
            <a:r>
              <a:rPr lang="en-US" dirty="0"/>
              <a:t>Some of the key system calls from the POSIX systems library.</a:t>
            </a:r>
          </a:p>
          <a:p>
            <a:pPr lvl="1"/>
            <a:r>
              <a:rPr lang="en-US" dirty="0"/>
              <a:t>For a more complete list, see </a:t>
            </a:r>
            <a:r>
              <a:rPr lang="en-US" dirty="0">
                <a:hlinkClick r:id="rId3"/>
              </a:rPr>
              <a:t>https://www.mkompf.com/cplus/posixlist.html</a:t>
            </a:r>
            <a:r>
              <a:rPr lang="en-US" dirty="0"/>
              <a:t> 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6ADC6B0-B115-5D47-9D27-AB1E36FC0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178996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1DEEE-3494-0641-BBDE-DBFE941D6AD5}" type="slidenum">
              <a:rPr lang="en-US"/>
              <a:pPr/>
              <a:t>36</a:t>
            </a:fld>
            <a:endParaRPr lang="en-US"/>
          </a:p>
        </p:txBody>
      </p:sp>
      <p:sp>
        <p:nvSpPr>
          <p:cNvPr id="5038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Library Functions</a:t>
            </a:r>
            <a:r>
              <a:rPr lang="en-US" i="1" dirty="0"/>
              <a:t>, cont’d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201A773-D17A-434A-BF92-972A2879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68" y="1478837"/>
            <a:ext cx="8247063" cy="2524101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E16F9BBE-8972-424D-ADD5-0A2F2CCD5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1431331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955A-D55C-A540-9D79-D76750171B5C}" type="slidenum">
              <a:rPr lang="en-US"/>
              <a:pPr/>
              <a:t>37</a:t>
            </a:fld>
            <a:endParaRPr lang="en-US"/>
          </a:p>
        </p:txBody>
      </p:sp>
      <p:sp>
        <p:nvSpPr>
          <p:cNvPr id="5058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Library Functions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A910B54-6839-5247-B4E9-FD569F8E7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22941"/>
            <a:ext cx="8229600" cy="2560043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843A511C-404F-6B48-902B-67B8F3CB1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2674522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A1A7-ABB5-7F4F-A293-5D9F33977AD5}" type="slidenum">
              <a:rPr lang="en-US"/>
              <a:pPr/>
              <a:t>38</a:t>
            </a:fld>
            <a:endParaRPr lang="en-US"/>
          </a:p>
        </p:txBody>
      </p:sp>
      <p:sp>
        <p:nvSpPr>
          <p:cNvPr id="5079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Library Functions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958D4E3-25EF-9840-A82B-48BF18E21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39" y="1417342"/>
            <a:ext cx="8138121" cy="1905329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228B7D6C-A27A-4C49-A550-48B3B53C0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2982169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E841A-017A-2146-BFD4-08F2ED51A468}" type="slidenum">
              <a:rPr lang="en-US"/>
              <a:pPr/>
              <a:t>39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Kernel Mode vs. User Mode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An OS such as UNIX executes its </a:t>
            </a:r>
            <a:br>
              <a:rPr lang="en-US" dirty="0"/>
            </a:br>
            <a:r>
              <a:rPr lang="en-US" dirty="0"/>
              <a:t>critical system software in </a:t>
            </a:r>
            <a:r>
              <a:rPr lang="en-US" dirty="0">
                <a:solidFill>
                  <a:srgbClr val="C00000"/>
                </a:solidFill>
              </a:rPr>
              <a:t>kernel mode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is one way the OS </a:t>
            </a:r>
            <a:r>
              <a:rPr lang="en-US" u="sng" dirty="0"/>
              <a:t>protects itself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As a user, you run application programs and utility programs such as editors, compilers, and browsers in </a:t>
            </a:r>
            <a:r>
              <a:rPr lang="en-US" dirty="0">
                <a:solidFill>
                  <a:srgbClr val="C00000"/>
                </a:solidFill>
              </a:rPr>
              <a:t>user mode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System calls made by your programs can invoke </a:t>
            </a:r>
            <a:br>
              <a:rPr lang="en-US" dirty="0"/>
            </a:br>
            <a:r>
              <a:rPr lang="en-US" dirty="0"/>
              <a:t>OS code that is executed in kernel mode.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On the command line, you can become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super user</a:t>
            </a:r>
            <a:r>
              <a:rPr lang="en-US" dirty="0"/>
              <a:t> and bypass some of the </a:t>
            </a:r>
            <a:br>
              <a:rPr lang="en-US" dirty="0"/>
            </a:br>
            <a:r>
              <a:rPr lang="en-US" dirty="0"/>
              <a:t>OS protection mechanisms.</a:t>
            </a:r>
          </a:p>
        </p:txBody>
      </p:sp>
    </p:spTree>
    <p:extLst>
      <p:ext uri="{BB962C8B-B14F-4D97-AF65-F5344CB8AC3E}">
        <p14:creationId xmlns:p14="http://schemas.microsoft.com/office/powerpoint/2010/main" val="185117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3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BBCA-4A23-A64F-A63C-A5290E550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UNIX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E6873-12BF-0242-8E83-0342B0DC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</a:t>
            </a:fld>
            <a:endParaRPr lang="en-US" alt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592DE-A40D-A848-94B0-CBE14A76F30B}"/>
              </a:ext>
            </a:extLst>
          </p:cNvPr>
          <p:cNvSpPr txBox="1"/>
          <p:nvPr/>
        </p:nvSpPr>
        <p:spPr>
          <a:xfrm>
            <a:off x="2354886" y="6611779"/>
            <a:ext cx="4434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https://upload.wikimedia.org/wikipedia/commons/c/cd/Unix_timeline.en.svg</a:t>
            </a:r>
            <a:r>
              <a:rPr lang="en-US" sz="1000" dirty="0"/>
              <a:t> </a:t>
            </a:r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B5B99CF0-2759-EA45-A0E4-DF06267D3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23" y="1277050"/>
            <a:ext cx="6596406" cy="493770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6798398-54D9-2744-ACA8-4AA04A9964BB}"/>
              </a:ext>
            </a:extLst>
          </p:cNvPr>
          <p:cNvGrpSpPr/>
          <p:nvPr/>
        </p:nvGrpSpPr>
        <p:grpSpPr>
          <a:xfrm>
            <a:off x="7132292" y="3246122"/>
            <a:ext cx="1366370" cy="952928"/>
            <a:chOff x="7132292" y="3246122"/>
            <a:chExt cx="1366370" cy="952928"/>
          </a:xfrm>
        </p:grpSpPr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FD9391FE-B36E-0D4D-8789-B30034FCF888}"/>
                </a:ext>
              </a:extLst>
            </p:cNvPr>
            <p:cNvSpPr/>
            <p:nvPr/>
          </p:nvSpPr>
          <p:spPr bwMode="auto">
            <a:xfrm>
              <a:off x="7132292" y="3246122"/>
              <a:ext cx="457195" cy="274317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Left Arrow 9">
              <a:extLst>
                <a:ext uri="{FF2B5EF4-FFF2-40B4-BE49-F238E27FC236}">
                  <a16:creationId xmlns:a16="http://schemas.microsoft.com/office/drawing/2014/main" id="{FA0B69E4-427B-1E48-A543-45541FE9CE5A}"/>
                </a:ext>
              </a:extLst>
            </p:cNvPr>
            <p:cNvSpPr/>
            <p:nvPr/>
          </p:nvSpPr>
          <p:spPr bwMode="auto">
            <a:xfrm>
              <a:off x="7132292" y="3924733"/>
              <a:ext cx="457195" cy="274317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3A975C-B42A-2146-8AFD-FFC8E618CB1C}"/>
                </a:ext>
              </a:extLst>
            </p:cNvPr>
            <p:cNvSpPr txBox="1"/>
            <p:nvPr/>
          </p:nvSpPr>
          <p:spPr>
            <a:xfrm>
              <a:off x="7571805" y="3246122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CMPE 142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922E9A-C14B-E54A-AE25-9CCE4A3C7704}"/>
                </a:ext>
              </a:extLst>
            </p:cNvPr>
            <p:cNvSpPr txBox="1"/>
            <p:nvPr/>
          </p:nvSpPr>
          <p:spPr>
            <a:xfrm>
              <a:off x="7571805" y="3907481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CMPE 142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1892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426413F-1676-C549-ABF8-E9980FE8E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9" y="2135553"/>
            <a:ext cx="4833043" cy="3814028"/>
          </a:xfrm>
          <a:prstGeom prst="rect">
            <a:avLst/>
          </a:prstGeom>
        </p:spPr>
      </p:pic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of a System Call</a:t>
            </a:r>
          </a:p>
        </p:txBody>
      </p:sp>
      <p:sp>
        <p:nvSpPr>
          <p:cNvPr id="471047" name="Rectangle 7"/>
          <p:cNvSpPr>
            <a:spLocks noGrp="1" noChangeArrowheads="1"/>
          </p:cNvSpPr>
          <p:nvPr>
            <p:ph idx="1"/>
          </p:nvPr>
        </p:nvSpPr>
        <p:spPr>
          <a:xfrm>
            <a:off x="5201870" y="2296135"/>
            <a:ext cx="3576324" cy="3693157"/>
          </a:xfrm>
          <a:noFill/>
          <a:ln/>
        </p:spPr>
        <p:txBody>
          <a:bodyPr/>
          <a:lstStyle/>
          <a:p>
            <a:pPr marL="228600" indent="-228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1600" dirty="0"/>
              <a:t>Push </a:t>
            </a:r>
            <a:r>
              <a:rPr lang="en-US" sz="1600" b="1" dirty="0" err="1">
                <a:solidFill>
                  <a:srgbClr val="0033CC"/>
                </a:solidFill>
                <a:latin typeface="Courier New" charset="0"/>
              </a:rPr>
              <a:t>nbytes</a:t>
            </a:r>
            <a:endParaRPr lang="en-US" sz="1600" b="1" dirty="0">
              <a:solidFill>
                <a:srgbClr val="0033CC"/>
              </a:solidFill>
              <a:latin typeface="Courier New" charset="0"/>
            </a:endParaRPr>
          </a:p>
          <a:p>
            <a:pPr marL="228600" indent="-228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1600" dirty="0"/>
              <a:t>Push 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&amp;buffer</a:t>
            </a:r>
          </a:p>
          <a:p>
            <a:pPr marL="228600" indent="-228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1600" dirty="0"/>
              <a:t>Push </a:t>
            </a:r>
            <a:r>
              <a:rPr lang="en-US" sz="1600" b="1" dirty="0" err="1">
                <a:solidFill>
                  <a:srgbClr val="0033CC"/>
                </a:solidFill>
                <a:latin typeface="Courier New" charset="0"/>
              </a:rPr>
              <a:t>fd</a:t>
            </a:r>
            <a:endParaRPr lang="en-US" sz="1600" b="1" dirty="0">
              <a:solidFill>
                <a:srgbClr val="0033CC"/>
              </a:solidFill>
              <a:latin typeface="Courier New" charset="0"/>
            </a:endParaRPr>
          </a:p>
          <a:p>
            <a:pPr marL="228600" indent="-228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1600" dirty="0"/>
              <a:t>Invoke the 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read</a:t>
            </a:r>
            <a:r>
              <a:rPr lang="en-US" sz="1600" dirty="0"/>
              <a:t> library routine.</a:t>
            </a:r>
          </a:p>
          <a:p>
            <a:pPr marL="228600" indent="-228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1600" dirty="0"/>
              <a:t>Put the system call code for 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read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in a register.</a:t>
            </a:r>
          </a:p>
          <a:p>
            <a:pPr marL="228600" indent="-228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TRAP</a:t>
            </a:r>
            <a:r>
              <a:rPr lang="en-US" sz="1600" dirty="0"/>
              <a:t> instruction switches to kernel mode to access the dispatcher in </a:t>
            </a:r>
            <a:br>
              <a:rPr lang="en-US" sz="1600" dirty="0"/>
            </a:br>
            <a:r>
              <a:rPr lang="en-US" sz="1600" dirty="0"/>
              <a:t>the OS kernel.</a:t>
            </a:r>
          </a:p>
          <a:p>
            <a:pPr marL="228600" indent="-228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1600" dirty="0"/>
              <a:t>Dispatcher accesses the read handler.</a:t>
            </a:r>
          </a:p>
          <a:p>
            <a:pPr marL="228600" indent="-228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1600" dirty="0"/>
              <a:t>Execute the read handler.</a:t>
            </a:r>
          </a:p>
          <a:p>
            <a:pPr marL="228600" indent="-228600">
              <a:lnSpc>
                <a:spcPct val="90000"/>
              </a:lnSpc>
              <a:buFont typeface="Wingdings" charset="0"/>
              <a:buAutoNum type="arabicPeriod"/>
            </a:pPr>
            <a:r>
              <a:rPr lang="en-US" sz="1600" dirty="0"/>
              <a:t>Return to the user program at the point after the </a:t>
            </a:r>
            <a:r>
              <a:rPr lang="en-US" sz="1600" b="1" dirty="0">
                <a:solidFill>
                  <a:srgbClr val="0033CC"/>
                </a:solidFill>
                <a:latin typeface="Courier New" charset="0"/>
              </a:rPr>
              <a:t>TRAP</a:t>
            </a:r>
            <a:r>
              <a:rPr lang="en-US" sz="1600" dirty="0"/>
              <a:t> instruction.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516D-8188-2D45-81AB-DE41AD9E99A9}" type="slidenum">
              <a:rPr lang="en-US"/>
              <a:pPr/>
              <a:t>40</a:t>
            </a:fld>
            <a:endParaRPr lang="en-US"/>
          </a:p>
        </p:txBody>
      </p:sp>
      <p:sp>
        <p:nvSpPr>
          <p:cNvPr id="471048" name="Text Box 8"/>
          <p:cNvSpPr txBox="1">
            <a:spLocks noChangeArrowheads="1"/>
          </p:cNvSpPr>
          <p:nvPr/>
        </p:nvSpPr>
        <p:spPr bwMode="auto">
          <a:xfrm>
            <a:off x="2678838" y="1209665"/>
            <a:ext cx="37863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None/>
            </a:pPr>
            <a:r>
              <a:rPr lang="en-US" sz="2800" dirty="0"/>
              <a:t>Invoke the system call</a:t>
            </a:r>
            <a:r>
              <a:rPr lang="en-US" sz="2000" dirty="0">
                <a:latin typeface="Courier New" charset="0"/>
              </a:rPr>
              <a:t> </a:t>
            </a:r>
            <a:endParaRPr lang="en-US" sz="1800" b="1" dirty="0">
              <a:solidFill>
                <a:srgbClr val="0033CC"/>
              </a:solidFill>
              <a:latin typeface="Courier New" charset="0"/>
            </a:endParaRPr>
          </a:p>
        </p:txBody>
      </p:sp>
      <p:sp>
        <p:nvSpPr>
          <p:cNvPr id="471049" name="Text Box 9"/>
          <p:cNvSpPr txBox="1">
            <a:spLocks noChangeArrowheads="1"/>
          </p:cNvSpPr>
          <p:nvPr/>
        </p:nvSpPr>
        <p:spPr bwMode="auto">
          <a:xfrm>
            <a:off x="2210538" y="1705839"/>
            <a:ext cx="510909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latin typeface="Courier New" charset="0"/>
              </a:rPr>
              <a:t>count = read(</a:t>
            </a:r>
            <a:r>
              <a:rPr lang="en-US" sz="2000" b="1" dirty="0" err="1">
                <a:latin typeface="Courier New" charset="0"/>
              </a:rPr>
              <a:t>fd</a:t>
            </a:r>
            <a:r>
              <a:rPr lang="en-US" sz="2000" b="1" dirty="0">
                <a:latin typeface="Courier New" charset="0"/>
              </a:rPr>
              <a:t>, buffer, </a:t>
            </a:r>
            <a:r>
              <a:rPr lang="en-US" sz="2000" b="1" dirty="0" err="1">
                <a:latin typeface="Courier New" charset="0"/>
              </a:rPr>
              <a:t>nbytes</a:t>
            </a:r>
            <a:r>
              <a:rPr lang="en-US" sz="2000" b="1" dirty="0">
                <a:latin typeface="Courier New" charset="0"/>
              </a:rPr>
              <a:t>)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19DAF1E5-3ECA-8B4E-8688-AC3B12E55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C1FE0-D76E-8C41-AC54-5E9B0993AF91}"/>
              </a:ext>
            </a:extLst>
          </p:cNvPr>
          <p:cNvSpPr txBox="1"/>
          <p:nvPr/>
        </p:nvSpPr>
        <p:spPr>
          <a:xfrm>
            <a:off x="7085087" y="2514155"/>
            <a:ext cx="165141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Push in </a:t>
            </a:r>
            <a:r>
              <a:rPr lang="en-US" sz="1200" u="sng" dirty="0">
                <a:solidFill>
                  <a:srgbClr val="0432FF"/>
                </a:solidFill>
              </a:rPr>
              <a:t>reverse order</a:t>
            </a:r>
          </a:p>
          <a:p>
            <a:r>
              <a:rPr lang="en-US" sz="1200" dirty="0">
                <a:solidFill>
                  <a:srgbClr val="0432FF"/>
                </a:solidFill>
              </a:rPr>
              <a:t>on the runtime stack.</a:t>
            </a:r>
          </a:p>
        </p:txBody>
      </p:sp>
    </p:spTree>
    <p:extLst>
      <p:ext uri="{BB962C8B-B14F-4D97-AF65-F5344CB8AC3E}">
        <p14:creationId xmlns:p14="http://schemas.microsoft.com/office/powerpoint/2010/main" val="242372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1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10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10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0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10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8BE81-E420-B544-9E33-23DE12BF41BB}" type="slidenum">
              <a:rPr lang="en-US"/>
              <a:pPr/>
              <a:t>41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System Structure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various ways to organize the code </a:t>
            </a:r>
            <a:br>
              <a:rPr lang="en-US" dirty="0"/>
            </a:br>
            <a:r>
              <a:rPr lang="en-US" dirty="0"/>
              <a:t>of an operating system.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Monolithic</a:t>
            </a:r>
          </a:p>
          <a:p>
            <a:pPr lvl="1"/>
            <a:r>
              <a:rPr lang="en-US" dirty="0"/>
              <a:t>Layered</a:t>
            </a:r>
          </a:p>
          <a:p>
            <a:pPr lvl="1"/>
            <a:r>
              <a:rPr lang="en-US" dirty="0"/>
              <a:t>Virtual machines</a:t>
            </a:r>
          </a:p>
          <a:p>
            <a:pPr lvl="1"/>
            <a:r>
              <a:rPr lang="en-US" dirty="0"/>
              <a:t>Client-server</a:t>
            </a:r>
          </a:p>
          <a:p>
            <a:pPr lvl="1"/>
            <a:r>
              <a:rPr lang="en-US" dirty="0"/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2978502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82B3F-F27A-8846-938F-262B2DD91B27}" type="slidenum">
              <a:rPr lang="en-US"/>
              <a:pPr/>
              <a:t>42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 Structure: Monolithic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1"/>
            <a:ext cx="8412433" cy="37795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original classic way an OS was designed.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No structure.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collection of routines.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routine can call any other routine.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information hiding.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challenge to build and link.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 even bigger challenge to maintain and debug.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5531" y="5072478"/>
            <a:ext cx="4172937" cy="923330"/>
          </a:xfrm>
          <a:prstGeom prst="rect">
            <a:avLst/>
          </a:prstGeom>
          <a:solidFill>
            <a:srgbClr val="FFFDC7"/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</a:rPr>
              <a:t>Every software engineer should read 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the book </a:t>
            </a:r>
            <a:r>
              <a:rPr lang="en-US" sz="1800" b="1" dirty="0">
                <a:solidFill>
                  <a:srgbClr val="0432FF"/>
                </a:solidFill>
              </a:rPr>
              <a:t>The Mythical Man-Month</a:t>
            </a:r>
            <a:r>
              <a:rPr lang="en-US" sz="1800" dirty="0">
                <a:solidFill>
                  <a:srgbClr val="0432FF"/>
                </a:solidFill>
              </a:rPr>
              <a:t> </a:t>
            </a:r>
            <a:br>
              <a:rPr lang="en-US" sz="1800" dirty="0">
                <a:solidFill>
                  <a:srgbClr val="0432FF"/>
                </a:solidFill>
              </a:rPr>
            </a:br>
            <a:r>
              <a:rPr lang="en-US" sz="1800" dirty="0">
                <a:solidFill>
                  <a:srgbClr val="0432FF"/>
                </a:solidFill>
              </a:rPr>
              <a:t>about the development of IBM OS/360.</a:t>
            </a:r>
          </a:p>
        </p:txBody>
      </p:sp>
    </p:spTree>
    <p:extLst>
      <p:ext uri="{BB962C8B-B14F-4D97-AF65-F5344CB8AC3E}">
        <p14:creationId xmlns:p14="http://schemas.microsoft.com/office/powerpoint/2010/main" val="28631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EE97-8076-284D-A90D-78278883398B}" type="slidenum">
              <a:rPr lang="en-US"/>
              <a:pPr/>
              <a:t>43</a:t>
            </a:fld>
            <a:endParaRPr lang="en-US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 Structure: Layered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34829"/>
            <a:ext cx="8229600" cy="1055687"/>
          </a:xfrm>
        </p:spPr>
        <p:txBody>
          <a:bodyPr/>
          <a:lstStyle/>
          <a:p>
            <a:r>
              <a:rPr lang="en-US" dirty="0"/>
              <a:t>Organize the OS as a </a:t>
            </a:r>
            <a:r>
              <a:rPr lang="en-US" dirty="0">
                <a:solidFill>
                  <a:srgbClr val="C00000"/>
                </a:solidFill>
              </a:rPr>
              <a:t>hierarchy of layers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Each layer built on top of the one below it.</a:t>
            </a:r>
          </a:p>
        </p:txBody>
      </p:sp>
      <p:pic>
        <p:nvPicPr>
          <p:cNvPr id="466948" name="Picture 4" descr="1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98" y="1452617"/>
            <a:ext cx="5564803" cy="2489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6BC10D74-9D2E-204B-AF9A-82510C3F8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4077351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DCC2-1962-164D-859F-3AD1773930F6}" type="slidenum">
              <a:rPr lang="en-US"/>
              <a:pPr/>
              <a:t>44</a:t>
            </a:fld>
            <a:endParaRPr lang="en-US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Structure: Layered</a:t>
            </a:r>
            <a:r>
              <a:rPr lang="en-US" i="1" dirty="0"/>
              <a:t>, cont’d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13238"/>
            <a:ext cx="8229600" cy="1766887"/>
          </a:xfrm>
        </p:spPr>
        <p:txBody>
          <a:bodyPr/>
          <a:lstStyle/>
          <a:p>
            <a:r>
              <a:rPr lang="en-US" dirty="0"/>
              <a:t>Layers of the </a:t>
            </a:r>
            <a:r>
              <a:rPr lang="en-US" dirty="0">
                <a:solidFill>
                  <a:srgbClr val="0033CC"/>
                </a:solidFill>
              </a:rPr>
              <a:t>THE operating system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For a Dutch computer in the late 1960s.</a:t>
            </a:r>
          </a:p>
          <a:p>
            <a:pPr lvl="1"/>
            <a:r>
              <a:rPr lang="en-US" dirty="0"/>
              <a:t>The bottommost layer 0 provided multiprogramming.</a:t>
            </a:r>
          </a:p>
        </p:txBody>
      </p:sp>
      <p:pic>
        <p:nvPicPr>
          <p:cNvPr id="474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325563"/>
            <a:ext cx="5969000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2231F8CC-D863-6042-B74E-6900D8045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4188801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A240-00FB-B643-8085-0B44453D1625}" type="slidenum">
              <a:rPr lang="en-US"/>
              <a:pPr/>
              <a:t>45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Structure: Microkernel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4145298"/>
            <a:ext cx="8229600" cy="2026872"/>
          </a:xfrm>
        </p:spPr>
        <p:txBody>
          <a:bodyPr/>
          <a:lstStyle/>
          <a:p>
            <a:r>
              <a:rPr lang="en-US" dirty="0"/>
              <a:t>Put as much OS code as possible outside of the kernel and into user space.</a:t>
            </a:r>
          </a:p>
          <a:p>
            <a:pPr lvl="1"/>
            <a:r>
              <a:rPr lang="en-US" dirty="0"/>
              <a:t>A bug in kernel code then has a much smaller chance of crashing the system.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EC5CC79-237E-6D49-A733-A7A9E498D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B2B3564-0161-524E-908C-FB76F9E0F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903" y="1234464"/>
            <a:ext cx="5928193" cy="274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39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18B0-6571-4C4B-AC24-717B8D1DA878}" type="slidenum">
              <a:rPr lang="en-US"/>
              <a:pPr/>
              <a:t>46</a:t>
            </a:fld>
            <a:endParaRPr lang="en-US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Structure: Client-Server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93867"/>
            <a:ext cx="8229600" cy="29370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Servers provide OS services.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run in different machines on the network.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Pass messages to make service requests.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service sends back the </a:t>
            </a:r>
            <a:r>
              <a:rPr lang="en-US" dirty="0" err="1"/>
              <a:t>reponse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Clients do </a:t>
            </a:r>
            <a:r>
              <a:rPr lang="en-US" u="sng" dirty="0"/>
              <a:t>not</a:t>
            </a:r>
            <a:r>
              <a:rPr lang="en-US" dirty="0"/>
              <a:t> need to know where on the network the services are provided.</a:t>
            </a:r>
          </a:p>
        </p:txBody>
      </p:sp>
      <p:pic>
        <p:nvPicPr>
          <p:cNvPr id="475140" name="Picture 4" descr="1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04" y="1234464"/>
            <a:ext cx="7043392" cy="1883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4EECD1F6-12B9-6C4F-92D5-4695DCA27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3944881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E1AF-E682-C54D-A47B-B428A0B1D2B2}" type="slidenum">
              <a:rPr lang="en-US"/>
              <a:pPr/>
              <a:t>47</a:t>
            </a:fld>
            <a:endParaRPr lang="en-U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 Structure: Virtual Machines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2838"/>
            <a:ext cx="8229600" cy="25193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Virtual machines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VMs</a:t>
            </a:r>
            <a:r>
              <a:rPr lang="en-US" dirty="0"/>
              <a:t>) were first developed </a:t>
            </a:r>
            <a:br>
              <a:rPr lang="en-US" dirty="0"/>
            </a:br>
            <a:r>
              <a:rPr lang="en-US" dirty="0"/>
              <a:t>for the IBM 370 in the late 1960s.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Each virtual machine behaves like </a:t>
            </a:r>
            <a:br>
              <a:rPr lang="en-US" dirty="0"/>
            </a:br>
            <a:r>
              <a:rPr lang="en-US" dirty="0"/>
              <a:t>a separate physical machine.</a:t>
            </a:r>
          </a:p>
          <a:p>
            <a:pPr lvl="1"/>
            <a:r>
              <a:rPr lang="en-US" dirty="0"/>
              <a:t>Controlled by a </a:t>
            </a:r>
            <a:r>
              <a:rPr lang="en-US" dirty="0">
                <a:solidFill>
                  <a:srgbClr val="C00000"/>
                </a:solidFill>
              </a:rPr>
              <a:t>virtual machine monitor</a:t>
            </a:r>
            <a:r>
              <a:rPr lang="en-US" dirty="0"/>
              <a:t>.</a:t>
            </a:r>
          </a:p>
        </p:txBody>
      </p:sp>
      <p:pic>
        <p:nvPicPr>
          <p:cNvPr id="467972" name="Picture 4" descr="1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417638"/>
            <a:ext cx="7392987" cy="195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E4DC171C-5CA1-AF46-AB39-D96A9BBF9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7252208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33FA-F98D-1843-83BF-593492A355EF}" type="slidenum">
              <a:rPr lang="en-US"/>
              <a:pPr/>
              <a:t>48</a:t>
            </a:fld>
            <a:endParaRPr lang="en-US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 Structure: Virtual Machines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Modern VM monitors include:</a:t>
            </a:r>
          </a:p>
          <a:p>
            <a:pPr lvl="4"/>
            <a:endParaRPr lang="en-US"/>
          </a:p>
          <a:p>
            <a:pPr lvl="1"/>
            <a:r>
              <a:rPr lang="en-US"/>
              <a:t>VirtualBox</a:t>
            </a:r>
          </a:p>
          <a:p>
            <a:pPr lvl="1"/>
            <a:r>
              <a:rPr lang="en-US"/>
              <a:t>VMware</a:t>
            </a:r>
          </a:p>
          <a:p>
            <a:pPr lvl="1"/>
            <a:r>
              <a:rPr lang="en-US"/>
              <a:t>KVM</a:t>
            </a:r>
          </a:p>
          <a:p>
            <a:pPr lvl="1"/>
            <a:r>
              <a:rPr lang="en-US"/>
              <a:t>OpenVZ</a:t>
            </a:r>
          </a:p>
          <a:p>
            <a:pPr lvl="1"/>
            <a:r>
              <a:rPr lang="en-US"/>
              <a:t>Xen</a:t>
            </a:r>
          </a:p>
        </p:txBody>
      </p:sp>
    </p:spTree>
    <p:extLst>
      <p:ext uri="{BB962C8B-B14F-4D97-AF65-F5344CB8AC3E}">
        <p14:creationId xmlns:p14="http://schemas.microsoft.com/office/powerpoint/2010/main" val="33092164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4EF2-9AA9-0B43-9D58-2F154EBB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Hypervisors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D0B5B-39A0-0D49-9B38-98EADEF83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07" y="3596664"/>
            <a:ext cx="8503826" cy="2534261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hypervisor</a:t>
            </a:r>
            <a:r>
              <a:rPr lang="en-US" dirty="0"/>
              <a:t>: new term for “virtual machine monitor”</a:t>
            </a:r>
          </a:p>
          <a:p>
            <a:r>
              <a:rPr lang="en-US" dirty="0"/>
              <a:t>Type 1 has no host OS support.</a:t>
            </a:r>
          </a:p>
          <a:p>
            <a:r>
              <a:rPr lang="en-US" dirty="0"/>
              <a:t>Type 2 uses </a:t>
            </a:r>
            <a:r>
              <a:rPr lang="en-US" u="sng" dirty="0"/>
              <a:t>binary translation</a:t>
            </a:r>
            <a:r>
              <a:rPr lang="en-US" dirty="0"/>
              <a:t> but does not have good performance.</a:t>
            </a:r>
          </a:p>
          <a:p>
            <a:r>
              <a:rPr lang="en-US" dirty="0"/>
              <a:t>Type 3 is used today by VirtualBox, VMware,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FCC6F-2D3F-FC40-A995-5AD79408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49</a:t>
            </a:fld>
            <a:endParaRPr lang="en-US" altLang="x-non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CB547B4-D5CF-6E48-95F9-ABDF41F8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579" y="1325903"/>
            <a:ext cx="7022842" cy="2011658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5C6C973A-C789-5040-9FD4-C2B8B2EF8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57363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F6698-EF13-7F46-90F1-EA9A45DB6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bash</a:t>
            </a:r>
            <a:r>
              <a:rPr lang="en-US" dirty="0"/>
              <a:t>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58B3E-BBEE-6042-AF3E-D9682DB7F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bash</a:t>
            </a:r>
            <a:r>
              <a:rPr lang="en-US" dirty="0"/>
              <a:t> is the default shell and command language for Linux.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shell</a:t>
            </a:r>
            <a:r>
              <a:rPr lang="en-US" dirty="0"/>
              <a:t>: a command interpreter for the </a:t>
            </a:r>
            <a:br>
              <a:rPr lang="en-US" dirty="0"/>
            </a:br>
            <a:r>
              <a:rPr lang="en-US" dirty="0"/>
              <a:t>command-line interface to Linux.</a:t>
            </a:r>
          </a:p>
          <a:p>
            <a:pPr lvl="4"/>
            <a:endParaRPr lang="en-US" dirty="0"/>
          </a:p>
          <a:p>
            <a:r>
              <a:rPr lang="en-US" dirty="0"/>
              <a:t>We will use bash to demonstrate UNIX/Linux features as our example operating system.</a:t>
            </a:r>
          </a:p>
          <a:p>
            <a:pPr lvl="4"/>
            <a:endParaRPr lang="en-US" dirty="0"/>
          </a:p>
          <a:p>
            <a:r>
              <a:rPr lang="en-US" dirty="0"/>
              <a:t>Example programs will use POSIX calls to show how these features are implemented.</a:t>
            </a:r>
          </a:p>
          <a:p>
            <a:pPr lvl="4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AF0375-902C-B447-897B-86751E25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276655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8ECF-EBD6-EC41-98CF-1265217215F6}" type="slidenum">
              <a:rPr lang="en-US"/>
              <a:pPr/>
              <a:t>50</a:t>
            </a:fld>
            <a:endParaRPr lang="en-US"/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process is basically an abstraction of a</a:t>
            </a:r>
            <a:br>
              <a:rPr lang="en-US" dirty="0"/>
            </a:br>
            <a:r>
              <a:rPr lang="en-US" u="sng" dirty="0"/>
              <a:t>running program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most central concept in any operating system. </a:t>
            </a:r>
          </a:p>
          <a:p>
            <a:pPr lvl="1"/>
            <a:r>
              <a:rPr lang="en-US" dirty="0"/>
              <a:t>It consists of some </a:t>
            </a:r>
            <a:r>
              <a:rPr lang="en-US" u="sng" dirty="0"/>
              <a:t>activity</a:t>
            </a:r>
            <a:r>
              <a:rPr lang="en-US" dirty="0"/>
              <a:t> on the computer.</a:t>
            </a:r>
          </a:p>
          <a:p>
            <a:pPr lvl="1"/>
            <a:r>
              <a:rPr lang="en-US" dirty="0"/>
              <a:t>It has a program, input, output, memory, registers, etc., and a </a:t>
            </a:r>
            <a:r>
              <a:rPr lang="en-US" u="sng" dirty="0"/>
              <a:t>state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Each process runs in its own address space.</a:t>
            </a:r>
          </a:p>
          <a:p>
            <a:pPr lvl="1"/>
            <a:r>
              <a:rPr lang="en-US" dirty="0"/>
              <a:t>If a program (such as a spreadsheet) is running more than once at the same time, each is an individual process with a separate address space.</a:t>
            </a:r>
          </a:p>
        </p:txBody>
      </p:sp>
    </p:spTree>
    <p:extLst>
      <p:ext uri="{BB962C8B-B14F-4D97-AF65-F5344CB8AC3E}">
        <p14:creationId xmlns:p14="http://schemas.microsoft.com/office/powerpoint/2010/main" val="28442483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B09B2-EE84-DC4B-89E9-5749CFA5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in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16494-55FE-6B4E-B73F-6B153E904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5486385" cy="4920604"/>
          </a:xfrm>
        </p:spPr>
        <p:txBody>
          <a:bodyPr/>
          <a:lstStyle/>
          <a:p>
            <a:r>
              <a:rPr lang="en-US" dirty="0"/>
              <a:t>A UNIX process’s address space is divided into three segments: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text segment</a:t>
            </a:r>
            <a:r>
              <a:rPr lang="en-US" dirty="0"/>
              <a:t>: the program code.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data segment</a:t>
            </a:r>
            <a:r>
              <a:rPr lang="en-US" dirty="0"/>
              <a:t>: includes the heap for dynamically allocated data (grows upwards into higher memory addresses).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stack segment</a:t>
            </a:r>
            <a:r>
              <a:rPr lang="en-US" dirty="0"/>
              <a:t>: the runtime stack (grows downwards into lower memory addresses).</a:t>
            </a:r>
          </a:p>
          <a:p>
            <a:pPr lvl="1"/>
            <a:r>
              <a:rPr lang="en-US" dirty="0"/>
              <a:t>gap: unused memory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DAE8B-5018-5B46-AD24-9C47AA419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51</a:t>
            </a:fld>
            <a:endParaRPr lang="en-US" altLang="x-non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AB21F2F-3A20-A542-A560-CFDD959C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24" y="1354038"/>
            <a:ext cx="2743170" cy="2532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59CB9A-8F7F-3E43-BAB4-8400A1A25676}"/>
              </a:ext>
            </a:extLst>
          </p:cNvPr>
          <p:cNvSpPr txBox="1"/>
          <p:nvPr/>
        </p:nvSpPr>
        <p:spPr>
          <a:xfrm>
            <a:off x="6026564" y="4159877"/>
            <a:ext cx="251222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When the gap is used up,</a:t>
            </a:r>
          </a:p>
          <a:p>
            <a:r>
              <a:rPr lang="en-US" dirty="0">
                <a:solidFill>
                  <a:srgbClr val="0432FF"/>
                </a:solidFill>
              </a:rPr>
              <a:t>a “heap-stack collision”</a:t>
            </a:r>
          </a:p>
          <a:p>
            <a:r>
              <a:rPr lang="en-US" dirty="0">
                <a:solidFill>
                  <a:srgbClr val="0432FF"/>
                </a:solidFill>
              </a:rPr>
              <a:t>has occurred, and you</a:t>
            </a:r>
          </a:p>
          <a:p>
            <a:r>
              <a:rPr lang="en-US" dirty="0">
                <a:solidFill>
                  <a:srgbClr val="0432FF"/>
                </a:solidFill>
              </a:rPr>
              <a:t>have an “out of memory” </a:t>
            </a:r>
          </a:p>
          <a:p>
            <a:r>
              <a:rPr lang="en-US" dirty="0">
                <a:solidFill>
                  <a:srgbClr val="0432FF"/>
                </a:solidFill>
              </a:rPr>
              <a:t>runtime error.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4162F1-E6A3-A44A-908A-832175222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8073079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293D-1BD0-D245-94D3-4F2E69BD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Layout of a C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FCD2F-D612-1849-A95C-DA24662B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52</a:t>
            </a:fld>
            <a:endParaRPr lang="en-US" altLang="x-none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9A4B735-70C5-3F40-981E-D68F1E0F5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59" y="1211297"/>
            <a:ext cx="7223681" cy="50370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E7C909-78E2-0948-8B4A-F322D6EE8098}"/>
              </a:ext>
            </a:extLst>
          </p:cNvPr>
          <p:cNvSpPr txBox="1"/>
          <p:nvPr/>
        </p:nvSpPr>
        <p:spPr>
          <a:xfrm>
            <a:off x="3200415" y="6274095"/>
            <a:ext cx="354937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65000"/>
                  </a:schemeClr>
                </a:solidFill>
              </a:rPr>
              <a:t>Operating System Concepts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, 10</a:t>
            </a:r>
            <a:r>
              <a:rPr lang="en-US" sz="1000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by Abraham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Silberschatz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, Greg Gagne, and Peter B. Galvin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Wiley, 2018, ISBN 978-1119456339 </a:t>
            </a:r>
          </a:p>
        </p:txBody>
      </p:sp>
    </p:spTree>
    <p:extLst>
      <p:ext uri="{BB962C8B-B14F-4D97-AF65-F5344CB8AC3E}">
        <p14:creationId xmlns:p14="http://schemas.microsoft.com/office/powerpoint/2010/main" val="16247100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06C5-8398-BC47-8B5D-1231F58C3653}" type="slidenum">
              <a:rPr lang="en-US"/>
              <a:pPr/>
              <a:t>53</a:t>
            </a:fld>
            <a:endParaRPr lang="en-US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Models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3"/>
            <a:ext cx="8138116" cy="47548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Multiprogramming</a:t>
            </a:r>
            <a:r>
              <a:rPr lang="en-US" dirty="0"/>
              <a:t> with</a:t>
            </a:r>
            <a:br>
              <a:rPr lang="en-US" dirty="0"/>
            </a:br>
            <a:r>
              <a:rPr lang="en-US" dirty="0"/>
              <a:t>multiple running programs.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One program counter</a:t>
            </a:r>
            <a:br>
              <a:rPr lang="en-US" dirty="0"/>
            </a:br>
            <a:r>
              <a:rPr lang="en-US" dirty="0"/>
              <a:t>per CPU.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program has its</a:t>
            </a:r>
            <a:br>
              <a:rPr lang="en-US" dirty="0"/>
            </a:br>
            <a:r>
              <a:rPr lang="en-US" dirty="0"/>
              <a:t>own </a:t>
            </a:r>
            <a:r>
              <a:rPr lang="en-US" u="sng" dirty="0"/>
              <a:t>virtual CPU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real CPU </a:t>
            </a:r>
            <a:r>
              <a:rPr lang="en-US" u="sng" dirty="0"/>
              <a:t>rapidly</a:t>
            </a:r>
            <a:br>
              <a:rPr lang="en-US" u="sng" dirty="0"/>
            </a:br>
            <a:r>
              <a:rPr lang="en-US" u="sng" dirty="0"/>
              <a:t>switches</a:t>
            </a:r>
            <a:r>
              <a:rPr lang="en-US" dirty="0"/>
              <a:t> from one</a:t>
            </a:r>
            <a:br>
              <a:rPr lang="en-US" dirty="0"/>
            </a:br>
            <a:r>
              <a:rPr lang="en-US" dirty="0"/>
              <a:t>program to another.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Process switching</a:t>
            </a:r>
            <a:r>
              <a:rPr lang="en-US" dirty="0">
                <a:solidFill>
                  <a:schemeClr val="folHlink"/>
                </a:solidFill>
              </a:rPr>
              <a:t> </a:t>
            </a:r>
            <a:r>
              <a:rPr lang="en-US" dirty="0"/>
              <a:t>AKA </a:t>
            </a:r>
            <a:r>
              <a:rPr lang="en-US" dirty="0">
                <a:solidFill>
                  <a:srgbClr val="C00000"/>
                </a:solidFill>
              </a:rPr>
              <a:t>context switching</a:t>
            </a:r>
            <a:br>
              <a:rPr lang="en-US" dirty="0">
                <a:solidFill>
                  <a:schemeClr val="folHlink"/>
                </a:solidFill>
              </a:rPr>
            </a:br>
            <a:endParaRPr lang="en-US" dirty="0">
              <a:solidFill>
                <a:schemeClr val="folHlink"/>
              </a:solidFill>
            </a:endParaRPr>
          </a:p>
        </p:txBody>
      </p:sp>
      <p:pic>
        <p:nvPicPr>
          <p:cNvPr id="3" name="Picture 2" descr="Diagram, engineering drawing, rectangle&#10;&#10;Description automatically generated">
            <a:extLst>
              <a:ext uri="{FF2B5EF4-FFF2-40B4-BE49-F238E27FC236}">
                <a16:creationId xmlns:a16="http://schemas.microsoft.com/office/drawing/2014/main" id="{76862BCA-47C2-0E49-BB99-2EC3EB56A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12" y="1325903"/>
            <a:ext cx="3241585" cy="3794756"/>
          </a:xfrm>
          <a:prstGeom prst="rect">
            <a:avLst/>
          </a:prstGeom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EDAC24B3-06ED-1547-9521-78E5D7AB0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09801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A1E73-1249-8746-8BA1-F0F62AD28EE1}" type="slidenum">
              <a:rPr lang="en-US"/>
              <a:pPr/>
              <a:t>54</a:t>
            </a:fld>
            <a:endParaRPr lang="en-US"/>
          </a:p>
        </p:txBody>
      </p: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Models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1295400"/>
            <a:ext cx="8412433" cy="2225040"/>
          </a:xfrm>
        </p:spPr>
        <p:txBody>
          <a:bodyPr/>
          <a:lstStyle/>
          <a:p>
            <a:r>
              <a:rPr lang="en-US" dirty="0"/>
              <a:t>Only one program is active on a CPU </a:t>
            </a:r>
            <a:br>
              <a:rPr lang="en-US" dirty="0"/>
            </a:br>
            <a:r>
              <a:rPr lang="en-US" dirty="0"/>
              <a:t>at any instant.</a:t>
            </a:r>
          </a:p>
          <a:p>
            <a:pPr lvl="1"/>
            <a:r>
              <a:rPr lang="en-US" dirty="0"/>
              <a:t>Each program has its own logical program counter.</a:t>
            </a:r>
          </a:p>
          <a:p>
            <a:pPr lvl="1"/>
            <a:r>
              <a:rPr lang="en-US" dirty="0"/>
              <a:t>When a program runs, its logical program counter is switched into the machine’s physical program counter.</a:t>
            </a:r>
          </a:p>
        </p:txBody>
      </p:sp>
      <p:pic>
        <p:nvPicPr>
          <p:cNvPr id="3" name="Picture 2" descr="A picture containing text, clock, watch&#10;&#10;Description automatically generated">
            <a:extLst>
              <a:ext uri="{FF2B5EF4-FFF2-40B4-BE49-F238E27FC236}">
                <a16:creationId xmlns:a16="http://schemas.microsoft.com/office/drawing/2014/main" id="{CD404A85-AB39-4746-9CBA-81ADCB013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73" y="3682041"/>
            <a:ext cx="7315120" cy="2404758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AD3C2BBA-8621-4746-B49C-8312C0163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27124307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Control Block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57F85-B9AE-1446-853D-142B18874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67843"/>
          </a:xfrm>
        </p:spPr>
        <p:txBody>
          <a:bodyPr/>
          <a:lstStyle/>
          <a:p>
            <a:r>
              <a:rPr lang="en-US" dirty="0"/>
              <a:t>The OS maintains a </a:t>
            </a:r>
            <a:r>
              <a:rPr lang="en-US" dirty="0">
                <a:solidFill>
                  <a:srgbClr val="C00000"/>
                </a:solidFill>
              </a:rPr>
              <a:t>process table</a:t>
            </a:r>
            <a:r>
              <a:rPr lang="en-US" dirty="0"/>
              <a:t> to keep track of processes.</a:t>
            </a:r>
          </a:p>
          <a:p>
            <a:pPr lvl="1"/>
            <a:r>
              <a:rPr lang="en-US" dirty="0"/>
              <a:t>Each entry of the table is a </a:t>
            </a:r>
            <a:r>
              <a:rPr lang="en-US" dirty="0">
                <a:solidFill>
                  <a:srgbClr val="C00000"/>
                </a:solidFill>
              </a:rPr>
              <a:t>process control block</a:t>
            </a:r>
            <a:r>
              <a:rPr lang="en-US" dirty="0"/>
              <a:t>, (</a:t>
            </a:r>
            <a:r>
              <a:rPr lang="en-US" dirty="0">
                <a:solidFill>
                  <a:srgbClr val="C00000"/>
                </a:solidFill>
              </a:rPr>
              <a:t>PCB</a:t>
            </a:r>
            <a:r>
              <a:rPr lang="en-US" dirty="0"/>
              <a:t>) which contains a process’s state information.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E202-D013-A244-B2F6-AB4D1A433515}" type="slidenum">
              <a:rPr lang="en-US"/>
              <a:pPr/>
              <a:t>55</a:t>
            </a:fld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DCE7614-CA99-0649-8C06-479AA18BD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117" y="2971805"/>
            <a:ext cx="5675766" cy="3216268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C9BB724E-7ABF-D44B-8E88-4CC263B82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9842518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49F95-AA48-5740-AAD8-D366B27C6A08}" type="slidenum">
              <a:rPr lang="en-US"/>
              <a:pPr/>
              <a:t>56</a:t>
            </a:fld>
            <a:endParaRPr lang="en-US"/>
          </a:p>
        </p:txBody>
      </p:sp>
      <p:pic>
        <p:nvPicPr>
          <p:cNvPr id="4956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6" y="1217903"/>
            <a:ext cx="6969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5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 Switching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B64FC-051B-5840-B9ED-9728EB8A9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342" y="5840359"/>
            <a:ext cx="287931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Systems: Design and Implementation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3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Albert Woodhull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Prentice-Hall, Inc., 2006, ISBN 978-0131429383</a:t>
            </a:r>
          </a:p>
        </p:txBody>
      </p:sp>
    </p:spTree>
    <p:extLst>
      <p:ext uri="{BB962C8B-B14F-4D97-AF65-F5344CB8AC3E}">
        <p14:creationId xmlns:p14="http://schemas.microsoft.com/office/powerpoint/2010/main" val="1937606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CB9A-9E8D-EB4B-8B10-58A2C2B6AEA5}" type="slidenum">
              <a:rPr lang="en-US"/>
              <a:pPr/>
              <a:t>57</a:t>
            </a:fld>
            <a:endParaRPr lang="en-US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Creation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Principal events that cause </a:t>
            </a:r>
            <a:br>
              <a:rPr lang="en-US" dirty="0"/>
            </a:br>
            <a:r>
              <a:rPr lang="en-US" dirty="0"/>
              <a:t>processes to be </a:t>
            </a:r>
            <a:r>
              <a:rPr lang="en-US" u="sng" dirty="0"/>
              <a:t>created</a:t>
            </a:r>
            <a:r>
              <a:rPr lang="en-US" dirty="0"/>
              <a:t>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System initialization.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Execution of a process creation system call </a:t>
            </a:r>
            <a:br>
              <a:rPr lang="en-US" dirty="0"/>
            </a:br>
            <a:r>
              <a:rPr lang="en-US" dirty="0"/>
              <a:t>by a running process, such as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fork()</a:t>
            </a:r>
            <a:r>
              <a:rPr lang="en-US" dirty="0"/>
              <a:t>.</a:t>
            </a:r>
          </a:p>
          <a:p>
            <a:pPr lvl="4"/>
            <a:endParaRPr lang="en-US" b="1" dirty="0">
              <a:solidFill>
                <a:srgbClr val="0033CC"/>
              </a:solidFill>
              <a:latin typeface="Courier New" charset="0"/>
            </a:endParaRPr>
          </a:p>
          <a:p>
            <a:pPr lvl="1"/>
            <a:r>
              <a:rPr lang="en-US" dirty="0"/>
              <a:t>A user request to create a new process.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Initiation of a batch job.</a:t>
            </a:r>
          </a:p>
        </p:txBody>
      </p:sp>
    </p:spTree>
    <p:extLst>
      <p:ext uri="{BB962C8B-B14F-4D97-AF65-F5344CB8AC3E}">
        <p14:creationId xmlns:p14="http://schemas.microsoft.com/office/powerpoint/2010/main" val="26761512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CBC5-BCFD-B843-9714-E748866057F7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Termination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Conditions that cause a process to </a:t>
            </a:r>
            <a:r>
              <a:rPr lang="en-US" u="sng" dirty="0"/>
              <a:t>terminate</a:t>
            </a:r>
            <a:r>
              <a:rPr lang="en-US" dirty="0"/>
              <a:t>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Normal exit (voluntary).</a:t>
            </a:r>
          </a:p>
          <a:p>
            <a:pPr lvl="1"/>
            <a:r>
              <a:rPr lang="en-US" dirty="0"/>
              <a:t>Error exit (voluntary).</a:t>
            </a:r>
          </a:p>
          <a:p>
            <a:pPr lvl="1"/>
            <a:r>
              <a:rPr lang="en-US" dirty="0"/>
              <a:t>Fatal error (involuntary).</a:t>
            </a:r>
          </a:p>
          <a:p>
            <a:pPr lvl="1"/>
            <a:r>
              <a:rPr lang="en-US" dirty="0"/>
              <a:t>Killed by another process (involuntary).</a:t>
            </a:r>
          </a:p>
          <a:p>
            <a:pPr lvl="4"/>
            <a:endParaRPr lang="en-US" dirty="0">
              <a:solidFill>
                <a:srgbClr val="B23C00"/>
              </a:solidFill>
            </a:endParaRPr>
          </a:p>
          <a:p>
            <a:r>
              <a:rPr lang="en-US" dirty="0"/>
              <a:t>Cascading termination</a:t>
            </a:r>
          </a:p>
          <a:p>
            <a:pPr lvl="1"/>
            <a:r>
              <a:rPr lang="en-US" dirty="0"/>
              <a:t>On some operating systems, when a process terminates, so do its child processes.</a:t>
            </a:r>
          </a:p>
        </p:txBody>
      </p:sp>
    </p:spTree>
    <p:extLst>
      <p:ext uri="{BB962C8B-B14F-4D97-AF65-F5344CB8AC3E}">
        <p14:creationId xmlns:p14="http://schemas.microsoft.com/office/powerpoint/2010/main" val="26833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9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9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4EBC-4470-1C4A-B0DC-D2A5CE8E26AD}" type="slidenum">
              <a:rPr lang="en-US"/>
              <a:pPr/>
              <a:t>59</a:t>
            </a:fld>
            <a:endParaRPr 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Creation and Termination</a:t>
            </a:r>
          </a:p>
        </p:txBody>
      </p:sp>
      <p:pic>
        <p:nvPicPr>
          <p:cNvPr id="5007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149475"/>
            <a:ext cx="75469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0741" name="Text Box 5"/>
          <p:cNvSpPr txBox="1">
            <a:spLocks noChangeArrowheads="1"/>
          </p:cNvSpPr>
          <p:nvPr/>
        </p:nvSpPr>
        <p:spPr bwMode="auto">
          <a:xfrm>
            <a:off x="2834659" y="4251951"/>
            <a:ext cx="203292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432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</a:rPr>
              <a:t>What does the </a:t>
            </a:r>
            <a:r>
              <a:rPr lang="en-US" sz="1400" b="1" dirty="0">
                <a:solidFill>
                  <a:srgbClr val="0432FF"/>
                </a:solidFill>
                <a:latin typeface="Courier New" charset="0"/>
              </a:rPr>
              <a:t>exec()</a:t>
            </a:r>
          </a:p>
          <a:p>
            <a:r>
              <a:rPr lang="en-US" sz="1400" dirty="0">
                <a:solidFill>
                  <a:srgbClr val="0432FF"/>
                </a:solidFill>
              </a:rPr>
              <a:t>system call do?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A78939-4B7B-CF4B-BE2A-5C72A9425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707" y="5714975"/>
            <a:ext cx="287931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Systems: Design and Implementation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3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Albert Woodhull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Prentice-Hall, Inc., 2006, ISBN 978-0131429383</a:t>
            </a:r>
          </a:p>
        </p:txBody>
      </p:sp>
    </p:spTree>
    <p:extLst>
      <p:ext uri="{BB962C8B-B14F-4D97-AF65-F5344CB8AC3E}">
        <p14:creationId xmlns:p14="http://schemas.microsoft.com/office/powerpoint/2010/main" val="10747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538B-F4EF-B542-A20B-1C3E7D0B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Views of the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CC98B-52D1-774C-8489-C29B07FA2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37706"/>
          </a:xfrm>
        </p:spPr>
        <p:txBody>
          <a:bodyPr/>
          <a:lstStyle/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You run programs.</a:t>
            </a:r>
          </a:p>
          <a:p>
            <a:pPr lvl="1"/>
            <a:r>
              <a:rPr lang="en-US" dirty="0"/>
              <a:t>Instead of scheduling and managing CPUs.</a:t>
            </a:r>
          </a:p>
          <a:p>
            <a:pPr lvl="4"/>
            <a:endParaRPr lang="en-US" dirty="0"/>
          </a:p>
          <a:p>
            <a:r>
              <a:rPr lang="en-US" dirty="0"/>
              <a:t>Memory</a:t>
            </a:r>
          </a:p>
          <a:p>
            <a:pPr lvl="1"/>
            <a:r>
              <a:rPr lang="en-US" dirty="0"/>
              <a:t>Allocate to your programs statically or dynamically.</a:t>
            </a:r>
          </a:p>
          <a:p>
            <a:pPr lvl="1"/>
            <a:r>
              <a:rPr lang="en-US" dirty="0"/>
              <a:t>Instead of dealing with physical memory addresses.</a:t>
            </a:r>
          </a:p>
          <a:p>
            <a:pPr lvl="1"/>
            <a:r>
              <a:rPr lang="en-US" dirty="0"/>
              <a:t>Use more memory than physically present.</a:t>
            </a:r>
          </a:p>
          <a:p>
            <a:pPr lvl="4"/>
            <a:endParaRPr lang="en-US" dirty="0"/>
          </a:p>
          <a:p>
            <a:r>
              <a:rPr lang="en-US" dirty="0"/>
              <a:t>Files</a:t>
            </a:r>
          </a:p>
          <a:p>
            <a:pPr lvl="1"/>
            <a:r>
              <a:rPr lang="en-US" dirty="0"/>
              <a:t>You work with named collections of persistent data.</a:t>
            </a:r>
          </a:p>
          <a:p>
            <a:pPr lvl="1"/>
            <a:r>
              <a:rPr lang="en-US" dirty="0"/>
              <a:t>Instead of disk sectors and sector addresses.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02E68-A9CB-8C4C-9B2A-ED664B45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131841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9E76-75E5-D54F-A1E0-83CBF397C7C5}" type="slidenum">
              <a:rPr lang="en-US"/>
              <a:pPr/>
              <a:t>60</a:t>
            </a:fld>
            <a:endParaRPr lang="en-US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States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46122"/>
            <a:ext cx="8229600" cy="2834003"/>
          </a:xfrm>
        </p:spPr>
        <p:txBody>
          <a:bodyPr/>
          <a:lstStyle/>
          <a:p>
            <a:pPr marL="533400" indent="-533400"/>
            <a:r>
              <a:rPr lang="en-US" sz="2400" dirty="0"/>
              <a:t>Running </a:t>
            </a:r>
          </a:p>
          <a:p>
            <a:pPr marL="928688" lvl="1" indent="-457200">
              <a:buFont typeface="Wingdings" charset="0"/>
              <a:buChar char="o"/>
            </a:pPr>
            <a:r>
              <a:rPr lang="en-US" sz="2000" dirty="0"/>
              <a:t>Using the CPU at that instant.</a:t>
            </a:r>
          </a:p>
          <a:p>
            <a:pPr lvl="4"/>
            <a:endParaRPr lang="en-US" sz="1000" dirty="0"/>
          </a:p>
          <a:p>
            <a:pPr marL="533400" indent="-533400"/>
            <a:r>
              <a:rPr lang="en-US" sz="2400" dirty="0"/>
              <a:t>Ready </a:t>
            </a:r>
          </a:p>
          <a:p>
            <a:pPr marL="928688" lvl="1" indent="-457200">
              <a:buFont typeface="Wingdings" charset="0"/>
              <a:buChar char="o"/>
            </a:pPr>
            <a:r>
              <a:rPr lang="en-US" sz="2000" dirty="0"/>
              <a:t>Runnable, but temporarily stopped to let another process run.</a:t>
            </a:r>
          </a:p>
          <a:p>
            <a:pPr lvl="4"/>
            <a:endParaRPr lang="en-US" sz="1000" dirty="0"/>
          </a:p>
          <a:p>
            <a:pPr marL="533400" indent="-533400"/>
            <a:r>
              <a:rPr lang="en-US" sz="2400" dirty="0"/>
              <a:t>Blocked </a:t>
            </a:r>
          </a:p>
          <a:p>
            <a:pPr marL="928688" lvl="1" indent="-457200">
              <a:buFont typeface="Wingdings" charset="0"/>
              <a:buChar char="o"/>
            </a:pPr>
            <a:r>
              <a:rPr lang="en-US" sz="2000" dirty="0"/>
              <a:t>Unable to run until some external event happens.</a:t>
            </a:r>
          </a:p>
        </p:txBody>
      </p:sp>
      <p:pic>
        <p:nvPicPr>
          <p:cNvPr id="501764" name="Picture 4" descr="2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94" y="1363687"/>
            <a:ext cx="6973612" cy="1601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79F6C6D5-DB70-284E-8DCF-0CA212EBC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362443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06D7-F8C2-B94E-B9CC-2A1AD7C22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Views of the Computer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BDED-1C3F-F142-AAB9-C06439524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and output (I/O)</a:t>
            </a:r>
          </a:p>
          <a:p>
            <a:pPr lvl="1"/>
            <a:r>
              <a:rPr lang="en-US" dirty="0"/>
              <a:t>Your programs read and write files.</a:t>
            </a:r>
          </a:p>
          <a:p>
            <a:pPr lvl="1"/>
            <a:r>
              <a:rPr lang="en-US" dirty="0"/>
              <a:t>Instead of communicating with hardware devices.</a:t>
            </a:r>
          </a:p>
          <a:p>
            <a:pPr lvl="4"/>
            <a:endParaRPr lang="en-US" dirty="0"/>
          </a:p>
          <a:p>
            <a:r>
              <a:rPr lang="en-US" dirty="0"/>
              <a:t>In summary, an operating system (OS) enables</a:t>
            </a:r>
          </a:p>
          <a:p>
            <a:pPr lvl="1"/>
            <a:r>
              <a:rPr lang="en-US" dirty="0"/>
              <a:t>You to interact with a computer</a:t>
            </a:r>
            <a:br>
              <a:rPr lang="en-US" dirty="0"/>
            </a:br>
            <a:r>
              <a:rPr lang="en-US" dirty="0"/>
              <a:t>at a higher, more user-friendly level.</a:t>
            </a:r>
          </a:p>
          <a:p>
            <a:pPr lvl="1"/>
            <a:r>
              <a:rPr lang="en-US" dirty="0"/>
              <a:t>Your programs </a:t>
            </a:r>
            <a:r>
              <a:rPr lang="en-US" u="sng" dirty="0"/>
              <a:t>not</a:t>
            </a:r>
            <a:r>
              <a:rPr lang="en-US" dirty="0"/>
              <a:t> to have to work directly </a:t>
            </a:r>
            <a:br>
              <a:rPr lang="en-US" dirty="0"/>
            </a:br>
            <a:r>
              <a:rPr lang="en-US" dirty="0"/>
              <a:t>with the physical hardware.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FCA74-6B5F-B743-9A97-C19E3BF5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6926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9014-C48F-A94A-8350-0800C1E3FFC1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451588" name="Picture 4" descr="1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37561"/>
            <a:ext cx="3321050" cy="2441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Abstraction: Processes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process</a:t>
            </a:r>
            <a:r>
              <a:rPr lang="en-US" dirty="0"/>
              <a:t> is an </a:t>
            </a:r>
            <a:r>
              <a:rPr lang="en-US" u="sng" dirty="0"/>
              <a:t>executing program</a:t>
            </a:r>
            <a:r>
              <a:rPr lang="en-US" dirty="0"/>
              <a:t>.</a:t>
            </a:r>
          </a:p>
          <a:p>
            <a:r>
              <a:rPr lang="en-US" dirty="0"/>
              <a:t>It uses memory resources (an address space).</a:t>
            </a:r>
          </a:p>
          <a:p>
            <a:r>
              <a:rPr lang="en-US" dirty="0"/>
              <a:t>It uses machine registers.</a:t>
            </a:r>
          </a:p>
          <a:p>
            <a:r>
              <a:rPr lang="en-US" dirty="0"/>
              <a:t>It can create (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spawn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) child processes and thereby create a </a:t>
            </a:r>
            <a:r>
              <a:rPr lang="en-US" dirty="0">
                <a:solidFill>
                  <a:srgbClr val="B23300"/>
                </a:solidFill>
              </a:rPr>
              <a:t>process tree</a:t>
            </a:r>
            <a:r>
              <a:rPr lang="en-US" dirty="0"/>
              <a:t>.</a:t>
            </a:r>
          </a:p>
          <a:p>
            <a:r>
              <a:rPr lang="en-US" dirty="0"/>
              <a:t>Processes may need </a:t>
            </a:r>
            <a:br>
              <a:rPr lang="en-US" dirty="0"/>
            </a:br>
            <a:r>
              <a:rPr lang="en-US" dirty="0"/>
              <a:t>to communicate with </a:t>
            </a:r>
            <a:br>
              <a:rPr lang="en-US" dirty="0"/>
            </a:br>
            <a:r>
              <a:rPr lang="en-US" dirty="0"/>
              <a:t>each other. </a:t>
            </a:r>
          </a:p>
          <a:p>
            <a:pPr lvl="1"/>
            <a:r>
              <a:rPr lang="en-US" dirty="0"/>
              <a:t>IPC = </a:t>
            </a:r>
            <a:r>
              <a:rPr lang="en-US" dirty="0" err="1">
                <a:solidFill>
                  <a:srgbClr val="B23300"/>
                </a:solidFill>
              </a:rPr>
              <a:t>interprocess</a:t>
            </a:r>
            <a:r>
              <a:rPr lang="en-US" dirty="0">
                <a:solidFill>
                  <a:srgbClr val="B23300"/>
                </a:solidFill>
              </a:rPr>
              <a:t> </a:t>
            </a:r>
            <a:br>
              <a:rPr lang="en-US" dirty="0">
                <a:solidFill>
                  <a:srgbClr val="B23300"/>
                </a:solidFill>
              </a:rPr>
            </a:br>
            <a:r>
              <a:rPr lang="en-US" dirty="0">
                <a:solidFill>
                  <a:srgbClr val="B23300"/>
                </a:solidFill>
              </a:rPr>
              <a:t>communication</a:t>
            </a:r>
            <a:endParaRPr lang="en-US" dirty="0"/>
          </a:p>
        </p:txBody>
      </p:sp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6035024" y="6216004"/>
            <a:ext cx="205857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Modern Operating Systems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4th edition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Herbert Bos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Pearson, 2014, ISBN 978-0133591620 </a:t>
            </a:r>
          </a:p>
        </p:txBody>
      </p:sp>
    </p:spTree>
    <p:extLst>
      <p:ext uri="{BB962C8B-B14F-4D97-AF65-F5344CB8AC3E}">
        <p14:creationId xmlns:p14="http://schemas.microsoft.com/office/powerpoint/2010/main" val="54503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AC3E9-C9F2-224E-86C6-8A083405412A}" type="slidenum">
              <a:rPr lang="en-US"/>
              <a:pPr/>
              <a:t>9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Abstraction: Memory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4892674"/>
          </a:xfrm>
        </p:spPr>
        <p:txBody>
          <a:bodyPr/>
          <a:lstStyle/>
          <a:p>
            <a:r>
              <a:rPr lang="en-US" dirty="0"/>
              <a:t>Early operating systems + computer hardware support together enabled </a:t>
            </a:r>
            <a:r>
              <a:rPr lang="en-US" dirty="0">
                <a:solidFill>
                  <a:srgbClr val="B23300"/>
                </a:solidFill>
              </a:rPr>
              <a:t>multiprogramming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Each process’s </a:t>
            </a:r>
            <a:r>
              <a:rPr lang="en-US" dirty="0">
                <a:solidFill>
                  <a:srgbClr val="C00000"/>
                </a:solidFill>
              </a:rPr>
              <a:t>address space</a:t>
            </a:r>
            <a:r>
              <a:rPr lang="en-US" dirty="0"/>
              <a:t> in physical memory resided in a </a:t>
            </a:r>
            <a:r>
              <a:rPr lang="en-US" u="sng" dirty="0"/>
              <a:t>separate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memory partition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Modern operating systems implement </a:t>
            </a:r>
            <a:r>
              <a:rPr lang="en-US" dirty="0">
                <a:solidFill>
                  <a:srgbClr val="C00000"/>
                </a:solidFill>
              </a:rPr>
              <a:t>virtual memory </a:t>
            </a:r>
            <a:r>
              <a:rPr lang="en-US" dirty="0"/>
              <a:t>that is larger than physical memory.</a:t>
            </a:r>
          </a:p>
        </p:txBody>
      </p:sp>
      <p:pic>
        <p:nvPicPr>
          <p:cNvPr id="450564" name="Picture 4" descr="1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95" y="3076608"/>
            <a:ext cx="2834609" cy="2089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66" name="Rectangle 6"/>
          <p:cNvSpPr>
            <a:spLocks noChangeArrowheads="1"/>
          </p:cNvSpPr>
          <p:nvPr/>
        </p:nvSpPr>
        <p:spPr bwMode="auto">
          <a:xfrm>
            <a:off x="5807485" y="4734839"/>
            <a:ext cx="287931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Operating Systems: Design and Implementation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, 3</a:t>
            </a:r>
            <a:r>
              <a:rPr lang="en-US" sz="800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Andrew Tanenbaum &amp; Albert Woodhull 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Prentice-Hall, Inc., 2006, ISBN 978-0131429383</a:t>
            </a:r>
          </a:p>
        </p:txBody>
      </p:sp>
    </p:spTree>
    <p:extLst>
      <p:ext uri="{BB962C8B-B14F-4D97-AF65-F5344CB8AC3E}">
        <p14:creationId xmlns:p14="http://schemas.microsoft.com/office/powerpoint/2010/main" val="1101401880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30107</TotalTime>
  <Words>4786</Words>
  <Application>Microsoft Macintosh PowerPoint</Application>
  <PresentationFormat>On-screen Show (4:3)</PresentationFormat>
  <Paragraphs>709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Courier New</vt:lpstr>
      <vt:lpstr>Times New Roman</vt:lpstr>
      <vt:lpstr>Wingdings</vt:lpstr>
      <vt:lpstr>Quadrant</vt:lpstr>
      <vt:lpstr>CMPE 142 Operating Systems February 5 Class Meeting</vt:lpstr>
      <vt:lpstr>Project Teams</vt:lpstr>
      <vt:lpstr>What is an Operating System?</vt:lpstr>
      <vt:lpstr>Evolution of UNIX</vt:lpstr>
      <vt:lpstr>The bash Shell</vt:lpstr>
      <vt:lpstr>Virtual Views of the Computer</vt:lpstr>
      <vt:lpstr>Virtual Views of the Computer, cont’d</vt:lpstr>
      <vt:lpstr>Abstraction: Processes</vt:lpstr>
      <vt:lpstr>Abstraction: Memory</vt:lpstr>
      <vt:lpstr>Abstraction: File Systems</vt:lpstr>
      <vt:lpstr>OS Concept: API</vt:lpstr>
      <vt:lpstr>Example System Call: fork()</vt:lpstr>
      <vt:lpstr>Example System Call: fork()</vt:lpstr>
      <vt:lpstr>Example System Call: fork()</vt:lpstr>
      <vt:lpstr>How to Call the Functions</vt:lpstr>
      <vt:lpstr>How to Compile and Run a C Program</vt:lpstr>
      <vt:lpstr>OS Concept: Mounted File Systems</vt:lpstr>
      <vt:lpstr>OS Concept: stdin and stdout</vt:lpstr>
      <vt:lpstr>OS Concept: stdin and stdout, cont’d</vt:lpstr>
      <vt:lpstr>OS Concept: stdin and stdout, cont’d</vt:lpstr>
      <vt:lpstr>How to Compile and Run a C++ Program</vt:lpstr>
      <vt:lpstr>OS Concept: Shell</vt:lpstr>
      <vt:lpstr>Shell: I/O Redirection</vt:lpstr>
      <vt:lpstr>Shell: I/O Redirection, cont’d</vt:lpstr>
      <vt:lpstr>OS Concept: Pipes</vt:lpstr>
      <vt:lpstr>OS Concept: Pipe Example</vt:lpstr>
      <vt:lpstr>OS Concept: Pipe Example, cont’d</vt:lpstr>
      <vt:lpstr>OS Concept: Pipe Example, cont’d</vt:lpstr>
      <vt:lpstr>OS Concept: Pipe Example, cont’d</vt:lpstr>
      <vt:lpstr>Shell: Pipes</vt:lpstr>
      <vt:lpstr>Shell: Pipe Example</vt:lpstr>
      <vt:lpstr>Shell: Pipe Example, cont’d</vt:lpstr>
      <vt:lpstr>Break</vt:lpstr>
      <vt:lpstr>POSIX</vt:lpstr>
      <vt:lpstr>POSIX Library Functions</vt:lpstr>
      <vt:lpstr>POSIX Library Functions, cont’d</vt:lpstr>
      <vt:lpstr>POSIX Library Functions, cont’d</vt:lpstr>
      <vt:lpstr>POSIX Library Functions, cont’d</vt:lpstr>
      <vt:lpstr>Kernel Mode vs. User Mode</vt:lpstr>
      <vt:lpstr>Workflow of a System Call</vt:lpstr>
      <vt:lpstr>Operating System Structure</vt:lpstr>
      <vt:lpstr>OS Structure: Monolithic</vt:lpstr>
      <vt:lpstr>OS Structure: Layered</vt:lpstr>
      <vt:lpstr>OS Structure: Layered, cont’d</vt:lpstr>
      <vt:lpstr>OS Structure: Microkernel</vt:lpstr>
      <vt:lpstr>OS Structure: Client-Server</vt:lpstr>
      <vt:lpstr>OS Structure: Virtual Machines</vt:lpstr>
      <vt:lpstr>OS Structure: Virtual Machines</vt:lpstr>
      <vt:lpstr>Hypervisors</vt:lpstr>
      <vt:lpstr>Processes</vt:lpstr>
      <vt:lpstr>Processes in Memory</vt:lpstr>
      <vt:lpstr>Memory Layout of a C Program</vt:lpstr>
      <vt:lpstr>Process Models</vt:lpstr>
      <vt:lpstr>Process Models, cont’d</vt:lpstr>
      <vt:lpstr>Process Control Block</vt:lpstr>
      <vt:lpstr>Context Switching</vt:lpstr>
      <vt:lpstr>Process Creation</vt:lpstr>
      <vt:lpstr>Process Termination</vt:lpstr>
      <vt:lpstr>Process Creation and Termination</vt:lpstr>
      <vt:lpstr>Process States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151: Object-Oriented Design</dc:title>
  <dc:creator>Ronald Mak</dc:creator>
  <cp:lastModifiedBy>Ron Mak</cp:lastModifiedBy>
  <cp:revision>385</cp:revision>
  <dcterms:created xsi:type="dcterms:W3CDTF">2008-01-12T03:52:55Z</dcterms:created>
  <dcterms:modified xsi:type="dcterms:W3CDTF">2021-02-05T23:07:02Z</dcterms:modified>
</cp:coreProperties>
</file>