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47"/>
  </p:notesMasterIdLst>
  <p:handoutMasterIdLst>
    <p:handoutMasterId r:id="rId48"/>
  </p:handoutMasterIdLst>
  <p:sldIdLst>
    <p:sldId id="256" r:id="rId2"/>
    <p:sldId id="348" r:id="rId3"/>
    <p:sldId id="313" r:id="rId4"/>
    <p:sldId id="403" r:id="rId5"/>
    <p:sldId id="369" r:id="rId6"/>
    <p:sldId id="366" r:id="rId7"/>
    <p:sldId id="306" r:id="rId8"/>
    <p:sldId id="368" r:id="rId9"/>
    <p:sldId id="389" r:id="rId10"/>
    <p:sldId id="351" r:id="rId11"/>
    <p:sldId id="391" r:id="rId12"/>
    <p:sldId id="397" r:id="rId13"/>
    <p:sldId id="272" r:id="rId14"/>
    <p:sldId id="396" r:id="rId15"/>
    <p:sldId id="394" r:id="rId16"/>
    <p:sldId id="398" r:id="rId17"/>
    <p:sldId id="400" r:id="rId18"/>
    <p:sldId id="401" r:id="rId19"/>
    <p:sldId id="303" r:id="rId20"/>
    <p:sldId id="405" r:id="rId21"/>
    <p:sldId id="304" r:id="rId22"/>
    <p:sldId id="305" r:id="rId23"/>
    <p:sldId id="307" r:id="rId24"/>
    <p:sldId id="308" r:id="rId25"/>
    <p:sldId id="406" r:id="rId26"/>
    <p:sldId id="407" r:id="rId27"/>
    <p:sldId id="408" r:id="rId28"/>
    <p:sldId id="409" r:id="rId29"/>
    <p:sldId id="410" r:id="rId30"/>
    <p:sldId id="411" r:id="rId31"/>
    <p:sldId id="412" r:id="rId32"/>
    <p:sldId id="413" r:id="rId33"/>
    <p:sldId id="414" r:id="rId34"/>
    <p:sldId id="419" r:id="rId35"/>
    <p:sldId id="415" r:id="rId36"/>
    <p:sldId id="416" r:id="rId37"/>
    <p:sldId id="420" r:id="rId38"/>
    <p:sldId id="421" r:id="rId39"/>
    <p:sldId id="417" r:id="rId40"/>
    <p:sldId id="422" r:id="rId41"/>
    <p:sldId id="418" r:id="rId42"/>
    <p:sldId id="423" r:id="rId43"/>
    <p:sldId id="424" r:id="rId44"/>
    <p:sldId id="425" r:id="rId45"/>
    <p:sldId id="373" r:id="rId4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FF9300"/>
    <a:srgbClr val="E1A90D"/>
    <a:srgbClr val="C5F9B8"/>
    <a:srgbClr val="FF40FF"/>
    <a:srgbClr val="930705"/>
    <a:srgbClr val="005493"/>
    <a:srgbClr val="08813D"/>
    <a:srgbClr val="029846"/>
    <a:srgbClr val="CF9A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68" autoAdjust="0"/>
    <p:restoredTop sz="98450" autoAdjust="0"/>
  </p:normalViewPr>
  <p:slideViewPr>
    <p:cSldViewPr>
      <p:cViewPr varScale="1">
        <p:scale>
          <a:sx n="217" d="100"/>
          <a:sy n="217" d="100"/>
        </p:scale>
        <p:origin x="184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751E4A-BF22-7547-A3CF-514369C79BB7}" type="datetimeFigureOut">
              <a:rPr lang="en-US" smtClean="0"/>
              <a:t>1/25/21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4AC9F7-100A-9447-81AD-7DF9FC15F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867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x-none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x-none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x-none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13DE455-F6F3-4F4E-A0EB-B787F7D12FDB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3DE455-F6F3-4F4E-A0EB-B787F7D12FDB}" type="slidenum">
              <a:rPr lang="en-US" altLang="x-none" smtClean="0"/>
              <a:pPr/>
              <a:t>1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116579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DE455-F6F3-4F4E-A0EB-B787F7D12FDB}" type="slidenum">
              <a:rPr lang="en-US" altLang="x-none" smtClean="0"/>
              <a:pPr/>
              <a:t>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556185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x-none" altLang="x-none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x-none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  <a:prstGeom prst="rect">
            <a:avLst/>
          </a:prstGeom>
        </p:spPr>
        <p:txBody>
          <a:bodyPr/>
          <a:lstStyle>
            <a:lvl1pPr marL="0" indent="0">
              <a:buFont typeface="Wingdings" charset="2"/>
              <a:buNone/>
              <a:defRPr sz="2000"/>
            </a:lvl1pPr>
          </a:lstStyle>
          <a:p>
            <a:pPr lvl="0"/>
            <a:r>
              <a:rPr lang="en-US" altLang="x-none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987A21-E039-AC42-9909-E4579A660C35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885406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3E6A8-C093-C84F-8482-5134BB1D8BDB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11818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55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575094-CFE5-6845-BA77-358456EEE977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49442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B9DC1-1358-BC4B-B641-2C2A42F06E18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294280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C74841-672B-DD4F-873B-241AE5DFC028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32332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FEF31-D98D-E64D-AE69-8E9E2BB968DD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953916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65950A-5284-F14A-8929-A5FDD999DDD8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507644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C63D3-51DD-C944-8AEA-B749D334FBF6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819896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26BFE0-1B2C-0E4B-8A9D-BEB6E74EC3D9}" type="slidenum">
              <a:rPr lang="en-US" altLang="x-none"/>
              <a:pPr/>
              <a:t>‹#›</a:t>
            </a:fld>
            <a:endParaRPr lang="en-US" altLang="x-non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8976" y="6248400"/>
            <a:ext cx="301781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74798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182913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40488" y="5257780"/>
            <a:ext cx="301781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1F3A25-4381-F748-9D2C-5621C5E9A25C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801318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title style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5242" y="6248400"/>
            <a:ext cx="73155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9A191E7-2071-B34D-84F0-74D03C8C3C56}" type="slidenum">
              <a:rPr lang="en-US" altLang="x-none"/>
              <a:pPr/>
              <a:t>‹#›</a:t>
            </a:fld>
            <a:endParaRPr lang="en-US" altLang="x-none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x-none" altLang="x-none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9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2021: January 29</a:t>
            </a:r>
            <a:endParaRPr lang="en-US" sz="1000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3721708" y="6263609"/>
            <a:ext cx="19928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x-none" sz="1000" dirty="0"/>
              <a:t>CMPE 142: Operating Systems </a:t>
            </a:r>
          </a:p>
          <a:p>
            <a:pPr algn="ctr"/>
            <a:r>
              <a:rPr lang="en-US" altLang="x-none" sz="1000" dirty="0"/>
              <a:t>© R. </a:t>
            </a:r>
            <a:r>
              <a:rPr lang="en-US" altLang="x-none" sz="1000" dirty="0" err="1"/>
              <a:t>Mak</a:t>
            </a:r>
            <a:endParaRPr lang="en-US" altLang="x-none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2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2"/>
        <a:buChar char="o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n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o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/CMPE142/index.html" TargetMode="External"/><Relationship Id="rId2" Type="http://schemas.openxmlformats.org/officeDocument/2006/relationships/hyperlink" Target="http://www.cs.sjsu.edu/~mak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upload.wikimedia.org/wikipedia/commons/c/cd/Unix_timeline.en.svg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POSIX#POSIX-oriented_operating_systems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upload.wikimedia.org/wikipedia/commons/c/cd/Unix_timeline.en.svg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upload.wikimedia.org/wikipedia/commons/c/cd/Unix_timeline.en.svg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kavindi-herath.medium.com/evolution-of-windows-os-9e6a0c96a3f2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sourceforge.net/projects/xming/" TargetMode="External"/><Relationship Id="rId2" Type="http://schemas.openxmlformats.org/officeDocument/2006/relationships/hyperlink" Target="https://docs.microsoft.com/en-us/windows/wsl/install-win1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ourceforge.net/projects/vcxsrv/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/tutorials/ConfigureUbuntu.pdf" TargetMode="External"/><Relationship Id="rId2" Type="http://schemas.openxmlformats.org/officeDocument/2006/relationships/hyperlink" Target="http://www.cs.sjsu.edu/~mak/tutorials/InstallUbuntuWindows.pdf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box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/tutorials/ConfigureUbuntu.pdf" TargetMode="External"/><Relationship Id="rId2" Type="http://schemas.openxmlformats.org/officeDocument/2006/relationships/hyperlink" Target="http://www.cs.sjsu.edu/~mak/tutorials/InstallUbuntuVirtualBox.pdf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sjsu.edu/~mak/tutorials/InstallBashForMacOS.pdf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linuxconfig.org/bash-scripting-tutorial-for-beginners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linuxconfig.org/bash-scripting-tutorial-for-beginner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x-none" sz="3200" dirty="0"/>
              <a:t>CMPE 142</a:t>
            </a:r>
            <a:br>
              <a:rPr lang="en-US" altLang="x-none" sz="3200" dirty="0"/>
            </a:br>
            <a:r>
              <a:rPr lang="en-US" altLang="x-none" sz="3200" dirty="0"/>
              <a:t>Operating Systems</a:t>
            </a:r>
            <a:br>
              <a:rPr lang="en-US" altLang="x-none" sz="3600" dirty="0"/>
            </a:br>
            <a:r>
              <a:rPr lang="en-US" altLang="x-none" sz="2400" dirty="0"/>
              <a:t>January 29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altLang="x-none" dirty="0"/>
              <a:t>Department of Computer Engineering</a:t>
            </a:r>
            <a:br>
              <a:rPr lang="en-US" altLang="x-none" dirty="0"/>
            </a:br>
            <a:r>
              <a:rPr lang="en-US" altLang="x-none" dirty="0"/>
              <a:t>San Jose State University</a:t>
            </a:r>
            <a:br>
              <a:rPr lang="en-US" altLang="x-none" dirty="0"/>
            </a:br>
            <a:br>
              <a:rPr lang="en-US" altLang="x-none" sz="1000" dirty="0"/>
            </a:br>
            <a:r>
              <a:rPr lang="en-US" altLang="x-none" dirty="0"/>
              <a:t>Spring 2021</a:t>
            </a:r>
            <a:br>
              <a:rPr lang="en-US" altLang="x-none" dirty="0"/>
            </a:br>
            <a:r>
              <a:rPr lang="en-US" altLang="x-none" dirty="0"/>
              <a:t>Instructor: Ron Mak</a:t>
            </a:r>
          </a:p>
          <a:p>
            <a:pPr algn="ctr"/>
            <a:r>
              <a:rPr lang="en-US" altLang="x-none" dirty="0">
                <a:hlinkClick r:id="rId3"/>
              </a:rPr>
              <a:t>www.cs.sjsu.edu/~mak</a:t>
            </a:r>
            <a:endParaRPr lang="en-US" altLang="x-none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2133600" cy="457200"/>
          </a:xfrm>
        </p:spPr>
        <p:txBody>
          <a:bodyPr/>
          <a:lstStyle/>
          <a:p>
            <a:fld id="{5A7A4AD9-282A-1D42-BDC8-5281B49D17AB}" type="slidenum">
              <a:rPr lang="en-US" altLang="x-none" smtClean="0"/>
              <a:pPr/>
              <a:t>1</a:t>
            </a:fld>
            <a:endParaRPr lang="en-US" altLang="x-non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Teams</a:t>
            </a:r>
            <a:r>
              <a:rPr lang="en-US" i="1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Submit your team information into Canvas (under “Assignments/Miscellaneous”)</a:t>
            </a:r>
            <a:br>
              <a:rPr lang="en-US" dirty="0"/>
            </a:br>
            <a:r>
              <a:rPr lang="en-US" dirty="0"/>
              <a:t>by </a:t>
            </a:r>
            <a:r>
              <a:rPr lang="en-US" dirty="0">
                <a:solidFill>
                  <a:srgbClr val="B23C00"/>
                </a:solidFill>
              </a:rPr>
              <a:t>Wednesday, February 3</a:t>
            </a:r>
            <a:r>
              <a:rPr lang="en-US" dirty="0"/>
              <a:t>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Your team name</a:t>
            </a:r>
          </a:p>
          <a:p>
            <a:pPr lvl="1"/>
            <a:r>
              <a:rPr lang="en-US" dirty="0"/>
              <a:t>A list of team members and email addresses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61D1A6-6E3A-034E-9D03-8138A255D79D}"/>
              </a:ext>
            </a:extLst>
          </p:cNvPr>
          <p:cNvSpPr txBox="1"/>
          <p:nvPr/>
        </p:nvSpPr>
        <p:spPr>
          <a:xfrm>
            <a:off x="2551254" y="4069073"/>
            <a:ext cx="4041491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033CC"/>
                </a:solidFill>
              </a:rPr>
              <a:t>Only one student per team</a:t>
            </a:r>
          </a:p>
          <a:p>
            <a:pPr algn="ctr"/>
            <a:r>
              <a:rPr lang="en-US" sz="2000" dirty="0">
                <a:solidFill>
                  <a:srgbClr val="0033CC"/>
                </a:solidFill>
              </a:rPr>
              <a:t>needs to submit team information.</a:t>
            </a:r>
          </a:p>
        </p:txBody>
      </p:sp>
    </p:spTree>
    <p:extLst>
      <p:ext uri="{BB962C8B-B14F-4D97-AF65-F5344CB8AC3E}">
        <p14:creationId xmlns:p14="http://schemas.microsoft.com/office/powerpoint/2010/main" val="809999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742CD-3E8A-7144-B073-22D37694D12E}" type="slidenum">
              <a:rPr lang="en-US"/>
              <a:pPr/>
              <a:t>11</a:t>
            </a:fld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Individual Responsibilities</a:t>
            </a:r>
          </a:p>
        </p:txBody>
      </p:sp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822325" y="2151063"/>
            <a:ext cx="7589838" cy="15906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114300" indent="1588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 algn="ctr"/>
            <a:r>
              <a:rPr lang="en-US" sz="2400">
                <a:solidFill>
                  <a:schemeClr val="folHlink"/>
                </a:solidFill>
              </a:rPr>
              <a:t>You are personally responsible for participating </a:t>
            </a:r>
            <a:br>
              <a:rPr lang="en-US" sz="2400">
                <a:solidFill>
                  <a:schemeClr val="folHlink"/>
                </a:solidFill>
              </a:rPr>
            </a:br>
            <a:r>
              <a:rPr lang="en-US" sz="2400">
                <a:solidFill>
                  <a:schemeClr val="folHlink"/>
                </a:solidFill>
              </a:rPr>
              <a:t>and contributing to your team</a:t>
            </a:r>
            <a:r>
              <a:rPr lang="en-US" sz="2400">
                <a:solidFill>
                  <a:schemeClr val="folHlink"/>
                </a:solidFill>
                <a:latin typeface="Arial"/>
              </a:rPr>
              <a:t>’</a:t>
            </a:r>
            <a:r>
              <a:rPr lang="en-US" sz="2400">
                <a:solidFill>
                  <a:schemeClr val="folHlink"/>
                </a:solidFill>
              </a:rPr>
              <a:t>s work, and for </a:t>
            </a:r>
            <a:br>
              <a:rPr lang="en-US" sz="2400">
                <a:solidFill>
                  <a:schemeClr val="folHlink"/>
                </a:solidFill>
              </a:rPr>
            </a:br>
            <a:r>
              <a:rPr lang="en-US" sz="2400">
                <a:solidFill>
                  <a:schemeClr val="folHlink"/>
                </a:solidFill>
              </a:rPr>
              <a:t>understanding each part of the work for every </a:t>
            </a:r>
            <a:br>
              <a:rPr lang="en-US" sz="2400">
                <a:solidFill>
                  <a:schemeClr val="folHlink"/>
                </a:solidFill>
              </a:rPr>
            </a:br>
            <a:r>
              <a:rPr lang="en-US" sz="2400">
                <a:solidFill>
                  <a:schemeClr val="folHlink"/>
                </a:solidFill>
              </a:rPr>
              <a:t>assignment whether or not you worked on that part.</a:t>
            </a:r>
          </a:p>
        </p:txBody>
      </p:sp>
    </p:spTree>
    <p:extLst>
      <p:ext uri="{BB962C8B-B14F-4D97-AF65-F5344CB8AC3E}">
        <p14:creationId xmlns:p14="http://schemas.microsoft.com/office/powerpoint/2010/main" val="93485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E3680-C591-9948-9B2D-ABC4362CDBAA}" type="slidenum">
              <a:rPr lang="en-US"/>
              <a:pPr/>
              <a:t>12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Postmortem Assessment Report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 the end of the semester, each student will </a:t>
            </a:r>
            <a:r>
              <a:rPr lang="en-US" u="sng" dirty="0"/>
              <a:t>individually</a:t>
            </a:r>
            <a:r>
              <a:rPr lang="en-US" dirty="0"/>
              <a:t> turn in a short (one page) report: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 brief description of </a:t>
            </a:r>
            <a:r>
              <a:rPr lang="en-US" u="sng" dirty="0"/>
              <a:t>what you learned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in the course.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An assessment of your </a:t>
            </a:r>
            <a:r>
              <a:rPr lang="en-US" u="sng" dirty="0"/>
              <a:t>personal accomplishments </a:t>
            </a:r>
            <a:br>
              <a:rPr lang="en-US" dirty="0"/>
            </a:br>
            <a:r>
              <a:rPr lang="en-US" dirty="0"/>
              <a:t>for your project team. 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An assessment of the contributions of each of </a:t>
            </a:r>
            <a:br>
              <a:rPr lang="en-US" dirty="0"/>
            </a:br>
            <a:r>
              <a:rPr lang="en-US" dirty="0"/>
              <a:t>your </a:t>
            </a:r>
            <a:r>
              <a:rPr lang="en-US" u="sng" dirty="0"/>
              <a:t>project team members</a:t>
            </a:r>
            <a:r>
              <a:rPr lang="en-US" dirty="0"/>
              <a:t>. </a:t>
            </a:r>
          </a:p>
          <a:p>
            <a:pPr lvl="5"/>
            <a:endParaRPr lang="en-US" dirty="0"/>
          </a:p>
          <a:p>
            <a:r>
              <a:rPr lang="en-US" dirty="0"/>
              <a:t>This report will be seen only by the instructor.</a:t>
            </a:r>
          </a:p>
        </p:txBody>
      </p:sp>
    </p:spTree>
    <p:extLst>
      <p:ext uri="{BB962C8B-B14F-4D97-AF65-F5344CB8AC3E}">
        <p14:creationId xmlns:p14="http://schemas.microsoft.com/office/powerpoint/2010/main" val="2729615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81472-C459-A34F-84AF-B644A09DA17F}" type="slidenum">
              <a:rPr lang="en-US"/>
              <a:pPr/>
              <a:t>13</a:t>
            </a:fld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Individual Overall Class Grade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60% assignments*</a:t>
            </a:r>
          </a:p>
          <a:p>
            <a:pPr>
              <a:lnSpc>
                <a:spcPct val="80000"/>
              </a:lnSpc>
            </a:pPr>
            <a:r>
              <a:rPr lang="en-US" dirty="0"/>
              <a:t>15% midterm**</a:t>
            </a:r>
          </a:p>
          <a:p>
            <a:pPr>
              <a:lnSpc>
                <a:spcPct val="80000"/>
              </a:lnSpc>
            </a:pPr>
            <a:r>
              <a:rPr lang="en-US" dirty="0"/>
              <a:t>25% final**</a:t>
            </a:r>
          </a:p>
          <a:p>
            <a:pPr lvl="2">
              <a:lnSpc>
                <a:spcPct val="80000"/>
              </a:lnSpc>
            </a:pPr>
            <a:r>
              <a:rPr lang="en-US" sz="1400" dirty="0"/>
              <a:t> * team score</a:t>
            </a:r>
          </a:p>
          <a:p>
            <a:pPr lvl="2"/>
            <a:r>
              <a:rPr lang="en-US" sz="1400" dirty="0"/>
              <a:t>** individual score</a:t>
            </a:r>
          </a:p>
          <a:p>
            <a:r>
              <a:rPr lang="en-US" sz="2200" dirty="0"/>
              <a:t>During the semester, keep track of your progress in Canvas. </a:t>
            </a:r>
          </a:p>
          <a:p>
            <a:r>
              <a:rPr lang="en-US" sz="2200" dirty="0"/>
              <a:t>At the end of the semester, students with the median score will get the B- grade. </a:t>
            </a:r>
          </a:p>
          <a:p>
            <a:r>
              <a:rPr lang="en-US" sz="2200" dirty="0"/>
              <a:t>Higher and lower grades will then be assigned based on</a:t>
            </a:r>
            <a:br>
              <a:rPr lang="en-US" sz="2200" dirty="0"/>
            </a:br>
            <a:r>
              <a:rPr lang="en-US" sz="2200" dirty="0"/>
              <a:t>how the scores cluster above and below the median.</a:t>
            </a:r>
          </a:p>
          <a:p>
            <a:r>
              <a:rPr lang="en-US" sz="2200" dirty="0"/>
              <a:t>Therefore, your final class grade will be based primarily on your performance relative to the other students in the class.</a:t>
            </a:r>
            <a:endParaRPr lang="en-US" dirty="0"/>
          </a:p>
          <a:p>
            <a:pPr marL="0" marR="0" lvl="4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259965" y="1340589"/>
            <a:ext cx="4452566" cy="1631216"/>
          </a:xfrm>
          <a:prstGeom prst="rect">
            <a:avLst/>
          </a:prstGeom>
          <a:solidFill>
            <a:srgbClr val="FFFFCC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33CC"/>
                </a:solidFill>
              </a:rPr>
              <a:t>Your final class grade will be adjusted</a:t>
            </a:r>
            <a:br>
              <a:rPr lang="en-US" sz="2000" dirty="0">
                <a:solidFill>
                  <a:srgbClr val="0033CC"/>
                </a:solidFill>
              </a:rPr>
            </a:br>
            <a:r>
              <a:rPr lang="en-US" sz="2000" dirty="0">
                <a:solidFill>
                  <a:srgbClr val="0033CC"/>
                </a:solidFill>
              </a:rPr>
              <a:t>up or down depending on your </a:t>
            </a:r>
          </a:p>
          <a:p>
            <a:pPr algn="ctr"/>
            <a:r>
              <a:rPr lang="en-US" sz="2000" u="sng" dirty="0">
                <a:solidFill>
                  <a:srgbClr val="0033CC"/>
                </a:solidFill>
              </a:rPr>
              <a:t>level and quality of participation</a:t>
            </a:r>
            <a:r>
              <a:rPr lang="en-US" sz="2000" dirty="0">
                <a:solidFill>
                  <a:srgbClr val="0033CC"/>
                </a:solidFill>
              </a:rPr>
              <a:t>,</a:t>
            </a:r>
          </a:p>
          <a:p>
            <a:pPr algn="ctr"/>
            <a:r>
              <a:rPr lang="en-US" sz="2000" dirty="0">
                <a:solidFill>
                  <a:srgbClr val="0033CC"/>
                </a:solidFill>
              </a:rPr>
              <a:t>as reported by your </a:t>
            </a:r>
          </a:p>
          <a:p>
            <a:pPr algn="ctr"/>
            <a:r>
              <a:rPr lang="en-US" sz="2000" dirty="0">
                <a:solidFill>
                  <a:srgbClr val="0033CC"/>
                </a:solidFill>
              </a:rPr>
              <a:t>teammates</a:t>
            </a:r>
            <a:r>
              <a:rPr lang="en-US" sz="2000" dirty="0">
                <a:solidFill>
                  <a:srgbClr val="0033CC"/>
                </a:solidFill>
                <a:latin typeface="Arial"/>
              </a:rPr>
              <a:t>’ </a:t>
            </a:r>
            <a:r>
              <a:rPr lang="en-US" sz="2000" dirty="0">
                <a:solidFill>
                  <a:srgbClr val="0033CC"/>
                </a:solidFill>
              </a:rPr>
              <a:t>postmortem reports.</a:t>
            </a:r>
          </a:p>
        </p:txBody>
      </p:sp>
    </p:spTree>
    <p:extLst>
      <p:ext uri="{BB962C8B-B14F-4D97-AF65-F5344CB8AC3E}">
        <p14:creationId xmlns:p14="http://schemas.microsoft.com/office/powerpoint/2010/main" val="1253631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202AC-03A8-B44C-8227-86D66E29E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Please Submit to Canvas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81E4C-7293-AA41-8FEA-CA1DEE9A7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596624"/>
          </a:xfrm>
        </p:spPr>
        <p:txBody>
          <a:bodyPr/>
          <a:lstStyle/>
          <a:p>
            <a:r>
              <a:rPr lang="en-US" dirty="0"/>
              <a:t>A signed copy of the </a:t>
            </a:r>
            <a:r>
              <a:rPr lang="en-US" u="sng" dirty="0"/>
              <a:t>Honesty Pledge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A copy of your transcript with the </a:t>
            </a:r>
            <a:br>
              <a:rPr lang="en-US" dirty="0"/>
            </a:br>
            <a:r>
              <a:rPr lang="en-US" u="sng" dirty="0"/>
              <a:t>prerequisite courses highlighted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CMPE 102 and CMPE 126 (C- grades or better)</a:t>
            </a:r>
          </a:p>
          <a:p>
            <a:pPr lvl="1"/>
            <a:r>
              <a:rPr lang="en-US" dirty="0"/>
              <a:t>Computer engineering or software engineering majors only</a:t>
            </a:r>
          </a:p>
          <a:p>
            <a:pPr lvl="4"/>
            <a:endParaRPr lang="en-US" dirty="0"/>
          </a:p>
          <a:p>
            <a:r>
              <a:rPr lang="en-US" dirty="0"/>
              <a:t>Submit under “Assignments/Miscellaneous”.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335F69-EE01-B142-A820-97090A9B9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14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021D54-44C9-CC47-AEE1-C6203093A437}"/>
              </a:ext>
            </a:extLst>
          </p:cNvPr>
          <p:cNvSpPr txBox="1"/>
          <p:nvPr/>
        </p:nvSpPr>
        <p:spPr>
          <a:xfrm>
            <a:off x="3108976" y="5166341"/>
            <a:ext cx="4015843" cy="1446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33CC"/>
                </a:solidFill>
              </a:rPr>
              <a:t>These are required by the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Computer Engineering Department.</a:t>
            </a:r>
          </a:p>
          <a:p>
            <a:pPr algn="ctr"/>
            <a:endParaRPr lang="en-US" sz="800" dirty="0">
              <a:solidFill>
                <a:srgbClr val="0033CC"/>
              </a:solidFill>
            </a:endParaRPr>
          </a:p>
          <a:p>
            <a:pPr algn="ctr"/>
            <a:r>
              <a:rPr lang="en-US" dirty="0">
                <a:solidFill>
                  <a:srgbClr val="0033CC"/>
                </a:solidFill>
              </a:rPr>
              <a:t>I’m obligated to drop any student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who cannot show the prerequisite courses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on his or her transcript.</a:t>
            </a:r>
          </a:p>
        </p:txBody>
      </p:sp>
    </p:spTree>
    <p:extLst>
      <p:ext uri="{BB962C8B-B14F-4D97-AF65-F5344CB8AC3E}">
        <p14:creationId xmlns:p14="http://schemas.microsoft.com/office/powerpoint/2010/main" val="2969602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7499A0-D1FC-CC4E-B849-453D5F28D553}" type="slidenum">
              <a:rPr lang="en-US"/>
              <a:pPr/>
              <a:t>15</a:t>
            </a:fld>
            <a:endParaRPr 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3505200" y="2413000"/>
            <a:ext cx="2073275" cy="6508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solidFill>
                  <a:schemeClr val="folHlink"/>
                </a:solidFill>
              </a:rPr>
              <a:t>Take roll!</a:t>
            </a:r>
          </a:p>
        </p:txBody>
      </p:sp>
    </p:spTree>
    <p:extLst>
      <p:ext uri="{BB962C8B-B14F-4D97-AF65-F5344CB8AC3E}">
        <p14:creationId xmlns:p14="http://schemas.microsoft.com/office/powerpoint/2010/main" val="1031389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FF758-9872-AA44-817D-6E2E33980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Operating System?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39A556-9E72-F241-94B0-D9489ED80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16</a:t>
            </a:fld>
            <a:endParaRPr lang="en-US" altLang="x-none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5324B82-09F6-CA48-87E1-F399888C323A}"/>
              </a:ext>
            </a:extLst>
          </p:cNvPr>
          <p:cNvGrpSpPr/>
          <p:nvPr/>
        </p:nvGrpSpPr>
        <p:grpSpPr>
          <a:xfrm>
            <a:off x="356699" y="1325903"/>
            <a:ext cx="8604373" cy="2377416"/>
            <a:chOff x="365756" y="2148852"/>
            <a:chExt cx="8604373" cy="2377416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187FA905-989E-E345-8957-E856142E153F}"/>
                </a:ext>
              </a:extLst>
            </p:cNvPr>
            <p:cNvGrpSpPr/>
            <p:nvPr/>
          </p:nvGrpSpPr>
          <p:grpSpPr>
            <a:xfrm>
              <a:off x="365756" y="2148852"/>
              <a:ext cx="6949363" cy="2377416"/>
              <a:chOff x="1280196" y="2148852"/>
              <a:chExt cx="6949363" cy="2377416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5BDB0CCF-2898-3345-B556-F3EF9DC3ACE1}"/>
                  </a:ext>
                </a:extLst>
              </p:cNvPr>
              <p:cNvSpPr/>
              <p:nvPr/>
            </p:nvSpPr>
            <p:spPr bwMode="auto">
              <a:xfrm>
                <a:off x="1280197" y="3261329"/>
                <a:ext cx="6949362" cy="899183"/>
              </a:xfrm>
              <a:prstGeom prst="rect">
                <a:avLst/>
              </a:prstGeom>
              <a:solidFill>
                <a:srgbClr val="FFD57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Resource Managers (Kernel)</a:t>
                </a:r>
                <a:br>
                  <a:rPr kumimoji="0" 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</a:b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processes, memory, files, storage, interrupts, security, network, virtual machines, etc.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0E73C67F-A4D5-6E45-93F9-A4208A2032E1}"/>
                  </a:ext>
                </a:extLst>
              </p:cNvPr>
              <p:cNvSpPr/>
              <p:nvPr/>
            </p:nvSpPr>
            <p:spPr bwMode="auto">
              <a:xfrm>
                <a:off x="1280196" y="2929601"/>
                <a:ext cx="2318152" cy="331729"/>
              </a:xfrm>
              <a:prstGeom prst="rect">
                <a:avLst/>
              </a:prstGeom>
              <a:solidFill>
                <a:srgbClr val="FFD57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API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59BE0F6C-DF63-6949-9837-75385E437EB0}"/>
                  </a:ext>
                </a:extLst>
              </p:cNvPr>
              <p:cNvSpPr/>
              <p:nvPr/>
            </p:nvSpPr>
            <p:spPr bwMode="auto">
              <a:xfrm>
                <a:off x="3593254" y="2929601"/>
                <a:ext cx="2318152" cy="331729"/>
              </a:xfrm>
              <a:prstGeom prst="rect">
                <a:avLst/>
              </a:prstGeom>
              <a:solidFill>
                <a:srgbClr val="FFD57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Command-line </a:t>
                </a:r>
                <a:r>
                  <a:rPr lang="en-US" sz="1400" dirty="0"/>
                  <a:t>S</a:t>
                </a: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</a:rPr>
                  <a:t>hell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BAB3DDF3-7A46-3141-98EF-BB78F9025DF9}"/>
                  </a:ext>
                </a:extLst>
              </p:cNvPr>
              <p:cNvSpPr/>
              <p:nvPr/>
            </p:nvSpPr>
            <p:spPr bwMode="auto">
              <a:xfrm>
                <a:off x="5911407" y="2929601"/>
                <a:ext cx="2318152" cy="331729"/>
              </a:xfrm>
              <a:prstGeom prst="rect">
                <a:avLst/>
              </a:prstGeom>
              <a:solidFill>
                <a:srgbClr val="FFD57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GUI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0532C064-2E30-BD4A-BCC9-FEAD8CBEC958}"/>
                  </a:ext>
                </a:extLst>
              </p:cNvPr>
              <p:cNvSpPr/>
              <p:nvPr/>
            </p:nvSpPr>
            <p:spPr bwMode="auto">
              <a:xfrm>
                <a:off x="3593254" y="3841747"/>
                <a:ext cx="2318152" cy="318765"/>
              </a:xfrm>
              <a:prstGeom prst="rect">
                <a:avLst/>
              </a:prstGeom>
              <a:solidFill>
                <a:srgbClr val="FFD579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Device Drivers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64BDBA8-F599-914C-8525-E6B63E98D508}"/>
                  </a:ext>
                </a:extLst>
              </p:cNvPr>
              <p:cNvSpPr/>
              <p:nvPr/>
            </p:nvSpPr>
            <p:spPr bwMode="auto">
              <a:xfrm>
                <a:off x="1280196" y="4160512"/>
                <a:ext cx="6949363" cy="365756"/>
              </a:xfrm>
              <a:prstGeom prst="rect">
                <a:avLst/>
              </a:prstGeom>
              <a:solidFill>
                <a:srgbClr val="CDE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800" dirty="0"/>
                  <a:t>Physical Hardware</a:t>
                </a:r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1F8AA929-E2B7-1046-AD54-F831B931E1C2}"/>
                  </a:ext>
                </a:extLst>
              </p:cNvPr>
              <p:cNvSpPr/>
              <p:nvPr/>
            </p:nvSpPr>
            <p:spPr bwMode="auto">
              <a:xfrm>
                <a:off x="1280196" y="2148854"/>
                <a:ext cx="3474682" cy="780749"/>
              </a:xfrm>
              <a:prstGeom prst="rect">
                <a:avLst/>
              </a:prstGeom>
              <a:solidFill>
                <a:srgbClr val="C5F9B8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System Software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compilers, file browsers, web browsers,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/>
                  <a:t>terminal windows, utilities, etc.</a:t>
                </a:r>
                <a:endPara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5DF044A-00DF-0140-8F08-760FC4442B3E}"/>
                  </a:ext>
                </a:extLst>
              </p:cNvPr>
              <p:cNvSpPr/>
              <p:nvPr/>
            </p:nvSpPr>
            <p:spPr bwMode="auto">
              <a:xfrm>
                <a:off x="4749781" y="2148852"/>
                <a:ext cx="3474681" cy="780749"/>
              </a:xfrm>
              <a:prstGeom prst="rect">
                <a:avLst/>
              </a:prstGeom>
              <a:solidFill>
                <a:srgbClr val="C5F9B8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</a:rPr>
                  <a:t>User Software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/>
                  <a:t>applications, document editors, 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dirty="0"/>
                  <a:t>graphics tools, spreadsheets, IDEs, etc.</a:t>
                </a:r>
                <a:endPara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21" name="Right Brace 20">
              <a:extLst>
                <a:ext uri="{FF2B5EF4-FFF2-40B4-BE49-F238E27FC236}">
                  <a16:creationId xmlns:a16="http://schemas.microsoft.com/office/drawing/2014/main" id="{4B4945E7-377E-6440-8FCC-99476756432B}"/>
                </a:ext>
              </a:extLst>
            </p:cNvPr>
            <p:cNvSpPr/>
            <p:nvPr/>
          </p:nvSpPr>
          <p:spPr bwMode="auto">
            <a:xfrm>
              <a:off x="7406609" y="2929601"/>
              <a:ext cx="378016" cy="1230911"/>
            </a:xfrm>
            <a:prstGeom prst="rightBrace">
              <a:avLst>
                <a:gd name="adj1" fmla="val 8333"/>
                <a:gd name="adj2" fmla="val 49476"/>
              </a:avLst>
            </a:prstGeom>
            <a:noFill/>
            <a:ln w="28575" cap="flat" cmpd="sng" algn="ctr">
              <a:solidFill>
                <a:srgbClr val="CF9A1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554505B8-BFC5-B04C-A95A-64AAF1013C6A}"/>
                </a:ext>
              </a:extLst>
            </p:cNvPr>
            <p:cNvSpPr txBox="1"/>
            <p:nvPr/>
          </p:nvSpPr>
          <p:spPr>
            <a:xfrm>
              <a:off x="7772365" y="3236532"/>
              <a:ext cx="119776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CF9A13"/>
                  </a:solidFill>
                </a:rPr>
                <a:t>Operating</a:t>
              </a:r>
            </a:p>
            <a:p>
              <a:r>
                <a:rPr lang="en-US" sz="1800" dirty="0">
                  <a:solidFill>
                    <a:srgbClr val="CF9A13"/>
                  </a:solidFill>
                </a:rPr>
                <a:t>system</a:t>
              </a:r>
            </a:p>
          </p:txBody>
        </p:sp>
      </p:grp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665997D9-2A6A-D44F-98D3-430B3F928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730" y="3785164"/>
            <a:ext cx="6427245" cy="2387006"/>
          </a:xfrm>
        </p:spPr>
        <p:txBody>
          <a:bodyPr/>
          <a:lstStyle/>
          <a:p>
            <a:r>
              <a:rPr lang="en-US" sz="2400" dirty="0">
                <a:solidFill>
                  <a:srgbClr val="C00000"/>
                </a:solidFill>
              </a:rPr>
              <a:t>API</a:t>
            </a:r>
            <a:r>
              <a:rPr lang="en-US" sz="2400" dirty="0"/>
              <a:t>: application programming interface</a:t>
            </a:r>
          </a:p>
          <a:p>
            <a:pPr lvl="1"/>
            <a:r>
              <a:rPr lang="en-US" sz="2000" dirty="0"/>
              <a:t>make </a:t>
            </a:r>
            <a:r>
              <a:rPr lang="en-US" sz="2000" dirty="0">
                <a:solidFill>
                  <a:srgbClr val="0432FF"/>
                </a:solidFill>
              </a:rPr>
              <a:t>POSIX</a:t>
            </a:r>
            <a:r>
              <a:rPr lang="en-US" sz="2000" dirty="0"/>
              <a:t> system calls from programs</a:t>
            </a:r>
          </a:p>
          <a:p>
            <a:r>
              <a:rPr lang="en-US" sz="2400" dirty="0">
                <a:solidFill>
                  <a:srgbClr val="C00000"/>
                </a:solidFill>
              </a:rPr>
              <a:t>GUI</a:t>
            </a:r>
            <a:r>
              <a:rPr lang="en-US" sz="2400" dirty="0"/>
              <a:t>: graphical user interface</a:t>
            </a:r>
          </a:p>
          <a:p>
            <a:pPr lvl="1"/>
            <a:r>
              <a:rPr lang="en-US" sz="2000" dirty="0"/>
              <a:t>windows, menus, buttons, etc.</a:t>
            </a:r>
          </a:p>
          <a:p>
            <a:r>
              <a:rPr lang="en-US" sz="2400" dirty="0">
                <a:solidFill>
                  <a:srgbClr val="C00000"/>
                </a:solidFill>
              </a:rPr>
              <a:t>IDE</a:t>
            </a:r>
            <a:r>
              <a:rPr lang="en-US" sz="2400" dirty="0"/>
              <a:t>: integrated development environment</a:t>
            </a:r>
          </a:p>
          <a:p>
            <a:pPr lvl="1"/>
            <a:r>
              <a:rPr lang="en-US" sz="2000" dirty="0"/>
              <a:t>Eclipse, CLion, etc.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70BEFB3-FF8F-D84C-8875-4674D8774E2E}"/>
              </a:ext>
            </a:extLst>
          </p:cNvPr>
          <p:cNvSpPr txBox="1"/>
          <p:nvPr/>
        </p:nvSpPr>
        <p:spPr>
          <a:xfrm>
            <a:off x="6357021" y="4111771"/>
            <a:ext cx="1963999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5493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432FF"/>
                </a:solidFill>
              </a:rPr>
              <a:t>Portable Operating </a:t>
            </a:r>
          </a:p>
          <a:p>
            <a:r>
              <a:rPr lang="en-US" dirty="0">
                <a:solidFill>
                  <a:srgbClr val="0432FF"/>
                </a:solidFill>
              </a:rPr>
              <a:t>System Interface</a:t>
            </a:r>
          </a:p>
        </p:txBody>
      </p:sp>
    </p:spTree>
    <p:extLst>
      <p:ext uri="{BB962C8B-B14F-4D97-AF65-F5344CB8AC3E}">
        <p14:creationId xmlns:p14="http://schemas.microsoft.com/office/powerpoint/2010/main" val="42387996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A538B-F4EF-B542-A20B-1C3E7D0B7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Views of the Computer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CC98B-52D1-774C-8489-C29B07FA2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937706"/>
          </a:xfrm>
        </p:spPr>
        <p:txBody>
          <a:bodyPr/>
          <a:lstStyle/>
          <a:p>
            <a:r>
              <a:rPr lang="en-US" dirty="0"/>
              <a:t>Processes</a:t>
            </a:r>
          </a:p>
          <a:p>
            <a:pPr lvl="1"/>
            <a:r>
              <a:rPr lang="en-US" dirty="0"/>
              <a:t>You run programs.</a:t>
            </a:r>
          </a:p>
          <a:p>
            <a:pPr lvl="1"/>
            <a:r>
              <a:rPr lang="en-US" dirty="0"/>
              <a:t>Instead of scheduling and managing CPUs.</a:t>
            </a:r>
          </a:p>
          <a:p>
            <a:pPr lvl="4"/>
            <a:endParaRPr lang="en-US" dirty="0"/>
          </a:p>
          <a:p>
            <a:r>
              <a:rPr lang="en-US" dirty="0"/>
              <a:t>Memory</a:t>
            </a:r>
          </a:p>
          <a:p>
            <a:pPr lvl="1"/>
            <a:r>
              <a:rPr lang="en-US" dirty="0"/>
              <a:t>Allocate to your programs statically or dynamically.</a:t>
            </a:r>
          </a:p>
          <a:p>
            <a:pPr lvl="1"/>
            <a:r>
              <a:rPr lang="en-US" dirty="0"/>
              <a:t>Instead of dealing with physical memory addresses.</a:t>
            </a:r>
          </a:p>
          <a:p>
            <a:pPr lvl="1"/>
            <a:r>
              <a:rPr lang="en-US" dirty="0"/>
              <a:t>Use more memory than physically present.</a:t>
            </a:r>
          </a:p>
          <a:p>
            <a:pPr lvl="4"/>
            <a:endParaRPr lang="en-US" dirty="0"/>
          </a:p>
          <a:p>
            <a:r>
              <a:rPr lang="en-US" dirty="0"/>
              <a:t>Files</a:t>
            </a:r>
          </a:p>
          <a:p>
            <a:pPr lvl="1"/>
            <a:r>
              <a:rPr lang="en-US" dirty="0"/>
              <a:t>You work with named collections of persistent data.</a:t>
            </a:r>
          </a:p>
          <a:p>
            <a:pPr lvl="1"/>
            <a:r>
              <a:rPr lang="en-US" dirty="0"/>
              <a:t>Instead of disk sectors and sector addresses.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E02E68-A9CB-8C4C-9B2A-ED664B45F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17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13184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B06D7-F8C2-B94E-B9CC-2A1AD7C22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Views of the Computer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5BDED-1C3F-F142-AAB9-C06439524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 and output (I/O)</a:t>
            </a:r>
          </a:p>
          <a:p>
            <a:pPr lvl="1"/>
            <a:r>
              <a:rPr lang="en-US" dirty="0"/>
              <a:t>Your programs read and write files.</a:t>
            </a:r>
          </a:p>
          <a:p>
            <a:pPr lvl="1"/>
            <a:r>
              <a:rPr lang="en-US" dirty="0"/>
              <a:t>Instead of communicating with hardware devices.</a:t>
            </a:r>
          </a:p>
          <a:p>
            <a:pPr lvl="1"/>
            <a:endParaRPr lang="en-US" dirty="0"/>
          </a:p>
          <a:p>
            <a:r>
              <a:rPr lang="en-US" dirty="0"/>
              <a:t>In summary, an operating system (OS) enables</a:t>
            </a:r>
          </a:p>
          <a:p>
            <a:pPr lvl="1"/>
            <a:r>
              <a:rPr lang="en-US" dirty="0"/>
              <a:t>You to interact with a computer</a:t>
            </a:r>
            <a:br>
              <a:rPr lang="en-US" dirty="0"/>
            </a:br>
            <a:r>
              <a:rPr lang="en-US" dirty="0"/>
              <a:t>at a higher, more user-friendly level.</a:t>
            </a:r>
          </a:p>
          <a:p>
            <a:pPr lvl="1"/>
            <a:r>
              <a:rPr lang="en-US" dirty="0"/>
              <a:t>Your programs </a:t>
            </a:r>
            <a:r>
              <a:rPr lang="en-US" u="sng" dirty="0"/>
              <a:t>not</a:t>
            </a:r>
            <a:r>
              <a:rPr lang="en-US" dirty="0"/>
              <a:t> to have to work directly </a:t>
            </a:r>
            <a:br>
              <a:rPr lang="en-US" dirty="0"/>
            </a:br>
            <a:r>
              <a:rPr lang="en-US" dirty="0"/>
              <a:t>with the physical hardware.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EFCA74-6B5F-B743-9A97-C19E3BF5C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18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16926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5475-BE4A-0945-A321-C59D3368F2B6}" type="slidenum">
              <a:rPr lang="en-US"/>
              <a:pPr/>
              <a:t>19</a:t>
            </a:fld>
            <a:endParaRPr lang="en-US"/>
          </a:p>
        </p:txBody>
      </p:sp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Hardware Generations</a:t>
            </a:r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8684" y="1234464"/>
            <a:ext cx="8229600" cy="4835525"/>
          </a:xfrm>
        </p:spPr>
        <p:txBody>
          <a:bodyPr/>
          <a:lstStyle/>
          <a:p>
            <a:r>
              <a:rPr lang="en-US" dirty="0"/>
              <a:t>Generation 1 (1945 – 55) </a:t>
            </a:r>
          </a:p>
          <a:p>
            <a:pPr lvl="1"/>
            <a:r>
              <a:rPr lang="en-US" dirty="0"/>
              <a:t>Vacuum tubes and </a:t>
            </a:r>
            <a:r>
              <a:rPr lang="en-US" dirty="0" err="1"/>
              <a:t>plugboards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Generation 2 (1955 – 65)</a:t>
            </a:r>
          </a:p>
          <a:p>
            <a:pPr lvl="1"/>
            <a:r>
              <a:rPr lang="en-US" dirty="0"/>
              <a:t>Transistors and batch systems</a:t>
            </a:r>
          </a:p>
          <a:p>
            <a:pPr lvl="4"/>
            <a:endParaRPr lang="en-US" dirty="0"/>
          </a:p>
          <a:p>
            <a:r>
              <a:rPr lang="en-US" dirty="0"/>
              <a:t>Generation 3 (1965 – 80)</a:t>
            </a:r>
          </a:p>
          <a:p>
            <a:pPr lvl="1"/>
            <a:r>
              <a:rPr lang="en-US" dirty="0"/>
              <a:t>ICs and multiprogramming</a:t>
            </a:r>
          </a:p>
          <a:p>
            <a:pPr lvl="4"/>
            <a:endParaRPr lang="en-US" dirty="0"/>
          </a:p>
          <a:p>
            <a:r>
              <a:rPr lang="en-US" dirty="0"/>
              <a:t>Generation 4 (1980 – present)</a:t>
            </a:r>
          </a:p>
          <a:p>
            <a:pPr lvl="1"/>
            <a:r>
              <a:rPr lang="en-US" dirty="0"/>
              <a:t>Personal and mobile computers</a:t>
            </a:r>
          </a:p>
        </p:txBody>
      </p:sp>
    </p:spTree>
    <p:extLst>
      <p:ext uri="{BB962C8B-B14F-4D97-AF65-F5344CB8AC3E}">
        <p14:creationId xmlns:p14="http://schemas.microsoft.com/office/powerpoint/2010/main" val="1072892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4835525"/>
          </a:xfrm>
        </p:spPr>
        <p:txBody>
          <a:bodyPr/>
          <a:lstStyle/>
          <a:p>
            <a:r>
              <a:rPr lang="en-US" dirty="0"/>
              <a:t>Office hours</a:t>
            </a:r>
          </a:p>
          <a:p>
            <a:pPr lvl="1"/>
            <a:r>
              <a:rPr lang="en-US" dirty="0" err="1"/>
              <a:t>TuTh</a:t>
            </a:r>
            <a:r>
              <a:rPr lang="en-US" dirty="0"/>
              <a:t> 4:30 – 5:30 PM via Zoom</a:t>
            </a:r>
          </a:p>
          <a:p>
            <a:pPr lvl="1"/>
            <a:r>
              <a:rPr lang="en-US" dirty="0"/>
              <a:t>ENG 250 (but working from home)</a:t>
            </a:r>
          </a:p>
          <a:p>
            <a:pPr lvl="5"/>
            <a:endParaRPr lang="en-US" dirty="0"/>
          </a:p>
          <a:p>
            <a:r>
              <a:rPr lang="en-US" dirty="0"/>
              <a:t>Website</a:t>
            </a:r>
          </a:p>
          <a:p>
            <a:pPr lvl="1"/>
            <a:r>
              <a:rPr lang="en-US" dirty="0"/>
              <a:t>Faculty webpage: </a:t>
            </a:r>
            <a:r>
              <a:rPr lang="en-US" dirty="0">
                <a:hlinkClick r:id="rId2"/>
              </a:rPr>
              <a:t>http://www.cs.sjsu.edu/~mak/</a:t>
            </a:r>
            <a:endParaRPr lang="en-US" dirty="0"/>
          </a:p>
          <a:p>
            <a:pPr lvl="1"/>
            <a:r>
              <a:rPr lang="en-US" dirty="0"/>
              <a:t>Class webpage: </a:t>
            </a:r>
            <a:br>
              <a:rPr lang="en-US" dirty="0"/>
            </a:br>
            <a:r>
              <a:rPr lang="en-US" dirty="0">
                <a:hlinkClick r:id="rId3"/>
              </a:rPr>
              <a:t>http://www.cs.sjsu.edu/~mak/CMPE142/index.html</a:t>
            </a:r>
            <a:r>
              <a:rPr lang="en-US" dirty="0"/>
              <a:t>  </a:t>
            </a:r>
          </a:p>
          <a:p>
            <a:pPr lvl="1"/>
            <a:r>
              <a:rPr lang="en-US" dirty="0"/>
              <a:t>Syllabus</a:t>
            </a:r>
          </a:p>
          <a:p>
            <a:pPr lvl="1"/>
            <a:r>
              <a:rPr lang="en-US" dirty="0"/>
              <a:t>Assignments</a:t>
            </a:r>
          </a:p>
          <a:p>
            <a:pPr lvl="1"/>
            <a:r>
              <a:rPr lang="en-US" dirty="0"/>
              <a:t>Lecture notes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978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AA2E4-9443-4245-A7B5-3E8843E7C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 Perspective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06DDA-650D-D04B-8216-9AB0511E67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Early computer systems did </a:t>
            </a:r>
            <a:r>
              <a:rPr lang="en-US" u="sng" dirty="0"/>
              <a:t>not</a:t>
            </a:r>
            <a:r>
              <a:rPr lang="en-US" dirty="0"/>
              <a:t> have </a:t>
            </a:r>
            <a:br>
              <a:rPr lang="en-US" dirty="0"/>
            </a:br>
            <a:r>
              <a:rPr lang="en-US" dirty="0"/>
              <a:t>operating systems.</a:t>
            </a:r>
          </a:p>
          <a:p>
            <a:pPr lvl="1"/>
            <a:r>
              <a:rPr lang="en-US" dirty="0"/>
              <a:t>Small amount of physical memory.</a:t>
            </a:r>
          </a:p>
          <a:p>
            <a:pPr lvl="1"/>
            <a:r>
              <a:rPr lang="en-US" dirty="0"/>
              <a:t>Can only run one program at a time.</a:t>
            </a:r>
          </a:p>
          <a:p>
            <a:r>
              <a:rPr lang="en-US" dirty="0"/>
              <a:t>The program that you ran on an early computer system was the </a:t>
            </a:r>
            <a:r>
              <a:rPr lang="en-US" u="sng" dirty="0"/>
              <a:t>only program</a:t>
            </a:r>
            <a:r>
              <a:rPr lang="en-US" dirty="0"/>
              <a:t> that was running.</a:t>
            </a:r>
          </a:p>
          <a:p>
            <a:pPr lvl="1"/>
            <a:r>
              <a:rPr lang="en-US" dirty="0"/>
              <a:t>You wrote code that allocated memory within an address range, controlled I/O devices, and (if there were disk drives) read and wrote disk sectors using sector addresses.</a:t>
            </a:r>
          </a:p>
          <a:p>
            <a:pPr lvl="1"/>
            <a:r>
              <a:rPr lang="en-US" dirty="0"/>
              <a:t>Maybe your program could link to I/O libraries.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AFA85-5C94-6844-AC2B-5D5FA29FE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20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761167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6292" name="Picture 4" descr="1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314"/>
          <a:stretch>
            <a:fillRect/>
          </a:stretch>
        </p:blipFill>
        <p:spPr bwMode="auto">
          <a:xfrm>
            <a:off x="4922838" y="2514600"/>
            <a:ext cx="3581400" cy="34972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0A0CC-68EF-8748-A553-5535B9BCB8C8}" type="slidenum">
              <a:rPr lang="en-US"/>
              <a:pPr/>
              <a:t>21</a:t>
            </a:fld>
            <a:endParaRPr lang="en-US"/>
          </a:p>
        </p:txBody>
      </p:sp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 Perspective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4725"/>
          </a:xfrm>
        </p:spPr>
        <p:txBody>
          <a:bodyPr/>
          <a:lstStyle/>
          <a:p>
            <a:r>
              <a:rPr lang="en-US" dirty="0"/>
              <a:t>Early </a:t>
            </a:r>
            <a:r>
              <a:rPr lang="en-US" u="sng" dirty="0"/>
              <a:t>batch</a:t>
            </a:r>
            <a:r>
              <a:rPr lang="en-US" dirty="0"/>
              <a:t> computer systems</a:t>
            </a:r>
          </a:p>
          <a:p>
            <a:pPr lvl="4"/>
            <a:endParaRPr lang="en-US" dirty="0"/>
          </a:p>
          <a:p>
            <a:pPr marL="928687" lvl="1" indent="-457200">
              <a:buFont typeface="+mj-lt"/>
              <a:buAutoNum type="alphaLcParenR"/>
            </a:pPr>
            <a:r>
              <a:rPr lang="en-US" dirty="0"/>
              <a:t>Programmers bring </a:t>
            </a:r>
            <a:r>
              <a:rPr lang="en-US" u="sng" dirty="0"/>
              <a:t>punched cards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the IBM 1401 computer system.</a:t>
            </a:r>
          </a:p>
          <a:p>
            <a:pPr marL="2774950" lvl="5" indent="-457200">
              <a:buFont typeface="+mj-lt"/>
              <a:buAutoNum type="alphaLcParenR"/>
            </a:pPr>
            <a:endParaRPr lang="en-US" dirty="0"/>
          </a:p>
          <a:p>
            <a:pPr marL="928687" lvl="1" indent="-457200">
              <a:buFont typeface="+mj-lt"/>
              <a:buAutoNum type="alphaLcParenR"/>
            </a:pPr>
            <a:r>
              <a:rPr lang="en-US" dirty="0"/>
              <a:t>The 1401 reads a</a:t>
            </a:r>
            <a:br>
              <a:rPr lang="en-US" dirty="0"/>
            </a:br>
            <a:r>
              <a:rPr lang="en-US" dirty="0"/>
              <a:t>batch of jobs onto </a:t>
            </a:r>
            <a:br>
              <a:rPr lang="en-US" dirty="0"/>
            </a:br>
            <a:r>
              <a:rPr lang="en-US" u="sng" dirty="0"/>
              <a:t>magnetic tape</a:t>
            </a:r>
            <a:r>
              <a:rPr lang="en-US" dirty="0"/>
              <a:t>.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640123" y="5623536"/>
            <a:ext cx="2973090" cy="46166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Operating Systems: Design and Implementation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  <a:p>
            <a:r>
              <a:rPr lang="en-US" sz="800" dirty="0" err="1">
                <a:solidFill>
                  <a:schemeClr val="bg1">
                    <a:lumMod val="65000"/>
                  </a:schemeClr>
                </a:solidFill>
              </a:rPr>
              <a:t>Tanenbaum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&amp; Woodhull 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(c) 2006 Prentice-Hall, Inc. All rights reserved. 0-13-142938-8</a:t>
            </a:r>
          </a:p>
        </p:txBody>
      </p:sp>
    </p:spTree>
    <p:extLst>
      <p:ext uri="{BB962C8B-B14F-4D97-AF65-F5344CB8AC3E}">
        <p14:creationId xmlns:p14="http://schemas.microsoft.com/office/powerpoint/2010/main" val="19688992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D3730C84-F887-A14A-B36B-E002A1703D05}"/>
              </a:ext>
            </a:extLst>
          </p:cNvPr>
          <p:cNvGrpSpPr/>
          <p:nvPr/>
        </p:nvGrpSpPr>
        <p:grpSpPr>
          <a:xfrm>
            <a:off x="4754563" y="2697163"/>
            <a:ext cx="4023631" cy="3319462"/>
            <a:chOff x="4754563" y="2697163"/>
            <a:chExt cx="4023631" cy="3319462"/>
          </a:xfrm>
        </p:grpSpPr>
        <p:pic>
          <p:nvPicPr>
            <p:cNvPr id="397317" name="Picture 5" descr="1-0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00" r="30687"/>
            <a:stretch>
              <a:fillRect/>
            </a:stretch>
          </p:blipFill>
          <p:spPr bwMode="auto">
            <a:xfrm>
              <a:off x="4754563" y="2697163"/>
              <a:ext cx="3911600" cy="331946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FE6C7F1F-A0B7-F844-869A-B264A3823FF7}"/>
                </a:ext>
              </a:extLst>
            </p:cNvPr>
            <p:cNvSpPr/>
            <p:nvPr/>
          </p:nvSpPr>
          <p:spPr bwMode="auto">
            <a:xfrm>
              <a:off x="8503877" y="3337561"/>
              <a:ext cx="274317" cy="210309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EA6A7-3EDF-FB42-A4EB-C2A7E76E8654}" type="slidenum">
              <a:rPr lang="en-US"/>
              <a:pPr/>
              <a:t>22</a:t>
            </a:fld>
            <a:endParaRPr lang="en-US"/>
          </a:p>
        </p:txBody>
      </p:sp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 Perspective</a:t>
            </a:r>
            <a:r>
              <a:rPr lang="en-US" i="1" dirty="0"/>
              <a:t>, cont’d</a:t>
            </a:r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Early batch computer systems</a:t>
            </a:r>
          </a:p>
          <a:p>
            <a:pPr lvl="4"/>
            <a:endParaRPr lang="en-US" dirty="0"/>
          </a:p>
          <a:p>
            <a:pPr marL="928687" lvl="1" indent="-457200">
              <a:buFont typeface="+mj-lt"/>
              <a:buAutoNum type="alphaLcParenR" startAt="3"/>
            </a:pPr>
            <a:r>
              <a:rPr lang="en-US" dirty="0"/>
              <a:t>A computer operator carries the </a:t>
            </a:r>
            <a:r>
              <a:rPr lang="en-US" u="sng" dirty="0"/>
              <a:t>input tapes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a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large scale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IBM 7094.</a:t>
            </a:r>
          </a:p>
          <a:p>
            <a:pPr marL="2317750" lvl="4" indent="-457200">
              <a:buFont typeface="+mj-lt"/>
              <a:buAutoNum type="alphaLcParenR" startAt="3"/>
            </a:pPr>
            <a:endParaRPr lang="en-US" dirty="0"/>
          </a:p>
          <a:p>
            <a:pPr marL="928687" lvl="1" indent="-457200">
              <a:buFont typeface="+mj-lt"/>
              <a:buAutoNum type="alphaLcParenR" startAt="3"/>
            </a:pPr>
            <a:r>
              <a:rPr lang="en-US" dirty="0"/>
              <a:t>The IBM 7094 does </a:t>
            </a:r>
            <a:br>
              <a:rPr lang="en-US" dirty="0"/>
            </a:br>
            <a:r>
              <a:rPr lang="en-US" dirty="0"/>
              <a:t>the heavy-duty </a:t>
            </a:r>
            <a:br>
              <a:rPr lang="en-US" dirty="0"/>
            </a:br>
            <a:r>
              <a:rPr lang="en-US" dirty="0"/>
              <a:t>computing and</a:t>
            </a:r>
            <a:br>
              <a:rPr lang="en-US" dirty="0"/>
            </a:br>
            <a:r>
              <a:rPr lang="en-US" dirty="0"/>
              <a:t>writes </a:t>
            </a:r>
            <a:r>
              <a:rPr lang="en-US" u="sng" dirty="0"/>
              <a:t>output tapes</a:t>
            </a:r>
            <a:r>
              <a:rPr lang="en-US" dirty="0"/>
              <a:t>.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640123" y="5623536"/>
            <a:ext cx="2973090" cy="46166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Operating Systems: Design and Implementation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  <a:p>
            <a:r>
              <a:rPr lang="en-US" sz="800" dirty="0" err="1">
                <a:solidFill>
                  <a:schemeClr val="bg1">
                    <a:lumMod val="65000"/>
                  </a:schemeClr>
                </a:solidFill>
              </a:rPr>
              <a:t>Tanenbaum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&amp; Woodhull 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(c) 2006 Prentice-Hall, Inc. All rights reserved. 0-13-142938-8</a:t>
            </a:r>
          </a:p>
        </p:txBody>
      </p:sp>
    </p:spTree>
    <p:extLst>
      <p:ext uri="{BB962C8B-B14F-4D97-AF65-F5344CB8AC3E}">
        <p14:creationId xmlns:p14="http://schemas.microsoft.com/office/powerpoint/2010/main" val="23158101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145258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Early batch computer systems</a:t>
            </a:r>
          </a:p>
          <a:p>
            <a:pPr lvl="4"/>
            <a:endParaRPr lang="en-US" dirty="0"/>
          </a:p>
          <a:p>
            <a:pPr marL="928687" lvl="1" indent="-457200">
              <a:buFont typeface="+mj-lt"/>
              <a:buAutoNum type="alphaLcParenR" startAt="5"/>
            </a:pPr>
            <a:r>
              <a:rPr lang="en-US" dirty="0"/>
              <a:t>The operator carries </a:t>
            </a:r>
            <a:br>
              <a:rPr lang="en-US" dirty="0"/>
            </a:br>
            <a:r>
              <a:rPr lang="en-US" dirty="0"/>
              <a:t>the output tapes </a:t>
            </a:r>
            <a:br>
              <a:rPr lang="en-US" dirty="0"/>
            </a:br>
            <a:r>
              <a:rPr lang="en-US" dirty="0"/>
              <a:t>to the IBM 1401. </a:t>
            </a:r>
          </a:p>
          <a:p>
            <a:pPr marL="2317750" lvl="4" indent="-457200">
              <a:buFont typeface="+mj-lt"/>
              <a:buAutoNum type="alphaLcParenR" startAt="5"/>
            </a:pPr>
            <a:endParaRPr lang="en-US" dirty="0"/>
          </a:p>
          <a:p>
            <a:pPr marL="928687" lvl="1" indent="-457200">
              <a:buFont typeface="+mj-lt"/>
              <a:buAutoNum type="alphaLcParenR" startAt="5"/>
            </a:pPr>
            <a:r>
              <a:rPr lang="en-US" dirty="0"/>
              <a:t>The 1401 </a:t>
            </a:r>
            <a:r>
              <a:rPr lang="en-US" u="sng" dirty="0"/>
              <a:t>prints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the output.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66536" y="6263609"/>
            <a:ext cx="1905000" cy="457200"/>
          </a:xfrm>
        </p:spPr>
        <p:txBody>
          <a:bodyPr/>
          <a:lstStyle/>
          <a:p>
            <a:fld id="{F5BEAA0F-E626-3545-85FA-69016177BB02}" type="slidenum">
              <a:rPr lang="en-US"/>
              <a:pPr/>
              <a:t>23</a:t>
            </a:fld>
            <a:endParaRPr lang="en-US"/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Historical Perspective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640123" y="5623536"/>
            <a:ext cx="2973090" cy="46166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chemeClr val="bg1">
                    <a:lumMod val="65000"/>
                  </a:schemeClr>
                </a:solidFill>
              </a:rPr>
              <a:t>Operating Systems: Design and Implementation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  <a:p>
            <a:r>
              <a:rPr lang="en-US" sz="800" dirty="0" err="1">
                <a:solidFill>
                  <a:schemeClr val="bg1">
                    <a:lumMod val="65000"/>
                  </a:schemeClr>
                </a:solidFill>
              </a:rPr>
              <a:t>Tanenbaum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 &amp; Woodhull </a:t>
            </a:r>
          </a:p>
          <a:p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(c) 2006 Prentice-Hall, Inc. All rights reserved. 0-13-142938-8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9FFB585-6C3D-294D-98E9-8A66BD321CE3}"/>
              </a:ext>
            </a:extLst>
          </p:cNvPr>
          <p:cNvGrpSpPr/>
          <p:nvPr/>
        </p:nvGrpSpPr>
        <p:grpSpPr>
          <a:xfrm>
            <a:off x="5120634" y="2514600"/>
            <a:ext cx="3532829" cy="3402013"/>
            <a:chOff x="5120634" y="2514600"/>
            <a:chExt cx="3532829" cy="3402013"/>
          </a:xfrm>
        </p:grpSpPr>
        <p:pic>
          <p:nvPicPr>
            <p:cNvPr id="399365" name="Picture 5" descr="1-0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7714"/>
            <a:stretch>
              <a:fillRect/>
            </a:stretch>
          </p:blipFill>
          <p:spPr bwMode="auto">
            <a:xfrm>
              <a:off x="5211763" y="2514600"/>
              <a:ext cx="3441700" cy="340201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91A4DAAF-76F8-8D43-A811-E26328D0E83D}"/>
                </a:ext>
              </a:extLst>
            </p:cNvPr>
            <p:cNvSpPr/>
            <p:nvPr/>
          </p:nvSpPr>
          <p:spPr bwMode="auto">
            <a:xfrm>
              <a:off x="5120634" y="2788927"/>
              <a:ext cx="274317" cy="27431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30757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D3CF0-BFD9-A74A-A213-0ECA4AE6DFE7}" type="slidenum">
              <a:rPr lang="en-US"/>
              <a:pPr/>
              <a:t>24</a:t>
            </a:fld>
            <a:endParaRPr lang="en-US"/>
          </a:p>
        </p:txBody>
      </p:sp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IBM 1401</a:t>
            </a:r>
          </a:p>
        </p:txBody>
      </p:sp>
      <p:pic>
        <p:nvPicPr>
          <p:cNvPr id="400388" name="Picture 4" descr="IBM1401_TapeSystem_M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563" y="2168525"/>
            <a:ext cx="8778875" cy="35464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00390" name="Group 6"/>
          <p:cNvGrpSpPr>
            <a:grpSpLocks/>
          </p:cNvGrpSpPr>
          <p:nvPr/>
        </p:nvGrpSpPr>
        <p:grpSpPr bwMode="auto">
          <a:xfrm>
            <a:off x="92075" y="4805363"/>
            <a:ext cx="8764588" cy="1366837"/>
            <a:chOff x="58" y="3019"/>
            <a:chExt cx="5521" cy="861"/>
          </a:xfrm>
        </p:grpSpPr>
        <p:sp>
          <p:nvSpPr>
            <p:cNvPr id="400391" name="Text Box 7"/>
            <p:cNvSpPr txBox="1">
              <a:spLocks noChangeArrowheads="1"/>
            </p:cNvSpPr>
            <p:nvPr/>
          </p:nvSpPr>
          <p:spPr bwMode="auto">
            <a:xfrm>
              <a:off x="2707" y="3674"/>
              <a:ext cx="707" cy="175"/>
            </a:xfrm>
            <a:prstGeom prst="rect">
              <a:avLst/>
            </a:prstGeom>
            <a:noFill/>
            <a:ln w="317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chemeClr val="bg2"/>
                  </a:solidFill>
                </a:rPr>
                <a:t>1401 CPU</a:t>
              </a:r>
            </a:p>
          </p:txBody>
        </p:sp>
        <p:sp>
          <p:nvSpPr>
            <p:cNvPr id="400392" name="Text Box 8"/>
            <p:cNvSpPr txBox="1">
              <a:spLocks noChangeArrowheads="1"/>
            </p:cNvSpPr>
            <p:nvPr/>
          </p:nvSpPr>
          <p:spPr bwMode="auto">
            <a:xfrm>
              <a:off x="58" y="3674"/>
              <a:ext cx="1494" cy="175"/>
            </a:xfrm>
            <a:prstGeom prst="rect">
              <a:avLst/>
            </a:prstGeom>
            <a:noFill/>
            <a:ln w="317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chemeClr val="bg2"/>
                  </a:solidFill>
                </a:rPr>
                <a:t>1402 Card Read Punch</a:t>
              </a:r>
            </a:p>
          </p:txBody>
        </p:sp>
        <p:sp>
          <p:nvSpPr>
            <p:cNvPr id="400393" name="Text Box 9"/>
            <p:cNvSpPr txBox="1">
              <a:spLocks noChangeArrowheads="1"/>
            </p:cNvSpPr>
            <p:nvPr/>
          </p:nvSpPr>
          <p:spPr bwMode="auto">
            <a:xfrm>
              <a:off x="4733" y="3705"/>
              <a:ext cx="846" cy="175"/>
            </a:xfrm>
            <a:prstGeom prst="rect">
              <a:avLst/>
            </a:prstGeom>
            <a:noFill/>
            <a:ln w="317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>
                  <a:solidFill>
                    <a:schemeClr val="bg2"/>
                  </a:solidFill>
                </a:rPr>
                <a:t>1403 Line Printer</a:t>
              </a:r>
            </a:p>
          </p:txBody>
        </p:sp>
        <p:sp>
          <p:nvSpPr>
            <p:cNvPr id="400394" name="Text Box 10"/>
            <p:cNvSpPr txBox="1">
              <a:spLocks noChangeArrowheads="1"/>
            </p:cNvSpPr>
            <p:nvPr/>
          </p:nvSpPr>
          <p:spPr bwMode="auto">
            <a:xfrm>
              <a:off x="3635" y="3705"/>
              <a:ext cx="772" cy="175"/>
            </a:xfrm>
            <a:prstGeom prst="rect">
              <a:avLst/>
            </a:prstGeom>
            <a:noFill/>
            <a:ln w="317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>
                  <a:solidFill>
                    <a:schemeClr val="bg2"/>
                  </a:solidFill>
                </a:rPr>
                <a:t>729 Tape Drive</a:t>
              </a:r>
            </a:p>
          </p:txBody>
        </p:sp>
        <p:sp>
          <p:nvSpPr>
            <p:cNvPr id="400395" name="Text Box 11"/>
            <p:cNvSpPr txBox="1">
              <a:spLocks noChangeArrowheads="1"/>
            </p:cNvSpPr>
            <p:nvPr/>
          </p:nvSpPr>
          <p:spPr bwMode="auto">
            <a:xfrm>
              <a:off x="1670" y="3674"/>
              <a:ext cx="922" cy="175"/>
            </a:xfrm>
            <a:prstGeom prst="rect">
              <a:avLst/>
            </a:prstGeom>
            <a:noFill/>
            <a:ln w="317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200">
                  <a:solidFill>
                    <a:schemeClr val="bg2"/>
                  </a:solidFill>
                </a:rPr>
                <a:t>1407 Console</a:t>
              </a:r>
            </a:p>
          </p:txBody>
        </p:sp>
        <p:sp>
          <p:nvSpPr>
            <p:cNvPr id="400396" name="Line 12"/>
            <p:cNvSpPr>
              <a:spLocks noChangeShapeType="1"/>
            </p:cNvSpPr>
            <p:nvPr/>
          </p:nvSpPr>
          <p:spPr bwMode="auto">
            <a:xfrm flipV="1">
              <a:off x="576" y="3473"/>
              <a:ext cx="0" cy="199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0397" name="Line 13"/>
            <p:cNvSpPr>
              <a:spLocks noChangeShapeType="1"/>
            </p:cNvSpPr>
            <p:nvPr/>
          </p:nvSpPr>
          <p:spPr bwMode="auto">
            <a:xfrm flipV="1">
              <a:off x="2271" y="3187"/>
              <a:ext cx="0" cy="485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0398" name="Line 14"/>
            <p:cNvSpPr>
              <a:spLocks noChangeShapeType="1"/>
            </p:cNvSpPr>
            <p:nvPr/>
          </p:nvSpPr>
          <p:spPr bwMode="auto">
            <a:xfrm flipV="1">
              <a:off x="3220" y="3020"/>
              <a:ext cx="0" cy="652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0399" name="Line 15"/>
            <p:cNvSpPr>
              <a:spLocks noChangeShapeType="1"/>
            </p:cNvSpPr>
            <p:nvPr/>
          </p:nvSpPr>
          <p:spPr bwMode="auto">
            <a:xfrm flipV="1">
              <a:off x="4179" y="3019"/>
              <a:ext cx="0" cy="653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0400" name="Line 16"/>
            <p:cNvSpPr>
              <a:spLocks noChangeShapeType="1"/>
            </p:cNvSpPr>
            <p:nvPr/>
          </p:nvSpPr>
          <p:spPr bwMode="auto">
            <a:xfrm flipV="1">
              <a:off x="5066" y="3209"/>
              <a:ext cx="0" cy="463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21BF5B5-B904-1E44-8782-D226A1AA84A3}"/>
              </a:ext>
            </a:extLst>
          </p:cNvPr>
          <p:cNvSpPr txBox="1"/>
          <p:nvPr/>
        </p:nvSpPr>
        <p:spPr>
          <a:xfrm>
            <a:off x="1376220" y="1294497"/>
            <a:ext cx="6391557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rgbClr val="0432FF"/>
                </a:solidFill>
              </a:rPr>
              <a:t>A </a:t>
            </a:r>
            <a:r>
              <a:rPr lang="ja-JP" altLang="en-US" sz="1800">
                <a:solidFill>
                  <a:srgbClr val="0432FF"/>
                </a:solidFill>
                <a:latin typeface="Arial"/>
              </a:rPr>
              <a:t>“</a:t>
            </a:r>
            <a:r>
              <a:rPr lang="en-US" sz="1800" dirty="0">
                <a:solidFill>
                  <a:srgbClr val="0432FF"/>
                </a:solidFill>
              </a:rPr>
              <a:t>small scale</a:t>
            </a:r>
            <a:r>
              <a:rPr lang="ja-JP" altLang="en-US" sz="1800">
                <a:solidFill>
                  <a:srgbClr val="0432FF"/>
                </a:solidFill>
                <a:latin typeface="Arial"/>
              </a:rPr>
              <a:t>”</a:t>
            </a:r>
            <a:r>
              <a:rPr lang="en-US" sz="1800" dirty="0">
                <a:solidFill>
                  <a:srgbClr val="0432FF"/>
                </a:solidFill>
              </a:rPr>
              <a:t> computer system developed in the late 1950s</a:t>
            </a:r>
            <a:br>
              <a:rPr lang="en-US" sz="1800" dirty="0">
                <a:solidFill>
                  <a:srgbClr val="0432FF"/>
                </a:solidFill>
              </a:rPr>
            </a:br>
            <a:r>
              <a:rPr lang="en-US" sz="1800" dirty="0">
                <a:solidFill>
                  <a:srgbClr val="0432FF"/>
                </a:solidFill>
              </a:rPr>
              <a:t>and popular through the 1960s.</a:t>
            </a:r>
            <a:br>
              <a:rPr lang="en-US" sz="1800" dirty="0">
                <a:solidFill>
                  <a:srgbClr val="0432FF"/>
                </a:solidFill>
              </a:rPr>
            </a:br>
            <a:r>
              <a:rPr lang="en-US" sz="1800" dirty="0">
                <a:solidFill>
                  <a:srgbClr val="0432FF"/>
                </a:solidFill>
              </a:rPr>
              <a:t>(No operating system)</a:t>
            </a:r>
          </a:p>
        </p:txBody>
      </p:sp>
    </p:spTree>
    <p:extLst>
      <p:ext uri="{BB962C8B-B14F-4D97-AF65-F5344CB8AC3E}">
        <p14:creationId xmlns:p14="http://schemas.microsoft.com/office/powerpoint/2010/main" val="37422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0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0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0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A5ACB-5484-9D4B-AE03-6730A7965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IBM 7094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AF8212-33C9-E540-9F72-A162A15E8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25</a:t>
            </a:fld>
            <a:endParaRPr lang="en-US" altLang="x-none"/>
          </a:p>
        </p:txBody>
      </p:sp>
      <p:pic>
        <p:nvPicPr>
          <p:cNvPr id="1026" name="Picture 2" descr="Photo">
            <a:extLst>
              <a:ext uri="{FF2B5EF4-FFF2-40B4-BE49-F238E27FC236}">
                <a16:creationId xmlns:a16="http://schemas.microsoft.com/office/drawing/2014/main" id="{2FA61282-0594-3847-B76F-8B8D538543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8755" y="1371600"/>
            <a:ext cx="5588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A2965F1-FAE8-8741-BED8-7BEF951F42B4}"/>
              </a:ext>
            </a:extLst>
          </p:cNvPr>
          <p:cNvSpPr txBox="1"/>
          <p:nvPr/>
        </p:nvSpPr>
        <p:spPr>
          <a:xfrm>
            <a:off x="91489" y="3057435"/>
            <a:ext cx="2839239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rgbClr val="0432FF"/>
                </a:solidFill>
              </a:rPr>
              <a:t>Used for “large scale” </a:t>
            </a:r>
            <a:br>
              <a:rPr lang="en-US" sz="1800" dirty="0">
                <a:solidFill>
                  <a:srgbClr val="0432FF"/>
                </a:solidFill>
              </a:rPr>
            </a:br>
            <a:r>
              <a:rPr lang="en-US" sz="1800" dirty="0">
                <a:solidFill>
                  <a:srgbClr val="0432FF"/>
                </a:solidFill>
              </a:rPr>
              <a:t>scientific computing</a:t>
            </a:r>
            <a:br>
              <a:rPr lang="en-US" sz="1800" dirty="0">
                <a:solidFill>
                  <a:srgbClr val="0432FF"/>
                </a:solidFill>
              </a:rPr>
            </a:br>
            <a:r>
              <a:rPr lang="en-US" sz="1800" dirty="0">
                <a:solidFill>
                  <a:srgbClr val="0432FF"/>
                </a:solidFill>
              </a:rPr>
              <a:t>during the 1960s.</a:t>
            </a:r>
            <a:br>
              <a:rPr lang="en-US" sz="1800" dirty="0">
                <a:solidFill>
                  <a:srgbClr val="0432FF"/>
                </a:solidFill>
              </a:rPr>
            </a:br>
            <a:r>
              <a:rPr lang="en-US" sz="1800" dirty="0">
                <a:solidFill>
                  <a:srgbClr val="0432FF"/>
                </a:solidFill>
              </a:rPr>
              <a:t>(IBSYS operating system)</a:t>
            </a:r>
          </a:p>
        </p:txBody>
      </p:sp>
    </p:spTree>
    <p:extLst>
      <p:ext uri="{BB962C8B-B14F-4D97-AF65-F5344CB8AC3E}">
        <p14:creationId xmlns:p14="http://schemas.microsoft.com/office/powerpoint/2010/main" val="1228338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5B47B-4602-9046-A46B-46451E7E6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 Operating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BE51A-6EB6-9141-A8CE-06D5C3338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4464"/>
            <a:ext cx="8503872" cy="5013936"/>
          </a:xfrm>
        </p:spPr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CTSS</a:t>
            </a:r>
            <a:r>
              <a:rPr lang="en-US" dirty="0"/>
              <a:t> (Compatible Time Sharing System), 1962</a:t>
            </a:r>
          </a:p>
          <a:p>
            <a:pPr lvl="1"/>
            <a:r>
              <a:rPr lang="en-US" dirty="0"/>
              <a:t>Developed at MIT for the IBM 7094.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OS/360</a:t>
            </a:r>
            <a:r>
              <a:rPr lang="en-US" dirty="0"/>
              <a:t>, mid 1960s to early 1970s</a:t>
            </a:r>
          </a:p>
          <a:p>
            <a:pPr lvl="1"/>
            <a:r>
              <a:rPr lang="en-US" dirty="0"/>
              <a:t>Ran on the IBM 360 computer system.</a:t>
            </a:r>
          </a:p>
          <a:p>
            <a:pPr lvl="1"/>
            <a:r>
              <a:rPr lang="en-US" dirty="0"/>
              <a:t>Both commercial and scientific computing.</a:t>
            </a:r>
          </a:p>
          <a:p>
            <a:pPr lvl="1"/>
            <a:r>
              <a:rPr lang="en-US" dirty="0"/>
              <a:t>Small models (IBM 1401 size) to large models </a:t>
            </a:r>
            <a:br>
              <a:rPr lang="en-US" dirty="0"/>
            </a:br>
            <a:r>
              <a:rPr lang="en-US" dirty="0"/>
              <a:t>(larger than the IBM 7094).</a:t>
            </a:r>
          </a:p>
          <a:p>
            <a:pPr lvl="1"/>
            <a:r>
              <a:rPr lang="en-US" dirty="0"/>
              <a:t>Supported </a:t>
            </a:r>
            <a:r>
              <a:rPr lang="en-US" dirty="0">
                <a:solidFill>
                  <a:srgbClr val="C00000"/>
                </a:solidFill>
              </a:rPr>
              <a:t>multiprogramming</a:t>
            </a:r>
            <a:r>
              <a:rPr lang="en-US" dirty="0"/>
              <a:t> to better utilize the CPU.</a:t>
            </a:r>
          </a:p>
          <a:p>
            <a:pPr lvl="1"/>
            <a:r>
              <a:rPr lang="en-US" dirty="0"/>
              <a:t>Supported </a:t>
            </a:r>
            <a:r>
              <a:rPr lang="en-US" dirty="0">
                <a:solidFill>
                  <a:srgbClr val="C00000"/>
                </a:solidFill>
              </a:rPr>
              <a:t>I/O spooling</a:t>
            </a:r>
            <a:r>
              <a:rPr lang="en-US" dirty="0"/>
              <a:t> (</a:t>
            </a:r>
            <a:r>
              <a:rPr lang="en-US" u="sng" dirty="0"/>
              <a:t>s</a:t>
            </a:r>
            <a:r>
              <a:rPr lang="en-US" dirty="0"/>
              <a:t>imultaneous </a:t>
            </a:r>
            <a:r>
              <a:rPr lang="en-US" u="sng" dirty="0"/>
              <a:t>p</a:t>
            </a:r>
            <a:r>
              <a:rPr lang="en-US" dirty="0"/>
              <a:t>eripheral </a:t>
            </a:r>
            <a:r>
              <a:rPr lang="en-US" u="sng" dirty="0"/>
              <a:t>o</a:t>
            </a:r>
            <a:r>
              <a:rPr lang="en-US" dirty="0"/>
              <a:t>perations </a:t>
            </a:r>
            <a:r>
              <a:rPr lang="en-US" u="sng" dirty="0"/>
              <a:t>o</a:t>
            </a:r>
            <a:r>
              <a:rPr lang="en-US" dirty="0"/>
              <a:t>n</a:t>
            </a:r>
            <a:r>
              <a:rPr lang="en-US" u="sng" dirty="0"/>
              <a:t>l</a:t>
            </a:r>
            <a:r>
              <a:rPr lang="en-US" dirty="0"/>
              <a:t>ine)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JCL</a:t>
            </a:r>
            <a:r>
              <a:rPr lang="en-US" dirty="0"/>
              <a:t> (job control language)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9BBF2-8FF7-174F-8725-9F54D4F82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26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385182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5F0FA-B7CA-AE48-A727-A76983475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 Operating Systems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164CEE-D3C9-934D-B9A9-12DACE518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MULTICS</a:t>
            </a:r>
            <a:r>
              <a:rPr lang="en-US" dirty="0"/>
              <a:t> (Multiplexed Information and Computing Service), 1969</a:t>
            </a:r>
          </a:p>
          <a:p>
            <a:pPr lvl="1"/>
            <a:r>
              <a:rPr lang="en-US" dirty="0"/>
              <a:t>Developed by MIT, Bell Labs, and General Electric.</a:t>
            </a:r>
          </a:p>
          <a:p>
            <a:pPr lvl="1"/>
            <a:r>
              <a:rPr lang="en-US" dirty="0"/>
              <a:t>Goal was to support hundreds of simultaneous timesharing users.</a:t>
            </a:r>
          </a:p>
          <a:p>
            <a:pPr lvl="1"/>
            <a:r>
              <a:rPr lang="en-US" dirty="0"/>
              <a:t>Mixed success: Ran on Honeywell mainframe computers until the late 1990s.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UNIX</a:t>
            </a:r>
            <a:r>
              <a:rPr lang="en-US" dirty="0"/>
              <a:t>, 1970s</a:t>
            </a:r>
          </a:p>
          <a:p>
            <a:pPr lvl="1"/>
            <a:r>
              <a:rPr lang="en-US" dirty="0"/>
              <a:t>Developed by Ken Thompson at Bell Labs.</a:t>
            </a:r>
          </a:p>
          <a:p>
            <a:pPr lvl="1"/>
            <a:r>
              <a:rPr lang="en-US" dirty="0"/>
              <a:t>Started as a stripped-down single-user version of MULTICS.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6F5C2B-0A6C-9746-B4CB-6EE939F8E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27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4313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3A7F9-3385-2246-8C4D-605C7AEC4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 Operating Systems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A6D53-CD85-F149-BC9B-71FF4D907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CP/M</a:t>
            </a:r>
            <a:r>
              <a:rPr lang="en-US" dirty="0"/>
              <a:t> (Control Program for Microcomputers), 1974</a:t>
            </a:r>
          </a:p>
          <a:p>
            <a:pPr lvl="1"/>
            <a:r>
              <a:rPr lang="en-US" dirty="0"/>
              <a:t>Written by Gary </a:t>
            </a:r>
            <a:r>
              <a:rPr lang="en-US" dirty="0" err="1"/>
              <a:t>Kildall</a:t>
            </a:r>
            <a:r>
              <a:rPr lang="en-US" dirty="0"/>
              <a:t> originally for the Intel 8080.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C00000"/>
                </a:solidFill>
              </a:rPr>
              <a:t>MS-DOS</a:t>
            </a:r>
            <a:r>
              <a:rPr lang="en-US" dirty="0"/>
              <a:t> (Microsoft Disk Operating System), early 1980s</a:t>
            </a:r>
          </a:p>
          <a:p>
            <a:pPr lvl="1"/>
            <a:r>
              <a:rPr lang="en-US" dirty="0"/>
              <a:t>Written for the IBM PC microcomputer.</a:t>
            </a:r>
          </a:p>
          <a:p>
            <a:pPr lvl="4"/>
            <a:endParaRPr lang="en-US" dirty="0"/>
          </a:p>
          <a:p>
            <a:r>
              <a:rPr lang="en-US" dirty="0"/>
              <a:t>Apple </a:t>
            </a:r>
            <a:r>
              <a:rPr lang="en-US" dirty="0">
                <a:solidFill>
                  <a:srgbClr val="C00000"/>
                </a:solidFill>
              </a:rPr>
              <a:t>Macintosh OS</a:t>
            </a:r>
            <a:r>
              <a:rPr lang="en-US" dirty="0"/>
              <a:t>, mid 1980s</a:t>
            </a:r>
          </a:p>
          <a:p>
            <a:pPr lvl="1"/>
            <a:r>
              <a:rPr lang="en-US" dirty="0"/>
              <a:t>Popularized the graphical user interface.</a:t>
            </a:r>
          </a:p>
          <a:p>
            <a:pPr lvl="4"/>
            <a:endParaRPr lang="en-US" dirty="0"/>
          </a:p>
          <a:p>
            <a:r>
              <a:rPr lang="en-US" dirty="0"/>
              <a:t>Microsoft </a:t>
            </a:r>
            <a:r>
              <a:rPr lang="en-US" dirty="0">
                <a:solidFill>
                  <a:srgbClr val="C00000"/>
                </a:solidFill>
              </a:rPr>
              <a:t>Windows</a:t>
            </a:r>
            <a:r>
              <a:rPr lang="en-US" dirty="0"/>
              <a:t>, late 1980s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FB3142-E404-6042-BE1E-308DED167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28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468920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EB423-FAB8-864B-8D6C-2CCF918A3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 Operating Systems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4B5EE-EEB4-514F-8532-A3069FF4F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POSIX</a:t>
            </a:r>
            <a:r>
              <a:rPr lang="en-US" dirty="0"/>
              <a:t> (Portable Operating System Interface), 1988</a:t>
            </a:r>
          </a:p>
          <a:p>
            <a:pPr lvl="1"/>
            <a:r>
              <a:rPr lang="en-US" dirty="0"/>
              <a:t>IEEE standard to maintain OS compatibility.</a:t>
            </a:r>
          </a:p>
          <a:p>
            <a:pPr lvl="4"/>
            <a:endParaRPr lang="en-US" dirty="0"/>
          </a:p>
          <a:p>
            <a:r>
              <a:rPr lang="en-US" dirty="0"/>
              <a:t>Apple </a:t>
            </a:r>
            <a:r>
              <a:rPr lang="en-US" dirty="0">
                <a:solidFill>
                  <a:srgbClr val="C00000"/>
                </a:solidFill>
              </a:rPr>
              <a:t>macOS</a:t>
            </a:r>
            <a:r>
              <a:rPr lang="en-US" dirty="0"/>
              <a:t>, 2001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/>
              <a:t>Graphical user interface on top of UNIX.</a:t>
            </a:r>
          </a:p>
          <a:p>
            <a:pPr lvl="4"/>
            <a:endParaRPr lang="en-US" dirty="0"/>
          </a:p>
          <a:p>
            <a:r>
              <a:rPr lang="en-US" dirty="0"/>
              <a:t>Apple </a:t>
            </a:r>
            <a:r>
              <a:rPr lang="en-US" dirty="0">
                <a:solidFill>
                  <a:srgbClr val="C00000"/>
                </a:solidFill>
              </a:rPr>
              <a:t>iOS</a:t>
            </a:r>
            <a:r>
              <a:rPr lang="en-US" dirty="0"/>
              <a:t>, 2007</a:t>
            </a:r>
          </a:p>
          <a:p>
            <a:pPr lvl="1"/>
            <a:r>
              <a:rPr lang="en-US" dirty="0"/>
              <a:t>Proprietary OS for the iPhone and the iPad.</a:t>
            </a:r>
          </a:p>
          <a:p>
            <a:pPr lvl="4"/>
            <a:endParaRPr lang="en-US" dirty="0"/>
          </a:p>
          <a:p>
            <a:r>
              <a:rPr lang="en-US" dirty="0"/>
              <a:t>Google </a:t>
            </a:r>
            <a:r>
              <a:rPr lang="en-US" dirty="0">
                <a:solidFill>
                  <a:srgbClr val="C00000"/>
                </a:solidFill>
              </a:rPr>
              <a:t>Android</a:t>
            </a:r>
            <a:r>
              <a:rPr lang="en-US" dirty="0"/>
              <a:t>, 2008</a:t>
            </a:r>
          </a:p>
          <a:p>
            <a:pPr lvl="1"/>
            <a:r>
              <a:rPr lang="en-US" dirty="0"/>
              <a:t>Open-source OS for mobile devices.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F3CD4C-6228-4343-A92C-67B4B64A7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29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759618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BA1B6-21FD-074A-8C3F-C98C75791A7E}" type="slidenum">
              <a:rPr lang="en-US" altLang="x-none"/>
              <a:pPr/>
              <a:t>3</a:t>
            </a:fld>
            <a:endParaRPr lang="en-US" altLang="x-none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Goals of the Course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 the </a:t>
            </a:r>
            <a:r>
              <a:rPr lang="en-US" u="sng" dirty="0"/>
              <a:t>basic concepts</a:t>
            </a:r>
            <a:r>
              <a:rPr lang="en-US" dirty="0"/>
              <a:t> of </a:t>
            </a:r>
            <a:br>
              <a:rPr lang="en-US" dirty="0"/>
            </a:br>
            <a:r>
              <a:rPr lang="en-US" dirty="0"/>
              <a:t>an operating system (OS)</a:t>
            </a:r>
            <a:r>
              <a:rPr lang="en-US" altLang="x-none" sz="2800" dirty="0"/>
              <a:t>.</a:t>
            </a:r>
          </a:p>
          <a:p>
            <a:pPr lvl="1"/>
            <a:r>
              <a:rPr lang="en-US" dirty="0"/>
              <a:t>Resource management. </a:t>
            </a:r>
          </a:p>
          <a:p>
            <a:pPr lvl="1"/>
            <a:r>
              <a:rPr lang="en-US" dirty="0"/>
              <a:t>Protection and security.</a:t>
            </a:r>
            <a:endParaRPr lang="en-US" altLang="x-none" dirty="0"/>
          </a:p>
          <a:p>
            <a:pPr lvl="4"/>
            <a:endParaRPr lang="en-US" altLang="x-none" sz="1050" dirty="0"/>
          </a:p>
          <a:p>
            <a:r>
              <a:rPr lang="en-US" altLang="x-none" dirty="0"/>
              <a:t>Learn how to </a:t>
            </a:r>
            <a:r>
              <a:rPr lang="en-US" altLang="x-none" u="sng" dirty="0"/>
              <a:t>interact</a:t>
            </a:r>
            <a:r>
              <a:rPr lang="en-US" altLang="x-none" dirty="0"/>
              <a:t> with an operating system.</a:t>
            </a:r>
          </a:p>
          <a:p>
            <a:pPr lvl="1"/>
            <a:r>
              <a:rPr lang="en-US" altLang="x-none" sz="2400" dirty="0"/>
              <a:t>Enter commands in a terminal window.</a:t>
            </a:r>
          </a:p>
          <a:p>
            <a:pPr lvl="1"/>
            <a:r>
              <a:rPr lang="en-US" altLang="x-none" dirty="0"/>
              <a:t>Write and run command (“shell”) scripts.</a:t>
            </a:r>
            <a:endParaRPr lang="en-US" altLang="x-none" sz="2400" dirty="0"/>
          </a:p>
          <a:p>
            <a:pPr lvl="1"/>
            <a:r>
              <a:rPr lang="en-US" altLang="x-none" dirty="0"/>
              <a:t>Manipulate OS components via a graphical user interface (GUI).</a:t>
            </a:r>
            <a:endParaRPr lang="en-US" altLang="x-none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3F3F5-8658-1E4A-8A2B-63E4B3769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B9623D-649E-A34C-8197-2D21B2B56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027C5-AFFB-1A4A-94E8-AA34BB5B7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30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972017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0BBCA-4A23-A64F-A63C-A5290E550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Evolution of UNIX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DE6873-12BF-0242-8E83-0342B0DCB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31</a:t>
            </a:fld>
            <a:endParaRPr lang="en-US" altLang="x-non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4592DE-A40D-A848-94B0-CBE14A76F30B}"/>
              </a:ext>
            </a:extLst>
          </p:cNvPr>
          <p:cNvSpPr txBox="1"/>
          <p:nvPr/>
        </p:nvSpPr>
        <p:spPr>
          <a:xfrm>
            <a:off x="2354886" y="6611779"/>
            <a:ext cx="44342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hlinkClick r:id="rId2"/>
              </a:rPr>
              <a:t>https://upload.wikimedia.org/wikipedia/commons/c/cd/Unix_timeline.en.svg</a:t>
            </a:r>
            <a:r>
              <a:rPr lang="en-US" sz="1000" dirty="0"/>
              <a:t> </a:t>
            </a:r>
          </a:p>
        </p:txBody>
      </p:sp>
      <p:pic>
        <p:nvPicPr>
          <p:cNvPr id="6" name="Picture 5" descr="Timeline&#10;&#10;Description automatically generated">
            <a:extLst>
              <a:ext uri="{FF2B5EF4-FFF2-40B4-BE49-F238E27FC236}">
                <a16:creationId xmlns:a16="http://schemas.microsoft.com/office/drawing/2014/main" id="{B5B99CF0-2759-EA45-A0E4-DF06267D37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123" y="1277050"/>
            <a:ext cx="6596406" cy="4937706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46798398-54D9-2744-ACA8-4AA04A9964BB}"/>
              </a:ext>
            </a:extLst>
          </p:cNvPr>
          <p:cNvGrpSpPr/>
          <p:nvPr/>
        </p:nvGrpSpPr>
        <p:grpSpPr>
          <a:xfrm>
            <a:off x="7132292" y="3246122"/>
            <a:ext cx="1366370" cy="952928"/>
            <a:chOff x="7132292" y="3246122"/>
            <a:chExt cx="1366370" cy="952928"/>
          </a:xfrm>
        </p:grpSpPr>
        <p:sp>
          <p:nvSpPr>
            <p:cNvPr id="8" name="Left Arrow 7">
              <a:extLst>
                <a:ext uri="{FF2B5EF4-FFF2-40B4-BE49-F238E27FC236}">
                  <a16:creationId xmlns:a16="http://schemas.microsoft.com/office/drawing/2014/main" id="{FD9391FE-B36E-0D4D-8789-B30034FCF888}"/>
                </a:ext>
              </a:extLst>
            </p:cNvPr>
            <p:cNvSpPr/>
            <p:nvPr/>
          </p:nvSpPr>
          <p:spPr bwMode="auto">
            <a:xfrm>
              <a:off x="7132292" y="3246122"/>
              <a:ext cx="457195" cy="274317"/>
            </a:xfrm>
            <a:prstGeom prst="leftArrow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Left Arrow 9">
              <a:extLst>
                <a:ext uri="{FF2B5EF4-FFF2-40B4-BE49-F238E27FC236}">
                  <a16:creationId xmlns:a16="http://schemas.microsoft.com/office/drawing/2014/main" id="{FA0B69E4-427B-1E48-A543-45541FE9CE5A}"/>
                </a:ext>
              </a:extLst>
            </p:cNvPr>
            <p:cNvSpPr/>
            <p:nvPr/>
          </p:nvSpPr>
          <p:spPr bwMode="auto">
            <a:xfrm>
              <a:off x="7132292" y="3924733"/>
              <a:ext cx="457195" cy="274317"/>
            </a:xfrm>
            <a:prstGeom prst="leftArrow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43A975C-B42A-2146-8AFD-FFC8E618CB1C}"/>
                </a:ext>
              </a:extLst>
            </p:cNvPr>
            <p:cNvSpPr txBox="1"/>
            <p:nvPr/>
          </p:nvSpPr>
          <p:spPr>
            <a:xfrm>
              <a:off x="7571805" y="3246122"/>
              <a:ext cx="92685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CMPE 142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A922E9A-C14B-E54A-AE25-9CCE4A3C7704}"/>
                </a:ext>
              </a:extLst>
            </p:cNvPr>
            <p:cNvSpPr txBox="1"/>
            <p:nvPr/>
          </p:nvSpPr>
          <p:spPr>
            <a:xfrm>
              <a:off x="7571805" y="3907481"/>
              <a:ext cx="92685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CMPE 142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52229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90704-8FBC-FB4A-9106-729282697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UNIX/Linux Interfaces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52EB9-DD86-3643-B6E7-E68A35D45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76770"/>
          </a:xfrm>
        </p:spPr>
        <p:txBody>
          <a:bodyPr/>
          <a:lstStyle/>
          <a:p>
            <a:r>
              <a:rPr lang="en-US" dirty="0"/>
              <a:t>Command line</a:t>
            </a:r>
          </a:p>
          <a:p>
            <a:pPr lvl="1"/>
            <a:r>
              <a:rPr lang="en-US" b="1" dirty="0"/>
              <a:t>bash</a:t>
            </a:r>
            <a:r>
              <a:rPr lang="en-US" dirty="0"/>
              <a:t> command </a:t>
            </a:r>
            <a:r>
              <a:rPr lang="en-US" dirty="0">
                <a:solidFill>
                  <a:srgbClr val="C00000"/>
                </a:solidFill>
              </a:rPr>
              <a:t>shell</a:t>
            </a:r>
            <a:r>
              <a:rPr lang="en-US" dirty="0"/>
              <a:t> and scripting language</a:t>
            </a:r>
          </a:p>
          <a:p>
            <a:pPr lvl="4"/>
            <a:endParaRPr lang="en-US" dirty="0"/>
          </a:p>
          <a:p>
            <a:r>
              <a:rPr lang="en-US" dirty="0"/>
              <a:t>Graphical user interface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X Window System </a:t>
            </a:r>
            <a:r>
              <a:rPr lang="en-US" dirty="0"/>
              <a:t>(also called X11)</a:t>
            </a:r>
          </a:p>
          <a:p>
            <a:pPr lvl="1"/>
            <a:r>
              <a:rPr lang="en-US" dirty="0"/>
              <a:t>Developed by MIT</a:t>
            </a:r>
          </a:p>
          <a:p>
            <a:pPr lvl="1"/>
            <a:r>
              <a:rPr lang="en-US" dirty="0"/>
              <a:t>Gnome or KDE windowing environment</a:t>
            </a:r>
          </a:p>
          <a:p>
            <a:pPr lvl="4"/>
            <a:endParaRPr lang="en-US" dirty="0"/>
          </a:p>
          <a:p>
            <a:r>
              <a:rPr lang="en-US" dirty="0"/>
              <a:t>Application programming interface (API)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POSIX</a:t>
            </a:r>
            <a:r>
              <a:rPr lang="en-US" dirty="0"/>
              <a:t> standard set of API functions.</a:t>
            </a:r>
          </a:p>
          <a:p>
            <a:pPr lvl="1"/>
            <a:r>
              <a:rPr lang="en-US" dirty="0"/>
              <a:t>Other OS’s (such as Windows) also have implemented POSIX to various degrees.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6F2628-1FCD-CA4C-9EA9-CCA7BFB17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6465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4E794-ADD2-FD48-9434-BC72E3BB7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D503D-4481-4546-A3DF-BDA8B33CD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Portable Operating System Interface</a:t>
            </a:r>
          </a:p>
          <a:p>
            <a:pPr lvl="1"/>
            <a:r>
              <a:rPr lang="en-US" dirty="0"/>
              <a:t>First specified by the IEEE Computer Society in 1988 to maintain compatibility between operating systems (mostly but not only UNIX-based OS’s)</a:t>
            </a:r>
          </a:p>
          <a:p>
            <a:r>
              <a:rPr lang="en-US" dirty="0"/>
              <a:t>API system calls</a:t>
            </a:r>
          </a:p>
          <a:p>
            <a:r>
              <a:rPr lang="en-US" dirty="0"/>
              <a:t>Command-line commands and scripts</a:t>
            </a:r>
          </a:p>
          <a:p>
            <a:r>
              <a:rPr lang="en-US" dirty="0"/>
              <a:t>Utility programs</a:t>
            </a:r>
          </a:p>
          <a:p>
            <a:r>
              <a:rPr lang="en-US" u="sng" dirty="0"/>
              <a:t>POSIX-certified</a:t>
            </a:r>
            <a:r>
              <a:rPr lang="en-US" dirty="0"/>
              <a:t> and mostly </a:t>
            </a:r>
            <a:r>
              <a:rPr lang="en-US" u="sng" dirty="0"/>
              <a:t>POSIX-compliant</a:t>
            </a:r>
            <a:r>
              <a:rPr lang="en-US" dirty="0"/>
              <a:t> operating systems</a:t>
            </a:r>
          </a:p>
          <a:p>
            <a:pPr lvl="1"/>
            <a:r>
              <a:rPr lang="en-US" dirty="0"/>
              <a:t>See </a:t>
            </a:r>
            <a:r>
              <a:rPr lang="en-US" sz="1600" dirty="0">
                <a:hlinkClick r:id="rId2"/>
              </a:rPr>
              <a:t>https://en.wikipedia.org/wiki/POSIX#POSIX-oriented_operating_systems</a:t>
            </a:r>
            <a:r>
              <a:rPr lang="en-US" sz="1600" dirty="0"/>
              <a:t>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32A1B3-F514-0C45-B6A8-7AD556E31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126492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F6C54-2EAB-FB4D-B709-2BA727DF6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UNIX and Linux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23558-A014-0A49-9DFC-8889B738B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251952"/>
            <a:ext cx="8229600" cy="1920218"/>
          </a:xfrm>
        </p:spPr>
        <p:txBody>
          <a:bodyPr/>
          <a:lstStyle/>
          <a:p>
            <a:r>
              <a:rPr lang="en-US" dirty="0">
                <a:highlight>
                  <a:srgbClr val="C5F9B8"/>
                </a:highlight>
              </a:rPr>
              <a:t>Linux</a:t>
            </a:r>
            <a:r>
              <a:rPr lang="en-US" dirty="0"/>
              <a:t> is derived from the </a:t>
            </a:r>
            <a:r>
              <a:rPr lang="en-US" dirty="0">
                <a:highlight>
                  <a:srgbClr val="FF40FF"/>
                </a:highlight>
              </a:rPr>
              <a:t>GNU branch</a:t>
            </a:r>
            <a:br>
              <a:rPr lang="en-US" dirty="0"/>
            </a:br>
            <a:r>
              <a:rPr lang="en-US" dirty="0"/>
              <a:t>of the </a:t>
            </a:r>
            <a:r>
              <a:rPr lang="en-US" dirty="0">
                <a:highlight>
                  <a:srgbClr val="FF9300"/>
                </a:highlight>
              </a:rPr>
              <a:t>UNIX</a:t>
            </a:r>
            <a:r>
              <a:rPr lang="en-US" dirty="0"/>
              <a:t> operating system.</a:t>
            </a:r>
          </a:p>
          <a:p>
            <a:r>
              <a:rPr lang="en-US" dirty="0"/>
              <a:t>Very popular with different “distributions”.</a:t>
            </a:r>
          </a:p>
          <a:p>
            <a:pPr lvl="1"/>
            <a:r>
              <a:rPr lang="en-US" dirty="0"/>
              <a:t>Ubuntu, Debian,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54159A-DAF4-7645-B73E-7391B6780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34</a:t>
            </a:fld>
            <a:endParaRPr lang="en-US" altLang="x-none"/>
          </a:p>
        </p:txBody>
      </p:sp>
      <p:pic>
        <p:nvPicPr>
          <p:cNvPr id="5" name="Picture 4" descr="Timeline&#10;&#10;Description automatically generated">
            <a:extLst>
              <a:ext uri="{FF2B5EF4-FFF2-40B4-BE49-F238E27FC236}">
                <a16:creationId xmlns:a16="http://schemas.microsoft.com/office/drawing/2014/main" id="{AC20ADE8-A0D8-5E4C-A300-B7E1A1C106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22" y="1171872"/>
            <a:ext cx="4114755" cy="3080079"/>
          </a:xfrm>
          <a:prstGeom prst="rect">
            <a:avLst/>
          </a:prstGeom>
        </p:spPr>
      </p:pic>
      <p:sp>
        <p:nvSpPr>
          <p:cNvPr id="7" name="Left Arrow 6">
            <a:extLst>
              <a:ext uri="{FF2B5EF4-FFF2-40B4-BE49-F238E27FC236}">
                <a16:creationId xmlns:a16="http://schemas.microsoft.com/office/drawing/2014/main" id="{C4470992-A95D-7F48-A233-D85927D28C18}"/>
              </a:ext>
            </a:extLst>
          </p:cNvPr>
          <p:cNvSpPr/>
          <p:nvPr/>
        </p:nvSpPr>
        <p:spPr bwMode="auto">
          <a:xfrm>
            <a:off x="6581307" y="2781887"/>
            <a:ext cx="274317" cy="274317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A66A5C-AA34-AF4A-B7D8-81C3E2E9B253}"/>
              </a:ext>
            </a:extLst>
          </p:cNvPr>
          <p:cNvSpPr txBox="1"/>
          <p:nvPr/>
        </p:nvSpPr>
        <p:spPr>
          <a:xfrm>
            <a:off x="2354886" y="6611779"/>
            <a:ext cx="44342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hlinkClick r:id="rId3"/>
              </a:rPr>
              <a:t>https://upload.wikimedia.org/wikipedia/commons/c/cd/Unix_timeline.en.svg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15843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BF136-99F1-6F4E-BDEA-2FE20A48A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UNIX and macOS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A391F5-2D96-0244-961E-644AEBABC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251951"/>
            <a:ext cx="8229600" cy="1878974"/>
          </a:xfrm>
        </p:spPr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macOS</a:t>
            </a:r>
            <a:r>
              <a:rPr lang="en-US" dirty="0"/>
              <a:t> is derived from the </a:t>
            </a:r>
            <a:r>
              <a:rPr lang="en-US" dirty="0">
                <a:highlight>
                  <a:srgbClr val="FFFF00"/>
                </a:highlight>
              </a:rPr>
              <a:t>BSD (Berkeley Software Distribution)</a:t>
            </a:r>
            <a:r>
              <a:rPr lang="en-US" dirty="0"/>
              <a:t> branch of </a:t>
            </a:r>
            <a:r>
              <a:rPr lang="en-US" dirty="0">
                <a:highlight>
                  <a:srgbClr val="FF9300"/>
                </a:highlight>
              </a:rPr>
              <a:t>UNIX</a:t>
            </a:r>
            <a:r>
              <a:rPr lang="en-US" dirty="0"/>
              <a:t>.</a:t>
            </a:r>
          </a:p>
          <a:p>
            <a:r>
              <a:rPr lang="en-US" dirty="0"/>
              <a:t>There are only a few significant differences from Linux.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9D62C9-48AF-5A4A-9467-CC446ED79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35</a:t>
            </a:fld>
            <a:endParaRPr lang="en-US" altLang="x-none"/>
          </a:p>
        </p:txBody>
      </p:sp>
      <p:pic>
        <p:nvPicPr>
          <p:cNvPr id="5" name="Picture 4" descr="Timeline&#10;&#10;Description automatically generated">
            <a:extLst>
              <a:ext uri="{FF2B5EF4-FFF2-40B4-BE49-F238E27FC236}">
                <a16:creationId xmlns:a16="http://schemas.microsoft.com/office/drawing/2014/main" id="{9AD17161-C49B-6A43-AA08-CC18484FF2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22" y="1171872"/>
            <a:ext cx="4114755" cy="3080079"/>
          </a:xfrm>
          <a:prstGeom prst="rect">
            <a:avLst/>
          </a:prstGeom>
        </p:spPr>
      </p:pic>
      <p:sp>
        <p:nvSpPr>
          <p:cNvPr id="6" name="Left Arrow 5">
            <a:extLst>
              <a:ext uri="{FF2B5EF4-FFF2-40B4-BE49-F238E27FC236}">
                <a16:creationId xmlns:a16="http://schemas.microsoft.com/office/drawing/2014/main" id="{2A84143E-1BC2-804A-BD5C-C73F0F9C2FAB}"/>
              </a:ext>
            </a:extLst>
          </p:cNvPr>
          <p:cNvSpPr/>
          <p:nvPr/>
        </p:nvSpPr>
        <p:spPr bwMode="auto">
          <a:xfrm>
            <a:off x="6581307" y="2331732"/>
            <a:ext cx="274317" cy="274317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E178E4-1E65-3D43-8A61-818F7EF06C52}"/>
              </a:ext>
            </a:extLst>
          </p:cNvPr>
          <p:cNvSpPr txBox="1"/>
          <p:nvPr/>
        </p:nvSpPr>
        <p:spPr>
          <a:xfrm>
            <a:off x="2354886" y="6611779"/>
            <a:ext cx="44342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hlinkClick r:id="rId3"/>
              </a:rPr>
              <a:t>https://upload.wikimedia.org/wikipedia/commons/c/cd/Unix_timeline.en.svg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46332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for post">
            <a:extLst>
              <a:ext uri="{FF2B5EF4-FFF2-40B4-BE49-F238E27FC236}">
                <a16:creationId xmlns:a16="http://schemas.microsoft.com/office/drawing/2014/main" id="{F9157496-50B9-284F-8EE4-11E3F82A5F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706" y="2143174"/>
            <a:ext cx="6766536" cy="3846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61897C2-2483-F243-88F0-09666061D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Windows 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C6EBB-59AA-9241-BA1F-7CB58D7B7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/>
              <a:t>Windows 10 is part of a totally separate family of operating systems from Microsoft.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73038A-3261-C44D-A44F-CA64BAE02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36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4C954E-AFE2-CE44-A1E1-90BB03A76505}"/>
              </a:ext>
            </a:extLst>
          </p:cNvPr>
          <p:cNvSpPr txBox="1"/>
          <p:nvPr/>
        </p:nvSpPr>
        <p:spPr>
          <a:xfrm>
            <a:off x="2359669" y="5956438"/>
            <a:ext cx="442460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hlinkClick r:id="rId3"/>
              </a:rPr>
              <a:t>https://kavindi-herath.medium.com/evolution-of-windows-os-9e6a0c96a3f2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4606476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17A16-8B2A-4A46-BC4C-EB7278A91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on Windows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2C1D5-A88C-6B49-9943-2B213688F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dirty="0"/>
              <a:t>The Windows 10 feature, </a:t>
            </a:r>
            <a:r>
              <a:rPr lang="en-US" dirty="0">
                <a:solidFill>
                  <a:srgbClr val="C00000"/>
                </a:solidFill>
              </a:rPr>
              <a:t>Windows Subsystem for Linux</a:t>
            </a:r>
            <a:r>
              <a:rPr lang="en-US" dirty="0"/>
              <a:t> (WSL), it is possible to install a Linux distribution such as Ubuntu (recommended).</a:t>
            </a:r>
          </a:p>
          <a:p>
            <a:pPr lvl="1"/>
            <a:r>
              <a:rPr lang="en-US" dirty="0"/>
              <a:t>See </a:t>
            </a:r>
            <a:r>
              <a:rPr lang="en-US" dirty="0">
                <a:hlinkClick r:id="rId2"/>
              </a:rPr>
              <a:t>https://docs.microsoft.com/en-us/windows/wsl/install-win10</a:t>
            </a:r>
            <a:r>
              <a:rPr lang="en-US" dirty="0"/>
              <a:t> </a:t>
            </a:r>
          </a:p>
          <a:p>
            <a:r>
              <a:rPr lang="en-US" dirty="0"/>
              <a:t>A bash shell window (terminal window for interpreting commands) will open.</a:t>
            </a:r>
          </a:p>
          <a:p>
            <a:r>
              <a:rPr lang="en-US" dirty="0"/>
              <a:t>To run GUI-based applications, you must also install and run an </a:t>
            </a:r>
            <a:r>
              <a:rPr lang="en-US" dirty="0">
                <a:solidFill>
                  <a:srgbClr val="C00000"/>
                </a:solidFill>
              </a:rPr>
              <a:t>X Windows server</a:t>
            </a:r>
            <a:r>
              <a:rPr lang="en-US" dirty="0"/>
              <a:t>:</a:t>
            </a:r>
          </a:p>
          <a:p>
            <a:pPr lvl="1"/>
            <a:r>
              <a:rPr lang="en-US" dirty="0">
                <a:hlinkClick r:id="rId3"/>
              </a:rPr>
              <a:t>https://sourceforge.net/projects/xming/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https://sourceforge.net/projects/vcxsrv/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766A51-AA37-F349-BFAB-43916F426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37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93449702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C66FC-4636-1B4E-9575-4C1185DA2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on Windows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7C93F-16C3-0241-BBBE-179FC8B1C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tutorials:</a:t>
            </a:r>
          </a:p>
          <a:p>
            <a:pPr lvl="1"/>
            <a:r>
              <a:rPr lang="en-US" dirty="0"/>
              <a:t>“Install Ubuntu on Windows 10”</a:t>
            </a:r>
            <a:br>
              <a:rPr lang="en-US" dirty="0"/>
            </a:br>
            <a:r>
              <a:rPr lang="en-US" sz="1800" dirty="0">
                <a:hlinkClick r:id="rId2"/>
              </a:rPr>
              <a:t>http://www.cs.sjsu.edu/~mak/tutorials/InstallUbuntuWindows.pdf</a:t>
            </a:r>
            <a:r>
              <a:rPr lang="en-US" sz="1800" dirty="0"/>
              <a:t> </a:t>
            </a:r>
            <a:endParaRPr lang="en-US" dirty="0"/>
          </a:p>
          <a:p>
            <a:pPr lvl="1"/>
            <a:r>
              <a:rPr lang="en-US" dirty="0"/>
              <a:t>“Configure Ubuntu for Software Development”</a:t>
            </a:r>
            <a:br>
              <a:rPr lang="en-US" dirty="0"/>
            </a:br>
            <a:r>
              <a:rPr lang="en-US" sz="1800" dirty="0">
                <a:hlinkClick r:id="rId3"/>
              </a:rPr>
              <a:t>http://www.cs.sjsu.edu/~mak/tutorials/ConfigureUbuntu.pdf</a:t>
            </a:r>
            <a:r>
              <a:rPr lang="en-US" sz="1800" dirty="0"/>
              <a:t>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EC7122-21E0-C746-BC79-73448654D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38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5A2C2D-17D3-BE49-BE94-F533135FC7D7}"/>
              </a:ext>
            </a:extLst>
          </p:cNvPr>
          <p:cNvSpPr txBox="1"/>
          <p:nvPr/>
        </p:nvSpPr>
        <p:spPr>
          <a:xfrm>
            <a:off x="4206355" y="4069073"/>
            <a:ext cx="731290" cy="33855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2669513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142DC-9B9F-AC46-A5A2-3EE350822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on VirtualBox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3F496-6E4F-EF4E-99AA-D352ECFAA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VirtualBox is a </a:t>
            </a:r>
            <a:r>
              <a:rPr lang="en-US" dirty="0">
                <a:solidFill>
                  <a:srgbClr val="C00000"/>
                </a:solidFill>
              </a:rPr>
              <a:t>hypervisor</a:t>
            </a:r>
            <a:r>
              <a:rPr lang="en-US" dirty="0"/>
              <a:t> that you can install and run on macOS and on Windows 10.</a:t>
            </a:r>
          </a:p>
          <a:p>
            <a:pPr lvl="1"/>
            <a:r>
              <a:rPr lang="en-US" dirty="0"/>
              <a:t>A hypervisor is a </a:t>
            </a:r>
            <a:r>
              <a:rPr lang="en-US" dirty="0">
                <a:solidFill>
                  <a:srgbClr val="C00000"/>
                </a:solidFill>
              </a:rPr>
              <a:t>virtual machine monitor </a:t>
            </a:r>
            <a:r>
              <a:rPr lang="en-US" dirty="0"/>
              <a:t>that runs a virtual machine on top of a </a:t>
            </a:r>
            <a:r>
              <a:rPr lang="en-US" dirty="0">
                <a:solidFill>
                  <a:srgbClr val="C00000"/>
                </a:solidFill>
              </a:rPr>
              <a:t>host OS </a:t>
            </a:r>
            <a:r>
              <a:rPr lang="en-US" dirty="0"/>
              <a:t>(e.g., Windows or macOS).</a:t>
            </a:r>
          </a:p>
          <a:p>
            <a:pPr lvl="1"/>
            <a:r>
              <a:rPr lang="en-US" dirty="0"/>
              <a:t>You can then install and run a </a:t>
            </a:r>
            <a:r>
              <a:rPr lang="en-US" dirty="0">
                <a:solidFill>
                  <a:srgbClr val="C00000"/>
                </a:solidFill>
              </a:rPr>
              <a:t>guest OS </a:t>
            </a:r>
            <a:r>
              <a:rPr lang="en-US" dirty="0"/>
              <a:t>(such as Ubuntu) in the virtual machine created by VirtualBox.</a:t>
            </a:r>
          </a:p>
          <a:p>
            <a:pPr lvl="1"/>
            <a:r>
              <a:rPr lang="en-US" dirty="0"/>
              <a:t>See </a:t>
            </a:r>
            <a:r>
              <a:rPr lang="en-US" dirty="0">
                <a:hlinkClick r:id="rId2"/>
              </a:rPr>
              <a:t>https://www.virtualbox.org/</a:t>
            </a:r>
            <a:r>
              <a:rPr lang="en-US" dirty="0"/>
              <a:t> </a:t>
            </a:r>
          </a:p>
          <a:p>
            <a:r>
              <a:rPr lang="en-US" dirty="0"/>
              <a:t>If you have a Mac and need to run Ubuntu, VirtualBox + Ubuntu is a way to do it.</a:t>
            </a:r>
          </a:p>
          <a:p>
            <a:pPr lvl="1"/>
            <a:r>
              <a:rPr lang="en-US" dirty="0"/>
              <a:t>On Windows 10, it is most likely easier to use WSL.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750910-3A99-EF49-B402-10174C614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39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481793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7B039-7F1B-4748-BE92-ECDEA4FAF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Goals of the Course</a:t>
            </a:r>
            <a:r>
              <a:rPr lang="en-US" altLang="x-none" i="1" dirty="0"/>
              <a:t>, cont’d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0703D-6A7F-574B-8CD0-6B9884622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590795"/>
          </a:xfrm>
        </p:spPr>
        <p:txBody>
          <a:bodyPr/>
          <a:lstStyle/>
          <a:p>
            <a:r>
              <a:rPr lang="en-US" altLang="x-none" dirty="0"/>
              <a:t>Learn how to </a:t>
            </a:r>
            <a:r>
              <a:rPr lang="en-US" altLang="x-none" u="sng" dirty="0"/>
              <a:t>write programs</a:t>
            </a:r>
            <a:r>
              <a:rPr lang="en-US" altLang="x-none" dirty="0"/>
              <a:t> that will </a:t>
            </a:r>
            <a:br>
              <a:rPr lang="en-US" altLang="x-none" dirty="0"/>
            </a:br>
            <a:r>
              <a:rPr lang="en-US" altLang="x-none" dirty="0"/>
              <a:t>run on an operating system.</a:t>
            </a:r>
          </a:p>
          <a:p>
            <a:pPr lvl="1"/>
            <a:r>
              <a:rPr lang="en-US" dirty="0"/>
              <a:t>Make system calls using functions from the application programming interface (API).</a:t>
            </a:r>
          </a:p>
          <a:p>
            <a:pPr lvl="1"/>
            <a:r>
              <a:rPr lang="en-US" dirty="0"/>
              <a:t>Write applications that use multiprocessing </a:t>
            </a:r>
            <a:br>
              <a:rPr lang="en-US" dirty="0"/>
            </a:br>
            <a:r>
              <a:rPr lang="en-US" dirty="0"/>
              <a:t>and multithreading.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DA988-F123-214B-A047-4F457A729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4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CB1CB9-2442-084E-91ED-74B3347BFCB7}"/>
              </a:ext>
            </a:extLst>
          </p:cNvPr>
          <p:cNvSpPr txBox="1"/>
          <p:nvPr/>
        </p:nvSpPr>
        <p:spPr>
          <a:xfrm>
            <a:off x="3008014" y="4251951"/>
            <a:ext cx="3127972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rgbClr val="0432FF"/>
                </a:solidFill>
              </a:rPr>
              <a:t>We’ll try to keep this class</a:t>
            </a:r>
          </a:p>
          <a:p>
            <a:pPr algn="ctr"/>
            <a:r>
              <a:rPr lang="en-US" sz="2000" dirty="0">
                <a:solidFill>
                  <a:srgbClr val="0432FF"/>
                </a:solidFill>
              </a:rPr>
              <a:t>real-world and practical.</a:t>
            </a:r>
          </a:p>
        </p:txBody>
      </p:sp>
    </p:spTree>
    <p:extLst>
      <p:ext uri="{BB962C8B-B14F-4D97-AF65-F5344CB8AC3E}">
        <p14:creationId xmlns:p14="http://schemas.microsoft.com/office/powerpoint/2010/main" val="18975749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6D000-1962-D848-BDB0-EAF4D0865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on VirtualBox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ED2B8-F027-2749-A037-B3299DC4A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Useful tutorials:</a:t>
            </a:r>
          </a:p>
          <a:p>
            <a:pPr lvl="1"/>
            <a:r>
              <a:rPr lang="en-US" dirty="0"/>
              <a:t>“Install Ubuntu on VirtualBox”</a:t>
            </a:r>
            <a:br>
              <a:rPr lang="en-US" dirty="0"/>
            </a:br>
            <a:r>
              <a:rPr lang="en-US" sz="1800" dirty="0">
                <a:hlinkClick r:id="rId2"/>
              </a:rPr>
              <a:t>http://www.cs.sjsu.edu/~mak/tutorials/InstallUbuntuVirtualBox.pdf</a:t>
            </a:r>
            <a:r>
              <a:rPr lang="en-US" sz="1800" dirty="0"/>
              <a:t> </a:t>
            </a:r>
          </a:p>
          <a:p>
            <a:pPr lvl="1"/>
            <a:r>
              <a:rPr lang="en-US" dirty="0"/>
              <a:t>“Configure Ubuntu for Software Development”</a:t>
            </a:r>
            <a:br>
              <a:rPr lang="en-US" dirty="0"/>
            </a:br>
            <a:r>
              <a:rPr lang="en-US" sz="1800" dirty="0">
                <a:hlinkClick r:id="rId3"/>
              </a:rPr>
              <a:t>http://www.cs.sjsu.edu/~mak/tutorials/ConfigureUbuntu.pdf</a:t>
            </a:r>
            <a:r>
              <a:rPr lang="en-US" sz="1800" dirty="0"/>
              <a:t>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90D427-2EF9-A04C-9FE4-9C248BAEF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40</a:t>
            </a:fld>
            <a:endParaRPr lang="en-US" altLang="x-none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376FA6-AE0D-5F42-86EF-01E4CAF736DF}"/>
              </a:ext>
            </a:extLst>
          </p:cNvPr>
          <p:cNvSpPr txBox="1"/>
          <p:nvPr/>
        </p:nvSpPr>
        <p:spPr>
          <a:xfrm>
            <a:off x="4206355" y="4069073"/>
            <a:ext cx="731290" cy="33855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14960103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F6698-EF13-7F46-90F1-EA9A45DB6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bash</a:t>
            </a:r>
            <a:r>
              <a:rPr lang="en-US" dirty="0"/>
              <a:t> Shell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58B3E-BBEE-6042-AF3E-D9682DB7FF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bash</a:t>
            </a:r>
            <a:r>
              <a:rPr lang="en-US" dirty="0"/>
              <a:t> is the default shell and command language for Linux.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shell</a:t>
            </a:r>
            <a:r>
              <a:rPr lang="en-US" dirty="0"/>
              <a:t>: a command interpreter for the </a:t>
            </a:r>
            <a:br>
              <a:rPr lang="en-US" dirty="0"/>
            </a:br>
            <a:r>
              <a:rPr lang="en-US" dirty="0"/>
              <a:t>command-line interface to Linux.</a:t>
            </a:r>
          </a:p>
          <a:p>
            <a:pPr lvl="4"/>
            <a:endParaRPr lang="en-US" dirty="0"/>
          </a:p>
          <a:p>
            <a:r>
              <a:rPr lang="en-US" dirty="0"/>
              <a:t>Starting with the Catalina release, </a:t>
            </a:r>
            <a:br>
              <a:rPr lang="en-US" dirty="0"/>
            </a:br>
            <a:r>
              <a:rPr lang="en-US" dirty="0"/>
              <a:t>macOS uses </a:t>
            </a:r>
            <a:r>
              <a:rPr lang="en-US" b="1" dirty="0" err="1"/>
              <a:t>zsh</a:t>
            </a:r>
            <a:r>
              <a:rPr lang="en-US" b="1" dirty="0"/>
              <a:t> </a:t>
            </a:r>
            <a:r>
              <a:rPr lang="en-US" dirty="0"/>
              <a:t>instead of </a:t>
            </a:r>
            <a:r>
              <a:rPr lang="en-US" b="1" dirty="0"/>
              <a:t>bash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For this class, you may want to make </a:t>
            </a:r>
            <a:r>
              <a:rPr lang="en-US" b="1" dirty="0"/>
              <a:t>bash</a:t>
            </a:r>
            <a:r>
              <a:rPr lang="en-US" dirty="0"/>
              <a:t> the default shell again on macOS.</a:t>
            </a:r>
          </a:p>
          <a:p>
            <a:pPr lvl="1"/>
            <a:r>
              <a:rPr lang="en-US" dirty="0"/>
              <a:t>See “Install </a:t>
            </a:r>
            <a:r>
              <a:rPr lang="en-US" b="1" dirty="0"/>
              <a:t>bash </a:t>
            </a:r>
            <a:r>
              <a:rPr lang="en-US" dirty="0"/>
              <a:t>for macOS”</a:t>
            </a:r>
            <a:br>
              <a:rPr lang="en-US" dirty="0"/>
            </a:br>
            <a:r>
              <a:rPr lang="en-US" sz="1800" dirty="0">
                <a:hlinkClick r:id="rId2"/>
              </a:rPr>
              <a:t>http://www.cs.sjsu.edu/~mak/tutorials/InstallBashForMacOS.pdf</a:t>
            </a:r>
            <a:r>
              <a:rPr lang="en-US" sz="1800" dirty="0"/>
              <a:t>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AF0375-902C-B447-897B-86751E254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41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2766556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DE526-B4CD-4A49-8E44-A4E58C91C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Important Command-Line Skills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8C083-E3EB-C642-BDFB-9A34F6288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Although GUI-based tools are very common nowadays, many UNIX and Linux applications still require using the command line for installation and use.</a:t>
            </a:r>
          </a:p>
          <a:p>
            <a:pPr lvl="4"/>
            <a:endParaRPr lang="en-US" dirty="0"/>
          </a:p>
          <a:p>
            <a:r>
              <a:rPr lang="en-US" dirty="0"/>
              <a:t>Therefore, an </a:t>
            </a:r>
            <a:r>
              <a:rPr lang="en-US" u="sng" dirty="0"/>
              <a:t>important survival skill</a:t>
            </a:r>
            <a:r>
              <a:rPr lang="en-US" dirty="0"/>
              <a:t> is knowing how to use the bash shell.</a:t>
            </a:r>
          </a:p>
          <a:p>
            <a:pPr lvl="4"/>
            <a:endParaRPr lang="en-US" dirty="0"/>
          </a:p>
          <a:p>
            <a:r>
              <a:rPr lang="en-US" dirty="0"/>
              <a:t>Go through the bash tutorial:</a:t>
            </a:r>
            <a:br>
              <a:rPr lang="en-US" dirty="0"/>
            </a:br>
            <a:r>
              <a:rPr lang="en-US" sz="2000" dirty="0">
                <a:hlinkClick r:id="rId2"/>
              </a:rPr>
              <a:t>https://linuxconfig.org/bash-scripting-tutorial-for-beginners</a:t>
            </a:r>
            <a:endParaRPr lang="en-US" dirty="0"/>
          </a:p>
          <a:p>
            <a:pPr lvl="1"/>
            <a:r>
              <a:rPr lang="en-US" dirty="0"/>
              <a:t>bash is very powerful but unfortunately, the command language has a cryptic syntax.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2630E5-CDFB-C740-A5C3-99BDDF318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42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9084991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07675-E75F-B14D-8110-366AD17A9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bash</a:t>
            </a:r>
            <a:r>
              <a:rPr lang="en-US" dirty="0"/>
              <a:t> Shell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2FA62-1200-484F-AC5D-2EC76CA1F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use bash to demonstrate UNIX/Linux features as our example operating system.</a:t>
            </a:r>
          </a:p>
          <a:p>
            <a:pPr lvl="4"/>
            <a:endParaRPr lang="en-US" dirty="0"/>
          </a:p>
          <a:p>
            <a:r>
              <a:rPr lang="en-US" dirty="0"/>
              <a:t>Example programs will use POSIX calls to show how these features are implemented.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13FF74-8BF6-EA40-AE80-4CC4E5D1A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43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8487013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CF81C-1767-8549-A78B-C4F9827AA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3CE3F-8C02-894B-AE22-926E09BEC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an </a:t>
            </a:r>
            <a:r>
              <a:rPr lang="en-US" u="sng" dirty="0"/>
              <a:t>individual assignment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If you’re on Windows 10: Install </a:t>
            </a:r>
            <a:r>
              <a:rPr lang="en-US" b="1" dirty="0"/>
              <a:t>Ubuntu</a:t>
            </a:r>
            <a:r>
              <a:rPr lang="en-US" dirty="0"/>
              <a:t> using the Windows Subsystem for Linux (WSL).</a:t>
            </a:r>
          </a:p>
          <a:p>
            <a:pPr lvl="1"/>
            <a:r>
              <a:rPr lang="en-US" dirty="0"/>
              <a:t>Use VirtualBox only if you can’t get WSL to work.</a:t>
            </a:r>
          </a:p>
          <a:p>
            <a:pPr lvl="4"/>
            <a:endParaRPr lang="en-US" dirty="0"/>
          </a:p>
          <a:p>
            <a:r>
              <a:rPr lang="en-US" dirty="0"/>
              <a:t>If you’re on macOS that’s Catalina or later, replace </a:t>
            </a:r>
            <a:r>
              <a:rPr lang="en-US" b="1" dirty="0" err="1"/>
              <a:t>zsh</a:t>
            </a:r>
            <a:r>
              <a:rPr lang="en-US" b="1" dirty="0"/>
              <a:t> </a:t>
            </a:r>
            <a:r>
              <a:rPr lang="en-US" dirty="0"/>
              <a:t>with </a:t>
            </a:r>
            <a:r>
              <a:rPr lang="en-US" b="1" dirty="0"/>
              <a:t>bash</a:t>
            </a:r>
            <a:r>
              <a:rPr lang="en-US" dirty="0"/>
              <a:t> as your default shell.</a:t>
            </a:r>
          </a:p>
          <a:p>
            <a:pPr lvl="1"/>
            <a:r>
              <a:rPr lang="en-US" dirty="0"/>
              <a:t>Use VirtualBox if you want to use Ubuntu.</a:t>
            </a:r>
          </a:p>
          <a:p>
            <a:pPr lvl="4"/>
            <a:endParaRPr lang="en-US" dirty="0"/>
          </a:p>
          <a:p>
            <a:r>
              <a:rPr lang="en-US" dirty="0"/>
              <a:t>Demonstrate your command-line skills by doing the exercises in the assignment write-up.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60FD59-9E1F-2849-B3CF-BEFEDDF32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44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36248890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By Wednesday, February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133600"/>
          </a:xfrm>
        </p:spPr>
        <p:txBody>
          <a:bodyPr/>
          <a:lstStyle/>
          <a:p>
            <a:r>
              <a:rPr lang="en-US" dirty="0"/>
              <a:t>Form teams.</a:t>
            </a:r>
          </a:p>
          <a:p>
            <a:pPr lvl="4"/>
            <a:endParaRPr lang="en-US" dirty="0"/>
          </a:p>
          <a:p>
            <a:r>
              <a:rPr lang="en-US" dirty="0"/>
              <a:t>Submit your team information into Canvas.</a:t>
            </a:r>
          </a:p>
          <a:p>
            <a:pPr lvl="1"/>
            <a:r>
              <a:rPr lang="en-US" dirty="0"/>
              <a:t>team name</a:t>
            </a:r>
          </a:p>
          <a:p>
            <a:pPr lvl="1"/>
            <a:r>
              <a:rPr lang="en-US" dirty="0"/>
              <a:t>team members and email addresses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17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srgbClr val="C00000"/>
                </a:solidFill>
              </a:rPr>
              <a:t>UNIX</a:t>
            </a:r>
            <a:r>
              <a:rPr lang="en-US" dirty="0"/>
              <a:t> (via macOS) and </a:t>
            </a:r>
            <a:r>
              <a:rPr lang="en-US" dirty="0">
                <a:solidFill>
                  <a:srgbClr val="C00000"/>
                </a:solidFill>
              </a:rPr>
              <a:t>Linux </a:t>
            </a:r>
            <a:r>
              <a:rPr lang="en-US" dirty="0"/>
              <a:t>will be our primary </a:t>
            </a:r>
            <a:r>
              <a:rPr lang="en-US" u="sng" dirty="0"/>
              <a:t>OS examples</a:t>
            </a:r>
            <a:r>
              <a:rPr lang="en-US" dirty="0"/>
              <a:t> throughout the semester.</a:t>
            </a:r>
          </a:p>
          <a:p>
            <a:pPr lvl="1"/>
            <a:r>
              <a:rPr lang="en-US" dirty="0"/>
              <a:t>Understand OS concepts as implemented </a:t>
            </a:r>
            <a:br>
              <a:rPr lang="en-US" dirty="0"/>
            </a:br>
            <a:r>
              <a:rPr lang="en-US" dirty="0"/>
              <a:t>by UNIX and Linux.</a:t>
            </a:r>
          </a:p>
          <a:p>
            <a:pPr lvl="4"/>
            <a:endParaRPr lang="en-US" dirty="0"/>
          </a:p>
          <a:p>
            <a:r>
              <a:rPr lang="en-US" dirty="0"/>
              <a:t>Learn how to use UNIX and Linux.</a:t>
            </a:r>
          </a:p>
          <a:p>
            <a:pPr lvl="1"/>
            <a:r>
              <a:rPr lang="en-US" dirty="0"/>
              <a:t>Interact with and make use of their facilities </a:t>
            </a:r>
            <a:br>
              <a:rPr lang="en-US" dirty="0"/>
            </a:br>
            <a:r>
              <a:rPr lang="en-US" dirty="0"/>
              <a:t>from the command line and shell scripts.</a:t>
            </a:r>
          </a:p>
          <a:p>
            <a:pPr lvl="1"/>
            <a:r>
              <a:rPr lang="en-US" dirty="0"/>
              <a:t>Make system calls from C and C++ programs.</a:t>
            </a:r>
          </a:p>
          <a:p>
            <a:pPr lvl="1"/>
            <a:r>
              <a:rPr lang="en-US" dirty="0"/>
              <a:t>Write multithreaded programs.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5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6750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Bottom 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6</a:t>
            </a:fld>
            <a:endParaRPr lang="en-US" altLang="x-none"/>
          </a:p>
        </p:txBody>
      </p:sp>
      <p:sp>
        <p:nvSpPr>
          <p:cNvPr id="6" name="TextBox 5"/>
          <p:cNvSpPr txBox="1"/>
          <p:nvPr/>
        </p:nvSpPr>
        <p:spPr>
          <a:xfrm>
            <a:off x="866145" y="1800132"/>
            <a:ext cx="7411709" cy="461665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Become a more efficient and effective computer user.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01EECF-884B-AC43-AD5A-1F0A08C9EDBB}"/>
              </a:ext>
            </a:extLst>
          </p:cNvPr>
          <p:cNvSpPr txBox="1"/>
          <p:nvPr/>
        </p:nvSpPr>
        <p:spPr>
          <a:xfrm>
            <a:off x="2428424" y="2579630"/>
            <a:ext cx="4287145" cy="830997"/>
          </a:xfrm>
          <a:prstGeom prst="rect">
            <a:avLst/>
          </a:prstGeom>
          <a:solidFill>
            <a:srgbClr val="08813D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FF00"/>
                </a:solidFill>
              </a:rPr>
              <a:t>Write programs that are more powerful and feature-rich.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3936AF-3B61-0945-82E1-A52E0B3CA1DE}"/>
              </a:ext>
            </a:extLst>
          </p:cNvPr>
          <p:cNvSpPr txBox="1"/>
          <p:nvPr/>
        </p:nvSpPr>
        <p:spPr>
          <a:xfrm>
            <a:off x="2169845" y="3728460"/>
            <a:ext cx="4804305" cy="830997"/>
          </a:xfrm>
          <a:prstGeom prst="rect">
            <a:avLst/>
          </a:prstGeom>
          <a:solidFill>
            <a:srgbClr val="930705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FF00"/>
                </a:solidFill>
              </a:rPr>
              <a:t>Acquire important survival skills </a:t>
            </a:r>
            <a:br>
              <a:rPr lang="en-US" sz="2400" dirty="0">
                <a:solidFill>
                  <a:srgbClr val="FFFF00"/>
                </a:solidFill>
              </a:rPr>
            </a:br>
            <a:r>
              <a:rPr lang="en-US" sz="2400" dirty="0">
                <a:solidFill>
                  <a:srgbClr val="FFFF00"/>
                </a:solidFill>
              </a:rPr>
              <a:t>that make you a better employee.</a:t>
            </a:r>
          </a:p>
        </p:txBody>
      </p:sp>
    </p:spTree>
    <p:extLst>
      <p:ext uri="{BB962C8B-B14F-4D97-AF65-F5344CB8AC3E}">
        <p14:creationId xmlns:p14="http://schemas.microsoft.com/office/powerpoint/2010/main" val="42750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EB832-D5B7-5644-A556-05EAC9C5DECC}" type="slidenum">
              <a:rPr lang="en-US" altLang="x-none"/>
              <a:pPr/>
              <a:t>7</a:t>
            </a:fld>
            <a:endParaRPr lang="en-US" altLang="x-none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x-none" dirty="0"/>
              <a:t>Rough Course Timeline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x-none" dirty="0"/>
              <a:t>Introduction</a:t>
            </a:r>
          </a:p>
          <a:p>
            <a:pPr>
              <a:lnSpc>
                <a:spcPct val="80000"/>
              </a:lnSpc>
            </a:pPr>
            <a:r>
              <a:rPr lang="en-US" altLang="x-none" dirty="0"/>
              <a:t>Processes and threads</a:t>
            </a:r>
          </a:p>
          <a:p>
            <a:pPr>
              <a:lnSpc>
                <a:spcPct val="80000"/>
              </a:lnSpc>
            </a:pPr>
            <a:r>
              <a:rPr lang="en-US" altLang="x-none" dirty="0"/>
              <a:t>Memory management</a:t>
            </a:r>
          </a:p>
          <a:p>
            <a:pPr lvl="4">
              <a:lnSpc>
                <a:spcPct val="80000"/>
              </a:lnSpc>
            </a:pPr>
            <a:endParaRPr lang="en-US" altLang="x-none" dirty="0"/>
          </a:p>
          <a:p>
            <a:pPr>
              <a:lnSpc>
                <a:spcPct val="80000"/>
              </a:lnSpc>
            </a:pPr>
            <a:r>
              <a:rPr lang="en-US" altLang="x-none" i="1" dirty="0"/>
              <a:t>Midterm</a:t>
            </a:r>
          </a:p>
          <a:p>
            <a:pPr lvl="4">
              <a:lnSpc>
                <a:spcPct val="80000"/>
              </a:lnSpc>
            </a:pPr>
            <a:endParaRPr lang="en-US" altLang="x-none" dirty="0"/>
          </a:p>
          <a:p>
            <a:pPr>
              <a:lnSpc>
                <a:spcPct val="80000"/>
              </a:lnSpc>
            </a:pPr>
            <a:r>
              <a:rPr lang="en-US" altLang="x-none" dirty="0"/>
              <a:t>Storage and file management</a:t>
            </a:r>
          </a:p>
          <a:p>
            <a:pPr>
              <a:lnSpc>
                <a:spcPct val="80000"/>
              </a:lnSpc>
            </a:pPr>
            <a:r>
              <a:rPr lang="en-US" altLang="x-none" dirty="0"/>
              <a:t>I/O management</a:t>
            </a:r>
          </a:p>
          <a:p>
            <a:pPr>
              <a:lnSpc>
                <a:spcPct val="80000"/>
              </a:lnSpc>
            </a:pPr>
            <a:r>
              <a:rPr lang="en-US" altLang="x-none" dirty="0"/>
              <a:t>Virtual systems</a:t>
            </a:r>
          </a:p>
          <a:p>
            <a:pPr>
              <a:lnSpc>
                <a:spcPct val="80000"/>
              </a:lnSpc>
            </a:pPr>
            <a:r>
              <a:rPr lang="en-US" altLang="x-none" dirty="0"/>
              <a:t>Multiprocessor systems</a:t>
            </a:r>
          </a:p>
          <a:p>
            <a:pPr>
              <a:lnSpc>
                <a:spcPct val="80000"/>
              </a:lnSpc>
            </a:pPr>
            <a:r>
              <a:rPr lang="en-US" altLang="x-none" dirty="0"/>
              <a:t>Security</a:t>
            </a:r>
          </a:p>
          <a:p>
            <a:pPr lvl="4">
              <a:lnSpc>
                <a:spcPct val="80000"/>
              </a:lnSpc>
            </a:pPr>
            <a:endParaRPr lang="en-US" altLang="x-none" dirty="0"/>
          </a:p>
          <a:p>
            <a:pPr>
              <a:lnSpc>
                <a:spcPct val="80000"/>
              </a:lnSpc>
            </a:pPr>
            <a:r>
              <a:rPr lang="en-US" altLang="x-none" i="1" dirty="0"/>
              <a:t>Final</a:t>
            </a:r>
          </a:p>
          <a:p>
            <a:pPr>
              <a:lnSpc>
                <a:spcPct val="80000"/>
              </a:lnSpc>
            </a:pPr>
            <a:endParaRPr lang="en-US" altLang="x-none" dirty="0"/>
          </a:p>
          <a:p>
            <a:pPr>
              <a:lnSpc>
                <a:spcPct val="80000"/>
              </a:lnSpc>
            </a:pPr>
            <a:endParaRPr lang="en-US" altLang="x-none" dirty="0"/>
          </a:p>
          <a:p>
            <a:pPr lvl="4">
              <a:lnSpc>
                <a:spcPct val="80000"/>
              </a:lnSpc>
            </a:pPr>
            <a:endParaRPr lang="en-US" altLang="x-none" dirty="0"/>
          </a:p>
          <a:p>
            <a:pPr>
              <a:lnSpc>
                <a:spcPct val="80000"/>
              </a:lnSpc>
            </a:pPr>
            <a:endParaRPr lang="en-US" altLang="x-non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4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4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4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49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503872" cy="4835525"/>
          </a:xfrm>
        </p:spPr>
        <p:txBody>
          <a:bodyPr/>
          <a:lstStyle/>
          <a:p>
            <a:r>
              <a:rPr lang="en-US" sz="2400" b="1" dirty="0"/>
              <a:t>Modern Operating Systems</a:t>
            </a:r>
            <a:r>
              <a:rPr lang="en-US" sz="2400" dirty="0"/>
              <a:t>, 4</a:t>
            </a:r>
            <a:r>
              <a:rPr lang="en-US" sz="2400" baseline="30000" dirty="0"/>
              <a:t>th</a:t>
            </a:r>
            <a:r>
              <a:rPr lang="en-US" sz="2400" dirty="0"/>
              <a:t> edition</a:t>
            </a:r>
          </a:p>
          <a:p>
            <a:pPr lvl="1"/>
            <a:r>
              <a:rPr lang="en-US" sz="2000" dirty="0"/>
              <a:t>Andrew S. Tanenbaum and Herbert Bos</a:t>
            </a:r>
            <a:br>
              <a:rPr lang="en-US" sz="2000" dirty="0"/>
            </a:br>
            <a:r>
              <a:rPr lang="en-US" sz="2000" dirty="0"/>
              <a:t>Pearson, 2014</a:t>
            </a:r>
            <a:br>
              <a:rPr lang="en-US" sz="2000" dirty="0"/>
            </a:br>
            <a:r>
              <a:rPr lang="en-US" sz="2000" dirty="0"/>
              <a:t>ISBN 978-0133591620 </a:t>
            </a:r>
          </a:p>
          <a:p>
            <a:r>
              <a:rPr lang="en-US" sz="2400" b="1" dirty="0"/>
              <a:t>Operating System Concepts</a:t>
            </a:r>
            <a:r>
              <a:rPr lang="en-US" sz="2400" dirty="0"/>
              <a:t>, 10</a:t>
            </a:r>
            <a:r>
              <a:rPr lang="en-US" sz="2400" baseline="30000" dirty="0"/>
              <a:t>th</a:t>
            </a:r>
            <a:r>
              <a:rPr lang="en-US" sz="2400" dirty="0"/>
              <a:t> edition</a:t>
            </a:r>
          </a:p>
          <a:p>
            <a:pPr lvl="1"/>
            <a:r>
              <a:rPr lang="en-US" sz="2000" dirty="0"/>
              <a:t>Abraham </a:t>
            </a:r>
            <a:r>
              <a:rPr lang="en-US" sz="2000" dirty="0" err="1"/>
              <a:t>Silberschatz</a:t>
            </a:r>
            <a:r>
              <a:rPr lang="en-US" sz="2000" dirty="0"/>
              <a:t>, Greg Gagne, and Peter B. Galvin</a:t>
            </a:r>
            <a:br>
              <a:rPr lang="en-US" sz="2000" dirty="0"/>
            </a:br>
            <a:r>
              <a:rPr lang="en-US" sz="2000" dirty="0"/>
              <a:t>Wiley 2018</a:t>
            </a:r>
            <a:br>
              <a:rPr lang="en-US" sz="2000" dirty="0"/>
            </a:br>
            <a:r>
              <a:rPr lang="en-US" sz="2000" dirty="0"/>
              <a:t>ISBN 978-1119456339</a:t>
            </a:r>
          </a:p>
          <a:p>
            <a:r>
              <a:rPr lang="en-US" sz="2400" b="1" dirty="0"/>
              <a:t>Linux Command Line and Shell Scripting Bible</a:t>
            </a:r>
            <a:r>
              <a:rPr lang="en-US" sz="2400" dirty="0"/>
              <a:t>, 4</a:t>
            </a:r>
            <a:r>
              <a:rPr lang="en-US" sz="2400" baseline="30000" dirty="0"/>
              <a:t>th</a:t>
            </a:r>
            <a:r>
              <a:rPr lang="en-US" sz="2400" dirty="0"/>
              <a:t> ed.</a:t>
            </a:r>
          </a:p>
          <a:p>
            <a:pPr lvl="1"/>
            <a:r>
              <a:rPr lang="en-US" sz="2000" dirty="0"/>
              <a:t>Richard Blum and Christine Bresnahan</a:t>
            </a:r>
            <a:br>
              <a:rPr lang="en-US" sz="2000" dirty="0"/>
            </a:br>
            <a:r>
              <a:rPr lang="en-US" sz="2000" dirty="0"/>
              <a:t>Wiley 2021</a:t>
            </a:r>
            <a:br>
              <a:rPr lang="en-US" sz="2000" dirty="0"/>
            </a:br>
            <a:r>
              <a:rPr lang="en-US" sz="2000" dirty="0"/>
              <a:t>ISBN 978-1-119-70091-3</a:t>
            </a:r>
          </a:p>
          <a:p>
            <a:pPr lvl="4"/>
            <a:endParaRPr lang="en-US" sz="650" dirty="0"/>
          </a:p>
          <a:p>
            <a:r>
              <a:rPr lang="en-US" sz="2400" dirty="0"/>
              <a:t>Online: </a:t>
            </a:r>
            <a:r>
              <a:rPr lang="en-US" sz="2000" dirty="0">
                <a:hlinkClick r:id="rId2"/>
              </a:rPr>
              <a:t>https://linuxconfig.org/bash-scripting-tutorial-for-beginners</a:t>
            </a:r>
            <a:r>
              <a:rPr lang="en-US" sz="2000" dirty="0"/>
              <a:t> 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75094-CFE5-6845-BA77-358456EEE977}" type="slidenum">
              <a:rPr lang="en-US" altLang="x-none" smtClean="0"/>
              <a:pPr/>
              <a:t>8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385148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FF9D-4AD1-E847-9BE7-B46EB8CAFD8F}" type="slidenum">
              <a:rPr lang="en-US"/>
              <a:pPr/>
              <a:t>9</a:t>
            </a:fld>
            <a:endParaRPr lang="en-US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Project Teams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Assignments will be done </a:t>
            </a:r>
            <a:br>
              <a:rPr lang="en-US" dirty="0"/>
            </a:br>
            <a:r>
              <a:rPr lang="en-US" dirty="0"/>
              <a:t>by small project teams.</a:t>
            </a:r>
          </a:p>
          <a:p>
            <a:pPr lvl="4"/>
            <a:endParaRPr lang="en-US" dirty="0"/>
          </a:p>
          <a:p>
            <a:r>
              <a:rPr lang="en-US" dirty="0"/>
              <a:t>Form your own teams of 3 members each.</a:t>
            </a:r>
          </a:p>
          <a:p>
            <a:pPr lvl="4"/>
            <a:endParaRPr lang="en-US" dirty="0"/>
          </a:p>
          <a:p>
            <a:r>
              <a:rPr lang="en-US" dirty="0"/>
              <a:t>Choose your team members wisely!</a:t>
            </a:r>
          </a:p>
          <a:p>
            <a:pPr lvl="1"/>
            <a:r>
              <a:rPr lang="en-US" dirty="0"/>
              <a:t>Be sure you’ll be able to meet and communicate </a:t>
            </a:r>
            <a:br>
              <a:rPr lang="en-US" dirty="0"/>
            </a:br>
            <a:r>
              <a:rPr lang="en-US" dirty="0"/>
              <a:t>with each other and work together well.</a:t>
            </a:r>
          </a:p>
          <a:p>
            <a:pPr lvl="1"/>
            <a:r>
              <a:rPr lang="en-US" dirty="0"/>
              <a:t>No moving from team to team.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Each team member will receive the same score </a:t>
            </a:r>
            <a:r>
              <a:rPr lang="en-US" dirty="0"/>
              <a:t>on each team assignment.</a:t>
            </a:r>
          </a:p>
        </p:txBody>
      </p:sp>
    </p:spTree>
    <p:extLst>
      <p:ext uri="{BB962C8B-B14F-4D97-AF65-F5344CB8AC3E}">
        <p14:creationId xmlns:p14="http://schemas.microsoft.com/office/powerpoint/2010/main" val="3908094172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x-none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x-none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25600</TotalTime>
  <Words>2649</Words>
  <Application>Microsoft Macintosh PowerPoint</Application>
  <PresentationFormat>On-screen Show (4:3)</PresentationFormat>
  <Paragraphs>408</Paragraphs>
  <Slides>45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0" baseType="lpstr">
      <vt:lpstr>Arial</vt:lpstr>
      <vt:lpstr>Courier New</vt:lpstr>
      <vt:lpstr>Times New Roman</vt:lpstr>
      <vt:lpstr>Wingdings</vt:lpstr>
      <vt:lpstr>Quadrant</vt:lpstr>
      <vt:lpstr>CMPE 142 Operating Systems January 29 Class Meeting</vt:lpstr>
      <vt:lpstr>Basic Info</vt:lpstr>
      <vt:lpstr>Goals of the Course</vt:lpstr>
      <vt:lpstr>Goals of the Course, cont’d</vt:lpstr>
      <vt:lpstr>Course Learning Outcomes</vt:lpstr>
      <vt:lpstr>The Bottom Line</vt:lpstr>
      <vt:lpstr>Rough Course Timeline</vt:lpstr>
      <vt:lpstr>Recommended</vt:lpstr>
      <vt:lpstr>Project Teams</vt:lpstr>
      <vt:lpstr>Project Teams, cont’d</vt:lpstr>
      <vt:lpstr>Individual Responsibilities</vt:lpstr>
      <vt:lpstr>Postmortem Assessment Report</vt:lpstr>
      <vt:lpstr>Your Individual Overall Class Grade</vt:lpstr>
      <vt:lpstr>Please Submit to Canvas</vt:lpstr>
      <vt:lpstr>PowerPoint Presentation</vt:lpstr>
      <vt:lpstr>What is an Operating System?</vt:lpstr>
      <vt:lpstr>Virtual Views of the Computer</vt:lpstr>
      <vt:lpstr>Virtual Views of the Computer, cont’d</vt:lpstr>
      <vt:lpstr>Computer Hardware Generations</vt:lpstr>
      <vt:lpstr>Historical Perspective</vt:lpstr>
      <vt:lpstr>Historical Perspective</vt:lpstr>
      <vt:lpstr>Historical Perspective, cont’d</vt:lpstr>
      <vt:lpstr>Historical Perspective, cont’d</vt:lpstr>
      <vt:lpstr>The IBM 1401</vt:lpstr>
      <vt:lpstr>The IBM 7094</vt:lpstr>
      <vt:lpstr>Historic Operating Systems</vt:lpstr>
      <vt:lpstr>Historic Operating Systems, cont’d</vt:lpstr>
      <vt:lpstr>Historic Operating Systems, cont’d</vt:lpstr>
      <vt:lpstr>Historic Operating Systems, cont’d</vt:lpstr>
      <vt:lpstr>Break</vt:lpstr>
      <vt:lpstr>Evolution of UNIX</vt:lpstr>
      <vt:lpstr>UNIX/Linux Interfaces</vt:lpstr>
      <vt:lpstr>POSIX</vt:lpstr>
      <vt:lpstr>UNIX and Linux</vt:lpstr>
      <vt:lpstr>UNIX and macOS</vt:lpstr>
      <vt:lpstr>Windows 10</vt:lpstr>
      <vt:lpstr>Linux on Windows</vt:lpstr>
      <vt:lpstr>Linux on Windows, cont’d</vt:lpstr>
      <vt:lpstr>Linux on VirtualBox</vt:lpstr>
      <vt:lpstr>Linux on VirtualBox, cont’d</vt:lpstr>
      <vt:lpstr>The bash Shell</vt:lpstr>
      <vt:lpstr>Important Command-Line Skills</vt:lpstr>
      <vt:lpstr>The bash Shell, cont’d</vt:lpstr>
      <vt:lpstr>Assignment #1</vt:lpstr>
      <vt:lpstr>Reminder: By Wednesday, February 3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151: Object-Oriented Design</dc:title>
  <dc:creator>Ronald Mak</dc:creator>
  <cp:lastModifiedBy>Ron Mak</cp:lastModifiedBy>
  <cp:revision>299</cp:revision>
  <dcterms:created xsi:type="dcterms:W3CDTF">2008-01-12T03:52:55Z</dcterms:created>
  <dcterms:modified xsi:type="dcterms:W3CDTF">2021-01-29T08:52:00Z</dcterms:modified>
</cp:coreProperties>
</file>