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63" r:id="rId3"/>
    <p:sldId id="344" r:id="rId4"/>
    <p:sldId id="305" r:id="rId5"/>
    <p:sldId id="260" r:id="rId6"/>
    <p:sldId id="289" r:id="rId7"/>
    <p:sldId id="290" r:id="rId8"/>
    <p:sldId id="291" r:id="rId9"/>
    <p:sldId id="295" r:id="rId10"/>
    <p:sldId id="345" r:id="rId11"/>
    <p:sldId id="306" r:id="rId12"/>
    <p:sldId id="261" r:id="rId13"/>
    <p:sldId id="292" r:id="rId14"/>
    <p:sldId id="262" r:id="rId15"/>
    <p:sldId id="294" r:id="rId16"/>
    <p:sldId id="300" r:id="rId17"/>
    <p:sldId id="265" r:id="rId18"/>
    <p:sldId id="322" r:id="rId19"/>
    <p:sldId id="323" r:id="rId20"/>
    <p:sldId id="266" r:id="rId21"/>
    <p:sldId id="324" r:id="rId22"/>
    <p:sldId id="325" r:id="rId23"/>
    <p:sldId id="349" r:id="rId24"/>
    <p:sldId id="326" r:id="rId25"/>
    <p:sldId id="327" r:id="rId26"/>
    <p:sldId id="328" r:id="rId27"/>
    <p:sldId id="267" r:id="rId28"/>
    <p:sldId id="348" r:id="rId29"/>
    <p:sldId id="350" r:id="rId30"/>
    <p:sldId id="270" r:id="rId31"/>
    <p:sldId id="329" r:id="rId32"/>
    <p:sldId id="330" r:id="rId33"/>
    <p:sldId id="273" r:id="rId34"/>
    <p:sldId id="274" r:id="rId35"/>
    <p:sldId id="346" r:id="rId36"/>
    <p:sldId id="347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5" r:id="rId50"/>
    <p:sldId id="364" r:id="rId51"/>
    <p:sldId id="28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12D-3968-D542-A1E3-D5185C039872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50C1-A837-A947-9657-3821AF38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93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54C3B6-66BC-0E49-9076-60700C487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6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link.springer.com/article/10.1007/s11416-013-0193-4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</a:t>
            </a:r>
            <a:r>
              <a:rPr lang="en-US" baseline="0" dirty="0" smtClean="0"/>
              <a:t> of padding with 0,</a:t>
            </a:r>
            <a:r>
              <a:rPr lang="en-US" dirty="0" smtClean="0"/>
              <a:t> we could</a:t>
            </a:r>
            <a:r>
              <a:rPr lang="en-US" baseline="0" dirty="0" smtClean="0"/>
              <a:t> resize images as needed so that they are all the same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results are for the standard dataset. Optimal AUC is about 0.99.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also</a:t>
            </a:r>
            <a:r>
              <a:rPr lang="en-US" baseline="0" dirty="0" smtClean="0"/>
              <a:t> do this for viruses from multiple families. This is like the facial recognition case, where you can have images of many different people as opposed to different images of one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“match” is</a:t>
            </a:r>
            <a:r>
              <a:rPr lang="en-US" baseline="0" dirty="0" smtClean="0"/>
              <a:t> to something (anything) in the training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experimental results are drawn from the following references (see references at end of slides for links to papers):</a:t>
            </a:r>
          </a:p>
          <a:p>
            <a:r>
              <a:rPr lang="en-US" sz="1200" dirty="0" smtClean="0"/>
              <a:t>S. </a:t>
            </a:r>
            <a:r>
              <a:rPr lang="en-US" sz="1200" dirty="0" err="1" smtClean="0"/>
              <a:t>Deshpande</a:t>
            </a:r>
            <a:r>
              <a:rPr lang="en-US" sz="1200" dirty="0" smtClean="0"/>
              <a:t>, Y. Park, and M. Stamp, </a:t>
            </a:r>
            <a:r>
              <a:rPr lang="en-US" sz="1200" dirty="0" smtClean="0">
                <a:hlinkClick r:id="rId3"/>
              </a:rPr>
              <a:t>Eigenvalue analysis for metamorphic detection</a:t>
            </a:r>
            <a:r>
              <a:rPr lang="en-US" sz="1200" dirty="0" smtClean="0"/>
              <a:t>, </a:t>
            </a:r>
            <a:r>
              <a:rPr lang="en-US" sz="1200" i="1" dirty="0" smtClean="0"/>
              <a:t>Journal of Computer Virology and Hacking Techniques</a:t>
            </a:r>
            <a:r>
              <a:rPr lang="en-US" sz="1200" dirty="0" smtClean="0"/>
              <a:t>, 10(1):53-65, 2014</a:t>
            </a:r>
          </a:p>
          <a:p>
            <a:r>
              <a:rPr lang="en-US" sz="1200" dirty="0" smtClean="0"/>
              <a:t>R.K. </a:t>
            </a:r>
            <a:r>
              <a:rPr lang="en-US" sz="1200" dirty="0" err="1" smtClean="0"/>
              <a:t>Jidigam</a:t>
            </a:r>
            <a:r>
              <a:rPr lang="en-US" sz="1200" dirty="0" smtClean="0"/>
              <a:t>, T.H. Austin, and M. Stamp, </a:t>
            </a:r>
            <a:r>
              <a:rPr lang="en-US" sz="1200" dirty="0" smtClean="0">
                <a:hlinkClick r:id="rId3"/>
              </a:rPr>
              <a:t>Singular value decomposition and metamorphic detection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i="1" dirty="0" smtClean="0"/>
              <a:t>Journal of Computer Virology and Hacking Techniques,</a:t>
            </a:r>
            <a:r>
              <a:rPr lang="en-US" sz="1200" i="0" baseline="0" dirty="0" smtClean="0"/>
              <a:t> 11(4):203-216, 2015</a:t>
            </a: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few high scoring green dots.</a:t>
            </a:r>
            <a:r>
              <a:rPr lang="en-US" baseline="0" dirty="0" smtClean="0"/>
              <a:t> Those NGVCK samples are more different from the training set, as compared to the difference between any benign sample and the training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research shows that we can distinguish compilers using </a:t>
            </a:r>
            <a:r>
              <a:rPr lang="en-US" baseline="0" dirty="0" err="1" smtClean="0"/>
              <a:t>HMMs</a:t>
            </a:r>
            <a:r>
              <a:rPr lang="en-US" baseline="0" dirty="0" smtClean="0"/>
              <a:t> trained on </a:t>
            </a:r>
            <a:r>
              <a:rPr lang="en-US" baseline="0" dirty="0" err="1" smtClean="0"/>
              <a:t>opcodes</a:t>
            </a:r>
            <a:r>
              <a:rPr lang="en-US" baseline="0" dirty="0" smtClean="0"/>
              <a:t>. This implies that different compilers produce code that is statistically different, which is not unexpected. However, the results here show that the _structure_ of the exe file depends on the source code, more so than the compiler. This is not really surprising.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Also, file size variations may also adversely affect NGVCK scores. The NGVCK file sizes vary significantly, while MWOR files (of a given padding ratio) are identical in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C3B6-66BC-0E49-9076-60700C487A8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1050-4FF2-0646-B549-420EB1446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PCA Applications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66800" y="3511296"/>
            <a:ext cx="701040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32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Eigenviruses</a:t>
            </a:r>
            <a:endParaRPr lang="en-US" sz="4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66800" y="3515380"/>
            <a:ext cx="701040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Ranjith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Jidigam</a:t>
            </a:r>
            <a:endParaRPr lang="en-US" sz="28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Sayali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Deshapande</a:t>
            </a:r>
            <a:endParaRPr lang="en-US" sz="28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7372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343400"/>
          </a:xfrm>
        </p:spPr>
        <p:txBody>
          <a:bodyPr/>
          <a:lstStyle/>
          <a:p>
            <a:r>
              <a:rPr lang="en-US" dirty="0" smtClean="0"/>
              <a:t>PCA-based malware scoring</a:t>
            </a:r>
          </a:p>
          <a:p>
            <a:r>
              <a:rPr lang="en-US" dirty="0" smtClean="0"/>
              <a:t>Treat bytes in text section of exe as “measurements” of an “experiment”</a:t>
            </a:r>
          </a:p>
          <a:p>
            <a:pPr lvl="1"/>
            <a:r>
              <a:rPr lang="en-US" dirty="0" smtClean="0"/>
              <a:t>We only use bytes in </a:t>
            </a:r>
            <a:r>
              <a:rPr lang="en-US" dirty="0" smtClean="0">
                <a:latin typeface="Arial"/>
                <a:cs typeface="Arial"/>
              </a:rPr>
              <a:t>.text </a:t>
            </a:r>
            <a:r>
              <a:rPr lang="en-US" dirty="0" smtClean="0"/>
              <a:t>(code) section</a:t>
            </a:r>
          </a:p>
          <a:p>
            <a:pPr lvl="1"/>
            <a:r>
              <a:rPr lang="en-US" dirty="0" smtClean="0"/>
              <a:t>Why not the header, for example?</a:t>
            </a:r>
          </a:p>
          <a:p>
            <a:r>
              <a:rPr lang="en-US" dirty="0" smtClean="0"/>
              <a:t>Each exe in training set is “experiment”</a:t>
            </a:r>
          </a:p>
          <a:p>
            <a:r>
              <a:rPr lang="en-US" dirty="0" smtClean="0"/>
              <a:t>So, </a:t>
            </a:r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dirty="0" smtClean="0"/>
              <a:t> exes with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bytes in each</a:t>
            </a:r>
          </a:p>
          <a:p>
            <a:pPr lvl="1"/>
            <a:r>
              <a:rPr lang="en-US" dirty="0" smtClean="0"/>
              <a:t>Pad with 0 bytes as needed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viruses from a given family</a:t>
            </a:r>
          </a:p>
          <a:p>
            <a:pPr marL="971550" lvl="1" indent="-514350"/>
            <a:r>
              <a:rPr lang="en-US" dirty="0" smtClean="0"/>
              <a:t>Bytes in </a:t>
            </a:r>
            <a:r>
              <a:rPr lang="en-US" dirty="0" smtClean="0">
                <a:latin typeface="Arial"/>
                <a:cs typeface="Arial"/>
              </a:rPr>
              <a:t>.text </a:t>
            </a:r>
            <a:r>
              <a:rPr lang="en-US" dirty="0" smtClean="0"/>
              <a:t>section treated as numbers</a:t>
            </a:r>
          </a:p>
          <a:p>
            <a:pPr marL="971550" lvl="1" indent="-514350"/>
            <a:r>
              <a:rPr lang="en-US" dirty="0" smtClean="0"/>
              <a:t>Pad with 0 as needed, so all of length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 </a:t>
            </a:r>
          </a:p>
          <a:p>
            <a:pPr marL="971550" lvl="1" indent="-514350"/>
            <a:r>
              <a:rPr lang="en-US" dirty="0" smtClean="0"/>
              <a:t>Subtract mean in each of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positions</a:t>
            </a:r>
          </a:p>
          <a:p>
            <a:pPr marL="971550" lvl="1" indent="-514350"/>
            <a:r>
              <a:rPr lang="en-US" dirty="0" smtClean="0"/>
              <a:t>Denote the results as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 = {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err="1" smtClean="0">
                <a:latin typeface="Arial"/>
                <a:cs typeface="Arial"/>
              </a:rPr>
              <a:t>V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} </a:t>
            </a:r>
            <a:r>
              <a:rPr lang="en-US" dirty="0" smtClean="0"/>
              <a:t>  </a:t>
            </a:r>
          </a:p>
          <a:p>
            <a:pPr marL="971550" lvl="1" indent="-514350"/>
            <a:r>
              <a:rPr lang="en-US" dirty="0" smtClean="0"/>
              <a:t>Each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is column vector of length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err="1" smtClean="0">
                <a:latin typeface="Arial"/>
                <a:cs typeface="Arial"/>
              </a:rPr>
              <a:t>A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[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 V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 … </a:t>
            </a:r>
            <a:r>
              <a:rPr lang="en-US" i="1" dirty="0" err="1" smtClean="0">
                <a:latin typeface="Arial"/>
                <a:cs typeface="Arial"/>
              </a:rPr>
              <a:t>V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covariance matrix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i="1" baseline="-25000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smtClean="0">
                <a:latin typeface="Arial"/>
                <a:cs typeface="Arial"/>
              </a:rPr>
              <a:t>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Compute eigenvectors of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 </a:t>
            </a:r>
          </a:p>
          <a:p>
            <a:pPr marL="971550" lvl="1" indent="-514350"/>
            <a:r>
              <a:rPr lang="en-US" dirty="0" smtClean="0"/>
              <a:t>Normalized, so they are unit vectors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Most significant </a:t>
            </a:r>
            <a:r>
              <a:rPr lang="en-US" i="1" dirty="0" smtClean="0">
                <a:latin typeface="Arial"/>
                <a:cs typeface="Arial"/>
              </a:rPr>
              <a:t>M </a:t>
            </a:r>
            <a:r>
              <a:rPr lang="en-US" dirty="0" smtClean="0">
                <a:latin typeface="Arial"/>
                <a:cs typeface="Arial"/>
              </a:rPr>
              <a:t>≤</a:t>
            </a:r>
            <a:r>
              <a:rPr lang="en-US" i="1" dirty="0" smtClean="0">
                <a:latin typeface="Arial"/>
                <a:cs typeface="Arial"/>
              </a:rPr>
              <a:t> m</a:t>
            </a:r>
            <a:r>
              <a:rPr lang="en-US" dirty="0" smtClean="0"/>
              <a:t> unit eigenvectors</a:t>
            </a:r>
          </a:p>
          <a:p>
            <a:pPr marL="971550" lvl="1" indent="-514350"/>
            <a:r>
              <a:rPr lang="en-US" dirty="0" smtClean="0"/>
              <a:t>Based on corresponding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marL="971550" lvl="1" indent="-514350"/>
            <a:r>
              <a:rPr lang="en-US" dirty="0" smtClean="0"/>
              <a:t>Denote these eigenvectors as </a:t>
            </a:r>
            <a:r>
              <a:rPr lang="en-US" dirty="0" smtClean="0">
                <a:latin typeface="Arial"/>
                <a:cs typeface="Arial"/>
              </a:rPr>
              <a:t>{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i="1" dirty="0" smtClean="0">
                <a:latin typeface="Arial"/>
                <a:cs typeface="Arial"/>
              </a:rPr>
              <a:t>,U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i="1" dirty="0" smtClean="0">
                <a:latin typeface="Arial"/>
                <a:cs typeface="Arial"/>
              </a:rPr>
              <a:t>,…,U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}</a:t>
            </a: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For each 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compute its weight vector:</a:t>
            </a:r>
          </a:p>
          <a:p>
            <a:pPr marL="971550" lvl="1" indent="-514350">
              <a:buNone/>
            </a:pPr>
            <a:r>
              <a:rPr lang="en-US" dirty="0" smtClean="0"/>
              <a:t> For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=1,…,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let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 = [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smtClean="0">
                <a:latin typeface="Arial"/>
                <a:cs typeface="Arial"/>
              </a:rPr>
              <a:t>V</a:t>
            </a:r>
            <a:r>
              <a:rPr lang="en-US" i="1" baseline="-25000" dirty="0" smtClean="0">
                <a:latin typeface="Arial"/>
                <a:cs typeface="Arial"/>
              </a:rPr>
              <a:t>i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Scoring matrix is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= [Ω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 Ω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r>
              <a:rPr lang="en-US" dirty="0" smtClean="0"/>
              <a:t>: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</a:t>
            </a:r>
            <a:r>
              <a:rPr lang="en-US" dirty="0" smtClean="0">
                <a:latin typeface="Arial"/>
                <a:cs typeface="Arial"/>
              </a:rPr>
              <a:t>exe</a:t>
            </a:r>
            <a:r>
              <a:rPr lang="en-US" dirty="0" smtClean="0"/>
              <a:t> file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 that we want to score</a:t>
            </a:r>
          </a:p>
          <a:p>
            <a:pPr marL="971550" lvl="1" indent="-514350"/>
            <a:r>
              <a:rPr lang="en-US" dirty="0" smtClean="0"/>
              <a:t>Pad to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bytes, subtract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weight vector for 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dirty="0" smtClean="0"/>
              <a:t>, that is,</a:t>
            </a:r>
          </a:p>
          <a:p>
            <a:pPr marL="971550" lvl="1" indent="-514350">
              <a:buNone/>
            </a:pPr>
            <a:r>
              <a:rPr lang="en-US" dirty="0" smtClean="0">
                <a:latin typeface="Arial"/>
                <a:cs typeface="Arial"/>
              </a:rPr>
              <a:t>W = [</a:t>
            </a:r>
            <a:r>
              <a:rPr lang="en-US" i="1" dirty="0" smtClean="0">
                <a:latin typeface="Arial"/>
                <a:cs typeface="Arial"/>
              </a:rPr>
              <a:t>X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i="1" dirty="0" smtClean="0">
                <a:latin typeface="Arial"/>
                <a:cs typeface="Arial"/>
              </a:rPr>
              <a:t> X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,…,</a:t>
            </a:r>
            <a:r>
              <a:rPr lang="en-US" i="1" dirty="0" smtClean="0">
                <a:latin typeface="Arial"/>
                <a:cs typeface="Arial"/>
              </a:rPr>
              <a:t>X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ea typeface="Wingdings"/>
                <a:cs typeface="Arial"/>
              </a:rPr>
              <a:t></a:t>
            </a:r>
            <a:r>
              <a:rPr lang="en-US" i="1" baseline="-25000" dirty="0" smtClean="0">
                <a:latin typeface="Arial"/>
                <a:ea typeface="Wingdings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U</a:t>
            </a:r>
            <a:r>
              <a:rPr lang="en-US" i="1" baseline="-25000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]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Euclidean distance from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dirty="0" smtClean="0"/>
              <a:t> to each column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  </a:t>
            </a:r>
            <a:r>
              <a:rPr lang="en-US" dirty="0" smtClean="0"/>
              <a:t>in scoring matrix </a:t>
            </a:r>
            <a:r>
              <a:rPr lang="en-US" dirty="0" err="1" smtClean="0">
                <a:latin typeface="Arial"/>
                <a:cs typeface="Arial"/>
              </a:rPr>
              <a:t>Δ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Minimum of these </a:t>
            </a:r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dirty="0" smtClean="0"/>
              <a:t> distances is score</a:t>
            </a:r>
          </a:p>
          <a:p>
            <a:pPr marL="971550" lvl="1" indent="-514350"/>
            <a:r>
              <a:rPr lang="en-US" dirty="0" smtClean="0"/>
              <a:t>Smaller the score, the better the “match”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</a:t>
            </a:r>
            <a:r>
              <a:rPr lang="en-US" i="1" dirty="0" smtClean="0">
                <a:latin typeface="Arial"/>
                <a:cs typeface="Arial"/>
              </a:rPr>
              <a:t>X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V</a:t>
            </a:r>
            <a:r>
              <a:rPr lang="en-US" i="1" baseline="-25000" dirty="0" smtClean="0">
                <a:latin typeface="Arial"/>
                <a:cs typeface="Arial"/>
              </a:rPr>
              <a:t>i</a:t>
            </a:r>
            <a:r>
              <a:rPr lang="en-US" dirty="0" smtClean="0"/>
              <a:t> for some 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That is, we score sample in training set</a:t>
            </a:r>
          </a:p>
          <a:p>
            <a:r>
              <a:rPr lang="en-US" dirty="0" smtClean="0"/>
              <a:t>Then what happens?</a:t>
            </a:r>
          </a:p>
          <a:p>
            <a:r>
              <a:rPr lang="en-US" dirty="0" smtClean="0"/>
              <a:t>Weight vector is </a:t>
            </a:r>
            <a:r>
              <a:rPr lang="en-US" i="1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Ω</a:t>
            </a:r>
            <a:r>
              <a:rPr lang="en-US" i="1" baseline="-25000" dirty="0" err="1" smtClean="0">
                <a:latin typeface="Arial"/>
                <a:cs typeface="Arial"/>
              </a:rPr>
              <a:t>i</a:t>
            </a:r>
            <a:endParaRPr lang="en-US" i="1" dirty="0" smtClean="0"/>
          </a:p>
          <a:p>
            <a:pPr lvl="1"/>
            <a:r>
              <a:rPr lang="en-US" dirty="0" smtClean="0"/>
              <a:t>So min distance is 0, and score is 0</a:t>
            </a:r>
          </a:p>
          <a:p>
            <a:r>
              <a:rPr lang="en-US" dirty="0" smtClean="0"/>
              <a:t>In general, sample “close” to training set yields low score (and vice versa)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</a:t>
            </a:r>
            <a:r>
              <a:rPr lang="en-US" i="1" dirty="0" smtClean="0">
                <a:latin typeface="Arial"/>
                <a:cs typeface="Arial"/>
              </a:rPr>
              <a:t>C </a:t>
            </a:r>
            <a:r>
              <a:rPr lang="en-US" dirty="0" smtClean="0"/>
              <a:t>start with </a:t>
            </a:r>
            <a:r>
              <a:rPr lang="en-US" i="1" dirty="0" smtClean="0">
                <a:latin typeface="Arial"/>
                <a:cs typeface="Arial"/>
              </a:rPr>
              <a:t>L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Note that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, while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is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Often,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is much, much smaller than </a:t>
            </a:r>
            <a:r>
              <a:rPr lang="en-US" i="1" dirty="0" smtClean="0">
                <a:latin typeface="Arial"/>
                <a:cs typeface="Arial"/>
              </a:rPr>
              <a:t>C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Given eigenvector 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, </a:t>
            </a: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dirty="0" smtClean="0"/>
              <a:t> of </a:t>
            </a:r>
            <a:r>
              <a:rPr lang="en-US" i="1" dirty="0" smtClean="0">
                <a:latin typeface="Arial"/>
                <a:cs typeface="Arial"/>
              </a:rPr>
              <a:t>L</a:t>
            </a:r>
            <a:r>
              <a:rPr lang="en-US" dirty="0" smtClean="0"/>
              <a:t>     </a:t>
            </a:r>
          </a:p>
          <a:p>
            <a:pPr lvl="1"/>
            <a:r>
              <a:rPr lang="en-US" dirty="0" smtClean="0"/>
              <a:t>That is </a:t>
            </a:r>
            <a:r>
              <a:rPr lang="en-US" i="1" dirty="0" smtClean="0">
                <a:latin typeface="Arial"/>
                <a:cs typeface="Arial"/>
              </a:rPr>
              <a:t>Lx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i="1" dirty="0" err="1" smtClean="0">
                <a:latin typeface="Arial"/>
                <a:cs typeface="Arial"/>
              </a:rPr>
              <a:t>x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Then </a:t>
            </a:r>
            <a:r>
              <a:rPr lang="en-US" i="1" dirty="0" err="1" smtClean="0">
                <a:latin typeface="Arial"/>
                <a:cs typeface="Arial"/>
              </a:rPr>
              <a:t>ALx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= 1/</a:t>
            </a:r>
            <a:r>
              <a:rPr lang="en-US" i="1" dirty="0" smtClean="0">
                <a:latin typeface="Arial"/>
                <a:cs typeface="Arial"/>
              </a:rPr>
              <a:t>n </a:t>
            </a:r>
            <a:r>
              <a:rPr lang="en-US" i="1" dirty="0" err="1" smtClean="0">
                <a:latin typeface="Arial"/>
                <a:cs typeface="Arial"/>
              </a:rPr>
              <a:t>AA</a:t>
            </a:r>
            <a:r>
              <a:rPr lang="en-US" baseline="30000" dirty="0" err="1" smtClean="0">
                <a:latin typeface="Arial"/>
                <a:cs typeface="Arial"/>
              </a:rPr>
              <a:t>T</a:t>
            </a:r>
            <a:r>
              <a:rPr lang="en-US" i="1" dirty="0" err="1" smtClean="0">
                <a:latin typeface="Arial"/>
                <a:cs typeface="Arial"/>
              </a:rPr>
              <a:t>Ax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i="1" dirty="0" err="1" smtClean="0">
                <a:latin typeface="Arial"/>
                <a:cs typeface="Arial"/>
              </a:rPr>
              <a:t>C</a:t>
            </a:r>
            <a:r>
              <a:rPr lang="en-US" dirty="0" err="1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Ax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i="1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λ(</a:t>
            </a:r>
            <a:r>
              <a:rPr lang="en-US" i="1" dirty="0" err="1" smtClean="0">
                <a:latin typeface="Arial"/>
                <a:cs typeface="Arial"/>
              </a:rPr>
              <a:t>Ax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/>
              <a:t>That is, </a:t>
            </a:r>
            <a:r>
              <a:rPr lang="en-US" i="1" dirty="0" smtClean="0">
                <a:latin typeface="Arial"/>
                <a:cs typeface="Arial"/>
              </a:rPr>
              <a:t>Cy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λ</a:t>
            </a:r>
            <a:r>
              <a:rPr lang="en-US" i="1" dirty="0" err="1" smtClean="0">
                <a:latin typeface="Arial"/>
                <a:cs typeface="Arial"/>
              </a:rPr>
              <a:t>y</a:t>
            </a:r>
            <a:r>
              <a:rPr lang="en-US" dirty="0" smtClean="0"/>
              <a:t> where </a:t>
            </a:r>
            <a:r>
              <a:rPr lang="en-US" i="1" dirty="0" smtClean="0">
                <a:latin typeface="Arial"/>
                <a:cs typeface="Arial"/>
              </a:rPr>
              <a:t>y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Ax</a:t>
            </a:r>
            <a:r>
              <a:rPr lang="en-US" dirty="0" smtClean="0"/>
              <a:t>   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Or just use SVD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3 metamorphic families</a:t>
            </a:r>
          </a:p>
          <a:p>
            <a:pPr lvl="1"/>
            <a:r>
              <a:rPr lang="en-US" dirty="0" smtClean="0"/>
              <a:t>G2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weakly metamorphic</a:t>
            </a:r>
          </a:p>
          <a:p>
            <a:pPr lvl="1"/>
            <a:r>
              <a:rPr lang="en-US" dirty="0" smtClean="0"/>
              <a:t>NGVCK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/>
              <a:t>highly metamorphic</a:t>
            </a:r>
          </a:p>
          <a:p>
            <a:pPr lvl="1"/>
            <a:r>
              <a:rPr lang="en-US" dirty="0" smtClean="0"/>
              <a:t>MWOR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experimental, designed to evade statistical detection techniques </a:t>
            </a:r>
          </a:p>
          <a:p>
            <a:r>
              <a:rPr lang="en-US" dirty="0" smtClean="0"/>
              <a:t>All tests use 5-fold cross validation</a:t>
            </a:r>
          </a:p>
          <a:p>
            <a:r>
              <a:rPr lang="en-US" dirty="0" smtClean="0"/>
              <a:t>Also tested compiler datasets</a:t>
            </a:r>
          </a:p>
          <a:p>
            <a:pPr lvl="1"/>
            <a:r>
              <a:rPr lang="en-US" dirty="0" smtClean="0"/>
              <a:t>More on this later…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581400" cy="4572000"/>
          </a:xfrm>
        </p:spPr>
        <p:txBody>
          <a:bodyPr/>
          <a:lstStyle/>
          <a:p>
            <a:r>
              <a:rPr lang="en-US" dirty="0" smtClean="0"/>
              <a:t>Metamorphic families: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Benign samples: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2286000"/>
            <a:ext cx="6311900" cy="1968500"/>
          </a:xfrm>
          <a:prstGeom prst="rect">
            <a:avLst/>
          </a:prstGeom>
        </p:spPr>
      </p:pic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635500"/>
            <a:ext cx="4953000" cy="1612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G2 is trivial to detect</a:t>
            </a:r>
          </a:p>
          <a:p>
            <a:r>
              <a:rPr lang="en-US" dirty="0" smtClean="0"/>
              <a:t>MWOR</a:t>
            </a:r>
          </a:p>
          <a:p>
            <a:pPr lvl="1"/>
            <a:r>
              <a:rPr lang="en-US" dirty="0" smtClean="0"/>
              <a:t>Padding ratios from 0.5 to 4.0</a:t>
            </a:r>
          </a:p>
          <a:p>
            <a:pPr lvl="1"/>
            <a:r>
              <a:rPr lang="en-US" dirty="0" smtClean="0"/>
              <a:t>Higher padding ratio, harder to detect with statistical analysis</a:t>
            </a:r>
          </a:p>
          <a:p>
            <a:r>
              <a:rPr lang="en-US" dirty="0" smtClean="0"/>
              <a:t>NGVCK</a:t>
            </a:r>
          </a:p>
          <a:p>
            <a:pPr lvl="1"/>
            <a:r>
              <a:rPr lang="en-US" dirty="0" smtClean="0"/>
              <a:t>Surprisingly difficult case for this score</a:t>
            </a:r>
          </a:p>
          <a:p>
            <a:pPr lvl="1"/>
            <a:r>
              <a:rPr lang="en-US" dirty="0" smtClean="0"/>
              <a:t>Recall, NGVCK easy when using HMM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Facial recognition</a:t>
            </a:r>
          </a:p>
          <a:p>
            <a:pPr lvl="1"/>
            <a:r>
              <a:rPr lang="en-US" dirty="0" err="1" smtClean="0"/>
              <a:t>Eigenfaces</a:t>
            </a:r>
            <a:endParaRPr lang="en-US" dirty="0" smtClean="0"/>
          </a:p>
          <a:p>
            <a:r>
              <a:rPr lang="en-US" dirty="0" smtClean="0"/>
              <a:t>Malware detection</a:t>
            </a:r>
          </a:p>
          <a:p>
            <a:pPr lvl="1"/>
            <a:r>
              <a:rPr lang="en-US" dirty="0" err="1" smtClean="0"/>
              <a:t>Eigenviruses</a:t>
            </a:r>
            <a:endParaRPr lang="en-US" dirty="0" smtClean="0"/>
          </a:p>
          <a:p>
            <a:r>
              <a:rPr lang="en-US" dirty="0" smtClean="0"/>
              <a:t>Image spam detection</a:t>
            </a:r>
          </a:p>
          <a:p>
            <a:pPr lvl="1"/>
            <a:r>
              <a:rPr lang="en-US" dirty="0" err="1" smtClean="0"/>
              <a:t>Eigenspam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38200"/>
          </a:xfrm>
        </p:spPr>
        <p:txBody>
          <a:bodyPr/>
          <a:lstStyle/>
          <a:p>
            <a:r>
              <a:rPr lang="en-US" dirty="0" smtClean="0"/>
              <a:t>MWOR </a:t>
            </a:r>
            <a:r>
              <a:rPr lang="en-US" dirty="0" err="1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743200" cy="4343400"/>
          </a:xfrm>
        </p:spPr>
        <p:txBody>
          <a:bodyPr/>
          <a:lstStyle/>
          <a:p>
            <a:r>
              <a:rPr lang="en-US" dirty="0" smtClean="0"/>
              <a:t>Using only 1 eigenvector for scoring</a:t>
            </a:r>
          </a:p>
          <a:p>
            <a:r>
              <a:rPr lang="en-US" dirty="0" smtClean="0"/>
              <a:t>Note that padding ratio has minimal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52917"/>
            <a:ext cx="6142038" cy="507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MWOR ROC Curves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16" y="1143000"/>
            <a:ext cx="6053584" cy="516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MWOR AUC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495800"/>
          </a:xfrm>
        </p:spPr>
        <p:txBody>
          <a:bodyPr/>
          <a:lstStyle/>
          <a:p>
            <a:r>
              <a:rPr lang="en-US" dirty="0" smtClean="0"/>
              <a:t>Area under ROC curve</a:t>
            </a:r>
          </a:p>
          <a:p>
            <a:pPr lvl="1"/>
            <a:r>
              <a:rPr lang="en-US" dirty="0" smtClean="0"/>
              <a:t>Recall that 1.0 is ideal</a:t>
            </a:r>
          </a:p>
          <a:p>
            <a:pPr lvl="1"/>
            <a:r>
              <a:rPr lang="en-US" dirty="0" smtClean="0"/>
              <a:t>And 0.5 is no better than flipping a coin</a:t>
            </a:r>
          </a:p>
          <a:p>
            <a:r>
              <a:rPr lang="en-US" dirty="0" smtClean="0"/>
              <a:t>These results are good!</a:t>
            </a:r>
          </a:p>
          <a:p>
            <a:r>
              <a:rPr lang="en-US" dirty="0" smtClean="0"/>
              <a:t>Again, using only 1 most significant eigenvector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590800"/>
            <a:ext cx="32258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MWOR AUC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505200" cy="4038600"/>
          </a:xfrm>
        </p:spPr>
        <p:txBody>
          <a:bodyPr/>
          <a:lstStyle/>
          <a:p>
            <a:r>
              <a:rPr lang="en-US" dirty="0" smtClean="0"/>
              <a:t>A line graph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320800"/>
            <a:ext cx="5232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MWOR AUC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181600" cy="4495800"/>
          </a:xfrm>
        </p:spPr>
        <p:txBody>
          <a:bodyPr/>
          <a:lstStyle/>
          <a:p>
            <a:r>
              <a:rPr lang="en-US" dirty="0" smtClean="0"/>
              <a:t>Here, using 2 most significant eigenvectors</a:t>
            </a:r>
          </a:p>
          <a:p>
            <a:pPr lvl="1"/>
            <a:r>
              <a:rPr lang="en-US" dirty="0" smtClean="0"/>
              <a:t>Worse results with 2 eigenvectors than with 1</a:t>
            </a:r>
          </a:p>
          <a:p>
            <a:r>
              <a:rPr lang="en-US" dirty="0" smtClean="0"/>
              <a:t>What the …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3" y="2527300"/>
            <a:ext cx="32766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NGVCK </a:t>
            </a:r>
            <a:r>
              <a:rPr lang="en-US" dirty="0" err="1" smtClean="0"/>
              <a:t>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838200"/>
          </a:xfrm>
        </p:spPr>
        <p:txBody>
          <a:bodyPr/>
          <a:lstStyle/>
          <a:p>
            <a:r>
              <a:rPr lang="en-US" dirty="0" smtClean="0"/>
              <a:t>Here, using only 1 eigenvector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9" y="2667000"/>
            <a:ext cx="8077081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NGVCK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1 eigenvector</a:t>
            </a:r>
          </a:p>
          <a:p>
            <a:pPr lvl="1"/>
            <a:r>
              <a:rPr lang="en-US" dirty="0" smtClean="0"/>
              <a:t>Get AUC of 0.91415</a:t>
            </a:r>
          </a:p>
          <a:p>
            <a:r>
              <a:rPr lang="en-US" dirty="0" smtClean="0"/>
              <a:t>Using 2 eigenvectors</a:t>
            </a:r>
          </a:p>
          <a:p>
            <a:pPr lvl="1"/>
            <a:r>
              <a:rPr lang="en-US" dirty="0" smtClean="0"/>
              <a:t>Get AUC of 0.90282</a:t>
            </a:r>
          </a:p>
          <a:p>
            <a:r>
              <a:rPr lang="en-US" dirty="0" smtClean="0"/>
              <a:t>Why worse results than MWOR?</a:t>
            </a:r>
          </a:p>
          <a:p>
            <a:r>
              <a:rPr lang="en-US" dirty="0" smtClean="0"/>
              <a:t>What does this say about MWOR and NGVCK viruses?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</a:t>
            </a:r>
            <a:r>
              <a:rPr lang="en-US" dirty="0" err="1" smtClean="0"/>
              <a:t>Opcodes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1905000"/>
          </a:xfrm>
        </p:spPr>
        <p:txBody>
          <a:bodyPr/>
          <a:lstStyle/>
          <a:p>
            <a:r>
              <a:rPr lang="en-US" dirty="0" smtClean="0"/>
              <a:t>Also tried scoring </a:t>
            </a:r>
            <a:r>
              <a:rPr lang="en-US" dirty="0" err="1" smtClean="0"/>
              <a:t>opcode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Did not work as well as scoring binaries</a:t>
            </a:r>
          </a:p>
          <a:p>
            <a:r>
              <a:rPr lang="en-US" dirty="0" smtClean="0"/>
              <a:t>For example, MWOR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3429000"/>
            <a:ext cx="4911725" cy="29949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Other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505200" cy="4419600"/>
          </a:xfrm>
        </p:spPr>
        <p:txBody>
          <a:bodyPr/>
          <a:lstStyle/>
          <a:p>
            <a:r>
              <a:rPr lang="en-US" dirty="0" smtClean="0"/>
              <a:t>For the MWOR binaries, we compare the following scores </a:t>
            </a:r>
          </a:p>
          <a:p>
            <a:pPr lvl="1"/>
            <a:r>
              <a:rPr lang="en-US" dirty="0" smtClean="0"/>
              <a:t>SVD (PCA) </a:t>
            </a:r>
          </a:p>
          <a:p>
            <a:pPr lvl="1"/>
            <a:r>
              <a:rPr lang="en-US" dirty="0" smtClean="0"/>
              <a:t>HMM</a:t>
            </a:r>
          </a:p>
          <a:p>
            <a:pPr lvl="1"/>
            <a:r>
              <a:rPr lang="en-US" dirty="0" smtClean="0"/>
              <a:t>SSD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39093"/>
            <a:ext cx="5093551" cy="29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Comparison to Other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124200" cy="4343400"/>
          </a:xfrm>
        </p:spPr>
        <p:txBody>
          <a:bodyPr/>
          <a:lstStyle/>
          <a:p>
            <a:r>
              <a:rPr lang="en-US" dirty="0" smtClean="0"/>
              <a:t>Results as line 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5245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8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Eigenfaces</a:t>
            </a:r>
            <a:endParaRPr lang="en-US" sz="4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Compiler Dataset AUCs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2819400" cy="4800600"/>
          </a:xfrm>
        </p:spPr>
        <p:txBody>
          <a:bodyPr/>
          <a:lstStyle/>
          <a:p>
            <a:r>
              <a:rPr lang="en-US" dirty="0" smtClean="0"/>
              <a:t>Scored exe files</a:t>
            </a:r>
          </a:p>
          <a:p>
            <a:r>
              <a:rPr lang="en-US" dirty="0" smtClean="0"/>
              <a:t>Not able to distinguish compiler</a:t>
            </a:r>
          </a:p>
          <a:p>
            <a:r>
              <a:rPr lang="en-US" dirty="0" smtClean="0"/>
              <a:t>What does this tell us?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295400"/>
            <a:ext cx="60579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MWOR results are excellent</a:t>
            </a:r>
          </a:p>
          <a:p>
            <a:pPr lvl="1"/>
            <a:r>
              <a:rPr lang="en-US" dirty="0" smtClean="0"/>
              <a:t>Recall that MWOR </a:t>
            </a:r>
            <a:r>
              <a:rPr lang="en-US" dirty="0"/>
              <a:t>d</a:t>
            </a:r>
            <a:r>
              <a:rPr lang="en-US" dirty="0" smtClean="0"/>
              <a:t>esigned to evade statistical detection</a:t>
            </a:r>
          </a:p>
          <a:p>
            <a:pPr lvl="1"/>
            <a:r>
              <a:rPr lang="en-US" dirty="0" smtClean="0"/>
              <a:t>Not designed to evade PCA score</a:t>
            </a:r>
          </a:p>
          <a:p>
            <a:r>
              <a:rPr lang="en-US" dirty="0" smtClean="0"/>
              <a:t>NGVCK results OK, but not great</a:t>
            </a:r>
          </a:p>
          <a:p>
            <a:pPr lvl="1"/>
            <a:r>
              <a:rPr lang="en-US" dirty="0" smtClean="0"/>
              <a:t>Apparently has some structural variation within the family</a:t>
            </a:r>
          </a:p>
          <a:p>
            <a:pPr lvl="1"/>
            <a:r>
              <a:rPr lang="en-US" dirty="0" smtClean="0"/>
              <a:t>But, lots of statistical similarity within NGVCK family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495800"/>
          </a:xfrm>
        </p:spPr>
        <p:txBody>
          <a:bodyPr/>
          <a:lstStyle/>
          <a:p>
            <a:r>
              <a:rPr lang="en-US" dirty="0" smtClean="0"/>
              <a:t>Compiler datasets not distinguishable by eigenvector analysis</a:t>
            </a:r>
          </a:p>
          <a:p>
            <a:r>
              <a:rPr lang="en-US" dirty="0" smtClean="0"/>
              <a:t>Compiler </a:t>
            </a:r>
            <a:r>
              <a:rPr lang="en-US" dirty="0" err="1" smtClean="0"/>
              <a:t>opcodes</a:t>
            </a:r>
            <a:r>
              <a:rPr lang="en-US" dirty="0" smtClean="0"/>
              <a:t> easily distinguished using  statistical technique (HMM)</a:t>
            </a:r>
          </a:p>
          <a:p>
            <a:pPr lvl="1"/>
            <a:r>
              <a:rPr lang="en-US" dirty="0" smtClean="0"/>
              <a:t>Compilers have </a:t>
            </a:r>
            <a:r>
              <a:rPr lang="en-US" dirty="0" smtClean="0"/>
              <a:t>statistical </a:t>
            </a:r>
            <a:r>
              <a:rPr lang="en-US" dirty="0" smtClean="0"/>
              <a:t>“fingerprint”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opcodes</a:t>
            </a:r>
            <a:r>
              <a:rPr lang="en-US" dirty="0" smtClean="0"/>
              <a:t> in </a:t>
            </a:r>
            <a:r>
              <a:rPr lang="en-US" dirty="0" err="1" smtClean="0"/>
              <a:t>asm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But file structure differs a lot</a:t>
            </a:r>
          </a:p>
          <a:p>
            <a:pPr lvl="1"/>
            <a:r>
              <a:rPr lang="en-US" dirty="0" smtClean="0"/>
              <a:t>File structure depends on source code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 smtClean="0"/>
              <a:t>makes </a:t>
            </a:r>
            <a:r>
              <a:rPr lang="en-US" dirty="0" smtClean="0"/>
              <a:t>sense!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Eigenvector techniques very powerful</a:t>
            </a:r>
          </a:p>
          <a:p>
            <a:r>
              <a:rPr lang="en-US" dirty="0" smtClean="0"/>
              <a:t>Theory is fairly complex…</a:t>
            </a:r>
          </a:p>
          <a:p>
            <a:r>
              <a:rPr lang="is-IS" dirty="0" smtClean="0"/>
              <a:t>…and </a:t>
            </a:r>
            <a:r>
              <a:rPr lang="en-US" dirty="0"/>
              <a:t>t</a:t>
            </a:r>
            <a:r>
              <a:rPr lang="en-US" dirty="0" smtClean="0"/>
              <a:t>raining is somewhat involved</a:t>
            </a:r>
          </a:p>
          <a:p>
            <a:r>
              <a:rPr lang="en-US" dirty="0" smtClean="0"/>
              <a:t>But, scoring is simple, fast, efficient</a:t>
            </a:r>
          </a:p>
          <a:p>
            <a:r>
              <a:rPr lang="en-US" dirty="0" err="1" smtClean="0"/>
              <a:t>Wrt</a:t>
            </a:r>
            <a:r>
              <a:rPr lang="en-US" dirty="0" smtClean="0"/>
              <a:t> malware detection</a:t>
            </a:r>
          </a:p>
          <a:p>
            <a:pPr lvl="1"/>
            <a:r>
              <a:rPr lang="en-US" dirty="0" smtClean="0"/>
              <a:t>PCA is powerful structure-based score</a:t>
            </a:r>
          </a:p>
          <a:p>
            <a:pPr lvl="1"/>
            <a:r>
              <a:rPr lang="en-US" dirty="0" smtClean="0"/>
              <a:t>How might a virus writer defeat PCA?</a:t>
            </a:r>
          </a:p>
          <a:p>
            <a:pPr lvl="1"/>
            <a:r>
              <a:rPr lang="en-US" dirty="0" smtClean="0"/>
              <a:t>Hint: Think about compiler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Variations on scoring technique</a:t>
            </a:r>
          </a:p>
          <a:p>
            <a:pPr lvl="1"/>
            <a:r>
              <a:rPr lang="en-US" dirty="0" smtClean="0"/>
              <a:t>Other distances, such as </a:t>
            </a:r>
            <a:r>
              <a:rPr lang="en-US" dirty="0" err="1" smtClean="0"/>
              <a:t>Mahalanobis</a:t>
            </a:r>
            <a:r>
              <a:rPr lang="en-US" dirty="0" smtClean="0"/>
              <a:t> distance, edit distance, …</a:t>
            </a:r>
          </a:p>
          <a:p>
            <a:r>
              <a:rPr lang="en-US" dirty="0" smtClean="0"/>
              <a:t>Better metamorphic generators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efeat statistical and structural scores?</a:t>
            </a:r>
          </a:p>
          <a:p>
            <a:r>
              <a:rPr lang="en-US" dirty="0" smtClean="0"/>
              <a:t>More analysis of training features</a:t>
            </a:r>
          </a:p>
          <a:p>
            <a:r>
              <a:rPr lang="en-US" dirty="0" smtClean="0"/>
              <a:t>E.g., </a:t>
            </a:r>
            <a:r>
              <a:rPr lang="en-US" dirty="0"/>
              <a:t>u</a:t>
            </a:r>
            <a:r>
              <a:rPr lang="en-US" dirty="0" smtClean="0"/>
              <a:t>se PCA with k-</a:t>
            </a:r>
            <a:r>
              <a:rPr lang="en-US" dirty="0"/>
              <a:t>n</a:t>
            </a:r>
            <a:r>
              <a:rPr lang="en-US" dirty="0" smtClean="0"/>
              <a:t>earest </a:t>
            </a:r>
            <a:r>
              <a:rPr lang="en-US" dirty="0"/>
              <a:t>n</a:t>
            </a:r>
            <a:r>
              <a:rPr lang="en-US" dirty="0" smtClean="0"/>
              <a:t>eighbor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Eigenspam</a:t>
            </a:r>
            <a:endParaRPr lang="en-US" sz="4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66800" y="3379315"/>
            <a:ext cx="70104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Annapurna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Annadatha</a:t>
            </a:r>
            <a:endParaRPr lang="en-US" sz="2800" dirty="0" smtClean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5000"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rPr>
              <a:t>Mark Stamp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32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Spam</a:t>
            </a:r>
            <a:r>
              <a:rPr lang="en-US" dirty="0" smtClean="0"/>
              <a:t> is “unsolicited bulk email”</a:t>
            </a:r>
          </a:p>
          <a:p>
            <a:pPr lvl="1"/>
            <a:r>
              <a:rPr lang="en-US" dirty="0" smtClean="0"/>
              <a:t>Estimated that in 2015, 60% of all inbound email was spam</a:t>
            </a:r>
          </a:p>
          <a:p>
            <a:r>
              <a:rPr lang="en-US" dirty="0" smtClean="0"/>
              <a:t>Text-based spam filters are effective</a:t>
            </a:r>
          </a:p>
          <a:p>
            <a:r>
              <a:rPr lang="en-US" dirty="0" smtClean="0"/>
              <a:t>But spam can be embedded in image</a:t>
            </a:r>
          </a:p>
          <a:p>
            <a:pPr lvl="1"/>
            <a:r>
              <a:rPr lang="en-US" dirty="0" smtClean="0"/>
              <a:t>Still readable, but does not appear as text to a spam filter</a:t>
            </a:r>
          </a:p>
          <a:p>
            <a:r>
              <a:rPr lang="en-US" dirty="0"/>
              <a:t>Non-spam </a:t>
            </a:r>
            <a:r>
              <a:rPr lang="en-US" dirty="0" smtClean="0"/>
              <a:t>image is </a:t>
            </a:r>
            <a:r>
              <a:rPr lang="en-US" b="1" i="1" dirty="0">
                <a:solidFill>
                  <a:srgbClr val="0000FF"/>
                </a:solidFill>
              </a:rPr>
              <a:t>ham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Spam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1066800"/>
          </a:xfrm>
        </p:spPr>
        <p:txBody>
          <a:bodyPr/>
          <a:lstStyle/>
          <a:p>
            <a:r>
              <a:rPr lang="en-US" dirty="0" smtClean="0"/>
              <a:t>Actual image spam samples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5" y="2664335"/>
            <a:ext cx="8610885" cy="25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Image Spam?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Content-based detection</a:t>
            </a:r>
          </a:p>
          <a:p>
            <a:pPr lvl="1"/>
            <a:r>
              <a:rPr lang="en-US" dirty="0" smtClean="0"/>
              <a:t>OCR to recover text embedded in image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is-IS" dirty="0" smtClean="0"/>
              <a:t>…</a:t>
            </a:r>
            <a:r>
              <a:rPr lang="en-US" dirty="0"/>
              <a:t>t</a:t>
            </a:r>
            <a:r>
              <a:rPr lang="en-US" dirty="0" smtClean="0"/>
              <a:t>hen text-based spam detection</a:t>
            </a:r>
          </a:p>
          <a:p>
            <a:r>
              <a:rPr lang="en-US" dirty="0" smtClean="0"/>
              <a:t>Directly analyze images</a:t>
            </a:r>
          </a:p>
          <a:p>
            <a:pPr lvl="1"/>
            <a:r>
              <a:rPr lang="en-US" dirty="0" smtClean="0"/>
              <a:t>File properties and metadata</a:t>
            </a:r>
          </a:p>
          <a:p>
            <a:pPr lvl="1"/>
            <a:r>
              <a:rPr lang="en-US" dirty="0" smtClean="0"/>
              <a:t>Many, many features considered in next chapter, where we study SVM</a:t>
            </a:r>
          </a:p>
          <a:p>
            <a:r>
              <a:rPr lang="en-US" dirty="0" smtClean="0"/>
              <a:t>In previous work, detect 85% to 98%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495800"/>
          </a:xfrm>
        </p:spPr>
        <p:txBody>
          <a:bodyPr/>
          <a:lstStyle/>
          <a:p>
            <a:r>
              <a:rPr lang="en-US" dirty="0" err="1" smtClean="0"/>
              <a:t>Eigenspam</a:t>
            </a:r>
            <a:r>
              <a:rPr lang="en-US" dirty="0" smtClean="0"/>
              <a:t> training and scoring very similar to </a:t>
            </a:r>
            <a:r>
              <a:rPr lang="en-US" dirty="0" err="1" smtClean="0"/>
              <a:t>Eigenfaces</a:t>
            </a:r>
            <a:r>
              <a:rPr lang="en-US" dirty="0" smtClean="0"/>
              <a:t> (or </a:t>
            </a:r>
            <a:r>
              <a:rPr lang="en-US" dirty="0" err="1" smtClean="0"/>
              <a:t>Eigenviruses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But, we train on image spam samples instead of faces (or malware)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mage spam </a:t>
            </a:r>
            <a:r>
              <a:rPr lang="en-US" dirty="0"/>
              <a:t>t</a:t>
            </a:r>
            <a:r>
              <a:rPr lang="en-US" dirty="0" smtClean="0"/>
              <a:t>raining set may be large</a:t>
            </a:r>
          </a:p>
          <a:p>
            <a:r>
              <a:rPr lang="en-US" dirty="0"/>
              <a:t>S</a:t>
            </a:r>
            <a:r>
              <a:rPr lang="en-US" dirty="0" smtClean="0"/>
              <a:t>core image spam and </a:t>
            </a:r>
            <a:r>
              <a:rPr lang="en-US" dirty="0"/>
              <a:t>h</a:t>
            </a:r>
            <a:r>
              <a:rPr lang="en-US" dirty="0" smtClean="0"/>
              <a:t>am images</a:t>
            </a:r>
          </a:p>
          <a:p>
            <a:r>
              <a:rPr lang="en-US" dirty="0"/>
              <a:t>H</a:t>
            </a:r>
            <a:r>
              <a:rPr lang="en-US" dirty="0" smtClean="0"/>
              <a:t>ow well does this works?</a:t>
            </a:r>
          </a:p>
          <a:p>
            <a:r>
              <a:rPr lang="en-US" dirty="0" smtClean="0"/>
              <a:t>Want to compare to previous 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/>
          <a:lstStyle/>
          <a:p>
            <a:r>
              <a:rPr lang="en-US" dirty="0" smtClean="0"/>
              <a:t>PCA-based facial recognition technique</a:t>
            </a:r>
          </a:p>
          <a:p>
            <a:r>
              <a:rPr lang="en-US" dirty="0" smtClean="0"/>
              <a:t>Treat bytes of an image file as “measurements” of an “experiment”</a:t>
            </a:r>
          </a:p>
          <a:p>
            <a:pPr lvl="1"/>
            <a:r>
              <a:rPr lang="en-US" dirty="0" smtClean="0"/>
              <a:t>Using PCA terminology</a:t>
            </a:r>
          </a:p>
          <a:p>
            <a:r>
              <a:rPr lang="en-US" dirty="0" smtClean="0"/>
              <a:t>Each image in training set is an “experiment”</a:t>
            </a:r>
          </a:p>
          <a:p>
            <a:r>
              <a:rPr lang="en-US" dirty="0" smtClean="0"/>
              <a:t>So,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training images,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bytes in each</a:t>
            </a:r>
          </a:p>
          <a:p>
            <a:pPr lvl="1"/>
            <a:r>
              <a:rPr lang="en-US" dirty="0" smtClean="0"/>
              <a:t>Can pad with 0 bytes or resize images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Eigenspam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Eigenspam</a:t>
            </a:r>
            <a:r>
              <a:rPr lang="en-US" dirty="0" smtClean="0"/>
              <a:t>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r>
              <a:rPr lang="en-US" b="1" i="1" dirty="0" smtClean="0"/>
              <a:t>Standard</a:t>
            </a:r>
            <a:r>
              <a:rPr lang="en-US" dirty="0" smtClean="0"/>
              <a:t> dataset</a:t>
            </a:r>
          </a:p>
          <a:p>
            <a:pPr lvl="1"/>
            <a:r>
              <a:rPr lang="en-US" dirty="0" smtClean="0"/>
              <a:t>Used in several previous studies</a:t>
            </a:r>
          </a:p>
          <a:p>
            <a:pPr lvl="1"/>
            <a:r>
              <a:rPr lang="en-US" dirty="0" smtClean="0"/>
              <a:t>928 spam images, 810 ham images</a:t>
            </a:r>
          </a:p>
          <a:p>
            <a:r>
              <a:rPr lang="en-US" b="1" i="1" dirty="0" smtClean="0"/>
              <a:t>Improved</a:t>
            </a:r>
            <a:r>
              <a:rPr lang="en-US" dirty="0" smtClean="0"/>
              <a:t> dataset</a:t>
            </a:r>
          </a:p>
          <a:p>
            <a:pPr lvl="1"/>
            <a:r>
              <a:rPr lang="en-US" dirty="0" smtClean="0"/>
              <a:t>Dataset that we created to make more challenging test cases</a:t>
            </a:r>
          </a:p>
          <a:p>
            <a:pPr lvl="1"/>
            <a:r>
              <a:rPr lang="en-US" dirty="0" smtClean="0"/>
              <a:t>1000 “improved” spam images</a:t>
            </a:r>
          </a:p>
          <a:p>
            <a:pPr lvl="1"/>
            <a:r>
              <a:rPr lang="en-US" dirty="0" smtClean="0"/>
              <a:t>Improved from spammers’ perspective</a:t>
            </a:r>
          </a:p>
          <a:p>
            <a:pPr lvl="1"/>
            <a:r>
              <a:rPr lang="en-US" dirty="0" smtClean="0"/>
              <a:t>Also, can serve to improve detection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Standard Dataset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93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onto </a:t>
            </a:r>
            <a:r>
              <a:rPr lang="en-US" dirty="0" err="1" smtClean="0"/>
              <a:t>Eigenspace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8300"/>
            <a:ext cx="7531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9400"/>
            <a:ext cx="69342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Many Eigenvalues?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1219200"/>
          </a:xfrm>
        </p:spPr>
        <p:txBody>
          <a:bodyPr/>
          <a:lstStyle/>
          <a:p>
            <a:r>
              <a:rPr lang="en-US" dirty="0" smtClean="0"/>
              <a:t>AUC </a:t>
            </a:r>
            <a:r>
              <a:rPr lang="en-US" dirty="0" err="1" smtClean="0"/>
              <a:t>vs</a:t>
            </a:r>
            <a:r>
              <a:rPr lang="en-US" dirty="0" smtClean="0"/>
              <a:t> number of eigenvalues</a:t>
            </a:r>
          </a:p>
          <a:p>
            <a:r>
              <a:rPr lang="en-US" dirty="0" smtClean="0"/>
              <a:t>Optimal is about </a:t>
            </a:r>
            <a:r>
              <a:rPr lang="en-US" dirty="0">
                <a:latin typeface="Lucida Grande"/>
                <a:cs typeface="Lucida Grande"/>
              </a:rPr>
              <a:t>M</a:t>
            </a:r>
            <a:r>
              <a:rPr lang="en-US" dirty="0" smtClean="0">
                <a:latin typeface="Lucida Grande"/>
                <a:cs typeface="Lucida Grande"/>
              </a:rPr>
              <a:t> = 5</a:t>
            </a:r>
            <a:r>
              <a:rPr lang="en-US" dirty="0" smtClean="0"/>
              <a:t> eigenvectors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Improved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1600200"/>
          </a:xfrm>
        </p:spPr>
        <p:txBody>
          <a:bodyPr/>
          <a:lstStyle/>
          <a:p>
            <a:r>
              <a:rPr lang="en-US" dirty="0" smtClean="0"/>
              <a:t>Metadata and many other features modified to be similar to ham images</a:t>
            </a:r>
          </a:p>
          <a:p>
            <a:pPr lvl="1"/>
            <a:r>
              <a:rPr lang="en-US" dirty="0" smtClean="0"/>
              <a:t>More about this in SVM chapter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77891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5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vs</a:t>
            </a:r>
            <a:r>
              <a:rPr lang="en-US" dirty="0" smtClean="0"/>
              <a:t> Improved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1143000"/>
          </a:xfrm>
        </p:spPr>
        <p:txBody>
          <a:bodyPr/>
          <a:lstStyle/>
          <a:p>
            <a:r>
              <a:rPr lang="en-US" dirty="0" smtClean="0"/>
              <a:t>This comparison based on AUC for PCA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66" y="3124200"/>
            <a:ext cx="3616234" cy="17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detect standard dataset image spam samples using PCA</a:t>
            </a:r>
          </a:p>
          <a:p>
            <a:pPr lvl="1"/>
            <a:r>
              <a:rPr lang="en-US" dirty="0" smtClean="0"/>
              <a:t>Very strong results, with AUC of 0.99</a:t>
            </a:r>
          </a:p>
          <a:p>
            <a:pPr lvl="1"/>
            <a:r>
              <a:rPr lang="en-US" dirty="0" smtClean="0"/>
              <a:t>Accuracy is also very high </a:t>
            </a:r>
          </a:p>
          <a:p>
            <a:r>
              <a:rPr lang="en-US" dirty="0" smtClean="0"/>
              <a:t>But, improved dataset spam images cannot be detected</a:t>
            </a:r>
          </a:p>
          <a:p>
            <a:pPr lvl="1"/>
            <a:r>
              <a:rPr lang="en-US" dirty="0" smtClean="0"/>
              <a:t>And spammers could easily do this</a:t>
            </a:r>
          </a:p>
          <a:p>
            <a:pPr lvl="1"/>
            <a:r>
              <a:rPr lang="en-US" dirty="0" smtClean="0"/>
              <a:t>So, we need better detection methods!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2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</a:t>
            </a:r>
            <a:r>
              <a:rPr lang="en-US" dirty="0" smtClean="0"/>
              <a:t>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with training set to detect multiple (malware) families</a:t>
            </a:r>
          </a:p>
          <a:p>
            <a:r>
              <a:rPr lang="en-US" dirty="0" smtClean="0"/>
              <a:t>Combine PCA with other techniques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dimensionality of training 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 with k-NN, SVM, clustering,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Other?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training set of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facial images</a:t>
            </a:r>
          </a:p>
          <a:p>
            <a:pPr marL="971550" lvl="1" indent="-514350"/>
            <a:r>
              <a:rPr lang="en-US" dirty="0" smtClean="0"/>
              <a:t>Each may be different or same person</a:t>
            </a:r>
          </a:p>
          <a:p>
            <a:pPr marL="971550" lvl="1" indent="-514350"/>
            <a:r>
              <a:rPr lang="en-US" dirty="0" smtClean="0"/>
              <a:t>Each of length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(pad with 0, 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Subtract mean in each dimension (row)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x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/>
              <a:t>matrix </a:t>
            </a:r>
            <a:r>
              <a:rPr lang="en-US" i="1" dirty="0" smtClean="0">
                <a:latin typeface="Arial"/>
                <a:cs typeface="Arial"/>
              </a:rPr>
              <a:t>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covariance matrix </a:t>
            </a:r>
            <a:r>
              <a:rPr lang="en-US" i="1" dirty="0" smtClean="0">
                <a:latin typeface="Arial"/>
                <a:cs typeface="Arial"/>
              </a:rPr>
              <a:t>C 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1/</a:t>
            </a:r>
            <a:r>
              <a:rPr lang="en-US" i="1" dirty="0" smtClean="0">
                <a:latin typeface="Arial"/>
                <a:cs typeface="Arial"/>
              </a:rPr>
              <a:t>n AA</a:t>
            </a:r>
            <a:r>
              <a:rPr lang="en-US" baseline="30000" dirty="0" smtClean="0">
                <a:latin typeface="Arial"/>
                <a:cs typeface="Arial"/>
              </a:rPr>
              <a:t>T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most significant eigenvectors</a:t>
            </a:r>
          </a:p>
          <a:p>
            <a:pPr marL="971550" lvl="1" indent="-514350"/>
            <a:r>
              <a:rPr lang="en-US" dirty="0" smtClean="0"/>
              <a:t>The span of these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is the </a:t>
            </a:r>
            <a:r>
              <a:rPr lang="en-US" b="1" dirty="0" smtClean="0">
                <a:solidFill>
                  <a:srgbClr val="0000FF"/>
                </a:solidFill>
              </a:rPr>
              <a:t>face space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A. Turk and A. P.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 err="1"/>
              <a:t>Eigenfaces</a:t>
            </a:r>
            <a:r>
              <a:rPr lang="en-US" dirty="0"/>
              <a:t> for recognition, </a:t>
            </a:r>
            <a:r>
              <a:rPr lang="en-US" i="1" dirty="0"/>
              <a:t>Journal of Cognitive Neuroscience</a:t>
            </a:r>
            <a:r>
              <a:rPr lang="en-US" dirty="0"/>
              <a:t>, 3(1):71–86, </a:t>
            </a:r>
            <a:r>
              <a:rPr lang="en-US" dirty="0" smtClean="0"/>
              <a:t>1991</a:t>
            </a:r>
          </a:p>
          <a:p>
            <a:r>
              <a:rPr lang="en-US" dirty="0"/>
              <a:t>A. </a:t>
            </a:r>
            <a:r>
              <a:rPr lang="en-US" dirty="0" err="1"/>
              <a:t>Annadatha</a:t>
            </a:r>
            <a:r>
              <a:rPr lang="en-US" dirty="0"/>
              <a:t> and M. Stamp, Image spam analysis and detection</a:t>
            </a:r>
            <a:r>
              <a:rPr lang="en-US" dirty="0" smtClean="0"/>
              <a:t>, </a:t>
            </a:r>
            <a:r>
              <a:rPr lang="en-US" i="1" dirty="0"/>
              <a:t>Journal of Computer Virology and Hacking </a:t>
            </a:r>
            <a:r>
              <a:rPr lang="en-US" i="1" dirty="0" smtClean="0"/>
              <a:t>Techniques</a:t>
            </a:r>
            <a:r>
              <a:rPr lang="en-US" dirty="0" smtClean="0"/>
              <a:t>, 14(1):39-52,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en-US" dirty="0" smtClean="0"/>
              <a:t>Malware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S. </a:t>
            </a:r>
            <a:r>
              <a:rPr lang="en-US" sz="2800" dirty="0" err="1" smtClean="0"/>
              <a:t>Deshpande</a:t>
            </a:r>
            <a:r>
              <a:rPr lang="en-US" sz="2800" dirty="0" smtClean="0"/>
              <a:t>, Y. Park, and M. Stamp, Eigenvalue analysis for metamorphic detection, </a:t>
            </a:r>
            <a:r>
              <a:rPr lang="en-US" sz="2800" i="1" dirty="0" smtClean="0"/>
              <a:t>Journal of Computer Virology and Hacking Techniques</a:t>
            </a:r>
            <a:r>
              <a:rPr lang="en-US" sz="2800" dirty="0" smtClean="0"/>
              <a:t>, 10(1):53-65, 2014</a:t>
            </a:r>
          </a:p>
          <a:p>
            <a:r>
              <a:rPr lang="en-US" sz="2800" dirty="0" smtClean="0"/>
              <a:t>R.K. </a:t>
            </a:r>
            <a:r>
              <a:rPr lang="en-US" sz="2800" dirty="0" err="1" smtClean="0"/>
              <a:t>Jidigam</a:t>
            </a:r>
            <a:r>
              <a:rPr lang="en-US" sz="2800" dirty="0" smtClean="0"/>
              <a:t>, T.H. Austin, and M. Stamp, Singular value decomposition and metamorphic detection, </a:t>
            </a:r>
            <a:r>
              <a:rPr lang="en-US" sz="2800" i="1" dirty="0" smtClean="0"/>
              <a:t>Journal of Computer Virology and Hacking Techniques</a:t>
            </a:r>
            <a:r>
              <a:rPr lang="en-US" sz="2800" dirty="0" smtClean="0"/>
              <a:t>, </a:t>
            </a:r>
            <a:r>
              <a:rPr lang="fi-FI" sz="2800" dirty="0"/>
              <a:t>11(4):203–216, 2015</a:t>
            </a:r>
            <a:endParaRPr lang="en-US" sz="28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Compute </a:t>
            </a:r>
            <a:r>
              <a:rPr lang="en-US" i="1" dirty="0" err="1" smtClean="0">
                <a:latin typeface="Arial"/>
                <a:cs typeface="Arial"/>
              </a:rPr>
              <a:t>n</a:t>
            </a:r>
            <a:r>
              <a:rPr lang="en-US" dirty="0" smtClean="0"/>
              <a:t> vectors of weights</a:t>
            </a:r>
          </a:p>
          <a:p>
            <a:pPr lvl="1"/>
            <a:r>
              <a:rPr lang="en-US" dirty="0" smtClean="0"/>
              <a:t>One vector for each training image</a:t>
            </a:r>
          </a:p>
          <a:p>
            <a:pPr lvl="1"/>
            <a:r>
              <a:rPr lang="en-US" dirty="0" smtClean="0"/>
              <a:t>Training images projected onto face space (via dot products)</a:t>
            </a:r>
          </a:p>
          <a:p>
            <a:pPr lvl="1"/>
            <a:r>
              <a:rPr lang="en-US" dirty="0" smtClean="0"/>
              <a:t>In effect, we reconstruct images using only the eigenvectors</a:t>
            </a:r>
          </a:p>
          <a:p>
            <a:pPr lvl="1"/>
            <a:r>
              <a:rPr lang="en-US" dirty="0" smtClean="0"/>
              <a:t>Resulting vectors are each of length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/>
              <a:t> since </a:t>
            </a:r>
            <a:r>
              <a:rPr lang="en-US" i="1" dirty="0" smtClean="0">
                <a:latin typeface="Arial"/>
                <a:cs typeface="Arial"/>
              </a:rPr>
              <a:t>M </a:t>
            </a:r>
            <a:r>
              <a:rPr lang="en-US" dirty="0" smtClean="0">
                <a:latin typeface="Arial"/>
                <a:cs typeface="Arial"/>
              </a:rPr>
              <a:t>≤ </a:t>
            </a:r>
            <a:r>
              <a:rPr lang="en-US" i="1" dirty="0" err="1" smtClean="0">
                <a:latin typeface="Arial"/>
                <a:cs typeface="Arial"/>
              </a:rPr>
              <a:t>m</a:t>
            </a:r>
            <a:r>
              <a:rPr lang="en-US" dirty="0" smtClean="0"/>
              <a:t> eigenvectors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an image to score</a:t>
            </a:r>
          </a:p>
          <a:p>
            <a:pPr marL="971550" lvl="1" indent="-514350"/>
            <a:r>
              <a:rPr lang="en-US" dirty="0" smtClean="0"/>
              <a:t>Measure “closeness” to training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image onto face space</a:t>
            </a:r>
          </a:p>
          <a:p>
            <a:pPr marL="971550" lvl="1" indent="-514350"/>
            <a:r>
              <a:rPr lang="en-US" dirty="0" smtClean="0"/>
              <a:t>Same technique as used in training</a:t>
            </a:r>
          </a:p>
          <a:p>
            <a:pPr marL="971550" lvl="1" indent="-514350"/>
            <a:r>
              <a:rPr lang="en-US" dirty="0" smtClean="0"/>
              <a:t>Note, this was the easy part of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image is close to anything in the training set, we obtain a low score</a:t>
            </a:r>
          </a:p>
          <a:p>
            <a:pPr marL="914400" lvl="1" indent="-514350"/>
            <a:r>
              <a:rPr lang="en-US" dirty="0" smtClean="0"/>
              <a:t>And 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r>
              <a:rPr lang="en-US" dirty="0" smtClean="0"/>
              <a:t>Image in the training set is scored…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Image not in the training set scored…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te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2286000"/>
            <a:ext cx="3572994" cy="1691640"/>
          </a:xfrm>
          <a:prstGeom prst="rect">
            <a:avLst/>
          </a:prstGeom>
        </p:spPr>
      </p:pic>
      <p:pic>
        <p:nvPicPr>
          <p:cNvPr id="7" name="Picture 6" descr="tem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77001"/>
            <a:ext cx="3585045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r>
              <a:rPr lang="en-US" dirty="0" smtClean="0"/>
              <a:t>Training is relatively costly</a:t>
            </a:r>
          </a:p>
          <a:p>
            <a:pPr lvl="1"/>
            <a:r>
              <a:rPr lang="en-US" dirty="0" smtClean="0"/>
              <a:t>Must compute eigenvectors</a:t>
            </a:r>
          </a:p>
          <a:p>
            <a:r>
              <a:rPr lang="en-US" dirty="0" smtClean="0"/>
              <a:t>Scoring is fast</a:t>
            </a:r>
          </a:p>
          <a:p>
            <a:pPr lvl="1"/>
            <a:r>
              <a:rPr lang="en-US" dirty="0" smtClean="0"/>
              <a:t>A few dot products and distance measures</a:t>
            </a:r>
          </a:p>
          <a:p>
            <a:r>
              <a:rPr lang="en-US" dirty="0" smtClean="0"/>
              <a:t>“Face space” contains important info</a:t>
            </a:r>
          </a:p>
          <a:p>
            <a:pPr lvl="1"/>
            <a:r>
              <a:rPr lang="en-US" dirty="0" smtClean="0"/>
              <a:t>From the perspective of eigenvectors</a:t>
            </a:r>
          </a:p>
          <a:p>
            <a:pPr lvl="1"/>
            <a:r>
              <a:rPr lang="en-US" dirty="0" smtClean="0"/>
              <a:t>But this does not necessarily correspond to intuitive features (eyes, nose,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PCA Applications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131050-4FF2-0646-B549-420EB1446C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7737</TotalTime>
  <Words>2189</Words>
  <Application>Microsoft Macintosh PowerPoint</Application>
  <PresentationFormat>On-screen Show (4:3)</PresentationFormat>
  <Paragraphs>394</Paragraphs>
  <Slides>51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PCA Applications</vt:lpstr>
      <vt:lpstr>Applications Considered</vt:lpstr>
      <vt:lpstr>Eigenfaces</vt:lpstr>
      <vt:lpstr>Eigenfaces</vt:lpstr>
      <vt:lpstr>Eigenfaces: Training</vt:lpstr>
      <vt:lpstr>Eigenfaces: Training</vt:lpstr>
      <vt:lpstr>Eigenfaces: Scoring</vt:lpstr>
      <vt:lpstr>Eigenfaces Example</vt:lpstr>
      <vt:lpstr>Eigenfaces: Summary</vt:lpstr>
      <vt:lpstr>Eigenviruses</vt:lpstr>
      <vt:lpstr>Eigenviruses</vt:lpstr>
      <vt:lpstr>Eigenviruses: Training</vt:lpstr>
      <vt:lpstr>Eigenviruses: Training</vt:lpstr>
      <vt:lpstr>Eigenviruses: Scoring</vt:lpstr>
      <vt:lpstr>Eigenviruses</vt:lpstr>
      <vt:lpstr>More Efficient Training</vt:lpstr>
      <vt:lpstr>Experimental Results</vt:lpstr>
      <vt:lpstr>Datasets</vt:lpstr>
      <vt:lpstr>Scoring</vt:lpstr>
      <vt:lpstr>MWOR Scatterplots</vt:lpstr>
      <vt:lpstr>MWOR ROC Curves</vt:lpstr>
      <vt:lpstr>MWOR AUC</vt:lpstr>
      <vt:lpstr>MWOR AUC</vt:lpstr>
      <vt:lpstr>MWOR AUC</vt:lpstr>
      <vt:lpstr>NGVCK Scatterplot</vt:lpstr>
      <vt:lpstr>NGVCK Scoring</vt:lpstr>
      <vt:lpstr>Scoring Opcodes</vt:lpstr>
      <vt:lpstr>Comparison to Other Scores</vt:lpstr>
      <vt:lpstr>Comparison to Other Scores</vt:lpstr>
      <vt:lpstr>Compiler Dataset AUCs</vt:lpstr>
      <vt:lpstr>Discussion</vt:lpstr>
      <vt:lpstr>Discussion</vt:lpstr>
      <vt:lpstr>Conclusions</vt:lpstr>
      <vt:lpstr>Future Work</vt:lpstr>
      <vt:lpstr>Eigenspam</vt:lpstr>
      <vt:lpstr>Image Spam</vt:lpstr>
      <vt:lpstr>Image Spam Examples</vt:lpstr>
      <vt:lpstr>How to Detect Image Spam?</vt:lpstr>
      <vt:lpstr>Eigenspam</vt:lpstr>
      <vt:lpstr>Eigenspam Training</vt:lpstr>
      <vt:lpstr>Eigenspam Scoring</vt:lpstr>
      <vt:lpstr>Datasets</vt:lpstr>
      <vt:lpstr>Standard Dataset</vt:lpstr>
      <vt:lpstr>Projections onto Eigenspace</vt:lpstr>
      <vt:lpstr>How Many Eigenvalues?</vt:lpstr>
      <vt:lpstr>Improved Dataset</vt:lpstr>
      <vt:lpstr>Standard vs Improved</vt:lpstr>
      <vt:lpstr>Bottom Line</vt:lpstr>
      <vt:lpstr>Related Projects</vt:lpstr>
      <vt:lpstr>Image References</vt:lpstr>
      <vt:lpstr>Malware 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Mark Stamp</dc:creator>
  <cp:keywords/>
  <dc:description/>
  <cp:lastModifiedBy>Mark Stamp</cp:lastModifiedBy>
  <cp:revision>721</cp:revision>
  <dcterms:created xsi:type="dcterms:W3CDTF">2015-10-01T17:14:58Z</dcterms:created>
  <dcterms:modified xsi:type="dcterms:W3CDTF">2021-09-16T13:56:57Z</dcterms:modified>
  <cp:category/>
</cp:coreProperties>
</file>