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63" r:id="rId3"/>
    <p:sldId id="365" r:id="rId4"/>
    <p:sldId id="419" r:id="rId5"/>
    <p:sldId id="366" r:id="rId6"/>
    <p:sldId id="367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418" r:id="rId23"/>
    <p:sldId id="395" r:id="rId24"/>
    <p:sldId id="396" r:id="rId25"/>
    <p:sldId id="40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364" r:id="rId34"/>
    <p:sldId id="408" r:id="rId35"/>
    <p:sldId id="411" r:id="rId36"/>
    <p:sldId id="412" r:id="rId37"/>
    <p:sldId id="413" r:id="rId38"/>
    <p:sldId id="414" r:id="rId39"/>
    <p:sldId id="417" r:id="rId40"/>
    <p:sldId id="409" r:id="rId41"/>
    <p:sldId id="410" r:id="rId42"/>
    <p:sldId id="415" r:id="rId43"/>
    <p:sldId id="416" r:id="rId44"/>
    <p:sldId id="405" r:id="rId45"/>
    <p:sldId id="40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F0E"/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6" autoAdjust="0"/>
  </p:normalViewPr>
  <p:slideViewPr>
    <p:cSldViewPr>
      <p:cViewPr>
        <p:scale>
          <a:sx n="82" d="100"/>
          <a:sy n="82" d="100"/>
        </p:scale>
        <p:origin x="-6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12D-3968-D542-A1E3-D5185C039872}" type="datetimeFigureOut">
              <a:rPr lang="en-US" smtClean="0"/>
              <a:pPr/>
              <a:t>11/12/20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50C1-A837-A947-9657-3821AF38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9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54C3B6-66BC-0E49-9076-60700C487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3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score tells</a:t>
            </a:r>
            <a:r>
              <a:rPr lang="en-US" baseline="0" dirty="0" smtClean="0"/>
              <a:t> us what percentage of the 3 dominant families are a majority in their respective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Heatmaps</a:t>
            </a:r>
            <a:r>
              <a:rPr lang="en-US" baseline="0" dirty="0" smtClean="0"/>
              <a:t> are online at http://</a:t>
            </a:r>
            <a:r>
              <a:rPr lang="en-US" baseline="0" dirty="0" err="1" smtClean="0"/>
              <a:t>www.cs.sjsu.edu</a:t>
            </a:r>
            <a:r>
              <a:rPr lang="en-US" baseline="0" dirty="0" smtClean="0"/>
              <a:t>/~stamp/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heatmapsBig.pdf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for </a:t>
            </a:r>
            <a:r>
              <a:rPr lang="en-US" baseline="0" dirty="0" err="1" smtClean="0"/>
              <a:t>Zbot</a:t>
            </a:r>
            <a:r>
              <a:rPr lang="en-US" baseline="0" dirty="0" smtClean="0"/>
              <a:t>, we use </a:t>
            </a:r>
            <a:r>
              <a:rPr lang="en-US" dirty="0" smtClean="0">
                <a:latin typeface="Lucida Grande"/>
                <a:cs typeface="Lucida Grande"/>
              </a:rPr>
              <a:t>score</a:t>
            </a:r>
            <a:r>
              <a:rPr lang="en-US" baseline="-25000" dirty="0" smtClean="0">
                <a:latin typeface="Lucida Grande"/>
                <a:cs typeface="Lucida Grande"/>
              </a:rPr>
              <a:t>0</a:t>
            </a:r>
            <a:r>
              <a:rPr lang="en-US" dirty="0" smtClean="0">
                <a:latin typeface="Lucida Grande"/>
                <a:cs typeface="Lucida Grande"/>
              </a:rPr>
              <a:t>(x) to</a:t>
            </a:r>
            <a:r>
              <a:rPr lang="en-US" baseline="0" dirty="0" smtClean="0">
                <a:latin typeface="Lucida Grande"/>
                <a:cs typeface="Lucida Grande"/>
              </a:rPr>
              <a:t> generate ROC curves and compute the AUC. These </a:t>
            </a:r>
            <a:r>
              <a:rPr lang="en-US" baseline="0" smtClean="0">
                <a:latin typeface="Lucida Grande"/>
                <a:cs typeface="Lucida Grande"/>
              </a:rPr>
              <a:t>AUC values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Clustering Applications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66800" y="351538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NGVCK</a:t>
            </a:r>
          </a:p>
          <a:p>
            <a:pPr lvl="1"/>
            <a:r>
              <a:rPr lang="en-US" dirty="0" smtClean="0"/>
              <a:t>Next Generation Virus Construction Kit</a:t>
            </a:r>
          </a:p>
          <a:p>
            <a:pPr lvl="1"/>
            <a:r>
              <a:rPr lang="en-US" dirty="0" smtClean="0"/>
              <a:t>Highly metamorphic</a:t>
            </a:r>
          </a:p>
          <a:p>
            <a:pPr lvl="1"/>
            <a:r>
              <a:rPr lang="en-US" dirty="0" smtClean="0"/>
              <a:t>Studied in lots of previous research</a:t>
            </a:r>
          </a:p>
          <a:p>
            <a:r>
              <a:rPr lang="en-US" dirty="0" smtClean="0"/>
              <a:t>MWOR</a:t>
            </a:r>
          </a:p>
          <a:p>
            <a:pPr lvl="1"/>
            <a:r>
              <a:rPr lang="en-US" dirty="0" smtClean="0"/>
              <a:t>Experimental metamorphic generator</a:t>
            </a:r>
          </a:p>
          <a:p>
            <a:pPr lvl="1"/>
            <a:r>
              <a:rPr lang="en-US" dirty="0" smtClean="0"/>
              <a:t>Designed to be “stealthy” </a:t>
            </a:r>
            <a:r>
              <a:rPr lang="en-US" dirty="0" err="1" smtClean="0"/>
              <a:t>wrt</a:t>
            </a:r>
            <a:r>
              <a:rPr lang="en-US" dirty="0" smtClean="0"/>
              <a:t> statistical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1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267200" cy="2209800"/>
          </a:xfrm>
        </p:spPr>
        <p:txBody>
          <a:bodyPr/>
          <a:lstStyle/>
          <a:p>
            <a:r>
              <a:rPr lang="en-US" dirty="0" smtClean="0"/>
              <a:t>Number of </a:t>
            </a:r>
            <a:r>
              <a:rPr lang="en-US" dirty="0" smtClean="0"/>
              <a:t>samples</a:t>
            </a:r>
            <a:r>
              <a:rPr lang="en-US" dirty="0" smtClean="0"/>
              <a:t> </a:t>
            </a:r>
            <a:r>
              <a:rPr lang="en-US" dirty="0" smtClean="0"/>
              <a:t>used for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fil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1905000"/>
            <a:ext cx="3098800" cy="39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Malicia</a:t>
            </a:r>
            <a:r>
              <a:rPr lang="en-US" dirty="0" smtClean="0"/>
              <a:t> Project website</a:t>
            </a:r>
          </a:p>
          <a:p>
            <a:r>
              <a:rPr lang="en-US" dirty="0" smtClean="0"/>
              <a:t>Contains 11,688 malware samples</a:t>
            </a:r>
          </a:p>
          <a:p>
            <a:pPr lvl="1"/>
            <a:r>
              <a:rPr lang="en-US" dirty="0" smtClean="0"/>
              <a:t>Collected from 500 drive-by download servers for 11 months beginning in 2012</a:t>
            </a:r>
          </a:p>
          <a:p>
            <a:pPr lvl="1"/>
            <a:r>
              <a:rPr lang="en-US" dirty="0" smtClean="0"/>
              <a:t>An exe or </a:t>
            </a:r>
            <a:r>
              <a:rPr lang="en-US" dirty="0" err="1" smtClean="0"/>
              <a:t>dll</a:t>
            </a:r>
            <a:r>
              <a:rPr lang="en-US" dirty="0" smtClean="0"/>
              <a:t> file is available for each</a:t>
            </a:r>
          </a:p>
          <a:p>
            <a:pPr lvl="1"/>
            <a:r>
              <a:rPr lang="en-US" dirty="0" smtClean="0"/>
              <a:t>Limited metadata provided</a:t>
            </a:r>
          </a:p>
          <a:p>
            <a:pPr lvl="1"/>
            <a:r>
              <a:rPr lang="en-US" dirty="0" smtClean="0"/>
              <a:t>For most, a family name provided</a:t>
            </a:r>
          </a:p>
          <a:p>
            <a:pPr lvl="1"/>
            <a:r>
              <a:rPr lang="en-US" dirty="0" smtClean="0"/>
              <a:t>More details in a little bit…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malware sample under consideration…</a:t>
            </a:r>
          </a:p>
          <a:p>
            <a:r>
              <a:rPr lang="en-US" dirty="0" smtClean="0"/>
              <a:t>Score sample with each of 7 </a:t>
            </a:r>
            <a:r>
              <a:rPr lang="en-US" dirty="0" smtClean="0"/>
              <a:t>HMMs</a:t>
            </a:r>
            <a:endParaRPr lang="en-US" dirty="0" smtClean="0"/>
          </a:p>
          <a:p>
            <a:pPr lvl="1"/>
            <a:r>
              <a:rPr lang="en-US" dirty="0" smtClean="0"/>
              <a:t>GCC, Clang, </a:t>
            </a:r>
            <a:r>
              <a:rPr lang="en-US" dirty="0" err="1" smtClean="0"/>
              <a:t>TurboC</a:t>
            </a:r>
            <a:r>
              <a:rPr lang="en-US" dirty="0" smtClean="0"/>
              <a:t>, </a:t>
            </a:r>
            <a:r>
              <a:rPr lang="en-US" dirty="0" err="1" smtClean="0"/>
              <a:t>MinGW</a:t>
            </a:r>
            <a:r>
              <a:rPr lang="en-US" dirty="0" smtClean="0"/>
              <a:t>, TASM, NGVCK, MWOR</a:t>
            </a:r>
          </a:p>
          <a:p>
            <a:r>
              <a:rPr lang="en-US" dirty="0" smtClean="0"/>
              <a:t>Each score is normalized (LLPO)</a:t>
            </a:r>
          </a:p>
          <a:p>
            <a:r>
              <a:rPr lang="en-US" dirty="0" smtClean="0"/>
              <a:t>For each malware sample, obtain a vector of 7 (normalized) HMM scores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Clustering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r>
              <a:rPr lang="en-US" dirty="0" smtClean="0"/>
              <a:t>Suppose we have </a:t>
            </a:r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dirty="0" smtClean="0"/>
              <a:t> malware samples,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,m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,…,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endParaRPr lang="en-US" i="1" baseline="-25000" dirty="0" smtClean="0">
              <a:latin typeface="Arial"/>
              <a:cs typeface="Arial"/>
            </a:endParaRPr>
          </a:p>
          <a:p>
            <a:r>
              <a:rPr lang="en-US" dirty="0" smtClean="0"/>
              <a:t>Suppose score vector for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		(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, b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d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e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f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/>
              <a:t>Let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baseline="-25000" dirty="0" err="1" smtClean="0">
                <a:latin typeface="Arial"/>
                <a:cs typeface="Arial"/>
              </a:rPr>
              <a:t>min</a:t>
            </a:r>
            <a:r>
              <a:rPr lang="en-US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err="1" smtClean="0">
                <a:latin typeface="Arial"/>
                <a:cs typeface="Arial"/>
              </a:rPr>
              <a:t>min{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} </a:t>
            </a:r>
            <a:r>
              <a:rPr lang="en-US" dirty="0" smtClean="0"/>
              <a:t>and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baseline="-25000" dirty="0" err="1" smtClean="0">
                <a:latin typeface="Arial"/>
                <a:cs typeface="Arial"/>
              </a:rPr>
              <a:t>max</a:t>
            </a:r>
            <a:r>
              <a:rPr lang="en-US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err="1" smtClean="0">
                <a:latin typeface="Arial"/>
                <a:cs typeface="Arial"/>
              </a:rPr>
              <a:t>max{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}</a:t>
            </a:r>
          </a:p>
          <a:p>
            <a:r>
              <a:rPr lang="en-US" dirty="0" smtClean="0"/>
              <a:t>Given </a:t>
            </a:r>
            <a:r>
              <a:rPr lang="en-US" i="1" dirty="0">
                <a:latin typeface="Arial"/>
                <a:cs typeface="Arial"/>
              </a:rPr>
              <a:t>K</a:t>
            </a:r>
            <a:r>
              <a:rPr lang="en-US" dirty="0" smtClean="0"/>
              <a:t>, the number of cluster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(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baseline="-25000" dirty="0" err="1" smtClean="0">
                <a:latin typeface="Arial"/>
                <a:cs typeface="Arial"/>
              </a:rPr>
              <a:t>max</a:t>
            </a:r>
            <a:r>
              <a:rPr lang="en-US" dirty="0" smtClean="0">
                <a:latin typeface="Arial"/>
                <a:cs typeface="Arial"/>
              </a:rPr>
              <a:t> –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baseline="-25000" dirty="0" err="1" smtClean="0">
                <a:latin typeface="Arial"/>
                <a:cs typeface="Arial"/>
              </a:rPr>
              <a:t>min</a:t>
            </a:r>
            <a:r>
              <a:rPr lang="en-US" dirty="0" smtClean="0">
                <a:latin typeface="Arial"/>
                <a:cs typeface="Arial"/>
              </a:rPr>
              <a:t>) / (K+1)</a:t>
            </a:r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d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e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f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similarly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Centroids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>
                <a:latin typeface="Arial"/>
                <a:cs typeface="Arial"/>
              </a:rPr>
              <a:t>j = 1,2,…,</a:t>
            </a:r>
            <a:r>
              <a:rPr lang="en-US" i="1" dirty="0">
                <a:latin typeface="Arial"/>
                <a:cs typeface="Arial"/>
              </a:rPr>
              <a:t>K</a:t>
            </a:r>
            <a:r>
              <a:rPr lang="en-US" dirty="0" smtClean="0"/>
              <a:t> define </a:t>
            </a:r>
            <a:r>
              <a:rPr lang="en-US" b="1" i="1" dirty="0" smtClean="0"/>
              <a:t>initial</a:t>
            </a:r>
            <a:r>
              <a:rPr lang="en-US" dirty="0" smtClean="0"/>
              <a:t> centroids</a:t>
            </a:r>
          </a:p>
          <a:p>
            <a:pPr>
              <a:buNone/>
            </a:pPr>
            <a:r>
              <a:rPr lang="en-US" i="1" dirty="0" smtClean="0">
                <a:latin typeface="Arial"/>
                <a:cs typeface="Arial"/>
              </a:rPr>
              <a:t>	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j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min</a:t>
            </a:r>
            <a:r>
              <a:rPr lang="en-US" i="1" dirty="0" smtClean="0">
                <a:latin typeface="Arial"/>
                <a:cs typeface="Arial"/>
              </a:rPr>
              <a:t> + </a:t>
            </a:r>
            <a:r>
              <a:rPr lang="en-US" i="1" dirty="0" err="1" smtClean="0">
                <a:latin typeface="Arial"/>
                <a:cs typeface="Arial"/>
              </a:rPr>
              <a:t>j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a,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baseline="-25000" dirty="0" err="1" smtClean="0">
                <a:latin typeface="Arial"/>
                <a:cs typeface="Arial"/>
              </a:rPr>
              <a:t>min</a:t>
            </a:r>
            <a:r>
              <a:rPr lang="en-US" i="1" dirty="0" smtClean="0">
                <a:latin typeface="Arial"/>
                <a:cs typeface="Arial"/>
              </a:rPr>
              <a:t> + </a:t>
            </a:r>
            <a:r>
              <a:rPr lang="en-US" i="1" dirty="0" err="1" smtClean="0">
                <a:latin typeface="Arial"/>
                <a:cs typeface="Arial"/>
              </a:rPr>
              <a:t>j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dirty="0" smtClean="0">
                <a:latin typeface="Arial"/>
                <a:cs typeface="Arial"/>
              </a:rPr>
              <a:t>, …,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i="1" baseline="-25000" dirty="0" err="1" smtClean="0">
                <a:latin typeface="Arial"/>
                <a:cs typeface="Arial"/>
              </a:rPr>
              <a:t>min</a:t>
            </a:r>
            <a:r>
              <a:rPr lang="en-US" i="1" dirty="0" smtClean="0">
                <a:latin typeface="Arial"/>
                <a:cs typeface="Arial"/>
              </a:rPr>
              <a:t> + </a:t>
            </a:r>
            <a:r>
              <a:rPr lang="en-US" i="1" dirty="0" err="1" smtClean="0">
                <a:latin typeface="Arial"/>
                <a:cs typeface="Arial"/>
              </a:rPr>
              <a:t>j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/>
              <a:t>Note that we have divided </a:t>
            </a:r>
            <a:r>
              <a:rPr lang="en-US" dirty="0" smtClean="0"/>
              <a:t>range in each dimension into equal </a:t>
            </a:r>
            <a:r>
              <a:rPr lang="en-US" dirty="0" smtClean="0"/>
              <a:t>segments</a:t>
            </a:r>
          </a:p>
          <a:p>
            <a:r>
              <a:rPr lang="en-US" dirty="0"/>
              <a:t>U</a:t>
            </a:r>
            <a:r>
              <a:rPr lang="en-US" dirty="0" smtClean="0"/>
              <a:t>niformly spaced initial centroids</a:t>
            </a:r>
          </a:p>
          <a:p>
            <a:r>
              <a:rPr lang="en-US" dirty="0" smtClean="0"/>
              <a:t>Once initial centroids are computed, samples clustered to nearest centroid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7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Centroids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1828800"/>
          </a:xfrm>
        </p:spPr>
        <p:txBody>
          <a:bodyPr/>
          <a:lstStyle/>
          <a:p>
            <a:r>
              <a:rPr lang="en-US" dirty="0" smtClean="0"/>
              <a:t>Suppose cluster </a:t>
            </a:r>
            <a:r>
              <a:rPr lang="en-US" i="1" dirty="0" err="1" smtClean="0">
                <a:latin typeface="Arial"/>
                <a:cs typeface="Arial"/>
              </a:rPr>
              <a:t>j</a:t>
            </a:r>
            <a:r>
              <a:rPr lang="en-US" dirty="0" smtClean="0"/>
              <a:t> has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malware samples</a:t>
            </a:r>
          </a:p>
          <a:p>
            <a:r>
              <a:rPr lang="en-US" dirty="0" smtClean="0"/>
              <a:t>Denote these samples as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,m</a:t>
            </a:r>
            <a:r>
              <a:rPr lang="en-US" i="1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,…,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endParaRPr lang="en-US" i="1" baseline="-25000" dirty="0" smtClean="0">
              <a:latin typeface="Arial"/>
              <a:cs typeface="Arial"/>
            </a:endParaRPr>
          </a:p>
          <a:p>
            <a:r>
              <a:rPr lang="en-US" dirty="0" smtClean="0"/>
              <a:t>Then the scores are given by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6" y="3429000"/>
            <a:ext cx="82013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Centroids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8956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i="1" baseline="-25000" dirty="0" smtClean="0">
                <a:latin typeface="Arial"/>
                <a:cs typeface="Arial"/>
              </a:rPr>
              <a:t>1 </a:t>
            </a:r>
            <a:r>
              <a:rPr lang="en-US" i="1" dirty="0" smtClean="0">
                <a:latin typeface="Arial"/>
                <a:cs typeface="Arial"/>
              </a:rPr>
              <a:t>+ a</a:t>
            </a:r>
            <a:r>
              <a:rPr lang="en-US" i="1" baseline="-25000" dirty="0" smtClean="0">
                <a:latin typeface="Arial"/>
                <a:cs typeface="Arial"/>
              </a:rPr>
              <a:t>2 </a:t>
            </a:r>
            <a:r>
              <a:rPr lang="en-US" i="1" dirty="0" smtClean="0">
                <a:latin typeface="Arial"/>
                <a:cs typeface="Arial"/>
              </a:rPr>
              <a:t>+ … + a</a:t>
            </a:r>
            <a:r>
              <a:rPr lang="en-US" i="1" baseline="-25000" dirty="0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i="1" dirty="0" smtClean="0">
                <a:latin typeface="Arial"/>
                <a:cs typeface="Arial"/>
              </a:rPr>
              <a:t> /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endParaRPr lang="en-US" i="1" dirty="0" smtClean="0">
              <a:latin typeface="Arial"/>
              <a:cs typeface="Arial"/>
            </a:endParaRPr>
          </a:p>
          <a:p>
            <a:pPr lvl="1"/>
            <a:r>
              <a:rPr lang="en-US" dirty="0" smtClean="0"/>
              <a:t>And similarly for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i="1" dirty="0" smtClean="0">
                <a:latin typeface="Arial"/>
                <a:cs typeface="Arial"/>
              </a:rPr>
              <a:t>, …,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endParaRPr lang="en-US" baseline="-25000" dirty="0" smtClean="0">
              <a:latin typeface="Arial"/>
              <a:cs typeface="Arial"/>
            </a:endParaRPr>
          </a:p>
          <a:p>
            <a:r>
              <a:rPr lang="en-US" dirty="0" smtClean="0"/>
              <a:t>Then the new </a:t>
            </a:r>
            <a:r>
              <a:rPr lang="en-US" dirty="0" err="1" smtClean="0"/>
              <a:t>centroid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i="1" dirty="0" smtClean="0">
                <a:latin typeface="Arial"/>
                <a:cs typeface="Arial"/>
              </a:rPr>
              <a:t>	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j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i="1" dirty="0" smtClean="0">
                <a:latin typeface="Arial"/>
                <a:cs typeface="Arial"/>
              </a:rPr>
              <a:t>, …,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baseline="-25000" dirty="0" err="1" smtClean="0">
                <a:latin typeface="Arial"/>
                <a:cs typeface="Arial"/>
              </a:rPr>
              <a:t>mean</a:t>
            </a:r>
            <a:r>
              <a:rPr lang="en-US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 smtClean="0"/>
          </a:p>
          <a:p>
            <a:r>
              <a:rPr lang="en-US" dirty="0" smtClean="0"/>
              <a:t>And thus the name, </a:t>
            </a:r>
            <a:r>
              <a:rPr lang="en-US" dirty="0">
                <a:latin typeface="Arial"/>
                <a:cs typeface="Arial"/>
              </a:rPr>
              <a:t>K</a:t>
            </a:r>
            <a:r>
              <a:rPr lang="en-US" dirty="0" smtClean="0"/>
              <a:t>-</a:t>
            </a:r>
            <a:r>
              <a:rPr lang="en-US" dirty="0" smtClean="0"/>
              <a:t>means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67873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all </a:t>
            </a:r>
            <a:r>
              <a:rPr lang="en-US" dirty="0">
                <a:latin typeface="Arial"/>
                <a:cs typeface="Arial"/>
              </a:rPr>
              <a:t>K</a:t>
            </a:r>
            <a:r>
              <a:rPr lang="en-US" dirty="0" smtClean="0"/>
              <a:t> centroids computed…</a:t>
            </a:r>
          </a:p>
          <a:p>
            <a:r>
              <a:rPr lang="en-US" dirty="0" smtClean="0"/>
              <a:t>Regroup malware samples, based on nearest </a:t>
            </a:r>
            <a:r>
              <a:rPr lang="en-US" dirty="0" err="1" smtClean="0"/>
              <a:t>centroid</a:t>
            </a:r>
            <a:endParaRPr lang="en-US" dirty="0" smtClean="0"/>
          </a:p>
          <a:p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 err="1" smtClean="0"/>
              <a:t>centroids</a:t>
            </a:r>
            <a:r>
              <a:rPr lang="en-US" dirty="0" smtClean="0"/>
              <a:t> (as on previous slide) and regroup…</a:t>
            </a:r>
          </a:p>
          <a:p>
            <a:r>
              <a:rPr lang="en-US" dirty="0" smtClean="0"/>
              <a:t>Continue until no significant change occurs when regrouping</a:t>
            </a:r>
          </a:p>
          <a:p>
            <a:r>
              <a:rPr lang="en-US" dirty="0" smtClean="0"/>
              <a:t>Definition of </a:t>
            </a:r>
            <a:r>
              <a:rPr lang="en-US" dirty="0">
                <a:latin typeface="Arial"/>
                <a:cs typeface="Arial"/>
              </a:rPr>
              <a:t>K</a:t>
            </a:r>
            <a:r>
              <a:rPr lang="en-US" dirty="0" smtClean="0"/>
              <a:t>-means clustering!!!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and virtual (guest) machine</a:t>
            </a:r>
          </a:p>
          <a:p>
            <a:pPr lvl="1"/>
            <a:r>
              <a:rPr lang="en-US" dirty="0" smtClean="0"/>
              <a:t>Why use a virtual machine?</a:t>
            </a:r>
          </a:p>
          <a:p>
            <a:r>
              <a:rPr lang="en-US" dirty="0" smtClean="0"/>
              <a:t>Host: Sony </a:t>
            </a:r>
            <a:r>
              <a:rPr lang="en-US" dirty="0" err="1" smtClean="0"/>
              <a:t>Vaio</a:t>
            </a:r>
            <a:r>
              <a:rPr lang="en-US" dirty="0" smtClean="0"/>
              <a:t> T15, Intel i5-3337U (1.8GHz), 400GB RAM Windows 8</a:t>
            </a:r>
          </a:p>
          <a:p>
            <a:pPr lvl="1"/>
            <a:r>
              <a:rPr lang="en-US" dirty="0" smtClean="0"/>
              <a:t>All processing not involving malware</a:t>
            </a:r>
          </a:p>
          <a:p>
            <a:r>
              <a:rPr lang="en-US" dirty="0" smtClean="0"/>
              <a:t>Guest: Oracle </a:t>
            </a:r>
            <a:r>
              <a:rPr lang="en-US" dirty="0" err="1" smtClean="0"/>
              <a:t>VirtualBox</a:t>
            </a:r>
            <a:r>
              <a:rPr lang="en-US" dirty="0" smtClean="0"/>
              <a:t> VM (1 GB), </a:t>
            </a:r>
            <a:r>
              <a:rPr lang="en-US" dirty="0" err="1" smtClean="0"/>
              <a:t>Ubuntu</a:t>
            </a:r>
            <a:r>
              <a:rPr lang="en-US" dirty="0" smtClean="0"/>
              <a:t> 12.04.3 LTS</a:t>
            </a:r>
          </a:p>
          <a:p>
            <a:pPr lvl="1"/>
            <a:r>
              <a:rPr lang="en-US" dirty="0" smtClean="0"/>
              <a:t>For dealing directly with malware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4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K-Means for Malware Classification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66800" y="3515380"/>
            <a:ext cx="70104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Chinmayee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Annachhatre</a:t>
            </a:r>
            <a:endParaRPr lang="en-US" sz="28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1461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800600" cy="1066800"/>
          </a:xfrm>
        </p:spPr>
        <p:txBody>
          <a:bodyPr/>
          <a:lstStyle/>
          <a:p>
            <a:r>
              <a:rPr lang="en-US" dirty="0" smtClean="0"/>
              <a:t>Malware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800600" cy="4419600"/>
          </a:xfrm>
        </p:spPr>
        <p:txBody>
          <a:bodyPr/>
          <a:lstStyle/>
          <a:p>
            <a:r>
              <a:rPr lang="en-US" dirty="0" smtClean="0"/>
              <a:t>From metadata    </a:t>
            </a:r>
            <a:r>
              <a:rPr lang="en-US" sz="4000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 smtClean="0"/>
          </a:p>
          <a:p>
            <a:r>
              <a:rPr lang="en-US" dirty="0" smtClean="0"/>
              <a:t>We focus on the 3 dominant families</a:t>
            </a:r>
          </a:p>
          <a:p>
            <a:pPr lvl="1"/>
            <a:r>
              <a:rPr lang="en-US" dirty="0" err="1" smtClean="0"/>
              <a:t>Winwebsec</a:t>
            </a:r>
            <a:r>
              <a:rPr lang="en-US" dirty="0" smtClean="0"/>
              <a:t>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fake AV</a:t>
            </a:r>
          </a:p>
          <a:p>
            <a:pPr lvl="1"/>
            <a:r>
              <a:rPr lang="en-US" dirty="0" err="1" smtClean="0"/>
              <a:t>Zbot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information stealing </a:t>
            </a:r>
            <a:r>
              <a:rPr lang="en-US" dirty="0"/>
              <a:t>T</a:t>
            </a:r>
            <a:r>
              <a:rPr lang="en-US" dirty="0" smtClean="0"/>
              <a:t>rojan</a:t>
            </a:r>
          </a:p>
          <a:p>
            <a:pPr lvl="1"/>
            <a:r>
              <a:rPr lang="en-US" dirty="0" err="1" smtClean="0"/>
              <a:t>Zeroaccess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rojan that installs rootkit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606" y="234950"/>
            <a:ext cx="3244994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Performed clustering, </a:t>
            </a:r>
            <a:r>
              <a:rPr lang="en-US" dirty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= 2 </a:t>
            </a:r>
            <a:r>
              <a:rPr lang="en-US" dirty="0" smtClean="0"/>
              <a:t>to </a:t>
            </a:r>
            <a:r>
              <a:rPr lang="en-US" dirty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= 15</a:t>
            </a:r>
            <a:endParaRPr lang="en-US" dirty="0" smtClean="0"/>
          </a:p>
          <a:p>
            <a:r>
              <a:rPr lang="en-US" dirty="0" smtClean="0"/>
              <a:t>Results on next slides…</a:t>
            </a:r>
          </a:p>
          <a:p>
            <a:pPr lvl="1"/>
            <a:r>
              <a:rPr lang="en-US" dirty="0" smtClean="0"/>
              <a:t>Using all 7 scores</a:t>
            </a:r>
          </a:p>
          <a:p>
            <a:pPr lvl="1"/>
            <a:r>
              <a:rPr lang="en-US" dirty="0" smtClean="0"/>
              <a:t>Uniform initial </a:t>
            </a:r>
            <a:r>
              <a:rPr lang="en-US" dirty="0" err="1" smtClean="0"/>
              <a:t>centroids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>
                <a:latin typeface="Arial"/>
                <a:cs typeface="Arial"/>
              </a:rPr>
              <a:t>N = 2</a:t>
            </a:r>
            <a:r>
              <a:rPr lang="en-US" dirty="0" smtClean="0"/>
              <a:t> hidden states in all </a:t>
            </a:r>
            <a:r>
              <a:rPr lang="en-US" dirty="0" err="1" smtClean="0"/>
              <a:t>HMMs</a:t>
            </a:r>
            <a:endParaRPr lang="en-US" dirty="0" smtClean="0"/>
          </a:p>
          <a:p>
            <a:r>
              <a:rPr lang="en-US" dirty="0" smtClean="0"/>
              <a:t>Also experimented with</a:t>
            </a:r>
          </a:p>
          <a:p>
            <a:pPr lvl="1"/>
            <a:r>
              <a:rPr lang="en-US" dirty="0" smtClean="0"/>
              <a:t>Combinations of 7 (or less) scores, uniform </a:t>
            </a:r>
            <a:r>
              <a:rPr lang="en-US" dirty="0" err="1" smtClean="0"/>
              <a:t>vs</a:t>
            </a:r>
            <a:r>
              <a:rPr lang="en-US" dirty="0" smtClean="0"/>
              <a:t> random initial centroid, </a:t>
            </a:r>
            <a:r>
              <a:rPr lang="en-US" dirty="0" smtClean="0">
                <a:latin typeface="Arial"/>
                <a:cs typeface="Arial"/>
              </a:rPr>
              <a:t>N</a:t>
            </a:r>
            <a:r>
              <a:rPr lang="en-US" dirty="0" smtClean="0"/>
              <a:t> in HMMs, 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quantify the quality of results?</a:t>
            </a:r>
          </a:p>
          <a:p>
            <a:r>
              <a:rPr lang="en-US" dirty="0"/>
              <a:t>Ideally, each cluster should include only one family (i.e., one color)</a:t>
            </a:r>
          </a:p>
          <a:p>
            <a:pPr lvl="1"/>
            <a:r>
              <a:rPr lang="en-US" dirty="0"/>
              <a:t>Here, we focus on 3 dominant families</a:t>
            </a:r>
          </a:p>
          <a:p>
            <a:pPr lvl="1"/>
            <a:r>
              <a:rPr lang="en-US" dirty="0" err="1"/>
              <a:t>Winwebsec</a:t>
            </a:r>
            <a:r>
              <a:rPr lang="en-US" dirty="0"/>
              <a:t>, </a:t>
            </a:r>
            <a:r>
              <a:rPr lang="en-US" dirty="0" err="1"/>
              <a:t>Zbot</a:t>
            </a:r>
            <a:r>
              <a:rPr lang="en-US" dirty="0"/>
              <a:t>, </a:t>
            </a:r>
            <a:r>
              <a:rPr lang="en-US" dirty="0" err="1"/>
              <a:t>Zeroaccess</a:t>
            </a:r>
            <a:endParaRPr lang="en-US" dirty="0"/>
          </a:p>
          <a:p>
            <a:r>
              <a:rPr lang="en-US" dirty="0"/>
              <a:t>How to measure this?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572000"/>
          </a:xfrm>
        </p:spPr>
        <p:txBody>
          <a:bodyPr/>
          <a:lstStyle/>
          <a:p>
            <a:r>
              <a:rPr lang="en-US" sz="2800" dirty="0" smtClean="0"/>
              <a:t>Let </a:t>
            </a:r>
            <a:r>
              <a:rPr lang="en-US" sz="2800" i="1" dirty="0" smtClean="0">
                <a:latin typeface="Arial"/>
                <a:cs typeface="Arial"/>
              </a:rPr>
              <a:t>C</a:t>
            </a:r>
            <a:r>
              <a:rPr lang="en-US" sz="2800" i="1" baseline="-25000" dirty="0" smtClean="0">
                <a:latin typeface="Arial"/>
                <a:cs typeface="Arial"/>
              </a:rPr>
              <a:t>1</a:t>
            </a:r>
            <a:r>
              <a:rPr lang="en-US" sz="2800" i="1" dirty="0" smtClean="0">
                <a:latin typeface="Arial"/>
                <a:cs typeface="Arial"/>
              </a:rPr>
              <a:t>,C</a:t>
            </a:r>
            <a:r>
              <a:rPr lang="en-US" sz="2800" i="1" baseline="-25000" dirty="0" smtClean="0">
                <a:latin typeface="Arial"/>
                <a:cs typeface="Arial"/>
              </a:rPr>
              <a:t>2</a:t>
            </a:r>
            <a:r>
              <a:rPr lang="en-US" sz="2800" i="1" dirty="0" smtClean="0">
                <a:latin typeface="Arial"/>
                <a:cs typeface="Arial"/>
              </a:rPr>
              <a:t>,…,C</a:t>
            </a:r>
            <a:r>
              <a:rPr lang="en-US" sz="2800" i="1" baseline="-25000" dirty="0" smtClean="0">
                <a:latin typeface="Arial"/>
                <a:cs typeface="Arial"/>
              </a:rPr>
              <a:t>k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dirty="0" smtClean="0"/>
              <a:t>be final the clusters</a:t>
            </a:r>
          </a:p>
          <a:p>
            <a:r>
              <a:rPr lang="en-US" sz="2800" dirty="0" smtClean="0"/>
              <a:t>Let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latin typeface="Arial"/>
                <a:cs typeface="Arial"/>
              </a:rPr>
              <a:t>x</a:t>
            </a:r>
            <a:r>
              <a:rPr lang="en-US" sz="2400" i="1" baseline="-25000" dirty="0" smtClean="0">
                <a:latin typeface="Arial"/>
                <a:cs typeface="Arial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 number of </a:t>
            </a:r>
            <a:r>
              <a:rPr lang="en-US" sz="2400" dirty="0" err="1" smtClean="0"/>
              <a:t>Winwebsec</a:t>
            </a:r>
            <a:r>
              <a:rPr lang="en-US" sz="2400" dirty="0" smtClean="0"/>
              <a:t> in </a:t>
            </a:r>
            <a:r>
              <a:rPr lang="en-US" sz="2400" i="1" dirty="0" err="1" smtClean="0">
                <a:latin typeface="Arial"/>
                <a:cs typeface="Arial"/>
              </a:rPr>
              <a:t>C</a:t>
            </a:r>
            <a:r>
              <a:rPr lang="en-US" sz="2400" i="1" baseline="-25000" dirty="0" err="1" smtClean="0">
                <a:latin typeface="Arial"/>
                <a:cs typeface="Arial"/>
              </a:rPr>
              <a:t>i</a:t>
            </a:r>
            <a:endParaRPr lang="en-US" sz="2400" i="1" baseline="-25000" dirty="0" smtClean="0">
              <a:latin typeface="Arial"/>
              <a:cs typeface="Arial"/>
            </a:endParaRPr>
          </a:p>
          <a:p>
            <a:pPr lvl="1">
              <a:buNone/>
            </a:pPr>
            <a:r>
              <a:rPr lang="en-US" sz="2400" i="1" dirty="0" smtClean="0">
                <a:latin typeface="Arial"/>
                <a:cs typeface="Arial"/>
              </a:rPr>
              <a:t>	</a:t>
            </a:r>
            <a:r>
              <a:rPr lang="en-US" sz="2400" i="1" dirty="0" err="1" smtClean="0">
                <a:latin typeface="Arial"/>
                <a:cs typeface="Arial"/>
              </a:rPr>
              <a:t>y</a:t>
            </a:r>
            <a:r>
              <a:rPr lang="en-US" sz="2400" i="1" baseline="-25000" dirty="0" err="1" smtClean="0">
                <a:latin typeface="Arial"/>
                <a:cs typeface="Arial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 number of </a:t>
            </a:r>
            <a:r>
              <a:rPr lang="en-US" sz="2400" dirty="0" err="1" smtClean="0"/>
              <a:t>Zbot</a:t>
            </a:r>
            <a:r>
              <a:rPr lang="en-US" sz="2400" dirty="0" smtClean="0"/>
              <a:t> in </a:t>
            </a:r>
            <a:r>
              <a:rPr lang="en-US" sz="2400" i="1" dirty="0" err="1" smtClean="0">
                <a:latin typeface="Arial"/>
                <a:cs typeface="Arial"/>
              </a:rPr>
              <a:t>C</a:t>
            </a:r>
            <a:r>
              <a:rPr lang="en-US" sz="2400" i="1" baseline="-25000" dirty="0" err="1" smtClean="0">
                <a:latin typeface="Arial"/>
                <a:cs typeface="Arial"/>
              </a:rPr>
              <a:t>i</a:t>
            </a:r>
            <a:endParaRPr lang="en-US" sz="2400" dirty="0" smtClean="0"/>
          </a:p>
          <a:p>
            <a:pPr lvl="1">
              <a:buNone/>
            </a:pPr>
            <a:r>
              <a:rPr lang="en-US" sz="2400" i="1" dirty="0" smtClean="0">
                <a:latin typeface="Arial"/>
                <a:cs typeface="Arial"/>
              </a:rPr>
              <a:t>	</a:t>
            </a:r>
            <a:r>
              <a:rPr lang="en-US" sz="2400" i="1" dirty="0" err="1" smtClean="0">
                <a:latin typeface="Arial"/>
                <a:cs typeface="Arial"/>
              </a:rPr>
              <a:t>z</a:t>
            </a:r>
            <a:r>
              <a:rPr lang="en-US" sz="2400" i="1" baseline="-25000" dirty="0" err="1" smtClean="0">
                <a:latin typeface="Arial"/>
                <a:cs typeface="Arial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 number of </a:t>
            </a:r>
            <a:r>
              <a:rPr lang="en-US" sz="2400" dirty="0" err="1" smtClean="0"/>
              <a:t>Zeroaccess</a:t>
            </a:r>
            <a:r>
              <a:rPr lang="en-US" sz="2400" dirty="0" smtClean="0"/>
              <a:t> in </a:t>
            </a:r>
            <a:r>
              <a:rPr lang="en-US" sz="2400" i="1" dirty="0" err="1" smtClean="0">
                <a:latin typeface="Arial"/>
                <a:cs typeface="Arial"/>
              </a:rPr>
              <a:t>C</a:t>
            </a:r>
            <a:r>
              <a:rPr lang="en-US" sz="2400" i="1" baseline="-25000" dirty="0" err="1" smtClean="0">
                <a:latin typeface="Arial"/>
                <a:cs typeface="Arial"/>
              </a:rPr>
              <a:t>i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Arial"/>
                <a:cs typeface="Arial"/>
              </a:rPr>
              <a:t>M</a:t>
            </a:r>
            <a:r>
              <a:rPr lang="en-US" sz="2400" baseline="-25000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 = </a:t>
            </a:r>
            <a:r>
              <a:rPr lang="en-US" sz="2400" dirty="0" err="1" smtClean="0">
                <a:latin typeface="Arial"/>
                <a:cs typeface="Arial"/>
              </a:rPr>
              <a:t>max{x</a:t>
            </a:r>
            <a:r>
              <a:rPr lang="en-US" sz="2400" baseline="-25000" dirty="0" err="1" smtClean="0">
                <a:latin typeface="Arial"/>
                <a:cs typeface="Arial"/>
              </a:rPr>
              <a:t>i</a:t>
            </a:r>
            <a:r>
              <a:rPr lang="en-US" sz="2400" dirty="0" err="1" smtClean="0">
                <a:latin typeface="Arial"/>
                <a:cs typeface="Arial"/>
              </a:rPr>
              <a:t>,y</a:t>
            </a:r>
            <a:r>
              <a:rPr lang="en-US" sz="2400" baseline="-25000" dirty="0" err="1" smtClean="0">
                <a:latin typeface="Arial"/>
                <a:cs typeface="Arial"/>
              </a:rPr>
              <a:t>i</a:t>
            </a:r>
            <a:r>
              <a:rPr lang="en-US" sz="2400" dirty="0" err="1" smtClean="0">
                <a:latin typeface="Arial"/>
                <a:cs typeface="Arial"/>
              </a:rPr>
              <a:t>,z</a:t>
            </a:r>
            <a:r>
              <a:rPr lang="en-US" sz="2400" baseline="-25000" dirty="0" err="1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}</a:t>
            </a:r>
          </a:p>
          <a:p>
            <a:r>
              <a:rPr lang="en-US" sz="2800" dirty="0" smtClean="0"/>
              <a:t>D</a:t>
            </a:r>
            <a:r>
              <a:rPr lang="en-US" sz="2800" dirty="0" smtClean="0"/>
              <a:t>efine: </a:t>
            </a:r>
            <a:r>
              <a:rPr lang="en-US" sz="2800" dirty="0" smtClean="0">
                <a:latin typeface="Arial"/>
                <a:cs typeface="Arial"/>
              </a:rPr>
              <a:t>score = (M</a:t>
            </a:r>
            <a:r>
              <a:rPr lang="en-US" sz="2800" baseline="-25000" dirty="0" smtClean="0">
                <a:latin typeface="Arial"/>
                <a:cs typeface="Arial"/>
              </a:rPr>
              <a:t>1 </a:t>
            </a:r>
            <a:r>
              <a:rPr lang="en-US" sz="2800" dirty="0" smtClean="0">
                <a:latin typeface="Arial"/>
                <a:cs typeface="Arial"/>
              </a:rPr>
              <a:t>+ M</a:t>
            </a:r>
            <a:r>
              <a:rPr lang="en-US" sz="2800" baseline="-25000" dirty="0" smtClean="0">
                <a:latin typeface="Arial"/>
                <a:cs typeface="Arial"/>
              </a:rPr>
              <a:t>2 </a:t>
            </a:r>
            <a:r>
              <a:rPr lang="en-US" sz="2800" dirty="0" smtClean="0">
                <a:latin typeface="Arial"/>
                <a:cs typeface="Arial"/>
              </a:rPr>
              <a:t>+ … + M</a:t>
            </a:r>
            <a:r>
              <a:rPr lang="en-US" sz="2800" baseline="-25000" dirty="0" smtClean="0">
                <a:latin typeface="Arial"/>
                <a:cs typeface="Arial"/>
              </a:rPr>
              <a:t>k</a:t>
            </a:r>
            <a:r>
              <a:rPr lang="en-US" sz="2800" dirty="0" smtClean="0">
                <a:latin typeface="Arial"/>
                <a:cs typeface="Arial"/>
              </a:rPr>
              <a:t>) / T</a:t>
            </a:r>
          </a:p>
          <a:p>
            <a:pPr lvl="1"/>
            <a:r>
              <a:rPr lang="en-US" sz="2400" dirty="0" smtClean="0"/>
              <a:t>Where </a:t>
            </a:r>
            <a:r>
              <a:rPr lang="en-US" sz="2400" dirty="0" smtClean="0">
                <a:latin typeface="Arial"/>
                <a:cs typeface="Arial"/>
              </a:rPr>
              <a:t>T</a:t>
            </a:r>
            <a:r>
              <a:rPr lang="en-US" sz="2400" dirty="0" smtClean="0"/>
              <a:t> is total of </a:t>
            </a:r>
            <a:r>
              <a:rPr lang="en-US" sz="2400" dirty="0" err="1" smtClean="0"/>
              <a:t>Winwebsec</a:t>
            </a:r>
            <a:r>
              <a:rPr lang="en-US" sz="2400" dirty="0" smtClean="0"/>
              <a:t>, </a:t>
            </a:r>
            <a:r>
              <a:rPr lang="en-US" sz="2400" dirty="0" err="1" smtClean="0"/>
              <a:t>Zbot</a:t>
            </a:r>
            <a:r>
              <a:rPr lang="en-US" sz="2400" dirty="0" smtClean="0"/>
              <a:t>, and </a:t>
            </a:r>
            <a:r>
              <a:rPr lang="en-US" sz="2400" dirty="0" err="1" smtClean="0"/>
              <a:t>Zeroaccess</a:t>
            </a:r>
            <a:r>
              <a:rPr lang="en-US" sz="2400" dirty="0" smtClean="0"/>
              <a:t> files</a:t>
            </a:r>
          </a:p>
          <a:p>
            <a:pPr lvl="1"/>
            <a:r>
              <a:rPr lang="en-US" sz="2400" dirty="0" smtClean="0"/>
              <a:t>Note that </a:t>
            </a:r>
            <a:r>
              <a:rPr lang="en-US" sz="2400" dirty="0" smtClean="0">
                <a:latin typeface="Arial"/>
                <a:cs typeface="Arial"/>
              </a:rPr>
              <a:t>T = 7803 </a:t>
            </a:r>
            <a:r>
              <a:rPr lang="en-US" sz="2400" dirty="0" smtClean="0"/>
              <a:t>from previous table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</a:t>
            </a:r>
            <a:r>
              <a:rPr lang="en-US" dirty="0" smtClean="0">
                <a:latin typeface="Arial"/>
                <a:cs typeface="Arial"/>
              </a:rPr>
              <a:t>score = (M</a:t>
            </a:r>
            <a:r>
              <a:rPr lang="en-US" baseline="-25000" dirty="0" smtClean="0">
                <a:latin typeface="Arial"/>
                <a:cs typeface="Arial"/>
              </a:rPr>
              <a:t>1 </a:t>
            </a:r>
            <a:r>
              <a:rPr lang="en-US" dirty="0" smtClean="0">
                <a:latin typeface="Arial"/>
                <a:cs typeface="Arial"/>
              </a:rPr>
              <a:t>+ M</a:t>
            </a:r>
            <a:r>
              <a:rPr lang="en-US" baseline="-25000" dirty="0" smtClean="0">
                <a:latin typeface="Arial"/>
                <a:cs typeface="Arial"/>
              </a:rPr>
              <a:t>2 </a:t>
            </a:r>
            <a:r>
              <a:rPr lang="en-US" dirty="0" smtClean="0">
                <a:latin typeface="Arial"/>
                <a:cs typeface="Arial"/>
              </a:rPr>
              <a:t>+ … + M</a:t>
            </a:r>
            <a:r>
              <a:rPr lang="en-US" baseline="-25000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) / T</a:t>
            </a:r>
            <a:endParaRPr lang="en-US" dirty="0" smtClean="0"/>
          </a:p>
          <a:p>
            <a:pPr lvl="1"/>
            <a:r>
              <a:rPr lang="en-US" dirty="0" smtClean="0"/>
              <a:t>Note that </a:t>
            </a:r>
            <a:r>
              <a:rPr lang="en-US" dirty="0" smtClean="0">
                <a:latin typeface="Arial"/>
                <a:cs typeface="Arial"/>
              </a:rPr>
              <a:t>0 &lt; score ≤ 1</a:t>
            </a:r>
          </a:p>
          <a:p>
            <a:pPr lvl="1"/>
            <a:r>
              <a:rPr lang="en-US" dirty="0" smtClean="0"/>
              <a:t>And, </a:t>
            </a:r>
            <a:r>
              <a:rPr lang="en-US" dirty="0" smtClean="0">
                <a:latin typeface="Arial"/>
                <a:cs typeface="Arial"/>
              </a:rPr>
              <a:t>score = 1 </a:t>
            </a:r>
            <a:r>
              <a:rPr lang="en-US" dirty="0" smtClean="0"/>
              <a:t>implies all clusters are uniform (</a:t>
            </a:r>
            <a:r>
              <a:rPr lang="en-US" dirty="0" err="1" smtClean="0"/>
              <a:t>wrt</a:t>
            </a:r>
            <a:r>
              <a:rPr lang="en-US" dirty="0" smtClean="0"/>
              <a:t> 3 major families)</a:t>
            </a:r>
          </a:p>
          <a:p>
            <a:r>
              <a:rPr lang="en-US" dirty="0" smtClean="0"/>
              <a:t>Suppose we classify simply based on dominant family in a cluster</a:t>
            </a:r>
          </a:p>
          <a:p>
            <a:r>
              <a:rPr lang="en-US" dirty="0" smtClean="0"/>
              <a:t>Then </a:t>
            </a:r>
            <a:r>
              <a:rPr lang="en-US" dirty="0" smtClean="0">
                <a:latin typeface="Arial"/>
                <a:cs typeface="Arial"/>
              </a:rPr>
              <a:t>score = 1</a:t>
            </a:r>
            <a:r>
              <a:rPr lang="en-US" dirty="0" smtClean="0"/>
              <a:t> is a perfect result</a:t>
            </a:r>
          </a:p>
          <a:p>
            <a:pPr lvl="1"/>
            <a:r>
              <a:rPr lang="en-US" dirty="0" err="1" smtClean="0"/>
              <a:t>Wrt</a:t>
            </a:r>
            <a:r>
              <a:rPr lang="en-US" dirty="0" smtClean="0"/>
              <a:t> the three major families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096000" cy="838200"/>
          </a:xfrm>
        </p:spPr>
        <p:txBody>
          <a:bodyPr/>
          <a:lstStyle/>
          <a:p>
            <a:r>
              <a:rPr lang="en-US" dirty="0" smtClean="0"/>
              <a:t>Heat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1676400"/>
          </a:xfrm>
        </p:spPr>
        <p:txBody>
          <a:bodyPr/>
          <a:lstStyle/>
          <a:p>
            <a:r>
              <a:rPr lang="en-US" sz="2800" dirty="0" smtClean="0"/>
              <a:t>Top</a:t>
            </a:r>
            <a:r>
              <a:rPr lang="en-US" sz="2800" dirty="0"/>
              <a:t> </a:t>
            </a:r>
            <a:r>
              <a:rPr lang="en-US" sz="2800" dirty="0" smtClean="0"/>
              <a:t>is binary vector of scores used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2800" dirty="0" smtClean="0"/>
              <a:t>Left</a:t>
            </a:r>
            <a:r>
              <a:rPr lang="en-US" sz="2800" dirty="0"/>
              <a:t> </a:t>
            </a:r>
            <a:r>
              <a:rPr lang="en-US" sz="2800" dirty="0" smtClean="0"/>
              <a:t>is number of clusters, </a:t>
            </a:r>
            <a:r>
              <a:rPr lang="en-US" sz="2800" dirty="0">
                <a:latin typeface="Arial"/>
                <a:cs typeface="Arial"/>
              </a:rPr>
              <a:t>K = 2 </a:t>
            </a:r>
            <a:r>
              <a:rPr lang="en-US" sz="2800" dirty="0" smtClean="0"/>
              <a:t>to </a:t>
            </a:r>
            <a:r>
              <a:rPr lang="en-US" sz="2800" dirty="0">
                <a:latin typeface="Arial"/>
                <a:cs typeface="Arial"/>
              </a:rPr>
              <a:t>K = </a:t>
            </a:r>
            <a:r>
              <a:rPr lang="en-US" sz="2800" dirty="0" smtClean="0">
                <a:latin typeface="Arial"/>
                <a:cs typeface="Arial"/>
              </a:rPr>
              <a:t>15 </a:t>
            </a:r>
            <a:r>
              <a:rPr lang="en-US" sz="2800" dirty="0" smtClean="0"/>
              <a:t>Color: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Blue</a:t>
            </a:r>
            <a:r>
              <a:rPr lang="en-US" sz="2400" dirty="0" smtClean="0"/>
              <a:t> = weak, </a:t>
            </a:r>
            <a:r>
              <a:rPr lang="en-US" sz="2400" dirty="0" smtClean="0">
                <a:solidFill>
                  <a:srgbClr val="FFFF00"/>
                </a:solidFill>
              </a:rPr>
              <a:t>Yellow</a:t>
            </a:r>
            <a:r>
              <a:rPr lang="en-US" sz="2400" dirty="0" smtClean="0"/>
              <a:t> = medium,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= best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5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867400" cy="914400"/>
          </a:xfrm>
        </p:spPr>
        <p:txBody>
          <a:bodyPr/>
          <a:lstStyle/>
          <a:p>
            <a:r>
              <a:rPr lang="en-US" dirty="0" smtClean="0"/>
              <a:t>Heat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/>
          <a:lstStyle/>
          <a:p>
            <a:r>
              <a:rPr lang="en-US" dirty="0" smtClean="0"/>
              <a:t>7-tuple of scores</a:t>
            </a:r>
            <a:endParaRPr lang="en-US" dirty="0"/>
          </a:p>
          <a:p>
            <a:pPr lvl="1"/>
            <a:r>
              <a:rPr lang="en-US" sz="2600" dirty="0" err="1" smtClean="0"/>
              <a:t>GCC,MinGW,TurboC,Clang,TASM,MWOR,NGVCK</a:t>
            </a:r>
            <a:endParaRPr lang="en-US" sz="2600" dirty="0" smtClean="0"/>
          </a:p>
          <a:p>
            <a:r>
              <a:rPr lang="en-US" dirty="0" smtClean="0"/>
              <a:t>Observations…</a:t>
            </a:r>
          </a:p>
          <a:p>
            <a:pPr lvl="1"/>
            <a:r>
              <a:rPr lang="en-US" dirty="0" smtClean="0"/>
              <a:t>Best </a:t>
            </a:r>
            <a:r>
              <a:rPr lang="en-US" dirty="0">
                <a:latin typeface="Arial"/>
                <a:cs typeface="Arial"/>
              </a:rPr>
              <a:t>score</a:t>
            </a:r>
            <a:r>
              <a:rPr lang="en-US" dirty="0" smtClean="0"/>
              <a:t> is ≈ 0.82</a:t>
            </a:r>
          </a:p>
          <a:p>
            <a:pPr lvl="1"/>
            <a:r>
              <a:rPr lang="en-US" dirty="0" smtClean="0"/>
              <a:t>Need 6 or more clusters for best results</a:t>
            </a:r>
          </a:p>
          <a:p>
            <a:pPr lvl="1"/>
            <a:r>
              <a:rPr lang="en-US" dirty="0" smtClean="0"/>
              <a:t>Do not need to use all of the HMM scores</a:t>
            </a:r>
          </a:p>
          <a:p>
            <a:r>
              <a:rPr lang="en-US" dirty="0" smtClean="0"/>
              <a:t>So, is 0.82 good or not?</a:t>
            </a:r>
          </a:p>
          <a:p>
            <a:r>
              <a:rPr lang="en-US" dirty="0" smtClean="0"/>
              <a:t>Better than “random” classification?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for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“</a:t>
            </a:r>
            <a:r>
              <a:rPr lang="en-US" dirty="0">
                <a:latin typeface="Arial"/>
                <a:cs typeface="Arial"/>
              </a:rPr>
              <a:t>score</a:t>
            </a:r>
            <a:r>
              <a:rPr lang="en-US" dirty="0" smtClean="0"/>
              <a:t>” is accuracy if we classify based on dominant type in cluster</a:t>
            </a:r>
          </a:p>
          <a:p>
            <a:pPr lvl="1"/>
            <a:r>
              <a:rPr lang="en-US" dirty="0" smtClean="0"/>
              <a:t>That is, score samples of unknown type </a:t>
            </a:r>
            <a:r>
              <a:rPr lang="is-IS" dirty="0" smtClean="0"/>
              <a:t>by clustering to</a:t>
            </a:r>
            <a:r>
              <a:rPr lang="en-US" dirty="0" smtClean="0"/>
              <a:t> nearest centroid</a:t>
            </a:r>
          </a:p>
          <a:p>
            <a:pPr lvl="1"/>
            <a:r>
              <a:rPr lang="en-US" dirty="0" smtClean="0"/>
              <a:t>And classify by dominant type in cluster</a:t>
            </a:r>
          </a:p>
          <a:p>
            <a:r>
              <a:rPr lang="en-US" dirty="0" smtClean="0"/>
              <a:t>Previous slide says we can get more than 0.82 correct in this manner</a:t>
            </a:r>
          </a:p>
          <a:p>
            <a:r>
              <a:rPr lang="en-US" dirty="0" smtClean="0"/>
              <a:t>Good? Bad? Compared to what?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for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previous table</a:t>
            </a:r>
          </a:p>
          <a:p>
            <a:pPr lvl="1"/>
            <a:r>
              <a:rPr lang="en-US" dirty="0" smtClean="0"/>
              <a:t>4361 </a:t>
            </a:r>
            <a:r>
              <a:rPr lang="en-US" dirty="0" err="1" smtClean="0"/>
              <a:t>Winwebsec</a:t>
            </a:r>
            <a:endParaRPr lang="en-US" dirty="0" smtClean="0"/>
          </a:p>
          <a:p>
            <a:pPr lvl="1"/>
            <a:r>
              <a:rPr lang="en-US" dirty="0" smtClean="0"/>
              <a:t>2136 </a:t>
            </a:r>
            <a:r>
              <a:rPr lang="en-US" dirty="0" err="1" smtClean="0"/>
              <a:t>Zbot</a:t>
            </a:r>
            <a:endParaRPr lang="en-US" dirty="0" smtClean="0"/>
          </a:p>
          <a:p>
            <a:pPr lvl="1"/>
            <a:r>
              <a:rPr lang="en-US" dirty="0" smtClean="0"/>
              <a:t>1306 </a:t>
            </a:r>
            <a:r>
              <a:rPr lang="en-US" dirty="0" err="1" smtClean="0"/>
              <a:t>Zeroaccess</a:t>
            </a:r>
            <a:endParaRPr lang="en-US" dirty="0" smtClean="0"/>
          </a:p>
          <a:p>
            <a:pPr lvl="1"/>
            <a:r>
              <a:rPr lang="en-US" dirty="0" smtClean="0"/>
              <a:t>Total of these three is 7803</a:t>
            </a:r>
          </a:p>
          <a:p>
            <a:r>
              <a:rPr lang="en-US" dirty="0" smtClean="0"/>
              <a:t>Suppose we expect to see only these 3 families, and at these rates</a:t>
            </a:r>
          </a:p>
          <a:p>
            <a:r>
              <a:rPr lang="en-US" dirty="0" smtClean="0"/>
              <a:t>Can use expected number to “classify”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0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Classifying based on expected number</a:t>
            </a:r>
          </a:p>
          <a:p>
            <a:r>
              <a:rPr lang="en-US" dirty="0" smtClean="0"/>
              <a:t>Probability of success is about 0.415</a:t>
            </a:r>
            <a:endParaRPr lang="en-US" sz="2800" dirty="0" smtClean="0"/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So, classifying at 0.82 is not too bad</a:t>
            </a:r>
          </a:p>
          <a:p>
            <a:r>
              <a:rPr lang="en-US" dirty="0" smtClean="0"/>
              <a:t>Is this good enough to be of any use?</a:t>
            </a:r>
          </a:p>
          <a:p>
            <a:pPr lvl="1"/>
            <a:r>
              <a:rPr lang="en-US" dirty="0" smtClean="0"/>
              <a:t>Much better than “random”</a:t>
            </a:r>
          </a:p>
          <a:p>
            <a:pPr lvl="1"/>
            <a:r>
              <a:rPr lang="en-US" dirty="0" smtClean="0"/>
              <a:t>But how might we actually use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for the Holy Grail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r>
              <a:rPr lang="en-US" dirty="0" smtClean="0"/>
              <a:t>Holy Grail of malware research is to detect previously unseen malware</a:t>
            </a:r>
          </a:p>
          <a:p>
            <a:pPr lvl="1"/>
            <a:r>
              <a:rPr lang="en-US" dirty="0" smtClean="0"/>
              <a:t>So-called “zero day” malware</a:t>
            </a:r>
          </a:p>
          <a:p>
            <a:r>
              <a:rPr lang="en-US" dirty="0" smtClean="0"/>
              <a:t>If you solve this problem, you’ll be rich</a:t>
            </a:r>
          </a:p>
          <a:p>
            <a:r>
              <a:rPr lang="en-US" dirty="0" smtClean="0"/>
              <a:t>We don’t consider this problem here</a:t>
            </a:r>
          </a:p>
          <a:p>
            <a:r>
              <a:rPr lang="en-US" dirty="0" smtClean="0"/>
              <a:t>But we do consider something similar</a:t>
            </a:r>
          </a:p>
          <a:p>
            <a:r>
              <a:rPr lang="en-US" dirty="0" smtClean="0"/>
              <a:t>Problem here</a:t>
            </a:r>
            <a:r>
              <a:rPr lang="is-IS" dirty="0" smtClean="0"/>
              <a:t>…</a:t>
            </a:r>
            <a:r>
              <a:rPr lang="en-US" dirty="0" smtClean="0"/>
              <a:t> classify “new” malware</a:t>
            </a:r>
          </a:p>
          <a:p>
            <a:pPr lvl="1"/>
            <a:r>
              <a:rPr lang="en-US" dirty="0" smtClean="0"/>
              <a:t>New in a sense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</a:t>
            </a:r>
            <a:r>
              <a:rPr lang="en-US" dirty="0" err="1" smtClean="0"/>
              <a:t>HMMs</a:t>
            </a:r>
            <a:r>
              <a:rPr lang="en-US" dirty="0" smtClean="0"/>
              <a:t> </a:t>
            </a:r>
            <a:r>
              <a:rPr lang="en-US" i="1" dirty="0" smtClean="0"/>
              <a:t>not</a:t>
            </a:r>
            <a:r>
              <a:rPr lang="en-US" dirty="0" smtClean="0"/>
              <a:t> specific to families</a:t>
            </a:r>
          </a:p>
          <a:p>
            <a:r>
              <a:rPr lang="en-US" dirty="0" smtClean="0"/>
              <a:t>Results show we get decent results</a:t>
            </a:r>
          </a:p>
          <a:p>
            <a:r>
              <a:rPr lang="en-US" dirty="0" smtClean="0"/>
              <a:t>Can expect to “classify” previously unseen malware at about these rates</a:t>
            </a:r>
          </a:p>
          <a:p>
            <a:r>
              <a:rPr lang="en-US" dirty="0" smtClean="0"/>
              <a:t>How could this be useful?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alware may be similar to that in cluster</a:t>
            </a:r>
          </a:p>
          <a:p>
            <a:pPr lvl="1"/>
            <a:r>
              <a:rPr lang="en-US" dirty="0" smtClean="0"/>
              <a:t>So, possibly faster analysis/response</a:t>
            </a:r>
          </a:p>
          <a:p>
            <a:r>
              <a:rPr lang="en-US" dirty="0" smtClean="0"/>
              <a:t>Also relevant to classification/naming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HMM scoring scheme able to classify unrelated malware with good accuracy</a:t>
            </a:r>
          </a:p>
          <a:p>
            <a:pPr lvl="1"/>
            <a:r>
              <a:rPr lang="en-US" dirty="0" smtClean="0"/>
              <a:t>Malware is unrelated to scores used</a:t>
            </a:r>
          </a:p>
          <a:p>
            <a:r>
              <a:rPr lang="en-US" dirty="0" smtClean="0"/>
              <a:t>Not accurate enough for detection</a:t>
            </a:r>
          </a:p>
          <a:p>
            <a:pPr lvl="1"/>
            <a:r>
              <a:rPr lang="en-US" dirty="0" smtClean="0"/>
              <a:t>Only 82% accuracy in this work</a:t>
            </a:r>
          </a:p>
          <a:p>
            <a:r>
              <a:rPr lang="en-US" dirty="0" smtClean="0"/>
              <a:t>But, other potential uses</a:t>
            </a:r>
          </a:p>
          <a:p>
            <a:pPr lvl="1"/>
            <a:r>
              <a:rPr lang="en-US" dirty="0" smtClean="0"/>
              <a:t>As an aid in analysis of new malware</a:t>
            </a:r>
          </a:p>
          <a:p>
            <a:pPr lvl="1"/>
            <a:r>
              <a:rPr lang="en-US" dirty="0" smtClean="0"/>
              <a:t>As a tool for classification/naming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267200"/>
          </a:xfrm>
        </p:spPr>
        <p:txBody>
          <a:bodyPr/>
          <a:lstStyle/>
          <a:p>
            <a:r>
              <a:rPr lang="en-US" dirty="0" smtClean="0"/>
              <a:t>Other clustering techniques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K</a:t>
            </a:r>
            <a:r>
              <a:rPr lang="en-US" dirty="0" smtClean="0"/>
              <a:t>-</a:t>
            </a:r>
            <a:r>
              <a:rPr lang="en-US" dirty="0" err="1" smtClean="0"/>
              <a:t>mediods</a:t>
            </a:r>
            <a:r>
              <a:rPr lang="en-US" dirty="0" smtClean="0"/>
              <a:t>, fuzzy </a:t>
            </a:r>
            <a:r>
              <a:rPr lang="en-US" dirty="0" smtClean="0">
                <a:latin typeface="Arial"/>
                <a:cs typeface="Arial"/>
              </a:rPr>
              <a:t>K</a:t>
            </a:r>
            <a:r>
              <a:rPr lang="en-US" dirty="0" smtClean="0"/>
              <a:t>-means, EM, etc. </a:t>
            </a:r>
          </a:p>
          <a:p>
            <a:r>
              <a:rPr lang="en-US" dirty="0" smtClean="0"/>
              <a:t>Use additional malware-specific models</a:t>
            </a:r>
          </a:p>
          <a:p>
            <a:r>
              <a:rPr lang="en-US" dirty="0" smtClean="0"/>
              <a:t>Other types of scores/scoring</a:t>
            </a:r>
          </a:p>
          <a:p>
            <a:pPr lvl="1"/>
            <a:r>
              <a:rPr lang="en-US" dirty="0" smtClean="0"/>
              <a:t>Structural scores (entropy, compression, eigenvector-based, etc.) </a:t>
            </a:r>
          </a:p>
          <a:p>
            <a:pPr lvl="1"/>
            <a:r>
              <a:rPr lang="en-US" dirty="0" smtClean="0"/>
              <a:t>More advanced combinations of scores</a:t>
            </a:r>
          </a:p>
          <a:p>
            <a:r>
              <a:rPr lang="en-US" dirty="0" smtClean="0"/>
              <a:t>Experiments with other data 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4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EM versus K-Means for Malware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66800" y="3515380"/>
            <a:ext cx="701040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Swathi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Pai</a:t>
            </a:r>
            <a:endParaRPr lang="en-US" sz="28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Usha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Narra</a:t>
            </a:r>
            <a:endParaRPr lang="en-US" sz="28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4294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Malware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343400"/>
          </a:xfrm>
        </p:spPr>
        <p:txBody>
          <a:bodyPr/>
          <a:lstStyle/>
          <a:p>
            <a:r>
              <a:rPr lang="en-US" dirty="0" smtClean="0"/>
              <a:t>Again, focused on “new” malware</a:t>
            </a:r>
          </a:p>
          <a:p>
            <a:r>
              <a:rPr lang="en-US" dirty="0" smtClean="0"/>
              <a:t>Can we detect/analyze previously unseen malware using clustering?</a:t>
            </a:r>
          </a:p>
          <a:p>
            <a:r>
              <a:rPr lang="en-US" dirty="0" smtClean="0"/>
              <a:t>Compare </a:t>
            </a:r>
            <a:r>
              <a:rPr lang="en-US" dirty="0" smtClean="0">
                <a:latin typeface="Arial"/>
                <a:cs typeface="Arial"/>
              </a:rPr>
              <a:t>K</a:t>
            </a:r>
            <a:r>
              <a:rPr lang="en-US" dirty="0" smtClean="0"/>
              <a:t>-means and EM clustering</a:t>
            </a:r>
          </a:p>
          <a:p>
            <a:r>
              <a:rPr lang="en-US" dirty="0" smtClean="0"/>
              <a:t>Number of clusters varies from 2 to 10</a:t>
            </a:r>
          </a:p>
          <a:p>
            <a:r>
              <a:rPr lang="en-US" dirty="0" smtClean="0"/>
              <a:t>Number of models (i.e., “dimensions”) varies from 2 to 5</a:t>
            </a:r>
          </a:p>
          <a:p>
            <a:r>
              <a:rPr lang="en-US" dirty="0" smtClean="0"/>
              <a:t>Analyze clusters </a:t>
            </a:r>
            <a:r>
              <a:rPr lang="en-US" dirty="0" err="1" smtClean="0"/>
              <a:t>vs</a:t>
            </a:r>
            <a:r>
              <a:rPr lang="en-US" dirty="0" smtClean="0"/>
              <a:t> dimensions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r>
              <a:rPr lang="en-US" dirty="0" smtClean="0"/>
              <a:t>Again use </a:t>
            </a:r>
            <a:r>
              <a:rPr lang="en-US" dirty="0" err="1" smtClean="0"/>
              <a:t>Malicia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And again focus on the 3 main families</a:t>
            </a:r>
          </a:p>
          <a:p>
            <a:pPr lvl="1"/>
            <a:r>
              <a:rPr lang="en-US" dirty="0" err="1" smtClean="0"/>
              <a:t>Zbot</a:t>
            </a:r>
            <a:r>
              <a:rPr lang="en-US" dirty="0" smtClean="0"/>
              <a:t>, </a:t>
            </a:r>
            <a:r>
              <a:rPr lang="en-US" dirty="0" err="1" smtClean="0"/>
              <a:t>Zeroaccess</a:t>
            </a:r>
            <a:r>
              <a:rPr lang="en-US" dirty="0" smtClean="0"/>
              <a:t>, </a:t>
            </a:r>
            <a:r>
              <a:rPr lang="en-US" dirty="0" err="1" smtClean="0"/>
              <a:t>Winwebsec</a:t>
            </a:r>
            <a:endParaRPr lang="en-US" dirty="0" smtClean="0"/>
          </a:p>
          <a:p>
            <a:r>
              <a:rPr lang="en-US" dirty="0" smtClean="0"/>
              <a:t>Train HMMs for each of these 3, plus NGVCK and </a:t>
            </a:r>
            <a:r>
              <a:rPr lang="en-US" dirty="0" err="1" smtClean="0"/>
              <a:t>SmartHDD</a:t>
            </a:r>
            <a:endParaRPr lang="en-US" dirty="0" smtClean="0"/>
          </a:p>
          <a:p>
            <a:pPr lvl="1"/>
            <a:r>
              <a:rPr lang="en-US" dirty="0" smtClean="0"/>
              <a:t>We have 5 models in total</a:t>
            </a:r>
          </a:p>
          <a:p>
            <a:r>
              <a:rPr lang="en-US" dirty="0" smtClean="0"/>
              <a:t>Then 5 HMM scores for each sample</a:t>
            </a:r>
          </a:p>
          <a:p>
            <a:r>
              <a:rPr lang="en-US" dirty="0" smtClean="0"/>
              <a:t>Cluster based on (subsets of) scores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“Dimension” is number of models used</a:t>
            </a:r>
          </a:p>
          <a:p>
            <a:pPr lvl="1"/>
            <a:r>
              <a:rPr lang="en-US" dirty="0" smtClean="0"/>
              <a:t>2-d </a:t>
            </a:r>
            <a:r>
              <a:rPr lang="en-US" dirty="0" smtClean="0">
                <a:sym typeface="Symbol" charset="2"/>
              </a:rPr>
              <a:t> </a:t>
            </a:r>
            <a:r>
              <a:rPr lang="en-US" dirty="0" err="1" smtClean="0">
                <a:sym typeface="Symbol" charset="2"/>
              </a:rPr>
              <a:t>Winwebsec</a:t>
            </a:r>
            <a:r>
              <a:rPr lang="en-US" dirty="0" smtClean="0">
                <a:sym typeface="Symbol" charset="2"/>
              </a:rPr>
              <a:t>, </a:t>
            </a:r>
            <a:r>
              <a:rPr lang="en-US" dirty="0" err="1" smtClean="0">
                <a:sym typeface="Symbol" charset="2"/>
              </a:rPr>
              <a:t>Zbot</a:t>
            </a:r>
            <a:endParaRPr lang="en-US" dirty="0" smtClean="0"/>
          </a:p>
          <a:p>
            <a:pPr lvl="1"/>
            <a:r>
              <a:rPr lang="en-US" dirty="0" smtClean="0"/>
              <a:t>3-d </a:t>
            </a:r>
            <a:r>
              <a:rPr lang="en-US" dirty="0" smtClean="0">
                <a:sym typeface="Symbol" charset="2"/>
              </a:rPr>
              <a:t> </a:t>
            </a:r>
            <a:r>
              <a:rPr lang="en-US" dirty="0" smtClean="0"/>
              <a:t> </a:t>
            </a:r>
            <a:r>
              <a:rPr lang="en-US" dirty="0" err="1">
                <a:sym typeface="Symbol" charset="2"/>
              </a:rPr>
              <a:t>Winwebsec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 smtClean="0">
                <a:sym typeface="Symbol" charset="2"/>
              </a:rPr>
              <a:t>Zbot</a:t>
            </a:r>
            <a:r>
              <a:rPr lang="en-US" dirty="0" smtClean="0">
                <a:sym typeface="Symbol" charset="2"/>
              </a:rPr>
              <a:t>, and </a:t>
            </a:r>
            <a:r>
              <a:rPr lang="en-US" dirty="0" err="1" smtClean="0">
                <a:sym typeface="Symbol" charset="2"/>
              </a:rPr>
              <a:t>Zeroaccess</a:t>
            </a:r>
            <a:endParaRPr lang="en-US" dirty="0" smtClean="0"/>
          </a:p>
          <a:p>
            <a:pPr lvl="1"/>
            <a:r>
              <a:rPr lang="en-US" dirty="0" smtClean="0"/>
              <a:t>4-</a:t>
            </a:r>
            <a:r>
              <a:rPr lang="en-US" dirty="0"/>
              <a:t>d </a:t>
            </a:r>
            <a:r>
              <a:rPr lang="en-US" dirty="0">
                <a:sym typeface="Symbol" charset="2"/>
              </a:rPr>
              <a:t> </a:t>
            </a:r>
            <a:r>
              <a:rPr lang="en-US" dirty="0" err="1">
                <a:sym typeface="Symbol" charset="2"/>
              </a:rPr>
              <a:t>Winwebsec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Zbot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 smtClean="0">
                <a:sym typeface="Symbol" charset="2"/>
              </a:rPr>
              <a:t>Zeroaccess</a:t>
            </a:r>
            <a:r>
              <a:rPr lang="en-US" dirty="0" smtClean="0">
                <a:sym typeface="Symbol" charset="2"/>
              </a:rPr>
              <a:t>, and NGCVK</a:t>
            </a:r>
          </a:p>
          <a:p>
            <a:pPr lvl="1"/>
            <a:r>
              <a:rPr lang="en-US" dirty="0" smtClean="0"/>
              <a:t>5-</a:t>
            </a:r>
            <a:r>
              <a:rPr lang="en-US" dirty="0"/>
              <a:t>d </a:t>
            </a:r>
            <a:r>
              <a:rPr lang="en-US" dirty="0">
                <a:sym typeface="Symbol" charset="2"/>
              </a:rPr>
              <a:t> </a:t>
            </a:r>
            <a:r>
              <a:rPr lang="en-US" dirty="0" err="1">
                <a:sym typeface="Symbol" charset="2"/>
              </a:rPr>
              <a:t>Winwebsec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Zbot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Zeroaccess</a:t>
            </a:r>
            <a:r>
              <a:rPr lang="en-US" dirty="0">
                <a:sym typeface="Symbol" charset="2"/>
              </a:rPr>
              <a:t>, </a:t>
            </a:r>
            <a:r>
              <a:rPr lang="en-US" dirty="0" smtClean="0">
                <a:sym typeface="Symbol" charset="2"/>
              </a:rPr>
              <a:t>NGCVK, and </a:t>
            </a:r>
            <a:r>
              <a:rPr lang="en-US" dirty="0" err="1" smtClean="0">
                <a:sym typeface="Symbol" charset="2"/>
              </a:rPr>
              <a:t>SmartHDD</a:t>
            </a:r>
            <a:endParaRPr lang="en-US" dirty="0" smtClean="0"/>
          </a:p>
          <a:p>
            <a:r>
              <a:rPr lang="en-US" dirty="0" smtClean="0"/>
              <a:t>Why these subsets?</a:t>
            </a:r>
          </a:p>
          <a:p>
            <a:pPr lvl="1"/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4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simple purity-based measure</a:t>
            </a:r>
          </a:p>
          <a:p>
            <a:pPr lvl="1"/>
            <a:r>
              <a:rPr lang="en-US" dirty="0" err="1">
                <a:latin typeface="Lucida Grande"/>
                <a:cs typeface="Lucida Grande"/>
              </a:rPr>
              <a:t>p</a:t>
            </a:r>
            <a:r>
              <a:rPr lang="en-US" baseline="-25000" dirty="0" err="1" smtClean="0">
                <a:latin typeface="Lucida Grande"/>
                <a:cs typeface="Lucida Grande"/>
              </a:rPr>
              <a:t>ij</a:t>
            </a:r>
            <a:r>
              <a:rPr lang="en-US" dirty="0" smtClean="0">
                <a:latin typeface="Lucida Grande"/>
                <a:cs typeface="Lucida Grande"/>
              </a:rPr>
              <a:t> = </a:t>
            </a:r>
            <a:r>
              <a:rPr lang="en-US" dirty="0" err="1" smtClean="0">
                <a:latin typeface="Lucida Grande"/>
                <a:cs typeface="Lucida Grande"/>
              </a:rPr>
              <a:t>m</a:t>
            </a:r>
            <a:r>
              <a:rPr lang="en-US" baseline="-25000" dirty="0" err="1" smtClean="0">
                <a:latin typeface="Lucida Grande"/>
                <a:cs typeface="Lucida Grande"/>
              </a:rPr>
              <a:t>ij</a:t>
            </a:r>
            <a:r>
              <a:rPr lang="en-US" dirty="0" smtClean="0">
                <a:latin typeface="Lucida Grande"/>
                <a:cs typeface="Lucida Grande"/>
              </a:rPr>
              <a:t> / </a:t>
            </a:r>
            <a:r>
              <a:rPr lang="en-US" dirty="0" err="1" smtClean="0">
                <a:latin typeface="Lucida Grande"/>
                <a:cs typeface="Lucida Grande"/>
              </a:rPr>
              <a:t>m</a:t>
            </a:r>
            <a:r>
              <a:rPr lang="en-US" baseline="-25000" dirty="0" err="1" smtClean="0">
                <a:latin typeface="Lucida Grande"/>
                <a:cs typeface="Lucida Grande"/>
              </a:rPr>
              <a:t>j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>
                <a:latin typeface="Lucida Grande"/>
                <a:cs typeface="Lucida Grande"/>
              </a:rPr>
              <a:t>m</a:t>
            </a:r>
            <a:r>
              <a:rPr lang="en-US" baseline="-25000" dirty="0" err="1" smtClean="0">
                <a:latin typeface="Lucida Grande"/>
                <a:cs typeface="Lucida Grande"/>
              </a:rPr>
              <a:t>ij</a:t>
            </a:r>
            <a:r>
              <a:rPr lang="en-US" dirty="0" smtClean="0"/>
              <a:t> is number of type </a:t>
            </a:r>
            <a:r>
              <a:rPr lang="en-US" dirty="0" err="1" smtClean="0">
                <a:latin typeface="Lucida Grande"/>
                <a:cs typeface="Lucida Grande"/>
              </a:rPr>
              <a:t>i</a:t>
            </a:r>
            <a:r>
              <a:rPr lang="en-US" dirty="0" smtClean="0"/>
              <a:t> in cluster </a:t>
            </a:r>
            <a:r>
              <a:rPr lang="en-US" dirty="0" smtClean="0">
                <a:latin typeface="Lucida Grande"/>
                <a:cs typeface="Lucida Grande"/>
              </a:rPr>
              <a:t>j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>
                <a:latin typeface="Lucida Grande"/>
                <a:cs typeface="Lucida Grande"/>
              </a:rPr>
              <a:t>m</a:t>
            </a:r>
            <a:r>
              <a:rPr lang="en-US" baseline="-25000" dirty="0" err="1" smtClean="0">
                <a:latin typeface="Lucida Grande"/>
                <a:cs typeface="Lucida Grande"/>
              </a:rPr>
              <a:t>j</a:t>
            </a:r>
            <a:r>
              <a:rPr lang="en-US" dirty="0" smtClean="0"/>
              <a:t> is number of elements in cluster </a:t>
            </a:r>
            <a:r>
              <a:rPr lang="en-US" dirty="0" err="1" smtClean="0">
                <a:latin typeface="Lucida Grande"/>
                <a:cs typeface="Lucida Grande"/>
              </a:rPr>
              <a:t>i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If sample </a:t>
            </a:r>
            <a:r>
              <a:rPr lang="en-US" dirty="0" smtClean="0">
                <a:latin typeface="Lucida Grande"/>
                <a:cs typeface="Lucida Grande"/>
              </a:rPr>
              <a:t>x</a:t>
            </a:r>
            <a:r>
              <a:rPr lang="en-US" dirty="0" smtClean="0"/>
              <a:t> is in cluster </a:t>
            </a:r>
            <a:r>
              <a:rPr lang="en-US" dirty="0" err="1" smtClean="0">
                <a:latin typeface="Lucida Grande"/>
                <a:cs typeface="Lucida Grande"/>
              </a:rPr>
              <a:t>C</a:t>
            </a:r>
            <a:r>
              <a:rPr lang="en-US" baseline="-25000" dirty="0" err="1" smtClean="0">
                <a:latin typeface="Lucida Grande"/>
                <a:cs typeface="Lucida Grande"/>
              </a:rPr>
              <a:t>j</a:t>
            </a:r>
            <a:r>
              <a:rPr lang="en-US" dirty="0" smtClean="0"/>
              <a:t>, then</a:t>
            </a:r>
          </a:p>
          <a:p>
            <a:pPr lvl="1"/>
            <a:r>
              <a:rPr lang="en-US" dirty="0" err="1" smtClean="0">
                <a:latin typeface="Lucida Grande"/>
                <a:cs typeface="Lucida Grande"/>
              </a:rPr>
              <a:t>score</a:t>
            </a:r>
            <a:r>
              <a:rPr lang="en-US" baseline="-25000" dirty="0" err="1">
                <a:latin typeface="Lucida Grande"/>
                <a:cs typeface="Lucida Grande"/>
              </a:rPr>
              <a:t>i</a:t>
            </a:r>
            <a:r>
              <a:rPr lang="en-US" dirty="0" smtClean="0">
                <a:latin typeface="Lucida Grande"/>
                <a:cs typeface="Lucida Grande"/>
              </a:rPr>
              <a:t>(x) = </a:t>
            </a:r>
            <a:r>
              <a:rPr lang="en-US" dirty="0" err="1" smtClean="0">
                <a:latin typeface="Lucida Grande"/>
                <a:cs typeface="Lucida Grande"/>
              </a:rPr>
              <a:t>p</a:t>
            </a:r>
            <a:r>
              <a:rPr lang="en-US" baseline="-25000" dirty="0" err="1" smtClean="0">
                <a:latin typeface="Lucida Grande"/>
                <a:cs typeface="Lucida Grande"/>
              </a:rPr>
              <a:t>ij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That is, </a:t>
            </a:r>
            <a:r>
              <a:rPr lang="en-US" dirty="0" err="1">
                <a:latin typeface="Lucida Grande"/>
                <a:cs typeface="Lucida Grande"/>
              </a:rPr>
              <a:t>score</a:t>
            </a:r>
            <a:r>
              <a:rPr lang="en-US" baseline="-25000" dirty="0" err="1">
                <a:latin typeface="Lucida Grande"/>
                <a:cs typeface="Lucida Grande"/>
              </a:rPr>
              <a:t>i</a:t>
            </a:r>
            <a:r>
              <a:rPr lang="en-US" dirty="0">
                <a:latin typeface="Lucida Grande"/>
                <a:cs typeface="Lucida Grande"/>
              </a:rPr>
              <a:t>(x)</a:t>
            </a:r>
            <a:r>
              <a:rPr lang="en-US" dirty="0" smtClean="0"/>
              <a:t> is proportion of data of type </a:t>
            </a:r>
            <a:r>
              <a:rPr lang="en-US" dirty="0" err="1" smtClean="0">
                <a:latin typeface="Lucida Grande"/>
                <a:cs typeface="Lucida Grande"/>
              </a:rPr>
              <a:t>i</a:t>
            </a:r>
            <a:r>
              <a:rPr lang="en-US" dirty="0" smtClean="0"/>
              <a:t> in cluster that sample </a:t>
            </a:r>
            <a:r>
              <a:rPr lang="en-US" dirty="0" smtClean="0">
                <a:latin typeface="Lucida Grande"/>
                <a:cs typeface="Lucida Grande"/>
              </a:rPr>
              <a:t>x</a:t>
            </a:r>
            <a:r>
              <a:rPr lang="en-US" dirty="0" smtClean="0"/>
              <a:t> belongs to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03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>
                <a:latin typeface="Lucida Grande"/>
                <a:cs typeface="Lucida Grande"/>
              </a:rPr>
              <a:t>i</a:t>
            </a:r>
            <a:r>
              <a:rPr lang="en-US" dirty="0" smtClean="0">
                <a:latin typeface="Lucida Grande"/>
                <a:cs typeface="Lucida Grande"/>
              </a:rPr>
              <a:t>=0</a:t>
            </a:r>
            <a:r>
              <a:rPr lang="en-US" dirty="0" smtClean="0"/>
              <a:t> correspond to </a:t>
            </a:r>
            <a:r>
              <a:rPr lang="en-US" dirty="0" err="1" smtClean="0"/>
              <a:t>Zbot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err="1" smtClean="0">
                <a:latin typeface="Lucida Grande"/>
                <a:cs typeface="Lucida Grande"/>
              </a:rPr>
              <a:t>i</a:t>
            </a:r>
            <a:r>
              <a:rPr lang="en-US" dirty="0" smtClean="0">
                <a:latin typeface="Lucida Grande"/>
                <a:cs typeface="Lucida Grande"/>
              </a:rPr>
              <a:t>=1</a:t>
            </a:r>
            <a:r>
              <a:rPr lang="en-US" dirty="0" smtClean="0"/>
              <a:t> </a:t>
            </a:r>
            <a:r>
              <a:rPr lang="en-US" dirty="0"/>
              <a:t>correspond to </a:t>
            </a:r>
            <a:r>
              <a:rPr lang="en-US" dirty="0" err="1" smtClean="0"/>
              <a:t>Zeroaccess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 err="1" smtClean="0">
                <a:latin typeface="Lucida Grande"/>
                <a:cs typeface="Lucida Grande"/>
              </a:rPr>
              <a:t>i</a:t>
            </a:r>
            <a:r>
              <a:rPr lang="en-US" dirty="0" smtClean="0">
                <a:latin typeface="Lucida Grande"/>
                <a:cs typeface="Lucida Grande"/>
              </a:rPr>
              <a:t>=2</a:t>
            </a:r>
            <a:r>
              <a:rPr lang="en-US" dirty="0" smtClean="0"/>
              <a:t> </a:t>
            </a:r>
            <a:r>
              <a:rPr lang="en-US" dirty="0"/>
              <a:t>correspond to </a:t>
            </a:r>
            <a:r>
              <a:rPr lang="en-US" dirty="0" err="1" smtClean="0"/>
              <a:t>Winwebsec</a:t>
            </a:r>
            <a:endParaRPr lang="en-US" dirty="0" smtClean="0"/>
          </a:p>
          <a:p>
            <a:r>
              <a:rPr lang="en-US" dirty="0" smtClean="0"/>
              <a:t>If sample </a:t>
            </a:r>
            <a:r>
              <a:rPr lang="en-US" dirty="0" smtClean="0">
                <a:latin typeface="Lucida Grande"/>
                <a:cs typeface="Lucida Grande"/>
              </a:rPr>
              <a:t>x</a:t>
            </a:r>
            <a:r>
              <a:rPr lang="en-US" dirty="0" smtClean="0"/>
              <a:t> is in cluster </a:t>
            </a:r>
            <a:r>
              <a:rPr lang="en-US" dirty="0" err="1" smtClean="0">
                <a:latin typeface="Lucida Grande"/>
                <a:cs typeface="Lucida Grande"/>
              </a:rPr>
              <a:t>C</a:t>
            </a:r>
            <a:r>
              <a:rPr lang="en-US" baseline="-25000" dirty="0" err="1" smtClean="0">
                <a:latin typeface="Lucida Grande"/>
                <a:cs typeface="Lucida Grande"/>
              </a:rPr>
              <a:t>j</a:t>
            </a:r>
            <a:r>
              <a:rPr lang="en-US" dirty="0" smtClean="0"/>
              <a:t>, then</a:t>
            </a:r>
          </a:p>
          <a:p>
            <a:pPr lvl="1"/>
            <a:r>
              <a:rPr lang="en-US" dirty="0">
                <a:latin typeface="Lucida Grande"/>
                <a:cs typeface="Lucida Grande"/>
              </a:rPr>
              <a:t>s</a:t>
            </a:r>
            <a:r>
              <a:rPr lang="en-US" dirty="0" smtClean="0">
                <a:latin typeface="Lucida Grande"/>
                <a:cs typeface="Lucida Grande"/>
              </a:rPr>
              <a:t>core</a:t>
            </a:r>
            <a:r>
              <a:rPr lang="en-US" baseline="-25000" dirty="0" smtClean="0">
                <a:latin typeface="Lucida Grande"/>
                <a:cs typeface="Lucida Grande"/>
              </a:rPr>
              <a:t>0</a:t>
            </a:r>
            <a:r>
              <a:rPr lang="en-US" dirty="0" smtClean="0">
                <a:latin typeface="Lucida Grande"/>
                <a:cs typeface="Lucida Grande"/>
              </a:rPr>
              <a:t>(x) = </a:t>
            </a:r>
            <a:r>
              <a:rPr lang="en-US" dirty="0" err="1" smtClean="0"/>
              <a:t>Zbot</a:t>
            </a:r>
            <a:r>
              <a:rPr lang="en-US" dirty="0" smtClean="0"/>
              <a:t> score of </a:t>
            </a:r>
            <a:r>
              <a:rPr lang="en-US" dirty="0">
                <a:latin typeface="Lucida Grande"/>
                <a:cs typeface="Lucida Grande"/>
              </a:rPr>
              <a:t>x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>
                <a:latin typeface="Lucida Grande"/>
                <a:cs typeface="Lucida Grande"/>
              </a:rPr>
              <a:t>score</a:t>
            </a:r>
            <a:r>
              <a:rPr lang="en-US" baseline="-25000" dirty="0" smtClean="0">
                <a:latin typeface="Lucida Grande"/>
                <a:cs typeface="Lucida Grande"/>
              </a:rPr>
              <a:t>1</a:t>
            </a:r>
            <a:r>
              <a:rPr lang="en-US" dirty="0" smtClean="0">
                <a:latin typeface="Lucida Grande"/>
                <a:cs typeface="Lucida Grande"/>
              </a:rPr>
              <a:t>(</a:t>
            </a:r>
            <a:r>
              <a:rPr lang="en-US" dirty="0">
                <a:latin typeface="Lucida Grande"/>
                <a:cs typeface="Lucida Grande"/>
              </a:rPr>
              <a:t>x) = </a:t>
            </a:r>
            <a:r>
              <a:rPr lang="en-US" dirty="0" err="1" smtClean="0"/>
              <a:t>Zeroaccess</a:t>
            </a:r>
            <a:r>
              <a:rPr lang="en-US" dirty="0" smtClean="0"/>
              <a:t> </a:t>
            </a:r>
            <a:r>
              <a:rPr lang="en-US" dirty="0"/>
              <a:t>score of </a:t>
            </a:r>
            <a:r>
              <a:rPr lang="en-US" dirty="0">
                <a:latin typeface="Lucida Grande"/>
                <a:cs typeface="Lucida Grande"/>
              </a:rPr>
              <a:t>x</a:t>
            </a:r>
            <a:r>
              <a:rPr lang="en-US" dirty="0" smtClean="0"/>
              <a:t>   </a:t>
            </a:r>
            <a:endParaRPr lang="en-US" dirty="0"/>
          </a:p>
          <a:p>
            <a:pPr lvl="1"/>
            <a:r>
              <a:rPr lang="en-US" dirty="0" smtClean="0">
                <a:latin typeface="Lucida Grande"/>
                <a:cs typeface="Lucida Grande"/>
              </a:rPr>
              <a:t>score</a:t>
            </a:r>
            <a:r>
              <a:rPr lang="en-US" baseline="-25000" dirty="0" smtClean="0">
                <a:latin typeface="Lucida Grande"/>
                <a:cs typeface="Lucida Grande"/>
              </a:rPr>
              <a:t>2</a:t>
            </a:r>
            <a:r>
              <a:rPr lang="en-US" dirty="0" smtClean="0">
                <a:latin typeface="Lucida Grande"/>
                <a:cs typeface="Lucida Grande"/>
              </a:rPr>
              <a:t>(</a:t>
            </a:r>
            <a:r>
              <a:rPr lang="en-US" dirty="0">
                <a:latin typeface="Lucida Grande"/>
                <a:cs typeface="Lucida Grande"/>
              </a:rPr>
              <a:t>x) = </a:t>
            </a:r>
            <a:r>
              <a:rPr lang="en-US" dirty="0" err="1" smtClean="0"/>
              <a:t>Winwebsec</a:t>
            </a:r>
            <a:r>
              <a:rPr lang="en-US" dirty="0" smtClean="0"/>
              <a:t> </a:t>
            </a:r>
            <a:r>
              <a:rPr lang="en-US" dirty="0"/>
              <a:t>score of </a:t>
            </a:r>
            <a:r>
              <a:rPr lang="en-US" dirty="0">
                <a:latin typeface="Lucida Grande"/>
                <a:cs typeface="Lucida Grande"/>
              </a:rPr>
              <a:t>x</a:t>
            </a:r>
            <a:r>
              <a:rPr lang="en-US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7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 and AUC based on each of the 3 scores on previous slide </a:t>
            </a:r>
          </a:p>
          <a:p>
            <a:r>
              <a:rPr lang="en-US" dirty="0" smtClean="0"/>
              <a:t>For example, we use </a:t>
            </a:r>
            <a:r>
              <a:rPr lang="en-US" dirty="0">
                <a:latin typeface="Lucida Grande"/>
                <a:cs typeface="Lucida Grande"/>
              </a:rPr>
              <a:t>score</a:t>
            </a:r>
            <a:r>
              <a:rPr lang="en-US" baseline="-25000" dirty="0">
                <a:latin typeface="Lucida Grande"/>
                <a:cs typeface="Lucida Grande"/>
              </a:rPr>
              <a:t>0</a:t>
            </a:r>
            <a:r>
              <a:rPr lang="en-US" dirty="0">
                <a:latin typeface="Lucida Grande"/>
                <a:cs typeface="Lucida Grande"/>
              </a:rPr>
              <a:t>(x)</a:t>
            </a:r>
            <a:r>
              <a:rPr lang="en-US" dirty="0" smtClean="0"/>
              <a:t> to score all samples, where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err="1" smtClean="0"/>
              <a:t>Zbot</a:t>
            </a:r>
            <a:r>
              <a:rPr lang="en-US" dirty="0" smtClean="0"/>
              <a:t> is match and all others are </a:t>
            </a:r>
            <a:r>
              <a:rPr lang="en-US" dirty="0" err="1" smtClean="0"/>
              <a:t>nomatch</a:t>
            </a:r>
            <a:endParaRPr lang="en-US" dirty="0" smtClean="0"/>
          </a:p>
          <a:p>
            <a:r>
              <a:rPr lang="en-US" dirty="0" smtClean="0"/>
              <a:t>Generate scatterplot and ROC curve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ompute AUC</a:t>
            </a:r>
          </a:p>
          <a:p>
            <a:r>
              <a:rPr lang="en-US" dirty="0" smtClean="0"/>
              <a:t>Similarly for </a:t>
            </a:r>
            <a:r>
              <a:rPr lang="en-US" dirty="0" smtClean="0">
                <a:latin typeface="Lucida Grande"/>
                <a:cs typeface="Lucida Grande"/>
              </a:rPr>
              <a:t>score</a:t>
            </a:r>
            <a:r>
              <a:rPr lang="en-US" baseline="-25000" dirty="0" smtClean="0">
                <a:latin typeface="Lucida Grande"/>
                <a:cs typeface="Lucida Grande"/>
              </a:rPr>
              <a:t>1</a:t>
            </a:r>
            <a:r>
              <a:rPr lang="en-US" dirty="0" smtClean="0">
                <a:latin typeface="Lucida Grande"/>
                <a:cs typeface="Lucida Grande"/>
              </a:rPr>
              <a:t>(</a:t>
            </a:r>
            <a:r>
              <a:rPr lang="en-US" dirty="0">
                <a:latin typeface="Lucida Grande"/>
                <a:cs typeface="Lucida Grande"/>
              </a:rPr>
              <a:t>x)</a:t>
            </a:r>
            <a:r>
              <a:rPr lang="en-US" dirty="0" smtClean="0"/>
              <a:t> and </a:t>
            </a:r>
            <a:r>
              <a:rPr lang="en-US" dirty="0" smtClean="0">
                <a:latin typeface="Lucida Grande"/>
                <a:cs typeface="Lucida Grande"/>
              </a:rPr>
              <a:t>score</a:t>
            </a:r>
            <a:r>
              <a:rPr lang="en-US" baseline="-25000" dirty="0" smtClean="0">
                <a:latin typeface="Lucida Grande"/>
                <a:cs typeface="Lucida Grande"/>
              </a:rPr>
              <a:t>2</a:t>
            </a:r>
            <a:r>
              <a:rPr lang="en-US" dirty="0" smtClean="0">
                <a:latin typeface="Lucida Grande"/>
                <a:cs typeface="Lucida Grande"/>
              </a:rPr>
              <a:t>(</a:t>
            </a:r>
            <a:r>
              <a:rPr lang="en-US" dirty="0">
                <a:latin typeface="Lucida Grande"/>
                <a:cs typeface="Lucida Grande"/>
              </a:rPr>
              <a:t>x)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7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r>
              <a:rPr lang="en-US" dirty="0" smtClean="0"/>
              <a:t>Can we automatically classify malware?</a:t>
            </a:r>
          </a:p>
          <a:p>
            <a:pPr lvl="1"/>
            <a:r>
              <a:rPr lang="en-US" dirty="0" smtClean="0"/>
              <a:t>Using only HMM scores</a:t>
            </a:r>
          </a:p>
          <a:p>
            <a:r>
              <a:rPr lang="en-US" dirty="0" smtClean="0"/>
              <a:t>Train </a:t>
            </a:r>
            <a:r>
              <a:rPr lang="en-US" dirty="0" err="1" smtClean="0"/>
              <a:t>HMMs</a:t>
            </a:r>
            <a:r>
              <a:rPr lang="en-US" dirty="0" smtClean="0"/>
              <a:t> for several compilers and metamorphic generators</a:t>
            </a:r>
          </a:p>
          <a:p>
            <a:r>
              <a:rPr lang="en-US" dirty="0" smtClean="0"/>
              <a:t>Then cluster malware based on scores</a:t>
            </a:r>
          </a:p>
          <a:p>
            <a:r>
              <a:rPr lang="en-US" dirty="0" smtClean="0"/>
              <a:t>Note that the clustered malware does not correspond to any of the </a:t>
            </a:r>
            <a:r>
              <a:rPr lang="en-US" dirty="0" err="1" smtClean="0"/>
              <a:t>HMMs</a:t>
            </a:r>
            <a:endParaRPr lang="en-US" dirty="0" smtClean="0"/>
          </a:p>
          <a:p>
            <a:pPr lvl="1"/>
            <a:r>
              <a:rPr lang="en-US" dirty="0" smtClean="0"/>
              <a:t>Why not model clustered families?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429000" cy="762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2743200" cy="2209800"/>
          </a:xfrm>
        </p:spPr>
        <p:txBody>
          <a:bodyPr/>
          <a:lstStyle/>
          <a:p>
            <a:r>
              <a:rPr lang="en-US" dirty="0" smtClean="0"/>
              <a:t>Based on AUC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914400"/>
            <a:ext cx="5918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35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762000"/>
          </a:xfrm>
        </p:spPr>
        <p:txBody>
          <a:bodyPr/>
          <a:lstStyle/>
          <a:p>
            <a:r>
              <a:rPr lang="en-US" dirty="0" smtClean="0"/>
              <a:t>Dimensions </a:t>
            </a:r>
            <a:r>
              <a:rPr lang="en-US" dirty="0" err="1" smtClean="0"/>
              <a:t>vs</a:t>
            </a:r>
            <a:r>
              <a:rPr lang="en-US" dirty="0" smtClean="0"/>
              <a:t> number of clusters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4" y="2667000"/>
            <a:ext cx="87264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1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latin typeface="Arial"/>
                <a:cs typeface="Arial"/>
              </a:rPr>
              <a:t>K</a:t>
            </a:r>
            <a:r>
              <a:rPr lang="en-US" dirty="0" smtClean="0"/>
              <a:t>-means, number of clusters is important but dimension, not so much</a:t>
            </a:r>
          </a:p>
          <a:p>
            <a:r>
              <a:rPr lang="en-US" dirty="0" smtClean="0"/>
              <a:t>For EM, both number of clusters and number of dimensions seem to matter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imension matters more in EM</a:t>
            </a:r>
          </a:p>
          <a:p>
            <a:r>
              <a:rPr lang="en-US" dirty="0" smtClean="0"/>
              <a:t>And overall, EM is better</a:t>
            </a:r>
          </a:p>
          <a:p>
            <a:pPr lvl="1"/>
            <a:r>
              <a:rPr lang="en-US" dirty="0" smtClean="0"/>
              <a:t>Generally expect EM to be at least as good, so, this is not too surprising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4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Zero-day malware is malware that has never been seen before</a:t>
            </a:r>
          </a:p>
          <a:p>
            <a:pPr lvl="1"/>
            <a:r>
              <a:rPr lang="en-US" dirty="0" smtClean="0"/>
              <a:t>So, no signature is available</a:t>
            </a:r>
          </a:p>
          <a:p>
            <a:pPr lvl="1"/>
            <a:r>
              <a:rPr lang="en-US" dirty="0" smtClean="0"/>
              <a:t>How to detect</a:t>
            </a:r>
            <a:r>
              <a:rPr lang="en-US" dirty="0"/>
              <a:t> </a:t>
            </a:r>
            <a:r>
              <a:rPr lang="en-US" dirty="0" smtClean="0"/>
              <a:t>or analyze?</a:t>
            </a:r>
          </a:p>
          <a:p>
            <a:r>
              <a:rPr lang="en-US" dirty="0" smtClean="0"/>
              <a:t>Results indicate that clustering might be useful for such malware</a:t>
            </a:r>
          </a:p>
          <a:p>
            <a:r>
              <a:rPr lang="en-US" dirty="0" smtClean="0"/>
              <a:t>Reasonably accurate classification</a:t>
            </a:r>
          </a:p>
          <a:p>
            <a:pPr lvl="1"/>
            <a:r>
              <a:rPr lang="en-US" dirty="0" smtClean="0"/>
              <a:t>Even when model does not match family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C. </a:t>
            </a:r>
            <a:r>
              <a:rPr lang="en-US" sz="2800" dirty="0" err="1" smtClean="0"/>
              <a:t>Annachhatre</a:t>
            </a:r>
            <a:r>
              <a:rPr lang="en-US" sz="2800" dirty="0" smtClean="0"/>
              <a:t>, Hidden Markov models for malware classification, </a:t>
            </a:r>
            <a:r>
              <a:rPr lang="en-US" sz="2800" i="1" dirty="0" smtClean="0"/>
              <a:t>Journal of Computer Virology and Hacking Techniques</a:t>
            </a:r>
            <a:r>
              <a:rPr lang="en-US" sz="2800" dirty="0" smtClean="0"/>
              <a:t>, </a:t>
            </a:r>
            <a:r>
              <a:rPr lang="is-IS" sz="2800" dirty="0"/>
              <a:t>11(2):59-73, </a:t>
            </a:r>
            <a:r>
              <a:rPr lang="is-IS" sz="2800" dirty="0" smtClean="0"/>
              <a:t>May 2015</a:t>
            </a:r>
            <a:endParaRPr lang="en-US" sz="2800" i="1" dirty="0" smtClean="0"/>
          </a:p>
          <a:p>
            <a:r>
              <a:rPr lang="en-US" sz="2800" dirty="0" smtClean="0"/>
              <a:t>T. H. Austin, et al, Exploring hidden Markov models for virus analysis: A semantic approach, </a:t>
            </a:r>
            <a:r>
              <a:rPr lang="en-US" sz="2800" i="1" dirty="0" smtClean="0"/>
              <a:t>Proceedings of 46th Hawaii International Conference on System Sciences (HICSS 46), January 7–10, 2013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3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495800"/>
          </a:xfrm>
        </p:spPr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Pai</a:t>
            </a:r>
            <a:r>
              <a:rPr lang="en-US" dirty="0"/>
              <a:t>, et al, Clustering for malware classification</a:t>
            </a:r>
            <a:r>
              <a:rPr lang="en-US" dirty="0" smtClean="0"/>
              <a:t>, </a:t>
            </a:r>
            <a:r>
              <a:rPr lang="en-US" i="1" dirty="0"/>
              <a:t>Journal of Computer Virology and Hacking </a:t>
            </a:r>
            <a:r>
              <a:rPr lang="en-US" i="1" dirty="0" smtClean="0"/>
              <a:t>Techniques</a:t>
            </a:r>
            <a:r>
              <a:rPr lang="en-US" dirty="0" smtClean="0"/>
              <a:t>, </a:t>
            </a:r>
            <a:r>
              <a:rPr lang="fi-FI" dirty="0"/>
              <a:t>13(4):95–107, </a:t>
            </a:r>
            <a:r>
              <a:rPr lang="fi-FI" dirty="0" err="1"/>
              <a:t>May</a:t>
            </a:r>
            <a:r>
              <a:rPr lang="fi-FI" dirty="0"/>
              <a:t> 2017</a:t>
            </a:r>
            <a:endParaRPr lang="en-US" i="1" dirty="0" smtClean="0"/>
          </a:p>
          <a:p>
            <a:r>
              <a:rPr lang="en-US" dirty="0"/>
              <a:t>U. </a:t>
            </a:r>
            <a:r>
              <a:rPr lang="en-US" dirty="0" err="1"/>
              <a:t>Narra</a:t>
            </a:r>
            <a:r>
              <a:rPr lang="en-US" dirty="0"/>
              <a:t>, et al, Clustering versus SVM for malware detection, </a:t>
            </a:r>
            <a:r>
              <a:rPr lang="en-US" i="1" dirty="0"/>
              <a:t>Journal of Computer Virology and Hacking Techniques</a:t>
            </a:r>
            <a:r>
              <a:rPr lang="en-US" dirty="0"/>
              <a:t>, 2(4):213-224, </a:t>
            </a:r>
            <a:r>
              <a:rPr lang="en-US" dirty="0" smtClean="0"/>
              <a:t>Nov.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work on metamorphic detection using </a:t>
            </a:r>
            <a:r>
              <a:rPr lang="en-US" dirty="0" err="1" smtClean="0"/>
              <a:t>HMMs</a:t>
            </a:r>
            <a:endParaRPr lang="en-US" dirty="0" smtClean="0"/>
          </a:p>
          <a:p>
            <a:r>
              <a:rPr lang="en-US" dirty="0" smtClean="0"/>
              <a:t>Other work showed </a:t>
            </a:r>
            <a:r>
              <a:rPr lang="en-US" dirty="0" err="1" smtClean="0"/>
              <a:t>HMMs</a:t>
            </a:r>
            <a:r>
              <a:rPr lang="en-US" dirty="0" smtClean="0"/>
              <a:t> can identify the compiler used</a:t>
            </a:r>
          </a:p>
          <a:p>
            <a:pPr lvl="1"/>
            <a:r>
              <a:rPr lang="en-US" dirty="0" smtClean="0"/>
              <a:t>Not too surprising, since metamorphic generator is a type of “compiler”</a:t>
            </a:r>
          </a:p>
          <a:p>
            <a:r>
              <a:rPr lang="en-US" dirty="0" smtClean="0"/>
              <a:t>Here, we extend these results to malware classification problem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dirty="0" smtClean="0"/>
              <a:t>Some examples of previous work</a:t>
            </a:r>
          </a:p>
          <a:p>
            <a:pPr lvl="1"/>
            <a:r>
              <a:rPr lang="en-US" dirty="0" smtClean="0"/>
              <a:t>Structured control flow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call graphs or other graph structures</a:t>
            </a:r>
          </a:p>
          <a:p>
            <a:pPr lvl="1"/>
            <a:r>
              <a:rPr lang="en-US" dirty="0" smtClean="0"/>
              <a:t>Behavioral analysis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dynamic analysis</a:t>
            </a:r>
          </a:p>
          <a:p>
            <a:pPr lvl="1"/>
            <a:r>
              <a:rPr lang="en-US" dirty="0" smtClean="0"/>
              <a:t>Data mining methods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-gram analysis using Naïve </a:t>
            </a:r>
            <a:r>
              <a:rPr lang="en-US" dirty="0" err="1" smtClean="0"/>
              <a:t>Bayes</a:t>
            </a:r>
            <a:r>
              <a:rPr lang="en-US" dirty="0" smtClean="0"/>
              <a:t>, SVM, etc.</a:t>
            </a:r>
          </a:p>
          <a:p>
            <a:pPr lvl="1"/>
            <a:r>
              <a:rPr lang="en-US" dirty="0" smtClean="0"/>
              <a:t>VILO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feature vectors (</a:t>
            </a:r>
            <a:r>
              <a:rPr lang="en-US" dirty="0" err="1" smtClean="0"/>
              <a:t>n</a:t>
            </a:r>
            <a:r>
              <a:rPr lang="en-US" dirty="0" smtClean="0"/>
              <a:t>-grams), TFIDF weighting, nearest neighbor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consider implementation details related to each of the following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 err="1" smtClean="0"/>
              <a:t>HMMs</a:t>
            </a:r>
            <a:endParaRPr lang="en-US" dirty="0" smtClean="0"/>
          </a:p>
          <a:p>
            <a:pPr lvl="1"/>
            <a:r>
              <a:rPr lang="en-US" dirty="0" smtClean="0"/>
              <a:t>Malware dataset</a:t>
            </a:r>
          </a:p>
          <a:p>
            <a:pPr lvl="1"/>
            <a:r>
              <a:rPr lang="en-US" dirty="0" smtClean="0"/>
              <a:t>Scoring</a:t>
            </a:r>
          </a:p>
          <a:p>
            <a:pPr lvl="1"/>
            <a:r>
              <a:rPr lang="en-US" dirty="0" smtClean="0"/>
              <a:t>Clustering</a:t>
            </a:r>
          </a:p>
          <a:p>
            <a:r>
              <a:rPr lang="en-US" dirty="0" smtClean="0"/>
              <a:t>Then we discuss experimental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HMM for each of the following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Four compilers</a:t>
            </a:r>
          </a:p>
          <a:p>
            <a:pPr lvl="1"/>
            <a:r>
              <a:rPr lang="en-US" dirty="0" smtClean="0"/>
              <a:t>GCC, </a:t>
            </a:r>
            <a:r>
              <a:rPr lang="en-US" dirty="0" err="1" smtClean="0"/>
              <a:t>MinGW</a:t>
            </a:r>
            <a:r>
              <a:rPr lang="en-US" dirty="0" smtClean="0"/>
              <a:t>, </a:t>
            </a:r>
            <a:r>
              <a:rPr lang="en-US" dirty="0" err="1" smtClean="0"/>
              <a:t>TurboC</a:t>
            </a:r>
            <a:r>
              <a:rPr lang="en-US" dirty="0" smtClean="0"/>
              <a:t>, Clang</a:t>
            </a:r>
          </a:p>
          <a:p>
            <a:r>
              <a:rPr lang="en-US" dirty="0" smtClean="0"/>
              <a:t>Hand-written assembly code</a:t>
            </a:r>
          </a:p>
          <a:p>
            <a:pPr lvl="1"/>
            <a:r>
              <a:rPr lang="en-US" dirty="0" smtClean="0"/>
              <a:t>We refer to this model as TASM</a:t>
            </a:r>
          </a:p>
          <a:p>
            <a:r>
              <a:rPr lang="en-US" dirty="0" smtClean="0"/>
              <a:t>Two metamorphic families</a:t>
            </a:r>
          </a:p>
          <a:p>
            <a:pPr lvl="1"/>
            <a:r>
              <a:rPr lang="en-US" dirty="0" smtClean="0"/>
              <a:t>NGVCK and MWOR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work has shown that HMMs effective at detecting compiler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opcodes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Implies that each compiler has a distinctive statistical profile</a:t>
            </a:r>
          </a:p>
          <a:p>
            <a:r>
              <a:rPr lang="en-US" dirty="0" smtClean="0"/>
              <a:t>Previous work included TASM, NGVCK, and MWOR for comparison</a:t>
            </a:r>
          </a:p>
          <a:p>
            <a:pPr lvl="1"/>
            <a:r>
              <a:rPr lang="en-US" dirty="0" smtClean="0"/>
              <a:t>Here we apply models to other malware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Clustering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45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11228</TotalTime>
  <Words>2010</Words>
  <Application>Microsoft Macintosh PowerPoint</Application>
  <PresentationFormat>On-screen Show (4:3)</PresentationFormat>
  <Paragraphs>379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Clustering Applications</vt:lpstr>
      <vt:lpstr>K-Means for Malware Classification</vt:lpstr>
      <vt:lpstr>Quest for the Holy Grail</vt:lpstr>
      <vt:lpstr>Motivation</vt:lpstr>
      <vt:lpstr>Related Work</vt:lpstr>
      <vt:lpstr>Malware Classification</vt:lpstr>
      <vt:lpstr>Implementation</vt:lpstr>
      <vt:lpstr>Training HMMs</vt:lpstr>
      <vt:lpstr>HMMs</vt:lpstr>
      <vt:lpstr>HMMs</vt:lpstr>
      <vt:lpstr>HMMs</vt:lpstr>
      <vt:lpstr>Malware Dataset</vt:lpstr>
      <vt:lpstr>Scoring</vt:lpstr>
      <vt:lpstr>Clustering Details</vt:lpstr>
      <vt:lpstr>Initial Centroids</vt:lpstr>
      <vt:lpstr>Update Centroids</vt:lpstr>
      <vt:lpstr>Update Centroids</vt:lpstr>
      <vt:lpstr>Update Clusters</vt:lpstr>
      <vt:lpstr>Experimental Setup</vt:lpstr>
      <vt:lpstr>Malware Families</vt:lpstr>
      <vt:lpstr>Experiments</vt:lpstr>
      <vt:lpstr>Measuring Success</vt:lpstr>
      <vt:lpstr>Measuring Success</vt:lpstr>
      <vt:lpstr>Measuring Success</vt:lpstr>
      <vt:lpstr>Heat Map</vt:lpstr>
      <vt:lpstr>Heat Map</vt:lpstr>
      <vt:lpstr>Clusters for Classification</vt:lpstr>
      <vt:lpstr>Clusters for Classification</vt:lpstr>
      <vt:lpstr>Classification</vt:lpstr>
      <vt:lpstr>Discussion</vt:lpstr>
      <vt:lpstr>Conclusion</vt:lpstr>
      <vt:lpstr>Future Work</vt:lpstr>
      <vt:lpstr>EM versus K-Means for Malware Analysis</vt:lpstr>
      <vt:lpstr>Clustering Malware </vt:lpstr>
      <vt:lpstr>Data and HMMs</vt:lpstr>
      <vt:lpstr>Dimensions</vt:lpstr>
      <vt:lpstr>Cluster Quality</vt:lpstr>
      <vt:lpstr>Clustering Scores</vt:lpstr>
      <vt:lpstr>Clustering Scores</vt:lpstr>
      <vt:lpstr>Results</vt:lpstr>
      <vt:lpstr>More Results</vt:lpstr>
      <vt:lpstr>Discussion</vt:lpstr>
      <vt:lpstr>Discussion</vt:lpstr>
      <vt:lpstr>References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Mark Stamp</dc:creator>
  <cp:keywords/>
  <dc:description/>
  <cp:lastModifiedBy>Mark Stamp</cp:lastModifiedBy>
  <cp:revision>848</cp:revision>
  <dcterms:created xsi:type="dcterms:W3CDTF">2015-10-27T17:41:41Z</dcterms:created>
  <dcterms:modified xsi:type="dcterms:W3CDTF">2020-11-12T13:14:52Z</dcterms:modified>
  <cp:category/>
</cp:coreProperties>
</file>