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3"/>
  </p:notesMasterIdLst>
  <p:handoutMasterIdLst>
    <p:handoutMasterId r:id="rId74"/>
  </p:handoutMasterIdLst>
  <p:sldIdLst>
    <p:sldId id="256" r:id="rId2"/>
    <p:sldId id="257" r:id="rId3"/>
    <p:sldId id="258" r:id="rId4"/>
    <p:sldId id="265" r:id="rId5"/>
    <p:sldId id="266" r:id="rId6"/>
    <p:sldId id="277" r:id="rId7"/>
    <p:sldId id="267" r:id="rId8"/>
    <p:sldId id="268" r:id="rId9"/>
    <p:sldId id="269" r:id="rId10"/>
    <p:sldId id="270" r:id="rId11"/>
    <p:sldId id="273" r:id="rId12"/>
    <p:sldId id="271" r:id="rId13"/>
    <p:sldId id="272" r:id="rId14"/>
    <p:sldId id="259" r:id="rId15"/>
    <p:sldId id="302" r:id="rId16"/>
    <p:sldId id="276" r:id="rId17"/>
    <p:sldId id="274" r:id="rId18"/>
    <p:sldId id="278" r:id="rId19"/>
    <p:sldId id="275" r:id="rId20"/>
    <p:sldId id="260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4" r:id="rId34"/>
    <p:sldId id="291" r:id="rId35"/>
    <p:sldId id="292" r:id="rId36"/>
    <p:sldId id="293" r:id="rId37"/>
    <p:sldId id="261" r:id="rId38"/>
    <p:sldId id="295" r:id="rId39"/>
    <p:sldId id="296" r:id="rId40"/>
    <p:sldId id="297" r:id="rId41"/>
    <p:sldId id="298" r:id="rId42"/>
    <p:sldId id="299" r:id="rId43"/>
    <p:sldId id="301" r:id="rId44"/>
    <p:sldId id="300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8" r:id="rId60"/>
    <p:sldId id="317" r:id="rId61"/>
    <p:sldId id="319" r:id="rId62"/>
    <p:sldId id="320" r:id="rId63"/>
    <p:sldId id="321" r:id="rId64"/>
    <p:sldId id="322" r:id="rId65"/>
    <p:sldId id="323" r:id="rId66"/>
    <p:sldId id="324" r:id="rId67"/>
    <p:sldId id="326" r:id="rId68"/>
    <p:sldId id="325" r:id="rId69"/>
    <p:sldId id="327" r:id="rId70"/>
    <p:sldId id="263" r:id="rId71"/>
    <p:sldId id="264" r:id="rId7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732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19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notesMaster" Target="notesMasters/notesMaster1.xml"/><Relationship Id="rId74" Type="http://schemas.openxmlformats.org/officeDocument/2006/relationships/handoutMaster" Target="handoutMasters/handoutMaster1.xml"/><Relationship Id="rId75" Type="http://schemas.openxmlformats.org/officeDocument/2006/relationships/printerSettings" Target="printerSettings/printerSettings1.bin"/><Relationship Id="rId76" Type="http://schemas.openxmlformats.org/officeDocument/2006/relationships/presProps" Target="presProps.xml"/><Relationship Id="rId77" Type="http://schemas.openxmlformats.org/officeDocument/2006/relationships/viewProps" Target="viewProps.xml"/><Relationship Id="rId78" Type="http://schemas.openxmlformats.org/officeDocument/2006/relationships/theme" Target="theme/theme1.xml"/><Relationship Id="rId79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1B12D-3968-D542-A1E3-D5185C039872}" type="datetimeFigureOut">
              <a:rPr lang="en-US" smtClean="0"/>
              <a:pPr/>
              <a:t>9/9/21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150C1-A837-A947-9657-3821AF38A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988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954C3B6-66BC-0E49-9076-60700C487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898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Almost nothing here is specific to the malware detection problem</a:t>
            </a:r>
            <a:r>
              <a:rPr lang="en-US" baseline="0" dirty="0" smtClean="0"/>
              <a:t>. The one obvious exception is the comparison to AV products.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n-fold cross validation is used, then for a test set of size P and a </a:t>
            </a:r>
            <a:r>
              <a:rPr lang="en-US" baseline="0" dirty="0" err="1" smtClean="0"/>
              <a:t>nomatch</a:t>
            </a:r>
            <a:r>
              <a:rPr lang="en-US" baseline="0" dirty="0" smtClean="0"/>
              <a:t> set of size N, for the overall combined result, we would have P positive scores and </a:t>
            </a:r>
            <a:r>
              <a:rPr lang="en-US" baseline="0" dirty="0" err="1" smtClean="0"/>
              <a:t>nN</a:t>
            </a:r>
            <a:r>
              <a:rPr lang="en-US" baseline="0" dirty="0" smtClean="0"/>
              <a:t> negative scores, since each negative is scored in each fold.</a:t>
            </a: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Later,</a:t>
            </a:r>
            <a:r>
              <a:rPr lang="en-US" baseline="0" dirty="0" smtClean="0"/>
              <a:t> we discuss</a:t>
            </a:r>
            <a:r>
              <a:rPr lang="en-US" dirty="0" smtClean="0"/>
              <a:t> Precision = TP / (TP + FP)</a:t>
            </a:r>
            <a:r>
              <a:rPr lang="en-US" baseline="0" dirty="0" smtClean="0"/>
              <a:t> and Recall = </a:t>
            </a:r>
            <a:r>
              <a:rPr lang="en-US" dirty="0" smtClean="0"/>
              <a:t>= TP / (TP + FN), which</a:t>
            </a:r>
            <a:r>
              <a:rPr lang="en-US" baseline="0" dirty="0" smtClean="0"/>
              <a:t> are sometime used to measure success</a:t>
            </a:r>
            <a:r>
              <a:rPr lang="en-US" dirty="0" smtClean="0"/>
              <a:t>.</a:t>
            </a: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Finally, note that an accuracy of 0 is actually a very good thing, since we can just reverse the classification criteria to obtain an accuracy of 1. In general, if we have an accuracy of x &lt; ½, then we can reverse the criteria and obtain an accuracy of 1-x &gt; ½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there is a large</a:t>
            </a:r>
            <a:r>
              <a:rPr lang="en-US" baseline="0" dirty="0" smtClean="0"/>
              <a:t> imbalance, a large relative error in the smaller set has little effect on the accuracy. But since error rates are weighted equally in the balanced accuracy, a large relative error in either will have a large impact on the balanced accuracy. Also, i</a:t>
            </a:r>
            <a:r>
              <a:rPr lang="en-US" dirty="0" smtClean="0"/>
              <a:t>f P </a:t>
            </a:r>
            <a:r>
              <a:rPr lang="en-US" baseline="0" dirty="0" smtClean="0"/>
              <a:t>equals N</a:t>
            </a:r>
            <a:r>
              <a:rPr lang="en-US" dirty="0" smtClean="0"/>
              <a:t>, the balanced accuracy is the same as the accuracy.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point here is that</a:t>
            </a:r>
            <a:r>
              <a:rPr lang="en-US" dirty="0" smtClean="0"/>
              <a:t> we don’t want the results to</a:t>
            </a:r>
            <a:r>
              <a:rPr lang="en-US" baseline="0" dirty="0" smtClean="0"/>
              <a:t> depend on a threshold that we have no systematic way to set. This would make it difficult to compare results from different experiments.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general, the area under the ROC curve (AUC) is equal to the probability</a:t>
            </a:r>
            <a:r>
              <a:rPr lang="en-US" baseline="0" dirty="0" smtClean="0"/>
              <a:t> </a:t>
            </a:r>
            <a:r>
              <a:rPr lang="en-US" dirty="0" smtClean="0"/>
              <a:t>that the classifier will rank a randomly chosen positive instance higher than a randomly</a:t>
            </a:r>
            <a:r>
              <a:rPr lang="en-US" baseline="0" dirty="0" smtClean="0"/>
              <a:t> </a:t>
            </a:r>
            <a:r>
              <a:rPr lang="en-US" dirty="0" smtClean="0"/>
              <a:t>chosen negative one (for more details, see</a:t>
            </a:r>
            <a:r>
              <a:rPr lang="en-US" baseline="0" dirty="0" smtClean="0"/>
              <a:t> the paper by Bradley referenced at the end of the slides).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Of course, this</a:t>
            </a:r>
            <a:r>
              <a:rPr lang="en-US" baseline="0" dirty="0" smtClean="0"/>
              <a:t> doesn’t solve every possible problem… For example, the results still depend on the selection of match and </a:t>
            </a:r>
            <a:r>
              <a:rPr lang="en-US" baseline="0" dirty="0" err="1" smtClean="0"/>
              <a:t>nomatch</a:t>
            </a:r>
            <a:r>
              <a:rPr lang="en-US" baseline="0" dirty="0" smtClean="0"/>
              <a:t> sets. So, if we choose an unrealistically easy </a:t>
            </a:r>
            <a:r>
              <a:rPr lang="en-US" baseline="0" dirty="0" err="1" smtClean="0"/>
              <a:t>nomatch</a:t>
            </a:r>
            <a:r>
              <a:rPr lang="en-US" baseline="0" dirty="0" smtClean="0"/>
              <a:t> set, then the ROC results might look good, but the score could still fail miserably in practice.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</a:t>
            </a:r>
            <a:r>
              <a:rPr lang="en-US" baseline="0" dirty="0" smtClean="0"/>
              <a:t> might we use</a:t>
            </a:r>
            <a:r>
              <a:rPr lang="en-US" dirty="0" smtClean="0"/>
              <a:t> </a:t>
            </a:r>
            <a:r>
              <a:rPr lang="en-US" dirty="0" err="1" smtClean="0"/>
              <a:t>AUC</a:t>
            </a:r>
            <a:r>
              <a:rPr lang="en-US" baseline="-25000" dirty="0" err="1" smtClean="0"/>
              <a:t>p</a:t>
            </a:r>
            <a:r>
              <a:rPr lang="en-US" baseline="0" dirty="0" smtClean="0"/>
              <a:t> instead of AUC</a:t>
            </a:r>
            <a:r>
              <a:rPr lang="en-US" dirty="0" smtClean="0"/>
              <a:t>? For example, suppose we want to compare our results</a:t>
            </a:r>
            <a:r>
              <a:rPr lang="en-US" baseline="0" dirty="0" smtClean="0"/>
              <a:t> to a commercial AV product. Such products tend to have very low false positive rates, at the expense of a higher false negative rate (the next few slides should make it clear why this might be desirable). So, it would be reasonable to conclude that any threshold that yields a false positive rate above, say, 0.05 is irrelevant when comparing to AV products. So, by limiting our attention to AUC</a:t>
            </a:r>
            <a:r>
              <a:rPr lang="en-US" baseline="-25000" dirty="0" smtClean="0"/>
              <a:t>0.5</a:t>
            </a:r>
            <a:r>
              <a:rPr lang="en-US" baseline="0" dirty="0" smtClean="0"/>
              <a:t>, we would thus obtain a more reasonable comparison.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actual practice, the imbalance could</a:t>
            </a:r>
            <a:r>
              <a:rPr lang="en-US" baseline="0" dirty="0" smtClean="0"/>
              <a:t> be</a:t>
            </a:r>
            <a:r>
              <a:rPr lang="en-US" dirty="0" smtClean="0"/>
              <a:t> much greater. That is, the ratio of actual malware can be far</a:t>
            </a:r>
            <a:r>
              <a:rPr lang="en-US" baseline="0" dirty="0" smtClean="0"/>
              <a:t> less than 1 in 1000, which would make the results on the next slide even more dismal.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secondary testing</a:t>
            </a:r>
            <a:r>
              <a:rPr lang="en-US" baseline="0" dirty="0" smtClean="0"/>
              <a:t> might be difficult and costly---not to mention the fact that we need to develop such a test. However, </a:t>
            </a:r>
            <a:r>
              <a:rPr lang="en-US" dirty="0" smtClean="0"/>
              <a:t>since</a:t>
            </a:r>
            <a:r>
              <a:rPr lang="en-US" baseline="0" dirty="0" smtClean="0"/>
              <a:t> there are relatively few FP cases, we can afford to do a more careful and costly analysis on the samples that pass the primary test. Given specific details on the time required for secondary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primary testing, we can then adjust the threshold to balance the work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the expected number of false positives.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Technically,</a:t>
            </a:r>
            <a:r>
              <a:rPr lang="en-US" baseline="0" dirty="0" smtClean="0"/>
              <a:t> should connect dots with smooth curve, but straight lines (i.e., piecewise linear) will give a reasonable approximation.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81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“partition” means there is no overlap between the training and test sets. Note also that we are considering the case where a model is trained only on the malware set (an HMM, for example). In some cases, we directly train a classifier (SVM, neural networks, etc.), in which case the training set must contain data from both the match and </a:t>
            </a:r>
            <a:r>
              <a:rPr lang="en-US" dirty="0" err="1" smtClean="0"/>
              <a:t>nomatch</a:t>
            </a:r>
            <a:r>
              <a:rPr lang="en-US" dirty="0" smtClean="0"/>
              <a:t> sets. In the latter case, there is no separate</a:t>
            </a:r>
            <a:r>
              <a:rPr lang="en-US" baseline="0" dirty="0" smtClean="0"/>
              <a:t> </a:t>
            </a:r>
            <a:r>
              <a:rPr lang="en-US" dirty="0" smtClean="0"/>
              <a:t>scoring phase.</a:t>
            </a:r>
          </a:p>
          <a:p>
            <a:endParaRPr lang="en-US" dirty="0"/>
          </a:p>
          <a:p>
            <a:r>
              <a:rPr lang="en-US" dirty="0" smtClean="0"/>
              <a:t>We</a:t>
            </a:r>
            <a:r>
              <a:rPr lang="en-US" baseline="0" dirty="0" smtClean="0"/>
              <a:t> want models that learn, not models that “memorize”</a:t>
            </a:r>
            <a:r>
              <a:rPr lang="is-IS" baseline="0" dirty="0" smtClean="0"/>
              <a:t>…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Loss is like a score, except that smaller loss is better, whereas larger score is better.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9283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malware, if comparing results to AV products, then partial AUC</a:t>
            </a:r>
            <a:r>
              <a:rPr lang="en-US" baseline="0" dirty="0" smtClean="0"/>
              <a:t> may be the most relevant measure (with a very small value of p).  Also, be aware of the imbalance problem.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We’ll be sloppy here and refer to the test dataset</a:t>
            </a:r>
            <a:r>
              <a:rPr lang="en-US" baseline="0" dirty="0" smtClean="0"/>
              <a:t> as the match set. 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Again,</a:t>
            </a:r>
            <a:r>
              <a:rPr lang="en-US" baseline="0" dirty="0" smtClean="0"/>
              <a:t> </a:t>
            </a:r>
            <a:r>
              <a:rPr lang="en-US" dirty="0" smtClean="0"/>
              <a:t>“partition” implies that each file is in exactly 1 subset.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lack of match data can</a:t>
            </a:r>
            <a:r>
              <a:rPr lang="en-US" baseline="0" dirty="0" smtClean="0"/>
              <a:t> be</a:t>
            </a:r>
            <a:r>
              <a:rPr lang="en-US" dirty="0" smtClean="0"/>
              <a:t> striking in medical experiments, where there</a:t>
            </a:r>
            <a:r>
              <a:rPr lang="en-US" baseline="0" dirty="0" smtClean="0"/>
              <a:t> is sometimes only a handful (or less) of match cases. This is often due to the expense/risk of the procedure under investigation. In the malware context, obtaining samples for the match set might require capturing the samples, and labor-intensive manual analysis.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is </a:t>
            </a:r>
            <a:r>
              <a:rPr lang="en-US" dirty="0" err="1" smtClean="0"/>
              <a:t>thresholding</a:t>
            </a:r>
            <a:r>
              <a:rPr lang="en-US" dirty="0" smtClean="0"/>
              <a:t> critical in practical use? You tell me…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example, TPR = TP / P, where P is the number</a:t>
            </a:r>
            <a:r>
              <a:rPr lang="en-US" baseline="0" dirty="0" smtClean="0"/>
              <a:t> of positive instances tested, and TNR = TN / N, where N is the number of negative instances tested.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381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changing the threshold, we can alter</a:t>
            </a:r>
            <a:r>
              <a:rPr lang="en-US" baseline="0" dirty="0" smtClean="0"/>
              <a:t> the balance between sensitivity and specificity.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557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31050-4FF2-0646-B549-420EB1446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31050-4FF2-0646-B549-420EB1446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848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324600"/>
            <a:ext cx="4038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31050-4FF2-0646-B549-420EB1446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q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5000"/>
        <a:buChar char="o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Ø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tif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space.library.uq.edu.au/eserv.php?pid=UQ:8925&amp;dsID=pr-t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002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Data Analysis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1066800" y="3515380"/>
            <a:ext cx="701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lvl="0" algn="ctr" defTabSz="457200" fontAlgn="auto">
              <a:spcBef>
                <a:spcPct val="20000"/>
              </a:spcBef>
              <a:spcAft>
                <a:spcPts val="0"/>
              </a:spcAft>
              <a:buClr>
                <a:srgbClr val="0000FF"/>
              </a:buClr>
              <a:buSzPct val="75000"/>
              <a:defRPr/>
            </a:pPr>
            <a:r>
              <a:rPr lang="en-US" sz="2800" dirty="0" smtClean="0">
                <a:solidFill>
                  <a:schemeClr val="tx1">
                    <a:tint val="75000"/>
                  </a:schemeClr>
                </a:solidFill>
                <a:latin typeface="Comic Sans MS"/>
                <a:cs typeface="Comic Sans MS"/>
              </a:rPr>
              <a:t>Mark Stamp</a:t>
            </a:r>
            <a:endParaRPr lang="en-US" sz="2800" dirty="0">
              <a:solidFill>
                <a:schemeClr val="tx1">
                  <a:tint val="75000"/>
                </a:schemeClr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-Fold Cross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Benefits of cross validation?</a:t>
            </a:r>
          </a:p>
          <a:p>
            <a:r>
              <a:rPr lang="en-US" dirty="0" smtClean="0"/>
              <a:t>Any bias in match data smoothed out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ias likely to only affect a few of the </a:t>
            </a:r>
            <a:r>
              <a:rPr lang="en-US" dirty="0" smtClean="0">
                <a:latin typeface="Lucida Grande"/>
                <a:cs typeface="Lucida Grande"/>
              </a:rPr>
              <a:t>S</a:t>
            </a:r>
            <a:r>
              <a:rPr lang="en-US" baseline="-25000" dirty="0" smtClean="0">
                <a:latin typeface="Lucida Grande"/>
                <a:cs typeface="Lucida Grande"/>
              </a:rPr>
              <a:t>i</a:t>
            </a:r>
            <a:r>
              <a:rPr lang="en-US" dirty="0" smtClean="0"/>
              <a:t>   </a:t>
            </a:r>
          </a:p>
          <a:p>
            <a:r>
              <a:rPr lang="en-US" dirty="0" smtClean="0"/>
              <a:t>Maximizes number of match scores</a:t>
            </a:r>
          </a:p>
          <a:p>
            <a:pPr lvl="1"/>
            <a:r>
              <a:rPr lang="en-US" dirty="0" smtClean="0"/>
              <a:t>Usually, no shortage of </a:t>
            </a:r>
            <a:r>
              <a:rPr lang="en-US" dirty="0" err="1" smtClean="0"/>
              <a:t>nomatch</a:t>
            </a:r>
            <a:r>
              <a:rPr lang="en-US" dirty="0" smtClean="0"/>
              <a:t> data</a:t>
            </a:r>
          </a:p>
          <a:p>
            <a:pPr lvl="1"/>
            <a:r>
              <a:rPr lang="en-US" dirty="0" smtClean="0"/>
              <a:t>While match data may be </a:t>
            </a:r>
            <a:r>
              <a:rPr lang="en-US" b="1" i="1" dirty="0" smtClean="0"/>
              <a:t>very</a:t>
            </a:r>
            <a:r>
              <a:rPr lang="en-US" dirty="0" smtClean="0"/>
              <a:t> limited</a:t>
            </a:r>
          </a:p>
          <a:p>
            <a:r>
              <a:rPr lang="en-US" dirty="0" smtClean="0"/>
              <a:t>And it’s easy to do, so why not?</a:t>
            </a:r>
          </a:p>
          <a:p>
            <a:pPr lvl="1"/>
            <a:r>
              <a:rPr lang="en-US" dirty="0" smtClean="0"/>
              <a:t>Best of all, it sounds really fancy…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Thresholding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924800" cy="4419600"/>
          </a:xfrm>
        </p:spPr>
        <p:txBody>
          <a:bodyPr/>
          <a:lstStyle/>
          <a:p>
            <a:r>
              <a:rPr lang="en-US" dirty="0" smtClean="0"/>
              <a:t>Set a threshold after scoring phase</a:t>
            </a:r>
          </a:p>
          <a:p>
            <a:r>
              <a:rPr lang="en-US" dirty="0" smtClean="0"/>
              <a:t>Ideally, we have complete separation</a:t>
            </a:r>
          </a:p>
          <a:p>
            <a:pPr lvl="1"/>
            <a:r>
              <a:rPr lang="en-US" dirty="0" smtClean="0"/>
              <a:t>I.e., no “overlap” in scatterplot</a:t>
            </a:r>
          </a:p>
          <a:p>
            <a:pPr lvl="1"/>
            <a:r>
              <a:rPr lang="en-US" dirty="0" smtClean="0"/>
              <a:t>Usually, that doesn’t happen</a:t>
            </a:r>
          </a:p>
          <a:p>
            <a:pPr lvl="1"/>
            <a:r>
              <a:rPr lang="en-US" dirty="0" smtClean="0"/>
              <a:t>Then where to set the threshold?</a:t>
            </a:r>
          </a:p>
          <a:p>
            <a:r>
              <a:rPr lang="en-US" dirty="0" smtClean="0"/>
              <a:t>In practice, </a:t>
            </a:r>
            <a:r>
              <a:rPr lang="en-US" dirty="0" err="1" smtClean="0"/>
              <a:t>thresholding</a:t>
            </a:r>
            <a:r>
              <a:rPr lang="en-US" dirty="0" smtClean="0"/>
              <a:t> is critical</a:t>
            </a:r>
          </a:p>
          <a:p>
            <a:pPr lvl="1"/>
            <a:r>
              <a:rPr lang="en-US" dirty="0" smtClean="0"/>
              <a:t>At research stage, can be a distraction…</a:t>
            </a:r>
          </a:p>
          <a:p>
            <a:pPr lvl="1"/>
            <a:r>
              <a:rPr lang="en-US" dirty="0" smtClean="0"/>
              <a:t>…as we discuss later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Thresholding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419600"/>
          </a:xfrm>
        </p:spPr>
        <p:txBody>
          <a:bodyPr/>
          <a:lstStyle/>
          <a:p>
            <a:r>
              <a:rPr lang="en-US" dirty="0" smtClean="0"/>
              <a:t>Where to set threshold?</a:t>
            </a:r>
          </a:p>
          <a:p>
            <a:pPr lvl="1"/>
            <a:r>
              <a:rPr lang="en-US" dirty="0" smtClean="0"/>
              <a:t>Left scatterplot is a lot easier than right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12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076028" y="449500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48422" y="586660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4809309" y="433220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419911" y="586740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10" name="Oval 9"/>
          <p:cNvSpPr/>
          <p:nvPr/>
        </p:nvSpPr>
        <p:spPr>
          <a:xfrm>
            <a:off x="7166671" y="37338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6148639" y="48615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6419911" y="46329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>
            <a:off x="6572311" y="50139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7029511" y="46482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6834439" y="38862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367839" y="4937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7562911" y="41910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/>
          <p:cNvSpPr/>
          <p:nvPr/>
        </p:nvSpPr>
        <p:spPr>
          <a:xfrm>
            <a:off x="7715311" y="47091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6877111" y="54711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/>
          <p:cNvSpPr/>
          <p:nvPr/>
        </p:nvSpPr>
        <p:spPr>
          <a:xfrm>
            <a:off x="7791511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404671" y="4191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252271" y="38709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572311" y="3657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648511" y="40995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014271" y="43434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943911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319071" y="41148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852471" y="44805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700071" y="37338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-534194" y="449500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838200" y="586660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rot="16200000">
            <a:off x="199087" y="433220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1809689" y="586740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34" name="Oval 33"/>
          <p:cNvSpPr/>
          <p:nvPr/>
        </p:nvSpPr>
        <p:spPr>
          <a:xfrm>
            <a:off x="2556449" y="37338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Isosceles Triangle 34"/>
          <p:cNvSpPr/>
          <p:nvPr/>
        </p:nvSpPr>
        <p:spPr>
          <a:xfrm>
            <a:off x="1538417" y="48615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Isosceles Triangle 35"/>
          <p:cNvSpPr/>
          <p:nvPr/>
        </p:nvSpPr>
        <p:spPr>
          <a:xfrm>
            <a:off x="1809689" y="46329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Isosceles Triangle 36"/>
          <p:cNvSpPr/>
          <p:nvPr/>
        </p:nvSpPr>
        <p:spPr>
          <a:xfrm>
            <a:off x="1962089" y="50139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Isosceles Triangle 37"/>
          <p:cNvSpPr/>
          <p:nvPr/>
        </p:nvSpPr>
        <p:spPr>
          <a:xfrm>
            <a:off x="2419289" y="46482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Isosceles Triangle 38"/>
          <p:cNvSpPr/>
          <p:nvPr/>
        </p:nvSpPr>
        <p:spPr>
          <a:xfrm>
            <a:off x="2224217" y="44805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/>
          <p:cNvSpPr/>
          <p:nvPr/>
        </p:nvSpPr>
        <p:spPr>
          <a:xfrm>
            <a:off x="2757617" y="4937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Isosceles Triangle 40"/>
          <p:cNvSpPr/>
          <p:nvPr/>
        </p:nvSpPr>
        <p:spPr>
          <a:xfrm>
            <a:off x="2952689" y="46329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Isosceles Triangle 41"/>
          <p:cNvSpPr/>
          <p:nvPr/>
        </p:nvSpPr>
        <p:spPr>
          <a:xfrm>
            <a:off x="3105089" y="47091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Isosceles Triangle 42"/>
          <p:cNvSpPr/>
          <p:nvPr/>
        </p:nvSpPr>
        <p:spPr>
          <a:xfrm>
            <a:off x="2266889" y="54711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Isosceles Triangle 43"/>
          <p:cNvSpPr/>
          <p:nvPr/>
        </p:nvSpPr>
        <p:spPr>
          <a:xfrm>
            <a:off x="3181289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1794449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1642049" y="38709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1962089" y="3657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038289" y="40995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404049" y="39624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33689" y="3810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708849" y="41148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242249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089849" y="37338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>
            <a:off x="990600" y="4343400"/>
            <a:ext cx="31242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Quantifying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how to quantify “better”?</a:t>
            </a:r>
          </a:p>
          <a:p>
            <a:pPr lvl="1"/>
            <a:r>
              <a:rPr lang="en-US" dirty="0" smtClean="0"/>
              <a:t>Any ideas?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076028" y="449500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48422" y="586660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4809309" y="433220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419911" y="586740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10" name="Oval 9"/>
          <p:cNvSpPr/>
          <p:nvPr/>
        </p:nvSpPr>
        <p:spPr>
          <a:xfrm>
            <a:off x="7166671" y="37338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6148639" y="48615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6419911" y="46329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>
            <a:off x="6572311" y="50139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7029511" y="46482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6834439" y="38862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367839" y="4937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7562911" y="41910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/>
          <p:cNvSpPr/>
          <p:nvPr/>
        </p:nvSpPr>
        <p:spPr>
          <a:xfrm>
            <a:off x="7715311" y="47091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6877111" y="54711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/>
          <p:cNvSpPr/>
          <p:nvPr/>
        </p:nvSpPr>
        <p:spPr>
          <a:xfrm>
            <a:off x="7791511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404671" y="4191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252271" y="38709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572311" y="3657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648511" y="40995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014271" y="43434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943911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319071" y="41148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852471" y="44805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700071" y="37338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-534194" y="449500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838200" y="586660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rot="16200000">
            <a:off x="199087" y="433220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1809689" y="586740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34" name="Oval 33"/>
          <p:cNvSpPr/>
          <p:nvPr/>
        </p:nvSpPr>
        <p:spPr>
          <a:xfrm>
            <a:off x="2556449" y="37338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Isosceles Triangle 34"/>
          <p:cNvSpPr/>
          <p:nvPr/>
        </p:nvSpPr>
        <p:spPr>
          <a:xfrm>
            <a:off x="1538417" y="48615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Isosceles Triangle 35"/>
          <p:cNvSpPr/>
          <p:nvPr/>
        </p:nvSpPr>
        <p:spPr>
          <a:xfrm>
            <a:off x="1809689" y="46329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Isosceles Triangle 36"/>
          <p:cNvSpPr/>
          <p:nvPr/>
        </p:nvSpPr>
        <p:spPr>
          <a:xfrm>
            <a:off x="1962089" y="50139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Isosceles Triangle 37"/>
          <p:cNvSpPr/>
          <p:nvPr/>
        </p:nvSpPr>
        <p:spPr>
          <a:xfrm>
            <a:off x="2419289" y="46482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Isosceles Triangle 38"/>
          <p:cNvSpPr/>
          <p:nvPr/>
        </p:nvSpPr>
        <p:spPr>
          <a:xfrm>
            <a:off x="2224217" y="44805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/>
          <p:cNvSpPr/>
          <p:nvPr/>
        </p:nvSpPr>
        <p:spPr>
          <a:xfrm>
            <a:off x="2757617" y="4937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Isosceles Triangle 40"/>
          <p:cNvSpPr/>
          <p:nvPr/>
        </p:nvSpPr>
        <p:spPr>
          <a:xfrm>
            <a:off x="2952689" y="46329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Isosceles Triangle 41"/>
          <p:cNvSpPr/>
          <p:nvPr/>
        </p:nvSpPr>
        <p:spPr>
          <a:xfrm>
            <a:off x="3105089" y="47091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Isosceles Triangle 42"/>
          <p:cNvSpPr/>
          <p:nvPr/>
        </p:nvSpPr>
        <p:spPr>
          <a:xfrm>
            <a:off x="2266889" y="54711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Isosceles Triangle 43"/>
          <p:cNvSpPr/>
          <p:nvPr/>
        </p:nvSpPr>
        <p:spPr>
          <a:xfrm>
            <a:off x="3181289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1794449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1642049" y="38709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1962089" y="3657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038289" y="40995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404049" y="39624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33689" y="3810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708849" y="41148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242249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089849" y="37338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495800"/>
          </a:xfrm>
        </p:spPr>
        <p:txBody>
          <a:bodyPr/>
          <a:lstStyle/>
          <a:p>
            <a:r>
              <a:rPr lang="en-US" dirty="0" smtClean="0"/>
              <a:t>Given scatterplot and a threshold</a:t>
            </a:r>
          </a:p>
          <a:p>
            <a:r>
              <a:rPr lang="en-US" dirty="0" smtClean="0"/>
              <a:t>For each sample, one of 4 cases</a:t>
            </a:r>
            <a:r>
              <a:rPr lang="is-IS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True positive </a:t>
            </a:r>
            <a:r>
              <a:rPr lang="en-US" dirty="0" smtClean="0">
                <a:sym typeface="Symbol" charset="2"/>
              </a:rPr>
              <a:t></a:t>
            </a:r>
            <a:r>
              <a:rPr lang="en-US" dirty="0" smtClean="0"/>
              <a:t> correctly classified as +   </a:t>
            </a:r>
          </a:p>
          <a:p>
            <a:pPr lvl="1"/>
            <a:r>
              <a:rPr lang="en-US" dirty="0" smtClean="0"/>
              <a:t>False positive </a:t>
            </a:r>
            <a:r>
              <a:rPr lang="en-US" dirty="0" smtClean="0">
                <a:sym typeface="Symbol" charset="2"/>
              </a:rPr>
              <a:t></a:t>
            </a:r>
            <a:r>
              <a:rPr lang="en-US" dirty="0" smtClean="0"/>
              <a:t> incorrectly classified as +   </a:t>
            </a:r>
          </a:p>
          <a:p>
            <a:pPr lvl="1"/>
            <a:r>
              <a:rPr lang="en-US" dirty="0" smtClean="0"/>
              <a:t>True negative </a:t>
            </a:r>
            <a:r>
              <a:rPr lang="en-US" dirty="0" smtClean="0">
                <a:sym typeface="Symbol" charset="2"/>
              </a:rPr>
              <a:t> </a:t>
            </a:r>
            <a:r>
              <a:rPr lang="en-US" dirty="0" smtClean="0"/>
              <a:t>correctly classified as −   </a:t>
            </a:r>
          </a:p>
          <a:p>
            <a:pPr lvl="1"/>
            <a:r>
              <a:rPr lang="en-US" dirty="0" smtClean="0"/>
              <a:t>False negative </a:t>
            </a:r>
            <a:r>
              <a:rPr lang="en-US" dirty="0" smtClean="0">
                <a:sym typeface="Symbol" charset="2"/>
              </a:rPr>
              <a:t> in</a:t>
            </a:r>
            <a:r>
              <a:rPr lang="en-US" dirty="0" smtClean="0"/>
              <a:t>correctly classified as −   </a:t>
            </a:r>
          </a:p>
          <a:p>
            <a:r>
              <a:rPr lang="en-US" dirty="0" smtClean="0"/>
              <a:t>TP, FP, TN, FN, respectively</a:t>
            </a:r>
          </a:p>
          <a:p>
            <a:pPr lvl="1"/>
            <a:r>
              <a:rPr lang="en-US" dirty="0" smtClean="0"/>
              <a:t>Append “R” to each for “rate”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Confusion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848600" cy="4419600"/>
          </a:xfrm>
        </p:spPr>
        <p:txBody>
          <a:bodyPr/>
          <a:lstStyle/>
          <a:p>
            <a:r>
              <a:rPr lang="en-US" dirty="0" smtClean="0"/>
              <a:t>Assuming that high scores (i.e., above threshold) better match the 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Picture 5" descr="temp.tif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2590800"/>
            <a:ext cx="3956050" cy="38976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 and Specificity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001000" cy="4495800"/>
          </a:xfrm>
        </p:spPr>
        <p:txBody>
          <a:bodyPr/>
          <a:lstStyle/>
          <a:p>
            <a:r>
              <a:rPr lang="en-US" dirty="0" smtClean="0"/>
              <a:t>The TPR also known as </a:t>
            </a:r>
            <a:r>
              <a:rPr lang="en-US" b="1" dirty="0" smtClean="0"/>
              <a:t>sensitivity</a:t>
            </a:r>
            <a:r>
              <a:rPr lang="en-US" dirty="0" smtClean="0"/>
              <a:t> while TNR is known as </a:t>
            </a:r>
            <a:r>
              <a:rPr lang="en-US" b="1" dirty="0" smtClean="0"/>
              <a:t>specificity</a:t>
            </a:r>
            <a:endParaRPr lang="en-US" dirty="0" smtClean="0"/>
          </a:p>
          <a:p>
            <a:r>
              <a:rPr lang="en-US" dirty="0" smtClean="0"/>
              <a:t>Consider a medical test</a:t>
            </a:r>
          </a:p>
          <a:p>
            <a:pPr lvl="1"/>
            <a:r>
              <a:rPr lang="en-US" dirty="0" smtClean="0"/>
              <a:t>Sensitivity is percentage of sick people detected by the test (as they should be)</a:t>
            </a:r>
          </a:p>
          <a:p>
            <a:pPr lvl="1"/>
            <a:r>
              <a:rPr lang="en-US" dirty="0" smtClean="0"/>
              <a:t>Specificity is percentage of healthy who are not classified as sick (as they should)</a:t>
            </a:r>
          </a:p>
          <a:p>
            <a:r>
              <a:rPr lang="en-US" dirty="0" smtClean="0"/>
              <a:t>Inherent tradeoff between TPR &amp; TNR</a:t>
            </a:r>
          </a:p>
          <a:p>
            <a:pPr lvl="1"/>
            <a:r>
              <a:rPr lang="en-US" dirty="0" smtClean="0"/>
              <a:t>Everything depends on threshold!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077200" cy="4419600"/>
          </a:xfrm>
        </p:spPr>
        <p:txBody>
          <a:bodyPr/>
          <a:lstStyle/>
          <a:p>
            <a:r>
              <a:rPr lang="en-US" dirty="0" smtClean="0"/>
              <a:t>Let P be the number of positive cases tested and N the negative cases tested</a:t>
            </a:r>
          </a:p>
          <a:p>
            <a:pPr lvl="1"/>
            <a:r>
              <a:rPr lang="en-US" dirty="0" smtClean="0"/>
              <a:t>Note: P is size of test set, N </a:t>
            </a:r>
            <a:r>
              <a:rPr lang="en-US" dirty="0" err="1" smtClean="0"/>
              <a:t>nomatch</a:t>
            </a:r>
            <a:r>
              <a:rPr lang="en-US" dirty="0" smtClean="0"/>
              <a:t> set</a:t>
            </a:r>
          </a:p>
          <a:p>
            <a:pPr lvl="1"/>
            <a:r>
              <a:rPr lang="en-US" dirty="0" smtClean="0"/>
              <a:t>Also, P = TP + FN and N = TN + FP</a:t>
            </a:r>
          </a:p>
          <a:p>
            <a:r>
              <a:rPr lang="en-US" dirty="0" smtClean="0"/>
              <a:t>Then, Accuracy = (TP + TN) / (P + N) </a:t>
            </a:r>
          </a:p>
          <a:p>
            <a:pPr lvl="1"/>
            <a:r>
              <a:rPr lang="en-US" dirty="0" smtClean="0"/>
              <a:t>Note that accuracy ranges from 0 to 1</a:t>
            </a:r>
          </a:p>
          <a:p>
            <a:pPr lvl="1"/>
            <a:r>
              <a:rPr lang="en-US" dirty="0" smtClean="0"/>
              <a:t>Accuracy of 1? Ideal situation</a:t>
            </a:r>
          </a:p>
          <a:p>
            <a:pPr lvl="1"/>
            <a:r>
              <a:rPr lang="en-US" dirty="0" smtClean="0"/>
              <a:t>Accuracy 0.5? Don’t give up your day job…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Often, there is a large imbalance between test set and </a:t>
            </a:r>
            <a:r>
              <a:rPr lang="en-US" dirty="0" err="1" smtClean="0"/>
              <a:t>nomatch</a:t>
            </a:r>
            <a:r>
              <a:rPr lang="en-US" dirty="0" smtClean="0"/>
              <a:t> set</a:t>
            </a:r>
          </a:p>
          <a:p>
            <a:pPr lvl="1"/>
            <a:r>
              <a:rPr lang="en-US" dirty="0" smtClean="0"/>
              <a:t>Test set often smaller than </a:t>
            </a:r>
            <a:r>
              <a:rPr lang="en-US" dirty="0" err="1" smtClean="0"/>
              <a:t>nomatch</a:t>
            </a:r>
            <a:r>
              <a:rPr lang="en-US" dirty="0" smtClean="0"/>
              <a:t> set </a:t>
            </a:r>
          </a:p>
          <a:p>
            <a:r>
              <a:rPr lang="en-US" dirty="0" smtClean="0"/>
              <a:t>Define</a:t>
            </a:r>
          </a:p>
          <a:p>
            <a:pPr lvl="1">
              <a:buNone/>
            </a:pPr>
            <a:r>
              <a:rPr lang="en-US" dirty="0" smtClean="0"/>
              <a:t>Balanced accuracy = (TPR + TNR) / 2  				        = 0.5 TP/P  + 0.5 TN/N</a:t>
            </a:r>
          </a:p>
          <a:p>
            <a:pPr lvl="1"/>
            <a:r>
              <a:rPr lang="en-US" dirty="0" smtClean="0"/>
              <a:t>This weights errors of both types equally </a:t>
            </a:r>
          </a:p>
          <a:p>
            <a:r>
              <a:rPr lang="en-US" dirty="0" smtClean="0"/>
              <a:t>We consider imbalance again later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dirty="0" smtClean="0"/>
              <a:t>Accuracy tells us something…</a:t>
            </a:r>
          </a:p>
          <a:p>
            <a:pPr lvl="1"/>
            <a:r>
              <a:rPr lang="en-US" dirty="0" smtClean="0"/>
              <a:t>But it depends on where </a:t>
            </a:r>
            <a:r>
              <a:rPr lang="en-US" b="1" i="1" dirty="0" smtClean="0"/>
              <a:t>threshold</a:t>
            </a:r>
            <a:r>
              <a:rPr lang="en-US" dirty="0" smtClean="0"/>
              <a:t> is set</a:t>
            </a:r>
          </a:p>
          <a:p>
            <a:pPr lvl="1"/>
            <a:r>
              <a:rPr lang="en-US" dirty="0" smtClean="0"/>
              <a:t>How should we set the threshold?</a:t>
            </a:r>
          </a:p>
          <a:p>
            <a:pPr lvl="1"/>
            <a:r>
              <a:rPr lang="en-US" dirty="0" smtClean="0"/>
              <a:t>Seems we are going around in circles</a:t>
            </a:r>
            <a:r>
              <a:rPr lang="en-US" dirty="0" smtClean="0">
                <a:sym typeface="Symbol" charset="2"/>
              </a:rPr>
              <a:t>, </a:t>
            </a:r>
            <a:r>
              <a:rPr lang="en-US" dirty="0" smtClean="0"/>
              <a:t>like a dog chasing its tail</a:t>
            </a:r>
          </a:p>
          <a:p>
            <a:r>
              <a:rPr lang="en-US" dirty="0" smtClean="0"/>
              <a:t>Bottom line? We still don’t have good way to compare different techniques</a:t>
            </a:r>
          </a:p>
          <a:p>
            <a:pPr lvl="1"/>
            <a:r>
              <a:rPr lang="en-US" dirty="0" smtClean="0"/>
              <a:t>Next slide, please…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Experimental design</a:t>
            </a:r>
          </a:p>
          <a:p>
            <a:pPr lvl="1"/>
            <a:r>
              <a:rPr lang="en-US" dirty="0" smtClean="0"/>
              <a:t>Training set, test set, n-fold cross validation, </a:t>
            </a:r>
            <a:r>
              <a:rPr lang="en-US" dirty="0" err="1" smtClean="0"/>
              <a:t>thresholding</a:t>
            </a:r>
            <a:r>
              <a:rPr lang="en-US" dirty="0" smtClean="0"/>
              <a:t>, imbalance, ...</a:t>
            </a:r>
          </a:p>
          <a:p>
            <a:r>
              <a:rPr lang="en-US" dirty="0" smtClean="0"/>
              <a:t>Quantifying success</a:t>
            </a:r>
          </a:p>
          <a:p>
            <a:pPr lvl="1"/>
            <a:r>
              <a:rPr lang="en-US" dirty="0" smtClean="0"/>
              <a:t>Accuracy </a:t>
            </a:r>
            <a:r>
              <a:rPr lang="en-US" dirty="0">
                <a:sym typeface="Symbol" charset="2"/>
              </a:rPr>
              <a:t></a:t>
            </a:r>
            <a:r>
              <a:rPr lang="en-US" dirty="0" smtClean="0"/>
              <a:t> False positive, false negative, true positive, true negative</a:t>
            </a:r>
          </a:p>
          <a:p>
            <a:pPr lvl="1"/>
            <a:r>
              <a:rPr lang="en-US" dirty="0" smtClean="0"/>
              <a:t>ROC curves </a:t>
            </a:r>
            <a:r>
              <a:rPr lang="en-US" dirty="0" smtClean="0">
                <a:sym typeface="Symbol" charset="2"/>
              </a:rPr>
              <a:t> </a:t>
            </a:r>
            <a:r>
              <a:rPr lang="en-US" dirty="0" smtClean="0"/>
              <a:t>Area under the ROC curve (AUC), partial AUC (written as </a:t>
            </a:r>
            <a:r>
              <a:rPr lang="en-US" dirty="0" err="1" smtClean="0"/>
              <a:t>AUC</a:t>
            </a:r>
            <a:r>
              <a:rPr lang="en-US" baseline="-25000" dirty="0" err="1" smtClean="0"/>
              <a:t>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Precision-Recall (PR) curves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ROC Curves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dirty="0" smtClean="0"/>
              <a:t>Receiver Operating Characteristic</a:t>
            </a:r>
          </a:p>
          <a:p>
            <a:pPr lvl="1"/>
            <a:r>
              <a:rPr lang="en-US" dirty="0" smtClean="0"/>
              <a:t>Originated from electrical engineering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ow widely used in many fields</a:t>
            </a:r>
          </a:p>
          <a:p>
            <a:r>
              <a:rPr lang="en-US" dirty="0" smtClean="0"/>
              <a:t>What is an ROC curve?</a:t>
            </a:r>
          </a:p>
          <a:p>
            <a:pPr lvl="1"/>
            <a:r>
              <a:rPr lang="en-US" dirty="0" smtClean="0"/>
              <a:t>Plot TPR </a:t>
            </a:r>
            <a:r>
              <a:rPr lang="en-US" dirty="0" err="1" smtClean="0"/>
              <a:t>vs</a:t>
            </a:r>
            <a:r>
              <a:rPr lang="en-US" dirty="0" smtClean="0"/>
              <a:t> FPR as threshold varies thru the range of scores</a:t>
            </a:r>
          </a:p>
          <a:p>
            <a:pPr lvl="1"/>
            <a:r>
              <a:rPr lang="en-US" dirty="0" smtClean="0"/>
              <a:t>Plot FPR on x-axis, TPR on y-axis </a:t>
            </a:r>
          </a:p>
          <a:p>
            <a:pPr lvl="1"/>
            <a:r>
              <a:rPr lang="en-US" dirty="0" smtClean="0"/>
              <a:t>Equivalently, 1 – specificity </a:t>
            </a:r>
            <a:r>
              <a:rPr lang="en-US" dirty="0" err="1" smtClean="0"/>
              <a:t>vs</a:t>
            </a:r>
            <a:r>
              <a:rPr lang="en-US" dirty="0" smtClean="0"/>
              <a:t> sensitivity </a:t>
            </a:r>
          </a:p>
          <a:p>
            <a:r>
              <a:rPr lang="en-US" dirty="0" smtClean="0"/>
              <a:t>What the … 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029200" cy="1143000"/>
          </a:xfrm>
        </p:spPr>
        <p:txBody>
          <a:bodyPr/>
          <a:lstStyle/>
          <a:p>
            <a:r>
              <a:rPr lang="en-US" dirty="0" smtClean="0"/>
              <a:t>ROC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Suppose threshold is set at yellow line</a:t>
            </a:r>
          </a:p>
          <a:p>
            <a:pPr lvl="1"/>
            <a:r>
              <a:rPr lang="en-US" dirty="0" smtClean="0"/>
              <a:t>Above yellow, classified as positive, </a:t>
            </a:r>
          </a:p>
          <a:p>
            <a:pPr lvl="1"/>
            <a:r>
              <a:rPr lang="en-US" dirty="0" smtClean="0"/>
              <a:t>Below yellow is negative</a:t>
            </a:r>
          </a:p>
          <a:p>
            <a:r>
              <a:rPr lang="en-US" dirty="0" smtClean="0"/>
              <a:t>In this case,</a:t>
            </a:r>
          </a:p>
          <a:p>
            <a:pPr lvl="1"/>
            <a:r>
              <a:rPr lang="en-US" dirty="0" smtClean="0"/>
              <a:t>TPR = 1.0</a:t>
            </a:r>
          </a:p>
          <a:p>
            <a:pPr lvl="1"/>
            <a:r>
              <a:rPr lang="en-US" dirty="0" smtClean="0"/>
              <a:t>FPR = 1.0 – TNR               = 1.0 – 0.0 = 1.0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21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04628" y="478069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77022" y="615229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5037909" y="461789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648511" y="615309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13" name="Isosceles Triangle 12"/>
          <p:cNvSpPr/>
          <p:nvPr/>
        </p:nvSpPr>
        <p:spPr>
          <a:xfrm>
            <a:off x="6800911" y="52996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7063039" y="417189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596439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7791511" y="4556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7105711" y="57568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80871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04760" y="3810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877111" y="4419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42871" y="47853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081071" y="49377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867400" y="5943600"/>
            <a:ext cx="28194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6200000">
            <a:off x="5492910" y="1250670"/>
            <a:ext cx="65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TPR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2876490"/>
            <a:ext cx="635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FPR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6019800" y="133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615268" y="2857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719668" y="-1911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715000" y="2724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59" name="Oval 58"/>
          <p:cNvSpPr/>
          <p:nvPr/>
        </p:nvSpPr>
        <p:spPr>
          <a:xfrm>
            <a:off x="8671560" y="11887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55" grpId="0" animBg="1"/>
      <p:bldP spid="56" grpId="0"/>
      <p:bldP spid="57" grpId="0"/>
      <p:bldP spid="58" grpId="0"/>
      <p:bldP spid="5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029200" cy="1143000"/>
          </a:xfrm>
        </p:spPr>
        <p:txBody>
          <a:bodyPr/>
          <a:lstStyle/>
          <a:p>
            <a:r>
              <a:rPr lang="en-US" dirty="0" smtClean="0"/>
              <a:t>ROC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Suppose threshold set at yellow line</a:t>
            </a:r>
          </a:p>
          <a:p>
            <a:pPr lvl="1"/>
            <a:r>
              <a:rPr lang="en-US" dirty="0" smtClean="0"/>
              <a:t>Above yellow, classified as positive, </a:t>
            </a:r>
          </a:p>
          <a:p>
            <a:pPr lvl="1"/>
            <a:r>
              <a:rPr lang="en-US" dirty="0" smtClean="0"/>
              <a:t>Below yellow is negative</a:t>
            </a:r>
          </a:p>
          <a:p>
            <a:r>
              <a:rPr lang="en-US" dirty="0" smtClean="0"/>
              <a:t>In this case,</a:t>
            </a:r>
          </a:p>
          <a:p>
            <a:pPr lvl="1"/>
            <a:r>
              <a:rPr lang="en-US" dirty="0" smtClean="0"/>
              <a:t>TPR = 1.0</a:t>
            </a:r>
          </a:p>
          <a:p>
            <a:pPr lvl="1"/>
            <a:r>
              <a:rPr lang="en-US" dirty="0" smtClean="0"/>
              <a:t>FPR = 1.0 – TNR               = 1.0 – 0.2 = 0.8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22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04628" y="478069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77022" y="615229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5037909" y="461789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648511" y="615309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13" name="Isosceles Triangle 12"/>
          <p:cNvSpPr/>
          <p:nvPr/>
        </p:nvSpPr>
        <p:spPr>
          <a:xfrm>
            <a:off x="6800911" y="52996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7063039" y="417189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596439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7791511" y="4556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7105711" y="57568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80871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04760" y="3810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877111" y="4419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42871" y="47853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081071" y="49377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867400" y="5562600"/>
            <a:ext cx="28194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6200000">
            <a:off x="5492910" y="1250670"/>
            <a:ext cx="65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TPR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2876490"/>
            <a:ext cx="635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FPR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6019800" y="133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615268" y="2857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719668" y="-1911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715000" y="2724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59" name="Oval 58"/>
          <p:cNvSpPr/>
          <p:nvPr/>
        </p:nvSpPr>
        <p:spPr>
          <a:xfrm>
            <a:off x="8671560" y="11887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21131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029200" cy="1143000"/>
          </a:xfrm>
        </p:spPr>
        <p:txBody>
          <a:bodyPr/>
          <a:lstStyle/>
          <a:p>
            <a:r>
              <a:rPr lang="en-US" dirty="0" smtClean="0"/>
              <a:t>ROC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Suppose threshold set at yellow line</a:t>
            </a:r>
          </a:p>
          <a:p>
            <a:pPr lvl="1"/>
            <a:r>
              <a:rPr lang="en-US" dirty="0" smtClean="0"/>
              <a:t>Above yellow, classified as positive, </a:t>
            </a:r>
          </a:p>
          <a:p>
            <a:pPr lvl="1"/>
            <a:r>
              <a:rPr lang="en-US" dirty="0" smtClean="0"/>
              <a:t>Below yellow is negative</a:t>
            </a:r>
          </a:p>
          <a:p>
            <a:r>
              <a:rPr lang="en-US" dirty="0" smtClean="0"/>
              <a:t>In this case,</a:t>
            </a:r>
          </a:p>
          <a:p>
            <a:pPr lvl="1"/>
            <a:r>
              <a:rPr lang="en-US" dirty="0" smtClean="0"/>
              <a:t>TPR = 1.0</a:t>
            </a:r>
          </a:p>
          <a:p>
            <a:pPr lvl="1"/>
            <a:r>
              <a:rPr lang="en-US" dirty="0" smtClean="0"/>
              <a:t>FPR = 1.0 – TNR               = 1.0 – 0.4 = 0.6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23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04628" y="478069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77022" y="615229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5037909" y="461789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648511" y="615309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13" name="Isosceles Triangle 12"/>
          <p:cNvSpPr/>
          <p:nvPr/>
        </p:nvSpPr>
        <p:spPr>
          <a:xfrm>
            <a:off x="6800911" y="52996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7063039" y="417189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596439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7791511" y="4556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7105711" y="57568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80871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04760" y="3810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877111" y="4419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42871" y="47853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081071" y="49377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867400" y="5257800"/>
            <a:ext cx="28194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6200000">
            <a:off x="5492910" y="1250670"/>
            <a:ext cx="65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TPR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2876490"/>
            <a:ext cx="635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FPR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6019800" y="133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615268" y="2857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719668" y="-1911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715000" y="2724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59" name="Oval 58"/>
          <p:cNvSpPr/>
          <p:nvPr/>
        </p:nvSpPr>
        <p:spPr>
          <a:xfrm>
            <a:off x="8671560" y="11887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21131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66267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029200" cy="1143000"/>
          </a:xfrm>
        </p:spPr>
        <p:txBody>
          <a:bodyPr/>
          <a:lstStyle/>
          <a:p>
            <a:r>
              <a:rPr lang="en-US" dirty="0" smtClean="0"/>
              <a:t>ROC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Suppose threshold set at yellow line</a:t>
            </a:r>
          </a:p>
          <a:p>
            <a:pPr lvl="1"/>
            <a:r>
              <a:rPr lang="en-US" dirty="0" smtClean="0"/>
              <a:t>Above yellow, classified as positive, </a:t>
            </a:r>
          </a:p>
          <a:p>
            <a:pPr lvl="1"/>
            <a:r>
              <a:rPr lang="en-US" dirty="0" smtClean="0"/>
              <a:t>Below yellow is negative</a:t>
            </a:r>
          </a:p>
          <a:p>
            <a:r>
              <a:rPr lang="en-US" dirty="0" smtClean="0"/>
              <a:t>In this case,</a:t>
            </a:r>
          </a:p>
          <a:p>
            <a:pPr lvl="1"/>
            <a:r>
              <a:rPr lang="en-US" dirty="0" smtClean="0"/>
              <a:t>TPR = 1.0</a:t>
            </a:r>
          </a:p>
          <a:p>
            <a:pPr lvl="1"/>
            <a:r>
              <a:rPr lang="en-US" dirty="0" smtClean="0"/>
              <a:t>FPR = 1.0 – TNR               = 1.0 – 0.6 = 0.4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24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04628" y="478069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77022" y="615229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5037909" y="461789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648511" y="615309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13" name="Isosceles Triangle 12"/>
          <p:cNvSpPr/>
          <p:nvPr/>
        </p:nvSpPr>
        <p:spPr>
          <a:xfrm>
            <a:off x="6800911" y="52996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7063039" y="417189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596439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7791511" y="4556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7105711" y="57568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80871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04760" y="3810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877111" y="4419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42871" y="47853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081071" y="49377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867400" y="5103812"/>
            <a:ext cx="28194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6200000">
            <a:off x="5492910" y="1250670"/>
            <a:ext cx="65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TPR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2876490"/>
            <a:ext cx="635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FPR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6019800" y="133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615268" y="2857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719668" y="-1911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715000" y="2724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59" name="Oval 58"/>
          <p:cNvSpPr/>
          <p:nvPr/>
        </p:nvSpPr>
        <p:spPr>
          <a:xfrm>
            <a:off x="8671560" y="11887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21131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66267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11403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029200" cy="1143000"/>
          </a:xfrm>
        </p:spPr>
        <p:txBody>
          <a:bodyPr/>
          <a:lstStyle/>
          <a:p>
            <a:r>
              <a:rPr lang="en-US" dirty="0" smtClean="0"/>
              <a:t>ROC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Suppose threshold set at yellow line</a:t>
            </a:r>
          </a:p>
          <a:p>
            <a:pPr lvl="1"/>
            <a:r>
              <a:rPr lang="en-US" dirty="0" smtClean="0"/>
              <a:t>Above yellow, classified as positive, </a:t>
            </a:r>
          </a:p>
          <a:p>
            <a:pPr lvl="1"/>
            <a:r>
              <a:rPr lang="en-US" dirty="0" smtClean="0"/>
              <a:t>Below yellow is negative</a:t>
            </a:r>
          </a:p>
          <a:p>
            <a:r>
              <a:rPr lang="en-US" dirty="0" smtClean="0"/>
              <a:t>In this case,</a:t>
            </a:r>
          </a:p>
          <a:p>
            <a:pPr lvl="1"/>
            <a:r>
              <a:rPr lang="en-US" dirty="0" smtClean="0"/>
              <a:t>TPR = 0.8</a:t>
            </a:r>
          </a:p>
          <a:p>
            <a:pPr lvl="1"/>
            <a:r>
              <a:rPr lang="en-US" dirty="0" smtClean="0"/>
              <a:t>FPR = 1.0 – TNR               = 1.0 – 0.6 = 0.4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25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04628" y="478069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77022" y="615229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5037909" y="461789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648511" y="615309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13" name="Isosceles Triangle 12"/>
          <p:cNvSpPr/>
          <p:nvPr/>
        </p:nvSpPr>
        <p:spPr>
          <a:xfrm>
            <a:off x="6800911" y="52996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7063039" y="417189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596439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7791511" y="4556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7105711" y="57568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80871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04760" y="3810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877111" y="4419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42871" y="47853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081071" y="49377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867400" y="4892040"/>
            <a:ext cx="28194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6200000">
            <a:off x="5492910" y="1250670"/>
            <a:ext cx="65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TPR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2876490"/>
            <a:ext cx="635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FPR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6019800" y="133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615268" y="2857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719668" y="-1911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715000" y="2724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59" name="Oval 58"/>
          <p:cNvSpPr/>
          <p:nvPr/>
        </p:nvSpPr>
        <p:spPr>
          <a:xfrm>
            <a:off x="8671560" y="11887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21131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66267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11403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14032" y="67888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029200" cy="1143000"/>
          </a:xfrm>
        </p:spPr>
        <p:txBody>
          <a:bodyPr/>
          <a:lstStyle/>
          <a:p>
            <a:r>
              <a:rPr lang="en-US" dirty="0" smtClean="0"/>
              <a:t>ROC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Suppose threshold set at yellow line</a:t>
            </a:r>
          </a:p>
          <a:p>
            <a:pPr lvl="1"/>
            <a:r>
              <a:rPr lang="en-US" dirty="0" smtClean="0"/>
              <a:t>Above yellow, classified as positive, </a:t>
            </a:r>
          </a:p>
          <a:p>
            <a:pPr lvl="1"/>
            <a:r>
              <a:rPr lang="en-US" dirty="0" smtClean="0"/>
              <a:t>Below yellow is negative</a:t>
            </a:r>
          </a:p>
          <a:p>
            <a:r>
              <a:rPr lang="en-US" dirty="0" smtClean="0"/>
              <a:t>In this case,</a:t>
            </a:r>
          </a:p>
          <a:p>
            <a:pPr lvl="1"/>
            <a:r>
              <a:rPr lang="en-US" dirty="0" smtClean="0"/>
              <a:t>TPR = 0.6</a:t>
            </a:r>
          </a:p>
          <a:p>
            <a:pPr lvl="1"/>
            <a:r>
              <a:rPr lang="en-US" dirty="0" smtClean="0"/>
              <a:t>FPR = 1.0 – TNR               = 1.0 – 0.6 = 0.4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26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04628" y="478069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77022" y="615229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5037909" y="461789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648511" y="615309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13" name="Isosceles Triangle 12"/>
          <p:cNvSpPr/>
          <p:nvPr/>
        </p:nvSpPr>
        <p:spPr>
          <a:xfrm>
            <a:off x="6800911" y="52996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7063039" y="417189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596439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7791511" y="4556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7105711" y="57568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80871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04760" y="3810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877111" y="4419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42871" y="47853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081071" y="49377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867400" y="4724400"/>
            <a:ext cx="28194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6200000">
            <a:off x="5492910" y="1250670"/>
            <a:ext cx="65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TPR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2876490"/>
            <a:ext cx="635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FPR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6019800" y="133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615268" y="2857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719668" y="-1911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715000" y="2724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59" name="Oval 58"/>
          <p:cNvSpPr/>
          <p:nvPr/>
        </p:nvSpPr>
        <p:spPr>
          <a:xfrm>
            <a:off x="8671560" y="11887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21131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66267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11403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14032" y="67888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114032" y="122752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029200" cy="1143000"/>
          </a:xfrm>
        </p:spPr>
        <p:txBody>
          <a:bodyPr/>
          <a:lstStyle/>
          <a:p>
            <a:r>
              <a:rPr lang="en-US" dirty="0" smtClean="0"/>
              <a:t>ROC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Suppose threshold set at yellow line</a:t>
            </a:r>
          </a:p>
          <a:p>
            <a:pPr lvl="1"/>
            <a:r>
              <a:rPr lang="en-US" dirty="0" smtClean="0"/>
              <a:t>Above yellow, classified as positive, </a:t>
            </a:r>
          </a:p>
          <a:p>
            <a:pPr lvl="1"/>
            <a:r>
              <a:rPr lang="en-US" dirty="0" smtClean="0"/>
              <a:t>Below yellow is negative</a:t>
            </a:r>
          </a:p>
          <a:p>
            <a:r>
              <a:rPr lang="en-US" dirty="0" smtClean="0"/>
              <a:t>In this case,</a:t>
            </a:r>
          </a:p>
          <a:p>
            <a:pPr lvl="1"/>
            <a:r>
              <a:rPr lang="en-US" dirty="0" smtClean="0"/>
              <a:t>TPR = 0.6</a:t>
            </a:r>
          </a:p>
          <a:p>
            <a:pPr lvl="1"/>
            <a:r>
              <a:rPr lang="en-US" dirty="0" smtClean="0"/>
              <a:t>FPR = 1.0 – TNR               = 1.0 – 0.6 = 0.2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27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04628" y="478069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77022" y="615229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5037909" y="461789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648511" y="615309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13" name="Isosceles Triangle 12"/>
          <p:cNvSpPr/>
          <p:nvPr/>
        </p:nvSpPr>
        <p:spPr>
          <a:xfrm>
            <a:off x="6800911" y="52996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7063039" y="417189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596439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7791511" y="4556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7105711" y="57568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80871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04760" y="3810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877111" y="4419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42871" y="47853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081071" y="49377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867400" y="4526280"/>
            <a:ext cx="28194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6200000">
            <a:off x="5492910" y="1250670"/>
            <a:ext cx="65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TPR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2876490"/>
            <a:ext cx="635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FPR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6019800" y="133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615268" y="2857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719668" y="-1911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715000" y="2724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59" name="Oval 58"/>
          <p:cNvSpPr/>
          <p:nvPr/>
        </p:nvSpPr>
        <p:spPr>
          <a:xfrm>
            <a:off x="8671560" y="11887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21131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66267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11403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14032" y="67888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114032" y="122752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565392" y="122752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029200" cy="1143000"/>
          </a:xfrm>
        </p:spPr>
        <p:txBody>
          <a:bodyPr/>
          <a:lstStyle/>
          <a:p>
            <a:r>
              <a:rPr lang="en-US" dirty="0" smtClean="0"/>
              <a:t>ROC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Suppose threshold set at yellow line</a:t>
            </a:r>
          </a:p>
          <a:p>
            <a:pPr lvl="1"/>
            <a:r>
              <a:rPr lang="en-US" dirty="0" smtClean="0"/>
              <a:t>Above yellow, classified as positive, </a:t>
            </a:r>
          </a:p>
          <a:p>
            <a:pPr lvl="1"/>
            <a:r>
              <a:rPr lang="en-US" dirty="0" smtClean="0"/>
              <a:t>Below yellow is negative</a:t>
            </a:r>
          </a:p>
          <a:p>
            <a:r>
              <a:rPr lang="en-US" dirty="0" smtClean="0"/>
              <a:t>In this case,</a:t>
            </a:r>
          </a:p>
          <a:p>
            <a:pPr lvl="1"/>
            <a:r>
              <a:rPr lang="en-US" dirty="0" smtClean="0"/>
              <a:t>TPR = 0.4</a:t>
            </a:r>
          </a:p>
          <a:p>
            <a:pPr lvl="1"/>
            <a:r>
              <a:rPr lang="en-US" dirty="0" smtClean="0"/>
              <a:t>FPR = 1.0 – TNR               = 1.0 – 0.6 = 0.2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28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04628" y="478069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77022" y="615229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5037909" y="461789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648511" y="615309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13" name="Isosceles Triangle 12"/>
          <p:cNvSpPr/>
          <p:nvPr/>
        </p:nvSpPr>
        <p:spPr>
          <a:xfrm>
            <a:off x="6800911" y="52996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7063039" y="417189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596439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7791511" y="4556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7105711" y="57568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80871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04760" y="3810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877111" y="4419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42871" y="47853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081071" y="49377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867400" y="4343400"/>
            <a:ext cx="28194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6200000">
            <a:off x="5492910" y="1250670"/>
            <a:ext cx="65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TPR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2876490"/>
            <a:ext cx="635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FPR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6019800" y="133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615268" y="2857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719668" y="-1911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715000" y="2724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59" name="Oval 58"/>
          <p:cNvSpPr/>
          <p:nvPr/>
        </p:nvSpPr>
        <p:spPr>
          <a:xfrm>
            <a:off x="8671560" y="11887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21131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66267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11403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14032" y="67888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114032" y="122752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565392" y="122752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565392" y="177616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029200" cy="1143000"/>
          </a:xfrm>
        </p:spPr>
        <p:txBody>
          <a:bodyPr/>
          <a:lstStyle/>
          <a:p>
            <a:r>
              <a:rPr lang="en-US" dirty="0" smtClean="0"/>
              <a:t>ROC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Suppose threshold set at yellow line</a:t>
            </a:r>
          </a:p>
          <a:p>
            <a:pPr lvl="1"/>
            <a:r>
              <a:rPr lang="en-US" dirty="0" smtClean="0"/>
              <a:t>Above yellow, classified as positive, </a:t>
            </a:r>
          </a:p>
          <a:p>
            <a:pPr lvl="1"/>
            <a:r>
              <a:rPr lang="en-US" dirty="0" smtClean="0"/>
              <a:t>Below yellow is negative</a:t>
            </a:r>
          </a:p>
          <a:p>
            <a:r>
              <a:rPr lang="en-US" dirty="0" smtClean="0"/>
              <a:t>In this case,</a:t>
            </a:r>
          </a:p>
          <a:p>
            <a:pPr lvl="1"/>
            <a:r>
              <a:rPr lang="en-US" dirty="0" smtClean="0"/>
              <a:t>TPR = 0.4</a:t>
            </a:r>
          </a:p>
          <a:p>
            <a:pPr lvl="1"/>
            <a:r>
              <a:rPr lang="en-US" dirty="0" smtClean="0"/>
              <a:t>FPR = 1.0 – TNR               = 1.0 </a:t>
            </a:r>
            <a:r>
              <a:rPr lang="en-US" smtClean="0"/>
              <a:t>– 1.0 </a:t>
            </a:r>
            <a:r>
              <a:rPr lang="en-US" dirty="0" smtClean="0"/>
              <a:t>= 0.0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29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04628" y="478069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77022" y="615229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5037909" y="461789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648511" y="615309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13" name="Isosceles Triangle 12"/>
          <p:cNvSpPr/>
          <p:nvPr/>
        </p:nvSpPr>
        <p:spPr>
          <a:xfrm>
            <a:off x="6800911" y="52996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7063039" y="417189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596439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7791511" y="4556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7105711" y="57568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80871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04760" y="3810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877111" y="4419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42871" y="47853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081071" y="49377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867400" y="4151376"/>
            <a:ext cx="28194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6200000">
            <a:off x="5492910" y="1250670"/>
            <a:ext cx="65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TPR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2876490"/>
            <a:ext cx="635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FPR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6019800" y="133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615268" y="2857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719668" y="-1911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715000" y="2724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59" name="Oval 58"/>
          <p:cNvSpPr/>
          <p:nvPr/>
        </p:nvSpPr>
        <p:spPr>
          <a:xfrm>
            <a:off x="8671560" y="11887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21131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66267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11403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14032" y="67888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114032" y="122752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565392" y="122752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565392" y="177616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6019800" y="177616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that we have a proposed method for detecting </a:t>
            </a:r>
            <a:r>
              <a:rPr lang="en-US" b="1" dirty="0" smtClean="0"/>
              <a:t>malware</a:t>
            </a:r>
          </a:p>
          <a:p>
            <a:r>
              <a:rPr lang="en-US" dirty="0" smtClean="0"/>
              <a:t>We want to determine how well it performs on a specific dataset</a:t>
            </a:r>
          </a:p>
          <a:p>
            <a:pPr lvl="1"/>
            <a:r>
              <a:rPr lang="en-US" dirty="0" smtClean="0"/>
              <a:t>We want to </a:t>
            </a:r>
            <a:r>
              <a:rPr lang="en-US" b="1" i="1" dirty="0" smtClean="0"/>
              <a:t>quantify</a:t>
            </a:r>
            <a:r>
              <a:rPr lang="en-US" dirty="0" smtClean="0"/>
              <a:t> effectiveness</a:t>
            </a:r>
          </a:p>
          <a:p>
            <a:r>
              <a:rPr lang="en-US" dirty="0" smtClean="0"/>
              <a:t>Ideally, compare to previous work</a:t>
            </a:r>
          </a:p>
          <a:p>
            <a:pPr lvl="1"/>
            <a:r>
              <a:rPr lang="en-US" dirty="0" smtClean="0"/>
              <a:t>But, often difficult to directly compare</a:t>
            </a:r>
          </a:p>
          <a:p>
            <a:r>
              <a:rPr lang="en-US" dirty="0" smtClean="0"/>
              <a:t>Comparisons to AV products?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029200" cy="1143000"/>
          </a:xfrm>
        </p:spPr>
        <p:txBody>
          <a:bodyPr/>
          <a:lstStyle/>
          <a:p>
            <a:r>
              <a:rPr lang="en-US" dirty="0" smtClean="0"/>
              <a:t>ROC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Suppose threshold set at yellow line</a:t>
            </a:r>
          </a:p>
          <a:p>
            <a:pPr lvl="1"/>
            <a:r>
              <a:rPr lang="en-US" dirty="0" smtClean="0"/>
              <a:t>Above yellow, classified as positive, </a:t>
            </a:r>
          </a:p>
          <a:p>
            <a:pPr lvl="1"/>
            <a:r>
              <a:rPr lang="en-US" dirty="0" smtClean="0"/>
              <a:t>Below yellow is negative</a:t>
            </a:r>
          </a:p>
          <a:p>
            <a:r>
              <a:rPr lang="en-US" dirty="0" smtClean="0"/>
              <a:t>In this case,</a:t>
            </a:r>
          </a:p>
          <a:p>
            <a:pPr lvl="1"/>
            <a:r>
              <a:rPr lang="en-US" dirty="0" smtClean="0"/>
              <a:t>TPR = 0.2</a:t>
            </a:r>
          </a:p>
          <a:p>
            <a:pPr lvl="1"/>
            <a:r>
              <a:rPr lang="en-US" dirty="0" smtClean="0"/>
              <a:t>FPR = 1.0 – TNR               = 1.0 – 0.6 = 0.0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30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04628" y="478069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77022" y="615229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5037909" y="461789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648511" y="615309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13" name="Isosceles Triangle 12"/>
          <p:cNvSpPr/>
          <p:nvPr/>
        </p:nvSpPr>
        <p:spPr>
          <a:xfrm>
            <a:off x="6800911" y="52996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7063039" y="417189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596439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7791511" y="4556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7105711" y="57568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80871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04760" y="3810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877111" y="4419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42871" y="47853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081071" y="49377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867400" y="3962400"/>
            <a:ext cx="28194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6200000">
            <a:off x="5492910" y="1250670"/>
            <a:ext cx="65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TPR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2876490"/>
            <a:ext cx="635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FPR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6019800" y="133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615268" y="2857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719668" y="-1911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715000" y="2724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59" name="Oval 58"/>
          <p:cNvSpPr/>
          <p:nvPr/>
        </p:nvSpPr>
        <p:spPr>
          <a:xfrm>
            <a:off x="8671560" y="11887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21131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66267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11403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14032" y="67888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114032" y="122752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565392" y="122752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565392" y="177616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6019800" y="177616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6019800" y="232480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029200" cy="1143000"/>
          </a:xfrm>
        </p:spPr>
        <p:txBody>
          <a:bodyPr/>
          <a:lstStyle/>
          <a:p>
            <a:r>
              <a:rPr lang="en-US" dirty="0" smtClean="0"/>
              <a:t>ROC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Suppose threshold set at yellow line</a:t>
            </a:r>
          </a:p>
          <a:p>
            <a:pPr lvl="1"/>
            <a:r>
              <a:rPr lang="en-US" dirty="0" smtClean="0"/>
              <a:t>Above yellow, classified as positive, </a:t>
            </a:r>
          </a:p>
          <a:p>
            <a:pPr lvl="1"/>
            <a:r>
              <a:rPr lang="en-US" dirty="0" smtClean="0"/>
              <a:t>Below yellow is negative</a:t>
            </a:r>
          </a:p>
          <a:p>
            <a:r>
              <a:rPr lang="en-US" dirty="0" smtClean="0"/>
              <a:t>In this case,</a:t>
            </a:r>
          </a:p>
          <a:p>
            <a:pPr lvl="1"/>
            <a:r>
              <a:rPr lang="en-US" dirty="0" smtClean="0"/>
              <a:t>TPR = 0.0</a:t>
            </a:r>
          </a:p>
          <a:p>
            <a:pPr lvl="1"/>
            <a:r>
              <a:rPr lang="en-US" dirty="0" smtClean="0"/>
              <a:t>FPR = 1.0 – TNR               = 1.0 – 0.6 = 0.0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31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04628" y="478069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77022" y="615229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5037909" y="461789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648511" y="615309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13" name="Isosceles Triangle 12"/>
          <p:cNvSpPr/>
          <p:nvPr/>
        </p:nvSpPr>
        <p:spPr>
          <a:xfrm>
            <a:off x="6800911" y="52996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7063039" y="417189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596439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7791511" y="4556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7105711" y="57568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80871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04760" y="3810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877111" y="4419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42871" y="47853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081071" y="49377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867400" y="3733800"/>
            <a:ext cx="28194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6200000">
            <a:off x="5492910" y="1252728"/>
            <a:ext cx="65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TPR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2876490"/>
            <a:ext cx="635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FPR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6019800" y="133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615268" y="2857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719668" y="-1911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715000" y="2724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59" name="Oval 58"/>
          <p:cNvSpPr/>
          <p:nvPr/>
        </p:nvSpPr>
        <p:spPr>
          <a:xfrm>
            <a:off x="8671560" y="11887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21131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66267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114032" y="118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14032" y="67888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114032" y="122752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565392" y="122752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565392" y="177616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6019800" y="177616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6019800" y="232480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19800" y="2785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Connector 49"/>
          <p:cNvCxnSpPr/>
          <p:nvPr/>
        </p:nvCxnSpPr>
        <p:spPr>
          <a:xfrm rot="16200000" flipH="1">
            <a:off x="6813010" y="3273552"/>
            <a:ext cx="1588" cy="545592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6200000" flipH="1">
            <a:off x="7872190" y="1673352"/>
            <a:ext cx="1588" cy="1572768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6601174" y="2998438"/>
            <a:ext cx="969264" cy="1588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6200000" flipH="1">
            <a:off x="6262116" y="3840480"/>
            <a:ext cx="1588" cy="545592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5495544" y="4663440"/>
            <a:ext cx="969264" cy="1588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543800" cy="1143000"/>
          </a:xfrm>
        </p:spPr>
        <p:txBody>
          <a:bodyPr/>
          <a:lstStyle/>
          <a:p>
            <a:r>
              <a:rPr lang="en-US" dirty="0" smtClean="0"/>
              <a:t>ROC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Connect the dots…</a:t>
            </a:r>
          </a:p>
          <a:p>
            <a:r>
              <a:rPr lang="en-US" dirty="0" smtClean="0"/>
              <a:t>This is an ROC curve!</a:t>
            </a:r>
          </a:p>
          <a:p>
            <a:r>
              <a:rPr lang="en-US" dirty="0" smtClean="0"/>
              <a:t>What good is it?</a:t>
            </a:r>
          </a:p>
          <a:p>
            <a:pPr lvl="1"/>
            <a:r>
              <a:rPr lang="en-US" dirty="0" smtClean="0"/>
              <a:t>Captures info </a:t>
            </a:r>
            <a:r>
              <a:rPr lang="en-US" dirty="0" err="1" smtClean="0"/>
              <a:t>wrt</a:t>
            </a:r>
            <a:r>
              <a:rPr lang="en-US" dirty="0" smtClean="0"/>
              <a:t> </a:t>
            </a:r>
            <a:r>
              <a:rPr lang="en-US" b="1" i="1" dirty="0" smtClean="0"/>
              <a:t>all</a:t>
            </a:r>
            <a:r>
              <a:rPr lang="en-US" dirty="0" smtClean="0"/>
              <a:t> </a:t>
            </a:r>
            <a:r>
              <a:rPr lang="en-US" b="1" i="1" dirty="0" smtClean="0"/>
              <a:t>possible</a:t>
            </a:r>
            <a:r>
              <a:rPr lang="en-US" dirty="0" smtClean="0"/>
              <a:t> thresholds</a:t>
            </a:r>
          </a:p>
          <a:p>
            <a:pPr lvl="1"/>
            <a:r>
              <a:rPr lang="en-US" dirty="0" smtClean="0"/>
              <a:t>Removes threshold as a factor in the analysis</a:t>
            </a:r>
          </a:p>
          <a:p>
            <a:r>
              <a:rPr lang="en-US" dirty="0" smtClean="0"/>
              <a:t>What does it all mean?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 rot="16200000">
            <a:off x="5416710" y="3536670"/>
            <a:ext cx="65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TPR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5162490"/>
            <a:ext cx="635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FPR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5943600" y="2419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539068" y="5143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643468" y="226689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638800" y="5010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59" name="Oval 58"/>
          <p:cNvSpPr/>
          <p:nvPr/>
        </p:nvSpPr>
        <p:spPr>
          <a:xfrm>
            <a:off x="8595360" y="240487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135112" y="2404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586472" y="2404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037832" y="2404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037832" y="296488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037832" y="351352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489192" y="351352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489192" y="406216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5943600" y="406216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943600" y="461080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943600" y="5071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rot="5400000">
            <a:off x="6291072" y="3833562"/>
            <a:ext cx="483982" cy="1588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Connector 49"/>
          <p:cNvCxnSpPr/>
          <p:nvPr/>
        </p:nvCxnSpPr>
        <p:spPr>
          <a:xfrm rot="16200000" flipH="1">
            <a:off x="6813010" y="3273552"/>
            <a:ext cx="1588" cy="545592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6200000" flipH="1">
            <a:off x="7872190" y="1673352"/>
            <a:ext cx="1588" cy="1572768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6601174" y="2998438"/>
            <a:ext cx="969264" cy="1588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6200000" flipH="1">
            <a:off x="6262116" y="3840480"/>
            <a:ext cx="1588" cy="545592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5495544" y="4663440"/>
            <a:ext cx="969264" cy="1588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543800" cy="1143000"/>
          </a:xfrm>
        </p:spPr>
        <p:txBody>
          <a:bodyPr/>
          <a:lstStyle/>
          <a:p>
            <a:r>
              <a:rPr lang="en-US" dirty="0" smtClean="0"/>
              <a:t>ROC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Random classifier? </a:t>
            </a:r>
          </a:p>
          <a:p>
            <a:pPr lvl="1"/>
            <a:r>
              <a:rPr lang="en-US" dirty="0" smtClean="0"/>
              <a:t>Yellow 45 degree line</a:t>
            </a:r>
          </a:p>
          <a:p>
            <a:r>
              <a:rPr lang="en-US" dirty="0" smtClean="0"/>
              <a:t>Perfect classifier?</a:t>
            </a:r>
          </a:p>
          <a:p>
            <a:pPr lvl="1"/>
            <a:r>
              <a:rPr lang="en-US" dirty="0" smtClean="0"/>
              <a:t>Red (Why?)</a:t>
            </a:r>
          </a:p>
          <a:p>
            <a:r>
              <a:rPr lang="en-US" dirty="0" smtClean="0"/>
              <a:t>Above 45 degree line? </a:t>
            </a:r>
          </a:p>
          <a:p>
            <a:pPr lvl="1"/>
            <a:r>
              <a:rPr lang="en-US" dirty="0" smtClean="0"/>
              <a:t>Better than random</a:t>
            </a:r>
          </a:p>
          <a:p>
            <a:pPr lvl="1"/>
            <a:r>
              <a:rPr lang="en-US" dirty="0" smtClean="0"/>
              <a:t>The closer to the red, the closer to ideal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 rot="16200000">
            <a:off x="5416710" y="3536670"/>
            <a:ext cx="65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TPR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5162490"/>
            <a:ext cx="635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FPR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5943600" y="2419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539068" y="5143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643468" y="226689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638800" y="5010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59" name="Oval 58"/>
          <p:cNvSpPr/>
          <p:nvPr/>
        </p:nvSpPr>
        <p:spPr>
          <a:xfrm>
            <a:off x="8595360" y="240487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135112" y="2404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586472" y="2404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037832" y="2404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037832" y="296488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037832" y="351352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489192" y="351352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489192" y="406216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5943600" y="406216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943600" y="461080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943600" y="5071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rot="5400000">
            <a:off x="6291072" y="3833562"/>
            <a:ext cx="483982" cy="1588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1" idx="2"/>
            <a:endCxn id="59" idx="4"/>
          </p:cNvCxnSpPr>
          <p:nvPr/>
        </p:nvCxnSpPr>
        <p:spPr>
          <a:xfrm rot="10800000" flipH="1">
            <a:off x="5943600" y="2496312"/>
            <a:ext cx="2697480" cy="2620458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0800000">
            <a:off x="5942012" y="2438400"/>
            <a:ext cx="1588" cy="26783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5943600" y="2438400"/>
            <a:ext cx="270662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Connector 49"/>
          <p:cNvCxnSpPr/>
          <p:nvPr/>
        </p:nvCxnSpPr>
        <p:spPr>
          <a:xfrm rot="16200000" flipH="1">
            <a:off x="6813010" y="3273552"/>
            <a:ext cx="1588" cy="545592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5495544" y="4663440"/>
            <a:ext cx="969264" cy="1588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6200000" flipH="1">
            <a:off x="6262116" y="3840480"/>
            <a:ext cx="1588" cy="545592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6601174" y="2998438"/>
            <a:ext cx="969264" cy="1588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6200000" flipH="1">
            <a:off x="7872190" y="1673352"/>
            <a:ext cx="1588" cy="1572768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696200" cy="1143000"/>
          </a:xfrm>
        </p:spPr>
        <p:txBody>
          <a:bodyPr/>
          <a:lstStyle/>
          <a:p>
            <a:r>
              <a:rPr lang="en-US" dirty="0" smtClean="0"/>
              <a:t>Area Under the Curve (AUC)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5181600" cy="4495800"/>
          </a:xfrm>
        </p:spPr>
        <p:txBody>
          <a:bodyPr/>
          <a:lstStyle/>
          <a:p>
            <a:r>
              <a:rPr lang="en-US" dirty="0" smtClean="0"/>
              <a:t>ROC curve lives within a </a:t>
            </a:r>
            <a:r>
              <a:rPr lang="en-US" dirty="0" smtClean="0">
                <a:latin typeface="Lucida Grande"/>
                <a:cs typeface="Lucida Grande"/>
              </a:rPr>
              <a:t>1x1</a:t>
            </a:r>
            <a:r>
              <a:rPr lang="en-US" dirty="0" smtClean="0"/>
              <a:t> square</a:t>
            </a:r>
          </a:p>
          <a:p>
            <a:r>
              <a:rPr lang="en-US" dirty="0" smtClean="0"/>
              <a:t>Random classifier?</a:t>
            </a:r>
          </a:p>
          <a:p>
            <a:pPr lvl="1"/>
            <a:r>
              <a:rPr lang="en-US" dirty="0" smtClean="0"/>
              <a:t>AUC ≈ 0.5</a:t>
            </a:r>
          </a:p>
          <a:p>
            <a:r>
              <a:rPr lang="en-US" dirty="0" smtClean="0"/>
              <a:t>Perfect classifier (red)?</a:t>
            </a:r>
          </a:p>
          <a:p>
            <a:pPr lvl="1"/>
            <a:r>
              <a:rPr lang="en-US" dirty="0" smtClean="0"/>
              <a:t>AUC = 1.0</a:t>
            </a:r>
          </a:p>
          <a:p>
            <a:r>
              <a:rPr lang="en-US" dirty="0" smtClean="0"/>
              <a:t>Example curve (blue)?</a:t>
            </a:r>
          </a:p>
          <a:p>
            <a:pPr lvl="1"/>
            <a:r>
              <a:rPr lang="en-US" dirty="0" smtClean="0"/>
              <a:t>AUC = 0.8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 rot="16200000">
            <a:off x="5416710" y="3536670"/>
            <a:ext cx="65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TPR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5162490"/>
            <a:ext cx="635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FPR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5943600" y="2419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539068" y="5143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643468" y="226689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638800" y="5010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59" name="Oval 58"/>
          <p:cNvSpPr/>
          <p:nvPr/>
        </p:nvSpPr>
        <p:spPr>
          <a:xfrm>
            <a:off x="8595360" y="241929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135112" y="2404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586472" y="2404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037832" y="2404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037832" y="296488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037832" y="351352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489192" y="351352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489192" y="406216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5943600" y="406216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943600" y="461080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943600" y="5071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rot="5400000">
            <a:off x="6291072" y="3833562"/>
            <a:ext cx="483982" cy="1588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1" idx="2"/>
            <a:endCxn id="59" idx="4"/>
          </p:cNvCxnSpPr>
          <p:nvPr/>
        </p:nvCxnSpPr>
        <p:spPr>
          <a:xfrm rot="10800000" flipH="1">
            <a:off x="5943600" y="2510730"/>
            <a:ext cx="2697480" cy="2606040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0800000">
            <a:off x="5942012" y="2438400"/>
            <a:ext cx="1588" cy="26783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5943600" y="2438400"/>
            <a:ext cx="270662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Connector 49"/>
          <p:cNvCxnSpPr/>
          <p:nvPr/>
        </p:nvCxnSpPr>
        <p:spPr>
          <a:xfrm rot="16200000" flipH="1">
            <a:off x="6813010" y="3273552"/>
            <a:ext cx="1588" cy="545592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6200000" flipH="1">
            <a:off x="7872190" y="1673352"/>
            <a:ext cx="1588" cy="1572768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6601174" y="2998438"/>
            <a:ext cx="969264" cy="1588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6200000" flipH="1">
            <a:off x="6262116" y="3840480"/>
            <a:ext cx="1588" cy="545592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5495544" y="4663440"/>
            <a:ext cx="969264" cy="1588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696200" cy="1143000"/>
          </a:xfrm>
        </p:spPr>
        <p:txBody>
          <a:bodyPr/>
          <a:lstStyle/>
          <a:p>
            <a:r>
              <a:rPr lang="en-US" dirty="0" smtClean="0"/>
              <a:t>Area Under the Curve (AUC)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Area under ROC curve quantifies success</a:t>
            </a:r>
          </a:p>
          <a:p>
            <a:pPr lvl="1"/>
            <a:r>
              <a:rPr lang="en-US" dirty="0" smtClean="0"/>
              <a:t>0.5 </a:t>
            </a:r>
            <a:r>
              <a:rPr lang="en-US" dirty="0" smtClean="0">
                <a:sym typeface="Symbol" charset="2"/>
              </a:rPr>
              <a:t> like </a:t>
            </a:r>
            <a:r>
              <a:rPr lang="en-US" dirty="0" smtClean="0"/>
              <a:t>flipping coin</a:t>
            </a:r>
          </a:p>
          <a:p>
            <a:pPr lvl="1"/>
            <a:r>
              <a:rPr lang="en-US" dirty="0" smtClean="0"/>
              <a:t>1.0 </a:t>
            </a:r>
            <a:r>
              <a:rPr lang="en-US" dirty="0" err="1" smtClean="0">
                <a:sym typeface="Symbol" charset="2"/>
              </a:rPr>
              <a:t></a:t>
            </a:r>
            <a:r>
              <a:rPr lang="en-US" dirty="0" smtClean="0">
                <a:sym typeface="Symbol" charset="2"/>
              </a:rPr>
              <a:t> ideal</a:t>
            </a:r>
            <a:r>
              <a:rPr lang="en-US" dirty="0" smtClean="0"/>
              <a:t> detection</a:t>
            </a:r>
          </a:p>
          <a:p>
            <a:r>
              <a:rPr lang="en-US" dirty="0" smtClean="0"/>
              <a:t>AUC of ROC curve</a:t>
            </a:r>
          </a:p>
          <a:p>
            <a:pPr lvl="1"/>
            <a:r>
              <a:rPr lang="en-US" dirty="0" smtClean="0"/>
              <a:t>Enables us to compare different techniques</a:t>
            </a:r>
          </a:p>
          <a:p>
            <a:pPr lvl="1"/>
            <a:r>
              <a:rPr lang="en-US" dirty="0" smtClean="0"/>
              <a:t>And no need to worry about threshold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 rot="16200000">
            <a:off x="5416710" y="3536670"/>
            <a:ext cx="65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TPR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5162490"/>
            <a:ext cx="635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FPR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5943600" y="2419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539068" y="5143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643468" y="226689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638800" y="5010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59" name="Oval 58"/>
          <p:cNvSpPr/>
          <p:nvPr/>
        </p:nvSpPr>
        <p:spPr>
          <a:xfrm>
            <a:off x="8595360" y="241929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135112" y="2404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586472" y="2404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037832" y="2404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037832" y="296488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037832" y="351352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489192" y="351352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489192" y="406216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5943600" y="406216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943600" y="461080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943600" y="5071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rot="5400000">
            <a:off x="6291072" y="3833562"/>
            <a:ext cx="483982" cy="1588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1" idx="2"/>
            <a:endCxn id="59" idx="4"/>
          </p:cNvCxnSpPr>
          <p:nvPr/>
        </p:nvCxnSpPr>
        <p:spPr>
          <a:xfrm rot="10800000" flipH="1">
            <a:off x="5943600" y="2510730"/>
            <a:ext cx="2697480" cy="2606040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Straight Connector 51"/>
          <p:cNvCxnSpPr/>
          <p:nvPr/>
        </p:nvCxnSpPr>
        <p:spPr>
          <a:xfrm rot="16200000" flipH="1">
            <a:off x="7872190" y="1673352"/>
            <a:ext cx="1588" cy="1572768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6601174" y="2998438"/>
            <a:ext cx="969264" cy="1588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6200000" flipH="1">
            <a:off x="6813010" y="3273552"/>
            <a:ext cx="1588" cy="545592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6200000" flipH="1">
            <a:off x="6262116" y="3840480"/>
            <a:ext cx="1588" cy="545592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5495544" y="4663440"/>
            <a:ext cx="969264" cy="1588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696200" cy="1143000"/>
          </a:xfrm>
        </p:spPr>
        <p:txBody>
          <a:bodyPr/>
          <a:lstStyle/>
          <a:p>
            <a:r>
              <a:rPr lang="en-US" dirty="0" smtClean="0"/>
              <a:t>Partial AUC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Might only consider cases where FPR </a:t>
            </a:r>
            <a:r>
              <a:rPr lang="en-US" dirty="0" smtClean="0">
                <a:latin typeface="Lucida Grande"/>
                <a:cs typeface="Lucida Grande"/>
              </a:rPr>
              <a:t>&lt;</a:t>
            </a:r>
            <a:r>
              <a:rPr lang="en-US" dirty="0" smtClean="0"/>
              <a:t> </a:t>
            </a:r>
            <a:r>
              <a:rPr lang="en-US" dirty="0" err="1" smtClean="0"/>
              <a:t>p</a:t>
            </a:r>
            <a:r>
              <a:rPr lang="en-US" dirty="0" smtClean="0"/>
              <a:t> </a:t>
            </a:r>
          </a:p>
          <a:p>
            <a:r>
              <a:rPr lang="en-US" dirty="0" smtClean="0"/>
              <a:t>“Partial” AUC is </a:t>
            </a:r>
            <a:r>
              <a:rPr lang="en-US" dirty="0" err="1" smtClean="0"/>
              <a:t>AUC</a:t>
            </a:r>
            <a:r>
              <a:rPr lang="en-US" baseline="-25000" dirty="0" err="1" smtClean="0"/>
              <a:t>p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Area up to FPR of </a:t>
            </a:r>
            <a:r>
              <a:rPr lang="en-US" dirty="0" err="1" smtClean="0"/>
              <a:t>p</a:t>
            </a:r>
            <a:endParaRPr lang="en-US" dirty="0" smtClean="0"/>
          </a:p>
          <a:p>
            <a:pPr lvl="1"/>
            <a:r>
              <a:rPr lang="en-US" dirty="0" smtClean="0"/>
              <a:t>Normalized by </a:t>
            </a:r>
            <a:r>
              <a:rPr lang="en-US" dirty="0" err="1" smtClean="0"/>
              <a:t>p</a:t>
            </a:r>
            <a:endParaRPr lang="en-US" dirty="0" smtClean="0"/>
          </a:p>
          <a:p>
            <a:r>
              <a:rPr lang="en-US" dirty="0" smtClean="0"/>
              <a:t>In this example,</a:t>
            </a:r>
          </a:p>
          <a:p>
            <a:pPr lvl="1">
              <a:buNone/>
            </a:pPr>
            <a:r>
              <a:rPr lang="en-US" dirty="0" smtClean="0"/>
              <a:t>AUC</a:t>
            </a:r>
            <a:r>
              <a:rPr lang="en-US" baseline="-25000" dirty="0" smtClean="0"/>
              <a:t>0.4</a:t>
            </a:r>
            <a:r>
              <a:rPr lang="en-US" dirty="0" smtClean="0"/>
              <a:t> = 0.2 / 0.4 = 0.5</a:t>
            </a:r>
          </a:p>
          <a:p>
            <a:pPr lvl="1">
              <a:buNone/>
            </a:pPr>
            <a:r>
              <a:rPr lang="en-US" dirty="0" smtClean="0"/>
              <a:t>AUC</a:t>
            </a:r>
            <a:r>
              <a:rPr lang="en-US" baseline="-25000" dirty="0" smtClean="0"/>
              <a:t>0.2</a:t>
            </a:r>
            <a:r>
              <a:rPr lang="en-US" dirty="0" smtClean="0"/>
              <a:t> = 0.08/0.2 = 0.4 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 rot="16200000">
            <a:off x="5416710" y="3536670"/>
            <a:ext cx="65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TPR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5162490"/>
            <a:ext cx="635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FPR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5943600" y="2419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539068" y="5143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643468" y="226689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638800" y="5010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59" name="Oval 58"/>
          <p:cNvSpPr/>
          <p:nvPr/>
        </p:nvSpPr>
        <p:spPr>
          <a:xfrm>
            <a:off x="8595360" y="241929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135112" y="2404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586472" y="2404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037832" y="2404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037832" y="296488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037832" y="351352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489192" y="351352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489192" y="406216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5943600" y="406216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943600" y="461080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943600" y="507105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rot="5400000">
            <a:off x="6291072" y="3833562"/>
            <a:ext cx="483982" cy="1588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1" idx="2"/>
            <a:endCxn id="59" idx="4"/>
          </p:cNvCxnSpPr>
          <p:nvPr/>
        </p:nvCxnSpPr>
        <p:spPr>
          <a:xfrm rot="10800000" flipH="1">
            <a:off x="5943600" y="2510730"/>
            <a:ext cx="2697480" cy="2606040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943600" y="2438400"/>
            <a:ext cx="1143000" cy="2743200"/>
          </a:xfrm>
          <a:prstGeom prst="rect">
            <a:avLst/>
          </a:prstGeom>
          <a:solidFill>
            <a:srgbClr val="3366FF">
              <a:alpha val="20000"/>
            </a:srgbClr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943600" y="2438400"/>
            <a:ext cx="609600" cy="2743200"/>
          </a:xfrm>
          <a:prstGeom prst="rect">
            <a:avLst/>
          </a:prstGeom>
          <a:solidFill>
            <a:srgbClr val="3366FF">
              <a:alpha val="20000"/>
            </a:srgbClr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1" grpId="1" animBg="1"/>
      <p:bldP spid="42" grpId="0" animBg="1"/>
      <p:bldP spid="42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Imbalance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train model for given malware family</a:t>
            </a:r>
          </a:p>
          <a:p>
            <a:r>
              <a:rPr lang="en-US" dirty="0" smtClean="0"/>
              <a:t>In practice, we expect to score </a:t>
            </a:r>
            <a:r>
              <a:rPr lang="en-US" b="1" i="1" dirty="0" smtClean="0"/>
              <a:t>many</a:t>
            </a:r>
            <a:r>
              <a:rPr lang="en-US" dirty="0" smtClean="0"/>
              <a:t> more non-family samples than family </a:t>
            </a:r>
          </a:p>
          <a:p>
            <a:pPr lvl="1"/>
            <a:r>
              <a:rPr lang="en-US" dirty="0" smtClean="0"/>
              <a:t>Number of negative cases is large</a:t>
            </a:r>
          </a:p>
          <a:p>
            <a:pPr lvl="1"/>
            <a:r>
              <a:rPr lang="en-US" dirty="0" smtClean="0"/>
              <a:t>Number of positive cases is small</a:t>
            </a:r>
          </a:p>
          <a:p>
            <a:r>
              <a:rPr lang="en-US" dirty="0" smtClean="0"/>
              <a:t>So what?</a:t>
            </a:r>
          </a:p>
          <a:p>
            <a:r>
              <a:rPr lang="en-US" dirty="0" smtClean="0"/>
              <a:t>Let’s consider an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Imbalance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practice, we need threshold</a:t>
            </a:r>
          </a:p>
          <a:p>
            <a:r>
              <a:rPr lang="en-US" dirty="0" smtClean="0"/>
              <a:t>For a given threshold, suppose sensitivity = 0.99, specificity = 0.98</a:t>
            </a:r>
          </a:p>
          <a:p>
            <a:pPr lvl="1"/>
            <a:r>
              <a:rPr lang="en-US" dirty="0" smtClean="0"/>
              <a:t>Then TPR = 0.99 and FPR = 0.02</a:t>
            </a:r>
          </a:p>
          <a:p>
            <a:r>
              <a:rPr lang="en-US" dirty="0" err="1" smtClean="0"/>
              <a:t>Spse</a:t>
            </a:r>
            <a:r>
              <a:rPr lang="en-US" dirty="0" smtClean="0"/>
              <a:t> 1 in 1k samples tested is malware of type our model is trained to detect</a:t>
            </a:r>
          </a:p>
          <a:p>
            <a:r>
              <a:rPr lang="en-US" dirty="0" smtClean="0"/>
              <a:t>Suppose we scan, say, 100k files</a:t>
            </a:r>
          </a:p>
          <a:p>
            <a:pPr lvl="1"/>
            <a:r>
              <a:rPr lang="en-US" dirty="0" smtClean="0"/>
              <a:t>What do we find?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Imbalance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Assuming TPR = 0.99 and FPR = 0.02</a:t>
            </a:r>
          </a:p>
          <a:p>
            <a:pPr lvl="1"/>
            <a:r>
              <a:rPr lang="en-US" dirty="0" smtClean="0"/>
              <a:t>And 1 in 1000 samples tested is malware</a:t>
            </a:r>
          </a:p>
          <a:p>
            <a:r>
              <a:rPr lang="en-US" dirty="0" smtClean="0"/>
              <a:t>After scanning 100k files…</a:t>
            </a:r>
          </a:p>
          <a:p>
            <a:pPr lvl="1"/>
            <a:r>
              <a:rPr lang="en-US" dirty="0" smtClean="0"/>
              <a:t>Detect 99 of 100 actual malware (TP)</a:t>
            </a:r>
          </a:p>
          <a:p>
            <a:pPr lvl="1"/>
            <a:r>
              <a:rPr lang="en-US" dirty="0" smtClean="0"/>
              <a:t>Misclassify 1 malware as benign (FN)</a:t>
            </a:r>
          </a:p>
          <a:p>
            <a:pPr lvl="1"/>
            <a:r>
              <a:rPr lang="en-US" dirty="0" smtClean="0"/>
              <a:t>Correctly classify 97902 (out of 99900) benign as benign (TN)</a:t>
            </a:r>
          </a:p>
          <a:p>
            <a:pPr lvl="1"/>
            <a:r>
              <a:rPr lang="en-US" dirty="0" smtClean="0"/>
              <a:t>Misclassify 1998 benign as malware (FP) 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a set of malware samples</a:t>
            </a:r>
          </a:p>
          <a:p>
            <a:pPr lvl="1"/>
            <a:r>
              <a:rPr lang="en-US" dirty="0" smtClean="0"/>
              <a:t>All from a single (metamorphic) “family”… </a:t>
            </a:r>
          </a:p>
          <a:p>
            <a:pPr lvl="1"/>
            <a:r>
              <a:rPr lang="en-US" dirty="0" smtClean="0"/>
              <a:t>…or, at least all of a similar type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roader the “family”, the more difficult</a:t>
            </a:r>
          </a:p>
          <a:p>
            <a:r>
              <a:rPr lang="en-US" dirty="0" smtClean="0"/>
              <a:t>And, a representative non-family set</a:t>
            </a:r>
          </a:p>
          <a:p>
            <a:pPr lvl="1"/>
            <a:r>
              <a:rPr lang="en-US" dirty="0" smtClean="0"/>
              <a:t>Often, assumed to be benign samples</a:t>
            </a:r>
          </a:p>
          <a:p>
            <a:pPr lvl="1"/>
            <a:r>
              <a:rPr lang="en-US" dirty="0" smtClean="0"/>
              <a:t>More diverse, may be more difficult</a:t>
            </a:r>
          </a:p>
          <a:p>
            <a:r>
              <a:rPr lang="en-US" dirty="0"/>
              <a:t>P</a:t>
            </a:r>
            <a:r>
              <a:rPr lang="en-US" dirty="0" smtClean="0"/>
              <a:t>roblem specifics matter...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Imbalance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97903 classified as benign</a:t>
            </a:r>
          </a:p>
          <a:p>
            <a:pPr lvl="1"/>
            <a:r>
              <a:rPr lang="en-US" dirty="0" smtClean="0"/>
              <a:t> Of those, 97902 are actually benign</a:t>
            </a:r>
          </a:p>
          <a:p>
            <a:pPr lvl="1"/>
            <a:r>
              <a:rPr lang="en-US" dirty="0" smtClean="0"/>
              <a:t>And 97902/97903 </a:t>
            </a:r>
            <a:r>
              <a:rPr lang="en-US" dirty="0" smtClean="0">
                <a:latin typeface="Lucida Grande"/>
                <a:cs typeface="Lucida Grande"/>
              </a:rPr>
              <a:t>&gt;</a:t>
            </a:r>
            <a:r>
              <a:rPr lang="en-US" dirty="0" smtClean="0"/>
              <a:t> 0.9999 </a:t>
            </a:r>
          </a:p>
          <a:p>
            <a:r>
              <a:rPr lang="en-US" dirty="0" smtClean="0"/>
              <a:t>We classified 2097 as malware</a:t>
            </a:r>
          </a:p>
          <a:p>
            <a:pPr lvl="1"/>
            <a:r>
              <a:rPr lang="en-US" dirty="0" smtClean="0"/>
              <a:t>Of these, only 99 are actual malware</a:t>
            </a:r>
          </a:p>
          <a:p>
            <a:pPr lvl="1"/>
            <a:r>
              <a:rPr lang="en-US" dirty="0" smtClean="0"/>
              <a:t>But 99/2097 </a:t>
            </a:r>
            <a:r>
              <a:rPr lang="en-US" dirty="0" smtClean="0">
                <a:latin typeface="Lucida Grande"/>
                <a:cs typeface="Lucida Grande"/>
              </a:rPr>
              <a:t>&lt;</a:t>
            </a:r>
            <a:r>
              <a:rPr lang="en-US" dirty="0" smtClean="0"/>
              <a:t> 0.05 </a:t>
            </a:r>
          </a:p>
          <a:p>
            <a:r>
              <a:rPr lang="en-US" dirty="0" smtClean="0"/>
              <a:t>Remember the “boy who cried wolf”?</a:t>
            </a:r>
          </a:p>
          <a:p>
            <a:pPr lvl="1"/>
            <a:r>
              <a:rPr lang="en-US" dirty="0" smtClean="0"/>
              <a:t>This is the AV that cries wolf (a lot)…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Imbalance Solution?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to do?</a:t>
            </a:r>
          </a:p>
          <a:p>
            <a:r>
              <a:rPr lang="en-US" dirty="0" smtClean="0"/>
              <a:t>There is inherent tradeoff between sensitivity and specificity</a:t>
            </a:r>
          </a:p>
          <a:p>
            <a:r>
              <a:rPr lang="en-US" dirty="0" smtClean="0"/>
              <a:t>Suppose we can adjust threshold so</a:t>
            </a:r>
          </a:p>
          <a:p>
            <a:pPr lvl="1"/>
            <a:r>
              <a:rPr lang="en-US" dirty="0" smtClean="0"/>
              <a:t>TPR = 0.92 and FPR = 0.0003</a:t>
            </a:r>
          </a:p>
          <a:p>
            <a:r>
              <a:rPr lang="en-US" dirty="0" smtClean="0"/>
              <a:t>As before…</a:t>
            </a:r>
          </a:p>
          <a:p>
            <a:pPr lvl="1"/>
            <a:r>
              <a:rPr lang="en-US" dirty="0" smtClean="0"/>
              <a:t>We have 1 in 1000 is malware</a:t>
            </a:r>
          </a:p>
          <a:p>
            <a:pPr lvl="1"/>
            <a:r>
              <a:rPr lang="en-US" dirty="0" smtClean="0"/>
              <a:t>And we test 100k files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Imbalance Solution?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419600"/>
          </a:xfrm>
        </p:spPr>
        <p:txBody>
          <a:bodyPr/>
          <a:lstStyle/>
          <a:p>
            <a:r>
              <a:rPr lang="en-US" dirty="0" smtClean="0"/>
              <a:t>Assuming TPR = 0.92 and FPR = 0.0003</a:t>
            </a:r>
          </a:p>
          <a:p>
            <a:pPr lvl="1"/>
            <a:r>
              <a:rPr lang="en-US" dirty="0" smtClean="0"/>
              <a:t>And 1 in 1000 is malware</a:t>
            </a:r>
          </a:p>
          <a:p>
            <a:r>
              <a:rPr lang="en-US" dirty="0" smtClean="0"/>
              <a:t>After scanning 100k files…</a:t>
            </a:r>
          </a:p>
          <a:p>
            <a:pPr lvl="1"/>
            <a:r>
              <a:rPr lang="en-US" dirty="0" smtClean="0"/>
              <a:t>Detect 92 of 100 actual malware (TP)</a:t>
            </a:r>
          </a:p>
          <a:p>
            <a:pPr lvl="1"/>
            <a:r>
              <a:rPr lang="en-US" dirty="0" smtClean="0"/>
              <a:t>Misclassify 8 malware as benign (FN)</a:t>
            </a:r>
          </a:p>
          <a:p>
            <a:pPr lvl="1"/>
            <a:r>
              <a:rPr lang="en-US" dirty="0" smtClean="0"/>
              <a:t>Correctly classify 99870 (out of 99900) benign as benign (TN)</a:t>
            </a:r>
          </a:p>
          <a:p>
            <a:pPr lvl="1"/>
            <a:r>
              <a:rPr lang="en-US" dirty="0" smtClean="0"/>
              <a:t>Misclassify 30 benign as malware (FP)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Imbalance Solution?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99878 classified as benign</a:t>
            </a:r>
          </a:p>
          <a:p>
            <a:pPr lvl="1"/>
            <a:r>
              <a:rPr lang="en-US" dirty="0" smtClean="0"/>
              <a:t> Of those, all but 8 are actually benign</a:t>
            </a:r>
          </a:p>
          <a:p>
            <a:pPr lvl="1"/>
            <a:r>
              <a:rPr lang="en-US" dirty="0" smtClean="0"/>
              <a:t>And 99870/99878 </a:t>
            </a:r>
            <a:r>
              <a:rPr lang="en-US" dirty="0" smtClean="0">
                <a:latin typeface="Lucida Grande"/>
                <a:cs typeface="Lucida Grande"/>
              </a:rPr>
              <a:t>&gt;</a:t>
            </a:r>
            <a:r>
              <a:rPr lang="en-US" dirty="0" smtClean="0"/>
              <a:t> 0.9999 </a:t>
            </a:r>
          </a:p>
          <a:p>
            <a:r>
              <a:rPr lang="en-US" dirty="0" smtClean="0"/>
              <a:t>We classified 122 as malware</a:t>
            </a:r>
          </a:p>
          <a:p>
            <a:pPr lvl="1"/>
            <a:r>
              <a:rPr lang="en-US" dirty="0" smtClean="0"/>
              <a:t>Of these, 92 are actual malware</a:t>
            </a:r>
          </a:p>
          <a:p>
            <a:pPr lvl="1"/>
            <a:r>
              <a:rPr lang="en-US" dirty="0" smtClean="0"/>
              <a:t>And 92/122 </a:t>
            </a:r>
            <a:r>
              <a:rPr lang="en-US" dirty="0" smtClean="0">
                <a:latin typeface="Lucida Grande"/>
                <a:cs typeface="Lucida Grande"/>
              </a:rPr>
              <a:t>&gt;</a:t>
            </a:r>
            <a:r>
              <a:rPr lang="en-US" dirty="0" smtClean="0"/>
              <a:t> 0.75 </a:t>
            </a:r>
          </a:p>
          <a:p>
            <a:r>
              <a:rPr lang="en-US" dirty="0" smtClean="0"/>
              <a:t>Can adjust threshold to further reduce “crying wolf” effect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Imbalance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419600"/>
          </a:xfrm>
        </p:spPr>
        <p:txBody>
          <a:bodyPr/>
          <a:lstStyle/>
          <a:p>
            <a:r>
              <a:rPr lang="en-US" dirty="0" smtClean="0"/>
              <a:t>A better alternative?</a:t>
            </a:r>
          </a:p>
          <a:p>
            <a:r>
              <a:rPr lang="en-US" dirty="0" smtClean="0"/>
              <a:t>Instead of decreasing FPR </a:t>
            </a:r>
            <a:r>
              <a:rPr lang="en-US" dirty="0"/>
              <a:t>(</a:t>
            </a:r>
            <a:r>
              <a:rPr lang="en-US" dirty="0" smtClean="0"/>
              <a:t>lower TPR) </a:t>
            </a:r>
          </a:p>
          <a:p>
            <a:pPr lvl="1"/>
            <a:r>
              <a:rPr lang="en-US" dirty="0" smtClean="0"/>
              <a:t>Perform </a:t>
            </a:r>
            <a:r>
              <a:rPr lang="en-US" b="1" i="1" dirty="0" smtClean="0"/>
              <a:t>secondary testing </a:t>
            </a:r>
            <a:r>
              <a:rPr lang="en-US" dirty="0" smtClean="0"/>
              <a:t>on files that pass initial malware test</a:t>
            </a:r>
          </a:p>
          <a:p>
            <a:pPr lvl="1"/>
            <a:r>
              <a:rPr lang="en-US" dirty="0" smtClean="0"/>
              <a:t>We can thus weed out most FP cases</a:t>
            </a:r>
          </a:p>
          <a:p>
            <a:r>
              <a:rPr lang="en-US" dirty="0" smtClean="0"/>
              <a:t>This gives us best of both worlds!</a:t>
            </a:r>
          </a:p>
          <a:p>
            <a:pPr lvl="1"/>
            <a:r>
              <a:rPr lang="en-US" dirty="0" smtClean="0"/>
              <a:t>Low FPR, few benign reported as malware</a:t>
            </a:r>
          </a:p>
          <a:p>
            <a:r>
              <a:rPr lang="en-US" dirty="0" smtClean="0"/>
              <a:t>“Balance” primary and secondary work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PR Curves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495800"/>
          </a:xfrm>
        </p:spPr>
        <p:txBody>
          <a:bodyPr/>
          <a:lstStyle/>
          <a:p>
            <a:r>
              <a:rPr lang="en-US" dirty="0" smtClean="0"/>
              <a:t>Suppose </a:t>
            </a:r>
            <a:r>
              <a:rPr lang="en-US" dirty="0" err="1" smtClean="0"/>
              <a:t>nomatch</a:t>
            </a:r>
            <a:r>
              <a:rPr lang="en-US" dirty="0" smtClean="0"/>
              <a:t> set is very large relative to test set</a:t>
            </a:r>
          </a:p>
          <a:p>
            <a:pPr lvl="1"/>
            <a:r>
              <a:rPr lang="en-US" dirty="0" smtClean="0"/>
              <a:t>ROC curve dominated by </a:t>
            </a:r>
            <a:r>
              <a:rPr lang="en-US" dirty="0" err="1" smtClean="0"/>
              <a:t>nomatch</a:t>
            </a:r>
            <a:endParaRPr lang="en-US" dirty="0" smtClean="0"/>
          </a:p>
          <a:p>
            <a:pPr lvl="1"/>
            <a:r>
              <a:rPr lang="en-US" dirty="0" smtClean="0"/>
              <a:t>But may be more interested in match set</a:t>
            </a:r>
          </a:p>
          <a:p>
            <a:r>
              <a:rPr lang="en-US" dirty="0" smtClean="0"/>
              <a:t>Precision-Recall curves to the rescue</a:t>
            </a:r>
            <a:r>
              <a:rPr lang="is-IS" dirty="0" smtClean="0"/>
              <a:t>!</a:t>
            </a:r>
            <a:endParaRPr lang="en-US" dirty="0" smtClean="0"/>
          </a:p>
          <a:p>
            <a:pPr lvl="1"/>
            <a:r>
              <a:rPr lang="en-US" dirty="0" smtClean="0"/>
              <a:t>May be preferable to ROC in some cases</a:t>
            </a:r>
          </a:p>
          <a:p>
            <a:pPr lvl="1"/>
            <a:r>
              <a:rPr lang="en-US" dirty="0" smtClean="0"/>
              <a:t>Recall </a:t>
            </a:r>
            <a:r>
              <a:rPr lang="en-US" dirty="0">
                <a:sym typeface="Symbol" charset="2"/>
              </a:rPr>
              <a:t></a:t>
            </a:r>
            <a:r>
              <a:rPr lang="en-US" dirty="0" smtClean="0"/>
              <a:t> match cases classified correctly</a:t>
            </a:r>
          </a:p>
          <a:p>
            <a:pPr lvl="1"/>
            <a:r>
              <a:rPr lang="en-US" dirty="0" smtClean="0"/>
              <a:t>Precision </a:t>
            </a:r>
            <a:r>
              <a:rPr lang="en-US" dirty="0" smtClean="0">
                <a:sym typeface="Symbol" charset="2"/>
              </a:rPr>
              <a:t> those </a:t>
            </a:r>
            <a:r>
              <a:rPr lang="en-US" dirty="0" smtClean="0"/>
              <a:t>classified as positive that actually belong to match set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19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= TPR = TP / (TP + FN)</a:t>
            </a:r>
          </a:p>
          <a:p>
            <a:pPr lvl="1"/>
            <a:r>
              <a:rPr lang="en-US" dirty="0" smtClean="0"/>
              <a:t>Correctly classified as positive / total number of actual positive cases</a:t>
            </a:r>
          </a:p>
          <a:p>
            <a:r>
              <a:rPr lang="en-US" dirty="0" smtClean="0"/>
              <a:t>Precision = TP / (TP + FP)</a:t>
            </a:r>
          </a:p>
          <a:p>
            <a:pPr lvl="1"/>
            <a:r>
              <a:rPr lang="en-US" dirty="0" smtClean="0"/>
              <a:t>Correctly classified positive / total number that were classified as positive</a:t>
            </a:r>
          </a:p>
          <a:p>
            <a:r>
              <a:rPr lang="en-US" dirty="0" smtClean="0"/>
              <a:t>Note that </a:t>
            </a:r>
            <a:r>
              <a:rPr lang="en-US" dirty="0"/>
              <a:t>T</a:t>
            </a:r>
            <a:r>
              <a:rPr lang="en-US" dirty="0" smtClean="0"/>
              <a:t>N does not appear here</a:t>
            </a:r>
          </a:p>
          <a:p>
            <a:r>
              <a:rPr lang="en-US" dirty="0" smtClean="0"/>
              <a:t>So, focus in on positive (match) set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3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029200" cy="1143000"/>
          </a:xfrm>
        </p:spPr>
        <p:txBody>
          <a:bodyPr/>
          <a:lstStyle/>
          <a:p>
            <a:r>
              <a:rPr lang="en-US" dirty="0" smtClean="0"/>
              <a:t>PR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Suppose threshold is set at yellow line</a:t>
            </a:r>
          </a:p>
          <a:p>
            <a:pPr lvl="1"/>
            <a:r>
              <a:rPr lang="en-US" dirty="0" smtClean="0"/>
              <a:t>Above yellow, classified as positive, </a:t>
            </a:r>
          </a:p>
          <a:p>
            <a:pPr lvl="1"/>
            <a:r>
              <a:rPr lang="en-US" dirty="0" smtClean="0"/>
              <a:t>Below yellow is negative</a:t>
            </a:r>
          </a:p>
          <a:p>
            <a:r>
              <a:rPr lang="en-US" dirty="0" smtClean="0"/>
              <a:t>In this case,</a:t>
            </a:r>
          </a:p>
          <a:p>
            <a:pPr lvl="1"/>
            <a:r>
              <a:rPr lang="en-US" dirty="0" smtClean="0"/>
              <a:t>recall = TPR = 1.0</a:t>
            </a:r>
          </a:p>
          <a:p>
            <a:pPr lvl="1"/>
            <a:r>
              <a:rPr lang="en-US" dirty="0" smtClean="0"/>
              <a:t>precision = TP/(TP+FP) = 5/(5+5) = 0.5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47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04628" y="478069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77022" y="615229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5037909" y="461789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648511" y="615309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13" name="Isosceles Triangle 12"/>
          <p:cNvSpPr/>
          <p:nvPr/>
        </p:nvSpPr>
        <p:spPr>
          <a:xfrm>
            <a:off x="6800911" y="52996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7063039" y="417189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596439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7791511" y="4556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7105711" y="57568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80871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04760" y="3810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877111" y="4419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42871" y="47853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081071" y="49377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867400" y="5943600"/>
            <a:ext cx="28194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6200000">
            <a:off x="5192225" y="1250670"/>
            <a:ext cx="1255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10400" y="2876490"/>
            <a:ext cx="851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6019800" y="133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615268" y="2857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719668" y="-1911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715000" y="2724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59" name="Oval 58"/>
          <p:cNvSpPr/>
          <p:nvPr/>
        </p:nvSpPr>
        <p:spPr>
          <a:xfrm>
            <a:off x="8671560" y="13716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70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55" grpId="0" animBg="1"/>
      <p:bldP spid="56" grpId="0"/>
      <p:bldP spid="57" grpId="0"/>
      <p:bldP spid="58" grpId="0"/>
      <p:bldP spid="5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029200" cy="1143000"/>
          </a:xfrm>
        </p:spPr>
        <p:txBody>
          <a:bodyPr/>
          <a:lstStyle/>
          <a:p>
            <a:r>
              <a:rPr lang="en-US" dirty="0" smtClean="0"/>
              <a:t>PR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Suppose threshold set at yellow line</a:t>
            </a:r>
          </a:p>
          <a:p>
            <a:pPr lvl="1"/>
            <a:r>
              <a:rPr lang="en-US" dirty="0" smtClean="0"/>
              <a:t>Above yellow, classified as positive, </a:t>
            </a:r>
          </a:p>
          <a:p>
            <a:pPr lvl="1"/>
            <a:r>
              <a:rPr lang="en-US" dirty="0" smtClean="0"/>
              <a:t>Below yellow is negative</a:t>
            </a:r>
          </a:p>
          <a:p>
            <a:r>
              <a:rPr lang="en-US" dirty="0" smtClean="0"/>
              <a:t>In this case,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ecall = 1.0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recision </a:t>
            </a:r>
            <a:r>
              <a:rPr lang="en-US" dirty="0"/>
              <a:t>= TP/(TP+FP) = </a:t>
            </a:r>
            <a:r>
              <a:rPr lang="en-US" dirty="0" smtClean="0"/>
              <a:t>5/(5+4) = 0.5556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48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04628" y="478069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77022" y="615229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5037909" y="461789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648511" y="615309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13" name="Isosceles Triangle 12"/>
          <p:cNvSpPr/>
          <p:nvPr/>
        </p:nvSpPr>
        <p:spPr>
          <a:xfrm>
            <a:off x="6800911" y="52996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7063039" y="417189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596439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7791511" y="4556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7105711" y="57568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80871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04760" y="3810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877111" y="4419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42871" y="47853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081071" y="49377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867400" y="5562600"/>
            <a:ext cx="28194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6200000">
            <a:off x="5192225" y="1250670"/>
            <a:ext cx="1255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10400" y="2876490"/>
            <a:ext cx="851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6019800" y="133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615268" y="2857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719668" y="-1911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715000" y="2724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29" name="Oval 28"/>
          <p:cNvSpPr/>
          <p:nvPr/>
        </p:nvSpPr>
        <p:spPr>
          <a:xfrm>
            <a:off x="8671560" y="12039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671560" y="13716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299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029200" cy="1143000"/>
          </a:xfrm>
        </p:spPr>
        <p:txBody>
          <a:bodyPr/>
          <a:lstStyle/>
          <a:p>
            <a:r>
              <a:rPr lang="en-US" dirty="0" smtClean="0"/>
              <a:t>PR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Suppose threshold set at yellow line</a:t>
            </a:r>
          </a:p>
          <a:p>
            <a:pPr lvl="1"/>
            <a:r>
              <a:rPr lang="en-US" dirty="0" smtClean="0"/>
              <a:t>Above yellow, classified as positive, </a:t>
            </a:r>
          </a:p>
          <a:p>
            <a:pPr lvl="1"/>
            <a:r>
              <a:rPr lang="en-US" dirty="0" smtClean="0"/>
              <a:t>Below yellow is negative</a:t>
            </a:r>
          </a:p>
          <a:p>
            <a:r>
              <a:rPr lang="en-US" dirty="0" smtClean="0"/>
              <a:t>In this case,</a:t>
            </a:r>
          </a:p>
          <a:p>
            <a:pPr lvl="1"/>
            <a:r>
              <a:rPr lang="en-US" dirty="0" smtClean="0"/>
              <a:t>recall = 1.0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recision </a:t>
            </a:r>
            <a:r>
              <a:rPr lang="en-US" dirty="0"/>
              <a:t>= TP/(TP+FP) = </a:t>
            </a:r>
            <a:r>
              <a:rPr lang="en-US" dirty="0" smtClean="0"/>
              <a:t>5/(5+3) = 0.625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49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04628" y="478069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77022" y="615229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5037909" y="461789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648511" y="615309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13" name="Isosceles Triangle 12"/>
          <p:cNvSpPr/>
          <p:nvPr/>
        </p:nvSpPr>
        <p:spPr>
          <a:xfrm>
            <a:off x="6800911" y="52996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7063039" y="417189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596439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7791511" y="4556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7105711" y="57568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80871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04760" y="3810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877111" y="4419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42871" y="47853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081071" y="49377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867400" y="5257800"/>
            <a:ext cx="28194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6200000">
            <a:off x="5192225" y="1250670"/>
            <a:ext cx="1255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10400" y="2876490"/>
            <a:ext cx="851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6019800" y="133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615268" y="2857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719668" y="-1911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715000" y="2724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30" name="Oval 29"/>
          <p:cNvSpPr/>
          <p:nvPr/>
        </p:nvSpPr>
        <p:spPr>
          <a:xfrm>
            <a:off x="8671560" y="9753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8671560" y="12039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8671560" y="13716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86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572000"/>
          </a:xfrm>
        </p:spPr>
        <p:txBody>
          <a:bodyPr/>
          <a:lstStyle/>
          <a:p>
            <a:r>
              <a:rPr lang="en-US" dirty="0" smtClean="0"/>
              <a:t>Want to test malware detection score</a:t>
            </a:r>
          </a:p>
          <a:p>
            <a:pPr lvl="1"/>
            <a:r>
              <a:rPr lang="en-US" dirty="0" smtClean="0"/>
              <a:t>Refer to malware dataset as </a:t>
            </a:r>
            <a:r>
              <a:rPr lang="en-US" b="1" i="1" dirty="0" smtClean="0"/>
              <a:t>match</a:t>
            </a:r>
            <a:r>
              <a:rPr lang="en-US" dirty="0" smtClean="0"/>
              <a:t> set</a:t>
            </a:r>
          </a:p>
          <a:p>
            <a:pPr lvl="1"/>
            <a:r>
              <a:rPr lang="en-US" dirty="0" smtClean="0"/>
              <a:t>And benign dataset is </a:t>
            </a:r>
            <a:r>
              <a:rPr lang="en-US" b="1" i="1" dirty="0" err="1" smtClean="0"/>
              <a:t>nomatch</a:t>
            </a:r>
            <a:r>
              <a:rPr lang="en-US" dirty="0" smtClean="0"/>
              <a:t> set</a:t>
            </a:r>
          </a:p>
          <a:p>
            <a:r>
              <a:rPr lang="en-US" dirty="0" smtClean="0"/>
              <a:t>Partition </a:t>
            </a:r>
            <a:r>
              <a:rPr lang="en-US" b="1" i="1" dirty="0" smtClean="0"/>
              <a:t>match</a:t>
            </a:r>
            <a:r>
              <a:rPr lang="en-US" dirty="0" smtClean="0"/>
              <a:t> set into… </a:t>
            </a:r>
          </a:p>
          <a:p>
            <a:pPr lvl="1"/>
            <a:r>
              <a:rPr lang="en-US" b="1" dirty="0" smtClean="0"/>
              <a:t>Training set </a:t>
            </a:r>
            <a:r>
              <a:rPr lang="en-US" dirty="0" smtClean="0">
                <a:sym typeface="Symbol" charset="2"/>
              </a:rPr>
              <a:t> used to determine parameters of scoring function</a:t>
            </a:r>
            <a:endParaRPr lang="en-US" dirty="0" smtClean="0"/>
          </a:p>
          <a:p>
            <a:pPr lvl="1"/>
            <a:r>
              <a:rPr lang="en-US" b="1" dirty="0" smtClean="0"/>
              <a:t>Test set </a:t>
            </a:r>
            <a:r>
              <a:rPr lang="en-US" dirty="0" err="1" smtClean="0">
                <a:sym typeface="Symbol" charset="2"/>
              </a:rPr>
              <a:t></a:t>
            </a:r>
            <a:r>
              <a:rPr lang="en-US" dirty="0" smtClean="0">
                <a:sym typeface="Symbol" charset="2"/>
              </a:rPr>
              <a:t> reserved to test scoring function generated from training set</a:t>
            </a:r>
          </a:p>
          <a:p>
            <a:r>
              <a:rPr lang="en-US" dirty="0" smtClean="0">
                <a:sym typeface="Symbol" charset="2"/>
              </a:rPr>
              <a:t>Note: Cannot test on the training set!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029200" cy="1143000"/>
          </a:xfrm>
        </p:spPr>
        <p:txBody>
          <a:bodyPr/>
          <a:lstStyle/>
          <a:p>
            <a:r>
              <a:rPr lang="en-US" dirty="0" smtClean="0"/>
              <a:t>PR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Suppose threshold set at yellow line</a:t>
            </a:r>
          </a:p>
          <a:p>
            <a:pPr lvl="1"/>
            <a:r>
              <a:rPr lang="en-US" dirty="0" smtClean="0"/>
              <a:t>Above yellow, classified as positive, </a:t>
            </a:r>
          </a:p>
          <a:p>
            <a:pPr lvl="1"/>
            <a:r>
              <a:rPr lang="en-US" dirty="0" smtClean="0"/>
              <a:t>Below yellow is negative</a:t>
            </a:r>
          </a:p>
          <a:p>
            <a:r>
              <a:rPr lang="en-US" dirty="0" smtClean="0"/>
              <a:t>In this case,</a:t>
            </a:r>
          </a:p>
          <a:p>
            <a:pPr lvl="1"/>
            <a:r>
              <a:rPr lang="en-US" dirty="0" smtClean="0"/>
              <a:t>recall = 1.0</a:t>
            </a:r>
          </a:p>
          <a:p>
            <a:pPr lvl="1"/>
            <a:r>
              <a:rPr lang="en-US" dirty="0" smtClean="0"/>
              <a:t>Precision</a:t>
            </a:r>
            <a:r>
              <a:rPr lang="en-US" dirty="0"/>
              <a:t> = TP/(TP+FP) = </a:t>
            </a:r>
            <a:r>
              <a:rPr lang="en-US" dirty="0" smtClean="0"/>
              <a:t>5/(5+2) = 0.7143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50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04628" y="478069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77022" y="615229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5037909" y="461789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648511" y="615309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13" name="Isosceles Triangle 12"/>
          <p:cNvSpPr/>
          <p:nvPr/>
        </p:nvSpPr>
        <p:spPr>
          <a:xfrm>
            <a:off x="6800911" y="52996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7063039" y="417189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596439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7791511" y="4556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7105711" y="57568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80871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04760" y="3810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877111" y="4419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42871" y="47853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081071" y="49377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867400" y="5103812"/>
            <a:ext cx="28194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6200000">
            <a:off x="5192225" y="1250670"/>
            <a:ext cx="1255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10400" y="2876490"/>
            <a:ext cx="851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6019800" y="133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615268" y="2857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719668" y="-1911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715000" y="2724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32" name="Oval 31"/>
          <p:cNvSpPr/>
          <p:nvPr/>
        </p:nvSpPr>
        <p:spPr>
          <a:xfrm>
            <a:off x="8671560" y="7467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8671560" y="9753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8671560" y="12039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671560" y="13716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18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029200" cy="1143000"/>
          </a:xfrm>
        </p:spPr>
        <p:txBody>
          <a:bodyPr/>
          <a:lstStyle/>
          <a:p>
            <a:r>
              <a:rPr lang="en-US" dirty="0" smtClean="0"/>
              <a:t>PR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Suppose threshold set at yellow line</a:t>
            </a:r>
          </a:p>
          <a:p>
            <a:pPr lvl="1"/>
            <a:r>
              <a:rPr lang="en-US" dirty="0" smtClean="0"/>
              <a:t>Above yellow, classified as positive, </a:t>
            </a:r>
          </a:p>
          <a:p>
            <a:pPr lvl="1"/>
            <a:r>
              <a:rPr lang="en-US" dirty="0" smtClean="0"/>
              <a:t>Below yellow is negative</a:t>
            </a:r>
          </a:p>
          <a:p>
            <a:r>
              <a:rPr lang="en-US" dirty="0" smtClean="0"/>
              <a:t>In this case,</a:t>
            </a:r>
          </a:p>
          <a:p>
            <a:pPr lvl="1"/>
            <a:r>
              <a:rPr lang="en-US" dirty="0" smtClean="0"/>
              <a:t>recall = 0.8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recision </a:t>
            </a:r>
            <a:r>
              <a:rPr lang="en-US" dirty="0"/>
              <a:t>= TP/(TP+FP) =  </a:t>
            </a:r>
            <a:r>
              <a:rPr lang="en-US" dirty="0" smtClean="0"/>
              <a:t>4/(4+2) =0.6667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51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04628" y="478069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77022" y="615229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5037909" y="461789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648511" y="615309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13" name="Isosceles Triangle 12"/>
          <p:cNvSpPr/>
          <p:nvPr/>
        </p:nvSpPr>
        <p:spPr>
          <a:xfrm>
            <a:off x="6800911" y="52996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7063039" y="417189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596439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7791511" y="4556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7105711" y="57568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80871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04760" y="3810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877111" y="4419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42871" y="47853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081071" y="49377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867400" y="4892040"/>
            <a:ext cx="28194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6200000">
            <a:off x="5192225" y="1250670"/>
            <a:ext cx="1255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10400" y="2876490"/>
            <a:ext cx="851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6019800" y="133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615268" y="2857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719668" y="-1911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715000" y="2724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29" name="Oval 28"/>
          <p:cNvSpPr/>
          <p:nvPr/>
        </p:nvSpPr>
        <p:spPr>
          <a:xfrm>
            <a:off x="8211312" y="9144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8671560" y="7467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671560" y="9753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8671560" y="12039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671560" y="13716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6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029200" cy="1143000"/>
          </a:xfrm>
        </p:spPr>
        <p:txBody>
          <a:bodyPr/>
          <a:lstStyle/>
          <a:p>
            <a:r>
              <a:rPr lang="en-US" dirty="0" smtClean="0"/>
              <a:t>PR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Suppose threshold set at yellow line</a:t>
            </a:r>
          </a:p>
          <a:p>
            <a:pPr lvl="1"/>
            <a:r>
              <a:rPr lang="en-US" dirty="0" smtClean="0"/>
              <a:t>Above yellow, classified as positive, </a:t>
            </a:r>
          </a:p>
          <a:p>
            <a:pPr lvl="1"/>
            <a:r>
              <a:rPr lang="en-US" dirty="0" smtClean="0"/>
              <a:t>Below yellow is negative</a:t>
            </a:r>
          </a:p>
          <a:p>
            <a:r>
              <a:rPr lang="en-US" dirty="0" smtClean="0"/>
              <a:t>In this case,</a:t>
            </a:r>
          </a:p>
          <a:p>
            <a:pPr lvl="1"/>
            <a:r>
              <a:rPr lang="en-US" dirty="0" smtClean="0"/>
              <a:t>recall = 0.6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recision </a:t>
            </a:r>
            <a:r>
              <a:rPr lang="en-US" dirty="0"/>
              <a:t>= TP/(TP+FP) = </a:t>
            </a:r>
            <a:r>
              <a:rPr lang="en-US" dirty="0" smtClean="0"/>
              <a:t>3/(3+2) = 0.6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52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04628" y="478069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77022" y="615229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5037909" y="461789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648511" y="615309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13" name="Isosceles Triangle 12"/>
          <p:cNvSpPr/>
          <p:nvPr/>
        </p:nvSpPr>
        <p:spPr>
          <a:xfrm>
            <a:off x="6800911" y="52996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7063039" y="417189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596439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7791511" y="4556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7105711" y="57568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80871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04760" y="3810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877111" y="4419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42871" y="47853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081071" y="49377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867400" y="4724400"/>
            <a:ext cx="28194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6200000">
            <a:off x="5192225" y="1250670"/>
            <a:ext cx="1255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10400" y="2876490"/>
            <a:ext cx="851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6019800" y="133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615268" y="2857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719668" y="-1911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715000" y="2724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30" name="Oval 29"/>
          <p:cNvSpPr/>
          <p:nvPr/>
        </p:nvSpPr>
        <p:spPr>
          <a:xfrm>
            <a:off x="7662672" y="10515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211312" y="9144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8671560" y="7467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671560" y="9753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8671560" y="12039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671560" y="13716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63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029200" cy="1143000"/>
          </a:xfrm>
        </p:spPr>
        <p:txBody>
          <a:bodyPr/>
          <a:lstStyle/>
          <a:p>
            <a:r>
              <a:rPr lang="en-US" dirty="0" smtClean="0"/>
              <a:t>PR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Suppose threshold set at yellow line</a:t>
            </a:r>
          </a:p>
          <a:p>
            <a:pPr lvl="1"/>
            <a:r>
              <a:rPr lang="en-US" dirty="0" smtClean="0"/>
              <a:t>Above yellow, classified as positive, </a:t>
            </a:r>
          </a:p>
          <a:p>
            <a:pPr lvl="1"/>
            <a:r>
              <a:rPr lang="en-US" dirty="0" smtClean="0"/>
              <a:t>Below yellow is negative</a:t>
            </a:r>
          </a:p>
          <a:p>
            <a:r>
              <a:rPr lang="en-US" dirty="0" smtClean="0"/>
              <a:t>In this case,</a:t>
            </a:r>
          </a:p>
          <a:p>
            <a:pPr lvl="1"/>
            <a:r>
              <a:rPr lang="en-US" dirty="0" smtClean="0"/>
              <a:t>recall = 0.6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recision </a:t>
            </a:r>
            <a:r>
              <a:rPr lang="en-US" dirty="0"/>
              <a:t>= TP/(TP+FP) = </a:t>
            </a:r>
            <a:r>
              <a:rPr lang="en-US" dirty="0" smtClean="0"/>
              <a:t>3/(3+1) = 0.75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53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04628" y="478069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77022" y="615229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5037909" y="461789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648511" y="615309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13" name="Isosceles Triangle 12"/>
          <p:cNvSpPr/>
          <p:nvPr/>
        </p:nvSpPr>
        <p:spPr>
          <a:xfrm>
            <a:off x="6800911" y="52996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7063039" y="417189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596439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7791511" y="4556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7105711" y="57568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80871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04760" y="3810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877111" y="4419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42871" y="47853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081071" y="49377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867400" y="4526280"/>
            <a:ext cx="28194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6200000">
            <a:off x="5192225" y="1250670"/>
            <a:ext cx="1255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10400" y="2876490"/>
            <a:ext cx="851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6019800" y="133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615268" y="2857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719668" y="-1911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715000" y="2724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30" name="Oval 29"/>
          <p:cNvSpPr/>
          <p:nvPr/>
        </p:nvSpPr>
        <p:spPr>
          <a:xfrm>
            <a:off x="7662672" y="6858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662672" y="10515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211312" y="9144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8671560" y="7467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671560" y="9753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8671560" y="12039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8671560" y="13716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99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029200" cy="1143000"/>
          </a:xfrm>
        </p:spPr>
        <p:txBody>
          <a:bodyPr/>
          <a:lstStyle/>
          <a:p>
            <a:r>
              <a:rPr lang="en-US" dirty="0" smtClean="0"/>
              <a:t>PR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Suppose threshold set at yellow line</a:t>
            </a:r>
          </a:p>
          <a:p>
            <a:pPr lvl="1"/>
            <a:r>
              <a:rPr lang="en-US" dirty="0" smtClean="0"/>
              <a:t>Above yellow, classified as positive, </a:t>
            </a:r>
          </a:p>
          <a:p>
            <a:pPr lvl="1"/>
            <a:r>
              <a:rPr lang="en-US" dirty="0" smtClean="0"/>
              <a:t>Below yellow is negative</a:t>
            </a:r>
          </a:p>
          <a:p>
            <a:r>
              <a:rPr lang="en-US" dirty="0" smtClean="0"/>
              <a:t>In this case,</a:t>
            </a:r>
          </a:p>
          <a:p>
            <a:pPr lvl="1"/>
            <a:r>
              <a:rPr lang="en-US" dirty="0" smtClean="0"/>
              <a:t>recall = 0.4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recision </a:t>
            </a:r>
            <a:r>
              <a:rPr lang="en-US" dirty="0"/>
              <a:t>= TP/(TP+FP) = </a:t>
            </a:r>
            <a:r>
              <a:rPr lang="en-US" dirty="0" smtClean="0"/>
              <a:t>2/(2+1) = 0.6667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54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04628" y="478069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77022" y="615229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5037909" y="461789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648511" y="615309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13" name="Isosceles Triangle 12"/>
          <p:cNvSpPr/>
          <p:nvPr/>
        </p:nvSpPr>
        <p:spPr>
          <a:xfrm>
            <a:off x="6800911" y="52996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7063039" y="417189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596439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7791511" y="4556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7105711" y="57568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80871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04760" y="3810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877111" y="4419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42871" y="47853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081071" y="49377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867400" y="4343400"/>
            <a:ext cx="28194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6200000">
            <a:off x="5192225" y="1250670"/>
            <a:ext cx="1255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10400" y="2876490"/>
            <a:ext cx="851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6019800" y="133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615268" y="2857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719668" y="-1911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715000" y="2724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32" name="Oval 31"/>
          <p:cNvSpPr/>
          <p:nvPr/>
        </p:nvSpPr>
        <p:spPr>
          <a:xfrm>
            <a:off x="7086600" y="9144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7662672" y="6858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662672" y="10515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211312" y="9144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8671560" y="7467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8671560" y="9753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8671560" y="12039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8671560" y="13716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16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029200" cy="1143000"/>
          </a:xfrm>
        </p:spPr>
        <p:txBody>
          <a:bodyPr/>
          <a:lstStyle/>
          <a:p>
            <a:r>
              <a:rPr lang="en-US" dirty="0" smtClean="0"/>
              <a:t>PR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Suppose threshold set at yellow line</a:t>
            </a:r>
          </a:p>
          <a:p>
            <a:pPr lvl="1"/>
            <a:r>
              <a:rPr lang="en-US" dirty="0" smtClean="0"/>
              <a:t>Above yellow, classified as positive, </a:t>
            </a:r>
          </a:p>
          <a:p>
            <a:pPr lvl="1"/>
            <a:r>
              <a:rPr lang="en-US" dirty="0" smtClean="0"/>
              <a:t>Below yellow is negative</a:t>
            </a:r>
          </a:p>
          <a:p>
            <a:r>
              <a:rPr lang="en-US" dirty="0" smtClean="0"/>
              <a:t>In this case,</a:t>
            </a:r>
          </a:p>
          <a:p>
            <a:pPr lvl="1"/>
            <a:r>
              <a:rPr lang="en-US" dirty="0" smtClean="0"/>
              <a:t>recall = 0.4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recision </a:t>
            </a:r>
            <a:r>
              <a:rPr lang="en-US" dirty="0"/>
              <a:t>= TP/(TP+FP) = </a:t>
            </a:r>
            <a:r>
              <a:rPr lang="en-US" dirty="0" smtClean="0"/>
              <a:t>2/(2+0) = 1.0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55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04628" y="478069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77022" y="615229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5037909" y="461789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648511" y="615309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13" name="Isosceles Triangle 12"/>
          <p:cNvSpPr/>
          <p:nvPr/>
        </p:nvSpPr>
        <p:spPr>
          <a:xfrm>
            <a:off x="6800911" y="52996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7063039" y="417189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596439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7791511" y="4556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7105711" y="57568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80871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04760" y="3810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877111" y="4419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42871" y="47853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081071" y="49377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867400" y="4151376"/>
            <a:ext cx="28194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6200000">
            <a:off x="5192225" y="1250670"/>
            <a:ext cx="1255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10400" y="2876490"/>
            <a:ext cx="851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6019800" y="133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615268" y="2857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719668" y="-1911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715000" y="2724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32" name="Oval 31"/>
          <p:cNvSpPr/>
          <p:nvPr/>
        </p:nvSpPr>
        <p:spPr>
          <a:xfrm>
            <a:off x="7114032" y="1371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086600" y="9144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7662672" y="6858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7662672" y="10515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8211312" y="9144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8671560" y="7467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8671560" y="9753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8671560" y="12039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8671560" y="13716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310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029200" cy="1143000"/>
          </a:xfrm>
        </p:spPr>
        <p:txBody>
          <a:bodyPr/>
          <a:lstStyle/>
          <a:p>
            <a:r>
              <a:rPr lang="en-US" dirty="0" smtClean="0"/>
              <a:t>PR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Suppose threshold set at yellow line</a:t>
            </a:r>
          </a:p>
          <a:p>
            <a:pPr lvl="1"/>
            <a:r>
              <a:rPr lang="en-US" dirty="0" smtClean="0"/>
              <a:t>Above yellow, classified as positive, </a:t>
            </a:r>
          </a:p>
          <a:p>
            <a:pPr lvl="1"/>
            <a:r>
              <a:rPr lang="en-US" dirty="0" smtClean="0"/>
              <a:t>Below yellow is negative</a:t>
            </a:r>
          </a:p>
          <a:p>
            <a:r>
              <a:rPr lang="en-US" dirty="0" smtClean="0"/>
              <a:t>In this case,</a:t>
            </a:r>
          </a:p>
          <a:p>
            <a:pPr lvl="1"/>
            <a:r>
              <a:rPr lang="en-US" dirty="0" smtClean="0"/>
              <a:t>recall = 0.2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recision </a:t>
            </a:r>
            <a:r>
              <a:rPr lang="en-US" dirty="0"/>
              <a:t>= TP/(TP+FP) = </a:t>
            </a:r>
            <a:r>
              <a:rPr lang="en-US" dirty="0" smtClean="0"/>
              <a:t>1/(1+0) = 1.0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56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04628" y="478069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77022" y="615229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5037909" y="461789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648511" y="615309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13" name="Isosceles Triangle 12"/>
          <p:cNvSpPr/>
          <p:nvPr/>
        </p:nvSpPr>
        <p:spPr>
          <a:xfrm>
            <a:off x="6800911" y="52996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7063039" y="417189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596439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7791511" y="4556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7105711" y="57568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80871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04760" y="3810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877111" y="4419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42871" y="47853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081071" y="49377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867400" y="3962400"/>
            <a:ext cx="28194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6200000">
            <a:off x="5192225" y="1250670"/>
            <a:ext cx="1255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10400" y="2876490"/>
            <a:ext cx="851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6019800" y="133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615268" y="2857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719668" y="-1911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715000" y="2724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35" name="Oval 34"/>
          <p:cNvSpPr/>
          <p:nvPr/>
        </p:nvSpPr>
        <p:spPr>
          <a:xfrm>
            <a:off x="6565392" y="1371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7114032" y="1371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7086600" y="9144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662672" y="6858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7662672" y="10515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8211312" y="9144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8671560" y="7467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8671560" y="9753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8671560" y="12039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8671560" y="13716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588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029200" cy="1143000"/>
          </a:xfrm>
        </p:spPr>
        <p:txBody>
          <a:bodyPr/>
          <a:lstStyle/>
          <a:p>
            <a:r>
              <a:rPr lang="en-US" dirty="0" smtClean="0"/>
              <a:t>PR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sz="2800" dirty="0" smtClean="0"/>
              <a:t>Suppose threshold set at yellow line</a:t>
            </a:r>
          </a:p>
          <a:p>
            <a:pPr lvl="1"/>
            <a:r>
              <a:rPr lang="en-US" sz="2400" dirty="0" smtClean="0"/>
              <a:t>Above yellow, classified as positive, </a:t>
            </a:r>
          </a:p>
          <a:p>
            <a:pPr lvl="1"/>
            <a:r>
              <a:rPr lang="en-US" sz="2400" dirty="0" smtClean="0"/>
              <a:t>Below yellow is negative</a:t>
            </a:r>
          </a:p>
          <a:p>
            <a:r>
              <a:rPr lang="en-US" sz="2800" dirty="0" smtClean="0"/>
              <a:t>In this case,</a:t>
            </a:r>
          </a:p>
          <a:p>
            <a:pPr lvl="1"/>
            <a:r>
              <a:rPr lang="en-US" sz="2400" dirty="0" smtClean="0"/>
              <a:t>recall = 0.0</a:t>
            </a:r>
          </a:p>
          <a:p>
            <a:pPr lvl="1"/>
            <a:r>
              <a:rPr lang="en-US" sz="2400" dirty="0"/>
              <a:t>p</a:t>
            </a:r>
            <a:r>
              <a:rPr lang="en-US" sz="2400" dirty="0" smtClean="0"/>
              <a:t>recision </a:t>
            </a:r>
            <a:r>
              <a:rPr lang="en-US" sz="2400" dirty="0"/>
              <a:t>= TP/(TP+FP) = </a:t>
            </a:r>
            <a:r>
              <a:rPr lang="en-US" sz="2400" dirty="0" smtClean="0"/>
              <a:t>0/(0+0) = ?</a:t>
            </a:r>
          </a:p>
          <a:p>
            <a:pPr lvl="1"/>
            <a:r>
              <a:rPr lang="en-US" sz="2400" dirty="0"/>
              <a:t>D</a:t>
            </a:r>
            <a:r>
              <a:rPr lang="en-US" sz="2400" dirty="0" smtClean="0"/>
              <a:t>efine 0/0 to be 1.0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57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04628" y="478069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77022" y="615229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5037909" y="461789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648511" y="615309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13" name="Isosceles Triangle 12"/>
          <p:cNvSpPr/>
          <p:nvPr/>
        </p:nvSpPr>
        <p:spPr>
          <a:xfrm>
            <a:off x="6800911" y="52996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7063039" y="417189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596439" y="5105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7791511" y="45567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7105711" y="575685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80871" y="4038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04760" y="3810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877111" y="44196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42871" y="47853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081071" y="49377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867400" y="3733800"/>
            <a:ext cx="28194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6200000">
            <a:off x="5192225" y="1252728"/>
            <a:ext cx="1255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10400" y="2876490"/>
            <a:ext cx="851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6019800" y="1332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615268" y="28573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719668" y="-1911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715000" y="27240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39" name="Oval 38"/>
          <p:cNvSpPr/>
          <p:nvPr/>
        </p:nvSpPr>
        <p:spPr>
          <a:xfrm>
            <a:off x="6019800" y="1524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565392" y="1371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114032" y="1371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7086600" y="9144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662672" y="6858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7662672" y="10515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8211312" y="9144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8671560" y="7467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8671560" y="9753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8671560" y="12039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8671560" y="13716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210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029200" cy="1143000"/>
          </a:xfrm>
        </p:spPr>
        <p:txBody>
          <a:bodyPr/>
          <a:lstStyle/>
          <a:p>
            <a:r>
              <a:rPr lang="en-US" dirty="0" smtClean="0"/>
              <a:t>PR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Connect the dots to generate PR curve</a:t>
            </a:r>
            <a:endParaRPr lang="en-US" sz="2800" dirty="0"/>
          </a:p>
          <a:p>
            <a:r>
              <a:rPr lang="en-US" dirty="0" smtClean="0"/>
              <a:t>Here, we are using linear interpolation</a:t>
            </a:r>
          </a:p>
          <a:p>
            <a:pPr lvl="1"/>
            <a:r>
              <a:rPr lang="en-US" dirty="0" smtClean="0"/>
              <a:t>This slightly over-estimates AUC-PR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ood enough for government work</a:t>
            </a:r>
            <a:r>
              <a:rPr lang="is-IS" dirty="0" smtClean="0"/>
              <a:t>…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 rot="16200000">
            <a:off x="5192225" y="3081528"/>
            <a:ext cx="1255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10400" y="4705290"/>
            <a:ext cx="851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6019800" y="19620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615268" y="46861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719668" y="180969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715000" y="45528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39" name="Oval 38"/>
          <p:cNvSpPr/>
          <p:nvPr/>
        </p:nvSpPr>
        <p:spPr>
          <a:xfrm>
            <a:off x="6019800" y="19812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565392" y="19659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114032" y="19659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7086600" y="27432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662672" y="25146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7662672" y="28803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8211312" y="27432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8671560" y="25755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8671560" y="28041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8671560" y="30327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8671560" y="32004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>
            <a:stCxn id="45" idx="4"/>
            <a:endCxn id="46" idx="0"/>
          </p:cNvCxnSpPr>
          <p:nvPr/>
        </p:nvCxnSpPr>
        <p:spPr>
          <a:xfrm>
            <a:off x="7708392" y="2606040"/>
            <a:ext cx="0" cy="27432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7135368" y="2044009"/>
            <a:ext cx="27432" cy="71258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6097849" y="2042160"/>
            <a:ext cx="1029574" cy="1524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47" idx="3"/>
            <a:endCxn id="46" idx="4"/>
          </p:cNvCxnSpPr>
          <p:nvPr/>
        </p:nvCxnSpPr>
        <p:spPr>
          <a:xfrm flipH="1">
            <a:off x="7708392" y="2821249"/>
            <a:ext cx="516311" cy="15055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5" idx="0"/>
            <a:endCxn id="44" idx="6"/>
          </p:cNvCxnSpPr>
          <p:nvPr/>
        </p:nvCxnSpPr>
        <p:spPr>
          <a:xfrm flipH="1">
            <a:off x="7178040" y="2514600"/>
            <a:ext cx="530352" cy="27432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8686800" y="2653609"/>
            <a:ext cx="0" cy="56018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48" idx="3"/>
            <a:endCxn id="47" idx="4"/>
          </p:cNvCxnSpPr>
          <p:nvPr/>
        </p:nvCxnSpPr>
        <p:spPr>
          <a:xfrm flipH="1">
            <a:off x="8257032" y="2653609"/>
            <a:ext cx="427919" cy="18103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7287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029200" cy="1143000"/>
          </a:xfrm>
        </p:spPr>
        <p:txBody>
          <a:bodyPr/>
          <a:lstStyle/>
          <a:p>
            <a:r>
              <a:rPr lang="en-US" dirty="0" smtClean="0"/>
              <a:t>AUC-PR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572000"/>
          </a:xfrm>
        </p:spPr>
        <p:txBody>
          <a:bodyPr/>
          <a:lstStyle/>
          <a:p>
            <a:r>
              <a:rPr lang="en-US" dirty="0" smtClean="0"/>
              <a:t>Area under PR curve denoted AUC-PR</a:t>
            </a:r>
          </a:p>
          <a:p>
            <a:r>
              <a:rPr lang="en-US" dirty="0" smtClean="0"/>
              <a:t>Like AUC-ROC</a:t>
            </a:r>
          </a:p>
          <a:p>
            <a:pPr lvl="1"/>
            <a:r>
              <a:rPr lang="en-US" dirty="0" smtClean="0"/>
              <a:t>Ranges between 0 and 1</a:t>
            </a:r>
          </a:p>
          <a:p>
            <a:pPr lvl="1"/>
            <a:r>
              <a:rPr lang="en-US" dirty="0" smtClean="0"/>
              <a:t>Closer to 1 is better</a:t>
            </a:r>
            <a:endParaRPr lang="en-US" sz="3200" dirty="0"/>
          </a:p>
          <a:p>
            <a:r>
              <a:rPr lang="en-US" dirty="0" smtClean="0"/>
              <a:t>Connections between ROC and PR curves?</a:t>
            </a:r>
          </a:p>
          <a:p>
            <a:pPr lvl="1"/>
            <a:r>
              <a:rPr lang="en-US" dirty="0" smtClean="0"/>
              <a:t>Next slide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 rot="16200000">
            <a:off x="5192225" y="3081528"/>
            <a:ext cx="1255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10400" y="4705290"/>
            <a:ext cx="851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6019800" y="1962090"/>
            <a:ext cx="27432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615268" y="46861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719668" y="180969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715000" y="455289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39" name="Oval 38"/>
          <p:cNvSpPr/>
          <p:nvPr/>
        </p:nvSpPr>
        <p:spPr>
          <a:xfrm>
            <a:off x="6019800" y="19812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565392" y="19659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114032" y="19659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7086600" y="27432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662672" y="25146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7662672" y="28803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8211312" y="27432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8671560" y="25755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8671560" y="28041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8671560" y="30327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8671560" y="320040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>
            <a:stCxn id="45" idx="4"/>
            <a:endCxn id="46" idx="0"/>
          </p:cNvCxnSpPr>
          <p:nvPr/>
        </p:nvCxnSpPr>
        <p:spPr>
          <a:xfrm>
            <a:off x="7708392" y="2606040"/>
            <a:ext cx="0" cy="27432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7135368" y="2044009"/>
            <a:ext cx="27432" cy="71258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6097849" y="2042160"/>
            <a:ext cx="1029574" cy="1524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47" idx="3"/>
            <a:endCxn id="46" idx="4"/>
          </p:cNvCxnSpPr>
          <p:nvPr/>
        </p:nvCxnSpPr>
        <p:spPr>
          <a:xfrm flipH="1">
            <a:off x="7708392" y="2821249"/>
            <a:ext cx="516311" cy="15055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5" idx="0"/>
            <a:endCxn id="44" idx="6"/>
          </p:cNvCxnSpPr>
          <p:nvPr/>
        </p:nvCxnSpPr>
        <p:spPr>
          <a:xfrm flipH="1">
            <a:off x="7178040" y="2514600"/>
            <a:ext cx="530352" cy="27432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8686800" y="2653609"/>
            <a:ext cx="0" cy="56018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48" idx="3"/>
            <a:endCxn id="47" idx="4"/>
          </p:cNvCxnSpPr>
          <p:nvPr/>
        </p:nvCxnSpPr>
        <p:spPr>
          <a:xfrm flipH="1">
            <a:off x="8257032" y="2653609"/>
            <a:ext cx="427919" cy="18103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4403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and Scoring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419600"/>
          </a:xfrm>
        </p:spPr>
        <p:txBody>
          <a:bodyPr/>
          <a:lstStyle/>
          <a:p>
            <a:r>
              <a:rPr lang="en-US" dirty="0" smtClean="0"/>
              <a:t>Two phases: </a:t>
            </a:r>
            <a:r>
              <a:rPr lang="en-US" b="1" i="1" dirty="0" smtClean="0"/>
              <a:t>Training</a:t>
            </a:r>
            <a:r>
              <a:rPr lang="en-US" dirty="0" smtClean="0"/>
              <a:t> and </a:t>
            </a:r>
            <a:r>
              <a:rPr lang="en-US" b="1" i="1" dirty="0" smtClean="0"/>
              <a:t>scoring</a:t>
            </a:r>
            <a:r>
              <a:rPr lang="en-US" dirty="0" smtClean="0"/>
              <a:t>     </a:t>
            </a:r>
          </a:p>
          <a:p>
            <a:r>
              <a:rPr lang="en-US" dirty="0" smtClean="0"/>
              <a:t>Training phase</a:t>
            </a:r>
          </a:p>
          <a:p>
            <a:pPr lvl="1"/>
            <a:r>
              <a:rPr lang="en-US" dirty="0" smtClean="0"/>
              <a:t>Train a model based on the training data</a:t>
            </a:r>
          </a:p>
          <a:p>
            <a:r>
              <a:rPr lang="en-US" dirty="0" smtClean="0"/>
              <a:t>Scoring phase</a:t>
            </a:r>
          </a:p>
          <a:p>
            <a:pPr lvl="1"/>
            <a:r>
              <a:rPr lang="en-US" dirty="0" smtClean="0"/>
              <a:t>Score data in test set and score </a:t>
            </a:r>
            <a:r>
              <a:rPr lang="en-US" dirty="0" err="1" smtClean="0"/>
              <a:t>nomatch</a:t>
            </a:r>
            <a:r>
              <a:rPr lang="en-US" dirty="0" smtClean="0"/>
              <a:t> (benign) set</a:t>
            </a:r>
          </a:p>
          <a:p>
            <a:r>
              <a:rPr lang="en-US" dirty="0" smtClean="0"/>
              <a:t>Analyze results from scoring phase</a:t>
            </a:r>
          </a:p>
          <a:p>
            <a:pPr lvl="1"/>
            <a:r>
              <a:rPr lang="en-US" dirty="0" smtClean="0"/>
              <a:t>Assume it’s representative of general case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 Curve </a:t>
            </a:r>
            <a:r>
              <a:rPr lang="en-US" dirty="0" err="1" smtClean="0"/>
              <a:t>vs</a:t>
            </a:r>
            <a:r>
              <a:rPr lang="en-US" dirty="0" smtClean="0"/>
              <a:t> ROC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Similarities between PR and ROC ?</a:t>
            </a:r>
          </a:p>
          <a:p>
            <a:pPr lvl="1"/>
            <a:r>
              <a:rPr lang="en-US" dirty="0" smtClean="0"/>
              <a:t>Many connections, for example</a:t>
            </a:r>
            <a:r>
              <a:rPr lang="is-IS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Curve that “dominates” in ROC space also “dominates” in PR space (and vice versa)</a:t>
            </a:r>
          </a:p>
          <a:p>
            <a:r>
              <a:rPr lang="en-US" dirty="0" smtClean="0"/>
              <a:t>Differences ?</a:t>
            </a:r>
          </a:p>
          <a:p>
            <a:pPr lvl="1"/>
            <a:r>
              <a:rPr lang="en-US" dirty="0" smtClean="0"/>
              <a:t>PR focused on test set, not </a:t>
            </a:r>
            <a:r>
              <a:rPr lang="en-US" dirty="0" err="1" smtClean="0"/>
              <a:t>nomatch</a:t>
            </a:r>
            <a:r>
              <a:rPr lang="en-US" dirty="0" smtClean="0"/>
              <a:t> set</a:t>
            </a:r>
          </a:p>
          <a:p>
            <a:pPr lvl="1"/>
            <a:r>
              <a:rPr lang="en-US" dirty="0" smtClean="0"/>
              <a:t>So, PR may be more useful when there is a large imbalance (see homework)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04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7772400" cy="1143000"/>
          </a:xfrm>
        </p:spPr>
        <p:txBody>
          <a:bodyPr/>
          <a:lstStyle/>
          <a:p>
            <a:r>
              <a:rPr lang="en-US" dirty="0" smtClean="0"/>
              <a:t>Deep Learning Issues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5400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deep learning (and SVM) we train a classifier</a:t>
            </a:r>
          </a:p>
          <a:p>
            <a:r>
              <a:rPr lang="en-US" dirty="0" smtClean="0"/>
              <a:t>Obtain a classifier, not a score</a:t>
            </a:r>
          </a:p>
          <a:p>
            <a:pPr lvl="1"/>
            <a:r>
              <a:rPr lang="en-US" dirty="0" smtClean="0"/>
              <a:t>So, no need to score samples, set threshold, etc.</a:t>
            </a:r>
          </a:p>
          <a:p>
            <a:r>
              <a:rPr lang="en-US" dirty="0" smtClean="0"/>
              <a:t>Training data split into training set and validation (test) set</a:t>
            </a:r>
          </a:p>
          <a:p>
            <a:r>
              <a:rPr lang="en-US" dirty="0" smtClean="0"/>
              <a:t>Train on training, test on validation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81035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Usually, we train deep learning model by gradient decent </a:t>
            </a:r>
          </a:p>
          <a:p>
            <a:pPr lvl="1"/>
            <a:r>
              <a:rPr lang="en-US" dirty="0" smtClean="0"/>
              <a:t>Define an objective (loss) function</a:t>
            </a:r>
          </a:p>
          <a:p>
            <a:pPr lvl="1"/>
            <a:r>
              <a:rPr lang="en-US" dirty="0" smtClean="0"/>
              <a:t>Use calculus to minimize loss function </a:t>
            </a:r>
          </a:p>
          <a:p>
            <a:pPr lvl="1"/>
            <a:r>
              <a:rPr lang="en-US" dirty="0" smtClean="0"/>
              <a:t>Loss is a function of training data</a:t>
            </a:r>
          </a:p>
          <a:p>
            <a:r>
              <a:rPr lang="en-US" dirty="0" smtClean="0"/>
              <a:t>Train on subsets of training data</a:t>
            </a:r>
          </a:p>
          <a:p>
            <a:pPr lvl="1"/>
            <a:r>
              <a:rPr lang="en-US" dirty="0" smtClean="0"/>
              <a:t>One pass thru training data is an </a:t>
            </a:r>
            <a:r>
              <a:rPr lang="en-US" i="1" dirty="0" smtClean="0"/>
              <a:t>epoch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Train for many epochs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0863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training, we measure loss and can also measure accuracy</a:t>
            </a:r>
          </a:p>
          <a:p>
            <a:r>
              <a:rPr lang="en-US" dirty="0" smtClean="0"/>
              <a:t>We can do the same on validation set</a:t>
            </a:r>
          </a:p>
          <a:p>
            <a:r>
              <a:rPr lang="en-US" dirty="0" smtClean="0"/>
              <a:t>Have</a:t>
            </a:r>
            <a:r>
              <a:rPr lang="en-US" dirty="0" smtClean="0"/>
              <a:t> </a:t>
            </a:r>
            <a:r>
              <a:rPr lang="en-US" dirty="0" smtClean="0"/>
              <a:t>4 </a:t>
            </a:r>
            <a:r>
              <a:rPr lang="en-US" dirty="0" smtClean="0"/>
              <a:t>graphs (as functions of epoch)</a:t>
            </a:r>
            <a:endParaRPr lang="en-US" dirty="0" smtClean="0"/>
          </a:p>
          <a:p>
            <a:pPr lvl="1"/>
            <a:r>
              <a:rPr lang="en-US" dirty="0" smtClean="0"/>
              <a:t>Training accuracy</a:t>
            </a:r>
          </a:p>
          <a:p>
            <a:pPr lvl="1"/>
            <a:r>
              <a:rPr lang="en-US" dirty="0" smtClean="0"/>
              <a:t>Training loss</a:t>
            </a:r>
          </a:p>
          <a:p>
            <a:pPr lvl="1"/>
            <a:r>
              <a:rPr lang="en-US" dirty="0" smtClean="0"/>
              <a:t>Validation accuracy</a:t>
            </a:r>
          </a:p>
          <a:p>
            <a:pPr lvl="1"/>
            <a:r>
              <a:rPr lang="en-US" dirty="0" smtClean="0"/>
              <a:t>Validation loss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56326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 smtClean="0"/>
              <a:t>Overfitting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1066800"/>
          </a:xfrm>
        </p:spPr>
        <p:txBody>
          <a:bodyPr/>
          <a:lstStyle/>
          <a:p>
            <a:r>
              <a:rPr lang="en-US" dirty="0" smtClean="0"/>
              <a:t>Issue</a:t>
            </a:r>
            <a:r>
              <a:rPr lang="en-US" dirty="0" smtClean="0"/>
              <a:t> </a:t>
            </a:r>
            <a:r>
              <a:rPr lang="en-US" dirty="0" smtClean="0"/>
              <a:t>with deep learning is </a:t>
            </a:r>
            <a:r>
              <a:rPr lang="en-US" dirty="0" err="1" smtClean="0"/>
              <a:t>overfitting</a:t>
            </a:r>
            <a:endParaRPr lang="en-US" dirty="0" smtClean="0"/>
          </a:p>
          <a:p>
            <a:pPr lvl="1"/>
            <a:r>
              <a:rPr lang="en-US" dirty="0"/>
              <a:t>M</a:t>
            </a:r>
            <a:r>
              <a:rPr lang="en-US" dirty="0" smtClean="0"/>
              <a:t>odel “memorizes”, rather than learning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65</a:t>
            </a:fld>
            <a:endParaRPr lang="en-US"/>
          </a:p>
        </p:txBody>
      </p:sp>
      <p:pic>
        <p:nvPicPr>
          <p:cNvPr id="6" name="Picture 5" descr="tem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895600"/>
            <a:ext cx="7086600" cy="331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25377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Detect </a:t>
            </a:r>
            <a:r>
              <a:rPr lang="en-US" dirty="0" err="1" smtClean="0"/>
              <a:t>Overfitting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419600"/>
          </a:xfrm>
        </p:spPr>
        <p:txBody>
          <a:bodyPr/>
          <a:lstStyle/>
          <a:p>
            <a:r>
              <a:rPr lang="en-US" dirty="0" smtClean="0"/>
              <a:t>Accuracy and loss graphs</a:t>
            </a:r>
            <a:r>
              <a:rPr lang="en-US" dirty="0" smtClean="0"/>
              <a:t> </a:t>
            </a:r>
            <a:r>
              <a:rPr lang="en-US" dirty="0" smtClean="0"/>
              <a:t>help us detect </a:t>
            </a:r>
            <a:r>
              <a:rPr lang="en-US" dirty="0" err="1" smtClean="0"/>
              <a:t>overfitting</a:t>
            </a:r>
            <a:endParaRPr lang="en-US" dirty="0" smtClean="0"/>
          </a:p>
          <a:p>
            <a:r>
              <a:rPr lang="en-US" dirty="0" smtClean="0"/>
              <a:t>Plot accuracy for both training and validation as function of epoch</a:t>
            </a:r>
          </a:p>
          <a:p>
            <a:r>
              <a:rPr lang="en-US" dirty="0" smtClean="0"/>
              <a:t>Plot loss for both training and validation as function of epoch</a:t>
            </a:r>
          </a:p>
          <a:p>
            <a:r>
              <a:rPr lang="en-US" dirty="0" smtClean="0"/>
              <a:t>What should </a:t>
            </a:r>
            <a:r>
              <a:rPr lang="en-US" dirty="0" smtClean="0"/>
              <a:t>graphs look like</a:t>
            </a:r>
            <a:r>
              <a:rPr lang="en-US" dirty="0" smtClean="0"/>
              <a:t>?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 smtClean="0"/>
              <a:t>do we see in case of</a:t>
            </a:r>
            <a:r>
              <a:rPr lang="en-US" dirty="0" smtClean="0"/>
              <a:t> </a:t>
            </a:r>
            <a:r>
              <a:rPr lang="en-US" dirty="0" err="1" smtClean="0"/>
              <a:t>overfitting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2877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 err="1" smtClean="0"/>
              <a:t>Overfitting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848600" cy="838200"/>
          </a:xfrm>
        </p:spPr>
        <p:txBody>
          <a:bodyPr/>
          <a:lstStyle/>
          <a:p>
            <a:r>
              <a:rPr lang="en-US" dirty="0" smtClean="0"/>
              <a:t>This is what we like to see!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67</a:t>
            </a:fld>
            <a:endParaRPr lang="en-US"/>
          </a:p>
        </p:txBody>
      </p:sp>
      <p:pic>
        <p:nvPicPr>
          <p:cNvPr id="6" name="Picture 5" descr="tem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743200"/>
            <a:ext cx="7315200" cy="3151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28223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</a:t>
            </a:r>
            <a:r>
              <a:rPr lang="en-US" dirty="0" err="1" smtClean="0"/>
              <a:t>Overfitting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848600" cy="685800"/>
          </a:xfrm>
        </p:spPr>
        <p:txBody>
          <a:bodyPr/>
          <a:lstStyle/>
          <a:p>
            <a:r>
              <a:rPr lang="en-US" dirty="0" smtClean="0"/>
              <a:t>Indication of </a:t>
            </a:r>
            <a:r>
              <a:rPr lang="en-US" dirty="0" err="1" smtClean="0"/>
              <a:t>overfitting</a:t>
            </a:r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68</a:t>
            </a:fld>
            <a:endParaRPr lang="en-US"/>
          </a:p>
        </p:txBody>
      </p:sp>
      <p:pic>
        <p:nvPicPr>
          <p:cNvPr id="6" name="Picture 5" descr="tem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468582"/>
            <a:ext cx="7905947" cy="3398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95331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Overfitting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prevent </a:t>
            </a:r>
            <a:r>
              <a:rPr lang="en-US" dirty="0" err="1" smtClean="0"/>
              <a:t>overfitting</a:t>
            </a:r>
            <a:r>
              <a:rPr lang="en-US" dirty="0" smtClean="0"/>
              <a:t>?</a:t>
            </a:r>
          </a:p>
          <a:p>
            <a:r>
              <a:rPr lang="en-US" dirty="0" smtClean="0"/>
              <a:t>Prevent model from focusing too much on the “noise”</a:t>
            </a:r>
          </a:p>
          <a:p>
            <a:r>
              <a:rPr lang="en-US" dirty="0" smtClean="0"/>
              <a:t>Many techniques help with </a:t>
            </a:r>
            <a:r>
              <a:rPr lang="en-US" dirty="0" err="1" smtClean="0"/>
              <a:t>overfitting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Dropouts and </a:t>
            </a:r>
            <a:r>
              <a:rPr lang="en-US" dirty="0"/>
              <a:t>o</a:t>
            </a:r>
            <a:r>
              <a:rPr lang="en-US" dirty="0" smtClean="0"/>
              <a:t>ther regularization </a:t>
            </a:r>
            <a:r>
              <a:rPr lang="en-US" dirty="0" smtClean="0"/>
              <a:t>techniques</a:t>
            </a:r>
          </a:p>
          <a:p>
            <a:pPr lvl="1"/>
            <a:r>
              <a:rPr lang="en-US" dirty="0" smtClean="0"/>
              <a:t>Other ideas?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994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Scatterplot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1676400"/>
          </a:xfrm>
        </p:spPr>
        <p:txBody>
          <a:bodyPr/>
          <a:lstStyle/>
          <a:p>
            <a:r>
              <a:rPr lang="en-US" dirty="0" smtClean="0"/>
              <a:t>Train a model on the training set</a:t>
            </a:r>
          </a:p>
          <a:p>
            <a:r>
              <a:rPr lang="en-US" dirty="0" smtClean="0"/>
              <a:t>Apply score to test and </a:t>
            </a:r>
            <a:r>
              <a:rPr lang="en-US" dirty="0" err="1" smtClean="0"/>
              <a:t>nomatch</a:t>
            </a:r>
            <a:r>
              <a:rPr lang="en-US" dirty="0" smtClean="0"/>
              <a:t> sets</a:t>
            </a:r>
          </a:p>
          <a:p>
            <a:pPr lvl="1"/>
            <a:r>
              <a:rPr lang="en-US" dirty="0" smtClean="0"/>
              <a:t>Can visualize results as a scatterplot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3047206" y="464740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419600" y="6019006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rot="16200000">
            <a:off x="3780487" y="4484604"/>
            <a:ext cx="839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score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410200" y="6019800"/>
            <a:ext cx="129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case</a:t>
            </a:r>
            <a:endParaRPr lang="en-US" sz="2000" dirty="0"/>
          </a:p>
        </p:txBody>
      </p:sp>
      <p:sp>
        <p:nvSpPr>
          <p:cNvPr id="12" name="Oval 11"/>
          <p:cNvSpPr/>
          <p:nvPr/>
        </p:nvSpPr>
        <p:spPr>
          <a:xfrm>
            <a:off x="6137849" y="38862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>
            <a:off x="5119817" y="50139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5391089" y="47853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5543489" y="51663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6000689" y="48006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5805617" y="40386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/>
          <p:cNvSpPr/>
          <p:nvPr/>
        </p:nvSpPr>
        <p:spPr>
          <a:xfrm>
            <a:off x="6339017" y="50901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6534089" y="43434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/>
          <p:cNvSpPr/>
          <p:nvPr/>
        </p:nvSpPr>
        <p:spPr>
          <a:xfrm>
            <a:off x="6686489" y="48615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>
            <a:off x="5848289" y="56235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>
            <a:off x="6762689" y="525780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375849" y="43434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223449" y="40233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543489" y="3810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619689" y="42519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985449" y="44958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915089" y="41910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290249" y="42672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823649" y="463296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671249" y="388620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1551432" y="362712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Isosceles Triangle 32"/>
          <p:cNvSpPr/>
          <p:nvPr/>
        </p:nvSpPr>
        <p:spPr>
          <a:xfrm>
            <a:off x="1524000" y="4023360"/>
            <a:ext cx="118872" cy="9144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719072" y="3429000"/>
            <a:ext cx="17726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match scores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1719072" y="3810000"/>
            <a:ext cx="20417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nomatch</a:t>
            </a:r>
            <a:r>
              <a:rPr lang="en-US" sz="2000" dirty="0" smtClean="0"/>
              <a:t> scores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Bottom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153400" cy="4876800"/>
          </a:xfrm>
        </p:spPr>
        <p:txBody>
          <a:bodyPr/>
          <a:lstStyle/>
          <a:p>
            <a:r>
              <a:rPr lang="en-US" sz="2800" dirty="0" smtClean="0"/>
              <a:t>Design your experiments properly</a:t>
            </a:r>
          </a:p>
          <a:p>
            <a:pPr lvl="1"/>
            <a:r>
              <a:rPr lang="en-US" sz="2400" dirty="0" smtClean="0"/>
              <a:t>Use n-fold cross validation (e.g., n = 5 or n = 10)</a:t>
            </a:r>
          </a:p>
          <a:p>
            <a:pPr lvl="1"/>
            <a:r>
              <a:rPr lang="en-US" sz="2400" dirty="0" smtClean="0"/>
              <a:t>Generally, cross validation is a good idea </a:t>
            </a:r>
          </a:p>
          <a:p>
            <a:r>
              <a:rPr lang="en-US" sz="2800" dirty="0" err="1" smtClean="0"/>
              <a:t>Thresholding</a:t>
            </a:r>
            <a:r>
              <a:rPr lang="en-US" sz="2800" dirty="0" smtClean="0"/>
              <a:t> is important in practice</a:t>
            </a:r>
          </a:p>
          <a:p>
            <a:pPr lvl="1"/>
            <a:r>
              <a:rPr lang="en-US" sz="2400" dirty="0" smtClean="0"/>
              <a:t>But not so useful for analyzing results</a:t>
            </a:r>
          </a:p>
          <a:p>
            <a:pPr lvl="1"/>
            <a:r>
              <a:rPr lang="en-US" sz="2400" dirty="0" smtClean="0"/>
              <a:t>Accuracy not as informative as, say, ROC analysis</a:t>
            </a:r>
          </a:p>
          <a:p>
            <a:r>
              <a:rPr lang="en-US" sz="2800" dirty="0" smtClean="0"/>
              <a:t>Use ROC and/or PR curves and compute AUC</a:t>
            </a:r>
          </a:p>
          <a:p>
            <a:pPr lvl="1"/>
            <a:r>
              <a:rPr lang="en-US" sz="2400" dirty="0" smtClean="0"/>
              <a:t>Sometimes, partial AUC may be better</a:t>
            </a:r>
          </a:p>
          <a:p>
            <a:r>
              <a:rPr lang="en-US" sz="2800" dirty="0" smtClean="0"/>
              <a:t>Imbalance problem may be significant issue</a:t>
            </a:r>
          </a:p>
          <a:p>
            <a:r>
              <a:rPr lang="en-US" sz="2800" dirty="0" smtClean="0"/>
              <a:t>Beware of </a:t>
            </a:r>
            <a:r>
              <a:rPr lang="en-US" sz="2800" dirty="0" err="1" smtClean="0"/>
              <a:t>overfitting</a:t>
            </a:r>
            <a:r>
              <a:rPr lang="en-US" sz="2800" smtClean="0"/>
              <a:t>, especially in DL!</a:t>
            </a:r>
            <a:endParaRPr lang="en-US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A.P. Bradley, </a:t>
            </a:r>
            <a:r>
              <a:rPr lang="en-US" dirty="0" smtClean="0">
                <a:hlinkClick r:id="rId2"/>
              </a:rPr>
              <a:t>The use of the area </a:t>
            </a:r>
            <a:br>
              <a:rPr lang="en-US" dirty="0" smtClean="0">
                <a:hlinkClick r:id="rId2"/>
              </a:rPr>
            </a:br>
            <a:r>
              <a:rPr lang="en-US" dirty="0" smtClean="0">
                <a:hlinkClick r:id="rId2"/>
              </a:rPr>
              <a:t>under the ROC curve in the evaluation of machine learning algorithms</a:t>
            </a:r>
            <a:r>
              <a:rPr lang="en-US" dirty="0" smtClean="0"/>
              <a:t>, </a:t>
            </a:r>
            <a:r>
              <a:rPr lang="en-US" i="1" dirty="0" smtClean="0"/>
              <a:t>Pattern Recognition</a:t>
            </a:r>
            <a:r>
              <a:rPr lang="en-US" dirty="0" smtClean="0"/>
              <a:t>, 30:1145-1159, 1997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71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419600"/>
          </a:xfrm>
        </p:spPr>
        <p:txBody>
          <a:bodyPr/>
          <a:lstStyle/>
          <a:p>
            <a:r>
              <a:rPr lang="en-US" dirty="0" smtClean="0"/>
              <a:t>A couple of potential problems…</a:t>
            </a:r>
          </a:p>
          <a:p>
            <a:pPr lvl="1"/>
            <a:r>
              <a:rPr lang="en-US" dirty="0" smtClean="0"/>
              <a:t>How to partition the match set?</a:t>
            </a:r>
          </a:p>
          <a:p>
            <a:pPr lvl="1"/>
            <a:r>
              <a:rPr lang="en-US" dirty="0" smtClean="0"/>
              <a:t>How to get most out of limited data set?</a:t>
            </a:r>
          </a:p>
          <a:p>
            <a:r>
              <a:rPr lang="en-US" dirty="0" smtClean="0"/>
              <a:t>Why are these things concerns?</a:t>
            </a:r>
          </a:p>
          <a:p>
            <a:pPr lvl="1"/>
            <a:r>
              <a:rPr lang="en-US" dirty="0" smtClean="0"/>
              <a:t>When we partition match set, might get biased training/test sets, and …</a:t>
            </a:r>
          </a:p>
          <a:p>
            <a:pPr lvl="1"/>
            <a:r>
              <a:rPr lang="en-US" dirty="0" smtClean="0"/>
              <a:t>… more data is always “more better”</a:t>
            </a:r>
          </a:p>
          <a:p>
            <a:r>
              <a:rPr lang="en-US" b="1" i="1" dirty="0" smtClean="0"/>
              <a:t>Cross validation</a:t>
            </a:r>
            <a:r>
              <a:rPr lang="en-US" dirty="0" smtClean="0"/>
              <a:t> solves these problems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-Fold Cross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/>
          <a:lstStyle/>
          <a:p>
            <a:r>
              <a:rPr lang="en-US" dirty="0" smtClean="0"/>
              <a:t>Partition match set into </a:t>
            </a:r>
            <a:r>
              <a:rPr lang="en-US" dirty="0" err="1" smtClean="0">
                <a:latin typeface="Lucida Grande"/>
                <a:cs typeface="Lucida Grande"/>
              </a:rPr>
              <a:t>n</a:t>
            </a:r>
            <a:r>
              <a:rPr lang="en-US" dirty="0" smtClean="0"/>
              <a:t> equal subsets</a:t>
            </a:r>
          </a:p>
          <a:p>
            <a:pPr lvl="1"/>
            <a:r>
              <a:rPr lang="en-US" dirty="0" smtClean="0"/>
              <a:t>Denote subsets as </a:t>
            </a:r>
            <a:r>
              <a:rPr lang="en-US" dirty="0" smtClean="0">
                <a:latin typeface="Lucida Grande"/>
                <a:cs typeface="Lucida Grande"/>
              </a:rPr>
              <a:t>S</a:t>
            </a:r>
            <a:r>
              <a:rPr lang="en-US" baseline="-25000" dirty="0" smtClean="0">
                <a:latin typeface="Lucida Grande"/>
                <a:cs typeface="Lucida Grande"/>
              </a:rPr>
              <a:t>1</a:t>
            </a:r>
            <a:r>
              <a:rPr lang="en-US" dirty="0" smtClean="0">
                <a:latin typeface="Lucida Grande"/>
                <a:cs typeface="Lucida Grande"/>
              </a:rPr>
              <a:t>,S</a:t>
            </a:r>
            <a:r>
              <a:rPr lang="en-US" baseline="-25000" dirty="0" smtClean="0">
                <a:latin typeface="Lucida Grande"/>
                <a:cs typeface="Lucida Grande"/>
              </a:rPr>
              <a:t>2</a:t>
            </a:r>
            <a:r>
              <a:rPr lang="en-US" dirty="0" smtClean="0">
                <a:latin typeface="Lucida Grande"/>
                <a:cs typeface="Lucida Grande"/>
              </a:rPr>
              <a:t>,…,</a:t>
            </a:r>
            <a:r>
              <a:rPr lang="en-US" dirty="0" err="1" smtClean="0">
                <a:latin typeface="Lucida Grande"/>
                <a:cs typeface="Lucida Grande"/>
              </a:rPr>
              <a:t>S</a:t>
            </a:r>
            <a:r>
              <a:rPr lang="en-US" baseline="-25000" dirty="0" err="1" smtClean="0">
                <a:latin typeface="Lucida Grande"/>
                <a:cs typeface="Lucida Grande"/>
              </a:rPr>
              <a:t>n</a:t>
            </a:r>
            <a:r>
              <a:rPr lang="en-US" dirty="0" smtClean="0"/>
              <a:t>  </a:t>
            </a:r>
          </a:p>
          <a:p>
            <a:r>
              <a:rPr lang="en-US" dirty="0" smtClean="0"/>
              <a:t>Let training set be </a:t>
            </a:r>
            <a:r>
              <a:rPr lang="en-US" dirty="0" smtClean="0">
                <a:latin typeface="Lucida Grande"/>
                <a:cs typeface="Lucida Grande"/>
              </a:rPr>
              <a:t>S</a:t>
            </a:r>
            <a:r>
              <a:rPr lang="en-US" baseline="-25000" dirty="0" smtClean="0">
                <a:latin typeface="Lucida Grande"/>
                <a:cs typeface="Lucida Grande"/>
              </a:rPr>
              <a:t>2</a:t>
            </a:r>
            <a:r>
              <a:rPr lang="en-US" dirty="0" smtClean="0">
                <a:sym typeface="Symbol" charset="2"/>
              </a:rPr>
              <a:t></a:t>
            </a:r>
            <a:r>
              <a:rPr lang="en-US" baseline="-25000" dirty="0" smtClean="0">
                <a:latin typeface="Lucida Grande"/>
                <a:cs typeface="Lucida Grande"/>
              </a:rPr>
              <a:t> </a:t>
            </a:r>
            <a:r>
              <a:rPr lang="en-US" dirty="0" smtClean="0">
                <a:latin typeface="Lucida Grande"/>
                <a:cs typeface="Lucida Grande"/>
              </a:rPr>
              <a:t>S</a:t>
            </a:r>
            <a:r>
              <a:rPr lang="en-US" baseline="-25000" dirty="0" smtClean="0">
                <a:latin typeface="Lucida Grande"/>
                <a:cs typeface="Lucida Grande"/>
              </a:rPr>
              <a:t>3</a:t>
            </a:r>
            <a:r>
              <a:rPr lang="en-US" dirty="0" smtClean="0">
                <a:sym typeface="Symbol" charset="2"/>
              </a:rPr>
              <a:t> </a:t>
            </a:r>
            <a:r>
              <a:rPr lang="en-US" dirty="0" smtClean="0">
                <a:latin typeface="Lucida Grande"/>
                <a:cs typeface="Lucida Grande"/>
              </a:rPr>
              <a:t>… </a:t>
            </a:r>
            <a:r>
              <a:rPr lang="en-US" dirty="0" smtClean="0">
                <a:sym typeface="Symbol" charset="2"/>
              </a:rPr>
              <a:t></a:t>
            </a:r>
            <a:r>
              <a:rPr lang="en-US" baseline="-25000" dirty="0" smtClean="0">
                <a:sym typeface="Symbol" charset="2"/>
              </a:rPr>
              <a:t> </a:t>
            </a:r>
            <a:r>
              <a:rPr lang="en-US" dirty="0" err="1" smtClean="0">
                <a:latin typeface="Lucida Grande"/>
                <a:cs typeface="Lucida Grande"/>
              </a:rPr>
              <a:t>S</a:t>
            </a:r>
            <a:r>
              <a:rPr lang="en-US" baseline="-25000" dirty="0" err="1" smtClean="0">
                <a:latin typeface="Lucida Grande"/>
                <a:cs typeface="Lucida Grande"/>
              </a:rPr>
              <a:t>n</a:t>
            </a:r>
            <a:r>
              <a:rPr lang="en-US" dirty="0" smtClean="0"/>
              <a:t>    </a:t>
            </a:r>
          </a:p>
          <a:p>
            <a:pPr lvl="1"/>
            <a:r>
              <a:rPr lang="en-US" dirty="0" smtClean="0"/>
              <a:t>And test set is </a:t>
            </a:r>
            <a:r>
              <a:rPr lang="en-US" dirty="0" smtClean="0">
                <a:latin typeface="Lucida Grande"/>
                <a:cs typeface="Lucida Grande"/>
              </a:rPr>
              <a:t>S</a:t>
            </a:r>
            <a:r>
              <a:rPr lang="en-US" baseline="-25000" dirty="0" smtClean="0">
                <a:latin typeface="Lucida Grande"/>
                <a:cs typeface="Lucida Grande"/>
              </a:rPr>
              <a:t>1</a:t>
            </a:r>
            <a:r>
              <a:rPr lang="en-US" dirty="0" smtClean="0"/>
              <a:t>    </a:t>
            </a:r>
          </a:p>
          <a:p>
            <a:r>
              <a:rPr lang="en-US" dirty="0" smtClean="0"/>
              <a:t>Repeat with training set </a:t>
            </a:r>
            <a:r>
              <a:rPr lang="en-US" dirty="0" smtClean="0">
                <a:latin typeface="Lucida Grande"/>
                <a:cs typeface="Lucida Grande"/>
              </a:rPr>
              <a:t>S</a:t>
            </a:r>
            <a:r>
              <a:rPr lang="en-US" baseline="-25000" dirty="0" smtClean="0">
                <a:latin typeface="Lucida Grande"/>
                <a:cs typeface="Lucida Grande"/>
              </a:rPr>
              <a:t>1</a:t>
            </a:r>
            <a:r>
              <a:rPr lang="en-US" dirty="0" smtClean="0">
                <a:sym typeface="Symbol" charset="2"/>
              </a:rPr>
              <a:t></a:t>
            </a:r>
            <a:r>
              <a:rPr lang="en-US" baseline="-25000" dirty="0" smtClean="0">
                <a:sym typeface="Symbol" charset="2"/>
              </a:rPr>
              <a:t> </a:t>
            </a:r>
            <a:r>
              <a:rPr lang="en-US" dirty="0" smtClean="0">
                <a:latin typeface="Lucida Grande"/>
                <a:cs typeface="Lucida Grande"/>
              </a:rPr>
              <a:t>S</a:t>
            </a:r>
            <a:r>
              <a:rPr lang="en-US" baseline="-25000" dirty="0" smtClean="0">
                <a:latin typeface="Lucida Grande"/>
                <a:cs typeface="Lucida Grande"/>
              </a:rPr>
              <a:t>3</a:t>
            </a:r>
            <a:r>
              <a:rPr lang="en-US" dirty="0" smtClean="0">
                <a:sym typeface="Symbol" charset="2"/>
              </a:rPr>
              <a:t> </a:t>
            </a:r>
            <a:r>
              <a:rPr lang="en-US" dirty="0" smtClean="0">
                <a:latin typeface="Lucida Grande"/>
                <a:cs typeface="Lucida Grande"/>
              </a:rPr>
              <a:t>… </a:t>
            </a:r>
            <a:r>
              <a:rPr lang="en-US" dirty="0" smtClean="0">
                <a:sym typeface="Symbol" charset="2"/>
              </a:rPr>
              <a:t></a:t>
            </a:r>
            <a:r>
              <a:rPr lang="en-US" baseline="-25000" dirty="0" smtClean="0">
                <a:sym typeface="Symbol" charset="2"/>
              </a:rPr>
              <a:t> </a:t>
            </a:r>
            <a:r>
              <a:rPr lang="en-US" dirty="0" err="1" smtClean="0">
                <a:latin typeface="Lucida Grande"/>
                <a:cs typeface="Lucida Grande"/>
              </a:rPr>
              <a:t>S</a:t>
            </a:r>
            <a:r>
              <a:rPr lang="en-US" baseline="-25000" dirty="0" err="1" smtClean="0">
                <a:latin typeface="Lucida Grande"/>
                <a:cs typeface="Lucida Grande"/>
              </a:rPr>
              <a:t>n</a:t>
            </a:r>
            <a:r>
              <a:rPr lang="en-US" dirty="0" smtClean="0"/>
              <a:t>   </a:t>
            </a:r>
          </a:p>
          <a:p>
            <a:pPr lvl="1"/>
            <a:r>
              <a:rPr lang="en-US" dirty="0" smtClean="0"/>
              <a:t>And test set </a:t>
            </a:r>
            <a:r>
              <a:rPr lang="en-US" dirty="0" smtClean="0">
                <a:latin typeface="Lucida Grande"/>
                <a:cs typeface="Lucida Grande"/>
              </a:rPr>
              <a:t>S</a:t>
            </a:r>
            <a:r>
              <a:rPr lang="en-US" baseline="-25000" dirty="0" smtClean="0">
                <a:latin typeface="Lucida Grande"/>
                <a:cs typeface="Lucida Grande"/>
              </a:rPr>
              <a:t>2</a:t>
            </a:r>
            <a:r>
              <a:rPr lang="en-US" dirty="0" smtClean="0"/>
              <a:t>   </a:t>
            </a:r>
          </a:p>
          <a:p>
            <a:r>
              <a:rPr lang="en-US" dirty="0" smtClean="0"/>
              <a:t>And so on, for each of </a:t>
            </a:r>
            <a:r>
              <a:rPr lang="en-US" dirty="0" err="1" smtClean="0">
                <a:latin typeface="Lucida Grande"/>
                <a:cs typeface="Lucida Grande"/>
              </a:rPr>
              <a:t>n</a:t>
            </a:r>
            <a:r>
              <a:rPr lang="en-US" dirty="0" smtClean="0"/>
              <a:t> “folds” </a:t>
            </a:r>
          </a:p>
          <a:p>
            <a:pPr lvl="1"/>
            <a:r>
              <a:rPr lang="en-US" dirty="0" smtClean="0"/>
              <a:t>Typically, </a:t>
            </a:r>
            <a:r>
              <a:rPr lang="en-US" dirty="0" smtClean="0">
                <a:latin typeface="Lucida Grande"/>
                <a:cs typeface="Lucida Grande"/>
              </a:rPr>
              <a:t>n = 5</a:t>
            </a:r>
            <a:r>
              <a:rPr lang="en-US" dirty="0" smtClean="0"/>
              <a:t> or </a:t>
            </a:r>
            <a:r>
              <a:rPr lang="en-US" dirty="0">
                <a:latin typeface="Lucida Grande"/>
                <a:cs typeface="Lucida Grande"/>
              </a:rPr>
              <a:t>n = </a:t>
            </a:r>
            <a:r>
              <a:rPr lang="en-US" dirty="0" smtClean="0">
                <a:latin typeface="Lucida Grande"/>
                <a:cs typeface="Lucida Grande"/>
              </a:rPr>
              <a:t>10</a:t>
            </a:r>
            <a:r>
              <a:rPr lang="en-US" dirty="0" smtClean="0"/>
              <a:t> is used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Analysis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5437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5108</TotalTime>
  <Words>4509</Words>
  <Application>Microsoft Macintosh PowerPoint</Application>
  <PresentationFormat>On-screen Show (4:3)</PresentationFormat>
  <Paragraphs>867</Paragraphs>
  <Slides>71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2" baseType="lpstr">
      <vt:lpstr>Default Design</vt:lpstr>
      <vt:lpstr>Data Analysis</vt:lpstr>
      <vt:lpstr>Topics</vt:lpstr>
      <vt:lpstr>Scenario</vt:lpstr>
      <vt:lpstr>Basic Assumptions</vt:lpstr>
      <vt:lpstr>Experimental Design</vt:lpstr>
      <vt:lpstr>Training and Scoring</vt:lpstr>
      <vt:lpstr>Scatterplot</vt:lpstr>
      <vt:lpstr>Experimental Design</vt:lpstr>
      <vt:lpstr>n-Fold Cross Validation</vt:lpstr>
      <vt:lpstr>n-Fold Cross Validation</vt:lpstr>
      <vt:lpstr>Thresholding</vt:lpstr>
      <vt:lpstr>Thresholding</vt:lpstr>
      <vt:lpstr>Quantifying Success</vt:lpstr>
      <vt:lpstr>Results</vt:lpstr>
      <vt:lpstr>Confusion Matrix</vt:lpstr>
      <vt:lpstr>Sensitivity and Specificity</vt:lpstr>
      <vt:lpstr>Accuracy</vt:lpstr>
      <vt:lpstr>Balanced Accuracy</vt:lpstr>
      <vt:lpstr>Accuracy</vt:lpstr>
      <vt:lpstr>ROC Curves</vt:lpstr>
      <vt:lpstr>ROC Curve</vt:lpstr>
      <vt:lpstr>ROC Curve</vt:lpstr>
      <vt:lpstr>ROC Curve</vt:lpstr>
      <vt:lpstr>ROC Curve</vt:lpstr>
      <vt:lpstr>ROC Curve</vt:lpstr>
      <vt:lpstr>ROC Curve</vt:lpstr>
      <vt:lpstr>ROC Curve</vt:lpstr>
      <vt:lpstr>ROC Curve</vt:lpstr>
      <vt:lpstr>ROC Curve</vt:lpstr>
      <vt:lpstr>ROC Curve</vt:lpstr>
      <vt:lpstr>ROC Curve</vt:lpstr>
      <vt:lpstr>ROC Curve</vt:lpstr>
      <vt:lpstr>ROC Curve</vt:lpstr>
      <vt:lpstr>Area Under the Curve (AUC)</vt:lpstr>
      <vt:lpstr>Area Under the Curve (AUC)</vt:lpstr>
      <vt:lpstr>Partial AUC</vt:lpstr>
      <vt:lpstr>Imbalance Problem</vt:lpstr>
      <vt:lpstr>Imbalance Problem</vt:lpstr>
      <vt:lpstr>Imbalance Problem</vt:lpstr>
      <vt:lpstr>Imbalance Problem</vt:lpstr>
      <vt:lpstr>Imbalance Solution?</vt:lpstr>
      <vt:lpstr>Imbalance Solution?</vt:lpstr>
      <vt:lpstr>Imbalance Solution?</vt:lpstr>
      <vt:lpstr>Imbalance Problem</vt:lpstr>
      <vt:lpstr>PR Curves</vt:lpstr>
      <vt:lpstr>PR Curve</vt:lpstr>
      <vt:lpstr>PR Curve</vt:lpstr>
      <vt:lpstr>PR Curve</vt:lpstr>
      <vt:lpstr>PR Curve</vt:lpstr>
      <vt:lpstr>PR Curve</vt:lpstr>
      <vt:lpstr>PR Curve</vt:lpstr>
      <vt:lpstr>PR Curve</vt:lpstr>
      <vt:lpstr>PR Curve</vt:lpstr>
      <vt:lpstr>PR Curve</vt:lpstr>
      <vt:lpstr>PR Curve</vt:lpstr>
      <vt:lpstr>PR Curve</vt:lpstr>
      <vt:lpstr>PR Curve</vt:lpstr>
      <vt:lpstr>PR Curve</vt:lpstr>
      <vt:lpstr>AUC-PR</vt:lpstr>
      <vt:lpstr>PR Curve vs ROC Curve</vt:lpstr>
      <vt:lpstr>Deep Learning Issues</vt:lpstr>
      <vt:lpstr>Deep Learning</vt:lpstr>
      <vt:lpstr>Training</vt:lpstr>
      <vt:lpstr>Training</vt:lpstr>
      <vt:lpstr>Overfitting</vt:lpstr>
      <vt:lpstr>How to Detect Overfitting?</vt:lpstr>
      <vt:lpstr>No Overfitting</vt:lpstr>
      <vt:lpstr>Example of Overfitting</vt:lpstr>
      <vt:lpstr>Overfitting</vt:lpstr>
      <vt:lpstr>Bottom Line</vt:lpstr>
      <vt:lpstr>References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</dc:title>
  <dc:subject/>
  <dc:creator>Mark Stamp</dc:creator>
  <cp:keywords/>
  <dc:description/>
  <cp:lastModifiedBy>Mark Stamp</cp:lastModifiedBy>
  <cp:revision>505</cp:revision>
  <dcterms:created xsi:type="dcterms:W3CDTF">2015-09-22T18:19:07Z</dcterms:created>
  <dcterms:modified xsi:type="dcterms:W3CDTF">2021-09-09T13:02:55Z</dcterms:modified>
  <cp:category/>
</cp:coreProperties>
</file>