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handoutMasterIdLst>
    <p:handoutMasterId r:id="rId83"/>
  </p:handoutMasterIdLst>
  <p:sldIdLst>
    <p:sldId id="256" r:id="rId2"/>
    <p:sldId id="415" r:id="rId3"/>
    <p:sldId id="416" r:id="rId4"/>
    <p:sldId id="417" r:id="rId5"/>
    <p:sldId id="418" r:id="rId6"/>
    <p:sldId id="422" r:id="rId7"/>
    <p:sldId id="419" r:id="rId8"/>
    <p:sldId id="423" r:id="rId9"/>
    <p:sldId id="424" r:id="rId10"/>
    <p:sldId id="498" r:id="rId11"/>
    <p:sldId id="425" r:id="rId12"/>
    <p:sldId id="420" r:id="rId13"/>
    <p:sldId id="427" r:id="rId14"/>
    <p:sldId id="428" r:id="rId15"/>
    <p:sldId id="426" r:id="rId16"/>
    <p:sldId id="476" r:id="rId17"/>
    <p:sldId id="429" r:id="rId18"/>
    <p:sldId id="433" r:id="rId19"/>
    <p:sldId id="434" r:id="rId20"/>
    <p:sldId id="435" r:id="rId21"/>
    <p:sldId id="477" r:id="rId22"/>
    <p:sldId id="430" r:id="rId23"/>
    <p:sldId id="436" r:id="rId24"/>
    <p:sldId id="437" r:id="rId25"/>
    <p:sldId id="431" r:id="rId26"/>
    <p:sldId id="438" r:id="rId27"/>
    <p:sldId id="439" r:id="rId28"/>
    <p:sldId id="432" r:id="rId29"/>
    <p:sldId id="450" r:id="rId30"/>
    <p:sldId id="440" r:id="rId31"/>
    <p:sldId id="441" r:id="rId32"/>
    <p:sldId id="446" r:id="rId33"/>
    <p:sldId id="447" r:id="rId34"/>
    <p:sldId id="448" r:id="rId35"/>
    <p:sldId id="442" r:id="rId36"/>
    <p:sldId id="443" r:id="rId37"/>
    <p:sldId id="444" r:id="rId38"/>
    <p:sldId id="478" r:id="rId39"/>
    <p:sldId id="449" r:id="rId40"/>
    <p:sldId id="454" r:id="rId41"/>
    <p:sldId id="455" r:id="rId42"/>
    <p:sldId id="456" r:id="rId43"/>
    <p:sldId id="457" r:id="rId44"/>
    <p:sldId id="459" r:id="rId45"/>
    <p:sldId id="451" r:id="rId46"/>
    <p:sldId id="460" r:id="rId47"/>
    <p:sldId id="461" r:id="rId48"/>
    <p:sldId id="452" r:id="rId49"/>
    <p:sldId id="462" r:id="rId50"/>
    <p:sldId id="463" r:id="rId51"/>
    <p:sldId id="464" r:id="rId52"/>
    <p:sldId id="465" r:id="rId53"/>
    <p:sldId id="453" r:id="rId54"/>
    <p:sldId id="496" r:id="rId55"/>
    <p:sldId id="479" r:id="rId56"/>
    <p:sldId id="501" r:id="rId57"/>
    <p:sldId id="480" r:id="rId58"/>
    <p:sldId id="481" r:id="rId59"/>
    <p:sldId id="500" r:id="rId60"/>
    <p:sldId id="502" r:id="rId61"/>
    <p:sldId id="482" r:id="rId62"/>
    <p:sldId id="484" r:id="rId63"/>
    <p:sldId id="485" r:id="rId64"/>
    <p:sldId id="487" r:id="rId65"/>
    <p:sldId id="486" r:id="rId66"/>
    <p:sldId id="488" r:id="rId67"/>
    <p:sldId id="489" r:id="rId68"/>
    <p:sldId id="490" r:id="rId69"/>
    <p:sldId id="495" r:id="rId70"/>
    <p:sldId id="421" r:id="rId71"/>
    <p:sldId id="471" r:id="rId72"/>
    <p:sldId id="466" r:id="rId73"/>
    <p:sldId id="472" r:id="rId74"/>
    <p:sldId id="473" r:id="rId75"/>
    <p:sldId id="474" r:id="rId76"/>
    <p:sldId id="467" r:id="rId77"/>
    <p:sldId id="468" r:id="rId78"/>
    <p:sldId id="475" r:id="rId79"/>
    <p:sldId id="469" r:id="rId80"/>
    <p:sldId id="497" r:id="rId8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10/19/21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722484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3251367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a:t>
            </a:fld>
            <a:endParaRPr lang="en-US"/>
          </a:p>
        </p:txBody>
      </p:sp>
    </p:spTree>
    <p:extLst>
      <p:ext uri="{BB962C8B-B14F-4D97-AF65-F5344CB8AC3E}">
        <p14:creationId xmlns:p14="http://schemas.microsoft.com/office/powerpoint/2010/main" val="407164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is from https://</a:t>
            </a:r>
            <a:r>
              <a:rPr lang="en-US" dirty="0" err="1" smtClean="0"/>
              <a:t>www.actuaries.digital</a:t>
            </a:r>
            <a:r>
              <a:rPr lang="en-US" dirty="0" smtClean="0"/>
              <a:t>/2018/09/05/history-of-</a:t>
            </a:r>
            <a:r>
              <a:rPr lang="en-US" dirty="0" err="1" smtClean="0"/>
              <a:t>ai</a:t>
            </a:r>
            <a:r>
              <a:rPr lang="en-US" dirty="0" smtClean="0"/>
              <a:t>-winters/</a:t>
            </a:r>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a:t>
            </a:fld>
            <a:endParaRPr lang="en-US"/>
          </a:p>
        </p:txBody>
      </p:sp>
    </p:spTree>
    <p:extLst>
      <p:ext uri="{BB962C8B-B14F-4D97-AF65-F5344CB8AC3E}">
        <p14:creationId xmlns:p14="http://schemas.microsoft.com/office/powerpoint/2010/main" val="290202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11</a:t>
            </a:fld>
            <a:endParaRPr lang="en-US"/>
          </a:p>
        </p:txBody>
      </p:sp>
    </p:spTree>
    <p:extLst>
      <p:ext uri="{BB962C8B-B14F-4D97-AF65-F5344CB8AC3E}">
        <p14:creationId xmlns:p14="http://schemas.microsoft.com/office/powerpoint/2010/main" val="226979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extLst>
      <p:ext uri="{BB962C8B-B14F-4D97-AF65-F5344CB8AC3E}">
        <p14:creationId xmlns:p14="http://schemas.microsoft.com/office/powerpoint/2010/main" val="326101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13</a:t>
            </a:fld>
            <a:endParaRPr lang="en-US"/>
          </a:p>
        </p:txBody>
      </p:sp>
    </p:spTree>
    <p:extLst>
      <p:ext uri="{BB962C8B-B14F-4D97-AF65-F5344CB8AC3E}">
        <p14:creationId xmlns:p14="http://schemas.microsoft.com/office/powerpoint/2010/main" val="219664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know of any proof that</a:t>
            </a:r>
            <a:r>
              <a:rPr lang="en-US" baseline="0" dirty="0" smtClean="0"/>
              <a:t> deep learning has an inherently greater ability to learn, but it is intuitively plausible, as deep models might tend to better account for higher order effects. Also, note that the increased learning comes at the expense of increased computation. Therefore, success of the deep learning depends heavily on having access to considerable computing power.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14</a:t>
            </a:fld>
            <a:endParaRPr lang="en-US"/>
          </a:p>
        </p:txBody>
      </p:sp>
    </p:spTree>
    <p:extLst>
      <p:ext uri="{BB962C8B-B14F-4D97-AF65-F5344CB8AC3E}">
        <p14:creationId xmlns:p14="http://schemas.microsoft.com/office/powerpoint/2010/main" val="371744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comparison, “depth” of an HMM might be the order of the model, while “width” might correspond</a:t>
            </a:r>
            <a:r>
              <a:rPr lang="en-US" baseline="0" dirty="0" smtClean="0"/>
              <a:t> to N. The activation functions (or, perhaps the weights) are comparable to the A ad B matrices of an HMM, with </a:t>
            </a:r>
            <a:r>
              <a:rPr lang="en-US" dirty="0" smtClean="0">
                <a:latin typeface="Arial"/>
                <a:cs typeface="Arial"/>
              </a:rPr>
              <a:t>P(</a:t>
            </a:r>
            <a:r>
              <a:rPr lang="en-US" i="1" dirty="0" smtClean="0">
                <a:latin typeface="Arial"/>
                <a:cs typeface="Arial"/>
              </a:rPr>
              <a:t>O</a:t>
            </a:r>
            <a:r>
              <a:rPr lang="en-US" baseline="-25000" dirty="0" smtClean="0">
                <a:latin typeface="Arial"/>
                <a:cs typeface="Arial"/>
              </a:rPr>
              <a:t> </a:t>
            </a:r>
            <a:r>
              <a:rPr lang="en-US" dirty="0" smtClean="0">
                <a:latin typeface="Arial"/>
                <a:cs typeface="Arial"/>
              </a:rPr>
              <a:t>|</a:t>
            </a:r>
            <a:r>
              <a:rPr lang="en-US" baseline="-25000" dirty="0" smtClean="0">
                <a:latin typeface="Arial"/>
                <a:cs typeface="Arial"/>
              </a:rPr>
              <a:t> </a:t>
            </a:r>
            <a:r>
              <a:rPr lang="en-US" dirty="0" err="1" smtClean="0">
                <a:latin typeface="Arial"/>
                <a:cs typeface="Arial"/>
              </a:rPr>
              <a:t>λ</a:t>
            </a:r>
            <a:r>
              <a:rPr lang="en-US" dirty="0" smtClean="0">
                <a:latin typeface="Arial"/>
                <a:cs typeface="Arial"/>
              </a:rPr>
              <a:t>)</a:t>
            </a:r>
            <a:r>
              <a:rPr lang="en-US" dirty="0" smtClean="0"/>
              <a:t> </a:t>
            </a:r>
            <a:r>
              <a:rPr lang="en-US" baseline="0" dirty="0" smtClean="0"/>
              <a:t>being the objective function. However, all of the functions in an HMM are linear, so depth does not quite have the same meaning as in the deep learning sense.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382946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model a step function</a:t>
            </a:r>
            <a:r>
              <a:rPr lang="en-US" baseline="0" dirty="0" smtClean="0"/>
              <a:t> with something that is mathematically “nice” (i.e., differentiable).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extLst>
      <p:ext uri="{BB962C8B-B14F-4D97-AF65-F5344CB8AC3E}">
        <p14:creationId xmlns:p14="http://schemas.microsoft.com/office/powerpoint/2010/main" val="300153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just randomly choose weights and measure error,</a:t>
            </a:r>
            <a:r>
              <a:rPr lang="en-US" baseline="0" dirty="0" smtClean="0"/>
              <a:t> then repeat until error is “small”</a:t>
            </a:r>
            <a:r>
              <a:rPr lang="en-US" dirty="0" smtClean="0"/>
              <a:t>. But, that would be hopelessly inefficient.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17</a:t>
            </a:fld>
            <a:endParaRPr lang="en-US"/>
          </a:p>
        </p:txBody>
      </p:sp>
    </p:spTree>
    <p:extLst>
      <p:ext uri="{BB962C8B-B14F-4D97-AF65-F5344CB8AC3E}">
        <p14:creationId xmlns:p14="http://schemas.microsoft.com/office/powerpoint/2010/main" val="420677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bottom line is that efficient training boils down to a big calculus problem.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18</a:t>
            </a:fld>
            <a:endParaRPr lang="en-US"/>
          </a:p>
        </p:txBody>
      </p:sp>
    </p:spTree>
    <p:extLst>
      <p:ext uri="{BB962C8B-B14F-4D97-AF65-F5344CB8AC3E}">
        <p14:creationId xmlns:p14="http://schemas.microsoft.com/office/powerpoint/2010/main" val="350574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19</a:t>
            </a:fld>
            <a:endParaRPr lang="en-US"/>
          </a:p>
        </p:txBody>
      </p:sp>
    </p:spTree>
    <p:extLst>
      <p:ext uri="{BB962C8B-B14F-4D97-AF65-F5344CB8AC3E}">
        <p14:creationId xmlns:p14="http://schemas.microsoft.com/office/powerpoint/2010/main" val="308869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341598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different notation that can</a:t>
            </a:r>
            <a:r>
              <a:rPr lang="en-US" baseline="0" dirty="0" smtClean="0"/>
              <a:t> be</a:t>
            </a:r>
            <a:r>
              <a:rPr lang="en-US" dirty="0" smtClean="0"/>
              <a:t> used when computing</a:t>
            </a:r>
            <a:r>
              <a:rPr lang="en-US" baseline="0" dirty="0" smtClean="0"/>
              <a:t> derivatives.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360596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extLst>
      <p:ext uri="{BB962C8B-B14F-4D97-AF65-F5344CB8AC3E}">
        <p14:creationId xmlns:p14="http://schemas.microsoft.com/office/powerpoint/2010/main" val="374455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approximate the value of the derivative when</a:t>
            </a:r>
            <a:r>
              <a:rPr lang="en-US" baseline="0" dirty="0" smtClean="0"/>
              <a:t> evaluated at a specified point, so we do not necessarily need to explicitly compute the derivative function.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22</a:t>
            </a:fld>
            <a:endParaRPr lang="en-US"/>
          </a:p>
        </p:txBody>
      </p:sp>
    </p:spTree>
    <p:extLst>
      <p:ext uri="{BB962C8B-B14F-4D97-AF65-F5344CB8AC3E}">
        <p14:creationId xmlns:p14="http://schemas.microsoft.com/office/powerpoint/2010/main" val="188555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23</a:t>
            </a:fld>
            <a:endParaRPr lang="en-US"/>
          </a:p>
        </p:txBody>
      </p:sp>
    </p:spTree>
    <p:extLst>
      <p:ext uri="{BB962C8B-B14F-4D97-AF65-F5344CB8AC3E}">
        <p14:creationId xmlns:p14="http://schemas.microsoft.com/office/powerpoint/2010/main" val="3587589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24</a:t>
            </a:fld>
            <a:endParaRPr lang="en-US"/>
          </a:p>
        </p:txBody>
      </p:sp>
    </p:spTree>
    <p:extLst>
      <p:ext uri="{BB962C8B-B14F-4D97-AF65-F5344CB8AC3E}">
        <p14:creationId xmlns:p14="http://schemas.microsoft.com/office/powerpoint/2010/main" val="98216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25</a:t>
            </a:fld>
            <a:endParaRPr lang="en-US"/>
          </a:p>
        </p:txBody>
      </p:sp>
    </p:spTree>
    <p:extLst>
      <p:ext uri="{BB962C8B-B14F-4D97-AF65-F5344CB8AC3E}">
        <p14:creationId xmlns:p14="http://schemas.microsoft.com/office/powerpoint/2010/main" val="258762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apply the chain rule multiple</a:t>
            </a:r>
            <a:r>
              <a:rPr lang="en-US" baseline="0" dirty="0" smtClean="0"/>
              <a:t> times.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26</a:t>
            </a:fld>
            <a:endParaRPr lang="en-US"/>
          </a:p>
        </p:txBody>
      </p:sp>
    </p:spTree>
    <p:extLst>
      <p:ext uri="{BB962C8B-B14F-4D97-AF65-F5344CB8AC3E}">
        <p14:creationId xmlns:p14="http://schemas.microsoft.com/office/powerpoint/2010/main" val="2668296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extLst>
      <p:ext uri="{BB962C8B-B14F-4D97-AF65-F5344CB8AC3E}">
        <p14:creationId xmlns:p14="http://schemas.microsoft.com/office/powerpoint/2010/main" val="415366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28</a:t>
            </a:fld>
            <a:endParaRPr lang="en-US"/>
          </a:p>
        </p:txBody>
      </p:sp>
    </p:spTree>
    <p:extLst>
      <p:ext uri="{BB962C8B-B14F-4D97-AF65-F5344CB8AC3E}">
        <p14:creationId xmlns:p14="http://schemas.microsoft.com/office/powerpoint/2010/main" val="309746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29</a:t>
            </a:fld>
            <a:endParaRPr lang="en-US"/>
          </a:p>
        </p:txBody>
      </p:sp>
    </p:spTree>
    <p:extLst>
      <p:ext uri="{BB962C8B-B14F-4D97-AF65-F5344CB8AC3E}">
        <p14:creationId xmlns:p14="http://schemas.microsoft.com/office/powerpoint/2010/main" val="193098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a:t>
            </a:fld>
            <a:endParaRPr lang="en-US"/>
          </a:p>
        </p:txBody>
      </p:sp>
    </p:spTree>
    <p:extLst>
      <p:ext uri="{BB962C8B-B14F-4D97-AF65-F5344CB8AC3E}">
        <p14:creationId xmlns:p14="http://schemas.microsoft.com/office/powerpoint/2010/main" val="426352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with partial derivatives, this is all you need to know from Calculus III.</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30</a:t>
            </a:fld>
            <a:endParaRPr lang="en-US"/>
          </a:p>
        </p:txBody>
      </p:sp>
    </p:spTree>
    <p:extLst>
      <p:ext uri="{BB962C8B-B14F-4D97-AF65-F5344CB8AC3E}">
        <p14:creationId xmlns:p14="http://schemas.microsoft.com/office/powerpoint/2010/main" val="100107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need to initialize variables for</a:t>
            </a:r>
            <a:r>
              <a:rPr lang="en-US" baseline="0" dirty="0" smtClean="0"/>
              <a:t> each partial derivative calculation.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31</a:t>
            </a:fld>
            <a:endParaRPr lang="en-US"/>
          </a:p>
        </p:txBody>
      </p:sp>
    </p:spTree>
    <p:extLst>
      <p:ext uri="{BB962C8B-B14F-4D97-AF65-F5344CB8AC3E}">
        <p14:creationId xmlns:p14="http://schemas.microsoft.com/office/powerpoint/2010/main" val="2972149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32</a:t>
            </a:fld>
            <a:endParaRPr lang="en-US"/>
          </a:p>
        </p:txBody>
      </p:sp>
    </p:spTree>
    <p:extLst>
      <p:ext uri="{BB962C8B-B14F-4D97-AF65-F5344CB8AC3E}">
        <p14:creationId xmlns:p14="http://schemas.microsoft.com/office/powerpoint/2010/main" val="327144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2085171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34</a:t>
            </a:fld>
            <a:endParaRPr lang="en-US"/>
          </a:p>
        </p:txBody>
      </p:sp>
    </p:spTree>
    <p:extLst>
      <p:ext uri="{BB962C8B-B14F-4D97-AF65-F5344CB8AC3E}">
        <p14:creationId xmlns:p14="http://schemas.microsoft.com/office/powerpoint/2010/main" val="3893680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working from the bottom up, and using the derivative</a:t>
            </a:r>
            <a:r>
              <a:rPr lang="en-US" baseline="0" dirty="0" smtClean="0"/>
              <a:t> expressions from the previous slide.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35</a:t>
            </a:fld>
            <a:endParaRPr lang="en-US"/>
          </a:p>
        </p:txBody>
      </p:sp>
    </p:spTree>
    <p:extLst>
      <p:ext uri="{BB962C8B-B14F-4D97-AF65-F5344CB8AC3E}">
        <p14:creationId xmlns:p14="http://schemas.microsoft.com/office/powerpoint/2010/main" val="31545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36</a:t>
            </a:fld>
            <a:endParaRPr lang="en-US"/>
          </a:p>
        </p:txBody>
      </p:sp>
    </p:spTree>
    <p:extLst>
      <p:ext uri="{BB962C8B-B14F-4D97-AF65-F5344CB8AC3E}">
        <p14:creationId xmlns:p14="http://schemas.microsoft.com/office/powerpoint/2010/main" val="1265670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37</a:t>
            </a:fld>
            <a:endParaRPr lang="en-US"/>
          </a:p>
        </p:txBody>
      </p:sp>
    </p:spTree>
    <p:extLst>
      <p:ext uri="{BB962C8B-B14F-4D97-AF65-F5344CB8AC3E}">
        <p14:creationId xmlns:p14="http://schemas.microsoft.com/office/powerpoint/2010/main" val="2333063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39</a:t>
            </a:fld>
            <a:endParaRPr lang="en-US"/>
          </a:p>
        </p:txBody>
      </p:sp>
    </p:spTree>
    <p:extLst>
      <p:ext uri="{BB962C8B-B14F-4D97-AF65-F5344CB8AC3E}">
        <p14:creationId xmlns:p14="http://schemas.microsoft.com/office/powerpoint/2010/main" val="2298180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the blue</a:t>
            </a:r>
            <a:r>
              <a:rPr lang="en-US" baseline="0" dirty="0" smtClean="0"/>
              <a:t> example shows that gradient descent is not a strict hill climb. W</a:t>
            </a:r>
            <a:r>
              <a:rPr lang="en-US" dirty="0" smtClean="0"/>
              <a:t>e</a:t>
            </a:r>
            <a:r>
              <a:rPr lang="en-US" baseline="0" dirty="0" smtClean="0"/>
              <a:t> use –</a:t>
            </a:r>
            <a:r>
              <a:rPr lang="en-US" dirty="0" smtClean="0">
                <a:latin typeface="Arial"/>
                <a:cs typeface="Arial"/>
              </a:rPr>
              <a:t>α, since it is gradient </a:t>
            </a:r>
            <a:r>
              <a:rPr lang="en-US" i="1" dirty="0" smtClean="0">
                <a:latin typeface="Comic Sans MS" charset="0"/>
                <a:cs typeface="ＭＳ Ｐゴシック" charset="-128"/>
              </a:rPr>
              <a:t>d</a:t>
            </a:r>
            <a:r>
              <a:rPr lang="en-US" i="1" dirty="0" smtClean="0"/>
              <a:t>escent</a:t>
            </a:r>
            <a:r>
              <a:rPr lang="en-US" baseline="0" dirty="0" smtClean="0"/>
              <a:t> not gradient </a:t>
            </a:r>
            <a:r>
              <a:rPr lang="en-US" i="1" baseline="0" dirty="0" smtClean="0"/>
              <a:t>ascent</a:t>
            </a:r>
            <a:r>
              <a:rPr lang="en-US" baseline="0" dirty="0" smtClean="0"/>
              <a:t>. Also, we show equal step sizes on the x axis, but that is not really the case, as the step size depends on the slope.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40</a:t>
            </a:fld>
            <a:endParaRPr lang="en-US"/>
          </a:p>
        </p:txBody>
      </p:sp>
    </p:spTree>
    <p:extLst>
      <p:ext uri="{BB962C8B-B14F-4D97-AF65-F5344CB8AC3E}">
        <p14:creationId xmlns:p14="http://schemas.microsoft.com/office/powerpoint/2010/main" val="108722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a:t>
            </a:r>
            <a:r>
              <a:rPr lang="en-US" baseline="0" dirty="0" smtClean="0"/>
              <a:t> here is that a neuron either fires or it does not (thus Y is 0 or 1) and the input to a neuron is the output from other neurons (thus X</a:t>
            </a:r>
            <a:r>
              <a:rPr lang="en-US" baseline="-25000" dirty="0" smtClean="0"/>
              <a:t>i</a:t>
            </a:r>
            <a:r>
              <a:rPr lang="en-US" baseline="0" dirty="0" smtClean="0"/>
              <a:t> are 0 or 1). The weights specify whether an input is excitatory (which increase the chance of neuron firing) or inhibitory (which decreases the chance of a neuron firing).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a:t>
            </a:fld>
            <a:endParaRPr lang="en-US"/>
          </a:p>
        </p:txBody>
      </p:sp>
    </p:spTree>
    <p:extLst>
      <p:ext uri="{BB962C8B-B14F-4D97-AF65-F5344CB8AC3E}">
        <p14:creationId xmlns:p14="http://schemas.microsoft.com/office/powerpoint/2010/main" val="974537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41</a:t>
            </a:fld>
            <a:endParaRPr lang="en-US"/>
          </a:p>
        </p:txBody>
      </p:sp>
    </p:spTree>
    <p:extLst>
      <p:ext uri="{BB962C8B-B14F-4D97-AF65-F5344CB8AC3E}">
        <p14:creationId xmlns:p14="http://schemas.microsoft.com/office/powerpoint/2010/main" val="2605180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SGD == Stochastic Gradient Descent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extLst>
      <p:ext uri="{BB962C8B-B14F-4D97-AF65-F5344CB8AC3E}">
        <p14:creationId xmlns:p14="http://schemas.microsoft.com/office/powerpoint/2010/main" val="3678908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SGD</a:t>
            </a:r>
            <a:r>
              <a:rPr lang="en-US" baseline="0" dirty="0" smtClean="0"/>
              <a:t> is a special case of mini-batch, so it has this same issue.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43</a:t>
            </a:fld>
            <a:endParaRPr lang="en-US"/>
          </a:p>
        </p:txBody>
      </p:sp>
    </p:spTree>
    <p:extLst>
      <p:ext uri="{BB962C8B-B14F-4D97-AF65-F5344CB8AC3E}">
        <p14:creationId xmlns:p14="http://schemas.microsoft.com/office/powerpoint/2010/main" val="3043277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random forest (RF),</a:t>
            </a:r>
            <a:r>
              <a:rPr lang="en-US" baseline="0" dirty="0" smtClean="0"/>
              <a:t> “</a:t>
            </a:r>
            <a:r>
              <a:rPr lang="en-US" dirty="0" smtClean="0"/>
              <a:t>bagging” means</a:t>
            </a:r>
            <a:r>
              <a:rPr lang="en-US" baseline="0" dirty="0" smtClean="0"/>
              <a:t> that we select subsets of the data and features for each decision tree. This enables the RF to overcome the </a:t>
            </a:r>
            <a:r>
              <a:rPr lang="en-US" baseline="0" dirty="0" err="1" smtClean="0"/>
              <a:t>overfitting</a:t>
            </a:r>
            <a:r>
              <a:rPr lang="en-US" baseline="0" dirty="0" smtClean="0"/>
              <a:t> that plagues decision trees. </a:t>
            </a:r>
            <a:r>
              <a:rPr lang="en-US" baseline="0" smtClean="0"/>
              <a:t>And </a:t>
            </a:r>
            <a:r>
              <a:rPr lang="en-US" baseline="0" dirty="0" smtClean="0"/>
              <a:t>recall that in the SMO algorithm, we solve a (large and sparse) quadratic programming (QP) problem by selecting a minimal set of coefficients at each iteration, keeping all other coefficients constant. SMO also uses a gradient descent.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44</a:t>
            </a:fld>
            <a:endParaRPr lang="en-US"/>
          </a:p>
        </p:txBody>
      </p:sp>
    </p:spTree>
    <p:extLst>
      <p:ext uri="{BB962C8B-B14F-4D97-AF65-F5344CB8AC3E}">
        <p14:creationId xmlns:p14="http://schemas.microsoft.com/office/powerpoint/2010/main" val="475875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MLP</a:t>
            </a:r>
            <a:r>
              <a:rPr lang="en-US" baseline="0" dirty="0" smtClean="0"/>
              <a:t> is real valued, and we probably want a binary output when modeling the XOR function. We can simply define the output of the MLP to be 0 whenever Y ≤ ½ and 1 otherwise.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46</a:t>
            </a:fld>
            <a:endParaRPr lang="en-US"/>
          </a:p>
        </p:txBody>
      </p:sp>
    </p:spTree>
    <p:extLst>
      <p:ext uri="{BB962C8B-B14F-4D97-AF65-F5344CB8AC3E}">
        <p14:creationId xmlns:p14="http://schemas.microsoft.com/office/powerpoint/2010/main" val="3300853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Iterating thru all of the samples is known as an </a:t>
            </a:r>
            <a:r>
              <a:rPr lang="en-US" i="1" dirty="0" smtClean="0"/>
              <a:t>epoch</a:t>
            </a:r>
            <a:r>
              <a:rPr lang="en-US" dirty="0" smtClean="0"/>
              <a:t>. We would need many epochs to train a model (as always, see the homework problems for more details).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51</a:t>
            </a:fld>
            <a:endParaRPr lang="en-US"/>
          </a:p>
        </p:txBody>
      </p:sp>
    </p:spTree>
    <p:extLst>
      <p:ext uri="{BB962C8B-B14F-4D97-AF65-F5344CB8AC3E}">
        <p14:creationId xmlns:p14="http://schemas.microsoft.com/office/powerpoint/2010/main" val="2961613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stochastic</a:t>
            </a:r>
            <a:r>
              <a:rPr lang="en-US" baseline="0" dirty="0" smtClean="0"/>
              <a:t> means that each row satisfies the conditions of a discrete probability distribution.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55</a:t>
            </a:fld>
            <a:endParaRPr lang="en-US"/>
          </a:p>
        </p:txBody>
      </p:sp>
    </p:spTree>
    <p:extLst>
      <p:ext uri="{BB962C8B-B14F-4D97-AF65-F5344CB8AC3E}">
        <p14:creationId xmlns:p14="http://schemas.microsoft.com/office/powerpoint/2010/main" val="1506654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err="1" smtClean="0"/>
              <a:t>τ</a:t>
            </a:r>
            <a:r>
              <a:rPr lang="en-US" dirty="0" smtClean="0"/>
              <a:t> is a “temperature” parameter. Not only will A and B</a:t>
            </a:r>
            <a:r>
              <a:rPr lang="en-US" baseline="0" dirty="0" smtClean="0"/>
              <a:t> be row stochastic, but there will be no 0 probabilities, which is a good thing.</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57</a:t>
            </a:fld>
            <a:endParaRPr lang="en-US"/>
          </a:p>
        </p:txBody>
      </p:sp>
    </p:spTree>
    <p:extLst>
      <p:ext uri="{BB962C8B-B14F-4D97-AF65-F5344CB8AC3E}">
        <p14:creationId xmlns:p14="http://schemas.microsoft.com/office/powerpoint/2010/main" val="1265811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 here is over the model, </a:t>
            </a:r>
            <a:r>
              <a:rPr lang="en-US" dirty="0" err="1" smtClean="0">
                <a:latin typeface="Lucida Grande"/>
                <a:ea typeface="Lucida Grande"/>
                <a:cs typeface="Lucida Grande"/>
              </a:rPr>
              <a:t>λ</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58</a:t>
            </a:fld>
            <a:endParaRPr lang="en-US"/>
          </a:p>
        </p:txBody>
      </p:sp>
    </p:spTree>
    <p:extLst>
      <p:ext uri="{BB962C8B-B14F-4D97-AF65-F5344CB8AC3E}">
        <p14:creationId xmlns:p14="http://schemas.microsoft.com/office/powerpoint/2010/main" val="1404763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a:t>
            </a:r>
            <a:r>
              <a:rPr lang="en-US" baseline="0" dirty="0" smtClean="0"/>
              <a:t> in (#) is over counts times the corresponding probabilities, which is the definition </a:t>
            </a:r>
            <a:r>
              <a:rPr lang="en-US" baseline="0" smtClean="0"/>
              <a:t>of expectation.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60</a:t>
            </a:fld>
            <a:endParaRPr lang="en-US"/>
          </a:p>
        </p:txBody>
      </p:sp>
    </p:spTree>
    <p:extLst>
      <p:ext uri="{BB962C8B-B14F-4D97-AF65-F5344CB8AC3E}">
        <p14:creationId xmlns:p14="http://schemas.microsoft.com/office/powerpoint/2010/main" val="95565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marks the real beginning</a:t>
            </a:r>
            <a:r>
              <a:rPr lang="en-US" baseline="0" dirty="0" smtClean="0"/>
              <a:t> of modern neural networks. </a:t>
            </a:r>
            <a:r>
              <a:rPr lang="en-US" dirty="0" smtClean="0"/>
              <a:t>This should remind you of a linear SVM.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a:t>
            </a:fld>
            <a:endParaRPr lang="en-US"/>
          </a:p>
        </p:txBody>
      </p:sp>
    </p:spTree>
    <p:extLst>
      <p:ext uri="{BB962C8B-B14F-4D97-AF65-F5344CB8AC3E}">
        <p14:creationId xmlns:p14="http://schemas.microsoft.com/office/powerpoint/2010/main" val="980794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Fancy A</a:t>
            </a:r>
            <a:r>
              <a:rPr lang="en-US" baseline="-25000" dirty="0" smtClean="0"/>
              <a:t>i </a:t>
            </a:r>
            <a:r>
              <a:rPr lang="en-US" baseline="0" dirty="0" smtClean="0"/>
              <a:t>symbol represents total probability of being in state </a:t>
            </a:r>
            <a:r>
              <a:rPr lang="en-US" baseline="0" dirty="0" err="1" smtClean="0"/>
              <a:t>i</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61</a:t>
            </a:fld>
            <a:endParaRPr lang="en-US"/>
          </a:p>
        </p:txBody>
      </p:sp>
    </p:spTree>
    <p:extLst>
      <p:ext uri="{BB962C8B-B14F-4D97-AF65-F5344CB8AC3E}">
        <p14:creationId xmlns:p14="http://schemas.microsoft.com/office/powerpoint/2010/main" val="3871569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gammas,</a:t>
            </a:r>
            <a:r>
              <a:rPr lang="en-US" baseline="0" dirty="0" smtClean="0"/>
              <a:t> di-gammas, and </a:t>
            </a:r>
            <a:r>
              <a:rPr lang="en-US" baseline="0" dirty="0" err="1" smtClean="0"/>
              <a:t>c</a:t>
            </a:r>
            <a:r>
              <a:rPr lang="en-US" baseline="-25000" dirty="0" err="1" smtClean="0"/>
              <a:t>t</a:t>
            </a:r>
            <a:r>
              <a:rPr lang="en-US" baseline="0" dirty="0" smtClean="0"/>
              <a:t> are the same as we computed in the HMM chapter.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63</a:t>
            </a:fld>
            <a:endParaRPr lang="en-US"/>
          </a:p>
        </p:txBody>
      </p:sp>
    </p:spTree>
    <p:extLst>
      <p:ext uri="{BB962C8B-B14F-4D97-AF65-F5344CB8AC3E}">
        <p14:creationId xmlns:p14="http://schemas.microsoft.com/office/powerpoint/2010/main" val="3541950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Trained</a:t>
            </a:r>
            <a:r>
              <a:rPr lang="en-US" baseline="0" dirty="0" smtClean="0"/>
              <a:t> for 500 iterations.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66</a:t>
            </a:fld>
            <a:endParaRPr lang="en-US"/>
          </a:p>
        </p:txBody>
      </p:sp>
    </p:spTree>
    <p:extLst>
      <p:ext uri="{BB962C8B-B14F-4D97-AF65-F5344CB8AC3E}">
        <p14:creationId xmlns:p14="http://schemas.microsoft.com/office/powerpoint/2010/main" val="614764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details</a:t>
            </a:r>
            <a:r>
              <a:rPr lang="en-US" baseline="0" dirty="0" smtClean="0"/>
              <a:t> on HMMs, see A revealing introduction to HMMs (https://</a:t>
            </a:r>
            <a:r>
              <a:rPr lang="en-US" baseline="0" dirty="0" err="1" smtClean="0"/>
              <a:t>www.cs.sjsu.edu</a:t>
            </a:r>
            <a:r>
              <a:rPr lang="en-US" baseline="0" dirty="0" smtClean="0"/>
              <a:t>/~stamp/RUA/</a:t>
            </a:r>
            <a:r>
              <a:rPr lang="en-US" baseline="0" dirty="0" err="1" smtClean="0"/>
              <a:t>HMM.pdf</a:t>
            </a:r>
            <a:r>
              <a:rPr lang="en-US" baseline="0" dirty="0" smtClean="0"/>
              <a:t>) or Chapter 2 of </a:t>
            </a:r>
            <a:r>
              <a:rPr lang="en-US" i="1" baseline="0" dirty="0" smtClean="0"/>
              <a:t>Introduction to Machine Learning with Applications in Information Security</a:t>
            </a:r>
            <a:endParaRPr lang="en-US" i="1"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70</a:t>
            </a:fld>
            <a:endParaRPr lang="en-US"/>
          </a:p>
        </p:txBody>
      </p:sp>
    </p:spTree>
    <p:extLst>
      <p:ext uri="{BB962C8B-B14F-4D97-AF65-F5344CB8AC3E}">
        <p14:creationId xmlns:p14="http://schemas.microsoft.com/office/powerpoint/2010/main" val="3705436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Here.</a:t>
            </a:r>
            <a:r>
              <a:rPr lang="en-US" dirty="0" smtClean="0"/>
              <a:t> M=3, but could extend</a:t>
            </a:r>
            <a:r>
              <a:rPr lang="en-US" baseline="0" dirty="0" smtClean="0"/>
              <a:t> it</a:t>
            </a:r>
            <a:r>
              <a:rPr lang="en-US" dirty="0" smtClean="0"/>
              <a:t> for any number of observations.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72</a:t>
            </a:fld>
            <a:endParaRPr lang="en-US"/>
          </a:p>
        </p:txBody>
      </p:sp>
    </p:spTree>
    <p:extLst>
      <p:ext uri="{BB962C8B-B14F-4D97-AF65-F5344CB8AC3E}">
        <p14:creationId xmlns:p14="http://schemas.microsoft.com/office/powerpoint/2010/main" val="1664963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a</a:t>
            </a:r>
            <a:r>
              <a:rPr lang="en-US" baseline="0" dirty="0" smtClean="0"/>
              <a:t> solution occurs at a</a:t>
            </a:r>
            <a:r>
              <a:rPr lang="en-US" dirty="0" smtClean="0"/>
              <a:t> saddle point complicates the </a:t>
            </a:r>
            <a:r>
              <a:rPr lang="en-US" dirty="0" err="1" smtClean="0"/>
              <a:t>backpropagation</a:t>
            </a:r>
            <a:r>
              <a:rPr lang="en-US" baseline="0" dirty="0" smtClean="0"/>
              <a:t> algorithm</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78</a:t>
            </a:fld>
            <a:endParaRPr lang="en-US"/>
          </a:p>
        </p:txBody>
      </p:sp>
    </p:spTree>
    <p:extLst>
      <p:ext uri="{BB962C8B-B14F-4D97-AF65-F5344CB8AC3E}">
        <p14:creationId xmlns:p14="http://schemas.microsoft.com/office/powerpoint/2010/main" val="209080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MLP can accurately model the XOR function.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393188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consists of determining the edge weights, as everything else is specified as part of the architecture.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a:t>
            </a:fld>
            <a:endParaRPr lang="en-US"/>
          </a:p>
        </p:txBody>
      </p:sp>
    </p:spTree>
    <p:extLst>
      <p:ext uri="{BB962C8B-B14F-4D97-AF65-F5344CB8AC3E}">
        <p14:creationId xmlns:p14="http://schemas.microsoft.com/office/powerpoint/2010/main" val="421115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a:t>
            </a:r>
            <a:r>
              <a:rPr lang="en-US" dirty="0" smtClean="0"/>
              <a:t> first</a:t>
            </a:r>
            <a:r>
              <a:rPr lang="en-US" baseline="0" dirty="0" smtClean="0"/>
              <a:t> of many “deep thoughts” on deep learning</a:t>
            </a:r>
            <a:r>
              <a:rPr lang="is-IS" baseline="0" dirty="0" smtClean="0"/>
              <a:t>…</a:t>
            </a:r>
          </a:p>
          <a:p>
            <a:endParaRPr lang="is-IS" baseline="0" dirty="0" smtClean="0"/>
          </a:p>
          <a:p>
            <a:r>
              <a:rPr lang="is-IS" baseline="0" dirty="0" smtClean="0"/>
              <a:t>Also, MLP determined by layers and the specified architecture (number of nodes, acrivation functions, etc.).</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347238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a:t>
            </a:fld>
            <a:endParaRPr lang="en-US"/>
          </a:p>
        </p:txBody>
      </p:sp>
    </p:spTree>
    <p:extLst>
      <p:ext uri="{BB962C8B-B14F-4D97-AF65-F5344CB8AC3E}">
        <p14:creationId xmlns:p14="http://schemas.microsoft.com/office/powerpoint/2010/main" val="267095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7"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3.tiff"/><Relationship Id="rId5"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5" Type="http://schemas.openxmlformats.org/officeDocument/2006/relationships/image" Target="../media/image30.tiff"/><Relationship Id="rId6"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32.tiff"/><Relationship Id="rId5" Type="http://schemas.openxmlformats.org/officeDocument/2006/relationships/image" Target="../media/image33.tiff"/><Relationship Id="rId6" Type="http://schemas.openxmlformats.org/officeDocument/2006/relationships/image" Target="../media/image34.tiff"/><Relationship Id="rId7" Type="http://schemas.openxmlformats.org/officeDocument/2006/relationships/image" Target="../media/image35.tiff"/><Relationship Id="rId8" Type="http://schemas.openxmlformats.org/officeDocument/2006/relationships/image" Target="../media/image36.tif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7.tiff"/><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37.tiff"/><Relationship Id="rId5"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f"/><Relationship Id="rId3" Type="http://schemas.openxmlformats.org/officeDocument/2006/relationships/image" Target="../media/image39.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0.tiff"/><Relationship Id="rId4" Type="http://schemas.openxmlformats.org/officeDocument/2006/relationships/image" Target="../media/image41.tiff"/><Relationship Id="rId5" Type="http://schemas.openxmlformats.org/officeDocument/2006/relationships/image" Target="../media/image42.tif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3.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tiff"/><Relationship Id="rId4" Type="http://schemas.openxmlformats.org/officeDocument/2006/relationships/image" Target="../media/image45.tiff"/><Relationship Id="rId5" Type="http://schemas.openxmlformats.org/officeDocument/2006/relationships/image" Target="../media/image46.tiff"/><Relationship Id="rId6" Type="http://schemas.openxmlformats.org/officeDocument/2006/relationships/image" Target="../media/image47.tif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tiff"/><Relationship Id="rId3" Type="http://schemas.openxmlformats.org/officeDocument/2006/relationships/image" Target="../media/image49.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3.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5.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6.tiff"/></Relationships>
</file>

<file path=ppt/slides/_rels/slide59.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tiff"/><Relationship Id="rId1" Type="http://schemas.openxmlformats.org/officeDocument/2006/relationships/slideLayout" Target="../slideLayouts/slideLayout2.xml"/><Relationship Id="rId2" Type="http://schemas.openxmlformats.org/officeDocument/2006/relationships/image" Target="../media/image5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tiff"/><Relationship Id="rId5" Type="http://schemas.openxmlformats.org/officeDocument/2006/relationships/image" Target="../media/image60.tiff"/><Relationship Id="rId6" Type="http://schemas.openxmlformats.org/officeDocument/2006/relationships/image" Target="../media/image61.tif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3" Type="http://schemas.openxmlformats.org/officeDocument/2006/relationships/image" Target="../media/image62.tiff"/><Relationship Id="rId4" Type="http://schemas.openxmlformats.org/officeDocument/2006/relationships/image" Target="../media/image63.tiff"/><Relationship Id="rId5" Type="http://schemas.openxmlformats.org/officeDocument/2006/relationships/image" Target="../media/image61.tif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tiff"/><Relationship Id="rId3" Type="http://schemas.openxmlformats.org/officeDocument/2006/relationships/image" Target="../media/image65.tiff"/></Relationships>
</file>

<file path=ppt/slides/_rels/slide63.xml.rels><?xml version="1.0" encoding="UTF-8" standalone="yes"?>
<Relationships xmlns="http://schemas.openxmlformats.org/package/2006/relationships"><Relationship Id="rId3" Type="http://schemas.openxmlformats.org/officeDocument/2006/relationships/image" Target="../media/image66.tiff"/><Relationship Id="rId4" Type="http://schemas.openxmlformats.org/officeDocument/2006/relationships/image" Target="../media/image67.tiff"/><Relationship Id="rId5" Type="http://schemas.openxmlformats.org/officeDocument/2006/relationships/image" Target="../media/image68.tif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tiff"/><Relationship Id="rId3" Type="http://schemas.openxmlformats.org/officeDocument/2006/relationships/image" Target="../media/image70.tiff"/></Relationships>
</file>

<file path=ppt/slides/_rels/slide66.xml.rels><?xml version="1.0" encoding="UTF-8" standalone="yes"?>
<Relationships xmlns="http://schemas.openxmlformats.org/package/2006/relationships"><Relationship Id="rId3" Type="http://schemas.openxmlformats.org/officeDocument/2006/relationships/image" Target="../media/image71.tiff"/><Relationship Id="rId4" Type="http://schemas.openxmlformats.org/officeDocument/2006/relationships/image" Target="../media/image72.tif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3.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4.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tiff"/><Relationship Id="rId3" Type="http://schemas.openxmlformats.org/officeDocument/2006/relationships/image" Target="../media/image76.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tiff"/><Relationship Id="rId3" Type="http://schemas.openxmlformats.org/officeDocument/2006/relationships/image" Target="../media/image78.tif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tif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tiff"/><Relationship Id="rId3" Type="http://schemas.openxmlformats.org/officeDocument/2006/relationships/image" Target="../media/image81.tif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tiff"/><Relationship Id="rId3" Type="http://schemas.openxmlformats.org/officeDocument/2006/relationships/image" Target="../media/image83.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sjsu.edu/~stamp/ML/files/ann.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Deep Thoughts on Deep Learning</a:t>
            </a:r>
          </a:p>
        </p:txBody>
      </p:sp>
      <p:sp>
        <p:nvSpPr>
          <p:cNvPr id="14340" name="TextBox 4"/>
          <p:cNvSpPr txBox="1">
            <a:spLocks noChangeArrowheads="1"/>
          </p:cNvSpPr>
          <p:nvPr/>
        </p:nvSpPr>
        <p:spPr bwMode="auto">
          <a:xfrm>
            <a:off x="1066800" y="3591580"/>
            <a:ext cx="7010400" cy="523220"/>
          </a:xfrm>
          <a:prstGeom prst="rect">
            <a:avLst/>
          </a:prstGeom>
          <a:noFill/>
          <a:ln w="9525">
            <a:noFill/>
            <a:miter lim="800000"/>
            <a:headEnd/>
            <a:tailEnd/>
          </a:ln>
        </p:spPr>
        <p:txBody>
          <a:bodyPr>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p>
        </p:txBody>
      </p:sp>
      <p:sp>
        <p:nvSpPr>
          <p:cNvPr id="5" name="Footer Placeholder 4"/>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has Long History as the “Next Big Thing”</a:t>
            </a:r>
            <a:endParaRPr lang="en-US" dirty="0"/>
          </a:p>
        </p:txBody>
      </p:sp>
      <p:sp>
        <p:nvSpPr>
          <p:cNvPr id="3" name="Content Placeholder 2"/>
          <p:cNvSpPr>
            <a:spLocks noGrp="1"/>
          </p:cNvSpPr>
          <p:nvPr>
            <p:ph idx="1"/>
          </p:nvPr>
        </p:nvSpPr>
        <p:spPr>
          <a:xfrm>
            <a:off x="152400" y="1905000"/>
            <a:ext cx="4191000" cy="4191000"/>
          </a:xfrm>
        </p:spPr>
        <p:txBody>
          <a:bodyPr/>
          <a:lstStyle/>
          <a:p>
            <a:r>
              <a:rPr lang="en-US" dirty="0" smtClean="0"/>
              <a:t>We discuss some of this history on next few slides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0" y="2146300"/>
            <a:ext cx="4889500" cy="3721100"/>
          </a:xfrm>
          <a:prstGeom prst="rect">
            <a:avLst/>
          </a:prstGeom>
        </p:spPr>
      </p:pic>
    </p:spTree>
    <p:extLst>
      <p:ext uri="{BB962C8B-B14F-4D97-AF65-F5344CB8AC3E}">
        <p14:creationId xmlns:p14="http://schemas.microsoft.com/office/powerpoint/2010/main" val="3038711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AI Winter</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In 1969, </a:t>
            </a:r>
            <a:r>
              <a:rPr lang="en-US" dirty="0" err="1" smtClean="0"/>
              <a:t>Minsky</a:t>
            </a:r>
            <a:r>
              <a:rPr lang="en-US" dirty="0" smtClean="0"/>
              <a:t> and </a:t>
            </a:r>
            <a:r>
              <a:rPr lang="en-US" dirty="0" err="1" smtClean="0"/>
              <a:t>Papert</a:t>
            </a:r>
            <a:r>
              <a:rPr lang="en-US" dirty="0" smtClean="0"/>
              <a:t> published influential book</a:t>
            </a:r>
          </a:p>
          <a:p>
            <a:pPr lvl="1"/>
            <a:r>
              <a:rPr lang="en-US" dirty="0" smtClean="0"/>
              <a:t>Emphasized perceptron cannot model XOR</a:t>
            </a:r>
          </a:p>
          <a:p>
            <a:r>
              <a:rPr lang="en-US" dirty="0" smtClean="0"/>
              <a:t>Was thought that successful AI would have to model basic logic functions</a:t>
            </a:r>
          </a:p>
          <a:p>
            <a:r>
              <a:rPr lang="en-US" dirty="0" smtClean="0"/>
              <a:t>Yes, MLP can model XOR (homework!)</a:t>
            </a:r>
          </a:p>
          <a:p>
            <a:pPr lvl="1"/>
            <a:r>
              <a:rPr lang="en-US" dirty="0" smtClean="0"/>
              <a:t>But how to efficiently train MLPs</a:t>
            </a:r>
            <a:r>
              <a:rPr lang="is-IS" dirty="0"/>
              <a:t>?</a:t>
            </a:r>
            <a:endParaRPr lang="en-US" dirty="0" smtClean="0"/>
          </a:p>
          <a:p>
            <a:r>
              <a:rPr lang="en-US" dirty="0" smtClean="0"/>
              <a:t>So, ANNs viewed as a fatally flawed </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extLst>
      <p:ext uri="{BB962C8B-B14F-4D97-AF65-F5344CB8AC3E}">
        <p14:creationId xmlns:p14="http://schemas.microsoft.com/office/powerpoint/2010/main" val="3167763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endParaRPr lang="en-US" dirty="0"/>
          </a:p>
        </p:txBody>
      </p:sp>
      <p:sp>
        <p:nvSpPr>
          <p:cNvPr id="3" name="Content Placeholder 2"/>
          <p:cNvSpPr>
            <a:spLocks noGrp="1"/>
          </p:cNvSpPr>
          <p:nvPr>
            <p:ph idx="1"/>
          </p:nvPr>
        </p:nvSpPr>
        <p:spPr/>
        <p:txBody>
          <a:bodyPr/>
          <a:lstStyle/>
          <a:p>
            <a:r>
              <a:rPr lang="en-US" dirty="0" smtClean="0"/>
              <a:t>1986, </a:t>
            </a:r>
            <a:r>
              <a:rPr lang="en-US" dirty="0" err="1" smtClean="0"/>
              <a:t>Rumelhart</a:t>
            </a:r>
            <a:r>
              <a:rPr lang="en-US" dirty="0" smtClean="0"/>
              <a:t>, Hinton, and Williams</a:t>
            </a:r>
          </a:p>
          <a:p>
            <a:pPr lvl="1"/>
            <a:r>
              <a:rPr lang="en-US" dirty="0" smtClean="0"/>
              <a:t>Introduced </a:t>
            </a:r>
            <a:r>
              <a:rPr lang="en-US" dirty="0" err="1" smtClean="0"/>
              <a:t>backpropagation</a:t>
            </a:r>
            <a:r>
              <a:rPr lang="en-US" dirty="0" smtClean="0"/>
              <a:t> (BP)</a:t>
            </a:r>
          </a:p>
          <a:p>
            <a:pPr lvl="1"/>
            <a:r>
              <a:rPr lang="en-US" dirty="0" smtClean="0"/>
              <a:t>Efficient way to train MLP </a:t>
            </a:r>
          </a:p>
          <a:p>
            <a:r>
              <a:rPr lang="en-US" dirty="0" smtClean="0"/>
              <a:t>Game changer!</a:t>
            </a:r>
          </a:p>
          <a:p>
            <a:pPr lvl="1"/>
            <a:r>
              <a:rPr lang="en-US" dirty="0" smtClean="0"/>
              <a:t>Marks the end of 1</a:t>
            </a:r>
            <a:r>
              <a:rPr lang="en-US" baseline="30000" dirty="0" smtClean="0"/>
              <a:t>st</a:t>
            </a:r>
            <a:r>
              <a:rPr lang="en-US" dirty="0" smtClean="0"/>
              <a:t> “AI winter”</a:t>
            </a:r>
            <a:endParaRPr lang="is-IS" dirty="0" smtClean="0"/>
          </a:p>
          <a:p>
            <a:r>
              <a:rPr lang="is-IS" dirty="0" smtClean="0"/>
              <a:t>But, AI then failed to live up to hype</a:t>
            </a:r>
          </a:p>
          <a:p>
            <a:r>
              <a:rPr lang="en-US" dirty="0" smtClean="0"/>
              <a:t>2</a:t>
            </a:r>
            <a:r>
              <a:rPr lang="en-US" baseline="30000" dirty="0" smtClean="0"/>
              <a:t>nd</a:t>
            </a:r>
            <a:r>
              <a:rPr lang="is-IS" dirty="0" smtClean="0"/>
              <a:t> AI winter, late 1980s into 1990s</a:t>
            </a:r>
            <a:endParaRPr lang="en-US" dirty="0" smtClean="0"/>
          </a:p>
          <a:p>
            <a:r>
              <a:rPr lang="en-US" dirty="0" smtClean="0"/>
              <a:t>Will there be a 3</a:t>
            </a:r>
            <a:r>
              <a:rPr lang="en-US" baseline="30000" dirty="0" smtClean="0"/>
              <a:t>rd</a:t>
            </a:r>
            <a:r>
              <a:rPr lang="en-US" dirty="0" smtClean="0"/>
              <a:t> AI winter?</a:t>
            </a:r>
            <a:endParaRPr lang="is-IS" dirty="0" smtClean="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extLst>
      <p:ext uri="{BB962C8B-B14F-4D97-AF65-F5344CB8AC3E}">
        <p14:creationId xmlns:p14="http://schemas.microsoft.com/office/powerpoint/2010/main" val="1896402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p:txBody>
          <a:bodyPr/>
          <a:lstStyle/>
          <a:p>
            <a:r>
              <a:rPr lang="en-US" dirty="0" smtClean="0"/>
              <a:t>ANNs are basic building blocks of deep learning</a:t>
            </a:r>
          </a:p>
          <a:p>
            <a:pPr lvl="1"/>
            <a:r>
              <a:rPr lang="en-US" dirty="0" smtClean="0"/>
              <a:t>Analogous to relationship between Markov chain and HMM (kind of</a:t>
            </a:r>
            <a:r>
              <a:rPr lang="is-IS" dirty="0" smtClean="0"/>
              <a:t>…</a:t>
            </a:r>
            <a:r>
              <a:rPr lang="en-US" dirty="0" smtClean="0"/>
              <a:t>)</a:t>
            </a:r>
          </a:p>
          <a:p>
            <a:r>
              <a:rPr lang="en-US" dirty="0" smtClean="0"/>
              <a:t>Deep NNs typically trained using BP</a:t>
            </a:r>
          </a:p>
          <a:p>
            <a:r>
              <a:rPr lang="en-US" dirty="0" smtClean="0"/>
              <a:t>But why deep learning? </a:t>
            </a:r>
          </a:p>
          <a:p>
            <a:pPr lvl="1"/>
            <a:r>
              <a:rPr lang="en-US" dirty="0" smtClean="0"/>
              <a:t>Advantages over “classic” techniques?</a:t>
            </a:r>
          </a:p>
          <a:p>
            <a:pPr lvl="1"/>
            <a:r>
              <a:rPr lang="en-US" dirty="0" smtClean="0"/>
              <a:t>Any disadvantages to deep learning?</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spTree>
    <p:extLst>
      <p:ext uri="{BB962C8B-B14F-4D97-AF65-F5344CB8AC3E}">
        <p14:creationId xmlns:p14="http://schemas.microsoft.com/office/powerpoint/2010/main" val="29611777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1143000"/>
          </a:xfrm>
        </p:spPr>
        <p:txBody>
          <a:bodyPr/>
          <a:lstStyle/>
          <a:p>
            <a:r>
              <a:rPr lang="en-US" dirty="0" smtClean="0"/>
              <a:t>Why Deep Learning?</a:t>
            </a:r>
            <a:endParaRPr lang="en-US" dirty="0"/>
          </a:p>
        </p:txBody>
      </p:sp>
      <p:sp>
        <p:nvSpPr>
          <p:cNvPr id="3" name="Content Placeholder 2"/>
          <p:cNvSpPr>
            <a:spLocks noGrp="1"/>
          </p:cNvSpPr>
          <p:nvPr>
            <p:ph idx="1"/>
          </p:nvPr>
        </p:nvSpPr>
        <p:spPr>
          <a:xfrm>
            <a:off x="228600" y="1600200"/>
            <a:ext cx="4191000" cy="4343400"/>
          </a:xfrm>
        </p:spPr>
        <p:txBody>
          <a:bodyPr/>
          <a:lstStyle/>
          <a:p>
            <a:r>
              <a:rPr lang="en-US" dirty="0" smtClean="0"/>
              <a:t>Often claimed that deep learning continues to learn as data increases</a:t>
            </a:r>
          </a:p>
          <a:p>
            <a:r>
              <a:rPr lang="en-US" dirty="0" smtClean="0"/>
              <a:t>Non-deep models supposed to “saturate” earlier</a:t>
            </a:r>
          </a:p>
          <a:p>
            <a:r>
              <a:rPr lang="en-US" dirty="0" smtClean="0"/>
              <a:t>Is this true?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441" y="1526789"/>
            <a:ext cx="4508558" cy="4569211"/>
          </a:xfrm>
          <a:prstGeom prst="rect">
            <a:avLst/>
          </a:prstGeom>
        </p:spPr>
      </p:pic>
    </p:spTree>
    <p:extLst>
      <p:ext uri="{BB962C8B-B14F-4D97-AF65-F5344CB8AC3E}">
        <p14:creationId xmlns:p14="http://schemas.microsoft.com/office/powerpoint/2010/main" val="1352118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609600" y="1676400"/>
            <a:ext cx="8229600" cy="4495800"/>
          </a:xfrm>
        </p:spPr>
        <p:txBody>
          <a:bodyPr/>
          <a:lstStyle/>
          <a:p>
            <a:r>
              <a:rPr lang="en-US" dirty="0" smtClean="0"/>
              <a:t>Design decisions for deep network</a:t>
            </a:r>
          </a:p>
          <a:p>
            <a:pPr lvl="1"/>
            <a:r>
              <a:rPr lang="en-US" dirty="0" smtClean="0"/>
              <a:t>Depth </a:t>
            </a:r>
            <a:r>
              <a:rPr lang="en-US" dirty="0" smtClean="0">
                <a:sym typeface="Symbol" charset="2"/>
              </a:rPr>
              <a:t> How many hidden layers?</a:t>
            </a:r>
          </a:p>
          <a:p>
            <a:pPr lvl="2"/>
            <a:r>
              <a:rPr lang="en-US" dirty="0" smtClean="0">
                <a:sym typeface="Symbol" charset="2"/>
              </a:rPr>
              <a:t>The more the merrier?</a:t>
            </a:r>
            <a:endParaRPr lang="en-US" dirty="0" smtClean="0"/>
          </a:p>
          <a:p>
            <a:pPr lvl="1"/>
            <a:r>
              <a:rPr lang="en-US" dirty="0" smtClean="0"/>
              <a:t>Width </a:t>
            </a:r>
            <a:r>
              <a:rPr lang="en-US" dirty="0" smtClean="0">
                <a:sym typeface="Symbol" charset="2"/>
              </a:rPr>
              <a:t> How many neurons per layer?</a:t>
            </a:r>
            <a:endParaRPr lang="en-US" dirty="0" smtClean="0"/>
          </a:p>
          <a:p>
            <a:pPr lvl="1"/>
            <a:r>
              <a:rPr lang="en-US" dirty="0" smtClean="0"/>
              <a:t>Nonlinearity </a:t>
            </a:r>
            <a:r>
              <a:rPr lang="en-US" dirty="0" smtClean="0">
                <a:sym typeface="Symbol" charset="2"/>
              </a:rPr>
              <a:t> </a:t>
            </a:r>
            <a:r>
              <a:rPr lang="en-US" dirty="0">
                <a:sym typeface="Symbol" charset="2"/>
              </a:rPr>
              <a:t>A</a:t>
            </a:r>
            <a:r>
              <a:rPr lang="en-US" dirty="0" smtClean="0">
                <a:sym typeface="Symbol" charset="2"/>
              </a:rPr>
              <a:t>ctivation functions?</a:t>
            </a:r>
          </a:p>
          <a:p>
            <a:pPr lvl="2"/>
            <a:r>
              <a:rPr lang="en-US" dirty="0" smtClean="0">
                <a:sym typeface="Symbol" charset="2"/>
              </a:rPr>
              <a:t>Hidden layers must include nonlinear functions</a:t>
            </a:r>
            <a:endParaRPr lang="en-US" dirty="0" smtClean="0"/>
          </a:p>
          <a:p>
            <a:pPr lvl="1"/>
            <a:r>
              <a:rPr lang="en-US" dirty="0" smtClean="0"/>
              <a:t>What to use as </a:t>
            </a:r>
            <a:r>
              <a:rPr lang="en-US" dirty="0"/>
              <a:t>o</a:t>
            </a:r>
            <a:r>
              <a:rPr lang="en-US" dirty="0" smtClean="0"/>
              <a:t>bjective function?</a:t>
            </a:r>
          </a:p>
          <a:p>
            <a:pPr lvl="2"/>
            <a:r>
              <a:rPr lang="en-US" dirty="0" smtClean="0"/>
              <a:t>Usually, measures training error</a:t>
            </a:r>
          </a:p>
          <a:p>
            <a:pPr lvl="1"/>
            <a:r>
              <a:rPr lang="en-US" dirty="0" smtClean="0"/>
              <a:t>Bias nodes in hidden layers?</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spTree>
    <p:extLst>
      <p:ext uri="{BB962C8B-B14F-4D97-AF65-F5344CB8AC3E}">
        <p14:creationId xmlns:p14="http://schemas.microsoft.com/office/powerpoint/2010/main" val="1296437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Activation Functions</a:t>
            </a:r>
            <a:endParaRPr lang="en-US" dirty="0"/>
          </a:p>
        </p:txBody>
      </p:sp>
      <p:sp>
        <p:nvSpPr>
          <p:cNvPr id="3" name="Content Placeholder 2"/>
          <p:cNvSpPr>
            <a:spLocks noGrp="1"/>
          </p:cNvSpPr>
          <p:nvPr>
            <p:ph idx="1"/>
          </p:nvPr>
        </p:nvSpPr>
        <p:spPr>
          <a:xfrm>
            <a:off x="457200" y="1447800"/>
            <a:ext cx="3505200" cy="4648200"/>
          </a:xfrm>
        </p:spPr>
        <p:txBody>
          <a:bodyPr/>
          <a:lstStyle/>
          <a:p>
            <a:r>
              <a:rPr lang="en-US" dirty="0" smtClean="0"/>
              <a:t>Examples of activation functions</a:t>
            </a:r>
          </a:p>
          <a:p>
            <a:r>
              <a:rPr lang="en-US" dirty="0" err="1" smtClean="0"/>
              <a:t>ReLU</a:t>
            </a:r>
            <a:r>
              <a:rPr lang="en-US" dirty="0" smtClean="0"/>
              <a:t> is most popular today</a:t>
            </a:r>
          </a:p>
          <a:p>
            <a:r>
              <a:rPr lang="en-US" dirty="0" smtClean="0"/>
              <a:t>Many variants of </a:t>
            </a:r>
            <a:r>
              <a:rPr lang="en-US" dirty="0" err="1" smtClean="0"/>
              <a:t>ReLu</a:t>
            </a:r>
            <a:r>
              <a:rPr lang="is-IS" dirty="0"/>
              <a:t> </a:t>
            </a:r>
            <a:r>
              <a:rPr lang="is-IS" dirty="0" smtClean="0"/>
              <a:t>too</a:t>
            </a:r>
            <a:endParaRPr lang="en-US" dirty="0" smtClean="0"/>
          </a:p>
          <a:p>
            <a:pPr lvl="1"/>
            <a:r>
              <a:rPr lang="en-US" dirty="0" smtClean="0"/>
              <a:t>Leaky </a:t>
            </a:r>
            <a:r>
              <a:rPr lang="en-US" dirty="0" err="1" smtClean="0"/>
              <a:t>ReLu</a:t>
            </a:r>
            <a:endParaRPr lang="en-US" dirty="0" smtClean="0"/>
          </a:p>
          <a:p>
            <a:pPr lvl="1"/>
            <a:r>
              <a:rPr lang="en-US" dirty="0" smtClean="0"/>
              <a:t>ELU, etc.</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371600"/>
            <a:ext cx="5257800" cy="4952866"/>
          </a:xfrm>
          <a:prstGeom prst="rect">
            <a:avLst/>
          </a:prstGeom>
        </p:spPr>
      </p:pic>
    </p:spTree>
    <p:extLst>
      <p:ext uri="{BB962C8B-B14F-4D97-AF65-F5344CB8AC3E}">
        <p14:creationId xmlns:p14="http://schemas.microsoft.com/office/powerpoint/2010/main" val="34072520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 ANN</a:t>
            </a:r>
            <a:endParaRPr lang="en-US" dirty="0"/>
          </a:p>
        </p:txBody>
      </p:sp>
      <p:sp>
        <p:nvSpPr>
          <p:cNvPr id="3" name="Content Placeholder 2"/>
          <p:cNvSpPr>
            <a:spLocks noGrp="1"/>
          </p:cNvSpPr>
          <p:nvPr>
            <p:ph idx="1"/>
          </p:nvPr>
        </p:nvSpPr>
        <p:spPr>
          <a:xfrm>
            <a:off x="685800" y="1524000"/>
            <a:ext cx="8001000" cy="4572000"/>
          </a:xfrm>
        </p:spPr>
        <p:txBody>
          <a:bodyPr/>
          <a:lstStyle/>
          <a:p>
            <a:pPr>
              <a:lnSpc>
                <a:spcPct val="90000"/>
              </a:lnSpc>
            </a:pPr>
            <a:r>
              <a:rPr lang="en-US" dirty="0" err="1" smtClean="0"/>
              <a:t>Spse</a:t>
            </a:r>
            <a:r>
              <a:rPr lang="en-US" dirty="0" smtClean="0"/>
              <a:t> we want to train ANN, with the depth, width, functions, etc</a:t>
            </a:r>
            <a:r>
              <a:rPr lang="en-US" dirty="0"/>
              <a:t>.</a:t>
            </a:r>
            <a:r>
              <a:rPr lang="en-US" dirty="0" smtClean="0"/>
              <a:t>, specified</a:t>
            </a:r>
          </a:p>
          <a:p>
            <a:pPr lvl="1">
              <a:lnSpc>
                <a:spcPct val="90000"/>
              </a:lnSpc>
            </a:pPr>
            <a:r>
              <a:rPr lang="en-US" dirty="0" smtClean="0"/>
              <a:t>Also, we have lots of training data</a:t>
            </a:r>
          </a:p>
          <a:p>
            <a:pPr>
              <a:lnSpc>
                <a:spcPct val="90000"/>
              </a:lnSpc>
            </a:pPr>
            <a:r>
              <a:rPr lang="en-US" dirty="0" smtClean="0"/>
              <a:t>What does it mean to “train” ANN?</a:t>
            </a:r>
          </a:p>
          <a:p>
            <a:pPr lvl="1">
              <a:lnSpc>
                <a:spcPct val="90000"/>
              </a:lnSpc>
            </a:pPr>
            <a:r>
              <a:rPr lang="en-US" b="1" i="1" dirty="0" smtClean="0">
                <a:sym typeface="Symbol" charset="2"/>
              </a:rPr>
              <a:t>D</a:t>
            </a:r>
            <a:r>
              <a:rPr lang="en-US" b="1" i="1" dirty="0" smtClean="0"/>
              <a:t>etermine “good” set of edge-weights!</a:t>
            </a:r>
          </a:p>
          <a:p>
            <a:pPr>
              <a:lnSpc>
                <a:spcPct val="90000"/>
              </a:lnSpc>
            </a:pPr>
            <a:r>
              <a:rPr lang="en-US" dirty="0"/>
              <a:t>H</a:t>
            </a:r>
            <a:r>
              <a:rPr lang="en-US" dirty="0" smtClean="0"/>
              <a:t>ow to determine weights?</a:t>
            </a:r>
          </a:p>
          <a:p>
            <a:pPr>
              <a:lnSpc>
                <a:spcPct val="90000"/>
              </a:lnSpc>
            </a:pPr>
            <a:r>
              <a:rPr lang="en-US" dirty="0"/>
              <a:t>H</a:t>
            </a:r>
            <a:r>
              <a:rPr lang="en-US" dirty="0" smtClean="0"/>
              <a:t>ow to measure “goodness”?</a:t>
            </a:r>
          </a:p>
          <a:p>
            <a:pPr>
              <a:lnSpc>
                <a:spcPct val="90000"/>
              </a:lnSpc>
            </a:pPr>
            <a:r>
              <a:rPr lang="en-US" dirty="0" smtClean="0"/>
              <a:t>How to improve on </a:t>
            </a:r>
            <a:r>
              <a:rPr lang="en-US" dirty="0"/>
              <a:t>a</a:t>
            </a:r>
            <a:r>
              <a:rPr lang="en-US" dirty="0" smtClean="0"/>
              <a:t> set of weights?</a:t>
            </a:r>
          </a:p>
          <a:p>
            <a:pPr lvl="1">
              <a:lnSpc>
                <a:spcPct val="90000"/>
              </a:lnSpc>
            </a:pPr>
            <a:r>
              <a:rPr lang="en-US" dirty="0" smtClean="0"/>
              <a:t>Need to be systematic and </a:t>
            </a:r>
            <a:r>
              <a:rPr lang="en-US" b="1" i="1" dirty="0" smtClean="0"/>
              <a:t>efficient</a:t>
            </a:r>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spTree>
    <p:extLst>
      <p:ext uri="{BB962C8B-B14F-4D97-AF65-F5344CB8AC3E}">
        <p14:creationId xmlns:p14="http://schemas.microsoft.com/office/powerpoint/2010/main" val="3517746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 ANN</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ANN error is function of training data</a:t>
            </a:r>
          </a:p>
          <a:p>
            <a:pPr lvl="1"/>
            <a:r>
              <a:rPr lang="en-US" dirty="0" smtClean="0"/>
              <a:t>Make initial guess for weights</a:t>
            </a:r>
          </a:p>
          <a:p>
            <a:pPr lvl="1"/>
            <a:r>
              <a:rPr lang="en-US" dirty="0"/>
              <a:t>M</a:t>
            </a:r>
            <a:r>
              <a:rPr lang="en-US" dirty="0" smtClean="0"/>
              <a:t>easure error of ANN on training data</a:t>
            </a:r>
          </a:p>
          <a:p>
            <a:r>
              <a:rPr lang="en-US" dirty="0" smtClean="0"/>
              <a:t>OK, but now what? </a:t>
            </a:r>
          </a:p>
          <a:p>
            <a:r>
              <a:rPr lang="en-US" b="1" i="1" dirty="0">
                <a:solidFill>
                  <a:srgbClr val="0000FF"/>
                </a:solidFill>
              </a:rPr>
              <a:t>G</a:t>
            </a:r>
            <a:r>
              <a:rPr lang="en-US" b="1" i="1" dirty="0" smtClean="0">
                <a:solidFill>
                  <a:srgbClr val="0000FF"/>
                </a:solidFill>
              </a:rPr>
              <a:t>radient descent</a:t>
            </a:r>
            <a:r>
              <a:rPr lang="en-US" dirty="0" smtClean="0"/>
              <a:t> </a:t>
            </a:r>
            <a:r>
              <a:rPr lang="en-US" dirty="0" err="1" smtClean="0"/>
              <a:t>wrt</a:t>
            </a:r>
            <a:r>
              <a:rPr lang="en-US" dirty="0" smtClean="0"/>
              <a:t> error function</a:t>
            </a:r>
          </a:p>
          <a:p>
            <a:pPr lvl="1"/>
            <a:r>
              <a:rPr lang="en-US" dirty="0" smtClean="0"/>
              <a:t>That is, use calculus to determine best way to modify weights (iteratively)</a:t>
            </a:r>
            <a:endParaRPr lang="en-US" dirty="0"/>
          </a:p>
          <a:p>
            <a:r>
              <a:rPr lang="en-US" dirty="0" smtClean="0"/>
              <a:t>More details later, but first</a:t>
            </a:r>
            <a:r>
              <a:rPr lang="is-IS"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spTree>
    <p:extLst>
      <p:ext uri="{BB962C8B-B14F-4D97-AF65-F5344CB8AC3E}">
        <p14:creationId xmlns:p14="http://schemas.microsoft.com/office/powerpoint/2010/main" val="27325100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Partial Derivatives</a:t>
            </a:r>
            <a:endParaRPr lang="en-US" dirty="0"/>
          </a:p>
        </p:txBody>
      </p:sp>
      <p:sp>
        <p:nvSpPr>
          <p:cNvPr id="3" name="Content Placeholder 2"/>
          <p:cNvSpPr>
            <a:spLocks noGrp="1"/>
          </p:cNvSpPr>
          <p:nvPr>
            <p:ph idx="1"/>
          </p:nvPr>
        </p:nvSpPr>
        <p:spPr>
          <a:xfrm>
            <a:off x="609600" y="1524000"/>
            <a:ext cx="8153400" cy="4724400"/>
          </a:xfrm>
        </p:spPr>
        <p:txBody>
          <a:bodyPr/>
          <a:lstStyle/>
          <a:p>
            <a:r>
              <a:rPr lang="en-US" dirty="0" smtClean="0"/>
              <a:t>In </a:t>
            </a:r>
            <a:r>
              <a:rPr lang="en-US" dirty="0" err="1" smtClean="0"/>
              <a:t>backpropagation</a:t>
            </a:r>
            <a:r>
              <a:rPr lang="en-US" dirty="0"/>
              <a:t>,</a:t>
            </a:r>
            <a:r>
              <a:rPr lang="en-US" dirty="0" smtClean="0"/>
              <a:t> we’ll compute the gradient of the error function</a:t>
            </a:r>
          </a:p>
          <a:p>
            <a:r>
              <a:rPr lang="en-US" dirty="0" smtClean="0"/>
              <a:t>Need efficient way to evaluate (lots of) partial derivatives of error function</a:t>
            </a:r>
          </a:p>
          <a:p>
            <a:pPr lvl="1"/>
            <a:r>
              <a:rPr lang="en-US" dirty="0" smtClean="0"/>
              <a:t>Error function depends on training data</a:t>
            </a:r>
          </a:p>
          <a:p>
            <a:pPr lvl="1"/>
            <a:r>
              <a:rPr lang="en-US" dirty="0"/>
              <a:t>L</a:t>
            </a:r>
            <a:r>
              <a:rPr lang="en-US" dirty="0" smtClean="0"/>
              <a:t>ots and lots of variables (weights)</a:t>
            </a:r>
          </a:p>
          <a:p>
            <a:pPr lvl="1"/>
            <a:r>
              <a:rPr lang="en-US" dirty="0"/>
              <a:t>L</a:t>
            </a:r>
            <a:r>
              <a:rPr lang="en-US" dirty="0" smtClean="0"/>
              <a:t>ots of partial derivatives at each iteration, and lots of iterations</a:t>
            </a:r>
          </a:p>
          <a:p>
            <a:r>
              <a:rPr lang="en-US" dirty="0" smtClean="0"/>
              <a:t>We’ll use </a:t>
            </a:r>
            <a:r>
              <a:rPr lang="en-US" b="1" i="1" dirty="0" smtClean="0"/>
              <a:t>automatic differentiation</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spTree>
    <p:extLst>
      <p:ext uri="{BB962C8B-B14F-4D97-AF65-F5344CB8AC3E}">
        <p14:creationId xmlns:p14="http://schemas.microsoft.com/office/powerpoint/2010/main" val="22178482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Deep Learning</a:t>
            </a:r>
            <a:endParaRPr lang="en-US" dirty="0"/>
          </a:p>
        </p:txBody>
      </p:sp>
      <p:sp>
        <p:nvSpPr>
          <p:cNvPr id="3" name="Content Placeholder 2"/>
          <p:cNvSpPr>
            <a:spLocks noGrp="1"/>
          </p:cNvSpPr>
          <p:nvPr>
            <p:ph idx="1"/>
          </p:nvPr>
        </p:nvSpPr>
        <p:spPr>
          <a:xfrm>
            <a:off x="685800" y="1600200"/>
            <a:ext cx="7848600" cy="4572000"/>
          </a:xfrm>
        </p:spPr>
        <p:txBody>
          <a:bodyPr/>
          <a:lstStyle/>
          <a:p>
            <a:r>
              <a:rPr lang="en-US" dirty="0" smtClean="0"/>
              <a:t>Here, </a:t>
            </a:r>
            <a:r>
              <a:rPr lang="en-US" b="1" dirty="0" smtClean="0"/>
              <a:t>deep </a:t>
            </a:r>
            <a:r>
              <a:rPr lang="en-US" dirty="0" smtClean="0"/>
              <a:t>learning refers to neural networks with “lots” of hidden layers</a:t>
            </a:r>
          </a:p>
          <a:p>
            <a:r>
              <a:rPr lang="en-US" dirty="0" smtClean="0"/>
              <a:t>Deep learning often claimed to have almost metaphysical powers </a:t>
            </a:r>
          </a:p>
          <a:p>
            <a:r>
              <a:rPr lang="en-US" dirty="0" smtClean="0"/>
              <a:t>But, artificial neural networks (ANN) are not new </a:t>
            </a:r>
            <a:r>
              <a:rPr lang="en-US" dirty="0" smtClean="0">
                <a:sym typeface="Symbol" charset="2"/>
              </a:rPr>
              <a:t> </a:t>
            </a:r>
            <a:r>
              <a:rPr lang="en-US" dirty="0" smtClean="0"/>
              <a:t>1940s era technology</a:t>
            </a:r>
          </a:p>
          <a:p>
            <a:pPr lvl="1"/>
            <a:r>
              <a:rPr lang="en-US" dirty="0" smtClean="0"/>
              <a:t>So why all the fuss ?</a:t>
            </a:r>
          </a:p>
          <a:p>
            <a:pPr lvl="1"/>
            <a:r>
              <a:rPr lang="en-US" dirty="0" smtClean="0"/>
              <a:t>More, more, more </a:t>
            </a:r>
            <a:r>
              <a:rPr lang="en-US" dirty="0" smtClean="0">
                <a:sym typeface="Symbol" charset="2"/>
              </a:rPr>
              <a:t> </a:t>
            </a:r>
            <a:r>
              <a:rPr lang="en-US" dirty="0" smtClean="0"/>
              <a:t>more computing power, more data, more (deeper) nets</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extLst>
      <p:ext uri="{BB962C8B-B14F-4D97-AF65-F5344CB8AC3E}">
        <p14:creationId xmlns:p14="http://schemas.microsoft.com/office/powerpoint/2010/main" val="42723079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Derivatives</a:t>
            </a:r>
            <a:endParaRPr lang="en-US" dirty="0"/>
          </a:p>
        </p:txBody>
      </p:sp>
      <p:sp>
        <p:nvSpPr>
          <p:cNvPr id="3" name="Content Placeholder 2"/>
          <p:cNvSpPr>
            <a:spLocks noGrp="1"/>
          </p:cNvSpPr>
          <p:nvPr>
            <p:ph idx="1"/>
          </p:nvPr>
        </p:nvSpPr>
        <p:spPr>
          <a:xfrm>
            <a:off x="685800" y="1219200"/>
            <a:ext cx="7848600" cy="4419600"/>
          </a:xfrm>
        </p:spPr>
        <p:txBody>
          <a:bodyPr/>
          <a:lstStyle/>
          <a:p>
            <a:pPr>
              <a:lnSpc>
                <a:spcPct val="140000"/>
              </a:lnSpc>
            </a:pPr>
            <a:r>
              <a:rPr lang="en-US" dirty="0"/>
              <a:t>Product rule: </a:t>
            </a:r>
            <a:r>
              <a:rPr lang="en-US" dirty="0">
                <a:latin typeface="Arial"/>
                <a:cs typeface="Arial"/>
              </a:rPr>
              <a:t>d(</a:t>
            </a:r>
            <a:r>
              <a:rPr lang="en-US" dirty="0" err="1">
                <a:latin typeface="Arial"/>
                <a:cs typeface="Arial"/>
              </a:rPr>
              <a:t>uv</a:t>
            </a:r>
            <a:r>
              <a:rPr lang="en-US" dirty="0">
                <a:latin typeface="Arial"/>
                <a:cs typeface="Arial"/>
              </a:rPr>
              <a:t>) = </a:t>
            </a:r>
            <a:r>
              <a:rPr lang="en-US" dirty="0" err="1">
                <a:latin typeface="Arial"/>
                <a:cs typeface="Arial"/>
              </a:rPr>
              <a:t>udv</a:t>
            </a:r>
            <a:r>
              <a:rPr lang="en-US" dirty="0">
                <a:latin typeface="Arial"/>
                <a:cs typeface="Arial"/>
              </a:rPr>
              <a:t> + </a:t>
            </a:r>
            <a:r>
              <a:rPr lang="en-US" dirty="0" err="1" smtClean="0">
                <a:latin typeface="Arial"/>
                <a:cs typeface="Arial"/>
              </a:rPr>
              <a:t>vdu</a:t>
            </a:r>
            <a:endParaRPr lang="en-US" dirty="0" smtClean="0">
              <a:latin typeface="Arial"/>
              <a:cs typeface="Arial"/>
            </a:endParaRPr>
          </a:p>
          <a:p>
            <a:pPr lvl="1">
              <a:lnSpc>
                <a:spcPct val="140000"/>
              </a:lnSpc>
            </a:pPr>
            <a:r>
              <a:rPr lang="en-US" dirty="0" smtClean="0">
                <a:latin typeface="+mj-lt"/>
                <a:cs typeface="Arial"/>
              </a:rPr>
              <a:t>Or </a:t>
            </a:r>
            <a:endParaRPr lang="en-US" dirty="0">
              <a:latin typeface="+mj-lt"/>
              <a:cs typeface="Arial"/>
            </a:endParaRPr>
          </a:p>
          <a:p>
            <a:pPr>
              <a:lnSpc>
                <a:spcPct val="140000"/>
              </a:lnSpc>
            </a:pPr>
            <a:r>
              <a:rPr lang="en-US" dirty="0"/>
              <a:t>Quotient rule</a:t>
            </a:r>
            <a:r>
              <a:rPr lang="en-US" dirty="0" smtClean="0"/>
              <a:t>: </a:t>
            </a:r>
            <a:r>
              <a:rPr lang="en-US" dirty="0">
                <a:latin typeface="Arial"/>
                <a:cs typeface="Arial"/>
              </a:rPr>
              <a:t>f(x) = g(x)/h(x</a:t>
            </a:r>
            <a:r>
              <a:rPr lang="en-US" dirty="0" smtClean="0">
                <a:latin typeface="Arial"/>
                <a:cs typeface="Arial"/>
              </a:rPr>
              <a:t>)</a:t>
            </a:r>
          </a:p>
          <a:p>
            <a:pPr lvl="1">
              <a:lnSpc>
                <a:spcPct val="140000"/>
              </a:lnSpc>
            </a:pPr>
            <a:r>
              <a:rPr lang="en-US" dirty="0" smtClean="0"/>
              <a:t>Then </a:t>
            </a:r>
            <a:endParaRPr lang="en-US" dirty="0"/>
          </a:p>
          <a:p>
            <a:pPr>
              <a:lnSpc>
                <a:spcPct val="140000"/>
              </a:lnSpc>
            </a:pPr>
            <a:r>
              <a:rPr lang="en-US" dirty="0" smtClean="0"/>
              <a:t>Suppose that we want to compute </a:t>
            </a:r>
            <a:r>
              <a:rPr lang="en-US" b="1" dirty="0" smtClean="0">
                <a:solidFill>
                  <a:srgbClr val="0000FF"/>
                </a:solidFill>
              </a:rPr>
              <a:t>partial derivatives</a:t>
            </a:r>
            <a:r>
              <a:rPr lang="en-US" dirty="0" smtClean="0"/>
              <a:t> of</a:t>
            </a:r>
          </a:p>
          <a:p>
            <a:pPr lvl="1">
              <a:lnSpc>
                <a:spcPct val="140000"/>
              </a:lnSpc>
            </a:pPr>
            <a:r>
              <a:rPr lang="en-US" dirty="0" smtClean="0"/>
              <a:t>Then                   and</a:t>
            </a:r>
          </a:p>
          <a:p>
            <a:pPr lvl="1">
              <a:lnSpc>
                <a:spcPct val="120000"/>
              </a:lnSpc>
            </a:pPr>
            <a:endParaRPr lang="en-US" dirty="0" smtClean="0"/>
          </a:p>
          <a:p>
            <a:pPr>
              <a:lnSpc>
                <a:spcPct val="120000"/>
              </a:lnSpc>
            </a:pPr>
            <a:endParaRPr lang="en-US" dirty="0" smtClean="0"/>
          </a:p>
          <a:p>
            <a:pPr>
              <a:lnSpc>
                <a:spcPct val="120000"/>
              </a:lnSpc>
            </a:pP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pic>
        <p:nvPicPr>
          <p:cNvPr id="8" name="Picture 7"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5029200"/>
            <a:ext cx="2171700" cy="457200"/>
          </a:xfrm>
          <a:prstGeom prst="rect">
            <a:avLst/>
          </a:prstGeom>
        </p:spPr>
      </p:pic>
      <p:pic>
        <p:nvPicPr>
          <p:cNvPr id="9" name="Picture 8"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5676900"/>
            <a:ext cx="1663700" cy="723900"/>
          </a:xfrm>
          <a:prstGeom prst="rect">
            <a:avLst/>
          </a:prstGeom>
        </p:spPr>
      </p:pic>
      <p:pic>
        <p:nvPicPr>
          <p:cNvPr id="10" name="Picture 9"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5638800"/>
            <a:ext cx="1384300" cy="774700"/>
          </a:xfrm>
          <a:prstGeom prst="rect">
            <a:avLst/>
          </a:prstGeom>
        </p:spPr>
      </p:pic>
      <p:pic>
        <p:nvPicPr>
          <p:cNvPr id="11" name="Picture 10"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000" y="3403600"/>
            <a:ext cx="3708400" cy="939800"/>
          </a:xfrm>
          <a:prstGeom prst="rect">
            <a:avLst/>
          </a:prstGeom>
        </p:spPr>
      </p:pic>
      <p:pic>
        <p:nvPicPr>
          <p:cNvPr id="12" name="Picture 11" descr="temp.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 y="2082800"/>
            <a:ext cx="3365500" cy="660400"/>
          </a:xfrm>
          <a:prstGeom prst="rect">
            <a:avLst/>
          </a:prstGeom>
        </p:spPr>
      </p:pic>
    </p:spTree>
    <p:extLst>
      <p:ext uri="{BB962C8B-B14F-4D97-AF65-F5344CB8AC3E}">
        <p14:creationId xmlns:p14="http://schemas.microsoft.com/office/powerpoint/2010/main" val="7986403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Chain Rule</a:t>
            </a:r>
            <a:endParaRPr lang="en-US" dirty="0"/>
          </a:p>
        </p:txBody>
      </p:sp>
      <p:sp>
        <p:nvSpPr>
          <p:cNvPr id="3" name="Content Placeholder 2"/>
          <p:cNvSpPr>
            <a:spLocks noGrp="1"/>
          </p:cNvSpPr>
          <p:nvPr>
            <p:ph idx="1"/>
          </p:nvPr>
        </p:nvSpPr>
        <p:spPr>
          <a:xfrm>
            <a:off x="685800" y="1447800"/>
            <a:ext cx="7924800" cy="4648200"/>
          </a:xfrm>
        </p:spPr>
        <p:txBody>
          <a:bodyPr/>
          <a:lstStyle/>
          <a:p>
            <a:pPr>
              <a:lnSpc>
                <a:spcPct val="120000"/>
              </a:lnSpc>
            </a:pPr>
            <a:r>
              <a:rPr lang="en-US" dirty="0" smtClean="0"/>
              <a:t>Automatic differentiation boils down to repeated application of </a:t>
            </a:r>
            <a:r>
              <a:rPr lang="en-US" b="1" dirty="0" smtClean="0">
                <a:solidFill>
                  <a:srgbClr val="0000FF"/>
                </a:solidFill>
              </a:rPr>
              <a:t>chain rule</a:t>
            </a:r>
            <a:r>
              <a:rPr lang="is-IS" dirty="0" smtClean="0"/>
              <a:t>…</a:t>
            </a:r>
            <a:r>
              <a:rPr lang="en-US" dirty="0" smtClean="0"/>
              <a:t> </a:t>
            </a:r>
          </a:p>
          <a:p>
            <a:pPr>
              <a:lnSpc>
                <a:spcPct val="120000"/>
              </a:lnSpc>
            </a:pPr>
            <a:r>
              <a:rPr lang="en-US" dirty="0" smtClean="0"/>
              <a:t>Suppose </a:t>
            </a:r>
            <a:r>
              <a:rPr lang="en-US" i="1" dirty="0" smtClean="0">
                <a:latin typeface="Arial"/>
                <a:cs typeface="Arial"/>
              </a:rPr>
              <a:t>y</a:t>
            </a:r>
            <a:r>
              <a:rPr lang="en-US" dirty="0" smtClean="0">
                <a:latin typeface="Arial"/>
                <a:cs typeface="Arial"/>
              </a:rPr>
              <a:t> = </a:t>
            </a:r>
            <a:r>
              <a:rPr lang="en-US" i="1" dirty="0" smtClean="0">
                <a:latin typeface="Arial"/>
                <a:cs typeface="Arial"/>
              </a:rPr>
              <a:t>f</a:t>
            </a:r>
            <a:r>
              <a:rPr lang="en-US" dirty="0" smtClean="0">
                <a:latin typeface="Arial"/>
                <a:cs typeface="Arial"/>
              </a:rPr>
              <a:t>(</a:t>
            </a:r>
            <a:r>
              <a:rPr lang="en-US" i="1" dirty="0" smtClean="0">
                <a:latin typeface="Arial"/>
                <a:cs typeface="Arial"/>
              </a:rPr>
              <a:t>x</a:t>
            </a:r>
            <a:r>
              <a:rPr lang="en-US" dirty="0" smtClean="0">
                <a:latin typeface="Arial"/>
                <a:cs typeface="Arial"/>
              </a:rPr>
              <a:t>)</a:t>
            </a:r>
            <a:r>
              <a:rPr lang="en-US" dirty="0" smtClean="0"/>
              <a:t> where </a:t>
            </a:r>
            <a:r>
              <a:rPr lang="en-US" i="1" dirty="0" smtClean="0">
                <a:latin typeface="Arial"/>
                <a:cs typeface="Arial"/>
              </a:rPr>
              <a:t>x</a:t>
            </a:r>
            <a:r>
              <a:rPr lang="en-US" dirty="0" smtClean="0">
                <a:latin typeface="Arial"/>
                <a:cs typeface="Arial"/>
              </a:rPr>
              <a:t> = </a:t>
            </a:r>
            <a:r>
              <a:rPr lang="en-US" i="1" dirty="0" smtClean="0">
                <a:latin typeface="Arial"/>
                <a:cs typeface="Arial"/>
              </a:rPr>
              <a:t>g</a:t>
            </a:r>
            <a:r>
              <a:rPr lang="en-US" dirty="0" smtClean="0">
                <a:latin typeface="Arial"/>
                <a:cs typeface="Arial"/>
              </a:rPr>
              <a:t>(</a:t>
            </a:r>
            <a:r>
              <a:rPr lang="en-US" i="1" dirty="0" smtClean="0">
                <a:latin typeface="Arial"/>
                <a:cs typeface="Arial"/>
              </a:rPr>
              <a:t>t</a:t>
            </a:r>
            <a:r>
              <a:rPr lang="en-US" dirty="0" smtClean="0">
                <a:latin typeface="Arial"/>
                <a:cs typeface="Arial"/>
              </a:rPr>
              <a:t>)</a:t>
            </a:r>
            <a:r>
              <a:rPr lang="en-US" dirty="0" smtClean="0"/>
              <a:t>    </a:t>
            </a:r>
          </a:p>
          <a:p>
            <a:pPr>
              <a:lnSpc>
                <a:spcPct val="120000"/>
              </a:lnSpc>
            </a:pPr>
            <a:r>
              <a:rPr lang="en-US" dirty="0" smtClean="0"/>
              <a:t>Then</a:t>
            </a:r>
            <a:endParaRPr lang="en-US" dirty="0"/>
          </a:p>
          <a:p>
            <a:pPr>
              <a:lnSpc>
                <a:spcPct val="120000"/>
              </a:lnSpc>
            </a:pPr>
            <a:r>
              <a:rPr lang="en-US" dirty="0"/>
              <a:t>Suppose </a:t>
            </a:r>
            <a:r>
              <a:rPr lang="en-US" i="1" dirty="0" smtClean="0">
                <a:latin typeface="Arial"/>
                <a:cs typeface="Arial"/>
              </a:rPr>
              <a:t>z</a:t>
            </a:r>
            <a:r>
              <a:rPr lang="en-US" dirty="0" smtClean="0">
                <a:latin typeface="Arial"/>
                <a:cs typeface="Arial"/>
              </a:rPr>
              <a:t> </a:t>
            </a:r>
            <a:r>
              <a:rPr lang="en-US" dirty="0">
                <a:latin typeface="Arial"/>
                <a:cs typeface="Arial"/>
              </a:rPr>
              <a:t>= </a:t>
            </a:r>
            <a:r>
              <a:rPr lang="en-US" i="1" dirty="0">
                <a:latin typeface="Arial"/>
                <a:cs typeface="Arial"/>
              </a:rPr>
              <a:t>f</a:t>
            </a:r>
            <a:r>
              <a:rPr lang="en-US" dirty="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a:t>
            </a:r>
            <a:r>
              <a:rPr lang="en-US" dirty="0" smtClean="0"/>
              <a:t> </a:t>
            </a:r>
            <a:r>
              <a:rPr lang="en-US" dirty="0"/>
              <a:t>where </a:t>
            </a:r>
            <a:r>
              <a:rPr lang="en-US" i="1" dirty="0" smtClean="0">
                <a:latin typeface="Arial"/>
                <a:cs typeface="Arial"/>
              </a:rPr>
              <a:t>x</a:t>
            </a:r>
            <a:r>
              <a:rPr lang="en-US" dirty="0" smtClean="0">
                <a:latin typeface="Arial"/>
                <a:cs typeface="Arial"/>
              </a:rPr>
              <a:t>=</a:t>
            </a:r>
            <a:r>
              <a:rPr lang="en-US" i="1" dirty="0" smtClean="0">
                <a:latin typeface="Arial"/>
                <a:cs typeface="Arial"/>
              </a:rPr>
              <a:t>g</a:t>
            </a:r>
            <a:r>
              <a:rPr lang="en-US" dirty="0">
                <a:latin typeface="Arial"/>
                <a:cs typeface="Arial"/>
              </a:rPr>
              <a:t>(</a:t>
            </a:r>
            <a:r>
              <a:rPr lang="en-US" i="1" dirty="0">
                <a:latin typeface="Arial"/>
                <a:cs typeface="Arial"/>
              </a:rPr>
              <a:t>t</a:t>
            </a:r>
            <a:r>
              <a:rPr lang="en-US" dirty="0">
                <a:latin typeface="Arial"/>
                <a:cs typeface="Arial"/>
              </a:rPr>
              <a:t>)</a:t>
            </a:r>
            <a:r>
              <a:rPr lang="en-US" dirty="0"/>
              <a:t>, </a:t>
            </a:r>
            <a:r>
              <a:rPr lang="en-US" i="1" dirty="0" smtClean="0">
                <a:latin typeface="Arial"/>
                <a:cs typeface="Arial"/>
              </a:rPr>
              <a:t>y</a:t>
            </a:r>
            <a:r>
              <a:rPr lang="en-US" dirty="0" smtClean="0">
                <a:latin typeface="Arial"/>
                <a:cs typeface="Arial"/>
              </a:rPr>
              <a:t>=</a:t>
            </a:r>
            <a:r>
              <a:rPr lang="en-US" i="1" dirty="0" smtClean="0">
                <a:latin typeface="Arial"/>
                <a:cs typeface="Arial"/>
              </a:rPr>
              <a:t>h</a:t>
            </a:r>
            <a:r>
              <a:rPr lang="en-US" dirty="0" smtClean="0">
                <a:latin typeface="Arial"/>
                <a:cs typeface="Arial"/>
              </a:rPr>
              <a:t>(</a:t>
            </a:r>
            <a:r>
              <a:rPr lang="en-US" i="1" dirty="0">
                <a:latin typeface="Arial"/>
                <a:cs typeface="Arial"/>
              </a:rPr>
              <a:t>t</a:t>
            </a:r>
            <a:r>
              <a:rPr lang="en-US" dirty="0">
                <a:latin typeface="Arial"/>
                <a:cs typeface="Arial"/>
              </a:rPr>
              <a:t>)</a:t>
            </a:r>
            <a:r>
              <a:rPr lang="en-US" dirty="0" smtClean="0"/>
              <a:t>    </a:t>
            </a:r>
          </a:p>
          <a:p>
            <a:pPr>
              <a:lnSpc>
                <a:spcPct val="120000"/>
              </a:lnSpc>
            </a:pPr>
            <a:r>
              <a:rPr lang="en-US" dirty="0" smtClean="0"/>
              <a:t>Then</a:t>
            </a:r>
            <a:endParaRPr lang="en-US" dirty="0"/>
          </a:p>
          <a:p>
            <a:pPr>
              <a:lnSpc>
                <a:spcPct val="120000"/>
              </a:lnSpc>
            </a:pPr>
            <a:r>
              <a:rPr lang="en-US" dirty="0" smtClean="0"/>
              <a:t>And note that </a:t>
            </a:r>
            <a:r>
              <a:rPr lang="en-US" dirty="0" smtClean="0">
                <a:latin typeface="Arial"/>
                <a:cs typeface="Arial"/>
              </a:rPr>
              <a:t>dx/dx = 1</a:t>
            </a:r>
            <a:r>
              <a:rPr lang="en-US" dirty="0" smtClean="0"/>
              <a:t> (always)   </a:t>
            </a:r>
          </a:p>
          <a:p>
            <a:pPr>
              <a:lnSpc>
                <a:spcPct val="120000"/>
              </a:lnSpc>
            </a:pP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454400"/>
            <a:ext cx="1714500" cy="736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100" y="4889500"/>
            <a:ext cx="2908300" cy="673100"/>
          </a:xfrm>
          <a:prstGeom prst="rect">
            <a:avLst/>
          </a:prstGeom>
        </p:spPr>
      </p:pic>
    </p:spTree>
    <p:extLst>
      <p:ext uri="{BB962C8B-B14F-4D97-AF65-F5344CB8AC3E}">
        <p14:creationId xmlns:p14="http://schemas.microsoft.com/office/powerpoint/2010/main" val="475392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r>
              <a:rPr lang="en-US" dirty="0" smtClean="0"/>
              <a:t>Approximate Derivatives?</a:t>
            </a:r>
            <a:endParaRPr lang="en-US" dirty="0"/>
          </a:p>
        </p:txBody>
      </p:sp>
      <p:sp>
        <p:nvSpPr>
          <p:cNvPr id="3" name="Content Placeholder 2"/>
          <p:cNvSpPr>
            <a:spLocks noGrp="1"/>
          </p:cNvSpPr>
          <p:nvPr>
            <p:ph idx="1"/>
          </p:nvPr>
        </p:nvSpPr>
        <p:spPr/>
        <p:txBody>
          <a:bodyPr/>
          <a:lstStyle/>
          <a:p>
            <a:r>
              <a:rPr lang="en-US" dirty="0"/>
              <a:t>D</a:t>
            </a:r>
            <a:r>
              <a:rPr lang="en-US" dirty="0" smtClean="0"/>
              <a:t>efinition of derivative: </a:t>
            </a:r>
          </a:p>
          <a:p>
            <a:r>
              <a:rPr lang="en-US" dirty="0" smtClean="0"/>
              <a:t>So, can approximate derivative at </a:t>
            </a:r>
            <a:r>
              <a:rPr lang="en-US" i="1" dirty="0" smtClean="0">
                <a:latin typeface="Arial"/>
                <a:cs typeface="Arial"/>
              </a:rPr>
              <a:t>x</a:t>
            </a:r>
            <a:r>
              <a:rPr lang="en-US" dirty="0" smtClean="0"/>
              <a:t> as</a:t>
            </a:r>
          </a:p>
          <a:p>
            <a:endParaRPr lang="en-US" dirty="0"/>
          </a:p>
          <a:p>
            <a:pPr lvl="1"/>
            <a:r>
              <a:rPr lang="en-US" dirty="0" smtClean="0"/>
              <a:t>Where </a:t>
            </a:r>
            <a:r>
              <a:rPr lang="en-US" i="1" dirty="0" smtClean="0">
                <a:latin typeface="Arial"/>
                <a:cs typeface="Arial"/>
              </a:rPr>
              <a:t>h</a:t>
            </a:r>
            <a:r>
              <a:rPr lang="en-US" dirty="0" smtClean="0"/>
              <a:t> is “small</a:t>
            </a:r>
          </a:p>
          <a:p>
            <a:r>
              <a:rPr lang="en-US" dirty="0" smtClean="0"/>
              <a:t>Problems with this approach?</a:t>
            </a:r>
          </a:p>
          <a:p>
            <a:pPr lvl="1"/>
            <a:r>
              <a:rPr lang="en-US" dirty="0" smtClean="0"/>
              <a:t>Inaccurate if </a:t>
            </a:r>
            <a:r>
              <a:rPr lang="en-US" i="1" dirty="0">
                <a:latin typeface="Arial"/>
                <a:cs typeface="Arial"/>
              </a:rPr>
              <a:t>h</a:t>
            </a:r>
            <a:r>
              <a:rPr lang="en-US" dirty="0" smtClean="0"/>
              <a:t> is not small enough</a:t>
            </a:r>
          </a:p>
          <a:p>
            <a:pPr lvl="1"/>
            <a:r>
              <a:rPr lang="en-US" dirty="0" smtClean="0"/>
              <a:t>But bad </a:t>
            </a:r>
            <a:r>
              <a:rPr lang="en-US" dirty="0" err="1" smtClean="0"/>
              <a:t>roundoff</a:t>
            </a:r>
            <a:r>
              <a:rPr lang="en-US" dirty="0" smtClean="0"/>
              <a:t> </a:t>
            </a:r>
            <a:r>
              <a:rPr lang="en-US" dirty="0"/>
              <a:t>error </a:t>
            </a:r>
            <a:r>
              <a:rPr lang="en-US" dirty="0" smtClean="0"/>
              <a:t>if </a:t>
            </a:r>
            <a:r>
              <a:rPr lang="en-US" i="1" dirty="0">
                <a:latin typeface="Arial"/>
                <a:cs typeface="Arial"/>
              </a:rPr>
              <a:t>h</a:t>
            </a:r>
            <a:r>
              <a:rPr lang="en-US" dirty="0" smtClean="0"/>
              <a:t> is too small </a:t>
            </a:r>
            <a:endParaRPr lang="en-US" dirty="0"/>
          </a:p>
          <a:p>
            <a:r>
              <a:rPr lang="en-US" dirty="0" smtClean="0"/>
              <a:t>Computationally, this is not good!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600200"/>
            <a:ext cx="2705100" cy="6985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819400"/>
            <a:ext cx="2159000" cy="698500"/>
          </a:xfrm>
          <a:prstGeom prst="rect">
            <a:avLst/>
          </a:prstGeom>
        </p:spPr>
      </p:pic>
    </p:spTree>
    <p:extLst>
      <p:ext uri="{BB962C8B-B14F-4D97-AF65-F5344CB8AC3E}">
        <p14:creationId xmlns:p14="http://schemas.microsoft.com/office/powerpoint/2010/main" val="1155512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Computing Derivatives</a:t>
            </a:r>
            <a:endParaRPr lang="en-US" dirty="0"/>
          </a:p>
        </p:txBody>
      </p:sp>
      <p:sp>
        <p:nvSpPr>
          <p:cNvPr id="3" name="Content Placeholder 2"/>
          <p:cNvSpPr>
            <a:spLocks noGrp="1"/>
          </p:cNvSpPr>
          <p:nvPr>
            <p:ph idx="1"/>
          </p:nvPr>
        </p:nvSpPr>
        <p:spPr>
          <a:xfrm>
            <a:off x="685800" y="1524000"/>
            <a:ext cx="7924800" cy="4648200"/>
          </a:xfrm>
        </p:spPr>
        <p:txBody>
          <a:bodyPr/>
          <a:lstStyle/>
          <a:p>
            <a:r>
              <a:rPr lang="en-US" dirty="0" smtClean="0"/>
              <a:t>Symbolic computation can be used to compute derivative function</a:t>
            </a:r>
          </a:p>
          <a:p>
            <a:pPr lvl="1"/>
            <a:r>
              <a:rPr lang="en-US" dirty="0" smtClean="0"/>
              <a:t>Like you would do in calculus class</a:t>
            </a:r>
          </a:p>
          <a:p>
            <a:pPr lvl="1"/>
            <a:r>
              <a:rPr lang="en-US" dirty="0" smtClean="0"/>
              <a:t>Maple</a:t>
            </a:r>
            <a:r>
              <a:rPr lang="en-US" dirty="0"/>
              <a:t>, </a:t>
            </a:r>
            <a:r>
              <a:rPr lang="en-US" dirty="0" err="1"/>
              <a:t>Mathematica</a:t>
            </a:r>
            <a:r>
              <a:rPr lang="en-US" dirty="0"/>
              <a:t>, etc</a:t>
            </a:r>
            <a:r>
              <a:rPr lang="en-US" dirty="0" smtClean="0"/>
              <a:t>.</a:t>
            </a:r>
            <a:endParaRPr lang="en-US" dirty="0"/>
          </a:p>
          <a:p>
            <a:r>
              <a:rPr lang="en-US" dirty="0" smtClean="0"/>
              <a:t>But, we need to evaluate </a:t>
            </a:r>
            <a:r>
              <a:rPr lang="en-US" b="1" i="1" dirty="0" smtClean="0"/>
              <a:t>many</a:t>
            </a:r>
            <a:r>
              <a:rPr lang="en-US" dirty="0" smtClean="0"/>
              <a:t> partial derivative at a specified point</a:t>
            </a:r>
          </a:p>
          <a:p>
            <a:r>
              <a:rPr lang="en-US" dirty="0" smtClean="0"/>
              <a:t>Would need to compute tons of partial derivative of complicated functions</a:t>
            </a:r>
          </a:p>
          <a:p>
            <a:pPr lvl="1"/>
            <a:r>
              <a:rPr lang="en-US" dirty="0" smtClean="0"/>
              <a:t>Lots of duplication, very, very inefficient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extLst>
      <p:ext uri="{BB962C8B-B14F-4D97-AF65-F5344CB8AC3E}">
        <p14:creationId xmlns:p14="http://schemas.microsoft.com/office/powerpoint/2010/main" val="35213106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Differentiation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b="1" dirty="0" smtClean="0">
                <a:solidFill>
                  <a:srgbClr val="3366FF"/>
                </a:solidFill>
              </a:rPr>
              <a:t>Key insight</a:t>
            </a:r>
            <a:r>
              <a:rPr lang="en-US" dirty="0" smtClean="0"/>
              <a:t>: </a:t>
            </a:r>
            <a:r>
              <a:rPr lang="en-US" dirty="0"/>
              <a:t>O</a:t>
            </a:r>
            <a:r>
              <a:rPr lang="en-US" dirty="0" smtClean="0"/>
              <a:t>nly care about functions in the form of computer programs!</a:t>
            </a:r>
          </a:p>
          <a:p>
            <a:r>
              <a:rPr lang="en-US" dirty="0" smtClean="0"/>
              <a:t>Any such function can be broken down into series of simple operations</a:t>
            </a:r>
          </a:p>
          <a:p>
            <a:pPr lvl="1"/>
            <a:r>
              <a:rPr lang="en-US" dirty="0" smtClean="0"/>
              <a:t>Add, subtract, multiply, divide, log, etc.</a:t>
            </a:r>
          </a:p>
          <a:p>
            <a:r>
              <a:rPr lang="en-US" dirty="0"/>
              <a:t>A</a:t>
            </a:r>
            <a:r>
              <a:rPr lang="en-US" dirty="0" smtClean="0"/>
              <a:t>pply chain rule to computer program!!!</a:t>
            </a:r>
          </a:p>
          <a:p>
            <a:pPr lvl="1"/>
            <a:r>
              <a:rPr lang="en-US" dirty="0"/>
              <a:t>Apply chain rule over and over and over</a:t>
            </a:r>
            <a:r>
              <a:rPr lang="is-IS" dirty="0"/>
              <a:t>…</a:t>
            </a:r>
            <a:endParaRPr lang="en-US" dirty="0"/>
          </a:p>
          <a:p>
            <a:pPr lvl="1"/>
            <a:r>
              <a:rPr lang="en-US" dirty="0" smtClean="0"/>
              <a:t>Known as </a:t>
            </a:r>
            <a:r>
              <a:rPr lang="en-US" b="1" i="1" dirty="0" smtClean="0"/>
              <a:t>automatic differentiation</a:t>
            </a:r>
            <a:r>
              <a:rPr lang="en-US" dirty="0" smtClean="0"/>
              <a:t> (AD)</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extLst>
      <p:ext uri="{BB962C8B-B14F-4D97-AF65-F5344CB8AC3E}">
        <p14:creationId xmlns:p14="http://schemas.microsoft.com/office/powerpoint/2010/main" val="38058330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Example</a:t>
            </a:r>
            <a:endParaRPr lang="en-US" dirty="0"/>
          </a:p>
        </p:txBody>
      </p:sp>
      <p:sp>
        <p:nvSpPr>
          <p:cNvPr id="3" name="Content Placeholder 2"/>
          <p:cNvSpPr>
            <a:spLocks noGrp="1"/>
          </p:cNvSpPr>
          <p:nvPr>
            <p:ph idx="1"/>
          </p:nvPr>
        </p:nvSpPr>
        <p:spPr/>
        <p:txBody>
          <a:bodyPr/>
          <a:lstStyle/>
          <a:p>
            <a:r>
              <a:rPr lang="en-US" dirty="0" smtClean="0"/>
              <a:t>Consider the function</a:t>
            </a:r>
          </a:p>
          <a:p>
            <a:r>
              <a:rPr lang="en-US" dirty="0" smtClean="0"/>
              <a:t>This function in pseudo-code</a:t>
            </a:r>
          </a:p>
          <a:p>
            <a:endParaRPr lang="en-US" dirty="0"/>
          </a:p>
          <a:p>
            <a:endParaRPr lang="en-US" dirty="0" smtClean="0"/>
          </a:p>
          <a:p>
            <a:endParaRPr lang="en-US" dirty="0"/>
          </a:p>
          <a:p>
            <a:endParaRPr lang="en-US" dirty="0" smtClean="0"/>
          </a:p>
          <a:p>
            <a:r>
              <a:rPr lang="en-US" dirty="0" smtClean="0"/>
              <a:t>Here, we have computed </a:t>
            </a:r>
            <a:r>
              <a:rPr lang="en-US" dirty="0" smtClean="0">
                <a:latin typeface="Arial"/>
                <a:cs typeface="Arial"/>
              </a:rPr>
              <a:t>z = f(</a:t>
            </a:r>
            <a:r>
              <a:rPr lang="en-US" dirty="0" err="1" smtClean="0">
                <a:latin typeface="Arial"/>
                <a:cs typeface="Arial"/>
              </a:rPr>
              <a:t>x,y</a:t>
            </a:r>
            <a:r>
              <a:rPr lang="en-US" dirty="0" smtClean="0">
                <a:latin typeface="Arial"/>
                <a:cs typeface="Arial"/>
              </a:rPr>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2298700" cy="736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200" y="2997200"/>
            <a:ext cx="3860800" cy="1955800"/>
          </a:xfrm>
          <a:prstGeom prst="rect">
            <a:avLst/>
          </a:prstGeom>
        </p:spPr>
      </p:pic>
    </p:spTree>
    <p:extLst>
      <p:ext uri="{BB962C8B-B14F-4D97-AF65-F5344CB8AC3E}">
        <p14:creationId xmlns:p14="http://schemas.microsoft.com/office/powerpoint/2010/main" val="7461725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AD Example</a:t>
            </a:r>
            <a:endParaRPr lang="en-US" dirty="0"/>
          </a:p>
        </p:txBody>
      </p:sp>
      <p:sp>
        <p:nvSpPr>
          <p:cNvPr id="3" name="Content Placeholder 2"/>
          <p:cNvSpPr>
            <a:spLocks noGrp="1"/>
          </p:cNvSpPr>
          <p:nvPr>
            <p:ph idx="1"/>
          </p:nvPr>
        </p:nvSpPr>
        <p:spPr>
          <a:xfrm>
            <a:off x="685800" y="1295400"/>
            <a:ext cx="7848600" cy="4419600"/>
          </a:xfrm>
        </p:spPr>
        <p:txBody>
          <a:bodyPr/>
          <a:lstStyle/>
          <a:p>
            <a:r>
              <a:rPr lang="en-US" dirty="0" smtClean="0"/>
              <a:t>Function                    as pseudo-code</a:t>
            </a:r>
          </a:p>
          <a:p>
            <a:endParaRPr lang="en-US" dirty="0"/>
          </a:p>
          <a:p>
            <a:endParaRPr lang="en-US" dirty="0" smtClean="0"/>
          </a:p>
          <a:p>
            <a:endParaRPr lang="en-US" dirty="0" smtClean="0"/>
          </a:p>
          <a:p>
            <a:r>
              <a:rPr lang="en-US" dirty="0" smtClean="0"/>
              <a:t>Derivative of pseudo-code above</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81200"/>
            <a:ext cx="3505200" cy="177566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4256750"/>
            <a:ext cx="3685255" cy="229645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0500" y="1244600"/>
            <a:ext cx="2298700" cy="736600"/>
          </a:xfrm>
          <a:prstGeom prst="rect">
            <a:avLst/>
          </a:prstGeom>
        </p:spPr>
      </p:pic>
    </p:spTree>
    <p:extLst>
      <p:ext uri="{BB962C8B-B14F-4D97-AF65-F5344CB8AC3E}">
        <p14:creationId xmlns:p14="http://schemas.microsoft.com/office/powerpoint/2010/main" val="3657867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Example</a:t>
            </a:r>
            <a:endParaRPr lang="en-US" dirty="0"/>
          </a:p>
        </p:txBody>
      </p:sp>
      <p:sp>
        <p:nvSpPr>
          <p:cNvPr id="3" name="Content Placeholder 2"/>
          <p:cNvSpPr>
            <a:spLocks noGrp="1"/>
          </p:cNvSpPr>
          <p:nvPr>
            <p:ph idx="1"/>
          </p:nvPr>
        </p:nvSpPr>
        <p:spPr/>
        <p:txBody>
          <a:bodyPr/>
          <a:lstStyle/>
          <a:p>
            <a:r>
              <a:rPr lang="en-US" dirty="0" smtClean="0"/>
              <a:t>How to use derivative code to compute partial derivatives at </a:t>
            </a:r>
            <a:r>
              <a:rPr lang="en-US" dirty="0">
                <a:latin typeface="Arial"/>
                <a:cs typeface="Arial"/>
              </a:rPr>
              <a:t>(</a:t>
            </a:r>
            <a:r>
              <a:rPr lang="en-US" dirty="0" err="1">
                <a:latin typeface="Arial"/>
                <a:cs typeface="Arial"/>
              </a:rPr>
              <a:t>x,y</a:t>
            </a:r>
            <a:r>
              <a:rPr lang="en-US" dirty="0">
                <a:latin typeface="Arial"/>
                <a:cs typeface="Arial"/>
              </a:rPr>
              <a:t>)</a:t>
            </a:r>
            <a:r>
              <a:rPr lang="en-US" dirty="0" smtClean="0"/>
              <a:t>?</a:t>
            </a:r>
          </a:p>
          <a:p>
            <a:pPr lvl="1"/>
            <a:r>
              <a:rPr lang="en-US" dirty="0" smtClean="0"/>
              <a:t>Initialize </a:t>
            </a:r>
            <a:r>
              <a:rPr lang="en-US" dirty="0" smtClean="0">
                <a:latin typeface="Arial"/>
                <a:cs typeface="Arial"/>
              </a:rPr>
              <a:t>(</a:t>
            </a:r>
            <a:r>
              <a:rPr lang="en-US" dirty="0" err="1" smtClean="0">
                <a:latin typeface="Arial"/>
                <a:cs typeface="Arial"/>
              </a:rPr>
              <a:t>x,y</a:t>
            </a:r>
            <a:r>
              <a:rPr lang="en-US" dirty="0" smtClean="0">
                <a:latin typeface="Arial"/>
                <a:cs typeface="Arial"/>
              </a:rPr>
              <a:t>)</a:t>
            </a:r>
            <a:r>
              <a:rPr lang="en-US" dirty="0" smtClean="0"/>
              <a:t> to desired point       </a:t>
            </a:r>
          </a:p>
          <a:p>
            <a:pPr lvl="1"/>
            <a:r>
              <a:rPr lang="en-US" dirty="0" smtClean="0"/>
              <a:t>But, how to initialize </a:t>
            </a:r>
            <a:r>
              <a:rPr lang="en-US" dirty="0" smtClean="0">
                <a:latin typeface="Arial"/>
                <a:cs typeface="Arial"/>
              </a:rPr>
              <a:t>(</a:t>
            </a:r>
            <a:r>
              <a:rPr lang="en-US" dirty="0" err="1" smtClean="0">
                <a:latin typeface="Arial"/>
                <a:cs typeface="Arial"/>
              </a:rPr>
              <a:t>dx,dy</a:t>
            </a:r>
            <a:r>
              <a:rPr lang="en-US" dirty="0" smtClean="0">
                <a:latin typeface="Arial"/>
                <a:cs typeface="Arial"/>
              </a:rPr>
              <a:t>) </a:t>
            </a:r>
            <a:r>
              <a:rPr lang="en-US" dirty="0" smtClean="0"/>
              <a:t>?</a:t>
            </a:r>
          </a:p>
          <a:p>
            <a:r>
              <a:rPr lang="en-US" dirty="0" smtClean="0"/>
              <a:t>When computing          we treat y as constant, so </a:t>
            </a:r>
            <a:r>
              <a:rPr lang="en-US" dirty="0" smtClean="0">
                <a:latin typeface="Arial"/>
                <a:cs typeface="Arial"/>
              </a:rPr>
              <a:t>dx/dx = </a:t>
            </a:r>
            <a:r>
              <a:rPr lang="en-US" dirty="0" smtClean="0">
                <a:latin typeface="Lucida Grande"/>
                <a:cs typeface="Lucida Grande"/>
              </a:rPr>
              <a:t>1</a:t>
            </a:r>
            <a:r>
              <a:rPr lang="en-US" dirty="0" smtClean="0"/>
              <a:t> and </a:t>
            </a:r>
            <a:r>
              <a:rPr lang="en-US" dirty="0" err="1" smtClean="0">
                <a:latin typeface="Arial"/>
                <a:cs typeface="Arial"/>
              </a:rPr>
              <a:t>dy</a:t>
            </a:r>
            <a:r>
              <a:rPr lang="en-US" dirty="0" smtClean="0">
                <a:latin typeface="Arial"/>
                <a:cs typeface="Arial"/>
              </a:rPr>
              <a:t>/dx = </a:t>
            </a:r>
            <a:r>
              <a:rPr lang="en-US" dirty="0" smtClean="0">
                <a:latin typeface="Lucida Grande"/>
                <a:cs typeface="Lucida Grande"/>
              </a:rPr>
              <a:t>0</a:t>
            </a:r>
            <a:r>
              <a:rPr lang="en-US" dirty="0" smtClean="0"/>
              <a:t>    </a:t>
            </a:r>
          </a:p>
          <a:p>
            <a:pPr lvl="1"/>
            <a:r>
              <a:rPr lang="en-US" dirty="0" smtClean="0"/>
              <a:t>Therefore, initialize </a:t>
            </a:r>
            <a:r>
              <a:rPr lang="en-US" dirty="0" smtClean="0">
                <a:latin typeface="Arial"/>
                <a:cs typeface="Arial"/>
              </a:rPr>
              <a:t>(</a:t>
            </a:r>
            <a:r>
              <a:rPr lang="en-US" dirty="0" err="1" smtClean="0">
                <a:latin typeface="Arial"/>
                <a:cs typeface="Arial"/>
              </a:rPr>
              <a:t>dx,dy</a:t>
            </a:r>
            <a:r>
              <a:rPr lang="en-US" dirty="0" smtClean="0">
                <a:latin typeface="Arial"/>
                <a:cs typeface="Arial"/>
              </a:rPr>
              <a:t>) = (1,0)</a:t>
            </a:r>
            <a:r>
              <a:rPr lang="en-US" dirty="0" smtClean="0"/>
              <a:t>   </a:t>
            </a:r>
          </a:p>
          <a:p>
            <a:r>
              <a:rPr lang="en-US" dirty="0" smtClean="0"/>
              <a:t>For          initialize </a:t>
            </a:r>
            <a:r>
              <a:rPr lang="en-US" dirty="0" smtClean="0">
                <a:latin typeface="Arial"/>
                <a:cs typeface="Arial"/>
              </a:rPr>
              <a:t>(</a:t>
            </a:r>
            <a:r>
              <a:rPr lang="en-US" dirty="0" err="1" smtClean="0">
                <a:latin typeface="Arial"/>
                <a:cs typeface="Arial"/>
              </a:rPr>
              <a:t>dx,dy</a:t>
            </a:r>
            <a:r>
              <a:rPr lang="en-US" dirty="0" smtClean="0">
                <a:latin typeface="Arial"/>
                <a:cs typeface="Arial"/>
              </a:rPr>
              <a:t>) = (0,1)</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862589"/>
            <a:ext cx="1066800" cy="48081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5461000"/>
            <a:ext cx="1100931" cy="482600"/>
          </a:xfrm>
          <a:prstGeom prst="rect">
            <a:avLst/>
          </a:prstGeom>
        </p:spPr>
      </p:pic>
    </p:spTree>
    <p:extLst>
      <p:ext uri="{BB962C8B-B14F-4D97-AF65-F5344CB8AC3E}">
        <p14:creationId xmlns:p14="http://schemas.microsoft.com/office/powerpoint/2010/main" val="19537930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Example</a:t>
            </a:r>
            <a:endParaRPr lang="en-US" dirty="0"/>
          </a:p>
        </p:txBody>
      </p:sp>
      <p:sp>
        <p:nvSpPr>
          <p:cNvPr id="3" name="Content Placeholder 2"/>
          <p:cNvSpPr>
            <a:spLocks noGrp="1"/>
          </p:cNvSpPr>
          <p:nvPr>
            <p:ph idx="1"/>
          </p:nvPr>
        </p:nvSpPr>
        <p:spPr/>
        <p:txBody>
          <a:bodyPr/>
          <a:lstStyle/>
          <a:p>
            <a:r>
              <a:rPr lang="en-US" dirty="0" smtClean="0"/>
              <a:t>Evaluate          at the point </a:t>
            </a:r>
            <a:r>
              <a:rPr lang="en-US" dirty="0" smtClean="0">
                <a:latin typeface="Arial"/>
                <a:cs typeface="Arial"/>
              </a:rPr>
              <a:t>(3,2)</a:t>
            </a:r>
            <a:r>
              <a:rPr lang="en-US" dirty="0" smtClean="0"/>
              <a:t>   </a:t>
            </a:r>
          </a:p>
          <a:p>
            <a:r>
              <a:rPr lang="en-US" dirty="0" smtClean="0"/>
              <a:t>Using derivative program, we have</a:t>
            </a:r>
          </a:p>
          <a:p>
            <a:endParaRPr lang="en-US" dirty="0"/>
          </a:p>
          <a:p>
            <a:endParaRPr lang="en-US" dirty="0" smtClean="0"/>
          </a:p>
          <a:p>
            <a:endParaRPr lang="en-US" dirty="0"/>
          </a:p>
          <a:p>
            <a:endParaRPr lang="en-US" dirty="0" smtClean="0"/>
          </a:p>
          <a:p>
            <a:r>
              <a:rPr lang="en-US" dirty="0" smtClean="0"/>
              <a:t>Easy to verify, since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52600"/>
            <a:ext cx="1066800" cy="48081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882900"/>
            <a:ext cx="3454400" cy="2235823"/>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5168900"/>
            <a:ext cx="3390900" cy="774700"/>
          </a:xfrm>
          <a:prstGeom prst="rect">
            <a:avLst/>
          </a:prstGeom>
        </p:spPr>
      </p:pic>
    </p:spTree>
    <p:extLst>
      <p:ext uri="{BB962C8B-B14F-4D97-AF65-F5344CB8AC3E}">
        <p14:creationId xmlns:p14="http://schemas.microsoft.com/office/powerpoint/2010/main" val="17040168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Example</a:t>
            </a:r>
            <a:endParaRPr lang="en-US" dirty="0"/>
          </a:p>
        </p:txBody>
      </p:sp>
      <p:sp>
        <p:nvSpPr>
          <p:cNvPr id="3" name="Content Placeholder 2"/>
          <p:cNvSpPr>
            <a:spLocks noGrp="1"/>
          </p:cNvSpPr>
          <p:nvPr>
            <p:ph idx="1"/>
          </p:nvPr>
        </p:nvSpPr>
        <p:spPr/>
        <p:txBody>
          <a:bodyPr/>
          <a:lstStyle/>
          <a:p>
            <a:r>
              <a:rPr lang="en-US" dirty="0"/>
              <a:t>Evaluate          at the point </a:t>
            </a:r>
            <a:r>
              <a:rPr lang="en-US" dirty="0">
                <a:latin typeface="Arial"/>
                <a:cs typeface="Arial"/>
              </a:rPr>
              <a:t>(3,2)</a:t>
            </a:r>
            <a:r>
              <a:rPr lang="en-US" dirty="0"/>
              <a:t> </a:t>
            </a:r>
            <a:endParaRPr lang="en-US" dirty="0" smtClean="0"/>
          </a:p>
          <a:p>
            <a:endParaRPr lang="en-US" dirty="0"/>
          </a:p>
          <a:p>
            <a:endParaRPr lang="en-US" dirty="0" smtClean="0"/>
          </a:p>
          <a:p>
            <a:endParaRPr lang="en-US" dirty="0"/>
          </a:p>
          <a:p>
            <a:endParaRPr lang="en-US" dirty="0" smtClean="0"/>
          </a:p>
          <a:p>
            <a:endParaRPr lang="en-US" dirty="0"/>
          </a:p>
          <a:p>
            <a:r>
              <a:rPr lang="en-US" dirty="0" smtClean="0"/>
              <a:t>Also easy to verify this is correct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269" y="1752600"/>
            <a:ext cx="1100931" cy="482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451100"/>
            <a:ext cx="3949700" cy="2654300"/>
          </a:xfrm>
          <a:prstGeom prst="rect">
            <a:avLst/>
          </a:prstGeom>
        </p:spPr>
      </p:pic>
    </p:spTree>
    <p:extLst>
      <p:ext uri="{BB962C8B-B14F-4D97-AF65-F5344CB8AC3E}">
        <p14:creationId xmlns:p14="http://schemas.microsoft.com/office/powerpoint/2010/main" val="19935024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76400"/>
            <a:ext cx="8382000" cy="4343400"/>
          </a:xfrm>
        </p:spPr>
        <p:txBody>
          <a:bodyPr/>
          <a:lstStyle/>
          <a:p>
            <a:pPr>
              <a:lnSpc>
                <a:spcPct val="110000"/>
              </a:lnSpc>
            </a:pPr>
            <a:r>
              <a:rPr lang="en-US" dirty="0"/>
              <a:t>W</a:t>
            </a:r>
            <a:r>
              <a:rPr lang="en-US" dirty="0" smtClean="0"/>
              <a:t>e begin by focusing on </a:t>
            </a:r>
            <a:r>
              <a:rPr lang="en-US" b="1" i="1" dirty="0" err="1" smtClean="0"/>
              <a:t>backpropagation</a:t>
            </a:r>
            <a:r>
              <a:rPr lang="en-US" dirty="0" smtClean="0"/>
              <a:t>      </a:t>
            </a:r>
          </a:p>
          <a:p>
            <a:pPr lvl="1">
              <a:lnSpc>
                <a:spcPct val="110000"/>
              </a:lnSpc>
            </a:pPr>
            <a:r>
              <a:rPr lang="en-US" dirty="0" smtClean="0"/>
              <a:t>The algorithm used to train deep neural nets</a:t>
            </a:r>
          </a:p>
          <a:p>
            <a:pPr>
              <a:lnSpc>
                <a:spcPct val="110000"/>
              </a:lnSpc>
            </a:pPr>
            <a:r>
              <a:rPr lang="en-US" dirty="0" smtClean="0"/>
              <a:t>Other topics covered include</a:t>
            </a:r>
          </a:p>
          <a:p>
            <a:pPr lvl="1">
              <a:lnSpc>
                <a:spcPct val="110000"/>
              </a:lnSpc>
            </a:pPr>
            <a:r>
              <a:rPr lang="en-US" dirty="0" smtClean="0"/>
              <a:t>History of ANNs and background topics</a:t>
            </a:r>
            <a:endParaRPr lang="en-US" dirty="0"/>
          </a:p>
          <a:p>
            <a:pPr lvl="1">
              <a:lnSpc>
                <a:spcPct val="110000"/>
              </a:lnSpc>
            </a:pPr>
            <a:r>
              <a:rPr lang="en-US" dirty="0" smtClean="0"/>
              <a:t>Later, we discuss specific architectures</a:t>
            </a:r>
          </a:p>
          <a:p>
            <a:pPr>
              <a:lnSpc>
                <a:spcPct val="110000"/>
              </a:lnSpc>
            </a:pPr>
            <a:r>
              <a:rPr lang="en-US" dirty="0"/>
              <a:t>A</a:t>
            </a:r>
            <a:r>
              <a:rPr lang="en-US" dirty="0" smtClean="0"/>
              <a:t>lso mention deep connections between deep learning and other ML techniques</a:t>
            </a:r>
          </a:p>
          <a:p>
            <a:pPr lvl="1"/>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extLst>
      <p:ext uri="{BB962C8B-B14F-4D97-AF65-F5344CB8AC3E}">
        <p14:creationId xmlns:p14="http://schemas.microsoft.com/office/powerpoint/2010/main" val="21253479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a:t>
            </a:r>
            <a:endParaRPr lang="en-US" dirty="0"/>
          </a:p>
        </p:txBody>
      </p:sp>
      <p:sp>
        <p:nvSpPr>
          <p:cNvPr id="3" name="Content Placeholder 2"/>
          <p:cNvSpPr>
            <a:spLocks noGrp="1"/>
          </p:cNvSpPr>
          <p:nvPr>
            <p:ph idx="1"/>
          </p:nvPr>
        </p:nvSpPr>
        <p:spPr/>
        <p:txBody>
          <a:bodyPr/>
          <a:lstStyle/>
          <a:p>
            <a:pPr>
              <a:lnSpc>
                <a:spcPct val="120000"/>
              </a:lnSpc>
            </a:pPr>
            <a:r>
              <a:rPr lang="en-US" dirty="0" smtClean="0"/>
              <a:t>For function of more than </a:t>
            </a:r>
            <a:r>
              <a:rPr lang="en-US" dirty="0" smtClean="0">
                <a:latin typeface="Lucida Grande"/>
                <a:cs typeface="Lucida Grande"/>
              </a:rPr>
              <a:t>1</a:t>
            </a:r>
            <a:r>
              <a:rPr lang="en-US" dirty="0" smtClean="0"/>
              <a:t> variable, </a:t>
            </a:r>
            <a:r>
              <a:rPr lang="en-US" b="1" i="1" dirty="0" smtClean="0">
                <a:solidFill>
                  <a:srgbClr val="3366FF"/>
                </a:solidFill>
              </a:rPr>
              <a:t>gradient</a:t>
            </a:r>
            <a:r>
              <a:rPr lang="en-US" dirty="0" smtClean="0"/>
              <a:t> plays role of derivative</a:t>
            </a:r>
          </a:p>
          <a:p>
            <a:pPr>
              <a:lnSpc>
                <a:spcPct val="120000"/>
              </a:lnSpc>
            </a:pPr>
            <a:r>
              <a:rPr lang="en-US" dirty="0" smtClean="0"/>
              <a:t>Gradient of function of </a:t>
            </a:r>
            <a:r>
              <a:rPr lang="en-US" dirty="0" smtClean="0">
                <a:latin typeface="Lucida Grande"/>
                <a:cs typeface="Lucida Grande"/>
              </a:rPr>
              <a:t>2</a:t>
            </a:r>
            <a:r>
              <a:rPr lang="en-US" dirty="0" smtClean="0"/>
              <a:t> variables</a:t>
            </a:r>
          </a:p>
          <a:p>
            <a:pPr marL="0" indent="0">
              <a:lnSpc>
                <a:spcPct val="120000"/>
              </a:lnSpc>
              <a:buNone/>
            </a:pPr>
            <a:endParaRPr lang="en-US" dirty="0" smtClean="0"/>
          </a:p>
          <a:p>
            <a:pPr>
              <a:lnSpc>
                <a:spcPct val="120000"/>
              </a:lnSpc>
            </a:pPr>
            <a:r>
              <a:rPr lang="en-US" dirty="0" smtClean="0"/>
              <a:t>Gradient of function of </a:t>
            </a:r>
            <a:r>
              <a:rPr lang="en-US" dirty="0" smtClean="0">
                <a:latin typeface="Arial"/>
                <a:cs typeface="Arial"/>
              </a:rPr>
              <a:t>n</a:t>
            </a:r>
            <a:r>
              <a:rPr lang="en-US" dirty="0" smtClean="0"/>
              <a:t> variables</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81400"/>
            <a:ext cx="2870200" cy="863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041900"/>
            <a:ext cx="6083300" cy="749300"/>
          </a:xfrm>
          <a:prstGeom prst="rect">
            <a:avLst/>
          </a:prstGeom>
        </p:spPr>
      </p:pic>
    </p:spTree>
    <p:extLst>
      <p:ext uri="{BB962C8B-B14F-4D97-AF65-F5344CB8AC3E}">
        <p14:creationId xmlns:p14="http://schemas.microsoft.com/office/powerpoint/2010/main" val="16466062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Gradient and AD</a:t>
            </a:r>
            <a:endParaRPr lang="en-US" dirty="0"/>
          </a:p>
        </p:txBody>
      </p:sp>
      <p:sp>
        <p:nvSpPr>
          <p:cNvPr id="3" name="Content Placeholder 2"/>
          <p:cNvSpPr>
            <a:spLocks noGrp="1"/>
          </p:cNvSpPr>
          <p:nvPr>
            <p:ph idx="1"/>
          </p:nvPr>
        </p:nvSpPr>
        <p:spPr>
          <a:xfrm>
            <a:off x="457200" y="1447800"/>
            <a:ext cx="7848600" cy="4572000"/>
          </a:xfrm>
        </p:spPr>
        <p:txBody>
          <a:bodyPr/>
          <a:lstStyle/>
          <a:p>
            <a:r>
              <a:rPr lang="en-US" dirty="0" smtClean="0"/>
              <a:t>In </a:t>
            </a:r>
            <a:r>
              <a:rPr lang="en-US" dirty="0" err="1" smtClean="0"/>
              <a:t>backpropagation</a:t>
            </a:r>
            <a:r>
              <a:rPr lang="en-US" dirty="0" smtClean="0"/>
              <a:t>, error function has lots of variables (i.e., weights)</a:t>
            </a:r>
          </a:p>
          <a:p>
            <a:r>
              <a:rPr lang="en-US" dirty="0"/>
              <a:t>W</a:t>
            </a:r>
            <a:r>
              <a:rPr lang="en-US" dirty="0" smtClean="0"/>
              <a:t>e need to evaluate </a:t>
            </a:r>
            <a:r>
              <a:rPr lang="en-US" b="1" i="1" dirty="0" smtClean="0"/>
              <a:t>gradient</a:t>
            </a:r>
            <a:r>
              <a:rPr lang="en-US" dirty="0" smtClean="0"/>
              <a:t> of error function lots of times</a:t>
            </a:r>
          </a:p>
          <a:p>
            <a:r>
              <a:rPr lang="en-US" dirty="0" smtClean="0"/>
              <a:t>Using AD code, to compute gradient</a:t>
            </a:r>
            <a:r>
              <a:rPr lang="is-IS" dirty="0" smtClean="0"/>
              <a:t>...</a:t>
            </a:r>
            <a:endParaRPr lang="en-US" dirty="0" smtClean="0"/>
          </a:p>
          <a:p>
            <a:pPr lvl="1"/>
            <a:r>
              <a:rPr lang="en-US" dirty="0" smtClean="0"/>
              <a:t>1</a:t>
            </a:r>
            <a:r>
              <a:rPr lang="en-US" baseline="30000" dirty="0" smtClean="0"/>
              <a:t>st</a:t>
            </a:r>
            <a:r>
              <a:rPr lang="en-US" dirty="0" smtClean="0"/>
              <a:t> initialize</a:t>
            </a:r>
          </a:p>
          <a:p>
            <a:pPr lvl="1"/>
            <a:r>
              <a:rPr lang="en-US" dirty="0" smtClean="0"/>
              <a:t>Then initialize</a:t>
            </a:r>
          </a:p>
          <a:p>
            <a:pPr lvl="1"/>
            <a:r>
              <a:rPr lang="en-US" dirty="0" smtClean="0"/>
              <a:t>And so on, for </a:t>
            </a:r>
            <a:r>
              <a:rPr lang="en-US" i="1" dirty="0" smtClean="0">
                <a:latin typeface="Arial"/>
                <a:cs typeface="Arial"/>
              </a:rPr>
              <a:t>n</a:t>
            </a:r>
            <a:r>
              <a:rPr lang="en-US" dirty="0" smtClean="0"/>
              <a:t> iterations of the code</a:t>
            </a:r>
          </a:p>
          <a:p>
            <a:pPr lvl="1"/>
            <a:r>
              <a:rPr lang="en-US" dirty="0" smtClean="0"/>
              <a:t>All of that for one gradient calculation!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267200"/>
            <a:ext cx="5257800" cy="431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900" y="4724400"/>
            <a:ext cx="5270500" cy="381000"/>
          </a:xfrm>
          <a:prstGeom prst="rect">
            <a:avLst/>
          </a:prstGeom>
        </p:spPr>
      </p:pic>
    </p:spTree>
    <p:extLst>
      <p:ext uri="{BB962C8B-B14F-4D97-AF65-F5344CB8AC3E}">
        <p14:creationId xmlns:p14="http://schemas.microsoft.com/office/powerpoint/2010/main" val="27205058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Mode AD</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AD discussed so far is </a:t>
            </a:r>
            <a:r>
              <a:rPr lang="en-US" b="1" i="1" dirty="0" smtClean="0"/>
              <a:t>forward mode</a:t>
            </a:r>
          </a:p>
          <a:p>
            <a:r>
              <a:rPr lang="en-US" dirty="0" smtClean="0"/>
              <a:t>For a function of </a:t>
            </a:r>
            <a:r>
              <a:rPr lang="en-US" i="1" dirty="0" smtClean="0">
                <a:latin typeface="Arial"/>
                <a:cs typeface="Arial"/>
              </a:rPr>
              <a:t>n</a:t>
            </a:r>
            <a:r>
              <a:rPr lang="en-US" dirty="0" smtClean="0"/>
              <a:t> variables</a:t>
            </a:r>
          </a:p>
          <a:p>
            <a:pPr lvl="1"/>
            <a:r>
              <a:rPr lang="en-US" dirty="0" smtClean="0"/>
              <a:t>Forward mode requires </a:t>
            </a:r>
            <a:r>
              <a:rPr lang="en-US" i="1" dirty="0" smtClean="0">
                <a:latin typeface="Arial"/>
                <a:cs typeface="Arial"/>
              </a:rPr>
              <a:t>n</a:t>
            </a:r>
            <a:r>
              <a:rPr lang="en-US" dirty="0" smtClean="0"/>
              <a:t> iterations of derivative code to compute one gradient</a:t>
            </a:r>
          </a:p>
          <a:p>
            <a:r>
              <a:rPr lang="en-US" dirty="0" smtClean="0"/>
              <a:t>But, all iterations are the same, except for initialization of </a:t>
            </a:r>
            <a:r>
              <a:rPr lang="en-US" i="1" dirty="0" smtClean="0">
                <a:latin typeface="Arial"/>
                <a:cs typeface="Arial"/>
              </a:rPr>
              <a:t>dv</a:t>
            </a:r>
            <a:r>
              <a:rPr lang="en-US" i="1" baseline="-25000" dirty="0" smtClean="0">
                <a:latin typeface="Arial"/>
                <a:cs typeface="Arial"/>
              </a:rPr>
              <a:t>i</a:t>
            </a:r>
            <a:r>
              <a:rPr lang="en-US" dirty="0" smtClean="0"/>
              <a:t> terms</a:t>
            </a:r>
          </a:p>
          <a:p>
            <a:r>
              <a:rPr lang="en-US" dirty="0" smtClean="0"/>
              <a:t>There must be a more efficient way!</a:t>
            </a:r>
          </a:p>
          <a:p>
            <a:pPr lvl="1"/>
            <a:r>
              <a:rPr lang="en-US" b="1" dirty="0">
                <a:solidFill>
                  <a:srgbClr val="0000FF"/>
                </a:solidFill>
              </a:rPr>
              <a:t>R</a:t>
            </a:r>
            <a:r>
              <a:rPr lang="en-US" b="1" dirty="0" smtClean="0">
                <a:solidFill>
                  <a:srgbClr val="0000FF"/>
                </a:solidFill>
              </a:rPr>
              <a:t>everse mode AD</a:t>
            </a:r>
            <a:endParaRPr lang="en-US" b="1" dirty="0">
              <a:solidFill>
                <a:srgbClr val="0000FF"/>
              </a:solidFill>
            </a:endParaRP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spTree>
    <p:extLst>
      <p:ext uri="{BB962C8B-B14F-4D97-AF65-F5344CB8AC3E}">
        <p14:creationId xmlns:p14="http://schemas.microsoft.com/office/powerpoint/2010/main" val="22537269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Mode AD</a:t>
            </a:r>
            <a:endParaRPr lang="en-US" dirty="0"/>
          </a:p>
        </p:txBody>
      </p:sp>
      <p:sp>
        <p:nvSpPr>
          <p:cNvPr id="3" name="Content Placeholder 2"/>
          <p:cNvSpPr>
            <a:spLocks noGrp="1"/>
          </p:cNvSpPr>
          <p:nvPr>
            <p:ph idx="1"/>
          </p:nvPr>
        </p:nvSpPr>
        <p:spPr/>
        <p:txBody>
          <a:bodyPr/>
          <a:lstStyle/>
          <a:p>
            <a:r>
              <a:rPr lang="en-US" dirty="0" smtClean="0"/>
              <a:t>In reverse mode AD, swap roles of dependent and independent variables</a:t>
            </a:r>
          </a:p>
          <a:p>
            <a:pPr lvl="1"/>
            <a:r>
              <a:rPr lang="en-US" dirty="0"/>
              <a:t>C</a:t>
            </a:r>
            <a:r>
              <a:rPr lang="en-US" dirty="0" smtClean="0"/>
              <a:t>hain rule still applies</a:t>
            </a:r>
          </a:p>
          <a:p>
            <a:r>
              <a:rPr lang="en-US" dirty="0" smtClean="0"/>
              <a:t>Enables us to compute </a:t>
            </a:r>
            <a:r>
              <a:rPr lang="en-US" b="1" i="1" dirty="0" smtClean="0"/>
              <a:t>entire gradient</a:t>
            </a:r>
            <a:r>
              <a:rPr lang="en-US" dirty="0" smtClean="0"/>
              <a:t> in </a:t>
            </a:r>
            <a:r>
              <a:rPr lang="en-US" b="1" i="1" dirty="0" smtClean="0">
                <a:solidFill>
                  <a:srgbClr val="0000FF"/>
                </a:solidFill>
              </a:rPr>
              <a:t>one</a:t>
            </a:r>
            <a:r>
              <a:rPr lang="en-US" dirty="0" smtClean="0"/>
              <a:t> pass thru derivative code</a:t>
            </a:r>
          </a:p>
          <a:p>
            <a:r>
              <a:rPr lang="en-US" dirty="0" smtClean="0"/>
              <a:t>We work an example, using same function as forward mode, above</a:t>
            </a:r>
          </a:p>
          <a:p>
            <a:pPr lvl="1"/>
            <a:r>
              <a:rPr lang="en-US" dirty="0" smtClean="0"/>
              <a:t>Tricky,</a:t>
            </a:r>
            <a:r>
              <a:rPr lang="en-US" dirty="0"/>
              <a:t> </a:t>
            </a:r>
            <a:r>
              <a:rPr lang="en-US" dirty="0" smtClean="0"/>
              <a:t>but not really that difficult</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spTree>
    <p:extLst>
      <p:ext uri="{BB962C8B-B14F-4D97-AF65-F5344CB8AC3E}">
        <p14:creationId xmlns:p14="http://schemas.microsoft.com/office/powerpoint/2010/main" val="24139828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Reverse Mode AD Example</a:t>
            </a:r>
            <a:endParaRPr lang="en-US" dirty="0"/>
          </a:p>
        </p:txBody>
      </p:sp>
      <p:sp>
        <p:nvSpPr>
          <p:cNvPr id="3" name="Content Placeholder 2"/>
          <p:cNvSpPr>
            <a:spLocks noGrp="1"/>
          </p:cNvSpPr>
          <p:nvPr>
            <p:ph idx="1"/>
          </p:nvPr>
        </p:nvSpPr>
        <p:spPr>
          <a:xfrm>
            <a:off x="685800" y="1371600"/>
            <a:ext cx="7848600" cy="4724400"/>
          </a:xfrm>
        </p:spPr>
        <p:txBody>
          <a:bodyPr/>
          <a:lstStyle/>
          <a:p>
            <a:pPr>
              <a:lnSpc>
                <a:spcPct val="120000"/>
              </a:lnSpc>
            </a:pPr>
            <a:r>
              <a:rPr lang="en-US" dirty="0" smtClean="0"/>
              <a:t>Consider again </a:t>
            </a:r>
          </a:p>
          <a:p>
            <a:pPr>
              <a:lnSpc>
                <a:spcPct val="120000"/>
              </a:lnSpc>
            </a:pPr>
            <a:r>
              <a:rPr lang="en-US" dirty="0" smtClean="0"/>
              <a:t>This function as a program</a:t>
            </a:r>
          </a:p>
          <a:p>
            <a:pPr>
              <a:lnSpc>
                <a:spcPct val="120000"/>
              </a:lnSpc>
            </a:pPr>
            <a:endParaRPr lang="en-US" dirty="0"/>
          </a:p>
          <a:p>
            <a:pPr>
              <a:lnSpc>
                <a:spcPct val="120000"/>
              </a:lnSpc>
            </a:pPr>
            <a:endParaRPr lang="en-US" dirty="0" smtClean="0"/>
          </a:p>
          <a:p>
            <a:pPr>
              <a:lnSpc>
                <a:spcPct val="120000"/>
              </a:lnSpc>
            </a:pPr>
            <a:endParaRPr lang="en-US" dirty="0"/>
          </a:p>
          <a:p>
            <a:pPr>
              <a:lnSpc>
                <a:spcPct val="120000"/>
              </a:lnSpc>
            </a:pPr>
            <a:r>
              <a:rPr lang="en-US" dirty="0" smtClean="0"/>
              <a:t>From line 3: </a:t>
            </a:r>
          </a:p>
          <a:p>
            <a:pPr>
              <a:lnSpc>
                <a:spcPct val="120000"/>
              </a:lnSpc>
            </a:pPr>
            <a:r>
              <a:rPr lang="en-US" dirty="0" smtClean="0"/>
              <a:t>From line 4:</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397000"/>
            <a:ext cx="2298700" cy="736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819400"/>
            <a:ext cx="3505200" cy="1775661"/>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314" y="4800600"/>
            <a:ext cx="3135086" cy="685800"/>
          </a:xfrm>
          <a:prstGeom prst="rect">
            <a:avLst/>
          </a:prstGeom>
        </p:spPr>
      </p:pic>
      <p:pic>
        <p:nvPicPr>
          <p:cNvPr id="10" name="Picture 9"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5532932"/>
            <a:ext cx="3213100" cy="715468"/>
          </a:xfrm>
          <a:prstGeom prst="rect">
            <a:avLst/>
          </a:prstGeom>
        </p:spPr>
      </p:pic>
    </p:spTree>
    <p:extLst>
      <p:ext uri="{BB962C8B-B14F-4D97-AF65-F5344CB8AC3E}">
        <p14:creationId xmlns:p14="http://schemas.microsoft.com/office/powerpoint/2010/main" val="27917272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Mode AD Example</a:t>
            </a:r>
            <a:endParaRPr lang="en-US" dirty="0"/>
          </a:p>
        </p:txBody>
      </p:sp>
      <p:sp>
        <p:nvSpPr>
          <p:cNvPr id="3" name="Content Placeholder 2"/>
          <p:cNvSpPr>
            <a:spLocks noGrp="1"/>
          </p:cNvSpPr>
          <p:nvPr>
            <p:ph idx="1"/>
          </p:nvPr>
        </p:nvSpPr>
        <p:spPr>
          <a:xfrm>
            <a:off x="304800" y="1676400"/>
            <a:ext cx="8610600" cy="4495800"/>
          </a:xfrm>
        </p:spPr>
        <p:txBody>
          <a:bodyPr/>
          <a:lstStyle/>
          <a:p>
            <a:r>
              <a:rPr lang="en-US" dirty="0" smtClean="0"/>
              <a:t>We have</a:t>
            </a:r>
          </a:p>
          <a:p>
            <a:endParaRPr lang="en-US" dirty="0" smtClean="0"/>
          </a:p>
          <a:p>
            <a:endParaRPr lang="en-US" dirty="0"/>
          </a:p>
          <a:p>
            <a:pPr>
              <a:lnSpc>
                <a:spcPct val="120000"/>
              </a:lnSpc>
            </a:pPr>
            <a:r>
              <a:rPr lang="en-US" dirty="0"/>
              <a:t>C</a:t>
            </a:r>
            <a:r>
              <a:rPr lang="en-US" dirty="0" smtClean="0"/>
              <a:t>hain rule &amp; apply results on previous slide</a:t>
            </a:r>
            <a:endParaRPr lang="is-IS" dirty="0" smtClean="0"/>
          </a:p>
          <a:p>
            <a:pPr lvl="1">
              <a:lnSpc>
                <a:spcPct val="140000"/>
              </a:lnSpc>
            </a:pPr>
            <a:r>
              <a:rPr lang="en-US" dirty="0" smtClean="0"/>
              <a:t>Trivially,          and </a:t>
            </a:r>
          </a:p>
          <a:p>
            <a:pPr lvl="1">
              <a:lnSpc>
                <a:spcPct val="140000"/>
              </a:lnSpc>
            </a:pPr>
            <a:r>
              <a:rPr lang="en-US" dirty="0" smtClean="0"/>
              <a:t>Then                                and</a:t>
            </a:r>
          </a:p>
          <a:p>
            <a:pPr lvl="1">
              <a:lnSpc>
                <a:spcPct val="140000"/>
              </a:lnSpc>
            </a:pPr>
            <a:r>
              <a:rPr lang="en-US" dirty="0" smtClean="0"/>
              <a:t>Finally,</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805739"/>
            <a:ext cx="3505200" cy="177566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127500"/>
            <a:ext cx="977900" cy="67310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4114800"/>
            <a:ext cx="1092200" cy="762000"/>
          </a:xfrm>
          <a:prstGeom prst="rect">
            <a:avLst/>
          </a:prstGeom>
        </p:spPr>
      </p:pic>
      <p:pic>
        <p:nvPicPr>
          <p:cNvPr id="9" name="Picture 8"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9300" y="4851400"/>
            <a:ext cx="3314700" cy="711200"/>
          </a:xfrm>
          <a:prstGeom prst="rect">
            <a:avLst/>
          </a:prstGeom>
        </p:spPr>
      </p:pic>
      <p:pic>
        <p:nvPicPr>
          <p:cNvPr id="10" name="Picture 9" descr="temp.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4876800"/>
            <a:ext cx="3048000" cy="711200"/>
          </a:xfrm>
          <a:prstGeom prst="rect">
            <a:avLst/>
          </a:prstGeom>
        </p:spPr>
      </p:pic>
      <p:pic>
        <p:nvPicPr>
          <p:cNvPr id="11" name="Picture 10" descr="temp.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4400" y="5575300"/>
            <a:ext cx="5511800" cy="749300"/>
          </a:xfrm>
          <a:prstGeom prst="rect">
            <a:avLst/>
          </a:prstGeom>
        </p:spPr>
      </p:pic>
    </p:spTree>
    <p:extLst>
      <p:ext uri="{BB962C8B-B14F-4D97-AF65-F5344CB8AC3E}">
        <p14:creationId xmlns:p14="http://schemas.microsoft.com/office/powerpoint/2010/main" val="22110034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Mode AD Example</a:t>
            </a:r>
            <a:endParaRPr lang="en-US" dirty="0"/>
          </a:p>
        </p:txBody>
      </p:sp>
      <p:sp>
        <p:nvSpPr>
          <p:cNvPr id="3" name="Content Placeholder 2"/>
          <p:cNvSpPr>
            <a:spLocks noGrp="1"/>
          </p:cNvSpPr>
          <p:nvPr>
            <p:ph idx="1"/>
          </p:nvPr>
        </p:nvSpPr>
        <p:spPr/>
        <p:txBody>
          <a:bodyPr/>
          <a:lstStyle/>
          <a:p>
            <a:pPr>
              <a:lnSpc>
                <a:spcPct val="110000"/>
              </a:lnSpc>
            </a:pPr>
            <a:r>
              <a:rPr lang="en-US" dirty="0" smtClean="0"/>
              <a:t>Let </a:t>
            </a:r>
            <a:r>
              <a:rPr lang="en-US" i="1" dirty="0" err="1" smtClean="0">
                <a:latin typeface="Arial"/>
                <a:cs typeface="Arial"/>
              </a:rPr>
              <a:t>dz</a:t>
            </a:r>
            <a:r>
              <a:rPr lang="en-US" dirty="0" smtClean="0"/>
              <a:t> </a:t>
            </a:r>
            <a:r>
              <a:rPr lang="en-US" dirty="0"/>
              <a:t>be </a:t>
            </a:r>
            <a:r>
              <a:rPr lang="en-US" i="1" dirty="0" err="1">
                <a:latin typeface="Arial"/>
                <a:cs typeface="Arial"/>
              </a:rPr>
              <a:t>dz</a:t>
            </a:r>
            <a:r>
              <a:rPr lang="en-US" dirty="0">
                <a:latin typeface="Arial"/>
                <a:cs typeface="Arial"/>
              </a:rPr>
              <a:t>/</a:t>
            </a:r>
            <a:r>
              <a:rPr lang="en-US" i="1" dirty="0" err="1" smtClean="0">
                <a:latin typeface="Arial"/>
                <a:cs typeface="Arial"/>
              </a:rPr>
              <a:t>dz</a:t>
            </a:r>
            <a:r>
              <a:rPr lang="en-US" dirty="0" smtClean="0"/>
              <a:t> </a:t>
            </a:r>
            <a:r>
              <a:rPr lang="en-US" dirty="0"/>
              <a:t>and </a:t>
            </a:r>
            <a:r>
              <a:rPr lang="en-US" i="1" dirty="0" smtClean="0">
                <a:latin typeface="Arial"/>
                <a:cs typeface="Arial"/>
              </a:rPr>
              <a:t>dv</a:t>
            </a:r>
            <a:r>
              <a:rPr lang="en-US" i="1" baseline="-25000" dirty="0" smtClean="0">
                <a:latin typeface="Arial"/>
                <a:cs typeface="Arial"/>
              </a:rPr>
              <a:t>i</a:t>
            </a:r>
            <a:r>
              <a:rPr lang="en-US" dirty="0" smtClean="0"/>
              <a:t> be </a:t>
            </a:r>
            <a:r>
              <a:rPr lang="en-US" i="1" dirty="0" err="1" smtClean="0">
                <a:latin typeface="Arial"/>
                <a:cs typeface="Arial"/>
              </a:rPr>
              <a:t>dz</a:t>
            </a:r>
            <a:r>
              <a:rPr lang="en-US" dirty="0" smtClean="0">
                <a:latin typeface="Arial"/>
                <a:cs typeface="Arial"/>
              </a:rPr>
              <a:t>/</a:t>
            </a:r>
            <a:r>
              <a:rPr lang="en-US" i="1" dirty="0" smtClean="0">
                <a:latin typeface="Arial"/>
                <a:cs typeface="Arial"/>
              </a:rPr>
              <a:t>dv</a:t>
            </a:r>
            <a:r>
              <a:rPr lang="en-US" i="1" baseline="-25000" dirty="0" smtClean="0">
                <a:latin typeface="Arial"/>
                <a:cs typeface="Arial"/>
              </a:rPr>
              <a:t>i</a:t>
            </a:r>
            <a:r>
              <a:rPr lang="en-US" dirty="0" smtClean="0"/>
              <a:t>      </a:t>
            </a:r>
          </a:p>
          <a:p>
            <a:pPr>
              <a:lnSpc>
                <a:spcPct val="110000"/>
              </a:lnSpc>
            </a:pPr>
            <a:r>
              <a:rPr lang="en-US" dirty="0"/>
              <a:t>T</a:t>
            </a:r>
            <a:r>
              <a:rPr lang="en-US" dirty="0" smtClean="0"/>
              <a:t>hen from previous slide we have</a:t>
            </a:r>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r>
              <a:rPr lang="en-US" dirty="0" smtClean="0"/>
              <a:t>Note that </a:t>
            </a:r>
            <a:r>
              <a:rPr lang="en-US" i="1" dirty="0" smtClean="0">
                <a:latin typeface="Arial"/>
                <a:cs typeface="Arial"/>
              </a:rPr>
              <a:t>dv</a:t>
            </a:r>
            <a:r>
              <a:rPr lang="en-US" baseline="-25000" dirty="0" smtClean="0">
                <a:latin typeface="Arial"/>
                <a:cs typeface="Arial"/>
              </a:rPr>
              <a:t>0</a:t>
            </a:r>
            <a:r>
              <a:rPr lang="en-US" dirty="0" smtClean="0"/>
              <a:t> is          and </a:t>
            </a:r>
            <a:r>
              <a:rPr lang="en-US" i="1" dirty="0" smtClean="0">
                <a:latin typeface="Arial"/>
                <a:cs typeface="Arial"/>
              </a:rPr>
              <a:t>dv</a:t>
            </a:r>
            <a:r>
              <a:rPr lang="en-US" baseline="-25000" dirty="0" smtClean="0">
                <a:latin typeface="Arial"/>
                <a:cs typeface="Arial"/>
              </a:rPr>
              <a:t>1</a:t>
            </a:r>
            <a:r>
              <a:rPr lang="en-US" dirty="0" smtClean="0"/>
              <a:t> is   </a:t>
            </a:r>
          </a:p>
          <a:p>
            <a:pPr lvl="1">
              <a:lnSpc>
                <a:spcPct val="110000"/>
              </a:lnSpc>
            </a:pPr>
            <a:r>
              <a:rPr lang="en-US" dirty="0"/>
              <a:t>B</a:t>
            </a:r>
            <a:r>
              <a:rPr lang="en-US" dirty="0" smtClean="0"/>
              <a:t>oth evaluated at specified </a:t>
            </a:r>
            <a:r>
              <a:rPr lang="en-US" dirty="0" smtClean="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a:t>
            </a:r>
            <a:r>
              <a:rPr lang="en-US" dirty="0" smtClean="0"/>
              <a:t>    </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960779"/>
            <a:ext cx="3670300" cy="191602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005589"/>
            <a:ext cx="1066800" cy="480811"/>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5003800"/>
            <a:ext cx="1100931" cy="482600"/>
          </a:xfrm>
          <a:prstGeom prst="rect">
            <a:avLst/>
          </a:prstGeom>
        </p:spPr>
      </p:pic>
    </p:spTree>
    <p:extLst>
      <p:ext uri="{BB962C8B-B14F-4D97-AF65-F5344CB8AC3E}">
        <p14:creationId xmlns:p14="http://schemas.microsoft.com/office/powerpoint/2010/main" val="5336431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Gradient via Reverse Mode AD</a:t>
            </a:r>
            <a:endParaRPr lang="en-US" dirty="0"/>
          </a:p>
        </p:txBody>
      </p:sp>
      <p:sp>
        <p:nvSpPr>
          <p:cNvPr id="3" name="Content Placeholder 2"/>
          <p:cNvSpPr>
            <a:spLocks noGrp="1"/>
          </p:cNvSpPr>
          <p:nvPr>
            <p:ph idx="1"/>
          </p:nvPr>
        </p:nvSpPr>
        <p:spPr>
          <a:xfrm>
            <a:off x="685800" y="1371600"/>
            <a:ext cx="7848600" cy="4648200"/>
          </a:xfrm>
        </p:spPr>
        <p:txBody>
          <a:bodyPr/>
          <a:lstStyle/>
          <a:p>
            <a:r>
              <a:rPr lang="en-US" dirty="0" smtClean="0"/>
              <a:t>Function: </a:t>
            </a:r>
          </a:p>
          <a:p>
            <a:r>
              <a:rPr lang="en-US" dirty="0" smtClean="0"/>
              <a:t>Initialize </a:t>
            </a:r>
            <a:r>
              <a:rPr lang="en-US" dirty="0" smtClean="0">
                <a:latin typeface="Arial"/>
                <a:cs typeface="Arial"/>
              </a:rPr>
              <a:t>(</a:t>
            </a:r>
            <a:r>
              <a:rPr lang="en-US" i="1" dirty="0" err="1" smtClean="0">
                <a:latin typeface="Arial"/>
                <a:cs typeface="Arial"/>
              </a:rPr>
              <a:t>x</a:t>
            </a:r>
            <a:r>
              <a:rPr lang="en-US" dirty="0" err="1" smtClean="0">
                <a:latin typeface="Arial"/>
                <a:cs typeface="Arial"/>
              </a:rPr>
              <a:t>,</a:t>
            </a:r>
            <a:r>
              <a:rPr lang="en-US" i="1" dirty="0" err="1" smtClean="0">
                <a:latin typeface="Arial"/>
                <a:cs typeface="Arial"/>
              </a:rPr>
              <a:t>y</a:t>
            </a:r>
            <a:r>
              <a:rPr lang="en-US" dirty="0" smtClean="0">
                <a:latin typeface="Arial"/>
                <a:cs typeface="Arial"/>
              </a:rPr>
              <a:t>)</a:t>
            </a:r>
            <a:r>
              <a:rPr lang="en-US" dirty="0" smtClean="0"/>
              <a:t> and compute </a:t>
            </a:r>
            <a:r>
              <a:rPr lang="en-US" i="1" dirty="0" smtClean="0">
                <a:latin typeface="Arial"/>
                <a:cs typeface="Arial"/>
              </a:rPr>
              <a:t>v</a:t>
            </a:r>
            <a:r>
              <a:rPr lang="en-US" i="1" baseline="-25000" dirty="0" smtClean="0">
                <a:latin typeface="Arial"/>
                <a:cs typeface="Arial"/>
              </a:rPr>
              <a:t>i</a:t>
            </a:r>
            <a:r>
              <a:rPr lang="en-US" dirty="0" smtClean="0"/>
              <a:t> as   </a:t>
            </a:r>
          </a:p>
          <a:p>
            <a:endParaRPr lang="en-US" dirty="0"/>
          </a:p>
          <a:p>
            <a:endParaRPr lang="en-US" dirty="0" smtClean="0"/>
          </a:p>
          <a:p>
            <a:pPr marL="0" indent="0">
              <a:buNone/>
            </a:pPr>
            <a:endParaRPr lang="en-US" dirty="0" smtClean="0"/>
          </a:p>
          <a:p>
            <a:r>
              <a:rPr lang="en-US" dirty="0" smtClean="0"/>
              <a:t>Compute gradient as </a:t>
            </a:r>
            <a:r>
              <a:rPr lang="en-US" dirty="0" smtClean="0">
                <a:latin typeface="Arial"/>
                <a:cs typeface="Arial"/>
              </a:rPr>
              <a:t>(</a:t>
            </a:r>
            <a:r>
              <a:rPr lang="en-US" i="1" dirty="0" smtClean="0">
                <a:latin typeface="Arial"/>
                <a:cs typeface="Arial"/>
              </a:rPr>
              <a:t>dv</a:t>
            </a:r>
            <a:r>
              <a:rPr lang="en-US" baseline="-25000" dirty="0" smtClean="0">
                <a:latin typeface="Arial"/>
                <a:cs typeface="Arial"/>
              </a:rPr>
              <a:t>0</a:t>
            </a:r>
            <a:r>
              <a:rPr lang="en-US" dirty="0" smtClean="0">
                <a:latin typeface="Arial"/>
                <a:cs typeface="Arial"/>
              </a:rPr>
              <a:t>,</a:t>
            </a:r>
            <a:r>
              <a:rPr lang="en-US" i="1" dirty="0" smtClean="0">
                <a:latin typeface="Arial"/>
                <a:cs typeface="Arial"/>
              </a:rPr>
              <a:t>dv</a:t>
            </a:r>
            <a:r>
              <a:rPr lang="en-US" baseline="-25000" dirty="0" smtClean="0">
                <a:latin typeface="Arial"/>
                <a:cs typeface="Arial"/>
              </a:rPr>
              <a:t>1</a:t>
            </a:r>
            <a:r>
              <a:rPr lang="en-US" dirty="0" smtClean="0">
                <a:latin typeface="Arial"/>
                <a:cs typeface="Arial"/>
              </a:rPr>
              <a:t>)</a:t>
            </a:r>
            <a:r>
              <a:rPr lang="en-US" dirty="0" smtClean="0"/>
              <a:t> from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567739"/>
            <a:ext cx="3505200" cy="1775661"/>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902200"/>
            <a:ext cx="3746500" cy="195580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100" y="1320800"/>
            <a:ext cx="2298700" cy="736600"/>
          </a:xfrm>
          <a:prstGeom prst="rect">
            <a:avLst/>
          </a:prstGeom>
        </p:spPr>
      </p:pic>
    </p:spTree>
    <p:extLst>
      <p:ext uri="{BB962C8B-B14F-4D97-AF65-F5344CB8AC3E}">
        <p14:creationId xmlns:p14="http://schemas.microsoft.com/office/powerpoint/2010/main" val="12108395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Reverse Mode AD Example</a:t>
            </a:r>
            <a:endParaRPr lang="en-US" dirty="0"/>
          </a:p>
        </p:txBody>
      </p:sp>
      <p:sp>
        <p:nvSpPr>
          <p:cNvPr id="3" name="Content Placeholder 2"/>
          <p:cNvSpPr>
            <a:spLocks noGrp="1"/>
          </p:cNvSpPr>
          <p:nvPr>
            <p:ph idx="1"/>
          </p:nvPr>
        </p:nvSpPr>
        <p:spPr>
          <a:xfrm>
            <a:off x="381000" y="1676400"/>
            <a:ext cx="2971800" cy="4495800"/>
          </a:xfrm>
        </p:spPr>
        <p:txBody>
          <a:bodyPr/>
          <a:lstStyle/>
          <a:p>
            <a:r>
              <a:rPr lang="en-US" dirty="0" smtClean="0"/>
              <a:t>Evaluating  gradient at the point </a:t>
            </a:r>
            <a:r>
              <a:rPr lang="en-US" dirty="0">
                <a:latin typeface="Arial"/>
                <a:cs typeface="Arial"/>
              </a:rPr>
              <a:t>(</a:t>
            </a:r>
            <a:r>
              <a:rPr lang="en-US" i="1" dirty="0" err="1">
                <a:latin typeface="Arial"/>
                <a:cs typeface="Arial"/>
              </a:rPr>
              <a:t>x</a:t>
            </a:r>
            <a:r>
              <a:rPr lang="en-US" dirty="0" err="1">
                <a:latin typeface="Arial"/>
                <a:cs typeface="Arial"/>
              </a:rPr>
              <a:t>,</a:t>
            </a:r>
            <a:r>
              <a:rPr lang="en-US" i="1" dirty="0" err="1" smtClean="0">
                <a:latin typeface="Arial"/>
                <a:cs typeface="Arial"/>
              </a:rPr>
              <a:t>y</a:t>
            </a:r>
            <a:r>
              <a:rPr lang="en-US" dirty="0" smtClean="0">
                <a:latin typeface="Arial"/>
                <a:cs typeface="Arial"/>
              </a:rPr>
              <a:t>) = </a:t>
            </a:r>
            <a:r>
              <a:rPr lang="en-US" dirty="0" smtClean="0"/>
              <a:t>(3,2)</a:t>
            </a:r>
          </a:p>
          <a:p>
            <a:r>
              <a:rPr lang="en-US" dirty="0" smtClean="0"/>
              <a:t>Thus</a:t>
            </a:r>
          </a:p>
          <a:p>
            <a:pPr marL="0" indent="0">
              <a:buNone/>
            </a:pPr>
            <a:r>
              <a:rPr lang="en-US" dirty="0"/>
              <a:t> </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0" y="1308100"/>
            <a:ext cx="4635500" cy="5321300"/>
          </a:xfrm>
          <a:prstGeom prst="rect">
            <a:avLst/>
          </a:prstGeom>
        </p:spPr>
      </p:pic>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43400"/>
            <a:ext cx="4191000" cy="649048"/>
          </a:xfrm>
          <a:prstGeom prst="rect">
            <a:avLst/>
          </a:prstGeom>
        </p:spPr>
      </p:pic>
    </p:spTree>
    <p:extLst>
      <p:ext uri="{BB962C8B-B14F-4D97-AF65-F5344CB8AC3E}">
        <p14:creationId xmlns:p14="http://schemas.microsoft.com/office/powerpoint/2010/main" val="15160235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Reverse Mode AD: Last Words</a:t>
            </a:r>
            <a:endParaRPr lang="en-US" dirty="0"/>
          </a:p>
        </p:txBody>
      </p:sp>
      <p:sp>
        <p:nvSpPr>
          <p:cNvPr id="3" name="Content Placeholder 2"/>
          <p:cNvSpPr>
            <a:spLocks noGrp="1"/>
          </p:cNvSpPr>
          <p:nvPr>
            <p:ph idx="1"/>
          </p:nvPr>
        </p:nvSpPr>
        <p:spPr/>
        <p:txBody>
          <a:bodyPr/>
          <a:lstStyle/>
          <a:p>
            <a:r>
              <a:rPr lang="en-US" dirty="0" smtClean="0"/>
              <a:t>Computing </a:t>
            </a:r>
            <a:r>
              <a:rPr lang="en-US" i="1" dirty="0" smtClean="0">
                <a:latin typeface="Arial"/>
                <a:cs typeface="Arial"/>
              </a:rPr>
              <a:t>v</a:t>
            </a:r>
            <a:r>
              <a:rPr lang="en-US" i="1" baseline="-25000" dirty="0" smtClean="0">
                <a:latin typeface="Arial"/>
                <a:cs typeface="Arial"/>
              </a:rPr>
              <a:t>i</a:t>
            </a:r>
            <a:r>
              <a:rPr lang="en-US" dirty="0" smtClean="0"/>
              <a:t> is the </a:t>
            </a:r>
            <a:r>
              <a:rPr lang="en-US" b="1" dirty="0" smtClean="0">
                <a:solidFill>
                  <a:srgbClr val="0000FF"/>
                </a:solidFill>
              </a:rPr>
              <a:t>forward pass</a:t>
            </a:r>
          </a:p>
          <a:p>
            <a:r>
              <a:rPr lang="en-US" dirty="0" smtClean="0"/>
              <a:t>Computing </a:t>
            </a:r>
            <a:r>
              <a:rPr lang="en-US" i="1" dirty="0" smtClean="0">
                <a:latin typeface="Arial"/>
                <a:cs typeface="Arial"/>
              </a:rPr>
              <a:t>dv</a:t>
            </a:r>
            <a:r>
              <a:rPr lang="en-US" i="1" baseline="-25000" dirty="0" smtClean="0">
                <a:latin typeface="Arial"/>
                <a:cs typeface="Arial"/>
              </a:rPr>
              <a:t>i</a:t>
            </a:r>
            <a:r>
              <a:rPr lang="en-US" dirty="0" smtClean="0"/>
              <a:t> is the </a:t>
            </a:r>
            <a:r>
              <a:rPr lang="en-US" b="1" dirty="0" smtClean="0">
                <a:solidFill>
                  <a:srgbClr val="0000FF"/>
                </a:solidFill>
              </a:rPr>
              <a:t>backward pass</a:t>
            </a:r>
          </a:p>
          <a:p>
            <a:r>
              <a:rPr lang="en-US" dirty="0" smtClean="0"/>
              <a:t>Kind of like training an HMM</a:t>
            </a:r>
            <a:r>
              <a:rPr lang="is-IS" dirty="0" smtClean="0"/>
              <a:t>…</a:t>
            </a:r>
          </a:p>
          <a:p>
            <a:pPr lvl="1"/>
            <a:r>
              <a:rPr lang="en-US" dirty="0"/>
              <a:t>M</a:t>
            </a:r>
            <a:r>
              <a:rPr lang="is-IS" dirty="0" smtClean="0"/>
              <a:t>eet-in-the-middle (sort of) technique</a:t>
            </a:r>
          </a:p>
          <a:p>
            <a:r>
              <a:rPr lang="is-IS" dirty="0" smtClean="0"/>
              <a:t>Reverse mode AD is most efficient way to compute gradient at a point</a:t>
            </a:r>
            <a:endParaRPr lang="en-US" dirty="0" smtClean="0"/>
          </a:p>
          <a:p>
            <a:pPr lvl="1"/>
            <a:r>
              <a:rPr lang="en-US" dirty="0"/>
              <a:t>C</a:t>
            </a:r>
            <a:r>
              <a:rPr lang="en-US" dirty="0" smtClean="0"/>
              <a:t>ompute lots of gradients at lots of points in </a:t>
            </a:r>
            <a:r>
              <a:rPr lang="en-US" dirty="0" err="1" smtClean="0"/>
              <a:t>backpropagation</a:t>
            </a:r>
            <a:r>
              <a:rPr lang="en-US" dirty="0" smtClean="0"/>
              <a:t> (BP)</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extLst>
      <p:ext uri="{BB962C8B-B14F-4D97-AF65-F5344CB8AC3E}">
        <p14:creationId xmlns:p14="http://schemas.microsoft.com/office/powerpoint/2010/main" val="2314383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ANNs</a:t>
            </a:r>
            <a:endParaRPr lang="en-US" dirty="0"/>
          </a:p>
        </p:txBody>
      </p:sp>
      <p:sp>
        <p:nvSpPr>
          <p:cNvPr id="3" name="Content Placeholder 2"/>
          <p:cNvSpPr>
            <a:spLocks noGrp="1"/>
          </p:cNvSpPr>
          <p:nvPr>
            <p:ph idx="1"/>
          </p:nvPr>
        </p:nvSpPr>
        <p:spPr/>
        <p:txBody>
          <a:bodyPr/>
          <a:lstStyle/>
          <a:p>
            <a:r>
              <a:rPr lang="en-US" dirty="0" smtClean="0"/>
              <a:t>Artificial neuron first proposed by McCulloch and Pitts in 1940s</a:t>
            </a:r>
          </a:p>
          <a:p>
            <a:r>
              <a:rPr lang="en-US" dirty="0" smtClean="0"/>
              <a:t>Example</a:t>
            </a:r>
          </a:p>
          <a:p>
            <a:endParaRPr lang="en-US" dirty="0"/>
          </a:p>
          <a:p>
            <a:endParaRPr lang="en-US" dirty="0" smtClean="0"/>
          </a:p>
          <a:p>
            <a:endParaRPr lang="en-US" dirty="0"/>
          </a:p>
          <a:p>
            <a:pPr lvl="1"/>
            <a:r>
              <a:rPr lang="en-US" dirty="0" smtClean="0"/>
              <a:t>Where </a:t>
            </a:r>
            <a:r>
              <a:rPr lang="en-US" i="1" dirty="0" smtClean="0">
                <a:latin typeface="Arial"/>
                <a:cs typeface="Arial"/>
              </a:rPr>
              <a:t>X</a:t>
            </a:r>
            <a:r>
              <a:rPr lang="en-US" i="1" baseline="-25000" dirty="0" smtClean="0">
                <a:latin typeface="Arial"/>
                <a:cs typeface="Arial"/>
              </a:rPr>
              <a:t>i</a:t>
            </a:r>
            <a:r>
              <a:rPr lang="en-US" dirty="0" smtClean="0"/>
              <a:t> in </a:t>
            </a:r>
            <a:r>
              <a:rPr lang="en-US" dirty="0" smtClean="0">
                <a:latin typeface="Arial"/>
                <a:cs typeface="Arial"/>
              </a:rPr>
              <a:t>{0,1}</a:t>
            </a:r>
            <a:r>
              <a:rPr lang="en-US" dirty="0" smtClean="0"/>
              <a:t> and </a:t>
            </a:r>
            <a:r>
              <a:rPr lang="en-US" i="1" dirty="0" smtClean="0">
                <a:latin typeface="Arial"/>
                <a:cs typeface="Arial"/>
              </a:rPr>
              <a:t>Y</a:t>
            </a:r>
            <a:r>
              <a:rPr lang="en-US" dirty="0" smtClean="0"/>
              <a:t> is </a:t>
            </a:r>
            <a:r>
              <a:rPr lang="en-US" dirty="0" smtClean="0">
                <a:latin typeface="Arial"/>
                <a:cs typeface="Arial"/>
              </a:rPr>
              <a:t>0</a:t>
            </a:r>
            <a:r>
              <a:rPr lang="en-US" dirty="0" smtClean="0"/>
              <a:t> if</a:t>
            </a:r>
          </a:p>
          <a:p>
            <a:pPr marL="457200" lvl="1" indent="0">
              <a:buNone/>
            </a:pPr>
            <a:r>
              <a:rPr lang="en-US" dirty="0" smtClean="0"/>
              <a:t>   and </a:t>
            </a:r>
            <a:r>
              <a:rPr lang="en-US" i="1" dirty="0">
                <a:latin typeface="Arial"/>
                <a:cs typeface="Arial"/>
              </a:rPr>
              <a:t>Y</a:t>
            </a:r>
            <a:r>
              <a:rPr lang="en-US" dirty="0"/>
              <a:t> is </a:t>
            </a:r>
            <a:r>
              <a:rPr lang="en-US" dirty="0" smtClean="0">
                <a:latin typeface="Arial"/>
                <a:cs typeface="Arial"/>
              </a:rPr>
              <a:t>1</a:t>
            </a:r>
            <a:r>
              <a:rPr lang="en-US" dirty="0" smtClean="0"/>
              <a:t> otherwise</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32276"/>
            <a:ext cx="3581400" cy="2196924"/>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5105400"/>
            <a:ext cx="1727200" cy="406400"/>
          </a:xfrm>
          <a:prstGeom prst="rect">
            <a:avLst/>
          </a:prstGeom>
        </p:spPr>
      </p:pic>
    </p:spTree>
    <p:extLst>
      <p:ext uri="{BB962C8B-B14F-4D97-AF65-F5344CB8AC3E}">
        <p14:creationId xmlns:p14="http://schemas.microsoft.com/office/powerpoint/2010/main" val="8812181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Gradient Descent</a:t>
            </a:r>
            <a:endParaRPr lang="en-US" dirty="0"/>
          </a:p>
        </p:txBody>
      </p:sp>
      <p:sp>
        <p:nvSpPr>
          <p:cNvPr id="3" name="Content Placeholder 2"/>
          <p:cNvSpPr>
            <a:spLocks noGrp="1"/>
          </p:cNvSpPr>
          <p:nvPr>
            <p:ph idx="1"/>
          </p:nvPr>
        </p:nvSpPr>
        <p:spPr>
          <a:xfrm>
            <a:off x="685800" y="1524000"/>
            <a:ext cx="7848600" cy="4648200"/>
          </a:xfrm>
        </p:spPr>
        <p:txBody>
          <a:bodyPr/>
          <a:lstStyle/>
          <a:p>
            <a:r>
              <a:rPr lang="en-US" dirty="0" smtClean="0"/>
              <a:t>Suppose that we want to find min of</a:t>
            </a:r>
          </a:p>
          <a:p>
            <a:endParaRPr lang="en-US" dirty="0"/>
          </a:p>
          <a:p>
            <a:r>
              <a:rPr lang="en-US" dirty="0" smtClean="0"/>
              <a:t>Initialize: </a:t>
            </a:r>
            <a:r>
              <a:rPr lang="en-US" i="1" dirty="0" smtClean="0">
                <a:latin typeface="Arial"/>
                <a:cs typeface="Arial"/>
              </a:rPr>
              <a:t>x</a:t>
            </a:r>
            <a:r>
              <a:rPr lang="en-US" baseline="-25000" dirty="0" smtClean="0">
                <a:latin typeface="Arial"/>
                <a:cs typeface="Arial"/>
              </a:rPr>
              <a:t>0</a:t>
            </a:r>
            <a:r>
              <a:rPr lang="en-US" dirty="0" smtClean="0"/>
              <a:t>   </a:t>
            </a:r>
          </a:p>
          <a:p>
            <a:r>
              <a:rPr lang="en-US" dirty="0" smtClean="0"/>
              <a:t>Select </a:t>
            </a:r>
            <a:r>
              <a:rPr lang="en-US" i="1" dirty="0" smtClean="0">
                <a:latin typeface="Arial"/>
                <a:cs typeface="Arial"/>
              </a:rPr>
              <a:t>α</a:t>
            </a:r>
            <a:r>
              <a:rPr lang="en-US" dirty="0" smtClean="0">
                <a:latin typeface="Arial"/>
                <a:cs typeface="Arial"/>
              </a:rPr>
              <a:t> &gt; 0 </a:t>
            </a:r>
            <a:r>
              <a:rPr lang="en-US" dirty="0" smtClean="0"/>
              <a:t>     </a:t>
            </a:r>
          </a:p>
          <a:p>
            <a:r>
              <a:rPr lang="en-US" dirty="0" smtClean="0">
                <a:latin typeface="Lucida Grande"/>
                <a:cs typeface="Lucida Grande"/>
              </a:rPr>
              <a:t>1</a:t>
            </a:r>
            <a:r>
              <a:rPr lang="en-US" baseline="30000" dirty="0" smtClean="0"/>
              <a:t>st</a:t>
            </a:r>
            <a:r>
              <a:rPr lang="en-US" dirty="0" smtClean="0"/>
              <a:t> step</a:t>
            </a:r>
          </a:p>
          <a:p>
            <a:endParaRPr lang="en-US" dirty="0" smtClean="0"/>
          </a:p>
          <a:p>
            <a:r>
              <a:rPr lang="en-US" dirty="0" smtClean="0"/>
              <a:t>Then iterate</a:t>
            </a:r>
            <a:r>
              <a:rPr lang="is-IS" dirty="0" smtClean="0"/>
              <a:t>…</a:t>
            </a:r>
            <a:endParaRPr lang="is-IS" b="1" i="1" dirty="0" smtClean="0">
              <a:solidFill>
                <a:srgbClr val="0000FF"/>
              </a:solidFill>
            </a:endParaRPr>
          </a:p>
          <a:p>
            <a:r>
              <a:rPr lang="en-US" dirty="0"/>
              <a:t>Why </a:t>
            </a:r>
            <a:r>
              <a:rPr lang="en-US" dirty="0">
                <a:latin typeface="Arial"/>
                <a:cs typeface="Arial"/>
              </a:rPr>
              <a:t>–</a:t>
            </a:r>
            <a:r>
              <a:rPr lang="en-US" i="1" dirty="0">
                <a:latin typeface="Arial"/>
                <a:cs typeface="Arial"/>
              </a:rPr>
              <a:t>α</a:t>
            </a:r>
            <a:r>
              <a:rPr lang="en-US" dirty="0"/>
              <a:t> </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57400"/>
            <a:ext cx="6350000" cy="685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895600"/>
            <a:ext cx="3734716" cy="3710359"/>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335" y="4495800"/>
            <a:ext cx="2336800" cy="406400"/>
          </a:xfrm>
          <a:prstGeom prst="rect">
            <a:avLst/>
          </a:prstGeom>
        </p:spPr>
      </p:pic>
    </p:spTree>
    <p:extLst>
      <p:ext uri="{BB962C8B-B14F-4D97-AF65-F5344CB8AC3E}">
        <p14:creationId xmlns:p14="http://schemas.microsoft.com/office/powerpoint/2010/main" val="13195876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p:sp>
        <p:nvSpPr>
          <p:cNvPr id="3" name="Content Placeholder 2"/>
          <p:cNvSpPr>
            <a:spLocks noGrp="1"/>
          </p:cNvSpPr>
          <p:nvPr>
            <p:ph idx="1"/>
          </p:nvPr>
        </p:nvSpPr>
        <p:spPr/>
        <p:txBody>
          <a:bodyPr/>
          <a:lstStyle/>
          <a:p>
            <a:r>
              <a:rPr lang="en-US" dirty="0" smtClean="0"/>
              <a:t>For functions of more than </a:t>
            </a:r>
            <a:r>
              <a:rPr lang="en-US" dirty="0" smtClean="0">
                <a:latin typeface="Lucida Grande"/>
                <a:cs typeface="Lucida Grande"/>
              </a:rPr>
              <a:t>1</a:t>
            </a:r>
            <a:r>
              <a:rPr lang="en-US" dirty="0" smtClean="0"/>
              <a:t> variable,</a:t>
            </a:r>
            <a:r>
              <a:rPr lang="en-US" dirty="0"/>
              <a:t> </a:t>
            </a:r>
            <a:r>
              <a:rPr lang="en-US" b="1" i="1" dirty="0" smtClean="0"/>
              <a:t>gradient</a:t>
            </a:r>
            <a:r>
              <a:rPr lang="en-US" dirty="0" smtClean="0"/>
              <a:t> plays role of derivative</a:t>
            </a:r>
          </a:p>
          <a:p>
            <a:pPr lvl="1"/>
            <a:r>
              <a:rPr lang="en-US" dirty="0" smtClean="0"/>
              <a:t>Direction with maximum rate of change</a:t>
            </a:r>
          </a:p>
          <a:p>
            <a:r>
              <a:rPr lang="en-US" dirty="0" smtClean="0"/>
              <a:t>In </a:t>
            </a:r>
            <a:r>
              <a:rPr lang="en-US" dirty="0" err="1" smtClean="0"/>
              <a:t>backpropagation</a:t>
            </a:r>
            <a:r>
              <a:rPr lang="en-US" dirty="0" smtClean="0"/>
              <a:t>, parameter </a:t>
            </a:r>
            <a:r>
              <a:rPr lang="en-US" i="1" dirty="0" smtClean="0">
                <a:latin typeface="Arial"/>
                <a:cs typeface="Arial"/>
              </a:rPr>
              <a:t>α</a:t>
            </a:r>
            <a:r>
              <a:rPr lang="en-US" dirty="0" smtClean="0"/>
              <a:t> on previous slide is the </a:t>
            </a:r>
            <a:r>
              <a:rPr lang="en-US" b="1" dirty="0" smtClean="0">
                <a:solidFill>
                  <a:srgbClr val="0000FF"/>
                </a:solidFill>
              </a:rPr>
              <a:t>learning rate</a:t>
            </a:r>
            <a:r>
              <a:rPr lang="en-US" dirty="0" smtClean="0"/>
              <a:t>     </a:t>
            </a:r>
          </a:p>
          <a:p>
            <a:pPr lvl="1"/>
            <a:r>
              <a:rPr lang="en-US" dirty="0" smtClean="0"/>
              <a:t>Learning rate need not be constant</a:t>
            </a:r>
          </a:p>
          <a:p>
            <a:pPr lvl="1"/>
            <a:r>
              <a:rPr lang="en-US" dirty="0" smtClean="0"/>
              <a:t>Intuitively, might set </a:t>
            </a:r>
            <a:r>
              <a:rPr lang="en-US" dirty="0">
                <a:latin typeface="Arial"/>
                <a:cs typeface="Arial"/>
              </a:rPr>
              <a:t>α</a:t>
            </a:r>
            <a:r>
              <a:rPr lang="en-US" dirty="0" smtClean="0"/>
              <a:t> large initially, then smaller as we get closer to local min </a:t>
            </a:r>
          </a:p>
          <a:p>
            <a:endParaRPr lang="en-US" dirty="0" smtClean="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Tree>
    <p:extLst>
      <p:ext uri="{BB962C8B-B14F-4D97-AF65-F5344CB8AC3E}">
        <p14:creationId xmlns:p14="http://schemas.microsoft.com/office/powerpoint/2010/main" val="38004275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Stochastic Gradient Descent</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In </a:t>
            </a:r>
            <a:r>
              <a:rPr lang="en-US" dirty="0" err="1" smtClean="0"/>
              <a:t>backpropagation</a:t>
            </a:r>
            <a:r>
              <a:rPr lang="en-US" dirty="0" smtClean="0"/>
              <a:t>, we typically evaluate gradient of error function</a:t>
            </a:r>
          </a:p>
          <a:p>
            <a:pPr lvl="1"/>
            <a:r>
              <a:rPr lang="en-US" dirty="0" smtClean="0"/>
              <a:t>Gradient must be evaluated lots and lots and lots of times (many iterations) </a:t>
            </a:r>
          </a:p>
          <a:p>
            <a:pPr lvl="1"/>
            <a:r>
              <a:rPr lang="en-US" dirty="0" smtClean="0"/>
              <a:t>And error function depends on lots and lots and lots of variables </a:t>
            </a:r>
          </a:p>
          <a:p>
            <a:r>
              <a:rPr lang="en-US" dirty="0" smtClean="0"/>
              <a:t>In </a:t>
            </a:r>
            <a:r>
              <a:rPr lang="en-US" b="1" dirty="0" smtClean="0">
                <a:solidFill>
                  <a:srgbClr val="0000FF"/>
                </a:solidFill>
              </a:rPr>
              <a:t>SGD</a:t>
            </a:r>
            <a:r>
              <a:rPr lang="en-US" dirty="0" smtClean="0"/>
              <a:t>, error based on </a:t>
            </a:r>
            <a:r>
              <a:rPr lang="en-US" b="1" dirty="0" smtClean="0"/>
              <a:t>one</a:t>
            </a:r>
            <a:r>
              <a:rPr lang="en-US" dirty="0" smtClean="0"/>
              <a:t> sample</a:t>
            </a:r>
          </a:p>
          <a:p>
            <a:r>
              <a:rPr lang="en-US" dirty="0" smtClean="0"/>
              <a:t>In </a:t>
            </a:r>
            <a:r>
              <a:rPr lang="en-US" b="1" dirty="0" smtClean="0">
                <a:solidFill>
                  <a:srgbClr val="0000FF"/>
                </a:solidFill>
              </a:rPr>
              <a:t>mini-batch</a:t>
            </a:r>
            <a:r>
              <a:rPr lang="en-US" dirty="0" smtClean="0"/>
              <a:t>, error based on </a:t>
            </a:r>
            <a:r>
              <a:rPr lang="en-US" b="1" dirty="0" smtClean="0"/>
              <a:t>small </a:t>
            </a:r>
            <a:r>
              <a:rPr lang="en-US" dirty="0" smtClean="0"/>
              <a:t>number of samples at each iteration</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Tree>
    <p:extLst>
      <p:ext uri="{BB962C8B-B14F-4D97-AF65-F5344CB8AC3E}">
        <p14:creationId xmlns:p14="http://schemas.microsoft.com/office/powerpoint/2010/main" val="13406331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Mini-Batch Gradient Descent</a:t>
            </a:r>
            <a:endParaRPr lang="en-US" dirty="0"/>
          </a:p>
        </p:txBody>
      </p:sp>
      <p:sp>
        <p:nvSpPr>
          <p:cNvPr id="3" name="Content Placeholder 2"/>
          <p:cNvSpPr>
            <a:spLocks noGrp="1"/>
          </p:cNvSpPr>
          <p:nvPr>
            <p:ph idx="1"/>
          </p:nvPr>
        </p:nvSpPr>
        <p:spPr>
          <a:xfrm>
            <a:off x="381000" y="1524000"/>
            <a:ext cx="4038600" cy="4648200"/>
          </a:xfrm>
        </p:spPr>
        <p:txBody>
          <a:bodyPr/>
          <a:lstStyle/>
          <a:p>
            <a:r>
              <a:rPr lang="en-US" dirty="0"/>
              <a:t>M</a:t>
            </a:r>
            <a:r>
              <a:rPr lang="en-US" dirty="0" smtClean="0"/>
              <a:t>ini-batch commonly used in </a:t>
            </a:r>
            <a:r>
              <a:rPr lang="en-US" dirty="0" err="1" smtClean="0"/>
              <a:t>backpropagation</a:t>
            </a:r>
            <a:endParaRPr lang="en-US" dirty="0" smtClean="0"/>
          </a:p>
          <a:p>
            <a:pPr lvl="1"/>
            <a:r>
              <a:rPr lang="en-US" dirty="0" smtClean="0"/>
              <a:t>More efficient, but </a:t>
            </a:r>
            <a:r>
              <a:rPr lang="is-IS" dirty="0" smtClean="0"/>
              <a:t>n</a:t>
            </a:r>
            <a:r>
              <a:rPr lang="en-US" dirty="0" smtClean="0"/>
              <a:t>o guarantee that each step descends</a:t>
            </a:r>
          </a:p>
          <a:p>
            <a:pPr lvl="1"/>
            <a:r>
              <a:rPr lang="en-US" dirty="0" smtClean="0"/>
              <a:t>On average, move in right direction</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48980"/>
            <a:ext cx="4607113" cy="4547020"/>
          </a:xfrm>
          <a:prstGeom prst="rect">
            <a:avLst/>
          </a:prstGeom>
        </p:spPr>
      </p:pic>
    </p:spTree>
    <p:extLst>
      <p:ext uri="{BB962C8B-B14F-4D97-AF65-F5344CB8AC3E}">
        <p14:creationId xmlns:p14="http://schemas.microsoft.com/office/powerpoint/2010/main" val="23564860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Last Word on Mini-Batch</a:t>
            </a:r>
            <a:endParaRPr lang="en-US" dirty="0"/>
          </a:p>
        </p:txBody>
      </p:sp>
      <p:sp>
        <p:nvSpPr>
          <p:cNvPr id="3" name="Content Placeholder 2"/>
          <p:cNvSpPr>
            <a:spLocks noGrp="1"/>
          </p:cNvSpPr>
          <p:nvPr>
            <p:ph idx="1"/>
          </p:nvPr>
        </p:nvSpPr>
        <p:spPr>
          <a:xfrm>
            <a:off x="685800" y="1600200"/>
            <a:ext cx="8153400" cy="4495800"/>
          </a:xfrm>
        </p:spPr>
        <p:txBody>
          <a:bodyPr/>
          <a:lstStyle/>
          <a:p>
            <a:pPr>
              <a:lnSpc>
                <a:spcPct val="90000"/>
              </a:lnSpc>
            </a:pPr>
            <a:r>
              <a:rPr lang="en-US" dirty="0" smtClean="0"/>
              <a:t>Batch size need not be constant</a:t>
            </a:r>
          </a:p>
          <a:p>
            <a:pPr lvl="1">
              <a:lnSpc>
                <a:spcPct val="90000"/>
              </a:lnSpc>
            </a:pPr>
            <a:r>
              <a:rPr lang="en-US" dirty="0" smtClean="0"/>
              <a:t>Intuitively, use larger batch when more info is needed (not so easy to quantify</a:t>
            </a:r>
            <a:r>
              <a:rPr lang="is-IS" dirty="0" smtClean="0"/>
              <a:t>…</a:t>
            </a:r>
            <a:r>
              <a:rPr lang="en-US" dirty="0" smtClean="0"/>
              <a:t>)</a:t>
            </a:r>
          </a:p>
          <a:p>
            <a:pPr>
              <a:lnSpc>
                <a:spcPct val="90000"/>
              </a:lnSpc>
            </a:pPr>
            <a:r>
              <a:rPr lang="en-US" dirty="0" smtClean="0"/>
              <a:t>In mini-batch, is bumpy path good?</a:t>
            </a:r>
          </a:p>
          <a:p>
            <a:pPr lvl="1">
              <a:lnSpc>
                <a:spcPct val="90000"/>
              </a:lnSpc>
            </a:pPr>
            <a:r>
              <a:rPr lang="en-US" dirty="0" smtClean="0"/>
              <a:t>Might allow us to escape from one local minimum to a better (local) minimum</a:t>
            </a:r>
            <a:endParaRPr lang="en-US" dirty="0"/>
          </a:p>
          <a:p>
            <a:pPr lvl="1">
              <a:lnSpc>
                <a:spcPct val="90000"/>
              </a:lnSpc>
            </a:pPr>
            <a:r>
              <a:rPr lang="en-US" dirty="0" smtClean="0"/>
              <a:t>In this sense, mini-batch is like a form of </a:t>
            </a:r>
            <a:r>
              <a:rPr lang="en-US" b="1" dirty="0" smtClean="0">
                <a:solidFill>
                  <a:srgbClr val="0000FF"/>
                </a:solidFill>
              </a:rPr>
              <a:t>bagging</a:t>
            </a:r>
            <a:r>
              <a:rPr lang="en-US" dirty="0" smtClean="0"/>
              <a:t> as used in random forest</a:t>
            </a:r>
          </a:p>
          <a:p>
            <a:pPr>
              <a:lnSpc>
                <a:spcPct val="90000"/>
              </a:lnSpc>
            </a:pPr>
            <a:r>
              <a:rPr lang="en-US" dirty="0" smtClean="0"/>
              <a:t>SGD is analogous to </a:t>
            </a:r>
            <a:r>
              <a:rPr lang="en-US" b="1" dirty="0" smtClean="0">
                <a:solidFill>
                  <a:srgbClr val="0000FF"/>
                </a:solidFill>
              </a:rPr>
              <a:t>SMO</a:t>
            </a:r>
            <a:r>
              <a:rPr lang="en-US" dirty="0" smtClean="0"/>
              <a:t> algorithm that is used to train SVM</a:t>
            </a:r>
          </a:p>
          <a:p>
            <a:endParaRPr lang="en-US" dirty="0"/>
          </a:p>
        </p:txBody>
      </p:sp>
      <p:sp>
        <p:nvSpPr>
          <p:cNvPr id="4" name="Footer Placeholder 3"/>
          <p:cNvSpPr>
            <a:spLocks noGrp="1"/>
          </p:cNvSpPr>
          <p:nvPr>
            <p:ph type="ftr" sz="quarter" idx="10"/>
          </p:nvPr>
        </p:nvSpPr>
        <p:spPr/>
        <p:txBody>
          <a:bodyPr/>
          <a:lstStyle/>
          <a:p>
            <a:pPr>
              <a:defRPr/>
            </a:pPr>
            <a:r>
              <a:rPr lang="en-US" dirty="0"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Tree>
    <p:extLst>
      <p:ext uri="{BB962C8B-B14F-4D97-AF65-F5344CB8AC3E}">
        <p14:creationId xmlns:p14="http://schemas.microsoft.com/office/powerpoint/2010/main" val="34619322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Together Now</a:t>
            </a:r>
            <a:endParaRPr lang="en-US" dirty="0"/>
          </a:p>
        </p:txBody>
      </p:sp>
      <p:sp>
        <p:nvSpPr>
          <p:cNvPr id="3" name="Content Placeholder 2"/>
          <p:cNvSpPr>
            <a:spLocks noGrp="1"/>
          </p:cNvSpPr>
          <p:nvPr>
            <p:ph idx="1"/>
          </p:nvPr>
        </p:nvSpPr>
        <p:spPr/>
        <p:txBody>
          <a:bodyPr/>
          <a:lstStyle/>
          <a:p>
            <a:r>
              <a:rPr lang="en-US" dirty="0" smtClean="0"/>
              <a:t>We’ll </a:t>
            </a:r>
            <a:r>
              <a:rPr lang="is-IS" dirty="0"/>
              <a:t>d</a:t>
            </a:r>
            <a:r>
              <a:rPr lang="is-IS" dirty="0" smtClean="0"/>
              <a:t>efine an MLP, and show how to train it using backpropagation</a:t>
            </a:r>
          </a:p>
          <a:p>
            <a:pPr lvl="1"/>
            <a:r>
              <a:rPr lang="en-US" dirty="0" smtClean="0"/>
              <a:t>We t</a:t>
            </a:r>
            <a:r>
              <a:rPr lang="is-IS" dirty="0" smtClean="0"/>
              <a:t>rain an MLP to model XOR function</a:t>
            </a:r>
          </a:p>
          <a:p>
            <a:r>
              <a:rPr lang="is-IS" dirty="0" smtClean="0"/>
              <a:t>We derive code for forward pass</a:t>
            </a:r>
          </a:p>
          <a:p>
            <a:pPr lvl="1"/>
            <a:r>
              <a:rPr lang="is-IS" dirty="0" smtClean="0"/>
              <a:t>Use reverse mode AD for backward pass</a:t>
            </a:r>
          </a:p>
          <a:p>
            <a:r>
              <a:rPr lang="is-IS" dirty="0" smtClean="0"/>
              <a:t>The example we consider here is continued in the homework problems</a:t>
            </a:r>
          </a:p>
          <a:p>
            <a:pPr lvl="1"/>
            <a:r>
              <a:rPr lang="is-IS" dirty="0" smtClean="0"/>
              <a:t>Specifically, training and testing </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extLst>
      <p:ext uri="{BB962C8B-B14F-4D97-AF65-F5344CB8AC3E}">
        <p14:creationId xmlns:p14="http://schemas.microsoft.com/office/powerpoint/2010/main" val="39803038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838200"/>
            <a:ext cx="2616200" cy="5753100"/>
          </a:xfrm>
          <a:prstGeom prst="rect">
            <a:avLst/>
          </a:prstGeom>
        </p:spPr>
      </p:pic>
      <p:sp>
        <p:nvSpPr>
          <p:cNvPr id="2" name="Title 1"/>
          <p:cNvSpPr>
            <a:spLocks noGrp="1"/>
          </p:cNvSpPr>
          <p:nvPr>
            <p:ph type="title"/>
          </p:nvPr>
        </p:nvSpPr>
        <p:spPr>
          <a:xfrm>
            <a:off x="685800" y="152400"/>
            <a:ext cx="7772400" cy="1143000"/>
          </a:xfrm>
        </p:spPr>
        <p:txBody>
          <a:bodyPr/>
          <a:lstStyle/>
          <a:p>
            <a:r>
              <a:rPr lang="en-US" dirty="0" smtClean="0"/>
              <a:t>MLP</a:t>
            </a:r>
            <a:endParaRPr lang="en-US" dirty="0"/>
          </a:p>
        </p:txBody>
      </p:sp>
      <p:sp>
        <p:nvSpPr>
          <p:cNvPr id="3" name="Content Placeholder 2"/>
          <p:cNvSpPr>
            <a:spLocks noGrp="1"/>
          </p:cNvSpPr>
          <p:nvPr>
            <p:ph idx="1"/>
          </p:nvPr>
        </p:nvSpPr>
        <p:spPr>
          <a:xfrm>
            <a:off x="457200" y="1219200"/>
            <a:ext cx="5257800" cy="5105400"/>
          </a:xfrm>
        </p:spPr>
        <p:txBody>
          <a:bodyPr/>
          <a:lstStyle/>
          <a:p>
            <a:pPr>
              <a:lnSpc>
                <a:spcPct val="120000"/>
              </a:lnSpc>
            </a:pPr>
            <a:r>
              <a:rPr lang="en-US" dirty="0" smtClean="0"/>
              <a:t>Consider this specific MLP architecture</a:t>
            </a:r>
          </a:p>
          <a:p>
            <a:pPr>
              <a:lnSpc>
                <a:spcPct val="120000"/>
              </a:lnSpc>
            </a:pPr>
            <a:r>
              <a:rPr lang="en-US" dirty="0" smtClean="0"/>
              <a:t>Let</a:t>
            </a:r>
          </a:p>
          <a:p>
            <a:pPr>
              <a:lnSpc>
                <a:spcPct val="120000"/>
              </a:lnSpc>
            </a:pPr>
            <a:r>
              <a:rPr lang="en-US" dirty="0" smtClean="0"/>
              <a:t>And</a:t>
            </a:r>
          </a:p>
          <a:p>
            <a:pPr>
              <a:lnSpc>
                <a:spcPct val="120000"/>
              </a:lnSpc>
            </a:pPr>
            <a:r>
              <a:rPr lang="en-US" dirty="0" smtClean="0"/>
              <a:t>Then, this MLP defines the  function</a:t>
            </a:r>
          </a:p>
          <a:p>
            <a:pPr>
              <a:lnSpc>
                <a:spcPct val="120000"/>
              </a:lnSpc>
            </a:pPr>
            <a:endParaRPr lang="en-US" dirty="0"/>
          </a:p>
          <a:p>
            <a:pPr>
              <a:lnSpc>
                <a:spcPct val="120000"/>
              </a:lnSpc>
            </a:pPr>
            <a:endParaRPr lang="en-US" dirty="0" smtClean="0"/>
          </a:p>
          <a:p>
            <a:pPr>
              <a:lnSpc>
                <a:spcPct val="120000"/>
              </a:lnSpc>
            </a:pPr>
            <a:endParaRPr lang="en-US" dirty="0" smtClean="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900" y="2514600"/>
            <a:ext cx="2679700" cy="76200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3352800"/>
            <a:ext cx="1752600" cy="406400"/>
          </a:xfrm>
          <a:prstGeom prst="rect">
            <a:avLst/>
          </a:prstGeom>
        </p:spPr>
      </p:pic>
      <p:pic>
        <p:nvPicPr>
          <p:cNvPr id="9" name="Picture 8" descr="temo.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00" y="5105400"/>
            <a:ext cx="5626100" cy="1130300"/>
          </a:xfrm>
          <a:prstGeom prst="rect">
            <a:avLst/>
          </a:prstGeom>
        </p:spPr>
      </p:pic>
    </p:spTree>
    <p:extLst>
      <p:ext uri="{BB962C8B-B14F-4D97-AF65-F5344CB8AC3E}">
        <p14:creationId xmlns:p14="http://schemas.microsoft.com/office/powerpoint/2010/main" val="2867601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0"/>
            <a:ext cx="3959221" cy="3489980"/>
          </a:xfrm>
          <a:prstGeom prst="rect">
            <a:avLst/>
          </a:prstGeom>
        </p:spPr>
      </p:pic>
      <p:sp>
        <p:nvSpPr>
          <p:cNvPr id="2" name="Title 1"/>
          <p:cNvSpPr>
            <a:spLocks noGrp="1"/>
          </p:cNvSpPr>
          <p:nvPr>
            <p:ph type="title"/>
          </p:nvPr>
        </p:nvSpPr>
        <p:spPr/>
        <p:txBody>
          <a:bodyPr/>
          <a:lstStyle/>
          <a:p>
            <a:r>
              <a:rPr lang="en-US" dirty="0" smtClean="0"/>
              <a:t>MLP for XOR</a:t>
            </a:r>
            <a:endParaRPr lang="en-US" dirty="0"/>
          </a:p>
        </p:txBody>
      </p:sp>
      <p:sp>
        <p:nvSpPr>
          <p:cNvPr id="3" name="Content Placeholder 2"/>
          <p:cNvSpPr>
            <a:spLocks noGrp="1"/>
          </p:cNvSpPr>
          <p:nvPr>
            <p:ph idx="1"/>
          </p:nvPr>
        </p:nvSpPr>
        <p:spPr>
          <a:xfrm>
            <a:off x="152400" y="1676400"/>
            <a:ext cx="7848600" cy="4419600"/>
          </a:xfrm>
        </p:spPr>
        <p:txBody>
          <a:bodyPr/>
          <a:lstStyle/>
          <a:p>
            <a:pPr>
              <a:lnSpc>
                <a:spcPct val="120000"/>
              </a:lnSpc>
            </a:pPr>
            <a:r>
              <a:rPr lang="en-US" dirty="0"/>
              <a:t>Train </a:t>
            </a:r>
            <a:r>
              <a:rPr lang="en-US" dirty="0" smtClean="0"/>
              <a:t>MLP on (</a:t>
            </a:r>
            <a:r>
              <a:rPr lang="en-US" dirty="0"/>
              <a:t>generalized) </a:t>
            </a:r>
            <a:r>
              <a:rPr lang="en-US" dirty="0" smtClean="0"/>
              <a:t>version of XOR function: </a:t>
            </a:r>
          </a:p>
          <a:p>
            <a:pPr lvl="1">
              <a:lnSpc>
                <a:spcPct val="120000"/>
              </a:lnSpc>
            </a:pPr>
            <a:r>
              <a:rPr lang="en-US" dirty="0" smtClean="0"/>
              <a:t>Where </a:t>
            </a:r>
            <a:r>
              <a:rPr lang="en-US" dirty="0" smtClean="0">
                <a:latin typeface="Arial"/>
                <a:cs typeface="Arial"/>
              </a:rPr>
              <a:t>0 ≤ </a:t>
            </a:r>
            <a:r>
              <a:rPr lang="en-US" i="1" dirty="0">
                <a:latin typeface="Arial"/>
                <a:cs typeface="Arial"/>
              </a:rPr>
              <a:t>X</a:t>
            </a:r>
            <a:r>
              <a:rPr lang="en-US" baseline="-25000" dirty="0">
                <a:latin typeface="Arial"/>
                <a:cs typeface="Arial"/>
              </a:rPr>
              <a:t>0</a:t>
            </a:r>
            <a:r>
              <a:rPr lang="en-US" dirty="0">
                <a:latin typeface="Arial"/>
                <a:cs typeface="Arial"/>
              </a:rPr>
              <a:t>,</a:t>
            </a:r>
            <a:r>
              <a:rPr lang="en-US" i="1" dirty="0">
                <a:latin typeface="Arial"/>
                <a:cs typeface="Arial"/>
              </a:rPr>
              <a:t>X</a:t>
            </a:r>
            <a:r>
              <a:rPr lang="en-US" baseline="-25000" dirty="0">
                <a:latin typeface="Arial"/>
                <a:cs typeface="Arial"/>
              </a:rPr>
              <a:t>1</a:t>
            </a:r>
            <a:r>
              <a:rPr lang="en-US" dirty="0" smtClean="0">
                <a:latin typeface="Arial"/>
                <a:cs typeface="Arial"/>
              </a:rPr>
              <a:t> ≤ 1 </a:t>
            </a:r>
            <a:r>
              <a:rPr lang="en-US" dirty="0" smtClean="0"/>
              <a:t>   </a:t>
            </a:r>
          </a:p>
          <a:p>
            <a:pPr lvl="1">
              <a:lnSpc>
                <a:spcPct val="120000"/>
              </a:lnSpc>
            </a:pPr>
            <a:r>
              <a:rPr lang="en-US" dirty="0" smtClean="0"/>
              <a:t>Easy to generate                              training/test data</a:t>
            </a:r>
          </a:p>
          <a:p>
            <a:pPr>
              <a:lnSpc>
                <a:spcPct val="120000"/>
              </a:lnSpc>
            </a:pPr>
            <a:r>
              <a:rPr lang="en-US" dirty="0"/>
              <a:t>Decision boundary                             for </a:t>
            </a:r>
            <a:r>
              <a:rPr lang="en-US" i="1" dirty="0">
                <a:latin typeface="Arial"/>
                <a:cs typeface="Arial"/>
              </a:rPr>
              <a:t>F</a:t>
            </a:r>
            <a:r>
              <a:rPr lang="en-US" dirty="0">
                <a:latin typeface="Arial"/>
                <a:cs typeface="Arial"/>
              </a:rPr>
              <a:t>(</a:t>
            </a:r>
            <a:r>
              <a:rPr lang="en-US" i="1" dirty="0">
                <a:latin typeface="Arial"/>
                <a:cs typeface="Arial"/>
              </a:rPr>
              <a:t>X</a:t>
            </a:r>
            <a:r>
              <a:rPr lang="en-US" baseline="-25000" dirty="0">
                <a:latin typeface="Arial"/>
                <a:cs typeface="Arial"/>
              </a:rPr>
              <a:t>0</a:t>
            </a:r>
            <a:r>
              <a:rPr lang="en-US" dirty="0">
                <a:latin typeface="Arial"/>
                <a:cs typeface="Arial"/>
              </a:rPr>
              <a:t>,</a:t>
            </a:r>
            <a:r>
              <a:rPr lang="en-US" i="1" dirty="0">
                <a:latin typeface="Arial"/>
                <a:cs typeface="Arial"/>
              </a:rPr>
              <a:t>X</a:t>
            </a:r>
            <a:r>
              <a:rPr lang="en-US" baseline="-25000" dirty="0">
                <a:latin typeface="Arial"/>
                <a:cs typeface="Arial"/>
              </a:rPr>
              <a:t>1</a:t>
            </a:r>
            <a:r>
              <a:rPr lang="en-US" dirty="0">
                <a:latin typeface="Arial"/>
                <a:cs typeface="Arial"/>
              </a:rPr>
              <a:t>)</a:t>
            </a:r>
            <a:r>
              <a:rPr lang="en-US" b="1" dirty="0"/>
              <a:t> </a:t>
            </a:r>
            <a:r>
              <a:rPr lang="en-US" dirty="0"/>
              <a:t>  </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38400"/>
            <a:ext cx="5448300" cy="457200"/>
          </a:xfrm>
          <a:prstGeom prst="rect">
            <a:avLst/>
          </a:prstGeom>
        </p:spPr>
      </p:pic>
    </p:spTree>
    <p:extLst>
      <p:ext uri="{BB962C8B-B14F-4D97-AF65-F5344CB8AC3E}">
        <p14:creationId xmlns:p14="http://schemas.microsoft.com/office/powerpoint/2010/main" val="27529480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Function</a:t>
            </a:r>
            <a:endParaRPr lang="en-US" dirty="0"/>
          </a:p>
        </p:txBody>
      </p:sp>
      <p:sp>
        <p:nvSpPr>
          <p:cNvPr id="3" name="Content Placeholder 2"/>
          <p:cNvSpPr>
            <a:spLocks noGrp="1"/>
          </p:cNvSpPr>
          <p:nvPr>
            <p:ph idx="1"/>
          </p:nvPr>
        </p:nvSpPr>
        <p:spPr>
          <a:xfrm>
            <a:off x="685800" y="1600200"/>
            <a:ext cx="7848600" cy="4419600"/>
          </a:xfrm>
        </p:spPr>
        <p:txBody>
          <a:bodyPr/>
          <a:lstStyle/>
          <a:p>
            <a:pPr>
              <a:lnSpc>
                <a:spcPct val="110000"/>
              </a:lnSpc>
            </a:pPr>
            <a:r>
              <a:rPr lang="en-US" dirty="0" smtClean="0"/>
              <a:t>Consider one training sample:</a:t>
            </a:r>
          </a:p>
          <a:p>
            <a:pPr marL="457200" lvl="1" indent="0">
              <a:lnSpc>
                <a:spcPct val="110000"/>
              </a:lnSpc>
              <a:buNone/>
            </a:pPr>
            <a:r>
              <a:rPr lang="en-US" dirty="0" smtClean="0">
                <a:latin typeface="Arial"/>
                <a:cs typeface="Arial"/>
              </a:rPr>
              <a:t>(</a:t>
            </a:r>
            <a:r>
              <a:rPr lang="en-US" i="1" dirty="0">
                <a:latin typeface="Arial"/>
                <a:cs typeface="Arial"/>
              </a:rPr>
              <a:t>X</a:t>
            </a:r>
            <a:r>
              <a:rPr lang="en-US" baseline="-25000" dirty="0">
                <a:latin typeface="Arial"/>
                <a:cs typeface="Arial"/>
              </a:rPr>
              <a:t>0</a:t>
            </a:r>
            <a:r>
              <a:rPr lang="en-US" dirty="0">
                <a:latin typeface="Arial"/>
                <a:cs typeface="Arial"/>
              </a:rPr>
              <a:t>,</a:t>
            </a:r>
            <a:r>
              <a:rPr lang="en-US" i="1" dirty="0">
                <a:latin typeface="Arial"/>
                <a:cs typeface="Arial"/>
              </a:rPr>
              <a:t>X</a:t>
            </a:r>
            <a:r>
              <a:rPr lang="en-US" baseline="-25000" dirty="0">
                <a:latin typeface="Arial"/>
                <a:cs typeface="Arial"/>
              </a:rPr>
              <a:t>1</a:t>
            </a:r>
            <a:r>
              <a:rPr lang="en-US" dirty="0" smtClean="0">
                <a:latin typeface="Arial"/>
                <a:cs typeface="Arial"/>
              </a:rPr>
              <a:t>)</a:t>
            </a:r>
            <a:r>
              <a:rPr lang="en-US" dirty="0"/>
              <a:t> </a:t>
            </a:r>
            <a:r>
              <a:rPr lang="en-US" dirty="0" smtClean="0"/>
              <a:t>and </a:t>
            </a:r>
            <a:r>
              <a:rPr lang="en-US" i="1" dirty="0" smtClean="0">
                <a:latin typeface="Arial"/>
                <a:cs typeface="Arial"/>
              </a:rPr>
              <a:t>Z</a:t>
            </a:r>
            <a:r>
              <a:rPr lang="en-US" dirty="0" smtClean="0"/>
              <a:t>, where </a:t>
            </a:r>
            <a:r>
              <a:rPr lang="en-US" i="1" dirty="0" smtClean="0">
                <a:latin typeface="Arial"/>
                <a:cs typeface="Arial"/>
              </a:rPr>
              <a:t>Z = F</a:t>
            </a:r>
            <a:r>
              <a:rPr lang="en-US" dirty="0" smtClean="0">
                <a:latin typeface="Arial"/>
                <a:cs typeface="Arial"/>
              </a:rPr>
              <a:t>(</a:t>
            </a:r>
            <a:r>
              <a:rPr lang="en-US" i="1" dirty="0">
                <a:latin typeface="Arial"/>
                <a:cs typeface="Arial"/>
              </a:rPr>
              <a:t>X</a:t>
            </a:r>
            <a:r>
              <a:rPr lang="en-US" baseline="-25000" dirty="0">
                <a:latin typeface="Arial"/>
                <a:cs typeface="Arial"/>
              </a:rPr>
              <a:t>0</a:t>
            </a:r>
            <a:r>
              <a:rPr lang="en-US" dirty="0">
                <a:latin typeface="Arial"/>
                <a:cs typeface="Arial"/>
              </a:rPr>
              <a:t>,</a:t>
            </a:r>
            <a:r>
              <a:rPr lang="en-US" i="1" dirty="0">
                <a:latin typeface="Arial"/>
                <a:cs typeface="Arial"/>
              </a:rPr>
              <a:t>X</a:t>
            </a:r>
            <a:r>
              <a:rPr lang="en-US" baseline="-25000" dirty="0">
                <a:latin typeface="Arial"/>
                <a:cs typeface="Arial"/>
              </a:rPr>
              <a:t>1</a:t>
            </a:r>
            <a:r>
              <a:rPr lang="en-US" dirty="0">
                <a:latin typeface="Arial"/>
                <a:cs typeface="Arial"/>
              </a:rPr>
              <a:t>)</a:t>
            </a:r>
            <a:r>
              <a:rPr lang="en-US" dirty="0"/>
              <a:t> </a:t>
            </a:r>
            <a:endParaRPr lang="en-US" dirty="0" smtClean="0"/>
          </a:p>
          <a:p>
            <a:pPr>
              <a:lnSpc>
                <a:spcPct val="110000"/>
              </a:lnSpc>
            </a:pPr>
            <a:r>
              <a:rPr lang="en-US" dirty="0" smtClean="0"/>
              <a:t>Let </a:t>
            </a:r>
            <a:r>
              <a:rPr lang="en-US" i="1" dirty="0">
                <a:latin typeface="Arial"/>
                <a:cs typeface="Arial"/>
              </a:rPr>
              <a:t>w = </a:t>
            </a:r>
            <a:r>
              <a:rPr lang="en-US" dirty="0">
                <a:latin typeface="Arial"/>
                <a:cs typeface="Arial"/>
              </a:rPr>
              <a:t>(</a:t>
            </a:r>
            <a:r>
              <a:rPr lang="en-US" i="1" dirty="0">
                <a:latin typeface="Arial"/>
                <a:cs typeface="Arial"/>
              </a:rPr>
              <a:t>w</a:t>
            </a:r>
            <a:r>
              <a:rPr lang="en-US" baseline="-25000" dirty="0">
                <a:latin typeface="Arial"/>
                <a:cs typeface="Arial"/>
              </a:rPr>
              <a:t>0</a:t>
            </a:r>
            <a:r>
              <a:rPr lang="en-US" dirty="0">
                <a:latin typeface="Arial"/>
                <a:cs typeface="Arial"/>
              </a:rPr>
              <a:t>,</a:t>
            </a:r>
            <a:r>
              <a:rPr lang="en-US" i="1" dirty="0">
                <a:latin typeface="Arial"/>
                <a:cs typeface="Arial"/>
              </a:rPr>
              <a:t>w</a:t>
            </a:r>
            <a:r>
              <a:rPr lang="en-US" baseline="-25000" dirty="0">
                <a:latin typeface="Arial"/>
                <a:cs typeface="Arial"/>
              </a:rPr>
              <a:t>1</a:t>
            </a:r>
            <a:r>
              <a:rPr lang="en-US" dirty="0">
                <a:latin typeface="Arial"/>
                <a:cs typeface="Arial"/>
              </a:rPr>
              <a:t>,</a:t>
            </a:r>
            <a:r>
              <a:rPr lang="is-IS" dirty="0">
                <a:latin typeface="Arial"/>
                <a:cs typeface="Arial"/>
              </a:rPr>
              <a:t>…,</a:t>
            </a:r>
            <a:r>
              <a:rPr lang="is-IS" i="1" dirty="0">
                <a:latin typeface="Arial"/>
                <a:cs typeface="Arial"/>
              </a:rPr>
              <a:t>w</a:t>
            </a:r>
            <a:r>
              <a:rPr lang="is-IS" baseline="-25000" dirty="0">
                <a:latin typeface="Arial"/>
                <a:cs typeface="Arial"/>
              </a:rPr>
              <a:t>5</a:t>
            </a:r>
            <a:r>
              <a:rPr lang="is-IS" dirty="0">
                <a:latin typeface="Arial"/>
                <a:cs typeface="Arial"/>
              </a:rPr>
              <a:t>)</a:t>
            </a:r>
            <a:r>
              <a:rPr lang="is-IS" dirty="0" smtClean="0"/>
              <a:t>, be weights </a:t>
            </a:r>
          </a:p>
          <a:p>
            <a:pPr lvl="1">
              <a:lnSpc>
                <a:spcPct val="110000"/>
              </a:lnSpc>
            </a:pPr>
            <a:r>
              <a:rPr lang="en-US" dirty="0"/>
              <a:t>W</a:t>
            </a:r>
            <a:r>
              <a:rPr lang="en-US" dirty="0" smtClean="0"/>
              <a:t>e’ll measure error </a:t>
            </a:r>
            <a:r>
              <a:rPr lang="en-US" i="1" dirty="0" smtClean="0">
                <a:latin typeface="Arial"/>
                <a:cs typeface="Arial"/>
              </a:rPr>
              <a:t>E</a:t>
            </a:r>
            <a:r>
              <a:rPr lang="en-US" dirty="0" smtClean="0">
                <a:latin typeface="Arial"/>
                <a:cs typeface="Arial"/>
              </a:rPr>
              <a:t>(</a:t>
            </a:r>
            <a:r>
              <a:rPr lang="en-US" i="1" dirty="0" smtClean="0">
                <a:latin typeface="Arial"/>
                <a:cs typeface="Arial"/>
              </a:rPr>
              <a:t>w</a:t>
            </a:r>
            <a:r>
              <a:rPr lang="en-US" dirty="0" smtClean="0">
                <a:latin typeface="Arial"/>
                <a:cs typeface="Arial"/>
              </a:rPr>
              <a:t>)</a:t>
            </a:r>
            <a:r>
              <a:rPr lang="en-US" dirty="0" smtClean="0"/>
              <a:t> as 1/2 the squared Euclidean distance</a:t>
            </a:r>
          </a:p>
          <a:p>
            <a:pPr>
              <a:lnSpc>
                <a:spcPct val="110000"/>
              </a:lnSpc>
            </a:pPr>
            <a:endParaRPr lang="en-US" dirty="0"/>
          </a:p>
          <a:p>
            <a:pPr>
              <a:lnSpc>
                <a:spcPct val="110000"/>
              </a:lnSpc>
            </a:pPr>
            <a:r>
              <a:rPr lang="en-US" dirty="0" smtClean="0"/>
              <a:t>Next, forward and backward pass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381500"/>
            <a:ext cx="7277100" cy="800100"/>
          </a:xfrm>
          <a:prstGeom prst="rect">
            <a:avLst/>
          </a:prstGeom>
        </p:spPr>
      </p:pic>
    </p:spTree>
    <p:extLst>
      <p:ext uri="{BB962C8B-B14F-4D97-AF65-F5344CB8AC3E}">
        <p14:creationId xmlns:p14="http://schemas.microsoft.com/office/powerpoint/2010/main" val="39886708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876800" cy="1143000"/>
          </a:xfrm>
        </p:spPr>
        <p:txBody>
          <a:bodyPr/>
          <a:lstStyle/>
          <a:p>
            <a:r>
              <a:rPr lang="en-US" dirty="0" smtClean="0"/>
              <a:t>Forward Pass</a:t>
            </a:r>
            <a:endParaRPr lang="en-US" dirty="0"/>
          </a:p>
        </p:txBody>
      </p:sp>
      <p:sp>
        <p:nvSpPr>
          <p:cNvPr id="3" name="Content Placeholder 2"/>
          <p:cNvSpPr>
            <a:spLocks noGrp="1"/>
          </p:cNvSpPr>
          <p:nvPr>
            <p:ph idx="1"/>
          </p:nvPr>
        </p:nvSpPr>
        <p:spPr>
          <a:xfrm>
            <a:off x="381000" y="1676400"/>
            <a:ext cx="3733800" cy="4419600"/>
          </a:xfrm>
        </p:spPr>
        <p:txBody>
          <a:bodyPr/>
          <a:lstStyle/>
          <a:p>
            <a:r>
              <a:rPr lang="en-US" dirty="0" smtClean="0"/>
              <a:t>Pseudo-code for error </a:t>
            </a:r>
            <a:r>
              <a:rPr lang="en-US" i="1" dirty="0" smtClean="0">
                <a:latin typeface="Arial"/>
                <a:cs typeface="Arial"/>
              </a:rPr>
              <a:t>E(w)</a:t>
            </a:r>
          </a:p>
          <a:p>
            <a:r>
              <a:rPr lang="en-US" dirty="0" smtClean="0"/>
              <a:t>Note that code depends on only  </a:t>
            </a:r>
            <a:r>
              <a:rPr lang="en-US" b="1" i="1" dirty="0" smtClean="0"/>
              <a:t>one</a:t>
            </a:r>
            <a:r>
              <a:rPr lang="en-US" dirty="0" smtClean="0"/>
              <a:t> sample, that is, </a:t>
            </a:r>
            <a:r>
              <a:rPr lang="en-US" dirty="0">
                <a:latin typeface="Arial"/>
                <a:cs typeface="Arial"/>
              </a:rPr>
              <a:t>(</a:t>
            </a:r>
            <a:r>
              <a:rPr lang="en-US" i="1" dirty="0">
                <a:latin typeface="Arial"/>
                <a:cs typeface="Arial"/>
              </a:rPr>
              <a:t>X</a:t>
            </a:r>
            <a:r>
              <a:rPr lang="en-US" baseline="-25000" dirty="0">
                <a:latin typeface="Arial"/>
                <a:cs typeface="Arial"/>
              </a:rPr>
              <a:t>0</a:t>
            </a:r>
            <a:r>
              <a:rPr lang="en-US" dirty="0">
                <a:latin typeface="Arial"/>
                <a:cs typeface="Arial"/>
              </a:rPr>
              <a:t>,</a:t>
            </a:r>
            <a:r>
              <a:rPr lang="en-US" i="1" dirty="0">
                <a:latin typeface="Arial"/>
                <a:cs typeface="Arial"/>
              </a:rPr>
              <a:t>X</a:t>
            </a:r>
            <a:r>
              <a:rPr lang="en-US" baseline="-25000" dirty="0">
                <a:latin typeface="Arial"/>
                <a:cs typeface="Arial"/>
              </a:rPr>
              <a:t>1</a:t>
            </a:r>
            <a:r>
              <a:rPr lang="en-US" dirty="0">
                <a:latin typeface="Arial"/>
                <a:cs typeface="Arial"/>
              </a:rPr>
              <a:t>)</a:t>
            </a:r>
            <a:r>
              <a:rPr lang="en-US" dirty="0"/>
              <a:t> and </a:t>
            </a:r>
            <a:r>
              <a:rPr lang="en-US" i="1" dirty="0">
                <a:latin typeface="Arial"/>
                <a:cs typeface="Arial"/>
              </a:rPr>
              <a:t>Z</a:t>
            </a:r>
            <a:r>
              <a:rPr lang="en-US" dirty="0"/>
              <a:t> </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1206500"/>
            <a:ext cx="4152900" cy="5194300"/>
          </a:xfrm>
          <a:prstGeom prst="rect">
            <a:avLst/>
          </a:prstGeom>
        </p:spPr>
      </p:pic>
    </p:spTree>
    <p:extLst>
      <p:ext uri="{BB962C8B-B14F-4D97-AF65-F5344CB8AC3E}">
        <p14:creationId xmlns:p14="http://schemas.microsoft.com/office/powerpoint/2010/main" val="40161990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762419"/>
            <a:ext cx="2362200" cy="809581"/>
          </a:xfrm>
          <a:prstGeom prst="rect">
            <a:avLst/>
          </a:prstGeom>
        </p:spPr>
      </p:pic>
      <p:sp>
        <p:nvSpPr>
          <p:cNvPr id="2" name="Title 1"/>
          <p:cNvSpPr>
            <a:spLocks noGrp="1"/>
          </p:cNvSpPr>
          <p:nvPr>
            <p:ph type="title"/>
          </p:nvPr>
        </p:nvSpPr>
        <p:spPr/>
        <p:txBody>
          <a:bodyPr/>
          <a:lstStyle/>
          <a:p>
            <a:r>
              <a:rPr lang="en-US" dirty="0" smtClean="0"/>
              <a:t>Perceptron</a:t>
            </a:r>
            <a:endParaRPr lang="en-US" dirty="0"/>
          </a:p>
        </p:txBody>
      </p:sp>
      <p:sp>
        <p:nvSpPr>
          <p:cNvPr id="3" name="Content Placeholder 2"/>
          <p:cNvSpPr>
            <a:spLocks noGrp="1"/>
          </p:cNvSpPr>
          <p:nvPr>
            <p:ph idx="1"/>
          </p:nvPr>
        </p:nvSpPr>
        <p:spPr/>
        <p:txBody>
          <a:bodyPr/>
          <a:lstStyle/>
          <a:p>
            <a:r>
              <a:rPr lang="en-US" dirty="0" smtClean="0"/>
              <a:t>In late 1950s, Rosenblatt’s </a:t>
            </a:r>
            <a:r>
              <a:rPr lang="en-US" b="1" dirty="0" smtClean="0">
                <a:solidFill>
                  <a:srgbClr val="3366FF"/>
                </a:solidFill>
              </a:rPr>
              <a:t>perceptron </a:t>
            </a:r>
            <a:r>
              <a:rPr lang="en-US" dirty="0" smtClean="0"/>
              <a:t>generalized McCulloch-Pitts neuron</a:t>
            </a:r>
          </a:p>
          <a:p>
            <a:pPr lvl="1"/>
            <a:r>
              <a:rPr lang="en-US" dirty="0" smtClean="0"/>
              <a:t>Specifically, inputs </a:t>
            </a:r>
            <a:r>
              <a:rPr lang="en-US" i="1" dirty="0" smtClean="0">
                <a:latin typeface="Arial"/>
                <a:cs typeface="Arial"/>
              </a:rPr>
              <a:t>X</a:t>
            </a:r>
            <a:r>
              <a:rPr lang="en-US" i="1" baseline="-25000" dirty="0" smtClean="0">
                <a:latin typeface="Arial"/>
                <a:cs typeface="Arial"/>
              </a:rPr>
              <a:t>i</a:t>
            </a:r>
            <a:r>
              <a:rPr lang="en-US" dirty="0" smtClean="0"/>
              <a:t> can be </a:t>
            </a:r>
            <a:r>
              <a:rPr lang="en-US" b="1" dirty="0" smtClean="0"/>
              <a:t>real-valued</a:t>
            </a:r>
          </a:p>
          <a:p>
            <a:r>
              <a:rPr lang="en-US" dirty="0" smtClean="0"/>
              <a:t>Then </a:t>
            </a:r>
            <a:r>
              <a:rPr lang="en-US" dirty="0"/>
              <a:t>w</a:t>
            </a:r>
            <a:r>
              <a:rPr lang="en-US" dirty="0" smtClean="0"/>
              <a:t>eighted sum is of the form</a:t>
            </a:r>
          </a:p>
          <a:p>
            <a:endParaRPr lang="en-US" dirty="0"/>
          </a:p>
          <a:p>
            <a:r>
              <a:rPr lang="en-US" dirty="0" smtClean="0"/>
              <a:t>In 2-d, this is equation of a line</a:t>
            </a:r>
          </a:p>
          <a:p>
            <a:pPr lvl="1"/>
            <a:r>
              <a:rPr lang="en-US" dirty="0" smtClean="0"/>
              <a:t>Implies that we can have ideal results </a:t>
            </a:r>
            <a:r>
              <a:rPr lang="en-US" b="1" i="1" dirty="0" smtClean="0"/>
              <a:t>only</a:t>
            </a:r>
            <a:r>
              <a:rPr lang="en-US" dirty="0" smtClean="0"/>
              <a:t> when data is linearly separable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extLst>
      <p:ext uri="{BB962C8B-B14F-4D97-AF65-F5344CB8AC3E}">
        <p14:creationId xmlns:p14="http://schemas.microsoft.com/office/powerpoint/2010/main" val="31758450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876800" cy="1143000"/>
          </a:xfrm>
        </p:spPr>
        <p:txBody>
          <a:bodyPr/>
          <a:lstStyle/>
          <a:p>
            <a:r>
              <a:rPr lang="en-US" dirty="0" smtClean="0"/>
              <a:t>Backward Pass</a:t>
            </a:r>
            <a:endParaRPr lang="en-US" dirty="0"/>
          </a:p>
        </p:txBody>
      </p:sp>
      <p:sp>
        <p:nvSpPr>
          <p:cNvPr id="3" name="Content Placeholder 2"/>
          <p:cNvSpPr>
            <a:spLocks noGrp="1"/>
          </p:cNvSpPr>
          <p:nvPr>
            <p:ph idx="1"/>
          </p:nvPr>
        </p:nvSpPr>
        <p:spPr>
          <a:xfrm>
            <a:off x="381000" y="1676400"/>
            <a:ext cx="3810000" cy="4419600"/>
          </a:xfrm>
        </p:spPr>
        <p:txBody>
          <a:bodyPr/>
          <a:lstStyle/>
          <a:p>
            <a:r>
              <a:rPr lang="en-US" dirty="0" smtClean="0"/>
              <a:t>This comes from reverse mode AD</a:t>
            </a:r>
          </a:p>
          <a:p>
            <a:pPr lvl="1"/>
            <a:r>
              <a:rPr lang="en-US" dirty="0" smtClean="0"/>
              <a:t>Details are in the book</a:t>
            </a:r>
          </a:p>
          <a:p>
            <a:r>
              <a:rPr lang="en-US" dirty="0" smtClean="0"/>
              <a:t>Gradient is</a:t>
            </a:r>
          </a:p>
          <a:p>
            <a:pPr marL="0" indent="0">
              <a:buNone/>
            </a:pPr>
            <a:r>
              <a:rPr lang="en-US" dirty="0" smtClean="0"/>
              <a:t>  </a:t>
            </a:r>
            <a:r>
              <a:rPr lang="en-US" dirty="0" smtClean="0">
                <a:latin typeface="Arial"/>
                <a:cs typeface="Arial"/>
              </a:rPr>
              <a:t>(</a:t>
            </a:r>
            <a:r>
              <a:rPr lang="en-US" i="1" dirty="0" smtClean="0">
                <a:latin typeface="Arial"/>
                <a:cs typeface="Arial"/>
              </a:rPr>
              <a:t>dv</a:t>
            </a:r>
            <a:r>
              <a:rPr lang="en-US" baseline="-25000" dirty="0" smtClean="0">
                <a:latin typeface="Arial"/>
                <a:cs typeface="Arial"/>
              </a:rPr>
              <a:t>0</a:t>
            </a:r>
            <a:r>
              <a:rPr lang="en-US" dirty="0" smtClean="0">
                <a:latin typeface="Arial"/>
                <a:cs typeface="Arial"/>
              </a:rPr>
              <a:t>,</a:t>
            </a:r>
            <a:r>
              <a:rPr lang="en-US" i="1" dirty="0" smtClean="0">
                <a:latin typeface="Arial"/>
                <a:cs typeface="Arial"/>
              </a:rPr>
              <a:t>dv</a:t>
            </a:r>
            <a:r>
              <a:rPr lang="en-US" baseline="-25000" dirty="0" smtClean="0">
                <a:latin typeface="Arial"/>
                <a:cs typeface="Arial"/>
              </a:rPr>
              <a:t>1</a:t>
            </a:r>
            <a:r>
              <a:rPr lang="en-US" dirty="0" smtClean="0">
                <a:latin typeface="Arial"/>
                <a:cs typeface="Arial"/>
              </a:rPr>
              <a:t>,</a:t>
            </a:r>
            <a:r>
              <a:rPr lang="is-IS" dirty="0" smtClean="0">
                <a:latin typeface="Arial"/>
                <a:cs typeface="Arial"/>
              </a:rPr>
              <a:t>…,</a:t>
            </a:r>
            <a:r>
              <a:rPr lang="is-IS" i="1" dirty="0" smtClean="0">
                <a:latin typeface="Arial"/>
                <a:cs typeface="Arial"/>
              </a:rPr>
              <a:t>dv</a:t>
            </a:r>
            <a:r>
              <a:rPr lang="is-IS" baseline="-25000" dirty="0" smtClean="0">
                <a:latin typeface="Arial"/>
                <a:cs typeface="Arial"/>
              </a:rPr>
              <a:t>5</a:t>
            </a:r>
            <a:r>
              <a:rPr lang="is-IS" dirty="0" smtClean="0">
                <a:latin typeface="Arial"/>
                <a:cs typeface="Arial"/>
              </a:rPr>
              <a:t>)</a:t>
            </a:r>
            <a:r>
              <a:rPr lang="is-IS" dirty="0" smtClean="0"/>
              <a:t>     </a:t>
            </a:r>
          </a:p>
          <a:p>
            <a:r>
              <a:rPr lang="is-IS" dirty="0" smtClean="0"/>
              <a:t>Now what?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400" y="1219200"/>
            <a:ext cx="3632200" cy="4826000"/>
          </a:xfrm>
          <a:prstGeom prst="rect">
            <a:avLst/>
          </a:prstGeom>
        </p:spPr>
      </p:pic>
    </p:spTree>
    <p:extLst>
      <p:ext uri="{BB962C8B-B14F-4D97-AF65-F5344CB8AC3E}">
        <p14:creationId xmlns:p14="http://schemas.microsoft.com/office/powerpoint/2010/main" val="39478437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err="1" smtClean="0"/>
              <a:t>Backpropagation</a:t>
            </a:r>
            <a:r>
              <a:rPr lang="en-US" dirty="0" smtClean="0"/>
              <a:t> Algorithm</a:t>
            </a:r>
            <a:endParaRPr lang="en-US" dirty="0"/>
          </a:p>
        </p:txBody>
      </p:sp>
      <p:sp>
        <p:nvSpPr>
          <p:cNvPr id="3" name="Content Placeholder 2"/>
          <p:cNvSpPr>
            <a:spLocks noGrp="1"/>
          </p:cNvSpPr>
          <p:nvPr>
            <p:ph idx="1"/>
          </p:nvPr>
        </p:nvSpPr>
        <p:spPr>
          <a:xfrm>
            <a:off x="533400" y="1447800"/>
            <a:ext cx="8229600" cy="4800600"/>
          </a:xfrm>
        </p:spPr>
        <p:txBody>
          <a:bodyPr/>
          <a:lstStyle/>
          <a:p>
            <a:r>
              <a:rPr lang="en-US" dirty="0" smtClean="0"/>
              <a:t>Since error involves only </a:t>
            </a:r>
            <a:r>
              <a:rPr lang="en-US" dirty="0" smtClean="0">
                <a:latin typeface="Lucida Grande"/>
                <a:cs typeface="Lucida Grande"/>
              </a:rPr>
              <a:t>1</a:t>
            </a:r>
            <a:r>
              <a:rPr lang="en-US" dirty="0" smtClean="0"/>
              <a:t> sample, this </a:t>
            </a:r>
            <a:r>
              <a:rPr lang="en-US" dirty="0"/>
              <a:t>i</a:t>
            </a:r>
            <a:r>
              <a:rPr lang="en-US" dirty="0" smtClean="0"/>
              <a:t>s stochastic gradient descent (SGD)</a:t>
            </a:r>
          </a:p>
          <a:p>
            <a:pPr marL="514350" indent="-514350">
              <a:buFont typeface="+mj-lt"/>
              <a:buAutoNum type="arabicPeriod"/>
            </a:pPr>
            <a:r>
              <a:rPr lang="en-US" dirty="0" smtClean="0"/>
              <a:t>Select learning rate: </a:t>
            </a:r>
            <a:r>
              <a:rPr lang="en-US" i="1" dirty="0">
                <a:latin typeface="Arial"/>
                <a:cs typeface="Arial"/>
              </a:rPr>
              <a:t>α</a:t>
            </a:r>
            <a:r>
              <a:rPr lang="en-US" dirty="0">
                <a:latin typeface="Arial"/>
                <a:cs typeface="Arial"/>
              </a:rPr>
              <a:t> &gt; 0 </a:t>
            </a:r>
            <a:r>
              <a:rPr lang="en-US" dirty="0" smtClean="0"/>
              <a:t>        </a:t>
            </a:r>
          </a:p>
          <a:p>
            <a:pPr marL="514350" indent="-514350">
              <a:buFont typeface="+mj-lt"/>
              <a:buAutoNum type="arabicPeriod"/>
            </a:pPr>
            <a:r>
              <a:rPr lang="en-US" dirty="0" smtClean="0"/>
              <a:t>Select initial weights </a:t>
            </a:r>
            <a:r>
              <a:rPr lang="en-US" i="1" dirty="0">
                <a:latin typeface="Arial"/>
                <a:cs typeface="Arial"/>
              </a:rPr>
              <a:t>w</a:t>
            </a:r>
            <a:r>
              <a:rPr lang="en-US" dirty="0" smtClean="0"/>
              <a:t> </a:t>
            </a:r>
            <a:r>
              <a:rPr lang="en-US" dirty="0" smtClean="0">
                <a:latin typeface="Arial"/>
                <a:cs typeface="Arial"/>
              </a:rPr>
              <a:t>=</a:t>
            </a:r>
            <a:r>
              <a:rPr lang="en-US" dirty="0" smtClean="0"/>
              <a:t> </a:t>
            </a:r>
            <a:r>
              <a:rPr lang="en-US" dirty="0" smtClean="0">
                <a:latin typeface="Arial"/>
                <a:cs typeface="Arial"/>
              </a:rPr>
              <a:t>(</a:t>
            </a:r>
            <a:r>
              <a:rPr lang="en-US" i="1" dirty="0">
                <a:latin typeface="Arial"/>
                <a:cs typeface="Arial"/>
              </a:rPr>
              <a:t>w</a:t>
            </a:r>
            <a:r>
              <a:rPr lang="en-US" baseline="-25000" dirty="0">
                <a:latin typeface="Arial"/>
                <a:cs typeface="Arial"/>
              </a:rPr>
              <a:t>0</a:t>
            </a:r>
            <a:r>
              <a:rPr lang="en-US" dirty="0">
                <a:latin typeface="Arial"/>
                <a:cs typeface="Arial"/>
              </a:rPr>
              <a:t>,</a:t>
            </a:r>
            <a:r>
              <a:rPr lang="en-US" i="1" dirty="0">
                <a:latin typeface="Arial"/>
                <a:cs typeface="Arial"/>
              </a:rPr>
              <a:t>w</a:t>
            </a:r>
            <a:r>
              <a:rPr lang="en-US" baseline="-25000" dirty="0">
                <a:latin typeface="Arial"/>
                <a:cs typeface="Arial"/>
              </a:rPr>
              <a:t>1</a:t>
            </a:r>
            <a:r>
              <a:rPr lang="en-US" dirty="0">
                <a:latin typeface="Arial"/>
                <a:cs typeface="Arial"/>
              </a:rPr>
              <a:t>,</a:t>
            </a:r>
            <a:r>
              <a:rPr lang="is-IS" dirty="0">
                <a:latin typeface="Arial"/>
                <a:cs typeface="Arial"/>
              </a:rPr>
              <a:t>…,</a:t>
            </a:r>
            <a:r>
              <a:rPr lang="is-IS" i="1" dirty="0">
                <a:latin typeface="Arial"/>
                <a:cs typeface="Arial"/>
              </a:rPr>
              <a:t>w</a:t>
            </a:r>
            <a:r>
              <a:rPr lang="is-IS" baseline="-25000" dirty="0">
                <a:latin typeface="Arial"/>
                <a:cs typeface="Arial"/>
              </a:rPr>
              <a:t>5</a:t>
            </a:r>
            <a:r>
              <a:rPr lang="is-IS" dirty="0">
                <a:latin typeface="Arial"/>
                <a:cs typeface="Arial"/>
              </a:rPr>
              <a:t>)</a:t>
            </a:r>
            <a:r>
              <a:rPr lang="en-US" dirty="0" smtClean="0"/>
              <a:t>       </a:t>
            </a:r>
          </a:p>
          <a:p>
            <a:pPr marL="514350" indent="-514350">
              <a:buFont typeface="+mj-lt"/>
              <a:buAutoNum type="arabicPeriod"/>
            </a:pPr>
            <a:r>
              <a:rPr lang="en-US" dirty="0" smtClean="0"/>
              <a:t>Iterate thru training data (repeatedly) and for each sample</a:t>
            </a:r>
            <a:r>
              <a:rPr lang="is-IS" dirty="0" smtClean="0"/>
              <a:t>…</a:t>
            </a:r>
            <a:endParaRPr lang="en-US" dirty="0" smtClean="0"/>
          </a:p>
          <a:p>
            <a:pPr marL="1028700" lvl="1" indent="-571500">
              <a:buFont typeface="+mj-lt"/>
              <a:buAutoNum type="romanLcPeriod"/>
            </a:pPr>
            <a:r>
              <a:rPr lang="en-US" dirty="0" smtClean="0"/>
              <a:t>Compute all </a:t>
            </a:r>
            <a:r>
              <a:rPr lang="en-US" i="1" dirty="0" smtClean="0">
                <a:latin typeface="Arial"/>
                <a:cs typeface="Arial"/>
              </a:rPr>
              <a:t>v</a:t>
            </a:r>
            <a:r>
              <a:rPr lang="en-US" i="1" baseline="-25000" dirty="0" smtClean="0">
                <a:latin typeface="Arial"/>
                <a:cs typeface="Arial"/>
              </a:rPr>
              <a:t>i</a:t>
            </a:r>
            <a:r>
              <a:rPr lang="en-US" dirty="0" smtClean="0"/>
              <a:t> using forward pass</a:t>
            </a:r>
          </a:p>
          <a:p>
            <a:pPr marL="1028700" lvl="1" indent="-571500">
              <a:buFont typeface="+mj-lt"/>
              <a:buAutoNum type="romanLcPeriod"/>
            </a:pPr>
            <a:r>
              <a:rPr lang="en-US" dirty="0" smtClean="0"/>
              <a:t>Compute all </a:t>
            </a:r>
            <a:r>
              <a:rPr lang="en-US" i="1" dirty="0" smtClean="0">
                <a:latin typeface="Arial"/>
                <a:cs typeface="Arial"/>
              </a:rPr>
              <a:t>dv</a:t>
            </a:r>
            <a:r>
              <a:rPr lang="en-US" i="1" baseline="-25000" dirty="0" smtClean="0">
                <a:latin typeface="Arial"/>
                <a:cs typeface="Arial"/>
              </a:rPr>
              <a:t>i</a:t>
            </a:r>
            <a:r>
              <a:rPr lang="en-US" dirty="0" smtClean="0"/>
              <a:t> using backward pass</a:t>
            </a:r>
          </a:p>
          <a:p>
            <a:pPr marL="1028700" lvl="1" indent="-571500">
              <a:buFont typeface="+mj-lt"/>
              <a:buAutoNum type="romanLcPeriod"/>
            </a:pPr>
            <a:r>
              <a:rPr lang="en-US" dirty="0" smtClean="0"/>
              <a:t>Update weights: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51</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5854700"/>
            <a:ext cx="4559300" cy="393700"/>
          </a:xfrm>
          <a:prstGeom prst="rect">
            <a:avLst/>
          </a:prstGeom>
        </p:spPr>
      </p:pic>
    </p:spTree>
    <p:extLst>
      <p:ext uri="{BB962C8B-B14F-4D97-AF65-F5344CB8AC3E}">
        <p14:creationId xmlns:p14="http://schemas.microsoft.com/office/powerpoint/2010/main" val="3940470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for XOR: Last Word</a:t>
            </a:r>
            <a:endParaRPr lang="en-US" dirty="0"/>
          </a:p>
        </p:txBody>
      </p:sp>
      <p:sp>
        <p:nvSpPr>
          <p:cNvPr id="3" name="Content Placeholder 2"/>
          <p:cNvSpPr>
            <a:spLocks noGrp="1"/>
          </p:cNvSpPr>
          <p:nvPr>
            <p:ph idx="1"/>
          </p:nvPr>
        </p:nvSpPr>
        <p:spPr>
          <a:xfrm>
            <a:off x="609600" y="1676400"/>
            <a:ext cx="8001000" cy="4419600"/>
          </a:xfrm>
        </p:spPr>
        <p:txBody>
          <a:bodyPr/>
          <a:lstStyle/>
          <a:p>
            <a:r>
              <a:rPr lang="en-US" dirty="0" smtClean="0"/>
              <a:t>In this example, using a </a:t>
            </a:r>
            <a:r>
              <a:rPr lang="en-US" dirty="0" smtClean="0">
                <a:latin typeface="Lucida Grande"/>
                <a:cs typeface="Lucida Grande"/>
              </a:rPr>
              <a:t>2</a:t>
            </a:r>
            <a:r>
              <a:rPr lang="en-US" dirty="0" smtClean="0"/>
              <a:t>-layer MLP to model (generalized) XOR function</a:t>
            </a:r>
          </a:p>
          <a:p>
            <a:r>
              <a:rPr lang="en-US" dirty="0" smtClean="0"/>
              <a:t>We defined error function on </a:t>
            </a:r>
            <a:r>
              <a:rPr lang="en-US" dirty="0" smtClean="0">
                <a:latin typeface="Lucida Grande"/>
                <a:cs typeface="Lucida Grande"/>
              </a:rPr>
              <a:t>1</a:t>
            </a:r>
            <a:r>
              <a:rPr lang="en-US" dirty="0" smtClean="0"/>
              <a:t> sample</a:t>
            </a:r>
          </a:p>
          <a:p>
            <a:pPr lvl="1"/>
            <a:r>
              <a:rPr lang="en-US" dirty="0" smtClean="0"/>
              <a:t>So, in this case, BP is using SGD</a:t>
            </a:r>
          </a:p>
          <a:p>
            <a:pPr lvl="1"/>
            <a:r>
              <a:rPr lang="en-US" dirty="0" smtClean="0"/>
              <a:t>Derived forward pass, backward pass</a:t>
            </a:r>
          </a:p>
          <a:p>
            <a:r>
              <a:rPr lang="en-US" dirty="0" smtClean="0"/>
              <a:t>Outlined </a:t>
            </a:r>
            <a:r>
              <a:rPr lang="en-US" dirty="0" err="1" smtClean="0"/>
              <a:t>backpropagation</a:t>
            </a:r>
            <a:r>
              <a:rPr lang="en-US" dirty="0" smtClean="0"/>
              <a:t> algorithm</a:t>
            </a:r>
          </a:p>
          <a:p>
            <a:r>
              <a:rPr lang="en-US" dirty="0" smtClean="0"/>
              <a:t>In practice, we would typically use mini-batch, instead of SGD</a:t>
            </a:r>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spTree>
    <p:extLst>
      <p:ext uri="{BB962C8B-B14F-4D97-AF65-F5344CB8AC3E}">
        <p14:creationId xmlns:p14="http://schemas.microsoft.com/office/powerpoint/2010/main" val="5720988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Discussed ANNs, with the emphasis on training</a:t>
            </a:r>
            <a:r>
              <a:rPr lang="is-IS" dirty="0"/>
              <a:t> </a:t>
            </a:r>
            <a:r>
              <a:rPr lang="is-IS" dirty="0" smtClean="0"/>
              <a:t>via backpropagation</a:t>
            </a:r>
            <a:endParaRPr lang="en-US" dirty="0" smtClean="0"/>
          </a:p>
          <a:p>
            <a:r>
              <a:rPr lang="en-US" dirty="0" err="1" smtClean="0"/>
              <a:t>Backpropagation</a:t>
            </a:r>
            <a:r>
              <a:rPr lang="en-US" dirty="0" smtClean="0"/>
              <a:t> (BP) includes</a:t>
            </a:r>
            <a:r>
              <a:rPr lang="is-IS" dirty="0" smtClean="0"/>
              <a:t>…</a:t>
            </a:r>
            <a:endParaRPr lang="en-US" dirty="0" smtClean="0"/>
          </a:p>
          <a:p>
            <a:pPr lvl="1"/>
            <a:r>
              <a:rPr lang="en-US" dirty="0" smtClean="0"/>
              <a:t>Forward pass</a:t>
            </a:r>
          </a:p>
          <a:p>
            <a:pPr lvl="1"/>
            <a:r>
              <a:rPr lang="en-US" dirty="0" smtClean="0"/>
              <a:t>Backward pass (reverse mode AD)</a:t>
            </a:r>
          </a:p>
          <a:p>
            <a:r>
              <a:rPr lang="en-US" dirty="0" smtClean="0"/>
              <a:t>And BP relies on gradient descent</a:t>
            </a:r>
          </a:p>
          <a:p>
            <a:r>
              <a:rPr lang="en-US" dirty="0" smtClean="0"/>
              <a:t>Also, discussed history, background, “deep” connections to deep learning</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spTree>
    <p:extLst>
      <p:ext uri="{BB962C8B-B14F-4D97-AF65-F5344CB8AC3E}">
        <p14:creationId xmlns:p14="http://schemas.microsoft.com/office/powerpoint/2010/main" val="2209871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600200"/>
          </a:xfrm>
        </p:spPr>
        <p:txBody>
          <a:bodyPr/>
          <a:lstStyle/>
          <a:p>
            <a:r>
              <a:rPr lang="en-US" dirty="0" smtClean="0"/>
              <a:t>HMM Training Using Gradient Ascent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spTree>
    <p:extLst>
      <p:ext uri="{BB962C8B-B14F-4D97-AF65-F5344CB8AC3E}">
        <p14:creationId xmlns:p14="http://schemas.microsoft.com/office/powerpoint/2010/main" val="320274442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HMM Training</a:t>
            </a:r>
            <a:endParaRPr lang="en-US" dirty="0"/>
          </a:p>
        </p:txBody>
      </p:sp>
      <p:sp>
        <p:nvSpPr>
          <p:cNvPr id="3" name="Content Placeholder 2"/>
          <p:cNvSpPr>
            <a:spLocks noGrp="1"/>
          </p:cNvSpPr>
          <p:nvPr>
            <p:ph idx="1"/>
          </p:nvPr>
        </p:nvSpPr>
        <p:spPr>
          <a:xfrm>
            <a:off x="685800" y="1828800"/>
            <a:ext cx="8001000" cy="4419600"/>
          </a:xfrm>
        </p:spPr>
        <p:txBody>
          <a:bodyPr/>
          <a:lstStyle/>
          <a:p>
            <a:r>
              <a:rPr lang="en-US" dirty="0" smtClean="0"/>
              <a:t>Here, want to show that HMM training can be done via gradient ascent</a:t>
            </a:r>
          </a:p>
          <a:p>
            <a:pPr lvl="1"/>
            <a:r>
              <a:rPr lang="en-US" dirty="0" smtClean="0"/>
              <a:t>As opposed to Baum-Welch re-estimation</a:t>
            </a:r>
          </a:p>
          <a:p>
            <a:r>
              <a:rPr lang="en-US" dirty="0" smtClean="0"/>
              <a:t>Recall that HMM denoted </a:t>
            </a:r>
            <a:r>
              <a:rPr lang="en-US" dirty="0" err="1">
                <a:latin typeface="Lucida Grande"/>
                <a:ea typeface="Lucida Grande"/>
                <a:cs typeface="Lucida Grande"/>
              </a:rPr>
              <a:t>λ</a:t>
            </a:r>
            <a:r>
              <a:rPr lang="en-US" dirty="0">
                <a:latin typeface="Lucida Grande"/>
                <a:ea typeface="Lucida Grande"/>
                <a:cs typeface="Lucida Grande"/>
              </a:rPr>
              <a:t> = (</a:t>
            </a:r>
            <a:r>
              <a:rPr lang="en-US" dirty="0">
                <a:latin typeface="Lucida Grande"/>
                <a:cs typeface="Lucida Grande"/>
              </a:rPr>
              <a:t>A,B,</a:t>
            </a:r>
            <a:r>
              <a:rPr lang="en-US" dirty="0">
                <a:latin typeface="Lucida Grande"/>
                <a:ea typeface="Lucida Grande"/>
                <a:cs typeface="Lucida Grande"/>
              </a:rPr>
              <a:t>π)</a:t>
            </a:r>
            <a:r>
              <a:rPr lang="en-US" dirty="0"/>
              <a:t> </a:t>
            </a:r>
            <a:r>
              <a:rPr lang="en-US" dirty="0" smtClean="0"/>
              <a:t>   </a:t>
            </a:r>
          </a:p>
          <a:p>
            <a:pPr lvl="1"/>
            <a:r>
              <a:rPr lang="en-US" dirty="0" smtClean="0">
                <a:latin typeface="Lucida Grande"/>
                <a:cs typeface="Lucida Grande"/>
              </a:rPr>
              <a:t>A={</a:t>
            </a:r>
            <a:r>
              <a:rPr lang="en-US" dirty="0" err="1" smtClean="0">
                <a:latin typeface="Lucida Grande"/>
                <a:cs typeface="Lucida Grande"/>
              </a:rPr>
              <a:t>a</a:t>
            </a:r>
            <a:r>
              <a:rPr lang="en-US" baseline="-25000" dirty="0" err="1" smtClean="0">
                <a:latin typeface="Lucida Grande"/>
                <a:cs typeface="Lucida Grande"/>
              </a:rPr>
              <a:t>ij</a:t>
            </a:r>
            <a:r>
              <a:rPr lang="en-US" dirty="0" smtClean="0">
                <a:latin typeface="Lucida Grande"/>
                <a:cs typeface="Lucida Grande"/>
              </a:rPr>
              <a:t>}</a:t>
            </a:r>
            <a:r>
              <a:rPr lang="en-US" dirty="0" smtClean="0"/>
              <a:t> is </a:t>
            </a:r>
            <a:r>
              <a:rPr lang="en-US" dirty="0" smtClean="0">
                <a:latin typeface="Lucida Grande"/>
                <a:cs typeface="Lucida Grande"/>
              </a:rPr>
              <a:t>N x N</a:t>
            </a:r>
            <a:r>
              <a:rPr lang="en-US" dirty="0" smtClean="0"/>
              <a:t>, state transition </a:t>
            </a:r>
            <a:r>
              <a:rPr lang="en-US" dirty="0" err="1" smtClean="0"/>
              <a:t>probs</a:t>
            </a:r>
            <a:r>
              <a:rPr lang="en-US" dirty="0" smtClean="0"/>
              <a:t>   </a:t>
            </a:r>
          </a:p>
          <a:p>
            <a:pPr lvl="1"/>
            <a:r>
              <a:rPr lang="en-US" dirty="0" smtClean="0">
                <a:latin typeface="Lucida Grande"/>
                <a:cs typeface="Lucida Grande"/>
              </a:rPr>
              <a:t>B={</a:t>
            </a:r>
            <a:r>
              <a:rPr lang="en-US" dirty="0" err="1" smtClean="0">
                <a:latin typeface="Lucida Grande"/>
                <a:cs typeface="Lucida Grande"/>
              </a:rPr>
              <a:t>b</a:t>
            </a:r>
            <a:r>
              <a:rPr lang="en-US" baseline="-25000" dirty="0" err="1" smtClean="0">
                <a:latin typeface="Lucida Grande"/>
                <a:cs typeface="Lucida Grande"/>
              </a:rPr>
              <a:t>j</a:t>
            </a:r>
            <a:r>
              <a:rPr lang="en-US" dirty="0" smtClean="0">
                <a:latin typeface="Lucida Grande"/>
                <a:cs typeface="Lucida Grande"/>
              </a:rPr>
              <a:t>(k)}</a:t>
            </a:r>
            <a:r>
              <a:rPr lang="en-US" dirty="0" smtClean="0"/>
              <a:t> </a:t>
            </a:r>
            <a:r>
              <a:rPr lang="en-US" dirty="0"/>
              <a:t>is </a:t>
            </a:r>
            <a:r>
              <a:rPr lang="en-US" dirty="0">
                <a:latin typeface="Lucida Grande"/>
                <a:cs typeface="Lucida Grande"/>
              </a:rPr>
              <a:t>N x </a:t>
            </a:r>
            <a:r>
              <a:rPr lang="en-US" dirty="0" smtClean="0">
                <a:latin typeface="Lucida Grande"/>
                <a:cs typeface="Lucida Grande"/>
              </a:rPr>
              <a:t>M</a:t>
            </a:r>
            <a:r>
              <a:rPr lang="en-US" dirty="0" smtClean="0"/>
              <a:t>, observation </a:t>
            </a:r>
            <a:r>
              <a:rPr lang="en-US" dirty="0" err="1" smtClean="0"/>
              <a:t>probs</a:t>
            </a:r>
            <a:r>
              <a:rPr lang="en-US" dirty="0" smtClean="0"/>
              <a:t>  </a:t>
            </a:r>
            <a:endParaRPr lang="en-US" dirty="0"/>
          </a:p>
          <a:p>
            <a:pPr lvl="1"/>
            <a:r>
              <a:rPr lang="en-US" dirty="0" smtClean="0">
                <a:latin typeface="Lucida Grande"/>
                <a:ea typeface="Lucida Grande"/>
                <a:cs typeface="Lucida Grande"/>
              </a:rPr>
              <a:t>π</a:t>
            </a:r>
            <a:r>
              <a:rPr lang="en-US" dirty="0" smtClean="0">
                <a:latin typeface="Lucida Grande"/>
                <a:cs typeface="Lucida Grande"/>
              </a:rPr>
              <a:t>={</a:t>
            </a:r>
            <a:r>
              <a:rPr lang="en-US" dirty="0" smtClean="0">
                <a:latin typeface="Lucida Grande"/>
                <a:ea typeface="Lucida Grande"/>
                <a:cs typeface="Lucida Grande"/>
              </a:rPr>
              <a:t>π</a:t>
            </a:r>
            <a:r>
              <a:rPr lang="en-US" baseline="-25000" dirty="0" err="1" smtClean="0">
                <a:latin typeface="Lucida Grande"/>
                <a:cs typeface="Lucida Grande"/>
              </a:rPr>
              <a:t>i</a:t>
            </a:r>
            <a:r>
              <a:rPr lang="en-US" dirty="0" smtClean="0">
                <a:latin typeface="Lucida Grande"/>
                <a:cs typeface="Lucida Grande"/>
              </a:rPr>
              <a:t>}</a:t>
            </a:r>
            <a:r>
              <a:rPr lang="en-US" dirty="0" smtClean="0"/>
              <a:t> </a:t>
            </a:r>
            <a:r>
              <a:rPr lang="en-US" dirty="0"/>
              <a:t>is </a:t>
            </a:r>
            <a:r>
              <a:rPr lang="en-US" dirty="0" smtClean="0">
                <a:latin typeface="Lucida Grande"/>
                <a:cs typeface="Lucida Grande"/>
              </a:rPr>
              <a:t>1 </a:t>
            </a:r>
            <a:r>
              <a:rPr lang="en-US" dirty="0">
                <a:latin typeface="Lucida Grande"/>
                <a:cs typeface="Lucida Grande"/>
              </a:rPr>
              <a:t>x </a:t>
            </a:r>
            <a:r>
              <a:rPr lang="en-US" dirty="0" smtClean="0">
                <a:latin typeface="Lucida Grande"/>
                <a:cs typeface="Lucida Grande"/>
              </a:rPr>
              <a:t>N</a:t>
            </a:r>
            <a:r>
              <a:rPr lang="en-US" dirty="0" smtClean="0"/>
              <a:t>, initial state </a:t>
            </a:r>
            <a:r>
              <a:rPr lang="en-US" dirty="0" err="1" smtClean="0"/>
              <a:t>probs</a:t>
            </a:r>
            <a:r>
              <a:rPr lang="en-US" dirty="0" smtClean="0"/>
              <a:t>   </a:t>
            </a:r>
          </a:p>
          <a:p>
            <a:r>
              <a:rPr lang="en-US" dirty="0" smtClean="0"/>
              <a:t>These matrices are all row stochastic</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spTree>
    <p:extLst>
      <p:ext uri="{BB962C8B-B14F-4D97-AF65-F5344CB8AC3E}">
        <p14:creationId xmlns:p14="http://schemas.microsoft.com/office/powerpoint/2010/main" val="328891982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Notation</a:t>
            </a:r>
            <a:endParaRPr lang="en-US" dirty="0"/>
          </a:p>
        </p:txBody>
      </p:sp>
      <p:sp>
        <p:nvSpPr>
          <p:cNvPr id="3" name="Content Placeholder 2"/>
          <p:cNvSpPr>
            <a:spLocks noGrp="1"/>
          </p:cNvSpPr>
          <p:nvPr>
            <p:ph idx="1"/>
          </p:nvPr>
        </p:nvSpPr>
        <p:spPr/>
        <p:txBody>
          <a:bodyPr/>
          <a:lstStyle/>
          <a:p>
            <a:r>
              <a:rPr lang="en-US" dirty="0" smtClean="0"/>
              <a:t>Slightly different than previously</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2438400"/>
            <a:ext cx="7988300" cy="3175000"/>
          </a:xfrm>
          <a:prstGeom prst="rect">
            <a:avLst/>
          </a:prstGeom>
        </p:spPr>
      </p:pic>
    </p:spTree>
    <p:extLst>
      <p:ext uri="{BB962C8B-B14F-4D97-AF65-F5344CB8AC3E}">
        <p14:creationId xmlns:p14="http://schemas.microsoft.com/office/powerpoint/2010/main" val="13717246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Matrices</a:t>
            </a:r>
            <a:endParaRPr lang="en-US" dirty="0"/>
          </a:p>
        </p:txBody>
      </p:sp>
      <p:sp>
        <p:nvSpPr>
          <p:cNvPr id="3" name="Content Placeholder 2"/>
          <p:cNvSpPr>
            <a:spLocks noGrp="1"/>
          </p:cNvSpPr>
          <p:nvPr>
            <p:ph idx="1"/>
          </p:nvPr>
        </p:nvSpPr>
        <p:spPr/>
        <p:txBody>
          <a:bodyPr/>
          <a:lstStyle/>
          <a:p>
            <a:r>
              <a:rPr lang="en-US" dirty="0" smtClean="0"/>
              <a:t>Define </a:t>
            </a:r>
            <a:r>
              <a:rPr lang="en-US" dirty="0" smtClean="0">
                <a:latin typeface="Lucida Grande"/>
                <a:cs typeface="Lucida Grande"/>
              </a:rPr>
              <a:t>N x N</a:t>
            </a:r>
            <a:r>
              <a:rPr lang="en-US" dirty="0" smtClean="0"/>
              <a:t> weight matrix </a:t>
            </a:r>
            <a:r>
              <a:rPr lang="en-US" dirty="0" smtClean="0">
                <a:latin typeface="Lucida Grande"/>
                <a:cs typeface="Lucida Grande"/>
              </a:rPr>
              <a:t>W</a:t>
            </a:r>
            <a:r>
              <a:rPr lang="en-US" dirty="0" smtClean="0"/>
              <a:t>   </a:t>
            </a:r>
          </a:p>
          <a:p>
            <a:pPr lvl="1"/>
            <a:r>
              <a:rPr lang="en-US" dirty="0" smtClean="0"/>
              <a:t>Used to update </a:t>
            </a:r>
            <a:r>
              <a:rPr lang="en-US" dirty="0" smtClean="0">
                <a:latin typeface="Lucida Grande"/>
                <a:cs typeface="Lucida Grande"/>
              </a:rPr>
              <a:t>A</a:t>
            </a:r>
            <a:r>
              <a:rPr lang="en-US" dirty="0" smtClean="0"/>
              <a:t> matrix</a:t>
            </a:r>
          </a:p>
          <a:p>
            <a:r>
              <a:rPr lang="en-US" dirty="0" smtClean="0"/>
              <a:t>Define </a:t>
            </a:r>
            <a:r>
              <a:rPr lang="en-US" dirty="0" smtClean="0">
                <a:latin typeface="Lucida Grande"/>
                <a:cs typeface="Lucida Grande"/>
              </a:rPr>
              <a:t>N x M</a:t>
            </a:r>
            <a:r>
              <a:rPr lang="en-US" dirty="0" smtClean="0"/>
              <a:t> weight matrix </a:t>
            </a:r>
            <a:r>
              <a:rPr lang="en-US" dirty="0" smtClean="0">
                <a:latin typeface="Lucida Grande"/>
                <a:cs typeface="Lucida Grande"/>
              </a:rPr>
              <a:t>V</a:t>
            </a:r>
            <a:r>
              <a:rPr lang="en-US" dirty="0" smtClean="0"/>
              <a:t>   </a:t>
            </a:r>
          </a:p>
          <a:p>
            <a:pPr lvl="1"/>
            <a:r>
              <a:rPr lang="en-US" dirty="0" smtClean="0"/>
              <a:t>Used to update </a:t>
            </a:r>
            <a:r>
              <a:rPr lang="en-US" dirty="0" smtClean="0">
                <a:latin typeface="Lucida Grande"/>
                <a:cs typeface="Lucida Grande"/>
              </a:rPr>
              <a:t>B</a:t>
            </a:r>
            <a:r>
              <a:rPr lang="en-US" dirty="0" smtClean="0"/>
              <a:t> matrix</a:t>
            </a:r>
          </a:p>
          <a:p>
            <a:r>
              <a:rPr lang="en-US" dirty="0" smtClean="0"/>
              <a:t>Use “</a:t>
            </a:r>
            <a:r>
              <a:rPr lang="en-US" dirty="0" err="1" smtClean="0"/>
              <a:t>softmax</a:t>
            </a:r>
            <a:r>
              <a:rPr lang="en-US" dirty="0" smtClean="0"/>
              <a:t>” to update </a:t>
            </a:r>
            <a:r>
              <a:rPr lang="en-US" dirty="0">
                <a:latin typeface="Lucida Grande"/>
                <a:cs typeface="Lucida Grande"/>
              </a:rPr>
              <a:t>A</a:t>
            </a:r>
            <a:r>
              <a:rPr lang="en-US" dirty="0" smtClean="0"/>
              <a:t> and </a:t>
            </a:r>
            <a:r>
              <a:rPr lang="en-US" dirty="0">
                <a:latin typeface="Lucida Grande"/>
                <a:cs typeface="Lucida Grande"/>
              </a:rPr>
              <a:t>B</a:t>
            </a:r>
            <a:r>
              <a:rPr lang="en-US" dirty="0" smtClean="0"/>
              <a:t>   </a:t>
            </a:r>
          </a:p>
          <a:p>
            <a:endParaRPr lang="en-US" dirty="0"/>
          </a:p>
          <a:p>
            <a:endParaRPr lang="en-US" dirty="0" smtClean="0"/>
          </a:p>
          <a:p>
            <a:r>
              <a:rPr lang="en-US" dirty="0" smtClean="0">
                <a:latin typeface="Lucida Grande"/>
                <a:cs typeface="Lucida Grande"/>
              </a:rPr>
              <a:t>A</a:t>
            </a:r>
            <a:r>
              <a:rPr lang="en-US" dirty="0" smtClean="0"/>
              <a:t>, </a:t>
            </a:r>
            <a:r>
              <a:rPr lang="en-US" dirty="0" smtClean="0">
                <a:latin typeface="Lucida Grande"/>
                <a:cs typeface="Lucida Grande"/>
              </a:rPr>
              <a:t>B</a:t>
            </a:r>
            <a:r>
              <a:rPr lang="en-US" dirty="0" smtClean="0"/>
              <a:t> will be row stochastic for any </a:t>
            </a:r>
            <a:r>
              <a:rPr lang="en-US" dirty="0" smtClean="0">
                <a:latin typeface="Lucida Grande"/>
                <a:cs typeface="Lucida Grande"/>
              </a:rPr>
              <a:t>W,V</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495800"/>
            <a:ext cx="4292600" cy="1079500"/>
          </a:xfrm>
          <a:prstGeom prst="rect">
            <a:avLst/>
          </a:prstGeom>
        </p:spPr>
      </p:pic>
    </p:spTree>
    <p:extLst>
      <p:ext uri="{BB962C8B-B14F-4D97-AF65-F5344CB8AC3E}">
        <p14:creationId xmlns:p14="http://schemas.microsoft.com/office/powerpoint/2010/main" val="31437996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a:t>
            </a:r>
            <a:endParaRPr lang="en-US" dirty="0"/>
          </a:p>
        </p:txBody>
      </p:sp>
      <p:sp>
        <p:nvSpPr>
          <p:cNvPr id="3" name="Content Placeholder 2"/>
          <p:cNvSpPr>
            <a:spLocks noGrp="1"/>
          </p:cNvSpPr>
          <p:nvPr>
            <p:ph idx="1"/>
          </p:nvPr>
        </p:nvSpPr>
        <p:spPr/>
        <p:txBody>
          <a:bodyPr/>
          <a:lstStyle/>
          <a:p>
            <a:r>
              <a:rPr lang="en-US" dirty="0" smtClean="0"/>
              <a:t>To train HMM, want </a:t>
            </a:r>
            <a:r>
              <a:rPr lang="en-US" dirty="0" smtClean="0">
                <a:latin typeface="Lucida Grande"/>
                <a:cs typeface="Lucida Grande"/>
              </a:rPr>
              <a:t>max</a:t>
            </a:r>
            <a:r>
              <a:rPr lang="en-US" dirty="0" smtClean="0"/>
              <a:t> </a:t>
            </a:r>
            <a:r>
              <a:rPr lang="en-US" dirty="0" smtClean="0">
                <a:latin typeface="Lucida Grande"/>
                <a:cs typeface="Lucida Grande"/>
              </a:rPr>
              <a:t>P(</a:t>
            </a:r>
            <a:r>
              <a:rPr lang="en-US" dirty="0" err="1">
                <a:latin typeface="+mj-lt"/>
                <a:cs typeface="Lucida Grande"/>
              </a:rPr>
              <a:t>O</a:t>
            </a:r>
            <a:r>
              <a:rPr lang="en-US" dirty="0" err="1">
                <a:latin typeface="Lucida Grande"/>
                <a:cs typeface="Lucida Grande"/>
              </a:rPr>
              <a:t>|</a:t>
            </a:r>
            <a:r>
              <a:rPr lang="en-US" dirty="0" err="1">
                <a:latin typeface="Lucida Grande"/>
                <a:ea typeface="Lucida Grande"/>
                <a:cs typeface="Lucida Grande"/>
              </a:rPr>
              <a:t>λ</a:t>
            </a:r>
            <a:r>
              <a:rPr lang="en-US" dirty="0">
                <a:latin typeface="Lucida Grande"/>
                <a:ea typeface="Lucida Grande"/>
                <a:cs typeface="Lucida Grande"/>
              </a:rPr>
              <a:t>)</a:t>
            </a:r>
            <a:r>
              <a:rPr lang="en-US" dirty="0" smtClean="0"/>
              <a:t>   </a:t>
            </a:r>
          </a:p>
          <a:p>
            <a:pPr lvl="1"/>
            <a:r>
              <a:rPr lang="en-US" dirty="0" smtClean="0"/>
              <a:t>Let </a:t>
            </a:r>
            <a:r>
              <a:rPr lang="en-US" dirty="0">
                <a:latin typeface="Lucida Grande"/>
                <a:cs typeface="Lucida Grande"/>
              </a:rPr>
              <a:t>L</a:t>
            </a:r>
            <a:r>
              <a:rPr lang="en-US" baseline="-25000" dirty="0">
                <a:latin typeface="+mj-lt"/>
                <a:cs typeface="Lucida Grande"/>
              </a:rPr>
              <a:t>O</a:t>
            </a:r>
            <a:r>
              <a:rPr lang="en-US" dirty="0">
                <a:latin typeface="Lucida Grande"/>
                <a:cs typeface="Lucida Grande"/>
              </a:rPr>
              <a:t>(</a:t>
            </a:r>
            <a:r>
              <a:rPr lang="en-US" dirty="0" err="1">
                <a:latin typeface="Lucida Grande"/>
                <a:ea typeface="Lucida Grande"/>
                <a:cs typeface="Lucida Grande"/>
              </a:rPr>
              <a:t>λ</a:t>
            </a:r>
            <a:r>
              <a:rPr lang="en-US" dirty="0" smtClean="0">
                <a:latin typeface="Lucida Grande"/>
                <a:cs typeface="Lucida Grande"/>
              </a:rPr>
              <a:t>) = P</a:t>
            </a:r>
            <a:r>
              <a:rPr lang="en-US" dirty="0">
                <a:latin typeface="Lucida Grande"/>
                <a:cs typeface="Lucida Grande"/>
              </a:rPr>
              <a:t>(</a:t>
            </a:r>
            <a:r>
              <a:rPr lang="en-US" dirty="0" err="1">
                <a:latin typeface="+mj-lt"/>
                <a:cs typeface="Lucida Grande"/>
              </a:rPr>
              <a:t>O</a:t>
            </a:r>
            <a:r>
              <a:rPr lang="en-US" dirty="0" err="1">
                <a:latin typeface="Lucida Grande"/>
                <a:cs typeface="Lucida Grande"/>
              </a:rPr>
              <a:t>|</a:t>
            </a:r>
            <a:r>
              <a:rPr lang="en-US" dirty="0" err="1">
                <a:latin typeface="Lucida Grande"/>
                <a:ea typeface="Lucida Grande"/>
                <a:cs typeface="Lucida Grande"/>
              </a:rPr>
              <a:t>λ</a:t>
            </a:r>
            <a:r>
              <a:rPr lang="en-US" dirty="0">
                <a:latin typeface="Lucida Grande"/>
                <a:ea typeface="Lucida Grande"/>
                <a:cs typeface="Lucida Grande"/>
              </a:rPr>
              <a:t>)</a:t>
            </a:r>
            <a:r>
              <a:rPr lang="en-US" dirty="0" smtClean="0"/>
              <a:t> be likelihood function      </a:t>
            </a:r>
          </a:p>
          <a:p>
            <a:r>
              <a:rPr lang="en-US" dirty="0" smtClean="0"/>
              <a:t>We will solve by gradient ascent, based on weight matrices </a:t>
            </a:r>
            <a:r>
              <a:rPr lang="en-US" dirty="0" smtClean="0">
                <a:latin typeface="Lucida Grande"/>
                <a:cs typeface="Lucida Grande"/>
              </a:rPr>
              <a:t>W</a:t>
            </a:r>
            <a:r>
              <a:rPr lang="en-US" dirty="0" smtClean="0"/>
              <a:t> and </a:t>
            </a:r>
            <a:r>
              <a:rPr lang="en-US" dirty="0" smtClean="0">
                <a:latin typeface="Lucida Grande"/>
                <a:cs typeface="Lucida Grande"/>
              </a:rPr>
              <a:t>V</a:t>
            </a:r>
            <a:r>
              <a:rPr lang="en-US" dirty="0" smtClean="0"/>
              <a:t>   </a:t>
            </a:r>
          </a:p>
          <a:p>
            <a:r>
              <a:rPr lang="en-US" dirty="0" smtClean="0"/>
              <a:t>Here, we focus on </a:t>
            </a:r>
            <a:r>
              <a:rPr lang="en-US" dirty="0">
                <a:latin typeface="Lucida Grande"/>
                <a:cs typeface="Lucida Grande"/>
              </a:rPr>
              <a:t>W</a:t>
            </a:r>
            <a:r>
              <a:rPr lang="en-US" dirty="0" smtClean="0"/>
              <a:t>, since </a:t>
            </a:r>
            <a:r>
              <a:rPr lang="en-US" dirty="0">
                <a:latin typeface="Lucida Grande"/>
                <a:cs typeface="Lucida Grande"/>
              </a:rPr>
              <a:t>V</a:t>
            </a:r>
            <a:r>
              <a:rPr lang="en-US" dirty="0" smtClean="0"/>
              <a:t> is similar</a:t>
            </a:r>
          </a:p>
          <a:p>
            <a:r>
              <a:rPr lang="en-US" dirty="0" smtClean="0"/>
              <a:t>First, it is not difficult to show that</a:t>
            </a:r>
          </a:p>
          <a:p>
            <a:pPr marL="0" indent="0">
              <a:buNone/>
            </a:pPr>
            <a:r>
              <a:rPr lang="en-US" dirty="0"/>
              <a:t> </a:t>
            </a:r>
            <a:r>
              <a:rPr lang="en-US" dirty="0" smtClean="0"/>
              <a:t>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953000"/>
            <a:ext cx="5507421" cy="812800"/>
          </a:xfrm>
          <a:prstGeom prst="rect">
            <a:avLst/>
          </a:prstGeom>
        </p:spPr>
      </p:pic>
    </p:spTree>
    <p:extLst>
      <p:ext uri="{BB962C8B-B14F-4D97-AF65-F5344CB8AC3E}">
        <p14:creationId xmlns:p14="http://schemas.microsoft.com/office/powerpoint/2010/main" val="41532528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Derivatives</a:t>
            </a:r>
            <a:endParaRPr lang="en-US" dirty="0"/>
          </a:p>
        </p:txBody>
      </p:sp>
      <p:sp>
        <p:nvSpPr>
          <p:cNvPr id="3" name="Content Placeholder 2"/>
          <p:cNvSpPr>
            <a:spLocks noGrp="1"/>
          </p:cNvSpPr>
          <p:nvPr>
            <p:ph idx="1"/>
          </p:nvPr>
        </p:nvSpPr>
        <p:spPr/>
        <p:txBody>
          <a:bodyPr/>
          <a:lstStyle/>
          <a:p>
            <a:r>
              <a:rPr lang="en-US" dirty="0" smtClean="0"/>
              <a:t>Consider a given state sequence </a:t>
            </a:r>
            <a:r>
              <a:rPr lang="en-US" dirty="0" smtClean="0">
                <a:latin typeface="Arial"/>
                <a:cs typeface="Arial"/>
              </a:rPr>
              <a:t>X=(X</a:t>
            </a:r>
            <a:r>
              <a:rPr lang="en-US" baseline="-25000" dirty="0" smtClean="0">
                <a:latin typeface="Arial"/>
                <a:cs typeface="Arial"/>
              </a:rPr>
              <a:t>0</a:t>
            </a:r>
            <a:r>
              <a:rPr lang="en-US" dirty="0" smtClean="0">
                <a:latin typeface="Arial"/>
                <a:cs typeface="Arial"/>
              </a:rPr>
              <a:t>,X</a:t>
            </a:r>
            <a:r>
              <a:rPr lang="en-US" baseline="-25000" dirty="0" smtClean="0">
                <a:latin typeface="Arial"/>
                <a:cs typeface="Arial"/>
              </a:rPr>
              <a:t>1</a:t>
            </a:r>
            <a:r>
              <a:rPr lang="en-US" dirty="0" smtClean="0">
                <a:latin typeface="Arial"/>
                <a:cs typeface="Arial"/>
              </a:rPr>
              <a:t>,</a:t>
            </a:r>
            <a:r>
              <a:rPr lang="is-IS" dirty="0" smtClean="0">
                <a:latin typeface="Arial"/>
                <a:cs typeface="Arial"/>
              </a:rPr>
              <a:t>…,X</a:t>
            </a:r>
            <a:r>
              <a:rPr lang="is-IS" baseline="-25000" dirty="0" smtClean="0">
                <a:latin typeface="Arial"/>
                <a:cs typeface="Arial"/>
              </a:rPr>
              <a:t>T-1</a:t>
            </a:r>
            <a:r>
              <a:rPr lang="en-US" dirty="0" smtClean="0">
                <a:latin typeface="Arial"/>
                <a:cs typeface="Arial"/>
              </a:rPr>
              <a:t>)</a:t>
            </a:r>
            <a:r>
              <a:rPr lang="en-US" dirty="0" smtClean="0"/>
              <a:t>    </a:t>
            </a:r>
          </a:p>
          <a:p>
            <a:r>
              <a:rPr lang="en-US" dirty="0" smtClean="0"/>
              <a:t>Let </a:t>
            </a:r>
          </a:p>
          <a:p>
            <a:r>
              <a:rPr lang="en-US" dirty="0" smtClean="0"/>
              <a:t>Then</a:t>
            </a:r>
          </a:p>
          <a:p>
            <a:endParaRPr lang="en-US" dirty="0" smtClean="0"/>
          </a:p>
          <a:p>
            <a:r>
              <a:rPr lang="en-US" dirty="0" smtClean="0"/>
              <a:t>Can be shown that</a:t>
            </a:r>
          </a:p>
          <a:p>
            <a:r>
              <a:rPr lang="en-US" dirty="0" smtClean="0"/>
              <a:t>Where </a:t>
            </a:r>
            <a:r>
              <a:rPr lang="en-US" dirty="0" err="1" smtClean="0">
                <a:latin typeface="Arial"/>
                <a:cs typeface="Arial"/>
              </a:rPr>
              <a:t>g</a:t>
            </a:r>
            <a:r>
              <a:rPr lang="en-US" baseline="-25000" dirty="0" err="1" smtClean="0">
                <a:latin typeface="Arial"/>
                <a:cs typeface="Arial"/>
              </a:rPr>
              <a:t>ij</a:t>
            </a:r>
            <a:r>
              <a:rPr lang="en-US" dirty="0" smtClean="0">
                <a:latin typeface="Arial"/>
                <a:cs typeface="Arial"/>
              </a:rPr>
              <a:t>(X)</a:t>
            </a:r>
            <a:r>
              <a:rPr lang="en-US" dirty="0" smtClean="0"/>
              <a:t> is number of transitions from state </a:t>
            </a:r>
            <a:r>
              <a:rPr lang="en-US" dirty="0" err="1" smtClean="0">
                <a:latin typeface="Arial"/>
                <a:cs typeface="Arial"/>
              </a:rPr>
              <a:t>i</a:t>
            </a:r>
            <a:r>
              <a:rPr lang="en-US" dirty="0" smtClean="0"/>
              <a:t> to state </a:t>
            </a:r>
            <a:r>
              <a:rPr lang="en-US" dirty="0" smtClean="0">
                <a:latin typeface="Arial"/>
                <a:cs typeface="Arial"/>
              </a:rPr>
              <a:t>j</a:t>
            </a:r>
            <a:r>
              <a:rPr lang="en-US" dirty="0" smtClean="0"/>
              <a:t> in </a:t>
            </a:r>
            <a:r>
              <a:rPr lang="en-US" dirty="0">
                <a:latin typeface="Arial"/>
                <a:cs typeface="Arial"/>
              </a:rPr>
              <a:t>X</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59</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819400"/>
            <a:ext cx="7188200" cy="4953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797300"/>
            <a:ext cx="2247900" cy="774700"/>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419600"/>
            <a:ext cx="2730500" cy="812800"/>
          </a:xfrm>
          <a:prstGeom prst="rect">
            <a:avLst/>
          </a:prstGeom>
        </p:spPr>
      </p:pic>
    </p:spTree>
    <p:extLst>
      <p:ext uri="{BB962C8B-B14F-4D97-AF65-F5344CB8AC3E}">
        <p14:creationId xmlns:p14="http://schemas.microsoft.com/office/powerpoint/2010/main" val="20897662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OR, and XOR</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Perceptron </a:t>
            </a:r>
            <a:r>
              <a:rPr lang="en-US" b="1" i="1" smtClean="0"/>
              <a:t>cannot</a:t>
            </a:r>
            <a:r>
              <a:rPr lang="en-US" smtClean="0"/>
              <a:t> model </a:t>
            </a:r>
            <a:r>
              <a:rPr lang="en-US" dirty="0" smtClean="0"/>
              <a:t>XOR</a:t>
            </a:r>
          </a:p>
          <a:p>
            <a:endParaRPr lang="en-US" dirty="0"/>
          </a:p>
          <a:p>
            <a:endParaRPr lang="en-US" dirty="0" smtClean="0"/>
          </a:p>
          <a:p>
            <a:endParaRPr lang="en-US" dirty="0"/>
          </a:p>
          <a:p>
            <a:endParaRPr lang="en-US" dirty="0" smtClean="0"/>
          </a:p>
          <a:p>
            <a:endParaRPr lang="en-US" dirty="0"/>
          </a:p>
          <a:p>
            <a:r>
              <a:rPr lang="en-US" dirty="0" smtClean="0"/>
              <a:t>But, </a:t>
            </a:r>
            <a:r>
              <a:rPr lang="en-US" b="1" dirty="0" smtClean="0">
                <a:solidFill>
                  <a:srgbClr val="0000FF"/>
                </a:solidFill>
              </a:rPr>
              <a:t>multilayer perceptron </a:t>
            </a:r>
            <a:r>
              <a:rPr lang="en-US" dirty="0" smtClean="0"/>
              <a:t>(MLP) is </a:t>
            </a:r>
            <a:r>
              <a:rPr lang="en-US" b="1" i="1" dirty="0" smtClean="0"/>
              <a:t>not</a:t>
            </a:r>
            <a:r>
              <a:rPr lang="en-US" dirty="0" smtClean="0"/>
              <a:t> restricted to linear decision boundary!</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pic>
        <p:nvPicPr>
          <p:cNvPr id="7" name="Picture 6" descr="tem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62200"/>
            <a:ext cx="7975600" cy="2857500"/>
          </a:xfrm>
          <a:prstGeom prst="rect">
            <a:avLst/>
          </a:prstGeom>
        </p:spPr>
      </p:pic>
    </p:spTree>
    <p:extLst>
      <p:ext uri="{BB962C8B-B14F-4D97-AF65-F5344CB8AC3E}">
        <p14:creationId xmlns:p14="http://schemas.microsoft.com/office/powerpoint/2010/main" val="9798970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Derivatives (continued)</a:t>
            </a:r>
            <a:endParaRPr lang="en-US" dirty="0"/>
          </a:p>
        </p:txBody>
      </p:sp>
      <p:sp>
        <p:nvSpPr>
          <p:cNvPr id="3" name="Content Placeholder 2"/>
          <p:cNvSpPr>
            <a:spLocks noGrp="1"/>
          </p:cNvSpPr>
          <p:nvPr>
            <p:ph idx="1"/>
          </p:nvPr>
        </p:nvSpPr>
        <p:spPr/>
        <p:txBody>
          <a:bodyPr/>
          <a:lstStyle/>
          <a:p>
            <a:pPr>
              <a:lnSpc>
                <a:spcPct val="110000"/>
              </a:lnSpc>
            </a:pPr>
            <a:r>
              <a:rPr lang="en-US" dirty="0" smtClean="0"/>
              <a:t>We have                     and  </a:t>
            </a:r>
          </a:p>
          <a:p>
            <a:pPr>
              <a:lnSpc>
                <a:spcPct val="110000"/>
              </a:lnSpc>
            </a:pPr>
            <a:r>
              <a:rPr lang="en-US" dirty="0" smtClean="0"/>
              <a:t>Where </a:t>
            </a:r>
            <a:r>
              <a:rPr lang="en-US" dirty="0" err="1" smtClean="0">
                <a:latin typeface="Arial"/>
                <a:cs typeface="Arial"/>
              </a:rPr>
              <a:t>g</a:t>
            </a:r>
            <a:r>
              <a:rPr lang="en-US" baseline="-25000" dirty="0" err="1" smtClean="0">
                <a:latin typeface="Arial"/>
                <a:cs typeface="Arial"/>
              </a:rPr>
              <a:t>ij</a:t>
            </a:r>
            <a:r>
              <a:rPr lang="en-US" dirty="0" smtClean="0">
                <a:latin typeface="Arial"/>
                <a:cs typeface="Arial"/>
              </a:rPr>
              <a:t>(X)</a:t>
            </a:r>
            <a:r>
              <a:rPr lang="en-US" dirty="0" smtClean="0"/>
              <a:t> is number of transitions from state </a:t>
            </a:r>
            <a:r>
              <a:rPr lang="en-US" dirty="0" err="1" smtClean="0">
                <a:latin typeface="Arial"/>
                <a:cs typeface="Arial"/>
              </a:rPr>
              <a:t>i</a:t>
            </a:r>
            <a:r>
              <a:rPr lang="en-US" dirty="0" smtClean="0"/>
              <a:t> to state </a:t>
            </a:r>
            <a:r>
              <a:rPr lang="en-US" dirty="0" smtClean="0">
                <a:latin typeface="Arial"/>
                <a:cs typeface="Arial"/>
              </a:rPr>
              <a:t>j</a:t>
            </a:r>
            <a:r>
              <a:rPr lang="en-US" dirty="0" smtClean="0"/>
              <a:t> in </a:t>
            </a:r>
            <a:r>
              <a:rPr lang="en-US" dirty="0">
                <a:latin typeface="Arial"/>
                <a:cs typeface="Arial"/>
              </a:rPr>
              <a:t>X</a:t>
            </a:r>
            <a:r>
              <a:rPr lang="en-US" dirty="0" smtClean="0"/>
              <a:t> </a:t>
            </a:r>
          </a:p>
          <a:p>
            <a:pPr>
              <a:lnSpc>
                <a:spcPct val="110000"/>
              </a:lnSpc>
            </a:pPr>
            <a:r>
              <a:rPr lang="en-US" dirty="0" smtClean="0"/>
              <a:t>It follows that      </a:t>
            </a:r>
          </a:p>
          <a:p>
            <a:pPr marL="0" indent="0">
              <a:lnSpc>
                <a:spcPct val="110000"/>
              </a:lnSpc>
              <a:buNone/>
            </a:pPr>
            <a:r>
              <a:rPr lang="en-US" dirty="0" smtClean="0"/>
              <a:t>                                                      (#)</a:t>
            </a:r>
            <a:endParaRPr lang="en-US" dirty="0"/>
          </a:p>
          <a:p>
            <a:pPr>
              <a:lnSpc>
                <a:spcPct val="110000"/>
              </a:lnSpc>
            </a:pPr>
            <a:r>
              <a:rPr lang="en-US" dirty="0" smtClean="0"/>
              <a:t>Where          is expected number of transitions from state </a:t>
            </a:r>
            <a:r>
              <a:rPr lang="en-US" dirty="0" err="1" smtClean="0">
                <a:latin typeface="Arial"/>
                <a:cs typeface="Arial"/>
              </a:rPr>
              <a:t>i</a:t>
            </a:r>
            <a:r>
              <a:rPr lang="en-US" dirty="0" smtClean="0"/>
              <a:t> to state </a:t>
            </a:r>
            <a:r>
              <a:rPr lang="en-US" dirty="0" smtClean="0">
                <a:latin typeface="Arial"/>
                <a:cs typeface="Arial"/>
              </a:rPr>
              <a:t>j</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60</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1676400"/>
            <a:ext cx="2247900" cy="774700"/>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00" y="1600200"/>
            <a:ext cx="2730500" cy="812800"/>
          </a:xfrm>
          <a:prstGeom prst="rect">
            <a:avLst/>
          </a:prstGeom>
        </p:spPr>
      </p:pic>
      <p:pic>
        <p:nvPicPr>
          <p:cNvPr id="9" name="Picture 8"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038600"/>
            <a:ext cx="4572000" cy="889000"/>
          </a:xfrm>
          <a:prstGeom prst="rect">
            <a:avLst/>
          </a:prstGeom>
        </p:spPr>
      </p:pic>
      <p:pic>
        <p:nvPicPr>
          <p:cNvPr id="10" name="Picture 9"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4876800"/>
            <a:ext cx="990600" cy="440267"/>
          </a:xfrm>
          <a:prstGeom prst="rect">
            <a:avLst/>
          </a:prstGeom>
        </p:spPr>
      </p:pic>
    </p:spTree>
    <p:extLst>
      <p:ext uri="{BB962C8B-B14F-4D97-AF65-F5344CB8AC3E}">
        <p14:creationId xmlns:p14="http://schemas.microsoft.com/office/powerpoint/2010/main" val="9725441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HMM Gradient Ascent</a:t>
            </a:r>
            <a:endParaRPr lang="en-US" dirty="0"/>
          </a:p>
        </p:txBody>
      </p:sp>
      <p:sp>
        <p:nvSpPr>
          <p:cNvPr id="3" name="Content Placeholder 2"/>
          <p:cNvSpPr>
            <a:spLocks noGrp="1"/>
          </p:cNvSpPr>
          <p:nvPr>
            <p:ph idx="1"/>
          </p:nvPr>
        </p:nvSpPr>
        <p:spPr>
          <a:xfrm>
            <a:off x="685800" y="1143000"/>
            <a:ext cx="7924800" cy="5029200"/>
          </a:xfrm>
        </p:spPr>
        <p:txBody>
          <a:bodyPr/>
          <a:lstStyle/>
          <a:p>
            <a:pPr>
              <a:lnSpc>
                <a:spcPct val="110000"/>
              </a:lnSpc>
            </a:pPr>
            <a:r>
              <a:rPr lang="en-US" dirty="0" smtClean="0"/>
              <a:t>Let     be sum of          over </a:t>
            </a:r>
            <a:r>
              <a:rPr lang="en-US" dirty="0">
                <a:latin typeface="Lucida Grande"/>
                <a:cs typeface="Lucida Grande"/>
              </a:rPr>
              <a:t>j</a:t>
            </a:r>
            <a:r>
              <a:rPr lang="en-US" dirty="0" smtClean="0"/>
              <a:t>  </a:t>
            </a:r>
            <a:r>
              <a:rPr lang="en-US" dirty="0" smtClean="0"/>
              <a:t> </a:t>
            </a:r>
            <a:endParaRPr lang="en-US" dirty="0" smtClean="0"/>
          </a:p>
          <a:p>
            <a:pPr>
              <a:lnSpc>
                <a:spcPct val="110000"/>
              </a:lnSpc>
            </a:pPr>
            <a:r>
              <a:rPr lang="en-US" dirty="0" smtClean="0"/>
              <a:t>By the chain rule and (#), we have</a:t>
            </a:r>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r>
              <a:rPr lang="en-US" dirty="0"/>
              <a:t>But </a:t>
            </a:r>
            <a:r>
              <a:rPr lang="en-US" dirty="0" smtClean="0"/>
              <a:t>we </a:t>
            </a:r>
            <a:r>
              <a:rPr lang="en-US" dirty="0"/>
              <a:t>want </a:t>
            </a:r>
            <a:r>
              <a:rPr lang="en-US" dirty="0">
                <a:latin typeface="Lucida Grande"/>
                <a:cs typeface="Lucida Grande"/>
              </a:rPr>
              <a:t>log</a:t>
            </a:r>
            <a:r>
              <a:rPr lang="en-US" dirty="0"/>
              <a:t> </a:t>
            </a:r>
            <a:r>
              <a:rPr lang="en-US" dirty="0">
                <a:latin typeface="Lucida Grande"/>
                <a:cs typeface="Lucida Grande"/>
              </a:rPr>
              <a:t>L</a:t>
            </a:r>
            <a:r>
              <a:rPr lang="en-US" baseline="-25000" dirty="0">
                <a:cs typeface="Lucida Grande"/>
              </a:rPr>
              <a:t>O</a:t>
            </a:r>
            <a:r>
              <a:rPr lang="en-US" dirty="0">
                <a:latin typeface="Lucida Grande"/>
                <a:cs typeface="Lucida Grande"/>
              </a:rPr>
              <a:t>(</a:t>
            </a:r>
            <a:r>
              <a:rPr lang="en-US" dirty="0" err="1">
                <a:latin typeface="Lucida Grande"/>
                <a:ea typeface="Lucida Grande"/>
                <a:cs typeface="Lucida Grande"/>
              </a:rPr>
              <a:t>λ</a:t>
            </a:r>
            <a:r>
              <a:rPr lang="en-US" dirty="0">
                <a:latin typeface="Lucida Grande"/>
                <a:cs typeface="Lucida Grande"/>
              </a:rPr>
              <a:t>)</a:t>
            </a:r>
            <a:r>
              <a:rPr lang="en-US" dirty="0"/>
              <a:t>, not </a:t>
            </a:r>
            <a:r>
              <a:rPr lang="en-US" dirty="0">
                <a:latin typeface="Lucida Grande"/>
                <a:cs typeface="Lucida Grande"/>
              </a:rPr>
              <a:t>L</a:t>
            </a:r>
            <a:r>
              <a:rPr lang="en-US" baseline="-25000" dirty="0">
                <a:cs typeface="Lucida Grande"/>
              </a:rPr>
              <a:t>O</a:t>
            </a:r>
            <a:r>
              <a:rPr lang="en-US" dirty="0">
                <a:latin typeface="Lucida Grande"/>
                <a:cs typeface="Lucida Grande"/>
              </a:rPr>
              <a:t>(</a:t>
            </a:r>
            <a:r>
              <a:rPr lang="en-US" dirty="0" err="1">
                <a:latin typeface="Lucida Grande"/>
                <a:ea typeface="Lucida Grande"/>
                <a:cs typeface="Lucida Grande"/>
              </a:rPr>
              <a:t>λ</a:t>
            </a:r>
            <a:r>
              <a:rPr lang="en-US" dirty="0">
                <a:latin typeface="Lucida Grande"/>
                <a:cs typeface="Lucida Grande"/>
              </a:rPr>
              <a:t>)</a:t>
            </a:r>
            <a:r>
              <a:rPr lang="en-US" dirty="0"/>
              <a:t>      </a:t>
            </a:r>
          </a:p>
          <a:p>
            <a:pPr>
              <a:lnSpc>
                <a:spcPct val="110000"/>
              </a:lnSpc>
            </a:pP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61</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501900"/>
            <a:ext cx="5626100" cy="3060700"/>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500" y="1295400"/>
            <a:ext cx="444500" cy="398517"/>
          </a:xfrm>
          <a:prstGeom prst="rect">
            <a:avLst/>
          </a:prstGeom>
        </p:spPr>
      </p:pic>
      <p:pic>
        <p:nvPicPr>
          <p:cNvPr id="9" name="Picture 8"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295400"/>
            <a:ext cx="990600" cy="440267"/>
          </a:xfrm>
          <a:prstGeom prst="rect">
            <a:avLst/>
          </a:prstGeom>
        </p:spPr>
      </p:pic>
    </p:spTree>
    <p:extLst>
      <p:ext uri="{BB962C8B-B14F-4D97-AF65-F5344CB8AC3E}">
        <p14:creationId xmlns:p14="http://schemas.microsoft.com/office/powerpoint/2010/main" val="182735813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Gradient Ascent</a:t>
            </a:r>
            <a:endParaRPr lang="en-US" dirty="0"/>
          </a:p>
        </p:txBody>
      </p:sp>
      <p:sp>
        <p:nvSpPr>
          <p:cNvPr id="3" name="Content Placeholder 2"/>
          <p:cNvSpPr>
            <a:spLocks noGrp="1"/>
          </p:cNvSpPr>
          <p:nvPr>
            <p:ph idx="1"/>
          </p:nvPr>
        </p:nvSpPr>
        <p:spPr/>
        <p:txBody>
          <a:bodyPr/>
          <a:lstStyle/>
          <a:p>
            <a:r>
              <a:rPr lang="en-US" dirty="0" smtClean="0"/>
              <a:t>We have</a:t>
            </a:r>
          </a:p>
          <a:p>
            <a:endParaRPr lang="en-US" dirty="0"/>
          </a:p>
          <a:p>
            <a:endParaRPr lang="en-US" dirty="0" smtClean="0"/>
          </a:p>
          <a:p>
            <a:r>
              <a:rPr lang="en-US" dirty="0" smtClean="0"/>
              <a:t>This gives us a way to update </a:t>
            </a:r>
            <a:r>
              <a:rPr lang="en-US" dirty="0" smtClean="0">
                <a:latin typeface="Lucida Grande"/>
                <a:cs typeface="Lucida Grande"/>
              </a:rPr>
              <a:t>W</a:t>
            </a:r>
            <a:r>
              <a:rPr lang="en-US" dirty="0" smtClean="0"/>
              <a:t> (and </a:t>
            </a:r>
            <a:r>
              <a:rPr lang="en-US" dirty="0" smtClean="0">
                <a:latin typeface="Lucida Grande"/>
                <a:cs typeface="Lucida Grande"/>
              </a:rPr>
              <a:t>V</a:t>
            </a:r>
            <a:r>
              <a:rPr lang="en-US" dirty="0" smtClean="0"/>
              <a:t> is similar) via gradient ascent, that is,</a:t>
            </a:r>
          </a:p>
          <a:p>
            <a:endParaRPr lang="en-US" dirty="0"/>
          </a:p>
          <a:p>
            <a:pPr lvl="1"/>
            <a:r>
              <a:rPr lang="en-US" dirty="0" smtClean="0"/>
              <a:t>Where </a:t>
            </a:r>
            <a:r>
              <a:rPr lang="en-US" dirty="0" err="1" smtClean="0">
                <a:latin typeface="Lucida Grande"/>
                <a:cs typeface="Lucida Grande"/>
              </a:rPr>
              <a:t>ρ</a:t>
            </a:r>
            <a:r>
              <a:rPr lang="en-US" dirty="0" smtClean="0"/>
              <a:t> is learning rate, </a:t>
            </a:r>
            <a:r>
              <a:rPr lang="en-US" dirty="0" smtClean="0">
                <a:latin typeface="Apple Chancery"/>
                <a:cs typeface="Apple Chancery"/>
              </a:rPr>
              <a:t>C</a:t>
            </a:r>
            <a:r>
              <a:rPr lang="en-US" dirty="0" smtClean="0">
                <a:latin typeface="Lucida Grande"/>
                <a:cs typeface="Lucida Grande"/>
              </a:rPr>
              <a:t>(</a:t>
            </a:r>
            <a:r>
              <a:rPr lang="en-US" dirty="0" smtClean="0">
                <a:latin typeface="+mj-lt"/>
                <a:cs typeface="Lucida Grande"/>
              </a:rPr>
              <a:t>O</a:t>
            </a:r>
            <a:r>
              <a:rPr lang="en-US" dirty="0" smtClean="0">
                <a:latin typeface="Lucida Grande"/>
                <a:cs typeface="Lucida Grande"/>
              </a:rPr>
              <a:t>) = P(</a:t>
            </a:r>
            <a:r>
              <a:rPr lang="en-US" dirty="0" err="1" smtClean="0">
                <a:latin typeface="+mj-lt"/>
                <a:cs typeface="Lucida Grande"/>
              </a:rPr>
              <a:t>O</a:t>
            </a:r>
            <a:r>
              <a:rPr lang="en-US" dirty="0" err="1" smtClean="0">
                <a:latin typeface="Lucida Grande"/>
                <a:cs typeface="Lucida Grande"/>
              </a:rPr>
              <a:t>|λ</a:t>
            </a:r>
            <a:r>
              <a:rPr lang="en-US" dirty="0" smtClean="0">
                <a:latin typeface="Lucida Grande"/>
                <a:cs typeface="Lucida Grande"/>
              </a:rPr>
              <a:t>)    </a:t>
            </a:r>
          </a:p>
          <a:p>
            <a:r>
              <a:rPr lang="en-US" dirty="0"/>
              <a:t>I</a:t>
            </a:r>
            <a:r>
              <a:rPr lang="en-US" dirty="0" smtClean="0"/>
              <a:t>s this practical?</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62</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705" y="2438400"/>
            <a:ext cx="5903495" cy="9144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56" y="4495800"/>
            <a:ext cx="4343400" cy="660400"/>
          </a:xfrm>
          <a:prstGeom prst="rect">
            <a:avLst/>
          </a:prstGeom>
        </p:spPr>
      </p:pic>
    </p:spTree>
    <p:extLst>
      <p:ext uri="{BB962C8B-B14F-4D97-AF65-F5344CB8AC3E}">
        <p14:creationId xmlns:p14="http://schemas.microsoft.com/office/powerpoint/2010/main" val="90910766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Training</a:t>
            </a:r>
            <a:endParaRPr lang="en-US" dirty="0"/>
          </a:p>
        </p:txBody>
      </p:sp>
      <p:sp>
        <p:nvSpPr>
          <p:cNvPr id="3" name="Content Placeholder 2"/>
          <p:cNvSpPr>
            <a:spLocks noGrp="1"/>
          </p:cNvSpPr>
          <p:nvPr>
            <p:ph idx="1"/>
          </p:nvPr>
        </p:nvSpPr>
        <p:spPr/>
        <p:txBody>
          <a:bodyPr/>
          <a:lstStyle/>
          <a:p>
            <a:r>
              <a:rPr lang="en-US" dirty="0" smtClean="0"/>
              <a:t>Yes, it is </a:t>
            </a:r>
            <a:r>
              <a:rPr lang="en-US" smtClean="0"/>
              <a:t>(almost) practical</a:t>
            </a:r>
            <a:r>
              <a:rPr lang="en-US" dirty="0" smtClean="0"/>
              <a:t>!</a:t>
            </a:r>
          </a:p>
          <a:p>
            <a:endParaRPr lang="en-US" dirty="0"/>
          </a:p>
          <a:p>
            <a:endParaRPr lang="en-US" dirty="0" smtClean="0"/>
          </a:p>
          <a:p>
            <a:r>
              <a:rPr lang="en-US" dirty="0" smtClean="0"/>
              <a:t>And</a:t>
            </a:r>
          </a:p>
          <a:p>
            <a:endParaRPr lang="en-US" dirty="0"/>
          </a:p>
          <a:p>
            <a:r>
              <a:rPr lang="en-US" dirty="0"/>
              <a:t>H</a:t>
            </a:r>
            <a:r>
              <a:rPr lang="en-US" dirty="0" smtClean="0"/>
              <a:t>owever, </a:t>
            </a:r>
            <a:r>
              <a:rPr lang="en-US" dirty="0">
                <a:latin typeface="Apple Chancery"/>
                <a:cs typeface="Apple Chancery"/>
              </a:rPr>
              <a:t>C</a:t>
            </a:r>
            <a:r>
              <a:rPr lang="en-US" dirty="0">
                <a:latin typeface="Lucida Grande"/>
                <a:cs typeface="Lucida Grande"/>
              </a:rPr>
              <a:t>(</a:t>
            </a:r>
            <a:r>
              <a:rPr lang="en-US" dirty="0">
                <a:latin typeface="+mj-lt"/>
                <a:cs typeface="Lucida Grande"/>
              </a:rPr>
              <a:t>O</a:t>
            </a:r>
            <a:r>
              <a:rPr lang="en-US" dirty="0">
                <a:latin typeface="Lucida Grande"/>
                <a:cs typeface="Lucida Grande"/>
              </a:rPr>
              <a:t>)</a:t>
            </a:r>
            <a:r>
              <a:rPr lang="en-US" dirty="0" smtClean="0"/>
              <a:t> will cause overflow</a:t>
            </a:r>
          </a:p>
          <a:p>
            <a:r>
              <a:rPr lang="en-US" dirty="0" smtClean="0"/>
              <a:t>So, instead we use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78" y="2362200"/>
            <a:ext cx="5466522" cy="9525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680" y="3352800"/>
            <a:ext cx="3196120" cy="1173796"/>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5092700"/>
            <a:ext cx="3998984" cy="927100"/>
          </a:xfrm>
          <a:prstGeom prst="rect">
            <a:avLst/>
          </a:prstGeom>
        </p:spPr>
      </p:pic>
    </p:spTree>
    <p:extLst>
      <p:ext uri="{BB962C8B-B14F-4D97-AF65-F5344CB8AC3E}">
        <p14:creationId xmlns:p14="http://schemas.microsoft.com/office/powerpoint/2010/main" val="36046444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Training Example</a:t>
            </a:r>
            <a:endParaRPr lang="en-US" dirty="0"/>
          </a:p>
        </p:txBody>
      </p:sp>
      <p:sp>
        <p:nvSpPr>
          <p:cNvPr id="3" name="Content Placeholder 2"/>
          <p:cNvSpPr>
            <a:spLocks noGrp="1"/>
          </p:cNvSpPr>
          <p:nvPr>
            <p:ph idx="1"/>
          </p:nvPr>
        </p:nvSpPr>
        <p:spPr/>
        <p:txBody>
          <a:bodyPr/>
          <a:lstStyle/>
          <a:p>
            <a:r>
              <a:rPr lang="en-US" dirty="0"/>
              <a:t>O</a:t>
            </a:r>
            <a:r>
              <a:rPr lang="en-US" dirty="0" smtClean="0"/>
              <a:t>ur favorite HMM example</a:t>
            </a:r>
            <a:r>
              <a:rPr lang="is-IS" dirty="0" smtClean="0"/>
              <a:t>…</a:t>
            </a:r>
            <a:endParaRPr lang="en-US" dirty="0" smtClean="0"/>
          </a:p>
          <a:p>
            <a:pPr lvl="1"/>
            <a:r>
              <a:rPr lang="en-US" dirty="0" smtClean="0"/>
              <a:t>English text, </a:t>
            </a:r>
            <a:r>
              <a:rPr lang="en-US" dirty="0" smtClean="0">
                <a:latin typeface="Lucida Grande"/>
                <a:cs typeface="Lucida Grande"/>
              </a:rPr>
              <a:t>M=27</a:t>
            </a:r>
            <a:r>
              <a:rPr lang="en-US" dirty="0" smtClean="0"/>
              <a:t>, </a:t>
            </a:r>
            <a:r>
              <a:rPr lang="en-US" dirty="0" smtClean="0">
                <a:latin typeface="Lucida Grande"/>
                <a:cs typeface="Lucida Grande"/>
              </a:rPr>
              <a:t>N=2</a:t>
            </a:r>
            <a:r>
              <a:rPr lang="en-US" dirty="0" smtClean="0"/>
              <a:t>, </a:t>
            </a:r>
            <a:r>
              <a:rPr lang="en-US" dirty="0" smtClean="0">
                <a:latin typeface="Lucida Grande"/>
                <a:cs typeface="Lucida Grande"/>
              </a:rPr>
              <a:t>T=50,000</a:t>
            </a:r>
            <a:r>
              <a:rPr lang="en-US" dirty="0" smtClean="0"/>
              <a:t>   </a:t>
            </a:r>
          </a:p>
          <a:p>
            <a:r>
              <a:rPr lang="en-US" dirty="0"/>
              <a:t>W</a:t>
            </a:r>
            <a:r>
              <a:rPr lang="en-US" dirty="0" smtClean="0"/>
              <a:t>ith Baum-Welch, the hidden states correspond to what?</a:t>
            </a:r>
          </a:p>
          <a:p>
            <a:pPr lvl="1"/>
            <a:r>
              <a:rPr lang="en-US" dirty="0" smtClean="0"/>
              <a:t>Consonants and vowels</a:t>
            </a:r>
          </a:p>
          <a:p>
            <a:r>
              <a:rPr lang="en-US" dirty="0" smtClean="0"/>
              <a:t>Let’s train using gradient ascent</a:t>
            </a:r>
          </a:p>
          <a:p>
            <a:r>
              <a:rPr lang="en-US" dirty="0" smtClean="0"/>
              <a:t>Choose </a:t>
            </a:r>
            <a:r>
              <a:rPr lang="en-US" dirty="0" err="1" smtClean="0">
                <a:latin typeface="Lucida Grande"/>
                <a:cs typeface="Lucida Grande"/>
              </a:rPr>
              <a:t>τ</a:t>
            </a:r>
            <a:r>
              <a:rPr lang="en-US" dirty="0" smtClean="0">
                <a:latin typeface="Lucida Grande"/>
                <a:cs typeface="Lucida Grande"/>
              </a:rPr>
              <a:t>=2.5</a:t>
            </a:r>
            <a:r>
              <a:rPr lang="en-US" dirty="0" smtClean="0"/>
              <a:t> and </a:t>
            </a:r>
            <a:r>
              <a:rPr lang="en-US" dirty="0" err="1" smtClean="0">
                <a:latin typeface="Lucida Grande"/>
                <a:cs typeface="Lucida Grande"/>
              </a:rPr>
              <a:t>ρ</a:t>
            </a:r>
            <a:r>
              <a:rPr lang="en-US" dirty="0" smtClean="0">
                <a:latin typeface="Lucida Grande"/>
                <a:cs typeface="Lucida Grande"/>
              </a:rPr>
              <a:t>=12.0</a:t>
            </a:r>
            <a:r>
              <a:rPr lang="en-US" dirty="0" smtClean="0"/>
              <a:t>        </a:t>
            </a:r>
          </a:p>
          <a:p>
            <a:r>
              <a:rPr lang="en-US" dirty="0" smtClean="0"/>
              <a:t>Results on next couple of slides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64</a:t>
            </a:fld>
            <a:endParaRPr lang="en-US"/>
          </a:p>
        </p:txBody>
      </p:sp>
    </p:spTree>
    <p:extLst>
      <p:ext uri="{BB962C8B-B14F-4D97-AF65-F5344CB8AC3E}">
        <p14:creationId xmlns:p14="http://schemas.microsoft.com/office/powerpoint/2010/main" val="92248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876800" cy="1447800"/>
          </a:xfrm>
        </p:spPr>
        <p:txBody>
          <a:bodyPr/>
          <a:lstStyle/>
          <a:p>
            <a:r>
              <a:rPr lang="en-US" dirty="0" smtClean="0"/>
              <a:t>HMM English Text Example</a:t>
            </a:r>
            <a:endParaRPr lang="en-US" dirty="0"/>
          </a:p>
        </p:txBody>
      </p:sp>
      <p:sp>
        <p:nvSpPr>
          <p:cNvPr id="3" name="Content Placeholder 2"/>
          <p:cNvSpPr>
            <a:spLocks noGrp="1"/>
          </p:cNvSpPr>
          <p:nvPr>
            <p:ph idx="1"/>
          </p:nvPr>
        </p:nvSpPr>
        <p:spPr>
          <a:xfrm>
            <a:off x="304800" y="1905000"/>
            <a:ext cx="4343400" cy="4343400"/>
          </a:xfrm>
        </p:spPr>
        <p:txBody>
          <a:bodyPr/>
          <a:lstStyle/>
          <a:p>
            <a:r>
              <a:rPr lang="en-US" dirty="0" smtClean="0"/>
              <a:t>Initial and final     </a:t>
            </a:r>
            <a:r>
              <a:rPr lang="en-US" dirty="0" smtClean="0">
                <a:latin typeface="Lucida Grande"/>
                <a:cs typeface="Lucida Grande"/>
              </a:rPr>
              <a:t>W</a:t>
            </a:r>
            <a:r>
              <a:rPr lang="en-US" dirty="0" smtClean="0"/>
              <a:t> and </a:t>
            </a:r>
            <a:r>
              <a:rPr lang="en-US" dirty="0" smtClean="0">
                <a:latin typeface="Lucida Grande"/>
                <a:cs typeface="Lucida Grande"/>
              </a:rPr>
              <a:t>V</a:t>
            </a:r>
            <a:r>
              <a:rPr lang="en-US" dirty="0" smtClean="0"/>
              <a:t> (transpose)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696" y="381000"/>
            <a:ext cx="3570303" cy="57912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3475004"/>
            <a:ext cx="4991100" cy="1066800"/>
          </a:xfrm>
          <a:prstGeom prst="rect">
            <a:avLst/>
          </a:prstGeom>
        </p:spPr>
      </p:pic>
    </p:spTree>
    <p:extLst>
      <p:ext uri="{BB962C8B-B14F-4D97-AF65-F5344CB8AC3E}">
        <p14:creationId xmlns:p14="http://schemas.microsoft.com/office/powerpoint/2010/main" val="376319574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876800" cy="1447800"/>
          </a:xfrm>
        </p:spPr>
        <p:txBody>
          <a:bodyPr/>
          <a:lstStyle/>
          <a:p>
            <a:r>
              <a:rPr lang="en-US" dirty="0" smtClean="0"/>
              <a:t>HMM English Text Example</a:t>
            </a:r>
            <a:endParaRPr lang="en-US" dirty="0"/>
          </a:p>
        </p:txBody>
      </p:sp>
      <p:sp>
        <p:nvSpPr>
          <p:cNvPr id="3" name="Content Placeholder 2"/>
          <p:cNvSpPr>
            <a:spLocks noGrp="1"/>
          </p:cNvSpPr>
          <p:nvPr>
            <p:ph idx="1"/>
          </p:nvPr>
        </p:nvSpPr>
        <p:spPr>
          <a:xfrm>
            <a:off x="304800" y="1905000"/>
            <a:ext cx="4343400" cy="4343400"/>
          </a:xfrm>
        </p:spPr>
        <p:txBody>
          <a:bodyPr/>
          <a:lstStyle/>
          <a:p>
            <a:r>
              <a:rPr lang="en-US" dirty="0" smtClean="0"/>
              <a:t>Initial and final      </a:t>
            </a:r>
            <a:r>
              <a:rPr lang="en-US" dirty="0">
                <a:latin typeface="Lucida Grande"/>
                <a:cs typeface="Lucida Grande"/>
              </a:rPr>
              <a:t>A</a:t>
            </a:r>
            <a:r>
              <a:rPr lang="en-US" dirty="0" smtClean="0"/>
              <a:t> and </a:t>
            </a:r>
            <a:r>
              <a:rPr lang="en-US" dirty="0">
                <a:latin typeface="Lucida Grande"/>
                <a:cs typeface="Lucida Grande"/>
              </a:rPr>
              <a:t>B</a:t>
            </a:r>
            <a:r>
              <a:rPr lang="en-US" dirty="0" smtClean="0"/>
              <a:t> (transpose)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66</a:t>
            </a:fld>
            <a:endParaRPr lang="en-US"/>
          </a:p>
        </p:txBody>
      </p:sp>
      <p:pic>
        <p:nvPicPr>
          <p:cNvPr id="8" name="Picture 7"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970" y="381000"/>
            <a:ext cx="3656357" cy="5867400"/>
          </a:xfrm>
          <a:prstGeom prst="rect">
            <a:avLst/>
          </a:prstGeom>
        </p:spPr>
      </p:pic>
      <p:pic>
        <p:nvPicPr>
          <p:cNvPr id="9" name="Picture 8"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65500"/>
            <a:ext cx="4991100" cy="1130300"/>
          </a:xfrm>
          <a:prstGeom prst="rect">
            <a:avLst/>
          </a:prstGeom>
        </p:spPr>
      </p:pic>
    </p:spTree>
    <p:extLst>
      <p:ext uri="{BB962C8B-B14F-4D97-AF65-F5344CB8AC3E}">
        <p14:creationId xmlns:p14="http://schemas.microsoft.com/office/powerpoint/2010/main" val="323863723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295400"/>
          </a:xfrm>
        </p:spPr>
        <p:txBody>
          <a:bodyPr/>
          <a:lstStyle/>
          <a:p>
            <a:r>
              <a:rPr lang="en-US" dirty="0" smtClean="0"/>
              <a:t>Gradient Ascent and HMM Training</a:t>
            </a:r>
            <a:endParaRPr lang="en-US" dirty="0"/>
          </a:p>
        </p:txBody>
      </p:sp>
      <p:sp>
        <p:nvSpPr>
          <p:cNvPr id="3" name="Content Placeholder 2"/>
          <p:cNvSpPr>
            <a:spLocks noGrp="1"/>
          </p:cNvSpPr>
          <p:nvPr>
            <p:ph idx="1"/>
          </p:nvPr>
        </p:nvSpPr>
        <p:spPr>
          <a:xfrm>
            <a:off x="685800" y="1752600"/>
            <a:ext cx="7848600" cy="4419600"/>
          </a:xfrm>
        </p:spPr>
        <p:txBody>
          <a:bodyPr/>
          <a:lstStyle/>
          <a:p>
            <a:r>
              <a:rPr lang="en-US" dirty="0" smtClean="0"/>
              <a:t>An alternative and reasonably effective way to train HMM</a:t>
            </a:r>
          </a:p>
          <a:p>
            <a:r>
              <a:rPr lang="en-US" dirty="0" smtClean="0"/>
              <a:t>Is it better? Maybe not in general</a:t>
            </a:r>
          </a:p>
          <a:p>
            <a:r>
              <a:rPr lang="en-US" dirty="0" smtClean="0"/>
              <a:t>But, gradient ascent version of HMM training has an “online” mode</a:t>
            </a:r>
          </a:p>
          <a:p>
            <a:pPr lvl="1"/>
            <a:r>
              <a:rPr lang="en-US" dirty="0"/>
              <a:t>C</a:t>
            </a:r>
            <a:r>
              <a:rPr lang="en-US" dirty="0" smtClean="0"/>
              <a:t>an update model as new observations available, without retraining from scratch</a:t>
            </a:r>
          </a:p>
          <a:p>
            <a:r>
              <a:rPr lang="en-US" dirty="0" smtClean="0"/>
              <a:t>Might be useful in some cases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67</a:t>
            </a:fld>
            <a:endParaRPr lang="en-US"/>
          </a:p>
        </p:txBody>
      </p:sp>
    </p:spTree>
    <p:extLst>
      <p:ext uri="{BB962C8B-B14F-4D97-AF65-F5344CB8AC3E}">
        <p14:creationId xmlns:p14="http://schemas.microsoft.com/office/powerpoint/2010/main" val="168570463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HMM Training</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Let O</a:t>
            </a:r>
            <a:r>
              <a:rPr lang="en-US" baseline="-25000" dirty="0" smtClean="0">
                <a:latin typeface="Lucida Grande"/>
                <a:cs typeface="Lucida Grande"/>
              </a:rPr>
              <a:t>1</a:t>
            </a:r>
            <a:r>
              <a:rPr lang="en-US" dirty="0" smtClean="0"/>
              <a:t> and O</a:t>
            </a:r>
            <a:r>
              <a:rPr lang="en-US" baseline="-25000" dirty="0" smtClean="0">
                <a:latin typeface="Lucida Grande"/>
                <a:cs typeface="Lucida Grande"/>
              </a:rPr>
              <a:t>2</a:t>
            </a:r>
            <a:r>
              <a:rPr lang="en-US" dirty="0" smtClean="0"/>
              <a:t> be training sequences</a:t>
            </a:r>
          </a:p>
          <a:p>
            <a:r>
              <a:rPr lang="en-US" dirty="0" smtClean="0"/>
              <a:t>In “online” mode, train a model on O</a:t>
            </a:r>
            <a:r>
              <a:rPr lang="en-US" baseline="-25000" dirty="0" smtClean="0">
                <a:latin typeface="Lucida Grande"/>
                <a:cs typeface="Lucida Grande"/>
              </a:rPr>
              <a:t>1</a:t>
            </a:r>
          </a:p>
          <a:p>
            <a:pPr lvl="1"/>
            <a:r>
              <a:rPr lang="en-US" dirty="0" smtClean="0"/>
              <a:t>Then, when O</a:t>
            </a:r>
            <a:r>
              <a:rPr lang="en-US" baseline="-25000" dirty="0" smtClean="0">
                <a:latin typeface="Lucida Grande"/>
                <a:cs typeface="Lucida Grande"/>
              </a:rPr>
              <a:t>2</a:t>
            </a:r>
            <a:r>
              <a:rPr lang="en-US" dirty="0" smtClean="0"/>
              <a:t> becomes available, use O</a:t>
            </a:r>
            <a:r>
              <a:rPr lang="en-US" baseline="-25000" dirty="0" smtClean="0">
                <a:latin typeface="Lucida Grande"/>
                <a:cs typeface="Lucida Grande"/>
              </a:rPr>
              <a:t>2</a:t>
            </a:r>
            <a:r>
              <a:rPr lang="en-US" dirty="0" smtClean="0"/>
              <a:t> to update model obtained from O</a:t>
            </a:r>
            <a:r>
              <a:rPr lang="en-US" baseline="-25000" dirty="0" smtClean="0">
                <a:latin typeface="Lucida Grande"/>
                <a:cs typeface="Lucida Grande"/>
              </a:rPr>
              <a:t>1</a:t>
            </a:r>
          </a:p>
          <a:p>
            <a:r>
              <a:rPr lang="en-US" dirty="0" smtClean="0"/>
              <a:t>No need to retrain in “batch” mode on observation sequence </a:t>
            </a:r>
            <a:r>
              <a:rPr lang="en-US" dirty="0" smtClean="0">
                <a:latin typeface="+mj-lt"/>
                <a:cs typeface="Lucida Grande"/>
              </a:rPr>
              <a:t>O</a:t>
            </a:r>
            <a:r>
              <a:rPr lang="en-US" dirty="0" smtClean="0">
                <a:latin typeface="Lucida Grande"/>
                <a:cs typeface="Lucida Grande"/>
              </a:rPr>
              <a:t>=(</a:t>
            </a:r>
            <a:r>
              <a:rPr lang="en-US" dirty="0" smtClean="0">
                <a:latin typeface="+mj-lt"/>
                <a:cs typeface="Lucida Grande"/>
              </a:rPr>
              <a:t>O</a:t>
            </a:r>
            <a:r>
              <a:rPr lang="en-US" baseline="-25000" dirty="0" smtClean="0">
                <a:latin typeface="Lucida Grande"/>
                <a:cs typeface="Lucida Grande"/>
              </a:rPr>
              <a:t>1</a:t>
            </a:r>
            <a:r>
              <a:rPr lang="en-US" dirty="0" smtClean="0">
                <a:latin typeface="Lucida Grande"/>
                <a:cs typeface="Lucida Grande"/>
              </a:rPr>
              <a:t>,</a:t>
            </a:r>
            <a:r>
              <a:rPr lang="en-US" dirty="0" smtClean="0">
                <a:latin typeface="+mj-lt"/>
                <a:cs typeface="Lucida Grande"/>
              </a:rPr>
              <a:t>O</a:t>
            </a:r>
            <a:r>
              <a:rPr lang="en-US" baseline="-25000" dirty="0" smtClean="0">
                <a:latin typeface="Lucida Grande"/>
                <a:cs typeface="Lucida Grande"/>
              </a:rPr>
              <a:t>2</a:t>
            </a:r>
            <a:r>
              <a:rPr lang="en-US" dirty="0" smtClean="0">
                <a:latin typeface="Lucida Grande"/>
                <a:cs typeface="Lucida Grande"/>
              </a:rPr>
              <a:t>)</a:t>
            </a:r>
            <a:r>
              <a:rPr lang="en-US" dirty="0" smtClean="0"/>
              <a:t>    </a:t>
            </a:r>
          </a:p>
          <a:p>
            <a:pPr lvl="1"/>
            <a:r>
              <a:rPr lang="en-US" dirty="0" smtClean="0"/>
              <a:t>Instead, simply update existing O</a:t>
            </a:r>
            <a:r>
              <a:rPr lang="en-US" baseline="-25000" dirty="0" smtClean="0">
                <a:latin typeface="Lucida Grande"/>
                <a:cs typeface="Lucida Grande"/>
              </a:rPr>
              <a:t>1 </a:t>
            </a:r>
            <a:r>
              <a:rPr lang="en-US" dirty="0" smtClean="0"/>
              <a:t>model to incorporate O</a:t>
            </a:r>
            <a:r>
              <a:rPr lang="en-US" baseline="-25000" dirty="0" smtClean="0">
                <a:latin typeface="Lucida Grande"/>
                <a:cs typeface="Lucida Grande"/>
              </a:rPr>
              <a:t>2</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68</a:t>
            </a:fld>
            <a:endParaRPr lang="en-US"/>
          </a:p>
        </p:txBody>
      </p:sp>
    </p:spTree>
    <p:extLst>
      <p:ext uri="{BB962C8B-B14F-4D97-AF65-F5344CB8AC3E}">
        <p14:creationId xmlns:p14="http://schemas.microsoft.com/office/powerpoint/2010/main" val="61701474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143000"/>
          </a:xfrm>
        </p:spPr>
        <p:txBody>
          <a:bodyPr/>
          <a:lstStyle/>
          <a:p>
            <a:r>
              <a:rPr lang="en-US" dirty="0" smtClean="0"/>
              <a:t>ANN for HMM Training</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69</a:t>
            </a:fld>
            <a:endParaRPr lang="en-US"/>
          </a:p>
        </p:txBody>
      </p:sp>
    </p:spTree>
    <p:extLst>
      <p:ext uri="{BB962C8B-B14F-4D97-AF65-F5344CB8AC3E}">
        <p14:creationId xmlns:p14="http://schemas.microsoft.com/office/powerpoint/2010/main" val="3321561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MLP</a:t>
            </a:r>
            <a:endParaRPr lang="en-US" dirty="0"/>
          </a:p>
        </p:txBody>
      </p:sp>
      <p:sp>
        <p:nvSpPr>
          <p:cNvPr id="3" name="Content Placeholder 2"/>
          <p:cNvSpPr>
            <a:spLocks noGrp="1"/>
          </p:cNvSpPr>
          <p:nvPr>
            <p:ph idx="1"/>
          </p:nvPr>
        </p:nvSpPr>
        <p:spPr>
          <a:xfrm>
            <a:off x="304800" y="1524000"/>
            <a:ext cx="4191000" cy="4495800"/>
          </a:xfrm>
        </p:spPr>
        <p:txBody>
          <a:bodyPr/>
          <a:lstStyle/>
          <a:p>
            <a:r>
              <a:rPr lang="en-US" dirty="0" smtClean="0"/>
              <a:t>MLP </a:t>
            </a:r>
            <a:r>
              <a:rPr lang="en-US" dirty="0" smtClean="0">
                <a:sym typeface="Symbol" charset="2"/>
              </a:rPr>
              <a:t> </a:t>
            </a:r>
            <a:r>
              <a:rPr lang="en-US" dirty="0" smtClean="0"/>
              <a:t>perceptron with 1 or more hidden layer(s)</a:t>
            </a:r>
          </a:p>
          <a:p>
            <a:pPr lvl="1"/>
            <a:r>
              <a:rPr lang="en-US" dirty="0" smtClean="0"/>
              <a:t>Always have input and output layers</a:t>
            </a:r>
          </a:p>
          <a:p>
            <a:r>
              <a:rPr lang="en-US" dirty="0" smtClean="0"/>
              <a:t>Example of MLP with 2 hidden layers</a:t>
            </a:r>
          </a:p>
          <a:p>
            <a:pPr lvl="1"/>
            <a:r>
              <a:rPr lang="en-US" dirty="0" smtClean="0"/>
              <a:t>Edges are </a:t>
            </a:r>
            <a:r>
              <a:rPr lang="en-US" b="1" i="1" dirty="0" smtClean="0">
                <a:solidFill>
                  <a:srgbClr val="0000FF"/>
                </a:solidFill>
              </a:rPr>
              <a:t>weights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41627"/>
            <a:ext cx="4648200" cy="4201973"/>
          </a:xfrm>
          <a:prstGeom prst="rect">
            <a:avLst/>
          </a:prstGeom>
        </p:spPr>
      </p:pic>
    </p:spTree>
    <p:extLst>
      <p:ext uri="{BB962C8B-B14F-4D97-AF65-F5344CB8AC3E}">
        <p14:creationId xmlns:p14="http://schemas.microsoft.com/office/powerpoint/2010/main" val="304700849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Training HMM with ANN</a:t>
            </a:r>
            <a:endParaRPr lang="en-US" dirty="0"/>
          </a:p>
        </p:txBody>
      </p:sp>
      <p:sp>
        <p:nvSpPr>
          <p:cNvPr id="3" name="Content Placeholder 2"/>
          <p:cNvSpPr>
            <a:spLocks noGrp="1"/>
          </p:cNvSpPr>
          <p:nvPr>
            <p:ph idx="1"/>
          </p:nvPr>
        </p:nvSpPr>
        <p:spPr>
          <a:xfrm>
            <a:off x="533400" y="1447800"/>
            <a:ext cx="8305800" cy="4876800"/>
          </a:xfrm>
        </p:spPr>
        <p:txBody>
          <a:bodyPr/>
          <a:lstStyle/>
          <a:p>
            <a:r>
              <a:rPr lang="en-US" dirty="0" smtClean="0"/>
              <a:t>HMM includes (hidden) Markov process</a:t>
            </a:r>
          </a:p>
          <a:p>
            <a:r>
              <a:rPr lang="en-US" dirty="0" smtClean="0"/>
              <a:t>HMM is of the form </a:t>
            </a:r>
            <a:r>
              <a:rPr lang="en-US" dirty="0" err="1" smtClean="0">
                <a:latin typeface="Arial"/>
                <a:cs typeface="Arial"/>
              </a:rPr>
              <a:t>λ</a:t>
            </a:r>
            <a:r>
              <a:rPr lang="en-US" dirty="0" smtClean="0">
                <a:latin typeface="Arial"/>
                <a:cs typeface="Arial"/>
              </a:rPr>
              <a:t> = (</a:t>
            </a:r>
            <a:r>
              <a:rPr lang="en-US" i="1" dirty="0" smtClean="0">
                <a:latin typeface="Arial"/>
                <a:cs typeface="Arial"/>
              </a:rPr>
              <a:t>A</a:t>
            </a:r>
            <a:r>
              <a:rPr lang="en-US" dirty="0" smtClean="0">
                <a:latin typeface="Arial"/>
                <a:cs typeface="Arial"/>
              </a:rPr>
              <a:t>,</a:t>
            </a:r>
            <a:r>
              <a:rPr lang="en-US" i="1" dirty="0" smtClean="0">
                <a:latin typeface="Arial"/>
                <a:cs typeface="Arial"/>
              </a:rPr>
              <a:t>B</a:t>
            </a:r>
            <a:r>
              <a:rPr lang="en-US" dirty="0" smtClean="0">
                <a:latin typeface="Arial"/>
                <a:cs typeface="Arial"/>
              </a:rPr>
              <a:t>,</a:t>
            </a:r>
            <a:r>
              <a:rPr lang="en-US" i="1" dirty="0" smtClean="0">
                <a:latin typeface="Arial"/>
                <a:cs typeface="Arial"/>
              </a:rPr>
              <a:t>π</a:t>
            </a:r>
            <a:r>
              <a:rPr lang="en-US" dirty="0" smtClean="0">
                <a:latin typeface="Arial"/>
                <a:cs typeface="Arial"/>
              </a:rPr>
              <a:t>) </a:t>
            </a:r>
            <a:r>
              <a:rPr lang="en-US" dirty="0" smtClean="0"/>
              <a:t>      </a:t>
            </a:r>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r>
              <a:rPr lang="en-US" dirty="0" smtClean="0"/>
              <a:t>Notation: </a:t>
            </a:r>
            <a:r>
              <a:rPr lang="en-US" i="1" dirty="0" smtClean="0">
                <a:latin typeface="Arial"/>
                <a:cs typeface="Arial"/>
              </a:rPr>
              <a:t>A </a:t>
            </a:r>
            <a:r>
              <a:rPr lang="en-US" dirty="0" smtClean="0">
                <a:latin typeface="Arial"/>
                <a:cs typeface="Arial"/>
              </a:rPr>
              <a:t>= {</a:t>
            </a:r>
            <a:r>
              <a:rPr lang="en-US" i="1" dirty="0" err="1" smtClean="0">
                <a:latin typeface="Arial"/>
                <a:cs typeface="Arial"/>
              </a:rPr>
              <a:t>a</a:t>
            </a:r>
            <a:r>
              <a:rPr lang="en-US" baseline="-25000" dirty="0" err="1" smtClean="0">
                <a:latin typeface="Arial"/>
                <a:cs typeface="Arial"/>
              </a:rPr>
              <a:t>ij</a:t>
            </a:r>
            <a:r>
              <a:rPr lang="en-US" dirty="0" smtClean="0">
                <a:latin typeface="Arial"/>
                <a:cs typeface="Arial"/>
              </a:rPr>
              <a:t>}</a:t>
            </a:r>
            <a:r>
              <a:rPr lang="en-US" dirty="0" smtClean="0"/>
              <a:t>, </a:t>
            </a:r>
            <a:r>
              <a:rPr lang="en-US" i="1" dirty="0" smtClean="0">
                <a:latin typeface="Arial"/>
                <a:cs typeface="Arial"/>
              </a:rPr>
              <a:t>B </a:t>
            </a:r>
            <a:r>
              <a:rPr lang="en-US" dirty="0" smtClean="0">
                <a:latin typeface="Arial"/>
                <a:cs typeface="Arial"/>
              </a:rPr>
              <a:t>= {</a:t>
            </a:r>
            <a:r>
              <a:rPr lang="en-US" i="1" dirty="0" err="1" smtClean="0">
                <a:latin typeface="Arial"/>
                <a:cs typeface="Arial"/>
              </a:rPr>
              <a:t>b</a:t>
            </a:r>
            <a:r>
              <a:rPr lang="en-US" baseline="-25000" dirty="0" err="1" smtClean="0">
                <a:latin typeface="Arial"/>
                <a:cs typeface="Arial"/>
              </a:rPr>
              <a:t>j</a:t>
            </a:r>
            <a:r>
              <a:rPr lang="en-US" dirty="0" smtClean="0">
                <a:latin typeface="Arial"/>
                <a:cs typeface="Arial"/>
              </a:rPr>
              <a:t>(</a:t>
            </a:r>
            <a:r>
              <a:rPr lang="en-US" i="1" dirty="0" smtClean="0">
                <a:latin typeface="Arial"/>
                <a:cs typeface="Arial"/>
              </a:rPr>
              <a:t>k</a:t>
            </a:r>
            <a:r>
              <a:rPr lang="en-US" dirty="0" smtClean="0">
                <a:latin typeface="Arial"/>
                <a:cs typeface="Arial"/>
              </a:rPr>
              <a:t>)}</a:t>
            </a:r>
            <a:r>
              <a:rPr lang="en-US" dirty="0" smtClean="0"/>
              <a:t>, </a:t>
            </a:r>
            <a:r>
              <a:rPr lang="en-US" i="1" dirty="0" smtClean="0">
                <a:latin typeface="Arial"/>
                <a:cs typeface="Arial"/>
              </a:rPr>
              <a:t>π </a:t>
            </a:r>
            <a:r>
              <a:rPr lang="en-US" dirty="0" smtClean="0">
                <a:latin typeface="Arial"/>
                <a:cs typeface="Arial"/>
              </a:rPr>
              <a:t>= {</a:t>
            </a:r>
            <a:r>
              <a:rPr lang="en-US" i="1" dirty="0">
                <a:latin typeface="Arial"/>
                <a:cs typeface="Arial"/>
              </a:rPr>
              <a:t>π</a:t>
            </a:r>
            <a:r>
              <a:rPr lang="en-US" baseline="-25000" dirty="0" err="1" smtClean="0">
                <a:latin typeface="Arial"/>
                <a:cs typeface="Arial"/>
              </a:rPr>
              <a:t>i</a:t>
            </a:r>
            <a:r>
              <a:rPr lang="en-US" dirty="0" smtClean="0">
                <a:latin typeface="Arial"/>
                <a:cs typeface="Arial"/>
              </a:rPr>
              <a:t>}</a:t>
            </a:r>
            <a:endParaRPr lang="en-US" dirty="0">
              <a:latin typeface="Arial"/>
              <a:cs typeface="Arial"/>
            </a:endParaRPr>
          </a:p>
          <a:p>
            <a:r>
              <a:rPr lang="en-US" dirty="0" smtClean="0"/>
              <a:t>Here, assume you know about HMMs</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553" y="2667000"/>
            <a:ext cx="5316647" cy="2445316"/>
          </a:xfrm>
          <a:prstGeom prst="rect">
            <a:avLst/>
          </a:prstGeom>
        </p:spPr>
      </p:pic>
    </p:spTree>
    <p:extLst>
      <p:ext uri="{BB962C8B-B14F-4D97-AF65-F5344CB8AC3E}">
        <p14:creationId xmlns:p14="http://schemas.microsoft.com/office/powerpoint/2010/main" val="194622313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HMM with ANN</a:t>
            </a:r>
            <a:endParaRPr lang="en-US" dirty="0"/>
          </a:p>
        </p:txBody>
      </p:sp>
      <p:sp>
        <p:nvSpPr>
          <p:cNvPr id="3" name="Content Placeholder 2"/>
          <p:cNvSpPr>
            <a:spLocks noGrp="1"/>
          </p:cNvSpPr>
          <p:nvPr>
            <p:ph idx="1"/>
          </p:nvPr>
        </p:nvSpPr>
        <p:spPr>
          <a:xfrm>
            <a:off x="533400" y="1676400"/>
            <a:ext cx="8153400" cy="4419600"/>
          </a:xfrm>
        </p:spPr>
        <p:txBody>
          <a:bodyPr/>
          <a:lstStyle/>
          <a:p>
            <a:r>
              <a:rPr lang="en-US" dirty="0" smtClean="0"/>
              <a:t>Recall standard method to train HMM</a:t>
            </a:r>
          </a:p>
          <a:p>
            <a:pPr lvl="1"/>
            <a:r>
              <a:rPr lang="en-US" dirty="0" smtClean="0"/>
              <a:t>Baum-Welch re-estimation</a:t>
            </a:r>
          </a:p>
          <a:p>
            <a:pPr lvl="1"/>
            <a:r>
              <a:rPr lang="en-US" dirty="0"/>
              <a:t>A</a:t>
            </a:r>
            <a:r>
              <a:rPr lang="en-US" dirty="0" smtClean="0"/>
              <a:t> discrete hill climb technique</a:t>
            </a:r>
          </a:p>
          <a:p>
            <a:r>
              <a:rPr lang="en-US" dirty="0" smtClean="0"/>
              <a:t>Want to show that HMM training problem can be viewed as ANN</a:t>
            </a:r>
          </a:p>
          <a:p>
            <a:pPr lvl="1"/>
            <a:r>
              <a:rPr lang="en-US" dirty="0" smtClean="0"/>
              <a:t>We’ll use Lagrange multipliers for HMM training problem</a:t>
            </a:r>
          </a:p>
          <a:p>
            <a:pPr lvl="1"/>
            <a:r>
              <a:rPr lang="en-US" dirty="0"/>
              <a:t>V</a:t>
            </a:r>
            <a:r>
              <a:rPr lang="en-US" dirty="0" smtClean="0"/>
              <a:t>iew it as a </a:t>
            </a:r>
            <a:r>
              <a:rPr lang="en-US" dirty="0" err="1" smtClean="0"/>
              <a:t>Lagrangian</a:t>
            </a:r>
            <a:r>
              <a:rPr lang="en-US" dirty="0" smtClean="0"/>
              <a:t> neural network</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71</a:t>
            </a:fld>
            <a:endParaRPr lang="en-US"/>
          </a:p>
        </p:txBody>
      </p:sp>
    </p:spTree>
    <p:extLst>
      <p:ext uri="{BB962C8B-B14F-4D97-AF65-F5344CB8AC3E}">
        <p14:creationId xmlns:p14="http://schemas.microsoft.com/office/powerpoint/2010/main" val="40151517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Another HMM Graph</a:t>
            </a:r>
            <a:endParaRPr lang="en-US" dirty="0"/>
          </a:p>
        </p:txBody>
      </p:sp>
      <p:sp>
        <p:nvSpPr>
          <p:cNvPr id="3" name="Content Placeholder 2"/>
          <p:cNvSpPr>
            <a:spLocks noGrp="1"/>
          </p:cNvSpPr>
          <p:nvPr>
            <p:ph idx="1"/>
          </p:nvPr>
        </p:nvSpPr>
        <p:spPr>
          <a:xfrm>
            <a:off x="685800" y="1447800"/>
            <a:ext cx="7924800" cy="4724400"/>
          </a:xfrm>
        </p:spPr>
        <p:txBody>
          <a:bodyPr/>
          <a:lstStyle/>
          <a:p>
            <a:r>
              <a:rPr lang="en-US" dirty="0" smtClean="0"/>
              <a:t>To </a:t>
            </a:r>
            <a:r>
              <a:rPr lang="en-US" dirty="0"/>
              <a:t>train HMM, </a:t>
            </a:r>
            <a:r>
              <a:rPr lang="en-US" dirty="0" smtClean="0"/>
              <a:t>maximize </a:t>
            </a:r>
            <a:r>
              <a:rPr lang="en-US" dirty="0">
                <a:latin typeface="Arial"/>
                <a:cs typeface="Arial"/>
              </a:rPr>
              <a:t>P(</a:t>
            </a:r>
            <a:r>
              <a:rPr lang="en-US" i="1" dirty="0">
                <a:latin typeface="Arial"/>
                <a:cs typeface="Arial"/>
              </a:rPr>
              <a:t>O</a:t>
            </a:r>
            <a:r>
              <a:rPr lang="en-US" baseline="-25000" dirty="0">
                <a:latin typeface="Arial"/>
                <a:cs typeface="Arial"/>
              </a:rPr>
              <a:t> </a:t>
            </a:r>
            <a:r>
              <a:rPr lang="en-US" dirty="0">
                <a:latin typeface="Arial"/>
                <a:cs typeface="Arial"/>
              </a:rPr>
              <a:t>|</a:t>
            </a:r>
            <a:r>
              <a:rPr lang="en-US" baseline="-25000" dirty="0">
                <a:latin typeface="Arial"/>
                <a:cs typeface="Arial"/>
              </a:rPr>
              <a:t> </a:t>
            </a:r>
            <a:r>
              <a:rPr lang="en-US" dirty="0" err="1">
                <a:latin typeface="Arial"/>
                <a:cs typeface="Arial"/>
              </a:rPr>
              <a:t>λ</a:t>
            </a:r>
            <a:r>
              <a:rPr lang="en-US" dirty="0" smtClean="0">
                <a:latin typeface="Arial"/>
                <a:cs typeface="Arial"/>
              </a:rPr>
              <a:t>)</a:t>
            </a:r>
            <a:endParaRPr lang="en-US" dirty="0" smtClean="0"/>
          </a:p>
          <a:p>
            <a:r>
              <a:rPr lang="en-US" dirty="0" smtClean="0"/>
              <a:t>Consider HMM with </a:t>
            </a:r>
            <a:r>
              <a:rPr lang="en-US" dirty="0" smtClean="0">
                <a:latin typeface="Arial"/>
                <a:cs typeface="Arial"/>
              </a:rPr>
              <a:t>N=2</a:t>
            </a:r>
            <a:r>
              <a:rPr lang="en-US" dirty="0" smtClean="0"/>
              <a:t> and </a:t>
            </a:r>
            <a:r>
              <a:rPr lang="en-US" dirty="0" smtClean="0">
                <a:latin typeface="Arial"/>
                <a:cs typeface="Arial"/>
              </a:rPr>
              <a:t>T=3</a:t>
            </a:r>
            <a:r>
              <a:rPr lang="en-US" dirty="0" smtClean="0"/>
              <a:t>      </a:t>
            </a:r>
          </a:p>
          <a:p>
            <a:pPr lvl="1"/>
            <a:r>
              <a:rPr lang="en-US" dirty="0" smtClean="0"/>
              <a:t>Computing </a:t>
            </a:r>
            <a:r>
              <a:rPr lang="en-US" dirty="0">
                <a:latin typeface="Arial"/>
                <a:cs typeface="Arial"/>
              </a:rPr>
              <a:t>P(</a:t>
            </a:r>
            <a:r>
              <a:rPr lang="en-US" i="1" dirty="0">
                <a:latin typeface="Arial"/>
                <a:cs typeface="Arial"/>
              </a:rPr>
              <a:t>O</a:t>
            </a:r>
            <a:r>
              <a:rPr lang="en-US" baseline="-25000" dirty="0">
                <a:latin typeface="Arial"/>
                <a:cs typeface="Arial"/>
              </a:rPr>
              <a:t> </a:t>
            </a:r>
            <a:r>
              <a:rPr lang="en-US" dirty="0">
                <a:latin typeface="Arial"/>
                <a:cs typeface="Arial"/>
              </a:rPr>
              <a:t>|</a:t>
            </a:r>
            <a:r>
              <a:rPr lang="en-US" baseline="-25000" dirty="0">
                <a:latin typeface="Arial"/>
                <a:cs typeface="Arial"/>
              </a:rPr>
              <a:t> </a:t>
            </a:r>
            <a:r>
              <a:rPr lang="en-US" dirty="0" err="1">
                <a:latin typeface="Arial"/>
                <a:cs typeface="Arial"/>
              </a:rPr>
              <a:t>λ</a:t>
            </a:r>
            <a:r>
              <a:rPr lang="en-US" dirty="0" smtClean="0">
                <a:latin typeface="Arial"/>
                <a:cs typeface="Arial"/>
              </a:rPr>
              <a:t>)</a:t>
            </a:r>
            <a:r>
              <a:rPr lang="en-US" dirty="0" smtClean="0"/>
              <a:t>, viewed graphically</a:t>
            </a:r>
          </a:p>
          <a:p>
            <a:pPr lvl="1"/>
            <a:endParaRPr lang="en-US" dirty="0"/>
          </a:p>
          <a:p>
            <a:pPr lvl="1"/>
            <a:endParaRPr lang="en-US" dirty="0" smtClean="0"/>
          </a:p>
          <a:p>
            <a:pPr lvl="1"/>
            <a:endParaRPr lang="en-US" dirty="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200400"/>
            <a:ext cx="8763000" cy="2463897"/>
          </a:xfrm>
          <a:prstGeom prst="rect">
            <a:avLst/>
          </a:prstGeom>
        </p:spPr>
      </p:pic>
    </p:spTree>
    <p:extLst>
      <p:ext uri="{BB962C8B-B14F-4D97-AF65-F5344CB8AC3E}">
        <p14:creationId xmlns:p14="http://schemas.microsoft.com/office/powerpoint/2010/main" val="25744997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HMM Graph (Again)</a:t>
            </a:r>
            <a:endParaRPr lang="en-US" dirty="0"/>
          </a:p>
        </p:txBody>
      </p:sp>
      <p:sp>
        <p:nvSpPr>
          <p:cNvPr id="3" name="Content Placeholder 2"/>
          <p:cNvSpPr>
            <a:spLocks noGrp="1"/>
          </p:cNvSpPr>
          <p:nvPr>
            <p:ph idx="1"/>
          </p:nvPr>
        </p:nvSpPr>
        <p:spPr>
          <a:xfrm>
            <a:off x="685800" y="1371600"/>
            <a:ext cx="7924800" cy="4800600"/>
          </a:xfrm>
        </p:spPr>
        <p:txBody>
          <a:bodyPr/>
          <a:lstStyle/>
          <a:p>
            <a:pPr>
              <a:lnSpc>
                <a:spcPct val="90000"/>
              </a:lnSpc>
            </a:pPr>
            <a:r>
              <a:rPr lang="en-US" dirty="0" smtClean="0"/>
              <a:t>Let</a:t>
            </a:r>
          </a:p>
          <a:p>
            <a:pPr lvl="1">
              <a:lnSpc>
                <a:spcPct val="90000"/>
              </a:lnSpc>
            </a:pPr>
            <a:endParaRPr lang="en-US" dirty="0"/>
          </a:p>
          <a:p>
            <a:pPr lvl="1">
              <a:lnSpc>
                <a:spcPct val="90000"/>
              </a:lnSpc>
            </a:pPr>
            <a:endParaRPr lang="en-US" dirty="0" smtClean="0"/>
          </a:p>
          <a:p>
            <a:pPr>
              <a:lnSpc>
                <a:spcPct val="90000"/>
              </a:lnSpc>
            </a:pPr>
            <a:r>
              <a:rPr lang="en-US" dirty="0" smtClean="0"/>
              <a:t>Assuming </a:t>
            </a:r>
            <a:r>
              <a:rPr lang="en-US" i="1" dirty="0" smtClean="0">
                <a:latin typeface="Arial"/>
                <a:cs typeface="Arial"/>
              </a:rPr>
              <a:t>O</a:t>
            </a:r>
            <a:r>
              <a:rPr lang="en-US" dirty="0" smtClean="0">
                <a:latin typeface="Arial"/>
                <a:cs typeface="Arial"/>
              </a:rPr>
              <a:t> = (1,0,2)</a:t>
            </a:r>
            <a:r>
              <a:rPr lang="en-US" dirty="0" smtClean="0"/>
              <a:t>, the graph is</a:t>
            </a:r>
          </a:p>
          <a:p>
            <a:pPr lvl="1">
              <a:lnSpc>
                <a:spcPct val="90000"/>
              </a:lnSpc>
            </a:pPr>
            <a:endParaRPr lang="en-US" dirty="0"/>
          </a:p>
          <a:p>
            <a:pPr lvl="1">
              <a:lnSpc>
                <a:spcPct val="90000"/>
              </a:lnSpc>
            </a:pPr>
            <a:endParaRPr lang="en-US" dirty="0" smtClean="0"/>
          </a:p>
          <a:p>
            <a:pPr lvl="1">
              <a:lnSpc>
                <a:spcPct val="90000"/>
              </a:lnSpc>
            </a:pPr>
            <a:endParaRPr lang="en-US" dirty="0"/>
          </a:p>
          <a:p>
            <a:pPr lvl="1">
              <a:lnSpc>
                <a:spcPct val="90000"/>
              </a:lnSpc>
            </a:pPr>
            <a:endParaRPr lang="en-US" dirty="0" smtClean="0"/>
          </a:p>
          <a:p>
            <a:pPr lvl="1">
              <a:lnSpc>
                <a:spcPct val="90000"/>
              </a:lnSpc>
            </a:pPr>
            <a:endParaRPr lang="en-US" dirty="0"/>
          </a:p>
          <a:p>
            <a:pPr>
              <a:lnSpc>
                <a:spcPct val="90000"/>
              </a:lnSpc>
            </a:pPr>
            <a:r>
              <a:rPr lang="en-US" dirty="0" smtClean="0"/>
              <a:t>Not too friendly for BP algorithm</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73</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21" y="1981200"/>
            <a:ext cx="8077200" cy="8509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36211"/>
            <a:ext cx="8686800" cy="2354989"/>
          </a:xfrm>
          <a:prstGeom prst="rect">
            <a:avLst/>
          </a:prstGeom>
        </p:spPr>
      </p:pic>
    </p:spTree>
    <p:extLst>
      <p:ext uri="{BB962C8B-B14F-4D97-AF65-F5344CB8AC3E}">
        <p14:creationId xmlns:p14="http://schemas.microsoft.com/office/powerpoint/2010/main" val="186911427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HMM Forward Algorithm</a:t>
            </a:r>
            <a:endParaRPr lang="en-US" dirty="0"/>
          </a:p>
        </p:txBody>
      </p:sp>
      <p:sp>
        <p:nvSpPr>
          <p:cNvPr id="3" name="Content Placeholder 2"/>
          <p:cNvSpPr>
            <a:spLocks noGrp="1"/>
          </p:cNvSpPr>
          <p:nvPr>
            <p:ph idx="1"/>
          </p:nvPr>
        </p:nvSpPr>
        <p:spPr>
          <a:xfrm>
            <a:off x="685800" y="1447800"/>
            <a:ext cx="8077200" cy="4724400"/>
          </a:xfrm>
        </p:spPr>
        <p:txBody>
          <a:bodyPr/>
          <a:lstStyle/>
          <a:p>
            <a:r>
              <a:rPr lang="en-US" dirty="0" smtClean="0"/>
              <a:t>Forward algorithm can be derived from graph like that on previous slide</a:t>
            </a:r>
          </a:p>
          <a:p>
            <a:pPr lvl="1"/>
            <a:r>
              <a:rPr lang="en-US" dirty="0" smtClean="0"/>
              <a:t>Forward algorithm, aka </a:t>
            </a:r>
            <a:r>
              <a:rPr lang="en-US" dirty="0" smtClean="0">
                <a:latin typeface="Arial"/>
                <a:cs typeface="Arial"/>
              </a:rPr>
              <a:t>α</a:t>
            </a:r>
            <a:r>
              <a:rPr lang="en-US" dirty="0"/>
              <a:t>-</a:t>
            </a:r>
            <a:r>
              <a:rPr lang="en-US" dirty="0" smtClean="0"/>
              <a:t>pass</a:t>
            </a:r>
            <a:r>
              <a:rPr lang="mr-IN" dirty="0" smtClean="0"/>
              <a:t>…</a:t>
            </a: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Then we have </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74</a:t>
            </a:fld>
            <a:endParaRPr lang="en-US"/>
          </a:p>
        </p:txBody>
      </p:sp>
      <p:pic>
        <p:nvPicPr>
          <p:cNvPr id="6" name="Picture 5" descr="temp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766" y="3130482"/>
            <a:ext cx="5569634" cy="2355918"/>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486400"/>
            <a:ext cx="2516633" cy="856957"/>
          </a:xfrm>
          <a:prstGeom prst="rect">
            <a:avLst/>
          </a:prstGeom>
        </p:spPr>
      </p:pic>
    </p:spTree>
    <p:extLst>
      <p:ext uri="{BB962C8B-B14F-4D97-AF65-F5344CB8AC3E}">
        <p14:creationId xmlns:p14="http://schemas.microsoft.com/office/powerpoint/2010/main" val="91296904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Algorithm</a:t>
            </a:r>
            <a:endParaRPr lang="en-US" dirty="0"/>
          </a:p>
        </p:txBody>
      </p:sp>
      <p:sp>
        <p:nvSpPr>
          <p:cNvPr id="3" name="Content Placeholder 2"/>
          <p:cNvSpPr>
            <a:spLocks noGrp="1"/>
          </p:cNvSpPr>
          <p:nvPr>
            <p:ph idx="1"/>
          </p:nvPr>
        </p:nvSpPr>
        <p:spPr>
          <a:xfrm>
            <a:off x="685800" y="1600200"/>
            <a:ext cx="7924800" cy="4572000"/>
          </a:xfrm>
        </p:spPr>
        <p:txBody>
          <a:bodyPr/>
          <a:lstStyle/>
          <a:p>
            <a:r>
              <a:rPr lang="en-US" dirty="0" smtClean="0"/>
              <a:t>For </a:t>
            </a:r>
            <a:r>
              <a:rPr lang="en-US" smtClean="0"/>
              <a:t>special case, </a:t>
            </a:r>
            <a:r>
              <a:rPr lang="en-US" dirty="0" smtClean="0">
                <a:latin typeface="Arial"/>
                <a:cs typeface="Arial"/>
              </a:rPr>
              <a:t>N = 2</a:t>
            </a:r>
            <a:r>
              <a:rPr lang="en-US" dirty="0" smtClean="0"/>
              <a:t> and </a:t>
            </a:r>
            <a:r>
              <a:rPr lang="en-US" dirty="0">
                <a:latin typeface="+mj-lt"/>
                <a:cs typeface="Arial"/>
              </a:rPr>
              <a:t>O</a:t>
            </a:r>
            <a:r>
              <a:rPr lang="en-US" dirty="0">
                <a:latin typeface="Arial"/>
                <a:cs typeface="Arial"/>
              </a:rPr>
              <a:t> = (</a:t>
            </a:r>
            <a:r>
              <a:rPr lang="en-US" dirty="0" smtClean="0">
                <a:latin typeface="Arial"/>
                <a:cs typeface="Arial"/>
              </a:rPr>
              <a:t>1,0,2</a:t>
            </a:r>
            <a:r>
              <a:rPr lang="en-US" dirty="0">
                <a:latin typeface="Arial"/>
                <a:cs typeface="Arial"/>
              </a:rPr>
              <a:t>) </a:t>
            </a:r>
            <a:r>
              <a:rPr lang="en-US" dirty="0" smtClean="0"/>
              <a:t>    </a:t>
            </a:r>
          </a:p>
          <a:p>
            <a:pPr lvl="1"/>
            <a:r>
              <a:rPr lang="en-US" dirty="0" smtClean="0"/>
              <a:t>Using </a:t>
            </a:r>
            <a:r>
              <a:rPr lang="en-US" i="1" dirty="0">
                <a:latin typeface="Arial"/>
                <a:cs typeface="Arial"/>
              </a:rPr>
              <a:t>x</a:t>
            </a:r>
            <a:r>
              <a:rPr lang="en-US" baseline="-25000" dirty="0">
                <a:latin typeface="Arial"/>
                <a:cs typeface="Arial"/>
              </a:rPr>
              <a:t>i</a:t>
            </a:r>
            <a:r>
              <a:rPr lang="en-US" dirty="0" smtClean="0"/>
              <a:t> notation, forward algorithm:</a:t>
            </a:r>
          </a:p>
          <a:p>
            <a:endParaRPr lang="en-US" dirty="0"/>
          </a:p>
          <a:p>
            <a:endParaRPr lang="en-US" dirty="0" smtClean="0"/>
          </a:p>
          <a:p>
            <a:endParaRPr lang="en-US" dirty="0"/>
          </a:p>
          <a:p>
            <a:endParaRPr lang="en-US" dirty="0" smtClean="0"/>
          </a:p>
          <a:p>
            <a:endParaRPr lang="en-US" dirty="0" smtClean="0"/>
          </a:p>
          <a:p>
            <a:r>
              <a:rPr lang="en-US" dirty="0" smtClean="0"/>
              <a:t>This code computes </a:t>
            </a:r>
            <a:r>
              <a:rPr lang="en-US" dirty="0">
                <a:latin typeface="Arial"/>
                <a:cs typeface="Arial"/>
              </a:rPr>
              <a:t>P(</a:t>
            </a:r>
            <a:r>
              <a:rPr lang="en-US" dirty="0">
                <a:latin typeface="+mj-lt"/>
                <a:cs typeface="Arial"/>
              </a:rPr>
              <a:t>O</a:t>
            </a:r>
            <a:r>
              <a:rPr lang="en-US" baseline="-25000" dirty="0">
                <a:latin typeface="Arial"/>
                <a:cs typeface="Arial"/>
              </a:rPr>
              <a:t> </a:t>
            </a:r>
            <a:r>
              <a:rPr lang="en-US" dirty="0">
                <a:latin typeface="Arial"/>
                <a:cs typeface="Arial"/>
              </a:rPr>
              <a:t>|</a:t>
            </a:r>
            <a:r>
              <a:rPr lang="en-US" baseline="-25000" dirty="0">
                <a:latin typeface="Arial"/>
                <a:cs typeface="Arial"/>
              </a:rPr>
              <a:t> </a:t>
            </a:r>
            <a:r>
              <a:rPr lang="en-US" dirty="0" err="1">
                <a:latin typeface="Lucida Grande"/>
                <a:cs typeface="Lucida Grande"/>
              </a:rPr>
              <a:t>λ</a:t>
            </a:r>
            <a:r>
              <a:rPr lang="en-US" dirty="0">
                <a:latin typeface="Arial"/>
                <a:cs typeface="Arial"/>
              </a:rPr>
              <a:t>)</a:t>
            </a:r>
            <a:r>
              <a:rPr lang="en-US" dirty="0"/>
              <a:t> </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605" y="2819400"/>
            <a:ext cx="5393395" cy="2854686"/>
          </a:xfrm>
          <a:prstGeom prst="rect">
            <a:avLst/>
          </a:prstGeom>
        </p:spPr>
      </p:pic>
    </p:spTree>
    <p:extLst>
      <p:ext uri="{BB962C8B-B14F-4D97-AF65-F5344CB8AC3E}">
        <p14:creationId xmlns:p14="http://schemas.microsoft.com/office/powerpoint/2010/main" val="284078574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685800" y="1600200"/>
            <a:ext cx="7848600" cy="4419600"/>
          </a:xfrm>
        </p:spPr>
        <p:txBody>
          <a:bodyPr/>
          <a:lstStyle/>
          <a:p>
            <a:r>
              <a:rPr lang="en-US" dirty="0" smtClean="0"/>
              <a:t>When training, there are constraints</a:t>
            </a:r>
          </a:p>
          <a:p>
            <a:r>
              <a:rPr lang="en-US" dirty="0" smtClean="0"/>
              <a:t>In terms of </a:t>
            </a:r>
            <a:r>
              <a:rPr lang="en-US" i="1" dirty="0" smtClean="0">
                <a:latin typeface="Arial"/>
                <a:cs typeface="Arial"/>
              </a:rPr>
              <a:t>x</a:t>
            </a:r>
            <a:r>
              <a:rPr lang="en-US" baseline="-25000" dirty="0" smtClean="0">
                <a:latin typeface="Arial"/>
                <a:cs typeface="Arial"/>
              </a:rPr>
              <a:t>i</a:t>
            </a:r>
            <a:r>
              <a:rPr lang="en-US" dirty="0" smtClean="0"/>
              <a:t>, equality constraints</a:t>
            </a:r>
          </a:p>
          <a:p>
            <a:endParaRPr lang="en-US" dirty="0"/>
          </a:p>
          <a:p>
            <a:endParaRPr lang="en-US" dirty="0" smtClean="0"/>
          </a:p>
          <a:p>
            <a:endParaRPr lang="en-US" dirty="0"/>
          </a:p>
          <a:p>
            <a:endParaRPr lang="en-US" dirty="0" smtClean="0"/>
          </a:p>
          <a:p>
            <a:r>
              <a:rPr lang="en-US" dirty="0" smtClean="0"/>
              <a:t>And inequality constraints</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479800" cy="20320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0" y="5753100"/>
            <a:ext cx="4013200" cy="419100"/>
          </a:xfrm>
          <a:prstGeom prst="rect">
            <a:avLst/>
          </a:prstGeom>
        </p:spPr>
      </p:pic>
    </p:spTree>
    <p:extLst>
      <p:ext uri="{BB962C8B-B14F-4D97-AF65-F5344CB8AC3E}">
        <p14:creationId xmlns:p14="http://schemas.microsoft.com/office/powerpoint/2010/main" val="300511234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Lagrangian</a:t>
            </a:r>
            <a:endParaRPr lang="en-US" dirty="0"/>
          </a:p>
        </p:txBody>
      </p:sp>
      <p:sp>
        <p:nvSpPr>
          <p:cNvPr id="3" name="Content Placeholder 2"/>
          <p:cNvSpPr>
            <a:spLocks noGrp="1"/>
          </p:cNvSpPr>
          <p:nvPr>
            <p:ph idx="1"/>
          </p:nvPr>
        </p:nvSpPr>
        <p:spPr/>
        <p:txBody>
          <a:bodyPr/>
          <a:lstStyle/>
          <a:p>
            <a:r>
              <a:rPr lang="en-US" dirty="0" smtClean="0"/>
              <a:t>Ignoring inequality constraints</a:t>
            </a:r>
            <a:endParaRPr lang="is-IS" dirty="0"/>
          </a:p>
          <a:p>
            <a:pPr lvl="1"/>
            <a:endParaRPr lang="is-IS" dirty="0" smtClean="0"/>
          </a:p>
          <a:p>
            <a:pPr lvl="1"/>
            <a:endParaRPr lang="is-IS" dirty="0" smtClean="0"/>
          </a:p>
          <a:p>
            <a:r>
              <a:rPr lang="is-IS" dirty="0" smtClean="0"/>
              <a:t>Where </a:t>
            </a:r>
            <a:r>
              <a:rPr lang="is-IS" i="1" dirty="0" smtClean="0">
                <a:latin typeface="Arial"/>
                <a:cs typeface="Arial"/>
              </a:rPr>
              <a:t>f</a:t>
            </a:r>
            <a:r>
              <a:rPr lang="is-IS" dirty="0" smtClean="0">
                <a:latin typeface="Arial"/>
                <a:cs typeface="Arial"/>
              </a:rPr>
              <a:t>(</a:t>
            </a:r>
            <a:r>
              <a:rPr lang="is-IS" i="1" dirty="0" smtClean="0">
                <a:latin typeface="Arial"/>
                <a:cs typeface="Arial"/>
              </a:rPr>
              <a:t>x</a:t>
            </a:r>
            <a:r>
              <a:rPr lang="is-IS" dirty="0" smtClean="0">
                <a:latin typeface="Arial"/>
                <a:cs typeface="Arial"/>
              </a:rPr>
              <a:t>)</a:t>
            </a:r>
            <a:r>
              <a:rPr lang="is-IS" dirty="0" smtClean="0"/>
              <a:t> comes from forward pass for </a:t>
            </a:r>
            <a:r>
              <a:rPr lang="en-US" dirty="0">
                <a:latin typeface="Arial"/>
                <a:cs typeface="Arial"/>
              </a:rPr>
              <a:t>P(</a:t>
            </a:r>
            <a:r>
              <a:rPr lang="en-US" dirty="0">
                <a:latin typeface="+mj-lt"/>
                <a:cs typeface="Arial"/>
              </a:rPr>
              <a:t>O</a:t>
            </a:r>
            <a:r>
              <a:rPr lang="en-US" baseline="-25000" dirty="0">
                <a:latin typeface="Arial"/>
                <a:cs typeface="Arial"/>
              </a:rPr>
              <a:t> </a:t>
            </a:r>
            <a:r>
              <a:rPr lang="en-US" dirty="0">
                <a:latin typeface="Arial"/>
                <a:cs typeface="Arial"/>
              </a:rPr>
              <a:t>|</a:t>
            </a:r>
            <a:r>
              <a:rPr lang="en-US" baseline="-25000" dirty="0">
                <a:latin typeface="Arial"/>
                <a:cs typeface="Arial"/>
              </a:rPr>
              <a:t> </a:t>
            </a:r>
            <a:r>
              <a:rPr lang="en-US" dirty="0" err="1">
                <a:latin typeface="Lucida Grande"/>
                <a:cs typeface="Lucida Grande"/>
              </a:rPr>
              <a:t>λ</a:t>
            </a:r>
            <a:r>
              <a:rPr lang="en-US" dirty="0">
                <a:latin typeface="Arial"/>
                <a:cs typeface="Arial"/>
              </a:rPr>
              <a:t>)</a:t>
            </a:r>
            <a:r>
              <a:rPr lang="en-US" dirty="0"/>
              <a:t> </a:t>
            </a:r>
            <a:r>
              <a:rPr lang="en-US" dirty="0" smtClean="0"/>
              <a:t>and </a:t>
            </a:r>
            <a:r>
              <a:rPr lang="en-US" i="1" dirty="0" err="1" smtClean="0">
                <a:latin typeface="Arial"/>
                <a:cs typeface="Arial"/>
              </a:rPr>
              <a:t>g</a:t>
            </a:r>
            <a:r>
              <a:rPr lang="en-US" baseline="-25000" dirty="0" err="1" smtClean="0">
                <a:latin typeface="Arial"/>
                <a:cs typeface="Arial"/>
              </a:rPr>
              <a:t>i</a:t>
            </a:r>
            <a:r>
              <a:rPr lang="en-US" dirty="0" smtClean="0">
                <a:latin typeface="Arial"/>
                <a:cs typeface="Arial"/>
              </a:rPr>
              <a:t>(</a:t>
            </a:r>
            <a:r>
              <a:rPr lang="en-US" i="1" dirty="0" smtClean="0">
                <a:latin typeface="Arial"/>
                <a:cs typeface="Arial"/>
              </a:rPr>
              <a:t>x</a:t>
            </a:r>
            <a:r>
              <a:rPr lang="en-US" dirty="0" smtClean="0">
                <a:latin typeface="Arial"/>
                <a:cs typeface="Arial"/>
              </a:rPr>
              <a:t>)</a:t>
            </a:r>
            <a:r>
              <a:rPr lang="en-US" dirty="0" smtClean="0"/>
              <a:t> on previous slide</a:t>
            </a:r>
            <a:endParaRPr lang="is-IS" dirty="0" smtClean="0"/>
          </a:p>
          <a:p>
            <a:r>
              <a:rPr lang="is-IS" dirty="0" smtClean="0"/>
              <a:t>Solve by finding </a:t>
            </a:r>
            <a:r>
              <a:rPr lang="is-IS" dirty="0" smtClean="0">
                <a:latin typeface="Arial"/>
                <a:cs typeface="Arial"/>
              </a:rPr>
              <a:t>(</a:t>
            </a:r>
            <a:r>
              <a:rPr lang="is-IS" i="1" dirty="0" smtClean="0">
                <a:latin typeface="Arial"/>
                <a:cs typeface="Arial"/>
              </a:rPr>
              <a:t>x</a:t>
            </a:r>
            <a:r>
              <a:rPr lang="is-IS" dirty="0" smtClean="0">
                <a:latin typeface="Arial"/>
                <a:cs typeface="Arial"/>
              </a:rPr>
              <a:t>,</a:t>
            </a:r>
            <a:r>
              <a:rPr lang="is-IS" i="1" dirty="0" smtClean="0">
                <a:latin typeface="Arial"/>
                <a:cs typeface="Arial"/>
              </a:rPr>
              <a:t>u</a:t>
            </a:r>
            <a:r>
              <a:rPr lang="is-IS" dirty="0" smtClean="0">
                <a:latin typeface="Arial"/>
                <a:cs typeface="Arial"/>
              </a:rPr>
              <a:t>)</a:t>
            </a:r>
            <a:r>
              <a:rPr lang="is-IS" dirty="0" smtClean="0"/>
              <a:t> such that</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635" y="2286000"/>
            <a:ext cx="4591565" cy="9906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5041900"/>
            <a:ext cx="2933700" cy="749300"/>
          </a:xfrm>
          <a:prstGeom prst="rect">
            <a:avLst/>
          </a:prstGeom>
        </p:spPr>
      </p:pic>
    </p:spTree>
    <p:extLst>
      <p:ext uri="{BB962C8B-B14F-4D97-AF65-F5344CB8AC3E}">
        <p14:creationId xmlns:p14="http://schemas.microsoft.com/office/powerpoint/2010/main" val="14728640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endParaRPr lang="en-US" dirty="0"/>
          </a:p>
        </p:txBody>
      </p:sp>
      <p:sp>
        <p:nvSpPr>
          <p:cNvPr id="3" name="Content Placeholder 2"/>
          <p:cNvSpPr>
            <a:spLocks noGrp="1"/>
          </p:cNvSpPr>
          <p:nvPr>
            <p:ph idx="1"/>
          </p:nvPr>
        </p:nvSpPr>
        <p:spPr/>
        <p:txBody>
          <a:bodyPr/>
          <a:lstStyle/>
          <a:p>
            <a:r>
              <a:rPr lang="en-US" dirty="0" smtClean="0"/>
              <a:t>Can solve this Lagrange multipliers problem using </a:t>
            </a:r>
            <a:r>
              <a:rPr lang="en-US" dirty="0" err="1" smtClean="0"/>
              <a:t>backpropagation</a:t>
            </a:r>
            <a:endParaRPr lang="en-US" dirty="0" smtClean="0"/>
          </a:p>
          <a:p>
            <a:pPr lvl="1"/>
            <a:r>
              <a:rPr lang="en-US" dirty="0" smtClean="0"/>
              <a:t>Forward pass (</a:t>
            </a:r>
            <a:r>
              <a:rPr lang="is-IS" i="1" dirty="0">
                <a:latin typeface="Arial"/>
                <a:cs typeface="Arial"/>
              </a:rPr>
              <a:t>f</a:t>
            </a:r>
            <a:r>
              <a:rPr lang="is-IS" dirty="0">
                <a:latin typeface="Arial"/>
                <a:cs typeface="Arial"/>
              </a:rPr>
              <a:t>(</a:t>
            </a:r>
            <a:r>
              <a:rPr lang="is-IS" i="1" dirty="0">
                <a:latin typeface="Arial"/>
                <a:cs typeface="Arial"/>
              </a:rPr>
              <a:t>x</a:t>
            </a:r>
            <a:r>
              <a:rPr lang="is-IS" dirty="0">
                <a:latin typeface="Arial"/>
                <a:cs typeface="Arial"/>
              </a:rPr>
              <a:t>)</a:t>
            </a:r>
            <a:r>
              <a:rPr lang="en-US" dirty="0" smtClean="0"/>
              <a:t> and </a:t>
            </a:r>
            <a:r>
              <a:rPr lang="en-US" i="1" dirty="0" err="1">
                <a:latin typeface="Arial"/>
                <a:cs typeface="Arial"/>
              </a:rPr>
              <a:t>g</a:t>
            </a:r>
            <a:r>
              <a:rPr lang="en-US" baseline="-25000" dirty="0" err="1">
                <a:latin typeface="Arial"/>
                <a:cs typeface="Arial"/>
              </a:rPr>
              <a:t>i</a:t>
            </a:r>
            <a:r>
              <a:rPr lang="en-US" dirty="0">
                <a:latin typeface="Arial"/>
                <a:cs typeface="Arial"/>
              </a:rPr>
              <a:t>(</a:t>
            </a:r>
            <a:r>
              <a:rPr lang="en-US" i="1" dirty="0">
                <a:latin typeface="Arial"/>
                <a:cs typeface="Arial"/>
              </a:rPr>
              <a:t>x</a:t>
            </a:r>
            <a:r>
              <a:rPr lang="en-US" dirty="0">
                <a:latin typeface="Arial"/>
                <a:cs typeface="Arial"/>
              </a:rPr>
              <a:t>)</a:t>
            </a:r>
            <a:r>
              <a:rPr lang="en-US" dirty="0" smtClean="0"/>
              <a:t> code)</a:t>
            </a:r>
          </a:p>
          <a:p>
            <a:pPr lvl="1"/>
            <a:r>
              <a:rPr lang="en-US" dirty="0" smtClean="0"/>
              <a:t>Backward pass (reverse mode AD)</a:t>
            </a:r>
          </a:p>
          <a:p>
            <a:r>
              <a:rPr lang="en-US" dirty="0" smtClean="0"/>
              <a:t>But, solution occurs at saddle point</a:t>
            </a:r>
          </a:p>
          <a:p>
            <a:r>
              <a:rPr lang="en-US" dirty="0" smtClean="0"/>
              <a:t>So, in gradient descent </a:t>
            </a:r>
          </a:p>
          <a:p>
            <a:pPr lvl="1"/>
            <a:r>
              <a:rPr lang="en-US" dirty="0" smtClean="0"/>
              <a:t>Maximize over one set of variables</a:t>
            </a:r>
          </a:p>
          <a:p>
            <a:pPr lvl="1"/>
            <a:r>
              <a:rPr lang="en-US" dirty="0" smtClean="0"/>
              <a:t>Minimize over another set of variables</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78</a:t>
            </a:fld>
            <a:endParaRPr lang="en-US"/>
          </a:p>
        </p:txBody>
      </p:sp>
    </p:spTree>
    <p:extLst>
      <p:ext uri="{BB962C8B-B14F-4D97-AF65-F5344CB8AC3E}">
        <p14:creationId xmlns:p14="http://schemas.microsoft.com/office/powerpoint/2010/main" val="381879747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 Neural Network</a:t>
            </a:r>
            <a:endParaRPr lang="en-US" dirty="0"/>
          </a:p>
        </p:txBody>
      </p:sp>
      <p:sp>
        <p:nvSpPr>
          <p:cNvPr id="3" name="Content Placeholder 2"/>
          <p:cNvSpPr>
            <a:spLocks noGrp="1"/>
          </p:cNvSpPr>
          <p:nvPr>
            <p:ph idx="1"/>
          </p:nvPr>
        </p:nvSpPr>
        <p:spPr>
          <a:xfrm>
            <a:off x="304800" y="1600200"/>
            <a:ext cx="3810000" cy="4495800"/>
          </a:xfrm>
        </p:spPr>
        <p:txBody>
          <a:bodyPr/>
          <a:lstStyle/>
          <a:p>
            <a:r>
              <a:rPr lang="en-US" dirty="0" smtClean="0"/>
              <a:t>Can view this </a:t>
            </a:r>
            <a:r>
              <a:rPr lang="en-US" dirty="0" err="1" smtClean="0"/>
              <a:t>Lagrangian</a:t>
            </a:r>
            <a:r>
              <a:rPr lang="en-US" dirty="0" smtClean="0"/>
              <a:t> as neural network</a:t>
            </a:r>
          </a:p>
          <a:p>
            <a:pPr lvl="1"/>
            <a:r>
              <a:rPr lang="en-US" dirty="0" smtClean="0"/>
              <a:t>Here,              </a:t>
            </a:r>
            <a:r>
              <a:rPr lang="en-US" i="1" dirty="0" smtClean="0">
                <a:latin typeface="Arial"/>
                <a:cs typeface="Arial"/>
              </a:rPr>
              <a:t>h</a:t>
            </a:r>
            <a:r>
              <a:rPr lang="en-US" baseline="-25000" dirty="0" smtClean="0">
                <a:latin typeface="Arial"/>
                <a:cs typeface="Arial"/>
              </a:rPr>
              <a:t>i</a:t>
            </a:r>
            <a:r>
              <a:rPr lang="en-US" dirty="0">
                <a:latin typeface="Arial"/>
                <a:cs typeface="Arial"/>
              </a:rPr>
              <a:t>(</a:t>
            </a:r>
            <a:r>
              <a:rPr lang="en-US" i="1" dirty="0">
                <a:latin typeface="Arial"/>
                <a:cs typeface="Arial"/>
              </a:rPr>
              <a:t>x</a:t>
            </a:r>
            <a:r>
              <a:rPr lang="en-US" dirty="0" smtClean="0">
                <a:latin typeface="Arial"/>
                <a:cs typeface="Arial"/>
              </a:rPr>
              <a:t>) = </a:t>
            </a:r>
            <a:r>
              <a:rPr lang="en-US" i="1" dirty="0" err="1" smtClean="0">
                <a:latin typeface="Arial"/>
                <a:cs typeface="Arial"/>
              </a:rPr>
              <a:t>g</a:t>
            </a:r>
            <a:r>
              <a:rPr lang="en-US" baseline="-25000" dirty="0" err="1" smtClean="0">
                <a:latin typeface="Arial"/>
                <a:cs typeface="Arial"/>
              </a:rPr>
              <a:t>i</a:t>
            </a:r>
            <a:r>
              <a:rPr lang="en-US" dirty="0">
                <a:latin typeface="Arial"/>
                <a:cs typeface="Arial"/>
              </a:rPr>
              <a:t>(</a:t>
            </a:r>
            <a:r>
              <a:rPr lang="en-US" i="1" dirty="0">
                <a:latin typeface="Arial"/>
                <a:cs typeface="Arial"/>
              </a:rPr>
              <a:t>x</a:t>
            </a:r>
            <a:r>
              <a:rPr lang="en-US" dirty="0" smtClean="0">
                <a:latin typeface="Arial"/>
                <a:cs typeface="Arial"/>
              </a:rPr>
              <a:t>) - 1</a:t>
            </a:r>
            <a:r>
              <a:rPr lang="en-US" dirty="0" smtClean="0"/>
              <a:t>     </a:t>
            </a:r>
          </a:p>
          <a:p>
            <a:pPr lvl="1"/>
            <a:r>
              <a:rPr lang="en-US" dirty="0" smtClean="0"/>
              <a:t>Not a typical neural network problem</a:t>
            </a:r>
            <a:r>
              <a:rPr lang="is-IS" dirty="0" smtClean="0"/>
              <a: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79</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831" y="1752600"/>
            <a:ext cx="4935169" cy="4038600"/>
          </a:xfrm>
          <a:prstGeom prst="rect">
            <a:avLst/>
          </a:prstGeom>
        </p:spPr>
      </p:pic>
    </p:spTree>
    <p:extLst>
      <p:ext uri="{BB962C8B-B14F-4D97-AF65-F5344CB8AC3E}">
        <p14:creationId xmlns:p14="http://schemas.microsoft.com/office/powerpoint/2010/main" val="3715714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MLP </a:t>
            </a:r>
            <a:r>
              <a:rPr lang="en-US" dirty="0" err="1" smtClean="0"/>
              <a:t>vs</a:t>
            </a:r>
            <a:r>
              <a:rPr lang="en-US" dirty="0" smtClean="0"/>
              <a:t> SVM</a:t>
            </a:r>
            <a:endParaRPr lang="en-US" dirty="0"/>
          </a:p>
        </p:txBody>
      </p:sp>
      <p:sp>
        <p:nvSpPr>
          <p:cNvPr id="3" name="Content Placeholder 2"/>
          <p:cNvSpPr>
            <a:spLocks noGrp="1"/>
          </p:cNvSpPr>
          <p:nvPr>
            <p:ph idx="1"/>
          </p:nvPr>
        </p:nvSpPr>
        <p:spPr>
          <a:xfrm>
            <a:off x="685800" y="1524000"/>
            <a:ext cx="7848600" cy="4648200"/>
          </a:xfrm>
        </p:spPr>
        <p:txBody>
          <a:bodyPr/>
          <a:lstStyle/>
          <a:p>
            <a:r>
              <a:rPr lang="en-US" dirty="0" smtClean="0"/>
              <a:t>Linear SVM  and perceptron both have linear decision boundary</a:t>
            </a:r>
          </a:p>
          <a:p>
            <a:r>
              <a:rPr lang="en-US" dirty="0" smtClean="0"/>
              <a:t>Nonlinear SVM and MLP are </a:t>
            </a:r>
            <a:r>
              <a:rPr lang="en-US" b="1" i="1" dirty="0" smtClean="0"/>
              <a:t>not</a:t>
            </a:r>
            <a:r>
              <a:rPr lang="en-US" dirty="0" smtClean="0"/>
              <a:t> restricted to linear decision boundary</a:t>
            </a:r>
          </a:p>
          <a:p>
            <a:pPr lvl="1"/>
            <a:r>
              <a:rPr lang="en-US" dirty="0" smtClean="0"/>
              <a:t>Nonlinear SVM </a:t>
            </a:r>
            <a:r>
              <a:rPr lang="en-US" dirty="0" smtClean="0">
                <a:sym typeface="Symbol" charset="2"/>
              </a:rPr>
              <a:t> the “kernel trick”</a:t>
            </a:r>
          </a:p>
          <a:p>
            <a:pPr lvl="1"/>
            <a:r>
              <a:rPr lang="en-US" dirty="0" smtClean="0">
                <a:sym typeface="Symbol" charset="2"/>
              </a:rPr>
              <a:t>MLP  layers</a:t>
            </a:r>
            <a:r>
              <a:rPr lang="en-US" dirty="0">
                <a:sym typeface="Symbol" charset="2"/>
              </a:rPr>
              <a:t> </a:t>
            </a:r>
            <a:r>
              <a:rPr lang="en-US" dirty="0" smtClean="0">
                <a:sym typeface="Symbol" charset="2"/>
              </a:rPr>
              <a:t>instead of explicit kernel</a:t>
            </a:r>
          </a:p>
          <a:p>
            <a:pPr lvl="1"/>
            <a:r>
              <a:rPr lang="en-US" dirty="0" smtClean="0">
                <a:sym typeface="Symbol" charset="2"/>
              </a:rPr>
              <a:t>MLP “learns” (roughly) the equivalent of SVM kernel function thru training</a:t>
            </a:r>
          </a:p>
          <a:p>
            <a:r>
              <a:rPr lang="en-US" dirty="0" smtClean="0">
                <a:sym typeface="Symbol" charset="2"/>
              </a:rPr>
              <a:t>Advantages/disadvantages ?</a:t>
            </a:r>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extLst>
      <p:ext uri="{BB962C8B-B14F-4D97-AF65-F5344CB8AC3E}">
        <p14:creationId xmlns:p14="http://schemas.microsoft.com/office/powerpoint/2010/main" val="41707484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See the following references, </a:t>
            </a:r>
            <a:r>
              <a:rPr lang="en-US" smtClean="0"/>
              <a:t>and other</a:t>
            </a:r>
            <a:r>
              <a:rPr lang="en-US"/>
              <a:t>s</a:t>
            </a:r>
            <a:r>
              <a:rPr lang="en-US" smtClean="0"/>
              <a:t> </a:t>
            </a:r>
            <a:r>
              <a:rPr lang="en-US" dirty="0" smtClean="0"/>
              <a:t>mentioned in these slides</a:t>
            </a:r>
          </a:p>
          <a:p>
            <a:r>
              <a:rPr lang="en-US" dirty="0" smtClean="0"/>
              <a:t>M. Stamp, Deep thought on deep learning</a:t>
            </a:r>
            <a:r>
              <a:rPr lang="en-US" dirty="0"/>
              <a:t>, </a:t>
            </a:r>
            <a:r>
              <a:rPr lang="en-US" dirty="0">
                <a:hlinkClick r:id="rId2"/>
              </a:rPr>
              <a:t>https://www.cs.sjsu.edu/~stamp/ML/files/</a:t>
            </a:r>
            <a:r>
              <a:rPr lang="en-US" dirty="0" smtClean="0">
                <a:hlinkClick r:id="rId2"/>
              </a:rPr>
              <a:t>ann.pdf</a:t>
            </a:r>
            <a:endParaRPr lang="en-US" dirty="0" smtClean="0"/>
          </a:p>
          <a:p>
            <a:r>
              <a:rPr lang="en-US" dirty="0" smtClean="0"/>
              <a:t>M. Stamp, Gradient ascent for online HMM training</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80</a:t>
            </a:fld>
            <a:endParaRPr lang="en-US"/>
          </a:p>
        </p:txBody>
      </p:sp>
    </p:spTree>
    <p:extLst>
      <p:ext uri="{BB962C8B-B14F-4D97-AF65-F5344CB8AC3E}">
        <p14:creationId xmlns:p14="http://schemas.microsoft.com/office/powerpoint/2010/main" val="4977043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MLP </a:t>
            </a:r>
            <a:r>
              <a:rPr lang="en-US" dirty="0" err="1" smtClean="0"/>
              <a:t>vs</a:t>
            </a:r>
            <a:r>
              <a:rPr lang="en-US" dirty="0" smtClean="0"/>
              <a:t> RNN</a:t>
            </a:r>
            <a:endParaRPr lang="en-US" dirty="0"/>
          </a:p>
        </p:txBody>
      </p:sp>
      <p:sp>
        <p:nvSpPr>
          <p:cNvPr id="3" name="Content Placeholder 2"/>
          <p:cNvSpPr>
            <a:spLocks noGrp="1"/>
          </p:cNvSpPr>
          <p:nvPr>
            <p:ph idx="1"/>
          </p:nvPr>
        </p:nvSpPr>
        <p:spPr/>
        <p:txBody>
          <a:bodyPr/>
          <a:lstStyle/>
          <a:p>
            <a:r>
              <a:rPr lang="en-US" dirty="0" smtClean="0"/>
              <a:t>MLP is a </a:t>
            </a:r>
            <a:r>
              <a:rPr lang="en-US" dirty="0" err="1" smtClean="0"/>
              <a:t>feedforward</a:t>
            </a:r>
            <a:r>
              <a:rPr lang="en-US" dirty="0" smtClean="0"/>
              <a:t> network</a:t>
            </a:r>
          </a:p>
          <a:p>
            <a:pPr lvl="1"/>
            <a:r>
              <a:rPr lang="en-US" dirty="0" smtClean="0"/>
              <a:t>That is, no loops allowed</a:t>
            </a:r>
          </a:p>
          <a:p>
            <a:r>
              <a:rPr lang="en-US" dirty="0" smtClean="0"/>
              <a:t>Recurrent neural network (RNN) can have loops</a:t>
            </a:r>
          </a:p>
          <a:p>
            <a:pPr lvl="1"/>
            <a:r>
              <a:rPr lang="en-US" dirty="0" smtClean="0"/>
              <a:t>Gives RNN a concept of “memory”</a:t>
            </a:r>
          </a:p>
          <a:p>
            <a:pPr lvl="1"/>
            <a:r>
              <a:rPr lang="en-US" dirty="0" smtClean="0"/>
              <a:t>But training RNN is more complex</a:t>
            </a:r>
          </a:p>
          <a:p>
            <a:pPr lvl="1"/>
            <a:r>
              <a:rPr lang="en-US" dirty="0" smtClean="0"/>
              <a:t>So, might require more data to train</a:t>
            </a:r>
          </a:p>
          <a:p>
            <a:r>
              <a:rPr lang="en-US" dirty="0" smtClean="0"/>
              <a:t>We discuss RNN architectures later</a:t>
            </a:r>
            <a:endParaRPr lang="en-US" dirty="0"/>
          </a:p>
        </p:txBody>
      </p:sp>
      <p:sp>
        <p:nvSpPr>
          <p:cNvPr id="4" name="Footer Placeholder 3"/>
          <p:cNvSpPr>
            <a:spLocks noGrp="1"/>
          </p:cNvSpPr>
          <p:nvPr>
            <p:ph type="ftr" sz="quarter" idx="10"/>
          </p:nvPr>
        </p:nvSpPr>
        <p:spPr/>
        <p:txBody>
          <a:bodyPr/>
          <a:lstStyle/>
          <a:p>
            <a:pPr>
              <a:defRPr/>
            </a:pPr>
            <a:r>
              <a:rPr lang="en-US" smtClean="0"/>
              <a:t>Deep Learning</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spTree>
    <p:extLst>
      <p:ext uri="{BB962C8B-B14F-4D97-AF65-F5344CB8AC3E}">
        <p14:creationId xmlns:p14="http://schemas.microsoft.com/office/powerpoint/2010/main" val="27848674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7275</TotalTime>
  <Words>4528</Words>
  <Application>Microsoft Macintosh PowerPoint</Application>
  <PresentationFormat>On-screen Show (4:3)</PresentationFormat>
  <Paragraphs>781</Paragraphs>
  <Slides>80</Slides>
  <Notes>55</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Default Design</vt:lpstr>
      <vt:lpstr>Deep Thoughts on Deep Learning</vt:lpstr>
      <vt:lpstr>Deep Learning</vt:lpstr>
      <vt:lpstr>Agenda</vt:lpstr>
      <vt:lpstr>History of ANNs</vt:lpstr>
      <vt:lpstr>Perceptron</vt:lpstr>
      <vt:lpstr>AND, OR, and XOR</vt:lpstr>
      <vt:lpstr>MLP</vt:lpstr>
      <vt:lpstr>MLP vs SVM</vt:lpstr>
      <vt:lpstr>MLP vs RNN</vt:lpstr>
      <vt:lpstr>AI has Long History as the “Next Big Thing”</vt:lpstr>
      <vt:lpstr>1st AI Winter</vt:lpstr>
      <vt:lpstr>Backpropagation</vt:lpstr>
      <vt:lpstr>Deep Learning</vt:lpstr>
      <vt:lpstr>Why Deep Learning?</vt:lpstr>
      <vt:lpstr>Decisions, Decisions</vt:lpstr>
      <vt:lpstr>Activation Functions</vt:lpstr>
      <vt:lpstr>Training an ANN</vt:lpstr>
      <vt:lpstr>Training an ANN</vt:lpstr>
      <vt:lpstr>Partial Derivatives</vt:lpstr>
      <vt:lpstr>Derivatives</vt:lpstr>
      <vt:lpstr>Chain Rule</vt:lpstr>
      <vt:lpstr>Approximate Derivatives?</vt:lpstr>
      <vt:lpstr>Computing Derivatives</vt:lpstr>
      <vt:lpstr>Automatic Differentiation</vt:lpstr>
      <vt:lpstr>AD Example</vt:lpstr>
      <vt:lpstr>AD Example</vt:lpstr>
      <vt:lpstr>AD Example</vt:lpstr>
      <vt:lpstr>AD Example</vt:lpstr>
      <vt:lpstr>AD Example</vt:lpstr>
      <vt:lpstr>Gradient</vt:lpstr>
      <vt:lpstr>Gradient and AD</vt:lpstr>
      <vt:lpstr>Reverse Mode AD</vt:lpstr>
      <vt:lpstr>Reverse Mode AD</vt:lpstr>
      <vt:lpstr>Reverse Mode AD Example</vt:lpstr>
      <vt:lpstr>Reverse Mode AD Example</vt:lpstr>
      <vt:lpstr>Reverse Mode AD Example</vt:lpstr>
      <vt:lpstr>Gradient via Reverse Mode AD</vt:lpstr>
      <vt:lpstr>Reverse Mode AD Example</vt:lpstr>
      <vt:lpstr>Reverse Mode AD: Last Words</vt:lpstr>
      <vt:lpstr>Gradient Descent</vt:lpstr>
      <vt:lpstr>Gradient Descent</vt:lpstr>
      <vt:lpstr>Stochastic Gradient Descent</vt:lpstr>
      <vt:lpstr>Mini-Batch Gradient Descent</vt:lpstr>
      <vt:lpstr>Last Word on Mini-Batch</vt:lpstr>
      <vt:lpstr>All Together Now</vt:lpstr>
      <vt:lpstr>MLP</vt:lpstr>
      <vt:lpstr>MLP for XOR</vt:lpstr>
      <vt:lpstr>Error Function</vt:lpstr>
      <vt:lpstr>Forward Pass</vt:lpstr>
      <vt:lpstr>Backward Pass</vt:lpstr>
      <vt:lpstr>Backpropagation Algorithm</vt:lpstr>
      <vt:lpstr>BP for XOR: Last Word</vt:lpstr>
      <vt:lpstr>Conclusion</vt:lpstr>
      <vt:lpstr>HMM Training Using Gradient Ascent</vt:lpstr>
      <vt:lpstr>HMM Training</vt:lpstr>
      <vt:lpstr>HMM Notation</vt:lpstr>
      <vt:lpstr>Weight Matrices</vt:lpstr>
      <vt:lpstr>Derivatives</vt:lpstr>
      <vt:lpstr>More Derivatives</vt:lpstr>
      <vt:lpstr>More Derivatives (continued)</vt:lpstr>
      <vt:lpstr>HMM Gradient Ascent</vt:lpstr>
      <vt:lpstr>HMM Gradient Ascent</vt:lpstr>
      <vt:lpstr>HMM Training</vt:lpstr>
      <vt:lpstr>HMM Training Example</vt:lpstr>
      <vt:lpstr>HMM English Text Example</vt:lpstr>
      <vt:lpstr>HMM English Text Example</vt:lpstr>
      <vt:lpstr>Gradient Ascent and HMM Training</vt:lpstr>
      <vt:lpstr>Online HMM Training</vt:lpstr>
      <vt:lpstr>ANN for HMM Training</vt:lpstr>
      <vt:lpstr>Training HMM with ANN</vt:lpstr>
      <vt:lpstr>Training HMM with ANN</vt:lpstr>
      <vt:lpstr>Another HMM Graph</vt:lpstr>
      <vt:lpstr>HMM Graph (Again)</vt:lpstr>
      <vt:lpstr>HMM Forward Algorithm</vt:lpstr>
      <vt:lpstr>Forward Algorithm</vt:lpstr>
      <vt:lpstr>Constraints</vt:lpstr>
      <vt:lpstr>Lagrangian</vt:lpstr>
      <vt:lpstr>Backpropagation</vt:lpstr>
      <vt:lpstr>Lagrange Neural Network</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1371</cp:revision>
  <dcterms:created xsi:type="dcterms:W3CDTF">2015-10-29T11:48:30Z</dcterms:created>
  <dcterms:modified xsi:type="dcterms:W3CDTF">2021-10-19T13:05:00Z</dcterms:modified>
  <cp:category/>
</cp:coreProperties>
</file>