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3" r:id="rId3"/>
    <p:sldId id="347" r:id="rId4"/>
    <p:sldId id="348" r:id="rId5"/>
    <p:sldId id="349" r:id="rId6"/>
    <p:sldId id="350" r:id="rId7"/>
    <p:sldId id="352" r:id="rId8"/>
    <p:sldId id="351" r:id="rId9"/>
    <p:sldId id="353" r:id="rId10"/>
    <p:sldId id="354" r:id="rId11"/>
    <p:sldId id="355" r:id="rId12"/>
    <p:sldId id="356" r:id="rId13"/>
    <p:sldId id="357" r:id="rId14"/>
    <p:sldId id="358" r:id="rId15"/>
    <p:sldId id="359" r:id="rId16"/>
    <p:sldId id="360" r:id="rId17"/>
    <p:sldId id="364" r:id="rId18"/>
    <p:sldId id="362" r:id="rId19"/>
    <p:sldId id="365" r:id="rId20"/>
    <p:sldId id="363" r:id="rId21"/>
    <p:sldId id="366" r:id="rId22"/>
    <p:sldId id="367" r:id="rId23"/>
    <p:sldId id="368" r:id="rId24"/>
    <p:sldId id="369" r:id="rId25"/>
    <p:sldId id="370" r:id="rId26"/>
    <p:sldId id="371" r:id="rId27"/>
    <p:sldId id="372" r:id="rId28"/>
    <p:sldId id="361" r:id="rId29"/>
    <p:sldId id="373" r:id="rId30"/>
    <p:sldId id="374" r:id="rId31"/>
    <p:sldId id="375" r:id="rId32"/>
    <p:sldId id="376" r:id="rId33"/>
    <p:sldId id="377" r:id="rId34"/>
    <p:sldId id="378" r:id="rId35"/>
    <p:sldId id="37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4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4/27/21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722484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3251367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LDA uses a separating </a:t>
            </a:r>
            <a:r>
              <a:rPr lang="en-US" dirty="0" err="1" smtClean="0"/>
              <a:t>hyperplane</a:t>
            </a:r>
            <a:r>
              <a:rPr lang="en-US" dirty="0" smtClean="0"/>
              <a:t>, like SVM.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a:t>
            </a:fld>
            <a:endParaRPr lang="en-US"/>
          </a:p>
        </p:txBody>
      </p:sp>
    </p:spTree>
    <p:extLst>
      <p:ext uri="{BB962C8B-B14F-4D97-AF65-F5344CB8AC3E}">
        <p14:creationId xmlns:p14="http://schemas.microsoft.com/office/powerpoint/2010/main" val="371841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type of optimization problem should look familiar</a:t>
            </a:r>
            <a:r>
              <a:rPr lang="mr-IN"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22</a:t>
            </a:fld>
            <a:endParaRPr lang="en-US"/>
          </a:p>
        </p:txBody>
      </p:sp>
    </p:spTree>
    <p:extLst>
      <p:ext uri="{BB962C8B-B14F-4D97-AF65-F5344CB8AC3E}">
        <p14:creationId xmlns:p14="http://schemas.microsoft.com/office/powerpoint/2010/main" val="1505281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just rewriting so that the constants are nicer.</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24</a:t>
            </a:fld>
            <a:endParaRPr lang="en-US"/>
          </a:p>
        </p:txBody>
      </p:sp>
    </p:spTree>
    <p:extLst>
      <p:ext uri="{BB962C8B-B14F-4D97-AF65-F5344CB8AC3E}">
        <p14:creationId xmlns:p14="http://schemas.microsoft.com/office/powerpoint/2010/main" val="388511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26</a:t>
            </a:fld>
            <a:endParaRPr lang="en-US"/>
          </a:p>
        </p:txBody>
      </p:sp>
    </p:spTree>
    <p:extLst>
      <p:ext uri="{BB962C8B-B14F-4D97-AF65-F5344CB8AC3E}">
        <p14:creationId xmlns:p14="http://schemas.microsoft.com/office/powerpoint/2010/main" val="110836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labeled training data in LDA, but not in PCA.</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extLst>
      <p:ext uri="{BB962C8B-B14F-4D97-AF65-F5344CB8AC3E}">
        <p14:creationId xmlns:p14="http://schemas.microsoft.com/office/powerpoint/2010/main" val="393626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that (a) is better and, in fact, (a) is the optimal result </a:t>
            </a:r>
            <a:r>
              <a:rPr lang="en-US" dirty="0" err="1" smtClean="0"/>
              <a:t>wrt</a:t>
            </a:r>
            <a:r>
              <a:rPr lang="en-US" dirty="0" smtClean="0"/>
              <a:t> the Fisher Discriminant.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108515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in PCA we don’t have 2 classes of labeled training data, which is a big</a:t>
            </a:r>
            <a:r>
              <a:rPr lang="en-US" baseline="0" dirty="0" smtClean="0"/>
              <a:t> difference.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a:t>
            </a:fld>
            <a:endParaRPr lang="en-US"/>
          </a:p>
        </p:txBody>
      </p:sp>
    </p:spTree>
    <p:extLst>
      <p:ext uri="{BB962C8B-B14F-4D97-AF65-F5344CB8AC3E}">
        <p14:creationId xmlns:p14="http://schemas.microsoft.com/office/powerpoint/2010/main" val="182014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see what this</a:t>
            </a:r>
            <a:r>
              <a:rPr lang="en-US" baseline="0" dirty="0" smtClean="0"/>
              <a:t> idea of “projecting” onto </a:t>
            </a:r>
            <a:r>
              <a:rPr lang="en-US" baseline="0" dirty="0" err="1" smtClean="0"/>
              <a:t>hyperplane</a:t>
            </a:r>
            <a:r>
              <a:rPr lang="en-US" baseline="0" dirty="0" smtClean="0"/>
              <a:t> means in a couple of slides.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247473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clustering, the centroid is like the mean</a:t>
            </a:r>
            <a:r>
              <a:rPr lang="en-US" baseline="0" dirty="0" smtClean="0"/>
              <a:t> of the cluster, and compactness is related to the variance (and hence, the scatter). In contrast to clustering, in LDA, all of this happens in the projection space, rather than the input space.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a:t>
            </a:fld>
            <a:endParaRPr lang="en-US"/>
          </a:p>
        </p:txBody>
      </p:sp>
    </p:spTree>
    <p:extLst>
      <p:ext uri="{BB962C8B-B14F-4D97-AF65-F5344CB8AC3E}">
        <p14:creationId xmlns:p14="http://schemas.microsoft.com/office/powerpoint/2010/main" val="395569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projecting onto a</a:t>
            </a:r>
            <a:r>
              <a:rPr lang="en-US" baseline="0" dirty="0" smtClean="0"/>
              <a:t> </a:t>
            </a:r>
            <a:r>
              <a:rPr lang="en-US" baseline="0" dirty="0" err="1" smtClean="0"/>
              <a:t>hyperplane</a:t>
            </a:r>
            <a:r>
              <a:rPr lang="en-US" baseline="0" dirty="0" smtClean="0"/>
              <a:t> </a:t>
            </a:r>
            <a:r>
              <a:rPr lang="en-US" dirty="0" smtClean="0"/>
              <a:t>and</a:t>
            </a:r>
            <a:r>
              <a:rPr lang="en-US" baseline="0" dirty="0" smtClean="0"/>
              <a:t> separating with a </a:t>
            </a:r>
            <a:r>
              <a:rPr lang="en-US" baseline="0" dirty="0" err="1" smtClean="0"/>
              <a:t>hyperplane</a:t>
            </a:r>
            <a:r>
              <a:rPr lang="en-US" baseline="0" dirty="0" smtClean="0"/>
              <a:t> are intimately related.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223410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consider column vectors.</a:t>
            </a:r>
            <a:r>
              <a:rPr lang="en-US" baseline="0" dirty="0" smtClean="0"/>
              <a:t> Also, t</a:t>
            </a:r>
            <a:r>
              <a:rPr lang="en-US" dirty="0" smtClean="0"/>
              <a:t>he matrix</a:t>
            </a:r>
            <a:r>
              <a:rPr lang="en-US" baseline="0" dirty="0" smtClean="0"/>
              <a:t> computation</a:t>
            </a:r>
            <a:r>
              <a:rPr lang="en-US" dirty="0" smtClean="0"/>
              <a:t> </a:t>
            </a:r>
            <a:r>
              <a:rPr lang="en-US" dirty="0" err="1" smtClean="0"/>
              <a:t>w</a:t>
            </a:r>
            <a:r>
              <a:rPr lang="en-US" baseline="30000" dirty="0" err="1" smtClean="0"/>
              <a:t>T</a:t>
            </a:r>
            <a:r>
              <a:rPr lang="en-US" dirty="0" err="1" smtClean="0"/>
              <a:t>X</a:t>
            </a:r>
            <a:r>
              <a:rPr lang="en-US" dirty="0" smtClean="0"/>
              <a:t> is the same as the dot product;</a:t>
            </a:r>
            <a:r>
              <a:rPr lang="en-US" baseline="0" dirty="0" smtClean="0"/>
              <a:t> we just find the matrix notation more convenient here.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extLst>
      <p:ext uri="{BB962C8B-B14F-4D97-AF65-F5344CB8AC3E}">
        <p14:creationId xmlns:p14="http://schemas.microsoft.com/office/powerpoint/2010/main" val="378774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289684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class scatter is</a:t>
            </a:r>
            <a:r>
              <a:rPr lang="en-US" baseline="0" dirty="0" smtClean="0"/>
              <a:t> kind of like</a:t>
            </a:r>
            <a:r>
              <a:rPr lang="en-US" dirty="0" smtClean="0"/>
              <a:t> a covariance between the mean</a:t>
            </a:r>
            <a:r>
              <a:rPr lang="en-US" baseline="0" dirty="0" smtClean="0"/>
              <a:t> vectors.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397734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matrix operations to get the projection space versions of these matrices.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extLst>
      <p:ext uri="{BB962C8B-B14F-4D97-AF65-F5344CB8AC3E}">
        <p14:creationId xmlns:p14="http://schemas.microsoft.com/office/powerpoint/2010/main" val="203133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6"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9.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31.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29.tiff"/><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Linear Discriminant Analysis</a:t>
            </a:r>
          </a:p>
        </p:txBody>
      </p:sp>
      <p:sp>
        <p:nvSpPr>
          <p:cNvPr id="14340" name="TextBox 4"/>
          <p:cNvSpPr txBox="1">
            <a:spLocks noChangeArrowheads="1"/>
          </p:cNvSpPr>
          <p:nvPr/>
        </p:nvSpPr>
        <p:spPr bwMode="auto">
          <a:xfrm>
            <a:off x="1066800" y="3591580"/>
            <a:ext cx="7010400" cy="523220"/>
          </a:xfrm>
          <a:prstGeom prst="rect">
            <a:avLst/>
          </a:prstGeom>
          <a:noFill/>
          <a:ln w="9525">
            <a:noFill/>
            <a:miter lim="800000"/>
            <a:headEnd/>
            <a:tailEnd/>
          </a:ln>
        </p:spPr>
        <p:txBody>
          <a:bodyPr>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p>
        </p:txBody>
      </p:sp>
      <p:sp>
        <p:nvSpPr>
          <p:cNvPr id="5" name="Footer Placeholder 4"/>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Projection</a:t>
            </a:r>
            <a:endParaRPr lang="en-US" dirty="0"/>
          </a:p>
        </p:txBody>
      </p:sp>
      <p:sp>
        <p:nvSpPr>
          <p:cNvPr id="3" name="Content Placeholder 2"/>
          <p:cNvSpPr>
            <a:spLocks noGrp="1"/>
          </p:cNvSpPr>
          <p:nvPr>
            <p:ph idx="1"/>
          </p:nvPr>
        </p:nvSpPr>
        <p:spPr>
          <a:xfrm>
            <a:off x="685800" y="1676400"/>
            <a:ext cx="7848600" cy="1143000"/>
          </a:xfrm>
        </p:spPr>
        <p:txBody>
          <a:bodyPr/>
          <a:lstStyle/>
          <a:p>
            <a:r>
              <a:rPr lang="en-US" dirty="0" smtClean="0"/>
              <a:t>In </a:t>
            </a:r>
            <a:r>
              <a:rPr lang="en-US" dirty="0" smtClean="0">
                <a:latin typeface="Lucida Grande"/>
                <a:cs typeface="Lucida Grande"/>
              </a:rPr>
              <a:t>(a)</a:t>
            </a:r>
            <a:r>
              <a:rPr lang="en-US" dirty="0" smtClean="0"/>
              <a:t>, means more widely separated</a:t>
            </a:r>
          </a:p>
          <a:p>
            <a:r>
              <a:rPr lang="en-US" dirty="0" smtClean="0"/>
              <a:t>But in </a:t>
            </a:r>
            <a:r>
              <a:rPr lang="en-US" dirty="0" smtClean="0">
                <a:latin typeface="Lucida Grande"/>
                <a:cs typeface="Lucida Grande"/>
              </a:rPr>
              <a:t>(b)</a:t>
            </a:r>
            <a:r>
              <a:rPr lang="en-US" dirty="0" smtClean="0"/>
              <a:t>, much smaller scatter</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35" y="2971800"/>
            <a:ext cx="7556500" cy="3251200"/>
          </a:xfrm>
          <a:prstGeom prst="rect">
            <a:avLst/>
          </a:prstGeom>
        </p:spPr>
      </p:pic>
    </p:spTree>
    <p:extLst>
      <p:ext uri="{BB962C8B-B14F-4D97-AF65-F5344CB8AC3E}">
        <p14:creationId xmlns:p14="http://schemas.microsoft.com/office/powerpoint/2010/main" val="1836495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Training</a:t>
            </a:r>
            <a:endParaRPr lang="en-US" dirty="0"/>
          </a:p>
        </p:txBody>
      </p:sp>
      <p:sp>
        <p:nvSpPr>
          <p:cNvPr id="3" name="Content Placeholder 2"/>
          <p:cNvSpPr>
            <a:spLocks noGrp="1"/>
          </p:cNvSpPr>
          <p:nvPr>
            <p:ph idx="1"/>
          </p:nvPr>
        </p:nvSpPr>
        <p:spPr/>
        <p:txBody>
          <a:bodyPr/>
          <a:lstStyle/>
          <a:p>
            <a:r>
              <a:rPr lang="en-US" dirty="0" smtClean="0"/>
              <a:t>Want to account for both within-class cohesion and between-class separation</a:t>
            </a:r>
          </a:p>
          <a:p>
            <a:pPr lvl="1"/>
            <a:r>
              <a:rPr lang="en-US" dirty="0" smtClean="0"/>
              <a:t>“Cohesion” is scatter in projection space</a:t>
            </a:r>
          </a:p>
          <a:p>
            <a:pPr lvl="1"/>
            <a:r>
              <a:rPr lang="en-US" dirty="0" smtClean="0"/>
              <a:t>“Separation” based on projected means</a:t>
            </a:r>
          </a:p>
          <a:p>
            <a:r>
              <a:rPr lang="en-US" dirty="0" smtClean="0"/>
              <a:t>LDA uses a fairly simple approach</a:t>
            </a:r>
          </a:p>
          <a:p>
            <a:pPr lvl="1"/>
            <a:r>
              <a:rPr lang="en-US" dirty="0" smtClean="0"/>
              <a:t>One expression that is a function of both cohesion and separation</a:t>
            </a:r>
          </a:p>
          <a:p>
            <a:r>
              <a:rPr lang="en-US" dirty="0" smtClean="0"/>
              <a:t>But first, we need some notation</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extLst>
      <p:ext uri="{BB962C8B-B14F-4D97-AF65-F5344CB8AC3E}">
        <p14:creationId xmlns:p14="http://schemas.microsoft.com/office/powerpoint/2010/main" val="33376426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77774"/>
            <a:ext cx="4800600" cy="1380025"/>
          </a:xfrm>
          <a:prstGeom prst="rect">
            <a:avLst/>
          </a:prstGeom>
        </p:spPr>
      </p:pic>
      <p:sp>
        <p:nvSpPr>
          <p:cNvPr id="2" name="Title 1"/>
          <p:cNvSpPr>
            <a:spLocks noGrp="1"/>
          </p:cNvSpPr>
          <p:nvPr>
            <p:ph type="title"/>
          </p:nvPr>
        </p:nvSpPr>
        <p:spPr>
          <a:xfrm>
            <a:off x="685800" y="304800"/>
            <a:ext cx="7772400" cy="1143000"/>
          </a:xfrm>
        </p:spPr>
        <p:txBody>
          <a:bodyPr/>
          <a:lstStyle/>
          <a:p>
            <a:r>
              <a:rPr lang="en-US" dirty="0" smtClean="0"/>
              <a:t>Notation</a:t>
            </a:r>
            <a:endParaRPr lang="en-US" dirty="0"/>
          </a:p>
        </p:txBody>
      </p:sp>
      <p:sp>
        <p:nvSpPr>
          <p:cNvPr id="3" name="Content Placeholder 2"/>
          <p:cNvSpPr>
            <a:spLocks noGrp="1"/>
          </p:cNvSpPr>
          <p:nvPr>
            <p:ph idx="1"/>
          </p:nvPr>
        </p:nvSpPr>
        <p:spPr>
          <a:xfrm>
            <a:off x="685800" y="1600200"/>
            <a:ext cx="7848600" cy="4419600"/>
          </a:xfrm>
        </p:spPr>
        <p:txBody>
          <a:bodyPr/>
          <a:lstStyle/>
          <a:p>
            <a:r>
              <a:rPr lang="en-US" dirty="0" smtClean="0"/>
              <a:t>Let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is-IS" dirty="0" smtClean="0">
                <a:latin typeface="Lucida Grande"/>
                <a:cs typeface="Lucida Grande"/>
              </a:rPr>
              <a:t>…,X</a:t>
            </a:r>
            <a:r>
              <a:rPr lang="is-IS" baseline="-25000" dirty="0">
                <a:latin typeface="Lucida Grande"/>
                <a:cs typeface="Lucida Grande"/>
              </a:rPr>
              <a:t>m</a:t>
            </a:r>
            <a:r>
              <a:rPr lang="is-IS" dirty="0" smtClean="0"/>
              <a:t> and </a:t>
            </a:r>
            <a:r>
              <a:rPr lang="is-IS" dirty="0" smtClean="0">
                <a:latin typeface="Lucida Grande"/>
                <a:cs typeface="Lucida Grande"/>
              </a:rPr>
              <a:t>Y</a:t>
            </a:r>
            <a:r>
              <a:rPr lang="is-IS" baseline="-25000" dirty="0" smtClean="0">
                <a:latin typeface="Lucida Grande"/>
                <a:cs typeface="Lucida Grande"/>
              </a:rPr>
              <a:t>1</a:t>
            </a:r>
            <a:r>
              <a:rPr lang="is-IS" dirty="0" smtClean="0">
                <a:latin typeface="Lucida Grande"/>
                <a:cs typeface="Lucida Grande"/>
              </a:rPr>
              <a:t>,Y</a:t>
            </a:r>
            <a:r>
              <a:rPr lang="is-IS" baseline="-25000" dirty="0" smtClean="0">
                <a:latin typeface="Lucida Grande"/>
                <a:cs typeface="Lucida Grande"/>
              </a:rPr>
              <a:t>2</a:t>
            </a:r>
            <a:r>
              <a:rPr lang="is-IS" dirty="0" smtClean="0">
                <a:latin typeface="Lucida Grande"/>
                <a:cs typeface="Lucida Grande"/>
              </a:rPr>
              <a:t>,...,Y</a:t>
            </a:r>
            <a:r>
              <a:rPr lang="is-IS" baseline="-25000" dirty="0" smtClean="0">
                <a:latin typeface="Lucida Grande"/>
                <a:cs typeface="Lucida Grande"/>
              </a:rPr>
              <a:t>n</a:t>
            </a:r>
            <a:r>
              <a:rPr lang="is-IS" dirty="0" smtClean="0"/>
              <a:t> be training vectors of 2 classes</a:t>
            </a:r>
          </a:p>
          <a:p>
            <a:r>
              <a:rPr lang="is-IS" dirty="0"/>
              <a:t>E</a:t>
            </a:r>
            <a:r>
              <a:rPr lang="is-IS" dirty="0" smtClean="0"/>
              <a:t>ach vector is of length </a:t>
            </a:r>
            <a:r>
              <a:rPr lang="is-IS" sz="3600" dirty="0" smtClean="0">
                <a:latin typeface="Brush Script MT Italic"/>
                <a:cs typeface="Brush Script MT Italic"/>
              </a:rPr>
              <a:t>l</a:t>
            </a:r>
            <a:r>
              <a:rPr lang="is-IS" dirty="0" smtClean="0"/>
              <a:t>    </a:t>
            </a:r>
          </a:p>
          <a:p>
            <a:r>
              <a:rPr lang="is-IS" dirty="0" smtClean="0"/>
              <a:t>(Scalar) projection of </a:t>
            </a:r>
            <a:r>
              <a:rPr lang="is-IS" dirty="0" smtClean="0">
                <a:latin typeface="Lucida Grande"/>
                <a:cs typeface="Lucida Grande"/>
              </a:rPr>
              <a:t>X</a:t>
            </a:r>
            <a:r>
              <a:rPr lang="is-IS" dirty="0" smtClean="0"/>
              <a:t> is </a:t>
            </a:r>
          </a:p>
          <a:p>
            <a:endParaRPr lang="is-IS" dirty="0"/>
          </a:p>
          <a:p>
            <a:endParaRPr lang="is-IS" dirty="0" smtClean="0"/>
          </a:p>
          <a:p>
            <a:r>
              <a:rPr lang="is-IS" dirty="0" smtClean="0"/>
              <a:t>Where vector </a:t>
            </a:r>
            <a:r>
              <a:rPr lang="is-IS" dirty="0" smtClean="0">
                <a:latin typeface="Lucida Grande"/>
                <a:cs typeface="Lucida Grande"/>
              </a:rPr>
              <a:t>w</a:t>
            </a:r>
            <a:r>
              <a:rPr lang="is-IS" dirty="0" smtClean="0"/>
              <a:t> is to be determined</a:t>
            </a:r>
          </a:p>
          <a:p>
            <a:endParaRPr lang="en-US" dirty="0">
              <a:cs typeface="Chalkduster"/>
            </a:endParaRPr>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extLst>
      <p:ext uri="{BB962C8B-B14F-4D97-AF65-F5344CB8AC3E}">
        <p14:creationId xmlns:p14="http://schemas.microsoft.com/office/powerpoint/2010/main" val="1129406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and Scatter</a:t>
            </a:r>
            <a:endParaRPr lang="en-US" dirty="0"/>
          </a:p>
        </p:txBody>
      </p:sp>
      <p:sp>
        <p:nvSpPr>
          <p:cNvPr id="3" name="Content Placeholder 2"/>
          <p:cNvSpPr>
            <a:spLocks noGrp="1"/>
          </p:cNvSpPr>
          <p:nvPr>
            <p:ph idx="1"/>
          </p:nvPr>
        </p:nvSpPr>
        <p:spPr/>
        <p:txBody>
          <a:bodyPr/>
          <a:lstStyle/>
          <a:p>
            <a:r>
              <a:rPr lang="en-US" dirty="0" smtClean="0"/>
              <a:t>Class means are</a:t>
            </a:r>
            <a:endParaRPr lang="en-US" dirty="0"/>
          </a:p>
          <a:p>
            <a:pPr lvl="1"/>
            <a:r>
              <a:rPr lang="en-US" dirty="0" smtClean="0"/>
              <a:t>Note </a:t>
            </a:r>
            <a:r>
              <a:rPr lang="en-US" dirty="0" err="1" smtClean="0"/>
              <a:t>μ</a:t>
            </a:r>
            <a:r>
              <a:rPr lang="en-US" baseline="-25000" dirty="0" err="1" smtClean="0">
                <a:latin typeface="Lucida Grande"/>
                <a:cs typeface="Lucida Grande"/>
              </a:rPr>
              <a:t>x</a:t>
            </a:r>
            <a:r>
              <a:rPr lang="en-US" dirty="0" smtClean="0"/>
              <a:t> and </a:t>
            </a:r>
            <a:r>
              <a:rPr lang="en-US" dirty="0" err="1" smtClean="0"/>
              <a:t>μ</a:t>
            </a:r>
            <a:r>
              <a:rPr lang="en-US" baseline="-25000" dirty="0" err="1" smtClean="0">
                <a:latin typeface="Lucida Grande"/>
                <a:cs typeface="Lucida Grande"/>
              </a:rPr>
              <a:t>y</a:t>
            </a:r>
            <a:r>
              <a:rPr lang="en-US" dirty="0" smtClean="0"/>
              <a:t> are vectors     </a:t>
            </a:r>
          </a:p>
          <a:p>
            <a:r>
              <a:rPr lang="en-US" dirty="0" smtClean="0"/>
              <a:t>And class </a:t>
            </a:r>
            <a:r>
              <a:rPr lang="en-US" b="1" i="1" dirty="0" smtClean="0"/>
              <a:t>scatter</a:t>
            </a:r>
            <a:r>
              <a:rPr lang="en-US" dirty="0" smtClean="0"/>
              <a:t> defined as  </a:t>
            </a:r>
          </a:p>
          <a:p>
            <a:pPr marL="0" indent="0">
              <a:buNone/>
            </a:pPr>
            <a:endParaRPr lang="en-US" dirty="0" smtClean="0"/>
          </a:p>
          <a:p>
            <a:pPr lvl="1"/>
            <a:r>
              <a:rPr lang="en-US" dirty="0" smtClean="0"/>
              <a:t>Note </a:t>
            </a:r>
            <a:r>
              <a:rPr lang="en-US" dirty="0" smtClean="0">
                <a:latin typeface="Lucida Grande"/>
                <a:cs typeface="Lucida Grande"/>
              </a:rPr>
              <a:t>s</a:t>
            </a:r>
            <a:r>
              <a:rPr lang="en-US" baseline="-25000" dirty="0" smtClean="0">
                <a:latin typeface="Lucida Grande"/>
                <a:cs typeface="Lucida Grande"/>
              </a:rPr>
              <a:t>x</a:t>
            </a:r>
            <a:r>
              <a:rPr lang="en-US" baseline="30000" dirty="0" smtClean="0">
                <a:latin typeface="Lucida Grande"/>
                <a:cs typeface="Lucida Grande"/>
              </a:rPr>
              <a:t>2</a:t>
            </a:r>
            <a:r>
              <a:rPr lang="en-US" dirty="0" smtClean="0"/>
              <a:t> and </a:t>
            </a:r>
            <a:r>
              <a:rPr lang="en-US" dirty="0" smtClean="0">
                <a:latin typeface="Lucida Grande"/>
                <a:cs typeface="Lucida Grande"/>
              </a:rPr>
              <a:t>s</a:t>
            </a:r>
            <a:r>
              <a:rPr lang="en-US" baseline="-25000" dirty="0" smtClean="0">
                <a:latin typeface="Lucida Grande"/>
                <a:cs typeface="Lucida Grande"/>
              </a:rPr>
              <a:t>y</a:t>
            </a:r>
            <a:r>
              <a:rPr lang="en-US" baseline="30000" dirty="0" smtClean="0">
                <a:latin typeface="Lucida Grande"/>
                <a:cs typeface="Lucida Grande"/>
              </a:rPr>
              <a:t>2</a:t>
            </a:r>
            <a:r>
              <a:rPr lang="en-US" dirty="0" smtClean="0"/>
              <a:t> are scalars, not vectors</a:t>
            </a:r>
          </a:p>
          <a:p>
            <a:r>
              <a:rPr lang="en-US" dirty="0" smtClean="0"/>
              <a:t>Next, want to compute projected means and scatter</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00200"/>
            <a:ext cx="3873500" cy="774700"/>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00" y="3276600"/>
            <a:ext cx="6921500" cy="774700"/>
          </a:xfrm>
          <a:prstGeom prst="rect">
            <a:avLst/>
          </a:prstGeom>
        </p:spPr>
      </p:pic>
    </p:spTree>
    <p:extLst>
      <p:ext uri="{BB962C8B-B14F-4D97-AF65-F5344CB8AC3E}">
        <p14:creationId xmlns:p14="http://schemas.microsoft.com/office/powerpoint/2010/main" val="15439755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Projected Mean and Scatter</a:t>
            </a:r>
            <a:endParaRPr lang="en-US" dirty="0"/>
          </a:p>
        </p:txBody>
      </p:sp>
      <p:sp>
        <p:nvSpPr>
          <p:cNvPr id="3" name="Content Placeholder 2"/>
          <p:cNvSpPr>
            <a:spLocks noGrp="1"/>
          </p:cNvSpPr>
          <p:nvPr>
            <p:ph idx="1"/>
          </p:nvPr>
        </p:nvSpPr>
        <p:spPr>
          <a:xfrm>
            <a:off x="685800" y="1600200"/>
            <a:ext cx="7848600" cy="4419600"/>
          </a:xfrm>
        </p:spPr>
        <p:txBody>
          <a:bodyPr/>
          <a:lstStyle/>
          <a:p>
            <a:r>
              <a:rPr lang="en-US" dirty="0" smtClean="0"/>
              <a:t>Mean of </a:t>
            </a:r>
            <a:r>
              <a:rPr lang="en-US" dirty="0" smtClean="0">
                <a:latin typeface="Lucida Grande"/>
                <a:cs typeface="Lucida Grande"/>
              </a:rPr>
              <a:t>X</a:t>
            </a:r>
            <a:r>
              <a:rPr lang="en-US" dirty="0" smtClean="0"/>
              <a:t> in projection space</a:t>
            </a:r>
          </a:p>
          <a:p>
            <a:endParaRPr lang="en-US" dirty="0"/>
          </a:p>
          <a:p>
            <a:endParaRPr lang="en-US" dirty="0" smtClean="0"/>
          </a:p>
          <a:p>
            <a:pPr lvl="1"/>
            <a:r>
              <a:rPr lang="en-US" dirty="0" smtClean="0"/>
              <a:t>And similarly for projected mean of </a:t>
            </a:r>
            <a:r>
              <a:rPr lang="en-US" dirty="0" smtClean="0">
                <a:latin typeface="Lucida Grande"/>
                <a:cs typeface="Lucida Grande"/>
              </a:rPr>
              <a:t>Y</a:t>
            </a:r>
            <a:r>
              <a:rPr lang="en-US" dirty="0" smtClean="0"/>
              <a:t>   </a:t>
            </a:r>
          </a:p>
          <a:p>
            <a:r>
              <a:rPr lang="en-US" dirty="0" smtClean="0"/>
              <a:t>Scatter of </a:t>
            </a:r>
            <a:r>
              <a:rPr lang="en-US" dirty="0" smtClean="0">
                <a:latin typeface="Lucida Grande"/>
                <a:cs typeface="Lucida Grande"/>
              </a:rPr>
              <a:t>X</a:t>
            </a:r>
            <a:r>
              <a:rPr lang="en-US" dirty="0" smtClean="0"/>
              <a:t> in projection space</a:t>
            </a:r>
          </a:p>
          <a:p>
            <a:endParaRPr lang="en-US" dirty="0"/>
          </a:p>
          <a:p>
            <a:endParaRPr lang="en-US" dirty="0" smtClean="0"/>
          </a:p>
          <a:p>
            <a:pPr lvl="1"/>
            <a:r>
              <a:rPr lang="en-US" dirty="0" smtClean="0"/>
              <a:t>And similarly for projected scatter of </a:t>
            </a:r>
            <a:r>
              <a:rPr lang="en-US" dirty="0" smtClean="0">
                <a:latin typeface="Lucida Grande"/>
                <a:cs typeface="Lucida Grande"/>
              </a:rPr>
              <a:t>Y</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56" y="2286000"/>
            <a:ext cx="5398068" cy="1019635"/>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572000"/>
            <a:ext cx="5562600" cy="960043"/>
          </a:xfrm>
          <a:prstGeom prst="rect">
            <a:avLst/>
          </a:prstGeom>
        </p:spPr>
      </p:pic>
    </p:spTree>
    <p:extLst>
      <p:ext uri="{BB962C8B-B14F-4D97-AF65-F5344CB8AC3E}">
        <p14:creationId xmlns:p14="http://schemas.microsoft.com/office/powerpoint/2010/main" val="1226030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Means</a:t>
            </a:r>
            <a:endParaRPr lang="en-US" dirty="0"/>
          </a:p>
        </p:txBody>
      </p:sp>
      <p:sp>
        <p:nvSpPr>
          <p:cNvPr id="3" name="Content Placeholder 2"/>
          <p:cNvSpPr>
            <a:spLocks noGrp="1"/>
          </p:cNvSpPr>
          <p:nvPr>
            <p:ph idx="1"/>
          </p:nvPr>
        </p:nvSpPr>
        <p:spPr/>
        <p:txBody>
          <a:bodyPr/>
          <a:lstStyle/>
          <a:p>
            <a:r>
              <a:rPr lang="en-US" dirty="0" smtClean="0"/>
              <a:t>Consider the function</a:t>
            </a:r>
          </a:p>
          <a:p>
            <a:pPr marL="0" indent="0">
              <a:buNone/>
            </a:pPr>
            <a:endParaRPr lang="en-US" dirty="0" smtClean="0"/>
          </a:p>
          <a:p>
            <a:pPr lvl="1"/>
            <a:r>
              <a:rPr lang="en-US" dirty="0" err="1" smtClean="0">
                <a:latin typeface="Lucida Grande"/>
                <a:cs typeface="Lucida Grande"/>
              </a:rPr>
              <a:t>argmax</a:t>
            </a:r>
            <a:r>
              <a:rPr lang="en-US" dirty="0" smtClean="0">
                <a:latin typeface="Lucida Grande"/>
                <a:cs typeface="Lucida Grande"/>
              </a:rPr>
              <a:t> M(w)</a:t>
            </a:r>
            <a:r>
              <a:rPr lang="en-US" dirty="0" smtClean="0"/>
              <a:t> is </a:t>
            </a:r>
            <a:r>
              <a:rPr lang="en-US" dirty="0" smtClean="0">
                <a:latin typeface="Lucida Grande"/>
                <a:cs typeface="Lucida Grande"/>
              </a:rPr>
              <a:t>w</a:t>
            </a:r>
            <a:r>
              <a:rPr lang="en-US" dirty="0" smtClean="0"/>
              <a:t> that has largest distance between projected means</a:t>
            </a:r>
          </a:p>
          <a:p>
            <a:r>
              <a:rPr lang="en-US" dirty="0" smtClean="0"/>
              <a:t>Consider the function</a:t>
            </a:r>
          </a:p>
          <a:p>
            <a:endParaRPr lang="en-US" dirty="0"/>
          </a:p>
          <a:p>
            <a:pPr lvl="1"/>
            <a:r>
              <a:rPr lang="en-US" dirty="0" err="1" smtClean="0">
                <a:latin typeface="Lucida Grande"/>
                <a:cs typeface="Lucida Grande"/>
              </a:rPr>
              <a:t>argmin</a:t>
            </a:r>
            <a:r>
              <a:rPr lang="en-US" dirty="0" smtClean="0">
                <a:latin typeface="Lucida Grande"/>
                <a:cs typeface="Lucida Grande"/>
              </a:rPr>
              <a:t> C(w)</a:t>
            </a:r>
            <a:r>
              <a:rPr lang="en-US" dirty="0" smtClean="0"/>
              <a:t> is </a:t>
            </a:r>
            <a:r>
              <a:rPr lang="en-US" dirty="0" smtClean="0">
                <a:latin typeface="Lucida Grande"/>
                <a:cs typeface="Lucida Grande"/>
              </a:rPr>
              <a:t>w</a:t>
            </a:r>
            <a:r>
              <a:rPr lang="en-US" dirty="0" smtClean="0"/>
              <a:t> with smallest scatter</a:t>
            </a:r>
          </a:p>
          <a:p>
            <a:pPr lvl="1"/>
            <a:r>
              <a:rPr lang="en-US" dirty="0" err="1" smtClean="0">
                <a:latin typeface="Lucida Grande"/>
                <a:cs typeface="Lucida Grande"/>
              </a:rPr>
              <a:t>argmax</a:t>
            </a:r>
            <a:r>
              <a:rPr lang="en-US" dirty="0" smtClean="0">
                <a:latin typeface="Lucida Grande"/>
                <a:cs typeface="Lucida Grande"/>
              </a:rPr>
              <a:t> 1/C(w)</a:t>
            </a:r>
            <a:r>
              <a:rPr lang="en-US" dirty="0" smtClean="0"/>
              <a:t> is same as </a:t>
            </a:r>
            <a:r>
              <a:rPr lang="en-US" dirty="0" err="1" smtClean="0">
                <a:latin typeface="Lucida Grande"/>
                <a:cs typeface="Lucida Grande"/>
              </a:rPr>
              <a:t>argmin</a:t>
            </a:r>
            <a:r>
              <a:rPr lang="en-US" dirty="0" smtClean="0">
                <a:latin typeface="Lucida Grande"/>
                <a:cs typeface="Lucida Grande"/>
              </a:rPr>
              <a:t> C(w)</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343399"/>
            <a:ext cx="2286000" cy="630621"/>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2209800"/>
            <a:ext cx="4699686" cy="533400"/>
          </a:xfrm>
          <a:prstGeom prst="rect">
            <a:avLst/>
          </a:prstGeom>
        </p:spPr>
      </p:pic>
    </p:spTree>
    <p:extLst>
      <p:ext uri="{BB962C8B-B14F-4D97-AF65-F5344CB8AC3E}">
        <p14:creationId xmlns:p14="http://schemas.microsoft.com/office/powerpoint/2010/main" val="17740443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Discriminant</a:t>
            </a:r>
            <a:endParaRPr lang="en-US" dirty="0"/>
          </a:p>
        </p:txBody>
      </p:sp>
      <p:sp>
        <p:nvSpPr>
          <p:cNvPr id="3" name="Content Placeholder 2"/>
          <p:cNvSpPr>
            <a:spLocks noGrp="1"/>
          </p:cNvSpPr>
          <p:nvPr>
            <p:ph idx="1"/>
          </p:nvPr>
        </p:nvSpPr>
        <p:spPr>
          <a:xfrm>
            <a:off x="685800" y="1600200"/>
            <a:ext cx="7848600" cy="4572000"/>
          </a:xfrm>
        </p:spPr>
        <p:txBody>
          <a:bodyPr/>
          <a:lstStyle/>
          <a:p>
            <a:r>
              <a:rPr lang="en-US" dirty="0" smtClean="0"/>
              <a:t>In general</a:t>
            </a:r>
            <a:r>
              <a:rPr lang="is-IS" dirty="0" smtClean="0"/>
              <a:t>…</a:t>
            </a:r>
            <a:endParaRPr lang="en-US" dirty="0" smtClean="0"/>
          </a:p>
          <a:p>
            <a:pPr lvl="1"/>
            <a:r>
              <a:rPr lang="en-US" dirty="0" err="1" smtClean="0">
                <a:latin typeface="Lucida Grande"/>
                <a:cs typeface="Lucida Grande"/>
              </a:rPr>
              <a:t>argmax</a:t>
            </a:r>
            <a:r>
              <a:rPr lang="en-US" dirty="0" smtClean="0">
                <a:latin typeface="Lucida Grande"/>
                <a:cs typeface="Lucida Grande"/>
              </a:rPr>
              <a:t> </a:t>
            </a:r>
            <a:r>
              <a:rPr lang="en-US" dirty="0">
                <a:latin typeface="Lucida Grande"/>
                <a:cs typeface="Lucida Grande"/>
              </a:rPr>
              <a:t>M(w</a:t>
            </a:r>
            <a:r>
              <a:rPr lang="en-US" dirty="0" smtClean="0">
                <a:latin typeface="Lucida Grande"/>
                <a:cs typeface="Lucida Grande"/>
              </a:rPr>
              <a:t>) ≠ </a:t>
            </a:r>
            <a:r>
              <a:rPr lang="en-US" dirty="0" err="1" smtClean="0">
                <a:latin typeface="Lucida Grande"/>
                <a:cs typeface="Lucida Grande"/>
              </a:rPr>
              <a:t>argmax</a:t>
            </a:r>
            <a:r>
              <a:rPr lang="en-US" dirty="0" smtClean="0">
                <a:latin typeface="Lucida Grande"/>
                <a:cs typeface="Lucida Grande"/>
              </a:rPr>
              <a:t> 1/C(</a:t>
            </a:r>
            <a:r>
              <a:rPr lang="en-US" dirty="0">
                <a:latin typeface="Lucida Grande"/>
                <a:cs typeface="Lucida Grande"/>
              </a:rPr>
              <a:t>w)</a:t>
            </a:r>
            <a:r>
              <a:rPr lang="en-US" dirty="0" smtClean="0"/>
              <a:t>       </a:t>
            </a:r>
          </a:p>
          <a:p>
            <a:r>
              <a:rPr lang="en-US" dirty="0" smtClean="0"/>
              <a:t>So, how (or what) </a:t>
            </a:r>
            <a:r>
              <a:rPr lang="en-US" dirty="0"/>
              <a:t>to optimize </a:t>
            </a:r>
            <a:r>
              <a:rPr lang="en-US" dirty="0" smtClean="0"/>
              <a:t>?</a:t>
            </a:r>
          </a:p>
          <a:p>
            <a:r>
              <a:rPr lang="en-US" dirty="0" smtClean="0"/>
              <a:t>In LDA, we’ll keep it simple</a:t>
            </a:r>
          </a:p>
          <a:p>
            <a:endParaRPr lang="en-US" dirty="0" smtClean="0"/>
          </a:p>
          <a:p>
            <a:endParaRPr lang="en-US" dirty="0" smtClean="0"/>
          </a:p>
          <a:p>
            <a:r>
              <a:rPr lang="en-US" dirty="0" smtClean="0"/>
              <a:t>Then </a:t>
            </a:r>
            <a:r>
              <a:rPr lang="en-US" dirty="0" err="1">
                <a:latin typeface="Lucida Grande"/>
                <a:cs typeface="Lucida Grande"/>
              </a:rPr>
              <a:t>argmax</a:t>
            </a:r>
            <a:r>
              <a:rPr lang="en-US" dirty="0">
                <a:latin typeface="Lucida Grande"/>
                <a:cs typeface="Lucida Grande"/>
              </a:rPr>
              <a:t> </a:t>
            </a:r>
            <a:r>
              <a:rPr lang="en-US" dirty="0" smtClean="0">
                <a:latin typeface="Lucida Grande"/>
                <a:cs typeface="Lucida Grande"/>
              </a:rPr>
              <a:t>J(</a:t>
            </a:r>
            <a:r>
              <a:rPr lang="en-US" dirty="0">
                <a:latin typeface="Lucida Grande"/>
                <a:cs typeface="Lucida Grande"/>
              </a:rPr>
              <a:t>w)</a:t>
            </a:r>
            <a:r>
              <a:rPr lang="en-US" dirty="0" smtClean="0"/>
              <a:t> is desired solution</a:t>
            </a:r>
            <a:endParaRPr lang="en-US" dirty="0"/>
          </a:p>
          <a:p>
            <a:r>
              <a:rPr lang="en-US" dirty="0" smtClean="0"/>
              <a:t>Function </a:t>
            </a:r>
            <a:r>
              <a:rPr lang="en-US" dirty="0">
                <a:latin typeface="Lucida Grande"/>
                <a:cs typeface="Lucida Grande"/>
              </a:rPr>
              <a:t>J(w)</a:t>
            </a:r>
            <a:r>
              <a:rPr lang="en-US" dirty="0" smtClean="0"/>
              <a:t> is </a:t>
            </a:r>
            <a:r>
              <a:rPr lang="en-US" b="1" i="1" dirty="0" smtClean="0"/>
              <a:t>Fisher Discriminant</a:t>
            </a:r>
            <a:endParaRPr lang="en-US" b="1" i="1"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3962400"/>
            <a:ext cx="4011930" cy="990600"/>
          </a:xfrm>
          <a:prstGeom prst="rect">
            <a:avLst/>
          </a:prstGeom>
        </p:spPr>
      </p:pic>
    </p:spTree>
    <p:extLst>
      <p:ext uri="{BB962C8B-B14F-4D97-AF65-F5344CB8AC3E}">
        <p14:creationId xmlns:p14="http://schemas.microsoft.com/office/powerpoint/2010/main" val="2913677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Fisher Discriminant</a:t>
            </a:r>
            <a:endParaRPr lang="en-US" dirty="0"/>
          </a:p>
        </p:txBody>
      </p:sp>
      <p:sp>
        <p:nvSpPr>
          <p:cNvPr id="3" name="Content Placeholder 2"/>
          <p:cNvSpPr>
            <a:spLocks noGrp="1"/>
          </p:cNvSpPr>
          <p:nvPr>
            <p:ph idx="1"/>
          </p:nvPr>
        </p:nvSpPr>
        <p:spPr/>
        <p:txBody>
          <a:bodyPr/>
          <a:lstStyle/>
          <a:p>
            <a:r>
              <a:rPr lang="en-US" dirty="0" smtClean="0"/>
              <a:t>Why maximize Fisher Discriminant?</a:t>
            </a:r>
          </a:p>
          <a:p>
            <a:endParaRPr lang="en-US" dirty="0"/>
          </a:p>
          <a:p>
            <a:endParaRPr lang="en-US" dirty="0" smtClean="0"/>
          </a:p>
          <a:p>
            <a:r>
              <a:rPr lang="en-US" dirty="0" smtClean="0"/>
              <a:t>Combines both large separation and small scatter in one simple formula</a:t>
            </a:r>
          </a:p>
          <a:p>
            <a:r>
              <a:rPr lang="en-US" dirty="0" smtClean="0"/>
              <a:t>Have we seen anything similar before?</a:t>
            </a:r>
          </a:p>
          <a:p>
            <a:r>
              <a:rPr lang="en-US" dirty="0" smtClean="0"/>
              <a:t>Reminiscent of silhouette coefficient</a:t>
            </a:r>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2362200"/>
            <a:ext cx="4011930" cy="990600"/>
          </a:xfrm>
          <a:prstGeom prst="rect">
            <a:avLst/>
          </a:prstGeom>
        </p:spPr>
      </p:pic>
    </p:spTree>
    <p:extLst>
      <p:ext uri="{BB962C8B-B14F-4D97-AF65-F5344CB8AC3E}">
        <p14:creationId xmlns:p14="http://schemas.microsoft.com/office/powerpoint/2010/main" val="3330807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85800" y="1676400"/>
            <a:ext cx="8001000" cy="1295400"/>
          </a:xfrm>
        </p:spPr>
        <p:txBody>
          <a:bodyPr/>
          <a:lstStyle/>
          <a:p>
            <a:r>
              <a:rPr lang="en-US" dirty="0" smtClean="0"/>
              <a:t>Which has larger Fisher Discriminant?</a:t>
            </a:r>
          </a:p>
          <a:p>
            <a:r>
              <a:rPr lang="en-US" dirty="0" smtClean="0"/>
              <a:t>Why?</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971800"/>
            <a:ext cx="7556500" cy="3251200"/>
          </a:xfrm>
          <a:prstGeom prst="rect">
            <a:avLst/>
          </a:prstGeom>
        </p:spPr>
      </p:pic>
    </p:spTree>
    <p:extLst>
      <p:ext uri="{BB962C8B-B14F-4D97-AF65-F5344CB8AC3E}">
        <p14:creationId xmlns:p14="http://schemas.microsoft.com/office/powerpoint/2010/main" val="23724752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J(w)</a:t>
            </a:r>
            <a:endParaRPr lang="en-US" dirty="0"/>
          </a:p>
        </p:txBody>
      </p:sp>
      <p:sp>
        <p:nvSpPr>
          <p:cNvPr id="3" name="Content Placeholder 2"/>
          <p:cNvSpPr>
            <a:spLocks noGrp="1"/>
          </p:cNvSpPr>
          <p:nvPr>
            <p:ph idx="1"/>
          </p:nvPr>
        </p:nvSpPr>
        <p:spPr/>
        <p:txBody>
          <a:bodyPr/>
          <a:lstStyle/>
          <a:p>
            <a:r>
              <a:rPr lang="en-US" dirty="0" smtClean="0"/>
              <a:t>Expanding, we have</a:t>
            </a:r>
          </a:p>
          <a:p>
            <a:endParaRPr lang="en-US" dirty="0"/>
          </a:p>
          <a:p>
            <a:endParaRPr lang="en-US" dirty="0" smtClean="0"/>
          </a:p>
          <a:p>
            <a:pPr lvl="1"/>
            <a:r>
              <a:rPr lang="en-US" dirty="0" smtClean="0"/>
              <a:t>Note </a:t>
            </a:r>
            <a:r>
              <a:rPr lang="en-US" dirty="0" smtClean="0">
                <a:latin typeface="Lucida Grande"/>
                <a:cs typeface="Lucida Grande"/>
              </a:rPr>
              <a:t>J(w)</a:t>
            </a:r>
            <a:r>
              <a:rPr lang="en-US" dirty="0" smtClean="0"/>
              <a:t> defined in projection space</a:t>
            </a:r>
          </a:p>
          <a:p>
            <a:r>
              <a:rPr lang="en-US" dirty="0" smtClean="0"/>
              <a:t>Game plan</a:t>
            </a:r>
            <a:r>
              <a:rPr lang="is-IS" dirty="0" smtClean="0"/>
              <a:t>…</a:t>
            </a:r>
          </a:p>
          <a:p>
            <a:pPr lvl="1"/>
            <a:r>
              <a:rPr lang="en-US" dirty="0"/>
              <a:t>W</a:t>
            </a:r>
            <a:r>
              <a:rPr lang="en-US" dirty="0" smtClean="0"/>
              <a:t>rite </a:t>
            </a:r>
            <a:r>
              <a:rPr lang="en-US" dirty="0">
                <a:latin typeface="Lucida Grande"/>
                <a:cs typeface="Lucida Grande"/>
              </a:rPr>
              <a:t>J(w)</a:t>
            </a:r>
            <a:r>
              <a:rPr lang="en-US" dirty="0" smtClean="0"/>
              <a:t> in matrix form</a:t>
            </a:r>
            <a:endParaRPr lang="en-US" dirty="0"/>
          </a:p>
          <a:p>
            <a:pPr lvl="1"/>
            <a:r>
              <a:rPr lang="en-US" dirty="0"/>
              <a:t>T</a:t>
            </a:r>
            <a:r>
              <a:rPr lang="en-US" dirty="0" smtClean="0"/>
              <a:t>hen maximize resulting matrix function</a:t>
            </a:r>
          </a:p>
          <a:p>
            <a:pPr lvl="1"/>
            <a:r>
              <a:rPr lang="en-US" dirty="0" smtClean="0"/>
              <a:t>Then relate result to other methods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400" y="2209800"/>
            <a:ext cx="5435600" cy="1219200"/>
          </a:xfrm>
          <a:prstGeom prst="rect">
            <a:avLst/>
          </a:prstGeom>
        </p:spPr>
      </p:pic>
    </p:spTree>
    <p:extLst>
      <p:ext uri="{BB962C8B-B14F-4D97-AF65-F5344CB8AC3E}">
        <p14:creationId xmlns:p14="http://schemas.microsoft.com/office/powerpoint/2010/main" val="4670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and QDA</a:t>
            </a:r>
            <a:endParaRPr lang="en-US" dirty="0"/>
          </a:p>
        </p:txBody>
      </p:sp>
      <p:sp>
        <p:nvSpPr>
          <p:cNvPr id="3" name="Content Placeholder 2"/>
          <p:cNvSpPr>
            <a:spLocks noGrp="1"/>
          </p:cNvSpPr>
          <p:nvPr>
            <p:ph idx="1"/>
          </p:nvPr>
        </p:nvSpPr>
        <p:spPr/>
        <p:txBody>
          <a:bodyPr/>
          <a:lstStyle/>
          <a:p>
            <a:r>
              <a:rPr lang="en-US" dirty="0" smtClean="0"/>
              <a:t>Linear discriminant </a:t>
            </a:r>
            <a:r>
              <a:rPr lang="en-US" dirty="0"/>
              <a:t>a</a:t>
            </a:r>
            <a:r>
              <a:rPr lang="en-US" dirty="0" smtClean="0"/>
              <a:t>nalysis (LDA) and </a:t>
            </a:r>
            <a:r>
              <a:rPr lang="en-US" dirty="0"/>
              <a:t>q</a:t>
            </a:r>
            <a:r>
              <a:rPr lang="en-US" dirty="0" smtClean="0"/>
              <a:t>uadratic </a:t>
            </a:r>
            <a:r>
              <a:rPr lang="en-US" dirty="0"/>
              <a:t>d</a:t>
            </a:r>
            <a:r>
              <a:rPr lang="en-US" dirty="0" smtClean="0"/>
              <a:t>iscriminant analysis (QDA)</a:t>
            </a:r>
          </a:p>
          <a:p>
            <a:pPr lvl="1"/>
            <a:r>
              <a:rPr lang="en-US" dirty="0" smtClean="0"/>
              <a:t>For both, the basic concept is simple</a:t>
            </a:r>
            <a:endParaRPr lang="is-IS" dirty="0" smtClean="0"/>
          </a:p>
          <a:p>
            <a:r>
              <a:rPr lang="is-IS" dirty="0" smtClean="0"/>
              <a:t>Based on labeled data, separate match from nomatch region</a:t>
            </a:r>
          </a:p>
          <a:p>
            <a:pPr lvl="1"/>
            <a:r>
              <a:rPr lang="is-IS" dirty="0" smtClean="0"/>
              <a:t>In LDA, using a (linear) hyperplane</a:t>
            </a:r>
          </a:p>
          <a:p>
            <a:pPr lvl="1"/>
            <a:r>
              <a:rPr lang="is-IS" dirty="0" smtClean="0"/>
              <a:t>In QDA, use a quadratic surface</a:t>
            </a:r>
          </a:p>
          <a:p>
            <a:r>
              <a:rPr lang="is-IS" dirty="0" smtClean="0"/>
              <a:t>Easy to visualize in 2-d</a:t>
            </a:r>
            <a:endParaRPr lang="en-US" dirty="0" smtClean="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Form</a:t>
            </a:r>
            <a:endParaRPr lang="en-US" dirty="0"/>
          </a:p>
        </p:txBody>
      </p:sp>
      <p:sp>
        <p:nvSpPr>
          <p:cNvPr id="3" name="Content Placeholder 2"/>
          <p:cNvSpPr>
            <a:spLocks noGrp="1"/>
          </p:cNvSpPr>
          <p:nvPr>
            <p:ph idx="1"/>
          </p:nvPr>
        </p:nvSpPr>
        <p:spPr>
          <a:xfrm>
            <a:off x="533400" y="1676400"/>
            <a:ext cx="8153400" cy="4495800"/>
          </a:xfrm>
        </p:spPr>
        <p:txBody>
          <a:bodyPr/>
          <a:lstStyle/>
          <a:p>
            <a:r>
              <a:rPr lang="en-US" dirty="0" smtClean="0"/>
              <a:t>Define within-class scatter matrices</a:t>
            </a:r>
          </a:p>
          <a:p>
            <a:endParaRPr lang="en-US" dirty="0"/>
          </a:p>
          <a:p>
            <a:endParaRPr lang="en-US" dirty="0" smtClean="0"/>
          </a:p>
          <a:p>
            <a:pPr lvl="1"/>
            <a:r>
              <a:rPr lang="en-US" dirty="0" smtClean="0"/>
              <a:t>Essentially, covariance matrices of </a:t>
            </a:r>
            <a:r>
              <a:rPr lang="en-US" dirty="0" smtClean="0">
                <a:latin typeface="Lucida Grande"/>
                <a:cs typeface="Lucida Grande"/>
              </a:rPr>
              <a:t>X</a:t>
            </a:r>
            <a:r>
              <a:rPr lang="en-US" dirty="0" smtClean="0"/>
              <a:t> and </a:t>
            </a:r>
            <a:r>
              <a:rPr lang="en-US" dirty="0" smtClean="0">
                <a:latin typeface="Lucida Grande"/>
                <a:cs typeface="Lucida Grande"/>
              </a:rPr>
              <a:t>Y</a:t>
            </a:r>
            <a:r>
              <a:rPr lang="en-US" dirty="0" smtClean="0"/>
              <a:t>    </a:t>
            </a:r>
          </a:p>
          <a:p>
            <a:pPr lvl="1"/>
            <a:r>
              <a:rPr lang="en-US" dirty="0" smtClean="0"/>
              <a:t>Total within-class scatter: </a:t>
            </a:r>
            <a:r>
              <a:rPr lang="en-US" dirty="0" smtClean="0">
                <a:latin typeface="Lucida Grande"/>
                <a:cs typeface="Lucida Grande"/>
              </a:rPr>
              <a:t>S</a:t>
            </a:r>
            <a:r>
              <a:rPr lang="en-US" baseline="-25000" dirty="0" smtClean="0">
                <a:latin typeface="Lucida Grande"/>
                <a:cs typeface="Lucida Grande"/>
              </a:rPr>
              <a:t>W </a:t>
            </a:r>
            <a:r>
              <a:rPr lang="en-US" dirty="0" smtClean="0">
                <a:latin typeface="Lucida Grande"/>
                <a:cs typeface="Lucida Grande"/>
              </a:rPr>
              <a:t>= </a:t>
            </a:r>
            <a:r>
              <a:rPr lang="en-US" dirty="0" err="1" smtClean="0">
                <a:latin typeface="Lucida Grande"/>
                <a:cs typeface="Lucida Grande"/>
              </a:rPr>
              <a:t>S</a:t>
            </a:r>
            <a:r>
              <a:rPr lang="en-US" baseline="-25000" dirty="0" err="1" smtClean="0">
                <a:latin typeface="Lucida Grande"/>
                <a:cs typeface="Lucida Grande"/>
              </a:rPr>
              <a:t>x</a:t>
            </a:r>
            <a:r>
              <a:rPr lang="en-US" baseline="-25000" dirty="0" smtClean="0">
                <a:latin typeface="Lucida Grande"/>
                <a:cs typeface="Lucida Grande"/>
              </a:rPr>
              <a:t> </a:t>
            </a:r>
            <a:r>
              <a:rPr lang="en-US" dirty="0" smtClean="0">
                <a:latin typeface="Lucida Grande"/>
                <a:cs typeface="Lucida Grande"/>
              </a:rPr>
              <a:t>+ </a:t>
            </a:r>
            <a:r>
              <a:rPr lang="en-US" dirty="0" err="1" smtClean="0">
                <a:latin typeface="Lucida Grande"/>
                <a:cs typeface="Lucida Grande"/>
              </a:rPr>
              <a:t>S</a:t>
            </a:r>
            <a:r>
              <a:rPr lang="en-US" baseline="-25000" dirty="0" err="1" smtClean="0">
                <a:latin typeface="Lucida Grande"/>
                <a:cs typeface="Lucida Grande"/>
              </a:rPr>
              <a:t>y</a:t>
            </a:r>
            <a:r>
              <a:rPr lang="en-US" dirty="0" smtClean="0"/>
              <a:t>    </a:t>
            </a:r>
          </a:p>
          <a:p>
            <a:r>
              <a:rPr lang="en-US" dirty="0" smtClean="0"/>
              <a:t>Between-class scatter: </a:t>
            </a:r>
          </a:p>
          <a:p>
            <a:pPr marL="342900" lvl="1" indent="-342900">
              <a:buSzPct val="75000"/>
              <a:buFont typeface="Wingdings" charset="2"/>
              <a:buChar char="q"/>
            </a:pPr>
            <a:r>
              <a:rPr lang="en-US" sz="3200" dirty="0"/>
              <a:t>T</a:t>
            </a:r>
            <a:r>
              <a:rPr lang="en-US" sz="3200" dirty="0" smtClean="0"/>
              <a:t>hese </a:t>
            </a:r>
            <a:r>
              <a:rPr lang="en-US" sz="3200" dirty="0"/>
              <a:t>matrices </a:t>
            </a:r>
            <a:r>
              <a:rPr lang="en-US" sz="3200" dirty="0" smtClean="0"/>
              <a:t>all defined </a:t>
            </a:r>
            <a:r>
              <a:rPr lang="en-US" sz="3200" dirty="0"/>
              <a:t>in input space, not in projection </a:t>
            </a:r>
            <a:r>
              <a:rPr lang="en-US" sz="3200" dirty="0" smtClean="0"/>
              <a:t>space</a:t>
            </a:r>
            <a:endParaRPr lang="en-US" sz="3200"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62200"/>
            <a:ext cx="7924800" cy="9144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495800"/>
            <a:ext cx="3717132" cy="533400"/>
          </a:xfrm>
          <a:prstGeom prst="rect">
            <a:avLst/>
          </a:prstGeom>
        </p:spPr>
      </p:pic>
    </p:spTree>
    <p:extLst>
      <p:ext uri="{BB962C8B-B14F-4D97-AF65-F5344CB8AC3E}">
        <p14:creationId xmlns:p14="http://schemas.microsoft.com/office/powerpoint/2010/main" val="7251295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Projection Space</a:t>
            </a:r>
            <a:endParaRPr lang="en-US" dirty="0"/>
          </a:p>
        </p:txBody>
      </p:sp>
      <p:sp>
        <p:nvSpPr>
          <p:cNvPr id="3" name="Content Placeholder 2"/>
          <p:cNvSpPr>
            <a:spLocks noGrp="1"/>
          </p:cNvSpPr>
          <p:nvPr>
            <p:ph idx="1"/>
          </p:nvPr>
        </p:nvSpPr>
        <p:spPr>
          <a:xfrm>
            <a:off x="685800" y="1676400"/>
            <a:ext cx="8001000" cy="4343400"/>
          </a:xfrm>
        </p:spPr>
        <p:txBody>
          <a:bodyPr/>
          <a:lstStyle/>
          <a:p>
            <a:r>
              <a:rPr lang="en-US" dirty="0" smtClean="0"/>
              <a:t>But </a:t>
            </a:r>
            <a:r>
              <a:rPr lang="en-US" dirty="0" smtClean="0">
                <a:latin typeface="Lucida Grande"/>
                <a:cs typeface="Lucida Grande"/>
              </a:rPr>
              <a:t>J(w)</a:t>
            </a:r>
            <a:r>
              <a:rPr lang="en-US" dirty="0" smtClean="0"/>
              <a:t> defined in projection space</a:t>
            </a:r>
            <a:r>
              <a:rPr lang="is-IS" dirty="0" smtClean="0"/>
              <a:t>…</a:t>
            </a:r>
            <a:endParaRPr lang="en-US" dirty="0" smtClean="0"/>
          </a:p>
          <a:p>
            <a:r>
              <a:rPr lang="en-US" dirty="0" smtClean="0"/>
              <a:t>All of matrices on previous slide have analog in projection space</a:t>
            </a:r>
          </a:p>
          <a:p>
            <a:pPr lvl="1"/>
            <a:r>
              <a:rPr lang="en-US" dirty="0" smtClean="0"/>
              <a:t>As above, use “</a:t>
            </a:r>
            <a:r>
              <a:rPr lang="en-US" dirty="0" smtClean="0">
                <a:latin typeface="Lucida Grande"/>
                <a:ea typeface="Lucida Grande"/>
                <a:cs typeface="Lucida Grande"/>
              </a:rPr>
              <a:t>⌃</a:t>
            </a:r>
            <a:r>
              <a:rPr lang="en-US" dirty="0"/>
              <a:t>”</a:t>
            </a:r>
            <a:r>
              <a:rPr lang="en-US" dirty="0" smtClean="0"/>
              <a:t> for projection space</a:t>
            </a:r>
            <a:endParaRPr lang="en-US" dirty="0"/>
          </a:p>
          <a:p>
            <a:r>
              <a:rPr lang="en-US" dirty="0" smtClean="0"/>
              <a:t>Define analog of </a:t>
            </a:r>
            <a:r>
              <a:rPr lang="en-US" dirty="0" smtClean="0">
                <a:latin typeface="Lucida Grande"/>
                <a:cs typeface="Lucida Grande"/>
              </a:rPr>
              <a:t>S</a:t>
            </a:r>
            <a:r>
              <a:rPr lang="en-US" baseline="-25000" dirty="0" smtClean="0">
                <a:latin typeface="Lucida Grande"/>
                <a:cs typeface="Lucida Grande"/>
              </a:rPr>
              <a:t>B</a:t>
            </a:r>
            <a:r>
              <a:rPr lang="en-US" dirty="0" smtClean="0"/>
              <a:t> as</a:t>
            </a:r>
          </a:p>
          <a:p>
            <a:r>
              <a:rPr lang="en-US" dirty="0"/>
              <a:t>C</a:t>
            </a:r>
            <a:r>
              <a:rPr lang="en-US" dirty="0" smtClean="0"/>
              <a:t>an be shown that</a:t>
            </a:r>
            <a:endParaRPr lang="en-US" dirty="0"/>
          </a:p>
          <a:p>
            <a:r>
              <a:rPr lang="en-US" dirty="0" smtClean="0"/>
              <a:t>Define                    then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810000"/>
            <a:ext cx="2584938" cy="685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419600"/>
            <a:ext cx="1971675" cy="685800"/>
          </a:xfrm>
          <a:prstGeom prst="rect">
            <a:avLst/>
          </a:prstGeom>
        </p:spPr>
      </p:pic>
      <p:pic>
        <p:nvPicPr>
          <p:cNvPr id="8" name="Picture 7" descr="temp.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5065528"/>
            <a:ext cx="2047399" cy="573272"/>
          </a:xfrm>
          <a:prstGeom prst="rect">
            <a:avLst/>
          </a:prstGeom>
        </p:spPr>
      </p:pic>
      <p:pic>
        <p:nvPicPr>
          <p:cNvPr id="10" name="Picture 9" descr="temp.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336" y="5029200"/>
            <a:ext cx="2191264" cy="609600"/>
          </a:xfrm>
          <a:prstGeom prst="rect">
            <a:avLst/>
          </a:prstGeom>
        </p:spPr>
      </p:pic>
    </p:spTree>
    <p:extLst>
      <p:ext uri="{BB962C8B-B14F-4D97-AF65-F5344CB8AC3E}">
        <p14:creationId xmlns:p14="http://schemas.microsoft.com/office/powerpoint/2010/main" val="37110288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Form</a:t>
            </a:r>
            <a:endParaRPr lang="en-US" dirty="0"/>
          </a:p>
        </p:txBody>
      </p:sp>
      <p:sp>
        <p:nvSpPr>
          <p:cNvPr id="3" name="Content Placeholder 2"/>
          <p:cNvSpPr>
            <a:spLocks noGrp="1"/>
          </p:cNvSpPr>
          <p:nvPr>
            <p:ph idx="1"/>
          </p:nvPr>
        </p:nvSpPr>
        <p:spPr/>
        <p:txBody>
          <a:bodyPr/>
          <a:lstStyle/>
          <a:p>
            <a:r>
              <a:rPr lang="en-US" dirty="0" smtClean="0"/>
              <a:t>In matrix form,</a:t>
            </a:r>
            <a:endParaRPr lang="en-US" dirty="0"/>
          </a:p>
          <a:p>
            <a:r>
              <a:rPr lang="en-US" dirty="0" smtClean="0"/>
              <a:t>Let’s maximize!</a:t>
            </a:r>
          </a:p>
          <a:p>
            <a:pPr lvl="1"/>
            <a:r>
              <a:rPr lang="en-US" dirty="0" smtClean="0"/>
              <a:t>Note that if vector </a:t>
            </a:r>
            <a:r>
              <a:rPr lang="en-US" dirty="0" smtClean="0">
                <a:latin typeface="Lucida Grande"/>
                <a:cs typeface="Lucida Grande"/>
              </a:rPr>
              <a:t>w = </a:t>
            </a:r>
            <a:r>
              <a:rPr lang="en-US" dirty="0" err="1">
                <a:latin typeface="Lucida Grande"/>
                <a:cs typeface="Lucida Grande"/>
              </a:rPr>
              <a:t>argmax</a:t>
            </a:r>
            <a:r>
              <a:rPr lang="en-US" dirty="0">
                <a:latin typeface="Lucida Grande"/>
                <a:cs typeface="Lucida Grande"/>
              </a:rPr>
              <a:t> J(w)</a:t>
            </a:r>
            <a:r>
              <a:rPr lang="en-US" dirty="0" smtClean="0"/>
              <a:t> then </a:t>
            </a:r>
            <a:r>
              <a:rPr lang="en-US" dirty="0" smtClean="0">
                <a:latin typeface="Lucida Grande"/>
                <a:cs typeface="Lucida Grande"/>
              </a:rPr>
              <a:t>αw</a:t>
            </a:r>
            <a:r>
              <a:rPr lang="en-US" dirty="0" smtClean="0"/>
              <a:t> also works, for any scalar </a:t>
            </a:r>
            <a:r>
              <a:rPr lang="en-US" dirty="0">
                <a:latin typeface="Lucida Grande"/>
                <a:cs typeface="Lucida Grande"/>
              </a:rPr>
              <a:t>α</a:t>
            </a:r>
            <a:r>
              <a:rPr lang="en-US" dirty="0" smtClean="0"/>
              <a:t>    </a:t>
            </a:r>
          </a:p>
          <a:p>
            <a:pPr lvl="1"/>
            <a:r>
              <a:rPr lang="en-US" dirty="0" smtClean="0"/>
              <a:t>So, let’s require </a:t>
            </a:r>
            <a:r>
              <a:rPr lang="en-US" dirty="0" smtClean="0">
                <a:latin typeface="Lucida Grande"/>
                <a:cs typeface="Lucida Grande"/>
              </a:rPr>
              <a:t>w</a:t>
            </a:r>
            <a:r>
              <a:rPr lang="en-US" dirty="0" smtClean="0"/>
              <a:t> to satisfy </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W</a:t>
            </a:r>
            <a:r>
              <a:rPr lang="en-US" dirty="0" err="1" smtClean="0">
                <a:latin typeface="Lucida Grande"/>
                <a:cs typeface="Lucida Grande"/>
              </a:rPr>
              <a:t>w</a:t>
            </a:r>
            <a:r>
              <a:rPr lang="en-US" dirty="0" smtClean="0">
                <a:latin typeface="Lucida Grande"/>
                <a:cs typeface="Lucida Grande"/>
              </a:rPr>
              <a:t> = 1</a:t>
            </a:r>
            <a:r>
              <a:rPr lang="en-US" dirty="0" smtClean="0"/>
              <a:t>    </a:t>
            </a:r>
          </a:p>
          <a:p>
            <a:r>
              <a:rPr lang="en-US" dirty="0" smtClean="0"/>
              <a:t>The problem can now be stated as</a:t>
            </a:r>
          </a:p>
          <a:p>
            <a:pPr lvl="1"/>
            <a:r>
              <a:rPr lang="en-US" dirty="0" smtClean="0"/>
              <a:t>Maximize: </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B</a:t>
            </a:r>
            <a:r>
              <a:rPr lang="en-US" dirty="0" err="1" smtClean="0">
                <a:latin typeface="Lucida Grande"/>
                <a:cs typeface="Lucida Grande"/>
              </a:rPr>
              <a:t>w</a:t>
            </a:r>
            <a:r>
              <a:rPr lang="en-US" dirty="0" smtClean="0"/>
              <a:t>   </a:t>
            </a:r>
          </a:p>
          <a:p>
            <a:pPr lvl="1"/>
            <a:r>
              <a:rPr lang="en-US" dirty="0" smtClean="0"/>
              <a:t>Subject to: </a:t>
            </a:r>
            <a:r>
              <a:rPr lang="en-US" dirty="0" err="1">
                <a:latin typeface="Lucida Grande"/>
                <a:cs typeface="Lucida Grande"/>
              </a:rPr>
              <a:t>w</a:t>
            </a:r>
            <a:r>
              <a:rPr lang="en-US" baseline="30000" dirty="0" err="1">
                <a:latin typeface="Lucida Grande"/>
                <a:cs typeface="Lucida Grande"/>
              </a:rPr>
              <a:t>T</a:t>
            </a:r>
            <a:r>
              <a:rPr lang="en-US" dirty="0" err="1">
                <a:latin typeface="Lucida Grande"/>
                <a:cs typeface="Lucida Grande"/>
              </a:rPr>
              <a:t>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 1</a:t>
            </a:r>
            <a:r>
              <a:rPr lang="en-US" dirty="0"/>
              <a:t> </a:t>
            </a:r>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091" y="1490506"/>
            <a:ext cx="4573109" cy="1024094"/>
          </a:xfrm>
          <a:prstGeom prst="rect">
            <a:avLst/>
          </a:prstGeom>
        </p:spPr>
      </p:pic>
    </p:spTree>
    <p:extLst>
      <p:ext uri="{BB962C8B-B14F-4D97-AF65-F5344CB8AC3E}">
        <p14:creationId xmlns:p14="http://schemas.microsoft.com/office/powerpoint/2010/main" val="35661793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 Multipliers</a:t>
            </a:r>
            <a:endParaRPr lang="en-US" dirty="0"/>
          </a:p>
        </p:txBody>
      </p:sp>
      <p:sp>
        <p:nvSpPr>
          <p:cNvPr id="3" name="Content Placeholder 2"/>
          <p:cNvSpPr>
            <a:spLocks noGrp="1"/>
          </p:cNvSpPr>
          <p:nvPr>
            <p:ph idx="1"/>
          </p:nvPr>
        </p:nvSpPr>
        <p:spPr/>
        <p:txBody>
          <a:bodyPr/>
          <a:lstStyle/>
          <a:p>
            <a:r>
              <a:rPr lang="en-US" dirty="0"/>
              <a:t>The problem can now be stated as</a:t>
            </a:r>
          </a:p>
          <a:p>
            <a:pPr lvl="1"/>
            <a:r>
              <a:rPr lang="en-US" dirty="0"/>
              <a:t>Maximize: </a:t>
            </a:r>
            <a:r>
              <a:rPr lang="en-US" dirty="0" err="1">
                <a:latin typeface="Lucida Grande"/>
                <a:cs typeface="Lucida Grande"/>
              </a:rPr>
              <a:t>w</a:t>
            </a:r>
            <a:r>
              <a:rPr lang="en-US" baseline="30000" dirty="0" err="1">
                <a:latin typeface="Lucida Grande"/>
                <a:cs typeface="Lucida Grande"/>
              </a:rPr>
              <a:t>T</a:t>
            </a:r>
            <a:r>
              <a:rPr lang="en-US" dirty="0" err="1">
                <a:latin typeface="Lucida Grande"/>
                <a:cs typeface="Lucida Grande"/>
              </a:rPr>
              <a:t>S</a:t>
            </a:r>
            <a:r>
              <a:rPr lang="en-US" baseline="-25000" dirty="0" err="1">
                <a:latin typeface="Lucida Grande"/>
                <a:cs typeface="Lucida Grande"/>
              </a:rPr>
              <a:t>B</a:t>
            </a:r>
            <a:r>
              <a:rPr lang="en-US" dirty="0" err="1">
                <a:latin typeface="Lucida Grande"/>
                <a:cs typeface="Lucida Grande"/>
              </a:rPr>
              <a:t>w</a:t>
            </a:r>
            <a:r>
              <a:rPr lang="en-US" dirty="0"/>
              <a:t>   </a:t>
            </a:r>
          </a:p>
          <a:p>
            <a:pPr lvl="1"/>
            <a:r>
              <a:rPr lang="en-US" dirty="0"/>
              <a:t>Subject to: </a:t>
            </a:r>
            <a:r>
              <a:rPr lang="en-US" dirty="0" err="1">
                <a:latin typeface="Lucida Grande"/>
                <a:cs typeface="Lucida Grande"/>
              </a:rPr>
              <a:t>w</a:t>
            </a:r>
            <a:r>
              <a:rPr lang="en-US" baseline="30000" dirty="0" err="1">
                <a:latin typeface="Lucida Grande"/>
                <a:cs typeface="Lucida Grande"/>
              </a:rPr>
              <a:t>T</a:t>
            </a:r>
            <a:r>
              <a:rPr lang="en-US" dirty="0" err="1">
                <a:latin typeface="Lucida Grande"/>
                <a:cs typeface="Lucida Grande"/>
              </a:rPr>
              <a:t>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 1</a:t>
            </a:r>
            <a:r>
              <a:rPr lang="en-US" dirty="0"/>
              <a:t> </a:t>
            </a:r>
          </a:p>
          <a:p>
            <a:r>
              <a:rPr lang="en-US" dirty="0" err="1" smtClean="0"/>
              <a:t>Lagrangian</a:t>
            </a:r>
            <a:r>
              <a:rPr lang="en-US" dirty="0" smtClean="0"/>
              <a:t> is</a:t>
            </a:r>
          </a:p>
          <a:p>
            <a:pPr lvl="1"/>
            <a:r>
              <a:rPr lang="en-US" dirty="0" smtClean="0">
                <a:latin typeface="Lucida Grande"/>
                <a:cs typeface="Lucida Grande"/>
              </a:rPr>
              <a:t>L(</a:t>
            </a:r>
            <a:r>
              <a:rPr lang="en-US" dirty="0" err="1" smtClean="0">
                <a:latin typeface="Lucida Grande"/>
                <a:cs typeface="Lucida Grande"/>
              </a:rPr>
              <a:t>w,λ</a:t>
            </a:r>
            <a:r>
              <a:rPr lang="en-US" dirty="0" smtClean="0">
                <a:latin typeface="Lucida Grande"/>
                <a:cs typeface="Lucida Grande"/>
              </a:rPr>
              <a:t>) = </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B</a:t>
            </a:r>
            <a:r>
              <a:rPr lang="en-US" dirty="0" err="1" smtClean="0">
                <a:latin typeface="Lucida Grande"/>
                <a:cs typeface="Lucida Grande"/>
              </a:rPr>
              <a:t>w</a:t>
            </a:r>
            <a:r>
              <a:rPr lang="en-US" dirty="0" smtClean="0">
                <a:latin typeface="Lucida Grande"/>
                <a:cs typeface="Lucida Grande"/>
              </a:rPr>
              <a:t> + </a:t>
            </a:r>
            <a:r>
              <a:rPr lang="en-US" dirty="0" err="1" smtClean="0">
                <a:latin typeface="Lucida Grande"/>
                <a:cs typeface="Lucida Grande"/>
              </a:rPr>
              <a:t>λ</a:t>
            </a:r>
            <a:r>
              <a:rPr lang="en-US" dirty="0" smtClean="0">
                <a:latin typeface="Lucida Grande"/>
                <a:cs typeface="Lucida Grande"/>
              </a:rPr>
              <a:t>(</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W</a:t>
            </a:r>
            <a:r>
              <a:rPr lang="en-US" dirty="0" err="1" smtClean="0">
                <a:latin typeface="Lucida Grande"/>
                <a:cs typeface="Lucida Grande"/>
              </a:rPr>
              <a:t>w</a:t>
            </a:r>
            <a:r>
              <a:rPr lang="en-US" dirty="0" smtClean="0">
                <a:latin typeface="Lucida Grande"/>
                <a:cs typeface="Lucida Grande"/>
              </a:rPr>
              <a:t> – 1)</a:t>
            </a:r>
            <a:r>
              <a:rPr lang="en-US" dirty="0" smtClean="0"/>
              <a:t>    </a:t>
            </a:r>
          </a:p>
          <a:p>
            <a:r>
              <a:rPr lang="en-US" dirty="0" smtClean="0"/>
              <a:t>How to solve?</a:t>
            </a:r>
          </a:p>
          <a:p>
            <a:r>
              <a:rPr lang="en-US" dirty="0" smtClean="0"/>
              <a:t>Partial derivatives, set equal to 0</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extLst>
      <p:ext uri="{BB962C8B-B14F-4D97-AF65-F5344CB8AC3E}">
        <p14:creationId xmlns:p14="http://schemas.microsoft.com/office/powerpoint/2010/main" val="39269454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 Multipliers</a:t>
            </a:r>
            <a:endParaRPr lang="en-US" dirty="0"/>
          </a:p>
        </p:txBody>
      </p:sp>
      <p:sp>
        <p:nvSpPr>
          <p:cNvPr id="3" name="Content Placeholder 2"/>
          <p:cNvSpPr>
            <a:spLocks noGrp="1"/>
          </p:cNvSpPr>
          <p:nvPr>
            <p:ph idx="1"/>
          </p:nvPr>
        </p:nvSpPr>
        <p:spPr/>
        <p:txBody>
          <a:bodyPr/>
          <a:lstStyle/>
          <a:p>
            <a:r>
              <a:rPr lang="en-US" dirty="0" smtClean="0"/>
              <a:t>Equivalent version of the problem is</a:t>
            </a:r>
          </a:p>
          <a:p>
            <a:pPr lvl="1"/>
            <a:r>
              <a:rPr lang="en-US" dirty="0" smtClean="0"/>
              <a:t>Minimize: </a:t>
            </a:r>
            <a:r>
              <a:rPr lang="en-US" dirty="0" smtClean="0">
                <a:latin typeface="Lucida Grande"/>
                <a:cs typeface="Lucida Grande"/>
              </a:rPr>
              <a:t>- </a:t>
            </a:r>
            <a:r>
              <a:rPr lang="en-US" dirty="0">
                <a:latin typeface="Lucida Grande"/>
                <a:cs typeface="Lucida Grande"/>
              </a:rPr>
              <a:t>½</a:t>
            </a:r>
            <a:r>
              <a:rPr lang="en-US" dirty="0" smtClean="0">
                <a:latin typeface="Lucida Grande"/>
                <a:cs typeface="Lucida Grande"/>
              </a:rPr>
              <a:t> </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B</a:t>
            </a:r>
            <a:r>
              <a:rPr lang="en-US" dirty="0" err="1" smtClean="0">
                <a:latin typeface="Lucida Grande"/>
                <a:cs typeface="Lucida Grande"/>
              </a:rPr>
              <a:t>w</a:t>
            </a:r>
            <a:endParaRPr lang="en-US" dirty="0" smtClean="0"/>
          </a:p>
          <a:p>
            <a:pPr lvl="1"/>
            <a:r>
              <a:rPr lang="en-US" dirty="0" smtClean="0"/>
              <a:t>Subject to: </a:t>
            </a:r>
            <a:r>
              <a:rPr lang="en-US" dirty="0" smtClean="0">
                <a:latin typeface="Lucida Grande"/>
                <a:cs typeface="Lucida Grande"/>
              </a:rPr>
              <a:t>½ </a:t>
            </a:r>
            <a:r>
              <a:rPr lang="en-US" dirty="0" err="1">
                <a:latin typeface="Lucida Grande"/>
                <a:cs typeface="Lucida Grande"/>
              </a:rPr>
              <a:t>w</a:t>
            </a:r>
            <a:r>
              <a:rPr lang="en-US" baseline="30000" dirty="0" err="1">
                <a:latin typeface="Lucida Grande"/>
                <a:cs typeface="Lucida Grande"/>
              </a:rPr>
              <a:t>T</a:t>
            </a:r>
            <a:r>
              <a:rPr lang="en-US" dirty="0" err="1">
                <a:latin typeface="Lucida Grande"/>
                <a:cs typeface="Lucida Grande"/>
              </a:rPr>
              <a:t>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 ½</a:t>
            </a:r>
            <a:r>
              <a:rPr lang="en-US" dirty="0" smtClean="0"/>
              <a:t> </a:t>
            </a:r>
          </a:p>
          <a:p>
            <a:r>
              <a:rPr lang="en-US" dirty="0" smtClean="0"/>
              <a:t>In this form, </a:t>
            </a:r>
            <a:r>
              <a:rPr lang="en-US" dirty="0" err="1" smtClean="0"/>
              <a:t>Lagrangian</a:t>
            </a:r>
            <a:r>
              <a:rPr lang="en-US" dirty="0" smtClean="0"/>
              <a:t> is</a:t>
            </a:r>
          </a:p>
          <a:p>
            <a:pPr lvl="1"/>
            <a:r>
              <a:rPr lang="en-US" dirty="0">
                <a:latin typeface="Lucida Grande"/>
                <a:cs typeface="Lucida Grande"/>
              </a:rPr>
              <a:t>L(</a:t>
            </a:r>
            <a:r>
              <a:rPr lang="en-US" dirty="0" err="1">
                <a:latin typeface="Lucida Grande"/>
                <a:cs typeface="Lucida Grande"/>
              </a:rPr>
              <a:t>w,λ</a:t>
            </a:r>
            <a:r>
              <a:rPr lang="en-US" dirty="0" smtClean="0">
                <a:latin typeface="Lucida Grande"/>
                <a:cs typeface="Lucida Grande"/>
              </a:rPr>
              <a:t>) = </a:t>
            </a:r>
            <a:r>
              <a:rPr lang="en-US" dirty="0">
                <a:latin typeface="Lucida Grande"/>
                <a:cs typeface="Lucida Grande"/>
              </a:rPr>
              <a:t>- ½ </a:t>
            </a:r>
            <a:r>
              <a:rPr lang="en-US" dirty="0" err="1" smtClean="0">
                <a:latin typeface="Lucida Grande"/>
                <a:cs typeface="Lucida Grande"/>
              </a:rPr>
              <a:t>w</a:t>
            </a:r>
            <a:r>
              <a:rPr lang="en-US" baseline="30000" dirty="0" err="1" smtClean="0">
                <a:latin typeface="Lucida Grande"/>
                <a:cs typeface="Lucida Grande"/>
              </a:rPr>
              <a:t>T</a:t>
            </a:r>
            <a:r>
              <a:rPr lang="en-US" dirty="0" err="1" smtClean="0">
                <a:latin typeface="Lucida Grande"/>
                <a:cs typeface="Lucida Grande"/>
              </a:rPr>
              <a:t>S</a:t>
            </a:r>
            <a:r>
              <a:rPr lang="en-US" baseline="-25000" dirty="0" err="1" smtClean="0">
                <a:latin typeface="Lucida Grande"/>
                <a:cs typeface="Lucida Grande"/>
              </a:rPr>
              <a:t>B</a:t>
            </a:r>
            <a:r>
              <a:rPr lang="en-US" dirty="0" err="1" smtClean="0">
                <a:latin typeface="Lucida Grande"/>
                <a:cs typeface="Lucida Grande"/>
              </a:rPr>
              <a:t>w</a:t>
            </a:r>
            <a:r>
              <a:rPr lang="en-US" dirty="0" smtClean="0">
                <a:latin typeface="Lucida Grande"/>
                <a:cs typeface="Lucida Grande"/>
              </a:rPr>
              <a:t> </a:t>
            </a:r>
            <a:r>
              <a:rPr lang="en-US" dirty="0">
                <a:latin typeface="Lucida Grande"/>
                <a:cs typeface="Lucida Grande"/>
              </a:rPr>
              <a:t>+ ½ </a:t>
            </a:r>
            <a:r>
              <a:rPr lang="en-US" dirty="0" err="1" smtClean="0">
                <a:latin typeface="Lucida Grande"/>
                <a:cs typeface="Lucida Grande"/>
              </a:rPr>
              <a:t>λ</a:t>
            </a:r>
            <a:r>
              <a:rPr lang="en-US" dirty="0">
                <a:latin typeface="Lucida Grande"/>
                <a:cs typeface="Lucida Grande"/>
              </a:rPr>
              <a:t>(</a:t>
            </a:r>
            <a:r>
              <a:rPr lang="en-US" dirty="0" err="1">
                <a:latin typeface="Lucida Grande"/>
                <a:cs typeface="Lucida Grande"/>
              </a:rPr>
              <a:t>w</a:t>
            </a:r>
            <a:r>
              <a:rPr lang="en-US" baseline="30000" dirty="0" err="1">
                <a:latin typeface="Lucida Grande"/>
                <a:cs typeface="Lucida Grande"/>
              </a:rPr>
              <a:t>T</a:t>
            </a:r>
            <a:r>
              <a:rPr lang="en-US" dirty="0" err="1">
                <a:latin typeface="Lucida Grande"/>
                <a:cs typeface="Lucida Grande"/>
              </a:rPr>
              <a:t>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 1)</a:t>
            </a:r>
            <a:r>
              <a:rPr lang="en-US" dirty="0"/>
              <a:t>    </a:t>
            </a:r>
            <a:endParaRPr lang="en-US" dirty="0" smtClean="0"/>
          </a:p>
          <a:p>
            <a:r>
              <a:rPr lang="en-US" dirty="0" smtClean="0"/>
              <a:t>Take derivatives </a:t>
            </a:r>
            <a:r>
              <a:rPr lang="en-US" dirty="0" err="1" smtClean="0"/>
              <a:t>wrt</a:t>
            </a:r>
            <a:r>
              <a:rPr lang="en-US" dirty="0" smtClean="0"/>
              <a:t> </a:t>
            </a:r>
            <a:r>
              <a:rPr lang="en-US" dirty="0" smtClean="0">
                <a:latin typeface="Lucida Grande"/>
                <a:cs typeface="Lucida Grande"/>
              </a:rPr>
              <a:t>w</a:t>
            </a:r>
            <a:r>
              <a:rPr lang="en-US" dirty="0" smtClean="0"/>
              <a:t>, we find</a:t>
            </a:r>
          </a:p>
          <a:p>
            <a:pPr lvl="1"/>
            <a:r>
              <a:rPr lang="en-US" dirty="0" smtClean="0">
                <a:latin typeface="Lucida Grande"/>
                <a:cs typeface="Lucida Grande"/>
              </a:rPr>
              <a:t>- </a:t>
            </a:r>
            <a:r>
              <a:rPr lang="en-US" dirty="0" err="1" smtClean="0">
                <a:latin typeface="Lucida Grande"/>
                <a:cs typeface="Lucida Grande"/>
              </a:rPr>
              <a:t>S</a:t>
            </a:r>
            <a:r>
              <a:rPr lang="en-US" baseline="-25000" dirty="0" err="1" smtClean="0">
                <a:latin typeface="Lucida Grande"/>
                <a:cs typeface="Lucida Grande"/>
              </a:rPr>
              <a:t>B</a:t>
            </a:r>
            <a:r>
              <a:rPr lang="en-US" dirty="0" err="1" smtClean="0">
                <a:latin typeface="Lucida Grande"/>
                <a:cs typeface="Lucida Grande"/>
              </a:rPr>
              <a:t>w</a:t>
            </a:r>
            <a:r>
              <a:rPr lang="en-US" dirty="0" smtClean="0">
                <a:latin typeface="Lucida Grande"/>
                <a:cs typeface="Lucida Grande"/>
              </a:rPr>
              <a:t> </a:t>
            </a:r>
            <a:r>
              <a:rPr lang="en-US" dirty="0">
                <a:latin typeface="Lucida Grande"/>
                <a:cs typeface="Lucida Grande"/>
              </a:rPr>
              <a:t>+ </a:t>
            </a:r>
            <a:r>
              <a:rPr lang="en-US" dirty="0" err="1" smtClean="0">
                <a:latin typeface="Lucida Grande"/>
                <a:cs typeface="Lucida Grande"/>
              </a:rPr>
              <a:t>λS</a:t>
            </a:r>
            <a:r>
              <a:rPr lang="en-US" baseline="-25000" dirty="0" err="1" smtClean="0">
                <a:latin typeface="Lucida Grande"/>
                <a:cs typeface="Lucida Grande"/>
              </a:rPr>
              <a:t>W</a:t>
            </a:r>
            <a:r>
              <a:rPr lang="en-US" dirty="0" err="1" smtClean="0">
                <a:latin typeface="Lucida Grande"/>
                <a:cs typeface="Lucida Grande"/>
              </a:rPr>
              <a:t>w</a:t>
            </a:r>
            <a:r>
              <a:rPr lang="en-US" dirty="0" smtClean="0">
                <a:latin typeface="Lucida Grande"/>
                <a:cs typeface="Lucida Grande"/>
              </a:rPr>
              <a:t> = 0</a:t>
            </a:r>
            <a:r>
              <a:rPr lang="en-US" dirty="0" smtClean="0"/>
              <a:t> </a:t>
            </a:r>
            <a:endParaRPr lang="en-US" dirty="0"/>
          </a:p>
          <a:p>
            <a:pPr lvl="1"/>
            <a:r>
              <a:rPr lang="en-US" dirty="0" smtClean="0"/>
              <a:t>Or </a:t>
            </a:r>
            <a:r>
              <a:rPr lang="en-US" dirty="0" smtClean="0">
                <a:latin typeface="Lucida Grande"/>
                <a:cs typeface="Lucida Grande"/>
              </a:rPr>
              <a:t> </a:t>
            </a:r>
            <a:r>
              <a:rPr lang="en-US" dirty="0" err="1">
                <a:latin typeface="Lucida Grande"/>
                <a:cs typeface="Lucida Grande"/>
              </a:rPr>
              <a:t>S</a:t>
            </a:r>
            <a:r>
              <a:rPr lang="en-US" baseline="-25000" dirty="0" err="1">
                <a:latin typeface="Lucida Grande"/>
                <a:cs typeface="Lucida Grande"/>
              </a:rPr>
              <a:t>B</a:t>
            </a:r>
            <a:r>
              <a:rPr lang="en-US" dirty="0" err="1">
                <a:latin typeface="Lucida Grande"/>
                <a:cs typeface="Lucida Grande"/>
              </a:rPr>
              <a:t>w</a:t>
            </a:r>
            <a:r>
              <a:rPr lang="en-US" dirty="0">
                <a:latin typeface="Lucida Grande"/>
                <a:cs typeface="Lucida Grande"/>
              </a:rPr>
              <a:t> </a:t>
            </a:r>
            <a:r>
              <a:rPr lang="en-US" dirty="0" smtClean="0">
                <a:latin typeface="Lucida Grande"/>
                <a:cs typeface="Lucida Grande"/>
              </a:rPr>
              <a:t>= </a:t>
            </a:r>
            <a:r>
              <a:rPr lang="en-US" dirty="0" err="1">
                <a:latin typeface="Lucida Grande"/>
                <a:cs typeface="Lucida Grande"/>
              </a:rPr>
              <a:t>λS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extLst>
      <p:ext uri="{BB962C8B-B14F-4D97-AF65-F5344CB8AC3E}">
        <p14:creationId xmlns:p14="http://schemas.microsoft.com/office/powerpoint/2010/main" val="14686830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Lagrange Multipliers</a:t>
            </a:r>
            <a:endParaRPr lang="en-US" dirty="0"/>
          </a:p>
        </p:txBody>
      </p:sp>
      <p:sp>
        <p:nvSpPr>
          <p:cNvPr id="3" name="Content Placeholder 2"/>
          <p:cNvSpPr>
            <a:spLocks noGrp="1"/>
          </p:cNvSpPr>
          <p:nvPr>
            <p:ph idx="1"/>
          </p:nvPr>
        </p:nvSpPr>
        <p:spPr>
          <a:xfrm>
            <a:off x="685800" y="1676400"/>
            <a:ext cx="8077200" cy="4495800"/>
          </a:xfrm>
        </p:spPr>
        <p:txBody>
          <a:bodyPr/>
          <a:lstStyle/>
          <a:p>
            <a:r>
              <a:rPr lang="en-US" dirty="0" smtClean="0"/>
              <a:t>Solution </a:t>
            </a:r>
            <a:r>
              <a:rPr lang="en-US" dirty="0" smtClean="0">
                <a:latin typeface="Lucida Grande"/>
                <a:cs typeface="Lucida Grande"/>
              </a:rPr>
              <a:t>w</a:t>
            </a:r>
            <a:r>
              <a:rPr lang="en-US" dirty="0" smtClean="0"/>
              <a:t> to LDA training problem satisfies </a:t>
            </a:r>
            <a:r>
              <a:rPr lang="en-US" dirty="0" err="1">
                <a:latin typeface="Lucida Grande"/>
                <a:cs typeface="Lucida Grande"/>
              </a:rPr>
              <a:t>S</a:t>
            </a:r>
            <a:r>
              <a:rPr lang="en-US" baseline="-25000" dirty="0" err="1">
                <a:latin typeface="Lucida Grande"/>
                <a:cs typeface="Lucida Grande"/>
              </a:rPr>
              <a:t>B</a:t>
            </a:r>
            <a:r>
              <a:rPr lang="en-US" dirty="0" err="1">
                <a:latin typeface="Lucida Grande"/>
                <a:cs typeface="Lucida Grande"/>
              </a:rPr>
              <a:t>w</a:t>
            </a:r>
            <a:r>
              <a:rPr lang="en-US" dirty="0">
                <a:latin typeface="Lucida Grande"/>
                <a:cs typeface="Lucida Grande"/>
              </a:rPr>
              <a:t> = </a:t>
            </a:r>
            <a:r>
              <a:rPr lang="en-US" dirty="0" err="1">
                <a:latin typeface="Lucida Grande"/>
                <a:cs typeface="Lucida Grande"/>
              </a:rPr>
              <a:t>λS</a:t>
            </a:r>
            <a:r>
              <a:rPr lang="en-US" baseline="-25000" dirty="0" err="1">
                <a:latin typeface="Lucida Grande"/>
                <a:cs typeface="Lucida Grande"/>
              </a:rPr>
              <a:t>W</a:t>
            </a:r>
            <a:r>
              <a:rPr lang="en-US" dirty="0" err="1">
                <a:latin typeface="Lucida Grande"/>
                <a:cs typeface="Lucida Grande"/>
              </a:rPr>
              <a:t>w</a:t>
            </a:r>
            <a:r>
              <a:rPr lang="en-US" dirty="0">
                <a:latin typeface="Lucida Grande"/>
                <a:cs typeface="Lucida Grande"/>
              </a:rPr>
              <a:t> </a:t>
            </a:r>
            <a:r>
              <a:rPr lang="en-US" dirty="0" smtClean="0"/>
              <a:t>   </a:t>
            </a:r>
          </a:p>
          <a:p>
            <a:r>
              <a:rPr lang="en-US" dirty="0" smtClean="0"/>
              <a:t>Now, suppose the inverse </a:t>
            </a:r>
            <a:r>
              <a:rPr lang="en-US" dirty="0" smtClean="0">
                <a:latin typeface="Lucida Grande"/>
                <a:cs typeface="Lucida Grande"/>
              </a:rPr>
              <a:t>S</a:t>
            </a:r>
            <a:r>
              <a:rPr lang="en-US" baseline="-25000" dirty="0" smtClean="0">
                <a:latin typeface="Lucida Grande"/>
                <a:cs typeface="Lucida Grande"/>
              </a:rPr>
              <a:t>W</a:t>
            </a:r>
            <a:r>
              <a:rPr lang="en-US" baseline="30000" dirty="0" smtClean="0">
                <a:latin typeface="Lucida Grande"/>
                <a:cs typeface="Lucida Grande"/>
              </a:rPr>
              <a:t>-1</a:t>
            </a:r>
            <a:r>
              <a:rPr lang="en-US" baseline="30000" dirty="0"/>
              <a:t> </a:t>
            </a:r>
            <a:r>
              <a:rPr lang="en-US" dirty="0" smtClean="0"/>
              <a:t>exists, and define </a:t>
            </a:r>
            <a:r>
              <a:rPr lang="en-US" dirty="0" smtClean="0">
                <a:latin typeface="Lucida Grande"/>
                <a:cs typeface="Lucida Grande"/>
              </a:rPr>
              <a:t>S = </a:t>
            </a:r>
            <a:r>
              <a:rPr lang="en-US" dirty="0">
                <a:latin typeface="Lucida Grande"/>
                <a:cs typeface="Lucida Grande"/>
              </a:rPr>
              <a:t>S</a:t>
            </a:r>
            <a:r>
              <a:rPr lang="en-US" baseline="-25000" dirty="0">
                <a:latin typeface="Lucida Grande"/>
                <a:cs typeface="Lucida Grande"/>
              </a:rPr>
              <a:t>W</a:t>
            </a:r>
            <a:r>
              <a:rPr lang="en-US" baseline="30000" dirty="0">
                <a:latin typeface="Lucida Grande"/>
                <a:cs typeface="Lucida Grande"/>
              </a:rPr>
              <a:t>-1 </a:t>
            </a:r>
            <a:r>
              <a:rPr lang="en-US" dirty="0" smtClean="0">
                <a:latin typeface="Lucida Grande"/>
                <a:cs typeface="Lucida Grande"/>
              </a:rPr>
              <a:t>S</a:t>
            </a:r>
            <a:r>
              <a:rPr lang="en-US" baseline="-25000" dirty="0" smtClean="0">
                <a:latin typeface="Lucida Grande"/>
                <a:cs typeface="Lucida Grande"/>
              </a:rPr>
              <a:t>B</a:t>
            </a:r>
            <a:r>
              <a:rPr lang="en-US" dirty="0" smtClean="0"/>
              <a:t>    </a:t>
            </a:r>
          </a:p>
          <a:p>
            <a:r>
              <a:rPr lang="en-US" dirty="0" smtClean="0"/>
              <a:t>Then desired solution w satisfies</a:t>
            </a:r>
          </a:p>
          <a:p>
            <a:pPr lvl="1"/>
            <a:r>
              <a:rPr lang="en-US" dirty="0" err="1" smtClean="0">
                <a:latin typeface="Lucida Grande"/>
                <a:cs typeface="Lucida Grande"/>
              </a:rPr>
              <a:t>Sw</a:t>
            </a:r>
            <a:r>
              <a:rPr lang="en-US" dirty="0" smtClean="0">
                <a:latin typeface="Lucida Grande"/>
                <a:cs typeface="Lucida Grande"/>
              </a:rPr>
              <a:t> </a:t>
            </a:r>
            <a:r>
              <a:rPr lang="en-US" dirty="0">
                <a:latin typeface="Lucida Grande"/>
                <a:cs typeface="Lucida Grande"/>
              </a:rPr>
              <a:t>= </a:t>
            </a:r>
            <a:r>
              <a:rPr lang="en-US" dirty="0" err="1" smtClean="0">
                <a:latin typeface="Lucida Grande"/>
                <a:cs typeface="Lucida Grande"/>
              </a:rPr>
              <a:t>λw</a:t>
            </a:r>
            <a:endParaRPr lang="en-US" dirty="0"/>
          </a:p>
          <a:p>
            <a:r>
              <a:rPr lang="en-US" dirty="0" smtClean="0"/>
              <a:t>We see that </a:t>
            </a:r>
            <a:r>
              <a:rPr lang="en-US" dirty="0" smtClean="0">
                <a:latin typeface="Lucida Grande"/>
                <a:cs typeface="Lucida Grande"/>
              </a:rPr>
              <a:t>w</a:t>
            </a:r>
            <a:r>
              <a:rPr lang="en-US" dirty="0" smtClean="0"/>
              <a:t> is an </a:t>
            </a:r>
            <a:r>
              <a:rPr lang="en-US" b="1" i="1" dirty="0" smtClean="0"/>
              <a:t>eigenvector</a:t>
            </a:r>
            <a:r>
              <a:rPr lang="en-US" dirty="0" smtClean="0"/>
              <a:t> of </a:t>
            </a:r>
            <a:r>
              <a:rPr lang="en-US" dirty="0" smtClean="0">
                <a:latin typeface="Lucida Grande"/>
                <a:cs typeface="Lucida Grande"/>
              </a:rPr>
              <a:t>S</a:t>
            </a:r>
            <a:r>
              <a:rPr lang="en-US" dirty="0" smtClean="0"/>
              <a:t>   </a:t>
            </a:r>
          </a:p>
          <a:p>
            <a:pPr lvl="1"/>
            <a:r>
              <a:rPr lang="en-US" dirty="0" smtClean="0"/>
              <a:t>And Lagrange multiplier </a:t>
            </a:r>
            <a:r>
              <a:rPr lang="en-US" dirty="0" err="1">
                <a:latin typeface="Lucida Grande"/>
                <a:cs typeface="Lucida Grande"/>
              </a:rPr>
              <a:t>λ</a:t>
            </a:r>
            <a:r>
              <a:rPr lang="en-US" dirty="0" smtClean="0"/>
              <a:t> is its </a:t>
            </a:r>
            <a:r>
              <a:rPr lang="en-US" b="1" i="1" dirty="0" smtClean="0"/>
              <a:t>eigenvalue</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spTree>
    <p:extLst>
      <p:ext uri="{BB962C8B-B14F-4D97-AF65-F5344CB8AC3E}">
        <p14:creationId xmlns:p14="http://schemas.microsoft.com/office/powerpoint/2010/main" val="75387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LDA and PCA and SVM</a:t>
            </a:r>
            <a:endParaRPr lang="en-US" dirty="0"/>
          </a:p>
        </p:txBody>
      </p:sp>
      <p:sp>
        <p:nvSpPr>
          <p:cNvPr id="3" name="Content Placeholder 2"/>
          <p:cNvSpPr>
            <a:spLocks noGrp="1"/>
          </p:cNvSpPr>
          <p:nvPr>
            <p:ph idx="1"/>
          </p:nvPr>
        </p:nvSpPr>
        <p:spPr>
          <a:xfrm>
            <a:off x="533400" y="1524000"/>
            <a:ext cx="8305800" cy="4648200"/>
          </a:xfrm>
        </p:spPr>
        <p:txBody>
          <a:bodyPr/>
          <a:lstStyle/>
          <a:p>
            <a:r>
              <a:rPr lang="en-US" dirty="0" smtClean="0"/>
              <a:t>Previous slide shows (deep) connection between LDA, PCA, and SVM</a:t>
            </a:r>
          </a:p>
          <a:p>
            <a:pPr lvl="1"/>
            <a:r>
              <a:rPr lang="en-US" dirty="0" smtClean="0"/>
              <a:t>That is, Lagrange multipliers (SVM) and eigenvectors (PCA) arise in LDA training</a:t>
            </a:r>
          </a:p>
          <a:p>
            <a:r>
              <a:rPr lang="en-US" dirty="0" smtClean="0"/>
              <a:t>And it gets even better</a:t>
            </a:r>
            <a:r>
              <a:rPr lang="is-IS" dirty="0" smtClean="0"/>
              <a:t>…</a:t>
            </a:r>
          </a:p>
          <a:p>
            <a:pPr lvl="1"/>
            <a:r>
              <a:rPr lang="is-IS" dirty="0" smtClean="0"/>
              <a:t>Recall, </a:t>
            </a:r>
            <a:r>
              <a:rPr lang="en-US" dirty="0" err="1">
                <a:latin typeface="Lucida Grande"/>
                <a:cs typeface="Lucida Grande"/>
              </a:rPr>
              <a:t>Sw</a:t>
            </a:r>
            <a:r>
              <a:rPr lang="en-US" dirty="0">
                <a:latin typeface="Lucida Grande"/>
                <a:cs typeface="Lucida Grande"/>
              </a:rPr>
              <a:t> = </a:t>
            </a:r>
            <a:r>
              <a:rPr lang="en-US" dirty="0" err="1" smtClean="0">
                <a:latin typeface="Lucida Grande"/>
                <a:cs typeface="Lucida Grande"/>
              </a:rPr>
              <a:t>λw</a:t>
            </a:r>
            <a:r>
              <a:rPr lang="is-IS" dirty="0" smtClean="0"/>
              <a:t> where </a:t>
            </a:r>
            <a:r>
              <a:rPr lang="en-US" dirty="0">
                <a:latin typeface="Lucida Grande"/>
                <a:cs typeface="Lucida Grande"/>
              </a:rPr>
              <a:t>S = S</a:t>
            </a:r>
            <a:r>
              <a:rPr lang="en-US" baseline="-25000" dirty="0">
                <a:latin typeface="Lucida Grande"/>
                <a:cs typeface="Lucida Grande"/>
              </a:rPr>
              <a:t>W</a:t>
            </a:r>
            <a:r>
              <a:rPr lang="en-US" baseline="30000" dirty="0">
                <a:latin typeface="Lucida Grande"/>
                <a:cs typeface="Lucida Grande"/>
              </a:rPr>
              <a:t>-1 </a:t>
            </a:r>
            <a:r>
              <a:rPr lang="en-US" dirty="0">
                <a:latin typeface="Lucida Grande"/>
                <a:cs typeface="Lucida Grande"/>
              </a:rPr>
              <a:t>S</a:t>
            </a:r>
            <a:r>
              <a:rPr lang="en-US" baseline="-25000" dirty="0">
                <a:latin typeface="Lucida Grande"/>
                <a:cs typeface="Lucida Grande"/>
              </a:rPr>
              <a:t>B</a:t>
            </a:r>
            <a:r>
              <a:rPr lang="en-US" dirty="0"/>
              <a:t> </a:t>
            </a:r>
          </a:p>
          <a:p>
            <a:pPr lvl="1"/>
            <a:r>
              <a:rPr lang="is-IS" dirty="0" smtClean="0"/>
              <a:t>Want between-class scatter large (</a:t>
            </a:r>
            <a:r>
              <a:rPr lang="en-US" dirty="0">
                <a:latin typeface="Lucida Grande"/>
                <a:cs typeface="Lucida Grande"/>
              </a:rPr>
              <a:t>S</a:t>
            </a:r>
            <a:r>
              <a:rPr lang="en-US" baseline="-25000" dirty="0">
                <a:latin typeface="Lucida Grande"/>
                <a:cs typeface="Lucida Grande"/>
              </a:rPr>
              <a:t>B</a:t>
            </a:r>
            <a:r>
              <a:rPr lang="is-IS" dirty="0" smtClean="0"/>
              <a:t>) and within-class scatter small (</a:t>
            </a:r>
            <a:r>
              <a:rPr lang="en-US" dirty="0" smtClean="0">
                <a:latin typeface="Lucida Grande"/>
                <a:cs typeface="Lucida Grande"/>
              </a:rPr>
              <a:t>S</a:t>
            </a:r>
            <a:r>
              <a:rPr lang="en-US" baseline="-25000" dirty="0" smtClean="0">
                <a:latin typeface="Lucida Grande"/>
                <a:cs typeface="Lucida Grande"/>
              </a:rPr>
              <a:t>W</a:t>
            </a:r>
            <a:r>
              <a:rPr lang="en-US" baseline="30000" dirty="0">
                <a:latin typeface="Lucida Grande"/>
                <a:cs typeface="Lucida Grande"/>
              </a:rPr>
              <a:t>-1 </a:t>
            </a:r>
            <a:r>
              <a:rPr lang="is-IS" dirty="0" smtClean="0"/>
              <a:t>large)</a:t>
            </a:r>
          </a:p>
          <a:p>
            <a:pPr lvl="1"/>
            <a:r>
              <a:rPr lang="is-IS" dirty="0" smtClean="0"/>
              <a:t>So, </a:t>
            </a:r>
            <a:r>
              <a:rPr lang="en-US" dirty="0" err="1">
                <a:latin typeface="Lucida Grande"/>
                <a:cs typeface="Lucida Grande"/>
              </a:rPr>
              <a:t>λ</a:t>
            </a:r>
            <a:r>
              <a:rPr lang="is-IS" dirty="0" smtClean="0"/>
              <a:t> must be </a:t>
            </a:r>
            <a:r>
              <a:rPr lang="is-IS" b="1" dirty="0" smtClean="0"/>
              <a:t>largest</a:t>
            </a:r>
            <a:r>
              <a:rPr lang="is-IS" dirty="0" smtClean="0"/>
              <a:t> eigenvalue of </a:t>
            </a:r>
            <a:r>
              <a:rPr lang="is-IS" dirty="0" smtClean="0">
                <a:latin typeface="Lucida Grande"/>
                <a:cs typeface="Lucida Grande"/>
              </a:rPr>
              <a:t>S</a:t>
            </a:r>
            <a:r>
              <a:rPr lang="is-IS" dirty="0" smtClean="0"/>
              <a:t>       </a:t>
            </a:r>
          </a:p>
          <a:p>
            <a:pPr lvl="1"/>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spTree>
    <p:extLst>
      <p:ext uri="{BB962C8B-B14F-4D97-AF65-F5344CB8AC3E}">
        <p14:creationId xmlns:p14="http://schemas.microsoft.com/office/powerpoint/2010/main" val="4155803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Comparison of LDA and PCA</a:t>
            </a:r>
            <a:endParaRPr lang="en-US" dirty="0"/>
          </a:p>
        </p:txBody>
      </p:sp>
      <p:sp>
        <p:nvSpPr>
          <p:cNvPr id="3" name="Content Placeholder 2"/>
          <p:cNvSpPr>
            <a:spLocks noGrp="1"/>
          </p:cNvSpPr>
          <p:nvPr>
            <p:ph idx="1"/>
          </p:nvPr>
        </p:nvSpPr>
        <p:spPr>
          <a:xfrm>
            <a:off x="685800" y="1600200"/>
            <a:ext cx="7848600" cy="4495800"/>
          </a:xfrm>
        </p:spPr>
        <p:txBody>
          <a:bodyPr/>
          <a:lstStyle/>
          <a:p>
            <a:r>
              <a:rPr lang="en-US" dirty="0" smtClean="0"/>
              <a:t>In PCA, we determine score based on large variances</a:t>
            </a:r>
          </a:p>
          <a:p>
            <a:r>
              <a:rPr lang="en-US" dirty="0" smtClean="0"/>
              <a:t>LDA distinguishes between classes based on means and variances</a:t>
            </a:r>
          </a:p>
          <a:p>
            <a:r>
              <a:rPr lang="en-US" dirty="0" smtClean="0"/>
              <a:t>So, LDA does well if means separated</a:t>
            </a:r>
          </a:p>
          <a:p>
            <a:pPr lvl="1"/>
            <a:r>
              <a:rPr lang="en-US" dirty="0" smtClean="0"/>
              <a:t>LDA will not do so well if means are too close, even if variances are distinguishing</a:t>
            </a:r>
          </a:p>
          <a:p>
            <a:pPr lvl="1"/>
            <a:r>
              <a:rPr lang="en-US" dirty="0" smtClean="0"/>
              <a:t>Of course, underlying LDA and PCA problems are different</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spTree>
    <p:extLst>
      <p:ext uri="{BB962C8B-B14F-4D97-AF65-F5344CB8AC3E}">
        <p14:creationId xmlns:p14="http://schemas.microsoft.com/office/powerpoint/2010/main" val="6253565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Example</a:t>
            </a:r>
            <a:endParaRPr lang="en-US" dirty="0"/>
          </a:p>
        </p:txBody>
      </p:sp>
      <p:sp>
        <p:nvSpPr>
          <p:cNvPr id="3" name="Content Placeholder 2"/>
          <p:cNvSpPr>
            <a:spLocks noGrp="1"/>
          </p:cNvSpPr>
          <p:nvPr>
            <p:ph idx="1"/>
          </p:nvPr>
        </p:nvSpPr>
        <p:spPr>
          <a:xfrm>
            <a:off x="381000" y="1676400"/>
            <a:ext cx="4572000" cy="4495800"/>
          </a:xfrm>
        </p:spPr>
        <p:txBody>
          <a:bodyPr/>
          <a:lstStyle/>
          <a:p>
            <a:r>
              <a:rPr lang="en-US" dirty="0" smtClean="0"/>
              <a:t>Given the labeled training data</a:t>
            </a:r>
            <a:r>
              <a:rPr lang="is-IS" dirty="0" smtClean="0"/>
              <a:t>…</a:t>
            </a:r>
          </a:p>
          <a:p>
            <a:r>
              <a:rPr lang="is-IS" dirty="0" smtClean="0"/>
              <a:t>Want to train LDA</a:t>
            </a:r>
          </a:p>
          <a:p>
            <a:pPr lvl="1"/>
            <a:r>
              <a:rPr lang="is-IS" dirty="0" smtClean="0"/>
              <a:t>That is, find projection vector </a:t>
            </a:r>
            <a:r>
              <a:rPr lang="is-IS" dirty="0" smtClean="0">
                <a:latin typeface="Lucida Grande"/>
                <a:cs typeface="Lucida Grande"/>
              </a:rPr>
              <a:t>w</a:t>
            </a:r>
            <a:r>
              <a:rPr lang="is-IS" dirty="0" smtClean="0"/>
              <a:t>  </a:t>
            </a:r>
          </a:p>
          <a:p>
            <a:pPr lvl="1"/>
            <a:r>
              <a:rPr lang="is-IS" dirty="0" smtClean="0"/>
              <a:t>So that </a:t>
            </a:r>
            <a:r>
              <a:rPr lang="is-IS" dirty="0" smtClean="0">
                <a:latin typeface="Lucida Grande"/>
                <a:cs typeface="Lucida Grande"/>
              </a:rPr>
              <a:t>J(w)</a:t>
            </a:r>
            <a:r>
              <a:rPr lang="is-IS" dirty="0" smtClean="0"/>
              <a:t> is max</a:t>
            </a:r>
          </a:p>
          <a:p>
            <a:pPr lvl="1"/>
            <a:r>
              <a:rPr lang="is-IS" dirty="0" smtClean="0"/>
              <a:t>We’ll solve based on </a:t>
            </a:r>
            <a:r>
              <a:rPr lang="en-US" dirty="0" err="1" smtClean="0">
                <a:latin typeface="Lucida Grande"/>
                <a:cs typeface="Lucida Grande"/>
              </a:rPr>
              <a:t>Sw</a:t>
            </a:r>
            <a:r>
              <a:rPr lang="en-US" dirty="0" smtClean="0">
                <a:latin typeface="Lucida Grande"/>
                <a:cs typeface="Lucida Grande"/>
              </a:rPr>
              <a:t> </a:t>
            </a:r>
            <a:r>
              <a:rPr lang="en-US" dirty="0">
                <a:latin typeface="Lucida Grande"/>
                <a:cs typeface="Lucida Grande"/>
              </a:rPr>
              <a:t>= </a:t>
            </a:r>
            <a:r>
              <a:rPr lang="en-US" dirty="0" err="1" smtClean="0">
                <a:latin typeface="Lucida Grande"/>
                <a:cs typeface="Lucida Grande"/>
              </a:rPr>
              <a:t>λw</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05000"/>
            <a:ext cx="3826510" cy="3505200"/>
          </a:xfrm>
          <a:prstGeom prst="rect">
            <a:avLst/>
          </a:prstGeom>
        </p:spPr>
      </p:pic>
    </p:spTree>
    <p:extLst>
      <p:ext uri="{BB962C8B-B14F-4D97-AF65-F5344CB8AC3E}">
        <p14:creationId xmlns:p14="http://schemas.microsoft.com/office/powerpoint/2010/main" val="10835864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and Scatter Matrices</a:t>
            </a:r>
            <a:endParaRPr lang="en-US" dirty="0"/>
          </a:p>
        </p:txBody>
      </p:sp>
      <p:sp>
        <p:nvSpPr>
          <p:cNvPr id="3" name="Content Placeholder 2"/>
          <p:cNvSpPr>
            <a:spLocks noGrp="1"/>
          </p:cNvSpPr>
          <p:nvPr>
            <p:ph idx="1"/>
          </p:nvPr>
        </p:nvSpPr>
        <p:spPr/>
        <p:txBody>
          <a:bodyPr/>
          <a:lstStyle/>
          <a:p>
            <a:r>
              <a:rPr lang="en-US" dirty="0" smtClean="0"/>
              <a:t>For given training data, means are</a:t>
            </a:r>
          </a:p>
          <a:p>
            <a:endParaRPr lang="en-US" dirty="0"/>
          </a:p>
          <a:p>
            <a:endParaRPr lang="en-US" dirty="0" smtClean="0"/>
          </a:p>
          <a:p>
            <a:r>
              <a:rPr lang="en-US" dirty="0" smtClean="0"/>
              <a:t>Scatter matrices </a:t>
            </a:r>
          </a:p>
          <a:p>
            <a:endParaRPr lang="en-US" dirty="0"/>
          </a:p>
          <a:p>
            <a:endParaRPr lang="en-US" dirty="0" smtClean="0"/>
          </a:p>
          <a:p>
            <a:pPr marL="0" indent="0">
              <a:buNone/>
            </a:pPr>
            <a:r>
              <a:rPr lang="en-US"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66" y="2362200"/>
            <a:ext cx="7113034" cy="918253"/>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911600"/>
            <a:ext cx="6045200" cy="889000"/>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902200"/>
            <a:ext cx="5829300" cy="812800"/>
          </a:xfrm>
          <a:prstGeom prst="rect">
            <a:avLst/>
          </a:prstGeom>
        </p:spPr>
      </p:pic>
    </p:spTree>
    <p:extLst>
      <p:ext uri="{BB962C8B-B14F-4D97-AF65-F5344CB8AC3E}">
        <p14:creationId xmlns:p14="http://schemas.microsoft.com/office/powerpoint/2010/main" val="29917289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a:t>
            </a:r>
            <a:r>
              <a:rPr lang="en-US" dirty="0" err="1" smtClean="0"/>
              <a:t>vs</a:t>
            </a:r>
            <a:r>
              <a:rPr lang="en-US" dirty="0" smtClean="0"/>
              <a:t> QDA</a:t>
            </a:r>
            <a:endParaRPr lang="en-US" dirty="0"/>
          </a:p>
        </p:txBody>
      </p:sp>
      <p:sp>
        <p:nvSpPr>
          <p:cNvPr id="3" name="Content Placeholder 2"/>
          <p:cNvSpPr>
            <a:spLocks noGrp="1"/>
          </p:cNvSpPr>
          <p:nvPr>
            <p:ph idx="1"/>
          </p:nvPr>
        </p:nvSpPr>
        <p:spPr>
          <a:xfrm>
            <a:off x="685800" y="1676400"/>
            <a:ext cx="7848600" cy="685800"/>
          </a:xfrm>
        </p:spPr>
        <p:txBody>
          <a:bodyPr/>
          <a:lstStyle/>
          <a:p>
            <a:r>
              <a:rPr lang="en-US" dirty="0" smtClean="0"/>
              <a:t>In 2-d, separate with line </a:t>
            </a:r>
            <a:r>
              <a:rPr lang="en-US" dirty="0" err="1" smtClean="0"/>
              <a:t>vs</a:t>
            </a:r>
            <a:r>
              <a:rPr lang="en-US" dirty="0" smtClean="0"/>
              <a:t> parabola</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578100"/>
            <a:ext cx="7556500" cy="3289300"/>
          </a:xfrm>
          <a:prstGeom prst="rect">
            <a:avLst/>
          </a:prstGeom>
        </p:spPr>
      </p:pic>
    </p:spTree>
    <p:extLst>
      <p:ext uri="{BB962C8B-B14F-4D97-AF65-F5344CB8AC3E}">
        <p14:creationId xmlns:p14="http://schemas.microsoft.com/office/powerpoint/2010/main" val="123524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lstStyle/>
          <a:p>
            <a:r>
              <a:rPr lang="en-US" dirty="0" smtClean="0"/>
              <a:t>From previous slide, we find</a:t>
            </a:r>
          </a:p>
          <a:p>
            <a:endParaRPr lang="en-US" dirty="0"/>
          </a:p>
          <a:p>
            <a:endParaRPr lang="en-US" dirty="0" smtClean="0"/>
          </a:p>
          <a:p>
            <a:r>
              <a:rPr lang="en-US" dirty="0" smtClean="0"/>
              <a:t>And we find</a:t>
            </a:r>
            <a:endParaRPr lang="en-US" dirty="0"/>
          </a:p>
          <a:p>
            <a:r>
              <a:rPr lang="en-US" dirty="0" smtClean="0"/>
              <a:t>So that </a:t>
            </a:r>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38487"/>
            <a:ext cx="5638800" cy="961913"/>
          </a:xfrm>
          <a:prstGeom prst="rect">
            <a:avLst/>
          </a:prstGeom>
        </p:spPr>
      </p:pic>
      <p:pic>
        <p:nvPicPr>
          <p:cNvPr id="7" name="Picture 6" descr="temp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817" y="3276600"/>
            <a:ext cx="2898183" cy="914400"/>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93" y="4572000"/>
            <a:ext cx="6771807" cy="990600"/>
          </a:xfrm>
          <a:prstGeom prst="rect">
            <a:avLst/>
          </a:prstGeom>
        </p:spPr>
      </p:pic>
    </p:spTree>
    <p:extLst>
      <p:ext uri="{BB962C8B-B14F-4D97-AF65-F5344CB8AC3E}">
        <p14:creationId xmlns:p14="http://schemas.microsoft.com/office/powerpoint/2010/main" val="3215680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We find                                and</a:t>
            </a:r>
          </a:p>
          <a:p>
            <a:endParaRPr lang="en-US" dirty="0" smtClean="0"/>
          </a:p>
          <a:p>
            <a:endParaRPr lang="en-US" dirty="0"/>
          </a:p>
          <a:p>
            <a:r>
              <a:rPr lang="en-US" dirty="0" smtClean="0"/>
              <a:t>Eigenvectors of </a:t>
            </a:r>
            <a:r>
              <a:rPr lang="en-US" dirty="0" smtClean="0">
                <a:latin typeface="Lucida Grande"/>
                <a:cs typeface="Lucida Grande"/>
              </a:rPr>
              <a:t>S</a:t>
            </a:r>
            <a:r>
              <a:rPr lang="en-US" dirty="0" smtClean="0"/>
              <a:t> are</a:t>
            </a:r>
          </a:p>
          <a:p>
            <a:endParaRPr lang="en-US" dirty="0"/>
          </a:p>
          <a:p>
            <a:endParaRPr lang="en-US" dirty="0" smtClean="0"/>
          </a:p>
          <a:p>
            <a:pPr lvl="1"/>
            <a:r>
              <a:rPr lang="en-US" dirty="0" smtClean="0"/>
              <a:t>Eigenvalues </a:t>
            </a:r>
            <a:r>
              <a:rPr lang="en-US" dirty="0" smtClean="0">
                <a:latin typeface="Lucida Grande"/>
                <a:cs typeface="Lucida Grande"/>
              </a:rPr>
              <a:t>λ</a:t>
            </a:r>
            <a:r>
              <a:rPr lang="en-US" baseline="-25000" dirty="0" smtClean="0">
                <a:latin typeface="Lucida Grande"/>
                <a:cs typeface="Lucida Grande"/>
              </a:rPr>
              <a:t>1</a:t>
            </a:r>
            <a:r>
              <a:rPr lang="en-US" dirty="0" smtClean="0">
                <a:latin typeface="Lucida Grande"/>
                <a:cs typeface="Lucida Grande"/>
              </a:rPr>
              <a:t>=0.8256 </a:t>
            </a:r>
            <a:r>
              <a:rPr lang="en-US" dirty="0" smtClean="0"/>
              <a:t>and</a:t>
            </a:r>
            <a:r>
              <a:rPr lang="en-US" dirty="0" smtClean="0">
                <a:latin typeface="Lucida Grande"/>
                <a:cs typeface="Lucida Grande"/>
              </a:rPr>
              <a:t> λ</a:t>
            </a:r>
            <a:r>
              <a:rPr lang="en-US" baseline="-25000" dirty="0" smtClean="0">
                <a:latin typeface="Lucida Grande"/>
                <a:cs typeface="Lucida Grande"/>
              </a:rPr>
              <a:t>2</a:t>
            </a:r>
            <a:r>
              <a:rPr lang="en-US" dirty="0" smtClean="0">
                <a:latin typeface="Lucida Grande"/>
                <a:cs typeface="Lucida Grande"/>
              </a:rPr>
              <a:t>=0.0002</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524000"/>
            <a:ext cx="3571116" cy="916069"/>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163" y="2438400"/>
            <a:ext cx="4547637" cy="966571"/>
          </a:xfrm>
          <a:prstGeom prst="rect">
            <a:avLst/>
          </a:prstGeom>
        </p:spPr>
      </p:pic>
      <p:pic>
        <p:nvPicPr>
          <p:cNvPr id="8" name="Picture 7"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4038600"/>
            <a:ext cx="6114197" cy="1066800"/>
          </a:xfrm>
          <a:prstGeom prst="rect">
            <a:avLst/>
          </a:prstGeom>
        </p:spPr>
      </p:pic>
    </p:spTree>
    <p:extLst>
      <p:ext uri="{BB962C8B-B14F-4D97-AF65-F5344CB8AC3E}">
        <p14:creationId xmlns:p14="http://schemas.microsoft.com/office/powerpoint/2010/main" val="4148018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We have</a:t>
            </a:r>
          </a:p>
          <a:p>
            <a:pPr lvl="3"/>
            <a:endParaRPr lang="en-US" dirty="0" smtClean="0"/>
          </a:p>
          <a:p>
            <a:r>
              <a:rPr lang="en-US" dirty="0" smtClean="0"/>
              <a:t>Just for fun, let’s project training data onto each of </a:t>
            </a:r>
            <a:r>
              <a:rPr lang="en-US" dirty="0">
                <a:latin typeface="Lucida Grande"/>
                <a:cs typeface="Lucida Grande"/>
              </a:rPr>
              <a:t>w</a:t>
            </a:r>
            <a:r>
              <a:rPr lang="en-US" baseline="-25000" dirty="0">
                <a:latin typeface="Lucida Grande"/>
                <a:cs typeface="Lucida Grande"/>
              </a:rPr>
              <a:t>1</a:t>
            </a:r>
            <a:r>
              <a:rPr lang="en-US" dirty="0" smtClean="0"/>
              <a:t> and </a:t>
            </a:r>
            <a:r>
              <a:rPr lang="en-US" dirty="0" smtClean="0">
                <a:latin typeface="Lucida Grande"/>
                <a:cs typeface="Lucida Grande"/>
              </a:rPr>
              <a:t>w</a:t>
            </a:r>
            <a:r>
              <a:rPr lang="en-US" baseline="-25000" dirty="0" smtClean="0">
                <a:latin typeface="Lucida Grande"/>
                <a:cs typeface="Lucida Grande"/>
              </a:rPr>
              <a:t>2</a:t>
            </a:r>
            <a:r>
              <a:rPr lang="en-US" dirty="0" smtClean="0"/>
              <a:t>        </a:t>
            </a:r>
          </a:p>
          <a:p>
            <a:r>
              <a:rPr lang="en-US" dirty="0"/>
              <a:t>Slope of </a:t>
            </a:r>
            <a:r>
              <a:rPr lang="en-US" dirty="0">
                <a:latin typeface="Lucida Grande"/>
                <a:cs typeface="Lucida Grande"/>
              </a:rPr>
              <a:t>w</a:t>
            </a:r>
            <a:r>
              <a:rPr lang="en-US" baseline="-25000" dirty="0">
                <a:latin typeface="Lucida Grande"/>
                <a:cs typeface="Lucida Grande"/>
              </a:rPr>
              <a:t>1</a:t>
            </a:r>
            <a:r>
              <a:rPr lang="en-US" dirty="0"/>
              <a:t> is </a:t>
            </a:r>
          </a:p>
          <a:p>
            <a:pPr lvl="1"/>
            <a:r>
              <a:rPr lang="en-US" dirty="0">
                <a:latin typeface="Lucida Grande"/>
                <a:cs typeface="Lucida Grande"/>
              </a:rPr>
              <a:t>m</a:t>
            </a:r>
            <a:r>
              <a:rPr lang="en-US" baseline="-25000" dirty="0">
                <a:latin typeface="Lucida Grande"/>
                <a:cs typeface="Lucida Grande"/>
              </a:rPr>
              <a:t>1</a:t>
            </a:r>
            <a:r>
              <a:rPr lang="en-US" dirty="0">
                <a:latin typeface="Lucida Grande"/>
                <a:cs typeface="Lucida Grande"/>
              </a:rPr>
              <a:t> = 0.7826/0.6225 = 1.2572</a:t>
            </a:r>
            <a:r>
              <a:rPr lang="en-US" dirty="0"/>
              <a:t>     </a:t>
            </a:r>
          </a:p>
          <a:p>
            <a:r>
              <a:rPr lang="en-US" dirty="0"/>
              <a:t>Slope of </a:t>
            </a:r>
            <a:r>
              <a:rPr lang="en-US" dirty="0">
                <a:latin typeface="Lucida Grande"/>
                <a:cs typeface="Lucida Grande"/>
              </a:rPr>
              <a:t>w</a:t>
            </a:r>
            <a:r>
              <a:rPr lang="en-US" baseline="-25000" dirty="0">
                <a:latin typeface="Lucida Grande"/>
                <a:cs typeface="Lucida Grande"/>
              </a:rPr>
              <a:t>2</a:t>
            </a:r>
            <a:r>
              <a:rPr lang="en-US" dirty="0"/>
              <a:t> is</a:t>
            </a:r>
          </a:p>
          <a:p>
            <a:pPr lvl="1"/>
            <a:r>
              <a:rPr lang="en-US" dirty="0">
                <a:latin typeface="Lucida Grande"/>
                <a:cs typeface="Lucida Grande"/>
              </a:rPr>
              <a:t>m</a:t>
            </a:r>
            <a:r>
              <a:rPr lang="en-US" baseline="-25000" dirty="0">
                <a:latin typeface="Lucida Grande"/>
                <a:cs typeface="Lucida Grande"/>
              </a:rPr>
              <a:t>2</a:t>
            </a:r>
            <a:r>
              <a:rPr lang="en-US" dirty="0">
                <a:latin typeface="Lucida Grande"/>
                <a:cs typeface="Lucida Grande"/>
              </a:rPr>
              <a:t> = -0.4961/0.8683 = -0.5713</a:t>
            </a:r>
            <a:r>
              <a:rPr lang="en-US" dirty="0"/>
              <a:t> </a:t>
            </a:r>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203" y="1524000"/>
            <a:ext cx="6114197" cy="1066800"/>
          </a:xfrm>
          <a:prstGeom prst="rect">
            <a:avLst/>
          </a:prstGeom>
        </p:spPr>
      </p:pic>
    </p:spTree>
    <p:extLst>
      <p:ext uri="{BB962C8B-B14F-4D97-AF65-F5344CB8AC3E}">
        <p14:creationId xmlns:p14="http://schemas.microsoft.com/office/powerpoint/2010/main" val="2219241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066800"/>
          </a:xfrm>
        </p:spPr>
        <p:txBody>
          <a:bodyPr/>
          <a:lstStyle/>
          <a:p>
            <a:r>
              <a:rPr lang="en-US" dirty="0" smtClean="0"/>
              <a:t>Projecting Onto Eigenvectors</a:t>
            </a:r>
            <a:endParaRPr lang="en-US" dirty="0"/>
          </a:p>
        </p:txBody>
      </p:sp>
      <p:sp>
        <p:nvSpPr>
          <p:cNvPr id="3" name="Content Placeholder 2"/>
          <p:cNvSpPr>
            <a:spLocks noGrp="1"/>
          </p:cNvSpPr>
          <p:nvPr>
            <p:ph idx="1"/>
          </p:nvPr>
        </p:nvSpPr>
        <p:spPr>
          <a:xfrm>
            <a:off x="685800" y="1600200"/>
            <a:ext cx="7696200" cy="685800"/>
          </a:xfrm>
        </p:spPr>
        <p:txBody>
          <a:bodyPr/>
          <a:lstStyle/>
          <a:p>
            <a:r>
              <a:rPr lang="en-US" dirty="0" smtClean="0"/>
              <a:t>Comparing eigenvectors </a:t>
            </a:r>
            <a:r>
              <a:rPr lang="en-US" dirty="0">
                <a:latin typeface="Lucida Grande"/>
                <a:cs typeface="Lucida Grande"/>
              </a:rPr>
              <a:t>w</a:t>
            </a:r>
            <a:r>
              <a:rPr lang="en-US" baseline="-25000" dirty="0">
                <a:latin typeface="Lucida Grande"/>
                <a:cs typeface="Lucida Grande"/>
              </a:rPr>
              <a:t>1</a:t>
            </a:r>
            <a:r>
              <a:rPr lang="en-US" dirty="0" smtClean="0"/>
              <a:t> and </a:t>
            </a:r>
            <a:r>
              <a:rPr lang="en-US" dirty="0" smtClean="0">
                <a:latin typeface="Lucida Grande"/>
                <a:cs typeface="Lucida Grande"/>
              </a:rPr>
              <a:t>w</a:t>
            </a:r>
            <a:r>
              <a:rPr lang="en-US" baseline="-25000" dirty="0" smtClean="0">
                <a:latin typeface="Lucida Grande"/>
                <a:cs typeface="Lucida Grande"/>
              </a:rPr>
              <a:t>2</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2667000"/>
            <a:ext cx="7581900" cy="3441700"/>
          </a:xfrm>
          <a:prstGeom prst="rect">
            <a:avLst/>
          </a:prstGeom>
        </p:spPr>
      </p:pic>
    </p:spTree>
    <p:extLst>
      <p:ext uri="{BB962C8B-B14F-4D97-AF65-F5344CB8AC3E}">
        <p14:creationId xmlns:p14="http://schemas.microsoft.com/office/powerpoint/2010/main" val="13250343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a:t>
            </a:r>
            <a:endParaRPr lang="en-US" dirty="0"/>
          </a:p>
        </p:txBody>
      </p:sp>
      <p:sp>
        <p:nvSpPr>
          <p:cNvPr id="3" name="Content Placeholder 2"/>
          <p:cNvSpPr>
            <a:spLocks noGrp="1"/>
          </p:cNvSpPr>
          <p:nvPr>
            <p:ph idx="1"/>
          </p:nvPr>
        </p:nvSpPr>
        <p:spPr/>
        <p:txBody>
          <a:bodyPr/>
          <a:lstStyle/>
          <a:p>
            <a:r>
              <a:rPr lang="en-US" dirty="0" smtClean="0"/>
              <a:t>Project onto largest eigenvector of </a:t>
            </a:r>
            <a:r>
              <a:rPr lang="en-US" dirty="0" smtClean="0">
                <a:latin typeface="Lucida Grande"/>
                <a:cs typeface="Lucida Grande"/>
              </a:rPr>
              <a:t>S</a:t>
            </a:r>
            <a:r>
              <a:rPr lang="en-US" dirty="0" smtClean="0"/>
              <a:t> gives best possible result for </a:t>
            </a:r>
            <a:r>
              <a:rPr lang="en-US" dirty="0" smtClean="0">
                <a:latin typeface="Lucida Grande"/>
                <a:cs typeface="Lucida Grande"/>
              </a:rPr>
              <a:t>J(w)</a:t>
            </a:r>
            <a:r>
              <a:rPr lang="en-US" dirty="0" smtClean="0"/>
              <a:t>   </a:t>
            </a:r>
          </a:p>
          <a:p>
            <a:r>
              <a:rPr lang="en-US" dirty="0" smtClean="0"/>
              <a:t>Easy to generalize LDA to more than 2 classes</a:t>
            </a:r>
          </a:p>
          <a:p>
            <a:pPr lvl="1"/>
            <a:r>
              <a:rPr lang="en-US" dirty="0" smtClean="0"/>
              <a:t>Vector </a:t>
            </a:r>
            <a:r>
              <a:rPr lang="en-US" dirty="0" smtClean="0">
                <a:latin typeface="Lucida Grande"/>
                <a:cs typeface="Lucida Grande"/>
              </a:rPr>
              <a:t>w</a:t>
            </a:r>
            <a:r>
              <a:rPr lang="en-US" dirty="0" smtClean="0"/>
              <a:t> replaced by a matrix </a:t>
            </a:r>
            <a:r>
              <a:rPr lang="en-US" dirty="0" smtClean="0">
                <a:latin typeface="Lucida Grande"/>
                <a:cs typeface="Lucida Grande"/>
              </a:rPr>
              <a:t>W</a:t>
            </a:r>
            <a:r>
              <a:rPr lang="en-US" dirty="0" smtClean="0"/>
              <a:t>, each column of which determines a </a:t>
            </a:r>
            <a:r>
              <a:rPr lang="en-US" dirty="0" err="1" smtClean="0"/>
              <a:t>hyperplane</a:t>
            </a:r>
            <a:endParaRPr lang="en-US" dirty="0" smtClean="0"/>
          </a:p>
          <a:p>
            <a:pPr lvl="1"/>
            <a:r>
              <a:rPr lang="en-US" dirty="0" smtClean="0"/>
              <a:t>These </a:t>
            </a:r>
            <a:r>
              <a:rPr lang="en-US" dirty="0" err="1" smtClean="0"/>
              <a:t>hyperplanes</a:t>
            </a:r>
            <a:r>
              <a:rPr lang="en-US" dirty="0" smtClean="0"/>
              <a:t> partition the space for classification</a:t>
            </a:r>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spTree>
    <p:extLst>
      <p:ext uri="{BB962C8B-B14F-4D97-AF65-F5344CB8AC3E}">
        <p14:creationId xmlns:p14="http://schemas.microsoft.com/office/powerpoint/2010/main" val="11228524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LDA is useful in its own right</a:t>
            </a:r>
          </a:p>
          <a:p>
            <a:r>
              <a:rPr lang="en-US" smtClean="0"/>
              <a:t>Also </a:t>
            </a:r>
            <a:r>
              <a:rPr lang="en-US" dirty="0" smtClean="0"/>
              <a:t>interesting because of many connections to other ML techniques</a:t>
            </a:r>
          </a:p>
          <a:p>
            <a:pPr lvl="1"/>
            <a:r>
              <a:rPr lang="en-US" dirty="0" smtClean="0"/>
              <a:t>PCA, SVM, clustering, other?</a:t>
            </a:r>
          </a:p>
          <a:p>
            <a:pPr lvl="1"/>
            <a:r>
              <a:rPr lang="en-US" dirty="0" smtClean="0"/>
              <a:t>Relates </a:t>
            </a:r>
            <a:r>
              <a:rPr lang="en-US" dirty="0" err="1" smtClean="0"/>
              <a:t>Lagrangian</a:t>
            </a:r>
            <a:r>
              <a:rPr lang="en-US" dirty="0" smtClean="0"/>
              <a:t> to eigenvectors</a:t>
            </a:r>
          </a:p>
          <a:p>
            <a:r>
              <a:rPr lang="en-US" dirty="0" smtClean="0"/>
              <a:t>LDA generalizes to more classes</a:t>
            </a:r>
          </a:p>
          <a:p>
            <a:pPr lvl="1"/>
            <a:r>
              <a:rPr lang="en-US" dirty="0" smtClean="0"/>
              <a:t>QDA is another a generalization of LDA</a:t>
            </a:r>
          </a:p>
          <a:p>
            <a:r>
              <a:rPr lang="en-US" dirty="0" smtClean="0"/>
              <a:t>Nice!</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spTree>
    <p:extLst>
      <p:ext uri="{BB962C8B-B14F-4D97-AF65-F5344CB8AC3E}">
        <p14:creationId xmlns:p14="http://schemas.microsoft.com/office/powerpoint/2010/main" val="20985929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LDA </a:t>
            </a:r>
            <a:r>
              <a:rPr lang="en-US" dirty="0" err="1" smtClean="0"/>
              <a:t>vs</a:t>
            </a:r>
            <a:r>
              <a:rPr lang="en-US" dirty="0" smtClean="0"/>
              <a:t> QDA</a:t>
            </a:r>
            <a:endParaRPr lang="en-US" dirty="0"/>
          </a:p>
        </p:txBody>
      </p:sp>
      <p:sp>
        <p:nvSpPr>
          <p:cNvPr id="3" name="Content Placeholder 2"/>
          <p:cNvSpPr>
            <a:spLocks noGrp="1"/>
          </p:cNvSpPr>
          <p:nvPr>
            <p:ph idx="1"/>
          </p:nvPr>
        </p:nvSpPr>
        <p:spPr>
          <a:xfrm>
            <a:off x="609600" y="1524000"/>
            <a:ext cx="8229600" cy="4572000"/>
          </a:xfrm>
        </p:spPr>
        <p:txBody>
          <a:bodyPr/>
          <a:lstStyle/>
          <a:p>
            <a:r>
              <a:rPr lang="en-US" dirty="0" smtClean="0"/>
              <a:t>LDA is simpler, fewer parameters</a:t>
            </a:r>
          </a:p>
          <a:p>
            <a:pPr lvl="1"/>
            <a:r>
              <a:rPr lang="en-US" dirty="0"/>
              <a:t>D</a:t>
            </a:r>
            <a:r>
              <a:rPr lang="en-US" dirty="0" smtClean="0"/>
              <a:t>eep connections to both SVM and PCA</a:t>
            </a:r>
          </a:p>
          <a:p>
            <a:pPr lvl="1"/>
            <a:r>
              <a:rPr lang="en-US" dirty="0"/>
              <a:t>N</a:t>
            </a:r>
            <a:r>
              <a:rPr lang="en-US" dirty="0" smtClean="0"/>
              <a:t>o kernel trick, and projection of data is simpler in LDA as compared to SVM</a:t>
            </a:r>
          </a:p>
          <a:p>
            <a:r>
              <a:rPr lang="en-US" dirty="0" smtClean="0"/>
              <a:t>QDA more complex, more parameters</a:t>
            </a:r>
          </a:p>
          <a:p>
            <a:pPr lvl="1"/>
            <a:r>
              <a:rPr lang="en-US" dirty="0"/>
              <a:t>C</a:t>
            </a:r>
            <a:r>
              <a:rPr lang="en-US" dirty="0" smtClean="0"/>
              <a:t>an separate some cases that LDA cannot</a:t>
            </a:r>
          </a:p>
          <a:p>
            <a:pPr lvl="1"/>
            <a:r>
              <a:rPr lang="en-US" dirty="0" smtClean="0"/>
              <a:t>Very simple form of nonlinearity as compared to kernel trick used in SVM</a:t>
            </a:r>
          </a:p>
          <a:p>
            <a:r>
              <a:rPr lang="en-US" dirty="0" smtClean="0"/>
              <a:t>We’ll only consider LDA here</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extLst>
      <p:ext uri="{BB962C8B-B14F-4D97-AF65-F5344CB8AC3E}">
        <p14:creationId xmlns:p14="http://schemas.microsoft.com/office/powerpoint/2010/main" val="98978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219200"/>
          </a:xfrm>
        </p:spPr>
        <p:txBody>
          <a:bodyPr/>
          <a:lstStyle/>
          <a:p>
            <a:r>
              <a:rPr lang="en-US" dirty="0" smtClean="0"/>
              <a:t>LDA and PCA and SVM (Oh My!)</a:t>
            </a:r>
            <a:endParaRPr lang="en-US" dirty="0"/>
          </a:p>
        </p:txBody>
      </p:sp>
      <p:sp>
        <p:nvSpPr>
          <p:cNvPr id="3" name="Content Placeholder 2"/>
          <p:cNvSpPr>
            <a:spLocks noGrp="1"/>
          </p:cNvSpPr>
          <p:nvPr>
            <p:ph idx="1"/>
          </p:nvPr>
        </p:nvSpPr>
        <p:spPr>
          <a:xfrm>
            <a:off x="685800" y="1752600"/>
            <a:ext cx="8077200" cy="4495800"/>
          </a:xfrm>
        </p:spPr>
        <p:txBody>
          <a:bodyPr/>
          <a:lstStyle/>
          <a:p>
            <a:r>
              <a:rPr lang="en-US" dirty="0" smtClean="0"/>
              <a:t>Can view LDA training similar to PCA</a:t>
            </a:r>
          </a:p>
          <a:p>
            <a:pPr lvl="1"/>
            <a:r>
              <a:rPr lang="en-US" dirty="0" smtClean="0"/>
              <a:t>Training set consists of </a:t>
            </a:r>
            <a:r>
              <a:rPr lang="en-US" dirty="0" smtClean="0">
                <a:latin typeface="Lucida Grande"/>
                <a:cs typeface="Lucida Grande"/>
              </a:rPr>
              <a:t>m</a:t>
            </a:r>
            <a:r>
              <a:rPr lang="en-US" dirty="0" smtClean="0"/>
              <a:t> “experiments” with </a:t>
            </a:r>
            <a:r>
              <a:rPr lang="en-US" dirty="0" smtClean="0">
                <a:latin typeface="Lucida Grande"/>
                <a:cs typeface="Lucida Grande"/>
              </a:rPr>
              <a:t>n</a:t>
            </a:r>
            <a:r>
              <a:rPr lang="en-US" dirty="0" smtClean="0"/>
              <a:t> “measurements” each</a:t>
            </a:r>
          </a:p>
          <a:p>
            <a:pPr lvl="1"/>
            <a:r>
              <a:rPr lang="en-US" dirty="0" smtClean="0"/>
              <a:t>Form a covariance-like matrix</a:t>
            </a:r>
          </a:p>
          <a:p>
            <a:r>
              <a:rPr lang="en-US" dirty="0" smtClean="0"/>
              <a:t>LDA training also related to SVM</a:t>
            </a:r>
          </a:p>
          <a:p>
            <a:pPr lvl="1"/>
            <a:r>
              <a:rPr lang="en-US" dirty="0" smtClean="0"/>
              <a:t>We project/separate based on </a:t>
            </a:r>
            <a:r>
              <a:rPr lang="en-US" dirty="0" err="1" smtClean="0"/>
              <a:t>hyperplane</a:t>
            </a:r>
            <a:endParaRPr lang="en-US" dirty="0" smtClean="0"/>
          </a:p>
          <a:p>
            <a:pPr lvl="1"/>
            <a:r>
              <a:rPr lang="en-US" dirty="0" smtClean="0"/>
              <a:t>But, no kernel trick, so LDA is simpler</a:t>
            </a:r>
          </a:p>
          <a:p>
            <a:r>
              <a:rPr lang="en-US" dirty="0" smtClean="0"/>
              <a:t>Lagrange multipliers &amp; eigenvectors? </a:t>
            </a:r>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extLst>
      <p:ext uri="{BB962C8B-B14F-4D97-AF65-F5344CB8AC3E}">
        <p14:creationId xmlns:p14="http://schemas.microsoft.com/office/powerpoint/2010/main" val="248153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 Behind LDA?</a:t>
            </a:r>
            <a:endParaRPr lang="en-US" dirty="0"/>
          </a:p>
        </p:txBody>
      </p:sp>
      <p:sp>
        <p:nvSpPr>
          <p:cNvPr id="3" name="Content Placeholder 2"/>
          <p:cNvSpPr>
            <a:spLocks noGrp="1"/>
          </p:cNvSpPr>
          <p:nvPr>
            <p:ph idx="1"/>
          </p:nvPr>
        </p:nvSpPr>
        <p:spPr>
          <a:xfrm>
            <a:off x="685800" y="1676400"/>
            <a:ext cx="8001000" cy="4495800"/>
          </a:xfrm>
        </p:spPr>
        <p:txBody>
          <a:bodyPr/>
          <a:lstStyle/>
          <a:p>
            <a:r>
              <a:rPr lang="is-IS" b="1" i="1" dirty="0" smtClean="0"/>
              <a:t>Scatter</a:t>
            </a:r>
            <a:r>
              <a:rPr lang="is-IS" dirty="0" smtClean="0"/>
              <a:t> is closely related to variance</a:t>
            </a:r>
          </a:p>
          <a:p>
            <a:r>
              <a:rPr lang="is-IS" dirty="0" smtClean="0"/>
              <a:t>Mean </a:t>
            </a:r>
            <a:r>
              <a:rPr lang="is-IS" dirty="0"/>
              <a:t>and scatter of </a:t>
            </a:r>
            <a:r>
              <a:rPr lang="is-IS" i="1" dirty="0"/>
              <a:t>training data </a:t>
            </a:r>
            <a:r>
              <a:rPr lang="is-IS" dirty="0"/>
              <a:t>is not under our control</a:t>
            </a:r>
          </a:p>
          <a:p>
            <a:pPr lvl="1"/>
            <a:r>
              <a:rPr lang="is-IS" dirty="0"/>
              <a:t>But, </a:t>
            </a:r>
            <a:r>
              <a:rPr lang="is-IS" dirty="0" smtClean="0"/>
              <a:t>have some control </a:t>
            </a:r>
            <a:r>
              <a:rPr lang="is-IS" dirty="0"/>
              <a:t>in </a:t>
            </a:r>
            <a:r>
              <a:rPr lang="is-IS" i="1" dirty="0"/>
              <a:t>projection space</a:t>
            </a:r>
          </a:p>
          <a:p>
            <a:r>
              <a:rPr lang="is-IS" dirty="0" smtClean="0"/>
              <a:t>Project training data onto hyperplane...</a:t>
            </a:r>
          </a:p>
          <a:p>
            <a:pPr lvl="1"/>
            <a:r>
              <a:rPr lang="en-US" dirty="0" smtClean="0"/>
              <a:t>Making distance between </a:t>
            </a:r>
            <a:r>
              <a:rPr lang="is-IS" dirty="0" smtClean="0"/>
              <a:t>class </a:t>
            </a:r>
            <a:r>
              <a:rPr lang="is-IS" b="1" i="1" dirty="0" smtClean="0">
                <a:solidFill>
                  <a:srgbClr val="FF0000"/>
                </a:solidFill>
              </a:rPr>
              <a:t>means</a:t>
            </a:r>
            <a:r>
              <a:rPr lang="is-IS" dirty="0" smtClean="0"/>
              <a:t> </a:t>
            </a:r>
            <a:r>
              <a:rPr lang="is-IS" b="1" dirty="0" smtClean="0">
                <a:solidFill>
                  <a:srgbClr val="3366FF"/>
                </a:solidFill>
              </a:rPr>
              <a:t>LARGE</a:t>
            </a:r>
            <a:r>
              <a:rPr lang="is-IS" dirty="0" smtClean="0"/>
              <a:t> and the within class </a:t>
            </a:r>
            <a:r>
              <a:rPr lang="is-IS" b="1" i="1" dirty="0" smtClean="0">
                <a:solidFill>
                  <a:srgbClr val="FF0000"/>
                </a:solidFill>
              </a:rPr>
              <a:t>scatter</a:t>
            </a:r>
            <a:r>
              <a:rPr lang="is-IS" dirty="0" smtClean="0"/>
              <a:t> </a:t>
            </a:r>
            <a:r>
              <a:rPr lang="is-IS" sz="2000" b="1" dirty="0" smtClean="0">
                <a:solidFill>
                  <a:srgbClr val="3366FF"/>
                </a:solidFill>
              </a:rPr>
              <a:t>small</a:t>
            </a:r>
            <a:r>
              <a:rPr lang="is-IS" dirty="0" smtClean="0"/>
              <a:t>   </a:t>
            </a:r>
          </a:p>
          <a:p>
            <a:r>
              <a:rPr lang="is-IS" dirty="0" smtClean="0"/>
              <a:t>But how?</a:t>
            </a:r>
          </a:p>
          <a:p>
            <a:pPr lvl="1"/>
            <a:endParaRPr lang="is-I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extLst>
      <p:ext uri="{BB962C8B-B14F-4D97-AF65-F5344CB8AC3E}">
        <p14:creationId xmlns:p14="http://schemas.microsoft.com/office/powerpoint/2010/main" val="1117870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and Clustering</a:t>
            </a:r>
            <a:endParaRPr lang="en-US" dirty="0"/>
          </a:p>
        </p:txBody>
      </p:sp>
      <p:sp>
        <p:nvSpPr>
          <p:cNvPr id="3" name="Content Placeholder 2"/>
          <p:cNvSpPr>
            <a:spLocks noGrp="1"/>
          </p:cNvSpPr>
          <p:nvPr>
            <p:ph idx="1"/>
          </p:nvPr>
        </p:nvSpPr>
        <p:spPr>
          <a:xfrm>
            <a:off x="685800" y="1676400"/>
            <a:ext cx="8153400" cy="4495800"/>
          </a:xfrm>
        </p:spPr>
        <p:txBody>
          <a:bodyPr/>
          <a:lstStyle/>
          <a:p>
            <a:r>
              <a:rPr lang="en-US" dirty="0" smtClean="0"/>
              <a:t>Again,</a:t>
            </a:r>
            <a:r>
              <a:rPr lang="is-IS" dirty="0"/>
              <a:t> </a:t>
            </a:r>
            <a:r>
              <a:rPr lang="is-IS" dirty="0" smtClean="0"/>
              <a:t>want </a:t>
            </a:r>
            <a:r>
              <a:rPr lang="is-IS" b="1" i="1" dirty="0" smtClean="0"/>
              <a:t>p</a:t>
            </a:r>
            <a:r>
              <a:rPr lang="en-US" b="1" i="1" dirty="0" err="1" smtClean="0"/>
              <a:t>rojected</a:t>
            </a:r>
            <a:r>
              <a:rPr lang="en-US" dirty="0" smtClean="0"/>
              <a:t> data to have</a:t>
            </a:r>
            <a:r>
              <a:rPr lang="is-IS" dirty="0" smtClean="0"/>
              <a:t>…</a:t>
            </a:r>
            <a:endParaRPr lang="en-US" dirty="0" smtClean="0"/>
          </a:p>
          <a:p>
            <a:pPr lvl="1"/>
            <a:r>
              <a:rPr lang="en-US" dirty="0" smtClean="0"/>
              <a:t>Between-class means that are far apart</a:t>
            </a:r>
          </a:p>
          <a:p>
            <a:pPr lvl="1"/>
            <a:r>
              <a:rPr lang="is-IS" dirty="0"/>
              <a:t>W</a:t>
            </a:r>
            <a:r>
              <a:rPr lang="en-US" dirty="0" err="1" smtClean="0"/>
              <a:t>ithin</a:t>
            </a:r>
            <a:r>
              <a:rPr lang="en-US" dirty="0" smtClean="0"/>
              <a:t>-class scatter is small </a:t>
            </a:r>
            <a:r>
              <a:rPr lang="en-US" dirty="0"/>
              <a:t>(</a:t>
            </a:r>
            <a:r>
              <a:rPr lang="en-US" dirty="0" smtClean="0"/>
              <a:t>both classes)</a:t>
            </a:r>
            <a:endParaRPr lang="is-IS" dirty="0" smtClean="0"/>
          </a:p>
          <a:p>
            <a:r>
              <a:rPr lang="is-IS" dirty="0" smtClean="0"/>
              <a:t>Recall that in clustering, we want...</a:t>
            </a:r>
          </a:p>
          <a:p>
            <a:pPr lvl="1"/>
            <a:r>
              <a:rPr lang="is-IS" dirty="0" smtClean="0"/>
              <a:t>Distance between clusters to be large</a:t>
            </a:r>
          </a:p>
          <a:p>
            <a:pPr lvl="1"/>
            <a:r>
              <a:rPr lang="is-IS" dirty="0" smtClean="0"/>
              <a:t>And each cluster should be compact</a:t>
            </a:r>
          </a:p>
          <a:p>
            <a:pPr lvl="1"/>
            <a:r>
              <a:rPr lang="is-IS" dirty="0" smtClean="0"/>
              <a:t>Replace “cluster” with “class” in LDA</a:t>
            </a:r>
          </a:p>
          <a:p>
            <a:r>
              <a:rPr lang="is-IS" dirty="0" smtClean="0"/>
              <a:t>So, LDA is related to clustering too!</a:t>
            </a:r>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Tree>
    <p:extLst>
      <p:ext uri="{BB962C8B-B14F-4D97-AF65-F5344CB8AC3E}">
        <p14:creationId xmlns:p14="http://schemas.microsoft.com/office/powerpoint/2010/main" val="333602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Examples</a:t>
            </a:r>
            <a:endParaRPr lang="en-US" dirty="0"/>
          </a:p>
        </p:txBody>
      </p:sp>
      <p:sp>
        <p:nvSpPr>
          <p:cNvPr id="3" name="Content Placeholder 2"/>
          <p:cNvSpPr>
            <a:spLocks noGrp="1"/>
          </p:cNvSpPr>
          <p:nvPr>
            <p:ph idx="1"/>
          </p:nvPr>
        </p:nvSpPr>
        <p:spPr>
          <a:xfrm>
            <a:off x="685800" y="1676400"/>
            <a:ext cx="7848600" cy="1295400"/>
          </a:xfrm>
        </p:spPr>
        <p:txBody>
          <a:bodyPr/>
          <a:lstStyle/>
          <a:p>
            <a:r>
              <a:rPr lang="en-US" dirty="0"/>
              <a:t>P</a:t>
            </a:r>
            <a:r>
              <a:rPr lang="en-US" dirty="0" smtClean="0"/>
              <a:t>rojecting onto </a:t>
            </a:r>
            <a:r>
              <a:rPr lang="en-US" dirty="0" err="1" smtClean="0"/>
              <a:t>hyperplane</a:t>
            </a:r>
            <a:endParaRPr lang="en-US" dirty="0" smtClean="0"/>
          </a:p>
          <a:p>
            <a:r>
              <a:rPr lang="en-US" dirty="0" smtClean="0"/>
              <a:t>Why is projection </a:t>
            </a:r>
            <a:r>
              <a:rPr lang="en-US" dirty="0" smtClean="0">
                <a:latin typeface="Lucida Grande"/>
                <a:cs typeface="Lucida Grande"/>
              </a:rPr>
              <a:t>(b)</a:t>
            </a:r>
            <a:r>
              <a:rPr lang="en-US" dirty="0" smtClean="0"/>
              <a:t> better than </a:t>
            </a:r>
            <a:r>
              <a:rPr lang="en-US" dirty="0" smtClean="0">
                <a:latin typeface="Lucida Grande"/>
                <a:cs typeface="Lucida Grande"/>
              </a:rPr>
              <a:t>(a)</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2997200"/>
            <a:ext cx="7556500" cy="3175000"/>
          </a:xfrm>
          <a:prstGeom prst="rect">
            <a:avLst/>
          </a:prstGeom>
        </p:spPr>
      </p:pic>
    </p:spTree>
    <p:extLst>
      <p:ext uri="{BB962C8B-B14F-4D97-AF65-F5344CB8AC3E}">
        <p14:creationId xmlns:p14="http://schemas.microsoft.com/office/powerpoint/2010/main" val="30833078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Projection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Again, in LDA we maximize separation between means </a:t>
            </a:r>
            <a:r>
              <a:rPr lang="en-US" b="1" i="1" dirty="0" smtClean="0"/>
              <a:t>and</a:t>
            </a:r>
            <a:r>
              <a:rPr lang="en-US" dirty="0" smtClean="0"/>
              <a:t> </a:t>
            </a:r>
            <a:r>
              <a:rPr lang="en-US" baseline="-25000" dirty="0" smtClean="0"/>
              <a:t> </a:t>
            </a:r>
            <a:r>
              <a:rPr lang="en-US" dirty="0" smtClean="0"/>
              <a:t>minimize scatter</a:t>
            </a:r>
          </a:p>
          <a:p>
            <a:pPr lvl="1"/>
            <a:r>
              <a:rPr lang="en-US" dirty="0" smtClean="0"/>
              <a:t>In the projection space, not input space</a:t>
            </a:r>
          </a:p>
          <a:p>
            <a:r>
              <a:rPr lang="en-US" dirty="0" smtClean="0">
                <a:solidFill>
                  <a:schemeClr val="tx2"/>
                </a:solidFill>
              </a:rPr>
              <a:t>But, why worry about the scatter?</a:t>
            </a:r>
          </a:p>
          <a:p>
            <a:r>
              <a:rPr lang="en-US" dirty="0" smtClean="0"/>
              <a:t>That is, why not just separate means?</a:t>
            </a:r>
          </a:p>
          <a:p>
            <a:pPr lvl="1"/>
            <a:r>
              <a:rPr lang="en-US" dirty="0" smtClean="0"/>
              <a:t>Almost like the opposite of K-means</a:t>
            </a:r>
          </a:p>
          <a:p>
            <a:r>
              <a:rPr lang="en-US" dirty="0" smtClean="0"/>
              <a:t>May be easier if we forget the scatter</a:t>
            </a:r>
          </a:p>
          <a:p>
            <a:pPr lvl="1"/>
            <a:r>
              <a:rPr lang="en-US" dirty="0"/>
              <a:t>W</a:t>
            </a:r>
            <a:r>
              <a:rPr lang="en-US" dirty="0" smtClean="0"/>
              <a:t>hat could possibly go wrong?</a:t>
            </a:r>
          </a:p>
          <a:p>
            <a:endParaRPr lang="en-US" dirty="0"/>
          </a:p>
        </p:txBody>
      </p:sp>
      <p:sp>
        <p:nvSpPr>
          <p:cNvPr id="4" name="Footer Placeholder 3"/>
          <p:cNvSpPr>
            <a:spLocks noGrp="1"/>
          </p:cNvSpPr>
          <p:nvPr>
            <p:ph type="ftr" sz="quarter" idx="10"/>
          </p:nvPr>
        </p:nvSpPr>
        <p:spPr/>
        <p:txBody>
          <a:bodyPr/>
          <a:lstStyle/>
          <a:p>
            <a:pPr>
              <a:defRPr/>
            </a:pPr>
            <a:r>
              <a:rPr lang="en-US" smtClean="0"/>
              <a:t>LDA</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spTree>
    <p:extLst>
      <p:ext uri="{BB962C8B-B14F-4D97-AF65-F5344CB8AC3E}">
        <p14:creationId xmlns:p14="http://schemas.microsoft.com/office/powerpoint/2010/main" val="796832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5255</TotalTime>
  <Words>1747</Words>
  <Application>Microsoft Macintosh PowerPoint</Application>
  <PresentationFormat>On-screen Show (4:3)</PresentationFormat>
  <Paragraphs>330</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Linear Discriminant Analysis</vt:lpstr>
      <vt:lpstr>LDA and QDA</vt:lpstr>
      <vt:lpstr>LDA vs QDA</vt:lpstr>
      <vt:lpstr>LDA vs QDA</vt:lpstr>
      <vt:lpstr>LDA and PCA and SVM (Oh My!)</vt:lpstr>
      <vt:lpstr>Big Idea Behind LDA?</vt:lpstr>
      <vt:lpstr>LDA and Clustering</vt:lpstr>
      <vt:lpstr>Projection Examples</vt:lpstr>
      <vt:lpstr>LDA Projection</vt:lpstr>
      <vt:lpstr>LDA Projection</vt:lpstr>
      <vt:lpstr>LDA Training</vt:lpstr>
      <vt:lpstr>Notation</vt:lpstr>
      <vt:lpstr>Mean and Scatter</vt:lpstr>
      <vt:lpstr>Projected Mean and Scatter</vt:lpstr>
      <vt:lpstr>Projected Means</vt:lpstr>
      <vt:lpstr>Fisher Discriminant</vt:lpstr>
      <vt:lpstr>Fisher Discriminant</vt:lpstr>
      <vt:lpstr>Example</vt:lpstr>
      <vt:lpstr>Maximizing J(w)</vt:lpstr>
      <vt:lpstr>Matrix Form</vt:lpstr>
      <vt:lpstr>In Projection Space</vt:lpstr>
      <vt:lpstr>Matrix Form</vt:lpstr>
      <vt:lpstr>Lagrange Multipliers</vt:lpstr>
      <vt:lpstr>Lagrange Multipliers</vt:lpstr>
      <vt:lpstr>Lagrange Multipliers</vt:lpstr>
      <vt:lpstr>LDA and PCA and SVM</vt:lpstr>
      <vt:lpstr>Comparison of LDA and PCA</vt:lpstr>
      <vt:lpstr>Numerical Example</vt:lpstr>
      <vt:lpstr>Mean and Scatter Matrices</vt:lpstr>
      <vt:lpstr>Matrices</vt:lpstr>
      <vt:lpstr>Eigenvectors</vt:lpstr>
      <vt:lpstr>Solution?</vt:lpstr>
      <vt:lpstr>Projecting Onto Eigenvectors</vt:lpstr>
      <vt:lpstr>LDA</vt:lpstr>
      <vt:lpstr>Bottom Line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856</cp:revision>
  <dcterms:created xsi:type="dcterms:W3CDTF">2015-10-29T11:48:30Z</dcterms:created>
  <dcterms:modified xsi:type="dcterms:W3CDTF">2021-04-27T13:38:50Z</dcterms:modified>
  <cp:category/>
</cp:coreProperties>
</file>