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260" r:id="rId3"/>
    <p:sldId id="280" r:id="rId4"/>
    <p:sldId id="279" r:id="rId5"/>
    <p:sldId id="283" r:id="rId6"/>
    <p:sldId id="281" r:id="rId7"/>
    <p:sldId id="282" r:id="rId8"/>
    <p:sldId id="278" r:id="rId9"/>
    <p:sldId id="284" r:id="rId10"/>
    <p:sldId id="285" r:id="rId11"/>
    <p:sldId id="261" r:id="rId12"/>
    <p:sldId id="286" r:id="rId13"/>
    <p:sldId id="288" r:id="rId14"/>
    <p:sldId id="287" r:id="rId15"/>
    <p:sldId id="289" r:id="rId16"/>
    <p:sldId id="290" r:id="rId17"/>
    <p:sldId id="291" r:id="rId18"/>
    <p:sldId id="292" r:id="rId19"/>
    <p:sldId id="293" r:id="rId20"/>
    <p:sldId id="294" r:id="rId21"/>
    <p:sldId id="328" r:id="rId22"/>
    <p:sldId id="329" r:id="rId23"/>
    <p:sldId id="330" r:id="rId24"/>
    <p:sldId id="331" r:id="rId25"/>
    <p:sldId id="332" r:id="rId26"/>
    <p:sldId id="333" r:id="rId27"/>
    <p:sldId id="334" r:id="rId28"/>
    <p:sldId id="335" r:id="rId29"/>
    <p:sldId id="295" r:id="rId30"/>
    <p:sldId id="327" r:id="rId31"/>
    <p:sldId id="336" r:id="rId32"/>
    <p:sldId id="353" r:id="rId33"/>
    <p:sldId id="337" r:id="rId34"/>
    <p:sldId id="338" r:id="rId35"/>
    <p:sldId id="340" r:id="rId36"/>
    <p:sldId id="339"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708"/>
  </p:normalViewPr>
  <p:slideViewPr>
    <p:cSldViewPr>
      <p:cViewPr varScale="1">
        <p:scale>
          <a:sx n="118" d="100"/>
          <a:sy n="118" d="100"/>
        </p:scale>
        <p:origin x="172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1B12D-3968-D542-A1E3-D5185C039872}" type="datetimeFigureOut">
              <a:rPr lang="en-US" smtClean="0"/>
              <a:pPr/>
              <a:t>11/22/22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150C1-A837-A947-9657-3821AF38AF38}" type="slidenum">
              <a:rPr lang="en-US" smtClean="0"/>
              <a:pPr/>
              <a:t>‹#›</a:t>
            </a:fld>
            <a:endParaRPr lang="en-US"/>
          </a:p>
        </p:txBody>
      </p:sp>
    </p:spTree>
    <p:extLst>
      <p:ext uri="{BB962C8B-B14F-4D97-AF65-F5344CB8AC3E}">
        <p14:creationId xmlns:p14="http://schemas.microsoft.com/office/powerpoint/2010/main" val="722484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54C3B6-66BC-0E49-9076-60700C487A88}" type="slidenum">
              <a:rPr lang="en-US"/>
              <a:pPr>
                <a:defRPr/>
              </a:pPr>
              <a:t>‹#›</a:t>
            </a:fld>
            <a:endParaRPr lang="en-US"/>
          </a:p>
        </p:txBody>
      </p:sp>
    </p:spTree>
    <p:extLst>
      <p:ext uri="{BB962C8B-B14F-4D97-AF65-F5344CB8AC3E}">
        <p14:creationId xmlns:p14="http://schemas.microsoft.com/office/powerpoint/2010/main" val="3251367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a:t>
            </a:fld>
            <a:endParaRPr lang="en-US"/>
          </a:p>
        </p:txBody>
      </p:sp>
    </p:spTree>
    <p:extLst>
      <p:ext uri="{BB962C8B-B14F-4D97-AF65-F5344CB8AC3E}">
        <p14:creationId xmlns:p14="http://schemas.microsoft.com/office/powerpoint/2010/main" val="192441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10</a:t>
            </a:fld>
            <a:endParaRPr lang="en-US"/>
          </a:p>
        </p:txBody>
      </p:sp>
    </p:spTree>
    <p:extLst>
      <p:ext uri="{BB962C8B-B14F-4D97-AF65-F5344CB8AC3E}">
        <p14:creationId xmlns:p14="http://schemas.microsoft.com/office/powerpoint/2010/main" val="73020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point on this slide implies that </a:t>
            </a:r>
            <a:r>
              <a:rPr lang="en-US" dirty="0" err="1"/>
              <a:t>AdaBoost</a:t>
            </a:r>
            <a:r>
              <a:rPr lang="en-US" dirty="0"/>
              <a:t> is not a hill climb. Although</a:t>
            </a:r>
            <a:r>
              <a:rPr lang="en-US" baseline="0" dirty="0"/>
              <a:t> we select the best available classifier at a given iteration, the overall classifier might get worse with the addition of this new classifier (it just gets less worse than if we’d selected any other classifier). Yet, we should soldier on, because we might ultimately end up with a better classifier, and if we don’t, we can always roll back to the best iteration.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11</a:t>
            </a:fld>
            <a:endParaRPr lang="en-US"/>
          </a:p>
        </p:txBody>
      </p:sp>
    </p:spTree>
    <p:extLst>
      <p:ext uri="{BB962C8B-B14F-4D97-AF65-F5344CB8AC3E}">
        <p14:creationId xmlns:p14="http://schemas.microsoft.com/office/powerpoint/2010/main" val="259814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12</a:t>
            </a:fld>
            <a:endParaRPr lang="en-US"/>
          </a:p>
        </p:txBody>
      </p:sp>
    </p:spTree>
    <p:extLst>
      <p:ext uri="{BB962C8B-B14F-4D97-AF65-F5344CB8AC3E}">
        <p14:creationId xmlns:p14="http://schemas.microsoft.com/office/powerpoint/2010/main" val="419058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13</a:t>
            </a:fld>
            <a:endParaRPr lang="en-US"/>
          </a:p>
        </p:txBody>
      </p:sp>
    </p:spTree>
    <p:extLst>
      <p:ext uri="{BB962C8B-B14F-4D97-AF65-F5344CB8AC3E}">
        <p14:creationId xmlns:p14="http://schemas.microsoft.com/office/powerpoint/2010/main" val="158663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 of C</a:t>
            </a:r>
            <a:r>
              <a:rPr lang="en-US" baseline="-25000" dirty="0"/>
              <a:t>M</a:t>
            </a:r>
            <a:r>
              <a:rPr lang="en-US" dirty="0"/>
              <a:t>(X</a:t>
            </a:r>
            <a:r>
              <a:rPr lang="en-US" baseline="-25000" dirty="0"/>
              <a:t>i</a:t>
            </a:r>
            <a:r>
              <a:rPr lang="en-US" dirty="0"/>
              <a:t>) determines the classification of data point X</a:t>
            </a:r>
            <a:r>
              <a:rPr lang="en-US" baseline="-25000" dirty="0"/>
              <a:t>i</a:t>
            </a:r>
            <a:r>
              <a:rPr lang="en-US" dirty="0"/>
              <a:t>.</a:t>
            </a:r>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14</a:t>
            </a:fld>
            <a:endParaRPr lang="en-US"/>
          </a:p>
        </p:txBody>
      </p:sp>
    </p:spTree>
    <p:extLst>
      <p:ext uri="{BB962C8B-B14F-4D97-AF65-F5344CB8AC3E}">
        <p14:creationId xmlns:p14="http://schemas.microsoft.com/office/powerpoint/2010/main" val="396347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15</a:t>
            </a:fld>
            <a:endParaRPr lang="en-US"/>
          </a:p>
        </p:txBody>
      </p:sp>
    </p:spTree>
    <p:extLst>
      <p:ext uri="{BB962C8B-B14F-4D97-AF65-F5344CB8AC3E}">
        <p14:creationId xmlns:p14="http://schemas.microsoft.com/office/powerpoint/2010/main" val="364480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for</a:t>
            </a:r>
            <a:r>
              <a:rPr lang="en-US" baseline="0" dirty="0"/>
              <a:t> any X</a:t>
            </a:r>
            <a:r>
              <a:rPr lang="en-US" baseline="-25000" dirty="0"/>
              <a:t>i</a:t>
            </a:r>
            <a:r>
              <a:rPr lang="en-US" baseline="0" dirty="0"/>
              <a:t> at which C</a:t>
            </a:r>
            <a:r>
              <a:rPr lang="en-US" baseline="-25000" dirty="0"/>
              <a:t>m</a:t>
            </a:r>
            <a:r>
              <a:rPr lang="en-US" baseline="0" dirty="0"/>
              <a:t> gives the correct classification, </a:t>
            </a:r>
            <a:r>
              <a:rPr lang="en-US" baseline="0" dirty="0" err="1"/>
              <a:t>E</a:t>
            </a:r>
            <a:r>
              <a:rPr lang="en-US" baseline="-25000" dirty="0" err="1"/>
              <a:t>m</a:t>
            </a:r>
            <a:r>
              <a:rPr lang="en-US" baseline="0" dirty="0"/>
              <a:t> includes a term of the form we have e</a:t>
            </a:r>
            <a:r>
              <a:rPr lang="en-US" baseline="30000" dirty="0"/>
              <a:t>-x</a:t>
            </a:r>
            <a:r>
              <a:rPr lang="en-US" baseline="0" dirty="0"/>
              <a:t> for some x &gt; 0 and hence the increase in the loss is negligible, whereas at the X</a:t>
            </a:r>
            <a:r>
              <a:rPr lang="en-US" baseline="-25000" dirty="0"/>
              <a:t>i</a:t>
            </a:r>
            <a:r>
              <a:rPr lang="en-US" baseline="0" dirty="0"/>
              <a:t> for which C</a:t>
            </a:r>
            <a:r>
              <a:rPr lang="en-US" baseline="-25000" dirty="0"/>
              <a:t>m</a:t>
            </a:r>
            <a:r>
              <a:rPr lang="en-US" baseline="0" dirty="0"/>
              <a:t> gives an incorrect classification, </a:t>
            </a:r>
            <a:r>
              <a:rPr lang="en-US" baseline="0" dirty="0" err="1"/>
              <a:t>E</a:t>
            </a:r>
            <a:r>
              <a:rPr lang="en-US" baseline="-25000" dirty="0" err="1"/>
              <a:t>m</a:t>
            </a:r>
            <a:r>
              <a:rPr lang="en-US" baseline="0" dirty="0"/>
              <a:t> includes a term of the form e</a:t>
            </a:r>
            <a:r>
              <a:rPr lang="en-US" baseline="30000" dirty="0"/>
              <a:t>x</a:t>
            </a:r>
            <a:r>
              <a:rPr lang="en-US" baseline="0" dirty="0"/>
              <a:t> for some x &gt; 0, and the loss increases significantly.</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17</a:t>
            </a:fld>
            <a:endParaRPr lang="en-US"/>
          </a:p>
        </p:txBody>
      </p:sp>
    </p:spTree>
    <p:extLst>
      <p:ext uri="{BB962C8B-B14F-4D97-AF65-F5344CB8AC3E}">
        <p14:creationId xmlns:p14="http://schemas.microsoft.com/office/powerpoint/2010/main" val="2660334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this says</a:t>
            </a:r>
            <a:r>
              <a:rPr lang="en-US" baseline="0" dirty="0"/>
              <a:t> is that we want to minimize the (weighted) number of mistakes. If this seems like common sense, then you have common sense, which is not all that common</a:t>
            </a:r>
            <a:r>
              <a:rPr lang="is-IS" baseline="0" dirty="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18</a:t>
            </a:fld>
            <a:endParaRPr lang="en-US"/>
          </a:p>
        </p:txBody>
      </p:sp>
    </p:spTree>
    <p:extLst>
      <p:ext uri="{BB962C8B-B14F-4D97-AF65-F5344CB8AC3E}">
        <p14:creationId xmlns:p14="http://schemas.microsoft.com/office/powerpoint/2010/main" val="3094685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19</a:t>
            </a:fld>
            <a:endParaRPr lang="en-US"/>
          </a:p>
        </p:txBody>
      </p:sp>
    </p:spTree>
    <p:extLst>
      <p:ext uri="{BB962C8B-B14F-4D97-AF65-F5344CB8AC3E}">
        <p14:creationId xmlns:p14="http://schemas.microsoft.com/office/powerpoint/2010/main" val="331534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a:t>
            </a:fld>
            <a:endParaRPr lang="en-US"/>
          </a:p>
        </p:txBody>
      </p:sp>
    </p:spTree>
    <p:extLst>
      <p:ext uri="{BB962C8B-B14F-4D97-AF65-F5344CB8AC3E}">
        <p14:creationId xmlns:p14="http://schemas.microsoft.com/office/powerpoint/2010/main" val="2158267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20</a:t>
            </a:fld>
            <a:endParaRPr lang="en-US"/>
          </a:p>
        </p:txBody>
      </p:sp>
    </p:spTree>
    <p:extLst>
      <p:ext uri="{BB962C8B-B14F-4D97-AF65-F5344CB8AC3E}">
        <p14:creationId xmlns:p14="http://schemas.microsoft.com/office/powerpoint/2010/main" val="4029855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“hit” means correct classification.</a:t>
            </a:r>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21</a:t>
            </a:fld>
            <a:endParaRPr lang="en-US"/>
          </a:p>
        </p:txBody>
      </p:sp>
    </p:spTree>
    <p:extLst>
      <p:ext uri="{BB962C8B-B14F-4D97-AF65-F5344CB8AC3E}">
        <p14:creationId xmlns:p14="http://schemas.microsoft.com/office/powerpoint/2010/main" val="2802374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terms of the football analogy, t</a:t>
            </a:r>
            <a:r>
              <a:rPr lang="en-US" dirty="0"/>
              <a:t>hese</a:t>
            </a:r>
            <a:r>
              <a:rPr lang="en-US" baseline="0" dirty="0"/>
              <a:t> results</a:t>
            </a:r>
            <a:r>
              <a:rPr lang="en-US" dirty="0"/>
              <a:t> indicate that smaller high</a:t>
            </a:r>
            <a:r>
              <a:rPr lang="en-US" baseline="0" dirty="0"/>
              <a:t> schools generally cannot hope to compete with comparable bigger high schools in football</a:t>
            </a:r>
            <a:r>
              <a:rPr lang="is-IS" baseline="0" dirty="0"/>
              <a:t>. In other words, the number of available players matters, even if the players are, on average, at about the same level. As an aside, someone needs to explain this to the California Interscholastic Federation (CIF), which in recent years has assigned playoff pairings based on “competitive equity”, that is, pairings do not take into account school enrollment.</a:t>
            </a:r>
          </a:p>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22</a:t>
            </a:fld>
            <a:endParaRPr lang="en-US"/>
          </a:p>
        </p:txBody>
      </p:sp>
    </p:spTree>
    <p:extLst>
      <p:ext uri="{BB962C8B-B14F-4D97-AF65-F5344CB8AC3E}">
        <p14:creationId xmlns:p14="http://schemas.microsoft.com/office/powerpoint/2010/main" val="3678414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23</a:t>
            </a:fld>
            <a:endParaRPr lang="en-US"/>
          </a:p>
        </p:txBody>
      </p:sp>
    </p:spTree>
    <p:extLst>
      <p:ext uri="{BB962C8B-B14F-4D97-AF65-F5344CB8AC3E}">
        <p14:creationId xmlns:p14="http://schemas.microsoft.com/office/powerpoint/2010/main" val="1595880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24</a:t>
            </a:fld>
            <a:endParaRPr lang="en-US"/>
          </a:p>
        </p:txBody>
      </p:sp>
    </p:spTree>
    <p:extLst>
      <p:ext uri="{BB962C8B-B14F-4D97-AF65-F5344CB8AC3E}">
        <p14:creationId xmlns:p14="http://schemas.microsoft.com/office/powerpoint/2010/main" val="1046583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25</a:t>
            </a:fld>
            <a:endParaRPr lang="en-US"/>
          </a:p>
        </p:txBody>
      </p:sp>
    </p:spTree>
    <p:extLst>
      <p:ext uri="{BB962C8B-B14F-4D97-AF65-F5344CB8AC3E}">
        <p14:creationId xmlns:p14="http://schemas.microsoft.com/office/powerpoint/2010/main" val="2345594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26</a:t>
            </a:fld>
            <a:endParaRPr lang="en-US"/>
          </a:p>
        </p:txBody>
      </p:sp>
    </p:spTree>
    <p:extLst>
      <p:ext uri="{BB962C8B-B14F-4D97-AF65-F5344CB8AC3E}">
        <p14:creationId xmlns:p14="http://schemas.microsoft.com/office/powerpoint/2010/main" val="968727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27</a:t>
            </a:fld>
            <a:endParaRPr lang="en-US"/>
          </a:p>
        </p:txBody>
      </p:sp>
    </p:spTree>
    <p:extLst>
      <p:ext uri="{BB962C8B-B14F-4D97-AF65-F5344CB8AC3E}">
        <p14:creationId xmlns:p14="http://schemas.microsoft.com/office/powerpoint/2010/main" val="1486031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a:t>
            </a:r>
            <a:r>
              <a:rPr lang="en-US" baseline="0" dirty="0"/>
              <a:t> on these results, it would seem that boosting is more useful the more challenging the problem.</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28</a:t>
            </a:fld>
            <a:endParaRPr lang="en-US"/>
          </a:p>
        </p:txBody>
      </p:sp>
    </p:spTree>
    <p:extLst>
      <p:ext uri="{BB962C8B-B14F-4D97-AF65-F5344CB8AC3E}">
        <p14:creationId xmlns:p14="http://schemas.microsoft.com/office/powerpoint/2010/main" val="2204098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a:t>
            </a:r>
            <a:r>
              <a:rPr lang="en-US" baseline="0" dirty="0"/>
              <a:t> now be clear why mislabeled training data is such a problem</a:t>
            </a:r>
            <a:r>
              <a:rPr lang="is-IS" baseline="0" dirty="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29</a:t>
            </a:fld>
            <a:endParaRPr lang="en-US"/>
          </a:p>
        </p:txBody>
      </p:sp>
    </p:spTree>
    <p:extLst>
      <p:ext uri="{BB962C8B-B14F-4D97-AF65-F5344CB8AC3E}">
        <p14:creationId xmlns:p14="http://schemas.microsoft.com/office/powerpoint/2010/main" val="350328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a:t>
            </a:fld>
            <a:endParaRPr lang="en-US"/>
          </a:p>
        </p:txBody>
      </p:sp>
    </p:spTree>
    <p:extLst>
      <p:ext uri="{BB962C8B-B14F-4D97-AF65-F5344CB8AC3E}">
        <p14:creationId xmlns:p14="http://schemas.microsoft.com/office/powerpoint/2010/main" val="3032863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30</a:t>
            </a:fld>
            <a:endParaRPr lang="en-US"/>
          </a:p>
        </p:txBody>
      </p:sp>
    </p:spTree>
    <p:extLst>
      <p:ext uri="{BB962C8B-B14F-4D97-AF65-F5344CB8AC3E}">
        <p14:creationId xmlns:p14="http://schemas.microsoft.com/office/powerpoint/2010/main" val="2279911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31</a:t>
            </a:fld>
            <a:endParaRPr lang="en-US"/>
          </a:p>
        </p:txBody>
      </p:sp>
    </p:spTree>
    <p:extLst>
      <p:ext uri="{BB962C8B-B14F-4D97-AF65-F5344CB8AC3E}">
        <p14:creationId xmlns:p14="http://schemas.microsoft.com/office/powerpoint/2010/main" val="2175972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32</a:t>
            </a:fld>
            <a:endParaRPr lang="en-US"/>
          </a:p>
        </p:txBody>
      </p:sp>
    </p:spTree>
    <p:extLst>
      <p:ext uri="{BB962C8B-B14F-4D97-AF65-F5344CB8AC3E}">
        <p14:creationId xmlns:p14="http://schemas.microsoft.com/office/powerpoint/2010/main" val="284833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33</a:t>
            </a:fld>
            <a:endParaRPr lang="en-US"/>
          </a:p>
        </p:txBody>
      </p:sp>
    </p:spTree>
    <p:extLst>
      <p:ext uri="{BB962C8B-B14F-4D97-AF65-F5344CB8AC3E}">
        <p14:creationId xmlns:p14="http://schemas.microsoft.com/office/powerpoint/2010/main" val="2267555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Whereas</a:t>
            </a:r>
            <a:r>
              <a:rPr lang="en-US" baseline="0" dirty="0"/>
              <a:t> public schools in the U.S. are usually restricted to a geographic area, private school students can come from anywhere. Thus, a private school that is known for, say, football, would typically have better football players than the school enrollment might otherwise indicate.  Therefore, in some states, private high schools are treated differently. For example, in Florida, there are separate divisions for private schools, while in Texas, it may be difficult for athletes to transfer to private schools. </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34</a:t>
            </a:fld>
            <a:endParaRPr lang="en-US"/>
          </a:p>
        </p:txBody>
      </p:sp>
    </p:spTree>
    <p:extLst>
      <p:ext uri="{BB962C8B-B14F-4D97-AF65-F5344CB8AC3E}">
        <p14:creationId xmlns:p14="http://schemas.microsoft.com/office/powerpoint/2010/main" val="2566506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mostly ignore private schools in the remainder of this discussion.</a:t>
            </a:r>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35</a:t>
            </a:fld>
            <a:endParaRPr lang="en-US"/>
          </a:p>
        </p:txBody>
      </p:sp>
    </p:spTree>
    <p:extLst>
      <p:ext uri="{BB962C8B-B14F-4D97-AF65-F5344CB8AC3E}">
        <p14:creationId xmlns:p14="http://schemas.microsoft.com/office/powerpoint/2010/main" val="775898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36</a:t>
            </a:fld>
            <a:endParaRPr lang="en-US"/>
          </a:p>
        </p:txBody>
      </p:sp>
    </p:spTree>
    <p:extLst>
      <p:ext uri="{BB962C8B-B14F-4D97-AF65-F5344CB8AC3E}">
        <p14:creationId xmlns:p14="http://schemas.microsoft.com/office/powerpoint/2010/main" val="3118999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37</a:t>
            </a:fld>
            <a:endParaRPr lang="en-US"/>
          </a:p>
        </p:txBody>
      </p:sp>
    </p:spTree>
    <p:extLst>
      <p:ext uri="{BB962C8B-B14F-4D97-AF65-F5344CB8AC3E}">
        <p14:creationId xmlns:p14="http://schemas.microsoft.com/office/powerpoint/2010/main" val="2528451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38</a:t>
            </a:fld>
            <a:endParaRPr lang="en-US"/>
          </a:p>
        </p:txBody>
      </p:sp>
    </p:spTree>
    <p:extLst>
      <p:ext uri="{BB962C8B-B14F-4D97-AF65-F5344CB8AC3E}">
        <p14:creationId xmlns:p14="http://schemas.microsoft.com/office/powerpoint/2010/main" val="627184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39</a:t>
            </a:fld>
            <a:endParaRPr lang="en-US"/>
          </a:p>
        </p:txBody>
      </p:sp>
    </p:spTree>
    <p:extLst>
      <p:ext uri="{BB962C8B-B14F-4D97-AF65-F5344CB8AC3E}">
        <p14:creationId xmlns:p14="http://schemas.microsoft.com/office/powerpoint/2010/main" val="101101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worry if you don’t know much about American football. All you need to know is that it is like rugby,</a:t>
            </a:r>
            <a:r>
              <a:rPr lang="en-US" baseline="0" dirty="0"/>
              <a:t> except that a ball is used instead of a watermelon. Also, the quarterback throws the ball and the receiver is supposed to catch it.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a:t>
            </a:fld>
            <a:endParaRPr lang="en-US"/>
          </a:p>
        </p:txBody>
      </p:sp>
    </p:spTree>
    <p:extLst>
      <p:ext uri="{BB962C8B-B14F-4D97-AF65-F5344CB8AC3E}">
        <p14:creationId xmlns:p14="http://schemas.microsoft.com/office/powerpoint/2010/main" val="3515243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40</a:t>
            </a:fld>
            <a:endParaRPr lang="en-US"/>
          </a:p>
        </p:txBody>
      </p:sp>
    </p:spTree>
    <p:extLst>
      <p:ext uri="{BB962C8B-B14F-4D97-AF65-F5344CB8AC3E}">
        <p14:creationId xmlns:p14="http://schemas.microsoft.com/office/powerpoint/2010/main" val="277444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41</a:t>
            </a:fld>
            <a:endParaRPr lang="en-US"/>
          </a:p>
        </p:txBody>
      </p:sp>
    </p:spTree>
    <p:extLst>
      <p:ext uri="{BB962C8B-B14F-4D97-AF65-F5344CB8AC3E}">
        <p14:creationId xmlns:p14="http://schemas.microsoft.com/office/powerpoint/2010/main" val="254200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42</a:t>
            </a:fld>
            <a:endParaRPr lang="en-US"/>
          </a:p>
        </p:txBody>
      </p:sp>
    </p:spTree>
    <p:extLst>
      <p:ext uri="{BB962C8B-B14F-4D97-AF65-F5344CB8AC3E}">
        <p14:creationId xmlns:p14="http://schemas.microsoft.com/office/powerpoint/2010/main" val="2401962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exceptions, where small public schools have defeated much larger public schools, but it is rare. See the move ”Hoosiers” for example, which is based on a true story where an Indiana school with 161 students defeated a school with 10x the enrollment for the state title in 1954.</a:t>
            </a:r>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43</a:t>
            </a:fld>
            <a:endParaRPr lang="en-US"/>
          </a:p>
        </p:txBody>
      </p:sp>
    </p:spTree>
    <p:extLst>
      <p:ext uri="{BB962C8B-B14F-4D97-AF65-F5344CB8AC3E}">
        <p14:creationId xmlns:p14="http://schemas.microsoft.com/office/powerpoint/2010/main" val="1560289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44</a:t>
            </a:fld>
            <a:endParaRPr lang="en-US"/>
          </a:p>
        </p:txBody>
      </p:sp>
    </p:spTree>
    <p:extLst>
      <p:ext uri="{BB962C8B-B14F-4D97-AF65-F5344CB8AC3E}">
        <p14:creationId xmlns:p14="http://schemas.microsoft.com/office/powerpoint/2010/main" val="2535984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45</a:t>
            </a:fld>
            <a:endParaRPr lang="en-US"/>
          </a:p>
        </p:txBody>
      </p:sp>
    </p:spTree>
    <p:extLst>
      <p:ext uri="{BB962C8B-B14F-4D97-AF65-F5344CB8AC3E}">
        <p14:creationId xmlns:p14="http://schemas.microsoft.com/office/powerpoint/2010/main" val="2783703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46</a:t>
            </a:fld>
            <a:endParaRPr lang="en-US"/>
          </a:p>
        </p:txBody>
      </p:sp>
    </p:spTree>
    <p:extLst>
      <p:ext uri="{BB962C8B-B14F-4D97-AF65-F5344CB8AC3E}">
        <p14:creationId xmlns:p14="http://schemas.microsoft.com/office/powerpoint/2010/main" val="4072778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47</a:t>
            </a:fld>
            <a:endParaRPr lang="en-US"/>
          </a:p>
        </p:txBody>
      </p:sp>
    </p:spTree>
    <p:extLst>
      <p:ext uri="{BB962C8B-B14F-4D97-AF65-F5344CB8AC3E}">
        <p14:creationId xmlns:p14="http://schemas.microsoft.com/office/powerpoint/2010/main" val="4197044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48</a:t>
            </a:fld>
            <a:endParaRPr lang="en-US"/>
          </a:p>
        </p:txBody>
      </p:sp>
    </p:spTree>
    <p:extLst>
      <p:ext uri="{BB962C8B-B14F-4D97-AF65-F5344CB8AC3E}">
        <p14:creationId xmlns:p14="http://schemas.microsoft.com/office/powerpoint/2010/main" val="1317161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a:t>
            </a:fld>
            <a:endParaRPr lang="en-US"/>
          </a:p>
        </p:txBody>
      </p:sp>
    </p:spTree>
    <p:extLst>
      <p:ext uri="{BB962C8B-B14F-4D97-AF65-F5344CB8AC3E}">
        <p14:creationId xmlns:p14="http://schemas.microsoft.com/office/powerpoint/2010/main" val="21572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a:t>
            </a:fld>
            <a:endParaRPr lang="en-US"/>
          </a:p>
        </p:txBody>
      </p:sp>
    </p:spTree>
    <p:extLst>
      <p:ext uri="{BB962C8B-B14F-4D97-AF65-F5344CB8AC3E}">
        <p14:creationId xmlns:p14="http://schemas.microsoft.com/office/powerpoint/2010/main" val="1660202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a:t>
            </a:fld>
            <a:endParaRPr lang="en-US"/>
          </a:p>
        </p:txBody>
      </p:sp>
    </p:spTree>
    <p:extLst>
      <p:ext uri="{BB962C8B-B14F-4D97-AF65-F5344CB8AC3E}">
        <p14:creationId xmlns:p14="http://schemas.microsoft.com/office/powerpoint/2010/main" val="222089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Boosting is greedy, but not a hill climb!</a:t>
            </a:r>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a:t>
            </a:fld>
            <a:endParaRPr lang="en-US"/>
          </a:p>
        </p:txBody>
      </p:sp>
    </p:spTree>
    <p:extLst>
      <p:ext uri="{BB962C8B-B14F-4D97-AF65-F5344CB8AC3E}">
        <p14:creationId xmlns:p14="http://schemas.microsoft.com/office/powerpoint/2010/main" val="266598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XGBoost</a:t>
            </a:r>
            <a:r>
              <a:rPr lang="en-US" dirty="0"/>
              <a:t> (</a:t>
            </a:r>
            <a:r>
              <a:rPr lang="en-US" dirty="0" err="1"/>
              <a:t>eXtreme</a:t>
            </a:r>
            <a:r>
              <a:rPr lang="en-US" baseline="0" dirty="0"/>
              <a:t> Gradient Boosting) is another popular boosting technique.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a:t>
            </a:fld>
            <a:endParaRPr lang="en-US"/>
          </a:p>
        </p:txBody>
      </p:sp>
    </p:spTree>
    <p:extLst>
      <p:ext uri="{BB962C8B-B14F-4D97-AF65-F5344CB8AC3E}">
        <p14:creationId xmlns:p14="http://schemas.microsoft.com/office/powerpoint/2010/main" val="19155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76400"/>
            <a:ext cx="784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324600"/>
            <a:ext cx="4038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8.tiff"/><Relationship Id="rId4" Type="http://schemas.openxmlformats.org/officeDocument/2006/relationships/image" Target="../media/image7.tiff"/></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2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s.sjsu.edu/~stamp/RUA/ada.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inf.fu-berlin.de/inst/ag-ki/adaboost4.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76400"/>
            <a:ext cx="7772400" cy="1371600"/>
          </a:xfrm>
        </p:spPr>
        <p:txBody>
          <a:bodyPr/>
          <a:lstStyle/>
          <a:p>
            <a:pPr eaLnBrk="1" hangingPunct="1"/>
            <a:r>
              <a:rPr lang="en-US" dirty="0"/>
              <a:t>Boost Your Knowledge of </a:t>
            </a:r>
            <a:r>
              <a:rPr lang="en-US" dirty="0" err="1"/>
              <a:t>AdaBoost</a:t>
            </a:r>
            <a:endParaRPr lang="en-US" dirty="0"/>
          </a:p>
        </p:txBody>
      </p:sp>
      <p:sp>
        <p:nvSpPr>
          <p:cNvPr id="14340" name="TextBox 4"/>
          <p:cNvSpPr txBox="1">
            <a:spLocks noChangeArrowheads="1"/>
          </p:cNvSpPr>
          <p:nvPr/>
        </p:nvSpPr>
        <p:spPr bwMode="auto">
          <a:xfrm>
            <a:off x="1066800" y="3591580"/>
            <a:ext cx="7010400" cy="523220"/>
          </a:xfrm>
          <a:prstGeom prst="rect">
            <a:avLst/>
          </a:prstGeom>
          <a:noFill/>
          <a:ln w="9525">
            <a:noFill/>
            <a:miter lim="800000"/>
            <a:headEnd/>
            <a:tailEnd/>
          </a:ln>
        </p:spPr>
        <p:txBody>
          <a:bodyPr>
            <a:prstTxWarp prst="textNoShape">
              <a:avLst/>
            </a:prstTxWarp>
            <a:spAutoFit/>
          </a:bodyPr>
          <a:lstStyle/>
          <a:p>
            <a:pPr lvl="0" algn="ctr" defTabSz="457200" fontAlgn="auto">
              <a:spcBef>
                <a:spcPct val="20000"/>
              </a:spcBef>
              <a:spcAft>
                <a:spcPts val="0"/>
              </a:spcAft>
              <a:buClr>
                <a:srgbClr val="0000FF"/>
              </a:buClr>
              <a:buSzPct val="75000"/>
              <a:defRPr/>
            </a:pPr>
            <a:r>
              <a:rPr lang="en-US" sz="2800" dirty="0">
                <a:solidFill>
                  <a:schemeClr val="tx1">
                    <a:tint val="75000"/>
                  </a:schemeClr>
                </a:solidFill>
                <a:latin typeface="Comic Sans MS"/>
                <a:cs typeface="Comic Sans MS"/>
              </a:rPr>
              <a:t>Mark Stamp</a:t>
            </a:r>
          </a:p>
        </p:txBody>
      </p:sp>
      <p:sp>
        <p:nvSpPr>
          <p:cNvPr id="5" name="Footer Placeholder 4"/>
          <p:cNvSpPr>
            <a:spLocks noGrp="1"/>
          </p:cNvSpPr>
          <p:nvPr>
            <p:ph type="ftr" sz="quarter" idx="10"/>
          </p:nvPr>
        </p:nvSpPr>
        <p:spPr/>
        <p:txBody>
          <a:bodyPr/>
          <a:lstStyle/>
          <a:p>
            <a:pPr>
              <a:defRPr/>
            </a:pPr>
            <a:r>
              <a:rPr lang="en-US" dirty="0"/>
              <a:t>Boosting</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Boosting Weaknesses</a:t>
            </a:r>
          </a:p>
        </p:txBody>
      </p:sp>
      <p:sp>
        <p:nvSpPr>
          <p:cNvPr id="3" name="Content Placeholder 2"/>
          <p:cNvSpPr>
            <a:spLocks noGrp="1"/>
          </p:cNvSpPr>
          <p:nvPr>
            <p:ph idx="1"/>
          </p:nvPr>
        </p:nvSpPr>
        <p:spPr>
          <a:xfrm>
            <a:off x="609600" y="1676400"/>
            <a:ext cx="8153400" cy="4495800"/>
          </a:xfrm>
        </p:spPr>
        <p:txBody>
          <a:bodyPr/>
          <a:lstStyle/>
          <a:p>
            <a:r>
              <a:rPr lang="en-US" dirty="0"/>
              <a:t>Very sensitive to “noise”, including…</a:t>
            </a:r>
          </a:p>
          <a:p>
            <a:pPr lvl="1"/>
            <a:r>
              <a:rPr lang="en-US" dirty="0"/>
              <a:t>Mislabeled training data, outliers, etc.</a:t>
            </a:r>
          </a:p>
          <a:p>
            <a:r>
              <a:rPr lang="en-US" dirty="0"/>
              <a:t>The issue with “noise” should become clear as we discuss the algorithm</a:t>
            </a:r>
          </a:p>
          <a:p>
            <a:r>
              <a:rPr lang="en-US" dirty="0"/>
              <a:t>May need LARGE number of classifiers</a:t>
            </a:r>
          </a:p>
          <a:p>
            <a:r>
              <a:rPr lang="en-US" dirty="0"/>
              <a:t>Resulting classifier may be costly to use</a:t>
            </a:r>
          </a:p>
          <a:p>
            <a:r>
              <a:rPr lang="en-US" dirty="0"/>
              <a:t>So, in practice may not get wonderful results promised by the theory</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err="1"/>
              <a:t>AdaBoost</a:t>
            </a:r>
            <a:endParaRPr lang="en-US" dirty="0"/>
          </a:p>
        </p:txBody>
      </p:sp>
      <p:sp>
        <p:nvSpPr>
          <p:cNvPr id="3" name="Content Placeholder 2"/>
          <p:cNvSpPr>
            <a:spLocks noGrp="1"/>
          </p:cNvSpPr>
          <p:nvPr>
            <p:ph idx="1"/>
          </p:nvPr>
        </p:nvSpPr>
        <p:spPr>
          <a:xfrm>
            <a:off x="609600" y="1447800"/>
            <a:ext cx="8153400" cy="4876800"/>
          </a:xfrm>
        </p:spPr>
        <p:txBody>
          <a:bodyPr/>
          <a:lstStyle/>
          <a:p>
            <a:r>
              <a:rPr lang="en-US" dirty="0" err="1"/>
              <a:t>AdaBoost</a:t>
            </a:r>
            <a:r>
              <a:rPr lang="en-US" dirty="0"/>
              <a:t> is a popular and well-known method of boosting</a:t>
            </a:r>
          </a:p>
          <a:p>
            <a:r>
              <a:rPr lang="en-US" dirty="0" err="1"/>
              <a:t>AdaBoost</a:t>
            </a:r>
            <a:r>
              <a:rPr lang="en-US" dirty="0"/>
              <a:t> is iterative and adaptive</a:t>
            </a:r>
          </a:p>
          <a:p>
            <a:pPr lvl="1"/>
            <a:r>
              <a:rPr lang="en-US" dirty="0"/>
              <a:t>Make selection based on what has been selected so far</a:t>
            </a:r>
          </a:p>
          <a:p>
            <a:pPr lvl="1"/>
            <a:r>
              <a:rPr lang="en-US" dirty="0"/>
              <a:t>This is the sense that it is adaptive</a:t>
            </a:r>
          </a:p>
          <a:p>
            <a:r>
              <a:rPr lang="en-US" dirty="0"/>
              <a:t>And we’ll always be </a:t>
            </a:r>
            <a:r>
              <a:rPr lang="en-US" b="1" i="1" dirty="0"/>
              <a:t>greedy</a:t>
            </a:r>
            <a:r>
              <a:rPr lang="en-US" dirty="0"/>
              <a:t>    </a:t>
            </a:r>
          </a:p>
          <a:p>
            <a:pPr lvl="1"/>
            <a:r>
              <a:rPr lang="en-US" dirty="0"/>
              <a:t>Want biggest “boost” possible at each step</a:t>
            </a:r>
          </a:p>
          <a:p>
            <a:pPr lvl="1"/>
            <a:r>
              <a:rPr lang="en-US" dirty="0"/>
              <a:t>Biggest “boost” can make things worse</a:t>
            </a:r>
            <a:r>
              <a:rPr lang="is-IS" dirty="0"/>
              <a:t>…</a:t>
            </a:r>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AdaBoost</a:t>
            </a:r>
            <a:endParaRPr lang="en-US" dirty="0"/>
          </a:p>
        </p:txBody>
      </p:sp>
      <p:sp>
        <p:nvSpPr>
          <p:cNvPr id="3" name="Content Placeholder 2"/>
          <p:cNvSpPr>
            <a:spLocks noGrp="1"/>
          </p:cNvSpPr>
          <p:nvPr>
            <p:ph idx="1"/>
          </p:nvPr>
        </p:nvSpPr>
        <p:spPr>
          <a:xfrm>
            <a:off x="609600" y="1676400"/>
            <a:ext cx="8153400" cy="4419600"/>
          </a:xfrm>
        </p:spPr>
        <p:txBody>
          <a:bodyPr/>
          <a:lstStyle/>
          <a:p>
            <a:r>
              <a:rPr lang="en-US" dirty="0"/>
              <a:t>Assume that we have a labeled training set of the form </a:t>
            </a:r>
            <a:r>
              <a:rPr lang="en-US" dirty="0">
                <a:latin typeface="Lucida Grande"/>
                <a:cs typeface="Lucida Grande"/>
              </a:rPr>
              <a:t>(</a:t>
            </a:r>
            <a:r>
              <a:rPr lang="en-US" dirty="0" err="1">
                <a:latin typeface="Lucida Grande"/>
                <a:cs typeface="Lucida Grande"/>
              </a:rPr>
              <a:t>X</a:t>
            </a:r>
            <a:r>
              <a:rPr lang="en-US" baseline="-25000" dirty="0" err="1">
                <a:latin typeface="Lucida Grande"/>
                <a:cs typeface="Lucida Grande"/>
              </a:rPr>
              <a:t>i</a:t>
            </a:r>
            <a:r>
              <a:rPr lang="en-US" dirty="0" err="1">
                <a:latin typeface="Lucida Grande"/>
                <a:cs typeface="Lucida Grande"/>
              </a:rPr>
              <a:t>,z</a:t>
            </a:r>
            <a:r>
              <a:rPr lang="en-US" baseline="-25000" dirty="0" err="1">
                <a:latin typeface="Lucida Grande"/>
                <a:cs typeface="Lucida Grande"/>
              </a:rPr>
              <a:t>i</a:t>
            </a:r>
            <a:r>
              <a:rPr lang="en-US" dirty="0">
                <a:latin typeface="Lucida Grande"/>
                <a:cs typeface="Lucida Grande"/>
              </a:rPr>
              <a:t>)</a:t>
            </a:r>
            <a:r>
              <a:rPr lang="en-US" dirty="0"/>
              <a:t>, for </a:t>
            </a:r>
            <a:r>
              <a:rPr lang="en-US" dirty="0" err="1">
                <a:latin typeface="Lucida Grande"/>
                <a:cs typeface="Lucida Grande"/>
              </a:rPr>
              <a:t>i</a:t>
            </a:r>
            <a:r>
              <a:rPr lang="en-US" dirty="0">
                <a:latin typeface="Lucida Grande"/>
                <a:cs typeface="Lucida Grande"/>
              </a:rPr>
              <a:t> = 1,2,…,n</a:t>
            </a:r>
            <a:r>
              <a:rPr lang="en-US" dirty="0"/>
              <a:t>      </a:t>
            </a:r>
          </a:p>
          <a:p>
            <a:pPr lvl="1"/>
            <a:r>
              <a:rPr lang="en-US" dirty="0"/>
              <a:t>Where </a:t>
            </a:r>
            <a:r>
              <a:rPr lang="en-US" dirty="0">
                <a:latin typeface="Lucida Grande"/>
                <a:cs typeface="Lucida Grande"/>
              </a:rPr>
              <a:t>X</a:t>
            </a:r>
            <a:r>
              <a:rPr lang="en-US" baseline="-25000" dirty="0">
                <a:latin typeface="Lucida Grande"/>
                <a:cs typeface="Lucida Grande"/>
              </a:rPr>
              <a:t>i</a:t>
            </a:r>
            <a:r>
              <a:rPr lang="en-US" dirty="0"/>
              <a:t> is training vector and </a:t>
            </a:r>
            <a:r>
              <a:rPr lang="en-US" dirty="0" err="1">
                <a:latin typeface="Lucida Grande"/>
                <a:cs typeface="Lucida Grande"/>
              </a:rPr>
              <a:t>z</a:t>
            </a:r>
            <a:r>
              <a:rPr lang="en-US" baseline="-25000" dirty="0" err="1">
                <a:latin typeface="Lucida Grande"/>
                <a:cs typeface="Lucida Grande"/>
              </a:rPr>
              <a:t>i</a:t>
            </a:r>
            <a:r>
              <a:rPr lang="en-US" dirty="0"/>
              <a:t> is label</a:t>
            </a:r>
          </a:p>
          <a:p>
            <a:pPr lvl="1"/>
            <a:r>
              <a:rPr lang="en-US" dirty="0"/>
              <a:t>We’ll assume labels are </a:t>
            </a:r>
            <a:r>
              <a:rPr lang="en-US" dirty="0">
                <a:latin typeface="Lucida Grande"/>
                <a:cs typeface="Lucida Grande"/>
              </a:rPr>
              <a:t>+1</a:t>
            </a:r>
            <a:r>
              <a:rPr lang="en-US" dirty="0"/>
              <a:t> and </a:t>
            </a:r>
            <a:r>
              <a:rPr lang="en-US" dirty="0">
                <a:latin typeface="Lucida Grande"/>
                <a:cs typeface="Lucida Grande"/>
              </a:rPr>
              <a:t>-1</a:t>
            </a:r>
            <a:r>
              <a:rPr lang="en-US" dirty="0"/>
              <a:t>   </a:t>
            </a:r>
          </a:p>
          <a:p>
            <a:r>
              <a:rPr lang="en-US" dirty="0"/>
              <a:t>We also have </a:t>
            </a:r>
            <a:r>
              <a:rPr lang="en-US" dirty="0">
                <a:latin typeface="Lucida Grande"/>
                <a:cs typeface="Lucida Grande"/>
              </a:rPr>
              <a:t>L</a:t>
            </a:r>
            <a:r>
              <a:rPr lang="en-US" dirty="0"/>
              <a:t> classifiers (all weak) </a:t>
            </a:r>
          </a:p>
          <a:p>
            <a:pPr lvl="1"/>
            <a:r>
              <a:rPr lang="en-US" dirty="0"/>
              <a:t>Denoted </a:t>
            </a:r>
            <a:r>
              <a:rPr lang="en-US" dirty="0">
                <a:latin typeface="Lucida Grande"/>
                <a:cs typeface="Lucida Grande"/>
              </a:rPr>
              <a:t>c</a:t>
            </a:r>
            <a:r>
              <a:rPr lang="en-US" baseline="-25000" dirty="0">
                <a:latin typeface="Lucida Grande"/>
                <a:cs typeface="Lucida Grande"/>
              </a:rPr>
              <a:t>1</a:t>
            </a:r>
            <a:r>
              <a:rPr lang="en-US" dirty="0">
                <a:latin typeface="Lucida Grande"/>
                <a:cs typeface="Lucida Grande"/>
              </a:rPr>
              <a:t>, c</a:t>
            </a:r>
            <a:r>
              <a:rPr lang="en-US" baseline="-25000" dirty="0">
                <a:latin typeface="Lucida Grande"/>
                <a:cs typeface="Lucida Grande"/>
              </a:rPr>
              <a:t>2</a:t>
            </a:r>
            <a:r>
              <a:rPr lang="en-US" dirty="0">
                <a:latin typeface="Lucida Grande"/>
                <a:cs typeface="Lucida Grande"/>
              </a:rPr>
              <a:t>, …, </a:t>
            </a:r>
            <a:r>
              <a:rPr lang="en-US" dirty="0" err="1">
                <a:latin typeface="Lucida Grande"/>
                <a:cs typeface="Lucida Grande"/>
              </a:rPr>
              <a:t>c</a:t>
            </a:r>
            <a:r>
              <a:rPr lang="en-US" baseline="-25000" dirty="0" err="1">
                <a:latin typeface="Lucida Grande"/>
                <a:cs typeface="Lucida Grande"/>
              </a:rPr>
              <a:t>L</a:t>
            </a:r>
            <a:r>
              <a:rPr lang="en-US" dirty="0"/>
              <a:t>       </a:t>
            </a:r>
          </a:p>
          <a:p>
            <a:pPr lvl="1"/>
            <a:r>
              <a:rPr lang="en-US" dirty="0"/>
              <a:t>Each </a:t>
            </a:r>
            <a:r>
              <a:rPr lang="en-US" dirty="0" err="1">
                <a:latin typeface="Lucida Grande"/>
                <a:cs typeface="Lucida Grande"/>
              </a:rPr>
              <a:t>c</a:t>
            </a:r>
            <a:r>
              <a:rPr lang="en-US" baseline="-25000" dirty="0" err="1">
                <a:latin typeface="Lucida Grande"/>
                <a:cs typeface="Lucida Grande"/>
              </a:rPr>
              <a:t>j</a:t>
            </a:r>
            <a:r>
              <a:rPr lang="en-US" dirty="0"/>
              <a:t> assigns a label to each </a:t>
            </a:r>
            <a:r>
              <a:rPr lang="en-US" dirty="0">
                <a:latin typeface="Lucida Grande"/>
                <a:cs typeface="Lucida Grande"/>
              </a:rPr>
              <a:t>X</a:t>
            </a:r>
            <a:r>
              <a:rPr lang="en-US" baseline="-25000" dirty="0">
                <a:latin typeface="Lucida Grande"/>
                <a:cs typeface="Lucida Grande"/>
              </a:rPr>
              <a:t>i</a:t>
            </a:r>
            <a:r>
              <a:rPr lang="en-US" dirty="0"/>
              <a:t>  </a:t>
            </a:r>
          </a:p>
          <a:p>
            <a:r>
              <a:rPr lang="en-US" dirty="0"/>
              <a:t>We combine </a:t>
            </a:r>
            <a:r>
              <a:rPr lang="en-US" dirty="0" err="1">
                <a:latin typeface="Lucida Grande"/>
                <a:cs typeface="Lucida Grande"/>
              </a:rPr>
              <a:t>c</a:t>
            </a:r>
            <a:r>
              <a:rPr lang="en-US" baseline="-25000" dirty="0" err="1">
                <a:latin typeface="Lucida Grande"/>
                <a:cs typeface="Lucida Grande"/>
              </a:rPr>
              <a:t>j</a:t>
            </a:r>
            <a:r>
              <a:rPr lang="en-US" dirty="0"/>
              <a:t> to yield a classifier </a:t>
            </a:r>
            <a:r>
              <a:rPr lang="en-US" dirty="0">
                <a:latin typeface="Lucida Grande"/>
                <a:cs typeface="Lucida Grande"/>
              </a:rPr>
              <a:t>C(X</a:t>
            </a:r>
            <a:r>
              <a:rPr lang="en-US" baseline="-25000" dirty="0">
                <a:latin typeface="Lucida Grande"/>
                <a:cs typeface="Lucida Grande"/>
              </a:rPr>
              <a:t>i</a:t>
            </a:r>
            <a:r>
              <a:rPr lang="en-US" dirty="0">
                <a:latin typeface="Lucida Grande"/>
                <a:cs typeface="Lucida Grande"/>
              </a:rPr>
              <a:t>)</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AdaBoost</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a:t>We construct table where </a:t>
            </a:r>
            <a:r>
              <a:rPr lang="en-US" dirty="0">
                <a:latin typeface="Lucida Grande"/>
                <a:cs typeface="Lucida Grande"/>
              </a:rPr>
              <a:t>+1</a:t>
            </a:r>
            <a:r>
              <a:rPr lang="en-US" dirty="0"/>
              <a:t> and </a:t>
            </a:r>
            <a:r>
              <a:rPr lang="en-US" dirty="0">
                <a:latin typeface="Lucida Grande"/>
                <a:cs typeface="Lucida Grande"/>
              </a:rPr>
              <a:t>-1</a:t>
            </a:r>
            <a:r>
              <a:rPr lang="en-US" dirty="0"/>
              <a:t> are classifications provided by </a:t>
            </a:r>
            <a:r>
              <a:rPr lang="en-US" dirty="0">
                <a:latin typeface="Lucida Grande"/>
                <a:cs typeface="Lucida Grande"/>
              </a:rPr>
              <a:t>c</a:t>
            </a:r>
            <a:r>
              <a:rPr lang="en-US" baseline="-25000" dirty="0">
                <a:latin typeface="Lucida Grande"/>
                <a:cs typeface="Lucida Grande"/>
              </a:rPr>
              <a:t>i</a:t>
            </a:r>
            <a:r>
              <a:rPr lang="en-US" dirty="0"/>
              <a:t>  </a:t>
            </a:r>
          </a:p>
          <a:p>
            <a:endParaRPr lang="en-US" dirty="0"/>
          </a:p>
          <a:p>
            <a:pPr lvl="1"/>
            <a:endParaRPr lang="en-US" dirty="0"/>
          </a:p>
          <a:p>
            <a:pPr lvl="1"/>
            <a:endParaRPr lang="en-US" dirty="0"/>
          </a:p>
          <a:p>
            <a:pPr lvl="1"/>
            <a:endParaRPr lang="en-US" dirty="0"/>
          </a:p>
          <a:p>
            <a:endParaRPr lang="en-US" dirty="0"/>
          </a:p>
          <a:p>
            <a:r>
              <a:rPr lang="en-US" dirty="0"/>
              <a:t>This is input to </a:t>
            </a:r>
            <a:r>
              <a:rPr lang="en-US" dirty="0" err="1"/>
              <a:t>AdaBoost</a:t>
            </a:r>
            <a:r>
              <a:rPr lang="en-US" dirty="0"/>
              <a:t> algorithm</a:t>
            </a:r>
          </a:p>
          <a:p>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13</a:t>
            </a:fld>
            <a:endParaRPr lang="en-US"/>
          </a:p>
        </p:txBody>
      </p:sp>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065" y="2819400"/>
            <a:ext cx="4057135" cy="2501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err="1"/>
              <a:t>AdaBoost</a:t>
            </a:r>
            <a:endParaRPr lang="en-US" dirty="0"/>
          </a:p>
        </p:txBody>
      </p:sp>
      <p:sp>
        <p:nvSpPr>
          <p:cNvPr id="3" name="Content Placeholder 2"/>
          <p:cNvSpPr>
            <a:spLocks noGrp="1"/>
          </p:cNvSpPr>
          <p:nvPr>
            <p:ph idx="1"/>
          </p:nvPr>
        </p:nvSpPr>
        <p:spPr>
          <a:xfrm>
            <a:off x="685800" y="1600200"/>
            <a:ext cx="8077200" cy="4572000"/>
          </a:xfrm>
        </p:spPr>
        <p:txBody>
          <a:bodyPr/>
          <a:lstStyle/>
          <a:p>
            <a:pPr>
              <a:lnSpc>
                <a:spcPct val="90000"/>
              </a:lnSpc>
            </a:pPr>
            <a:r>
              <a:rPr lang="en-US" dirty="0"/>
              <a:t>Iterative process…</a:t>
            </a:r>
          </a:p>
          <a:p>
            <a:pPr>
              <a:lnSpc>
                <a:spcPct val="90000"/>
              </a:lnSpc>
            </a:pPr>
            <a:r>
              <a:rPr lang="en-US" dirty="0"/>
              <a:t>Generate a sequence of classifiers, call them </a:t>
            </a:r>
            <a:r>
              <a:rPr lang="en-US" dirty="0">
                <a:latin typeface="Lucida Grande"/>
                <a:cs typeface="Lucida Grande"/>
              </a:rPr>
              <a:t>C</a:t>
            </a:r>
            <a:r>
              <a:rPr lang="en-US" baseline="-25000" dirty="0">
                <a:latin typeface="Lucida Grande"/>
                <a:cs typeface="Lucida Grande"/>
              </a:rPr>
              <a:t>1</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a:t>
            </a:r>
            <a:r>
              <a:rPr lang="en-US" dirty="0"/>
              <a:t>, </a:t>
            </a:r>
            <a:r>
              <a:rPr lang="en-US" dirty="0">
                <a:latin typeface="Lucida Grande"/>
                <a:cs typeface="Lucida Grande"/>
              </a:rPr>
              <a:t>C</a:t>
            </a:r>
            <a:r>
              <a:rPr lang="en-US" baseline="-25000" dirty="0">
                <a:latin typeface="Lucida Grande"/>
                <a:cs typeface="Lucida Grande"/>
              </a:rPr>
              <a:t>2</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a:t>
            </a:r>
            <a:r>
              <a:rPr lang="en-US" dirty="0"/>
              <a:t>, …, </a:t>
            </a:r>
            <a:r>
              <a:rPr lang="en-US" dirty="0">
                <a:latin typeface="Lucida Grande"/>
                <a:cs typeface="Lucida Grande"/>
              </a:rPr>
              <a:t>C</a:t>
            </a:r>
            <a:r>
              <a:rPr lang="en-US" baseline="-25000" dirty="0">
                <a:latin typeface="Lucida Grande"/>
                <a:cs typeface="Lucida Grande"/>
              </a:rPr>
              <a:t>M</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a:t>
            </a:r>
            <a:r>
              <a:rPr lang="en-US" dirty="0"/>
              <a:t>   </a:t>
            </a:r>
          </a:p>
          <a:p>
            <a:pPr lvl="1">
              <a:lnSpc>
                <a:spcPct val="90000"/>
              </a:lnSpc>
            </a:pPr>
            <a:r>
              <a:rPr lang="en-US" dirty="0"/>
              <a:t>Where </a:t>
            </a:r>
            <a:r>
              <a:rPr lang="en-US" dirty="0">
                <a:latin typeface="Lucida Grande"/>
                <a:cs typeface="Lucida Grande"/>
              </a:rPr>
              <a:t>C(X</a:t>
            </a:r>
            <a:r>
              <a:rPr lang="en-US" baseline="-25000" dirty="0">
                <a:latin typeface="Lucida Grande"/>
                <a:cs typeface="Lucida Grande"/>
              </a:rPr>
              <a:t>i</a:t>
            </a:r>
            <a:r>
              <a:rPr lang="en-US" dirty="0">
                <a:latin typeface="Lucida Grande"/>
                <a:cs typeface="Lucida Grande"/>
              </a:rPr>
              <a:t>) = C</a:t>
            </a:r>
            <a:r>
              <a:rPr lang="en-US" baseline="-25000" dirty="0">
                <a:latin typeface="Lucida Grande"/>
                <a:cs typeface="Lucida Grande"/>
              </a:rPr>
              <a:t>M</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 </a:t>
            </a:r>
            <a:r>
              <a:rPr lang="en-US" dirty="0"/>
              <a:t>is final classifier</a:t>
            </a:r>
          </a:p>
          <a:p>
            <a:pPr>
              <a:lnSpc>
                <a:spcPct val="90000"/>
              </a:lnSpc>
            </a:pPr>
            <a:r>
              <a:rPr lang="en-US" dirty="0"/>
              <a:t>Classifier </a:t>
            </a:r>
            <a:r>
              <a:rPr lang="en-US" dirty="0">
                <a:latin typeface="Lucida Grande"/>
                <a:cs typeface="Lucida Grande"/>
              </a:rPr>
              <a:t>C</a:t>
            </a:r>
            <a:r>
              <a:rPr lang="en-US" baseline="-25000" dirty="0">
                <a:latin typeface="Lucida Grande"/>
                <a:cs typeface="Lucida Grande"/>
              </a:rPr>
              <a:t>m</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 </a:t>
            </a:r>
            <a:r>
              <a:rPr lang="en-US" dirty="0"/>
              <a:t>is of the form</a:t>
            </a:r>
            <a:r>
              <a:rPr lang="is-IS" dirty="0"/>
              <a:t>…</a:t>
            </a:r>
            <a:endParaRPr lang="en-US" dirty="0"/>
          </a:p>
          <a:p>
            <a:pPr lvl="1">
              <a:lnSpc>
                <a:spcPct val="90000"/>
              </a:lnSpc>
            </a:pPr>
            <a:r>
              <a:rPr lang="en-US" dirty="0">
                <a:latin typeface="Lucida Grande"/>
                <a:cs typeface="Lucida Grande"/>
              </a:rPr>
              <a:t>C</a:t>
            </a:r>
            <a:r>
              <a:rPr lang="en-US" baseline="-25000" dirty="0">
                <a:latin typeface="Lucida Grande"/>
                <a:cs typeface="Lucida Grande"/>
              </a:rPr>
              <a:t>m</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 = α</a:t>
            </a:r>
            <a:r>
              <a:rPr lang="en-US" baseline="-25000" dirty="0">
                <a:latin typeface="Lucida Grande"/>
                <a:cs typeface="Lucida Grande"/>
              </a:rPr>
              <a:t>1</a:t>
            </a:r>
            <a:r>
              <a:rPr lang="en-US" dirty="0">
                <a:latin typeface="Lucida Grande"/>
                <a:cs typeface="Lucida Grande"/>
              </a:rPr>
              <a:t>k</a:t>
            </a:r>
            <a:r>
              <a:rPr lang="en-US" baseline="-25000" dirty="0">
                <a:latin typeface="Lucida Grande"/>
                <a:cs typeface="Lucida Grande"/>
              </a:rPr>
              <a:t>1</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 + α</a:t>
            </a:r>
            <a:r>
              <a:rPr lang="en-US" baseline="-25000" dirty="0">
                <a:latin typeface="Lucida Grande"/>
                <a:cs typeface="Lucida Grande"/>
              </a:rPr>
              <a:t>2</a:t>
            </a:r>
            <a:r>
              <a:rPr lang="en-US" dirty="0">
                <a:latin typeface="Lucida Grande"/>
                <a:cs typeface="Lucida Grande"/>
              </a:rPr>
              <a:t>k</a:t>
            </a:r>
            <a:r>
              <a:rPr lang="en-US" baseline="-25000" dirty="0">
                <a:latin typeface="Lucida Grande"/>
                <a:cs typeface="Lucida Grande"/>
              </a:rPr>
              <a:t>2</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 +…+ α</a:t>
            </a:r>
            <a:r>
              <a:rPr lang="en-US" baseline="-25000" dirty="0" err="1">
                <a:latin typeface="Lucida Grande"/>
                <a:cs typeface="Lucida Grande"/>
              </a:rPr>
              <a:t>m</a:t>
            </a:r>
            <a:r>
              <a:rPr lang="en-US" dirty="0" err="1">
                <a:latin typeface="Lucida Grande"/>
                <a:cs typeface="Lucida Grande"/>
              </a:rPr>
              <a:t>k</a:t>
            </a:r>
            <a:r>
              <a:rPr lang="en-US" baseline="-25000" dirty="0" err="1">
                <a:latin typeface="Lucida Grande"/>
                <a:cs typeface="Lucida Grande"/>
              </a:rPr>
              <a:t>m</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a:t>
            </a:r>
          </a:p>
          <a:p>
            <a:pPr lvl="1">
              <a:lnSpc>
                <a:spcPct val="90000"/>
              </a:lnSpc>
            </a:pPr>
            <a:r>
              <a:rPr lang="en-US" dirty="0"/>
              <a:t>And </a:t>
            </a:r>
            <a:r>
              <a:rPr lang="en-US" dirty="0">
                <a:latin typeface="Lucida Grande"/>
                <a:cs typeface="Lucida Grande"/>
              </a:rPr>
              <a:t>C</a:t>
            </a:r>
            <a:r>
              <a:rPr lang="en-US" baseline="-25000" dirty="0">
                <a:latin typeface="Lucida Grande"/>
                <a:cs typeface="Lucida Grande"/>
              </a:rPr>
              <a:t>m</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 = C</a:t>
            </a:r>
            <a:r>
              <a:rPr lang="en-US" baseline="-25000" dirty="0">
                <a:latin typeface="Lucida Grande"/>
                <a:cs typeface="Lucida Grande"/>
              </a:rPr>
              <a:t>m-1</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  + α</a:t>
            </a:r>
            <a:r>
              <a:rPr lang="en-US" baseline="-25000" dirty="0" err="1">
                <a:latin typeface="Lucida Grande"/>
                <a:cs typeface="Lucida Grande"/>
              </a:rPr>
              <a:t>m</a:t>
            </a:r>
            <a:r>
              <a:rPr lang="en-US" dirty="0" err="1">
                <a:latin typeface="Lucida Grande"/>
                <a:cs typeface="Lucida Grande"/>
              </a:rPr>
              <a:t>k</a:t>
            </a:r>
            <a:r>
              <a:rPr lang="en-US" baseline="-25000" dirty="0" err="1">
                <a:latin typeface="Lucida Grande"/>
                <a:cs typeface="Lucida Grande"/>
              </a:rPr>
              <a:t>m</a:t>
            </a:r>
            <a:r>
              <a:rPr lang="en-US" dirty="0">
                <a:latin typeface="Lucida Grande"/>
                <a:cs typeface="Lucida Grande"/>
              </a:rPr>
              <a:t>(X</a:t>
            </a:r>
            <a:r>
              <a:rPr lang="en-US" baseline="-25000" dirty="0">
                <a:latin typeface="Lucida Grande"/>
                <a:cs typeface="Lucida Grande"/>
              </a:rPr>
              <a:t>i</a:t>
            </a:r>
            <a:r>
              <a:rPr lang="en-US" dirty="0">
                <a:latin typeface="Lucida Grande"/>
                <a:cs typeface="Lucida Grande"/>
              </a:rPr>
              <a:t>)</a:t>
            </a:r>
            <a:r>
              <a:rPr lang="en-US" dirty="0"/>
              <a:t>    </a:t>
            </a:r>
          </a:p>
          <a:p>
            <a:pPr lvl="1">
              <a:lnSpc>
                <a:spcPct val="90000"/>
              </a:lnSpc>
            </a:pPr>
            <a:r>
              <a:rPr lang="en-US" dirty="0"/>
              <a:t>Each </a:t>
            </a:r>
            <a:r>
              <a:rPr lang="en-US" dirty="0" err="1">
                <a:latin typeface="Lucida Grande"/>
                <a:cs typeface="Lucida Grande"/>
              </a:rPr>
              <a:t>k</a:t>
            </a:r>
            <a:r>
              <a:rPr lang="en-US" baseline="-25000" dirty="0" err="1">
                <a:latin typeface="Lucida Grande"/>
                <a:cs typeface="Lucida Grande"/>
              </a:rPr>
              <a:t>j</a:t>
            </a:r>
            <a:r>
              <a:rPr lang="en-US" dirty="0"/>
              <a:t> is one of the classifiers </a:t>
            </a:r>
            <a:r>
              <a:rPr lang="en-US" dirty="0">
                <a:latin typeface="Lucida Grande"/>
                <a:cs typeface="Lucida Grande"/>
              </a:rPr>
              <a:t>c</a:t>
            </a:r>
            <a:r>
              <a:rPr lang="en-US" baseline="-25000" dirty="0">
                <a:latin typeface="Lucida Grande"/>
                <a:cs typeface="Lucida Grande"/>
              </a:rPr>
              <a:t>i</a:t>
            </a:r>
            <a:r>
              <a:rPr lang="en-US" dirty="0"/>
              <a:t>    </a:t>
            </a:r>
          </a:p>
          <a:p>
            <a:pPr lvl="1">
              <a:lnSpc>
                <a:spcPct val="90000"/>
              </a:lnSpc>
            </a:pPr>
            <a:r>
              <a:rPr lang="en-US" dirty="0"/>
              <a:t>And </a:t>
            </a:r>
            <a:r>
              <a:rPr lang="en-US" dirty="0">
                <a:latin typeface="Lucida Grande"/>
                <a:cs typeface="Lucida Grande"/>
              </a:rPr>
              <a:t>α</a:t>
            </a:r>
            <a:r>
              <a:rPr lang="en-US" baseline="-25000" dirty="0" err="1">
                <a:latin typeface="Lucida Grande"/>
                <a:cs typeface="Lucida Grande"/>
              </a:rPr>
              <a:t>i</a:t>
            </a:r>
            <a:r>
              <a:rPr lang="en-US" dirty="0"/>
              <a:t> are real-number weights  </a:t>
            </a:r>
            <a:endParaRPr lang="en-US" baseline="-25000"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AdaBoost</a:t>
            </a:r>
            <a:endParaRPr lang="en-US" dirty="0"/>
          </a:p>
        </p:txBody>
      </p:sp>
      <p:sp>
        <p:nvSpPr>
          <p:cNvPr id="3" name="Content Placeholder 2"/>
          <p:cNvSpPr>
            <a:spLocks noGrp="1"/>
          </p:cNvSpPr>
          <p:nvPr>
            <p:ph idx="1"/>
          </p:nvPr>
        </p:nvSpPr>
        <p:spPr/>
        <p:txBody>
          <a:bodyPr/>
          <a:lstStyle/>
          <a:p>
            <a:r>
              <a:rPr lang="en-US" dirty="0"/>
              <a:t>At iteration </a:t>
            </a:r>
            <a:r>
              <a:rPr lang="en-US" dirty="0" err="1">
                <a:latin typeface="Lucida Grande"/>
                <a:cs typeface="Lucida Grande"/>
              </a:rPr>
              <a:t>j</a:t>
            </a:r>
            <a:r>
              <a:rPr lang="en-US" dirty="0"/>
              <a:t>, we need to decide…</a:t>
            </a:r>
          </a:p>
          <a:p>
            <a:pPr marL="971550" lvl="1" indent="-514350">
              <a:buFont typeface="+mj-lt"/>
              <a:buAutoNum type="arabicPeriod"/>
            </a:pPr>
            <a:r>
              <a:rPr lang="en-US" dirty="0"/>
              <a:t>Which unused classifier </a:t>
            </a:r>
            <a:r>
              <a:rPr lang="en-US" dirty="0" err="1">
                <a:latin typeface="Lucida Grande"/>
                <a:cs typeface="Lucida Grande"/>
              </a:rPr>
              <a:t>k</a:t>
            </a:r>
            <a:r>
              <a:rPr lang="en-US" baseline="-25000" dirty="0" err="1">
                <a:latin typeface="Lucida Grande"/>
                <a:cs typeface="Lucida Grande"/>
              </a:rPr>
              <a:t>j</a:t>
            </a:r>
            <a:r>
              <a:rPr lang="en-US" dirty="0">
                <a:latin typeface="Lucida Grande"/>
                <a:cs typeface="Lucida Grande"/>
              </a:rPr>
              <a:t> = c</a:t>
            </a:r>
            <a:r>
              <a:rPr lang="en-US" baseline="-25000" dirty="0">
                <a:latin typeface="Lucida Grande"/>
                <a:cs typeface="Lucida Grande"/>
              </a:rPr>
              <a:t>i</a:t>
            </a:r>
            <a:r>
              <a:rPr lang="en-US" dirty="0">
                <a:latin typeface="Lucida Grande"/>
                <a:cs typeface="Lucida Grande"/>
              </a:rPr>
              <a:t> </a:t>
            </a:r>
            <a:r>
              <a:rPr lang="en-US" dirty="0"/>
              <a:t>to select</a:t>
            </a:r>
          </a:p>
          <a:p>
            <a:pPr marL="971550" lvl="1" indent="-514350">
              <a:buFont typeface="+mj-lt"/>
              <a:buAutoNum type="arabicPeriod"/>
            </a:pPr>
            <a:r>
              <a:rPr lang="en-US" dirty="0"/>
              <a:t>Weight </a:t>
            </a:r>
            <a:r>
              <a:rPr lang="en-US" dirty="0">
                <a:latin typeface="Lucida Grande"/>
                <a:cs typeface="Lucida Grande"/>
              </a:rPr>
              <a:t>α</a:t>
            </a:r>
            <a:r>
              <a:rPr lang="en-US" baseline="-25000" dirty="0">
                <a:latin typeface="Lucida Grande"/>
                <a:cs typeface="Lucida Grande"/>
              </a:rPr>
              <a:t>j</a:t>
            </a:r>
            <a:r>
              <a:rPr lang="en-US" dirty="0"/>
              <a:t> assigned to </a:t>
            </a:r>
            <a:r>
              <a:rPr lang="en-US" dirty="0" err="1">
                <a:latin typeface="Lucida Grande"/>
                <a:cs typeface="Lucida Grande"/>
              </a:rPr>
              <a:t>k</a:t>
            </a:r>
            <a:r>
              <a:rPr lang="en-US" baseline="-25000" dirty="0" err="1">
                <a:latin typeface="Lucida Grande"/>
                <a:cs typeface="Lucida Grande"/>
              </a:rPr>
              <a:t>j</a:t>
            </a:r>
            <a:r>
              <a:rPr lang="en-US" dirty="0"/>
              <a:t>    </a:t>
            </a:r>
          </a:p>
          <a:p>
            <a:r>
              <a:rPr lang="en-US" dirty="0"/>
              <a:t>In football analogy, at each iteration…</a:t>
            </a:r>
          </a:p>
          <a:p>
            <a:pPr marL="971550" lvl="1" indent="-514350">
              <a:buFont typeface="+mj-lt"/>
              <a:buAutoNum type="arabicPeriod"/>
            </a:pPr>
            <a:r>
              <a:rPr lang="en-US" dirty="0"/>
              <a:t>Select one of the </a:t>
            </a:r>
            <a:r>
              <a:rPr lang="en-US" dirty="0" err="1"/>
              <a:t>unchosen</a:t>
            </a:r>
            <a:r>
              <a:rPr lang="en-US" dirty="0"/>
              <a:t> players</a:t>
            </a:r>
          </a:p>
          <a:p>
            <a:pPr marL="971550" lvl="1" indent="-514350">
              <a:buFont typeface="+mj-lt"/>
              <a:buAutoNum type="arabicPeriod"/>
            </a:pPr>
            <a:r>
              <a:rPr lang="en-US" dirty="0"/>
              <a:t>Determine best “role” for that player</a:t>
            </a:r>
          </a:p>
          <a:p>
            <a:r>
              <a:rPr lang="en-US" dirty="0"/>
              <a:t>How to do this so that we get the most improvement (in greedy sense)?</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AdaBoost</a:t>
            </a:r>
            <a:endParaRPr lang="en-US" dirty="0"/>
          </a:p>
        </p:txBody>
      </p:sp>
      <p:sp>
        <p:nvSpPr>
          <p:cNvPr id="3" name="Content Placeholder 2"/>
          <p:cNvSpPr>
            <a:spLocks noGrp="1"/>
          </p:cNvSpPr>
          <p:nvPr>
            <p:ph idx="1"/>
          </p:nvPr>
        </p:nvSpPr>
        <p:spPr/>
        <p:txBody>
          <a:bodyPr/>
          <a:lstStyle/>
          <a:p>
            <a:r>
              <a:rPr lang="en-US" dirty="0"/>
              <a:t>We define </a:t>
            </a:r>
            <a:r>
              <a:rPr lang="en-US" b="1" dirty="0">
                <a:solidFill>
                  <a:srgbClr val="0000FF"/>
                </a:solidFill>
              </a:rPr>
              <a:t>exponential</a:t>
            </a:r>
            <a:r>
              <a:rPr lang="en-US" dirty="0"/>
              <a:t> </a:t>
            </a:r>
            <a:r>
              <a:rPr lang="en-US" b="1" i="1" dirty="0"/>
              <a:t>loss function</a:t>
            </a:r>
            <a:r>
              <a:rPr lang="en-US" dirty="0"/>
              <a:t>   </a:t>
            </a:r>
          </a:p>
          <a:p>
            <a:pPr lvl="1">
              <a:lnSpc>
                <a:spcPct val="90000"/>
              </a:lnSpc>
            </a:pPr>
            <a:r>
              <a:rPr lang="en-US" dirty="0"/>
              <a:t>Loss function is like a </a:t>
            </a:r>
            <a:r>
              <a:rPr lang="en-US" b="1" i="1" dirty="0"/>
              <a:t>score</a:t>
            </a:r>
            <a:r>
              <a:rPr lang="en-US" dirty="0"/>
              <a:t>, except that the </a:t>
            </a:r>
            <a:r>
              <a:rPr lang="en-US" sz="2000" b="1" dirty="0">
                <a:solidFill>
                  <a:srgbClr val="3366FF"/>
                </a:solidFill>
              </a:rPr>
              <a:t>smaller</a:t>
            </a:r>
            <a:r>
              <a:rPr lang="en-US" dirty="0"/>
              <a:t> the loss, the better  </a:t>
            </a:r>
          </a:p>
          <a:p>
            <a:pPr lvl="1">
              <a:lnSpc>
                <a:spcPct val="90000"/>
              </a:lnSpc>
            </a:pPr>
            <a:r>
              <a:rPr lang="en-US" dirty="0"/>
              <a:t>In contrast, a </a:t>
            </a:r>
            <a:r>
              <a:rPr lang="en-US" sz="3600" b="1" dirty="0">
                <a:solidFill>
                  <a:srgbClr val="3366FF"/>
                </a:solidFill>
              </a:rPr>
              <a:t>bigger</a:t>
            </a:r>
            <a:r>
              <a:rPr lang="en-US" dirty="0"/>
              <a:t> score is better</a:t>
            </a:r>
          </a:p>
          <a:p>
            <a:r>
              <a:rPr lang="en-US" dirty="0"/>
              <a:t>Loss (or error) function at step </a:t>
            </a:r>
            <a:r>
              <a:rPr lang="en-US" dirty="0">
                <a:latin typeface="Arial"/>
                <a:cs typeface="Arial"/>
              </a:rPr>
              <a:t>m</a:t>
            </a:r>
            <a:r>
              <a:rPr lang="en-US" dirty="0"/>
              <a:t> is</a:t>
            </a:r>
          </a:p>
          <a:p>
            <a:pPr lvl="1"/>
            <a:endParaRPr lang="en-US" dirty="0"/>
          </a:p>
          <a:p>
            <a:pPr lvl="1"/>
            <a:endParaRPr lang="en-US" dirty="0"/>
          </a:p>
          <a:p>
            <a:r>
              <a:rPr lang="en-US" dirty="0"/>
              <a:t>We need to determine </a:t>
            </a:r>
            <a:r>
              <a:rPr lang="en-US" dirty="0">
                <a:latin typeface="Lucida Grande"/>
                <a:cs typeface="Lucida Grande"/>
              </a:rPr>
              <a:t>k</a:t>
            </a:r>
            <a:r>
              <a:rPr lang="en-US" baseline="-25000" dirty="0">
                <a:latin typeface="Lucida Grande"/>
                <a:cs typeface="Lucida Grande"/>
              </a:rPr>
              <a:t>m</a:t>
            </a:r>
            <a:r>
              <a:rPr lang="en-US" dirty="0"/>
              <a:t> and  </a:t>
            </a:r>
            <a:r>
              <a:rPr lang="en-US">
                <a:latin typeface="Lucida Grande"/>
                <a:cs typeface="Lucida Grande"/>
              </a:rPr>
              <a:t>α</a:t>
            </a:r>
            <a:r>
              <a:rPr lang="en-US" baseline="-25000">
                <a:latin typeface="Lucida Grande"/>
                <a:cs typeface="Lucida Grande"/>
              </a:rPr>
              <a:t>m</a:t>
            </a:r>
            <a:r>
              <a:rPr lang="en-US">
                <a:latin typeface="Lucida Grande"/>
                <a:cs typeface="Lucida Grande"/>
              </a:rPr>
              <a:t>       </a:t>
            </a:r>
            <a:endParaRPr lang="en-US" dirty="0">
              <a:latin typeface="Lucida Grande"/>
              <a:cs typeface="Lucida Grande"/>
            </a:endParaRP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16</a:t>
            </a:fld>
            <a:endParaRPr lang="en-US"/>
          </a:p>
        </p:txBody>
      </p:sp>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221883"/>
            <a:ext cx="4917804" cy="11883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AdaBoost</a:t>
            </a:r>
            <a:endParaRPr lang="en-US" dirty="0"/>
          </a:p>
        </p:txBody>
      </p:sp>
      <p:sp>
        <p:nvSpPr>
          <p:cNvPr id="3" name="Content Placeholder 2"/>
          <p:cNvSpPr>
            <a:spLocks noGrp="1"/>
          </p:cNvSpPr>
          <p:nvPr>
            <p:ph idx="1"/>
          </p:nvPr>
        </p:nvSpPr>
        <p:spPr/>
        <p:txBody>
          <a:bodyPr/>
          <a:lstStyle/>
          <a:p>
            <a:r>
              <a:rPr lang="en-US" dirty="0"/>
              <a:t>Loss function:</a:t>
            </a:r>
          </a:p>
          <a:p>
            <a:pPr lvl="1"/>
            <a:endParaRPr lang="en-US" dirty="0"/>
          </a:p>
          <a:p>
            <a:r>
              <a:rPr lang="en-US" dirty="0"/>
              <a:t>Write loss as: </a:t>
            </a:r>
          </a:p>
          <a:p>
            <a:pPr lvl="1"/>
            <a:endParaRPr lang="en-US" dirty="0"/>
          </a:p>
          <a:p>
            <a:r>
              <a:rPr lang="en-US" dirty="0"/>
              <a:t>Where:</a:t>
            </a:r>
          </a:p>
          <a:p>
            <a:endParaRPr lang="en-US" dirty="0"/>
          </a:p>
          <a:p>
            <a:r>
              <a:rPr lang="en-US" dirty="0"/>
              <a:t>Rewrite sum as: </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17</a:t>
            </a:fld>
            <a:endParaRPr lang="en-US"/>
          </a:p>
        </p:txBody>
      </p:sp>
      <p:pic>
        <p:nvPicPr>
          <p:cNvPr id="10" name="Picture 9"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214" y="1521711"/>
            <a:ext cx="4424386" cy="1069089"/>
          </a:xfrm>
          <a:prstGeom prst="rect">
            <a:avLst/>
          </a:prstGeom>
        </p:spPr>
      </p:pic>
      <p:pic>
        <p:nvPicPr>
          <p:cNvPr id="11" name="Picture 10"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2611771"/>
            <a:ext cx="3288714" cy="1000913"/>
          </a:xfrm>
          <a:prstGeom prst="rect">
            <a:avLst/>
          </a:prstGeom>
        </p:spPr>
      </p:pic>
      <p:pic>
        <p:nvPicPr>
          <p:cNvPr id="12" name="Picture 11"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5100" y="3733800"/>
            <a:ext cx="2705100" cy="762000"/>
          </a:xfrm>
          <a:prstGeom prst="rect">
            <a:avLst/>
          </a:prstGeom>
        </p:spPr>
      </p:pic>
      <p:pic>
        <p:nvPicPr>
          <p:cNvPr id="13" name="Picture 12" descr="tem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0" y="4946178"/>
            <a:ext cx="4375782" cy="99742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AdaBoost</a:t>
            </a:r>
            <a:endParaRPr lang="en-US" dirty="0"/>
          </a:p>
        </p:txBody>
      </p:sp>
      <p:sp>
        <p:nvSpPr>
          <p:cNvPr id="3" name="Content Placeholder 2"/>
          <p:cNvSpPr>
            <a:spLocks noGrp="1"/>
          </p:cNvSpPr>
          <p:nvPr>
            <p:ph idx="1"/>
          </p:nvPr>
        </p:nvSpPr>
        <p:spPr/>
        <p:txBody>
          <a:bodyPr/>
          <a:lstStyle/>
          <a:p>
            <a:r>
              <a:rPr lang="en-US" dirty="0"/>
              <a:t>We have:</a:t>
            </a:r>
          </a:p>
          <a:p>
            <a:endParaRPr lang="en-US" dirty="0"/>
          </a:p>
          <a:p>
            <a:r>
              <a:rPr lang="en-US" dirty="0"/>
              <a:t>We rewrite this as:</a:t>
            </a:r>
          </a:p>
          <a:p>
            <a:r>
              <a:rPr lang="en-US" dirty="0"/>
              <a:t>This simplifies: </a:t>
            </a:r>
          </a:p>
          <a:p>
            <a:r>
              <a:rPr lang="en-US" dirty="0"/>
              <a:t>And hence:</a:t>
            </a:r>
          </a:p>
          <a:p>
            <a:pPr lvl="1"/>
            <a:r>
              <a:rPr lang="en-US" dirty="0">
                <a:latin typeface="Lucida Grande"/>
                <a:cs typeface="Lucida Grande"/>
              </a:rPr>
              <a:t>W = W</a:t>
            </a:r>
            <a:r>
              <a:rPr lang="en-US" baseline="-25000" dirty="0">
                <a:latin typeface="Lucida Grande"/>
                <a:cs typeface="Lucida Grande"/>
              </a:rPr>
              <a:t>1</a:t>
            </a:r>
            <a:r>
              <a:rPr lang="en-US" dirty="0">
                <a:latin typeface="Lucida Grande"/>
                <a:cs typeface="Lucida Grande"/>
              </a:rPr>
              <a:t> + W</a:t>
            </a:r>
            <a:r>
              <a:rPr lang="en-US" baseline="-25000" dirty="0">
                <a:latin typeface="Lucida Grande"/>
                <a:cs typeface="Lucida Grande"/>
              </a:rPr>
              <a:t>2</a:t>
            </a:r>
            <a:r>
              <a:rPr lang="en-US" dirty="0">
                <a:latin typeface="Lucida Grande"/>
                <a:cs typeface="Lucida Grande"/>
              </a:rPr>
              <a:t> </a:t>
            </a:r>
            <a:r>
              <a:rPr lang="en-US" dirty="0"/>
              <a:t>is constant this iteration</a:t>
            </a:r>
          </a:p>
          <a:p>
            <a:r>
              <a:rPr lang="en-US" dirty="0"/>
              <a:t>Choose </a:t>
            </a:r>
            <a:r>
              <a:rPr lang="en-US" dirty="0">
                <a:latin typeface="Lucida Grande"/>
                <a:cs typeface="Lucida Grande"/>
              </a:rPr>
              <a:t>k</a:t>
            </a:r>
            <a:r>
              <a:rPr lang="en-US" baseline="-25000" dirty="0">
                <a:latin typeface="Lucida Grande"/>
                <a:cs typeface="Lucida Grande"/>
              </a:rPr>
              <a:t>m</a:t>
            </a:r>
            <a:r>
              <a:rPr lang="en-US" dirty="0"/>
              <a:t> so that </a:t>
            </a:r>
            <a:r>
              <a:rPr lang="en-US" dirty="0">
                <a:latin typeface="Lucida Grande"/>
                <a:cs typeface="Lucida Grande"/>
              </a:rPr>
              <a:t>W</a:t>
            </a:r>
            <a:r>
              <a:rPr lang="en-US" baseline="-25000" dirty="0">
                <a:latin typeface="Lucida Grande"/>
                <a:cs typeface="Lucida Grande"/>
              </a:rPr>
              <a:t>2</a:t>
            </a:r>
            <a:r>
              <a:rPr lang="en-US" dirty="0"/>
              <a:t> is minimized!</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18</a:t>
            </a:fld>
            <a:endParaRPr lang="en-US"/>
          </a:p>
        </p:txBody>
      </p:sp>
      <p:pic>
        <p:nvPicPr>
          <p:cNvPr id="7" name="Picture 6" descr="sumW.tiff"/>
          <p:cNvPicPr>
            <a:picLocks noChangeAspect="1"/>
          </p:cNvPicPr>
          <p:nvPr/>
        </p:nvPicPr>
        <p:blipFill>
          <a:blip r:embed="rId3"/>
          <a:stretch>
            <a:fillRect/>
          </a:stretch>
        </p:blipFill>
        <p:spPr>
          <a:xfrm>
            <a:off x="4800600" y="2794000"/>
            <a:ext cx="3626184" cy="635000"/>
          </a:xfrm>
          <a:prstGeom prst="rect">
            <a:avLst/>
          </a:prstGeom>
        </p:spPr>
      </p:pic>
      <p:pic>
        <p:nvPicPr>
          <p:cNvPr id="8" name="Picture 7" descr="sumW2.tiff"/>
          <p:cNvPicPr>
            <a:picLocks noChangeAspect="1"/>
          </p:cNvPicPr>
          <p:nvPr/>
        </p:nvPicPr>
        <p:blipFill>
          <a:blip r:embed="rId4"/>
          <a:stretch>
            <a:fillRect/>
          </a:stretch>
        </p:blipFill>
        <p:spPr>
          <a:xfrm>
            <a:off x="4001477" y="3429000"/>
            <a:ext cx="3313723" cy="609600"/>
          </a:xfrm>
          <a:prstGeom prst="rect">
            <a:avLst/>
          </a:prstGeom>
        </p:spPr>
      </p:pic>
      <p:pic>
        <p:nvPicPr>
          <p:cNvPr id="9" name="Picture 8" descr="sumW3.tiff"/>
          <p:cNvPicPr>
            <a:picLocks noChangeAspect="1"/>
          </p:cNvPicPr>
          <p:nvPr/>
        </p:nvPicPr>
        <p:blipFill>
          <a:blip r:embed="rId5"/>
          <a:stretch>
            <a:fillRect/>
          </a:stretch>
        </p:blipFill>
        <p:spPr>
          <a:xfrm>
            <a:off x="3276600" y="4114800"/>
            <a:ext cx="5032375" cy="508000"/>
          </a:xfrm>
          <a:prstGeom prst="rect">
            <a:avLst/>
          </a:prstGeom>
        </p:spPr>
      </p:pic>
      <p:pic>
        <p:nvPicPr>
          <p:cNvPr id="10" name="Picture 9" descr="tem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1550975"/>
            <a:ext cx="4561814" cy="10398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tiff"/>
          <p:cNvPicPr>
            <a:picLocks noChangeAspect="1"/>
          </p:cNvPicPr>
          <p:nvPr/>
        </p:nvPicPr>
        <p:blipFill>
          <a:blip r:embed="rId3"/>
          <a:stretch>
            <a:fillRect/>
          </a:stretch>
        </p:blipFill>
        <p:spPr>
          <a:xfrm>
            <a:off x="2819400" y="3886200"/>
            <a:ext cx="3810000" cy="841375"/>
          </a:xfrm>
          <a:prstGeom prst="rect">
            <a:avLst/>
          </a:prstGeom>
        </p:spPr>
      </p:pic>
      <p:sp>
        <p:nvSpPr>
          <p:cNvPr id="2" name="Title 1"/>
          <p:cNvSpPr>
            <a:spLocks noGrp="1"/>
          </p:cNvSpPr>
          <p:nvPr>
            <p:ph type="title"/>
          </p:nvPr>
        </p:nvSpPr>
        <p:spPr/>
        <p:txBody>
          <a:bodyPr/>
          <a:lstStyle/>
          <a:p>
            <a:r>
              <a:rPr lang="en-US" dirty="0" err="1"/>
              <a:t>AdaBoost</a:t>
            </a:r>
            <a:endParaRPr lang="en-US" dirty="0"/>
          </a:p>
        </p:txBody>
      </p:sp>
      <p:sp>
        <p:nvSpPr>
          <p:cNvPr id="3" name="Content Placeholder 2"/>
          <p:cNvSpPr>
            <a:spLocks noGrp="1"/>
          </p:cNvSpPr>
          <p:nvPr>
            <p:ph idx="1"/>
          </p:nvPr>
        </p:nvSpPr>
        <p:spPr>
          <a:xfrm>
            <a:off x="685800" y="1676400"/>
            <a:ext cx="8153400" cy="4572000"/>
          </a:xfrm>
        </p:spPr>
        <p:txBody>
          <a:bodyPr/>
          <a:lstStyle/>
          <a:p>
            <a:r>
              <a:rPr lang="en-US" dirty="0"/>
              <a:t>Now, we have selected </a:t>
            </a:r>
            <a:r>
              <a:rPr lang="en-US" dirty="0">
                <a:latin typeface="Lucida Grande"/>
                <a:cs typeface="Lucida Grande"/>
              </a:rPr>
              <a:t>k</a:t>
            </a:r>
            <a:r>
              <a:rPr lang="en-US" baseline="-25000" dirty="0">
                <a:latin typeface="Lucida Grande"/>
                <a:cs typeface="Lucida Grande"/>
              </a:rPr>
              <a:t>m</a:t>
            </a:r>
          </a:p>
          <a:p>
            <a:r>
              <a:rPr lang="en-US" dirty="0"/>
              <a:t>What about corresponding weight </a:t>
            </a:r>
            <a:r>
              <a:rPr lang="en-US" dirty="0">
                <a:latin typeface="Lucida Grande"/>
                <a:cs typeface="Lucida Grande"/>
              </a:rPr>
              <a:t>α</a:t>
            </a:r>
            <a:r>
              <a:rPr lang="en-US" baseline="-25000" dirty="0">
                <a:latin typeface="Lucida Grande"/>
                <a:cs typeface="Lucida Grande"/>
              </a:rPr>
              <a:t>m</a:t>
            </a:r>
            <a:r>
              <a:rPr lang="en-US" dirty="0"/>
              <a:t> ?</a:t>
            </a:r>
          </a:p>
          <a:p>
            <a:r>
              <a:rPr lang="en-US" dirty="0"/>
              <a:t>Recall:</a:t>
            </a:r>
          </a:p>
          <a:p>
            <a:r>
              <a:rPr lang="en-US" dirty="0"/>
              <a:t>We now know </a:t>
            </a:r>
            <a:r>
              <a:rPr lang="en-US" dirty="0">
                <a:latin typeface="Lucida Grande"/>
                <a:cs typeface="Lucida Grande"/>
              </a:rPr>
              <a:t>k</a:t>
            </a:r>
            <a:r>
              <a:rPr lang="en-US" baseline="-25000" dirty="0">
                <a:latin typeface="Lucida Grande"/>
                <a:cs typeface="Lucida Grande"/>
              </a:rPr>
              <a:t>m</a:t>
            </a:r>
            <a:r>
              <a:rPr lang="en-US" dirty="0"/>
              <a:t>, so we know </a:t>
            </a:r>
            <a:r>
              <a:rPr lang="en-US" dirty="0">
                <a:latin typeface="Lucida Grande"/>
                <a:cs typeface="Lucida Grande"/>
              </a:rPr>
              <a:t>W</a:t>
            </a:r>
            <a:r>
              <a:rPr lang="en-US" baseline="-25000" dirty="0">
                <a:latin typeface="Lucida Grande"/>
                <a:cs typeface="Lucida Grande"/>
              </a:rPr>
              <a:t>1</a:t>
            </a:r>
            <a:r>
              <a:rPr lang="en-US" dirty="0"/>
              <a:t> and </a:t>
            </a:r>
            <a:r>
              <a:rPr lang="en-US" dirty="0">
                <a:latin typeface="Lucida Grande"/>
                <a:cs typeface="Lucida Grande"/>
              </a:rPr>
              <a:t>W</a:t>
            </a:r>
            <a:r>
              <a:rPr lang="en-US" baseline="-25000" dirty="0">
                <a:latin typeface="Lucida Grande"/>
                <a:cs typeface="Lucida Grande"/>
              </a:rPr>
              <a:t>2</a:t>
            </a:r>
            <a:r>
              <a:rPr lang="en-US" dirty="0"/>
              <a:t> </a:t>
            </a:r>
          </a:p>
          <a:p>
            <a:r>
              <a:rPr lang="en-US" dirty="0"/>
              <a:t>Calculus:</a:t>
            </a:r>
          </a:p>
          <a:p>
            <a:r>
              <a:rPr lang="en-US" dirty="0"/>
              <a:t>Set to </a:t>
            </a:r>
            <a:r>
              <a:rPr lang="en-US" dirty="0">
                <a:latin typeface="Lucida Grande"/>
                <a:cs typeface="Lucida Grande"/>
              </a:rPr>
              <a:t>0</a:t>
            </a:r>
            <a:r>
              <a:rPr lang="en-US" dirty="0"/>
              <a:t>, solve to find:</a:t>
            </a:r>
          </a:p>
          <a:p>
            <a:r>
              <a:rPr lang="en-US" dirty="0"/>
              <a:t>Where </a:t>
            </a:r>
            <a:r>
              <a:rPr lang="en-US" dirty="0" err="1">
                <a:latin typeface="Lucida Grande"/>
                <a:cs typeface="Lucida Grande"/>
              </a:rPr>
              <a:t>r</a:t>
            </a:r>
            <a:r>
              <a:rPr lang="en-US" baseline="-25000" dirty="0" err="1">
                <a:latin typeface="Lucida Grande"/>
                <a:cs typeface="Lucida Grande"/>
              </a:rPr>
              <a:t>m</a:t>
            </a:r>
            <a:r>
              <a:rPr lang="en-US" dirty="0">
                <a:latin typeface="Lucida Grande"/>
                <a:cs typeface="Lucida Grande"/>
              </a:rPr>
              <a:t> = W</a:t>
            </a:r>
            <a:r>
              <a:rPr lang="en-US" baseline="-25000" dirty="0">
                <a:latin typeface="Lucida Grande"/>
                <a:cs typeface="Lucida Grande"/>
              </a:rPr>
              <a:t>2</a:t>
            </a:r>
            <a:r>
              <a:rPr lang="en-US" dirty="0">
                <a:latin typeface="Lucida Grande"/>
                <a:cs typeface="Lucida Grande"/>
              </a:rPr>
              <a:t>/W</a:t>
            </a:r>
            <a:r>
              <a:rPr lang="en-US" dirty="0"/>
              <a:t>      </a:t>
            </a:r>
          </a:p>
          <a:p>
            <a:pPr lvl="1"/>
            <a:r>
              <a:rPr lang="en-US" dirty="0"/>
              <a:t>Note, </a:t>
            </a:r>
            <a:r>
              <a:rPr lang="en-US" dirty="0" err="1">
                <a:latin typeface="Lucida Grande"/>
                <a:cs typeface="Lucida Grande"/>
              </a:rPr>
              <a:t>r</a:t>
            </a:r>
            <a:r>
              <a:rPr lang="en-US" baseline="-25000" dirty="0" err="1">
                <a:latin typeface="Lucida Grande"/>
                <a:cs typeface="Lucida Grande"/>
              </a:rPr>
              <a:t>m</a:t>
            </a:r>
            <a:r>
              <a:rPr lang="en-US" dirty="0"/>
              <a:t> is (weighted) proportion of errors  </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19</a:t>
            </a:fld>
            <a:endParaRPr lang="en-US"/>
          </a:p>
        </p:txBody>
      </p:sp>
      <p:pic>
        <p:nvPicPr>
          <p:cNvPr id="6" name="Picture 5" descr="sumW.tiff"/>
          <p:cNvPicPr>
            <a:picLocks noChangeAspect="1"/>
          </p:cNvPicPr>
          <p:nvPr/>
        </p:nvPicPr>
        <p:blipFill>
          <a:blip r:embed="rId4"/>
          <a:stretch>
            <a:fillRect/>
          </a:stretch>
        </p:blipFill>
        <p:spPr>
          <a:xfrm>
            <a:off x="2438400" y="2819400"/>
            <a:ext cx="3626184" cy="635000"/>
          </a:xfrm>
          <a:prstGeom prst="rect">
            <a:avLst/>
          </a:prstGeom>
        </p:spPr>
      </p:pic>
      <p:pic>
        <p:nvPicPr>
          <p:cNvPr id="8" name="Picture 7" descr="alpha.tiff"/>
          <p:cNvPicPr>
            <a:picLocks noChangeAspect="1"/>
          </p:cNvPicPr>
          <p:nvPr/>
        </p:nvPicPr>
        <p:blipFill>
          <a:blip r:embed="rId5"/>
          <a:stretch>
            <a:fillRect/>
          </a:stretch>
        </p:blipFill>
        <p:spPr>
          <a:xfrm>
            <a:off x="5562600" y="4572000"/>
            <a:ext cx="2612390" cy="7543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Boosting</a:t>
            </a:r>
          </a:p>
        </p:txBody>
      </p:sp>
      <p:sp>
        <p:nvSpPr>
          <p:cNvPr id="3" name="Content Placeholder 2"/>
          <p:cNvSpPr>
            <a:spLocks noGrp="1"/>
          </p:cNvSpPr>
          <p:nvPr>
            <p:ph idx="1"/>
          </p:nvPr>
        </p:nvSpPr>
        <p:spPr/>
        <p:txBody>
          <a:bodyPr/>
          <a:lstStyle/>
          <a:p>
            <a:r>
              <a:rPr lang="en-US" dirty="0"/>
              <a:t>Suppose that we have a (large) set of binary classifiers</a:t>
            </a:r>
          </a:p>
          <a:p>
            <a:pPr lvl="1"/>
            <a:r>
              <a:rPr lang="en-US" dirty="0"/>
              <a:t>All of which trained on the same problem</a:t>
            </a:r>
          </a:p>
          <a:p>
            <a:r>
              <a:rPr lang="en-US" dirty="0"/>
              <a:t>Goal is to combine these to make one classifier that’s as strong as possible</a:t>
            </a:r>
          </a:p>
          <a:p>
            <a:r>
              <a:rPr lang="en-US" dirty="0"/>
              <a:t>We’ve seen that SVM (for example) can be used as “meta-classifier”</a:t>
            </a:r>
          </a:p>
          <a:p>
            <a:r>
              <a:rPr lang="en-US" dirty="0"/>
              <a:t>Boosting is ideal for </a:t>
            </a:r>
            <a:r>
              <a:rPr lang="en-US" b="1" i="1" dirty="0"/>
              <a:t>weak</a:t>
            </a:r>
            <a:r>
              <a:rPr lang="en-US" dirty="0"/>
              <a:t> classifiers</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AdaBoost</a:t>
            </a:r>
            <a:endParaRPr lang="en-US" dirty="0"/>
          </a:p>
        </p:txBody>
      </p:sp>
      <p:sp>
        <p:nvSpPr>
          <p:cNvPr id="3" name="Content Placeholder 2"/>
          <p:cNvSpPr>
            <a:spLocks noGrp="1"/>
          </p:cNvSpPr>
          <p:nvPr>
            <p:ph idx="1"/>
          </p:nvPr>
        </p:nvSpPr>
        <p:spPr/>
        <p:txBody>
          <a:bodyPr/>
          <a:lstStyle/>
          <a:p>
            <a:r>
              <a:rPr lang="en-US" dirty="0"/>
              <a:t>Summary of </a:t>
            </a:r>
            <a:r>
              <a:rPr lang="en-US" dirty="0" err="1">
                <a:latin typeface="Lucida Grande"/>
                <a:cs typeface="Lucida Grande"/>
              </a:rPr>
              <a:t>m</a:t>
            </a:r>
            <a:r>
              <a:rPr lang="en-US" baseline="30000" dirty="0" err="1"/>
              <a:t>th</a:t>
            </a:r>
            <a:r>
              <a:rPr lang="en-US" dirty="0"/>
              <a:t> iteration…   </a:t>
            </a:r>
          </a:p>
          <a:p>
            <a:r>
              <a:rPr lang="en-US" dirty="0"/>
              <a:t>Select </a:t>
            </a:r>
            <a:r>
              <a:rPr lang="en-US" dirty="0">
                <a:latin typeface="Lucida Grande"/>
                <a:cs typeface="Lucida Grande"/>
              </a:rPr>
              <a:t>k</a:t>
            </a:r>
            <a:r>
              <a:rPr lang="en-US" baseline="-25000" dirty="0">
                <a:latin typeface="Lucida Grande"/>
                <a:cs typeface="Lucida Grande"/>
              </a:rPr>
              <a:t>m</a:t>
            </a:r>
            <a:r>
              <a:rPr lang="en-US" dirty="0"/>
              <a:t> so that number of errors, or “misses” (i.e., </a:t>
            </a:r>
            <a:r>
              <a:rPr lang="en-US" dirty="0">
                <a:latin typeface="Lucida Grande"/>
                <a:cs typeface="Lucida Grande"/>
              </a:rPr>
              <a:t>W</a:t>
            </a:r>
            <a:r>
              <a:rPr lang="en-US" baseline="-25000" dirty="0">
                <a:latin typeface="Lucida Grande"/>
                <a:cs typeface="Lucida Grande"/>
              </a:rPr>
              <a:t>2</a:t>
            </a:r>
            <a:r>
              <a:rPr lang="en-US" dirty="0"/>
              <a:t>), is minimized</a:t>
            </a:r>
          </a:p>
          <a:p>
            <a:pPr lvl="1"/>
            <a:r>
              <a:rPr lang="en-US" dirty="0"/>
              <a:t>Like choosing next player as the one that does the most good for your team</a:t>
            </a:r>
          </a:p>
          <a:p>
            <a:r>
              <a:rPr lang="en-US" dirty="0"/>
              <a:t>Once </a:t>
            </a:r>
            <a:r>
              <a:rPr lang="en-US" dirty="0">
                <a:latin typeface="Lucida Grande"/>
                <a:cs typeface="Lucida Grande"/>
              </a:rPr>
              <a:t>k</a:t>
            </a:r>
            <a:r>
              <a:rPr lang="en-US" baseline="-25000" dirty="0">
                <a:latin typeface="Lucida Grande"/>
                <a:cs typeface="Lucida Grande"/>
              </a:rPr>
              <a:t>m</a:t>
            </a:r>
            <a:r>
              <a:rPr lang="en-US" dirty="0"/>
              <a:t> is known, compute </a:t>
            </a:r>
            <a:r>
              <a:rPr lang="en-US" dirty="0">
                <a:latin typeface="Lucida Grande"/>
                <a:cs typeface="Lucida Grande"/>
              </a:rPr>
              <a:t>W</a:t>
            </a:r>
            <a:r>
              <a:rPr lang="en-US" baseline="-25000" dirty="0">
                <a:latin typeface="Lucida Grande"/>
                <a:cs typeface="Lucida Grande"/>
              </a:rPr>
              <a:t>2</a:t>
            </a:r>
            <a:r>
              <a:rPr lang="en-US" dirty="0"/>
              <a:t> and </a:t>
            </a:r>
            <a:r>
              <a:rPr lang="en-US" dirty="0">
                <a:latin typeface="Lucida Grande"/>
                <a:cs typeface="Lucida Grande"/>
              </a:rPr>
              <a:t>W</a:t>
            </a:r>
          </a:p>
          <a:p>
            <a:r>
              <a:rPr lang="en-US" dirty="0"/>
              <a:t>Computer </a:t>
            </a:r>
            <a:r>
              <a:rPr lang="en-US" dirty="0">
                <a:latin typeface="Lucida Grande"/>
                <a:cs typeface="Lucida Grande"/>
              </a:rPr>
              <a:t>α</a:t>
            </a:r>
            <a:r>
              <a:rPr lang="en-US" baseline="-25000" dirty="0">
                <a:latin typeface="Lucida Grande"/>
                <a:cs typeface="Lucida Grande"/>
              </a:rPr>
              <a:t>m</a:t>
            </a:r>
            <a:r>
              <a:rPr lang="en-US" dirty="0"/>
              <a:t> as on previous slide</a:t>
            </a:r>
          </a:p>
          <a:p>
            <a:pPr lvl="1"/>
            <a:r>
              <a:rPr lang="en-US" dirty="0"/>
              <a:t>Choosing best role for the new “player” </a:t>
            </a:r>
          </a:p>
          <a:p>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Example</a:t>
            </a:r>
          </a:p>
        </p:txBody>
      </p:sp>
      <p:sp>
        <p:nvSpPr>
          <p:cNvPr id="3" name="Content Placeholder 2"/>
          <p:cNvSpPr>
            <a:spLocks noGrp="1"/>
          </p:cNvSpPr>
          <p:nvPr>
            <p:ph idx="1"/>
          </p:nvPr>
        </p:nvSpPr>
        <p:spPr>
          <a:xfrm>
            <a:off x="152400" y="1524000"/>
            <a:ext cx="5181600" cy="4572000"/>
          </a:xfrm>
        </p:spPr>
        <p:txBody>
          <a:bodyPr/>
          <a:lstStyle/>
          <a:p>
            <a:r>
              <a:rPr lang="en-US" dirty="0"/>
              <a:t>We have 100 labeled training samples</a:t>
            </a:r>
          </a:p>
          <a:p>
            <a:r>
              <a:rPr lang="en-US" dirty="0"/>
              <a:t>Set of very weak classifiers</a:t>
            </a:r>
          </a:p>
          <a:p>
            <a:pPr lvl="1"/>
            <a:r>
              <a:rPr lang="en-US" dirty="0"/>
              <a:t>Experiment with 250, 500, and 1000 classifiers</a:t>
            </a:r>
          </a:p>
          <a:p>
            <a:pPr lvl="1"/>
            <a:r>
              <a:rPr lang="en-US" dirty="0"/>
              <a:t>Here, each classifier is only marginally better than random (1% or 2%)</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21</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469" y="2286000"/>
            <a:ext cx="3323531" cy="2819400"/>
          </a:xfrm>
          <a:prstGeom prst="rect">
            <a:avLst/>
          </a:prstGeom>
        </p:spPr>
      </p:pic>
    </p:spTree>
    <p:extLst>
      <p:ext uri="{BB962C8B-B14F-4D97-AF65-F5344CB8AC3E}">
        <p14:creationId xmlns:p14="http://schemas.microsoft.com/office/powerpoint/2010/main" val="2304315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3200400" cy="914400"/>
          </a:xfrm>
        </p:spPr>
        <p:txBody>
          <a:bodyPr/>
          <a:lstStyle/>
          <a:p>
            <a:r>
              <a:rPr lang="en-US" dirty="0"/>
              <a:t>Results</a:t>
            </a:r>
          </a:p>
        </p:txBody>
      </p:sp>
      <p:sp>
        <p:nvSpPr>
          <p:cNvPr id="3" name="Content Placeholder 2"/>
          <p:cNvSpPr>
            <a:spLocks noGrp="1"/>
          </p:cNvSpPr>
          <p:nvPr>
            <p:ph idx="1"/>
          </p:nvPr>
        </p:nvSpPr>
        <p:spPr>
          <a:xfrm>
            <a:off x="228600" y="1676400"/>
            <a:ext cx="3352800" cy="4343400"/>
          </a:xfrm>
        </p:spPr>
        <p:txBody>
          <a:bodyPr/>
          <a:lstStyle/>
          <a:p>
            <a:r>
              <a:rPr lang="en-US" sz="2800" dirty="0"/>
              <a:t>With 250 classifiers</a:t>
            </a:r>
          </a:p>
          <a:p>
            <a:pPr lvl="1"/>
            <a:r>
              <a:rPr lang="en-US" sz="2400" dirty="0"/>
              <a:t>Best result is 91% accuracy</a:t>
            </a:r>
          </a:p>
          <a:p>
            <a:pPr lvl="1"/>
            <a:r>
              <a:rPr lang="en-US" sz="2400" dirty="0"/>
              <a:t>And uses 160 classifiers</a:t>
            </a:r>
          </a:p>
          <a:p>
            <a:r>
              <a:rPr lang="en-US" sz="2800" dirty="0"/>
              <a:t>Both 500 and 1k classifiers reach 100% accuracy</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22</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300" y="1143000"/>
            <a:ext cx="5473700" cy="5181600"/>
          </a:xfrm>
          <a:prstGeom prst="rect">
            <a:avLst/>
          </a:prstGeom>
        </p:spPr>
      </p:pic>
    </p:spTree>
    <p:extLst>
      <p:ext uri="{BB962C8B-B14F-4D97-AF65-F5344CB8AC3E}">
        <p14:creationId xmlns:p14="http://schemas.microsoft.com/office/powerpoint/2010/main" val="3516680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a:xfrm>
            <a:off x="685800" y="1676400"/>
            <a:ext cx="8001000" cy="4419600"/>
          </a:xfrm>
        </p:spPr>
        <p:txBody>
          <a:bodyPr/>
          <a:lstStyle/>
          <a:p>
            <a:pPr>
              <a:lnSpc>
                <a:spcPct val="110000"/>
              </a:lnSpc>
            </a:pPr>
            <a:r>
              <a:rPr lang="en-US" dirty="0"/>
              <a:t>HMM with random restarts </a:t>
            </a:r>
            <a:r>
              <a:rPr lang="en-US" dirty="0" err="1"/>
              <a:t>vs</a:t>
            </a:r>
            <a:r>
              <a:rPr lang="en-US" dirty="0"/>
              <a:t> boosting</a:t>
            </a:r>
          </a:p>
          <a:p>
            <a:pPr>
              <a:lnSpc>
                <a:spcPct val="110000"/>
              </a:lnSpc>
            </a:pPr>
            <a:r>
              <a:rPr lang="en-US" dirty="0"/>
              <a:t>Train HMMs (</a:t>
            </a:r>
            <a:r>
              <a:rPr lang="en-US" dirty="0">
                <a:latin typeface="Arial" panose="020B0604020202020204" pitchFamily="34" charset="0"/>
                <a:cs typeface="Arial" panose="020B0604020202020204" pitchFamily="34" charset="0"/>
              </a:rPr>
              <a:t>N=2</a:t>
            </a:r>
            <a:r>
              <a:rPr lang="en-US" dirty="0"/>
              <a:t>), random restarts</a:t>
            </a:r>
          </a:p>
          <a:p>
            <a:pPr lvl="1">
              <a:lnSpc>
                <a:spcPct val="110000"/>
              </a:lnSpc>
            </a:pPr>
            <a:r>
              <a:rPr lang="en-US" dirty="0"/>
              <a:t>Compare average model, best model, and </a:t>
            </a:r>
            <a:r>
              <a:rPr lang="en-US" dirty="0" err="1"/>
              <a:t>AdaBoost</a:t>
            </a:r>
            <a:r>
              <a:rPr lang="en-US" dirty="0"/>
              <a:t> classifier</a:t>
            </a:r>
          </a:p>
          <a:p>
            <a:pPr lvl="1">
              <a:lnSpc>
                <a:spcPct val="110000"/>
              </a:lnSpc>
            </a:pPr>
            <a:r>
              <a:rPr lang="en-US" dirty="0"/>
              <a:t>Boosting based on classifiers from HMMs</a:t>
            </a:r>
          </a:p>
          <a:p>
            <a:pPr>
              <a:lnSpc>
                <a:spcPct val="110000"/>
              </a:lnSpc>
            </a:pPr>
            <a:r>
              <a:rPr lang="en-US" dirty="0"/>
              <a:t>Five malware families plus benign set</a:t>
            </a:r>
          </a:p>
          <a:p>
            <a:pPr lvl="1">
              <a:lnSpc>
                <a:spcPct val="110000"/>
              </a:lnSpc>
            </a:pPr>
            <a:r>
              <a:rPr lang="en-US" dirty="0"/>
              <a:t>Based on top 30 </a:t>
            </a:r>
            <a:r>
              <a:rPr lang="en-US" dirty="0" err="1"/>
              <a:t>opcodes</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23</a:t>
            </a:fld>
            <a:endParaRPr lang="en-US"/>
          </a:p>
        </p:txBody>
      </p:sp>
    </p:spTree>
    <p:extLst>
      <p:ext uri="{BB962C8B-B14F-4D97-AF65-F5344CB8AC3E}">
        <p14:creationId xmlns:p14="http://schemas.microsoft.com/office/powerpoint/2010/main" val="359603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Families</a:t>
            </a:r>
          </a:p>
        </p:txBody>
      </p:sp>
      <p:sp>
        <p:nvSpPr>
          <p:cNvPr id="3" name="Content Placeholder 2"/>
          <p:cNvSpPr>
            <a:spLocks noGrp="1"/>
          </p:cNvSpPr>
          <p:nvPr>
            <p:ph idx="1"/>
          </p:nvPr>
        </p:nvSpPr>
        <p:spPr>
          <a:xfrm>
            <a:off x="152400" y="1676400"/>
            <a:ext cx="3657600" cy="4495800"/>
          </a:xfrm>
        </p:spPr>
        <p:txBody>
          <a:bodyPr/>
          <a:lstStyle/>
          <a:p>
            <a:r>
              <a:rPr lang="en-US" dirty="0"/>
              <a:t>Malware families from </a:t>
            </a:r>
            <a:r>
              <a:rPr lang="en-US" dirty="0" err="1"/>
              <a:t>Malicia</a:t>
            </a:r>
            <a:r>
              <a:rPr lang="en-US" dirty="0"/>
              <a:t> dataset</a:t>
            </a:r>
          </a:p>
          <a:p>
            <a:r>
              <a:rPr lang="en-US" dirty="0"/>
              <a:t>Benign set consists of Win32 exes</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24</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800" y="2882900"/>
            <a:ext cx="5156200" cy="2832100"/>
          </a:xfrm>
          <a:prstGeom prst="rect">
            <a:avLst/>
          </a:prstGeom>
        </p:spPr>
      </p:pic>
    </p:spTree>
    <p:extLst>
      <p:ext uri="{BB962C8B-B14F-4D97-AF65-F5344CB8AC3E}">
        <p14:creationId xmlns:p14="http://schemas.microsoft.com/office/powerpoint/2010/main" val="107699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114800" cy="1143000"/>
          </a:xfrm>
        </p:spPr>
        <p:txBody>
          <a:bodyPr/>
          <a:lstStyle/>
          <a:p>
            <a:r>
              <a:rPr lang="en-US" dirty="0" err="1"/>
              <a:t>Opcodes</a:t>
            </a:r>
            <a:endParaRPr lang="en-US" dirty="0"/>
          </a:p>
        </p:txBody>
      </p:sp>
      <p:sp>
        <p:nvSpPr>
          <p:cNvPr id="3" name="Content Placeholder 2"/>
          <p:cNvSpPr>
            <a:spLocks noGrp="1"/>
          </p:cNvSpPr>
          <p:nvPr>
            <p:ph idx="1"/>
          </p:nvPr>
        </p:nvSpPr>
        <p:spPr>
          <a:xfrm>
            <a:off x="304800" y="1676400"/>
            <a:ext cx="3657600" cy="4419600"/>
          </a:xfrm>
        </p:spPr>
        <p:txBody>
          <a:bodyPr/>
          <a:lstStyle/>
          <a:p>
            <a:r>
              <a:rPr lang="en-US" dirty="0"/>
              <a:t>Top 30 </a:t>
            </a:r>
            <a:r>
              <a:rPr lang="en-US" dirty="0" err="1"/>
              <a:t>opcodes</a:t>
            </a:r>
            <a:r>
              <a:rPr lang="en-US" dirty="0"/>
              <a:t> and families</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25</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971800"/>
            <a:ext cx="8382000" cy="3632592"/>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158" y="254000"/>
            <a:ext cx="3915641" cy="2413000"/>
          </a:xfrm>
          <a:prstGeom prst="rect">
            <a:avLst/>
          </a:prstGeom>
        </p:spPr>
      </p:pic>
    </p:spTree>
    <p:extLst>
      <p:ext uri="{BB962C8B-B14F-4D97-AF65-F5344CB8AC3E}">
        <p14:creationId xmlns:p14="http://schemas.microsoft.com/office/powerpoint/2010/main" val="113024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334000" cy="914400"/>
          </a:xfrm>
        </p:spPr>
        <p:txBody>
          <a:bodyPr/>
          <a:lstStyle/>
          <a:p>
            <a:r>
              <a:rPr lang="en-US" dirty="0"/>
              <a:t>Initial Experiments</a:t>
            </a:r>
          </a:p>
        </p:txBody>
      </p:sp>
      <p:sp>
        <p:nvSpPr>
          <p:cNvPr id="3" name="Content Placeholder 2"/>
          <p:cNvSpPr>
            <a:spLocks noGrp="1"/>
          </p:cNvSpPr>
          <p:nvPr>
            <p:ph idx="1"/>
          </p:nvPr>
        </p:nvSpPr>
        <p:spPr>
          <a:xfrm>
            <a:off x="152400" y="1828800"/>
            <a:ext cx="4114800" cy="4419600"/>
          </a:xfrm>
        </p:spPr>
        <p:txBody>
          <a:bodyPr/>
          <a:lstStyle/>
          <a:p>
            <a:r>
              <a:rPr lang="en-US" dirty="0"/>
              <a:t>Based on 1000 trained HMMs</a:t>
            </a:r>
          </a:p>
          <a:p>
            <a:pPr lvl="1"/>
            <a:r>
              <a:rPr lang="en-US" dirty="0"/>
              <a:t>All subsequent experiments also based on 1k HMMs</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26</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491" y="1478582"/>
            <a:ext cx="5081509" cy="4769818"/>
          </a:xfrm>
          <a:prstGeom prst="rect">
            <a:avLst/>
          </a:prstGeom>
        </p:spPr>
      </p:pic>
    </p:spTree>
    <p:extLst>
      <p:ext uri="{BB962C8B-B14F-4D97-AF65-F5344CB8AC3E}">
        <p14:creationId xmlns:p14="http://schemas.microsoft.com/office/powerpoint/2010/main" val="3144900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Morphing Experiments</a:t>
            </a:r>
          </a:p>
        </p:txBody>
      </p:sp>
      <p:sp>
        <p:nvSpPr>
          <p:cNvPr id="3" name="Content Placeholder 2"/>
          <p:cNvSpPr>
            <a:spLocks noGrp="1"/>
          </p:cNvSpPr>
          <p:nvPr>
            <p:ph idx="1"/>
          </p:nvPr>
        </p:nvSpPr>
        <p:spPr>
          <a:xfrm>
            <a:off x="228600" y="1676400"/>
            <a:ext cx="3886200" cy="4419600"/>
          </a:xfrm>
        </p:spPr>
        <p:txBody>
          <a:bodyPr/>
          <a:lstStyle/>
          <a:p>
            <a:r>
              <a:rPr lang="en-US" dirty="0"/>
              <a:t>Morphing to test robustness</a:t>
            </a:r>
          </a:p>
          <a:p>
            <a:r>
              <a:rPr lang="en-US" dirty="0"/>
              <a:t>Insert dead code from benign</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27</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046" y="1447800"/>
            <a:ext cx="4543954" cy="4724400"/>
          </a:xfrm>
          <a:prstGeom prst="rect">
            <a:avLst/>
          </a:prstGeom>
        </p:spPr>
      </p:pic>
    </p:spTree>
    <p:extLst>
      <p:ext uri="{BB962C8B-B14F-4D97-AF65-F5344CB8AC3E}">
        <p14:creationId xmlns:p14="http://schemas.microsoft.com/office/powerpoint/2010/main" val="112251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4343400" cy="1524000"/>
          </a:xfrm>
        </p:spPr>
        <p:txBody>
          <a:bodyPr/>
          <a:lstStyle/>
          <a:p>
            <a:r>
              <a:rPr lang="en-US" dirty="0"/>
              <a:t>Cold Start Problem</a:t>
            </a:r>
          </a:p>
        </p:txBody>
      </p:sp>
      <p:sp>
        <p:nvSpPr>
          <p:cNvPr id="3" name="Content Placeholder 2"/>
          <p:cNvSpPr>
            <a:spLocks noGrp="1"/>
          </p:cNvSpPr>
          <p:nvPr>
            <p:ph idx="1"/>
          </p:nvPr>
        </p:nvSpPr>
        <p:spPr>
          <a:xfrm>
            <a:off x="228600" y="1676400"/>
            <a:ext cx="4191000" cy="4572000"/>
          </a:xfrm>
        </p:spPr>
        <p:txBody>
          <a:bodyPr/>
          <a:lstStyle/>
          <a:p>
            <a:r>
              <a:rPr lang="en-US" dirty="0"/>
              <a:t>“Cold start” refers to training when only limited data is available</a:t>
            </a:r>
          </a:p>
          <a:p>
            <a:pPr lvl="1"/>
            <a:r>
              <a:rPr lang="en-US" dirty="0"/>
              <a:t>Like when initially collecting data</a:t>
            </a:r>
          </a:p>
          <a:p>
            <a:pPr lvl="1"/>
            <a:r>
              <a:rPr lang="en-US" dirty="0"/>
              <a:t>Want to train as soon as possible</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28</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971" y="0"/>
            <a:ext cx="4013029" cy="6858000"/>
          </a:xfrm>
          <a:prstGeom prst="rect">
            <a:avLst/>
          </a:prstGeom>
        </p:spPr>
      </p:pic>
    </p:spTree>
    <p:extLst>
      <p:ext uri="{BB962C8B-B14F-4D97-AF65-F5344CB8AC3E}">
        <p14:creationId xmlns:p14="http://schemas.microsoft.com/office/powerpoint/2010/main" val="2337905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AdaBoost</a:t>
            </a:r>
            <a:endParaRPr lang="en-US" dirty="0"/>
          </a:p>
        </p:txBody>
      </p:sp>
      <p:sp>
        <p:nvSpPr>
          <p:cNvPr id="3" name="Content Placeholder 2"/>
          <p:cNvSpPr>
            <a:spLocks noGrp="1"/>
          </p:cNvSpPr>
          <p:nvPr>
            <p:ph idx="1"/>
          </p:nvPr>
        </p:nvSpPr>
        <p:spPr>
          <a:xfrm>
            <a:off x="685800" y="1600200"/>
            <a:ext cx="8001000" cy="4419600"/>
          </a:xfrm>
        </p:spPr>
        <p:txBody>
          <a:bodyPr/>
          <a:lstStyle/>
          <a:p>
            <a:r>
              <a:rPr lang="en-US" dirty="0" err="1"/>
              <a:t>AdaBoost</a:t>
            </a:r>
            <a:r>
              <a:rPr lang="en-US" dirty="0"/>
              <a:t> can be considered a method to reduce “dimensionality” (in a sense)</a:t>
            </a:r>
          </a:p>
          <a:p>
            <a:pPr lvl="1"/>
            <a:r>
              <a:rPr lang="en-US" dirty="0"/>
              <a:t>Algorithm only selects things that will improve overall classifier</a:t>
            </a:r>
          </a:p>
          <a:p>
            <a:pPr lvl="1"/>
            <a:r>
              <a:rPr lang="en-US" dirty="0"/>
              <a:t>Irrelevant “things” (classifiers) ignored</a:t>
            </a:r>
          </a:p>
          <a:p>
            <a:r>
              <a:rPr lang="en-US" dirty="0"/>
              <a:t>Recall, we said mislabeled training data is the Achilles heel of boosting</a:t>
            </a:r>
          </a:p>
          <a:p>
            <a:pPr lvl="1"/>
            <a:r>
              <a:rPr lang="en-US" dirty="0" err="1"/>
              <a:t>AdaBoost</a:t>
            </a:r>
            <a:r>
              <a:rPr lang="en-US" dirty="0"/>
              <a:t> also has problems with outliers due to exponential weighting</a:t>
            </a:r>
            <a:r>
              <a:rPr lang="is-IS" dirty="0"/>
              <a:t>…</a:t>
            </a:r>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Boosting</a:t>
            </a:r>
          </a:p>
        </p:txBody>
      </p:sp>
      <p:sp>
        <p:nvSpPr>
          <p:cNvPr id="3" name="Content Placeholder 2"/>
          <p:cNvSpPr>
            <a:spLocks noGrp="1"/>
          </p:cNvSpPr>
          <p:nvPr>
            <p:ph idx="1"/>
          </p:nvPr>
        </p:nvSpPr>
        <p:spPr>
          <a:xfrm>
            <a:off x="685800" y="1600200"/>
            <a:ext cx="7924800" cy="4648200"/>
          </a:xfrm>
        </p:spPr>
        <p:txBody>
          <a:bodyPr/>
          <a:lstStyle/>
          <a:p>
            <a:r>
              <a:rPr lang="en-US" dirty="0"/>
              <a:t>Intuitively, stronger classifiers will yield a better “meta-classifier”</a:t>
            </a:r>
          </a:p>
          <a:p>
            <a:pPr lvl="1"/>
            <a:r>
              <a:rPr lang="en-US" dirty="0"/>
              <a:t>This is almost certainly true when combining scores using SVM, for example</a:t>
            </a:r>
          </a:p>
          <a:p>
            <a:r>
              <a:rPr lang="en-US" dirty="0"/>
              <a:t>Boosting is somewhat counter-intuitive</a:t>
            </a:r>
          </a:p>
          <a:p>
            <a:r>
              <a:rPr lang="en-US" dirty="0"/>
              <a:t>Boosting produces a strong classifier from </a:t>
            </a:r>
            <a:r>
              <a:rPr lang="en-US" b="1" dirty="0"/>
              <a:t>many</a:t>
            </a:r>
            <a:r>
              <a:rPr lang="en-US" dirty="0"/>
              <a:t> (very) weak classifiers</a:t>
            </a:r>
          </a:p>
          <a:p>
            <a:pPr lvl="1"/>
            <a:r>
              <a:rPr lang="en-US" dirty="0"/>
              <a:t>We’ll get an </a:t>
            </a:r>
            <a:r>
              <a:rPr lang="en-US" b="1" i="1" dirty="0"/>
              <a:t>arbitrarily strong</a:t>
            </a:r>
            <a:r>
              <a:rPr lang="en-US" dirty="0"/>
              <a:t> classifier, if we have enough (weak) classifiers</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a:xfrm>
            <a:off x="533400" y="1676400"/>
            <a:ext cx="8077200" cy="4572000"/>
          </a:xfrm>
        </p:spPr>
        <p:txBody>
          <a:bodyPr/>
          <a:lstStyle/>
          <a:p>
            <a:r>
              <a:rPr lang="en-US" sz="2800" dirty="0"/>
              <a:t>Given lots of weak classifiers</a:t>
            </a:r>
            <a:r>
              <a:rPr lang="is-IS" sz="2800" dirty="0"/>
              <a:t>…</a:t>
            </a:r>
            <a:endParaRPr lang="en-US" sz="2800" dirty="0"/>
          </a:p>
          <a:p>
            <a:pPr lvl="1"/>
            <a:r>
              <a:rPr lang="en-US" sz="2400" dirty="0"/>
              <a:t>Which can be </a:t>
            </a:r>
            <a:r>
              <a:rPr lang="en-US" sz="2400" b="1" i="1" dirty="0"/>
              <a:t>very</a:t>
            </a:r>
            <a:r>
              <a:rPr lang="en-US" sz="2400" dirty="0"/>
              <a:t> weak, but not random</a:t>
            </a:r>
          </a:p>
          <a:p>
            <a:r>
              <a:rPr lang="is-IS" sz="2800" dirty="0"/>
              <a:t>W</a:t>
            </a:r>
            <a:r>
              <a:rPr lang="en-US" sz="2800" dirty="0"/>
              <a:t>e can use boosting to construct an </a:t>
            </a:r>
            <a:r>
              <a:rPr lang="en-US" sz="2800" b="1" i="1" dirty="0"/>
              <a:t>arbitrarily strong</a:t>
            </a:r>
            <a:r>
              <a:rPr lang="en-US" sz="2800" dirty="0"/>
              <a:t> classifier</a:t>
            </a:r>
          </a:p>
          <a:p>
            <a:r>
              <a:rPr lang="en-US" sz="2800" dirty="0"/>
              <a:t>AdaBoost uses simple greedy approach</a:t>
            </a:r>
          </a:p>
          <a:p>
            <a:pPr lvl="1"/>
            <a:r>
              <a:rPr lang="en-US" sz="2400" dirty="0"/>
              <a:t>Maximize improvement at each step</a:t>
            </a:r>
          </a:p>
          <a:p>
            <a:pPr lvl="1"/>
            <a:r>
              <a:rPr lang="en-US" sz="2400" dirty="0"/>
              <a:t>But, sensitive to noise and outliers</a:t>
            </a:r>
            <a:r>
              <a:rPr lang="is-IS" sz="2400" dirty="0"/>
              <a:t>…</a:t>
            </a:r>
          </a:p>
          <a:p>
            <a:r>
              <a:rPr lang="is-IS" sz="2800" dirty="0"/>
              <a:t>XGBoost is most popular boosting algorithm</a:t>
            </a:r>
          </a:p>
          <a:p>
            <a:pPr lvl="1"/>
            <a:r>
              <a:rPr lang="is-IS" sz="2400" dirty="0"/>
              <a:t>Improves on the weaknesses of AdaBoost</a:t>
            </a:r>
          </a:p>
          <a:p>
            <a:pPr lvl="1"/>
            <a:r>
              <a:rPr lang="is-IS" sz="2400" dirty="0"/>
              <a:t>Winner strategy in many ML competitions</a:t>
            </a:r>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30</a:t>
            </a:fld>
            <a:endParaRPr lang="en-US"/>
          </a:p>
        </p:txBody>
      </p:sp>
    </p:spTree>
    <p:extLst>
      <p:ext uri="{BB962C8B-B14F-4D97-AF65-F5344CB8AC3E}">
        <p14:creationId xmlns:p14="http://schemas.microsoft.com/office/powerpoint/2010/main" val="6012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M. Stamp, Boost your knowledge of </a:t>
            </a:r>
            <a:r>
              <a:rPr lang="en-US" dirty="0" err="1"/>
              <a:t>AdaBoost</a:t>
            </a:r>
            <a:r>
              <a:rPr lang="en-US" dirty="0"/>
              <a:t>, </a:t>
            </a:r>
            <a:r>
              <a:rPr lang="en-US" dirty="0">
                <a:hlinkClick r:id="rId3"/>
              </a:rPr>
              <a:t>https://www.cs.sjsu.edu/~stamp/RUA/ada.pdf</a:t>
            </a:r>
            <a:endParaRPr lang="en-US" dirty="0"/>
          </a:p>
          <a:p>
            <a:r>
              <a:rPr lang="en-US" dirty="0"/>
              <a:t>R. Rojas, </a:t>
            </a:r>
            <a:r>
              <a:rPr lang="en-US" dirty="0" err="1"/>
              <a:t>AdaBoost</a:t>
            </a:r>
            <a:r>
              <a:rPr lang="en-US" dirty="0"/>
              <a:t> and the Super Bowl of classifiers, </a:t>
            </a:r>
            <a:r>
              <a:rPr lang="en-US" dirty="0">
                <a:hlinkClick r:id="rId4"/>
              </a:rPr>
              <a:t>http://www.inf.fu-berlin.de/inst/ag-ki/adaboost4.pdf</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31</a:t>
            </a:fld>
            <a:endParaRPr lang="en-US"/>
          </a:p>
        </p:txBody>
      </p:sp>
    </p:spTree>
    <p:extLst>
      <p:ext uri="{BB962C8B-B14F-4D97-AF65-F5344CB8AC3E}">
        <p14:creationId xmlns:p14="http://schemas.microsoft.com/office/powerpoint/2010/main" val="1335562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371600"/>
          </a:xfrm>
        </p:spPr>
        <p:txBody>
          <a:bodyPr/>
          <a:lstStyle/>
          <a:p>
            <a:r>
              <a:rPr lang="en-US" dirty="0"/>
              <a:t>Competitive Equity and </a:t>
            </a:r>
            <a:r>
              <a:rPr lang="en-US" dirty="0" err="1"/>
              <a:t>AdaBoost</a:t>
            </a:r>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32</a:t>
            </a:fld>
            <a:endParaRPr lang="en-US"/>
          </a:p>
        </p:txBody>
      </p:sp>
    </p:spTree>
    <p:extLst>
      <p:ext uri="{BB962C8B-B14F-4D97-AF65-F5344CB8AC3E}">
        <p14:creationId xmlns:p14="http://schemas.microsoft.com/office/powerpoint/2010/main" val="3206003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1143000"/>
          </a:xfrm>
        </p:spPr>
        <p:txBody>
          <a:bodyPr/>
          <a:lstStyle/>
          <a:p>
            <a:r>
              <a:rPr lang="en-US" dirty="0"/>
              <a:t>California High School Sports</a:t>
            </a:r>
          </a:p>
        </p:txBody>
      </p:sp>
      <p:sp>
        <p:nvSpPr>
          <p:cNvPr id="3" name="Content Placeholder 2"/>
          <p:cNvSpPr>
            <a:spLocks noGrp="1"/>
          </p:cNvSpPr>
          <p:nvPr>
            <p:ph idx="1"/>
          </p:nvPr>
        </p:nvSpPr>
        <p:spPr>
          <a:xfrm>
            <a:off x="685800" y="1676400"/>
            <a:ext cx="8077200" cy="4419600"/>
          </a:xfrm>
        </p:spPr>
        <p:txBody>
          <a:bodyPr/>
          <a:lstStyle/>
          <a:p>
            <a:r>
              <a:rPr lang="en-US" dirty="0"/>
              <a:t>California Interscholastic Federation (CIF) administers high school sports</a:t>
            </a:r>
          </a:p>
          <a:p>
            <a:r>
              <a:rPr lang="en-US" dirty="0"/>
              <a:t>Under the CIF, there are 10 “sections”</a:t>
            </a:r>
          </a:p>
          <a:p>
            <a:pPr lvl="1"/>
            <a:r>
              <a:rPr lang="en-US" dirty="0"/>
              <a:t>Each section has its own tournaments</a:t>
            </a:r>
          </a:p>
          <a:p>
            <a:pPr lvl="1"/>
            <a:r>
              <a:rPr lang="en-US" dirty="0"/>
              <a:t>Usually, also a CIF state tournament</a:t>
            </a:r>
          </a:p>
          <a:p>
            <a:r>
              <a:rPr lang="en-US" dirty="0"/>
              <a:t>Multiple divisions, usually 1 thru 5</a:t>
            </a:r>
          </a:p>
          <a:p>
            <a:pPr lvl="1"/>
            <a:r>
              <a:rPr lang="en-US" dirty="0"/>
              <a:t>Division 1 is highest, while 5 is lowest</a:t>
            </a:r>
          </a:p>
          <a:p>
            <a:r>
              <a:rPr lang="en-US" dirty="0"/>
              <a:t>Sometimes an “open” division at the top</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33</a:t>
            </a:fld>
            <a:endParaRPr lang="en-US"/>
          </a:p>
        </p:txBody>
      </p:sp>
    </p:spTree>
    <p:extLst>
      <p:ext uri="{BB962C8B-B14F-4D97-AF65-F5344CB8AC3E}">
        <p14:creationId xmlns:p14="http://schemas.microsoft.com/office/powerpoint/2010/main" val="876825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1143000"/>
          </a:xfrm>
        </p:spPr>
        <p:txBody>
          <a:bodyPr/>
          <a:lstStyle/>
          <a:p>
            <a:r>
              <a:rPr lang="en-US" dirty="0"/>
              <a:t>Assigning Schools to Divisions</a:t>
            </a:r>
          </a:p>
        </p:txBody>
      </p:sp>
      <p:sp>
        <p:nvSpPr>
          <p:cNvPr id="3" name="Content Placeholder 2"/>
          <p:cNvSpPr>
            <a:spLocks noGrp="1"/>
          </p:cNvSpPr>
          <p:nvPr>
            <p:ph idx="1"/>
          </p:nvPr>
        </p:nvSpPr>
        <p:spPr>
          <a:xfrm>
            <a:off x="533400" y="1676400"/>
            <a:ext cx="8153400" cy="4419600"/>
          </a:xfrm>
        </p:spPr>
        <p:txBody>
          <a:bodyPr/>
          <a:lstStyle/>
          <a:p>
            <a:r>
              <a:rPr lang="en-US" dirty="0"/>
              <a:t>How are schools assigned to divisions?</a:t>
            </a:r>
          </a:p>
          <a:p>
            <a:r>
              <a:rPr lang="en-US" dirty="0"/>
              <a:t>Traditionally, the assignment made primarily based on enrollment</a:t>
            </a:r>
          </a:p>
          <a:p>
            <a:pPr lvl="1"/>
            <a:r>
              <a:rPr lang="en-US" dirty="0"/>
              <a:t>Smallest schools in Division 5</a:t>
            </a:r>
          </a:p>
          <a:p>
            <a:pPr lvl="1"/>
            <a:r>
              <a:rPr lang="en-US" dirty="0"/>
              <a:t>Biggest schools in Division 1</a:t>
            </a:r>
          </a:p>
          <a:p>
            <a:r>
              <a:rPr lang="en-US" dirty="0"/>
              <a:t>Most states base such divisions primarily on high school enrollment </a:t>
            </a:r>
          </a:p>
          <a:p>
            <a:pPr lvl="1"/>
            <a:r>
              <a:rPr lang="en-US" dirty="0"/>
              <a:t>Private schools may be handled differently </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34</a:t>
            </a:fld>
            <a:endParaRPr lang="en-US"/>
          </a:p>
        </p:txBody>
      </p:sp>
    </p:spTree>
    <p:extLst>
      <p:ext uri="{BB962C8B-B14F-4D97-AF65-F5344CB8AC3E}">
        <p14:creationId xmlns:p14="http://schemas.microsoft.com/office/powerpoint/2010/main" val="2963332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on Private Schools</a:t>
            </a:r>
          </a:p>
        </p:txBody>
      </p:sp>
      <p:sp>
        <p:nvSpPr>
          <p:cNvPr id="3" name="Content Placeholder 2"/>
          <p:cNvSpPr>
            <a:spLocks noGrp="1"/>
          </p:cNvSpPr>
          <p:nvPr>
            <p:ph idx="1"/>
          </p:nvPr>
        </p:nvSpPr>
        <p:spPr>
          <a:xfrm>
            <a:off x="685800" y="1676400"/>
            <a:ext cx="7924800" cy="4419600"/>
          </a:xfrm>
        </p:spPr>
        <p:txBody>
          <a:bodyPr/>
          <a:lstStyle/>
          <a:p>
            <a:r>
              <a:rPr lang="en-US" dirty="0"/>
              <a:t>As of 2016, 25% of schools in U.S. were private (elementary &amp; secondary)</a:t>
            </a:r>
          </a:p>
          <a:p>
            <a:r>
              <a:rPr lang="en-US" dirty="0"/>
              <a:t>Account for about 10% of students </a:t>
            </a:r>
          </a:p>
          <a:p>
            <a:pPr lvl="1"/>
            <a:r>
              <a:rPr lang="en-US" dirty="0"/>
              <a:t>About 22% of private school students were in nonsectarian schools</a:t>
            </a:r>
          </a:p>
          <a:p>
            <a:pPr lvl="1"/>
            <a:r>
              <a:rPr lang="en-US" dirty="0"/>
              <a:t>About 39% of private schools students were in Catholic schools</a:t>
            </a:r>
          </a:p>
          <a:p>
            <a:pPr lvl="1"/>
            <a:r>
              <a:rPr lang="en-US" dirty="0"/>
              <a:t>Most of the remaining 39% were is schools with other religious affiliations </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35</a:t>
            </a:fld>
            <a:endParaRPr lang="en-US"/>
          </a:p>
        </p:txBody>
      </p:sp>
    </p:spTree>
    <p:extLst>
      <p:ext uri="{BB962C8B-B14F-4D97-AF65-F5344CB8AC3E}">
        <p14:creationId xmlns:p14="http://schemas.microsoft.com/office/powerpoint/2010/main" val="697162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and Competition</a:t>
            </a:r>
          </a:p>
        </p:txBody>
      </p:sp>
      <p:sp>
        <p:nvSpPr>
          <p:cNvPr id="3" name="Content Placeholder 2"/>
          <p:cNvSpPr>
            <a:spLocks noGrp="1"/>
          </p:cNvSpPr>
          <p:nvPr>
            <p:ph idx="1"/>
          </p:nvPr>
        </p:nvSpPr>
        <p:spPr/>
        <p:txBody>
          <a:bodyPr/>
          <a:lstStyle/>
          <a:p>
            <a:r>
              <a:rPr lang="en-US" dirty="0"/>
              <a:t>Why base divisions on enrollment?</a:t>
            </a:r>
          </a:p>
          <a:p>
            <a:r>
              <a:rPr lang="en-US" dirty="0"/>
              <a:t>Common sense dictates that more students implies better teams </a:t>
            </a:r>
          </a:p>
          <a:p>
            <a:r>
              <a:rPr lang="en-US" dirty="0"/>
              <a:t>And experience tends to support this</a:t>
            </a:r>
          </a:p>
          <a:p>
            <a:r>
              <a:rPr lang="en-US" dirty="0"/>
              <a:t>Small schools generally could not hope to compete against large schools</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36</a:t>
            </a:fld>
            <a:endParaRPr lang="en-US"/>
          </a:p>
        </p:txBody>
      </p:sp>
    </p:spTree>
    <p:extLst>
      <p:ext uri="{BB962C8B-B14F-4D97-AF65-F5344CB8AC3E}">
        <p14:creationId xmlns:p14="http://schemas.microsoft.com/office/powerpoint/2010/main" val="2597094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Equity</a:t>
            </a:r>
          </a:p>
        </p:txBody>
      </p:sp>
      <p:sp>
        <p:nvSpPr>
          <p:cNvPr id="3" name="Content Placeholder 2"/>
          <p:cNvSpPr>
            <a:spLocks noGrp="1"/>
          </p:cNvSpPr>
          <p:nvPr>
            <p:ph idx="1"/>
          </p:nvPr>
        </p:nvSpPr>
        <p:spPr>
          <a:xfrm>
            <a:off x="609600" y="1676400"/>
            <a:ext cx="8077200" cy="4343400"/>
          </a:xfrm>
        </p:spPr>
        <p:txBody>
          <a:bodyPr/>
          <a:lstStyle/>
          <a:p>
            <a:r>
              <a:rPr lang="en-US" dirty="0"/>
              <a:t>California has to be different…</a:t>
            </a:r>
          </a:p>
          <a:p>
            <a:pPr lvl="1"/>
            <a:r>
              <a:rPr lang="en-US" dirty="0"/>
              <a:t>Of course!</a:t>
            </a:r>
          </a:p>
          <a:p>
            <a:r>
              <a:rPr lang="en-US" dirty="0"/>
              <a:t>Instead of enrollment, California uses </a:t>
            </a:r>
            <a:r>
              <a:rPr lang="en-US" b="1" i="1" dirty="0"/>
              <a:t>competitive equity</a:t>
            </a:r>
            <a:r>
              <a:rPr lang="en-US" dirty="0"/>
              <a:t> (CE) in tournaments</a:t>
            </a:r>
          </a:p>
          <a:p>
            <a:r>
              <a:rPr lang="en-US" dirty="0"/>
              <a:t>Competitive equity: For tournaments, first select the best teams overall</a:t>
            </a:r>
          </a:p>
          <a:p>
            <a:pPr lvl="1"/>
            <a:r>
              <a:rPr lang="en-US" dirty="0"/>
              <a:t>Then teams assigned to divisions so that divisions are as “competitive” as possible</a:t>
            </a:r>
          </a:p>
          <a:p>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37</a:t>
            </a:fld>
            <a:endParaRPr lang="en-US"/>
          </a:p>
        </p:txBody>
      </p:sp>
    </p:spTree>
    <p:extLst>
      <p:ext uri="{BB962C8B-B14F-4D97-AF65-F5344CB8AC3E}">
        <p14:creationId xmlns:p14="http://schemas.microsoft.com/office/powerpoint/2010/main" val="3467518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Equity Example</a:t>
            </a:r>
          </a:p>
        </p:txBody>
      </p:sp>
      <p:sp>
        <p:nvSpPr>
          <p:cNvPr id="3" name="Content Placeholder 2"/>
          <p:cNvSpPr>
            <a:spLocks noGrp="1"/>
          </p:cNvSpPr>
          <p:nvPr>
            <p:ph idx="1"/>
          </p:nvPr>
        </p:nvSpPr>
        <p:spPr/>
        <p:txBody>
          <a:bodyPr/>
          <a:lstStyle/>
          <a:p>
            <a:r>
              <a:rPr lang="en-US" dirty="0"/>
              <a:t>Consider football in Central Coast Section (CCS)</a:t>
            </a:r>
          </a:p>
          <a:p>
            <a:r>
              <a:rPr lang="en-US" dirty="0"/>
              <a:t>After the regular season…</a:t>
            </a:r>
          </a:p>
          <a:p>
            <a:pPr lvl="1"/>
            <a:r>
              <a:rPr lang="en-US" dirty="0"/>
              <a:t>Select 40 best teams, ranked 1 thru 40</a:t>
            </a:r>
          </a:p>
          <a:p>
            <a:pPr lvl="1"/>
            <a:r>
              <a:rPr lang="en-US" dirty="0"/>
              <a:t>Seed 1 thru 8 in Division 1, seed 9 thru 16 in Division 2, and so on</a:t>
            </a:r>
          </a:p>
          <a:p>
            <a:r>
              <a:rPr lang="en-US" dirty="0"/>
              <a:t>Advantages?</a:t>
            </a:r>
          </a:p>
          <a:p>
            <a:r>
              <a:rPr lang="en-US" dirty="0"/>
              <a:t>Disadvantages?</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38</a:t>
            </a:fld>
            <a:endParaRPr lang="en-US"/>
          </a:p>
        </p:txBody>
      </p:sp>
    </p:spTree>
    <p:extLst>
      <p:ext uri="{BB962C8B-B14F-4D97-AF65-F5344CB8AC3E}">
        <p14:creationId xmlns:p14="http://schemas.microsoft.com/office/powerpoint/2010/main" val="730659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43000"/>
          </a:xfrm>
        </p:spPr>
        <p:txBody>
          <a:bodyPr/>
          <a:lstStyle/>
          <a:p>
            <a:r>
              <a:rPr lang="en-US" dirty="0"/>
              <a:t>Competitive Equity in Football</a:t>
            </a:r>
          </a:p>
        </p:txBody>
      </p:sp>
      <p:sp>
        <p:nvSpPr>
          <p:cNvPr id="3" name="Content Placeholder 2"/>
          <p:cNvSpPr>
            <a:spLocks noGrp="1"/>
          </p:cNvSpPr>
          <p:nvPr>
            <p:ph idx="1"/>
          </p:nvPr>
        </p:nvSpPr>
        <p:spPr/>
        <p:txBody>
          <a:bodyPr/>
          <a:lstStyle/>
          <a:p>
            <a:r>
              <a:rPr lang="en-US" dirty="0"/>
              <a:t>Consider 2019 CCS football playoffs</a:t>
            </a:r>
          </a:p>
          <a:p>
            <a:r>
              <a:rPr lang="en-US" dirty="0"/>
              <a:t>Enrollments ranged from 615 to 3100 </a:t>
            </a:r>
          </a:p>
          <a:p>
            <a:pPr lvl="1"/>
            <a:r>
              <a:rPr lang="en-US" dirty="0"/>
              <a:t>Milpitas HS (enrollment 3100) with record of 4-6, seeded 1</a:t>
            </a:r>
            <a:r>
              <a:rPr lang="en-US" baseline="30000" dirty="0"/>
              <a:t>st</a:t>
            </a:r>
            <a:r>
              <a:rPr lang="en-US" dirty="0"/>
              <a:t> in Division 4</a:t>
            </a:r>
          </a:p>
          <a:p>
            <a:pPr lvl="1"/>
            <a:r>
              <a:rPr lang="en-US" dirty="0" err="1"/>
              <a:t>Bellarmine</a:t>
            </a:r>
            <a:r>
              <a:rPr lang="en-US" dirty="0"/>
              <a:t> Prep (record 3-7, with 1625 students) lost to Sacred Heart Prep (7-3 with 615 students) in 1</a:t>
            </a:r>
            <a:r>
              <a:rPr lang="en-US" baseline="30000" dirty="0"/>
              <a:t>st</a:t>
            </a:r>
            <a:r>
              <a:rPr lang="en-US" dirty="0"/>
              <a:t> round of D2</a:t>
            </a:r>
          </a:p>
          <a:p>
            <a:pPr lvl="1"/>
            <a:r>
              <a:rPr lang="en-US" dirty="0"/>
              <a:t>Sacred Heart then lost to Los Gatos HS (2100 students, 9-1 record)</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39</a:t>
            </a:fld>
            <a:endParaRPr lang="en-US"/>
          </a:p>
        </p:txBody>
      </p:sp>
    </p:spTree>
    <p:extLst>
      <p:ext uri="{BB962C8B-B14F-4D97-AF65-F5344CB8AC3E}">
        <p14:creationId xmlns:p14="http://schemas.microsoft.com/office/powerpoint/2010/main" val="422500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Boosting Your Football Team</a:t>
            </a:r>
          </a:p>
        </p:txBody>
      </p:sp>
      <p:sp>
        <p:nvSpPr>
          <p:cNvPr id="3" name="Content Placeholder 2"/>
          <p:cNvSpPr>
            <a:spLocks noGrp="1"/>
          </p:cNvSpPr>
          <p:nvPr>
            <p:ph idx="1"/>
          </p:nvPr>
        </p:nvSpPr>
        <p:spPr/>
        <p:txBody>
          <a:bodyPr/>
          <a:lstStyle/>
          <a:p>
            <a:r>
              <a:rPr lang="en-US" dirty="0"/>
              <a:t>Suppose you are a HS football coach</a:t>
            </a:r>
          </a:p>
          <a:p>
            <a:r>
              <a:rPr lang="en-US" dirty="0"/>
              <a:t>A lot of players tryout for your team, but almost all of them are mediocre</a:t>
            </a:r>
          </a:p>
          <a:p>
            <a:pPr lvl="1"/>
            <a:r>
              <a:rPr lang="en-US" dirty="0"/>
              <a:t>In fact, your best players are only marginally better than playing nobody</a:t>
            </a:r>
          </a:p>
          <a:p>
            <a:r>
              <a:rPr lang="en-US" dirty="0"/>
              <a:t>Can you field a respectable team?</a:t>
            </a:r>
          </a:p>
          <a:p>
            <a:r>
              <a:rPr lang="en-US" dirty="0"/>
              <a:t>What strategy might you use to build a better team from (weak) players?</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Girls Volleyball Example</a:t>
            </a:r>
          </a:p>
        </p:txBody>
      </p:sp>
      <p:sp>
        <p:nvSpPr>
          <p:cNvPr id="3" name="Content Placeholder 2"/>
          <p:cNvSpPr>
            <a:spLocks noGrp="1"/>
          </p:cNvSpPr>
          <p:nvPr>
            <p:ph idx="1"/>
          </p:nvPr>
        </p:nvSpPr>
        <p:spPr/>
        <p:txBody>
          <a:bodyPr/>
          <a:lstStyle/>
          <a:p>
            <a:r>
              <a:rPr lang="en-US" dirty="0"/>
              <a:t>2019 CCS Girls Volleyball Tournament</a:t>
            </a:r>
          </a:p>
          <a:p>
            <a:r>
              <a:rPr lang="en-US" dirty="0"/>
              <a:t>LGHS seeded 1</a:t>
            </a:r>
            <a:r>
              <a:rPr lang="en-US" baseline="30000" dirty="0"/>
              <a:t>st</a:t>
            </a:r>
            <a:r>
              <a:rPr lang="en-US" dirty="0"/>
              <a:t> of 13 teams in D1</a:t>
            </a:r>
          </a:p>
          <a:p>
            <a:pPr lvl="1"/>
            <a:r>
              <a:rPr lang="en-US" dirty="0"/>
              <a:t>Also, a higher “open” division in volleyball</a:t>
            </a:r>
          </a:p>
          <a:p>
            <a:r>
              <a:rPr lang="en-US" dirty="0"/>
              <a:t>LGHS competed against similar sized schools, losing in finals to Gunn HS</a:t>
            </a:r>
          </a:p>
          <a:p>
            <a:r>
              <a:rPr lang="en-US" dirty="0"/>
              <a:t>After losing, LGHS seeded 1</a:t>
            </a:r>
            <a:r>
              <a:rPr lang="en-US" baseline="30000" dirty="0"/>
              <a:t>st</a:t>
            </a:r>
            <a:r>
              <a:rPr lang="en-US" dirty="0"/>
              <a:t> in </a:t>
            </a:r>
            <a:r>
              <a:rPr lang="en-US" dirty="0" err="1"/>
              <a:t>NorCal</a:t>
            </a:r>
            <a:r>
              <a:rPr lang="en-US" dirty="0"/>
              <a:t> D2 bracket of CIF tournament</a:t>
            </a:r>
          </a:p>
          <a:p>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40</a:t>
            </a:fld>
            <a:endParaRPr lang="en-US"/>
          </a:p>
        </p:txBody>
      </p:sp>
    </p:spTree>
    <p:extLst>
      <p:ext uri="{BB962C8B-B14F-4D97-AF65-F5344CB8AC3E}">
        <p14:creationId xmlns:p14="http://schemas.microsoft.com/office/powerpoint/2010/main" val="774647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Girls Volleyball</a:t>
            </a:r>
          </a:p>
        </p:txBody>
      </p:sp>
      <p:sp>
        <p:nvSpPr>
          <p:cNvPr id="3" name="Content Placeholder 2"/>
          <p:cNvSpPr>
            <a:spLocks noGrp="1"/>
          </p:cNvSpPr>
          <p:nvPr>
            <p:ph idx="1"/>
          </p:nvPr>
        </p:nvSpPr>
        <p:spPr/>
        <p:txBody>
          <a:bodyPr/>
          <a:lstStyle/>
          <a:p>
            <a:r>
              <a:rPr lang="en-US" dirty="0"/>
              <a:t>LGHS won </a:t>
            </a:r>
            <a:r>
              <a:rPr lang="en-US" dirty="0" err="1"/>
              <a:t>NorCal</a:t>
            </a:r>
            <a:r>
              <a:rPr lang="en-US" dirty="0"/>
              <a:t> bracket of CIF tournament, losing 1 set in 4 matches</a:t>
            </a:r>
          </a:p>
          <a:p>
            <a:r>
              <a:rPr lang="en-US" dirty="0"/>
              <a:t>LGHS wins were </a:t>
            </a:r>
            <a:r>
              <a:rPr lang="en-US" dirty="0" err="1"/>
              <a:t>vs</a:t>
            </a:r>
            <a:r>
              <a:rPr lang="en-US" dirty="0"/>
              <a:t> following schools</a:t>
            </a:r>
          </a:p>
          <a:p>
            <a:pPr lvl="1"/>
            <a:r>
              <a:rPr lang="en-US" dirty="0"/>
              <a:t>Christian Brothers of Sacramento (1166)</a:t>
            </a:r>
          </a:p>
          <a:p>
            <a:pPr lvl="1"/>
            <a:r>
              <a:rPr lang="en-US" dirty="0"/>
              <a:t>James Logan HS of Union City CA (3600)</a:t>
            </a:r>
          </a:p>
          <a:p>
            <a:pPr lvl="1"/>
            <a:r>
              <a:rPr lang="en-US" dirty="0"/>
              <a:t>Lincoln HS of Lincoln CA (1832)</a:t>
            </a:r>
          </a:p>
          <a:p>
            <a:pPr lvl="1"/>
            <a:r>
              <a:rPr lang="en-US" dirty="0"/>
              <a:t>Central Catholic of Modesto (379)</a:t>
            </a:r>
          </a:p>
          <a:p>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41</a:t>
            </a:fld>
            <a:endParaRPr lang="en-US"/>
          </a:p>
        </p:txBody>
      </p:sp>
    </p:spTree>
    <p:extLst>
      <p:ext uri="{BB962C8B-B14F-4D97-AF65-F5344CB8AC3E}">
        <p14:creationId xmlns:p14="http://schemas.microsoft.com/office/powerpoint/2010/main" val="647844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Girls Volleyball Continued</a:t>
            </a:r>
          </a:p>
        </p:txBody>
      </p:sp>
      <p:sp>
        <p:nvSpPr>
          <p:cNvPr id="3" name="Content Placeholder 2"/>
          <p:cNvSpPr>
            <a:spLocks noGrp="1"/>
          </p:cNvSpPr>
          <p:nvPr>
            <p:ph idx="1"/>
          </p:nvPr>
        </p:nvSpPr>
        <p:spPr/>
        <p:txBody>
          <a:bodyPr/>
          <a:lstStyle/>
          <a:p>
            <a:r>
              <a:rPr lang="en-US" dirty="0"/>
              <a:t>2019 CIF D2 championship</a:t>
            </a:r>
          </a:p>
          <a:p>
            <a:pPr lvl="1"/>
            <a:r>
              <a:rPr lang="en-US" dirty="0"/>
              <a:t>Winner of </a:t>
            </a:r>
            <a:r>
              <a:rPr lang="en-US" dirty="0" err="1"/>
              <a:t>NorCal</a:t>
            </a:r>
            <a:r>
              <a:rPr lang="en-US" dirty="0"/>
              <a:t> tournament </a:t>
            </a:r>
            <a:r>
              <a:rPr lang="en-US" dirty="0" err="1"/>
              <a:t>vs</a:t>
            </a:r>
            <a:r>
              <a:rPr lang="en-US" dirty="0"/>
              <a:t> winner of SoCal tournament</a:t>
            </a:r>
          </a:p>
          <a:p>
            <a:r>
              <a:rPr lang="en-US" dirty="0"/>
              <a:t>LGHS won </a:t>
            </a:r>
            <a:r>
              <a:rPr lang="en-US" dirty="0" err="1"/>
              <a:t>NorCal</a:t>
            </a:r>
            <a:r>
              <a:rPr lang="en-US" dirty="0"/>
              <a:t>, Ontario Christian HS won SoCal</a:t>
            </a:r>
          </a:p>
          <a:p>
            <a:r>
              <a:rPr lang="en-US" dirty="0"/>
              <a:t>LGHS lost CIF finals (straight sets)</a:t>
            </a:r>
          </a:p>
          <a:p>
            <a:r>
              <a:rPr lang="en-US" dirty="0"/>
              <a:t>Enrollment of Ontario Christian HS is about 400 </a:t>
            </a:r>
            <a:r>
              <a:rPr lang="en-US" dirty="0" err="1"/>
              <a:t>vs</a:t>
            </a:r>
            <a:r>
              <a:rPr lang="en-US" dirty="0"/>
              <a:t> 2100 for LGHS</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42</a:t>
            </a:fld>
            <a:endParaRPr lang="en-US"/>
          </a:p>
        </p:txBody>
      </p:sp>
    </p:spTree>
    <p:extLst>
      <p:ext uri="{BB962C8B-B14F-4D97-AF65-F5344CB8AC3E}">
        <p14:creationId xmlns:p14="http://schemas.microsoft.com/office/powerpoint/2010/main" val="2827770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Enrollment and CE</a:t>
            </a:r>
          </a:p>
        </p:txBody>
      </p:sp>
      <p:sp>
        <p:nvSpPr>
          <p:cNvPr id="3" name="Content Placeholder 2"/>
          <p:cNvSpPr>
            <a:spLocks noGrp="1"/>
          </p:cNvSpPr>
          <p:nvPr>
            <p:ph idx="1"/>
          </p:nvPr>
        </p:nvSpPr>
        <p:spPr>
          <a:xfrm>
            <a:off x="457200" y="1676400"/>
            <a:ext cx="8305800" cy="4495800"/>
          </a:xfrm>
        </p:spPr>
        <p:txBody>
          <a:bodyPr/>
          <a:lstStyle/>
          <a:p>
            <a:r>
              <a:rPr lang="en-US" dirty="0"/>
              <a:t>These examples show that big schools sometimes lose to much smaller schools</a:t>
            </a:r>
          </a:p>
          <a:p>
            <a:pPr lvl="1"/>
            <a:r>
              <a:rPr lang="en-US" dirty="0"/>
              <a:t>Although small </a:t>
            </a:r>
            <a:r>
              <a:rPr lang="en-US" b="1" i="1" dirty="0"/>
              <a:t>private</a:t>
            </a:r>
            <a:r>
              <a:rPr lang="en-US" baseline="-25000" dirty="0"/>
              <a:t>  </a:t>
            </a:r>
            <a:r>
              <a:rPr lang="en-US" dirty="0"/>
              <a:t>schools</a:t>
            </a:r>
          </a:p>
          <a:p>
            <a:r>
              <a:rPr lang="en-US" dirty="0"/>
              <a:t>Competitive equity likely ensures many more evenly-matched tournament games</a:t>
            </a:r>
          </a:p>
          <a:p>
            <a:r>
              <a:rPr lang="en-US" dirty="0"/>
              <a:t>But, is competitive equity “fair”?</a:t>
            </a:r>
          </a:p>
          <a:p>
            <a:r>
              <a:rPr lang="en-US" dirty="0"/>
              <a:t>Don’t large schools have an inherent advantage?</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43</a:t>
            </a:fld>
            <a:endParaRPr lang="en-US"/>
          </a:p>
        </p:txBody>
      </p:sp>
    </p:spTree>
    <p:extLst>
      <p:ext uri="{BB962C8B-B14F-4D97-AF65-F5344CB8AC3E}">
        <p14:creationId xmlns:p14="http://schemas.microsoft.com/office/powerpoint/2010/main" val="36067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 and </a:t>
            </a:r>
            <a:r>
              <a:rPr lang="en-US" dirty="0" err="1"/>
              <a:t>AdaBoost</a:t>
            </a:r>
            <a:endParaRPr lang="en-US" dirty="0"/>
          </a:p>
        </p:txBody>
      </p:sp>
      <p:sp>
        <p:nvSpPr>
          <p:cNvPr id="3" name="Content Placeholder 2"/>
          <p:cNvSpPr>
            <a:spLocks noGrp="1"/>
          </p:cNvSpPr>
          <p:nvPr>
            <p:ph idx="1"/>
          </p:nvPr>
        </p:nvSpPr>
        <p:spPr>
          <a:xfrm>
            <a:off x="609600" y="1676400"/>
            <a:ext cx="7924800" cy="4419600"/>
          </a:xfrm>
        </p:spPr>
        <p:txBody>
          <a:bodyPr/>
          <a:lstStyle/>
          <a:p>
            <a:r>
              <a:rPr lang="en-US" dirty="0"/>
              <a:t>Recall that in </a:t>
            </a:r>
            <a:r>
              <a:rPr lang="en-US" dirty="0" err="1"/>
              <a:t>AdaBoost</a:t>
            </a:r>
            <a:r>
              <a:rPr lang="en-US" dirty="0"/>
              <a:t>, more classifiers gives better results</a:t>
            </a:r>
          </a:p>
          <a:p>
            <a:pPr lvl="1"/>
            <a:r>
              <a:rPr lang="en-US" dirty="0"/>
              <a:t>Even when only selecting a subset of them</a:t>
            </a:r>
          </a:p>
          <a:p>
            <a:r>
              <a:rPr lang="en-US" dirty="0"/>
              <a:t>In terms of CE, this means that larger schools have an inherent advantage!</a:t>
            </a:r>
          </a:p>
          <a:p>
            <a:pPr lvl="1"/>
            <a:r>
              <a:rPr lang="en-US" dirty="0"/>
              <a:t>More players to choose from</a:t>
            </a:r>
          </a:p>
          <a:p>
            <a:r>
              <a:rPr lang="en-US" dirty="0"/>
              <a:t>Large school winning a lower division tournament has not accomplished much</a:t>
            </a:r>
          </a:p>
          <a:p>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44</a:t>
            </a:fld>
            <a:endParaRPr lang="en-US"/>
          </a:p>
        </p:txBody>
      </p:sp>
    </p:spTree>
    <p:extLst>
      <p:ext uri="{BB962C8B-B14F-4D97-AF65-F5344CB8AC3E}">
        <p14:creationId xmlns:p14="http://schemas.microsoft.com/office/powerpoint/2010/main" val="569798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err="1"/>
              <a:t>AdaBoost</a:t>
            </a:r>
            <a:r>
              <a:rPr lang="en-US" dirty="0"/>
              <a:t> and Classifiers</a:t>
            </a:r>
          </a:p>
        </p:txBody>
      </p:sp>
      <p:sp>
        <p:nvSpPr>
          <p:cNvPr id="3" name="Content Placeholder 2"/>
          <p:cNvSpPr>
            <a:spLocks noGrp="1"/>
          </p:cNvSpPr>
          <p:nvPr>
            <p:ph idx="1"/>
          </p:nvPr>
        </p:nvSpPr>
        <p:spPr>
          <a:xfrm>
            <a:off x="304800" y="1676400"/>
            <a:ext cx="3200400" cy="4495800"/>
          </a:xfrm>
        </p:spPr>
        <p:txBody>
          <a:bodyPr/>
          <a:lstStyle/>
          <a:p>
            <a:r>
              <a:rPr lang="en-US" dirty="0"/>
              <a:t>At every stage, more classifiers is an advantage</a:t>
            </a:r>
          </a:p>
          <a:p>
            <a:r>
              <a:rPr lang="en-US" dirty="0"/>
              <a:t>Advantage grows the larger the “team” size?</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45</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300" y="1143000"/>
            <a:ext cx="5473700" cy="5181600"/>
          </a:xfrm>
          <a:prstGeom prst="rect">
            <a:avLst/>
          </a:prstGeom>
        </p:spPr>
      </p:pic>
    </p:spTree>
    <p:extLst>
      <p:ext uri="{BB962C8B-B14F-4D97-AF65-F5344CB8AC3E}">
        <p14:creationId xmlns:p14="http://schemas.microsoft.com/office/powerpoint/2010/main" val="1919894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AdaBoost</a:t>
            </a:r>
            <a:r>
              <a:rPr lang="en-US" dirty="0"/>
              <a:t> and CE Issues</a:t>
            </a:r>
          </a:p>
        </p:txBody>
      </p:sp>
      <p:sp>
        <p:nvSpPr>
          <p:cNvPr id="3" name="Content Placeholder 2"/>
          <p:cNvSpPr>
            <a:spLocks noGrp="1"/>
          </p:cNvSpPr>
          <p:nvPr>
            <p:ph idx="1"/>
          </p:nvPr>
        </p:nvSpPr>
        <p:spPr>
          <a:xfrm>
            <a:off x="609600" y="1676400"/>
            <a:ext cx="8001000" cy="4419600"/>
          </a:xfrm>
        </p:spPr>
        <p:txBody>
          <a:bodyPr/>
          <a:lstStyle/>
          <a:p>
            <a:r>
              <a:rPr lang="en-US" dirty="0"/>
              <a:t>For this </a:t>
            </a:r>
            <a:r>
              <a:rPr lang="en-US" dirty="0" err="1"/>
              <a:t>AdaBoost</a:t>
            </a:r>
            <a:r>
              <a:rPr lang="en-US" dirty="0"/>
              <a:t> example, not clear how “classifiers” relates to “players”</a:t>
            </a:r>
          </a:p>
          <a:p>
            <a:r>
              <a:rPr lang="en-US" dirty="0"/>
              <a:t>And what if a team has good players?</a:t>
            </a:r>
          </a:p>
          <a:p>
            <a:pPr lvl="1"/>
            <a:r>
              <a:rPr lang="en-US" dirty="0"/>
              <a:t>Graph on previous page assumes uniformly mediocre players</a:t>
            </a:r>
          </a:p>
          <a:p>
            <a:r>
              <a:rPr lang="en-US" dirty="0"/>
              <a:t>Private schools might have some top players, or better players on average</a:t>
            </a:r>
          </a:p>
          <a:p>
            <a:r>
              <a:rPr lang="en-US" dirty="0"/>
              <a:t>Interesting numerical experiments...</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46</a:t>
            </a:fld>
            <a:endParaRPr lang="en-US"/>
          </a:p>
        </p:txBody>
      </p:sp>
    </p:spTree>
    <p:extLst>
      <p:ext uri="{BB962C8B-B14F-4D97-AF65-F5344CB8AC3E}">
        <p14:creationId xmlns:p14="http://schemas.microsoft.com/office/powerpoint/2010/main" val="1388949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Generally...</a:t>
            </a:r>
          </a:p>
        </p:txBody>
      </p:sp>
      <p:sp>
        <p:nvSpPr>
          <p:cNvPr id="3" name="Content Placeholder 2"/>
          <p:cNvSpPr>
            <a:spLocks noGrp="1"/>
          </p:cNvSpPr>
          <p:nvPr>
            <p:ph idx="1"/>
          </p:nvPr>
        </p:nvSpPr>
        <p:spPr>
          <a:xfrm>
            <a:off x="609600" y="1676400"/>
            <a:ext cx="8153400" cy="4419600"/>
          </a:xfrm>
        </p:spPr>
        <p:txBody>
          <a:bodyPr/>
          <a:lstStyle/>
          <a:p>
            <a:r>
              <a:rPr lang="en-US" dirty="0"/>
              <a:t>Can we learn something about human </a:t>
            </a:r>
            <a:r>
              <a:rPr lang="en-US" b="1" i="1" dirty="0"/>
              <a:t>learning</a:t>
            </a:r>
            <a:r>
              <a:rPr lang="en-US" baseline="-25000" dirty="0"/>
              <a:t>  </a:t>
            </a:r>
            <a:r>
              <a:rPr lang="en-US" dirty="0"/>
              <a:t>from machine learning ? </a:t>
            </a:r>
          </a:p>
          <a:p>
            <a:r>
              <a:rPr lang="en-US" dirty="0"/>
              <a:t>Maybe models are not just useful for classification and generation</a:t>
            </a:r>
          </a:p>
          <a:p>
            <a:pPr lvl="1"/>
            <a:r>
              <a:rPr lang="en-US" dirty="0"/>
              <a:t>Perhaps we can learn from machine learning</a:t>
            </a:r>
          </a:p>
          <a:p>
            <a:r>
              <a:rPr lang="en-US" dirty="0"/>
              <a:t>For example, consider </a:t>
            </a:r>
            <a:r>
              <a:rPr lang="en-US" dirty="0" err="1"/>
              <a:t>backpropagation</a:t>
            </a:r>
            <a:endParaRPr lang="en-US" dirty="0"/>
          </a:p>
          <a:p>
            <a:pPr lvl="1"/>
            <a:r>
              <a:rPr lang="en-US" dirty="0"/>
              <a:t>What does this say about human learning?</a:t>
            </a:r>
          </a:p>
          <a:p>
            <a:r>
              <a:rPr lang="en-US" dirty="0"/>
              <a:t>Generative models and creativity? </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47</a:t>
            </a:fld>
            <a:endParaRPr lang="en-US"/>
          </a:p>
        </p:txBody>
      </p:sp>
    </p:spTree>
    <p:extLst>
      <p:ext uri="{BB962C8B-B14F-4D97-AF65-F5344CB8AC3E}">
        <p14:creationId xmlns:p14="http://schemas.microsoft.com/office/powerpoint/2010/main" val="2120670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Perhaps ML/DL/AI can be useful in a completely </a:t>
            </a:r>
            <a:r>
              <a:rPr lang="en-US"/>
              <a:t>different way!</a:t>
            </a:r>
            <a:endParaRPr lang="en-US" dirty="0"/>
          </a:p>
          <a:p>
            <a:r>
              <a:rPr lang="en-US" dirty="0"/>
              <a:t>Not just for classification/generation</a:t>
            </a:r>
          </a:p>
          <a:p>
            <a:r>
              <a:rPr lang="en-US" dirty="0"/>
              <a:t>What can we learn about learning?</a:t>
            </a:r>
          </a:p>
          <a:p>
            <a:pPr lvl="1"/>
            <a:r>
              <a:rPr lang="en-US" dirty="0"/>
              <a:t>This seems to be an unexplored area</a:t>
            </a:r>
          </a:p>
          <a:p>
            <a:r>
              <a:rPr lang="en-US" dirty="0"/>
              <a:t>Seems to me that there are some interesting research problems here</a:t>
            </a:r>
          </a:p>
          <a:p>
            <a:pPr lvl="1"/>
            <a:r>
              <a:rPr lang="en-US" dirty="0"/>
              <a:t>A bit challenging to define/analyze</a:t>
            </a:r>
            <a:r>
              <a:rPr lang="mr-IN" dirty="0"/>
              <a:t>…</a:t>
            </a:r>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48</a:t>
            </a:fld>
            <a:endParaRPr lang="en-US"/>
          </a:p>
        </p:txBody>
      </p:sp>
    </p:spTree>
    <p:extLst>
      <p:ext uri="{BB962C8B-B14F-4D97-AF65-F5344CB8AC3E}">
        <p14:creationId xmlns:p14="http://schemas.microsoft.com/office/powerpoint/2010/main" val="241778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Your Team</a:t>
            </a:r>
          </a:p>
        </p:txBody>
      </p:sp>
      <p:sp>
        <p:nvSpPr>
          <p:cNvPr id="3" name="Content Placeholder 2"/>
          <p:cNvSpPr>
            <a:spLocks noGrp="1"/>
          </p:cNvSpPr>
          <p:nvPr>
            <p:ph idx="1"/>
          </p:nvPr>
        </p:nvSpPr>
        <p:spPr>
          <a:xfrm>
            <a:off x="685800" y="1676400"/>
            <a:ext cx="8077200" cy="4495800"/>
          </a:xfrm>
        </p:spPr>
        <p:txBody>
          <a:bodyPr/>
          <a:lstStyle/>
          <a:p>
            <a:r>
              <a:rPr lang="en-US" dirty="0"/>
              <a:t>Suppose you simply choose the best player at each position</a:t>
            </a:r>
          </a:p>
          <a:p>
            <a:r>
              <a:rPr lang="en-US" dirty="0"/>
              <a:t>If your best quarterback is terrible …</a:t>
            </a:r>
          </a:p>
          <a:p>
            <a:pPr lvl="1"/>
            <a:r>
              <a:rPr lang="en-US" dirty="0"/>
              <a:t>… your receivers will never catch a pass</a:t>
            </a:r>
          </a:p>
          <a:p>
            <a:pPr lvl="1"/>
            <a:r>
              <a:rPr lang="en-US" dirty="0"/>
              <a:t>Best receiver might be wasted as receiver</a:t>
            </a:r>
          </a:p>
          <a:p>
            <a:pPr lvl="1"/>
            <a:r>
              <a:rPr lang="en-US" dirty="0"/>
              <a:t>So, it may be better to play your best receiver elsewhere (e.g., defense)</a:t>
            </a:r>
          </a:p>
          <a:p>
            <a:pPr lvl="1"/>
            <a:r>
              <a:rPr lang="en-US" dirty="0"/>
              <a:t>And put someone less talented at receiver</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Adaptively Boost Your Team</a:t>
            </a:r>
          </a:p>
        </p:txBody>
      </p:sp>
      <p:sp>
        <p:nvSpPr>
          <p:cNvPr id="3" name="Content Placeholder 2"/>
          <p:cNvSpPr>
            <a:spLocks noGrp="1"/>
          </p:cNvSpPr>
          <p:nvPr>
            <p:ph idx="1"/>
          </p:nvPr>
        </p:nvSpPr>
        <p:spPr/>
        <p:txBody>
          <a:bodyPr/>
          <a:lstStyle/>
          <a:p>
            <a:r>
              <a:rPr lang="en-US" sz="2800" dirty="0"/>
              <a:t>Here is one “adaptive” strategy/algorithm…</a:t>
            </a:r>
          </a:p>
          <a:p>
            <a:pPr marL="514350" indent="-514350">
              <a:buFont typeface="+mj-lt"/>
              <a:buAutoNum type="arabicPeriod"/>
            </a:pPr>
            <a:r>
              <a:rPr lang="en-US" sz="2800" dirty="0"/>
              <a:t>Select the best player, then decide what position he should play on your team</a:t>
            </a:r>
          </a:p>
          <a:p>
            <a:pPr marL="514350" indent="-514350">
              <a:buFont typeface="+mj-lt"/>
              <a:buAutoNum type="arabicPeriod"/>
            </a:pPr>
            <a:r>
              <a:rPr lang="en-US" sz="2800" dirty="0"/>
              <a:t>Determine the biggest weakness remaining</a:t>
            </a:r>
          </a:p>
          <a:p>
            <a:pPr marL="514350" indent="-514350">
              <a:buFont typeface="+mj-lt"/>
              <a:buAutoNum type="arabicPeriod"/>
            </a:pPr>
            <a:r>
              <a:rPr lang="en-US" sz="2800" dirty="0"/>
              <a:t>From unselected players, choose one that can best improve weakness identified in 2</a:t>
            </a:r>
          </a:p>
          <a:p>
            <a:pPr marL="514350" indent="-514350">
              <a:buFont typeface="+mj-lt"/>
              <a:buAutoNum type="arabicPeriod"/>
            </a:pPr>
            <a:r>
              <a:rPr lang="en-US" sz="2800" dirty="0"/>
              <a:t>Decide exactly what role the newly-selected player will play</a:t>
            </a:r>
          </a:p>
          <a:p>
            <a:pPr marL="514350" indent="-514350">
              <a:buFont typeface="+mj-lt"/>
              <a:buAutoNum type="arabicPeriod"/>
            </a:pPr>
            <a:r>
              <a:rPr lang="en-US" sz="2800" dirty="0" err="1"/>
              <a:t>Goto</a:t>
            </a:r>
            <a:r>
              <a:rPr lang="en-US" sz="2800" dirty="0"/>
              <a:t> 2 (until you have a team)</a:t>
            </a:r>
          </a:p>
          <a:p>
            <a:endParaRPr lang="en-US" dirty="0"/>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Boosting Your Team</a:t>
            </a:r>
          </a:p>
        </p:txBody>
      </p:sp>
      <p:sp>
        <p:nvSpPr>
          <p:cNvPr id="3" name="Content Placeholder 2"/>
          <p:cNvSpPr>
            <a:spLocks noGrp="1"/>
          </p:cNvSpPr>
          <p:nvPr>
            <p:ph idx="1"/>
          </p:nvPr>
        </p:nvSpPr>
        <p:spPr>
          <a:xfrm>
            <a:off x="685800" y="1524000"/>
            <a:ext cx="8001000" cy="4648200"/>
          </a:xfrm>
        </p:spPr>
        <p:txBody>
          <a:bodyPr/>
          <a:lstStyle/>
          <a:p>
            <a:r>
              <a:rPr lang="en-US" dirty="0"/>
              <a:t>Will strategy on previous slide give you the best possible team?</a:t>
            </a:r>
          </a:p>
          <a:p>
            <a:pPr lvl="1"/>
            <a:r>
              <a:rPr lang="en-US" dirty="0"/>
              <a:t>Unlikely, since finding “best possible” might require an exhaustive search</a:t>
            </a:r>
          </a:p>
          <a:p>
            <a:r>
              <a:rPr lang="en-US" dirty="0"/>
              <a:t>But, “boosting” strategy could produce a better team </a:t>
            </a:r>
          </a:p>
          <a:p>
            <a:pPr lvl="1"/>
            <a:r>
              <a:rPr lang="en-US" dirty="0"/>
              <a:t>At least as compared to</a:t>
            </a:r>
            <a:r>
              <a:rPr lang="is-IS" dirty="0"/>
              <a:t> simply s</a:t>
            </a:r>
            <a:r>
              <a:rPr lang="en-US" dirty="0"/>
              <a:t>electing the best player at each position</a:t>
            </a:r>
          </a:p>
          <a:p>
            <a:pPr lvl="1"/>
            <a:r>
              <a:rPr lang="en-US" dirty="0"/>
              <a:t>Especially when players are not so good</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Adaptive Boosting</a:t>
            </a:r>
          </a:p>
        </p:txBody>
      </p:sp>
      <p:sp>
        <p:nvSpPr>
          <p:cNvPr id="3" name="Content Placeholder 2"/>
          <p:cNvSpPr>
            <a:spLocks noGrp="1"/>
          </p:cNvSpPr>
          <p:nvPr>
            <p:ph idx="1"/>
          </p:nvPr>
        </p:nvSpPr>
        <p:spPr>
          <a:xfrm>
            <a:off x="685800" y="1524000"/>
            <a:ext cx="7848600" cy="4572000"/>
          </a:xfrm>
        </p:spPr>
        <p:txBody>
          <a:bodyPr/>
          <a:lstStyle/>
          <a:p>
            <a:r>
              <a:rPr lang="en-US" dirty="0"/>
              <a:t>Boosting is like building good football team from mediocre players</a:t>
            </a:r>
          </a:p>
          <a:p>
            <a:r>
              <a:rPr lang="en-US" dirty="0"/>
              <a:t>At each iteration…</a:t>
            </a:r>
          </a:p>
          <a:p>
            <a:pPr lvl="1"/>
            <a:r>
              <a:rPr lang="en-US" dirty="0"/>
              <a:t>Identify biggest weakness</a:t>
            </a:r>
          </a:p>
          <a:p>
            <a:pPr lvl="1"/>
            <a:r>
              <a:rPr lang="en-US" dirty="0"/>
              <a:t>Determine which of available classifiers will help most </a:t>
            </a:r>
            <a:r>
              <a:rPr lang="en-US" dirty="0" err="1"/>
              <a:t>wrt</a:t>
            </a:r>
            <a:r>
              <a:rPr lang="en-US" dirty="0"/>
              <a:t> that weakness</a:t>
            </a:r>
            <a:r>
              <a:rPr lang="is-IS" dirty="0"/>
              <a:t>…</a:t>
            </a:r>
            <a:endParaRPr lang="en-US" dirty="0"/>
          </a:p>
          <a:p>
            <a:pPr lvl="1"/>
            <a:r>
              <a:rPr lang="is-IS" dirty="0"/>
              <a:t>…</a:t>
            </a:r>
            <a:r>
              <a:rPr lang="en-US" dirty="0"/>
              <a:t>and compute a weight for new classifier</a:t>
            </a:r>
          </a:p>
          <a:p>
            <a:r>
              <a:rPr lang="en-US" dirty="0"/>
              <a:t>Note that this is a </a:t>
            </a:r>
            <a:r>
              <a:rPr lang="en-US" b="1" i="1" dirty="0">
                <a:solidFill>
                  <a:srgbClr val="0000FF"/>
                </a:solidFill>
              </a:rPr>
              <a:t>greedy</a:t>
            </a:r>
            <a:r>
              <a:rPr lang="en-US" dirty="0"/>
              <a:t> approach</a:t>
            </a:r>
          </a:p>
          <a:p>
            <a:pPr lvl="1"/>
            <a:r>
              <a:rPr lang="en-US" dirty="0"/>
              <a:t>Not a hill climb! What’s the difference?</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AdaBoost</a:t>
            </a:r>
            <a:r>
              <a:rPr lang="en-US" dirty="0"/>
              <a:t> Strengths</a:t>
            </a:r>
          </a:p>
        </p:txBody>
      </p:sp>
      <p:sp>
        <p:nvSpPr>
          <p:cNvPr id="3" name="Content Placeholder 2"/>
          <p:cNvSpPr>
            <a:spLocks noGrp="1"/>
          </p:cNvSpPr>
          <p:nvPr>
            <p:ph idx="1"/>
          </p:nvPr>
        </p:nvSpPr>
        <p:spPr>
          <a:xfrm>
            <a:off x="685800" y="1676400"/>
            <a:ext cx="8001000" cy="4419600"/>
          </a:xfrm>
        </p:spPr>
        <p:txBody>
          <a:bodyPr/>
          <a:lstStyle/>
          <a:p>
            <a:r>
              <a:rPr lang="en-US" dirty="0"/>
              <a:t>Weak (but nonrandom) classifiers can be combined into strong classifier</a:t>
            </a:r>
          </a:p>
          <a:p>
            <a:pPr lvl="1"/>
            <a:r>
              <a:rPr lang="en-US" dirty="0"/>
              <a:t>Arbitrarily strong!</a:t>
            </a:r>
          </a:p>
          <a:p>
            <a:pPr lvl="1"/>
            <a:r>
              <a:rPr lang="en-US" dirty="0"/>
              <a:t>Cannot do better than arbitrarily strong…</a:t>
            </a:r>
          </a:p>
          <a:p>
            <a:r>
              <a:rPr lang="en-US" dirty="0"/>
              <a:t>Many different boosting algorithms</a:t>
            </a:r>
          </a:p>
          <a:p>
            <a:r>
              <a:rPr lang="en-US" dirty="0"/>
              <a:t>We’ll only look at one algorithm</a:t>
            </a:r>
          </a:p>
          <a:p>
            <a:pPr lvl="1"/>
            <a:r>
              <a:rPr lang="en-US" b="1" dirty="0" err="1">
                <a:solidFill>
                  <a:srgbClr val="3366FF"/>
                </a:solidFill>
              </a:rPr>
              <a:t>AdaBoost</a:t>
            </a:r>
            <a:r>
              <a:rPr lang="en-US" dirty="0"/>
              <a:t> (</a:t>
            </a:r>
            <a:r>
              <a:rPr lang="en-US" b="1" dirty="0">
                <a:solidFill>
                  <a:srgbClr val="3366FF"/>
                </a:solidFill>
              </a:rPr>
              <a:t>Ada</a:t>
            </a:r>
            <a:r>
              <a:rPr lang="en-US" dirty="0"/>
              <a:t>ptive </a:t>
            </a:r>
            <a:r>
              <a:rPr lang="en-US" b="1" dirty="0">
                <a:solidFill>
                  <a:srgbClr val="3366FF"/>
                </a:solidFill>
              </a:rPr>
              <a:t>Boost</a:t>
            </a:r>
            <a:r>
              <a:rPr lang="en-US" dirty="0"/>
              <a:t>ing)</a:t>
            </a:r>
          </a:p>
          <a:p>
            <a:pPr lvl="1"/>
            <a:r>
              <a:rPr lang="en-US" dirty="0" err="1"/>
              <a:t>AdaBoost</a:t>
            </a:r>
            <a:r>
              <a:rPr lang="en-US" dirty="0"/>
              <a:t> easy and efficient to implement</a:t>
            </a:r>
          </a:p>
        </p:txBody>
      </p:sp>
      <p:sp>
        <p:nvSpPr>
          <p:cNvPr id="4" name="Footer Placeholder 3"/>
          <p:cNvSpPr>
            <a:spLocks noGrp="1"/>
          </p:cNvSpPr>
          <p:nvPr>
            <p:ph type="ftr" sz="quarter" idx="10"/>
          </p:nvPr>
        </p:nvSpPr>
        <p:spPr/>
        <p:txBody>
          <a:bodyPr/>
          <a:lstStyle/>
          <a:p>
            <a:pPr>
              <a:defRPr/>
            </a:pPr>
            <a:r>
              <a:rPr lang="en-US"/>
              <a:t>Boosting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a:t>
            </a:fld>
            <a:endParaRPr lang="en-US"/>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6015</TotalTime>
  <Words>2941</Words>
  <Application>Microsoft Macintosh PowerPoint</Application>
  <PresentationFormat>On-screen Show (4:3)</PresentationFormat>
  <Paragraphs>453</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Comic Sans MS</vt:lpstr>
      <vt:lpstr>Lucida Grande</vt:lpstr>
      <vt:lpstr>Times</vt:lpstr>
      <vt:lpstr>Times New Roman</vt:lpstr>
      <vt:lpstr>Wingdings</vt:lpstr>
      <vt:lpstr>Default Design</vt:lpstr>
      <vt:lpstr>Boost Your Knowledge of AdaBoost</vt:lpstr>
      <vt:lpstr>Boosting</vt:lpstr>
      <vt:lpstr>Boosting</vt:lpstr>
      <vt:lpstr>Boosting Your Football Team</vt:lpstr>
      <vt:lpstr>Choosing Your Team</vt:lpstr>
      <vt:lpstr>Adaptively Boost Your Team</vt:lpstr>
      <vt:lpstr>Boosting Your Team</vt:lpstr>
      <vt:lpstr>Adaptive Boosting</vt:lpstr>
      <vt:lpstr>AdaBoost Strengths</vt:lpstr>
      <vt:lpstr>Boosting Weaknesses</vt:lpstr>
      <vt:lpstr>AdaBoost</vt:lpstr>
      <vt:lpstr>AdaBoost</vt:lpstr>
      <vt:lpstr>AdaBoost</vt:lpstr>
      <vt:lpstr>AdaBoost</vt:lpstr>
      <vt:lpstr>AdaBoost</vt:lpstr>
      <vt:lpstr>AdaBoost</vt:lpstr>
      <vt:lpstr>AdaBoost</vt:lpstr>
      <vt:lpstr>AdaBoost</vt:lpstr>
      <vt:lpstr>AdaBoost</vt:lpstr>
      <vt:lpstr>AdaBoost</vt:lpstr>
      <vt:lpstr>Example</vt:lpstr>
      <vt:lpstr>Results</vt:lpstr>
      <vt:lpstr>Application</vt:lpstr>
      <vt:lpstr>Malware Families</vt:lpstr>
      <vt:lpstr>Opcodes</vt:lpstr>
      <vt:lpstr>Initial Experiments</vt:lpstr>
      <vt:lpstr>Morphing Experiments</vt:lpstr>
      <vt:lpstr>Cold Start Problem</vt:lpstr>
      <vt:lpstr>AdaBoost</vt:lpstr>
      <vt:lpstr>Bottom Line</vt:lpstr>
      <vt:lpstr>References</vt:lpstr>
      <vt:lpstr>Competitive Equity and AdaBoost</vt:lpstr>
      <vt:lpstr>California High School Sports</vt:lpstr>
      <vt:lpstr>Assigning Schools to Divisions</vt:lpstr>
      <vt:lpstr>Aside on Private Schools</vt:lpstr>
      <vt:lpstr>Enrollment and Competition</vt:lpstr>
      <vt:lpstr>Competitive Equity</vt:lpstr>
      <vt:lpstr>Competitive Equity Example</vt:lpstr>
      <vt:lpstr>Competitive Equity in Football</vt:lpstr>
      <vt:lpstr>Girls Volleyball Example</vt:lpstr>
      <vt:lpstr>Girls Volleyball</vt:lpstr>
      <vt:lpstr>Girls Volleyball Continued</vt:lpstr>
      <vt:lpstr>Enrollment and CE</vt:lpstr>
      <vt:lpstr>CE and AdaBoost</vt:lpstr>
      <vt:lpstr>AdaBoost and Classifiers</vt:lpstr>
      <vt:lpstr>AdaBoost and CE Issues</vt:lpstr>
      <vt:lpstr>More Generally...</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subject/>
  <dc:creator>Mark Stamp</dc:creator>
  <cp:keywords/>
  <dc:description/>
  <cp:lastModifiedBy>Mark S Stamp</cp:lastModifiedBy>
  <cp:revision>1052</cp:revision>
  <dcterms:created xsi:type="dcterms:W3CDTF">2015-10-29T11:48:30Z</dcterms:created>
  <dcterms:modified xsi:type="dcterms:W3CDTF">2022-11-22T15:03:34Z</dcterms:modified>
  <cp:category/>
</cp:coreProperties>
</file>