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tiff" ContentType="image/tif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84"/>
  </p:notesMasterIdLst>
  <p:handoutMasterIdLst>
    <p:handoutMasterId r:id="rId85"/>
  </p:handoutMasterIdLst>
  <p:sldIdLst>
    <p:sldId id="256" r:id="rId2"/>
    <p:sldId id="257" r:id="rId3"/>
    <p:sldId id="314" r:id="rId4"/>
    <p:sldId id="315" r:id="rId5"/>
    <p:sldId id="276" r:id="rId6"/>
    <p:sldId id="274" r:id="rId7"/>
    <p:sldId id="275" r:id="rId8"/>
    <p:sldId id="267" r:id="rId9"/>
    <p:sldId id="258" r:id="rId10"/>
    <p:sldId id="259" r:id="rId11"/>
    <p:sldId id="268" r:id="rId12"/>
    <p:sldId id="272" r:id="rId13"/>
    <p:sldId id="269" r:id="rId14"/>
    <p:sldId id="273" r:id="rId15"/>
    <p:sldId id="270" r:id="rId16"/>
    <p:sldId id="271" r:id="rId17"/>
    <p:sldId id="326" r:id="rId18"/>
    <p:sldId id="296" r:id="rId19"/>
    <p:sldId id="328" r:id="rId20"/>
    <p:sldId id="262" r:id="rId21"/>
    <p:sldId id="300" r:id="rId22"/>
    <p:sldId id="299" r:id="rId23"/>
    <p:sldId id="329" r:id="rId24"/>
    <p:sldId id="330" r:id="rId25"/>
    <p:sldId id="301" r:id="rId26"/>
    <p:sldId id="302" r:id="rId27"/>
    <p:sldId id="303" r:id="rId28"/>
    <p:sldId id="304" r:id="rId29"/>
    <p:sldId id="331" r:id="rId30"/>
    <p:sldId id="332" r:id="rId31"/>
    <p:sldId id="333" r:id="rId32"/>
    <p:sldId id="334" r:id="rId33"/>
    <p:sldId id="335" r:id="rId34"/>
    <p:sldId id="336" r:id="rId35"/>
    <p:sldId id="337" r:id="rId36"/>
    <p:sldId id="338" r:id="rId37"/>
    <p:sldId id="339" r:id="rId38"/>
    <p:sldId id="340" r:id="rId39"/>
    <p:sldId id="341" r:id="rId40"/>
    <p:sldId id="343" r:id="rId41"/>
    <p:sldId id="414" r:id="rId42"/>
    <p:sldId id="344" r:id="rId43"/>
    <p:sldId id="345" r:id="rId44"/>
    <p:sldId id="346" r:id="rId45"/>
    <p:sldId id="342" r:id="rId46"/>
    <p:sldId id="310" r:id="rId47"/>
    <p:sldId id="410" r:id="rId48"/>
    <p:sldId id="411" r:id="rId49"/>
    <p:sldId id="412" r:id="rId50"/>
    <p:sldId id="413" r:id="rId51"/>
    <p:sldId id="311" r:id="rId52"/>
    <p:sldId id="380" r:id="rId53"/>
    <p:sldId id="381" r:id="rId54"/>
    <p:sldId id="382" r:id="rId55"/>
    <p:sldId id="383" r:id="rId56"/>
    <p:sldId id="384" r:id="rId57"/>
    <p:sldId id="385" r:id="rId58"/>
    <p:sldId id="386" r:id="rId59"/>
    <p:sldId id="387" r:id="rId60"/>
    <p:sldId id="312" r:id="rId61"/>
    <p:sldId id="388" r:id="rId62"/>
    <p:sldId id="389" r:id="rId63"/>
    <p:sldId id="390" r:id="rId64"/>
    <p:sldId id="391" r:id="rId65"/>
    <p:sldId id="392" r:id="rId66"/>
    <p:sldId id="393" r:id="rId67"/>
    <p:sldId id="395" r:id="rId68"/>
    <p:sldId id="396" r:id="rId69"/>
    <p:sldId id="397" r:id="rId70"/>
    <p:sldId id="313" r:id="rId71"/>
    <p:sldId id="398" r:id="rId72"/>
    <p:sldId id="399" r:id="rId73"/>
    <p:sldId id="400" r:id="rId74"/>
    <p:sldId id="401" r:id="rId75"/>
    <p:sldId id="402" r:id="rId76"/>
    <p:sldId id="403" r:id="rId77"/>
    <p:sldId id="404" r:id="rId78"/>
    <p:sldId id="406" r:id="rId79"/>
    <p:sldId id="405" r:id="rId80"/>
    <p:sldId id="407" r:id="rId81"/>
    <p:sldId id="408" r:id="rId82"/>
    <p:sldId id="409" r:id="rId8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Comic Sans MS" charset="0"/>
        <a:ea typeface="+mn-ea"/>
        <a:cs typeface="+mn-cs"/>
      </a:defRPr>
    </a:lvl1pPr>
    <a:lvl2pPr marL="457200" algn="l" rtl="0" fontAlgn="base">
      <a:spcBef>
        <a:spcPct val="0"/>
      </a:spcBef>
      <a:spcAft>
        <a:spcPct val="0"/>
      </a:spcAft>
      <a:defRPr sz="2400" kern="1200">
        <a:solidFill>
          <a:schemeClr val="tx1"/>
        </a:solidFill>
        <a:latin typeface="Comic Sans MS" charset="0"/>
        <a:ea typeface="+mn-ea"/>
        <a:cs typeface="+mn-cs"/>
      </a:defRPr>
    </a:lvl2pPr>
    <a:lvl3pPr marL="914400" algn="l" rtl="0" fontAlgn="base">
      <a:spcBef>
        <a:spcPct val="0"/>
      </a:spcBef>
      <a:spcAft>
        <a:spcPct val="0"/>
      </a:spcAft>
      <a:defRPr sz="2400" kern="1200">
        <a:solidFill>
          <a:schemeClr val="tx1"/>
        </a:solidFill>
        <a:latin typeface="Comic Sans MS" charset="0"/>
        <a:ea typeface="+mn-ea"/>
        <a:cs typeface="+mn-cs"/>
      </a:defRPr>
    </a:lvl3pPr>
    <a:lvl4pPr marL="1371600" algn="l" rtl="0" fontAlgn="base">
      <a:spcBef>
        <a:spcPct val="0"/>
      </a:spcBef>
      <a:spcAft>
        <a:spcPct val="0"/>
      </a:spcAft>
      <a:defRPr sz="2400" kern="1200">
        <a:solidFill>
          <a:schemeClr val="tx1"/>
        </a:solidFill>
        <a:latin typeface="Comic Sans MS" charset="0"/>
        <a:ea typeface="+mn-ea"/>
        <a:cs typeface="+mn-cs"/>
      </a:defRPr>
    </a:lvl4pPr>
    <a:lvl5pPr marL="1828800" algn="l" rtl="0" fontAlgn="base">
      <a:spcBef>
        <a:spcPct val="0"/>
      </a:spcBef>
      <a:spcAft>
        <a:spcPct val="0"/>
      </a:spcAft>
      <a:defRPr sz="2400" kern="1200">
        <a:solidFill>
          <a:schemeClr val="tx1"/>
        </a:solidFill>
        <a:latin typeface="Comic Sans MS" charset="0"/>
        <a:ea typeface="+mn-ea"/>
        <a:cs typeface="+mn-cs"/>
      </a:defRPr>
    </a:lvl5pPr>
    <a:lvl6pPr marL="2286000" algn="l" defTabSz="457200" rtl="0" eaLnBrk="1" latinLnBrk="0" hangingPunct="1">
      <a:defRPr sz="2400" kern="1200">
        <a:solidFill>
          <a:schemeClr val="tx1"/>
        </a:solidFill>
        <a:latin typeface="Comic Sans MS" charset="0"/>
        <a:ea typeface="+mn-ea"/>
        <a:cs typeface="+mn-cs"/>
      </a:defRPr>
    </a:lvl6pPr>
    <a:lvl7pPr marL="2743200" algn="l" defTabSz="457200" rtl="0" eaLnBrk="1" latinLnBrk="0" hangingPunct="1">
      <a:defRPr sz="2400" kern="1200">
        <a:solidFill>
          <a:schemeClr val="tx1"/>
        </a:solidFill>
        <a:latin typeface="Comic Sans MS" charset="0"/>
        <a:ea typeface="+mn-ea"/>
        <a:cs typeface="+mn-cs"/>
      </a:defRPr>
    </a:lvl7pPr>
    <a:lvl8pPr marL="3200400" algn="l" defTabSz="457200" rtl="0" eaLnBrk="1" latinLnBrk="0" hangingPunct="1">
      <a:defRPr sz="2400" kern="1200">
        <a:solidFill>
          <a:schemeClr val="tx1"/>
        </a:solidFill>
        <a:latin typeface="Comic Sans MS" charset="0"/>
        <a:ea typeface="+mn-ea"/>
        <a:cs typeface="+mn-cs"/>
      </a:defRPr>
    </a:lvl8pPr>
    <a:lvl9pPr marL="3657600" algn="l" defTabSz="457200" rtl="0" eaLnBrk="1" latinLnBrk="0" hangingPunct="1">
      <a:defRPr sz="2400" kern="1200">
        <a:solidFill>
          <a:schemeClr val="tx1"/>
        </a:solidFill>
        <a:latin typeface="Comic Sans MS"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B7322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910" autoAdjust="0"/>
  </p:normalViewPr>
  <p:slideViewPr>
    <p:cSldViewPr>
      <p:cViewPr varScale="1">
        <p:scale>
          <a:sx n="76" d="100"/>
          <a:sy n="76" d="100"/>
        </p:scale>
        <p:origin x="-800" y="-11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slide" Target="slides/slide52.xml"/><Relationship Id="rId54" Type="http://schemas.openxmlformats.org/officeDocument/2006/relationships/slide" Target="slides/slide53.xml"/><Relationship Id="rId55" Type="http://schemas.openxmlformats.org/officeDocument/2006/relationships/slide" Target="slides/slide54.xml"/><Relationship Id="rId56" Type="http://schemas.openxmlformats.org/officeDocument/2006/relationships/slide" Target="slides/slide55.xml"/><Relationship Id="rId57" Type="http://schemas.openxmlformats.org/officeDocument/2006/relationships/slide" Target="slides/slide56.xml"/><Relationship Id="rId58" Type="http://schemas.openxmlformats.org/officeDocument/2006/relationships/slide" Target="slides/slide57.xml"/><Relationship Id="rId59" Type="http://schemas.openxmlformats.org/officeDocument/2006/relationships/slide" Target="slides/slide58.xml"/><Relationship Id="rId70" Type="http://schemas.openxmlformats.org/officeDocument/2006/relationships/slide" Target="slides/slide69.xml"/><Relationship Id="rId71" Type="http://schemas.openxmlformats.org/officeDocument/2006/relationships/slide" Target="slides/slide70.xml"/><Relationship Id="rId72" Type="http://schemas.openxmlformats.org/officeDocument/2006/relationships/slide" Target="slides/slide71.xml"/><Relationship Id="rId73" Type="http://schemas.openxmlformats.org/officeDocument/2006/relationships/slide" Target="slides/slide72.xml"/><Relationship Id="rId74" Type="http://schemas.openxmlformats.org/officeDocument/2006/relationships/slide" Target="slides/slide73.xml"/><Relationship Id="rId75" Type="http://schemas.openxmlformats.org/officeDocument/2006/relationships/slide" Target="slides/slide74.xml"/><Relationship Id="rId76" Type="http://schemas.openxmlformats.org/officeDocument/2006/relationships/slide" Target="slides/slide75.xml"/><Relationship Id="rId77" Type="http://schemas.openxmlformats.org/officeDocument/2006/relationships/slide" Target="slides/slide76.xml"/><Relationship Id="rId78" Type="http://schemas.openxmlformats.org/officeDocument/2006/relationships/slide" Target="slides/slide77.xml"/><Relationship Id="rId79" Type="http://schemas.openxmlformats.org/officeDocument/2006/relationships/slide" Target="slides/slide78.xml"/><Relationship Id="rId90" Type="http://schemas.openxmlformats.org/officeDocument/2006/relationships/tableStyles" Target="tableStyles.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60" Type="http://schemas.openxmlformats.org/officeDocument/2006/relationships/slide" Target="slides/slide59.xml"/><Relationship Id="rId61" Type="http://schemas.openxmlformats.org/officeDocument/2006/relationships/slide" Target="slides/slide60.xml"/><Relationship Id="rId62" Type="http://schemas.openxmlformats.org/officeDocument/2006/relationships/slide" Target="slides/slide61.xml"/><Relationship Id="rId63" Type="http://schemas.openxmlformats.org/officeDocument/2006/relationships/slide" Target="slides/slide62.xml"/><Relationship Id="rId64" Type="http://schemas.openxmlformats.org/officeDocument/2006/relationships/slide" Target="slides/slide63.xml"/><Relationship Id="rId65" Type="http://schemas.openxmlformats.org/officeDocument/2006/relationships/slide" Target="slides/slide64.xml"/><Relationship Id="rId66" Type="http://schemas.openxmlformats.org/officeDocument/2006/relationships/slide" Target="slides/slide65.xml"/><Relationship Id="rId67" Type="http://schemas.openxmlformats.org/officeDocument/2006/relationships/slide" Target="slides/slide66.xml"/><Relationship Id="rId68" Type="http://schemas.openxmlformats.org/officeDocument/2006/relationships/slide" Target="slides/slide67.xml"/><Relationship Id="rId69" Type="http://schemas.openxmlformats.org/officeDocument/2006/relationships/slide" Target="slides/slide68.xml"/><Relationship Id="rId80" Type="http://schemas.openxmlformats.org/officeDocument/2006/relationships/slide" Target="slides/slide79.xml"/><Relationship Id="rId81" Type="http://schemas.openxmlformats.org/officeDocument/2006/relationships/slide" Target="slides/slide80.xml"/><Relationship Id="rId82" Type="http://schemas.openxmlformats.org/officeDocument/2006/relationships/slide" Target="slides/slide81.xml"/><Relationship Id="rId83" Type="http://schemas.openxmlformats.org/officeDocument/2006/relationships/slide" Target="slides/slide82.xml"/><Relationship Id="rId84" Type="http://schemas.openxmlformats.org/officeDocument/2006/relationships/notesMaster" Target="notesMasters/notesMaster1.xml"/><Relationship Id="rId85" Type="http://schemas.openxmlformats.org/officeDocument/2006/relationships/handoutMaster" Target="handoutMasters/handoutMaster1.xml"/><Relationship Id="rId86" Type="http://schemas.openxmlformats.org/officeDocument/2006/relationships/printerSettings" Target="printerSettings/printerSettings1.bin"/><Relationship Id="rId87" Type="http://schemas.openxmlformats.org/officeDocument/2006/relationships/presProps" Target="presProps.xml"/><Relationship Id="rId88" Type="http://schemas.openxmlformats.org/officeDocument/2006/relationships/viewProps" Target="viewProps.xml"/><Relationship Id="rId8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E621B12D-3968-D542-A1E3-D5185C039872}" type="datetimeFigureOut">
              <a:rPr lang="en-US" smtClean="0"/>
              <a:pPr/>
              <a:t>11/9/21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AF3150C1-A837-A947-9657-3821AF38AF38}" type="slidenum">
              <a:rPr lang="en-US" smtClean="0"/>
              <a:pPr/>
              <a:t>‹#›</a:t>
            </a:fld>
            <a:endParaRPr lang="en-US"/>
          </a:p>
        </p:txBody>
      </p:sp>
    </p:spTree>
    <p:extLst>
      <p:ext uri="{BB962C8B-B14F-4D97-AF65-F5344CB8AC3E}">
        <p14:creationId xmlns:p14="http://schemas.microsoft.com/office/powerpoint/2010/main" val="72248436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48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vl1pPr>
          </a:lstStyle>
          <a:p>
            <a:pPr>
              <a:defRPr/>
            </a:pPr>
            <a:endParaRPr lang="en-US"/>
          </a:p>
        </p:txBody>
      </p:sp>
      <p:sp>
        <p:nvSpPr>
          <p:cNvPr id="20483"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vl1pPr>
          </a:lstStyle>
          <a:p>
            <a:pPr>
              <a:defRPr/>
            </a:pPr>
            <a:endParaRPr lang="en-US"/>
          </a:p>
        </p:txBody>
      </p:sp>
      <p:sp>
        <p:nvSpPr>
          <p:cNvPr id="1331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2048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2048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vl1pPr>
          </a:lstStyle>
          <a:p>
            <a:pPr>
              <a:defRPr/>
            </a:pPr>
            <a:endParaRPr lang="en-US"/>
          </a:p>
        </p:txBody>
      </p:sp>
      <p:sp>
        <p:nvSpPr>
          <p:cNvPr id="2048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lvl1pPr>
          </a:lstStyle>
          <a:p>
            <a:pPr>
              <a:defRPr/>
            </a:pPr>
            <a:fld id="{4954C3B6-66BC-0E49-9076-60700C487A88}" type="slidenum">
              <a:rPr lang="en-US"/>
              <a:pPr>
                <a:defRPr/>
              </a:pPr>
              <a:t>‹#›</a:t>
            </a:fld>
            <a:endParaRPr lang="en-US"/>
          </a:p>
        </p:txBody>
      </p:sp>
    </p:spTree>
    <p:extLst>
      <p:ext uri="{BB962C8B-B14F-4D97-AF65-F5344CB8AC3E}">
        <p14:creationId xmlns:p14="http://schemas.microsoft.com/office/powerpoint/2010/main" val="325136757"/>
      </p:ext>
    </p:extLst>
  </p:cSld>
  <p:clrMap bg1="lt1" tx1="dk1" bg2="lt2" tx2="dk2" accent1="accent1" accent2="accent2" accent3="accent3" accent4="accent4" accent5="accent5" accent6="accent6" hlink="hlink" folHlink="folHlink"/>
  <p:hf hdr="0" ftr="0" dt="0"/>
  <p:notesStyle>
    <a:lvl1pPr algn="l" rtl="0" eaLnBrk="0" fontAlgn="base" hangingPunct="0">
      <a:spcBef>
        <a:spcPct val="30000"/>
      </a:spcBef>
      <a:spcAft>
        <a:spcPct val="0"/>
      </a:spcAft>
      <a:defRPr sz="1200" kern="1200">
        <a:solidFill>
          <a:schemeClr val="tx1"/>
        </a:solidFill>
        <a:latin typeface="Comic Sans MS" charset="0"/>
        <a:ea typeface="ＭＳ Ｐゴシック" charset="-128"/>
        <a:cs typeface="ＭＳ Ｐゴシック" charset="-128"/>
      </a:defRPr>
    </a:lvl1pPr>
    <a:lvl2pPr marL="4572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2pPr>
    <a:lvl3pPr marL="9144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3pPr>
    <a:lvl4pPr marL="13716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4pPr>
    <a:lvl5pPr marL="1828800" algn="l" rtl="0" eaLnBrk="0" fontAlgn="base" hangingPunct="0">
      <a:spcBef>
        <a:spcPct val="30000"/>
      </a:spcBef>
      <a:spcAft>
        <a:spcPct val="0"/>
      </a:spcAft>
      <a:defRPr sz="1200" kern="1200">
        <a:solidFill>
          <a:schemeClr val="tx1"/>
        </a:solidFill>
        <a:latin typeface="Comic Sans MS" charset="0"/>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2.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4.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4.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Items in blue</a:t>
            </a:r>
            <a:r>
              <a:rPr lang="en-US" baseline="0" dirty="0" smtClean="0"/>
              <a:t> are not really mini/brief topics, as each is nearly chapter-length.</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a:t>
            </a:fld>
            <a:endParaRPr lang="en-US"/>
          </a:p>
        </p:txBody>
      </p:sp>
    </p:spTree>
    <p:extLst>
      <p:ext uri="{BB962C8B-B14F-4D97-AF65-F5344CB8AC3E}">
        <p14:creationId xmlns:p14="http://schemas.microsoft.com/office/powerpoint/2010/main" val="354075016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Completely uncertain when we start, so 1.0.</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31</a:t>
            </a:fld>
            <a:endParaRPr lang="en-US"/>
          </a:p>
        </p:txBody>
      </p:sp>
    </p:spTree>
    <p:extLst>
      <p:ext uri="{BB962C8B-B14F-4D97-AF65-F5344CB8AC3E}">
        <p14:creationId xmlns:p14="http://schemas.microsoft.com/office/powerpoint/2010/main" val="33021686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Bagging</a:t>
            </a:r>
            <a:r>
              <a:rPr lang="en-US" baseline="0" dirty="0" smtClean="0"/>
              <a:t> can be effective </a:t>
            </a:r>
            <a:r>
              <a:rPr lang="en-US" baseline="0" smtClean="0"/>
              <a:t>at reducing </a:t>
            </a:r>
            <a:r>
              <a:rPr lang="en-US" baseline="0" dirty="0" smtClean="0"/>
              <a:t>the variance.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33</a:t>
            </a:fld>
            <a:endParaRPr lang="en-US"/>
          </a:p>
        </p:txBody>
      </p:sp>
    </p:spTree>
    <p:extLst>
      <p:ext uri="{BB962C8B-B14F-4D97-AF65-F5344CB8AC3E}">
        <p14:creationId xmlns:p14="http://schemas.microsoft.com/office/powerpoint/2010/main" val="14612960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Note that each X</a:t>
            </a:r>
            <a:r>
              <a:rPr lang="en-US" baseline="-25000" dirty="0" smtClean="0"/>
              <a:t>i</a:t>
            </a:r>
            <a:r>
              <a:rPr lang="en-US" dirty="0" smtClean="0"/>
              <a:t> us a feature</a:t>
            </a:r>
            <a:r>
              <a:rPr lang="en-US" baseline="0" dirty="0" smtClean="0"/>
              <a:t> vector, and </a:t>
            </a:r>
            <a:r>
              <a:rPr lang="en-US" baseline="0" dirty="0" err="1" smtClean="0"/>
              <a:t>z</a:t>
            </a:r>
            <a:r>
              <a:rPr lang="en-US" baseline="-25000" dirty="0" err="1" smtClean="0"/>
              <a:t>i</a:t>
            </a:r>
            <a:r>
              <a:rPr lang="en-US" baseline="0" dirty="0" smtClean="0"/>
              <a:t> is the corresponding classification.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40</a:t>
            </a:fld>
            <a:endParaRPr lang="en-US"/>
          </a:p>
        </p:txBody>
      </p:sp>
    </p:spTree>
    <p:extLst>
      <p:ext uri="{BB962C8B-B14F-4D97-AF65-F5344CB8AC3E}">
        <p14:creationId xmlns:p14="http://schemas.microsoft.com/office/powerpoint/2010/main" val="181319044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If k is even could simply flip a coin in case of a tie.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41</a:t>
            </a:fld>
            <a:endParaRPr lang="en-US"/>
          </a:p>
        </p:txBody>
      </p:sp>
    </p:spTree>
    <p:extLst>
      <p:ext uri="{BB962C8B-B14F-4D97-AF65-F5344CB8AC3E}">
        <p14:creationId xmlns:p14="http://schemas.microsoft.com/office/powerpoint/2010/main" val="2844412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a little more complicated for a Random Forest, since we</a:t>
            </a:r>
            <a:r>
              <a:rPr lang="en-US" baseline="0" dirty="0" smtClean="0"/>
              <a:t> have such a </a:t>
            </a:r>
            <a:r>
              <a:rPr lang="en-US" baseline="0" dirty="0" err="1" smtClean="0"/>
              <a:t>score</a:t>
            </a:r>
            <a:r>
              <a:rPr lang="en-US" baseline="-25000" dirty="0" err="1" smtClean="0"/>
              <a:t>t</a:t>
            </a:r>
            <a:r>
              <a:rPr lang="en-US" baseline="0" dirty="0" smtClean="0"/>
              <a:t>(X) for each decision tree in the forest, and we need to compute the majority </a:t>
            </a:r>
            <a:r>
              <a:rPr lang="en-US" baseline="0" smtClean="0"/>
              <a:t>vote.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42</a:t>
            </a:fld>
            <a:endParaRPr lang="en-US"/>
          </a:p>
        </p:txBody>
      </p:sp>
    </p:spTree>
    <p:extLst>
      <p:ext uri="{BB962C8B-B14F-4D97-AF65-F5344CB8AC3E}">
        <p14:creationId xmlns:p14="http://schemas.microsoft.com/office/powerpoint/2010/main" val="118010158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Having such pairings can be useful. If we</a:t>
            </a:r>
            <a:r>
              <a:rPr lang="en-US" baseline="0" dirty="0" smtClean="0"/>
              <a:t> experiment with both k-NN and RF, we expect qualitatively similar results in most cases. Similarly, if we experiment with both MLP and SVM, we expect qualitatively similar results. Thus, we might want to experiment with all 4 techniques to see if these pairings seem to hold. If so, that provides a “sanity check”; if not, our results might still be correct, but we </a:t>
            </a:r>
            <a:r>
              <a:rPr lang="en-US" baseline="0" smtClean="0"/>
              <a:t>should check </a:t>
            </a:r>
            <a:r>
              <a:rPr lang="en-US" baseline="0" dirty="0" smtClean="0"/>
              <a:t>more carefully, as this is somewhat unexpected.</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44</a:t>
            </a:fld>
            <a:endParaRPr lang="en-US"/>
          </a:p>
        </p:txBody>
      </p:sp>
    </p:spTree>
    <p:extLst>
      <p:ext uri="{BB962C8B-B14F-4D97-AF65-F5344CB8AC3E}">
        <p14:creationId xmlns:p14="http://schemas.microsoft.com/office/powerpoint/2010/main" val="167551220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54</a:t>
            </a:fld>
            <a:endParaRPr lang="en-US"/>
          </a:p>
        </p:txBody>
      </p:sp>
    </p:spTree>
    <p:extLst>
      <p:ext uri="{BB962C8B-B14F-4D97-AF65-F5344CB8AC3E}">
        <p14:creationId xmlns:p14="http://schemas.microsoft.com/office/powerpoint/2010/main" val="3182864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the last expression, the </a:t>
            </a:r>
            <a:r>
              <a:rPr lang="en-US" dirty="0" err="1" smtClean="0"/>
              <a:t>A</a:t>
            </a:r>
            <a:r>
              <a:rPr lang="en-US" baseline="-25000" dirty="0" err="1" smtClean="0"/>
              <a:t>j</a:t>
            </a:r>
            <a:r>
              <a:rPr lang="en-US" dirty="0" smtClean="0"/>
              <a:t> partition the sample space.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55</a:t>
            </a:fld>
            <a:endParaRPr lang="en-US"/>
          </a:p>
        </p:txBody>
      </p:sp>
    </p:spTree>
    <p:extLst>
      <p:ext uri="{BB962C8B-B14F-4D97-AF65-F5344CB8AC3E}">
        <p14:creationId xmlns:p14="http://schemas.microsoft.com/office/powerpoint/2010/main" val="35722675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61</a:t>
            </a:fld>
            <a:endParaRPr lang="en-US"/>
          </a:p>
        </p:txBody>
      </p:sp>
    </p:spTree>
    <p:extLst>
      <p:ext uri="{BB962C8B-B14F-4D97-AF65-F5344CB8AC3E}">
        <p14:creationId xmlns:p14="http://schemas.microsoft.com/office/powerpoint/2010/main" val="50109521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So, the line corresponding</a:t>
            </a:r>
            <a:r>
              <a:rPr lang="en-US" baseline="0" dirty="0" smtClean="0"/>
              <a:t> to the </a:t>
            </a:r>
            <a:r>
              <a:rPr lang="en-US" dirty="0" smtClean="0"/>
              <a:t>first principal component</a:t>
            </a:r>
            <a:r>
              <a:rPr lang="en-US" baseline="0" dirty="0" smtClean="0"/>
              <a:t> will not be the same as the regression line.</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64</a:t>
            </a:fld>
            <a:endParaRPr lang="en-US"/>
          </a:p>
        </p:txBody>
      </p:sp>
    </p:spTree>
    <p:extLst>
      <p:ext uri="{BB962C8B-B14F-4D97-AF65-F5344CB8AC3E}">
        <p14:creationId xmlns:p14="http://schemas.microsoft.com/office/powerpoint/2010/main" val="40992267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“It's not the people who vote that count, it's the people who count the votes.” </a:t>
            </a:r>
          </a:p>
          <a:p>
            <a:r>
              <a:rPr lang="en-US" dirty="0" smtClean="0"/>
              <a:t>   ----- Stalin</a:t>
            </a:r>
          </a:p>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6</a:t>
            </a:fld>
            <a:endParaRPr lang="en-US"/>
          </a:p>
        </p:txBody>
      </p:sp>
    </p:spTree>
    <p:extLst>
      <p:ext uri="{BB962C8B-B14F-4D97-AF65-F5344CB8AC3E}">
        <p14:creationId xmlns:p14="http://schemas.microsoft.com/office/powerpoint/2010/main" val="36011925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No training</a:t>
            </a:r>
            <a:r>
              <a:rPr lang="en-US" baseline="0" dirty="0" smtClean="0"/>
              <a:t> required!</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8</a:t>
            </a:fld>
            <a:endParaRPr lang="en-US"/>
          </a:p>
        </p:txBody>
      </p:sp>
    </p:spTree>
    <p:extLst>
      <p:ext uri="{BB962C8B-B14F-4D97-AF65-F5344CB8AC3E}">
        <p14:creationId xmlns:p14="http://schemas.microsoft.com/office/powerpoint/2010/main" val="239290479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In the case of a fixed radius, we automatically use more data points in regions</a:t>
            </a:r>
            <a:r>
              <a:rPr lang="en-US" baseline="0" dirty="0" smtClean="0"/>
              <a:t> where the training data is more dense, and less where it is less dense. Of course, this could be combined with a minimum </a:t>
            </a:r>
            <a:r>
              <a:rPr lang="en-US" baseline="0" dirty="0" err="1" smtClean="0"/>
              <a:t>k</a:t>
            </a:r>
            <a:r>
              <a:rPr lang="en-US" baseline="0" dirty="0" smtClean="0"/>
              <a:t>, just to be sure the decision is not made based on some minimum number of data points.</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12</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“Lazy learner” sounds like some students I’ve known</a:t>
            </a:r>
            <a:r>
              <a:rPr lang="mr-IN" dirty="0" smtClean="0"/>
              <a: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15</a:t>
            </a:fld>
            <a:endParaRPr lang="en-US"/>
          </a:p>
        </p:txBody>
      </p:sp>
    </p:spTree>
    <p:extLst>
      <p:ext uri="{BB962C8B-B14F-4D97-AF65-F5344CB8AC3E}">
        <p14:creationId xmlns:p14="http://schemas.microsoft.com/office/powerpoint/2010/main" val="37551551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Rule of thumb is that k should be about </a:t>
            </a:r>
            <a:r>
              <a:rPr lang="en-US" dirty="0" err="1" smtClean="0"/>
              <a:t>sqrt</a:t>
            </a:r>
            <a:r>
              <a:rPr lang="en-US" dirty="0" smtClean="0"/>
              <a:t>(N),</a:t>
            </a:r>
            <a:r>
              <a:rPr lang="en-US" baseline="0" dirty="0" smtClean="0"/>
              <a:t> where N is the number of samples in the training set.</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16</a:t>
            </a:fld>
            <a:endParaRPr lang="en-US"/>
          </a:p>
        </p:txBody>
      </p:sp>
    </p:spTree>
    <p:extLst>
      <p:ext uri="{BB962C8B-B14F-4D97-AF65-F5344CB8AC3E}">
        <p14:creationId xmlns:p14="http://schemas.microsoft.com/office/powerpoint/2010/main" val="41693448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21</a:t>
            </a:fld>
            <a:endParaRPr lang="en-US"/>
          </a:p>
        </p:txBody>
      </p:sp>
    </p:spTree>
    <p:extLst>
      <p:ext uri="{BB962C8B-B14F-4D97-AF65-F5344CB8AC3E}">
        <p14:creationId xmlns:p14="http://schemas.microsoft.com/office/powerpoint/2010/main" val="129895275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a:t>
            </a:r>
            <a:r>
              <a:rPr lang="en-US" dirty="0" err="1" smtClean="0"/>
              <a:t>Gini</a:t>
            </a:r>
            <a:r>
              <a:rPr lang="en-US" dirty="0" smtClean="0"/>
              <a:t> index is another</a:t>
            </a:r>
            <a:r>
              <a:rPr lang="en-US" baseline="0" dirty="0" smtClean="0"/>
              <a:t> popular measure that can be used in place of information gain.</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25</a:t>
            </a:fld>
            <a:endParaRPr lang="en-US"/>
          </a:p>
        </p:txBody>
      </p:sp>
    </p:spTree>
    <p:extLst>
      <p:ext uri="{BB962C8B-B14F-4D97-AF65-F5344CB8AC3E}">
        <p14:creationId xmlns:p14="http://schemas.microsoft.com/office/powerpoint/2010/main" val="24395934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Size is</a:t>
            </a:r>
            <a:r>
              <a:rPr lang="en-US" baseline="0" dirty="0" smtClean="0"/>
              <a:t> in (say) KB, and entropy is in bits. Note that</a:t>
            </a:r>
            <a:r>
              <a:rPr lang="en-US" dirty="0" smtClean="0"/>
              <a:t> 115 is threshold for S(X),</a:t>
            </a:r>
            <a:r>
              <a:rPr lang="en-US" baseline="0" dirty="0" smtClean="0"/>
              <a:t> with less than 115 indicating malware, while greater than 115 indicating benign. Similarly, 5.5 is the threshold for entropy, and 27.5 the threshold for number of distinct </a:t>
            </a:r>
            <a:r>
              <a:rPr lang="en-US" baseline="0" dirty="0" err="1" smtClean="0"/>
              <a:t>opcodes</a:t>
            </a:r>
            <a:r>
              <a:rPr lang="en-US" baseline="0" dirty="0" smtClean="0"/>
              <a:t>. </a:t>
            </a:r>
            <a:endParaRPr lang="en-US" dirty="0"/>
          </a:p>
        </p:txBody>
      </p:sp>
      <p:sp>
        <p:nvSpPr>
          <p:cNvPr id="4" name="Slide Number Placeholder 3"/>
          <p:cNvSpPr>
            <a:spLocks noGrp="1"/>
          </p:cNvSpPr>
          <p:nvPr>
            <p:ph type="sldNum" sz="quarter" idx="10"/>
          </p:nvPr>
        </p:nvSpPr>
        <p:spPr/>
        <p:txBody>
          <a:bodyPr/>
          <a:lstStyle/>
          <a:p>
            <a:pPr>
              <a:defRPr/>
            </a:pPr>
            <a:fld id="{4954C3B6-66BC-0E49-9076-60700C487A88}" type="slidenum">
              <a:rPr lang="en-US" smtClean="0"/>
              <a:pPr>
                <a:defRPr/>
              </a:pPr>
              <a:t>29</a:t>
            </a:fld>
            <a:endParaRPr lang="en-US"/>
          </a:p>
        </p:txBody>
      </p:sp>
    </p:spTree>
    <p:extLst>
      <p:ext uri="{BB962C8B-B14F-4D97-AF65-F5344CB8AC3E}">
        <p14:creationId xmlns:p14="http://schemas.microsoft.com/office/powerpoint/2010/main" val="18668016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42557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505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381000"/>
            <a:ext cx="77724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sp>
        <p:nvSpPr>
          <p:cNvPr id="1027" name="Rectangle 3"/>
          <p:cNvSpPr>
            <a:spLocks noGrp="1" noChangeArrowheads="1"/>
          </p:cNvSpPr>
          <p:nvPr>
            <p:ph type="body" idx="1"/>
          </p:nvPr>
        </p:nvSpPr>
        <p:spPr bwMode="auto">
          <a:xfrm>
            <a:off x="685800" y="1676400"/>
            <a:ext cx="7848600" cy="4419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29" name="Rectangle 5"/>
          <p:cNvSpPr>
            <a:spLocks noGrp="1" noChangeArrowheads="1"/>
          </p:cNvSpPr>
          <p:nvPr>
            <p:ph type="ftr" sz="quarter" idx="3"/>
          </p:nvPr>
        </p:nvSpPr>
        <p:spPr bwMode="auto">
          <a:xfrm>
            <a:off x="685800" y="6324600"/>
            <a:ext cx="4038600" cy="3810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r>
              <a:rPr lang="en-US" dirty="0" smtClean="0"/>
              <a:t>Many Mini Topics</a:t>
            </a:r>
            <a:endParaRPr lang="en-US" dirty="0">
              <a:latin typeface="Times New Roman" charset="0"/>
            </a:endParaRPr>
          </a:p>
        </p:txBody>
      </p:sp>
      <p:sp>
        <p:nvSpPr>
          <p:cNvPr id="5" name="Slide Number Placeholder 4"/>
          <p:cNvSpPr>
            <a:spLocks noGrp="1"/>
          </p:cNvSpPr>
          <p:nvPr>
            <p:ph type="sldNum" sz="quarter" idx="4"/>
          </p:nvPr>
        </p:nvSpPr>
        <p:spPr>
          <a:xfrm>
            <a:off x="6553200" y="632460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4131050-4FF2-0646-B549-420EB1446C49}"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hf hdr="0" dt="0"/>
  <p:txStyles>
    <p:titleStyle>
      <a:lvl1pPr algn="ctr" rtl="0" eaLnBrk="0" fontAlgn="base" hangingPunct="0">
        <a:spcBef>
          <a:spcPct val="0"/>
        </a:spcBef>
        <a:spcAft>
          <a:spcPct val="0"/>
        </a:spcAft>
        <a:defRPr sz="4400">
          <a:solidFill>
            <a:schemeClr val="accent2"/>
          </a:solidFill>
          <a:latin typeface="+mj-lt"/>
          <a:ea typeface="ＭＳ Ｐゴシック" charset="-128"/>
          <a:cs typeface="ＭＳ Ｐゴシック" charset="-128"/>
        </a:defRPr>
      </a:lvl1pPr>
      <a:lvl2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2pPr>
      <a:lvl3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3pPr>
      <a:lvl4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4pPr>
      <a:lvl5pPr algn="ctr" rtl="0" eaLnBrk="0" fontAlgn="base" hangingPunct="0">
        <a:spcBef>
          <a:spcPct val="0"/>
        </a:spcBef>
        <a:spcAft>
          <a:spcPct val="0"/>
        </a:spcAft>
        <a:defRPr sz="4400">
          <a:solidFill>
            <a:schemeClr val="accent2"/>
          </a:solidFill>
          <a:latin typeface="Comic Sans MS" charset="0"/>
          <a:ea typeface="ＭＳ Ｐゴシック" charset="-128"/>
          <a:cs typeface="ＭＳ Ｐゴシック" charset="-128"/>
        </a:defRPr>
      </a:lvl5pPr>
      <a:lvl6pPr marL="457200" algn="ctr" rtl="0" fontAlgn="base">
        <a:spcBef>
          <a:spcPct val="0"/>
        </a:spcBef>
        <a:spcAft>
          <a:spcPct val="0"/>
        </a:spcAft>
        <a:defRPr sz="4400">
          <a:solidFill>
            <a:schemeClr val="accent2"/>
          </a:solidFill>
          <a:latin typeface="Comic Sans MS" charset="0"/>
        </a:defRPr>
      </a:lvl6pPr>
      <a:lvl7pPr marL="914400" algn="ctr" rtl="0" fontAlgn="base">
        <a:spcBef>
          <a:spcPct val="0"/>
        </a:spcBef>
        <a:spcAft>
          <a:spcPct val="0"/>
        </a:spcAft>
        <a:defRPr sz="4400">
          <a:solidFill>
            <a:schemeClr val="accent2"/>
          </a:solidFill>
          <a:latin typeface="Comic Sans MS" charset="0"/>
        </a:defRPr>
      </a:lvl7pPr>
      <a:lvl8pPr marL="1371600" algn="ctr" rtl="0" fontAlgn="base">
        <a:spcBef>
          <a:spcPct val="0"/>
        </a:spcBef>
        <a:spcAft>
          <a:spcPct val="0"/>
        </a:spcAft>
        <a:defRPr sz="4400">
          <a:solidFill>
            <a:schemeClr val="accent2"/>
          </a:solidFill>
          <a:latin typeface="Comic Sans MS" charset="0"/>
        </a:defRPr>
      </a:lvl8pPr>
      <a:lvl9pPr marL="1828800" algn="ctr" rtl="0" fontAlgn="base">
        <a:spcBef>
          <a:spcPct val="0"/>
        </a:spcBef>
        <a:spcAft>
          <a:spcPct val="0"/>
        </a:spcAft>
        <a:defRPr sz="4400">
          <a:solidFill>
            <a:schemeClr val="accent2"/>
          </a:solidFill>
          <a:latin typeface="Comic Sans MS" charset="0"/>
        </a:defRPr>
      </a:lvl9pPr>
    </p:titleStyle>
    <p:bodyStyle>
      <a:lvl1pPr marL="342900" indent="-342900" algn="l" rtl="0" eaLnBrk="0" fontAlgn="base" hangingPunct="0">
        <a:spcBef>
          <a:spcPct val="20000"/>
        </a:spcBef>
        <a:spcAft>
          <a:spcPct val="0"/>
        </a:spcAft>
        <a:buClr>
          <a:schemeClr val="accent2"/>
        </a:buClr>
        <a:buSzPct val="75000"/>
        <a:buFont typeface="Wingdings" charset="2"/>
        <a:buChar char="q"/>
        <a:defRPr sz="3200">
          <a:solidFill>
            <a:schemeClr val="tx1"/>
          </a:solidFill>
          <a:latin typeface="+mn-lt"/>
          <a:ea typeface="ＭＳ Ｐゴシック" charset="-128"/>
          <a:cs typeface="ＭＳ Ｐゴシック" charset="-128"/>
        </a:defRPr>
      </a:lvl1pPr>
      <a:lvl2pPr marL="742950" indent="-285750" algn="l" rtl="0" eaLnBrk="0" fontAlgn="base" hangingPunct="0">
        <a:spcBef>
          <a:spcPct val="20000"/>
        </a:spcBef>
        <a:spcAft>
          <a:spcPct val="0"/>
        </a:spcAft>
        <a:buClr>
          <a:schemeClr val="accent2"/>
        </a:buClr>
        <a:buSzPct val="95000"/>
        <a:buChar char="o"/>
        <a:defRPr sz="2800">
          <a:solidFill>
            <a:schemeClr val="tx1"/>
          </a:solidFill>
          <a:latin typeface="+mn-lt"/>
          <a:ea typeface="ＭＳ Ｐゴシック" charset="-128"/>
        </a:defRPr>
      </a:lvl2pPr>
      <a:lvl3pPr marL="1143000" indent="-228600" algn="l" rtl="0" eaLnBrk="0" fontAlgn="base" hangingPunct="0">
        <a:spcBef>
          <a:spcPct val="20000"/>
        </a:spcBef>
        <a:spcAft>
          <a:spcPct val="0"/>
        </a:spcAft>
        <a:buClr>
          <a:schemeClr val="accent2"/>
        </a:buClr>
        <a:buFont typeface="Wingdings" charset="2"/>
        <a:buChar char="§"/>
        <a:defRPr sz="2400">
          <a:solidFill>
            <a:schemeClr val="tx1"/>
          </a:solidFill>
          <a:latin typeface="+mn-lt"/>
          <a:ea typeface="ＭＳ Ｐゴシック" charset="-128"/>
        </a:defRPr>
      </a:lvl3pPr>
      <a:lvl4pPr marL="1600200" indent="-228600" algn="l" rtl="0" eaLnBrk="0" fontAlgn="base" hangingPunct="0">
        <a:spcBef>
          <a:spcPct val="20000"/>
        </a:spcBef>
        <a:spcAft>
          <a:spcPct val="0"/>
        </a:spcAft>
        <a:buClr>
          <a:schemeClr val="accent2"/>
        </a:buClr>
        <a:buSzPct val="75000"/>
        <a:buFont typeface="Wingdings" charset="2"/>
        <a:buChar char="Ø"/>
        <a:defRPr sz="2000">
          <a:solidFill>
            <a:schemeClr val="tx1"/>
          </a:solidFill>
          <a:latin typeface="+mn-lt"/>
          <a:ea typeface="ＭＳ Ｐゴシック" charset="-128"/>
        </a:defRPr>
      </a:lvl4pPr>
      <a:lvl5pPr marL="2057400" indent="-228600" algn="l" rtl="0" eaLnBrk="0" fontAlgn="base" hangingPunct="0">
        <a:spcBef>
          <a:spcPct val="20000"/>
        </a:spcBef>
        <a:spcAft>
          <a:spcPct val="0"/>
        </a:spcAft>
        <a:buClr>
          <a:schemeClr val="accent2"/>
        </a:buClr>
        <a:buFont typeface="Times" charset="0"/>
        <a:buChar char="•"/>
        <a:defRPr sz="2000">
          <a:solidFill>
            <a:schemeClr val="tx1"/>
          </a:solidFill>
          <a:latin typeface="+mn-lt"/>
          <a:ea typeface="ＭＳ Ｐゴシック" charset="-128"/>
        </a:defRPr>
      </a:lvl5pPr>
      <a:lvl6pPr marL="25146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6pPr>
      <a:lvl7pPr marL="29718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7pPr>
      <a:lvl8pPr marL="34290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8pPr>
      <a:lvl9pPr marL="3886200" indent="-228600" algn="l" rtl="0" fontAlgn="base">
        <a:spcBef>
          <a:spcPct val="20000"/>
        </a:spcBef>
        <a:spcAft>
          <a:spcPct val="0"/>
        </a:spcAft>
        <a:buClr>
          <a:schemeClr val="accent2"/>
        </a:buClr>
        <a:buFont typeface="Times" charset="0"/>
        <a:buChar char="•"/>
        <a:defRPr sz="2000">
          <a:solidFill>
            <a:schemeClr val="tx1"/>
          </a:solidFill>
          <a:latin typeface="+mn-lt"/>
          <a:ea typeface="ＭＳ Ｐゴシック"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tiff"/></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tif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tif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tif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8.tif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9.tif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tif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 Id="rId3" Type="http://schemas.openxmlformats.org/officeDocument/2006/relationships/image" Target="../media/image11.tiff"/></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tiff"/></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2.tiff"/><Relationship Id="rId4" Type="http://schemas.openxmlformats.org/officeDocument/2006/relationships/image" Target="../media/image13.tiff"/><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42.xml.rels><?xml version="1.0" encoding="UTF-8" standalone="yes"?>
<Relationships xmlns="http://schemas.openxmlformats.org/package/2006/relationships"><Relationship Id="rId3" Type="http://schemas.openxmlformats.org/officeDocument/2006/relationships/image" Target="../media/image14.tiff"/><Relationship Id="rId4" Type="http://schemas.openxmlformats.org/officeDocument/2006/relationships/image" Target="../media/image15.tiff"/><Relationship Id="rId1" Type="http://schemas.openxmlformats.org/officeDocument/2006/relationships/slideLayout" Target="../slideLayouts/slideLayout2.xml"/><Relationship Id="rId2" Type="http://schemas.openxmlformats.org/officeDocument/2006/relationships/notesSlide" Target="../notesSlides/notesSlide1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tiff"/></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55.xml.rels><?xml version="1.0" encoding="UTF-8" standalone="yes"?>
<Relationships xmlns="http://schemas.openxmlformats.org/package/2006/relationships"><Relationship Id="rId3" Type="http://schemas.openxmlformats.org/officeDocument/2006/relationships/image" Target="../media/image17.tiff"/><Relationship Id="rId4" Type="http://schemas.openxmlformats.org/officeDocument/2006/relationships/image" Target="../media/image18.tiff"/><Relationship Id="rId1" Type="http://schemas.openxmlformats.org/officeDocument/2006/relationships/slideLayout" Target="../slideLayouts/slideLayout2.xml"/><Relationship Id="rId2" Type="http://schemas.openxmlformats.org/officeDocument/2006/relationships/notesSlide" Target="../notesSlides/notesSlide1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tiff"/></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tiff"/></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9.xml"/><Relationship Id="rId3" Type="http://schemas.openxmlformats.org/officeDocument/2006/relationships/image" Target="../media/image21.tiff"/></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tiff"/></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tiff"/></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tiff"/><Relationship Id="rId3" Type="http://schemas.openxmlformats.org/officeDocument/2006/relationships/image" Target="../media/image25.tiff"/></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tiff"/></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tiff"/></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tiff"/></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tiff"/><Relationship Id="rId3" Type="http://schemas.openxmlformats.org/officeDocument/2006/relationships/image" Target="../media/image2.tif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smtClean="0"/>
              <a:t>Many Mini Topics</a:t>
            </a:r>
          </a:p>
        </p:txBody>
      </p:sp>
      <p:sp>
        <p:nvSpPr>
          <p:cNvPr id="14340" name="TextBox 4"/>
          <p:cNvSpPr txBox="1">
            <a:spLocks noChangeArrowheads="1"/>
          </p:cNvSpPr>
          <p:nvPr/>
        </p:nvSpPr>
        <p:spPr bwMode="auto">
          <a:xfrm>
            <a:off x="1066800" y="3591580"/>
            <a:ext cx="7010400" cy="523220"/>
          </a:xfrm>
          <a:prstGeom prst="rect">
            <a:avLst/>
          </a:prstGeom>
          <a:noFill/>
          <a:ln w="9525">
            <a:noFill/>
            <a:miter lim="800000"/>
            <a:headEnd/>
            <a:tailEnd/>
          </a:ln>
        </p:spPr>
        <p:txBody>
          <a:bodyPr>
            <a:prstTxWarp prst="textNoShape">
              <a:avLst/>
            </a:prstTxWarp>
            <a:spAutoFit/>
          </a:bodyPr>
          <a:lstStyle/>
          <a:p>
            <a:pPr lvl="0" algn="ctr" defTabSz="457200" fontAlgn="auto">
              <a:spcBef>
                <a:spcPct val="20000"/>
              </a:spcBef>
              <a:spcAft>
                <a:spcPts val="0"/>
              </a:spcAft>
              <a:buClr>
                <a:srgbClr val="0000FF"/>
              </a:buClr>
              <a:buSzPct val="75000"/>
              <a:defRPr/>
            </a:pPr>
            <a:r>
              <a:rPr lang="en-US" sz="2800" dirty="0" smtClean="0">
                <a:solidFill>
                  <a:schemeClr val="tx1">
                    <a:tint val="75000"/>
                  </a:schemeClr>
                </a:solidFill>
                <a:latin typeface="Comic Sans MS"/>
                <a:cs typeface="Comic Sans MS"/>
              </a:rPr>
              <a:t>Mark Stamp</a:t>
            </a:r>
          </a:p>
        </p:txBody>
      </p:sp>
      <p:sp>
        <p:nvSpPr>
          <p:cNvPr id="5" name="Footer Placeholder 4"/>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1</a:t>
            </a:fld>
            <a:endParaRPr lang="en-US"/>
          </a:p>
        </p:txBody>
      </p:sp>
    </p:spTree>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1-NN Example</a:t>
            </a:r>
            <a:endParaRPr lang="en-US" dirty="0"/>
          </a:p>
        </p:txBody>
      </p:sp>
      <p:sp>
        <p:nvSpPr>
          <p:cNvPr id="3" name="Content Placeholder 2"/>
          <p:cNvSpPr>
            <a:spLocks noGrp="1"/>
          </p:cNvSpPr>
          <p:nvPr>
            <p:ph idx="1"/>
          </p:nvPr>
        </p:nvSpPr>
        <p:spPr>
          <a:xfrm>
            <a:off x="304800" y="1676400"/>
            <a:ext cx="4495800" cy="4495800"/>
          </a:xfrm>
        </p:spPr>
        <p:txBody>
          <a:bodyPr/>
          <a:lstStyle/>
          <a:p>
            <a:r>
              <a:rPr lang="en-US" dirty="0" smtClean="0"/>
              <a:t>1-NN </a:t>
            </a:r>
          </a:p>
          <a:p>
            <a:pPr lvl="1"/>
            <a:r>
              <a:rPr lang="en-US" dirty="0" smtClean="0"/>
              <a:t>Or more simply, </a:t>
            </a:r>
            <a:r>
              <a:rPr lang="en-US" b="1" i="1" dirty="0" smtClean="0"/>
              <a:t>nearest neighbor</a:t>
            </a:r>
          </a:p>
          <a:p>
            <a:r>
              <a:rPr lang="en-US" dirty="0" smtClean="0"/>
              <a:t>Since blue square </a:t>
            </a:r>
            <a:r>
              <a:rPr lang="en-US" i="1" dirty="0" smtClean="0">
                <a:latin typeface="Lucida Grande"/>
                <a:cs typeface="Lucida Grande"/>
              </a:rPr>
              <a:t>b</a:t>
            </a:r>
            <a:r>
              <a:rPr lang="en-US" dirty="0" smtClean="0">
                <a:latin typeface="Lucida Grande"/>
                <a:cs typeface="Lucida Grande"/>
              </a:rPr>
              <a:t>   </a:t>
            </a:r>
            <a:r>
              <a:rPr lang="en-US" dirty="0" smtClean="0"/>
              <a:t> is nearest…</a:t>
            </a:r>
          </a:p>
          <a:p>
            <a:r>
              <a:rPr lang="en-US" dirty="0" smtClean="0"/>
              <a:t>Classify green diamond, which is  labeled </a:t>
            </a:r>
            <a:r>
              <a:rPr lang="en-US" i="1" dirty="0" smtClean="0">
                <a:latin typeface="Lucida Grande"/>
                <a:cs typeface="Lucida Grande"/>
              </a:rPr>
              <a:t>x</a:t>
            </a:r>
            <a:r>
              <a:rPr lang="en-US" dirty="0" smtClean="0"/>
              <a:t>, as “blue”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10</a:t>
            </a:fld>
            <a:endParaRPr lang="en-US"/>
          </a:p>
        </p:txBody>
      </p:sp>
      <p:pic>
        <p:nvPicPr>
          <p:cNvPr id="7" name="Picture 6" descr="1NN.tiff"/>
          <p:cNvPicPr>
            <a:picLocks noChangeAspect="1"/>
          </p:cNvPicPr>
          <p:nvPr/>
        </p:nvPicPr>
        <p:blipFill>
          <a:blip r:embed="rId2"/>
          <a:stretch>
            <a:fillRect/>
          </a:stretch>
        </p:blipFill>
        <p:spPr>
          <a:xfrm>
            <a:off x="5008815" y="1828800"/>
            <a:ext cx="3830385" cy="32186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3-NN Example</a:t>
            </a:r>
            <a:endParaRPr lang="en-US" dirty="0"/>
          </a:p>
        </p:txBody>
      </p:sp>
      <p:sp>
        <p:nvSpPr>
          <p:cNvPr id="3" name="Content Placeholder 2"/>
          <p:cNvSpPr>
            <a:spLocks noGrp="1"/>
          </p:cNvSpPr>
          <p:nvPr>
            <p:ph idx="1"/>
          </p:nvPr>
        </p:nvSpPr>
        <p:spPr>
          <a:xfrm>
            <a:off x="228600" y="1600200"/>
            <a:ext cx="4724400" cy="4495800"/>
          </a:xfrm>
        </p:spPr>
        <p:txBody>
          <a:bodyPr/>
          <a:lstStyle/>
          <a:p>
            <a:r>
              <a:rPr lang="en-US" dirty="0" smtClean="0"/>
              <a:t>3-nearest </a:t>
            </a:r>
            <a:r>
              <a:rPr lang="en-US" dirty="0"/>
              <a:t>n</a:t>
            </a:r>
            <a:r>
              <a:rPr lang="en-US" dirty="0" smtClean="0"/>
              <a:t>eighbors</a:t>
            </a:r>
          </a:p>
          <a:p>
            <a:r>
              <a:rPr lang="en-US" dirty="0" smtClean="0"/>
              <a:t>Classify based on 3 nearest points</a:t>
            </a:r>
          </a:p>
          <a:p>
            <a:r>
              <a:rPr lang="en-US" dirty="0" smtClean="0"/>
              <a:t>3 nearest to </a:t>
            </a:r>
            <a:r>
              <a:rPr lang="en-US" i="1" dirty="0" err="1" smtClean="0">
                <a:latin typeface="Lucida Grande"/>
                <a:cs typeface="Lucida Grande"/>
              </a:rPr>
              <a:t>x</a:t>
            </a:r>
            <a:r>
              <a:rPr lang="en-US" dirty="0" smtClean="0"/>
              <a:t> are…</a:t>
            </a:r>
          </a:p>
          <a:p>
            <a:pPr lvl="1"/>
            <a:r>
              <a:rPr lang="en-US" dirty="0" smtClean="0"/>
              <a:t>2 red points, </a:t>
            </a:r>
            <a:r>
              <a:rPr lang="en-US" i="1" dirty="0" smtClean="0">
                <a:latin typeface="Lucida Grande"/>
                <a:cs typeface="Lucida Grande"/>
              </a:rPr>
              <a:t>r</a:t>
            </a:r>
            <a:r>
              <a:rPr lang="en-US" baseline="-25000" dirty="0" smtClean="0">
                <a:latin typeface="Lucida Grande"/>
                <a:cs typeface="Lucida Grande"/>
              </a:rPr>
              <a:t>1</a:t>
            </a:r>
            <a:r>
              <a:rPr lang="en-US" dirty="0" smtClean="0"/>
              <a:t>, </a:t>
            </a:r>
            <a:r>
              <a:rPr lang="en-US" i="1" dirty="0" smtClean="0">
                <a:latin typeface="Lucida Grande"/>
                <a:cs typeface="Lucida Grande"/>
              </a:rPr>
              <a:t>r</a:t>
            </a:r>
            <a:r>
              <a:rPr lang="en-US" baseline="-25000" dirty="0" smtClean="0">
                <a:latin typeface="Lucida Grande"/>
                <a:cs typeface="Lucida Grande"/>
              </a:rPr>
              <a:t>2</a:t>
            </a:r>
            <a:r>
              <a:rPr lang="en-US" dirty="0" smtClean="0"/>
              <a:t>,  and 1 blue point, </a:t>
            </a:r>
            <a:r>
              <a:rPr lang="en-US" i="1" dirty="0" smtClean="0">
                <a:latin typeface="Lucida Grande"/>
                <a:cs typeface="Lucida Grande"/>
              </a:rPr>
              <a:t>b</a:t>
            </a:r>
            <a:r>
              <a:rPr lang="en-US" dirty="0" smtClean="0">
                <a:latin typeface="Lucida Grande"/>
                <a:cs typeface="Lucida Grande"/>
              </a:rPr>
              <a:t>   </a:t>
            </a:r>
          </a:p>
          <a:p>
            <a:r>
              <a:rPr lang="en-US" dirty="0" smtClean="0"/>
              <a:t>Using 3-NN, we classify </a:t>
            </a:r>
            <a:r>
              <a:rPr lang="en-US" i="1" dirty="0" err="1" smtClean="0">
                <a:latin typeface="Lucida Grande"/>
                <a:cs typeface="Lucida Grande"/>
              </a:rPr>
              <a:t>x</a:t>
            </a:r>
            <a:r>
              <a:rPr lang="en-US" dirty="0" smtClean="0"/>
              <a:t> as “red”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11</a:t>
            </a:fld>
            <a:endParaRPr lang="en-US"/>
          </a:p>
        </p:txBody>
      </p:sp>
      <p:pic>
        <p:nvPicPr>
          <p:cNvPr id="7" name="Picture 6" descr="3NN.tiff"/>
          <p:cNvPicPr>
            <a:picLocks noChangeAspect="1"/>
          </p:cNvPicPr>
          <p:nvPr/>
        </p:nvPicPr>
        <p:blipFill>
          <a:blip r:embed="rId2"/>
          <a:stretch>
            <a:fillRect/>
          </a:stretch>
        </p:blipFill>
        <p:spPr>
          <a:xfrm>
            <a:off x="5105400" y="1828800"/>
            <a:ext cx="3735977" cy="32186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a:latin typeface="Arial"/>
                <a:cs typeface="Arial"/>
              </a:rPr>
              <a:t>k</a:t>
            </a:r>
            <a:r>
              <a:rPr lang="en-US" dirty="0" smtClean="0"/>
              <a:t>-NN Variations</a:t>
            </a:r>
            <a:endParaRPr lang="en-US" dirty="0"/>
          </a:p>
        </p:txBody>
      </p:sp>
      <p:sp>
        <p:nvSpPr>
          <p:cNvPr id="3" name="Content Placeholder 2"/>
          <p:cNvSpPr>
            <a:spLocks noGrp="1"/>
          </p:cNvSpPr>
          <p:nvPr>
            <p:ph idx="1"/>
          </p:nvPr>
        </p:nvSpPr>
        <p:spPr>
          <a:xfrm>
            <a:off x="685800" y="1524000"/>
            <a:ext cx="7848600" cy="4648200"/>
          </a:xfrm>
        </p:spPr>
        <p:txBody>
          <a:bodyPr/>
          <a:lstStyle/>
          <a:p>
            <a:r>
              <a:rPr lang="en-US" dirty="0" smtClean="0"/>
              <a:t>We could also weight by distance</a:t>
            </a:r>
          </a:p>
          <a:p>
            <a:pPr lvl="1"/>
            <a:r>
              <a:rPr lang="en-US" dirty="0" smtClean="0"/>
              <a:t>E.g., use </a:t>
            </a:r>
            <a:r>
              <a:rPr lang="en-US" dirty="0" smtClean="0">
                <a:latin typeface="Lucida Grande"/>
                <a:cs typeface="Lucida Grande"/>
              </a:rPr>
              <a:t>1/d(</a:t>
            </a:r>
            <a:r>
              <a:rPr lang="en-US" i="1" dirty="0" err="1" smtClean="0">
                <a:latin typeface="Lucida Grande"/>
                <a:cs typeface="Lucida Grande"/>
              </a:rPr>
              <a:t>x</a:t>
            </a:r>
            <a:r>
              <a:rPr lang="en-US" dirty="0" err="1" smtClean="0">
                <a:latin typeface="Lucida Grande"/>
                <a:cs typeface="Lucida Grande"/>
              </a:rPr>
              <a:t>,</a:t>
            </a:r>
            <a:r>
              <a:rPr lang="en-US" i="1" dirty="0" err="1" smtClean="0">
                <a:latin typeface="Lucida Grande"/>
                <a:cs typeface="Lucida Grande"/>
              </a:rPr>
              <a:t>b</a:t>
            </a:r>
            <a:r>
              <a:rPr lang="en-US" i="1" baseline="30000" dirty="0" smtClean="0">
                <a:latin typeface="Lucida Grande"/>
                <a:cs typeface="Lucida Grande"/>
              </a:rPr>
              <a:t> </a:t>
            </a:r>
            <a:r>
              <a:rPr lang="en-US" dirty="0" smtClean="0">
                <a:latin typeface="Lucida Grande"/>
                <a:cs typeface="Lucida Grande"/>
              </a:rPr>
              <a:t>)</a:t>
            </a:r>
            <a:r>
              <a:rPr lang="en-US" dirty="0" smtClean="0"/>
              <a:t> for each blue </a:t>
            </a:r>
            <a:r>
              <a:rPr lang="en-US" i="1" dirty="0" smtClean="0">
                <a:latin typeface="Lucida Grande"/>
                <a:cs typeface="Lucida Grande"/>
              </a:rPr>
              <a:t>b</a:t>
            </a:r>
            <a:r>
              <a:rPr lang="en-US" dirty="0" smtClean="0"/>
              <a:t> nearest neighbor, and </a:t>
            </a:r>
            <a:r>
              <a:rPr lang="en-US" dirty="0" smtClean="0">
                <a:latin typeface="Lucida Grande"/>
                <a:cs typeface="Lucida Grande"/>
              </a:rPr>
              <a:t>1/d(</a:t>
            </a:r>
            <a:r>
              <a:rPr lang="en-US" i="1" dirty="0" err="1" smtClean="0">
                <a:latin typeface="Lucida Grande"/>
                <a:cs typeface="Lucida Grande"/>
              </a:rPr>
              <a:t>x</a:t>
            </a:r>
            <a:r>
              <a:rPr lang="en-US" dirty="0" err="1" smtClean="0">
                <a:latin typeface="Lucida Grande"/>
                <a:cs typeface="Lucida Grande"/>
              </a:rPr>
              <a:t>,</a:t>
            </a:r>
            <a:r>
              <a:rPr lang="en-US" i="1" dirty="0" err="1" smtClean="0">
                <a:latin typeface="Lucida Grande"/>
                <a:cs typeface="Lucida Grande"/>
              </a:rPr>
              <a:t>r</a:t>
            </a:r>
            <a:r>
              <a:rPr lang="en-US" i="1" baseline="30000" dirty="0" smtClean="0">
                <a:latin typeface="Lucida Grande"/>
                <a:cs typeface="Lucida Grande"/>
              </a:rPr>
              <a:t> </a:t>
            </a:r>
            <a:r>
              <a:rPr lang="en-US" dirty="0" smtClean="0">
                <a:latin typeface="Lucida Grande"/>
                <a:cs typeface="Lucida Grande"/>
              </a:rPr>
              <a:t>)</a:t>
            </a:r>
            <a:r>
              <a:rPr lang="en-US" dirty="0" smtClean="0"/>
              <a:t> for red </a:t>
            </a:r>
            <a:r>
              <a:rPr lang="en-US" i="1" dirty="0" smtClean="0">
                <a:latin typeface="Lucida Grande"/>
                <a:cs typeface="Lucida Grande"/>
              </a:rPr>
              <a:t>r</a:t>
            </a:r>
            <a:r>
              <a:rPr lang="en-US" dirty="0" smtClean="0">
                <a:latin typeface="Lucida Grande"/>
                <a:cs typeface="Lucida Grande"/>
              </a:rPr>
              <a:t>   </a:t>
            </a:r>
            <a:r>
              <a:rPr lang="en-US" dirty="0" smtClean="0"/>
              <a:t>   </a:t>
            </a:r>
          </a:p>
          <a:p>
            <a:pPr lvl="1"/>
            <a:r>
              <a:rPr lang="en-US" dirty="0" smtClean="0"/>
              <a:t>Sum these by color, biggest sum wins…</a:t>
            </a:r>
          </a:p>
          <a:p>
            <a:r>
              <a:rPr lang="en-US" dirty="0" smtClean="0"/>
              <a:t>We might weight by class frequency</a:t>
            </a:r>
          </a:p>
          <a:p>
            <a:pPr lvl="1"/>
            <a:r>
              <a:rPr lang="en-US" dirty="0" smtClean="0"/>
              <a:t>Suppose training set has </a:t>
            </a:r>
            <a:r>
              <a:rPr lang="en-US" dirty="0" smtClean="0">
                <a:latin typeface="Lucida Grande"/>
                <a:cs typeface="Lucida Grande"/>
              </a:rPr>
              <a:t>B</a:t>
            </a:r>
            <a:r>
              <a:rPr lang="en-US" dirty="0" smtClean="0"/>
              <a:t> blue and </a:t>
            </a:r>
            <a:r>
              <a:rPr lang="en-US" dirty="0" smtClean="0">
                <a:latin typeface="Lucida Grande"/>
                <a:cs typeface="Lucida Grande"/>
              </a:rPr>
              <a:t>R</a:t>
            </a:r>
            <a:r>
              <a:rPr lang="en-US" dirty="0" smtClean="0"/>
              <a:t> red, with </a:t>
            </a:r>
            <a:r>
              <a:rPr lang="en-US" dirty="0" smtClean="0">
                <a:latin typeface="Lucida Grande"/>
                <a:cs typeface="Lucida Grande"/>
              </a:rPr>
              <a:t>R &gt; B</a:t>
            </a:r>
            <a:r>
              <a:rPr lang="en-US" dirty="0" smtClean="0"/>
              <a:t>   </a:t>
            </a:r>
          </a:p>
          <a:p>
            <a:pPr lvl="1"/>
            <a:r>
              <a:rPr lang="en-US" dirty="0" smtClean="0"/>
              <a:t>Weight each red as </a:t>
            </a:r>
            <a:r>
              <a:rPr lang="en-US" dirty="0" smtClean="0">
                <a:latin typeface="Lucida Grande"/>
                <a:cs typeface="Lucida Grande"/>
              </a:rPr>
              <a:t>1</a:t>
            </a:r>
            <a:r>
              <a:rPr lang="en-US" dirty="0" smtClean="0"/>
              <a:t>, each blue as </a:t>
            </a:r>
            <a:r>
              <a:rPr lang="en-US" dirty="0" smtClean="0">
                <a:latin typeface="Lucida Grande"/>
                <a:cs typeface="Lucida Grande"/>
              </a:rPr>
              <a:t>R/B</a:t>
            </a:r>
            <a:r>
              <a:rPr lang="en-US" dirty="0" smtClean="0"/>
              <a:t>   </a:t>
            </a:r>
          </a:p>
          <a:p>
            <a:r>
              <a:rPr lang="en-US" dirty="0" smtClean="0"/>
              <a:t>Might also consider a fixed radius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12</a:t>
            </a:fld>
            <a:endParaRPr lang="en-US"/>
          </a:p>
        </p:txBody>
      </p:sp>
    </p:spTree>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228600"/>
            <a:ext cx="4191000" cy="2133600"/>
          </a:xfrm>
        </p:spPr>
        <p:txBody>
          <a:bodyPr/>
          <a:lstStyle/>
          <a:p>
            <a:r>
              <a:rPr lang="en-US" dirty="0">
                <a:latin typeface="Arial"/>
                <a:cs typeface="Arial"/>
              </a:rPr>
              <a:t>k</a:t>
            </a:r>
            <a:r>
              <a:rPr lang="en-US" dirty="0" smtClean="0"/>
              <a:t>-NN Weighted by Distance</a:t>
            </a:r>
            <a:endParaRPr lang="en-US" dirty="0"/>
          </a:p>
        </p:txBody>
      </p:sp>
      <p:sp>
        <p:nvSpPr>
          <p:cNvPr id="3" name="Content Placeholder 2"/>
          <p:cNvSpPr>
            <a:spLocks noGrp="1"/>
          </p:cNvSpPr>
          <p:nvPr>
            <p:ph idx="1"/>
          </p:nvPr>
        </p:nvSpPr>
        <p:spPr>
          <a:xfrm>
            <a:off x="152400" y="3124200"/>
            <a:ext cx="6324600" cy="3048000"/>
          </a:xfrm>
        </p:spPr>
        <p:txBody>
          <a:bodyPr/>
          <a:lstStyle/>
          <a:p>
            <a:r>
              <a:rPr lang="en-US" dirty="0" smtClean="0"/>
              <a:t>Suppose use </a:t>
            </a:r>
            <a:r>
              <a:rPr lang="en-US" dirty="0" smtClean="0">
                <a:latin typeface="Lucida Grande"/>
                <a:cs typeface="Lucida Grande"/>
              </a:rPr>
              <a:t>1/d(</a:t>
            </a:r>
            <a:r>
              <a:rPr lang="en-US" dirty="0" err="1" smtClean="0">
                <a:latin typeface="Lucida Grande"/>
                <a:cs typeface="Lucida Grande"/>
              </a:rPr>
              <a:t>x,y</a:t>
            </a:r>
            <a:r>
              <a:rPr lang="en-US" dirty="0" smtClean="0">
                <a:latin typeface="Lucida Grande"/>
                <a:cs typeface="Lucida Grande"/>
              </a:rPr>
              <a:t>)</a:t>
            </a:r>
            <a:r>
              <a:rPr lang="en-US" dirty="0" smtClean="0"/>
              <a:t>    </a:t>
            </a:r>
          </a:p>
          <a:p>
            <a:r>
              <a:rPr lang="en-US" dirty="0" smtClean="0"/>
              <a:t>For this weight, 3-NN classifies </a:t>
            </a:r>
            <a:r>
              <a:rPr lang="en-US" dirty="0" err="1" smtClean="0">
                <a:latin typeface="Lucida Grande"/>
                <a:cs typeface="Lucida Grande"/>
              </a:rPr>
              <a:t>x</a:t>
            </a:r>
            <a:r>
              <a:rPr lang="en-US" dirty="0" smtClean="0"/>
              <a:t> as “blue”…</a:t>
            </a:r>
          </a:p>
          <a:p>
            <a:pPr lvl="1"/>
            <a:r>
              <a:rPr lang="en-US" dirty="0" smtClean="0"/>
              <a:t>Assuming </a:t>
            </a:r>
          </a:p>
          <a:p>
            <a:pPr lvl="1">
              <a:buNone/>
            </a:pPr>
            <a:r>
              <a:rPr lang="en-US" dirty="0" smtClean="0">
                <a:latin typeface="Lucida Grande"/>
                <a:cs typeface="Lucida Grande"/>
              </a:rPr>
              <a:t>1/d(x,b) &gt; 1/d(x,r</a:t>
            </a:r>
            <a:r>
              <a:rPr lang="en-US" baseline="-25000" dirty="0" smtClean="0">
                <a:latin typeface="Lucida Grande"/>
                <a:cs typeface="Lucida Grande"/>
              </a:rPr>
              <a:t>1</a:t>
            </a:r>
            <a:r>
              <a:rPr lang="en-US" dirty="0" smtClean="0">
                <a:latin typeface="Lucida Grande"/>
                <a:cs typeface="Lucida Grande"/>
              </a:rPr>
              <a:t>) + 1/d(x,r</a:t>
            </a:r>
            <a:r>
              <a:rPr lang="en-US" baseline="-25000" dirty="0" smtClean="0">
                <a:latin typeface="Lucida Grande"/>
                <a:cs typeface="Lucida Grande"/>
              </a:rPr>
              <a:t>2</a:t>
            </a:r>
            <a:r>
              <a:rPr lang="en-US" dirty="0" smtClean="0">
                <a:latin typeface="Lucida Grande"/>
                <a:cs typeface="Lucida Grande"/>
              </a:rPr>
              <a:t>)</a:t>
            </a:r>
          </a:p>
          <a:p>
            <a:pPr lvl="1">
              <a:buNone/>
            </a:pPr>
            <a:endParaRPr lang="en-US" sz="2400" dirty="0"/>
          </a:p>
          <a:p>
            <a:pPr lvl="1">
              <a:buNone/>
            </a:pPr>
            <a:endParaRPr lang="en-US" sz="2400" dirty="0" smtClean="0"/>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13</a:t>
            </a:fld>
            <a:endParaRPr lang="en-US"/>
          </a:p>
        </p:txBody>
      </p:sp>
      <p:pic>
        <p:nvPicPr>
          <p:cNvPr id="7" name="Picture 6" descr="3NN.tiff"/>
          <p:cNvPicPr>
            <a:picLocks noChangeAspect="1"/>
          </p:cNvPicPr>
          <p:nvPr/>
        </p:nvPicPr>
        <p:blipFill>
          <a:blip r:embed="rId2"/>
          <a:stretch>
            <a:fillRect/>
          </a:stretch>
        </p:blipFill>
        <p:spPr>
          <a:xfrm>
            <a:off x="5105400" y="1828800"/>
            <a:ext cx="3735977" cy="32186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81000"/>
            <a:ext cx="8001000" cy="1066800"/>
          </a:xfrm>
        </p:spPr>
        <p:txBody>
          <a:bodyPr/>
          <a:lstStyle/>
          <a:p>
            <a:r>
              <a:rPr lang="en-US" dirty="0">
                <a:latin typeface="Arial"/>
                <a:cs typeface="Arial"/>
              </a:rPr>
              <a:t>k</a:t>
            </a:r>
            <a:r>
              <a:rPr lang="en-US" dirty="0" smtClean="0"/>
              <a:t>-NN Weighted by Frequency</a:t>
            </a:r>
            <a:endParaRPr lang="en-US" dirty="0"/>
          </a:p>
        </p:txBody>
      </p:sp>
      <p:sp>
        <p:nvSpPr>
          <p:cNvPr id="3" name="Content Placeholder 2"/>
          <p:cNvSpPr>
            <a:spLocks noGrp="1"/>
          </p:cNvSpPr>
          <p:nvPr>
            <p:ph idx="1"/>
          </p:nvPr>
        </p:nvSpPr>
        <p:spPr>
          <a:xfrm>
            <a:off x="228600" y="1676400"/>
            <a:ext cx="4648200" cy="4343400"/>
          </a:xfrm>
        </p:spPr>
        <p:txBody>
          <a:bodyPr/>
          <a:lstStyle/>
          <a:p>
            <a:r>
              <a:rPr lang="en-US" dirty="0" smtClean="0"/>
              <a:t>Suppose we weight by frequency</a:t>
            </a:r>
          </a:p>
          <a:p>
            <a:r>
              <a:rPr lang="en-US" dirty="0" smtClean="0"/>
              <a:t>Then each red is 1</a:t>
            </a:r>
          </a:p>
          <a:p>
            <a:r>
              <a:rPr lang="en-US" dirty="0" smtClean="0"/>
              <a:t>And each blue is 2.5</a:t>
            </a:r>
          </a:p>
          <a:p>
            <a:r>
              <a:rPr lang="en-US" dirty="0" smtClean="0"/>
              <a:t>In this case, 3-NN classifies </a:t>
            </a:r>
            <a:r>
              <a:rPr lang="en-US" dirty="0" err="1" smtClean="0">
                <a:latin typeface="Lucida Grande"/>
                <a:cs typeface="Lucida Grande"/>
              </a:rPr>
              <a:t>x</a:t>
            </a:r>
            <a:r>
              <a:rPr lang="en-US" dirty="0" smtClean="0"/>
              <a:t> as blue</a:t>
            </a:r>
          </a:p>
          <a:p>
            <a:pPr lvl="1"/>
            <a:r>
              <a:rPr lang="en-US" dirty="0" smtClean="0"/>
              <a:t>Blue “score” is 2.5</a:t>
            </a:r>
          </a:p>
          <a:p>
            <a:pPr lvl="1"/>
            <a:r>
              <a:rPr lang="en-US" dirty="0" smtClean="0"/>
              <a:t>Red “score” is 2.0</a:t>
            </a:r>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14</a:t>
            </a:fld>
            <a:endParaRPr lang="en-US"/>
          </a:p>
        </p:txBody>
      </p:sp>
      <p:pic>
        <p:nvPicPr>
          <p:cNvPr id="7" name="Picture 6" descr="3NN.tiff"/>
          <p:cNvPicPr>
            <a:picLocks noChangeAspect="1"/>
          </p:cNvPicPr>
          <p:nvPr/>
        </p:nvPicPr>
        <p:blipFill>
          <a:blip r:embed="rId2"/>
          <a:stretch>
            <a:fillRect/>
          </a:stretch>
        </p:blipFill>
        <p:spPr>
          <a:xfrm>
            <a:off x="5105400" y="1828800"/>
            <a:ext cx="3735977" cy="3218688"/>
          </a:xfrm>
          <a:prstGeom prst="rect">
            <a:avLst/>
          </a:prstGeom>
        </p:spPr>
      </p:pic>
    </p:spTree>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a:latin typeface="Arial"/>
                <a:cs typeface="Arial"/>
              </a:rPr>
              <a:t>k</a:t>
            </a:r>
            <a:r>
              <a:rPr lang="en-US" dirty="0" smtClean="0"/>
              <a:t>-NN Advantages</a:t>
            </a:r>
            <a:endParaRPr lang="en-US" dirty="0"/>
          </a:p>
        </p:txBody>
      </p:sp>
      <p:sp>
        <p:nvSpPr>
          <p:cNvPr id="3" name="Content Placeholder 2"/>
          <p:cNvSpPr>
            <a:spLocks noGrp="1"/>
          </p:cNvSpPr>
          <p:nvPr>
            <p:ph idx="1"/>
          </p:nvPr>
        </p:nvSpPr>
        <p:spPr>
          <a:xfrm>
            <a:off x="685800" y="1447800"/>
            <a:ext cx="8077200" cy="4724400"/>
          </a:xfrm>
        </p:spPr>
        <p:txBody>
          <a:bodyPr/>
          <a:lstStyle/>
          <a:p>
            <a:r>
              <a:rPr lang="en-US" dirty="0">
                <a:latin typeface="Arial"/>
                <a:cs typeface="Arial"/>
              </a:rPr>
              <a:t>k</a:t>
            </a:r>
            <a:r>
              <a:rPr lang="en-US" dirty="0" smtClean="0"/>
              <a:t>-NN is a “lazy learning” algorithm</a:t>
            </a:r>
          </a:p>
          <a:p>
            <a:pPr lvl="1"/>
            <a:r>
              <a:rPr lang="en-US" b="1" i="1" dirty="0" smtClean="0">
                <a:solidFill>
                  <a:srgbClr val="0000FF"/>
                </a:solidFill>
              </a:rPr>
              <a:t>No</a:t>
            </a:r>
            <a:r>
              <a:rPr lang="en-US" dirty="0" smtClean="0"/>
              <a:t> </a:t>
            </a:r>
            <a:r>
              <a:rPr lang="en-US" b="1" i="1" dirty="0" smtClean="0">
                <a:solidFill>
                  <a:srgbClr val="0000FF"/>
                </a:solidFill>
              </a:rPr>
              <a:t>training</a:t>
            </a:r>
            <a:r>
              <a:rPr lang="en-US" dirty="0"/>
              <a:t> (none, nada, zippo) required</a:t>
            </a:r>
            <a:endParaRPr lang="en-US" dirty="0" smtClean="0"/>
          </a:p>
          <a:p>
            <a:pPr lvl="1"/>
            <a:r>
              <a:rPr lang="en-US" dirty="0" smtClean="0"/>
              <a:t>All computation deferred to scoring phase</a:t>
            </a:r>
          </a:p>
          <a:p>
            <a:r>
              <a:rPr lang="en-US" dirty="0" smtClean="0"/>
              <a:t>In limiting sense, </a:t>
            </a:r>
            <a:r>
              <a:rPr lang="en-US" dirty="0">
                <a:latin typeface="Arial"/>
                <a:cs typeface="Arial"/>
              </a:rPr>
              <a:t>k</a:t>
            </a:r>
            <a:r>
              <a:rPr lang="en-US" dirty="0" smtClean="0"/>
              <a:t>-NN tends to (near) optimal</a:t>
            </a:r>
            <a:r>
              <a:rPr lang="is-IS" dirty="0"/>
              <a:t> </a:t>
            </a:r>
            <a:r>
              <a:rPr lang="is-IS" dirty="0" smtClean="0"/>
              <a:t>a</a:t>
            </a:r>
            <a:r>
              <a:rPr lang="en-US" dirty="0" smtClean="0"/>
              <a:t>s size of training set grows</a:t>
            </a:r>
          </a:p>
          <a:p>
            <a:pPr lvl="1"/>
            <a:r>
              <a:rPr lang="en-US" dirty="0" smtClean="0"/>
              <a:t>But, the optimal k also grows</a:t>
            </a:r>
          </a:p>
          <a:p>
            <a:pPr lvl="1"/>
            <a:r>
              <a:rPr lang="en-US" dirty="0" smtClean="0"/>
              <a:t>Optimal in sense of “</a:t>
            </a:r>
            <a:r>
              <a:rPr lang="en-US" dirty="0" err="1" smtClean="0"/>
              <a:t>Bayes</a:t>
            </a:r>
            <a:r>
              <a:rPr lang="en-US" dirty="0" smtClean="0"/>
              <a:t> error rate”</a:t>
            </a:r>
          </a:p>
          <a:p>
            <a:r>
              <a:rPr lang="en-US" dirty="0"/>
              <a:t>k</a:t>
            </a:r>
            <a:r>
              <a:rPr lang="en-US" dirty="0" smtClean="0"/>
              <a:t>-NN works for multiclass problems</a:t>
            </a:r>
          </a:p>
          <a:p>
            <a:pPr lvl="1"/>
            <a:r>
              <a:rPr lang="en-US" dirty="0" smtClean="0"/>
              <a:t>I.e., not restricted to binary classification</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15</a:t>
            </a:fld>
            <a:endParaRPr lang="en-US"/>
          </a:p>
        </p:txBody>
      </p:sp>
    </p:spTree>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k</a:t>
            </a:r>
            <a:r>
              <a:rPr lang="en-US" dirty="0" smtClean="0"/>
              <a:t>-NN Disadvantages</a:t>
            </a:r>
            <a:endParaRPr lang="en-US" dirty="0"/>
          </a:p>
        </p:txBody>
      </p:sp>
      <p:sp>
        <p:nvSpPr>
          <p:cNvPr id="3" name="Content Placeholder 2"/>
          <p:cNvSpPr>
            <a:spLocks noGrp="1"/>
          </p:cNvSpPr>
          <p:nvPr>
            <p:ph idx="1"/>
          </p:nvPr>
        </p:nvSpPr>
        <p:spPr/>
        <p:txBody>
          <a:bodyPr/>
          <a:lstStyle/>
          <a:p>
            <a:r>
              <a:rPr lang="en-US" dirty="0" smtClean="0"/>
              <a:t>Scoring not entirely straightforward</a:t>
            </a:r>
          </a:p>
          <a:p>
            <a:pPr lvl="1"/>
            <a:r>
              <a:rPr lang="en-US" dirty="0" smtClean="0"/>
              <a:t>In naïve approach, distances to all points needed for each score computation</a:t>
            </a:r>
          </a:p>
          <a:p>
            <a:pPr lvl="1"/>
            <a:r>
              <a:rPr lang="en-US" dirty="0" smtClean="0"/>
              <a:t>Can use fast neighbor search algorithms (e.g., Knuth’s “post office problem”)</a:t>
            </a:r>
          </a:p>
          <a:p>
            <a:r>
              <a:rPr lang="en-US" dirty="0" smtClean="0"/>
              <a:t>Very sensitive to local structure</a:t>
            </a:r>
          </a:p>
          <a:p>
            <a:pPr lvl="1"/>
            <a:r>
              <a:rPr lang="en-US" dirty="0" smtClean="0"/>
              <a:t>Random variations in local structure</a:t>
            </a:r>
          </a:p>
          <a:p>
            <a:pPr lvl="1"/>
            <a:r>
              <a:rPr lang="en-US" dirty="0" err="1" smtClean="0"/>
              <a:t>Overfitting</a:t>
            </a:r>
            <a:r>
              <a:rPr lang="en-US" dirty="0" smtClean="0"/>
              <a:t> is likely for small </a:t>
            </a:r>
            <a:r>
              <a:rPr lang="en-US" dirty="0">
                <a:latin typeface="Arial"/>
                <a:cs typeface="Arial"/>
              </a:rPr>
              <a:t>k</a:t>
            </a:r>
            <a:r>
              <a:rPr lang="en-US" dirty="0" smtClean="0"/>
              <a:t> </a:t>
            </a:r>
          </a:p>
          <a:p>
            <a:pPr lvl="1"/>
            <a:r>
              <a:rPr lang="en-US" dirty="0" smtClean="0"/>
              <a:t>Rule of thumb: </a:t>
            </a:r>
            <a:r>
              <a:rPr lang="en-US" dirty="0" smtClean="0">
                <a:latin typeface="Arial"/>
                <a:cs typeface="Arial"/>
              </a:rPr>
              <a:t>k ≈ </a:t>
            </a:r>
            <a:r>
              <a:rPr lang="en-US" dirty="0" err="1" smtClean="0">
                <a:latin typeface="Arial"/>
                <a:cs typeface="Arial"/>
              </a:rPr>
              <a:t>sqrt</a:t>
            </a:r>
            <a:r>
              <a:rPr lang="en-US" dirty="0" smtClean="0">
                <a:latin typeface="Arial"/>
                <a:cs typeface="Arial"/>
              </a:rPr>
              <a:t>(N) </a:t>
            </a:r>
            <a:r>
              <a:rPr lang="en-US" dirty="0" smtClean="0"/>
              <a:t>         </a:t>
            </a:r>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16</a:t>
            </a:fld>
            <a:endParaRPr lang="en-US"/>
          </a:p>
        </p:txBody>
      </p:sp>
    </p:spTree>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a:t>k</a:t>
            </a:r>
            <a:r>
              <a:rPr lang="en-US" dirty="0" smtClean="0"/>
              <a:t>-NN is as simple as it gets</a:t>
            </a:r>
          </a:p>
          <a:p>
            <a:pPr lvl="1"/>
            <a:r>
              <a:rPr lang="en-US" dirty="0" smtClean="0"/>
              <a:t>And simple is good, provided it works well</a:t>
            </a:r>
          </a:p>
          <a:p>
            <a:r>
              <a:rPr lang="en-US" dirty="0" smtClean="0"/>
              <a:t>Training is non-existent</a:t>
            </a:r>
          </a:p>
          <a:p>
            <a:r>
              <a:rPr lang="en-US" dirty="0" smtClean="0"/>
              <a:t>Scoring is somewhat more involved</a:t>
            </a:r>
          </a:p>
          <a:p>
            <a:pPr lvl="1"/>
            <a:r>
              <a:rPr lang="en-US" dirty="0" smtClean="0"/>
              <a:t>But still conceptually simple</a:t>
            </a:r>
          </a:p>
          <a:p>
            <a:r>
              <a:rPr lang="en-US" dirty="0" smtClean="0"/>
              <a:t>Lots of possible variations on theme</a:t>
            </a:r>
          </a:p>
          <a:p>
            <a:r>
              <a:rPr lang="en-US" dirty="0" smtClean="0"/>
              <a:t>Can be combined with other techniques</a:t>
            </a:r>
          </a:p>
          <a:p>
            <a:pPr lvl="1"/>
            <a:r>
              <a:rPr lang="en-US" dirty="0" smtClean="0"/>
              <a:t>E.g., k-NN used in scoring phase of PCA</a:t>
            </a:r>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17</a:t>
            </a:fld>
            <a:endParaRPr lang="en-US"/>
          </a:p>
        </p:txBody>
      </p:sp>
    </p:spTree>
    <p:extLst>
      <p:ext uri="{BB962C8B-B14F-4D97-AF65-F5344CB8AC3E}">
        <p14:creationId xmlns:p14="http://schemas.microsoft.com/office/powerpoint/2010/main" val="279178385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143000"/>
          </a:xfrm>
        </p:spPr>
        <p:txBody>
          <a:bodyPr/>
          <a:lstStyle/>
          <a:p>
            <a:r>
              <a:rPr lang="en-US" dirty="0" smtClean="0"/>
              <a:t>Random Forest</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18</a:t>
            </a:fld>
            <a:endParaRPr lang="en-US"/>
          </a:p>
        </p:txBody>
      </p:sp>
    </p:spTree>
    <p:extLst>
      <p:ext uri="{BB962C8B-B14F-4D97-AF65-F5344CB8AC3E}">
        <p14:creationId xmlns:p14="http://schemas.microsoft.com/office/powerpoint/2010/main" val="341825917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Forest</a:t>
            </a:r>
            <a:endParaRPr lang="en-US" dirty="0"/>
          </a:p>
        </p:txBody>
      </p:sp>
      <p:sp>
        <p:nvSpPr>
          <p:cNvPr id="3" name="Content Placeholder 2"/>
          <p:cNvSpPr>
            <a:spLocks noGrp="1"/>
          </p:cNvSpPr>
          <p:nvPr>
            <p:ph idx="1"/>
          </p:nvPr>
        </p:nvSpPr>
        <p:spPr/>
        <p:txBody>
          <a:bodyPr/>
          <a:lstStyle/>
          <a:p>
            <a:r>
              <a:rPr lang="en-US" b="1" dirty="0" smtClean="0">
                <a:solidFill>
                  <a:srgbClr val="3366FF"/>
                </a:solidFill>
              </a:rPr>
              <a:t>Random forest </a:t>
            </a:r>
            <a:r>
              <a:rPr lang="en-US" dirty="0" smtClean="0"/>
              <a:t>(RF) is generalization of simple </a:t>
            </a:r>
            <a:r>
              <a:rPr lang="en-US" b="1" dirty="0"/>
              <a:t>d</a:t>
            </a:r>
            <a:r>
              <a:rPr lang="en-US" b="1" dirty="0" smtClean="0"/>
              <a:t>ecision trees</a:t>
            </a:r>
          </a:p>
          <a:p>
            <a:r>
              <a:rPr lang="en-US" dirty="0" smtClean="0"/>
              <a:t>Decision tree is really, really simple</a:t>
            </a:r>
          </a:p>
          <a:p>
            <a:pPr lvl="1"/>
            <a:r>
              <a:rPr lang="en-US" dirty="0"/>
              <a:t>V</a:t>
            </a:r>
            <a:r>
              <a:rPr lang="en-US" dirty="0" smtClean="0"/>
              <a:t>ery intuitive and can be useful</a:t>
            </a:r>
          </a:p>
          <a:p>
            <a:r>
              <a:rPr lang="en-US" dirty="0" smtClean="0"/>
              <a:t>So, why do we need to generalize?</a:t>
            </a:r>
          </a:p>
          <a:p>
            <a:pPr lvl="1"/>
            <a:r>
              <a:rPr lang="en-US" dirty="0" smtClean="0"/>
              <a:t>Decision trees tend to </a:t>
            </a:r>
            <a:r>
              <a:rPr lang="en-US" dirty="0" err="1" smtClean="0"/>
              <a:t>overfit</a:t>
            </a:r>
            <a:r>
              <a:rPr lang="en-US" dirty="0"/>
              <a:t> </a:t>
            </a:r>
            <a:r>
              <a:rPr lang="en-US" dirty="0" smtClean="0"/>
              <a:t>data</a:t>
            </a:r>
          </a:p>
          <a:p>
            <a:pPr lvl="1"/>
            <a:r>
              <a:rPr lang="en-US" dirty="0" smtClean="0"/>
              <a:t>Random forest reduces </a:t>
            </a:r>
            <a:r>
              <a:rPr lang="en-US" dirty="0" err="1" smtClean="0"/>
              <a:t>overfitting</a:t>
            </a:r>
            <a:r>
              <a:rPr lang="en-US" dirty="0" smtClean="0"/>
              <a:t> </a:t>
            </a:r>
          </a:p>
          <a:p>
            <a:pPr lvl="1"/>
            <a:r>
              <a:rPr lang="en-US" dirty="0" smtClean="0"/>
              <a:t>But lose some of the intuitive simplicity</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19</a:t>
            </a:fld>
            <a:endParaRPr lang="en-US"/>
          </a:p>
        </p:txBody>
      </p:sp>
    </p:spTree>
    <p:extLst>
      <p:ext uri="{BB962C8B-B14F-4D97-AF65-F5344CB8AC3E}">
        <p14:creationId xmlns:p14="http://schemas.microsoft.com/office/powerpoint/2010/main" val="3751150255"/>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Brief Topics</a:t>
            </a:r>
            <a:endParaRPr lang="en-US" dirty="0"/>
          </a:p>
        </p:txBody>
      </p:sp>
      <p:sp>
        <p:nvSpPr>
          <p:cNvPr id="3" name="Content Placeholder 2"/>
          <p:cNvSpPr>
            <a:spLocks noGrp="1"/>
          </p:cNvSpPr>
          <p:nvPr>
            <p:ph idx="1"/>
          </p:nvPr>
        </p:nvSpPr>
        <p:spPr>
          <a:xfrm>
            <a:off x="685800" y="1371600"/>
            <a:ext cx="8001000" cy="4724400"/>
          </a:xfrm>
        </p:spPr>
        <p:txBody>
          <a:bodyPr/>
          <a:lstStyle/>
          <a:p>
            <a:r>
              <a:rPr lang="en-US" dirty="0" smtClean="0"/>
              <a:t>More to machine learning</a:t>
            </a:r>
            <a:r>
              <a:rPr lang="en-US" dirty="0"/>
              <a:t> </a:t>
            </a:r>
            <a:r>
              <a:rPr lang="en-US" dirty="0" smtClean="0"/>
              <a:t>than HMM, PHMM, PCA, SVM, ANN, clustering</a:t>
            </a:r>
          </a:p>
          <a:p>
            <a:r>
              <a:rPr lang="en-US" dirty="0" smtClean="0"/>
              <a:t>Here, we cover several “small” topics</a:t>
            </a:r>
            <a:r>
              <a:rPr lang="is-IS" dirty="0" smtClean="0"/>
              <a:t>…</a:t>
            </a:r>
            <a:endParaRPr lang="en-US" dirty="0" smtClean="0"/>
          </a:p>
          <a:p>
            <a:pPr lvl="1"/>
            <a:r>
              <a:rPr lang="en-US" dirty="0" smtClean="0"/>
              <a:t>K-nearest </a:t>
            </a:r>
            <a:r>
              <a:rPr lang="en-US" dirty="0"/>
              <a:t>n</a:t>
            </a:r>
            <a:r>
              <a:rPr lang="en-US" dirty="0" smtClean="0"/>
              <a:t>eighbors (</a:t>
            </a:r>
            <a:r>
              <a:rPr lang="en-US" dirty="0">
                <a:latin typeface="Arial"/>
                <a:cs typeface="Arial"/>
              </a:rPr>
              <a:t>k</a:t>
            </a:r>
            <a:r>
              <a:rPr lang="en-US" dirty="0" smtClean="0"/>
              <a:t>-NN)</a:t>
            </a:r>
          </a:p>
          <a:p>
            <a:pPr lvl="1"/>
            <a:r>
              <a:rPr lang="en-US" dirty="0"/>
              <a:t>R</a:t>
            </a:r>
            <a:r>
              <a:rPr lang="en-US" dirty="0" smtClean="0"/>
              <a:t>andom forests (RF)</a:t>
            </a:r>
          </a:p>
          <a:p>
            <a:pPr lvl="1"/>
            <a:r>
              <a:rPr lang="en-US" b="1" dirty="0">
                <a:solidFill>
                  <a:srgbClr val="0000FF"/>
                </a:solidFill>
              </a:rPr>
              <a:t>B</a:t>
            </a:r>
            <a:r>
              <a:rPr lang="en-US" b="1" dirty="0" smtClean="0">
                <a:solidFill>
                  <a:srgbClr val="0000FF"/>
                </a:solidFill>
              </a:rPr>
              <a:t>oosting</a:t>
            </a:r>
            <a:r>
              <a:rPr lang="en-US" dirty="0" smtClean="0"/>
              <a:t> (</a:t>
            </a:r>
            <a:r>
              <a:rPr lang="en-US" dirty="0" err="1" smtClean="0"/>
              <a:t>AdaBoost</a:t>
            </a:r>
            <a:r>
              <a:rPr lang="en-US" dirty="0" smtClean="0"/>
              <a:t>) </a:t>
            </a:r>
          </a:p>
          <a:p>
            <a:pPr lvl="1"/>
            <a:r>
              <a:rPr lang="en-US" b="1" dirty="0">
                <a:solidFill>
                  <a:srgbClr val="0000FF"/>
                </a:solidFill>
              </a:rPr>
              <a:t>L</a:t>
            </a:r>
            <a:r>
              <a:rPr lang="en-US" b="1" dirty="0" smtClean="0">
                <a:solidFill>
                  <a:srgbClr val="0000FF"/>
                </a:solidFill>
              </a:rPr>
              <a:t>inear </a:t>
            </a:r>
            <a:r>
              <a:rPr lang="en-US" b="1" dirty="0">
                <a:solidFill>
                  <a:srgbClr val="0000FF"/>
                </a:solidFill>
              </a:rPr>
              <a:t>D</a:t>
            </a:r>
            <a:r>
              <a:rPr lang="en-US" b="1" dirty="0" smtClean="0">
                <a:solidFill>
                  <a:srgbClr val="0000FF"/>
                </a:solidFill>
              </a:rPr>
              <a:t>iscriminant </a:t>
            </a:r>
            <a:r>
              <a:rPr lang="en-US" b="1" dirty="0">
                <a:solidFill>
                  <a:srgbClr val="0000FF"/>
                </a:solidFill>
              </a:rPr>
              <a:t>A</a:t>
            </a:r>
            <a:r>
              <a:rPr lang="en-US" b="1" dirty="0" smtClean="0">
                <a:solidFill>
                  <a:srgbClr val="0000FF"/>
                </a:solidFill>
              </a:rPr>
              <a:t>nalysis</a:t>
            </a:r>
            <a:r>
              <a:rPr lang="en-US" dirty="0" smtClean="0"/>
              <a:t> (LDA)</a:t>
            </a:r>
          </a:p>
          <a:p>
            <a:pPr lvl="1"/>
            <a:r>
              <a:rPr lang="en-US" b="1" dirty="0" smtClean="0">
                <a:solidFill>
                  <a:srgbClr val="0000FF"/>
                </a:solidFill>
              </a:rPr>
              <a:t>Blue</a:t>
            </a:r>
            <a:r>
              <a:rPr lang="en-US" dirty="0" smtClean="0"/>
              <a:t> topics are bigger “small” topics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a:t>
            </a:fld>
            <a:endParaRPr lang="en-US"/>
          </a:p>
        </p:txBody>
      </p:sp>
    </p:spTree>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Trees</a:t>
            </a:r>
            <a:endParaRPr lang="en-US" dirty="0"/>
          </a:p>
        </p:txBody>
      </p:sp>
      <p:sp>
        <p:nvSpPr>
          <p:cNvPr id="3" name="Content Placeholder 2"/>
          <p:cNvSpPr>
            <a:spLocks noGrp="1"/>
          </p:cNvSpPr>
          <p:nvPr>
            <p:ph idx="1"/>
          </p:nvPr>
        </p:nvSpPr>
        <p:spPr/>
        <p:txBody>
          <a:bodyPr/>
          <a:lstStyle/>
          <a:p>
            <a:r>
              <a:rPr lang="en-US" dirty="0" smtClean="0"/>
              <a:t>A decision tree is just what it says</a:t>
            </a:r>
            <a:r>
              <a:rPr lang="is-IS" dirty="0" smtClean="0"/>
              <a:t>…</a:t>
            </a:r>
          </a:p>
          <a:p>
            <a:pPr lvl="1"/>
            <a:r>
              <a:rPr lang="en-US" dirty="0"/>
              <a:t>T</a:t>
            </a:r>
            <a:r>
              <a:rPr lang="en-US" dirty="0" smtClean="0"/>
              <a:t>ree that is used to make decisions</a:t>
            </a:r>
          </a:p>
          <a:p>
            <a:pPr lvl="1"/>
            <a:r>
              <a:rPr lang="en-US" dirty="0" smtClean="0"/>
              <a:t>Kind of like a flow chart</a:t>
            </a:r>
          </a:p>
          <a:p>
            <a:r>
              <a:rPr lang="en-US" dirty="0" smtClean="0"/>
              <a:t>Each node of tree is a test condition</a:t>
            </a:r>
          </a:p>
          <a:p>
            <a:r>
              <a:rPr lang="en-US" dirty="0" smtClean="0"/>
              <a:t>Each branch is outcome of the test represented by corresponding node</a:t>
            </a:r>
          </a:p>
          <a:p>
            <a:r>
              <a:rPr lang="en-US" dirty="0" smtClean="0"/>
              <a:t>Leaf nodes contain the final decision</a:t>
            </a:r>
          </a:p>
          <a:p>
            <a:pPr lvl="1"/>
            <a:r>
              <a:rPr lang="en-US" dirty="0" smtClean="0"/>
              <a:t>Simple, simple, simple, </a:t>
            </a:r>
            <a:r>
              <a:rPr lang="is-IS" dirty="0" smtClean="0"/>
              <a:t>…</a:t>
            </a:r>
            <a:endParaRPr lang="is-I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20</a:t>
            </a:fld>
            <a:endParaRPr lang="en-US"/>
          </a:p>
        </p:txBody>
      </p:sp>
    </p:spTree>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Decision Trees</a:t>
            </a:r>
            <a:endParaRPr lang="en-US" dirty="0"/>
          </a:p>
        </p:txBody>
      </p:sp>
      <p:sp>
        <p:nvSpPr>
          <p:cNvPr id="3" name="Content Placeholder 2"/>
          <p:cNvSpPr>
            <a:spLocks noGrp="1"/>
          </p:cNvSpPr>
          <p:nvPr>
            <p:ph idx="1"/>
          </p:nvPr>
        </p:nvSpPr>
        <p:spPr>
          <a:xfrm>
            <a:off x="685800" y="1447800"/>
            <a:ext cx="8001000" cy="4648200"/>
          </a:xfrm>
        </p:spPr>
        <p:txBody>
          <a:bodyPr/>
          <a:lstStyle/>
          <a:p>
            <a:r>
              <a:rPr lang="en-US" dirty="0" smtClean="0"/>
              <a:t>Advantages?</a:t>
            </a:r>
          </a:p>
          <a:p>
            <a:pPr lvl="1"/>
            <a:r>
              <a:rPr lang="en-US" dirty="0" smtClean="0"/>
              <a:t>Can be constructed with little/no data</a:t>
            </a:r>
          </a:p>
          <a:p>
            <a:pPr lvl="1"/>
            <a:r>
              <a:rPr lang="en-US" dirty="0"/>
              <a:t>C</a:t>
            </a:r>
            <a:r>
              <a:rPr lang="en-US" dirty="0" smtClean="0"/>
              <a:t>an be tested if/when data available</a:t>
            </a:r>
          </a:p>
          <a:p>
            <a:pPr lvl="1"/>
            <a:r>
              <a:rPr lang="en-US" dirty="0" smtClean="0"/>
              <a:t>Easy to understand, easy to use, easy to combine with other learning methods, </a:t>
            </a:r>
            <a:r>
              <a:rPr lang="is-IS" dirty="0" smtClean="0"/>
              <a:t>…</a:t>
            </a:r>
            <a:endParaRPr lang="en-US" dirty="0" smtClean="0"/>
          </a:p>
          <a:p>
            <a:r>
              <a:rPr lang="en-US" dirty="0" smtClean="0"/>
              <a:t>Disadvantages?</a:t>
            </a:r>
          </a:p>
          <a:p>
            <a:pPr lvl="1"/>
            <a:r>
              <a:rPr lang="is-IS" dirty="0" smtClean="0"/>
              <a:t>C</a:t>
            </a:r>
            <a:r>
              <a:rPr lang="en-US" dirty="0" smtClean="0"/>
              <a:t>o</a:t>
            </a:r>
            <a:r>
              <a:rPr lang="is-IS" dirty="0" smtClean="0"/>
              <a:t>nstructing optimal tree is NP complete</a:t>
            </a:r>
          </a:p>
          <a:p>
            <a:pPr lvl="1"/>
            <a:r>
              <a:rPr lang="is-IS" b="1" dirty="0" smtClean="0"/>
              <a:t>Overfitting</a:t>
            </a:r>
            <a:r>
              <a:rPr lang="is-IS" dirty="0" smtClean="0"/>
              <a:t>, complex trees, how to prune?</a:t>
            </a:r>
          </a:p>
          <a:p>
            <a:pPr lvl="1"/>
            <a:r>
              <a:rPr lang="is-IS" dirty="0" smtClean="0"/>
              <a:t>Some concepts not easy to fit to trees</a:t>
            </a:r>
            <a:endParaRPr lang="is-I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21</a:t>
            </a:fld>
            <a:endParaRPr lang="en-US"/>
          </a:p>
        </p:txBody>
      </p:sp>
    </p:spTree>
    <p:extLst>
      <p:ext uri="{BB962C8B-B14F-4D97-AF65-F5344CB8AC3E}">
        <p14:creationId xmlns:p14="http://schemas.microsoft.com/office/powerpoint/2010/main" val="3351570394"/>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 Example</a:t>
            </a:r>
            <a:endParaRPr lang="en-US" dirty="0"/>
          </a:p>
        </p:txBody>
      </p:sp>
      <p:sp>
        <p:nvSpPr>
          <p:cNvPr id="3" name="Content Placeholder 2"/>
          <p:cNvSpPr>
            <a:spLocks noGrp="1"/>
          </p:cNvSpPr>
          <p:nvPr>
            <p:ph idx="1"/>
          </p:nvPr>
        </p:nvSpPr>
        <p:spPr/>
        <p:txBody>
          <a:bodyPr/>
          <a:lstStyle/>
          <a:p>
            <a:r>
              <a:rPr lang="en-US" dirty="0" smtClean="0"/>
              <a:t>Suppose that we have labeled training data for malware and benign samples</a:t>
            </a:r>
          </a:p>
          <a:p>
            <a:pPr lvl="1"/>
            <a:r>
              <a:rPr lang="en-US" dirty="0" smtClean="0"/>
              <a:t>Features consist of </a:t>
            </a:r>
            <a:r>
              <a:rPr lang="en-US" b="1" i="1" dirty="0" smtClean="0"/>
              <a:t>file size</a:t>
            </a:r>
            <a:r>
              <a:rPr lang="en-US" dirty="0" smtClean="0"/>
              <a:t> and </a:t>
            </a:r>
            <a:r>
              <a:rPr lang="en-US" b="1" i="1" dirty="0" smtClean="0"/>
              <a:t>entropy</a:t>
            </a:r>
            <a:r>
              <a:rPr lang="en-US" dirty="0" smtClean="0"/>
              <a:t>    </a:t>
            </a:r>
          </a:p>
          <a:p>
            <a:r>
              <a:rPr lang="en-US" dirty="0" smtClean="0"/>
              <a:t>We observe that malware tends to be smaller in size with higher entropy</a:t>
            </a:r>
          </a:p>
          <a:p>
            <a:pPr lvl="1"/>
            <a:r>
              <a:rPr lang="en-US" dirty="0" smtClean="0"/>
              <a:t>As compared to benign samples</a:t>
            </a:r>
          </a:p>
          <a:p>
            <a:r>
              <a:rPr lang="en-US" dirty="0" smtClean="0"/>
              <a:t>Easy to construct decision tree(s)</a:t>
            </a:r>
          </a:p>
          <a:p>
            <a:pPr lvl="1"/>
            <a:r>
              <a:rPr lang="en-US" dirty="0" smtClean="0"/>
              <a:t>Next slides</a:t>
            </a:r>
            <a:r>
              <a:rPr lang="is-IS" dirty="0" smtClean="0"/>
              <a:t>…</a:t>
            </a:r>
            <a:endParaRPr lang="is-I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22</a:t>
            </a:fld>
            <a:endParaRPr lang="en-US"/>
          </a:p>
        </p:txBody>
      </p:sp>
    </p:spTree>
    <p:extLst>
      <p:ext uri="{BB962C8B-B14F-4D97-AF65-F5344CB8AC3E}">
        <p14:creationId xmlns:p14="http://schemas.microsoft.com/office/powerpoint/2010/main" val="325614872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8100" y="762000"/>
            <a:ext cx="6565900" cy="5461000"/>
          </a:xfrm>
          <a:prstGeom prst="rect">
            <a:avLst/>
          </a:prstGeom>
        </p:spPr>
      </p:pic>
      <p:sp>
        <p:nvSpPr>
          <p:cNvPr id="2" name="Title 1"/>
          <p:cNvSpPr>
            <a:spLocks noGrp="1"/>
          </p:cNvSpPr>
          <p:nvPr>
            <p:ph type="title"/>
          </p:nvPr>
        </p:nvSpPr>
        <p:spPr>
          <a:xfrm>
            <a:off x="76200" y="228600"/>
            <a:ext cx="3352800" cy="1828800"/>
          </a:xfrm>
        </p:spPr>
        <p:txBody>
          <a:bodyPr/>
          <a:lstStyle/>
          <a:p>
            <a:r>
              <a:rPr lang="en-US" dirty="0" smtClean="0"/>
              <a:t>Decision Tree Example</a:t>
            </a:r>
            <a:endParaRPr lang="en-US" dirty="0"/>
          </a:p>
        </p:txBody>
      </p:sp>
      <p:sp>
        <p:nvSpPr>
          <p:cNvPr id="3" name="Content Placeholder 2"/>
          <p:cNvSpPr>
            <a:spLocks noGrp="1"/>
          </p:cNvSpPr>
          <p:nvPr>
            <p:ph idx="1"/>
          </p:nvPr>
        </p:nvSpPr>
        <p:spPr>
          <a:xfrm>
            <a:off x="0" y="2438400"/>
            <a:ext cx="2590800" cy="3429000"/>
          </a:xfrm>
        </p:spPr>
        <p:txBody>
          <a:bodyPr/>
          <a:lstStyle/>
          <a:p>
            <a:r>
              <a:rPr lang="en-US" dirty="0" smtClean="0"/>
              <a:t>Large </a:t>
            </a:r>
            <a:r>
              <a:rPr lang="en-US" dirty="0" err="1" smtClean="0"/>
              <a:t>vs</a:t>
            </a:r>
            <a:r>
              <a:rPr lang="en-US" dirty="0" smtClean="0"/>
              <a:t> small and high </a:t>
            </a:r>
            <a:r>
              <a:rPr lang="en-US" dirty="0" err="1" smtClean="0"/>
              <a:t>vs</a:t>
            </a:r>
            <a:r>
              <a:rPr lang="en-US" dirty="0" smtClean="0"/>
              <a:t> low </a:t>
            </a:r>
            <a:r>
              <a:rPr lang="en-US" dirty="0" err="1" smtClean="0"/>
              <a:t>thresholdsbased</a:t>
            </a:r>
            <a:r>
              <a:rPr lang="en-US" dirty="0" smtClean="0"/>
              <a:t> on training data</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23</a:t>
            </a:fld>
            <a:endParaRPr lang="en-US"/>
          </a:p>
        </p:txBody>
      </p:sp>
    </p:spTree>
    <p:extLst>
      <p:ext uri="{BB962C8B-B14F-4D97-AF65-F5344CB8AC3E}">
        <p14:creationId xmlns:p14="http://schemas.microsoft.com/office/powerpoint/2010/main" val="340530203"/>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16200" y="685800"/>
            <a:ext cx="6527800" cy="5562600"/>
          </a:xfrm>
          <a:prstGeom prst="rect">
            <a:avLst/>
          </a:prstGeom>
        </p:spPr>
      </p:pic>
      <p:sp>
        <p:nvSpPr>
          <p:cNvPr id="2" name="Title 1"/>
          <p:cNvSpPr>
            <a:spLocks noGrp="1"/>
          </p:cNvSpPr>
          <p:nvPr>
            <p:ph type="title"/>
          </p:nvPr>
        </p:nvSpPr>
        <p:spPr>
          <a:xfrm>
            <a:off x="76200" y="228600"/>
            <a:ext cx="3352800" cy="1828800"/>
          </a:xfrm>
        </p:spPr>
        <p:txBody>
          <a:bodyPr/>
          <a:lstStyle/>
          <a:p>
            <a:r>
              <a:rPr lang="en-US" dirty="0" smtClean="0"/>
              <a:t>Decision Tree Example</a:t>
            </a:r>
            <a:endParaRPr lang="en-US" dirty="0"/>
          </a:p>
        </p:txBody>
      </p:sp>
      <p:sp>
        <p:nvSpPr>
          <p:cNvPr id="3" name="Content Placeholder 2"/>
          <p:cNvSpPr>
            <a:spLocks noGrp="1"/>
          </p:cNvSpPr>
          <p:nvPr>
            <p:ph idx="1"/>
          </p:nvPr>
        </p:nvSpPr>
        <p:spPr>
          <a:xfrm>
            <a:off x="304800" y="2438400"/>
            <a:ext cx="2590800" cy="3352800"/>
          </a:xfrm>
        </p:spPr>
        <p:txBody>
          <a:bodyPr/>
          <a:lstStyle/>
          <a:p>
            <a:r>
              <a:rPr lang="en-US" dirty="0" smtClean="0"/>
              <a:t>This order works too</a:t>
            </a:r>
            <a:r>
              <a:rPr lang="is-IS" dirty="0" smtClean="0"/>
              <a:t>…</a:t>
            </a:r>
          </a:p>
          <a:p>
            <a:r>
              <a:rPr lang="is-IS" dirty="0" smtClean="0"/>
              <a:t>Which is better?</a:t>
            </a:r>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24</a:t>
            </a:fld>
            <a:endParaRPr lang="en-US"/>
          </a:p>
        </p:txBody>
      </p:sp>
    </p:spTree>
    <p:extLst>
      <p:ext uri="{BB962C8B-B14F-4D97-AF65-F5344CB8AC3E}">
        <p14:creationId xmlns:p14="http://schemas.microsoft.com/office/powerpoint/2010/main" val="2295246163"/>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
            <a:ext cx="7772400" cy="1143000"/>
          </a:xfrm>
        </p:spPr>
        <p:txBody>
          <a:bodyPr/>
          <a:lstStyle/>
          <a:p>
            <a:r>
              <a:rPr lang="en-US" dirty="0" smtClean="0"/>
              <a:t>Decision Tree Decisions</a:t>
            </a:r>
            <a:endParaRPr lang="en-US" dirty="0"/>
          </a:p>
        </p:txBody>
      </p:sp>
      <p:sp>
        <p:nvSpPr>
          <p:cNvPr id="3" name="Content Placeholder 2"/>
          <p:cNvSpPr>
            <a:spLocks noGrp="1"/>
          </p:cNvSpPr>
          <p:nvPr>
            <p:ph idx="1"/>
          </p:nvPr>
        </p:nvSpPr>
        <p:spPr>
          <a:xfrm>
            <a:off x="685800" y="1447800"/>
            <a:ext cx="7848600" cy="4724400"/>
          </a:xfrm>
        </p:spPr>
        <p:txBody>
          <a:bodyPr/>
          <a:lstStyle/>
          <a:p>
            <a:r>
              <a:rPr lang="en-US" dirty="0" smtClean="0"/>
              <a:t>What is an optimal decision tree?</a:t>
            </a:r>
          </a:p>
          <a:p>
            <a:r>
              <a:rPr lang="en-US" dirty="0" smtClean="0"/>
              <a:t>And how to generate such a tree?</a:t>
            </a:r>
          </a:p>
          <a:p>
            <a:r>
              <a:rPr lang="en-US" dirty="0" smtClean="0"/>
              <a:t>We’ll use a simple </a:t>
            </a:r>
            <a:r>
              <a:rPr lang="en-US" b="1" dirty="0" smtClean="0"/>
              <a:t>greedy</a:t>
            </a:r>
            <a:r>
              <a:rPr lang="en-US" dirty="0" smtClean="0"/>
              <a:t> approach</a:t>
            </a:r>
          </a:p>
          <a:p>
            <a:pPr lvl="1"/>
            <a:r>
              <a:rPr lang="en-US" dirty="0" smtClean="0"/>
              <a:t>Choose feature that provides most </a:t>
            </a:r>
            <a:r>
              <a:rPr lang="en-US" b="1" i="1" dirty="0" smtClean="0"/>
              <a:t>information gain </a:t>
            </a:r>
            <a:r>
              <a:rPr lang="en-US" dirty="0" smtClean="0"/>
              <a:t>and split data</a:t>
            </a:r>
          </a:p>
          <a:p>
            <a:pPr lvl="1"/>
            <a:r>
              <a:rPr lang="en-US" dirty="0"/>
              <a:t>F</a:t>
            </a:r>
            <a:r>
              <a:rPr lang="en-US" dirty="0" smtClean="0"/>
              <a:t>rom remaining features, select the one that provides most information gain</a:t>
            </a:r>
          </a:p>
          <a:p>
            <a:pPr lvl="1"/>
            <a:r>
              <a:rPr lang="en-US" dirty="0" smtClean="0"/>
              <a:t>Continue until gain is below </a:t>
            </a:r>
            <a:r>
              <a:rPr lang="en-US" dirty="0"/>
              <a:t>a</a:t>
            </a:r>
            <a:r>
              <a:rPr lang="en-US" dirty="0" smtClean="0"/>
              <a:t> threshold</a:t>
            </a:r>
          </a:p>
          <a:p>
            <a:r>
              <a:rPr lang="en-US" dirty="0" smtClean="0"/>
              <a:t>Why greedy? Next slide...</a:t>
            </a:r>
          </a:p>
          <a:p>
            <a:endParaRPr lang="en-US" dirty="0" smtClean="0"/>
          </a:p>
          <a:p>
            <a:endParaRPr lang="is-I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25</a:t>
            </a:fld>
            <a:endParaRPr lang="en-US"/>
          </a:p>
        </p:txBody>
      </p:sp>
    </p:spTree>
    <p:extLst>
      <p:ext uri="{BB962C8B-B14F-4D97-AF65-F5344CB8AC3E}">
        <p14:creationId xmlns:p14="http://schemas.microsoft.com/office/powerpoint/2010/main" val="4076540687"/>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Decision Tree</a:t>
            </a:r>
            <a:endParaRPr lang="en-US" dirty="0"/>
          </a:p>
        </p:txBody>
      </p:sp>
      <p:sp>
        <p:nvSpPr>
          <p:cNvPr id="3" name="Content Placeholder 2"/>
          <p:cNvSpPr>
            <a:spLocks noGrp="1"/>
          </p:cNvSpPr>
          <p:nvPr>
            <p:ph idx="1"/>
          </p:nvPr>
        </p:nvSpPr>
        <p:spPr/>
        <p:txBody>
          <a:bodyPr/>
          <a:lstStyle/>
          <a:p>
            <a:r>
              <a:rPr lang="en-US" dirty="0" smtClean="0"/>
              <a:t>Why greedy?</a:t>
            </a:r>
          </a:p>
          <a:p>
            <a:pPr lvl="1"/>
            <a:r>
              <a:rPr lang="en-US" dirty="0" smtClean="0"/>
              <a:t>Enables us to use the best available information first</a:t>
            </a:r>
          </a:p>
          <a:p>
            <a:pPr lvl="1"/>
            <a:r>
              <a:rPr lang="en-US" dirty="0" smtClean="0"/>
              <a:t>With most info gain closer to root, if we prune trees, we minimize the lost info</a:t>
            </a:r>
          </a:p>
          <a:p>
            <a:pPr lvl="1"/>
            <a:r>
              <a:rPr lang="en-US" dirty="0" smtClean="0"/>
              <a:t>Greedy is fast and efficient and simple </a:t>
            </a:r>
            <a:r>
              <a:rPr lang="en-US" dirty="0"/>
              <a:t>(</a:t>
            </a:r>
            <a:r>
              <a:rPr lang="en-US" dirty="0" smtClean="0"/>
              <a:t>no backtracking, for example)</a:t>
            </a:r>
          </a:p>
          <a:p>
            <a:pPr lvl="1"/>
            <a:r>
              <a:rPr lang="en-US" dirty="0" smtClean="0"/>
              <a:t>We always make use of the most relevant information in training data </a:t>
            </a:r>
          </a:p>
          <a:p>
            <a:pPr lvl="1"/>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26</a:t>
            </a:fld>
            <a:endParaRPr lang="en-US"/>
          </a:p>
        </p:txBody>
      </p:sp>
    </p:spTree>
    <p:extLst>
      <p:ext uri="{BB962C8B-B14F-4D97-AF65-F5344CB8AC3E}">
        <p14:creationId xmlns:p14="http://schemas.microsoft.com/office/powerpoint/2010/main" val="2799279443"/>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Gain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“Gain” can be measured using entropy</a:t>
            </a:r>
          </a:p>
          <a:p>
            <a:pPr lvl="1"/>
            <a:r>
              <a:rPr lang="en-US" dirty="0"/>
              <a:t>E</a:t>
            </a:r>
            <a:r>
              <a:rPr lang="en-US" dirty="0" smtClean="0"/>
              <a:t>ntropy measures uncertainty</a:t>
            </a:r>
          </a:p>
          <a:p>
            <a:r>
              <a:rPr lang="en-US" dirty="0" smtClean="0"/>
              <a:t>Information </a:t>
            </a:r>
            <a:r>
              <a:rPr lang="en-US" dirty="0"/>
              <a:t>g</a:t>
            </a:r>
            <a:r>
              <a:rPr lang="en-US" dirty="0" smtClean="0"/>
              <a:t>ain for feature </a:t>
            </a:r>
            <a:r>
              <a:rPr lang="en-US" dirty="0" smtClean="0">
                <a:latin typeface="Lucida Grande"/>
                <a:cs typeface="Lucida Grande"/>
              </a:rPr>
              <a:t>A</a:t>
            </a:r>
            <a:r>
              <a:rPr lang="en-US" dirty="0" smtClean="0"/>
              <a:t> ?</a:t>
            </a:r>
          </a:p>
          <a:p>
            <a:pPr lvl="1"/>
            <a:r>
              <a:rPr lang="en-US" dirty="0"/>
              <a:t>E</a:t>
            </a:r>
            <a:r>
              <a:rPr lang="en-US" dirty="0" smtClean="0"/>
              <a:t>ntropy reduction if data is split on </a:t>
            </a:r>
            <a:r>
              <a:rPr lang="en-US" dirty="0" smtClean="0">
                <a:latin typeface="Lucida Grande"/>
                <a:cs typeface="Lucida Grande"/>
              </a:rPr>
              <a:t>A</a:t>
            </a:r>
            <a:r>
              <a:rPr lang="en-US" dirty="0" smtClean="0"/>
              <a:t>   </a:t>
            </a:r>
          </a:p>
          <a:p>
            <a:r>
              <a:rPr lang="en-US" dirty="0" smtClean="0"/>
              <a:t>We want to maximize information gain</a:t>
            </a:r>
          </a:p>
          <a:p>
            <a:pPr lvl="1"/>
            <a:r>
              <a:rPr lang="en-US" dirty="0" smtClean="0"/>
              <a:t>Compute gain for each remaining feature</a:t>
            </a:r>
          </a:p>
          <a:p>
            <a:pPr lvl="1"/>
            <a:r>
              <a:rPr lang="en-US" dirty="0" smtClean="0"/>
              <a:t>Split on feature with biggest info gain</a:t>
            </a:r>
          </a:p>
          <a:p>
            <a:pPr lvl="1"/>
            <a:r>
              <a:rPr lang="en-US" dirty="0" smtClean="0"/>
              <a:t>Repeat until gain is below some threshold</a:t>
            </a:r>
          </a:p>
          <a:p>
            <a:pPr lvl="1"/>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27</a:t>
            </a:fld>
            <a:endParaRPr lang="en-US"/>
          </a:p>
        </p:txBody>
      </p:sp>
    </p:spTree>
    <p:extLst>
      <p:ext uri="{BB962C8B-B14F-4D97-AF65-F5344CB8AC3E}">
        <p14:creationId xmlns:p14="http://schemas.microsoft.com/office/powerpoint/2010/main" val="2224534063"/>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Gain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Let </a:t>
            </a:r>
            <a:r>
              <a:rPr lang="en-US" dirty="0" smtClean="0">
                <a:latin typeface="Lucida Grande"/>
                <a:cs typeface="Lucida Grande"/>
              </a:rPr>
              <a:t>P(</a:t>
            </a:r>
            <a:r>
              <a:rPr lang="is-IS" dirty="0" smtClean="0">
                <a:latin typeface="Lucida Grande"/>
                <a:cs typeface="Lucida Grande"/>
              </a:rPr>
              <a:t>x</a:t>
            </a:r>
            <a:r>
              <a:rPr lang="is-IS" baseline="-25000" dirty="0" smtClean="0">
                <a:latin typeface="Lucida Grande"/>
                <a:cs typeface="Lucida Grande"/>
              </a:rPr>
              <a:t>i</a:t>
            </a:r>
            <a:r>
              <a:rPr lang="en-US" dirty="0" smtClean="0">
                <a:latin typeface="Lucida Grande"/>
                <a:cs typeface="Lucida Grande"/>
              </a:rPr>
              <a:t>) </a:t>
            </a:r>
            <a:r>
              <a:rPr lang="en-US" dirty="0" smtClean="0"/>
              <a:t>be</a:t>
            </a:r>
            <a:r>
              <a:rPr lang="is-IS" dirty="0" smtClean="0"/>
              <a:t> probability of outcome </a:t>
            </a:r>
            <a:r>
              <a:rPr lang="is-IS" dirty="0" smtClean="0">
                <a:latin typeface="Lucida Grande"/>
                <a:cs typeface="Lucida Grande"/>
              </a:rPr>
              <a:t>x</a:t>
            </a:r>
            <a:r>
              <a:rPr lang="is-IS" baseline="-25000" dirty="0" smtClean="0">
                <a:latin typeface="Lucida Grande"/>
                <a:cs typeface="Lucida Grande"/>
              </a:rPr>
              <a:t>i</a:t>
            </a:r>
            <a:r>
              <a:rPr lang="is-IS" dirty="0" smtClean="0"/>
              <a:t>       </a:t>
            </a:r>
          </a:p>
          <a:p>
            <a:r>
              <a:rPr lang="is-IS" dirty="0" smtClean="0"/>
              <a:t>Then entropy of </a:t>
            </a:r>
            <a:r>
              <a:rPr lang="is-IS" dirty="0" smtClean="0">
                <a:latin typeface="Lucida Grande"/>
                <a:cs typeface="Lucida Grande"/>
              </a:rPr>
              <a:t>X = (x</a:t>
            </a:r>
            <a:r>
              <a:rPr lang="is-IS" baseline="-25000" dirty="0" smtClean="0">
                <a:latin typeface="Lucida Grande"/>
                <a:cs typeface="Lucida Grande"/>
              </a:rPr>
              <a:t>1</a:t>
            </a:r>
            <a:r>
              <a:rPr lang="is-IS" dirty="0" smtClean="0">
                <a:latin typeface="Lucida Grande"/>
                <a:cs typeface="Lucida Grande"/>
              </a:rPr>
              <a:t>,x</a:t>
            </a:r>
            <a:r>
              <a:rPr lang="is-IS" baseline="-25000" dirty="0" smtClean="0">
                <a:latin typeface="Lucida Grande"/>
                <a:cs typeface="Lucida Grande"/>
              </a:rPr>
              <a:t>2</a:t>
            </a:r>
            <a:r>
              <a:rPr lang="is-IS" dirty="0" smtClean="0">
                <a:latin typeface="Lucida Grande"/>
                <a:cs typeface="Lucida Grande"/>
              </a:rPr>
              <a:t>,...,x</a:t>
            </a:r>
            <a:r>
              <a:rPr lang="is-IS" baseline="-25000" dirty="0" smtClean="0">
                <a:latin typeface="Lucida Grande"/>
                <a:cs typeface="Lucida Grande"/>
              </a:rPr>
              <a:t>n</a:t>
            </a:r>
            <a:r>
              <a:rPr lang="is-IS" dirty="0" smtClean="0">
                <a:latin typeface="Lucida Grande"/>
                <a:cs typeface="Lucida Grande"/>
              </a:rPr>
              <a:t>)</a:t>
            </a:r>
            <a:r>
              <a:rPr lang="is-IS" dirty="0" smtClean="0"/>
              <a:t> is</a:t>
            </a:r>
            <a:endParaRPr lang="en-US" dirty="0"/>
          </a:p>
          <a:p>
            <a:endParaRPr lang="en-US" dirty="0" smtClean="0"/>
          </a:p>
          <a:p>
            <a:endParaRPr lang="en-US" dirty="0" smtClean="0"/>
          </a:p>
          <a:p>
            <a:r>
              <a:rPr lang="en-US" dirty="0" smtClean="0"/>
              <a:t>For example, suppose that we have 10 malware and 10 benign samples</a:t>
            </a:r>
          </a:p>
          <a:p>
            <a:r>
              <a:rPr lang="en-US" dirty="0" smtClean="0"/>
              <a:t>Measure file size, entropy, and number of distinct </a:t>
            </a:r>
            <a:r>
              <a:rPr lang="en-US" dirty="0" err="1" smtClean="0"/>
              <a:t>opcodes</a:t>
            </a:r>
            <a:r>
              <a:rPr lang="en-US" dirty="0" smtClean="0"/>
              <a:t> for each</a:t>
            </a:r>
          </a:p>
          <a:p>
            <a:pPr lvl="1"/>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28</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19200" y="2971800"/>
            <a:ext cx="4114800" cy="914400"/>
          </a:xfrm>
          <a:prstGeom prst="rect">
            <a:avLst/>
          </a:prstGeom>
        </p:spPr>
      </p:pic>
    </p:spTree>
    <p:extLst>
      <p:ext uri="{BB962C8B-B14F-4D97-AF65-F5344CB8AC3E}">
        <p14:creationId xmlns:p14="http://schemas.microsoft.com/office/powerpoint/2010/main" val="3884563237"/>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Training Data</a:t>
            </a:r>
            <a:endParaRPr lang="en-US" dirty="0"/>
          </a:p>
        </p:txBody>
      </p:sp>
      <p:sp>
        <p:nvSpPr>
          <p:cNvPr id="3" name="Content Placeholder 2"/>
          <p:cNvSpPr>
            <a:spLocks noGrp="1"/>
          </p:cNvSpPr>
          <p:nvPr>
            <p:ph idx="1"/>
          </p:nvPr>
        </p:nvSpPr>
        <p:spPr>
          <a:xfrm>
            <a:off x="152400" y="1600200"/>
            <a:ext cx="3429000" cy="4495800"/>
          </a:xfrm>
        </p:spPr>
        <p:txBody>
          <a:bodyPr/>
          <a:lstStyle/>
          <a:p>
            <a:r>
              <a:rPr lang="en-US" dirty="0" smtClean="0"/>
              <a:t>Notation</a:t>
            </a:r>
          </a:p>
          <a:p>
            <a:pPr lvl="1"/>
            <a:r>
              <a:rPr lang="en-US" dirty="0" smtClean="0">
                <a:latin typeface="Lucida Grande"/>
                <a:cs typeface="Lucida Grande"/>
              </a:rPr>
              <a:t>S(X)</a:t>
            </a:r>
            <a:r>
              <a:rPr lang="en-US" dirty="0" smtClean="0"/>
              <a:t> is size</a:t>
            </a:r>
          </a:p>
          <a:p>
            <a:pPr lvl="1"/>
            <a:r>
              <a:rPr lang="en-US" dirty="0" smtClean="0">
                <a:latin typeface="Lucida Grande"/>
                <a:cs typeface="Lucida Grande"/>
              </a:rPr>
              <a:t>H(X)</a:t>
            </a:r>
            <a:r>
              <a:rPr lang="en-US" dirty="0" smtClean="0"/>
              <a:t> entropy </a:t>
            </a:r>
          </a:p>
          <a:p>
            <a:pPr lvl="1"/>
            <a:r>
              <a:rPr lang="en-US" dirty="0" smtClean="0">
                <a:latin typeface="Lucida Grande"/>
                <a:cs typeface="Lucida Grande"/>
              </a:rPr>
              <a:t>D(X)</a:t>
            </a:r>
            <a:r>
              <a:rPr lang="en-US" dirty="0" smtClean="0"/>
              <a:t> </a:t>
            </a:r>
            <a:r>
              <a:rPr lang="en-US" dirty="0" err="1" smtClean="0"/>
              <a:t>opcodes</a:t>
            </a:r>
            <a:endParaRPr lang="en-US" dirty="0" smtClean="0"/>
          </a:p>
          <a:p>
            <a:r>
              <a:rPr lang="en-US" dirty="0" smtClean="0"/>
              <a:t>How to set thresholds?</a:t>
            </a:r>
          </a:p>
          <a:p>
            <a:pPr lvl="1"/>
            <a:r>
              <a:rPr lang="en-US" dirty="0" smtClean="0"/>
              <a:t>Midway between averages</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29</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28892" y="1905000"/>
            <a:ext cx="5515107" cy="3505200"/>
          </a:xfrm>
          <a:prstGeom prst="rect">
            <a:avLst/>
          </a:prstGeom>
        </p:spPr>
      </p:pic>
    </p:spTree>
    <p:extLst>
      <p:ext uri="{BB962C8B-B14F-4D97-AF65-F5344CB8AC3E}">
        <p14:creationId xmlns:p14="http://schemas.microsoft.com/office/powerpoint/2010/main" val="409287790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Brief Topics</a:t>
            </a:r>
            <a:endParaRPr lang="en-US" dirty="0"/>
          </a:p>
        </p:txBody>
      </p:sp>
      <p:sp>
        <p:nvSpPr>
          <p:cNvPr id="3" name="Content Placeholder 2"/>
          <p:cNvSpPr>
            <a:spLocks noGrp="1"/>
          </p:cNvSpPr>
          <p:nvPr>
            <p:ph idx="1"/>
          </p:nvPr>
        </p:nvSpPr>
        <p:spPr/>
        <p:txBody>
          <a:bodyPr/>
          <a:lstStyle/>
          <a:p>
            <a:r>
              <a:rPr lang="en-US" dirty="0" smtClean="0"/>
              <a:t>Some topics are here because they are short and simple</a:t>
            </a:r>
          </a:p>
          <a:p>
            <a:pPr lvl="1"/>
            <a:r>
              <a:rPr lang="en-US" dirty="0" smtClean="0"/>
              <a:t>Not worth an entire chapter</a:t>
            </a:r>
          </a:p>
          <a:p>
            <a:pPr lvl="1"/>
            <a:r>
              <a:rPr lang="en-US" dirty="0"/>
              <a:t>k</a:t>
            </a:r>
            <a:r>
              <a:rPr lang="en-US" dirty="0" smtClean="0"/>
              <a:t>-nearest </a:t>
            </a:r>
            <a:r>
              <a:rPr lang="en-US" dirty="0"/>
              <a:t>n</a:t>
            </a:r>
            <a:r>
              <a:rPr lang="en-US" dirty="0" smtClean="0"/>
              <a:t>eighbors, for example</a:t>
            </a:r>
          </a:p>
          <a:p>
            <a:r>
              <a:rPr lang="en-US" dirty="0" smtClean="0"/>
              <a:t>Ironically, some topics here are big</a:t>
            </a:r>
          </a:p>
          <a:p>
            <a:pPr lvl="1"/>
            <a:r>
              <a:rPr lang="en-US" dirty="0" smtClean="0"/>
              <a:t>But we only cover them briefly </a:t>
            </a:r>
          </a:p>
          <a:p>
            <a:pPr lvl="1"/>
            <a:r>
              <a:rPr lang="en-US" dirty="0" smtClean="0"/>
              <a:t>Random forest, for example</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a:t>
            </a:fld>
            <a:endParaRPr lang="en-US"/>
          </a:p>
        </p:txBody>
      </p:sp>
    </p:spTree>
    <p:extLst>
      <p:ext uri="{BB962C8B-B14F-4D97-AF65-F5344CB8AC3E}">
        <p14:creationId xmlns:p14="http://schemas.microsoft.com/office/powerpoint/2010/main" val="357419457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Entropy Calculation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Based on data in table, threshold of 115 for file size (for example)</a:t>
            </a:r>
          </a:p>
          <a:p>
            <a:r>
              <a:rPr lang="en-US" dirty="0"/>
              <a:t>B</a:t>
            </a:r>
            <a:r>
              <a:rPr lang="en-US" dirty="0" smtClean="0"/>
              <a:t>ased in size </a:t>
            </a:r>
            <a:r>
              <a:rPr lang="en-US" dirty="0" smtClean="0">
                <a:latin typeface="Lucida Grande"/>
                <a:cs typeface="Lucida Grande"/>
              </a:rPr>
              <a:t>S(X</a:t>
            </a:r>
            <a:r>
              <a:rPr lang="en-US" baseline="-25000" dirty="0" smtClean="0">
                <a:latin typeface="Lucida Grande"/>
                <a:cs typeface="Lucida Grande"/>
              </a:rPr>
              <a:t>i</a:t>
            </a:r>
            <a:r>
              <a:rPr lang="en-US" dirty="0" smtClean="0">
                <a:latin typeface="Lucida Grande"/>
                <a:cs typeface="Lucida Grande"/>
              </a:rPr>
              <a:t>)</a:t>
            </a:r>
            <a:r>
              <a:rPr lang="en-US" dirty="0" smtClean="0"/>
              <a:t>, training data implies   </a:t>
            </a:r>
            <a:endParaRPr lang="is-IS" dirty="0" smtClean="0"/>
          </a:p>
          <a:p>
            <a:pPr lvl="1"/>
            <a:r>
              <a:rPr lang="is-IS" dirty="0">
                <a:latin typeface="Lucida Grande"/>
                <a:cs typeface="Lucida Grande"/>
              </a:rPr>
              <a:t>T</a:t>
            </a:r>
            <a:r>
              <a:rPr lang="is-IS" baseline="-25000" dirty="0" smtClean="0">
                <a:latin typeface="Lucida Grande"/>
                <a:cs typeface="Lucida Grande"/>
              </a:rPr>
              <a:t>m</a:t>
            </a:r>
            <a:r>
              <a:rPr lang="is-IS" dirty="0" smtClean="0">
                <a:latin typeface="Lucida Grande"/>
                <a:cs typeface="Lucida Grande"/>
              </a:rPr>
              <a:t> = {</a:t>
            </a:r>
            <a:r>
              <a:rPr lang="is-IS" dirty="0">
                <a:latin typeface="Lucida Grande"/>
                <a:cs typeface="Lucida Grande"/>
              </a:rPr>
              <a:t>X</a:t>
            </a:r>
            <a:r>
              <a:rPr lang="is-IS" baseline="-25000" dirty="0">
                <a:latin typeface="Lucida Grande"/>
                <a:cs typeface="Lucida Grande"/>
              </a:rPr>
              <a:t>3</a:t>
            </a:r>
            <a:r>
              <a:rPr lang="is-IS" dirty="0" smtClean="0">
                <a:latin typeface="Lucida Grande"/>
                <a:cs typeface="Lucida Grande"/>
              </a:rPr>
              <a:t>,X</a:t>
            </a:r>
            <a:r>
              <a:rPr lang="is-IS" baseline="-25000" dirty="0">
                <a:latin typeface="Lucida Grande"/>
                <a:cs typeface="Lucida Grande"/>
              </a:rPr>
              <a:t>5</a:t>
            </a:r>
            <a:r>
              <a:rPr lang="is-IS" dirty="0" smtClean="0">
                <a:latin typeface="Lucida Grande"/>
                <a:cs typeface="Lucida Grande"/>
              </a:rPr>
              <a:t>,X</a:t>
            </a:r>
            <a:r>
              <a:rPr lang="is-IS" baseline="-25000" dirty="0">
                <a:latin typeface="Lucida Grande"/>
                <a:cs typeface="Lucida Grande"/>
              </a:rPr>
              <a:t>6</a:t>
            </a:r>
            <a:r>
              <a:rPr lang="is-IS" dirty="0" smtClean="0">
                <a:latin typeface="Lucida Grande"/>
                <a:cs typeface="Lucida Grande"/>
              </a:rPr>
              <a:t>,X</a:t>
            </a:r>
            <a:r>
              <a:rPr lang="is-IS" baseline="-25000" dirty="0">
                <a:latin typeface="Lucida Grande"/>
                <a:cs typeface="Lucida Grande"/>
              </a:rPr>
              <a:t>7</a:t>
            </a:r>
            <a:r>
              <a:rPr lang="is-IS" dirty="0" smtClean="0">
                <a:latin typeface="Lucida Grande"/>
                <a:cs typeface="Lucida Grande"/>
              </a:rPr>
              <a:t>,X</a:t>
            </a:r>
            <a:r>
              <a:rPr lang="is-IS" baseline="-25000" dirty="0">
                <a:latin typeface="Lucida Grande"/>
                <a:cs typeface="Lucida Grande"/>
              </a:rPr>
              <a:t>9</a:t>
            </a:r>
            <a:r>
              <a:rPr lang="is-IS" dirty="0" smtClean="0">
                <a:latin typeface="Lucida Grande"/>
                <a:cs typeface="Lucida Grande"/>
              </a:rPr>
              <a:t>,X</a:t>
            </a:r>
            <a:r>
              <a:rPr lang="is-IS" baseline="-25000" dirty="0" smtClean="0">
                <a:latin typeface="Lucida Grande"/>
                <a:cs typeface="Lucida Grande"/>
              </a:rPr>
              <a:t>10</a:t>
            </a:r>
            <a:r>
              <a:rPr lang="is-IS" dirty="0" smtClean="0">
                <a:latin typeface="Lucida Grande"/>
                <a:cs typeface="Lucida Grande"/>
              </a:rPr>
              <a:t>,Y</a:t>
            </a:r>
            <a:r>
              <a:rPr lang="is-IS" baseline="-25000" dirty="0" smtClean="0">
                <a:latin typeface="Lucida Grande"/>
                <a:cs typeface="Lucida Grande"/>
              </a:rPr>
              <a:t>4</a:t>
            </a:r>
            <a:r>
              <a:rPr lang="is-IS" dirty="0" smtClean="0">
                <a:latin typeface="Lucida Grande"/>
                <a:cs typeface="Lucida Grande"/>
              </a:rPr>
              <a:t>,Y</a:t>
            </a:r>
            <a:r>
              <a:rPr lang="is-IS" baseline="-25000" dirty="0" smtClean="0">
                <a:latin typeface="Lucida Grande"/>
                <a:cs typeface="Lucida Grande"/>
              </a:rPr>
              <a:t>5</a:t>
            </a:r>
            <a:r>
              <a:rPr lang="is-IS" dirty="0" smtClean="0">
                <a:latin typeface="Lucida Grande"/>
                <a:cs typeface="Lucida Grande"/>
              </a:rPr>
              <a:t>,Y</a:t>
            </a:r>
            <a:r>
              <a:rPr lang="is-IS" baseline="-25000" dirty="0" smtClean="0">
                <a:latin typeface="Lucida Grande"/>
                <a:cs typeface="Lucida Grande"/>
              </a:rPr>
              <a:t>8</a:t>
            </a:r>
            <a:r>
              <a:rPr lang="is-IS" dirty="0" smtClean="0">
                <a:latin typeface="Lucida Grande"/>
                <a:cs typeface="Lucida Grande"/>
              </a:rPr>
              <a:t>,Y</a:t>
            </a:r>
            <a:r>
              <a:rPr lang="is-IS" baseline="-25000" dirty="0" smtClean="0">
                <a:latin typeface="Lucida Grande"/>
                <a:cs typeface="Lucida Grande"/>
              </a:rPr>
              <a:t>9</a:t>
            </a:r>
            <a:r>
              <a:rPr lang="is-IS" dirty="0" smtClean="0">
                <a:latin typeface="Lucida Grande"/>
                <a:cs typeface="Lucida Grande"/>
              </a:rPr>
              <a:t>} </a:t>
            </a:r>
            <a:r>
              <a:rPr lang="is-IS" dirty="0" smtClean="0"/>
              <a:t>classified as malware</a:t>
            </a:r>
          </a:p>
          <a:p>
            <a:pPr lvl="1"/>
            <a:r>
              <a:rPr lang="is-IS" dirty="0">
                <a:latin typeface="Lucida Grande"/>
                <a:cs typeface="Lucida Grande"/>
              </a:rPr>
              <a:t>T</a:t>
            </a:r>
            <a:r>
              <a:rPr lang="is-IS" baseline="-25000" dirty="0" smtClean="0">
                <a:latin typeface="Lucida Grande"/>
                <a:cs typeface="Lucida Grande"/>
              </a:rPr>
              <a:t>b</a:t>
            </a:r>
            <a:r>
              <a:rPr lang="is-IS" dirty="0" smtClean="0">
                <a:latin typeface="Lucida Grande"/>
                <a:cs typeface="Lucida Grande"/>
              </a:rPr>
              <a:t> = {X</a:t>
            </a:r>
            <a:r>
              <a:rPr lang="is-IS" baseline="-25000" dirty="0" smtClean="0">
                <a:latin typeface="Lucida Grande"/>
                <a:cs typeface="Lucida Grande"/>
              </a:rPr>
              <a:t>1</a:t>
            </a:r>
            <a:r>
              <a:rPr lang="is-IS" dirty="0" smtClean="0">
                <a:latin typeface="Lucida Grande"/>
                <a:cs typeface="Lucida Grande"/>
              </a:rPr>
              <a:t>,X</a:t>
            </a:r>
            <a:r>
              <a:rPr lang="is-IS" baseline="-25000" dirty="0" smtClean="0">
                <a:latin typeface="Lucida Grande"/>
                <a:cs typeface="Lucida Grande"/>
              </a:rPr>
              <a:t>2</a:t>
            </a:r>
            <a:r>
              <a:rPr lang="is-IS" dirty="0" smtClean="0">
                <a:latin typeface="Lucida Grande"/>
                <a:cs typeface="Lucida Grande"/>
              </a:rPr>
              <a:t>,X</a:t>
            </a:r>
            <a:r>
              <a:rPr lang="is-IS" baseline="-25000" dirty="0" smtClean="0">
                <a:latin typeface="Lucida Grande"/>
                <a:cs typeface="Lucida Grande"/>
              </a:rPr>
              <a:t>4</a:t>
            </a:r>
            <a:r>
              <a:rPr lang="is-IS" dirty="0" smtClean="0">
                <a:latin typeface="Lucida Grande"/>
                <a:cs typeface="Lucida Grande"/>
              </a:rPr>
              <a:t>,X</a:t>
            </a:r>
            <a:r>
              <a:rPr lang="is-IS" baseline="-25000" dirty="0" smtClean="0">
                <a:latin typeface="Lucida Grande"/>
                <a:cs typeface="Lucida Grande"/>
              </a:rPr>
              <a:t>8</a:t>
            </a:r>
            <a:r>
              <a:rPr lang="is-IS" dirty="0" smtClean="0">
                <a:latin typeface="Lucida Grande"/>
                <a:cs typeface="Lucida Grande"/>
              </a:rPr>
              <a:t>,Y</a:t>
            </a:r>
            <a:r>
              <a:rPr lang="is-IS" baseline="-25000" dirty="0">
                <a:latin typeface="Lucida Grande"/>
                <a:cs typeface="Lucida Grande"/>
              </a:rPr>
              <a:t>1</a:t>
            </a:r>
            <a:r>
              <a:rPr lang="is-IS" dirty="0" smtClean="0">
                <a:latin typeface="Lucida Grande"/>
                <a:cs typeface="Lucida Grande"/>
              </a:rPr>
              <a:t>,Y</a:t>
            </a:r>
            <a:r>
              <a:rPr lang="is-IS" baseline="-25000" dirty="0">
                <a:latin typeface="Lucida Grande"/>
                <a:cs typeface="Lucida Grande"/>
              </a:rPr>
              <a:t>2</a:t>
            </a:r>
            <a:r>
              <a:rPr lang="is-IS" dirty="0" smtClean="0">
                <a:latin typeface="Lucida Grande"/>
                <a:cs typeface="Lucida Grande"/>
              </a:rPr>
              <a:t>,Y</a:t>
            </a:r>
            <a:r>
              <a:rPr lang="is-IS" baseline="-25000" dirty="0" smtClean="0">
                <a:latin typeface="Lucida Grande"/>
                <a:cs typeface="Lucida Grande"/>
              </a:rPr>
              <a:t>3</a:t>
            </a:r>
            <a:r>
              <a:rPr lang="is-IS" dirty="0" smtClean="0">
                <a:latin typeface="Lucida Grande"/>
                <a:cs typeface="Lucida Grande"/>
              </a:rPr>
              <a:t>,Y</a:t>
            </a:r>
            <a:r>
              <a:rPr lang="is-IS" baseline="-25000" dirty="0" smtClean="0">
                <a:latin typeface="Lucida Grande"/>
                <a:cs typeface="Lucida Grande"/>
              </a:rPr>
              <a:t>6</a:t>
            </a:r>
            <a:r>
              <a:rPr lang="is-IS" dirty="0" smtClean="0">
                <a:latin typeface="Lucida Grande"/>
                <a:cs typeface="Lucida Grande"/>
              </a:rPr>
              <a:t>,Y</a:t>
            </a:r>
            <a:r>
              <a:rPr lang="is-IS" baseline="-25000" dirty="0" smtClean="0">
                <a:latin typeface="Lucida Grande"/>
                <a:cs typeface="Lucida Grande"/>
              </a:rPr>
              <a:t>7</a:t>
            </a:r>
            <a:r>
              <a:rPr lang="is-IS" dirty="0" smtClean="0">
                <a:latin typeface="Lucida Grande"/>
                <a:cs typeface="Lucida Grande"/>
              </a:rPr>
              <a:t>,Y</a:t>
            </a:r>
            <a:r>
              <a:rPr lang="is-IS" baseline="-25000" dirty="0" smtClean="0">
                <a:latin typeface="Lucida Grande"/>
                <a:cs typeface="Lucida Grande"/>
              </a:rPr>
              <a:t>10</a:t>
            </a:r>
            <a:r>
              <a:rPr lang="is-IS" dirty="0" smtClean="0">
                <a:latin typeface="Lucida Grande"/>
                <a:cs typeface="Lucida Grande"/>
              </a:rPr>
              <a:t>} </a:t>
            </a:r>
            <a:r>
              <a:rPr lang="is-IS" dirty="0"/>
              <a:t>classified as </a:t>
            </a:r>
            <a:r>
              <a:rPr lang="is-IS" dirty="0" smtClean="0"/>
              <a:t>benign</a:t>
            </a:r>
          </a:p>
          <a:p>
            <a:r>
              <a:rPr lang="is-IS" dirty="0" smtClean="0"/>
              <a:t>Compute entropy of </a:t>
            </a:r>
            <a:r>
              <a:rPr lang="is-IS" dirty="0">
                <a:latin typeface="Lucida Grande"/>
                <a:cs typeface="Lucida Grande"/>
              </a:rPr>
              <a:t>T</a:t>
            </a:r>
            <a:r>
              <a:rPr lang="is-IS" baseline="-25000" dirty="0">
                <a:latin typeface="Lucida Grande"/>
                <a:cs typeface="Lucida Grande"/>
              </a:rPr>
              <a:t>m</a:t>
            </a:r>
            <a:r>
              <a:rPr lang="is-IS" dirty="0" smtClean="0"/>
              <a:t> and </a:t>
            </a:r>
            <a:r>
              <a:rPr lang="is-IS" dirty="0" smtClean="0">
                <a:latin typeface="Lucida Grande"/>
                <a:cs typeface="Lucida Grande"/>
              </a:rPr>
              <a:t>T</a:t>
            </a:r>
            <a:r>
              <a:rPr lang="is-IS" baseline="-25000" dirty="0" smtClean="0">
                <a:latin typeface="Lucida Grande"/>
                <a:cs typeface="Lucida Grande"/>
              </a:rPr>
              <a:t>b</a:t>
            </a:r>
            <a:r>
              <a:rPr lang="is-I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30</a:t>
            </a:fld>
            <a:endParaRPr lang="en-US"/>
          </a:p>
        </p:txBody>
      </p:sp>
    </p:spTree>
    <p:extLst>
      <p:ext uri="{BB962C8B-B14F-4D97-AF65-F5344CB8AC3E}">
        <p14:creationId xmlns:p14="http://schemas.microsoft.com/office/powerpoint/2010/main" val="309980995"/>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Gain</a:t>
            </a:r>
            <a:endParaRPr lang="en-US" dirty="0"/>
          </a:p>
        </p:txBody>
      </p:sp>
      <p:sp>
        <p:nvSpPr>
          <p:cNvPr id="3" name="Content Placeholder 2"/>
          <p:cNvSpPr>
            <a:spLocks noGrp="1"/>
          </p:cNvSpPr>
          <p:nvPr>
            <p:ph idx="1"/>
          </p:nvPr>
        </p:nvSpPr>
        <p:spPr/>
        <p:txBody>
          <a:bodyPr/>
          <a:lstStyle/>
          <a:p>
            <a:r>
              <a:rPr lang="en-US" dirty="0" smtClean="0"/>
              <a:t>Entropy computed as</a:t>
            </a:r>
          </a:p>
          <a:p>
            <a:endParaRPr lang="en-US" dirty="0"/>
          </a:p>
          <a:p>
            <a:endParaRPr lang="en-US" dirty="0" smtClean="0"/>
          </a:p>
          <a:p>
            <a:r>
              <a:rPr lang="en-US" dirty="0" smtClean="0"/>
              <a:t>Information gain ? </a:t>
            </a:r>
            <a:endParaRPr lang="en-US" dirty="0"/>
          </a:p>
          <a:p>
            <a:pPr lvl="1"/>
            <a:r>
              <a:rPr lang="en-US" dirty="0" smtClean="0"/>
              <a:t>Entropy of parent node minus average weighted entropy of child nodes</a:t>
            </a:r>
          </a:p>
          <a:p>
            <a:r>
              <a:rPr lang="en-US" dirty="0" smtClean="0"/>
              <a:t>For “size” feature, information gain is</a:t>
            </a:r>
          </a:p>
          <a:p>
            <a:pPr lvl="1"/>
            <a:r>
              <a:rPr lang="en-US" dirty="0" smtClean="0">
                <a:latin typeface="Lucida Grande"/>
                <a:cs typeface="Lucida Grande"/>
              </a:rPr>
              <a:t>G</a:t>
            </a:r>
            <a:r>
              <a:rPr lang="en-US" baseline="-25000" dirty="0" smtClean="0">
                <a:latin typeface="Lucida Grande"/>
                <a:cs typeface="Lucida Grande"/>
              </a:rPr>
              <a:t>S</a:t>
            </a:r>
            <a:r>
              <a:rPr lang="en-US" dirty="0" smtClean="0">
                <a:latin typeface="Lucida Grande"/>
                <a:cs typeface="Lucida Grande"/>
              </a:rPr>
              <a:t> = 1.0 – 0.9710 = 0.0290</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31</a:t>
            </a:fld>
            <a:endParaRPr lang="en-US"/>
          </a:p>
        </p:txBody>
      </p:sp>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33913" y="2438400"/>
            <a:ext cx="7344901" cy="838200"/>
          </a:xfrm>
          <a:prstGeom prst="rect">
            <a:avLst/>
          </a:prstGeom>
        </p:spPr>
      </p:pic>
    </p:spTree>
    <p:extLst>
      <p:ext uri="{BB962C8B-B14F-4D97-AF65-F5344CB8AC3E}">
        <p14:creationId xmlns:p14="http://schemas.microsoft.com/office/powerpoint/2010/main" val="4317463"/>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Information Gain</a:t>
            </a:r>
            <a:endParaRPr lang="en-US" dirty="0"/>
          </a:p>
        </p:txBody>
      </p:sp>
      <p:sp>
        <p:nvSpPr>
          <p:cNvPr id="3" name="Content Placeholder 2"/>
          <p:cNvSpPr>
            <a:spLocks noGrp="1"/>
          </p:cNvSpPr>
          <p:nvPr>
            <p:ph idx="1"/>
          </p:nvPr>
        </p:nvSpPr>
        <p:spPr>
          <a:xfrm>
            <a:off x="685800" y="1676400"/>
            <a:ext cx="8001000" cy="4343400"/>
          </a:xfrm>
        </p:spPr>
        <p:txBody>
          <a:bodyPr/>
          <a:lstStyle/>
          <a:p>
            <a:r>
              <a:rPr lang="en-US" dirty="0" smtClean="0"/>
              <a:t>Similarly, we compute</a:t>
            </a:r>
          </a:p>
          <a:p>
            <a:pPr lvl="1"/>
            <a:r>
              <a:rPr lang="en-US" dirty="0">
                <a:latin typeface="Lucida Grande"/>
                <a:cs typeface="Lucida Grande"/>
              </a:rPr>
              <a:t>G</a:t>
            </a:r>
            <a:r>
              <a:rPr lang="en-US" baseline="-25000" dirty="0">
                <a:latin typeface="Lucida Grande"/>
                <a:cs typeface="Lucida Grande"/>
              </a:rPr>
              <a:t>S</a:t>
            </a:r>
            <a:r>
              <a:rPr lang="en-US" dirty="0">
                <a:latin typeface="Lucida Grande"/>
                <a:cs typeface="Lucida Grande"/>
              </a:rPr>
              <a:t> = </a:t>
            </a:r>
            <a:r>
              <a:rPr lang="en-US" dirty="0" smtClean="0">
                <a:latin typeface="Lucida Grande"/>
                <a:cs typeface="Lucida Grande"/>
              </a:rPr>
              <a:t>0.0290, G</a:t>
            </a:r>
            <a:r>
              <a:rPr lang="en-US" baseline="-25000" dirty="0" smtClean="0">
                <a:latin typeface="Lucida Grande"/>
                <a:cs typeface="Lucida Grande"/>
              </a:rPr>
              <a:t>H</a:t>
            </a:r>
            <a:r>
              <a:rPr lang="en-US" dirty="0" smtClean="0">
                <a:latin typeface="Lucida Grande"/>
                <a:cs typeface="Lucida Grande"/>
              </a:rPr>
              <a:t> </a:t>
            </a:r>
            <a:r>
              <a:rPr lang="en-US" dirty="0">
                <a:latin typeface="Lucida Grande"/>
                <a:cs typeface="Lucida Grande"/>
              </a:rPr>
              <a:t>= </a:t>
            </a:r>
            <a:r>
              <a:rPr lang="en-US" dirty="0" smtClean="0">
                <a:latin typeface="Lucida Grande"/>
                <a:cs typeface="Lucida Grande"/>
              </a:rPr>
              <a:t>0.1952, G</a:t>
            </a:r>
            <a:r>
              <a:rPr lang="en-US" baseline="-25000" dirty="0" smtClean="0">
                <a:latin typeface="Lucida Grande"/>
                <a:cs typeface="Lucida Grande"/>
              </a:rPr>
              <a:t>D</a:t>
            </a:r>
            <a:r>
              <a:rPr lang="en-US" dirty="0" smtClean="0">
                <a:latin typeface="Lucida Grande"/>
                <a:cs typeface="Lucida Grande"/>
              </a:rPr>
              <a:t> </a:t>
            </a:r>
            <a:r>
              <a:rPr lang="en-US" dirty="0">
                <a:latin typeface="Lucida Grande"/>
                <a:cs typeface="Lucida Grande"/>
              </a:rPr>
              <a:t>= </a:t>
            </a:r>
            <a:r>
              <a:rPr lang="en-US" dirty="0" smtClean="0">
                <a:latin typeface="Lucida Grande"/>
                <a:cs typeface="Lucida Grande"/>
              </a:rPr>
              <a:t>0.5310</a:t>
            </a:r>
            <a:endParaRPr lang="en-US" dirty="0"/>
          </a:p>
          <a:p>
            <a:r>
              <a:rPr lang="en-US" dirty="0" smtClean="0"/>
              <a:t>Conclusion?</a:t>
            </a:r>
          </a:p>
          <a:p>
            <a:r>
              <a:rPr lang="en-US" dirty="0" smtClean="0"/>
              <a:t>Want to make first split based on number of distinct </a:t>
            </a:r>
            <a:r>
              <a:rPr lang="en-US" dirty="0" err="1" smtClean="0"/>
              <a:t>opcodes</a:t>
            </a:r>
            <a:r>
              <a:rPr lang="en-US" dirty="0" smtClean="0"/>
              <a:t>, </a:t>
            </a:r>
            <a:r>
              <a:rPr lang="en-US" dirty="0" smtClean="0">
                <a:latin typeface="Lucida Grande"/>
                <a:cs typeface="Lucida Grande"/>
              </a:rPr>
              <a:t>D(X)</a:t>
            </a:r>
            <a:r>
              <a:rPr lang="en-US" dirty="0" smtClean="0"/>
              <a:t>   </a:t>
            </a:r>
          </a:p>
          <a:p>
            <a:r>
              <a:rPr lang="en-US" dirty="0" smtClean="0"/>
              <a:t>Then need to recalculate information gain for remaining features</a:t>
            </a:r>
            <a:endParaRPr lang="is-IS" dirty="0"/>
          </a:p>
          <a:p>
            <a:pPr lvl="1"/>
            <a:r>
              <a:rPr lang="is-IS" dirty="0" smtClean="0"/>
              <a:t>To decide which to select for 2nd level</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32</a:t>
            </a:fld>
            <a:endParaRPr lang="en-US"/>
          </a:p>
        </p:txBody>
      </p:sp>
    </p:spTree>
    <p:extLst>
      <p:ext uri="{BB962C8B-B14F-4D97-AF65-F5344CB8AC3E}">
        <p14:creationId xmlns:p14="http://schemas.microsoft.com/office/powerpoint/2010/main" val="265081728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Bagging</a:t>
            </a:r>
            <a:endParaRPr lang="en-US" dirty="0"/>
          </a:p>
        </p:txBody>
      </p:sp>
      <p:sp>
        <p:nvSpPr>
          <p:cNvPr id="3" name="Content Placeholder 2"/>
          <p:cNvSpPr>
            <a:spLocks noGrp="1"/>
          </p:cNvSpPr>
          <p:nvPr>
            <p:ph idx="1"/>
          </p:nvPr>
        </p:nvSpPr>
        <p:spPr>
          <a:xfrm>
            <a:off x="685800" y="1676400"/>
            <a:ext cx="8077200" cy="4419600"/>
          </a:xfrm>
        </p:spPr>
        <p:txBody>
          <a:bodyPr/>
          <a:lstStyle/>
          <a:p>
            <a:r>
              <a:rPr lang="en-US" dirty="0" smtClean="0"/>
              <a:t>Decision trees good, maybe too good</a:t>
            </a:r>
            <a:r>
              <a:rPr lang="is-IS" dirty="0" smtClean="0"/>
              <a:t>…</a:t>
            </a:r>
            <a:endParaRPr lang="en-US" dirty="0" smtClean="0"/>
          </a:p>
          <a:p>
            <a:pPr lvl="1"/>
            <a:r>
              <a:rPr lang="mr-IN" dirty="0" smtClean="0"/>
              <a:t>…</a:t>
            </a:r>
            <a:r>
              <a:rPr lang="en-US" dirty="0" smtClean="0"/>
              <a:t>in the sense that they tend to </a:t>
            </a:r>
            <a:r>
              <a:rPr lang="en-US" dirty="0" err="1" smtClean="0"/>
              <a:t>overfit</a:t>
            </a:r>
            <a:endParaRPr lang="en-US" dirty="0" smtClean="0"/>
          </a:p>
          <a:p>
            <a:pPr lvl="1"/>
            <a:r>
              <a:rPr lang="en-US" dirty="0" err="1" smtClean="0"/>
              <a:t>Overfitting</a:t>
            </a:r>
            <a:r>
              <a:rPr lang="en-US" dirty="0" smtClean="0"/>
              <a:t> is bad in ML (why?)</a:t>
            </a:r>
          </a:p>
          <a:p>
            <a:r>
              <a:rPr lang="en-US" dirty="0" smtClean="0"/>
              <a:t>What to do?</a:t>
            </a:r>
          </a:p>
          <a:p>
            <a:r>
              <a:rPr lang="en-US" b="1" i="1" dirty="0" smtClean="0"/>
              <a:t>Bagging </a:t>
            </a:r>
            <a:r>
              <a:rPr lang="en-US" dirty="0" smtClean="0"/>
              <a:t>(</a:t>
            </a:r>
            <a:r>
              <a:rPr lang="en-US" b="1" dirty="0">
                <a:solidFill>
                  <a:srgbClr val="3366FF"/>
                </a:solidFill>
              </a:rPr>
              <a:t>b</a:t>
            </a:r>
            <a:r>
              <a:rPr lang="en-US" dirty="0" smtClean="0"/>
              <a:t>ootstrap </a:t>
            </a:r>
            <a:r>
              <a:rPr lang="en-US" b="1" dirty="0">
                <a:solidFill>
                  <a:srgbClr val="3366FF"/>
                </a:solidFill>
              </a:rPr>
              <a:t>a</a:t>
            </a:r>
            <a:r>
              <a:rPr lang="en-US" b="1" dirty="0" smtClean="0">
                <a:solidFill>
                  <a:srgbClr val="3366FF"/>
                </a:solidFill>
              </a:rPr>
              <a:t>g</a:t>
            </a:r>
            <a:r>
              <a:rPr lang="en-US" dirty="0" smtClean="0"/>
              <a:t>gregation)</a:t>
            </a:r>
            <a:endParaRPr lang="en-US" b="1" i="1" dirty="0" smtClean="0"/>
          </a:p>
          <a:p>
            <a:pPr lvl="1"/>
            <a:r>
              <a:rPr lang="en-US" dirty="0" smtClean="0"/>
              <a:t>Multiple decision trees on subsets of data</a:t>
            </a:r>
          </a:p>
          <a:p>
            <a:pPr lvl="1"/>
            <a:r>
              <a:rPr lang="en-US" dirty="0" smtClean="0"/>
              <a:t>Then combine results (e.g., majority vote)</a:t>
            </a:r>
          </a:p>
          <a:p>
            <a:pPr lvl="1"/>
            <a:r>
              <a:rPr lang="en-US" dirty="0" smtClean="0"/>
              <a:t>Easy, effective way to reduce </a:t>
            </a:r>
            <a:r>
              <a:rPr lang="en-US" dirty="0" err="1" smtClean="0"/>
              <a:t>overfitting</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33</a:t>
            </a:fld>
            <a:endParaRPr lang="en-US"/>
          </a:p>
        </p:txBody>
      </p:sp>
    </p:spTree>
    <p:extLst>
      <p:ext uri="{BB962C8B-B14F-4D97-AF65-F5344CB8AC3E}">
        <p14:creationId xmlns:p14="http://schemas.microsoft.com/office/powerpoint/2010/main" val="3810592313"/>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Bagging Example</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Suppose we have a sample </a:t>
            </a:r>
            <a:r>
              <a:rPr lang="en-US" dirty="0" smtClean="0">
                <a:latin typeface="Lucida Grande"/>
                <a:cs typeface="Lucida Grande"/>
              </a:rPr>
              <a:t>U</a:t>
            </a:r>
            <a:r>
              <a:rPr lang="en-US" dirty="0" smtClean="0"/>
              <a:t> to classify</a:t>
            </a:r>
          </a:p>
          <a:p>
            <a:pPr lvl="1"/>
            <a:r>
              <a:rPr lang="en-US" dirty="0" smtClean="0"/>
              <a:t>We measure </a:t>
            </a:r>
            <a:r>
              <a:rPr lang="en-US" dirty="0" smtClean="0">
                <a:latin typeface="Lucida Grande"/>
                <a:cs typeface="Lucida Grande"/>
              </a:rPr>
              <a:t>S(U) = 116</a:t>
            </a:r>
            <a:r>
              <a:rPr lang="en-US" dirty="0" smtClean="0"/>
              <a:t> and </a:t>
            </a:r>
            <a:r>
              <a:rPr lang="en-US" dirty="0" smtClean="0">
                <a:latin typeface="Lucida Grande"/>
                <a:cs typeface="Lucida Grande"/>
              </a:rPr>
              <a:t>H(U) = 7</a:t>
            </a:r>
            <a:r>
              <a:rPr lang="en-US" dirty="0" smtClean="0"/>
              <a:t>   </a:t>
            </a:r>
          </a:p>
          <a:p>
            <a:r>
              <a:rPr lang="en-US" dirty="0" smtClean="0"/>
              <a:t>Recall that based on training data</a:t>
            </a:r>
          </a:p>
          <a:p>
            <a:pPr lvl="1"/>
            <a:r>
              <a:rPr lang="en-US" dirty="0" smtClean="0"/>
              <a:t>5.5 is threshold for entropy </a:t>
            </a:r>
            <a:r>
              <a:rPr lang="en-US" dirty="0" smtClean="0">
                <a:latin typeface="Lucida Grande"/>
                <a:cs typeface="Lucida Grande"/>
              </a:rPr>
              <a:t>H(X)</a:t>
            </a:r>
            <a:r>
              <a:rPr lang="en-US" dirty="0" smtClean="0"/>
              <a:t>    </a:t>
            </a:r>
          </a:p>
          <a:p>
            <a:pPr lvl="1"/>
            <a:r>
              <a:rPr lang="en-US" dirty="0" smtClean="0"/>
              <a:t>115 is threshold for size </a:t>
            </a:r>
            <a:r>
              <a:rPr lang="en-US" dirty="0" smtClean="0">
                <a:latin typeface="Lucida Grande"/>
                <a:cs typeface="Lucida Grande"/>
              </a:rPr>
              <a:t>S(X)</a:t>
            </a:r>
            <a:r>
              <a:rPr lang="en-US" dirty="0" smtClean="0"/>
              <a:t>   </a:t>
            </a:r>
          </a:p>
          <a:p>
            <a:r>
              <a:rPr lang="en-US" dirty="0" smtClean="0"/>
              <a:t>Suppose we classify using tree that splits first on entropy</a:t>
            </a:r>
            <a:r>
              <a:rPr lang="is-IS" dirty="0" smtClean="0"/>
              <a:t>, then size</a:t>
            </a:r>
          </a:p>
          <a:p>
            <a:pPr lvl="1"/>
            <a:r>
              <a:rPr lang="is-IS" dirty="0" smtClean="0"/>
              <a:t>Ignoring opcode feature in this example</a:t>
            </a:r>
            <a:endParaRPr lang="en-US" dirty="0" smtClean="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34</a:t>
            </a:fld>
            <a:endParaRPr lang="en-US"/>
          </a:p>
        </p:txBody>
      </p:sp>
    </p:spTree>
    <p:extLst>
      <p:ext uri="{BB962C8B-B14F-4D97-AF65-F5344CB8AC3E}">
        <p14:creationId xmlns:p14="http://schemas.microsoft.com/office/powerpoint/2010/main" val="4102727889"/>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15216" y="1905000"/>
            <a:ext cx="4828784" cy="4114800"/>
          </a:xfrm>
          <a:prstGeom prst="rect">
            <a:avLst/>
          </a:prstGeom>
        </p:spPr>
      </p:pic>
      <p:sp>
        <p:nvSpPr>
          <p:cNvPr id="2" name="Title 1"/>
          <p:cNvSpPr>
            <a:spLocks noGrp="1"/>
          </p:cNvSpPr>
          <p:nvPr>
            <p:ph type="title"/>
          </p:nvPr>
        </p:nvSpPr>
        <p:spPr/>
        <p:txBody>
          <a:bodyPr/>
          <a:lstStyle/>
          <a:p>
            <a:r>
              <a:rPr lang="en-US" dirty="0" smtClean="0"/>
              <a:t>Bagging Example</a:t>
            </a:r>
            <a:endParaRPr lang="en-US" dirty="0"/>
          </a:p>
        </p:txBody>
      </p:sp>
      <p:sp>
        <p:nvSpPr>
          <p:cNvPr id="3" name="Content Placeholder 2"/>
          <p:cNvSpPr>
            <a:spLocks noGrp="1"/>
          </p:cNvSpPr>
          <p:nvPr>
            <p:ph idx="1"/>
          </p:nvPr>
        </p:nvSpPr>
        <p:spPr>
          <a:xfrm>
            <a:off x="304800" y="1676400"/>
            <a:ext cx="4343400" cy="4114800"/>
          </a:xfrm>
        </p:spPr>
        <p:txBody>
          <a:bodyPr/>
          <a:lstStyle/>
          <a:p>
            <a:r>
              <a:rPr lang="en-US" dirty="0" smtClean="0"/>
              <a:t>Then </a:t>
            </a:r>
            <a:r>
              <a:rPr lang="en-US" dirty="0" smtClean="0">
                <a:latin typeface="Lucida Grande"/>
                <a:cs typeface="Lucida Grande"/>
              </a:rPr>
              <a:t>U</a:t>
            </a:r>
            <a:r>
              <a:rPr lang="en-US" dirty="0" smtClean="0"/>
              <a:t> is classified as benign</a:t>
            </a:r>
          </a:p>
          <a:p>
            <a:r>
              <a:rPr lang="en-US" dirty="0" smtClean="0"/>
              <a:t>But this is suspect</a:t>
            </a:r>
            <a:r>
              <a:rPr lang="is-IS" dirty="0" smtClean="0"/>
              <a:t>…</a:t>
            </a:r>
          </a:p>
          <a:p>
            <a:pPr lvl="1"/>
            <a:r>
              <a:rPr lang="is-IS" dirty="0" smtClean="0"/>
              <a:t>Why?</a:t>
            </a:r>
            <a:endParaRPr lang="en-US" dirty="0" smtClean="0"/>
          </a:p>
          <a:p>
            <a:r>
              <a:rPr lang="en-US" dirty="0" smtClean="0"/>
              <a:t>Suppose instead, use bagging</a:t>
            </a:r>
          </a:p>
          <a:p>
            <a:pPr lvl="1"/>
            <a:r>
              <a:rPr lang="en-US" dirty="0" smtClean="0"/>
              <a:t>As on next slide</a:t>
            </a:r>
            <a:r>
              <a:rPr lang="is-IS" dirty="0" smtClean="0"/>
              <a:t>…</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35</a:t>
            </a:fld>
            <a:endParaRPr lang="en-US"/>
          </a:p>
        </p:txBody>
      </p:sp>
    </p:spTree>
    <p:extLst>
      <p:ext uri="{BB962C8B-B14F-4D97-AF65-F5344CB8AC3E}">
        <p14:creationId xmlns:p14="http://schemas.microsoft.com/office/powerpoint/2010/main" val="2304022841"/>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Bagging</a:t>
            </a:r>
            <a:endParaRPr lang="en-US" dirty="0"/>
          </a:p>
        </p:txBody>
      </p:sp>
      <p:sp>
        <p:nvSpPr>
          <p:cNvPr id="3" name="Content Placeholder 2"/>
          <p:cNvSpPr>
            <a:spLocks noGrp="1"/>
          </p:cNvSpPr>
          <p:nvPr>
            <p:ph idx="1"/>
          </p:nvPr>
        </p:nvSpPr>
        <p:spPr>
          <a:xfrm>
            <a:off x="533400" y="1676400"/>
            <a:ext cx="8153400" cy="1905000"/>
          </a:xfrm>
        </p:spPr>
        <p:txBody>
          <a:bodyPr/>
          <a:lstStyle/>
          <a:p>
            <a:r>
              <a:rPr lang="en-US" dirty="0" smtClean="0"/>
              <a:t>Suppose we select (overlapping) subsets</a:t>
            </a:r>
          </a:p>
          <a:p>
            <a:endParaRPr lang="en-US" dirty="0"/>
          </a:p>
          <a:p>
            <a:r>
              <a:rPr lang="en-US" dirty="0" smtClean="0"/>
              <a:t>Then subset </a:t>
            </a:r>
            <a:r>
              <a:rPr lang="en-US" dirty="0" smtClean="0">
                <a:latin typeface="Lucida Grande"/>
                <a:cs typeface="Lucida Grande"/>
              </a:rPr>
              <a:t>A</a:t>
            </a:r>
            <a:r>
              <a:rPr lang="en-US" dirty="0" smtClean="0"/>
              <a:t> is</a:t>
            </a:r>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36</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62200" y="3657600"/>
            <a:ext cx="4586267" cy="2590800"/>
          </a:xfrm>
          <a:prstGeom prst="rect">
            <a:avLst/>
          </a:prstGeom>
        </p:spPr>
      </p:pic>
      <p:pic>
        <p:nvPicPr>
          <p:cNvPr id="8" name="Picture 7"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5800" y="2413000"/>
            <a:ext cx="7315200" cy="406400"/>
          </a:xfrm>
          <a:prstGeom prst="rect">
            <a:avLst/>
          </a:prstGeom>
        </p:spPr>
      </p:pic>
    </p:spTree>
    <p:extLst>
      <p:ext uri="{BB962C8B-B14F-4D97-AF65-F5344CB8AC3E}">
        <p14:creationId xmlns:p14="http://schemas.microsoft.com/office/powerpoint/2010/main" val="1399190472"/>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Bagging</a:t>
            </a:r>
            <a:endParaRPr lang="en-US" dirty="0"/>
          </a:p>
        </p:txBody>
      </p:sp>
      <p:sp>
        <p:nvSpPr>
          <p:cNvPr id="3" name="Content Placeholder 2"/>
          <p:cNvSpPr>
            <a:spLocks noGrp="1"/>
          </p:cNvSpPr>
          <p:nvPr>
            <p:ph idx="1"/>
          </p:nvPr>
        </p:nvSpPr>
        <p:spPr>
          <a:xfrm>
            <a:off x="228600" y="1676400"/>
            <a:ext cx="3810000" cy="4267200"/>
          </a:xfrm>
        </p:spPr>
        <p:txBody>
          <a:bodyPr/>
          <a:lstStyle/>
          <a:p>
            <a:r>
              <a:rPr lang="en-US" dirty="0" smtClean="0"/>
              <a:t>For subset </a:t>
            </a:r>
            <a:r>
              <a:rPr lang="en-US" dirty="0" smtClean="0">
                <a:latin typeface="Lucida Grande"/>
                <a:cs typeface="Lucida Grande"/>
              </a:rPr>
              <a:t>A</a:t>
            </a:r>
            <a:r>
              <a:rPr lang="en-US" dirty="0" smtClean="0"/>
              <a:t> </a:t>
            </a:r>
            <a:r>
              <a:rPr lang="is-IS" dirty="0" smtClean="0"/>
              <a:t>…</a:t>
            </a:r>
            <a:endParaRPr lang="en-US" dirty="0" smtClean="0"/>
          </a:p>
          <a:p>
            <a:r>
              <a:rPr lang="en-US" dirty="0" smtClean="0"/>
              <a:t>Threshold for </a:t>
            </a:r>
            <a:r>
              <a:rPr lang="en-US" dirty="0" smtClean="0">
                <a:latin typeface="Lucida Grande"/>
                <a:cs typeface="Lucida Grande"/>
              </a:rPr>
              <a:t>S(X)</a:t>
            </a:r>
            <a:r>
              <a:rPr lang="en-US" dirty="0" smtClean="0"/>
              <a:t> is 117 and </a:t>
            </a:r>
            <a:r>
              <a:rPr lang="en-US" dirty="0" smtClean="0">
                <a:latin typeface="Lucida Grande"/>
                <a:cs typeface="Lucida Grande"/>
              </a:rPr>
              <a:t>H(X)</a:t>
            </a:r>
            <a:r>
              <a:rPr lang="en-US" dirty="0" smtClean="0"/>
              <a:t> is 5.9</a:t>
            </a:r>
          </a:p>
          <a:p>
            <a:r>
              <a:rPr lang="en-US" dirty="0" smtClean="0"/>
              <a:t>And </a:t>
            </a:r>
            <a:r>
              <a:rPr lang="en-US" dirty="0" smtClean="0">
                <a:latin typeface="Lucida Grande"/>
                <a:cs typeface="Lucida Grande"/>
              </a:rPr>
              <a:t>U</a:t>
            </a:r>
            <a:r>
              <a:rPr lang="en-US" dirty="0" smtClean="0"/>
              <a:t> classified as malware!</a:t>
            </a:r>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37</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7732" y="2362200"/>
            <a:ext cx="4586267" cy="2590800"/>
          </a:xfrm>
          <a:prstGeom prst="rect">
            <a:avLst/>
          </a:prstGeom>
        </p:spPr>
      </p:pic>
    </p:spTree>
    <p:extLst>
      <p:ext uri="{BB962C8B-B14F-4D97-AF65-F5344CB8AC3E}">
        <p14:creationId xmlns:p14="http://schemas.microsoft.com/office/powerpoint/2010/main" val="1554341088"/>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304800"/>
            <a:ext cx="7772400" cy="1143000"/>
          </a:xfrm>
        </p:spPr>
        <p:txBody>
          <a:bodyPr/>
          <a:lstStyle/>
          <a:p>
            <a:r>
              <a:rPr lang="en-US" dirty="0" smtClean="0"/>
              <a:t>Bagging</a:t>
            </a:r>
            <a:endParaRPr lang="en-US" dirty="0"/>
          </a:p>
        </p:txBody>
      </p:sp>
      <p:sp>
        <p:nvSpPr>
          <p:cNvPr id="3" name="Content Placeholder 2"/>
          <p:cNvSpPr>
            <a:spLocks noGrp="1"/>
          </p:cNvSpPr>
          <p:nvPr>
            <p:ph idx="1"/>
          </p:nvPr>
        </p:nvSpPr>
        <p:spPr>
          <a:xfrm>
            <a:off x="685800" y="1600200"/>
            <a:ext cx="7848600" cy="4572000"/>
          </a:xfrm>
        </p:spPr>
        <p:txBody>
          <a:bodyPr/>
          <a:lstStyle/>
          <a:p>
            <a:pPr>
              <a:lnSpc>
                <a:spcPct val="90000"/>
              </a:lnSpc>
            </a:pPr>
            <a:r>
              <a:rPr lang="en-US" dirty="0" smtClean="0"/>
              <a:t>Easy to show that </a:t>
            </a:r>
            <a:r>
              <a:rPr lang="en-US" dirty="0" smtClean="0">
                <a:latin typeface="Lucida Grande"/>
                <a:cs typeface="Lucida Grande"/>
              </a:rPr>
              <a:t>U</a:t>
            </a:r>
            <a:r>
              <a:rPr lang="en-US" dirty="0" smtClean="0"/>
              <a:t> is classified as</a:t>
            </a:r>
            <a:r>
              <a:rPr lang="is-IS" dirty="0" smtClean="0"/>
              <a:t>…</a:t>
            </a:r>
          </a:p>
          <a:p>
            <a:pPr lvl="1">
              <a:lnSpc>
                <a:spcPct val="90000"/>
              </a:lnSpc>
            </a:pPr>
            <a:r>
              <a:rPr lang="is-IS" dirty="0" smtClean="0"/>
              <a:t>Malware based on subset </a:t>
            </a:r>
            <a:r>
              <a:rPr lang="is-IS" dirty="0" smtClean="0">
                <a:latin typeface="Lucida Grande"/>
                <a:cs typeface="Lucida Grande"/>
              </a:rPr>
              <a:t>A</a:t>
            </a:r>
            <a:r>
              <a:rPr lang="is-IS" dirty="0" smtClean="0"/>
              <a:t>  </a:t>
            </a:r>
          </a:p>
          <a:p>
            <a:pPr lvl="1">
              <a:lnSpc>
                <a:spcPct val="90000"/>
              </a:lnSpc>
            </a:pPr>
            <a:r>
              <a:rPr lang="en-US" dirty="0"/>
              <a:t>B</a:t>
            </a:r>
            <a:r>
              <a:rPr lang="en-US" dirty="0" smtClean="0"/>
              <a:t>enign based on subset </a:t>
            </a:r>
            <a:r>
              <a:rPr lang="en-US" dirty="0" smtClean="0">
                <a:latin typeface="Lucida Grande"/>
                <a:cs typeface="Lucida Grande"/>
              </a:rPr>
              <a:t>B</a:t>
            </a:r>
            <a:r>
              <a:rPr lang="en-US" dirty="0" smtClean="0"/>
              <a:t>  </a:t>
            </a:r>
          </a:p>
          <a:p>
            <a:pPr lvl="1">
              <a:lnSpc>
                <a:spcPct val="90000"/>
              </a:lnSpc>
            </a:pPr>
            <a:r>
              <a:rPr lang="en-US" dirty="0" smtClean="0"/>
              <a:t>Malware based on subset </a:t>
            </a:r>
            <a:r>
              <a:rPr lang="en-US" dirty="0" smtClean="0">
                <a:latin typeface="Lucida Grande"/>
                <a:cs typeface="Lucida Grande"/>
              </a:rPr>
              <a:t>C</a:t>
            </a:r>
            <a:r>
              <a:rPr lang="en-US" dirty="0" smtClean="0"/>
              <a:t>  </a:t>
            </a:r>
          </a:p>
          <a:p>
            <a:pPr>
              <a:lnSpc>
                <a:spcPct val="90000"/>
              </a:lnSpc>
            </a:pPr>
            <a:r>
              <a:rPr lang="en-US" dirty="0" smtClean="0"/>
              <a:t>So, by majority vote, </a:t>
            </a:r>
            <a:r>
              <a:rPr lang="en-US" dirty="0" smtClean="0">
                <a:latin typeface="Lucida Grande"/>
                <a:cs typeface="Lucida Grande"/>
              </a:rPr>
              <a:t>U</a:t>
            </a:r>
            <a:r>
              <a:rPr lang="en-US" dirty="0" smtClean="0"/>
              <a:t> is malware</a:t>
            </a:r>
          </a:p>
          <a:p>
            <a:pPr>
              <a:lnSpc>
                <a:spcPct val="90000"/>
              </a:lnSpc>
            </a:pPr>
            <a:r>
              <a:rPr lang="en-US" dirty="0" smtClean="0"/>
              <a:t>Recall, </a:t>
            </a:r>
            <a:r>
              <a:rPr lang="en-US" dirty="0" smtClean="0">
                <a:latin typeface="Lucida Grande"/>
                <a:cs typeface="Lucida Grande"/>
              </a:rPr>
              <a:t>U</a:t>
            </a:r>
            <a:r>
              <a:rPr lang="en-US" dirty="0" smtClean="0"/>
              <a:t> was benign based on all data</a:t>
            </a:r>
          </a:p>
          <a:p>
            <a:pPr lvl="1">
              <a:lnSpc>
                <a:spcPct val="90000"/>
              </a:lnSpc>
            </a:pPr>
            <a:r>
              <a:rPr lang="en-US" dirty="0" smtClean="0"/>
              <a:t>But that classification looked suspect</a:t>
            </a:r>
          </a:p>
          <a:p>
            <a:pPr>
              <a:lnSpc>
                <a:spcPct val="90000"/>
              </a:lnSpc>
            </a:pPr>
            <a:r>
              <a:rPr lang="en-US" dirty="0" smtClean="0"/>
              <a:t>Bagging better generalizes the data!</a:t>
            </a:r>
          </a:p>
          <a:p>
            <a:pPr lvl="1">
              <a:lnSpc>
                <a:spcPct val="90000"/>
              </a:lnSpc>
            </a:pPr>
            <a:r>
              <a:rPr lang="en-US" dirty="0" smtClean="0"/>
              <a:t>At least in this case</a:t>
            </a:r>
            <a:r>
              <a:rPr lang="is-IS" dirty="0" smtClean="0"/>
              <a:t>…</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38</a:t>
            </a:fld>
            <a:endParaRPr lang="en-US"/>
          </a:p>
        </p:txBody>
      </p:sp>
    </p:spTree>
    <p:extLst>
      <p:ext uri="{BB962C8B-B14F-4D97-AF65-F5344CB8AC3E}">
        <p14:creationId xmlns:p14="http://schemas.microsoft.com/office/powerpoint/2010/main" val="2136303271"/>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Forest</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Random forest uses bagging in 2 ways</a:t>
            </a:r>
          </a:p>
          <a:p>
            <a:pPr lvl="1"/>
            <a:r>
              <a:rPr lang="en-US" dirty="0" smtClean="0"/>
              <a:t>Bagging of data (as on previous slide)</a:t>
            </a:r>
            <a:r>
              <a:rPr lang="is-IS" dirty="0" smtClean="0"/>
              <a:t>…</a:t>
            </a:r>
            <a:endParaRPr lang="en-US" dirty="0" smtClean="0"/>
          </a:p>
          <a:p>
            <a:pPr lvl="1"/>
            <a:r>
              <a:rPr lang="is-IS" dirty="0" smtClean="0"/>
              <a:t>…</a:t>
            </a:r>
            <a:r>
              <a:rPr lang="en-US" dirty="0" smtClean="0"/>
              <a:t>and bagging of </a:t>
            </a:r>
            <a:r>
              <a:rPr lang="en-US" b="1" i="1" dirty="0" smtClean="0"/>
              <a:t>features</a:t>
            </a:r>
            <a:r>
              <a:rPr lang="en-US" dirty="0" smtClean="0"/>
              <a:t>     </a:t>
            </a:r>
          </a:p>
          <a:p>
            <a:r>
              <a:rPr lang="en-US" dirty="0" smtClean="0"/>
              <a:t>How to bag features?</a:t>
            </a:r>
          </a:p>
          <a:p>
            <a:pPr lvl="1"/>
            <a:r>
              <a:rPr lang="en-US" dirty="0" smtClean="0"/>
              <a:t>Select subset of features and ordering</a:t>
            </a:r>
          </a:p>
          <a:p>
            <a:r>
              <a:rPr lang="en-US" dirty="0" smtClean="0"/>
              <a:t>RF training algorithm use heuristics to do bagging in a “smart” way</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39</a:t>
            </a:fld>
            <a:endParaRPr lang="en-US"/>
          </a:p>
        </p:txBody>
      </p:sp>
    </p:spTree>
    <p:extLst>
      <p:ext uri="{BB962C8B-B14F-4D97-AF65-F5344CB8AC3E}">
        <p14:creationId xmlns:p14="http://schemas.microsoft.com/office/powerpoint/2010/main" val="354751510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Not-So-Brief Topics</a:t>
            </a:r>
            <a:endParaRPr lang="en-US" dirty="0"/>
          </a:p>
        </p:txBody>
      </p:sp>
      <p:sp>
        <p:nvSpPr>
          <p:cNvPr id="3" name="Content Placeholder 2"/>
          <p:cNvSpPr>
            <a:spLocks noGrp="1"/>
          </p:cNvSpPr>
          <p:nvPr>
            <p:ph idx="1"/>
          </p:nvPr>
        </p:nvSpPr>
        <p:spPr>
          <a:xfrm>
            <a:off x="609600" y="1676400"/>
            <a:ext cx="8305800" cy="4419600"/>
          </a:xfrm>
        </p:spPr>
        <p:txBody>
          <a:bodyPr/>
          <a:lstStyle/>
          <a:p>
            <a:r>
              <a:rPr lang="en-US" dirty="0" smtClean="0"/>
              <a:t>Boosting (</a:t>
            </a:r>
            <a:r>
              <a:rPr lang="en-US" dirty="0" err="1" smtClean="0"/>
              <a:t>AdaBoost</a:t>
            </a:r>
            <a:r>
              <a:rPr lang="en-US" dirty="0" smtClean="0"/>
              <a:t>)</a:t>
            </a:r>
          </a:p>
          <a:p>
            <a:pPr lvl="1"/>
            <a:r>
              <a:rPr lang="en-US" dirty="0" smtClean="0"/>
              <a:t>Combines many (weak) classifiers into one strong classifier</a:t>
            </a:r>
          </a:p>
          <a:p>
            <a:r>
              <a:rPr lang="en-US" dirty="0" smtClean="0"/>
              <a:t>Linear discriminant </a:t>
            </a:r>
            <a:r>
              <a:rPr lang="en-US" dirty="0"/>
              <a:t>a</a:t>
            </a:r>
            <a:r>
              <a:rPr lang="en-US" dirty="0" smtClean="0"/>
              <a:t>nalysis (LDA)</a:t>
            </a:r>
          </a:p>
          <a:p>
            <a:pPr lvl="1"/>
            <a:r>
              <a:rPr lang="en-US" dirty="0" smtClean="0"/>
              <a:t>Connects SVM to PCA</a:t>
            </a:r>
            <a:r>
              <a:rPr lang="en-US" dirty="0"/>
              <a:t> </a:t>
            </a:r>
            <a:r>
              <a:rPr lang="en-US" dirty="0" smtClean="0"/>
              <a:t>(and clustering)</a:t>
            </a:r>
          </a:p>
          <a:p>
            <a:r>
              <a:rPr lang="en-US" dirty="0" smtClean="0"/>
              <a:t>Deep learning</a:t>
            </a:r>
          </a:p>
          <a:p>
            <a:pPr lvl="1"/>
            <a:r>
              <a:rPr lang="en-US" dirty="0" smtClean="0"/>
              <a:t>Now covered in separate chapters</a:t>
            </a:r>
          </a:p>
          <a:p>
            <a:pPr lvl="1"/>
            <a:r>
              <a:rPr lang="en-US" dirty="0" smtClean="0"/>
              <a:t>One chapter on BP, two on architectures</a:t>
            </a:r>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a:t>
            </a:fld>
            <a:endParaRPr lang="en-US"/>
          </a:p>
        </p:txBody>
      </p:sp>
    </p:spTree>
    <p:extLst>
      <p:ext uri="{BB962C8B-B14F-4D97-AF65-F5344CB8AC3E}">
        <p14:creationId xmlns:p14="http://schemas.microsoft.com/office/powerpoint/2010/main" val="1470006258"/>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RF and </a:t>
            </a:r>
            <a:r>
              <a:rPr lang="en-US" dirty="0">
                <a:latin typeface="Arial"/>
                <a:cs typeface="Arial"/>
              </a:rPr>
              <a:t>k</a:t>
            </a:r>
            <a:r>
              <a:rPr lang="en-US" dirty="0" smtClean="0"/>
              <a:t>-NN</a:t>
            </a:r>
            <a:endParaRPr lang="en-US" dirty="0"/>
          </a:p>
        </p:txBody>
      </p:sp>
      <p:sp>
        <p:nvSpPr>
          <p:cNvPr id="3" name="Content Placeholder 2"/>
          <p:cNvSpPr>
            <a:spLocks noGrp="1"/>
          </p:cNvSpPr>
          <p:nvPr>
            <p:ph idx="1"/>
          </p:nvPr>
        </p:nvSpPr>
        <p:spPr/>
        <p:txBody>
          <a:bodyPr/>
          <a:lstStyle/>
          <a:p>
            <a:r>
              <a:rPr lang="en-US" dirty="0" smtClean="0"/>
              <a:t>Interesting connection between RF and </a:t>
            </a:r>
            <a:r>
              <a:rPr lang="en-US" dirty="0">
                <a:latin typeface="Arial"/>
                <a:cs typeface="Arial"/>
              </a:rPr>
              <a:t>k</a:t>
            </a:r>
            <a:r>
              <a:rPr lang="en-US" dirty="0" smtClean="0"/>
              <a:t>-NN algorithms</a:t>
            </a:r>
          </a:p>
          <a:p>
            <a:r>
              <a:rPr lang="en-US" dirty="0"/>
              <a:t>L</a:t>
            </a:r>
            <a:r>
              <a:rPr lang="en-US" dirty="0" smtClean="0"/>
              <a:t>et </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,z</a:t>
            </a:r>
            <a:r>
              <a:rPr lang="en-US" baseline="-25000" dirty="0" err="1" smtClean="0">
                <a:latin typeface="Lucida Grande"/>
                <a:cs typeface="Lucida Grande"/>
              </a:rPr>
              <a:t>i</a:t>
            </a:r>
            <a:r>
              <a:rPr lang="en-US" dirty="0" smtClean="0">
                <a:latin typeface="Lucida Grande"/>
                <a:cs typeface="Lucida Grande"/>
              </a:rPr>
              <a:t>)</a:t>
            </a:r>
            <a:r>
              <a:rPr lang="en-US" dirty="0" smtClean="0"/>
              <a:t>, </a:t>
            </a:r>
            <a:r>
              <a:rPr lang="en-US" dirty="0" err="1" smtClean="0">
                <a:latin typeface="Lucida Grande"/>
                <a:cs typeface="Lucida Grande"/>
              </a:rPr>
              <a:t>i</a:t>
            </a:r>
            <a:r>
              <a:rPr lang="en-US" dirty="0" smtClean="0">
                <a:latin typeface="Lucida Grande"/>
                <a:cs typeface="Lucida Grande"/>
              </a:rPr>
              <a:t>=1,2,</a:t>
            </a:r>
            <a:r>
              <a:rPr lang="is-IS" dirty="0" smtClean="0">
                <a:latin typeface="Lucida Grande"/>
                <a:cs typeface="Lucida Grande"/>
              </a:rPr>
              <a:t>…,n </a:t>
            </a:r>
            <a:r>
              <a:rPr lang="is-IS" dirty="0" smtClean="0"/>
              <a:t>be training set where each </a:t>
            </a:r>
            <a:r>
              <a:rPr lang="is-IS" dirty="0" smtClean="0">
                <a:latin typeface="Lucida Grande"/>
                <a:cs typeface="Lucida Grande"/>
              </a:rPr>
              <a:t>z</a:t>
            </a:r>
            <a:r>
              <a:rPr lang="is-IS" baseline="-25000" dirty="0" smtClean="0">
                <a:latin typeface="Lucida Grande"/>
                <a:cs typeface="Lucida Grande"/>
              </a:rPr>
              <a:t>i</a:t>
            </a:r>
            <a:r>
              <a:rPr lang="is-IS" dirty="0" smtClean="0"/>
              <a:t> is </a:t>
            </a:r>
            <a:r>
              <a:rPr lang="is-IS" dirty="0" smtClean="0">
                <a:latin typeface="Lucida Grande"/>
                <a:cs typeface="Lucida Grande"/>
              </a:rPr>
              <a:t>-1</a:t>
            </a:r>
            <a:r>
              <a:rPr lang="is-IS" dirty="0" smtClean="0"/>
              <a:t> or </a:t>
            </a:r>
            <a:r>
              <a:rPr lang="is-IS" dirty="0" smtClean="0">
                <a:latin typeface="Lucida Grande"/>
                <a:cs typeface="Lucida Grande"/>
              </a:rPr>
              <a:t>+1</a:t>
            </a:r>
            <a:r>
              <a:rPr lang="is-IS" dirty="0" smtClean="0"/>
              <a:t>  </a:t>
            </a:r>
          </a:p>
          <a:p>
            <a:r>
              <a:rPr lang="is-IS" dirty="0" smtClean="0"/>
              <a:t>Then define weight function</a:t>
            </a:r>
          </a:p>
          <a:p>
            <a:endParaRPr lang="is-IS" dirty="0"/>
          </a:p>
          <a:p>
            <a:pPr lvl="2"/>
            <a:endParaRPr lang="en-US" dirty="0" smtClean="0"/>
          </a:p>
          <a:p>
            <a:r>
              <a:rPr lang="en-US" dirty="0" smtClean="0"/>
              <a:t>A</a:t>
            </a:r>
            <a:r>
              <a:rPr lang="is-IS" dirty="0" smtClean="0"/>
              <a:t>nd define</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40</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179" y="4572000"/>
            <a:ext cx="7302500" cy="8128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0900" y="5334000"/>
            <a:ext cx="3467100" cy="863600"/>
          </a:xfrm>
          <a:prstGeom prst="rect">
            <a:avLst/>
          </a:prstGeom>
        </p:spPr>
      </p:pic>
    </p:spTree>
    <p:extLst>
      <p:ext uri="{BB962C8B-B14F-4D97-AF65-F5344CB8AC3E}">
        <p14:creationId xmlns:p14="http://schemas.microsoft.com/office/powerpoint/2010/main" val="2181029752"/>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k</a:t>
            </a:r>
            <a:r>
              <a:rPr lang="en-US" dirty="0" smtClean="0"/>
              <a:t>-Nearest Neighbor Score</a:t>
            </a:r>
            <a:endParaRPr lang="en-US" dirty="0"/>
          </a:p>
        </p:txBody>
      </p:sp>
      <p:sp>
        <p:nvSpPr>
          <p:cNvPr id="3" name="Content Placeholder 2"/>
          <p:cNvSpPr>
            <a:spLocks noGrp="1"/>
          </p:cNvSpPr>
          <p:nvPr>
            <p:ph idx="1"/>
          </p:nvPr>
        </p:nvSpPr>
        <p:spPr/>
        <p:txBody>
          <a:bodyPr/>
          <a:lstStyle/>
          <a:p>
            <a:r>
              <a:rPr lang="en-US" dirty="0" smtClean="0"/>
              <a:t>Note that </a:t>
            </a:r>
            <a:r>
              <a:rPr lang="en-US" dirty="0" err="1" smtClean="0">
                <a:latin typeface="Arial"/>
                <a:cs typeface="Arial"/>
              </a:rPr>
              <a:t>z</a:t>
            </a:r>
            <a:r>
              <a:rPr lang="en-US" baseline="-25000" dirty="0" err="1" smtClean="0">
                <a:latin typeface="Arial"/>
                <a:cs typeface="Arial"/>
              </a:rPr>
              <a:t>i</a:t>
            </a:r>
            <a:r>
              <a:rPr lang="en-US" baseline="-25000" dirty="0" smtClean="0">
                <a:latin typeface="Arial"/>
                <a:cs typeface="Arial"/>
              </a:rPr>
              <a:t> </a:t>
            </a:r>
            <a:r>
              <a:rPr lang="en-US" dirty="0" err="1" smtClean="0">
                <a:latin typeface="Arial"/>
                <a:cs typeface="Arial"/>
              </a:rPr>
              <a:t>W</a:t>
            </a:r>
            <a:r>
              <a:rPr lang="en-US" baseline="-25000" dirty="0" err="1" smtClean="0">
                <a:latin typeface="Arial"/>
                <a:cs typeface="Arial"/>
              </a:rPr>
              <a:t>k</a:t>
            </a:r>
            <a:r>
              <a:rPr lang="en-US" dirty="0" smtClean="0">
                <a:latin typeface="Arial"/>
                <a:cs typeface="Arial"/>
              </a:rPr>
              <a:t>(</a:t>
            </a:r>
            <a:r>
              <a:rPr lang="en-US" dirty="0" err="1" smtClean="0">
                <a:latin typeface="Arial"/>
                <a:cs typeface="Arial"/>
              </a:rPr>
              <a:t>X</a:t>
            </a:r>
            <a:r>
              <a:rPr lang="en-US" baseline="-25000" dirty="0" err="1" smtClean="0">
                <a:latin typeface="Arial"/>
                <a:cs typeface="Arial"/>
              </a:rPr>
              <a:t>i</a:t>
            </a:r>
            <a:r>
              <a:rPr lang="en-US" dirty="0" err="1" smtClean="0">
                <a:latin typeface="Arial"/>
                <a:cs typeface="Arial"/>
              </a:rPr>
              <a:t>,X</a:t>
            </a:r>
            <a:r>
              <a:rPr lang="en-US" dirty="0" smtClean="0">
                <a:latin typeface="Arial"/>
                <a:cs typeface="Arial"/>
              </a:rPr>
              <a:t>)</a:t>
            </a:r>
            <a:r>
              <a:rPr lang="en-US" dirty="0" smtClean="0"/>
              <a:t> is </a:t>
            </a:r>
            <a:r>
              <a:rPr lang="en-US" dirty="0" smtClean="0">
                <a:latin typeface="Arial"/>
                <a:cs typeface="Arial"/>
              </a:rPr>
              <a:t>+1</a:t>
            </a:r>
            <a:r>
              <a:rPr lang="en-US" dirty="0" smtClean="0"/>
              <a:t> for each of k nearest neighbors of type </a:t>
            </a:r>
            <a:r>
              <a:rPr lang="en-US" dirty="0" smtClean="0">
                <a:latin typeface="Arial"/>
                <a:cs typeface="Arial"/>
              </a:rPr>
              <a:t>+1</a:t>
            </a:r>
          </a:p>
          <a:p>
            <a:r>
              <a:rPr lang="en-US" dirty="0"/>
              <a:t>S</a:t>
            </a:r>
            <a:r>
              <a:rPr lang="en-US" dirty="0" smtClean="0"/>
              <a:t>imilarly, </a:t>
            </a:r>
            <a:r>
              <a:rPr lang="en-US" dirty="0" err="1">
                <a:latin typeface="Arial"/>
                <a:cs typeface="Arial"/>
              </a:rPr>
              <a:t>z</a:t>
            </a:r>
            <a:r>
              <a:rPr lang="en-US" baseline="-25000" dirty="0" err="1">
                <a:latin typeface="Arial"/>
                <a:cs typeface="Arial"/>
              </a:rPr>
              <a:t>i</a:t>
            </a:r>
            <a:r>
              <a:rPr lang="en-US" baseline="-25000" dirty="0">
                <a:latin typeface="Arial"/>
                <a:cs typeface="Arial"/>
              </a:rPr>
              <a:t> </a:t>
            </a:r>
            <a:r>
              <a:rPr lang="en-US" dirty="0" err="1">
                <a:latin typeface="Arial"/>
                <a:cs typeface="Arial"/>
              </a:rPr>
              <a:t>W</a:t>
            </a:r>
            <a:r>
              <a:rPr lang="en-US" baseline="-25000" dirty="0" err="1">
                <a:latin typeface="Arial"/>
                <a:cs typeface="Arial"/>
              </a:rPr>
              <a:t>k</a:t>
            </a:r>
            <a:r>
              <a:rPr lang="en-US" dirty="0">
                <a:latin typeface="Arial"/>
                <a:cs typeface="Arial"/>
              </a:rPr>
              <a:t>(</a:t>
            </a:r>
            <a:r>
              <a:rPr lang="en-US" dirty="0" err="1">
                <a:latin typeface="Arial"/>
                <a:cs typeface="Arial"/>
              </a:rPr>
              <a:t>X</a:t>
            </a:r>
            <a:r>
              <a:rPr lang="en-US" baseline="-25000" dirty="0" err="1">
                <a:latin typeface="Arial"/>
                <a:cs typeface="Arial"/>
              </a:rPr>
              <a:t>i</a:t>
            </a:r>
            <a:r>
              <a:rPr lang="en-US" dirty="0" err="1">
                <a:latin typeface="Arial"/>
                <a:cs typeface="Arial"/>
              </a:rPr>
              <a:t>,X</a:t>
            </a:r>
            <a:r>
              <a:rPr lang="en-US" dirty="0" smtClean="0">
                <a:latin typeface="Arial"/>
                <a:cs typeface="Arial"/>
              </a:rPr>
              <a:t>)</a:t>
            </a:r>
            <a:r>
              <a:rPr lang="en-US" dirty="0" smtClean="0"/>
              <a:t> is </a:t>
            </a:r>
            <a:r>
              <a:rPr lang="en-US" dirty="0" smtClean="0">
                <a:latin typeface="Arial"/>
                <a:cs typeface="Arial"/>
              </a:rPr>
              <a:t>-1</a:t>
            </a:r>
            <a:r>
              <a:rPr lang="en-US" dirty="0" smtClean="0"/>
              <a:t> for each the k nearest neighbors that is type </a:t>
            </a:r>
            <a:r>
              <a:rPr lang="en-US" dirty="0" smtClean="0">
                <a:latin typeface="Arial"/>
                <a:cs typeface="Arial"/>
              </a:rPr>
              <a:t>-1</a:t>
            </a:r>
          </a:p>
          <a:p>
            <a:r>
              <a:rPr lang="en-US" dirty="0" smtClean="0"/>
              <a:t>Assuming k is odd, sum of </a:t>
            </a:r>
            <a:r>
              <a:rPr lang="en-US" dirty="0" err="1">
                <a:latin typeface="Arial"/>
                <a:cs typeface="Arial"/>
              </a:rPr>
              <a:t>z</a:t>
            </a:r>
            <a:r>
              <a:rPr lang="en-US" baseline="-25000" dirty="0" err="1">
                <a:latin typeface="Arial"/>
                <a:cs typeface="Arial"/>
              </a:rPr>
              <a:t>i</a:t>
            </a:r>
            <a:r>
              <a:rPr lang="en-US" baseline="-25000" dirty="0">
                <a:latin typeface="Arial"/>
                <a:cs typeface="Arial"/>
              </a:rPr>
              <a:t> </a:t>
            </a:r>
            <a:r>
              <a:rPr lang="en-US" dirty="0" err="1">
                <a:latin typeface="Arial"/>
                <a:cs typeface="Arial"/>
              </a:rPr>
              <a:t>W</a:t>
            </a:r>
            <a:r>
              <a:rPr lang="en-US" baseline="-25000" dirty="0" err="1">
                <a:latin typeface="Arial"/>
                <a:cs typeface="Arial"/>
              </a:rPr>
              <a:t>k</a:t>
            </a:r>
            <a:r>
              <a:rPr lang="en-US" dirty="0">
                <a:latin typeface="Arial"/>
                <a:cs typeface="Arial"/>
              </a:rPr>
              <a:t>(</a:t>
            </a:r>
            <a:r>
              <a:rPr lang="en-US" dirty="0" err="1">
                <a:latin typeface="Arial"/>
                <a:cs typeface="Arial"/>
              </a:rPr>
              <a:t>X</a:t>
            </a:r>
            <a:r>
              <a:rPr lang="en-US" baseline="-25000" dirty="0" err="1">
                <a:latin typeface="Arial"/>
                <a:cs typeface="Arial"/>
              </a:rPr>
              <a:t>i</a:t>
            </a:r>
            <a:r>
              <a:rPr lang="en-US" dirty="0" err="1">
                <a:latin typeface="Arial"/>
                <a:cs typeface="Arial"/>
              </a:rPr>
              <a:t>,X</a:t>
            </a:r>
            <a:r>
              <a:rPr lang="en-US" dirty="0" smtClean="0">
                <a:latin typeface="Arial"/>
                <a:cs typeface="Arial"/>
              </a:rPr>
              <a:t>)</a:t>
            </a:r>
            <a:r>
              <a:rPr lang="en-US" dirty="0" smtClean="0"/>
              <a:t> tells us how to classify </a:t>
            </a:r>
            <a:r>
              <a:rPr lang="en-US" dirty="0">
                <a:latin typeface="Arial"/>
                <a:cs typeface="Arial"/>
              </a:rPr>
              <a:t>X</a:t>
            </a:r>
            <a:r>
              <a:rPr lang="en-US" dirty="0" smtClean="0"/>
              <a:t> using </a:t>
            </a:r>
            <a:r>
              <a:rPr lang="en-US" dirty="0" smtClean="0">
                <a:latin typeface="Arial"/>
                <a:cs typeface="Arial"/>
              </a:rPr>
              <a:t>k</a:t>
            </a:r>
            <a:r>
              <a:rPr lang="en-US" dirty="0" smtClean="0"/>
              <a:t>-NN  </a:t>
            </a:r>
          </a:p>
          <a:p>
            <a:pPr lvl="1"/>
            <a:r>
              <a:rPr lang="en-US" dirty="0">
                <a:latin typeface="Arial"/>
                <a:cs typeface="Arial"/>
              </a:rPr>
              <a:t>X</a:t>
            </a:r>
            <a:r>
              <a:rPr lang="en-US" dirty="0"/>
              <a:t> </a:t>
            </a:r>
            <a:r>
              <a:rPr lang="en-US" dirty="0" smtClean="0"/>
              <a:t>is classified type </a:t>
            </a:r>
            <a:r>
              <a:rPr lang="en-US" dirty="0" smtClean="0">
                <a:latin typeface="Arial"/>
                <a:cs typeface="Arial"/>
              </a:rPr>
              <a:t>+1</a:t>
            </a:r>
            <a:r>
              <a:rPr lang="en-US" dirty="0" smtClean="0"/>
              <a:t> if sum is positive</a:t>
            </a:r>
          </a:p>
          <a:p>
            <a:pPr lvl="1"/>
            <a:r>
              <a:rPr lang="en-US" dirty="0">
                <a:latin typeface="Arial"/>
                <a:cs typeface="Arial"/>
              </a:rPr>
              <a:t>X</a:t>
            </a:r>
            <a:r>
              <a:rPr lang="en-US" dirty="0"/>
              <a:t> is </a:t>
            </a:r>
            <a:r>
              <a:rPr lang="en-US" dirty="0" smtClean="0"/>
              <a:t>classified </a:t>
            </a:r>
            <a:r>
              <a:rPr lang="en-US" dirty="0"/>
              <a:t>type </a:t>
            </a:r>
            <a:r>
              <a:rPr lang="en-US" dirty="0" smtClean="0">
                <a:latin typeface="Arial"/>
                <a:cs typeface="Arial"/>
              </a:rPr>
              <a:t>-1</a:t>
            </a:r>
            <a:r>
              <a:rPr lang="en-US" dirty="0" smtClean="0"/>
              <a:t> if sum is negative</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41</a:t>
            </a:fld>
            <a:endParaRPr lang="en-US"/>
          </a:p>
        </p:txBody>
      </p:sp>
    </p:spTree>
    <p:extLst>
      <p:ext uri="{BB962C8B-B14F-4D97-AF65-F5344CB8AC3E}">
        <p14:creationId xmlns:p14="http://schemas.microsoft.com/office/powerpoint/2010/main" val="4293120951"/>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Forest Score</a:t>
            </a:r>
            <a:endParaRPr lang="en-US" dirty="0"/>
          </a:p>
        </p:txBody>
      </p:sp>
      <p:sp>
        <p:nvSpPr>
          <p:cNvPr id="3" name="Content Placeholder 2"/>
          <p:cNvSpPr>
            <a:spLocks noGrp="1"/>
          </p:cNvSpPr>
          <p:nvPr>
            <p:ph idx="1"/>
          </p:nvPr>
        </p:nvSpPr>
        <p:spPr>
          <a:xfrm>
            <a:off x="685800" y="1676400"/>
            <a:ext cx="8077200" cy="4419600"/>
          </a:xfrm>
        </p:spPr>
        <p:txBody>
          <a:bodyPr/>
          <a:lstStyle/>
          <a:p>
            <a:r>
              <a:rPr lang="en-US" dirty="0" smtClean="0"/>
              <a:t>For a decision tree, define</a:t>
            </a:r>
          </a:p>
          <a:p>
            <a:endParaRPr lang="en-US" dirty="0"/>
          </a:p>
          <a:p>
            <a:endParaRPr lang="en-US" dirty="0" smtClean="0"/>
          </a:p>
          <a:p>
            <a:r>
              <a:rPr lang="en-US" dirty="0" smtClean="0"/>
              <a:t>And let</a:t>
            </a:r>
          </a:p>
          <a:p>
            <a:pPr lvl="3"/>
            <a:endParaRPr lang="en-US" dirty="0"/>
          </a:p>
          <a:p>
            <a:r>
              <a:rPr lang="en-US" dirty="0" smtClean="0"/>
              <a:t>Analogous to k-NN score, positive result implies tree yields </a:t>
            </a:r>
            <a:r>
              <a:rPr lang="en-US" dirty="0" smtClean="0">
                <a:latin typeface="Arial"/>
                <a:cs typeface="Arial"/>
              </a:rPr>
              <a:t>+1</a:t>
            </a:r>
            <a:r>
              <a:rPr lang="en-US" dirty="0" smtClean="0"/>
              <a:t> class</a:t>
            </a:r>
          </a:p>
          <a:p>
            <a:r>
              <a:rPr lang="en-US" dirty="0" smtClean="0"/>
              <a:t>While negative results implies </a:t>
            </a:r>
            <a:r>
              <a:rPr lang="en-US" dirty="0" smtClean="0">
                <a:latin typeface="Arial"/>
                <a:cs typeface="Arial"/>
              </a:rPr>
              <a:t>-1</a:t>
            </a:r>
            <a:r>
              <a:rPr lang="en-US" dirty="0" smtClean="0"/>
              <a:t> class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42</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6300" y="2362200"/>
            <a:ext cx="6892924" cy="990600"/>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717800" y="3352800"/>
            <a:ext cx="3454400" cy="889000"/>
          </a:xfrm>
          <a:prstGeom prst="rect">
            <a:avLst/>
          </a:prstGeom>
        </p:spPr>
      </p:pic>
    </p:spTree>
    <p:extLst>
      <p:ext uri="{BB962C8B-B14F-4D97-AF65-F5344CB8AC3E}">
        <p14:creationId xmlns:p14="http://schemas.microsoft.com/office/powerpoint/2010/main" val="3317534843"/>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Random Forest and </a:t>
            </a:r>
            <a:r>
              <a:rPr lang="en-US" dirty="0">
                <a:latin typeface="Arial"/>
                <a:cs typeface="Arial"/>
              </a:rPr>
              <a:t>k</a:t>
            </a:r>
            <a:r>
              <a:rPr lang="en-US" dirty="0" smtClean="0"/>
              <a:t>-NN</a:t>
            </a:r>
            <a:endParaRPr lang="en-US" dirty="0"/>
          </a:p>
        </p:txBody>
      </p:sp>
      <p:sp>
        <p:nvSpPr>
          <p:cNvPr id="3" name="Content Placeholder 2"/>
          <p:cNvSpPr>
            <a:spLocks noGrp="1"/>
          </p:cNvSpPr>
          <p:nvPr>
            <p:ph idx="1"/>
          </p:nvPr>
        </p:nvSpPr>
        <p:spPr/>
        <p:txBody>
          <a:bodyPr/>
          <a:lstStyle/>
          <a:p>
            <a:r>
              <a:rPr lang="en-US" dirty="0" smtClean="0"/>
              <a:t>Then </a:t>
            </a:r>
            <a:r>
              <a:rPr lang="en-US" dirty="0">
                <a:latin typeface="Arial"/>
                <a:cs typeface="Arial"/>
              </a:rPr>
              <a:t>k</a:t>
            </a:r>
            <a:r>
              <a:rPr lang="en-US" dirty="0" smtClean="0"/>
              <a:t>-NN is equivalent to</a:t>
            </a:r>
            <a:r>
              <a:rPr lang="is-IS" dirty="0" smtClean="0"/>
              <a:t>…</a:t>
            </a:r>
            <a:endParaRPr lang="en-US" dirty="0" smtClean="0"/>
          </a:p>
          <a:p>
            <a:pPr lvl="1"/>
            <a:r>
              <a:rPr lang="en-US" dirty="0" smtClean="0"/>
              <a:t>Classify </a:t>
            </a:r>
            <a:r>
              <a:rPr lang="en-US" dirty="0" smtClean="0">
                <a:latin typeface="Lucida Grande"/>
                <a:cs typeface="Lucida Grande"/>
              </a:rPr>
              <a:t>X</a:t>
            </a:r>
            <a:r>
              <a:rPr lang="en-US" dirty="0" smtClean="0"/>
              <a:t> as type </a:t>
            </a:r>
            <a:r>
              <a:rPr lang="en-US" dirty="0" smtClean="0">
                <a:latin typeface="Lucida Grande"/>
                <a:cs typeface="Lucida Grande"/>
              </a:rPr>
              <a:t>+1</a:t>
            </a:r>
            <a:r>
              <a:rPr lang="en-US" dirty="0" smtClean="0"/>
              <a:t> if </a:t>
            </a:r>
            <a:r>
              <a:rPr lang="en-US" dirty="0" err="1" smtClean="0">
                <a:latin typeface="Lucida Grande"/>
                <a:cs typeface="Lucida Grande"/>
              </a:rPr>
              <a:t>score</a:t>
            </a:r>
            <a:r>
              <a:rPr lang="en-US" baseline="-25000" dirty="0" err="1" smtClean="0">
                <a:latin typeface="Lucida Grande"/>
                <a:cs typeface="Lucida Grande"/>
              </a:rPr>
              <a:t>k</a:t>
            </a:r>
            <a:r>
              <a:rPr lang="en-US" dirty="0" smtClean="0">
                <a:latin typeface="Lucida Grande"/>
                <a:cs typeface="Lucida Grande"/>
              </a:rPr>
              <a:t>(X) &gt; 0    </a:t>
            </a:r>
          </a:p>
          <a:p>
            <a:pPr lvl="1"/>
            <a:r>
              <a:rPr lang="en-US" dirty="0" smtClean="0"/>
              <a:t>And type </a:t>
            </a:r>
            <a:r>
              <a:rPr lang="en-US" dirty="0" smtClean="0">
                <a:latin typeface="Lucida Grande"/>
                <a:cs typeface="Lucida Grande"/>
              </a:rPr>
              <a:t>-1</a:t>
            </a:r>
            <a:r>
              <a:rPr lang="en-US" dirty="0" smtClean="0"/>
              <a:t> otherwise</a:t>
            </a:r>
          </a:p>
          <a:p>
            <a:r>
              <a:rPr lang="en-US" dirty="0" smtClean="0"/>
              <a:t>And decision tree is same as</a:t>
            </a:r>
            <a:r>
              <a:rPr lang="is-IS" dirty="0" smtClean="0"/>
              <a:t>…</a:t>
            </a:r>
            <a:endParaRPr lang="en-US" dirty="0" smtClean="0"/>
          </a:p>
          <a:p>
            <a:pPr lvl="1"/>
            <a:r>
              <a:rPr lang="en-US" dirty="0" smtClean="0"/>
              <a:t>Classify </a:t>
            </a:r>
            <a:r>
              <a:rPr lang="en-US" dirty="0">
                <a:latin typeface="Lucida Grande"/>
                <a:cs typeface="Lucida Grande"/>
              </a:rPr>
              <a:t>X</a:t>
            </a:r>
            <a:r>
              <a:rPr lang="en-US" dirty="0"/>
              <a:t> as type </a:t>
            </a:r>
            <a:r>
              <a:rPr lang="en-US" dirty="0">
                <a:latin typeface="Lucida Grande"/>
                <a:cs typeface="Lucida Grande"/>
              </a:rPr>
              <a:t>+1</a:t>
            </a:r>
            <a:r>
              <a:rPr lang="en-US" dirty="0"/>
              <a:t> if </a:t>
            </a:r>
            <a:r>
              <a:rPr lang="en-US" dirty="0" err="1" smtClean="0">
                <a:latin typeface="Lucida Grande"/>
                <a:cs typeface="Lucida Grande"/>
              </a:rPr>
              <a:t>score</a:t>
            </a:r>
            <a:r>
              <a:rPr lang="en-US" baseline="-25000" dirty="0" err="1" smtClean="0">
                <a:latin typeface="Lucida Grande"/>
                <a:cs typeface="Lucida Grande"/>
              </a:rPr>
              <a:t>t</a:t>
            </a:r>
            <a:r>
              <a:rPr lang="en-US" dirty="0" smtClean="0">
                <a:latin typeface="Lucida Grande"/>
                <a:cs typeface="Lucida Grande"/>
              </a:rPr>
              <a:t>(</a:t>
            </a:r>
            <a:r>
              <a:rPr lang="en-US" dirty="0">
                <a:latin typeface="Lucida Grande"/>
                <a:cs typeface="Lucida Grande"/>
              </a:rPr>
              <a:t>X) &gt; 0    </a:t>
            </a:r>
          </a:p>
          <a:p>
            <a:pPr lvl="1"/>
            <a:r>
              <a:rPr lang="en-US" dirty="0" smtClean="0"/>
              <a:t>And type </a:t>
            </a:r>
            <a:r>
              <a:rPr lang="en-US" dirty="0" smtClean="0">
                <a:latin typeface="Lucida Grande"/>
                <a:cs typeface="Lucida Grande"/>
              </a:rPr>
              <a:t>-1</a:t>
            </a:r>
            <a:r>
              <a:rPr lang="en-US" dirty="0" smtClean="0"/>
              <a:t> otherwise    </a:t>
            </a:r>
          </a:p>
          <a:p>
            <a:r>
              <a:rPr lang="en-US" dirty="0" smtClean="0"/>
              <a:t>RF and </a:t>
            </a:r>
            <a:r>
              <a:rPr lang="en-US" dirty="0">
                <a:latin typeface="Arial"/>
                <a:cs typeface="Arial"/>
              </a:rPr>
              <a:t>k</a:t>
            </a:r>
            <a:r>
              <a:rPr lang="en-US" dirty="0" smtClean="0"/>
              <a:t>-NN are neighborhood-based</a:t>
            </a:r>
          </a:p>
          <a:p>
            <a:pPr lvl="1"/>
            <a:r>
              <a:rPr lang="en-US" dirty="0" smtClean="0"/>
              <a:t>But different neighborhood structure</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43</a:t>
            </a:fld>
            <a:endParaRPr lang="en-US"/>
          </a:p>
        </p:txBody>
      </p:sp>
    </p:spTree>
    <p:extLst>
      <p:ext uri="{BB962C8B-B14F-4D97-AF65-F5344CB8AC3E}">
        <p14:creationId xmlns:p14="http://schemas.microsoft.com/office/powerpoint/2010/main" val="2256339272"/>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Related ML Techniques</a:t>
            </a:r>
            <a:endParaRPr lang="en-US" dirty="0"/>
          </a:p>
        </p:txBody>
      </p:sp>
      <p:sp>
        <p:nvSpPr>
          <p:cNvPr id="3" name="Content Placeholder 2"/>
          <p:cNvSpPr>
            <a:spLocks noGrp="1"/>
          </p:cNvSpPr>
          <p:nvPr>
            <p:ph idx="1"/>
          </p:nvPr>
        </p:nvSpPr>
        <p:spPr>
          <a:xfrm>
            <a:off x="609600" y="1676400"/>
            <a:ext cx="8229600" cy="4419600"/>
          </a:xfrm>
        </p:spPr>
        <p:txBody>
          <a:bodyPr/>
          <a:lstStyle/>
          <a:p>
            <a:r>
              <a:rPr lang="en-US" dirty="0"/>
              <a:t>B</a:t>
            </a:r>
            <a:r>
              <a:rPr lang="en-US" dirty="0" smtClean="0"/>
              <a:t>oth k-NN and RF neighborhood-based </a:t>
            </a:r>
          </a:p>
          <a:p>
            <a:pPr lvl="1"/>
            <a:r>
              <a:rPr lang="is-IS" dirty="0" smtClean="0"/>
              <a:t>But, different neighborhood structures</a:t>
            </a:r>
          </a:p>
          <a:p>
            <a:r>
              <a:rPr lang="is-IS" dirty="0" smtClean="0"/>
              <a:t>Recall MLP and SVM also closely related</a:t>
            </a:r>
          </a:p>
          <a:p>
            <a:pPr lvl="1"/>
            <a:r>
              <a:rPr lang="is-IS" dirty="0" smtClean="0"/>
              <a:t>SVM can be seen as special case of MLP </a:t>
            </a:r>
          </a:p>
          <a:p>
            <a:r>
              <a:rPr lang="is-IS" dirty="0" smtClean="0"/>
              <a:t>Thus we have 2 closely related “pairs”</a:t>
            </a:r>
          </a:p>
          <a:p>
            <a:pPr lvl="1"/>
            <a:r>
              <a:rPr lang="is-IS" dirty="0" smtClean="0"/>
              <a:t>RF</a:t>
            </a:r>
            <a:r>
              <a:rPr lang="is-IS" dirty="0"/>
              <a:t> </a:t>
            </a:r>
            <a:r>
              <a:rPr lang="is-IS" dirty="0" smtClean="0"/>
              <a:t>and </a:t>
            </a:r>
            <a:r>
              <a:rPr lang="en-US" dirty="0" smtClean="0">
                <a:latin typeface="Arial"/>
                <a:cs typeface="Arial"/>
              </a:rPr>
              <a:t>k</a:t>
            </a:r>
            <a:r>
              <a:rPr lang="is-IS" dirty="0" smtClean="0"/>
              <a:t>-NN are neighborhood based</a:t>
            </a:r>
          </a:p>
          <a:p>
            <a:pPr lvl="1"/>
            <a:r>
              <a:rPr lang="is-IS" dirty="0" smtClean="0"/>
              <a:t>MLP</a:t>
            </a:r>
            <a:r>
              <a:rPr lang="is-IS" dirty="0"/>
              <a:t> </a:t>
            </a:r>
            <a:r>
              <a:rPr lang="is-IS" dirty="0" smtClean="0"/>
              <a:t>and SVM produce nonlinear boundary</a:t>
            </a:r>
          </a:p>
          <a:p>
            <a:r>
              <a:rPr lang="is-IS" dirty="0" smtClean="0"/>
              <a:t>Can this be useful in practice?</a:t>
            </a:r>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44</a:t>
            </a:fld>
            <a:endParaRPr lang="en-US"/>
          </a:p>
        </p:txBody>
      </p:sp>
    </p:spTree>
    <p:extLst>
      <p:ext uri="{BB962C8B-B14F-4D97-AF65-F5344CB8AC3E}">
        <p14:creationId xmlns:p14="http://schemas.microsoft.com/office/powerpoint/2010/main" val="2625314938"/>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Decision tree is </a:t>
            </a:r>
            <a:r>
              <a:rPr lang="en-US" dirty="0"/>
              <a:t>a</a:t>
            </a:r>
            <a:r>
              <a:rPr lang="en-US" dirty="0" smtClean="0"/>
              <a:t> simple concept</a:t>
            </a:r>
          </a:p>
          <a:p>
            <a:r>
              <a:rPr lang="en-US" dirty="0" smtClean="0"/>
              <a:t>Bagging data generalizes decision tree</a:t>
            </a:r>
          </a:p>
          <a:p>
            <a:pPr lvl="1"/>
            <a:r>
              <a:rPr lang="en-US" dirty="0" smtClean="0"/>
              <a:t>Less prone to </a:t>
            </a:r>
            <a:r>
              <a:rPr lang="en-US" dirty="0" err="1" smtClean="0"/>
              <a:t>overfitting</a:t>
            </a:r>
            <a:endParaRPr lang="en-US" dirty="0" smtClean="0"/>
          </a:p>
          <a:p>
            <a:r>
              <a:rPr lang="en-US" dirty="0" smtClean="0"/>
              <a:t>Random forest further generalizes concept of bagging</a:t>
            </a:r>
          </a:p>
          <a:p>
            <a:pPr lvl="1"/>
            <a:r>
              <a:rPr lang="en-US" dirty="0" smtClean="0"/>
              <a:t>Bagging for </a:t>
            </a:r>
            <a:r>
              <a:rPr lang="en-US" b="1" i="1" dirty="0" smtClean="0"/>
              <a:t>both</a:t>
            </a:r>
            <a:r>
              <a:rPr lang="en-US" dirty="0" smtClean="0"/>
              <a:t> data and features</a:t>
            </a:r>
          </a:p>
          <a:p>
            <a:r>
              <a:rPr lang="en-US" dirty="0"/>
              <a:t>O</a:t>
            </a:r>
            <a:r>
              <a:rPr lang="en-US" dirty="0" smtClean="0"/>
              <a:t>ften, RF gives very good results</a:t>
            </a:r>
          </a:p>
          <a:p>
            <a:pPr lvl="1"/>
            <a:r>
              <a:rPr lang="en-US" dirty="0" smtClean="0"/>
              <a:t>Perhaps more surprisingly, so does </a:t>
            </a:r>
            <a:r>
              <a:rPr lang="en-US" dirty="0">
                <a:latin typeface="Arial"/>
                <a:cs typeface="Arial"/>
              </a:rPr>
              <a:t>k</a:t>
            </a:r>
            <a:r>
              <a:rPr lang="en-US" dirty="0" smtClean="0"/>
              <a:t>-NN</a:t>
            </a:r>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45</a:t>
            </a:fld>
            <a:endParaRPr lang="en-US"/>
          </a:p>
        </p:txBody>
      </p:sp>
    </p:spTree>
    <p:extLst>
      <p:ext uri="{BB962C8B-B14F-4D97-AF65-F5344CB8AC3E}">
        <p14:creationId xmlns:p14="http://schemas.microsoft.com/office/powerpoint/2010/main" val="3770155870"/>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smtClean="0"/>
              <a:t>Vector Quantization</a:t>
            </a:r>
          </a:p>
        </p:txBody>
      </p:sp>
      <p:sp>
        <p:nvSpPr>
          <p:cNvPr id="5" name="Footer Placeholder 4"/>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46</a:t>
            </a:fld>
            <a:endParaRPr lang="en-US"/>
          </a:p>
        </p:txBody>
      </p:sp>
    </p:spTree>
    <p:extLst>
      <p:ext uri="{BB962C8B-B14F-4D97-AF65-F5344CB8AC3E}">
        <p14:creationId xmlns:p14="http://schemas.microsoft.com/office/powerpoint/2010/main" val="1201548805"/>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Vector Quantization</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In VQ we have </a:t>
            </a:r>
            <a:r>
              <a:rPr lang="en-US" b="1" i="1" dirty="0" smtClean="0"/>
              <a:t>codebook</a:t>
            </a:r>
            <a:r>
              <a:rPr lang="en-US" dirty="0" smtClean="0"/>
              <a:t> vectors</a:t>
            </a:r>
          </a:p>
          <a:p>
            <a:pPr lvl="1"/>
            <a:r>
              <a:rPr lang="en-US" dirty="0" smtClean="0"/>
              <a:t>Not to be confused with codebook cipher!</a:t>
            </a:r>
          </a:p>
          <a:p>
            <a:pPr lvl="1"/>
            <a:r>
              <a:rPr lang="en-US" dirty="0" smtClean="0"/>
              <a:t>These are “prototypes” for classification</a:t>
            </a:r>
          </a:p>
          <a:p>
            <a:pPr lvl="1"/>
            <a:r>
              <a:rPr lang="en-US" dirty="0"/>
              <a:t>E</a:t>
            </a:r>
            <a:r>
              <a:rPr lang="en-US" dirty="0" smtClean="0"/>
              <a:t>ach vector in space is associated with one codebook vector</a:t>
            </a:r>
          </a:p>
          <a:p>
            <a:r>
              <a:rPr lang="en-US" dirty="0" smtClean="0"/>
              <a:t>Does this sound at all familiar?</a:t>
            </a:r>
          </a:p>
          <a:p>
            <a:r>
              <a:rPr lang="en-US" dirty="0" smtClean="0"/>
              <a:t>Very closely related to K-means</a:t>
            </a:r>
            <a:r>
              <a:rPr lang="is-IS" dirty="0" smtClean="0"/>
              <a:t>…</a:t>
            </a:r>
            <a:endParaRPr lang="en-US" dirty="0" smtClean="0"/>
          </a:p>
          <a:p>
            <a:r>
              <a:rPr lang="is-IS" dirty="0" smtClean="0"/>
              <a:t>…</a:t>
            </a:r>
            <a:r>
              <a:rPr lang="en-US" dirty="0"/>
              <a:t>a</a:t>
            </a:r>
            <a:r>
              <a:rPr lang="en-US" dirty="0" smtClean="0"/>
              <a:t>nd EM clustering</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47</a:t>
            </a:fld>
            <a:endParaRPr lang="en-US"/>
          </a:p>
        </p:txBody>
      </p:sp>
    </p:spTree>
    <p:extLst>
      <p:ext uri="{BB962C8B-B14F-4D97-AF65-F5344CB8AC3E}">
        <p14:creationId xmlns:p14="http://schemas.microsoft.com/office/powerpoint/2010/main" val="2441477222"/>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1" nodeType="clickEffect">
                                  <p:stCondLst>
                                    <p:cond delay="0"/>
                                  </p:stCondLst>
                                  <p:childTnLst>
                                    <p:set>
                                      <p:cBhvr>
                                        <p:cTn id="28" dur="1" fill="hold">
                                          <p:stCondLst>
                                            <p:cond delay="0"/>
                                          </p:stCondLst>
                                        </p:cTn>
                                        <p:tgtEl>
                                          <p:spTgt spid="3">
                                            <p:txEl>
                                              <p:pRg st="0" end="0"/>
                                            </p:txEl>
                                          </p:spTgt>
                                        </p:tgtEl>
                                        <p:attrNameLst>
                                          <p:attrName>style.visibility</p:attrName>
                                        </p:attrNameLst>
                                      </p:cBhvr>
                                      <p:to>
                                        <p:strVal val="visible"/>
                                      </p:to>
                                    </p:set>
                                  </p:childTnLst>
                                </p:cTn>
                              </p:par>
                              <p:par>
                                <p:cTn id="29" presetID="1" presetClass="entr" presetSubtype="0" fill="hold" grpId="1" nodeType="withEffect">
                                  <p:stCondLst>
                                    <p:cond delay="0"/>
                                  </p:stCondLst>
                                  <p:childTnLst>
                                    <p:set>
                                      <p:cBhvr>
                                        <p:cTn id="30" dur="1" fill="hold">
                                          <p:stCondLst>
                                            <p:cond delay="0"/>
                                          </p:stCondLst>
                                        </p:cTn>
                                        <p:tgtEl>
                                          <p:spTgt spid="3">
                                            <p:txEl>
                                              <p:pRg st="1" end="1"/>
                                            </p:txEl>
                                          </p:spTgt>
                                        </p:tgtEl>
                                        <p:attrNameLst>
                                          <p:attrName>style.visibility</p:attrName>
                                        </p:attrNameLst>
                                      </p:cBhvr>
                                      <p:to>
                                        <p:strVal val="visible"/>
                                      </p:to>
                                    </p:set>
                                  </p:childTnLst>
                                </p:cTn>
                              </p:par>
                              <p:par>
                                <p:cTn id="31" presetID="1" presetClass="entr" presetSubtype="0" fill="hold" grpId="1" nodeType="with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 presetClass="entr" presetSubtype="0" fill="hold" grpId="1" nodeType="withEffect">
                                  <p:stCondLst>
                                    <p:cond delay="0"/>
                                  </p:stCondLst>
                                  <p:childTnLst>
                                    <p:set>
                                      <p:cBhvr>
                                        <p:cTn id="3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1" nodeType="clickEffect">
                                  <p:stCondLst>
                                    <p:cond delay="0"/>
                                  </p:stCondLst>
                                  <p:childTnLst>
                                    <p:set>
                                      <p:cBhvr>
                                        <p:cTn id="3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1" nodeType="click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1" nodeType="clickEffect">
                                  <p:stCondLst>
                                    <p:cond delay="0"/>
                                  </p:stCondLst>
                                  <p:childTnLst>
                                    <p:set>
                                      <p:cBhvr>
                                        <p:cTn id="4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 grpId="1" build="p"/>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VQ Example</a:t>
            </a:r>
            <a:endParaRPr lang="en-US" dirty="0"/>
          </a:p>
        </p:txBody>
      </p:sp>
      <p:sp>
        <p:nvSpPr>
          <p:cNvPr id="3" name="Content Placeholder 2"/>
          <p:cNvSpPr>
            <a:spLocks noGrp="1"/>
          </p:cNvSpPr>
          <p:nvPr>
            <p:ph idx="1"/>
          </p:nvPr>
        </p:nvSpPr>
        <p:spPr>
          <a:xfrm>
            <a:off x="685800" y="1676400"/>
            <a:ext cx="7848600" cy="4419600"/>
          </a:xfrm>
        </p:spPr>
        <p:txBody>
          <a:bodyPr/>
          <a:lstStyle/>
          <a:p>
            <a:r>
              <a:rPr lang="en-US" dirty="0" smtClean="0"/>
              <a:t>Rounding to nearest integer is ultra-simple 1-d example of VQ</a:t>
            </a:r>
          </a:p>
          <a:p>
            <a:endParaRPr lang="en-US" dirty="0"/>
          </a:p>
          <a:p>
            <a:endParaRPr lang="en-US" dirty="0" smtClean="0"/>
          </a:p>
          <a:p>
            <a:r>
              <a:rPr lang="en-US" dirty="0" smtClean="0"/>
              <a:t>Codebook elements are integers</a:t>
            </a:r>
          </a:p>
          <a:p>
            <a:r>
              <a:rPr lang="en-US" dirty="0" smtClean="0"/>
              <a:t>All elements in one half-open interval associated with a specific prototype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48</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38200" y="2971800"/>
            <a:ext cx="7378700" cy="762000"/>
          </a:xfrm>
          <a:prstGeom prst="rect">
            <a:avLst/>
          </a:prstGeom>
        </p:spPr>
      </p:pic>
    </p:spTree>
    <p:extLst>
      <p:ext uri="{BB962C8B-B14F-4D97-AF65-F5344CB8AC3E}">
        <p14:creationId xmlns:p14="http://schemas.microsoft.com/office/powerpoint/2010/main" val="3290370387"/>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Linde</a:t>
            </a:r>
            <a:r>
              <a:rPr lang="en-US" dirty="0" smtClean="0"/>
              <a:t>-</a:t>
            </a:r>
            <a:r>
              <a:rPr lang="en-US" dirty="0" err="1" smtClean="0"/>
              <a:t>Buzo</a:t>
            </a:r>
            <a:r>
              <a:rPr lang="en-US" dirty="0" smtClean="0"/>
              <a:t>-Gray Algorithm</a:t>
            </a:r>
            <a:endParaRPr lang="en-US" dirty="0"/>
          </a:p>
        </p:txBody>
      </p:sp>
      <p:sp>
        <p:nvSpPr>
          <p:cNvPr id="3" name="Content Placeholder 2"/>
          <p:cNvSpPr>
            <a:spLocks noGrp="1"/>
          </p:cNvSpPr>
          <p:nvPr>
            <p:ph idx="1"/>
          </p:nvPr>
        </p:nvSpPr>
        <p:spPr/>
        <p:txBody>
          <a:bodyPr/>
          <a:lstStyle/>
          <a:p>
            <a:r>
              <a:rPr lang="en-US" dirty="0" smtClean="0"/>
              <a:t>LBG algorithm to find VQ clusters</a:t>
            </a:r>
          </a:p>
          <a:p>
            <a:r>
              <a:rPr lang="en-US" dirty="0" smtClean="0"/>
              <a:t>Algorithm is given in book</a:t>
            </a:r>
            <a:r>
              <a:rPr lang="is-IS" dirty="0" smtClean="0"/>
              <a:t>…</a:t>
            </a:r>
          </a:p>
          <a:p>
            <a:pPr lvl="1"/>
            <a:r>
              <a:rPr lang="is-IS" dirty="0" smtClean="0"/>
              <a:t>Essentially same as K-means...</a:t>
            </a:r>
          </a:p>
          <a:p>
            <a:pPr lvl="1"/>
            <a:r>
              <a:rPr lang="is-IS" dirty="0" smtClean="0"/>
              <a:t>Specify K and initial codebook</a:t>
            </a:r>
          </a:p>
          <a:p>
            <a:pPr lvl="1"/>
            <a:r>
              <a:rPr lang="is-IS" dirty="0" smtClean="0"/>
              <a:t>Assign points based on nearest prototype</a:t>
            </a:r>
          </a:p>
          <a:p>
            <a:pPr lvl="1"/>
            <a:r>
              <a:rPr lang="is-IS" dirty="0" smtClean="0"/>
              <a:t>Update the codebook (center of mass) </a:t>
            </a:r>
          </a:p>
          <a:p>
            <a:pPr lvl="1"/>
            <a:r>
              <a:rPr lang="is-IS" dirty="0" smtClean="0"/>
              <a:t>Compute distortion to decide whether to do another iteration or not</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49</a:t>
            </a:fld>
            <a:endParaRPr lang="en-US"/>
          </a:p>
        </p:txBody>
      </p:sp>
    </p:spTree>
    <p:extLst>
      <p:ext uri="{BB962C8B-B14F-4D97-AF65-F5344CB8AC3E}">
        <p14:creationId xmlns:p14="http://schemas.microsoft.com/office/powerpoint/2010/main" val="411389016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286000"/>
            <a:ext cx="7772400" cy="1143000"/>
          </a:xfrm>
        </p:spPr>
        <p:txBody>
          <a:bodyPr/>
          <a:lstStyle/>
          <a:p>
            <a:r>
              <a:rPr lang="en-US" dirty="0">
                <a:latin typeface="Arial"/>
                <a:cs typeface="Arial"/>
              </a:rPr>
              <a:t>k</a:t>
            </a:r>
            <a:r>
              <a:rPr lang="en-US" dirty="0" smtClean="0"/>
              <a:t>-Nearest Neighbor</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a:t>
            </a:fld>
            <a:endParaRPr lang="en-US"/>
          </a:p>
        </p:txBody>
      </p:sp>
    </p:spTree>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VQ </a:t>
            </a:r>
            <a:r>
              <a:rPr lang="en-US" dirty="0" err="1" smtClean="0"/>
              <a:t>vs</a:t>
            </a:r>
            <a:r>
              <a:rPr lang="en-US" dirty="0" smtClean="0"/>
              <a:t> K-Means</a:t>
            </a:r>
            <a:endParaRPr lang="en-US" dirty="0"/>
          </a:p>
        </p:txBody>
      </p:sp>
      <p:sp>
        <p:nvSpPr>
          <p:cNvPr id="3" name="Content Placeholder 2"/>
          <p:cNvSpPr>
            <a:spLocks noGrp="1"/>
          </p:cNvSpPr>
          <p:nvPr>
            <p:ph idx="1"/>
          </p:nvPr>
        </p:nvSpPr>
        <p:spPr/>
        <p:txBody>
          <a:bodyPr/>
          <a:lstStyle/>
          <a:p>
            <a:r>
              <a:rPr lang="en-US" dirty="0" smtClean="0"/>
              <a:t>VQ can be considered a generalization of K-means</a:t>
            </a:r>
          </a:p>
          <a:p>
            <a:pPr lvl="1"/>
            <a:r>
              <a:rPr lang="en-US" dirty="0" smtClean="0"/>
              <a:t>K-means uses Euclidean distance to measure distortion</a:t>
            </a:r>
          </a:p>
          <a:p>
            <a:pPr lvl="1"/>
            <a:r>
              <a:rPr lang="en-US" dirty="0" smtClean="0"/>
              <a:t>In VQ, we can use other measures of distortion</a:t>
            </a:r>
            <a:r>
              <a:rPr lang="is-IS" dirty="0" smtClean="0"/>
              <a:t>…</a:t>
            </a:r>
            <a:endParaRPr lang="en-US" dirty="0" smtClean="0"/>
          </a:p>
          <a:p>
            <a:r>
              <a:rPr lang="is-IS" dirty="0" smtClean="0"/>
              <a:t>Examples of other measures?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50</a:t>
            </a:fld>
            <a:endParaRPr lang="en-US"/>
          </a:p>
        </p:txBody>
      </p:sp>
    </p:spTree>
    <p:extLst>
      <p:ext uri="{BB962C8B-B14F-4D97-AF65-F5344CB8AC3E}">
        <p14:creationId xmlns:p14="http://schemas.microsoft.com/office/powerpoint/2010/main" val="3425574317"/>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smtClean="0"/>
              <a:t>Naïve Bayes</a:t>
            </a:r>
          </a:p>
        </p:txBody>
      </p:sp>
      <p:sp>
        <p:nvSpPr>
          <p:cNvPr id="5" name="Footer Placeholder 4"/>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51</a:t>
            </a:fld>
            <a:endParaRPr lang="en-US"/>
          </a:p>
        </p:txBody>
      </p:sp>
    </p:spTree>
    <p:extLst>
      <p:ext uri="{BB962C8B-B14F-4D97-AF65-F5344CB8AC3E}">
        <p14:creationId xmlns:p14="http://schemas.microsoft.com/office/powerpoint/2010/main" val="3349619586"/>
      </p:ext>
    </p:extLst>
  </p:cSld>
  <p:clrMapOvr>
    <a:masterClrMapping/>
  </p:clrMapOvr>
  <p:timing>
    <p:tnLst>
      <p:par>
        <p:cTn xmlns:p14="http://schemas.microsoft.com/office/powerpoint/2010/mai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Naïve Bayes</a:t>
            </a:r>
            <a:endParaRPr lang="en-US" dirty="0"/>
          </a:p>
        </p:txBody>
      </p:sp>
      <p:sp>
        <p:nvSpPr>
          <p:cNvPr id="3" name="Content Placeholder 2"/>
          <p:cNvSpPr>
            <a:spLocks noGrp="1"/>
          </p:cNvSpPr>
          <p:nvPr>
            <p:ph idx="1"/>
          </p:nvPr>
        </p:nvSpPr>
        <p:spPr/>
        <p:txBody>
          <a:bodyPr/>
          <a:lstStyle/>
          <a:p>
            <a:r>
              <a:rPr lang="en-US" dirty="0" smtClean="0"/>
              <a:t>Why is Naïve Bayes naïve?</a:t>
            </a:r>
          </a:p>
          <a:p>
            <a:pPr lvl="1"/>
            <a:r>
              <a:rPr lang="en-US" dirty="0" smtClean="0"/>
              <a:t>We make (</a:t>
            </a:r>
            <a:r>
              <a:rPr lang="en-US" dirty="0"/>
              <a:t>naïve?) </a:t>
            </a:r>
            <a:r>
              <a:rPr lang="en-US" dirty="0" smtClean="0"/>
              <a:t>simplifying assumption </a:t>
            </a:r>
          </a:p>
          <a:p>
            <a:pPr lvl="1"/>
            <a:r>
              <a:rPr lang="en-US" dirty="0" smtClean="0"/>
              <a:t>Specifically, we assume independence</a:t>
            </a:r>
          </a:p>
          <a:p>
            <a:pPr lvl="1"/>
            <a:r>
              <a:rPr lang="en-US" dirty="0" smtClean="0"/>
              <a:t>Often, not a good reflection of reality</a:t>
            </a:r>
            <a:r>
              <a:rPr lang="is-IS" dirty="0" smtClean="0"/>
              <a:t>…</a:t>
            </a:r>
          </a:p>
          <a:p>
            <a:pPr lvl="1"/>
            <a:r>
              <a:rPr lang="is-IS" dirty="0" smtClean="0"/>
              <a:t>…</a:t>
            </a:r>
            <a:r>
              <a:rPr lang="en-US" dirty="0"/>
              <a:t>B</a:t>
            </a:r>
            <a:r>
              <a:rPr lang="en-US" dirty="0" smtClean="0"/>
              <a:t>ut makes the problem easier to solve</a:t>
            </a:r>
          </a:p>
          <a:p>
            <a:pPr lvl="1"/>
            <a:r>
              <a:rPr lang="en-US" dirty="0" smtClean="0"/>
              <a:t>So, can view </a:t>
            </a:r>
            <a:r>
              <a:rPr lang="en-US" dirty="0"/>
              <a:t>naïve</a:t>
            </a:r>
            <a:r>
              <a:rPr lang="en-US" dirty="0" smtClean="0"/>
              <a:t> assumption as tradeoff</a:t>
            </a:r>
          </a:p>
          <a:p>
            <a:r>
              <a:rPr lang="en-US" dirty="0" smtClean="0"/>
              <a:t>And why is it Bayes?</a:t>
            </a:r>
          </a:p>
          <a:p>
            <a:pPr lvl="1"/>
            <a:r>
              <a:rPr lang="en-US" dirty="0" smtClean="0"/>
              <a:t>We’ll use Bayes formula</a:t>
            </a:r>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52</a:t>
            </a:fld>
            <a:endParaRPr lang="en-US"/>
          </a:p>
        </p:txBody>
      </p:sp>
    </p:spTree>
    <p:extLst>
      <p:ext uri="{BB962C8B-B14F-4D97-AF65-F5344CB8AC3E}">
        <p14:creationId xmlns:p14="http://schemas.microsoft.com/office/powerpoint/2010/main" val="2193317384"/>
      </p:ext>
    </p:extLst>
  </p:cSld>
  <p:clrMapOvr>
    <a:masterClrMapping/>
  </p:clrMapOvr>
  <p:timing>
    <p:tnLst>
      <p:par>
        <p:cTn xmlns:p14="http://schemas.microsoft.com/office/powerpoint/2010/mai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Declaration of Independence</a:t>
            </a:r>
            <a:endParaRPr lang="en-US" dirty="0"/>
          </a:p>
        </p:txBody>
      </p:sp>
      <p:sp>
        <p:nvSpPr>
          <p:cNvPr id="3" name="Content Placeholder 2"/>
          <p:cNvSpPr>
            <a:spLocks noGrp="1"/>
          </p:cNvSpPr>
          <p:nvPr>
            <p:ph idx="1"/>
          </p:nvPr>
        </p:nvSpPr>
        <p:spPr/>
        <p:txBody>
          <a:bodyPr/>
          <a:lstStyle/>
          <a:p>
            <a:r>
              <a:rPr lang="en-US" dirty="0" smtClean="0"/>
              <a:t>Why independence?</a:t>
            </a:r>
          </a:p>
          <a:p>
            <a:r>
              <a:rPr lang="en-US" dirty="0" smtClean="0"/>
              <a:t>Assume </a:t>
            </a:r>
            <a:r>
              <a:rPr lang="en-US" dirty="0"/>
              <a:t>w</a:t>
            </a:r>
            <a:r>
              <a:rPr lang="en-US" dirty="0" smtClean="0"/>
              <a:t>e have </a:t>
            </a:r>
            <a:r>
              <a:rPr lang="en-US" dirty="0" smtClean="0">
                <a:latin typeface="Lucida Grande"/>
                <a:cs typeface="Lucida Grande"/>
              </a:rPr>
              <a:t>n</a:t>
            </a:r>
            <a:r>
              <a:rPr lang="en-US" dirty="0" smtClean="0"/>
              <a:t> vectors</a:t>
            </a:r>
          </a:p>
          <a:p>
            <a:pPr lvl="1"/>
            <a:r>
              <a:rPr lang="en-US" dirty="0" smtClean="0">
                <a:latin typeface="Lucida Grande"/>
                <a:cs typeface="Lucida Grande"/>
              </a:rPr>
              <a:t>X</a:t>
            </a:r>
            <a:r>
              <a:rPr lang="en-US" baseline="-25000" dirty="0" smtClean="0">
                <a:latin typeface="Lucida Grande"/>
                <a:cs typeface="Lucida Grande"/>
              </a:rPr>
              <a:t>1</a:t>
            </a:r>
            <a:r>
              <a:rPr lang="en-US" dirty="0" smtClean="0">
                <a:latin typeface="Lucida Grande"/>
                <a:cs typeface="Lucida Grande"/>
              </a:rPr>
              <a:t>, X</a:t>
            </a:r>
            <a:r>
              <a:rPr lang="en-US" baseline="-25000" dirty="0" smtClean="0">
                <a:latin typeface="Lucida Grande"/>
                <a:cs typeface="Lucida Grande"/>
              </a:rPr>
              <a:t>2</a:t>
            </a:r>
            <a:r>
              <a:rPr lang="en-US" dirty="0" smtClean="0">
                <a:latin typeface="Lucida Grande"/>
                <a:cs typeface="Lucida Grande"/>
              </a:rPr>
              <a:t>, </a:t>
            </a:r>
            <a:r>
              <a:rPr lang="is-IS" dirty="0" smtClean="0">
                <a:latin typeface="Lucida Grande"/>
                <a:cs typeface="Lucida Grande"/>
              </a:rPr>
              <a:t>…, X</a:t>
            </a:r>
            <a:r>
              <a:rPr lang="is-IS" baseline="-25000" dirty="0" smtClean="0">
                <a:latin typeface="Lucida Grande"/>
                <a:cs typeface="Lucida Grande"/>
              </a:rPr>
              <a:t>n</a:t>
            </a:r>
            <a:r>
              <a:rPr lang="is-IS" dirty="0" smtClean="0"/>
              <a:t>     </a:t>
            </a:r>
            <a:endParaRPr lang="en-US" dirty="0" smtClean="0"/>
          </a:p>
          <a:p>
            <a:pPr lvl="1"/>
            <a:r>
              <a:rPr lang="en-US" dirty="0" smtClean="0"/>
              <a:t>Each vector is of length </a:t>
            </a:r>
            <a:r>
              <a:rPr lang="en-US" dirty="0" smtClean="0">
                <a:latin typeface="Lucida Grande"/>
                <a:cs typeface="Lucida Grande"/>
              </a:rPr>
              <a:t>m</a:t>
            </a:r>
            <a:r>
              <a:rPr lang="en-US" dirty="0" smtClean="0"/>
              <a:t>     </a:t>
            </a:r>
          </a:p>
          <a:p>
            <a:pPr lvl="1"/>
            <a:r>
              <a:rPr lang="en-US" dirty="0" smtClean="0"/>
              <a:t>Centered, so mean in each component is 0</a:t>
            </a:r>
          </a:p>
          <a:p>
            <a:r>
              <a:rPr lang="en-US" dirty="0" smtClean="0"/>
              <a:t>Independence implies </a:t>
            </a:r>
            <a:r>
              <a:rPr lang="en-US" dirty="0" err="1" smtClean="0">
                <a:latin typeface="Lucida Grande"/>
                <a:cs typeface="Lucida Grande"/>
              </a:rPr>
              <a:t>cov</a:t>
            </a:r>
            <a:r>
              <a:rPr lang="en-US" dirty="0" smtClean="0">
                <a:latin typeface="Lucida Grande"/>
                <a:cs typeface="Lucida Grande"/>
              </a:rPr>
              <a:t>(</a:t>
            </a:r>
            <a:r>
              <a:rPr lang="en-US" dirty="0" err="1" smtClean="0">
                <a:latin typeface="Lucida Grande"/>
                <a:cs typeface="Lucida Grande"/>
              </a:rPr>
              <a:t>X</a:t>
            </a:r>
            <a:r>
              <a:rPr lang="en-US" baseline="-25000" dirty="0" err="1" smtClean="0">
                <a:latin typeface="Lucida Grande"/>
                <a:cs typeface="Lucida Grande"/>
              </a:rPr>
              <a:t>i</a:t>
            </a:r>
            <a:r>
              <a:rPr lang="en-US" dirty="0" err="1" smtClean="0">
                <a:latin typeface="Lucida Grande"/>
                <a:cs typeface="Lucida Grande"/>
              </a:rPr>
              <a:t>,X</a:t>
            </a:r>
            <a:r>
              <a:rPr lang="en-US" baseline="-25000" dirty="0" err="1" smtClean="0">
                <a:latin typeface="Lucida Grande"/>
                <a:cs typeface="Lucida Grande"/>
              </a:rPr>
              <a:t>j</a:t>
            </a:r>
            <a:r>
              <a:rPr lang="en-US" dirty="0" smtClean="0">
                <a:latin typeface="Lucida Grande"/>
                <a:cs typeface="Lucida Grande"/>
              </a:rPr>
              <a:t>) = 0</a:t>
            </a:r>
            <a:r>
              <a:rPr lang="en-US" dirty="0" smtClean="0"/>
              <a:t>     </a:t>
            </a:r>
          </a:p>
          <a:p>
            <a:pPr lvl="1"/>
            <a:r>
              <a:rPr lang="en-US" dirty="0" smtClean="0"/>
              <a:t>For all </a:t>
            </a:r>
            <a:r>
              <a:rPr lang="en-US" dirty="0" err="1" smtClean="0">
                <a:latin typeface="Lucida Grande"/>
                <a:cs typeface="Lucida Grande"/>
              </a:rPr>
              <a:t>i</a:t>
            </a:r>
            <a:r>
              <a:rPr lang="en-US" dirty="0" smtClean="0">
                <a:latin typeface="Lucida Grande"/>
                <a:cs typeface="Lucida Grande"/>
              </a:rPr>
              <a:t> ≠ j</a:t>
            </a:r>
            <a:r>
              <a:rPr lang="en-US" dirty="0" smtClean="0"/>
              <a:t>   </a:t>
            </a:r>
          </a:p>
          <a:p>
            <a:r>
              <a:rPr lang="en-US" dirty="0" smtClean="0"/>
              <a:t>Thus, covariance matrix is diagonal</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53</a:t>
            </a:fld>
            <a:endParaRPr lang="en-US"/>
          </a:p>
        </p:txBody>
      </p:sp>
    </p:spTree>
    <p:extLst>
      <p:ext uri="{BB962C8B-B14F-4D97-AF65-F5344CB8AC3E}">
        <p14:creationId xmlns:p14="http://schemas.microsoft.com/office/powerpoint/2010/main" val="1380503887"/>
      </p:ext>
    </p:extLst>
  </p:cSld>
  <p:clrMapOvr>
    <a:masterClrMapping/>
  </p:clrMapOvr>
  <p:timing>
    <p:tnLst>
      <p:par>
        <p:cTn xmlns:p14="http://schemas.microsoft.com/office/powerpoint/2010/mai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Simplify, Simplify, Simplify</a:t>
            </a:r>
            <a:endParaRPr lang="en-US" dirty="0"/>
          </a:p>
        </p:txBody>
      </p:sp>
      <p:sp>
        <p:nvSpPr>
          <p:cNvPr id="3" name="Content Placeholder 2"/>
          <p:cNvSpPr>
            <a:spLocks noGrp="1"/>
          </p:cNvSpPr>
          <p:nvPr>
            <p:ph idx="1"/>
          </p:nvPr>
        </p:nvSpPr>
        <p:spPr/>
        <p:txBody>
          <a:bodyPr/>
          <a:lstStyle/>
          <a:p>
            <a:r>
              <a:rPr lang="en-US" dirty="0" smtClean="0"/>
              <a:t>But, we don’t get to choose the data</a:t>
            </a:r>
          </a:p>
          <a:p>
            <a:r>
              <a:rPr lang="en-US" dirty="0" smtClean="0"/>
              <a:t>So, maybe more accurate to say we approximate by ignoring covariance</a:t>
            </a:r>
          </a:p>
          <a:p>
            <a:r>
              <a:rPr lang="en-US" dirty="0" smtClean="0"/>
              <a:t>What’s the benefit?</a:t>
            </a:r>
          </a:p>
          <a:p>
            <a:pPr lvl="1"/>
            <a:r>
              <a:rPr lang="en-US" dirty="0" smtClean="0"/>
              <a:t>The full covariance matrix is </a:t>
            </a:r>
            <a:r>
              <a:rPr lang="en-US" dirty="0">
                <a:latin typeface="Lucida Grande"/>
                <a:cs typeface="Lucida Grande"/>
              </a:rPr>
              <a:t>m</a:t>
            </a:r>
            <a:r>
              <a:rPr lang="en-US" dirty="0" smtClean="0">
                <a:latin typeface="Lucida Grande"/>
                <a:cs typeface="Lucida Grande"/>
              </a:rPr>
              <a:t> x m</a:t>
            </a:r>
            <a:r>
              <a:rPr lang="en-US" dirty="0" smtClean="0"/>
              <a:t>     </a:t>
            </a:r>
          </a:p>
          <a:p>
            <a:pPr lvl="1"/>
            <a:r>
              <a:rPr lang="en-US" dirty="0" smtClean="0"/>
              <a:t>Lots of parameters to estimate</a:t>
            </a:r>
          </a:p>
          <a:p>
            <a:r>
              <a:rPr lang="en-US" dirty="0" smtClean="0"/>
              <a:t>By ignoring covariance, we only have </a:t>
            </a:r>
            <a:r>
              <a:rPr lang="en-US" dirty="0">
                <a:latin typeface="Lucida Grande"/>
                <a:cs typeface="Lucida Grande"/>
              </a:rPr>
              <a:t>m</a:t>
            </a:r>
            <a:r>
              <a:rPr lang="en-US" dirty="0" smtClean="0"/>
              <a:t>      variances (and means) to worry about</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54</a:t>
            </a:fld>
            <a:endParaRPr lang="en-US"/>
          </a:p>
        </p:txBody>
      </p:sp>
    </p:spTree>
    <p:extLst>
      <p:ext uri="{BB962C8B-B14F-4D97-AF65-F5344CB8AC3E}">
        <p14:creationId xmlns:p14="http://schemas.microsoft.com/office/powerpoint/2010/main" val="214045025"/>
      </p:ext>
    </p:extLst>
  </p:cSld>
  <p:clrMapOvr>
    <a:masterClrMapping/>
  </p:clrMapOvr>
  <p:timing>
    <p:tnLst>
      <p:par>
        <p:cTn xmlns:p14="http://schemas.microsoft.com/office/powerpoint/2010/mai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What is “Bayes”?</a:t>
            </a:r>
            <a:endParaRPr lang="en-US" dirty="0"/>
          </a:p>
        </p:txBody>
      </p:sp>
      <p:sp>
        <p:nvSpPr>
          <p:cNvPr id="3" name="Content Placeholder 2"/>
          <p:cNvSpPr>
            <a:spLocks noGrp="1"/>
          </p:cNvSpPr>
          <p:nvPr>
            <p:ph idx="1"/>
          </p:nvPr>
        </p:nvSpPr>
        <p:spPr>
          <a:xfrm>
            <a:off x="685800" y="1676400"/>
            <a:ext cx="8153400" cy="4419600"/>
          </a:xfrm>
        </p:spPr>
        <p:txBody>
          <a:bodyPr/>
          <a:lstStyle/>
          <a:p>
            <a:r>
              <a:rPr lang="en-US" dirty="0" smtClean="0"/>
              <a:t>Denote conditional probability as</a:t>
            </a:r>
          </a:p>
          <a:p>
            <a:pPr lvl="1"/>
            <a:r>
              <a:rPr lang="en-US" dirty="0" smtClean="0">
                <a:latin typeface="Lucida Grande"/>
                <a:cs typeface="Lucida Grande"/>
              </a:rPr>
              <a:t>P(A|B) = </a:t>
            </a:r>
            <a:r>
              <a:rPr lang="en-US" dirty="0" smtClean="0"/>
              <a:t>probability of </a:t>
            </a:r>
            <a:r>
              <a:rPr lang="en-US" dirty="0" smtClean="0">
                <a:latin typeface="Lucida Grande"/>
                <a:cs typeface="Lucida Grande"/>
              </a:rPr>
              <a:t>A</a:t>
            </a:r>
            <a:r>
              <a:rPr lang="en-US" dirty="0" smtClean="0"/>
              <a:t> given </a:t>
            </a:r>
            <a:r>
              <a:rPr lang="en-US" dirty="0" smtClean="0">
                <a:latin typeface="Lucida Grande"/>
                <a:cs typeface="Lucida Grande"/>
              </a:rPr>
              <a:t>B</a:t>
            </a:r>
            <a:r>
              <a:rPr lang="en-US" dirty="0" smtClean="0"/>
              <a:t>    </a:t>
            </a:r>
          </a:p>
          <a:p>
            <a:r>
              <a:rPr lang="en-US" dirty="0" smtClean="0"/>
              <a:t>Bayes formula: </a:t>
            </a:r>
            <a:r>
              <a:rPr lang="en-US" dirty="0">
                <a:latin typeface="Lucida Grande"/>
                <a:cs typeface="Lucida Grande"/>
              </a:rPr>
              <a:t>P(A|B) </a:t>
            </a:r>
            <a:r>
              <a:rPr lang="en-US" dirty="0" smtClean="0">
                <a:latin typeface="Lucida Grande"/>
                <a:cs typeface="Lucida Grande"/>
              </a:rPr>
              <a:t>= P(B|A)P(A)/P(B) </a:t>
            </a:r>
            <a:r>
              <a:rPr lang="en-US" dirty="0" smtClean="0"/>
              <a:t>  </a:t>
            </a:r>
          </a:p>
          <a:p>
            <a:pPr lvl="1"/>
            <a:endParaRPr lang="en-US" dirty="0" smtClean="0"/>
          </a:p>
          <a:p>
            <a:r>
              <a:rPr lang="en-US" dirty="0" smtClean="0"/>
              <a:t>Or</a:t>
            </a:r>
          </a:p>
          <a:p>
            <a:endParaRPr lang="en-US" dirty="0"/>
          </a:p>
          <a:p>
            <a:r>
              <a:rPr lang="en-US" dirty="0" smtClean="0"/>
              <a:t>Or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55</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28800" y="3764797"/>
            <a:ext cx="5889592" cy="807203"/>
          </a:xfrm>
          <a:prstGeom prst="rect">
            <a:avLst/>
          </a:prstGeom>
        </p:spPr>
      </p:pic>
      <p:pic>
        <p:nvPicPr>
          <p:cNvPr id="7" name="Picture 6" descr="temp.tiff"/>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28800" y="4953000"/>
            <a:ext cx="3791415" cy="1143000"/>
          </a:xfrm>
          <a:prstGeom prst="rect">
            <a:avLst/>
          </a:prstGeom>
        </p:spPr>
      </p:pic>
    </p:spTree>
    <p:extLst>
      <p:ext uri="{BB962C8B-B14F-4D97-AF65-F5344CB8AC3E}">
        <p14:creationId xmlns:p14="http://schemas.microsoft.com/office/powerpoint/2010/main" val="2578494726"/>
      </p:ext>
    </p:extLst>
  </p:cSld>
  <p:clrMapOvr>
    <a:masterClrMapping/>
  </p:clrMapOvr>
  <p:timing>
    <p:tnLst>
      <p:par>
        <p:cTn xmlns:p14="http://schemas.microsoft.com/office/powerpoint/2010/mai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Bayes Formula Example</a:t>
            </a:r>
            <a:endParaRPr lang="en-US" dirty="0"/>
          </a:p>
        </p:txBody>
      </p:sp>
      <p:sp>
        <p:nvSpPr>
          <p:cNvPr id="3" name="Content Placeholder 2"/>
          <p:cNvSpPr>
            <a:spLocks noGrp="1"/>
          </p:cNvSpPr>
          <p:nvPr>
            <p:ph idx="1"/>
          </p:nvPr>
        </p:nvSpPr>
        <p:spPr/>
        <p:txBody>
          <a:bodyPr/>
          <a:lstStyle/>
          <a:p>
            <a:r>
              <a:rPr lang="en-US" dirty="0" smtClean="0"/>
              <a:t>We have a test for some illegal drug</a:t>
            </a:r>
          </a:p>
          <a:p>
            <a:pPr lvl="1"/>
            <a:r>
              <a:rPr lang="en-US" dirty="0" smtClean="0"/>
              <a:t>If you use the drug, test positive 98% </a:t>
            </a:r>
          </a:p>
          <a:p>
            <a:pPr lvl="1"/>
            <a:r>
              <a:rPr lang="en-US" dirty="0" smtClean="0"/>
              <a:t>If do not use drug, test negative 99% </a:t>
            </a:r>
          </a:p>
          <a:p>
            <a:r>
              <a:rPr lang="en-US" dirty="0" smtClean="0"/>
              <a:t>Also, only 5 out of 1000 use the drug</a:t>
            </a:r>
          </a:p>
          <a:p>
            <a:r>
              <a:rPr lang="en-US" dirty="0" smtClean="0"/>
              <a:t>Let </a:t>
            </a:r>
          </a:p>
          <a:p>
            <a:pPr lvl="1"/>
            <a:r>
              <a:rPr lang="en-US" dirty="0" smtClean="0">
                <a:latin typeface="Lucida Grande"/>
                <a:cs typeface="Lucida Grande"/>
              </a:rPr>
              <a:t>A = {</a:t>
            </a:r>
            <a:r>
              <a:rPr lang="en-US" dirty="0" smtClean="0"/>
              <a:t>person uses the drug</a:t>
            </a:r>
            <a:r>
              <a:rPr lang="en-US" dirty="0" smtClean="0">
                <a:latin typeface="Lucida Grande"/>
                <a:cs typeface="Lucida Grande"/>
              </a:rPr>
              <a:t>}</a:t>
            </a:r>
            <a:r>
              <a:rPr lang="en-US" dirty="0" smtClean="0"/>
              <a:t>      </a:t>
            </a:r>
          </a:p>
          <a:p>
            <a:pPr lvl="1"/>
            <a:r>
              <a:rPr lang="en-US" dirty="0" smtClean="0">
                <a:latin typeface="Lucida Grande"/>
                <a:cs typeface="Lucida Grande"/>
              </a:rPr>
              <a:t>B = {</a:t>
            </a:r>
            <a:r>
              <a:rPr lang="en-US" dirty="0" smtClean="0"/>
              <a:t>person tests positive for drug</a:t>
            </a:r>
            <a:r>
              <a:rPr lang="en-US" dirty="0" smtClean="0">
                <a:latin typeface="Lucida Grande"/>
                <a:cs typeface="Lucida Grande"/>
              </a:rPr>
              <a:t>}</a:t>
            </a:r>
            <a:r>
              <a:rPr lang="en-US" dirty="0" smtClean="0"/>
              <a:t>    </a:t>
            </a:r>
          </a:p>
          <a:p>
            <a:r>
              <a:rPr lang="en-US" dirty="0" smtClean="0"/>
              <a:t>Want to find </a:t>
            </a:r>
            <a:r>
              <a:rPr lang="en-US" dirty="0">
                <a:latin typeface="Lucida Grande"/>
                <a:cs typeface="Lucida Grande"/>
              </a:rPr>
              <a:t>P(A|B)</a:t>
            </a:r>
            <a:r>
              <a:rPr lang="en-U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56</a:t>
            </a:fld>
            <a:endParaRPr lang="en-US"/>
          </a:p>
        </p:txBody>
      </p:sp>
    </p:spTree>
    <p:extLst>
      <p:ext uri="{BB962C8B-B14F-4D97-AF65-F5344CB8AC3E}">
        <p14:creationId xmlns:p14="http://schemas.microsoft.com/office/powerpoint/2010/main" val="1762130595"/>
      </p:ext>
    </p:extLst>
  </p:cSld>
  <p:clrMapOvr>
    <a:masterClrMapping/>
  </p:clrMapOvr>
  <p:timing>
    <p:tnLst>
      <p:par>
        <p:cTn xmlns:p14="http://schemas.microsoft.com/office/powerpoint/2010/mai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Example</a:t>
            </a:r>
            <a:endParaRPr lang="en-US" dirty="0"/>
          </a:p>
        </p:txBody>
      </p:sp>
      <p:sp>
        <p:nvSpPr>
          <p:cNvPr id="3" name="Content Placeholder 2"/>
          <p:cNvSpPr>
            <a:spLocks noGrp="1"/>
          </p:cNvSpPr>
          <p:nvPr>
            <p:ph idx="1"/>
          </p:nvPr>
        </p:nvSpPr>
        <p:spPr/>
        <p:txBody>
          <a:bodyPr/>
          <a:lstStyle/>
          <a:p>
            <a:r>
              <a:rPr lang="en-US" dirty="0" smtClean="0"/>
              <a:t>Have </a:t>
            </a:r>
            <a:r>
              <a:rPr lang="en-US" dirty="0" smtClean="0">
                <a:latin typeface="Lucida Grande"/>
                <a:cs typeface="Lucida Grande"/>
              </a:rPr>
              <a:t>A={</a:t>
            </a:r>
            <a:r>
              <a:rPr lang="en-US" dirty="0"/>
              <a:t>person uses the drug</a:t>
            </a:r>
            <a:r>
              <a:rPr lang="en-US" dirty="0">
                <a:latin typeface="Lucida Grande"/>
                <a:cs typeface="Lucida Grande"/>
              </a:rPr>
              <a:t>}</a:t>
            </a:r>
            <a:r>
              <a:rPr lang="en-US" dirty="0"/>
              <a:t> and </a:t>
            </a:r>
            <a:r>
              <a:rPr lang="en-US" dirty="0" smtClean="0">
                <a:latin typeface="Lucida Grande"/>
                <a:cs typeface="Lucida Grande"/>
              </a:rPr>
              <a:t>B={</a:t>
            </a:r>
            <a:r>
              <a:rPr lang="en-US" dirty="0"/>
              <a:t>person tests positive for drug</a:t>
            </a:r>
            <a:r>
              <a:rPr lang="en-US" dirty="0" smtClean="0">
                <a:latin typeface="Lucida Grande"/>
                <a:cs typeface="Lucida Grande"/>
              </a:rPr>
              <a:t>}</a:t>
            </a:r>
            <a:r>
              <a:rPr lang="en-US" dirty="0" smtClean="0"/>
              <a:t>    </a:t>
            </a:r>
            <a:endParaRPr lang="en-US" dirty="0"/>
          </a:p>
          <a:p>
            <a:r>
              <a:rPr lang="en-US" dirty="0" smtClean="0"/>
              <a:t>Want </a:t>
            </a:r>
            <a:r>
              <a:rPr lang="en-US" dirty="0">
                <a:latin typeface="Lucida Grande"/>
                <a:cs typeface="Lucida Grande"/>
              </a:rPr>
              <a:t>P(A|B)</a:t>
            </a:r>
            <a:r>
              <a:rPr lang="en-US" dirty="0" smtClean="0"/>
              <a:t>, but hard to compute</a:t>
            </a:r>
          </a:p>
          <a:p>
            <a:r>
              <a:rPr lang="en-US" dirty="0" smtClean="0"/>
              <a:t>On the other hand, </a:t>
            </a:r>
            <a:r>
              <a:rPr lang="en-US" dirty="0">
                <a:latin typeface="Lucida Grande"/>
                <a:cs typeface="Lucida Grande"/>
              </a:rPr>
              <a:t>P</a:t>
            </a:r>
            <a:r>
              <a:rPr lang="en-US" dirty="0" smtClean="0">
                <a:latin typeface="Lucida Grande"/>
                <a:cs typeface="Lucida Grande"/>
              </a:rPr>
              <a:t>(B|A)</a:t>
            </a:r>
            <a:r>
              <a:rPr lang="en-US" dirty="0" smtClean="0"/>
              <a:t> is easy</a:t>
            </a:r>
          </a:p>
          <a:p>
            <a:r>
              <a:rPr lang="en-US" dirty="0" smtClean="0"/>
              <a:t>That is,</a:t>
            </a:r>
          </a:p>
          <a:p>
            <a:pPr lvl="1"/>
            <a:endParaRPr lang="en-US" dirty="0"/>
          </a:p>
          <a:p>
            <a:pPr lvl="1"/>
            <a:endParaRPr lang="en-US" dirty="0" smtClean="0"/>
          </a:p>
          <a:p>
            <a:r>
              <a:rPr lang="en-US" dirty="0" smtClean="0"/>
              <a:t>What the </a:t>
            </a:r>
            <a:r>
              <a:rPr lang="is-IS" dirty="0" smtClean="0"/>
              <a:t>…. ?</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57</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3383" y="3886200"/>
            <a:ext cx="6510617" cy="1600200"/>
          </a:xfrm>
          <a:prstGeom prst="rect">
            <a:avLst/>
          </a:prstGeom>
        </p:spPr>
      </p:pic>
    </p:spTree>
    <p:extLst>
      <p:ext uri="{BB962C8B-B14F-4D97-AF65-F5344CB8AC3E}">
        <p14:creationId xmlns:p14="http://schemas.microsoft.com/office/powerpoint/2010/main" val="4275653464"/>
      </p:ext>
    </p:extLst>
  </p:cSld>
  <p:clrMapOvr>
    <a:masterClrMapping/>
  </p:clrMapOvr>
  <p:timing>
    <p:tnLst>
      <p:par>
        <p:cTn xmlns:p14="http://schemas.microsoft.com/office/powerpoint/2010/mai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So What?</a:t>
            </a:r>
            <a:endParaRPr lang="en-US" dirty="0"/>
          </a:p>
        </p:txBody>
      </p:sp>
      <p:sp>
        <p:nvSpPr>
          <p:cNvPr id="3" name="Content Placeholder 2"/>
          <p:cNvSpPr>
            <a:spLocks noGrp="1"/>
          </p:cNvSpPr>
          <p:nvPr>
            <p:ph idx="1"/>
          </p:nvPr>
        </p:nvSpPr>
        <p:spPr>
          <a:xfrm>
            <a:off x="685800" y="1676400"/>
            <a:ext cx="8001000" cy="4419600"/>
          </a:xfrm>
        </p:spPr>
        <p:txBody>
          <a:bodyPr/>
          <a:lstStyle/>
          <a:p>
            <a:r>
              <a:rPr lang="en-US" dirty="0" smtClean="0"/>
              <a:t>Suppose we want to find best “state” for given observation</a:t>
            </a:r>
          </a:p>
          <a:p>
            <a:r>
              <a:rPr lang="en-US" dirty="0" smtClean="0"/>
              <a:t>That is, find </a:t>
            </a:r>
            <a:r>
              <a:rPr lang="en-US" dirty="0" smtClean="0">
                <a:latin typeface="Lucida Grande"/>
                <a:cs typeface="Lucida Grande"/>
              </a:rPr>
              <a:t>X</a:t>
            </a:r>
            <a:r>
              <a:rPr lang="en-US" dirty="0" smtClean="0"/>
              <a:t> that maximizes </a:t>
            </a:r>
            <a:r>
              <a:rPr lang="en-US" dirty="0" smtClean="0">
                <a:latin typeface="Lucida Grande"/>
                <a:cs typeface="Lucida Grande"/>
              </a:rPr>
              <a:t>P(X|O)</a:t>
            </a:r>
            <a:r>
              <a:rPr lang="en-US" dirty="0" smtClean="0"/>
              <a:t>    </a:t>
            </a:r>
          </a:p>
          <a:p>
            <a:pPr lvl="1"/>
            <a:r>
              <a:rPr lang="en-US" dirty="0" smtClean="0"/>
              <a:t>Where </a:t>
            </a:r>
            <a:r>
              <a:rPr lang="en-US" dirty="0" smtClean="0">
                <a:latin typeface="Lucida Grande"/>
                <a:cs typeface="Lucida Grande"/>
              </a:rPr>
              <a:t>X</a:t>
            </a:r>
            <a:r>
              <a:rPr lang="en-US" dirty="0" smtClean="0"/>
              <a:t> is state and </a:t>
            </a:r>
            <a:r>
              <a:rPr lang="en-US" dirty="0" smtClean="0">
                <a:latin typeface="Lucida Grande"/>
                <a:cs typeface="Lucida Grande"/>
              </a:rPr>
              <a:t>O</a:t>
            </a:r>
            <a:r>
              <a:rPr lang="en-US" dirty="0" smtClean="0"/>
              <a:t> is observation</a:t>
            </a:r>
          </a:p>
          <a:p>
            <a:pPr lvl="1"/>
            <a:r>
              <a:rPr lang="en-US" dirty="0" smtClean="0"/>
              <a:t>This should look familiar</a:t>
            </a:r>
            <a:r>
              <a:rPr lang="is-IS" dirty="0" smtClean="0"/>
              <a:t>…</a:t>
            </a:r>
            <a:endParaRPr lang="en-US" dirty="0" smtClean="0"/>
          </a:p>
          <a:p>
            <a:r>
              <a:rPr lang="en-US" dirty="0" smtClean="0"/>
              <a:t>But </a:t>
            </a:r>
            <a:r>
              <a:rPr lang="en-US" dirty="0">
                <a:latin typeface="Lucida Grande"/>
                <a:cs typeface="Lucida Grande"/>
              </a:rPr>
              <a:t>P(X|O)</a:t>
            </a:r>
            <a:r>
              <a:rPr lang="en-US" dirty="0" smtClean="0"/>
              <a:t> may be difficult to compute while </a:t>
            </a:r>
            <a:r>
              <a:rPr lang="en-US" dirty="0" smtClean="0">
                <a:latin typeface="Lucida Grande"/>
                <a:cs typeface="Lucida Grande"/>
              </a:rPr>
              <a:t>P(O|X)</a:t>
            </a:r>
            <a:r>
              <a:rPr lang="en-US" dirty="0" smtClean="0"/>
              <a:t> is easy</a:t>
            </a:r>
          </a:p>
          <a:p>
            <a:pPr lvl="1"/>
            <a:r>
              <a:rPr lang="en-US" dirty="0" smtClean="0"/>
              <a:t>If so</a:t>
            </a:r>
            <a:r>
              <a:rPr lang="en-US" dirty="0"/>
              <a:t>,</a:t>
            </a:r>
            <a:r>
              <a:rPr lang="en-US" dirty="0" smtClean="0"/>
              <a:t> use </a:t>
            </a:r>
            <a:r>
              <a:rPr lang="en-US" dirty="0" smtClean="0">
                <a:latin typeface="Lucida Grande"/>
                <a:cs typeface="Lucida Grande"/>
              </a:rPr>
              <a:t>P(X|O) = </a:t>
            </a:r>
            <a:r>
              <a:rPr lang="en-US" dirty="0">
                <a:latin typeface="Lucida Grande"/>
                <a:cs typeface="Lucida Grande"/>
              </a:rPr>
              <a:t>P(O|X</a:t>
            </a:r>
            <a:r>
              <a:rPr lang="en-US" dirty="0" smtClean="0">
                <a:latin typeface="Lucida Grande"/>
                <a:cs typeface="Lucida Grande"/>
              </a:rPr>
              <a:t>) P(X)/P(O)</a:t>
            </a:r>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58</a:t>
            </a:fld>
            <a:endParaRPr lang="en-US"/>
          </a:p>
        </p:txBody>
      </p:sp>
    </p:spTree>
    <p:extLst>
      <p:ext uri="{BB962C8B-B14F-4D97-AF65-F5344CB8AC3E}">
        <p14:creationId xmlns:p14="http://schemas.microsoft.com/office/powerpoint/2010/main" val="4186866470"/>
      </p:ext>
    </p:extLst>
  </p:cSld>
  <p:clrMapOvr>
    <a:masterClrMapping/>
  </p:clrMapOvr>
  <p:timing>
    <p:tnLst>
      <p:par>
        <p:cTn xmlns:p14="http://schemas.microsoft.com/office/powerpoint/2010/mai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Bottom Line</a:t>
            </a:r>
            <a:endParaRPr lang="en-US" dirty="0"/>
          </a:p>
        </p:txBody>
      </p:sp>
      <p:sp>
        <p:nvSpPr>
          <p:cNvPr id="3" name="Content Placeholder 2"/>
          <p:cNvSpPr>
            <a:spLocks noGrp="1"/>
          </p:cNvSpPr>
          <p:nvPr>
            <p:ph idx="1"/>
          </p:nvPr>
        </p:nvSpPr>
        <p:spPr/>
        <p:txBody>
          <a:bodyPr/>
          <a:lstStyle/>
          <a:p>
            <a:r>
              <a:rPr lang="en-US" dirty="0" smtClean="0"/>
              <a:t>Can use </a:t>
            </a:r>
            <a:r>
              <a:rPr lang="en-US" dirty="0">
                <a:latin typeface="Lucida Grande"/>
                <a:cs typeface="Lucida Grande"/>
              </a:rPr>
              <a:t>P(X|O) = P(O|X) P(X)/P(O</a:t>
            </a:r>
            <a:r>
              <a:rPr lang="en-US" dirty="0" smtClean="0">
                <a:latin typeface="Lucida Grande"/>
                <a:cs typeface="Lucida Grande"/>
              </a:rPr>
              <a:t>)</a:t>
            </a:r>
            <a:r>
              <a:rPr lang="en-US" dirty="0" smtClean="0"/>
              <a:t> to find best state </a:t>
            </a:r>
            <a:r>
              <a:rPr lang="en-US" dirty="0" smtClean="0">
                <a:latin typeface="Lucida Grande"/>
                <a:cs typeface="Lucida Grande"/>
              </a:rPr>
              <a:t>X</a:t>
            </a:r>
            <a:r>
              <a:rPr lang="en-US" dirty="0" smtClean="0"/>
              <a:t>     </a:t>
            </a:r>
            <a:endParaRPr lang="en-US" dirty="0"/>
          </a:p>
          <a:p>
            <a:pPr lvl="1"/>
            <a:r>
              <a:rPr lang="en-US" dirty="0" smtClean="0"/>
              <a:t>Since </a:t>
            </a:r>
            <a:r>
              <a:rPr lang="en-US" dirty="0">
                <a:latin typeface="Lucida Grande"/>
                <a:cs typeface="Lucida Grande"/>
              </a:rPr>
              <a:t>P(O|X</a:t>
            </a:r>
            <a:r>
              <a:rPr lang="en-US" dirty="0" smtClean="0">
                <a:latin typeface="Lucida Grande"/>
                <a:cs typeface="Lucida Grande"/>
              </a:rPr>
              <a:t>)</a:t>
            </a:r>
            <a:r>
              <a:rPr lang="en-US" dirty="0" smtClean="0"/>
              <a:t> often easier than </a:t>
            </a:r>
            <a:r>
              <a:rPr lang="en-US" dirty="0">
                <a:latin typeface="Lucida Grande"/>
                <a:cs typeface="Lucida Grande"/>
              </a:rPr>
              <a:t>P(X|O</a:t>
            </a:r>
            <a:r>
              <a:rPr lang="en-US" dirty="0" smtClean="0">
                <a:latin typeface="Lucida Grande"/>
                <a:cs typeface="Lucida Grande"/>
              </a:rPr>
              <a:t>)</a:t>
            </a:r>
            <a:r>
              <a:rPr lang="en-US" dirty="0" smtClean="0"/>
              <a:t>    </a:t>
            </a:r>
          </a:p>
          <a:p>
            <a:pPr lvl="1"/>
            <a:r>
              <a:rPr lang="en-US" dirty="0" smtClean="0"/>
              <a:t>Note </a:t>
            </a:r>
            <a:r>
              <a:rPr lang="en-US" dirty="0" smtClean="0">
                <a:latin typeface="Lucida Grande"/>
                <a:cs typeface="Lucida Grande"/>
              </a:rPr>
              <a:t>P(O)</a:t>
            </a:r>
            <a:r>
              <a:rPr lang="en-US" dirty="0" smtClean="0"/>
              <a:t> is constant, so not needed</a:t>
            </a:r>
          </a:p>
          <a:p>
            <a:pPr lvl="1"/>
            <a:r>
              <a:rPr lang="en-US" dirty="0" smtClean="0"/>
              <a:t>And </a:t>
            </a:r>
            <a:r>
              <a:rPr lang="en-US" dirty="0">
                <a:latin typeface="Lucida Grande"/>
                <a:cs typeface="Lucida Grande"/>
              </a:rPr>
              <a:t>P(X</a:t>
            </a:r>
            <a:r>
              <a:rPr lang="en-US" dirty="0" smtClean="0">
                <a:latin typeface="Lucida Grande"/>
                <a:cs typeface="Lucida Grande"/>
              </a:rPr>
              <a:t>)</a:t>
            </a:r>
            <a:r>
              <a:rPr lang="en-US" dirty="0" smtClean="0"/>
              <a:t> usually easy to compute</a:t>
            </a:r>
          </a:p>
          <a:p>
            <a:r>
              <a:rPr lang="en-US" dirty="0" smtClean="0"/>
              <a:t>For example, consider HMM Problem 2</a:t>
            </a:r>
          </a:p>
          <a:p>
            <a:pPr lvl="1"/>
            <a:r>
              <a:rPr lang="en-US" dirty="0" smtClean="0"/>
              <a:t>Actually, much deeper connections</a:t>
            </a:r>
            <a:r>
              <a:rPr lang="is-IS" dirty="0" smtClean="0"/>
              <a:t>…</a:t>
            </a:r>
          </a:p>
          <a:p>
            <a:pPr lvl="1"/>
            <a:r>
              <a:rPr lang="is-IS" dirty="0" smtClean="0"/>
              <a:t>...As we will discuss later</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59</a:t>
            </a:fld>
            <a:endParaRPr lang="en-US"/>
          </a:p>
        </p:txBody>
      </p:sp>
    </p:spTree>
    <p:extLst>
      <p:ext uri="{BB962C8B-B14F-4D97-AF65-F5344CB8AC3E}">
        <p14:creationId xmlns:p14="http://schemas.microsoft.com/office/powerpoint/2010/main" val="3108647334"/>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k</a:t>
            </a:r>
            <a:r>
              <a:rPr lang="en-US" dirty="0" smtClean="0"/>
              <a:t>-Nearest Neighbor</a:t>
            </a:r>
            <a:endParaRPr lang="en-US" dirty="0"/>
          </a:p>
        </p:txBody>
      </p:sp>
      <p:sp>
        <p:nvSpPr>
          <p:cNvPr id="3" name="Content Placeholder 2"/>
          <p:cNvSpPr>
            <a:spLocks noGrp="1"/>
          </p:cNvSpPr>
          <p:nvPr>
            <p:ph idx="1"/>
          </p:nvPr>
        </p:nvSpPr>
        <p:spPr/>
        <p:txBody>
          <a:bodyPr/>
          <a:lstStyle/>
          <a:p>
            <a:r>
              <a:rPr lang="en-US" dirty="0" smtClean="0"/>
              <a:t>In </a:t>
            </a:r>
            <a:r>
              <a:rPr lang="en-US" dirty="0">
                <a:latin typeface="Arial"/>
                <a:cs typeface="Arial"/>
              </a:rPr>
              <a:t>k</a:t>
            </a:r>
            <a:r>
              <a:rPr lang="en-US" dirty="0" smtClean="0"/>
              <a:t>-NN, given a labeled training set</a:t>
            </a:r>
          </a:p>
          <a:p>
            <a:pPr lvl="1"/>
            <a:r>
              <a:rPr lang="en-US" dirty="0" smtClean="0"/>
              <a:t>And, given a point we want to classify</a:t>
            </a:r>
          </a:p>
          <a:p>
            <a:pPr lvl="1"/>
            <a:r>
              <a:rPr lang="en-US" dirty="0" smtClean="0"/>
              <a:t>That is, a point not in the training set</a:t>
            </a:r>
          </a:p>
          <a:p>
            <a:r>
              <a:rPr lang="en-US" dirty="0" smtClean="0"/>
              <a:t>We’ll let the training data “vote”</a:t>
            </a:r>
          </a:p>
          <a:p>
            <a:r>
              <a:rPr lang="en-US" dirty="0" smtClean="0"/>
              <a:t>Who gets to vote?</a:t>
            </a:r>
          </a:p>
          <a:p>
            <a:pPr lvl="1"/>
            <a:r>
              <a:rPr lang="en-US" dirty="0" smtClean="0"/>
              <a:t>That is, which data points in the training set get to vote?</a:t>
            </a:r>
          </a:p>
          <a:p>
            <a:r>
              <a:rPr lang="en-US" dirty="0" smtClean="0"/>
              <a:t>And how to count (weight) the votes?</a:t>
            </a:r>
          </a:p>
          <a:p>
            <a:pPr lvl="1"/>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a:t>
            </a:fld>
            <a:endParaRPr lang="en-US"/>
          </a:p>
        </p:txBody>
      </p:sp>
    </p:spTree>
  </p:cSld>
  <p:clrMapOvr>
    <a:masterClrMapping/>
  </p:clrMapOvr>
  <p:timing>
    <p:tnLst>
      <p:par>
        <p:cTn xmlns:p14="http://schemas.microsoft.com/office/powerpoint/2010/mai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smtClean="0"/>
              <a:t>Regression Analysis</a:t>
            </a:r>
          </a:p>
        </p:txBody>
      </p:sp>
      <p:sp>
        <p:nvSpPr>
          <p:cNvPr id="5" name="Footer Placeholder 4"/>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60</a:t>
            </a:fld>
            <a:endParaRPr lang="en-US"/>
          </a:p>
        </p:txBody>
      </p:sp>
    </p:spTree>
    <p:extLst>
      <p:ext uri="{BB962C8B-B14F-4D97-AF65-F5344CB8AC3E}">
        <p14:creationId xmlns:p14="http://schemas.microsoft.com/office/powerpoint/2010/main" val="2530933016"/>
      </p:ext>
    </p:extLst>
  </p:cSld>
  <p:clrMapOvr>
    <a:masterClrMapping/>
  </p:clrMapOvr>
  <p:timing>
    <p:tnLst>
      <p:par>
        <p:cTn xmlns:p14="http://schemas.microsoft.com/office/powerpoint/2010/mai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Regression </a:t>
            </a:r>
            <a:r>
              <a:rPr lang="en-US" dirty="0" err="1" smtClean="0"/>
              <a:t>vs</a:t>
            </a:r>
            <a:r>
              <a:rPr lang="en-US" dirty="0" smtClean="0"/>
              <a:t> Classification</a:t>
            </a:r>
            <a:endParaRPr lang="en-US" dirty="0"/>
          </a:p>
        </p:txBody>
      </p:sp>
      <p:sp>
        <p:nvSpPr>
          <p:cNvPr id="3" name="Content Placeholder 2"/>
          <p:cNvSpPr>
            <a:spLocks noGrp="1"/>
          </p:cNvSpPr>
          <p:nvPr>
            <p:ph idx="1"/>
          </p:nvPr>
        </p:nvSpPr>
        <p:spPr/>
        <p:txBody>
          <a:bodyPr/>
          <a:lstStyle/>
          <a:p>
            <a:r>
              <a:rPr lang="en-US" dirty="0" smtClean="0"/>
              <a:t>Classification schemes classify</a:t>
            </a:r>
          </a:p>
          <a:p>
            <a:pPr lvl="1"/>
            <a:r>
              <a:rPr lang="en-US" dirty="0" smtClean="0"/>
              <a:t>SVM, for example</a:t>
            </a:r>
          </a:p>
          <a:p>
            <a:r>
              <a:rPr lang="en-US" dirty="0" smtClean="0"/>
              <a:t>But, regression schemes don’t regress</a:t>
            </a:r>
          </a:p>
          <a:p>
            <a:pPr lvl="1"/>
            <a:r>
              <a:rPr lang="en-US" dirty="0" smtClean="0"/>
              <a:t>Regression provides a score (e.g., HMM)</a:t>
            </a:r>
          </a:p>
          <a:p>
            <a:pPr lvl="1"/>
            <a:r>
              <a:rPr lang="en-US" dirty="0"/>
              <a:t>A</a:t>
            </a:r>
            <a:r>
              <a:rPr lang="en-US" dirty="0" smtClean="0"/>
              <a:t> way to “reason about relationships”</a:t>
            </a:r>
          </a:p>
          <a:p>
            <a:r>
              <a:rPr lang="en-US" dirty="0" smtClean="0"/>
              <a:t>In this section, we consider</a:t>
            </a:r>
            <a:r>
              <a:rPr lang="is-IS" dirty="0" smtClean="0"/>
              <a:t>…</a:t>
            </a:r>
          </a:p>
          <a:p>
            <a:pPr lvl="1"/>
            <a:r>
              <a:rPr lang="en-US" dirty="0"/>
              <a:t>L</a:t>
            </a:r>
            <a:r>
              <a:rPr lang="en-US" dirty="0" smtClean="0"/>
              <a:t>inear regression</a:t>
            </a:r>
          </a:p>
          <a:p>
            <a:pPr lvl="1"/>
            <a:r>
              <a:rPr lang="en-US" dirty="0"/>
              <a:t>L</a:t>
            </a:r>
            <a:r>
              <a:rPr lang="en-US" dirty="0" smtClean="0"/>
              <a:t>ogistic regression</a:t>
            </a:r>
          </a:p>
          <a:p>
            <a:pPr lvl="1"/>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61</a:t>
            </a:fld>
            <a:endParaRPr lang="en-US"/>
          </a:p>
        </p:txBody>
      </p:sp>
    </p:spTree>
    <p:extLst>
      <p:ext uri="{BB962C8B-B14F-4D97-AF65-F5344CB8AC3E}">
        <p14:creationId xmlns:p14="http://schemas.microsoft.com/office/powerpoint/2010/main" val="3628842282"/>
      </p:ext>
    </p:extLst>
  </p:cSld>
  <p:clrMapOvr>
    <a:masterClrMapping/>
  </p:clrMapOvr>
  <p:timing>
    <p:tnLst>
      <p:par>
        <p:cTn xmlns:p14="http://schemas.microsoft.com/office/powerpoint/2010/mai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Regression</a:t>
            </a:r>
            <a:endParaRPr lang="en-US" dirty="0"/>
          </a:p>
        </p:txBody>
      </p:sp>
      <p:sp>
        <p:nvSpPr>
          <p:cNvPr id="3" name="Content Placeholder 2"/>
          <p:cNvSpPr>
            <a:spLocks noGrp="1"/>
          </p:cNvSpPr>
          <p:nvPr>
            <p:ph idx="1"/>
          </p:nvPr>
        </p:nvSpPr>
        <p:spPr/>
        <p:txBody>
          <a:bodyPr/>
          <a:lstStyle/>
          <a:p>
            <a:r>
              <a:rPr lang="en-US" dirty="0" smtClean="0"/>
              <a:t>Find linear model that best fits data</a:t>
            </a:r>
          </a:p>
          <a:p>
            <a:r>
              <a:rPr lang="en-US" dirty="0" smtClean="0"/>
              <a:t>If relationship tends to be linear, then linear regression will work well</a:t>
            </a:r>
          </a:p>
          <a:p>
            <a:r>
              <a:rPr lang="en-US" dirty="0"/>
              <a:t>Consider house size </a:t>
            </a:r>
            <a:r>
              <a:rPr lang="en-US" dirty="0" err="1"/>
              <a:t>vs</a:t>
            </a:r>
            <a:r>
              <a:rPr lang="en-US" dirty="0"/>
              <a:t> price</a:t>
            </a:r>
          </a:p>
          <a:p>
            <a:pPr lvl="1"/>
            <a:r>
              <a:rPr lang="en-US" dirty="0"/>
              <a:t>House </a:t>
            </a:r>
            <a:r>
              <a:rPr lang="en-US" dirty="0" smtClean="0"/>
              <a:t>size: </a:t>
            </a:r>
            <a:r>
              <a:rPr lang="en-US" dirty="0" smtClean="0">
                <a:latin typeface="Lucida Grande"/>
                <a:cs typeface="Lucida Grande"/>
              </a:rPr>
              <a:t>x</a:t>
            </a:r>
            <a:r>
              <a:rPr lang="en-US" dirty="0" smtClean="0"/>
              <a:t>-axis</a:t>
            </a:r>
            <a:endParaRPr lang="en-US" dirty="0"/>
          </a:p>
          <a:p>
            <a:pPr lvl="1"/>
            <a:r>
              <a:rPr lang="en-US" dirty="0"/>
              <a:t>House </a:t>
            </a:r>
            <a:r>
              <a:rPr lang="en-US" dirty="0" smtClean="0"/>
              <a:t>price: </a:t>
            </a:r>
            <a:r>
              <a:rPr lang="en-US" dirty="0" smtClean="0">
                <a:latin typeface="Lucida Grande"/>
                <a:cs typeface="Lucida Grande"/>
              </a:rPr>
              <a:t>y</a:t>
            </a:r>
            <a:r>
              <a:rPr lang="en-US" dirty="0" smtClean="0"/>
              <a:t>-axis</a:t>
            </a:r>
            <a:endParaRPr lang="en-US" dirty="0"/>
          </a:p>
          <a:p>
            <a:r>
              <a:rPr lang="en-US" dirty="0"/>
              <a:t>In general, larger houses cost more</a:t>
            </a:r>
          </a:p>
          <a:p>
            <a:pPr lvl="1"/>
            <a:r>
              <a:rPr lang="en-US" dirty="0" smtClean="0"/>
              <a:t>Except CA, where everything costs more</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62</a:t>
            </a:fld>
            <a:endParaRPr lang="en-US"/>
          </a:p>
        </p:txBody>
      </p:sp>
    </p:spTree>
    <p:extLst>
      <p:ext uri="{BB962C8B-B14F-4D97-AF65-F5344CB8AC3E}">
        <p14:creationId xmlns:p14="http://schemas.microsoft.com/office/powerpoint/2010/main" val="264953045"/>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bldLvl="2"/>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Regression Example</a:t>
            </a:r>
            <a:endParaRPr lang="en-US" dirty="0"/>
          </a:p>
        </p:txBody>
      </p:sp>
      <p:sp>
        <p:nvSpPr>
          <p:cNvPr id="3" name="Content Placeholder 2"/>
          <p:cNvSpPr>
            <a:spLocks noGrp="1"/>
          </p:cNvSpPr>
          <p:nvPr>
            <p:ph idx="1"/>
          </p:nvPr>
        </p:nvSpPr>
        <p:spPr>
          <a:xfrm>
            <a:off x="685800" y="1676400"/>
            <a:ext cx="7924800" cy="1143000"/>
          </a:xfrm>
        </p:spPr>
        <p:txBody>
          <a:bodyPr/>
          <a:lstStyle/>
          <a:p>
            <a:r>
              <a:rPr lang="en-US" dirty="0" smtClean="0"/>
              <a:t>Linear least squares algorithm minimizes sum of error terms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63</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09600" y="3073400"/>
            <a:ext cx="7899400" cy="3175000"/>
          </a:xfrm>
          <a:prstGeom prst="rect">
            <a:avLst/>
          </a:prstGeom>
        </p:spPr>
      </p:pic>
    </p:spTree>
    <p:extLst>
      <p:ext uri="{BB962C8B-B14F-4D97-AF65-F5344CB8AC3E}">
        <p14:creationId xmlns:p14="http://schemas.microsoft.com/office/powerpoint/2010/main" val="2901357011"/>
      </p:ext>
    </p:extLst>
  </p:cSld>
  <p:clrMapOvr>
    <a:masterClrMapping/>
  </p:clrMapOvr>
  <p:timing>
    <p:tnLst>
      <p:par>
        <p:cTn xmlns:p14="http://schemas.microsoft.com/office/powerpoint/2010/mai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Regression </a:t>
            </a:r>
            <a:r>
              <a:rPr lang="en-US" dirty="0" err="1" smtClean="0"/>
              <a:t>vs</a:t>
            </a:r>
            <a:r>
              <a:rPr lang="en-US" dirty="0" smtClean="0"/>
              <a:t> PCA</a:t>
            </a:r>
            <a:endParaRPr lang="en-US" dirty="0"/>
          </a:p>
        </p:txBody>
      </p:sp>
      <p:sp>
        <p:nvSpPr>
          <p:cNvPr id="3" name="Content Placeholder 2"/>
          <p:cNvSpPr>
            <a:spLocks noGrp="1"/>
          </p:cNvSpPr>
          <p:nvPr>
            <p:ph idx="1"/>
          </p:nvPr>
        </p:nvSpPr>
        <p:spPr>
          <a:xfrm>
            <a:off x="685800" y="1676400"/>
            <a:ext cx="7848600" cy="1143000"/>
          </a:xfrm>
        </p:spPr>
        <p:txBody>
          <a:bodyPr/>
          <a:lstStyle/>
          <a:p>
            <a:r>
              <a:rPr lang="en-US" dirty="0"/>
              <a:t>L</a:t>
            </a:r>
            <a:r>
              <a:rPr lang="en-US" dirty="0" smtClean="0"/>
              <a:t>inear least squares and PCA not same</a:t>
            </a:r>
          </a:p>
          <a:p>
            <a:pPr lvl="1"/>
            <a:r>
              <a:rPr lang="en-US" dirty="0" smtClean="0"/>
              <a:t>PCA based on </a:t>
            </a:r>
            <a:r>
              <a:rPr lang="en-US" dirty="0" err="1" smtClean="0"/>
              <a:t>orthogonality</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64</a:t>
            </a:fld>
            <a:endParaRPr lang="en-US"/>
          </a:p>
        </p:txBody>
      </p:sp>
      <p:pic>
        <p:nvPicPr>
          <p:cNvPr id="6" name="Picture 5"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 y="3124200"/>
            <a:ext cx="8039100" cy="3200400"/>
          </a:xfrm>
          <a:prstGeom prst="rect">
            <a:avLst/>
          </a:prstGeom>
        </p:spPr>
      </p:pic>
    </p:spTree>
    <p:extLst>
      <p:ext uri="{BB962C8B-B14F-4D97-AF65-F5344CB8AC3E}">
        <p14:creationId xmlns:p14="http://schemas.microsoft.com/office/powerpoint/2010/main" val="1041855220"/>
      </p:ext>
    </p:extLst>
  </p:cSld>
  <p:clrMapOvr>
    <a:masterClrMapping/>
  </p:clrMapOvr>
  <p:timing>
    <p:tnLst>
      <p:par>
        <p:cTn xmlns:p14="http://schemas.microsoft.com/office/powerpoint/2010/mai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Categorical Data</a:t>
            </a:r>
            <a:endParaRPr lang="en-US" dirty="0"/>
          </a:p>
        </p:txBody>
      </p:sp>
      <p:sp>
        <p:nvSpPr>
          <p:cNvPr id="3" name="Content Placeholder 2"/>
          <p:cNvSpPr>
            <a:spLocks noGrp="1"/>
          </p:cNvSpPr>
          <p:nvPr>
            <p:ph idx="1"/>
          </p:nvPr>
        </p:nvSpPr>
        <p:spPr>
          <a:xfrm>
            <a:off x="685800" y="1600200"/>
            <a:ext cx="8001000" cy="1143000"/>
          </a:xfrm>
        </p:spPr>
        <p:txBody>
          <a:bodyPr/>
          <a:lstStyle/>
          <a:p>
            <a:r>
              <a:rPr lang="en-US" dirty="0"/>
              <a:t>L</a:t>
            </a:r>
            <a:r>
              <a:rPr lang="en-US" dirty="0" smtClean="0"/>
              <a:t>inear regression not good choice here</a:t>
            </a:r>
          </a:p>
          <a:p>
            <a:pPr lvl="1"/>
            <a:r>
              <a:rPr lang="en-US" dirty="0" smtClean="0"/>
              <a:t>Piecewise linear better matches data</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65</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4700" y="2743200"/>
            <a:ext cx="7759700" cy="3505200"/>
          </a:xfrm>
          <a:prstGeom prst="rect">
            <a:avLst/>
          </a:prstGeom>
        </p:spPr>
      </p:pic>
    </p:spTree>
    <p:extLst>
      <p:ext uri="{BB962C8B-B14F-4D97-AF65-F5344CB8AC3E}">
        <p14:creationId xmlns:p14="http://schemas.microsoft.com/office/powerpoint/2010/main" val="407502032"/>
      </p:ext>
    </p:extLst>
  </p:cSld>
  <p:clrMapOvr>
    <a:masterClrMapping/>
  </p:clrMapOvr>
  <p:timing>
    <p:tnLst>
      <p:par>
        <p:cTn xmlns:p14="http://schemas.microsoft.com/office/powerpoint/2010/mai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Function</a:t>
            </a:r>
            <a:endParaRPr lang="en-US" dirty="0"/>
          </a:p>
        </p:txBody>
      </p:sp>
      <p:sp>
        <p:nvSpPr>
          <p:cNvPr id="3" name="Content Placeholder 2"/>
          <p:cNvSpPr>
            <a:spLocks noGrp="1"/>
          </p:cNvSpPr>
          <p:nvPr>
            <p:ph idx="1"/>
          </p:nvPr>
        </p:nvSpPr>
        <p:spPr>
          <a:xfrm>
            <a:off x="228600" y="1676400"/>
            <a:ext cx="3810000" cy="4419600"/>
          </a:xfrm>
        </p:spPr>
        <p:txBody>
          <a:bodyPr/>
          <a:lstStyle/>
          <a:p>
            <a:r>
              <a:rPr lang="en-US" dirty="0"/>
              <a:t>S</a:t>
            </a:r>
            <a:r>
              <a:rPr lang="en-US" dirty="0" smtClean="0"/>
              <a:t>mooth function that won’t waste its time between categories</a:t>
            </a:r>
          </a:p>
          <a:p>
            <a:pPr lvl="1"/>
            <a:r>
              <a:rPr lang="en-US" dirty="0" smtClean="0"/>
              <a:t>Use this in place of piecewise linear on previous slide</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66</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1000" y="1905000"/>
            <a:ext cx="4838700" cy="4038600"/>
          </a:xfrm>
          <a:prstGeom prst="rect">
            <a:avLst/>
          </a:prstGeom>
        </p:spPr>
      </p:pic>
    </p:spTree>
    <p:extLst>
      <p:ext uri="{BB962C8B-B14F-4D97-AF65-F5344CB8AC3E}">
        <p14:creationId xmlns:p14="http://schemas.microsoft.com/office/powerpoint/2010/main" val="2147257071"/>
      </p:ext>
    </p:extLst>
  </p:cSld>
  <p:clrMapOvr>
    <a:masterClrMapping/>
  </p:clrMapOvr>
  <p:timing>
    <p:tnLst>
      <p:par>
        <p:cTn xmlns:p14="http://schemas.microsoft.com/office/powerpoint/2010/mai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Function</a:t>
            </a:r>
            <a:endParaRPr lang="en-US" dirty="0"/>
          </a:p>
        </p:txBody>
      </p:sp>
      <p:sp>
        <p:nvSpPr>
          <p:cNvPr id="3" name="Content Placeholder 2"/>
          <p:cNvSpPr>
            <a:spLocks noGrp="1"/>
          </p:cNvSpPr>
          <p:nvPr>
            <p:ph idx="1"/>
          </p:nvPr>
        </p:nvSpPr>
        <p:spPr/>
        <p:txBody>
          <a:bodyPr/>
          <a:lstStyle/>
          <a:p>
            <a:r>
              <a:rPr lang="is-IS" dirty="0"/>
              <a:t>T</a:t>
            </a:r>
            <a:r>
              <a:rPr lang="is-IS" dirty="0" smtClean="0"/>
              <a:t>he logistic function is</a:t>
            </a:r>
            <a:endParaRPr lang="en-US" dirty="0" smtClean="0"/>
          </a:p>
          <a:p>
            <a:pPr lvl="1"/>
            <a:r>
              <a:rPr lang="is-IS" dirty="0" smtClean="0"/>
              <a:t>And we have </a:t>
            </a:r>
            <a:r>
              <a:rPr lang="is-IS" dirty="0">
                <a:latin typeface="Lucida Grande"/>
                <a:cs typeface="Lucida Grande"/>
              </a:rPr>
              <a:t>y = F</a:t>
            </a:r>
            <a:r>
              <a:rPr lang="is-IS" dirty="0" smtClean="0">
                <a:latin typeface="Lucida Grande"/>
                <a:cs typeface="Lucida Grande"/>
              </a:rPr>
              <a:t>(t)</a:t>
            </a:r>
            <a:r>
              <a:rPr lang="is-IS" dirty="0" smtClean="0"/>
              <a:t>   </a:t>
            </a:r>
            <a:endParaRPr lang="is-IS" dirty="0"/>
          </a:p>
          <a:p>
            <a:r>
              <a:rPr lang="en-US" dirty="0" smtClean="0"/>
              <a:t>For </a:t>
            </a:r>
            <a:r>
              <a:rPr lang="en-US" dirty="0"/>
              <a:t>data </a:t>
            </a:r>
            <a:r>
              <a:rPr lang="en-US" dirty="0" smtClean="0"/>
              <a:t>of </a:t>
            </a:r>
            <a:r>
              <a:rPr lang="en-US" dirty="0"/>
              <a:t>form </a:t>
            </a:r>
            <a:r>
              <a:rPr lang="en-US" dirty="0">
                <a:latin typeface="Lucida Grande"/>
                <a:cs typeface="Lucida Grande"/>
              </a:rPr>
              <a:t>x = (x</a:t>
            </a:r>
            <a:r>
              <a:rPr lang="en-US" baseline="-25000" dirty="0">
                <a:latin typeface="Lucida Grande"/>
                <a:cs typeface="Lucida Grande"/>
              </a:rPr>
              <a:t>1</a:t>
            </a:r>
            <a:r>
              <a:rPr lang="en-US" dirty="0">
                <a:latin typeface="Lucida Grande"/>
                <a:cs typeface="Lucida Grande"/>
              </a:rPr>
              <a:t>,x</a:t>
            </a:r>
            <a:r>
              <a:rPr lang="en-US" baseline="-25000" dirty="0">
                <a:latin typeface="Lucida Grande"/>
                <a:cs typeface="Lucida Grande"/>
              </a:rPr>
              <a:t>2</a:t>
            </a:r>
            <a:r>
              <a:rPr lang="en-US" dirty="0">
                <a:latin typeface="Lucida Grande"/>
                <a:cs typeface="Lucida Grande"/>
              </a:rPr>
              <a:t>,</a:t>
            </a:r>
            <a:r>
              <a:rPr lang="is-IS" dirty="0">
                <a:latin typeface="Lucida Grande"/>
                <a:cs typeface="Lucida Grande"/>
              </a:rPr>
              <a:t>…,x</a:t>
            </a:r>
            <a:r>
              <a:rPr lang="is-IS" baseline="-25000" dirty="0">
                <a:latin typeface="Lucida Grande"/>
                <a:cs typeface="Lucida Grande"/>
              </a:rPr>
              <a:t>n</a:t>
            </a:r>
            <a:r>
              <a:rPr lang="is-IS" dirty="0">
                <a:latin typeface="Lucida Grande"/>
                <a:cs typeface="Lucida Grande"/>
              </a:rPr>
              <a:t>) </a:t>
            </a:r>
            <a:endParaRPr lang="is-IS" dirty="0" smtClean="0">
              <a:latin typeface="Lucida Grande"/>
              <a:cs typeface="Lucida Grande"/>
            </a:endParaRPr>
          </a:p>
          <a:p>
            <a:pPr lvl="1"/>
            <a:r>
              <a:rPr lang="en-US" dirty="0" smtClean="0"/>
              <a:t>W</a:t>
            </a:r>
            <a:r>
              <a:rPr lang="is-IS" dirty="0" smtClean="0"/>
              <a:t>e let </a:t>
            </a:r>
            <a:r>
              <a:rPr lang="is-IS" dirty="0" smtClean="0">
                <a:latin typeface="Lucida Grande"/>
                <a:cs typeface="Lucida Grande"/>
              </a:rPr>
              <a:t>t = b</a:t>
            </a:r>
            <a:r>
              <a:rPr lang="is-IS" baseline="-25000" dirty="0" smtClean="0">
                <a:latin typeface="Lucida Grande"/>
                <a:cs typeface="Lucida Grande"/>
              </a:rPr>
              <a:t>0</a:t>
            </a:r>
            <a:r>
              <a:rPr lang="is-IS" dirty="0" smtClean="0">
                <a:latin typeface="Lucida Grande"/>
                <a:cs typeface="Lucida Grande"/>
              </a:rPr>
              <a:t> + b</a:t>
            </a:r>
            <a:r>
              <a:rPr lang="is-IS" baseline="-25000" dirty="0" smtClean="0">
                <a:latin typeface="Lucida Grande"/>
                <a:cs typeface="Lucida Grande"/>
              </a:rPr>
              <a:t>1</a:t>
            </a:r>
            <a:r>
              <a:rPr lang="is-IS" dirty="0" smtClean="0">
                <a:latin typeface="Lucida Grande"/>
                <a:cs typeface="Lucida Grande"/>
              </a:rPr>
              <a:t>x</a:t>
            </a:r>
            <a:r>
              <a:rPr lang="is-IS" baseline="-25000" dirty="0" smtClean="0">
                <a:latin typeface="Lucida Grande"/>
                <a:cs typeface="Lucida Grande"/>
              </a:rPr>
              <a:t>1</a:t>
            </a:r>
            <a:r>
              <a:rPr lang="is-IS" dirty="0" smtClean="0">
                <a:latin typeface="Lucida Grande"/>
                <a:cs typeface="Lucida Grande"/>
              </a:rPr>
              <a:t> + ... + b</a:t>
            </a:r>
            <a:r>
              <a:rPr lang="is-IS" baseline="-25000" dirty="0" smtClean="0">
                <a:latin typeface="Lucida Grande"/>
                <a:cs typeface="Lucida Grande"/>
              </a:rPr>
              <a:t>n</a:t>
            </a:r>
            <a:r>
              <a:rPr lang="is-IS" dirty="0" smtClean="0">
                <a:latin typeface="Lucida Grande"/>
                <a:cs typeface="Lucida Grande"/>
              </a:rPr>
              <a:t>x</a:t>
            </a:r>
            <a:r>
              <a:rPr lang="is-IS" baseline="-25000" dirty="0" smtClean="0">
                <a:latin typeface="Lucida Grande"/>
                <a:cs typeface="Lucida Grande"/>
              </a:rPr>
              <a:t>n</a:t>
            </a:r>
            <a:r>
              <a:rPr lang="is-IS" dirty="0" smtClean="0"/>
              <a:t>    </a:t>
            </a:r>
          </a:p>
          <a:p>
            <a:r>
              <a:rPr lang="is-IS" dirty="0" smtClean="0"/>
              <a:t>Then</a:t>
            </a:r>
          </a:p>
          <a:p>
            <a:pPr lvl="1"/>
            <a:endParaRPr lang="is-IS" dirty="0"/>
          </a:p>
          <a:p>
            <a:pPr lvl="1"/>
            <a:endParaRPr lang="is-IS" dirty="0" smtClean="0"/>
          </a:p>
          <a:p>
            <a:r>
              <a:rPr lang="is-IS" dirty="0" smtClean="0"/>
              <a:t>How to determine parameters </a:t>
            </a:r>
            <a:r>
              <a:rPr lang="is-IS" dirty="0" smtClean="0">
                <a:latin typeface="Lucida Grande"/>
                <a:cs typeface="Lucida Grande"/>
              </a:rPr>
              <a:t>b</a:t>
            </a:r>
            <a:r>
              <a:rPr lang="is-IS" baseline="-25000" dirty="0" smtClean="0">
                <a:latin typeface="Lucida Grande"/>
                <a:cs typeface="Lucida Grande"/>
              </a:rPr>
              <a:t>i</a:t>
            </a:r>
            <a:r>
              <a:rPr lang="is-IS" dirty="0" smtClean="0"/>
              <a:t> ?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67</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0200" y="4436705"/>
            <a:ext cx="4991203" cy="897295"/>
          </a:xfrm>
          <a:prstGeom prst="rect">
            <a:avLst/>
          </a:prstGeom>
        </p:spPr>
      </p:pic>
      <p:pic>
        <p:nvPicPr>
          <p:cNvPr id="7" name="Picture 6" descr="temp.tif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62600" y="1676400"/>
            <a:ext cx="1905000" cy="635000"/>
          </a:xfrm>
          <a:prstGeom prst="rect">
            <a:avLst/>
          </a:prstGeom>
        </p:spPr>
      </p:pic>
    </p:spTree>
    <p:extLst>
      <p:ext uri="{BB962C8B-B14F-4D97-AF65-F5344CB8AC3E}">
        <p14:creationId xmlns:p14="http://schemas.microsoft.com/office/powerpoint/2010/main" val="4085051035"/>
      </p:ext>
    </p:extLst>
  </p:cSld>
  <p:clrMapOvr>
    <a:masterClrMapping/>
  </p:clrMapOvr>
  <p:timing>
    <p:tnLst>
      <p:par>
        <p:cTn xmlns:p14="http://schemas.microsoft.com/office/powerpoint/2010/mai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Logistic Regression</a:t>
            </a:r>
            <a:endParaRPr lang="en-US" dirty="0"/>
          </a:p>
        </p:txBody>
      </p:sp>
      <p:sp>
        <p:nvSpPr>
          <p:cNvPr id="3" name="Content Placeholder 2"/>
          <p:cNvSpPr>
            <a:spLocks noGrp="1"/>
          </p:cNvSpPr>
          <p:nvPr>
            <p:ph idx="1"/>
          </p:nvPr>
        </p:nvSpPr>
        <p:spPr/>
        <p:txBody>
          <a:bodyPr/>
          <a:lstStyle/>
          <a:p>
            <a:r>
              <a:rPr lang="en-US" dirty="0" smtClean="0"/>
              <a:t>Can treat </a:t>
            </a:r>
            <a:r>
              <a:rPr lang="en-US" dirty="0" smtClean="0">
                <a:latin typeface="Lucida Grande"/>
                <a:cs typeface="Lucida Grande"/>
              </a:rPr>
              <a:t>F(x)</a:t>
            </a:r>
            <a:r>
              <a:rPr lang="en-US" dirty="0" smtClean="0"/>
              <a:t> as a probability</a:t>
            </a:r>
          </a:p>
          <a:p>
            <a:pPr lvl="1"/>
            <a:r>
              <a:rPr lang="en-US" dirty="0" smtClean="0"/>
              <a:t>That is, </a:t>
            </a:r>
            <a:r>
              <a:rPr lang="en-US" dirty="0" smtClean="0">
                <a:latin typeface="Lucida Grande"/>
                <a:cs typeface="Lucida Grande"/>
              </a:rPr>
              <a:t>F(x)</a:t>
            </a:r>
            <a:r>
              <a:rPr lang="en-US" dirty="0" smtClean="0"/>
              <a:t> is probability that </a:t>
            </a:r>
            <a:r>
              <a:rPr lang="en-US" dirty="0" smtClean="0">
                <a:latin typeface="Lucida Grande"/>
                <a:cs typeface="Lucida Grande"/>
              </a:rPr>
              <a:t>x</a:t>
            </a:r>
            <a:r>
              <a:rPr lang="en-US" dirty="0" smtClean="0"/>
              <a:t> belongs to the class associated with “1”</a:t>
            </a:r>
          </a:p>
          <a:p>
            <a:pPr lvl="1"/>
            <a:r>
              <a:rPr lang="en-US" dirty="0" smtClean="0"/>
              <a:t>And </a:t>
            </a:r>
            <a:r>
              <a:rPr lang="en-US" dirty="0" smtClean="0">
                <a:latin typeface="Lucida Grande"/>
                <a:cs typeface="Lucida Grande"/>
              </a:rPr>
              <a:t>1-F(x)</a:t>
            </a:r>
            <a:r>
              <a:rPr lang="en-US" dirty="0" smtClean="0"/>
              <a:t> is probability of class “0”</a:t>
            </a:r>
          </a:p>
          <a:p>
            <a:r>
              <a:rPr lang="en-US" dirty="0" smtClean="0"/>
              <a:t>To “train”, must determine </a:t>
            </a:r>
            <a:r>
              <a:rPr lang="is-IS" dirty="0"/>
              <a:t>the </a:t>
            </a:r>
            <a:r>
              <a:rPr lang="is-IS" dirty="0">
                <a:latin typeface="Lucida Grande"/>
                <a:cs typeface="Lucida Grande"/>
              </a:rPr>
              <a:t>b</a:t>
            </a:r>
            <a:r>
              <a:rPr lang="is-IS" baseline="-25000" dirty="0">
                <a:latin typeface="Lucida Grande"/>
                <a:cs typeface="Lucida Grande"/>
              </a:rPr>
              <a:t>i</a:t>
            </a:r>
            <a:r>
              <a:rPr lang="is-IS" dirty="0"/>
              <a:t> </a:t>
            </a:r>
            <a:r>
              <a:rPr lang="en-US" dirty="0" smtClean="0"/>
              <a:t>     </a:t>
            </a:r>
          </a:p>
          <a:p>
            <a:r>
              <a:rPr lang="en-US" dirty="0" smtClean="0"/>
              <a:t>This is done by setting it up as a MLE</a:t>
            </a:r>
          </a:p>
          <a:p>
            <a:pPr lvl="1"/>
            <a:r>
              <a:rPr lang="en-US" dirty="0" smtClean="0"/>
              <a:t>Set derivatives equal to 0, and so on</a:t>
            </a:r>
          </a:p>
          <a:p>
            <a:pPr lvl="1"/>
            <a:r>
              <a:rPr lang="en-US" dirty="0" smtClean="0"/>
              <a:t>Numerical </a:t>
            </a:r>
            <a:r>
              <a:rPr lang="en-US" dirty="0" err="1" smtClean="0"/>
              <a:t>appox</a:t>
            </a:r>
            <a:r>
              <a:rPr lang="en-US" dirty="0" smtClean="0"/>
              <a:t>. (Newton’s method)</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68</a:t>
            </a:fld>
            <a:endParaRPr lang="en-US"/>
          </a:p>
        </p:txBody>
      </p:sp>
    </p:spTree>
    <p:extLst>
      <p:ext uri="{BB962C8B-B14F-4D97-AF65-F5344CB8AC3E}">
        <p14:creationId xmlns:p14="http://schemas.microsoft.com/office/powerpoint/2010/main" val="3058023390"/>
      </p:ext>
    </p:extLst>
  </p:cSld>
  <p:clrMapOvr>
    <a:masterClrMapping/>
  </p:clrMapOvr>
  <p:timing>
    <p:tnLst>
      <p:par>
        <p:cTn xmlns:p14="http://schemas.microsoft.com/office/powerpoint/2010/mai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Linear </a:t>
            </a:r>
            <a:r>
              <a:rPr lang="en-US" dirty="0" err="1" smtClean="0"/>
              <a:t>vs</a:t>
            </a:r>
            <a:r>
              <a:rPr lang="en-US" dirty="0" smtClean="0"/>
              <a:t> logistic regression?</a:t>
            </a:r>
          </a:p>
          <a:p>
            <a:pPr lvl="1"/>
            <a:r>
              <a:rPr lang="en-US" dirty="0" smtClean="0"/>
              <a:t>For different types of problems</a:t>
            </a:r>
          </a:p>
          <a:p>
            <a:pPr lvl="1"/>
            <a:r>
              <a:rPr lang="en-US" dirty="0" smtClean="0"/>
              <a:t>Linear is easy, logistic is harder</a:t>
            </a:r>
          </a:p>
          <a:p>
            <a:r>
              <a:rPr lang="en-US" dirty="0" smtClean="0"/>
              <a:t>Logistic regression </a:t>
            </a:r>
            <a:r>
              <a:rPr lang="en-US" dirty="0" err="1" smtClean="0"/>
              <a:t>vs</a:t>
            </a:r>
            <a:r>
              <a:rPr lang="en-US" dirty="0" smtClean="0"/>
              <a:t> naïve Bayes?</a:t>
            </a:r>
          </a:p>
          <a:p>
            <a:pPr lvl="1"/>
            <a:r>
              <a:rPr lang="en-US" dirty="0" smtClean="0"/>
              <a:t>Logistic regression gives an approximate solution to the exact problem</a:t>
            </a:r>
          </a:p>
          <a:p>
            <a:pPr lvl="1"/>
            <a:r>
              <a:rPr lang="en-US" dirty="0" smtClean="0"/>
              <a:t>Naïve Bayes is </a:t>
            </a:r>
            <a:r>
              <a:rPr lang="en-US" dirty="0"/>
              <a:t>a</a:t>
            </a:r>
            <a:r>
              <a:rPr lang="en-US" dirty="0" smtClean="0"/>
              <a:t>n exact solution to an approximate problem</a:t>
            </a:r>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69</a:t>
            </a:fld>
            <a:endParaRPr lang="en-US"/>
          </a:p>
        </p:txBody>
      </p:sp>
    </p:spTree>
    <p:extLst>
      <p:ext uri="{BB962C8B-B14F-4D97-AF65-F5344CB8AC3E}">
        <p14:creationId xmlns:p14="http://schemas.microsoft.com/office/powerpoint/2010/main" val="2142721868"/>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Arial"/>
                <a:cs typeface="Arial"/>
              </a:rPr>
              <a:t>k</a:t>
            </a:r>
            <a:r>
              <a:rPr lang="en-US" dirty="0" smtClean="0"/>
              <a:t>-NN</a:t>
            </a:r>
            <a:endParaRPr lang="en-US" dirty="0"/>
          </a:p>
        </p:txBody>
      </p:sp>
      <p:sp>
        <p:nvSpPr>
          <p:cNvPr id="3" name="Content Placeholder 2"/>
          <p:cNvSpPr>
            <a:spLocks noGrp="1"/>
          </p:cNvSpPr>
          <p:nvPr>
            <p:ph idx="1"/>
          </p:nvPr>
        </p:nvSpPr>
        <p:spPr>
          <a:xfrm>
            <a:off x="609600" y="1676400"/>
            <a:ext cx="8077200" cy="4419600"/>
          </a:xfrm>
        </p:spPr>
        <p:txBody>
          <a:bodyPr/>
          <a:lstStyle/>
          <a:p>
            <a:r>
              <a:rPr lang="en-US" dirty="0" smtClean="0"/>
              <a:t>Which data points get to vote?</a:t>
            </a:r>
          </a:p>
          <a:p>
            <a:pPr lvl="1"/>
            <a:r>
              <a:rPr lang="en-US" dirty="0" smtClean="0"/>
              <a:t>If it’s a “national” election, and majority rules, the most numerous class always wins</a:t>
            </a:r>
          </a:p>
          <a:p>
            <a:pPr lvl="1"/>
            <a:r>
              <a:rPr lang="en-US" dirty="0" smtClean="0"/>
              <a:t>That’s not very informative, so no “national elections” in </a:t>
            </a:r>
            <a:r>
              <a:rPr lang="en-US" dirty="0">
                <a:latin typeface="Arial"/>
                <a:cs typeface="Arial"/>
              </a:rPr>
              <a:t>k</a:t>
            </a:r>
            <a:r>
              <a:rPr lang="en-US" dirty="0" smtClean="0"/>
              <a:t>-NN</a:t>
            </a:r>
          </a:p>
          <a:p>
            <a:r>
              <a:rPr lang="en-US" dirty="0" smtClean="0"/>
              <a:t>But what about “local” elections?</a:t>
            </a:r>
          </a:p>
          <a:p>
            <a:pPr lvl="1"/>
            <a:r>
              <a:rPr lang="en-US" dirty="0"/>
              <a:t>O</a:t>
            </a:r>
            <a:r>
              <a:rPr lang="en-US" dirty="0" smtClean="0"/>
              <a:t>nly the training data nearby gets to vote</a:t>
            </a:r>
          </a:p>
          <a:p>
            <a:pPr lvl="1"/>
            <a:r>
              <a:rPr lang="en-US" dirty="0" smtClean="0"/>
              <a:t>This might be more interesting</a:t>
            </a:r>
            <a:r>
              <a:rPr lang="is-IS" dirty="0" smtClean="0"/>
              <a:t>…</a:t>
            </a:r>
            <a:endParaRPr lang="en-US" dirty="0" smtClean="0"/>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a:t>
            </a:fld>
            <a:endParaRPr lang="en-US"/>
          </a:p>
        </p:txBody>
      </p:sp>
    </p:spTree>
  </p:cSld>
  <p:clrMapOvr>
    <a:masterClrMapping/>
  </p:clrMapOvr>
  <p:timing>
    <p:tnLst>
      <p:par>
        <p:cTn xmlns:p14="http://schemas.microsoft.com/office/powerpoint/2010/mai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676400"/>
            <a:ext cx="7772400" cy="1371600"/>
          </a:xfrm>
        </p:spPr>
        <p:txBody>
          <a:bodyPr/>
          <a:lstStyle/>
          <a:p>
            <a:pPr eaLnBrk="1" hangingPunct="1"/>
            <a:r>
              <a:rPr lang="en-US" dirty="0" smtClean="0"/>
              <a:t>Conditional Random Fields</a:t>
            </a:r>
          </a:p>
        </p:txBody>
      </p:sp>
      <p:sp>
        <p:nvSpPr>
          <p:cNvPr id="5" name="Footer Placeholder 4"/>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6" name="Slide Number Placeholder 5"/>
          <p:cNvSpPr>
            <a:spLocks noGrp="1"/>
          </p:cNvSpPr>
          <p:nvPr>
            <p:ph type="sldNum" sz="quarter" idx="4"/>
          </p:nvPr>
        </p:nvSpPr>
        <p:spPr/>
        <p:txBody>
          <a:bodyPr/>
          <a:lstStyle/>
          <a:p>
            <a:fld id="{E4131050-4FF2-0646-B549-420EB1446C49}" type="slidenum">
              <a:rPr lang="en-US" smtClean="0"/>
              <a:pPr/>
              <a:t>70</a:t>
            </a:fld>
            <a:endParaRPr lang="en-US"/>
          </a:p>
        </p:txBody>
      </p:sp>
    </p:spTree>
    <p:extLst>
      <p:ext uri="{BB962C8B-B14F-4D97-AF65-F5344CB8AC3E}">
        <p14:creationId xmlns:p14="http://schemas.microsoft.com/office/powerpoint/2010/main" val="522696501"/>
      </p:ext>
    </p:extLst>
  </p:cSld>
  <p:clrMapOvr>
    <a:masterClrMapping/>
  </p:clrMapOvr>
  <p:timing>
    <p:tnLst>
      <p:par>
        <p:cTn xmlns:p14="http://schemas.microsoft.com/office/powerpoint/2010/mai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Conditional Random Fields</a:t>
            </a:r>
            <a:endParaRPr lang="en-US" dirty="0"/>
          </a:p>
        </p:txBody>
      </p:sp>
      <p:sp>
        <p:nvSpPr>
          <p:cNvPr id="3" name="Content Placeholder 2"/>
          <p:cNvSpPr>
            <a:spLocks noGrp="1"/>
          </p:cNvSpPr>
          <p:nvPr>
            <p:ph idx="1"/>
          </p:nvPr>
        </p:nvSpPr>
        <p:spPr/>
        <p:txBody>
          <a:bodyPr/>
          <a:lstStyle/>
          <a:p>
            <a:r>
              <a:rPr lang="en-US" dirty="0" smtClean="0"/>
              <a:t>Intuitively appealing generalization of Hidden Markov Models (and similar)</a:t>
            </a:r>
          </a:p>
          <a:p>
            <a:r>
              <a:rPr lang="en-US" dirty="0" smtClean="0"/>
              <a:t>CRF algorithms not as nice as HMM</a:t>
            </a:r>
          </a:p>
          <a:p>
            <a:r>
              <a:rPr lang="en-US" dirty="0" smtClean="0"/>
              <a:t>So, CRF may not always be appropriate</a:t>
            </a:r>
          </a:p>
          <a:p>
            <a:r>
              <a:rPr lang="en-US" dirty="0" smtClean="0"/>
              <a:t>Probably more of a niche topic</a:t>
            </a:r>
          </a:p>
          <a:p>
            <a:pPr lvl="1"/>
            <a:r>
              <a:rPr lang="en-US" dirty="0" smtClean="0"/>
              <a:t>May be good for some specific cases</a:t>
            </a:r>
          </a:p>
          <a:p>
            <a:pPr lvl="1"/>
            <a:r>
              <a:rPr lang="en-US" dirty="0" smtClean="0"/>
              <a:t>May not be good choice in general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71</a:t>
            </a:fld>
            <a:endParaRPr lang="en-US"/>
          </a:p>
        </p:txBody>
      </p:sp>
    </p:spTree>
    <p:extLst>
      <p:ext uri="{BB962C8B-B14F-4D97-AF65-F5344CB8AC3E}">
        <p14:creationId xmlns:p14="http://schemas.microsoft.com/office/powerpoint/2010/main" val="1282633548"/>
      </p:ext>
    </p:extLst>
  </p:cSld>
  <p:clrMapOvr>
    <a:masterClrMapping/>
  </p:clrMapOvr>
  <p:timing>
    <p:tnLst>
      <p:par>
        <p:cTn xmlns:p14="http://schemas.microsoft.com/office/powerpoint/2010/mai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Structure of HMM</a:t>
            </a:r>
            <a:endParaRPr lang="en-US" dirty="0"/>
          </a:p>
        </p:txBody>
      </p:sp>
      <p:sp>
        <p:nvSpPr>
          <p:cNvPr id="3" name="Content Placeholder 2"/>
          <p:cNvSpPr>
            <a:spLocks noGrp="1"/>
          </p:cNvSpPr>
          <p:nvPr>
            <p:ph idx="1"/>
          </p:nvPr>
        </p:nvSpPr>
        <p:spPr>
          <a:xfrm>
            <a:off x="685800" y="1676400"/>
            <a:ext cx="7772400" cy="1219200"/>
          </a:xfrm>
        </p:spPr>
        <p:txBody>
          <a:bodyPr/>
          <a:lstStyle/>
          <a:p>
            <a:r>
              <a:rPr lang="en-US" dirty="0"/>
              <a:t>S</a:t>
            </a:r>
            <a:r>
              <a:rPr lang="en-US" dirty="0" smtClean="0"/>
              <a:t>tate transitions </a:t>
            </a:r>
            <a:r>
              <a:rPr lang="en-US" dirty="0" smtClean="0">
                <a:latin typeface="Lucida Grande"/>
                <a:cs typeface="Lucida Grande"/>
              </a:rPr>
              <a:t>X</a:t>
            </a:r>
            <a:r>
              <a:rPr lang="en-US" baseline="-25000" dirty="0" smtClean="0">
                <a:latin typeface="Lucida Grande"/>
                <a:cs typeface="Lucida Grande"/>
              </a:rPr>
              <a:t>i</a:t>
            </a:r>
            <a:r>
              <a:rPr lang="en-US" dirty="0" smtClean="0"/>
              <a:t> and observations </a:t>
            </a:r>
            <a:r>
              <a:rPr lang="en-US" dirty="0" err="1" smtClean="0">
                <a:latin typeface="Lucida Grande"/>
                <a:cs typeface="Lucida Grande"/>
              </a:rPr>
              <a:t>O</a:t>
            </a:r>
            <a:r>
              <a:rPr lang="en-US" baseline="-25000" dirty="0" err="1" smtClean="0">
                <a:latin typeface="Lucida Grande"/>
                <a:cs typeface="Lucida Grande"/>
              </a:rPr>
              <a:t>i</a:t>
            </a:r>
            <a:r>
              <a:rPr lang="en-US" dirty="0" smtClean="0"/>
              <a:t> in an HMM</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72</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3429000"/>
            <a:ext cx="7137400" cy="2362200"/>
          </a:xfrm>
          <a:prstGeom prst="rect">
            <a:avLst/>
          </a:prstGeom>
        </p:spPr>
      </p:pic>
    </p:spTree>
    <p:extLst>
      <p:ext uri="{BB962C8B-B14F-4D97-AF65-F5344CB8AC3E}">
        <p14:creationId xmlns:p14="http://schemas.microsoft.com/office/powerpoint/2010/main" val="703925835"/>
      </p:ext>
    </p:extLst>
  </p:cSld>
  <p:clrMapOvr>
    <a:masterClrMapping/>
  </p:clrMapOvr>
  <p:timing>
    <p:tnLst>
      <p:par>
        <p:cTn xmlns:p14="http://schemas.microsoft.com/office/powerpoint/2010/mai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Graph Structure of HMM</a:t>
            </a:r>
            <a:endParaRPr lang="en-US" dirty="0"/>
          </a:p>
        </p:txBody>
      </p:sp>
      <p:sp>
        <p:nvSpPr>
          <p:cNvPr id="3" name="Content Placeholder 2"/>
          <p:cNvSpPr>
            <a:spLocks noGrp="1"/>
          </p:cNvSpPr>
          <p:nvPr>
            <p:ph idx="1"/>
          </p:nvPr>
        </p:nvSpPr>
        <p:spPr>
          <a:xfrm>
            <a:off x="685800" y="1676400"/>
            <a:ext cx="7772400" cy="1219200"/>
          </a:xfrm>
        </p:spPr>
        <p:txBody>
          <a:bodyPr/>
          <a:lstStyle/>
          <a:p>
            <a:r>
              <a:rPr lang="en-US" dirty="0" smtClean="0"/>
              <a:t>Why a directed graph?</a:t>
            </a:r>
          </a:p>
          <a:p>
            <a:r>
              <a:rPr lang="en-US" dirty="0" smtClean="0"/>
              <a:t>And why not other interconnections?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73</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16000" y="3429000"/>
            <a:ext cx="7137400" cy="2362200"/>
          </a:xfrm>
          <a:prstGeom prst="rect">
            <a:avLst/>
          </a:prstGeom>
        </p:spPr>
      </p:pic>
    </p:spTree>
    <p:extLst>
      <p:ext uri="{BB962C8B-B14F-4D97-AF65-F5344CB8AC3E}">
        <p14:creationId xmlns:p14="http://schemas.microsoft.com/office/powerpoint/2010/main" val="2566357798"/>
      </p:ext>
    </p:extLst>
  </p:cSld>
  <p:clrMapOvr>
    <a:masterClrMapping/>
  </p:clrMapOvr>
  <p:timing>
    <p:tnLst>
      <p:par>
        <p:cTn xmlns:p14="http://schemas.microsoft.com/office/powerpoint/2010/mai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Pilot Example</a:t>
            </a:r>
            <a:endParaRPr lang="en-US" dirty="0"/>
          </a:p>
        </p:txBody>
      </p:sp>
      <p:sp>
        <p:nvSpPr>
          <p:cNvPr id="3" name="Content Placeholder 2"/>
          <p:cNvSpPr>
            <a:spLocks noGrp="1"/>
          </p:cNvSpPr>
          <p:nvPr>
            <p:ph idx="1"/>
          </p:nvPr>
        </p:nvSpPr>
        <p:spPr/>
        <p:txBody>
          <a:bodyPr/>
          <a:lstStyle/>
          <a:p>
            <a:r>
              <a:rPr lang="en-US" dirty="0" smtClean="0"/>
              <a:t>Why worry about these things?</a:t>
            </a:r>
          </a:p>
          <a:p>
            <a:r>
              <a:rPr lang="en-US" dirty="0" smtClean="0"/>
              <a:t>Consider modeling airplane pilot </a:t>
            </a:r>
            <a:endParaRPr lang="en-US" dirty="0"/>
          </a:p>
          <a:p>
            <a:pPr lvl="1"/>
            <a:r>
              <a:rPr lang="en-US" dirty="0" smtClean="0"/>
              <a:t>Hidden states? Something about pilot</a:t>
            </a:r>
          </a:p>
          <a:p>
            <a:pPr lvl="1"/>
            <a:r>
              <a:rPr lang="en-US" dirty="0" smtClean="0"/>
              <a:t>Observations? </a:t>
            </a:r>
            <a:r>
              <a:rPr lang="en-US" dirty="0"/>
              <a:t>S</a:t>
            </a:r>
            <a:r>
              <a:rPr lang="en-US" dirty="0" smtClean="0"/>
              <a:t>peed, altitude, </a:t>
            </a:r>
            <a:r>
              <a:rPr lang="is-IS" dirty="0" smtClean="0"/>
              <a:t>etc.</a:t>
            </a:r>
          </a:p>
          <a:p>
            <a:r>
              <a:rPr lang="is-IS" dirty="0" smtClean="0"/>
              <a:t>Observations would almost certainly have an effect on states</a:t>
            </a:r>
          </a:p>
          <a:p>
            <a:pPr lvl="1"/>
            <a:r>
              <a:rPr lang="is-IS" dirty="0"/>
              <a:t>B</a:t>
            </a:r>
            <a:r>
              <a:rPr lang="is-IS" dirty="0" smtClean="0"/>
              <a:t>ut this is not part of HMM!</a:t>
            </a:r>
          </a:p>
          <a:p>
            <a:pPr lvl="1"/>
            <a:r>
              <a:rPr lang="is-IS" dirty="0" smtClean="0"/>
              <a:t>No path from </a:t>
            </a:r>
            <a:r>
              <a:rPr lang="is-IS" dirty="0" smtClean="0">
                <a:latin typeface="Lucida Grande"/>
                <a:cs typeface="Lucida Grande"/>
              </a:rPr>
              <a:t>O</a:t>
            </a:r>
            <a:r>
              <a:rPr lang="is-IS" baseline="-25000" dirty="0" smtClean="0">
                <a:latin typeface="Lucida Grande"/>
                <a:cs typeface="Lucida Grande"/>
              </a:rPr>
              <a:t>i</a:t>
            </a:r>
            <a:r>
              <a:rPr lang="is-IS" dirty="0" smtClean="0"/>
              <a:t> to </a:t>
            </a:r>
            <a:r>
              <a:rPr lang="is-IS" dirty="0" smtClean="0">
                <a:latin typeface="Lucida Grande"/>
                <a:cs typeface="Lucida Grande"/>
              </a:rPr>
              <a:t>X</a:t>
            </a:r>
            <a:r>
              <a:rPr lang="is-IS" baseline="-25000" dirty="0" smtClean="0">
                <a:latin typeface="Lucida Grande"/>
                <a:cs typeface="Lucida Grande"/>
              </a:rPr>
              <a:t>j</a:t>
            </a:r>
            <a:r>
              <a:rPr lang="is-IS" dirty="0" smtClean="0"/>
              <a:t>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74</a:t>
            </a:fld>
            <a:endParaRPr lang="en-US"/>
          </a:p>
        </p:txBody>
      </p:sp>
    </p:spTree>
    <p:extLst>
      <p:ext uri="{BB962C8B-B14F-4D97-AF65-F5344CB8AC3E}">
        <p14:creationId xmlns:p14="http://schemas.microsoft.com/office/powerpoint/2010/main" val="2975359135"/>
      </p:ext>
    </p:extLst>
  </p:cSld>
  <p:clrMapOvr>
    <a:masterClrMapping/>
  </p:clrMapOvr>
  <p:timing>
    <p:tnLst>
      <p:par>
        <p:cTn xmlns:p14="http://schemas.microsoft.com/office/powerpoint/2010/mai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Linear Chain CRF</a:t>
            </a:r>
            <a:endParaRPr lang="en-US" dirty="0"/>
          </a:p>
        </p:txBody>
      </p:sp>
      <p:sp>
        <p:nvSpPr>
          <p:cNvPr id="3" name="Content Placeholder 2"/>
          <p:cNvSpPr>
            <a:spLocks noGrp="1"/>
          </p:cNvSpPr>
          <p:nvPr>
            <p:ph idx="1"/>
          </p:nvPr>
        </p:nvSpPr>
        <p:spPr>
          <a:xfrm>
            <a:off x="685800" y="1676400"/>
            <a:ext cx="7848600" cy="1524000"/>
          </a:xfrm>
        </p:spPr>
        <p:txBody>
          <a:bodyPr/>
          <a:lstStyle/>
          <a:p>
            <a:r>
              <a:rPr lang="en-US" dirty="0" smtClean="0"/>
              <a:t>Undirected graph</a:t>
            </a:r>
          </a:p>
          <a:p>
            <a:pPr lvl="1"/>
            <a:r>
              <a:rPr lang="en-US" dirty="0" smtClean="0"/>
              <a:t>For example, </a:t>
            </a:r>
            <a:r>
              <a:rPr lang="en-US" dirty="0" err="1" smtClean="0">
                <a:latin typeface="Lucida Grande"/>
                <a:cs typeface="Lucida Grande"/>
              </a:rPr>
              <a:t>O</a:t>
            </a:r>
            <a:r>
              <a:rPr lang="en-US" baseline="-25000" dirty="0" err="1" smtClean="0">
                <a:latin typeface="Lucida Grande"/>
                <a:cs typeface="Lucida Grande"/>
              </a:rPr>
              <a:t>i</a:t>
            </a:r>
            <a:r>
              <a:rPr lang="en-US" dirty="0" smtClean="0"/>
              <a:t> can influence state </a:t>
            </a:r>
            <a:r>
              <a:rPr lang="en-US" dirty="0" smtClean="0">
                <a:latin typeface="Lucida Grande"/>
                <a:cs typeface="Lucida Grande"/>
              </a:rPr>
              <a:t>X</a:t>
            </a:r>
            <a:r>
              <a:rPr lang="en-US" baseline="-25000" dirty="0" smtClean="0">
                <a:latin typeface="Lucida Grande"/>
                <a:cs typeface="Lucida Grande"/>
              </a:rPr>
              <a:t>i</a:t>
            </a:r>
            <a:r>
              <a:rPr lang="en-US" dirty="0" smtClean="0"/>
              <a:t>  </a:t>
            </a:r>
          </a:p>
          <a:p>
            <a:pPr lvl="1"/>
            <a:r>
              <a:rPr lang="en-US" dirty="0" smtClean="0"/>
              <a:t>Useful for pilot example, for example  </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75</a:t>
            </a:fld>
            <a:endParaRPr lang="en-US"/>
          </a:p>
        </p:txBody>
      </p:sp>
      <p:pic>
        <p:nvPicPr>
          <p:cNvPr id="6" name="Picture 5"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43000" y="3492500"/>
            <a:ext cx="7112000" cy="2374900"/>
          </a:xfrm>
          <a:prstGeom prst="rect">
            <a:avLst/>
          </a:prstGeom>
        </p:spPr>
      </p:pic>
    </p:spTree>
    <p:extLst>
      <p:ext uri="{BB962C8B-B14F-4D97-AF65-F5344CB8AC3E}">
        <p14:creationId xmlns:p14="http://schemas.microsoft.com/office/powerpoint/2010/main" val="2654563130"/>
      </p:ext>
    </p:extLst>
  </p:cSld>
  <p:clrMapOvr>
    <a:masterClrMapping/>
  </p:clrMapOvr>
  <p:timing>
    <p:tnLst>
      <p:par>
        <p:cTn xmlns:p14="http://schemas.microsoft.com/office/powerpoint/2010/mai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Big Picture</a:t>
            </a:r>
            <a:endParaRPr lang="en-US" dirty="0"/>
          </a:p>
        </p:txBody>
      </p:sp>
      <p:sp>
        <p:nvSpPr>
          <p:cNvPr id="3" name="Content Placeholder 2"/>
          <p:cNvSpPr>
            <a:spLocks noGrp="1"/>
          </p:cNvSpPr>
          <p:nvPr>
            <p:ph idx="1"/>
          </p:nvPr>
        </p:nvSpPr>
        <p:spPr/>
        <p:txBody>
          <a:bodyPr/>
          <a:lstStyle/>
          <a:p>
            <a:r>
              <a:rPr lang="en-US" dirty="0" smtClean="0"/>
              <a:t>Ideally, we want to know joint probability distribution </a:t>
            </a:r>
            <a:r>
              <a:rPr lang="en-US" dirty="0" smtClean="0">
                <a:latin typeface="Lucida Grande"/>
                <a:cs typeface="Lucida Grande"/>
              </a:rPr>
              <a:t>P(X,O)</a:t>
            </a:r>
            <a:r>
              <a:rPr lang="en-US" dirty="0" smtClean="0"/>
              <a:t>    </a:t>
            </a:r>
          </a:p>
          <a:p>
            <a:pPr lvl="1"/>
            <a:r>
              <a:rPr lang="en-US" dirty="0" smtClean="0"/>
              <a:t>Models </a:t>
            </a:r>
            <a:r>
              <a:rPr lang="en-US" dirty="0"/>
              <a:t>all possible </a:t>
            </a:r>
            <a:r>
              <a:rPr lang="en-US" dirty="0" smtClean="0"/>
              <a:t>interactions</a:t>
            </a:r>
          </a:p>
          <a:p>
            <a:pPr lvl="1"/>
            <a:r>
              <a:rPr lang="en-US" dirty="0" smtClean="0"/>
              <a:t>But, intractable, requires too much data</a:t>
            </a:r>
            <a:r>
              <a:rPr lang="is-IS" dirty="0" smtClean="0"/>
              <a:t>…</a:t>
            </a:r>
            <a:endParaRPr lang="en-US" dirty="0" smtClean="0"/>
          </a:p>
          <a:p>
            <a:r>
              <a:rPr lang="en-US" dirty="0" smtClean="0"/>
              <a:t>So, we’ll simplify</a:t>
            </a:r>
            <a:endParaRPr lang="is-IS" dirty="0" smtClean="0"/>
          </a:p>
          <a:p>
            <a:r>
              <a:rPr lang="en-US" dirty="0" smtClean="0"/>
              <a:t>Makes sense to focus on </a:t>
            </a:r>
            <a:r>
              <a:rPr lang="en-US" dirty="0" smtClean="0">
                <a:latin typeface="Lucida Grande"/>
                <a:cs typeface="Lucida Grande"/>
              </a:rPr>
              <a:t>P(X|O)</a:t>
            </a:r>
            <a:r>
              <a:rPr lang="en-US" dirty="0" smtClean="0"/>
              <a:t>, since observations assumed known</a:t>
            </a:r>
          </a:p>
          <a:p>
            <a:pPr lvl="1"/>
            <a:r>
              <a:rPr lang="en-US" dirty="0" smtClean="0"/>
              <a:t>Whether training or scoring</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76</a:t>
            </a:fld>
            <a:endParaRPr lang="en-US"/>
          </a:p>
        </p:txBody>
      </p:sp>
    </p:spTree>
    <p:extLst>
      <p:ext uri="{BB962C8B-B14F-4D97-AF65-F5344CB8AC3E}">
        <p14:creationId xmlns:p14="http://schemas.microsoft.com/office/powerpoint/2010/main" val="426781241"/>
      </p:ext>
    </p:extLst>
  </p:cSld>
  <p:clrMapOvr>
    <a:masterClrMapping/>
  </p:clrMapOvr>
  <p:timing>
    <p:tnLst>
      <p:par>
        <p:cTn xmlns:p14="http://schemas.microsoft.com/office/powerpoint/2010/mai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smtClean="0"/>
              <a:t>Generative </a:t>
            </a:r>
            <a:r>
              <a:rPr lang="en-US" dirty="0" err="1" smtClean="0"/>
              <a:t>vs</a:t>
            </a:r>
            <a:r>
              <a:rPr lang="en-US" dirty="0" smtClean="0"/>
              <a:t> Discriminative</a:t>
            </a:r>
            <a:endParaRPr lang="en-US" dirty="0"/>
          </a:p>
        </p:txBody>
      </p:sp>
      <p:sp>
        <p:nvSpPr>
          <p:cNvPr id="3" name="Content Placeholder 2"/>
          <p:cNvSpPr>
            <a:spLocks noGrp="1"/>
          </p:cNvSpPr>
          <p:nvPr>
            <p:ph idx="1"/>
          </p:nvPr>
        </p:nvSpPr>
        <p:spPr/>
        <p:txBody>
          <a:bodyPr/>
          <a:lstStyle/>
          <a:p>
            <a:r>
              <a:rPr lang="en-US" dirty="0" smtClean="0"/>
              <a:t>Models that focus directly on </a:t>
            </a:r>
            <a:r>
              <a:rPr lang="en-US" dirty="0" smtClean="0">
                <a:latin typeface="Lucida Grande"/>
                <a:cs typeface="Lucida Grande"/>
              </a:rPr>
              <a:t>P(X|O)</a:t>
            </a:r>
            <a:r>
              <a:rPr lang="en-US" dirty="0" smtClean="0"/>
              <a:t> are said to be </a:t>
            </a:r>
            <a:r>
              <a:rPr lang="en-US" b="1" i="1" dirty="0" smtClean="0"/>
              <a:t>discriminative</a:t>
            </a:r>
            <a:r>
              <a:rPr lang="en-US" dirty="0" smtClean="0"/>
              <a:t>   </a:t>
            </a:r>
          </a:p>
          <a:p>
            <a:pPr lvl="1"/>
            <a:r>
              <a:rPr lang="en-US" dirty="0" smtClean="0"/>
              <a:t>No additional simplifying assumptions</a:t>
            </a:r>
          </a:p>
          <a:p>
            <a:pPr lvl="1"/>
            <a:r>
              <a:rPr lang="en-US" dirty="0" smtClean="0"/>
              <a:t>Like logistic regression</a:t>
            </a:r>
          </a:p>
          <a:p>
            <a:r>
              <a:rPr lang="en-US" dirty="0" smtClean="0"/>
              <a:t>Models that simplify </a:t>
            </a:r>
            <a:r>
              <a:rPr lang="en-US" dirty="0" smtClean="0">
                <a:latin typeface="Lucida Grande"/>
                <a:cs typeface="Lucida Grande"/>
              </a:rPr>
              <a:t>P(X|O)</a:t>
            </a:r>
            <a:r>
              <a:rPr lang="en-US" dirty="0" smtClean="0"/>
              <a:t> in the form </a:t>
            </a:r>
            <a:r>
              <a:rPr lang="en-US" dirty="0" smtClean="0">
                <a:latin typeface="Lucida Grande"/>
                <a:cs typeface="Lucida Grande"/>
              </a:rPr>
              <a:t>P(O|X)P(X)</a:t>
            </a:r>
            <a:r>
              <a:rPr lang="en-US" dirty="0" smtClean="0"/>
              <a:t> are </a:t>
            </a:r>
            <a:r>
              <a:rPr lang="en-US" b="1" i="1" dirty="0" smtClean="0"/>
              <a:t>generative</a:t>
            </a:r>
            <a:r>
              <a:rPr lang="en-US" dirty="0" smtClean="0"/>
              <a:t> </a:t>
            </a:r>
          </a:p>
          <a:p>
            <a:pPr lvl="1"/>
            <a:r>
              <a:rPr lang="en-US" dirty="0" smtClean="0"/>
              <a:t>Simplified by independence assumption</a:t>
            </a:r>
          </a:p>
          <a:p>
            <a:pPr lvl="1"/>
            <a:r>
              <a:rPr lang="en-US" dirty="0" smtClean="0"/>
              <a:t>Like Naïve Bayes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77</a:t>
            </a:fld>
            <a:endParaRPr lang="en-US"/>
          </a:p>
        </p:txBody>
      </p:sp>
    </p:spTree>
    <p:extLst>
      <p:ext uri="{BB962C8B-B14F-4D97-AF65-F5344CB8AC3E}">
        <p14:creationId xmlns:p14="http://schemas.microsoft.com/office/powerpoint/2010/main" val="2631842659"/>
      </p:ext>
    </p:extLst>
  </p:cSld>
  <p:clrMapOvr>
    <a:masterClrMapping/>
  </p:clrMapOvr>
  <p:timing>
    <p:tnLst>
      <p:par>
        <p:cTn xmlns:p14="http://schemas.microsoft.com/office/powerpoint/2010/mai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Generative </a:t>
            </a:r>
            <a:r>
              <a:rPr lang="en-US" dirty="0" err="1" smtClean="0"/>
              <a:t>vs</a:t>
            </a:r>
            <a:r>
              <a:rPr lang="en-US" dirty="0" smtClean="0"/>
              <a:t> Discriminative</a:t>
            </a:r>
            <a:endParaRPr lang="en-US" dirty="0"/>
          </a:p>
        </p:txBody>
      </p:sp>
      <p:sp>
        <p:nvSpPr>
          <p:cNvPr id="3" name="Content Placeholder 2"/>
          <p:cNvSpPr>
            <a:spLocks noGrp="1"/>
          </p:cNvSpPr>
          <p:nvPr>
            <p:ph idx="1"/>
          </p:nvPr>
        </p:nvSpPr>
        <p:spPr/>
        <p:txBody>
          <a:bodyPr/>
          <a:lstStyle/>
          <a:p>
            <a:r>
              <a:rPr lang="en-US" dirty="0" smtClean="0"/>
              <a:t>Discriminative focused on things that matter most</a:t>
            </a:r>
          </a:p>
          <a:p>
            <a:pPr lvl="1"/>
            <a:r>
              <a:rPr lang="en-US" dirty="0" smtClean="0"/>
              <a:t>Approximate solution to </a:t>
            </a:r>
            <a:r>
              <a:rPr lang="en-US" b="1" i="1" dirty="0" smtClean="0"/>
              <a:t>exact</a:t>
            </a:r>
            <a:r>
              <a:rPr lang="en-US" dirty="0" smtClean="0"/>
              <a:t> problem</a:t>
            </a:r>
          </a:p>
          <a:p>
            <a:r>
              <a:rPr lang="en-US" dirty="0" smtClean="0"/>
              <a:t>Generative deals with </a:t>
            </a:r>
            <a:r>
              <a:rPr lang="en-US" dirty="0" smtClean="0">
                <a:latin typeface="Lucida Grande"/>
                <a:cs typeface="Lucida Grande"/>
              </a:rPr>
              <a:t>P(O)</a:t>
            </a:r>
            <a:r>
              <a:rPr lang="en-US" dirty="0" smtClean="0"/>
              <a:t> to some </a:t>
            </a:r>
            <a:r>
              <a:rPr lang="en-US" dirty="0"/>
              <a:t>e</a:t>
            </a:r>
            <a:r>
              <a:rPr lang="en-US" dirty="0" smtClean="0"/>
              <a:t>xtent, which is not itself of interest</a:t>
            </a:r>
          </a:p>
          <a:p>
            <a:pPr lvl="1"/>
            <a:r>
              <a:rPr lang="en-US" dirty="0" smtClean="0"/>
              <a:t>Exact solution to </a:t>
            </a:r>
            <a:r>
              <a:rPr lang="en-US" b="1" i="1" dirty="0" smtClean="0"/>
              <a:t>approximate</a:t>
            </a:r>
            <a:r>
              <a:rPr lang="en-US" dirty="0" smtClean="0"/>
              <a:t> problem</a:t>
            </a:r>
          </a:p>
          <a:p>
            <a:r>
              <a:rPr lang="en-US" dirty="0" smtClean="0"/>
              <a:t>Not so clear where advantage lies</a:t>
            </a:r>
            <a:r>
              <a:rPr lang="is-IS" dirty="0"/>
              <a:t> </a:t>
            </a:r>
            <a:r>
              <a:rPr lang="is-IS" dirty="0" smtClean="0"/>
              <a:t>in theory or practice</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78</a:t>
            </a:fld>
            <a:endParaRPr lang="en-US"/>
          </a:p>
        </p:txBody>
      </p:sp>
    </p:spTree>
    <p:extLst>
      <p:ext uri="{BB962C8B-B14F-4D97-AF65-F5344CB8AC3E}">
        <p14:creationId xmlns:p14="http://schemas.microsoft.com/office/powerpoint/2010/main" val="143995862"/>
      </p:ext>
    </p:extLst>
  </p:cSld>
  <p:clrMapOvr>
    <a:masterClrMapping/>
  </p:clrMapOvr>
  <p:timing>
    <p:tnLst>
      <p:par>
        <p:cTn xmlns:p14="http://schemas.microsoft.com/office/powerpoint/2010/mai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smtClean="0"/>
              <a:t>Generative </a:t>
            </a:r>
            <a:r>
              <a:rPr lang="en-US" dirty="0" err="1" smtClean="0"/>
              <a:t>vs</a:t>
            </a:r>
            <a:r>
              <a:rPr lang="en-US" dirty="0" smtClean="0"/>
              <a:t> Discriminative</a:t>
            </a:r>
            <a:endParaRPr lang="en-US" dirty="0"/>
          </a:p>
        </p:txBody>
      </p:sp>
      <p:sp>
        <p:nvSpPr>
          <p:cNvPr id="3" name="Content Placeholder 2"/>
          <p:cNvSpPr>
            <a:spLocks noGrp="1"/>
          </p:cNvSpPr>
          <p:nvPr>
            <p:ph idx="1"/>
          </p:nvPr>
        </p:nvSpPr>
        <p:spPr/>
        <p:txBody>
          <a:bodyPr/>
          <a:lstStyle/>
          <a:p>
            <a:r>
              <a:rPr lang="en-US" dirty="0"/>
              <a:t>Naïve Bayes </a:t>
            </a:r>
            <a:r>
              <a:rPr lang="en-US" dirty="0" smtClean="0"/>
              <a:t>and logistic regression are a generative-discriminative pair</a:t>
            </a:r>
          </a:p>
          <a:p>
            <a:r>
              <a:rPr lang="is-IS" dirty="0" smtClean="0"/>
              <a:t>In HMM, </a:t>
            </a:r>
            <a:r>
              <a:rPr lang="en-US" dirty="0" err="1">
                <a:latin typeface="Lucida Grande"/>
                <a:cs typeface="Lucida Grande"/>
              </a:rPr>
              <a:t>λ</a:t>
            </a:r>
            <a:r>
              <a:rPr lang="is-IS" dirty="0"/>
              <a:t> is the model, </a:t>
            </a:r>
            <a:r>
              <a:rPr lang="en-US" dirty="0" err="1">
                <a:latin typeface="Lucida Grande"/>
                <a:cs typeface="Lucida Grande"/>
              </a:rPr>
              <a:t>λ</a:t>
            </a:r>
            <a:r>
              <a:rPr lang="en-US" dirty="0">
                <a:latin typeface="Lucida Grande"/>
                <a:cs typeface="Lucida Grande"/>
              </a:rPr>
              <a:t> </a:t>
            </a:r>
            <a:r>
              <a:rPr lang="is-IS" dirty="0">
                <a:latin typeface="Lucida Grande"/>
                <a:cs typeface="Lucida Grande"/>
              </a:rPr>
              <a:t>= (A,B,</a:t>
            </a:r>
            <a:r>
              <a:rPr lang="en-US" dirty="0">
                <a:latin typeface="Lucida Grande"/>
                <a:cs typeface="Lucida Grande"/>
              </a:rPr>
              <a:t>π</a:t>
            </a:r>
            <a:r>
              <a:rPr lang="is-IS" dirty="0" smtClean="0">
                <a:latin typeface="Lucida Grande"/>
                <a:cs typeface="Lucida Grande"/>
              </a:rPr>
              <a:t>)</a:t>
            </a:r>
          </a:p>
          <a:p>
            <a:r>
              <a:rPr lang="en-US" dirty="0" smtClean="0"/>
              <a:t>Consider HMM forward algorithm</a:t>
            </a:r>
            <a:r>
              <a:rPr lang="is-IS" dirty="0" smtClean="0"/>
              <a:t>…   </a:t>
            </a:r>
            <a:endParaRPr lang="en-US" dirty="0" smtClean="0"/>
          </a:p>
          <a:p>
            <a:pPr lvl="1"/>
            <a:r>
              <a:rPr lang="en-US" dirty="0" smtClean="0"/>
              <a:t>We replace </a:t>
            </a:r>
            <a:r>
              <a:rPr lang="en-US" dirty="0" smtClean="0">
                <a:latin typeface="Lucida Grande"/>
                <a:cs typeface="Lucida Grande"/>
              </a:rPr>
              <a:t>P(</a:t>
            </a:r>
            <a:r>
              <a:rPr lang="en-US" dirty="0" err="1" smtClean="0">
                <a:latin typeface="Lucida Grande"/>
                <a:cs typeface="Lucida Grande"/>
              </a:rPr>
              <a:t>X,O|λ</a:t>
            </a:r>
            <a:r>
              <a:rPr lang="en-US" dirty="0" smtClean="0">
                <a:latin typeface="Lucida Grande"/>
                <a:cs typeface="Lucida Grande"/>
              </a:rPr>
              <a:t>)</a:t>
            </a:r>
            <a:r>
              <a:rPr lang="en-US" dirty="0" smtClean="0"/>
              <a:t> with </a:t>
            </a:r>
            <a:r>
              <a:rPr lang="en-US" dirty="0" smtClean="0">
                <a:latin typeface="Lucida Grande"/>
                <a:cs typeface="Lucida Grande"/>
              </a:rPr>
              <a:t>P(</a:t>
            </a:r>
            <a:r>
              <a:rPr lang="en-US" dirty="0" err="1" smtClean="0">
                <a:latin typeface="Lucida Grande"/>
                <a:cs typeface="Lucida Grande"/>
              </a:rPr>
              <a:t>O|X,λ</a:t>
            </a:r>
            <a:r>
              <a:rPr lang="en-US" dirty="0" smtClean="0">
                <a:latin typeface="Lucida Grande"/>
                <a:cs typeface="Lucida Grande"/>
              </a:rPr>
              <a:t>)P(</a:t>
            </a:r>
            <a:r>
              <a:rPr lang="en-US" dirty="0" err="1" smtClean="0">
                <a:latin typeface="Lucida Grande"/>
                <a:cs typeface="Lucida Grande"/>
              </a:rPr>
              <a:t>X|</a:t>
            </a:r>
            <a:r>
              <a:rPr lang="en-US" dirty="0" err="1">
                <a:latin typeface="Lucida Grande"/>
                <a:cs typeface="Lucida Grande"/>
              </a:rPr>
              <a:t>λ</a:t>
            </a:r>
            <a:r>
              <a:rPr lang="en-US" dirty="0" smtClean="0">
                <a:latin typeface="Lucida Grande"/>
                <a:cs typeface="Lucida Grande"/>
              </a:rPr>
              <a:t>)</a:t>
            </a:r>
            <a:r>
              <a:rPr lang="en-US" dirty="0" smtClean="0"/>
              <a:t>     </a:t>
            </a:r>
          </a:p>
          <a:p>
            <a:r>
              <a:rPr lang="en-US" dirty="0" smtClean="0"/>
              <a:t>What does this say about HMM?</a:t>
            </a:r>
          </a:p>
          <a:p>
            <a:pPr lvl="1"/>
            <a:r>
              <a:rPr lang="en-US" dirty="0" smtClean="0"/>
              <a:t>HMM is essentially a sequential version of Naïve Bayes!</a:t>
            </a:r>
          </a:p>
          <a:p>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79</a:t>
            </a:fld>
            <a:endParaRPr lang="en-US"/>
          </a:p>
        </p:txBody>
      </p:sp>
    </p:spTree>
    <p:extLst>
      <p:ext uri="{BB962C8B-B14F-4D97-AF65-F5344CB8AC3E}">
        <p14:creationId xmlns:p14="http://schemas.microsoft.com/office/powerpoint/2010/main" val="2559439113"/>
      </p:ext>
    </p:extLst>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k</a:t>
            </a:r>
            <a:r>
              <a:rPr lang="en-US" dirty="0" smtClean="0"/>
              <a:t>-Nearest Neighbors</a:t>
            </a:r>
            <a:endParaRPr lang="en-US" dirty="0"/>
          </a:p>
        </p:txBody>
      </p:sp>
      <p:sp>
        <p:nvSpPr>
          <p:cNvPr id="3" name="Content Placeholder 2"/>
          <p:cNvSpPr>
            <a:spLocks noGrp="1"/>
          </p:cNvSpPr>
          <p:nvPr>
            <p:ph idx="1"/>
          </p:nvPr>
        </p:nvSpPr>
        <p:spPr/>
        <p:txBody>
          <a:bodyPr/>
          <a:lstStyle/>
          <a:p>
            <a:r>
              <a:rPr lang="en-US" dirty="0" smtClean="0"/>
              <a:t>Given a set of labeled training data…</a:t>
            </a:r>
          </a:p>
          <a:p>
            <a:pPr lvl="1"/>
            <a:r>
              <a:rPr lang="en-US" dirty="0" smtClean="0"/>
              <a:t>And given a point to classify</a:t>
            </a:r>
          </a:p>
          <a:p>
            <a:r>
              <a:rPr lang="en-US" dirty="0" smtClean="0"/>
              <a:t>Classify based on </a:t>
            </a:r>
            <a:r>
              <a:rPr lang="en-US" dirty="0">
                <a:latin typeface="Arial"/>
                <a:cs typeface="Arial"/>
              </a:rPr>
              <a:t>k</a:t>
            </a:r>
            <a:r>
              <a:rPr lang="en-US" dirty="0" smtClean="0"/>
              <a:t> nearest neighbors</a:t>
            </a:r>
          </a:p>
          <a:p>
            <a:pPr lvl="1"/>
            <a:r>
              <a:rPr lang="en-US" dirty="0" smtClean="0"/>
              <a:t>Where “neighbors” are in training set</a:t>
            </a:r>
          </a:p>
          <a:p>
            <a:pPr lvl="1"/>
            <a:r>
              <a:rPr lang="en-US" dirty="0" smtClean="0"/>
              <a:t>Value of k is specified in advance</a:t>
            </a:r>
          </a:p>
          <a:p>
            <a:r>
              <a:rPr lang="en-US" dirty="0"/>
              <a:t>T</a:t>
            </a:r>
            <a:r>
              <a:rPr lang="en-US" dirty="0" smtClean="0"/>
              <a:t>he simplest ML method known to man</a:t>
            </a:r>
          </a:p>
          <a:p>
            <a:pPr lvl="1"/>
            <a:r>
              <a:rPr lang="en-US" dirty="0" smtClean="0"/>
              <a:t>And, not to mention, woman</a:t>
            </a:r>
          </a:p>
          <a:p>
            <a:pPr lvl="1"/>
            <a:r>
              <a:rPr lang="en-US" dirty="0" smtClean="0"/>
              <a:t>Simple</a:t>
            </a:r>
            <a:r>
              <a:rPr lang="en-US" dirty="0"/>
              <a:t> </a:t>
            </a:r>
            <a:r>
              <a:rPr lang="en-US" dirty="0" err="1" smtClean="0"/>
              <a:t>wrt</a:t>
            </a:r>
            <a:r>
              <a:rPr lang="en-US" dirty="0" smtClean="0"/>
              <a:t> training, since </a:t>
            </a:r>
            <a:r>
              <a:rPr lang="en-US" b="1" i="1" dirty="0" smtClean="0">
                <a:solidFill>
                  <a:srgbClr val="0000FF"/>
                </a:solidFill>
              </a:rPr>
              <a:t>no</a:t>
            </a:r>
            <a:r>
              <a:rPr lang="en-US" dirty="0" smtClean="0"/>
              <a:t> </a:t>
            </a:r>
            <a:r>
              <a:rPr lang="en-US" b="1" i="1" dirty="0" smtClean="0">
                <a:solidFill>
                  <a:srgbClr val="0000FF"/>
                </a:solidFill>
              </a:rPr>
              <a:t>training</a:t>
            </a:r>
            <a:r>
              <a:rPr lang="is-IS" dirty="0" smtClean="0"/>
              <a:t>…</a:t>
            </a:r>
            <a:endParaRPr lang="en-US" dirty="0" smtClean="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a:t>
            </a:fld>
            <a:endParaRPr lang="en-US"/>
          </a:p>
        </p:txBody>
      </p:sp>
    </p:spTree>
  </p:cSld>
  <p:clrMapOvr>
    <a:masterClrMapping/>
  </p:clrMapOvr>
  <p:timing>
    <p:tnLst>
      <p:par>
        <p:cTn xmlns:p14="http://schemas.microsoft.com/office/powerpoint/2010/mai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81000"/>
            <a:ext cx="8153400" cy="1143000"/>
          </a:xfrm>
        </p:spPr>
        <p:txBody>
          <a:bodyPr/>
          <a:lstStyle/>
          <a:p>
            <a:r>
              <a:rPr lang="en-US" dirty="0" smtClean="0"/>
              <a:t>Generative-Discriminative Pair</a:t>
            </a:r>
            <a:endParaRPr lang="en-US" dirty="0"/>
          </a:p>
        </p:txBody>
      </p:sp>
      <p:sp>
        <p:nvSpPr>
          <p:cNvPr id="3" name="Content Placeholder 2"/>
          <p:cNvSpPr>
            <a:spLocks noGrp="1"/>
          </p:cNvSpPr>
          <p:nvPr>
            <p:ph idx="1"/>
          </p:nvPr>
        </p:nvSpPr>
        <p:spPr>
          <a:xfrm>
            <a:off x="685800" y="1676400"/>
            <a:ext cx="8153400" cy="4419600"/>
          </a:xfrm>
        </p:spPr>
        <p:txBody>
          <a:bodyPr/>
          <a:lstStyle/>
          <a:p>
            <a:r>
              <a:rPr lang="en-US" dirty="0" smtClean="0"/>
              <a:t>Can show Linear Chain CRF essentially sequential version of logistic regression</a:t>
            </a:r>
          </a:p>
          <a:p>
            <a:r>
              <a:rPr lang="en-US" dirty="0" smtClean="0"/>
              <a:t>So, HMM and Linear Chain CRF are another generative-discriminative pair</a:t>
            </a:r>
          </a:p>
          <a:p>
            <a:r>
              <a:rPr lang="en-US" dirty="0" smtClean="0"/>
              <a:t>Are there others?</a:t>
            </a:r>
          </a:p>
          <a:p>
            <a:r>
              <a:rPr lang="en-US" dirty="0" smtClean="0"/>
              <a:t>Yes, we can take this one more level</a:t>
            </a:r>
            <a:r>
              <a:rPr lang="is-IS" dirty="0"/>
              <a:t> </a:t>
            </a:r>
            <a:r>
              <a:rPr lang="is-IS" dirty="0" smtClean="0"/>
              <a:t>of generality...</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80</a:t>
            </a:fld>
            <a:endParaRPr lang="en-US"/>
          </a:p>
        </p:txBody>
      </p:sp>
    </p:spTree>
    <p:extLst>
      <p:ext uri="{BB962C8B-B14F-4D97-AF65-F5344CB8AC3E}">
        <p14:creationId xmlns:p14="http://schemas.microsoft.com/office/powerpoint/2010/main" val="3100278968"/>
      </p:ext>
    </p:extLst>
  </p:cSld>
  <p:clrMapOvr>
    <a:masterClrMapping/>
  </p:clrMapOvr>
  <p:timing>
    <p:tnLst>
      <p:par>
        <p:cTn xmlns:p14="http://schemas.microsoft.com/office/powerpoint/2010/mai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152400"/>
            <a:ext cx="8458200" cy="1143000"/>
          </a:xfrm>
        </p:spPr>
        <p:txBody>
          <a:bodyPr/>
          <a:lstStyle/>
          <a:p>
            <a:r>
              <a:rPr lang="en-US" dirty="0" smtClean="0"/>
              <a:t>Generative-Discriminative Pairs</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81</a:t>
            </a:fld>
            <a:endParaRPr lang="en-US"/>
          </a:p>
        </p:txBody>
      </p:sp>
      <p:pic>
        <p:nvPicPr>
          <p:cNvPr id="3" name="Picture 2" descr="temp.tif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6900" y="1600200"/>
            <a:ext cx="7937500" cy="4305300"/>
          </a:xfrm>
          <a:prstGeom prst="rect">
            <a:avLst/>
          </a:prstGeom>
        </p:spPr>
      </p:pic>
    </p:spTree>
    <p:extLst>
      <p:ext uri="{BB962C8B-B14F-4D97-AF65-F5344CB8AC3E}">
        <p14:creationId xmlns:p14="http://schemas.microsoft.com/office/powerpoint/2010/main" val="2760994335"/>
      </p:ext>
    </p:extLst>
  </p:cSld>
  <p:clrMapOvr>
    <a:masterClrMapping/>
  </p:clrMapOvr>
  <p:timing>
    <p:tnLst>
      <p:par>
        <p:cTn xmlns:p14="http://schemas.microsoft.com/office/powerpoint/2010/mai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Bottom Line</a:t>
            </a:r>
            <a:endParaRPr lang="en-US" dirty="0"/>
          </a:p>
        </p:txBody>
      </p:sp>
      <p:sp>
        <p:nvSpPr>
          <p:cNvPr id="3" name="Content Placeholder 2"/>
          <p:cNvSpPr>
            <a:spLocks noGrp="1"/>
          </p:cNvSpPr>
          <p:nvPr>
            <p:ph idx="1"/>
          </p:nvPr>
        </p:nvSpPr>
        <p:spPr/>
        <p:txBody>
          <a:bodyPr/>
          <a:lstStyle/>
          <a:p>
            <a:r>
              <a:rPr lang="en-US" dirty="0" smtClean="0"/>
              <a:t>CRFs are generalization of HMMs</a:t>
            </a:r>
          </a:p>
          <a:p>
            <a:pPr lvl="1"/>
            <a:r>
              <a:rPr lang="en-US" dirty="0" smtClean="0"/>
              <a:t>Allow for additional interactions</a:t>
            </a:r>
          </a:p>
          <a:p>
            <a:r>
              <a:rPr lang="en-US" dirty="0" smtClean="0"/>
              <a:t>Most practical is linear chain CRF</a:t>
            </a:r>
          </a:p>
          <a:p>
            <a:r>
              <a:rPr lang="en-US" dirty="0" smtClean="0"/>
              <a:t>Generative-discriminative pairs</a:t>
            </a:r>
          </a:p>
          <a:p>
            <a:pPr lvl="1"/>
            <a:r>
              <a:rPr lang="en-US" dirty="0" smtClean="0"/>
              <a:t>Naïve Bayes-logistic regression</a:t>
            </a:r>
          </a:p>
          <a:p>
            <a:pPr lvl="1"/>
            <a:r>
              <a:rPr lang="en-US" dirty="0" smtClean="0"/>
              <a:t>HMMs-linear chain CRF</a:t>
            </a:r>
          </a:p>
          <a:p>
            <a:r>
              <a:rPr lang="en-US" dirty="0" smtClean="0"/>
              <a:t>Generative better when data limited?</a:t>
            </a:r>
          </a:p>
          <a:p>
            <a:pPr lvl="1"/>
            <a:r>
              <a:rPr lang="en-US"/>
              <a:t>D</a:t>
            </a:r>
            <a:r>
              <a:rPr lang="en-US" smtClean="0"/>
              <a:t>iscriminative </a:t>
            </a:r>
            <a:r>
              <a:rPr lang="en-US" dirty="0" smtClean="0"/>
              <a:t>better when lots </a:t>
            </a:r>
            <a:r>
              <a:rPr lang="en-US" smtClean="0"/>
              <a:t>of data?</a:t>
            </a:r>
            <a:endParaRPr lang="en-US" dirty="0"/>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82</a:t>
            </a:fld>
            <a:endParaRPr lang="en-US"/>
          </a:p>
        </p:txBody>
      </p:sp>
    </p:spTree>
    <p:extLst>
      <p:ext uri="{BB962C8B-B14F-4D97-AF65-F5344CB8AC3E}">
        <p14:creationId xmlns:p14="http://schemas.microsoft.com/office/powerpoint/2010/main" val="340086590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descr="train.tiff"/>
          <p:cNvPicPr>
            <a:picLocks noChangeAspect="1"/>
          </p:cNvPicPr>
          <p:nvPr/>
        </p:nvPicPr>
        <p:blipFill>
          <a:blip r:embed="rId2"/>
          <a:stretch>
            <a:fillRect/>
          </a:stretch>
        </p:blipFill>
        <p:spPr>
          <a:xfrm>
            <a:off x="5022349" y="1905000"/>
            <a:ext cx="3816851" cy="3218688"/>
          </a:xfrm>
          <a:prstGeom prst="rect">
            <a:avLst/>
          </a:prstGeom>
        </p:spPr>
      </p:pic>
      <p:sp>
        <p:nvSpPr>
          <p:cNvPr id="2" name="Title 1"/>
          <p:cNvSpPr>
            <a:spLocks noGrp="1"/>
          </p:cNvSpPr>
          <p:nvPr>
            <p:ph type="title"/>
          </p:nvPr>
        </p:nvSpPr>
        <p:spPr/>
        <p:txBody>
          <a:bodyPr/>
          <a:lstStyle/>
          <a:p>
            <a:r>
              <a:rPr lang="en-US" dirty="0" smtClean="0"/>
              <a:t>k-NN Example</a:t>
            </a:r>
            <a:endParaRPr lang="en-US" dirty="0"/>
          </a:p>
        </p:txBody>
      </p:sp>
      <p:sp>
        <p:nvSpPr>
          <p:cNvPr id="3" name="Content Placeholder 2"/>
          <p:cNvSpPr>
            <a:spLocks noGrp="1"/>
          </p:cNvSpPr>
          <p:nvPr>
            <p:ph idx="1"/>
          </p:nvPr>
        </p:nvSpPr>
        <p:spPr>
          <a:xfrm>
            <a:off x="228600" y="1524000"/>
            <a:ext cx="4724400" cy="2133600"/>
          </a:xfrm>
        </p:spPr>
        <p:txBody>
          <a:bodyPr/>
          <a:lstStyle/>
          <a:p>
            <a:r>
              <a:rPr lang="en-US" sz="2800" dirty="0" smtClean="0"/>
              <a:t>Red circles and blue squares are training data</a:t>
            </a:r>
          </a:p>
          <a:p>
            <a:r>
              <a:rPr lang="en-US" sz="2800" dirty="0" smtClean="0"/>
              <a:t>Note that we assume </a:t>
            </a:r>
            <a:r>
              <a:rPr lang="en-US" sz="2800" b="1" i="1" dirty="0" smtClean="0"/>
              <a:t>labeled</a:t>
            </a:r>
            <a:r>
              <a:rPr lang="en-US" sz="2800" dirty="0" smtClean="0"/>
              <a:t> training data</a:t>
            </a:r>
          </a:p>
        </p:txBody>
      </p:sp>
      <p:sp>
        <p:nvSpPr>
          <p:cNvPr id="4" name="Footer Placeholder 3"/>
          <p:cNvSpPr>
            <a:spLocks noGrp="1"/>
          </p:cNvSpPr>
          <p:nvPr>
            <p:ph type="ftr" sz="quarter" idx="10"/>
          </p:nvPr>
        </p:nvSpPr>
        <p:spPr/>
        <p:txBody>
          <a:bodyPr/>
          <a:lstStyle/>
          <a:p>
            <a:pPr>
              <a:defRPr/>
            </a:pPr>
            <a:r>
              <a:rPr lang="en-US" smtClean="0"/>
              <a:t>Many Mini Topics</a:t>
            </a:r>
            <a:endParaRPr lang="en-US" dirty="0">
              <a:latin typeface="Times New Roman" charset="0"/>
            </a:endParaRPr>
          </a:p>
        </p:txBody>
      </p:sp>
      <p:sp>
        <p:nvSpPr>
          <p:cNvPr id="5" name="Slide Number Placeholder 4"/>
          <p:cNvSpPr>
            <a:spLocks noGrp="1"/>
          </p:cNvSpPr>
          <p:nvPr>
            <p:ph type="sldNum" sz="quarter" idx="4"/>
          </p:nvPr>
        </p:nvSpPr>
        <p:spPr/>
        <p:txBody>
          <a:bodyPr/>
          <a:lstStyle/>
          <a:p>
            <a:fld id="{E4131050-4FF2-0646-B549-420EB1446C49}" type="slidenum">
              <a:rPr lang="en-US" smtClean="0"/>
              <a:pPr/>
              <a:t>9</a:t>
            </a:fld>
            <a:endParaRPr lang="en-US"/>
          </a:p>
        </p:txBody>
      </p:sp>
      <p:pic>
        <p:nvPicPr>
          <p:cNvPr id="7" name="Picture 6" descr="diamond.tiff"/>
          <p:cNvPicPr>
            <a:picLocks noChangeAspect="1"/>
          </p:cNvPicPr>
          <p:nvPr/>
        </p:nvPicPr>
        <p:blipFill>
          <a:blip r:embed="rId3"/>
          <a:stretch>
            <a:fillRect/>
          </a:stretch>
        </p:blipFill>
        <p:spPr>
          <a:xfrm>
            <a:off x="6477000" y="2667000"/>
            <a:ext cx="342900" cy="228600"/>
          </a:xfrm>
          <a:prstGeom prst="rect">
            <a:avLst/>
          </a:prstGeom>
        </p:spPr>
      </p:pic>
      <p:sp>
        <p:nvSpPr>
          <p:cNvPr id="8" name="Content Placeholder 2"/>
          <p:cNvSpPr txBox="1">
            <a:spLocks/>
          </p:cNvSpPr>
          <p:nvPr/>
        </p:nvSpPr>
        <p:spPr bwMode="auto">
          <a:xfrm>
            <a:off x="228600" y="3429000"/>
            <a:ext cx="4724400" cy="21336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marL="342900" indent="-342900" eaLnBrk="0" hangingPunct="0">
              <a:spcBef>
                <a:spcPct val="20000"/>
              </a:spcBef>
              <a:buClr>
                <a:schemeClr val="accent2"/>
              </a:buClr>
              <a:buSzPct val="75000"/>
              <a:buFont typeface="Wingdings" charset="2"/>
              <a:buChar char="q"/>
            </a:pPr>
            <a:r>
              <a:rPr lang="en-US" sz="2800" dirty="0" smtClean="0"/>
              <a:t>Suppose we want to classify green diamond… </a:t>
            </a:r>
          </a:p>
          <a:p>
            <a:pPr marL="342900" marR="0" lvl="0" indent="-342900" algn="l" defTabSz="914400" rtl="0" eaLnBrk="0" fontAlgn="base" latinLnBrk="0" hangingPunct="0">
              <a:lnSpc>
                <a:spcPct val="100000"/>
              </a:lnSpc>
              <a:spcBef>
                <a:spcPct val="20000"/>
              </a:spcBef>
              <a:spcAft>
                <a:spcPct val="0"/>
              </a:spcAft>
              <a:buClr>
                <a:schemeClr val="accent2"/>
              </a:buClr>
              <a:buSzPct val="75000"/>
              <a:buFont typeface="Wingdings" charset="2"/>
              <a:buChar char="q"/>
              <a:tabLst/>
              <a:defRPr/>
            </a:pPr>
            <a:r>
              <a:rPr lang="en-US" sz="2800" kern="0" dirty="0" smtClean="0">
                <a:latin typeface="+mn-lt"/>
                <a:ea typeface="ＭＳ Ｐゴシック" charset="-128"/>
                <a:cs typeface="ＭＳ Ｐゴシック" charset="-128"/>
              </a:rPr>
              <a:t>And we want to keep it as simple as possible</a:t>
            </a:r>
          </a:p>
          <a:p>
            <a:pPr marL="342900" marR="0" lvl="0" indent="-342900" algn="l" defTabSz="914400" rtl="0" eaLnBrk="0" fontAlgn="base" latinLnBrk="0" hangingPunct="0">
              <a:lnSpc>
                <a:spcPct val="100000"/>
              </a:lnSpc>
              <a:spcBef>
                <a:spcPct val="20000"/>
              </a:spcBef>
              <a:spcAft>
                <a:spcPct val="0"/>
              </a:spcAft>
              <a:buClr>
                <a:schemeClr val="accent2"/>
              </a:buClr>
              <a:buSzPct val="75000"/>
              <a:buFont typeface="Wingdings" charset="2"/>
              <a:buChar char="q"/>
              <a:tabLst/>
              <a:defRPr/>
            </a:pPr>
            <a:endParaRPr kumimoji="0" lang="en-US" sz="2800" b="0" i="0" u="none" strike="noStrike" kern="0" cap="none" spc="0" normalizeH="0" baseline="0" noProof="0" dirty="0">
              <a:ln>
                <a:noFill/>
              </a:ln>
              <a:solidFill>
                <a:schemeClr val="tx1"/>
              </a:solidFill>
              <a:effectLst/>
              <a:uLnTx/>
              <a:uFillTx/>
              <a:latin typeface="+mn-lt"/>
              <a:ea typeface="ＭＳ Ｐゴシック" charset="-128"/>
              <a:cs typeface="ＭＳ Ｐゴシック" charset="-128"/>
            </a:endParaRPr>
          </a:p>
        </p:txBody>
      </p:sp>
    </p:spTree>
  </p:cSld>
  <p:clrMapOvr>
    <a:masterClrMapping/>
  </p:clrMapOvr>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Default 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5437FF"/>
      </a:hlink>
      <a:folHlink>
        <a:srgbClr val="B2B2B2"/>
      </a:folHlink>
    </a:clrScheme>
    <a:fontScheme name="Default Design">
      <a:majorFont>
        <a:latin typeface="Comic Sans MS"/>
        <a:ea typeface=""/>
        <a:cs typeface=""/>
      </a:majorFont>
      <a:minorFont>
        <a:latin typeface="Comic Sans M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5422</TotalTime>
  <Words>4496</Words>
  <Application>Microsoft Macintosh PowerPoint</Application>
  <PresentationFormat>On-screen Show (4:3)</PresentationFormat>
  <Paragraphs>718</Paragraphs>
  <Slides>82</Slides>
  <Notes>19</Notes>
  <HiddenSlides>0</HiddenSlides>
  <MMClips>0</MMClips>
  <ScaleCrop>false</ScaleCrop>
  <HeadingPairs>
    <vt:vector size="4" baseType="variant">
      <vt:variant>
        <vt:lpstr>Theme</vt:lpstr>
      </vt:variant>
      <vt:variant>
        <vt:i4>1</vt:i4>
      </vt:variant>
      <vt:variant>
        <vt:lpstr>Slide Titles</vt:lpstr>
      </vt:variant>
      <vt:variant>
        <vt:i4>82</vt:i4>
      </vt:variant>
    </vt:vector>
  </HeadingPairs>
  <TitlesOfParts>
    <vt:vector size="83" baseType="lpstr">
      <vt:lpstr>Default Design</vt:lpstr>
      <vt:lpstr>Many Mini Topics</vt:lpstr>
      <vt:lpstr>Brief Topics</vt:lpstr>
      <vt:lpstr>Brief Topics</vt:lpstr>
      <vt:lpstr>Three Not-So-Brief Topics</vt:lpstr>
      <vt:lpstr>k-Nearest Neighbor</vt:lpstr>
      <vt:lpstr>k-Nearest Neighbor</vt:lpstr>
      <vt:lpstr>k-NN</vt:lpstr>
      <vt:lpstr>k-Nearest Neighbors</vt:lpstr>
      <vt:lpstr>k-NN Example</vt:lpstr>
      <vt:lpstr>1-NN Example</vt:lpstr>
      <vt:lpstr>3-NN Example</vt:lpstr>
      <vt:lpstr>k-NN Variations</vt:lpstr>
      <vt:lpstr>k-NN Weighted by Distance</vt:lpstr>
      <vt:lpstr>k-NN Weighted by Frequency</vt:lpstr>
      <vt:lpstr>k-NN Advantages</vt:lpstr>
      <vt:lpstr>k-NN Disadvantages</vt:lpstr>
      <vt:lpstr>Bottom Line</vt:lpstr>
      <vt:lpstr>Random Forest</vt:lpstr>
      <vt:lpstr>Random Forest</vt:lpstr>
      <vt:lpstr>Decision Trees</vt:lpstr>
      <vt:lpstr>Decision Trees</vt:lpstr>
      <vt:lpstr>Decision Tree Example</vt:lpstr>
      <vt:lpstr>Decision Tree Example</vt:lpstr>
      <vt:lpstr>Decision Tree Example</vt:lpstr>
      <vt:lpstr>Decision Tree Decisions</vt:lpstr>
      <vt:lpstr>Decision Tree</vt:lpstr>
      <vt:lpstr>Information Gain</vt:lpstr>
      <vt:lpstr>Information Gain</vt:lpstr>
      <vt:lpstr>Training Data</vt:lpstr>
      <vt:lpstr>Entropy Calculation</vt:lpstr>
      <vt:lpstr>Information Gain</vt:lpstr>
      <vt:lpstr>Information Gain</vt:lpstr>
      <vt:lpstr>Bagging</vt:lpstr>
      <vt:lpstr>Bagging Example</vt:lpstr>
      <vt:lpstr>Bagging Example</vt:lpstr>
      <vt:lpstr>Bagging</vt:lpstr>
      <vt:lpstr>Bagging</vt:lpstr>
      <vt:lpstr>Bagging</vt:lpstr>
      <vt:lpstr>Random Forest</vt:lpstr>
      <vt:lpstr>RF and k-NN</vt:lpstr>
      <vt:lpstr>k-Nearest Neighbor Score</vt:lpstr>
      <vt:lpstr>Random Forest Score</vt:lpstr>
      <vt:lpstr>Random Forest and k-NN</vt:lpstr>
      <vt:lpstr>Related ML Techniques</vt:lpstr>
      <vt:lpstr>Bottom Line</vt:lpstr>
      <vt:lpstr>Vector Quantization</vt:lpstr>
      <vt:lpstr>Vector Quantization</vt:lpstr>
      <vt:lpstr>VQ Example</vt:lpstr>
      <vt:lpstr>Linde-Buzo-Gray Algorithm</vt:lpstr>
      <vt:lpstr>VQ vs K-Means</vt:lpstr>
      <vt:lpstr>Naïve Bayes</vt:lpstr>
      <vt:lpstr>Naïve Bayes</vt:lpstr>
      <vt:lpstr>Declaration of Independence</vt:lpstr>
      <vt:lpstr>Simplify, Simplify, Simplify</vt:lpstr>
      <vt:lpstr>What is “Bayes”?</vt:lpstr>
      <vt:lpstr>Bayes Formula Example</vt:lpstr>
      <vt:lpstr>Example</vt:lpstr>
      <vt:lpstr>So What?</vt:lpstr>
      <vt:lpstr>The Bottom Line</vt:lpstr>
      <vt:lpstr>Regression Analysis</vt:lpstr>
      <vt:lpstr>Regression vs Classification</vt:lpstr>
      <vt:lpstr>Linear Regression</vt:lpstr>
      <vt:lpstr>Linear Regression Example</vt:lpstr>
      <vt:lpstr>Linear Regression vs PCA</vt:lpstr>
      <vt:lpstr>Categorical Data</vt:lpstr>
      <vt:lpstr>Logistic Function</vt:lpstr>
      <vt:lpstr>Logistic Function</vt:lpstr>
      <vt:lpstr>Logistic Regression</vt:lpstr>
      <vt:lpstr>Bottom Line</vt:lpstr>
      <vt:lpstr>Conditional Random Fields</vt:lpstr>
      <vt:lpstr>Conditional Random Fields</vt:lpstr>
      <vt:lpstr>Graph Structure of HMM</vt:lpstr>
      <vt:lpstr>Graph Structure of HMM</vt:lpstr>
      <vt:lpstr>Pilot Example</vt:lpstr>
      <vt:lpstr>Linear Chain CRF</vt:lpstr>
      <vt:lpstr>Big Picture</vt:lpstr>
      <vt:lpstr>Generative vs Discriminative</vt:lpstr>
      <vt:lpstr>Generative vs Discriminative</vt:lpstr>
      <vt:lpstr>Generative vs Discriminative</vt:lpstr>
      <vt:lpstr>Generative-Discriminative Pair</vt:lpstr>
      <vt:lpstr>Generative-Discriminative Pairs</vt:lpstr>
      <vt:lpstr>Bottom Line</vt:lpstr>
    </vt:vector>
  </TitlesOfParts>
  <Manager/>
  <Company/>
  <LinksUpToDate>false</LinksUpToDate>
  <SharedDoc>false</SharedDoc>
  <HyperlinkBase/>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c:title>
  <dc:subject/>
  <dc:creator>Mark Stamp</dc:creator>
  <cp:keywords/>
  <dc:description/>
  <cp:lastModifiedBy>Mark Stamp</cp:lastModifiedBy>
  <cp:revision>975</cp:revision>
  <dcterms:created xsi:type="dcterms:W3CDTF">2015-10-29T11:48:30Z</dcterms:created>
  <dcterms:modified xsi:type="dcterms:W3CDTF">2021-11-09T14:45:34Z</dcterms:modified>
  <cp:category/>
</cp:coreProperties>
</file>