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handoutMasterIdLst>
    <p:handoutMasterId r:id="rId106"/>
  </p:handoutMasterIdLst>
  <p:sldIdLst>
    <p:sldId id="256" r:id="rId2"/>
    <p:sldId id="257" r:id="rId3"/>
    <p:sldId id="275" r:id="rId4"/>
    <p:sldId id="276" r:id="rId5"/>
    <p:sldId id="277" r:id="rId6"/>
    <p:sldId id="260" r:id="rId7"/>
    <p:sldId id="335" r:id="rId8"/>
    <p:sldId id="278" r:id="rId9"/>
    <p:sldId id="279" r:id="rId10"/>
    <p:sldId id="281" r:id="rId11"/>
    <p:sldId id="263" r:id="rId12"/>
    <p:sldId id="267" r:id="rId13"/>
    <p:sldId id="264" r:id="rId14"/>
    <p:sldId id="265" r:id="rId15"/>
    <p:sldId id="270" r:id="rId16"/>
    <p:sldId id="266" r:id="rId17"/>
    <p:sldId id="268" r:id="rId18"/>
    <p:sldId id="259" r:id="rId19"/>
    <p:sldId id="283" r:id="rId20"/>
    <p:sldId id="269" r:id="rId21"/>
    <p:sldId id="261" r:id="rId22"/>
    <p:sldId id="309" r:id="rId23"/>
    <p:sldId id="262" r:id="rId24"/>
    <p:sldId id="272" r:id="rId25"/>
    <p:sldId id="313" r:id="rId26"/>
    <p:sldId id="280" r:id="rId27"/>
    <p:sldId id="285" r:id="rId28"/>
    <p:sldId id="288" r:id="rId29"/>
    <p:sldId id="286" r:id="rId30"/>
    <p:sldId id="310" r:id="rId31"/>
    <p:sldId id="291" r:id="rId32"/>
    <p:sldId id="330" r:id="rId33"/>
    <p:sldId id="290" r:id="rId34"/>
    <p:sldId id="329" r:id="rId35"/>
    <p:sldId id="292" r:id="rId36"/>
    <p:sldId id="293" r:id="rId37"/>
    <p:sldId id="366" r:id="rId38"/>
    <p:sldId id="295" r:id="rId39"/>
    <p:sldId id="296" r:id="rId40"/>
    <p:sldId id="297" r:id="rId41"/>
    <p:sldId id="298" r:id="rId42"/>
    <p:sldId id="299" r:id="rId43"/>
    <p:sldId id="284" r:id="rId44"/>
    <p:sldId id="301" r:id="rId45"/>
    <p:sldId id="300" r:id="rId46"/>
    <p:sldId id="302" r:id="rId47"/>
    <p:sldId id="312" r:id="rId48"/>
    <p:sldId id="303" r:id="rId49"/>
    <p:sldId id="304" r:id="rId50"/>
    <p:sldId id="305" r:id="rId51"/>
    <p:sldId id="306" r:id="rId52"/>
    <p:sldId id="307" r:id="rId53"/>
    <p:sldId id="308" r:id="rId54"/>
    <p:sldId id="363" r:id="rId55"/>
    <p:sldId id="364" r:id="rId56"/>
    <p:sldId id="365" r:id="rId57"/>
    <p:sldId id="314" r:id="rId58"/>
    <p:sldId id="315" r:id="rId59"/>
    <p:sldId id="332" r:id="rId60"/>
    <p:sldId id="333" r:id="rId61"/>
    <p:sldId id="334" r:id="rId62"/>
    <p:sldId id="316" r:id="rId63"/>
    <p:sldId id="320" r:id="rId64"/>
    <p:sldId id="317" r:id="rId65"/>
    <p:sldId id="318" r:id="rId66"/>
    <p:sldId id="321" r:id="rId67"/>
    <p:sldId id="322" r:id="rId68"/>
    <p:sldId id="362" r:id="rId69"/>
    <p:sldId id="323" r:id="rId70"/>
    <p:sldId id="324" r:id="rId71"/>
    <p:sldId id="325" r:id="rId72"/>
    <p:sldId id="326" r:id="rId73"/>
    <p:sldId id="327" r:id="rId74"/>
    <p:sldId id="328" r:id="rId75"/>
    <p:sldId id="336" r:id="rId76"/>
    <p:sldId id="338" r:id="rId77"/>
    <p:sldId id="339" r:id="rId78"/>
    <p:sldId id="340" r:id="rId79"/>
    <p:sldId id="342" r:id="rId80"/>
    <p:sldId id="341" r:id="rId81"/>
    <p:sldId id="343" r:id="rId82"/>
    <p:sldId id="344" r:id="rId83"/>
    <p:sldId id="345" r:id="rId84"/>
    <p:sldId id="346" r:id="rId85"/>
    <p:sldId id="347" r:id="rId86"/>
    <p:sldId id="348" r:id="rId87"/>
    <p:sldId id="349" r:id="rId88"/>
    <p:sldId id="337" r:id="rId89"/>
    <p:sldId id="351" r:id="rId90"/>
    <p:sldId id="350" r:id="rId91"/>
    <p:sldId id="352" r:id="rId92"/>
    <p:sldId id="353" r:id="rId93"/>
    <p:sldId id="354" r:id="rId94"/>
    <p:sldId id="355" r:id="rId95"/>
    <p:sldId id="356" r:id="rId96"/>
    <p:sldId id="357" r:id="rId97"/>
    <p:sldId id="358" r:id="rId98"/>
    <p:sldId id="359" r:id="rId99"/>
    <p:sldId id="360" r:id="rId100"/>
    <p:sldId id="361" r:id="rId101"/>
    <p:sldId id="311" r:id="rId102"/>
    <p:sldId id="282" r:id="rId103"/>
    <p:sldId id="319" r:id="rId10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402"/>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handoutMaster" Target="handoutMasters/handoutMaster1.xml"/><Relationship Id="rId107"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presProps" Target="presProps.xml"/><Relationship Id="rId109"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heme" Target="theme/theme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11/23/21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2863478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8863027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Clustering often used for “data exploration”.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396403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14</a:t>
            </a:fld>
            <a:endParaRPr lang="en-US"/>
          </a:p>
        </p:txBody>
      </p:sp>
    </p:spTree>
    <p:extLst>
      <p:ext uri="{BB962C8B-B14F-4D97-AF65-F5344CB8AC3E}">
        <p14:creationId xmlns:p14="http://schemas.microsoft.com/office/powerpoint/2010/main" val="3077358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310736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observation” number 1 </a:t>
            </a:r>
            <a:r>
              <a:rPr lang="en-US" baseline="0" dirty="0" smtClean="0"/>
              <a:t>is obvious. “Key observation” number 2</a:t>
            </a:r>
            <a:r>
              <a:rPr lang="en-US" dirty="0" smtClean="0"/>
              <a:t> is not quite so obvious, but can be verified using some basic</a:t>
            </a:r>
            <a:r>
              <a:rPr lang="en-US" baseline="0" dirty="0" smtClean="0"/>
              <a:t> calculus (minimize distortion function by taking partial derivatives and set to 0)</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Alternating between these</a:t>
            </a:r>
            <a:r>
              <a:rPr lang="en-US" baseline="0" dirty="0" smtClean="0"/>
              <a:t> 2 steps gives us an iterative hill climb algorithm. This is analogous to HMM training where we alternate between computing parameters (alphas, betas, gammas, and di-gammas) and re-estimating the matrices (A, B and pi).</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18</a:t>
            </a:fld>
            <a:endParaRPr lang="en-US"/>
          </a:p>
        </p:txBody>
      </p:sp>
    </p:spTree>
    <p:extLst>
      <p:ext uri="{BB962C8B-B14F-4D97-AF65-F5344CB8AC3E}">
        <p14:creationId xmlns:p14="http://schemas.microsoft.com/office/powerpoint/2010/main" val="2574574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19</a:t>
            </a:fld>
            <a:endParaRPr lang="en-US"/>
          </a:p>
        </p:txBody>
      </p:sp>
    </p:spTree>
    <p:extLst>
      <p:ext uri="{BB962C8B-B14F-4D97-AF65-F5344CB8AC3E}">
        <p14:creationId xmlns:p14="http://schemas.microsoft.com/office/powerpoint/2010/main" val="171357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hill climb, so we</a:t>
            </a:r>
            <a:r>
              <a:rPr lang="en-US" baseline="0" dirty="0" smtClean="0"/>
              <a:t> are only assured of a local optimum, not a global optimum.</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20</a:t>
            </a:fld>
            <a:endParaRPr lang="en-US"/>
          </a:p>
        </p:txBody>
      </p:sp>
    </p:spTree>
    <p:extLst>
      <p:ext uri="{BB962C8B-B14F-4D97-AF65-F5344CB8AC3E}">
        <p14:creationId xmlns:p14="http://schemas.microsoft.com/office/powerpoint/2010/main" val="329121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sensibly choose “best” K, we need some way to measure the “quality” of resulting clusters.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22</a:t>
            </a:fld>
            <a:endParaRPr lang="en-US"/>
          </a:p>
        </p:txBody>
      </p:sp>
    </p:spTree>
    <p:extLst>
      <p:ext uri="{BB962C8B-B14F-4D97-AF65-F5344CB8AC3E}">
        <p14:creationId xmlns:p14="http://schemas.microsoft.com/office/powerpoint/2010/main" val="3284453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23</a:t>
            </a:fld>
            <a:endParaRPr lang="en-US"/>
          </a:p>
        </p:txBody>
      </p:sp>
    </p:spTree>
    <p:extLst>
      <p:ext uri="{BB962C8B-B14F-4D97-AF65-F5344CB8AC3E}">
        <p14:creationId xmlns:p14="http://schemas.microsoft.com/office/powerpoint/2010/main" val="250398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24</a:t>
            </a:fld>
            <a:endParaRPr lang="en-US"/>
          </a:p>
        </p:txBody>
      </p:sp>
    </p:spTree>
    <p:extLst>
      <p:ext uri="{BB962C8B-B14F-4D97-AF65-F5344CB8AC3E}">
        <p14:creationId xmlns:p14="http://schemas.microsoft.com/office/powerpoint/2010/main" val="3585667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latin typeface="Lucida Grande"/>
                <a:cs typeface="Lucida Grande"/>
              </a:rPr>
              <a:t>K</a:t>
            </a:r>
            <a:r>
              <a:rPr lang="en-US" dirty="0" smtClean="0"/>
              <a:t>-</a:t>
            </a:r>
            <a:r>
              <a:rPr lang="en-US" dirty="0" err="1" smtClean="0"/>
              <a:t>mediods</a:t>
            </a:r>
            <a:r>
              <a:rPr lang="en-US" dirty="0" smtClean="0"/>
              <a:t> technique is essentially</a:t>
            </a:r>
            <a:r>
              <a:rPr lang="en-US" baseline="0" dirty="0" smtClean="0"/>
              <a:t> equivalent to replacing “mean” in </a:t>
            </a:r>
            <a:r>
              <a:rPr lang="en-US" dirty="0" smtClean="0">
                <a:latin typeface="Lucida Grande"/>
                <a:cs typeface="Lucida Grande"/>
              </a:rPr>
              <a:t>K</a:t>
            </a:r>
            <a:r>
              <a:rPr lang="en-US" dirty="0" smtClean="0"/>
              <a:t>-means with “median”. In spherical K-means, we normalize</a:t>
            </a:r>
            <a:r>
              <a:rPr lang="en-US" baseline="0" dirty="0" smtClean="0"/>
              <a:t> all data to unit vectors, which has the effect of making all vectors of same magnitude and hence we simply sum the vectors in a cluster to determine the centroid.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25</a:t>
            </a:fld>
            <a:endParaRPr lang="en-US"/>
          </a:p>
        </p:txBody>
      </p:sp>
    </p:spTree>
    <p:extLst>
      <p:ext uri="{BB962C8B-B14F-4D97-AF65-F5344CB8AC3E}">
        <p14:creationId xmlns:p14="http://schemas.microsoft.com/office/powerpoint/2010/main" val="57352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26</a:t>
            </a:fld>
            <a:endParaRPr lang="en-US"/>
          </a:p>
        </p:txBody>
      </p:sp>
    </p:spTree>
    <p:extLst>
      <p:ext uri="{BB962C8B-B14F-4D97-AF65-F5344CB8AC3E}">
        <p14:creationId xmlns:p14="http://schemas.microsoft.com/office/powerpoint/2010/main" val="1417830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27</a:t>
            </a:fld>
            <a:endParaRPr lang="en-US"/>
          </a:p>
        </p:txBody>
      </p:sp>
    </p:spTree>
    <p:extLst>
      <p:ext uri="{BB962C8B-B14F-4D97-AF65-F5344CB8AC3E}">
        <p14:creationId xmlns:p14="http://schemas.microsoft.com/office/powerpoint/2010/main" val="40184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28</a:t>
            </a:fld>
            <a:endParaRPr lang="en-US"/>
          </a:p>
        </p:txBody>
      </p:sp>
    </p:spTree>
    <p:extLst>
      <p:ext uri="{BB962C8B-B14F-4D97-AF65-F5344CB8AC3E}">
        <p14:creationId xmlns:p14="http://schemas.microsoft.com/office/powerpoint/2010/main" val="1177125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29</a:t>
            </a:fld>
            <a:endParaRPr lang="en-US"/>
          </a:p>
        </p:txBody>
      </p:sp>
    </p:spTree>
    <p:extLst>
      <p:ext uri="{BB962C8B-B14F-4D97-AF65-F5344CB8AC3E}">
        <p14:creationId xmlns:p14="http://schemas.microsoft.com/office/powerpoint/2010/main" val="2430798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30</a:t>
            </a:fld>
            <a:endParaRPr lang="en-US"/>
          </a:p>
        </p:txBody>
      </p:sp>
    </p:spTree>
    <p:extLst>
      <p:ext uri="{BB962C8B-B14F-4D97-AF65-F5344CB8AC3E}">
        <p14:creationId xmlns:p14="http://schemas.microsoft.com/office/powerpoint/2010/main" val="418854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inverse correlation?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32</a:t>
            </a:fld>
            <a:endParaRPr lang="en-US"/>
          </a:p>
        </p:txBody>
      </p:sp>
    </p:spTree>
    <p:extLst>
      <p:ext uri="{BB962C8B-B14F-4D97-AF65-F5344CB8AC3E}">
        <p14:creationId xmlns:p14="http://schemas.microsoft.com/office/powerpoint/2010/main" val="265414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325715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Partitional</a:t>
            </a:r>
            <a:r>
              <a:rPr lang="en-US" baseline="0" dirty="0" smtClean="0"/>
              <a:t> clustering can be viewed as implying a “degree of membership”. Depending on how we assign data points to clusters, in such cases, we need not have strictly disjoint clusters.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a:t>
            </a:fld>
            <a:endParaRPr lang="en-US"/>
          </a:p>
        </p:txBody>
      </p:sp>
    </p:spTree>
    <p:extLst>
      <p:ext uri="{BB962C8B-B14F-4D97-AF65-F5344CB8AC3E}">
        <p14:creationId xmlns:p14="http://schemas.microsoft.com/office/powerpoint/2010/main" val="892215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inverse correlation? For large elements</a:t>
            </a:r>
            <a:r>
              <a:rPr lang="en-US" baseline="0" dirty="0" smtClean="0"/>
              <a:t> of A (i.e., </a:t>
            </a:r>
            <a:r>
              <a:rPr lang="en-US" baseline="0" dirty="0" err="1" smtClean="0"/>
              <a:t>a</a:t>
            </a:r>
            <a:r>
              <a:rPr lang="en-US" baseline="-25000" dirty="0" err="1" smtClean="0"/>
              <a:t>ij</a:t>
            </a:r>
            <a:r>
              <a:rPr lang="en-US" baseline="-25000" dirty="0" smtClean="0"/>
              <a:t> </a:t>
            </a:r>
            <a:r>
              <a:rPr lang="en-US" baseline="0" dirty="0" smtClean="0"/>
              <a:t>= 1) we want the corresponding distance </a:t>
            </a:r>
            <a:r>
              <a:rPr lang="en-US" baseline="0" dirty="0" err="1" smtClean="0"/>
              <a:t>d</a:t>
            </a:r>
            <a:r>
              <a:rPr lang="en-US" baseline="-25000" dirty="0" err="1" smtClean="0"/>
              <a:t>ij</a:t>
            </a:r>
            <a:r>
              <a:rPr lang="en-US" baseline="0" dirty="0" smtClean="0"/>
              <a:t> to be relatively small, and for small elements of A (i.e., </a:t>
            </a:r>
            <a:r>
              <a:rPr lang="en-US" baseline="0" dirty="0" err="1" smtClean="0"/>
              <a:t>a</a:t>
            </a:r>
            <a:r>
              <a:rPr lang="en-US" baseline="-25000" dirty="0" err="1" smtClean="0"/>
              <a:t>ij</a:t>
            </a:r>
            <a:r>
              <a:rPr lang="en-US" baseline="-25000" dirty="0" smtClean="0"/>
              <a:t> </a:t>
            </a:r>
            <a:r>
              <a:rPr lang="en-US" baseline="0" dirty="0" smtClean="0"/>
              <a:t>= 0), we want the distance </a:t>
            </a:r>
            <a:r>
              <a:rPr lang="en-US" baseline="0" dirty="0" err="1" smtClean="0"/>
              <a:t>d</a:t>
            </a:r>
            <a:r>
              <a:rPr lang="en-US" baseline="-25000" dirty="0" err="1" smtClean="0"/>
              <a:t>ij</a:t>
            </a:r>
            <a:r>
              <a:rPr lang="en-US" baseline="0" dirty="0" smtClean="0"/>
              <a:t> to be relatively large.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a:t>
            </a:r>
            <a:r>
              <a:rPr lang="en-US" baseline="0" dirty="0" smtClean="0"/>
              <a:t> f</a:t>
            </a:r>
            <a:r>
              <a:rPr lang="en-US" dirty="0" smtClean="0"/>
              <a:t>rom R. Jin, Cluster validation (see References)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36</a:t>
            </a:fld>
            <a:endParaRPr lang="en-US"/>
          </a:p>
        </p:txBody>
      </p:sp>
    </p:spTree>
    <p:extLst>
      <p:ext uri="{BB962C8B-B14F-4D97-AF65-F5344CB8AC3E}">
        <p14:creationId xmlns:p14="http://schemas.microsoft.com/office/powerpoint/2010/main" val="1856661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37</a:t>
            </a:fld>
            <a:endParaRPr lang="en-US"/>
          </a:p>
        </p:txBody>
      </p:sp>
    </p:spTree>
    <p:extLst>
      <p:ext uri="{BB962C8B-B14F-4D97-AF65-F5344CB8AC3E}">
        <p14:creationId xmlns:p14="http://schemas.microsoft.com/office/powerpoint/2010/main" val="1686963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38</a:t>
            </a:fld>
            <a:endParaRPr lang="en-US"/>
          </a:p>
        </p:txBody>
      </p:sp>
    </p:spTree>
    <p:extLst>
      <p:ext uri="{BB962C8B-B14F-4D97-AF65-F5344CB8AC3E}">
        <p14:creationId xmlns:p14="http://schemas.microsoft.com/office/powerpoint/2010/main" val="3895419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in K-means, we only considered cohesion,</a:t>
            </a:r>
            <a:r>
              <a:rPr lang="en-US" baseline="0" dirty="0" smtClean="0"/>
              <a:t> not separation.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39</a:t>
            </a:fld>
            <a:endParaRPr lang="en-US"/>
          </a:p>
        </p:txBody>
      </p:sp>
    </p:spTree>
    <p:extLst>
      <p:ext uri="{BB962C8B-B14F-4D97-AF65-F5344CB8AC3E}">
        <p14:creationId xmlns:p14="http://schemas.microsoft.com/office/powerpoint/2010/main" val="4275838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40</a:t>
            </a:fld>
            <a:endParaRPr lang="en-US"/>
          </a:p>
        </p:txBody>
      </p:sp>
    </p:spTree>
    <p:extLst>
      <p:ext uri="{BB962C8B-B14F-4D97-AF65-F5344CB8AC3E}">
        <p14:creationId xmlns:p14="http://schemas.microsoft.com/office/powerpoint/2010/main" val="38854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41</a:t>
            </a:fld>
            <a:endParaRPr lang="en-US"/>
          </a:p>
        </p:txBody>
      </p:sp>
    </p:spTree>
    <p:extLst>
      <p:ext uri="{BB962C8B-B14F-4D97-AF65-F5344CB8AC3E}">
        <p14:creationId xmlns:p14="http://schemas.microsoft.com/office/powerpoint/2010/main" val="1204165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extLst>
      <p:ext uri="{BB962C8B-B14F-4D97-AF65-F5344CB8AC3E}">
        <p14:creationId xmlns:p14="http://schemas.microsoft.com/office/powerpoint/2010/main" val="40243924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silhouette coefficient is defined for each point.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43</a:t>
            </a:fld>
            <a:endParaRPr lang="en-US"/>
          </a:p>
        </p:txBody>
      </p:sp>
    </p:spTree>
    <p:extLst>
      <p:ext uri="{BB962C8B-B14F-4D97-AF65-F5344CB8AC3E}">
        <p14:creationId xmlns:p14="http://schemas.microsoft.com/office/powerpoint/2010/main" val="86832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this</a:t>
            </a:r>
            <a:r>
              <a:rPr lang="en-US" dirty="0" smtClean="0"/>
              <a:t> hierarchical approach is agglomerative.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1027629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44</a:t>
            </a:fld>
            <a:endParaRPr lang="en-US"/>
          </a:p>
        </p:txBody>
      </p:sp>
    </p:spTree>
    <p:extLst>
      <p:ext uri="{BB962C8B-B14F-4D97-AF65-F5344CB8AC3E}">
        <p14:creationId xmlns:p14="http://schemas.microsoft.com/office/powerpoint/2010/main" val="1930512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45</a:t>
            </a:fld>
            <a:endParaRPr lang="en-US"/>
          </a:p>
        </p:txBody>
      </p:sp>
    </p:spTree>
    <p:extLst>
      <p:ext uri="{BB962C8B-B14F-4D97-AF65-F5344CB8AC3E}">
        <p14:creationId xmlns:p14="http://schemas.microsoft.com/office/powerpoint/2010/main" val="3510661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46</a:t>
            </a:fld>
            <a:endParaRPr lang="en-US"/>
          </a:p>
        </p:txBody>
      </p:sp>
    </p:spTree>
    <p:extLst>
      <p:ext uri="{BB962C8B-B14F-4D97-AF65-F5344CB8AC3E}">
        <p14:creationId xmlns:p14="http://schemas.microsoft.com/office/powerpoint/2010/main" val="21395853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ranges/comments come</a:t>
            </a:r>
            <a:r>
              <a:rPr lang="en-US" baseline="0" dirty="0" smtClean="0"/>
              <a:t> from P. </a:t>
            </a:r>
            <a:r>
              <a:rPr lang="en-US" baseline="0" dirty="0" err="1" smtClean="0"/>
              <a:t>Spector</a:t>
            </a:r>
            <a:r>
              <a:rPr lang="en-US" baseline="0" dirty="0" smtClean="0"/>
              <a:t>, Cluster Analysis, http://www.stat.berkeley.edu/classes/s133/Cluster2a.html</a:t>
            </a:r>
          </a:p>
          <a:p>
            <a:r>
              <a:rPr lang="en-US" baseline="0" dirty="0" smtClean="0"/>
              <a:t>No justification is provided, so use at your own risk.</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48</a:t>
            </a:fld>
            <a:endParaRPr lang="en-US"/>
          </a:p>
        </p:txBody>
      </p:sp>
    </p:spTree>
    <p:extLst>
      <p:ext uri="{BB962C8B-B14F-4D97-AF65-F5344CB8AC3E}">
        <p14:creationId xmlns:p14="http://schemas.microsoft.com/office/powerpoint/2010/main" val="1620299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49</a:t>
            </a:fld>
            <a:endParaRPr lang="en-US"/>
          </a:p>
        </p:txBody>
      </p:sp>
    </p:spTree>
    <p:extLst>
      <p:ext uri="{BB962C8B-B14F-4D97-AF65-F5344CB8AC3E}">
        <p14:creationId xmlns:p14="http://schemas.microsoft.com/office/powerpoint/2010/main" val="1098969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Note that </a:t>
            </a:r>
            <a:r>
              <a:rPr lang="en-US" dirty="0" err="1" smtClean="0">
                <a:latin typeface="Lucida Grande"/>
                <a:cs typeface="Lucida Grande"/>
              </a:rPr>
              <a:t>p</a:t>
            </a:r>
            <a:r>
              <a:rPr lang="en-US" baseline="-25000" dirty="0" err="1" smtClean="0">
                <a:latin typeface="Lucida Grande"/>
                <a:cs typeface="Lucida Grande"/>
              </a:rPr>
              <a:t>ij</a:t>
            </a:r>
            <a:r>
              <a:rPr lang="en-US" dirty="0" smtClean="0"/>
              <a:t> is just the probability of drawing an element</a:t>
            </a:r>
            <a:r>
              <a:rPr lang="en-US" baseline="0" dirty="0" smtClean="0"/>
              <a:t> of type </a:t>
            </a:r>
            <a:r>
              <a:rPr lang="en-US" baseline="0" dirty="0" err="1" smtClean="0"/>
              <a:t>i</a:t>
            </a:r>
            <a:r>
              <a:rPr lang="en-US" baseline="0" dirty="0" smtClean="0"/>
              <a:t> from cluster </a:t>
            </a:r>
            <a:r>
              <a:rPr lang="en-US" dirty="0" err="1" smtClean="0">
                <a:latin typeface="Lucida Grande"/>
                <a:cs typeface="Lucida Grande"/>
              </a:rPr>
              <a:t>C</a:t>
            </a:r>
            <a:r>
              <a:rPr lang="en-US" baseline="-25000" dirty="0" err="1" smtClean="0">
                <a:latin typeface="Lucida Grande"/>
                <a:cs typeface="Lucida Grande"/>
              </a:rPr>
              <a:t>j</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50</a:t>
            </a:fld>
            <a:endParaRPr lang="en-US"/>
          </a:p>
        </p:txBody>
      </p:sp>
    </p:spTree>
    <p:extLst>
      <p:ext uri="{BB962C8B-B14F-4D97-AF65-F5344CB8AC3E}">
        <p14:creationId xmlns:p14="http://schemas.microsoft.com/office/powerpoint/2010/main" val="3042003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51</a:t>
            </a:fld>
            <a:endParaRPr lang="en-US"/>
          </a:p>
        </p:txBody>
      </p:sp>
    </p:spTree>
    <p:extLst>
      <p:ext uri="{BB962C8B-B14F-4D97-AF65-F5344CB8AC3E}">
        <p14:creationId xmlns:p14="http://schemas.microsoft.com/office/powerpoint/2010/main" val="299628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52</a:t>
            </a:fld>
            <a:endParaRPr lang="en-US"/>
          </a:p>
        </p:txBody>
      </p:sp>
    </p:spTree>
    <p:extLst>
      <p:ext uri="{BB962C8B-B14F-4D97-AF65-F5344CB8AC3E}">
        <p14:creationId xmlns:p14="http://schemas.microsoft.com/office/powerpoint/2010/main" val="7750215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from R. Jin, Cluster validation (see references slide at end)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 and lots of other distance measures can be considered (some</a:t>
            </a:r>
            <a:r>
              <a:rPr lang="en-US" baseline="0" dirty="0" smtClean="0"/>
              <a:t> are</a:t>
            </a:r>
            <a:r>
              <a:rPr lang="en-US" dirty="0" smtClean="0"/>
              <a:t> mentioned later</a:t>
            </a:r>
            <a:r>
              <a:rPr lang="en-US" baseline="0" dirty="0" smtClean="0"/>
              <a:t> in</a:t>
            </a:r>
            <a:r>
              <a:rPr lang="en-US" dirty="0" smtClean="0"/>
              <a:t> these slides).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54</a:t>
            </a:fld>
            <a:endParaRPr lang="en-US"/>
          </a:p>
        </p:txBody>
      </p:sp>
    </p:spTree>
    <p:extLst>
      <p:ext uri="{BB962C8B-B14F-4D97-AF65-F5344CB8AC3E}">
        <p14:creationId xmlns:p14="http://schemas.microsoft.com/office/powerpoint/2010/main" val="1841441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55</a:t>
            </a:fld>
            <a:endParaRPr lang="en-US"/>
          </a:p>
        </p:txBody>
      </p:sp>
    </p:spTree>
    <p:extLst>
      <p:ext uri="{BB962C8B-B14F-4D97-AF65-F5344CB8AC3E}">
        <p14:creationId xmlns:p14="http://schemas.microsoft.com/office/powerpoint/2010/main" val="7532027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56</a:t>
            </a:fld>
            <a:endParaRPr lang="en-US"/>
          </a:p>
        </p:txBody>
      </p:sp>
    </p:spTree>
    <p:extLst>
      <p:ext uri="{BB962C8B-B14F-4D97-AF65-F5344CB8AC3E}">
        <p14:creationId xmlns:p14="http://schemas.microsoft.com/office/powerpoint/2010/main" val="3243233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Expectation</a:t>
            </a:r>
            <a:r>
              <a:rPr lang="en-US" baseline="0" dirty="0" smtClean="0"/>
              <a:t> maximization (</a:t>
            </a:r>
            <a:r>
              <a:rPr lang="en-US" dirty="0" smtClean="0"/>
              <a:t>EM) is a general concept.</a:t>
            </a:r>
            <a:r>
              <a:rPr lang="en-US" baseline="0" dirty="0" smtClean="0"/>
              <a:t> For example, with </a:t>
            </a:r>
            <a:r>
              <a:rPr lang="en-US" dirty="0" smtClean="0"/>
              <a:t>HMMs, when we find the “best” hidden state sequence, we</a:t>
            </a:r>
            <a:r>
              <a:rPr lang="en-US" baseline="0" dirty="0" smtClean="0"/>
              <a:t> maximize the</a:t>
            </a:r>
            <a:r>
              <a:rPr lang="en-US" dirty="0" smtClean="0"/>
              <a:t> expectation.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58</a:t>
            </a:fld>
            <a:endParaRPr lang="en-US"/>
          </a:p>
        </p:txBody>
      </p:sp>
    </p:spTree>
    <p:extLst>
      <p:ext uri="{BB962C8B-B14F-4D97-AF65-F5344CB8AC3E}">
        <p14:creationId xmlns:p14="http://schemas.microsoft.com/office/powerpoint/2010/main" val="5118191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the same data that is used in the EM clustering example on the Wikipedia page.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Binomial distribution is a series of Bernoulli</a:t>
            </a:r>
            <a:r>
              <a:rPr lang="en-US" baseline="0" dirty="0" smtClean="0"/>
              <a:t> trials, and p is probability of ”success” on each of these Bernoulli trials.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MLE might seem a lot like common sense, and that’s because it is. In this case, 7 of 10 times the coin came up heads. Since we have nothing else to base our estimate on, the best estimate for P(H) has to be 0.7. The MLE is might not be quite so obvious for other distributions, such as the normal (i.e., Gaussian).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example is from </a:t>
            </a:r>
            <a:r>
              <a:rPr lang="en-US" sz="1200" dirty="0" smtClean="0"/>
              <a:t>C.B. Do and S. </a:t>
            </a:r>
            <a:r>
              <a:rPr lang="en-US" sz="1200" dirty="0" err="1" smtClean="0"/>
              <a:t>Batzoglou</a:t>
            </a:r>
            <a:r>
              <a:rPr lang="en-US" sz="1200" dirty="0" smtClean="0"/>
              <a:t>, “What is the expectation maximization algorithm?” (see references at the end of these slides).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 is analogous</a:t>
            </a:r>
            <a:r>
              <a:rPr lang="en-US" baseline="0" dirty="0" smtClean="0"/>
              <a:t> to the situation we usually find ourselves in when clustering. That is, we have have some results, but we don’t know which “distribution” each came from. For example, we might have a bunch of scores for samples and we know that the samples are either malware or benign. But since the data is not labeled, we don’t know which is which. So, we cluster as a way to analyze the data. In EM clustering, we determine distributions and cluster based on the resulting distributions.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Cosine similarity, although not a true </a:t>
            </a:r>
            <a:r>
              <a:rPr lang="en-US" smtClean="0"/>
              <a:t>metric, </a:t>
            </a:r>
            <a:r>
              <a:rPr lang="en-US" dirty="0" smtClean="0"/>
              <a:t>is used in</a:t>
            </a:r>
            <a:r>
              <a:rPr lang="en-US" baseline="0" dirty="0" smtClean="0"/>
              <a:t> spherical K-means clustering, for example.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a:t>
            </a:fld>
            <a:endParaRPr lang="en-US"/>
          </a:p>
        </p:txBody>
      </p:sp>
    </p:spTree>
    <p:extLst>
      <p:ext uri="{BB962C8B-B14F-4D97-AF65-F5344CB8AC3E}">
        <p14:creationId xmlns:p14="http://schemas.microsoft.com/office/powerpoint/2010/main" val="21499640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motivation here for EM clustering is surprisingly similar to that for K-means. That is, we have an optimization problem that we would like to solve, but it’s hopeless to try to solve it directly, and there is a 2-step iteration that yields a hill climb algorithm. In both cases, it makes no sense to apply either step more than once in succession, but if we ping-pong back and forth between the 2, we can generally make progress and, in any case, we never obtain a worse solution.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66</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67</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assuming</a:t>
            </a:r>
            <a:r>
              <a:rPr lang="en-US" baseline="0" dirty="0" smtClean="0"/>
              <a:t> P_A(H) = 0.6 and P_B(H) = 0.5. Then a = P(5 H and 5 T in 10 flips, assuming coin is A) = 0.6^5 * 0.4^5 </a:t>
            </a:r>
          </a:p>
          <a:p>
            <a:r>
              <a:rPr lang="en-US" baseline="0" dirty="0" smtClean="0"/>
              <a:t>and b = P(5 H and 5 T in 10 flips, assuming coin is B) = 0.5^10. Under this assumption, the probability the flipped coin was actually A </a:t>
            </a:r>
          </a:p>
          <a:p>
            <a:r>
              <a:rPr lang="en-US" baseline="0" dirty="0" smtClean="0"/>
              <a:t>is P(A) = a/(</a:t>
            </a:r>
            <a:r>
              <a:rPr lang="en-US" baseline="0" dirty="0" err="1" smtClean="0"/>
              <a:t>a+b</a:t>
            </a:r>
            <a:r>
              <a:rPr lang="en-US" baseline="0" dirty="0" smtClean="0"/>
              <a:t>) = .45 and the probability that the flipped coin was actually B is P(B) = b/(</a:t>
            </a:r>
            <a:r>
              <a:rPr lang="en-US" baseline="0" dirty="0" err="1" smtClean="0"/>
              <a:t>a+b</a:t>
            </a:r>
            <a:r>
              <a:rPr lang="en-US" baseline="0" dirty="0" smtClean="0"/>
              <a:t>) = 0.55. The other values in </a:t>
            </a:r>
          </a:p>
          <a:p>
            <a:r>
              <a:rPr lang="en-US" baseline="0" dirty="0" smtClean="0"/>
              <a:t>the table were calculated similarly.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a:t>
            </a:r>
            <a:r>
              <a:rPr lang="en-US" baseline="0" dirty="0" smtClean="0"/>
              <a:t> the E-step calculations are based on </a:t>
            </a:r>
            <a:r>
              <a:rPr lang="en-US" sz="1200" dirty="0" smtClean="0">
                <a:latin typeface="Lucida Grande"/>
                <a:cs typeface="Lucida Grande"/>
              </a:rPr>
              <a:t>P</a:t>
            </a:r>
            <a:r>
              <a:rPr lang="en-US" sz="1200" baseline="-25000" dirty="0" smtClean="0">
                <a:latin typeface="Lucida Grande"/>
                <a:cs typeface="Lucida Grande"/>
              </a:rPr>
              <a:t>A</a:t>
            </a:r>
            <a:r>
              <a:rPr lang="en-US" sz="1200" dirty="0" smtClean="0">
                <a:latin typeface="Lucida Grande"/>
                <a:cs typeface="Lucida Grande"/>
              </a:rPr>
              <a:t>(H) = 0.6 </a:t>
            </a:r>
            <a:r>
              <a:rPr lang="en-US" sz="1200" dirty="0" smtClean="0"/>
              <a:t>and </a:t>
            </a:r>
            <a:r>
              <a:rPr lang="en-US" sz="1200" dirty="0" smtClean="0">
                <a:latin typeface="Lucida Grande"/>
                <a:cs typeface="Lucida Grande"/>
              </a:rPr>
              <a:t>P</a:t>
            </a:r>
            <a:r>
              <a:rPr lang="en-US" sz="1200" baseline="-25000" dirty="0" smtClean="0">
                <a:latin typeface="Lucida Grande"/>
                <a:cs typeface="Lucida Grande"/>
              </a:rPr>
              <a:t>B</a:t>
            </a:r>
            <a:r>
              <a:rPr lang="en-US" sz="1200" dirty="0" smtClean="0">
                <a:latin typeface="Lucida Grande"/>
                <a:cs typeface="Lucida Grande"/>
              </a:rPr>
              <a:t>(H) = 0.5.</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difference between K-means and EM is that the former makes “hard” assignments to clusters, whereas the latter can</a:t>
            </a:r>
            <a:r>
              <a:rPr lang="en-US" baseline="0" dirty="0" smtClean="0"/>
              <a:t> be viewed as making</a:t>
            </a:r>
            <a:r>
              <a:rPr lang="en-US" dirty="0" smtClean="0"/>
              <a:t> “soft” assignments. That is, in the first step</a:t>
            </a:r>
            <a:r>
              <a:rPr lang="en-US" baseline="0" dirty="0" smtClean="0"/>
              <a:t> of the 2-step</a:t>
            </a:r>
            <a:r>
              <a:rPr lang="en-US" dirty="0" smtClean="0"/>
              <a:t> K-means process,</a:t>
            </a:r>
            <a:r>
              <a:rPr lang="en-US" baseline="0" dirty="0" smtClean="0"/>
              <a:t> we assign each point to a cluster. In contrast, in the “E” step of the EM, we only make probabilistic assignments to clusters. For K-means, we could use the distance from the centroid as a way to “weight” points so that they are partly in multiple clusters, but this is maybe not so obvious as with EM clustering.</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previous example, we assumed the distributions were binomial, and we used EM</a:t>
            </a:r>
            <a:r>
              <a:rPr lang="en-US" baseline="0" dirty="0" smtClean="0"/>
              <a:t> to determine the parameter for EM, which we can write as P(H). </a:t>
            </a:r>
          </a:p>
          <a:p>
            <a:endParaRPr lang="en-US" baseline="0" dirty="0" smtClean="0"/>
          </a:p>
          <a:p>
            <a:r>
              <a:rPr lang="en-US" baseline="0" dirty="0" smtClean="0"/>
              <a:t>Gaussian distributions give us clusters  that are elliptical in shape, and the ellipses can have different orientations. In comparison, K-means gives us circular clusters.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parameter </a:t>
            </a:r>
            <a:r>
              <a:rPr lang="en-US" dirty="0" smtClean="0">
                <a:latin typeface="Lucida Grande"/>
                <a:cs typeface="Lucida Grande"/>
              </a:rPr>
              <a:t>θ</a:t>
            </a:r>
            <a:r>
              <a:rPr lang="en-US" baseline="-25000" dirty="0" smtClean="0">
                <a:latin typeface="Lucida Grande"/>
                <a:cs typeface="Lucida Grande"/>
              </a:rPr>
              <a:t>1</a:t>
            </a:r>
            <a:r>
              <a:rPr lang="en-US" baseline="0" dirty="0" smtClean="0"/>
              <a:t> and </a:t>
            </a:r>
            <a:r>
              <a:rPr lang="en-US" dirty="0" smtClean="0">
                <a:latin typeface="Lucida Grande"/>
                <a:cs typeface="Lucida Grande"/>
              </a:rPr>
              <a:t>θ</a:t>
            </a:r>
            <a:r>
              <a:rPr lang="en-US" baseline="-25000" dirty="0" smtClean="0">
                <a:latin typeface="Lucida Grande"/>
                <a:cs typeface="Lucida Grande"/>
              </a:rPr>
              <a:t>2</a:t>
            </a:r>
            <a:r>
              <a:rPr lang="en-US" baseline="0" dirty="0" smtClean="0"/>
              <a:t> are unknown, as are the mixture parameters </a:t>
            </a:r>
            <a:r>
              <a:rPr lang="en-US" dirty="0" smtClean="0">
                <a:latin typeface="Lucida Grande"/>
                <a:cs typeface="Lucida Grande"/>
              </a:rPr>
              <a:t>τ</a:t>
            </a:r>
            <a:r>
              <a:rPr lang="en-US" baseline="-25000" dirty="0" smtClean="0">
                <a:latin typeface="Lucida Grande"/>
                <a:cs typeface="Lucida Grande"/>
              </a:rPr>
              <a:t>1</a:t>
            </a:r>
            <a:r>
              <a:rPr lang="en-US" baseline="0" dirty="0" smtClean="0"/>
              <a:t> and </a:t>
            </a:r>
            <a:r>
              <a:rPr lang="en-US" dirty="0" smtClean="0">
                <a:latin typeface="Lucida Grande"/>
                <a:cs typeface="Lucida Grande"/>
              </a:rPr>
              <a:t>τ</a:t>
            </a:r>
            <a:r>
              <a:rPr lang="en-US" baseline="-25000" dirty="0" smtClean="0">
                <a:latin typeface="Lucida Grande"/>
                <a:cs typeface="Lucida Grande"/>
              </a:rPr>
              <a:t>2</a:t>
            </a:r>
            <a:endParaRPr lang="en-US" dirty="0" smtClean="0"/>
          </a:p>
          <a:p>
            <a:endParaRPr lang="en-US" dirty="0" smtClean="0"/>
          </a:p>
          <a:p>
            <a:r>
              <a:rPr lang="en-US" dirty="0" smtClean="0"/>
              <a:t>Also, note that Gaussian distribution</a:t>
            </a:r>
            <a:r>
              <a:rPr lang="en-US" baseline="0" dirty="0" smtClean="0"/>
              <a:t> is the same as a normal distribution, but Gaussian sounds way more cool.</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76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a:t>
            </a:r>
            <a:r>
              <a:rPr lang="en-US" baseline="0" dirty="0" smtClean="0"/>
              <a:t> this is the same experiment we considered previously.</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for a binomial distribution, </a:t>
            </a:r>
            <a:r>
              <a:rPr lang="en-US" dirty="0" err="1" smtClean="0">
                <a:latin typeface="Lucida Grande"/>
                <a:cs typeface="Lucida Grande"/>
              </a:rPr>
              <a:t>μ</a:t>
            </a:r>
            <a:r>
              <a:rPr lang="en-US" dirty="0" smtClean="0">
                <a:latin typeface="Lucida Grande"/>
                <a:cs typeface="Lucida Grande"/>
              </a:rPr>
              <a:t> = </a:t>
            </a:r>
            <a:r>
              <a:rPr lang="en-US" dirty="0" err="1" smtClean="0">
                <a:latin typeface="Lucida Grande"/>
                <a:cs typeface="Lucida Grande"/>
              </a:rPr>
              <a:t>Np</a:t>
            </a:r>
            <a:r>
              <a:rPr lang="en-US" dirty="0" smtClean="0">
                <a:latin typeface="Lucida Grande"/>
                <a:cs typeface="Lucida Grande"/>
              </a:rPr>
              <a:t>,</a:t>
            </a:r>
            <a:r>
              <a:rPr lang="en-US" baseline="0" dirty="0" smtClean="0">
                <a:latin typeface="Lucida Grande"/>
                <a:cs typeface="Lucida Grande"/>
              </a:rPr>
              <a:t> </a:t>
            </a:r>
            <a:r>
              <a:rPr lang="en-US" dirty="0" smtClean="0"/>
              <a:t>where N is the number of Bernoulli trials</a:t>
            </a:r>
            <a:r>
              <a:rPr lang="en-US" baseline="0" dirty="0" smtClean="0"/>
              <a:t> in an experiment and </a:t>
            </a:r>
            <a:r>
              <a:rPr lang="en-US" baseline="0" dirty="0" err="1" smtClean="0"/>
              <a:t>p</a:t>
            </a:r>
            <a:r>
              <a:rPr lang="en-US" baseline="0" dirty="0" smtClean="0"/>
              <a:t> = </a:t>
            </a:r>
            <a:r>
              <a:rPr lang="en-US" dirty="0" smtClean="0"/>
              <a:t>P(H) =</a:t>
            </a:r>
            <a:r>
              <a:rPr lang="en-US" baseline="0" dirty="0" smtClean="0"/>
              <a:t> </a:t>
            </a:r>
            <a:r>
              <a:rPr lang="en-US" dirty="0" err="1" smtClean="0">
                <a:latin typeface="Lucida Grande"/>
                <a:cs typeface="Lucida Grande"/>
              </a:rPr>
              <a:t>θ</a:t>
            </a:r>
            <a:r>
              <a:rPr lang="en-US" dirty="0" smtClean="0">
                <a:latin typeface="Lucida Grande"/>
                <a:cs typeface="Lucida Grande"/>
              </a:rPr>
              <a:t>. In this case N = 10.</a:t>
            </a:r>
          </a:p>
          <a:p>
            <a:endParaRPr lang="en-US" dirty="0" smtClean="0">
              <a:latin typeface="Lucida Grande"/>
              <a:cs typeface="Lucida Grande"/>
            </a:endParaRPr>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centroid can be viewed as the “center of mass” of a cluster,</a:t>
            </a:r>
            <a:r>
              <a:rPr lang="en-US" baseline="0" dirty="0" smtClean="0"/>
              <a:t> and clusters are defined in terms of centroids. Note that K is specified in advance. Note that we do not require that a centroid be an actual data point.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11</a:t>
            </a:fld>
            <a:endParaRPr lang="en-US"/>
          </a:p>
        </p:txBody>
      </p:sp>
    </p:spTree>
    <p:extLst>
      <p:ext uri="{BB962C8B-B14F-4D97-AF65-F5344CB8AC3E}">
        <p14:creationId xmlns:p14="http://schemas.microsoft.com/office/powerpoint/2010/main" val="11813708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Could</a:t>
            </a:r>
            <a:r>
              <a:rPr lang="en-US" baseline="0" dirty="0" smtClean="0"/>
              <a:t> then use these distributions for clustering. But 1-d clusters are boring, so we’ll next look at a more interesting 2-d example.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t>
            </a:r>
            <a:r>
              <a:rPr lang="en-US" dirty="0" err="1" smtClean="0">
                <a:latin typeface="Lucida Grande"/>
                <a:cs typeface="Lucida Grande"/>
              </a:rPr>
              <a:t>ρ</a:t>
            </a:r>
            <a:r>
              <a:rPr lang="en-US" dirty="0" smtClean="0"/>
              <a:t> is the correlation coefficient.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if we make an initial guess for S, then we</a:t>
            </a:r>
            <a:r>
              <a:rPr lang="en-US" baseline="0" dirty="0" smtClean="0"/>
              <a:t> can compute </a:t>
            </a:r>
            <a:r>
              <a:rPr lang="en-US" dirty="0" err="1" smtClean="0">
                <a:latin typeface="Lucida Grande"/>
                <a:cs typeface="Lucida Grande"/>
              </a:rPr>
              <a:t>ρ</a:t>
            </a:r>
            <a:r>
              <a:rPr lang="en-US" dirty="0" smtClean="0">
                <a:latin typeface="Lucida Grande"/>
                <a:cs typeface="Lucida Grande"/>
              </a:rPr>
              <a:t> from the formula</a:t>
            </a:r>
            <a:r>
              <a:rPr lang="en-US" baseline="0" dirty="0" smtClean="0">
                <a:latin typeface="Lucida Grande"/>
                <a:cs typeface="Lucida Grande"/>
              </a:rPr>
              <a:t> </a:t>
            </a:r>
            <a:r>
              <a:rPr lang="en-US" dirty="0" err="1" smtClean="0">
                <a:latin typeface="Lucida Grande"/>
                <a:cs typeface="Lucida Grande"/>
              </a:rPr>
              <a:t>ρ</a:t>
            </a:r>
            <a:r>
              <a:rPr lang="en-US" dirty="0" smtClean="0">
                <a:latin typeface="Lucida Grande"/>
                <a:cs typeface="Lucida Grande"/>
              </a:rPr>
              <a:t> = s</a:t>
            </a:r>
            <a:r>
              <a:rPr lang="en-US" baseline="-25000" dirty="0" smtClean="0">
                <a:latin typeface="Lucida Grande"/>
                <a:cs typeface="Lucida Grande"/>
              </a:rPr>
              <a:t>12</a:t>
            </a:r>
            <a:r>
              <a:rPr lang="en-US" dirty="0" smtClean="0">
                <a:latin typeface="Lucida Grande"/>
                <a:cs typeface="Lucida Grande"/>
              </a:rPr>
              <a:t>/sqrt(s</a:t>
            </a:r>
            <a:r>
              <a:rPr lang="en-US" baseline="-25000" dirty="0" smtClean="0">
                <a:latin typeface="Lucida Grande"/>
                <a:cs typeface="Lucida Grande"/>
              </a:rPr>
              <a:t>11</a:t>
            </a:r>
            <a:r>
              <a:rPr lang="en-US" dirty="0" smtClean="0">
                <a:latin typeface="Lucida Grande"/>
                <a:cs typeface="Lucida Grande"/>
              </a:rPr>
              <a:t>s</a:t>
            </a:r>
            <a:r>
              <a:rPr lang="en-US" baseline="-25000" dirty="0" smtClean="0">
                <a:latin typeface="Lucida Grande"/>
                <a:cs typeface="Lucida Grande"/>
              </a:rPr>
              <a:t>22</a:t>
            </a:r>
            <a:r>
              <a:rPr lang="en-US" dirty="0" smtClean="0">
                <a:latin typeface="Lucida Grande"/>
                <a:cs typeface="Lucida Grande"/>
              </a:rPr>
              <a:t>). Consequently, in the iterative process, we never need to compute </a:t>
            </a:r>
            <a:r>
              <a:rPr lang="en-US" dirty="0" err="1" smtClean="0">
                <a:latin typeface="Lucida Grande"/>
                <a:cs typeface="Lucida Grande"/>
              </a:rPr>
              <a:t>ρ</a:t>
            </a:r>
            <a:r>
              <a:rPr lang="en-US" dirty="0" smtClean="0">
                <a:latin typeface="Lucida Grande"/>
                <a:cs typeface="Lucida Grande"/>
              </a:rPr>
              <a:t> directly from its definition.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clusters means more distributions, while higher dimensional data means that each distribution lives in in a higher dimension. For the Old Faithful data, we have 2 dimensions (thus, each distribution is a </a:t>
            </a:r>
            <a:r>
              <a:rPr lang="en-US" baseline="0" dirty="0" err="1" smtClean="0"/>
              <a:t>bivariate</a:t>
            </a:r>
            <a:r>
              <a:rPr lang="en-US" baseline="0" dirty="0" smtClean="0"/>
              <a:t> Gaussian) and, for simplicity, we consider only 2 clusters (thus 2 distributions to consider).</a:t>
            </a:r>
          </a:p>
          <a:p>
            <a:endParaRPr lang="en-US" baseline="0" dirty="0" smtClean="0"/>
          </a:p>
          <a:p>
            <a:r>
              <a:rPr lang="en-US" baseline="0" dirty="0" smtClean="0"/>
              <a:t>The matrix form of the EM algorithm is given in the book.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S is symmetric and </a:t>
            </a:r>
            <a:r>
              <a:rPr lang="en-US" dirty="0" err="1" smtClean="0">
                <a:latin typeface="Lucida Grande"/>
                <a:ea typeface="Lucida Grande"/>
                <a:cs typeface="Lucida Grande"/>
              </a:rPr>
              <a:t>ρ</a:t>
            </a:r>
            <a:r>
              <a:rPr lang="en-US" dirty="0" smtClean="0"/>
              <a:t> = s</a:t>
            </a:r>
            <a:r>
              <a:rPr lang="en-US" baseline="-25000" dirty="0" smtClean="0"/>
              <a:t>12</a:t>
            </a:r>
            <a:r>
              <a:rPr lang="en-US" dirty="0" smtClean="0"/>
              <a:t>/sqrt(s</a:t>
            </a:r>
            <a:r>
              <a:rPr lang="en-US" baseline="-25000" dirty="0" smtClean="0"/>
              <a:t>11</a:t>
            </a:r>
            <a:r>
              <a:rPr lang="en-US" dirty="0" smtClean="0"/>
              <a:t>s</a:t>
            </a:r>
            <a:r>
              <a:rPr lang="en-US" baseline="-25000" dirty="0" smtClean="0"/>
              <a:t>22</a:t>
            </a:r>
            <a:r>
              <a:rPr lang="en-US" dirty="0" smtClean="0"/>
              <a:t>). Also, -1 ≤ </a:t>
            </a:r>
            <a:r>
              <a:rPr lang="en-US" dirty="0" err="1" smtClean="0">
                <a:latin typeface="Lucida Grande"/>
                <a:ea typeface="Lucida Grande"/>
                <a:cs typeface="Lucida Grande"/>
              </a:rPr>
              <a:t>ρ</a:t>
            </a:r>
            <a:r>
              <a:rPr lang="en-US" dirty="0" smtClean="0"/>
              <a:t> ≤ 1. These</a:t>
            </a:r>
            <a:r>
              <a:rPr lang="en-US" baseline="0" dirty="0" smtClean="0"/>
              <a:t> impose restrictions on the initial choice of the parameters.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Essentially, we try to uniformly space the initial</a:t>
            </a:r>
            <a:r>
              <a:rPr lang="en-US" baseline="0" dirty="0" smtClean="0"/>
              <a:t> </a:t>
            </a:r>
            <a:r>
              <a:rPr lang="en-US" dirty="0" err="1" smtClean="0"/>
              <a:t>centroids</a:t>
            </a:r>
            <a:r>
              <a:rPr lang="en-US" dirty="0" smtClean="0"/>
              <a:t> (i.e., means) based</a:t>
            </a:r>
            <a:r>
              <a:rPr lang="en-US" baseline="0" dirty="0" smtClean="0"/>
              <a:t> on the </a:t>
            </a:r>
            <a:r>
              <a:rPr lang="en-US" baseline="0" dirty="0" err="1" smtClean="0"/>
              <a:t>x</a:t>
            </a:r>
            <a:r>
              <a:rPr lang="en-US" baseline="0" dirty="0" smtClean="0"/>
              <a:t> and </a:t>
            </a:r>
            <a:r>
              <a:rPr lang="en-US" baseline="0" dirty="0" err="1" smtClean="0"/>
              <a:t>y</a:t>
            </a:r>
            <a:r>
              <a:rPr lang="en-US" baseline="0" dirty="0" smtClean="0"/>
              <a:t> components. We do a similar thing with the variances, but those are likely to be much worse approximations.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94</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a:t>
            </a:r>
            <a:r>
              <a:rPr lang="en-US" dirty="0" err="1" smtClean="0"/>
              <a:t>bivariate</a:t>
            </a:r>
            <a:r>
              <a:rPr lang="en-US" dirty="0" smtClean="0"/>
              <a:t> Gaussians</a:t>
            </a:r>
            <a:r>
              <a:rPr lang="en-US" baseline="0" dirty="0" smtClean="0"/>
              <a:t> because data is 2-d, and 2 distributions because we’re using 2 clusters.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p.</a:t>
            </a:r>
            <a:r>
              <a:rPr lang="en-US" baseline="0" dirty="0" smtClean="0"/>
              <a:t> 169 in </a:t>
            </a:r>
            <a:r>
              <a:rPr lang="en-US" dirty="0" smtClean="0"/>
              <a:t>the book for details</a:t>
            </a:r>
            <a:r>
              <a:rPr lang="en-US" baseline="0" dirty="0" smtClean="0"/>
              <a:t> on how these pictures were drawn.</a:t>
            </a:r>
          </a:p>
          <a:p>
            <a:endParaRPr lang="en-US" baseline="0" dirty="0" smtClean="0"/>
          </a:p>
          <a:p>
            <a:r>
              <a:rPr lang="en-US" baseline="0" dirty="0" smtClean="0"/>
              <a:t>Observe that we obtain concentric ellipses here, but if using K-means and Euclidean distance, we would obtain circles.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99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“gentle” tutorial</a:t>
            </a:r>
            <a:r>
              <a:rPr lang="en-US" baseline="0" dirty="0" smtClean="0"/>
              <a:t> is not so gentle (as you might guess from its title), but it does show the connection between EM in general and its role in </a:t>
            </a:r>
            <a:r>
              <a:rPr lang="en-US" baseline="0" dirty="0" err="1" smtClean="0"/>
              <a:t>HMMs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103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extLst>
      <p:ext uri="{BB962C8B-B14F-4D97-AF65-F5344CB8AC3E}">
        <p14:creationId xmlns:p14="http://schemas.microsoft.com/office/powerpoint/2010/main" val="117397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that </a:t>
            </a:r>
            <a:r>
              <a:rPr lang="en-US" dirty="0" smtClean="0">
                <a:latin typeface="Lucida Grande"/>
                <a:cs typeface="Lucida Grande"/>
              </a:rPr>
              <a:t>K</a:t>
            </a:r>
            <a:r>
              <a:rPr lang="en-US" baseline="0" dirty="0" smtClean="0"/>
              <a:t> is the number of clusters. Note that we are assuming K is specified in advance.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users.cs.umn.edu/~kumar/dmbook/ch8.pdf" TargetMode="External"/><Relationship Id="rId4" Type="http://schemas.openxmlformats.org/officeDocument/2006/relationships/hyperlink" Target="http://www.cs.kent.edu/~jin/DM08/ClusterValidation.pdf" TargetMode="External"/><Relationship Id="rId5" Type="http://schemas.openxmlformats.org/officeDocument/2006/relationships/hyperlink" Target="http://www.norusis.com/pdf/SPC_v19.pdf" TargetMode="External"/><Relationship Id="rId1" Type="http://schemas.openxmlformats.org/officeDocument/2006/relationships/slideLayout" Target="../slideLayouts/slideLayout2.xml"/><Relationship Id="rId2" Type="http://schemas.openxmlformats.org/officeDocument/2006/relationships/hyperlink" Target="http://www.autonlab.org/tutorials/kmeans11.pdf"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ai.stanford.edu/~chuongdo/papers/em_tutorial.pdf" TargetMode="External"/><Relationship Id="rId4" Type="http://schemas.openxmlformats.org/officeDocument/2006/relationships/hyperlink" Target="http://crow.ee.washington.edu/people/bulyko/papers/em.pdf" TargetMode="External"/><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habal.in/visuals/kmeans/3.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tif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tiff"/></Relationships>
</file>

<file path=ppt/slides/_rels/slide5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1.tif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Expectation%E2%80%93maximization_algorithm" TargetMode="External"/><Relationship Id="rId4" Type="http://schemas.openxmlformats.org/officeDocument/2006/relationships/hyperlink" Target="https://www.bayesserver.com/Visualizations/Clustering.aspx"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3.tiff"/></Relationships>
</file>

<file path=ppt/slides/_rels/slide61.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 Id="rId3" Type="http://schemas.openxmlformats.org/officeDocument/2006/relationships/image" Target="../media/image19.tif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 Id="rId3" Type="http://schemas.openxmlformats.org/officeDocument/2006/relationships/image" Target="../media/image21.tif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 Id="rId3" Type="http://schemas.openxmlformats.org/officeDocument/2006/relationships/image" Target="../media/image24.tiff"/></Relationships>
</file>

<file path=ppt/slides/_rels/slide86.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 Id="rId3" Type="http://schemas.openxmlformats.org/officeDocument/2006/relationships/image" Target="../media/image2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5"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91.xml.rels><?xml version="1.0" encoding="UTF-8" standalone="yes"?>
<Relationships xmlns="http://schemas.openxmlformats.org/package/2006/relationships"><Relationship Id="rId3" Type="http://schemas.openxmlformats.org/officeDocument/2006/relationships/image" Target="../media/image32.tiff"/><Relationship Id="rId4" Type="http://schemas.openxmlformats.org/officeDocument/2006/relationships/image" Target="../media/image33.tiff"/><Relationship Id="rId5" Type="http://schemas.openxmlformats.org/officeDocument/2006/relationships/image" Target="../media/image34.tiff"/><Relationship Id="rId6" Type="http://schemas.openxmlformats.org/officeDocument/2006/relationships/image" Target="../media/image35.tiff"/><Relationship Id="rId7" Type="http://schemas.openxmlformats.org/officeDocument/2006/relationships/image" Target="../media/image36.tiff"/><Relationship Id="rId8" Type="http://schemas.openxmlformats.org/officeDocument/2006/relationships/image" Target="../media/image37.tiff"/><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34.tiff"/></Relationships>
</file>

<file path=ppt/slides/_rels/slide95.xml.rels><?xml version="1.0" encoding="UTF-8" standalone="yes"?>
<Relationships xmlns="http://schemas.openxmlformats.org/package/2006/relationships"><Relationship Id="rId3" Type="http://schemas.openxmlformats.org/officeDocument/2006/relationships/image" Target="../media/image28.tiff"/><Relationship Id="rId4" Type="http://schemas.openxmlformats.org/officeDocument/2006/relationships/image" Target="../media/image38.tiff"/><Relationship Id="rId5" Type="http://schemas.openxmlformats.org/officeDocument/2006/relationships/image" Target="../media/image39.tiff"/><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 Id="rId3" Type="http://schemas.openxmlformats.org/officeDocument/2006/relationships/image" Target="../media/image42.tif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 Id="rId3" Type="http://schemas.openxmlformats.org/officeDocument/2006/relationships/image" Target="../media/image44.tif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4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00200"/>
            <a:ext cx="7772400" cy="1143000"/>
          </a:xfrm>
        </p:spPr>
        <p:txBody>
          <a:bodyPr/>
          <a:lstStyle/>
          <a:p>
            <a:pPr eaLnBrk="1" hangingPunct="1"/>
            <a:r>
              <a:rPr lang="en-US" dirty="0" smtClean="0"/>
              <a:t>A Comprehensible Collection of Clustering Concepts</a:t>
            </a:r>
          </a:p>
        </p:txBody>
      </p:sp>
      <p:sp>
        <p:nvSpPr>
          <p:cNvPr id="5" name="Footer Placeholder 4"/>
          <p:cNvSpPr>
            <a:spLocks noGrp="1"/>
          </p:cNvSpPr>
          <p:nvPr>
            <p:ph type="ftr" sz="quarter" idx="10"/>
          </p:nvPr>
        </p:nvSpPr>
        <p:spPr/>
        <p:txBody>
          <a:bodyPr/>
          <a:lstStyle/>
          <a:p>
            <a:pPr>
              <a:defRPr/>
            </a:pPr>
            <a:r>
              <a:rPr lang="en-US" smtClean="0"/>
              <a:t>A Collection of Clustering Concepts</a:t>
            </a:r>
            <a:endParaRPr lang="en-US">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
        <p:nvSpPr>
          <p:cNvPr id="7" name="TextBox 4"/>
          <p:cNvSpPr txBox="1">
            <a:spLocks noChangeArrowheads="1"/>
          </p:cNvSpPr>
          <p:nvPr/>
        </p:nvSpPr>
        <p:spPr bwMode="auto">
          <a:xfrm>
            <a:off x="1066800" y="3515380"/>
            <a:ext cx="7010400" cy="523220"/>
          </a:xfrm>
          <a:prstGeom prst="rect">
            <a:avLst/>
          </a:prstGeom>
          <a:noFill/>
          <a:ln w="9525">
            <a:noFill/>
            <a:miter lim="800000"/>
            <a:headEnd/>
            <a:tailEnd/>
          </a:ln>
        </p:spPr>
        <p:txBody>
          <a:bodyPr wrap="square">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endParaRPr lang="en-US" sz="2800" dirty="0">
              <a:solidFill>
                <a:schemeClr val="tx1">
                  <a:tint val="75000"/>
                </a:schemeClr>
              </a:solidFill>
              <a:latin typeface="Comic Sans MS"/>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Distance</a:t>
            </a:r>
            <a:endParaRPr lang="en-US" dirty="0"/>
          </a:p>
        </p:txBody>
      </p:sp>
      <p:sp>
        <p:nvSpPr>
          <p:cNvPr id="3" name="Content Placeholder 2"/>
          <p:cNvSpPr>
            <a:spLocks noGrp="1"/>
          </p:cNvSpPr>
          <p:nvPr>
            <p:ph idx="1"/>
          </p:nvPr>
        </p:nvSpPr>
        <p:spPr>
          <a:xfrm>
            <a:off x="685800" y="1524000"/>
            <a:ext cx="8153400" cy="4572000"/>
          </a:xfrm>
        </p:spPr>
        <p:txBody>
          <a:bodyPr/>
          <a:lstStyle/>
          <a:p>
            <a:r>
              <a:rPr lang="en-US" dirty="0" smtClean="0"/>
              <a:t>Lots and lots of “distance” measures</a:t>
            </a:r>
          </a:p>
          <a:p>
            <a:r>
              <a:rPr lang="en-US" dirty="0" smtClean="0"/>
              <a:t>Other examples include</a:t>
            </a:r>
          </a:p>
          <a:p>
            <a:pPr lvl="1"/>
            <a:r>
              <a:rPr lang="en-US" dirty="0" err="1" smtClean="0"/>
              <a:t>Mahalanobis</a:t>
            </a:r>
            <a:r>
              <a:rPr lang="en-US" dirty="0" smtClean="0"/>
              <a:t> distance </a:t>
            </a:r>
            <a:r>
              <a:rPr lang="en-US" dirty="0" smtClean="0">
                <a:sym typeface="Symbol" charset="2"/>
              </a:rPr>
              <a:t> uses means and covariance to define a distance measure</a:t>
            </a:r>
            <a:endParaRPr lang="en-US" dirty="0" smtClean="0"/>
          </a:p>
          <a:p>
            <a:pPr lvl="1"/>
            <a:r>
              <a:rPr lang="en-US" dirty="0" smtClean="0"/>
              <a:t>Simple substitution distance </a:t>
            </a:r>
            <a:r>
              <a:rPr lang="en-US" dirty="0" err="1" smtClean="0">
                <a:sym typeface="Symbol" charset="2"/>
              </a:rPr>
              <a:t></a:t>
            </a:r>
            <a:r>
              <a:rPr lang="en-US" dirty="0" smtClean="0">
                <a:sym typeface="Symbol" charset="2"/>
              </a:rPr>
              <a:t> measure of “decryption” distance </a:t>
            </a:r>
          </a:p>
          <a:p>
            <a:pPr lvl="1"/>
            <a:r>
              <a:rPr lang="en-US" dirty="0" smtClean="0">
                <a:cs typeface="Arial"/>
                <a:sym typeface="Symbol" charset="2"/>
              </a:rPr>
              <a:t>Chi-squared “</a:t>
            </a:r>
            <a:r>
              <a:rPr lang="en-US" dirty="0" smtClean="0">
                <a:sym typeface="Symbol" charset="2"/>
              </a:rPr>
              <a:t>distance”  statistical </a:t>
            </a:r>
          </a:p>
          <a:p>
            <a:r>
              <a:rPr lang="en-US" dirty="0" smtClean="0">
                <a:sym typeface="Symbol" charset="2"/>
              </a:rPr>
              <a:t>Sometimes use (non-distance) similarity</a:t>
            </a:r>
          </a:p>
          <a:p>
            <a:pPr lvl="1"/>
            <a:r>
              <a:rPr lang="en-US" dirty="0">
                <a:sym typeface="Symbol" charset="2"/>
              </a:rPr>
              <a:t>C</a:t>
            </a:r>
            <a:r>
              <a:rPr lang="en-US" dirty="0" smtClean="0">
                <a:sym typeface="Symbol" charset="2"/>
              </a:rPr>
              <a:t>osine similarity used in spherical </a:t>
            </a:r>
            <a:r>
              <a:rPr lang="en-US" dirty="0" smtClean="0">
                <a:latin typeface="Arial"/>
                <a:cs typeface="Arial"/>
                <a:sym typeface="Symbol" charset="2"/>
              </a:rPr>
              <a:t>K</a:t>
            </a:r>
            <a:r>
              <a:rPr lang="en-US" dirty="0" smtClean="0">
                <a:sym typeface="Symbol" charset="2"/>
              </a:rPr>
              <a:t>-means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Clustering</a:t>
            </a:r>
            <a:endParaRPr lang="en-US" dirty="0"/>
          </a:p>
        </p:txBody>
      </p:sp>
      <p:sp>
        <p:nvSpPr>
          <p:cNvPr id="3" name="Content Placeholder 2"/>
          <p:cNvSpPr>
            <a:spLocks noGrp="1"/>
          </p:cNvSpPr>
          <p:nvPr>
            <p:ph idx="1"/>
          </p:nvPr>
        </p:nvSpPr>
        <p:spPr/>
        <p:txBody>
          <a:bodyPr/>
          <a:lstStyle/>
          <a:p>
            <a:r>
              <a:rPr lang="en-US" dirty="0" smtClean="0"/>
              <a:t>Clusters based on probabilities</a:t>
            </a:r>
          </a:p>
          <a:p>
            <a:pPr lvl="1"/>
            <a:r>
              <a:rPr lang="en-US" dirty="0" smtClean="0"/>
              <a:t>Each data point has a probability related to each cluster</a:t>
            </a:r>
          </a:p>
          <a:p>
            <a:pPr lvl="1"/>
            <a:r>
              <a:rPr lang="en-US" dirty="0" smtClean="0"/>
              <a:t>Data point </a:t>
            </a:r>
            <a:r>
              <a:rPr lang="en-US" dirty="0">
                <a:latin typeface="Lucida Grande"/>
                <a:cs typeface="Lucida Grande"/>
              </a:rPr>
              <a:t>X</a:t>
            </a:r>
            <a:r>
              <a:rPr lang="en-US" baseline="-25000" dirty="0" smtClean="0">
                <a:latin typeface="Lucida Grande"/>
                <a:cs typeface="Lucida Grande"/>
              </a:rPr>
              <a:t>i</a:t>
            </a:r>
            <a:r>
              <a:rPr lang="en-US" dirty="0" smtClean="0"/>
              <a:t> is assigned to the cluster that gives it the highest probability</a:t>
            </a:r>
          </a:p>
          <a:p>
            <a:r>
              <a:rPr lang="en-US" dirty="0" smtClean="0"/>
              <a:t>In </a:t>
            </a:r>
            <a:r>
              <a:rPr lang="en-US" dirty="0" smtClean="0">
                <a:latin typeface="Lucida Grande"/>
                <a:cs typeface="Lucida Grande"/>
              </a:rPr>
              <a:t>K</a:t>
            </a:r>
            <a:r>
              <a:rPr lang="en-US" dirty="0" smtClean="0"/>
              <a:t>-means, use distance, not </a:t>
            </a:r>
            <a:r>
              <a:rPr lang="en-US" dirty="0" smtClean="0">
                <a:latin typeface="Lucida Grande"/>
                <a:cs typeface="Lucida Grande"/>
              </a:rPr>
              <a:t>P(</a:t>
            </a:r>
            <a:r>
              <a:rPr lang="en-US" dirty="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a:t>
            </a:r>
          </a:p>
          <a:p>
            <a:r>
              <a:rPr lang="en-US" dirty="0" smtClean="0"/>
              <a:t>In EM, can view </a:t>
            </a:r>
            <a:r>
              <a:rPr lang="en-US" dirty="0">
                <a:latin typeface="Lucida Grande"/>
                <a:cs typeface="Lucida Grande"/>
              </a:rPr>
              <a:t>P</a:t>
            </a:r>
            <a:r>
              <a:rPr lang="en-US" dirty="0" smtClean="0">
                <a:latin typeface="Lucida Grande"/>
                <a:cs typeface="Lucida Grande"/>
              </a:rPr>
              <a:t>(X</a:t>
            </a:r>
            <a:r>
              <a:rPr lang="en-US" baseline="-25000" dirty="0" smtClean="0">
                <a:latin typeface="Lucida Grande"/>
                <a:cs typeface="Lucida Grande"/>
              </a:rPr>
              <a:t>i</a:t>
            </a:r>
            <a:r>
              <a:rPr lang="en-US" dirty="0" smtClean="0">
                <a:latin typeface="Lucida Grande"/>
                <a:cs typeface="Lucida Grande"/>
              </a:rPr>
              <a:t>) </a:t>
            </a:r>
            <a:r>
              <a:rPr lang="en-US" dirty="0" smtClean="0"/>
              <a:t>as a “distance”</a:t>
            </a:r>
          </a:p>
          <a:p>
            <a:r>
              <a:rPr lang="en-US" dirty="0" smtClean="0"/>
              <a:t>So, </a:t>
            </a:r>
            <a:r>
              <a:rPr lang="en-US" dirty="0" smtClean="0">
                <a:latin typeface="Lucida Grande"/>
                <a:cs typeface="Lucida Grande"/>
              </a:rPr>
              <a:t>K</a:t>
            </a:r>
            <a:r>
              <a:rPr lang="en-US" dirty="0" smtClean="0"/>
              <a:t>-means and EM not so different…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Conclusion</a:t>
            </a:r>
            <a:endParaRPr lang="en-US" dirty="0"/>
          </a:p>
        </p:txBody>
      </p:sp>
      <p:sp>
        <p:nvSpPr>
          <p:cNvPr id="3" name="Content Placeholder 2"/>
          <p:cNvSpPr>
            <a:spLocks noGrp="1"/>
          </p:cNvSpPr>
          <p:nvPr>
            <p:ph idx="1"/>
          </p:nvPr>
        </p:nvSpPr>
        <p:spPr>
          <a:xfrm>
            <a:off x="685800" y="1447800"/>
            <a:ext cx="7924800" cy="4724400"/>
          </a:xfrm>
        </p:spPr>
        <p:txBody>
          <a:bodyPr/>
          <a:lstStyle/>
          <a:p>
            <a:r>
              <a:rPr lang="en-US" sz="2800" dirty="0" smtClean="0"/>
              <a:t>Clustering is fun, entertaining, and useful</a:t>
            </a:r>
          </a:p>
          <a:p>
            <a:pPr lvl="1"/>
            <a:r>
              <a:rPr lang="en-US" sz="2400" dirty="0" smtClean="0"/>
              <a:t>Can explore mysterious data, and more…</a:t>
            </a:r>
          </a:p>
          <a:p>
            <a:r>
              <a:rPr lang="en-US" sz="2800" dirty="0" smtClean="0"/>
              <a:t>And </a:t>
            </a:r>
            <a:r>
              <a:rPr lang="en-US" sz="2800" dirty="0" smtClean="0">
                <a:latin typeface="Lucida Grande"/>
                <a:cs typeface="Lucida Grande"/>
              </a:rPr>
              <a:t>K</a:t>
            </a:r>
            <a:r>
              <a:rPr lang="en-US" sz="2800" dirty="0" smtClean="0"/>
              <a:t>-means is </a:t>
            </a:r>
            <a:r>
              <a:rPr lang="en-US" sz="2800" b="1" i="1" dirty="0" smtClean="0"/>
              <a:t>really</a:t>
            </a:r>
            <a:r>
              <a:rPr lang="en-US" sz="2400" b="1" dirty="0" smtClean="0"/>
              <a:t>,</a:t>
            </a:r>
            <a:r>
              <a:rPr lang="en-US" sz="2400" b="1" baseline="-25000" dirty="0" smtClean="0"/>
              <a:t> </a:t>
            </a:r>
            <a:r>
              <a:rPr lang="en-US" sz="2800" b="1" i="1" dirty="0" smtClean="0"/>
              <a:t>really</a:t>
            </a:r>
            <a:r>
              <a:rPr lang="en-US" sz="2800" dirty="0" smtClean="0"/>
              <a:t> simple</a:t>
            </a:r>
          </a:p>
          <a:p>
            <a:r>
              <a:rPr lang="en-US" sz="2800" dirty="0" smtClean="0"/>
              <a:t>EM is powerful and not much more difficult</a:t>
            </a:r>
          </a:p>
          <a:p>
            <a:pPr lvl="1"/>
            <a:r>
              <a:rPr lang="en-US" sz="2400" dirty="0" smtClean="0"/>
              <a:t>Different distributions yield different “shapes”</a:t>
            </a:r>
          </a:p>
          <a:p>
            <a:r>
              <a:rPr lang="en-US" sz="2800" dirty="0" smtClean="0"/>
              <a:t>Measuring clustering success is not so easy</a:t>
            </a:r>
          </a:p>
          <a:p>
            <a:pPr lvl="1"/>
            <a:r>
              <a:rPr lang="en-US" sz="2400" dirty="0" smtClean="0"/>
              <a:t>“Good” clusters? </a:t>
            </a:r>
            <a:r>
              <a:rPr lang="en-US" sz="2400" dirty="0"/>
              <a:t>U</a:t>
            </a:r>
            <a:r>
              <a:rPr lang="en-US" sz="2400" dirty="0" smtClean="0"/>
              <a:t>seful results? Or noise? </a:t>
            </a:r>
          </a:p>
          <a:p>
            <a:pPr lvl="1"/>
            <a:r>
              <a:rPr lang="en-US" sz="2400" dirty="0" smtClean="0"/>
              <a:t>Anything can be clustered!</a:t>
            </a:r>
          </a:p>
          <a:p>
            <a:r>
              <a:rPr lang="en-US" sz="2800" dirty="0" smtClean="0"/>
              <a:t>Clustering is often just a starting point</a:t>
            </a:r>
          </a:p>
          <a:p>
            <a:pPr lvl="1"/>
            <a:r>
              <a:rPr lang="en-US" sz="2400" dirty="0" smtClean="0"/>
              <a:t>Can helps us decide if any “there” is there</a:t>
            </a:r>
            <a:endParaRPr lang="en-US" sz="2400"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r>
              <a:rPr lang="en-US" dirty="0" smtClean="0">
                <a:latin typeface="Lucida Grande"/>
                <a:cs typeface="Lucida Grande"/>
              </a:rPr>
              <a:t>K</a:t>
            </a:r>
            <a:r>
              <a:rPr lang="en-US" dirty="0" smtClean="0"/>
              <a:t>-Means</a:t>
            </a:r>
            <a:endParaRPr lang="en-US" dirty="0"/>
          </a:p>
        </p:txBody>
      </p:sp>
      <p:sp>
        <p:nvSpPr>
          <p:cNvPr id="3" name="Content Placeholder 2"/>
          <p:cNvSpPr>
            <a:spLocks noGrp="1"/>
          </p:cNvSpPr>
          <p:nvPr>
            <p:ph idx="1"/>
          </p:nvPr>
        </p:nvSpPr>
        <p:spPr>
          <a:xfrm>
            <a:off x="609600" y="1600200"/>
            <a:ext cx="8229600" cy="4495800"/>
          </a:xfrm>
        </p:spPr>
        <p:txBody>
          <a:bodyPr/>
          <a:lstStyle/>
          <a:p>
            <a:r>
              <a:rPr lang="en-US" sz="2800" dirty="0" smtClean="0"/>
              <a:t>A.W. Moore, </a:t>
            </a:r>
            <a:r>
              <a:rPr lang="en-US" sz="2800" dirty="0" smtClean="0">
                <a:latin typeface="Lucida Grande"/>
                <a:cs typeface="Lucida Grande"/>
                <a:hlinkClick r:id="rId2"/>
              </a:rPr>
              <a:t>K</a:t>
            </a:r>
            <a:r>
              <a:rPr lang="en-US" sz="2800" dirty="0" smtClean="0">
                <a:hlinkClick r:id="rId2"/>
              </a:rPr>
              <a:t>-means and hierarchical </a:t>
            </a:r>
            <a:br>
              <a:rPr lang="en-US" sz="2800" dirty="0" smtClean="0">
                <a:hlinkClick r:id="rId2"/>
              </a:rPr>
            </a:br>
            <a:r>
              <a:rPr lang="en-US" sz="2800" dirty="0" smtClean="0">
                <a:hlinkClick r:id="rId2"/>
              </a:rPr>
              <a:t>clustering</a:t>
            </a:r>
            <a:endParaRPr lang="en-US" sz="2800" dirty="0" smtClean="0"/>
          </a:p>
          <a:p>
            <a:r>
              <a:rPr lang="en-US" sz="2800" dirty="0" smtClean="0"/>
              <a:t>P.-N. Tan, M. Steinbach, and V. Kumar, </a:t>
            </a:r>
            <a:r>
              <a:rPr lang="en-US" sz="2800" i="1" dirty="0" smtClean="0"/>
              <a:t>Introduction to Data Mining</a:t>
            </a:r>
            <a:r>
              <a:rPr lang="en-US" sz="2800" dirty="0" smtClean="0"/>
              <a:t>, Addison-Wesley, 2006, Chapter 8, </a:t>
            </a:r>
            <a:r>
              <a:rPr lang="en-US" sz="2800" dirty="0" smtClean="0">
                <a:hlinkClick r:id="rId3"/>
              </a:rPr>
              <a:t>Cluster analysis: Basic </a:t>
            </a:r>
            <a:br>
              <a:rPr lang="en-US" sz="2800" dirty="0" smtClean="0">
                <a:hlinkClick r:id="rId3"/>
              </a:rPr>
            </a:br>
            <a:r>
              <a:rPr lang="en-US" sz="2800" dirty="0" smtClean="0">
                <a:hlinkClick r:id="rId3"/>
              </a:rPr>
              <a:t>concepts and algorithms</a:t>
            </a:r>
            <a:endParaRPr lang="en-US" sz="2000" dirty="0" smtClean="0"/>
          </a:p>
          <a:p>
            <a:r>
              <a:rPr lang="en-US" sz="2800" dirty="0" smtClean="0"/>
              <a:t>R. Jin, </a:t>
            </a:r>
            <a:r>
              <a:rPr lang="en-US" sz="2800" dirty="0" smtClean="0">
                <a:hlinkClick r:id="rId4"/>
              </a:rPr>
              <a:t>Cluster validation</a:t>
            </a:r>
            <a:endParaRPr lang="en-US" sz="2000" dirty="0" smtClean="0"/>
          </a:p>
          <a:p>
            <a:r>
              <a:rPr lang="en-US" sz="2800" dirty="0" smtClean="0"/>
              <a:t>M.J. </a:t>
            </a:r>
            <a:r>
              <a:rPr lang="en-US" sz="2800" dirty="0" err="1" smtClean="0"/>
              <a:t>Norusis</a:t>
            </a:r>
            <a:r>
              <a:rPr lang="en-US" sz="2800" dirty="0" smtClean="0"/>
              <a:t>, </a:t>
            </a:r>
            <a:r>
              <a:rPr lang="en-US" sz="2800" i="1" dirty="0" smtClean="0"/>
              <a:t>IBM SPSS Statistics 19 Statistical Procedures Companion, </a:t>
            </a:r>
            <a:r>
              <a:rPr lang="en-US" sz="2800" dirty="0" smtClean="0"/>
              <a:t>Chapter 17, </a:t>
            </a:r>
            <a:r>
              <a:rPr lang="en-US" sz="2800" dirty="0" smtClean="0">
                <a:hlinkClick r:id="rId5"/>
              </a:rPr>
              <a:t>Cluster analysis</a:t>
            </a:r>
            <a:endParaRPr lang="en-US" sz="2000" dirty="0" smtClean="0"/>
          </a:p>
          <a:p>
            <a:pPr>
              <a:buNone/>
            </a:pPr>
            <a:r>
              <a:rPr lang="en-US" sz="2800" dirty="0" smtClean="0"/>
              <a:t> </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EM Clustering</a:t>
            </a:r>
            <a:endParaRPr lang="en-US" dirty="0"/>
          </a:p>
        </p:txBody>
      </p:sp>
      <p:sp>
        <p:nvSpPr>
          <p:cNvPr id="3" name="Content Placeholder 2"/>
          <p:cNvSpPr>
            <a:spLocks noGrp="1"/>
          </p:cNvSpPr>
          <p:nvPr>
            <p:ph idx="1"/>
          </p:nvPr>
        </p:nvSpPr>
        <p:spPr>
          <a:xfrm>
            <a:off x="609600" y="1600200"/>
            <a:ext cx="8077200" cy="4495800"/>
          </a:xfrm>
        </p:spPr>
        <p:txBody>
          <a:bodyPr/>
          <a:lstStyle/>
          <a:p>
            <a:r>
              <a:rPr lang="en-US" sz="2800" dirty="0" smtClean="0"/>
              <a:t>C.B. Do and S. </a:t>
            </a:r>
            <a:r>
              <a:rPr lang="en-US" sz="2800" dirty="0" err="1" smtClean="0"/>
              <a:t>Batzoglou</a:t>
            </a:r>
            <a:r>
              <a:rPr lang="en-US" sz="2800" dirty="0" smtClean="0"/>
              <a:t>, </a:t>
            </a:r>
            <a:r>
              <a:rPr lang="en-US" sz="2800" dirty="0" smtClean="0">
                <a:hlinkClick r:id="rId3"/>
              </a:rPr>
              <a:t>What is the </a:t>
            </a:r>
            <a:br>
              <a:rPr lang="en-US" sz="2800" dirty="0" smtClean="0">
                <a:hlinkClick r:id="rId3"/>
              </a:rPr>
            </a:br>
            <a:r>
              <a:rPr lang="en-US" sz="2800" dirty="0" smtClean="0">
                <a:hlinkClick r:id="rId3"/>
              </a:rPr>
              <a:t>expectation maximization algorithm?</a:t>
            </a:r>
            <a:r>
              <a:rPr lang="en-US" sz="2800" dirty="0" smtClean="0"/>
              <a:t>, </a:t>
            </a:r>
            <a:r>
              <a:rPr lang="en-US" sz="2800" i="1" dirty="0" smtClean="0"/>
              <a:t>Nature Biotechnology</a:t>
            </a:r>
            <a:r>
              <a:rPr lang="en-US" sz="2800" dirty="0" smtClean="0"/>
              <a:t>, 26(8):897-899, 2008 </a:t>
            </a:r>
          </a:p>
          <a:p>
            <a:r>
              <a:rPr lang="en-US" sz="2800" dirty="0" smtClean="0"/>
              <a:t>J.A. </a:t>
            </a:r>
            <a:r>
              <a:rPr lang="en-US" sz="2800" dirty="0" err="1" smtClean="0"/>
              <a:t>Bilmes</a:t>
            </a:r>
            <a:r>
              <a:rPr lang="en-US" sz="2800" dirty="0" smtClean="0"/>
              <a:t>, </a:t>
            </a:r>
            <a:r>
              <a:rPr lang="en-US" sz="2800" dirty="0" smtClean="0">
                <a:hlinkClick r:id="rId4"/>
              </a:rPr>
              <a:t>A gentle tutorial of the EM </a:t>
            </a:r>
            <a:br>
              <a:rPr lang="en-US" sz="2800" dirty="0" smtClean="0">
                <a:hlinkClick r:id="rId4"/>
              </a:rPr>
            </a:br>
            <a:r>
              <a:rPr lang="en-US" sz="2800" dirty="0" smtClean="0">
                <a:hlinkClick r:id="rId4"/>
              </a:rPr>
              <a:t>algorithm and its application to parameter estimation for Gaussian mixture and hidden Markov models</a:t>
            </a:r>
            <a:r>
              <a:rPr lang="en-US" sz="2800" dirty="0" smtClean="0"/>
              <a:t>, ICSI Report TR-97-021, 1998</a:t>
            </a:r>
          </a:p>
          <a:p>
            <a:endParaRPr lang="en-US" sz="2800" dirty="0" smtClean="0"/>
          </a:p>
          <a:p>
            <a:pPr>
              <a:buNone/>
            </a:pPr>
            <a:r>
              <a:rPr lang="en-US" sz="2800" dirty="0" smtClean="0"/>
              <a:t> </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One </a:t>
            </a:r>
            <a:r>
              <a:rPr lang="en-US" dirty="0"/>
              <a:t>Approach to </a:t>
            </a:r>
            <a:r>
              <a:rPr lang="en-US" dirty="0" smtClean="0"/>
              <a:t>Clustering</a:t>
            </a:r>
            <a:endParaRPr lang="en-US" dirty="0"/>
          </a:p>
        </p:txBody>
      </p:sp>
      <p:sp>
        <p:nvSpPr>
          <p:cNvPr id="3" name="Content Placeholder 2"/>
          <p:cNvSpPr>
            <a:spLocks noGrp="1"/>
          </p:cNvSpPr>
          <p:nvPr>
            <p:ph idx="1"/>
          </p:nvPr>
        </p:nvSpPr>
        <p:spPr/>
        <p:txBody>
          <a:bodyPr/>
          <a:lstStyle/>
          <a:p>
            <a:r>
              <a:rPr lang="en-US" dirty="0" smtClean="0"/>
              <a:t>Given data points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3</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m</a:t>
            </a:r>
            <a:r>
              <a:rPr lang="en-US" dirty="0" smtClean="0"/>
              <a:t>   </a:t>
            </a:r>
          </a:p>
          <a:p>
            <a:r>
              <a:rPr lang="en-US" dirty="0" smtClean="0"/>
              <a:t>Want to </a:t>
            </a:r>
            <a:r>
              <a:rPr lang="en-US" i="1" dirty="0" smtClean="0"/>
              <a:t>partition</a:t>
            </a:r>
            <a:r>
              <a:rPr lang="en-US" dirty="0" smtClean="0"/>
              <a:t> into </a:t>
            </a:r>
            <a:r>
              <a:rPr lang="en-US" dirty="0" smtClean="0">
                <a:latin typeface="Lucida Grande"/>
                <a:cs typeface="Lucida Grande"/>
              </a:rPr>
              <a:t>K</a:t>
            </a:r>
            <a:r>
              <a:rPr lang="en-US" dirty="0" smtClean="0"/>
              <a:t> </a:t>
            </a:r>
            <a:r>
              <a:rPr lang="en-US" b="1" i="1" dirty="0" smtClean="0"/>
              <a:t>clusters</a:t>
            </a:r>
          </a:p>
          <a:p>
            <a:pPr lvl="1"/>
            <a:r>
              <a:rPr lang="en-US" dirty="0"/>
              <a:t>E</a:t>
            </a:r>
            <a:r>
              <a:rPr lang="en-US" dirty="0" smtClean="0"/>
              <a:t>ach point in exactly one cluster</a:t>
            </a:r>
          </a:p>
          <a:p>
            <a:r>
              <a:rPr lang="en-US" dirty="0" smtClean="0"/>
              <a:t>A </a:t>
            </a:r>
            <a:r>
              <a:rPr lang="en-US" b="1" i="1" dirty="0" err="1" smtClean="0"/>
              <a:t>centroid</a:t>
            </a:r>
            <a:r>
              <a:rPr lang="en-US" dirty="0" smtClean="0"/>
              <a:t> specified for each cluster</a:t>
            </a:r>
          </a:p>
          <a:p>
            <a:pPr lvl="1"/>
            <a:r>
              <a:rPr lang="en-US" dirty="0" smtClean="0"/>
              <a:t>Let </a:t>
            </a:r>
            <a:r>
              <a:rPr lang="en-US" dirty="0" smtClean="0">
                <a:latin typeface="Lucida Grande"/>
                <a:cs typeface="Lucida Grande"/>
              </a:rPr>
              <a:t>c</a:t>
            </a:r>
            <a:r>
              <a:rPr lang="en-US" baseline="-25000" dirty="0" smtClean="0">
                <a:latin typeface="Lucida Grande"/>
                <a:cs typeface="Lucida Grande"/>
              </a:rPr>
              <a:t>1</a:t>
            </a:r>
            <a:r>
              <a:rPr lang="en-US" dirty="0" smtClean="0">
                <a:latin typeface="Lucida Grande"/>
                <a:cs typeface="Lucida Grande"/>
              </a:rPr>
              <a:t>,c</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c</a:t>
            </a:r>
            <a:r>
              <a:rPr lang="en-US" baseline="-25000" dirty="0" err="1" smtClean="0">
                <a:latin typeface="Lucida Grande"/>
                <a:cs typeface="Lucida Grande"/>
              </a:rPr>
              <a:t>K</a:t>
            </a:r>
            <a:r>
              <a:rPr lang="en-US" dirty="0" smtClean="0">
                <a:latin typeface="Lucida Grande"/>
                <a:cs typeface="Lucida Grande"/>
              </a:rPr>
              <a:t> </a:t>
            </a:r>
            <a:r>
              <a:rPr lang="en-US" dirty="0" smtClean="0"/>
              <a:t>denote current </a:t>
            </a:r>
            <a:r>
              <a:rPr lang="en-US" dirty="0" err="1" smtClean="0"/>
              <a:t>centroids</a:t>
            </a:r>
            <a:endParaRPr lang="en-US" dirty="0" smtClean="0"/>
          </a:p>
          <a:p>
            <a:r>
              <a:rPr lang="en-US" dirty="0" smtClean="0"/>
              <a:t>Each </a:t>
            </a:r>
            <a:r>
              <a:rPr lang="en-US" dirty="0" smtClean="0">
                <a:latin typeface="Lucida Grande"/>
                <a:cs typeface="Lucida Grande"/>
              </a:rPr>
              <a:t>x</a:t>
            </a:r>
            <a:r>
              <a:rPr lang="en-US" baseline="-25000" dirty="0" smtClean="0">
                <a:latin typeface="Lucida Grande"/>
                <a:cs typeface="Lucida Grande"/>
              </a:rPr>
              <a:t>i</a:t>
            </a:r>
            <a:r>
              <a:rPr lang="en-US" dirty="0" smtClean="0"/>
              <a:t> associated with one </a:t>
            </a:r>
            <a:r>
              <a:rPr lang="en-US" dirty="0" err="1" smtClean="0"/>
              <a:t>centroid</a:t>
            </a:r>
            <a:endParaRPr lang="en-US" dirty="0" smtClean="0"/>
          </a:p>
          <a:p>
            <a:pPr lvl="1"/>
            <a:r>
              <a:rPr lang="en-US" dirty="0" smtClean="0"/>
              <a:t>Let </a:t>
            </a:r>
            <a:r>
              <a:rPr lang="en-US" dirty="0" err="1" smtClean="0">
                <a:latin typeface="Lucida Grande"/>
                <a:cs typeface="Lucida Grande"/>
              </a:rPr>
              <a:t>centroid(x</a:t>
            </a:r>
            <a:r>
              <a:rPr lang="en-US" baseline="-25000" dirty="0" err="1" smtClean="0">
                <a:latin typeface="Lucida Grande"/>
                <a:cs typeface="Lucida Grande"/>
              </a:rPr>
              <a:t>i</a:t>
            </a:r>
            <a:r>
              <a:rPr lang="en-US" dirty="0" smtClean="0">
                <a:latin typeface="Lucida Grande"/>
                <a:cs typeface="Lucida Grande"/>
              </a:rPr>
              <a:t>) </a:t>
            </a:r>
            <a:r>
              <a:rPr lang="en-US" dirty="0" smtClean="0"/>
              <a:t>be </a:t>
            </a:r>
            <a:r>
              <a:rPr lang="en-US" dirty="0" err="1" smtClean="0"/>
              <a:t>centroid</a:t>
            </a:r>
            <a:r>
              <a:rPr lang="en-US" dirty="0" smtClean="0"/>
              <a:t> for </a:t>
            </a:r>
            <a:r>
              <a:rPr lang="en-US" dirty="0" smtClean="0">
                <a:latin typeface="Lucida Grande"/>
                <a:cs typeface="Lucida Grande"/>
              </a:rPr>
              <a:t>x</a:t>
            </a:r>
            <a:r>
              <a:rPr lang="en-US" baseline="-25000" dirty="0" smtClean="0">
                <a:latin typeface="Lucida Grande"/>
                <a:cs typeface="Lucida Grande"/>
              </a:rPr>
              <a:t>i</a:t>
            </a:r>
            <a:r>
              <a:rPr lang="en-US" dirty="0" smtClean="0"/>
              <a:t>   </a:t>
            </a:r>
          </a:p>
          <a:p>
            <a:pPr lvl="1"/>
            <a:r>
              <a:rPr lang="en-US" dirty="0" smtClean="0"/>
              <a:t>If </a:t>
            </a:r>
            <a:r>
              <a:rPr lang="en-US" dirty="0" err="1" smtClean="0">
                <a:latin typeface="Lucida Grande"/>
                <a:cs typeface="Lucida Grande"/>
              </a:rPr>
              <a:t>c</a:t>
            </a:r>
            <a:r>
              <a:rPr lang="en-US" baseline="-25000" dirty="0" err="1" smtClean="0">
                <a:latin typeface="Lucida Grande"/>
                <a:cs typeface="Lucida Grande"/>
              </a:rPr>
              <a:t>j</a:t>
            </a:r>
            <a:r>
              <a:rPr lang="en-US" dirty="0" smtClean="0">
                <a:latin typeface="Lucida Grande"/>
                <a:cs typeface="Lucida Grande"/>
              </a:rPr>
              <a:t> = </a:t>
            </a:r>
            <a:r>
              <a:rPr lang="en-US" dirty="0" err="1" smtClean="0">
                <a:latin typeface="Lucida Grande"/>
                <a:cs typeface="Lucida Grande"/>
              </a:rPr>
              <a:t>centroid(x</a:t>
            </a:r>
            <a:r>
              <a:rPr lang="en-US" baseline="-25000" dirty="0" err="1" smtClean="0">
                <a:latin typeface="Lucida Grande"/>
                <a:cs typeface="Lucida Grande"/>
              </a:rPr>
              <a:t>i</a:t>
            </a:r>
            <a:r>
              <a:rPr lang="en-US" dirty="0" smtClean="0">
                <a:latin typeface="Lucida Grande"/>
                <a:cs typeface="Lucida Grande"/>
              </a:rPr>
              <a:t>)</a:t>
            </a:r>
            <a:r>
              <a:rPr lang="en-US" dirty="0" smtClean="0"/>
              <a:t>, then </a:t>
            </a:r>
            <a:r>
              <a:rPr lang="en-US" dirty="0" smtClean="0">
                <a:latin typeface="Lucida Grande"/>
                <a:cs typeface="Lucida Grande"/>
              </a:rPr>
              <a:t>x</a:t>
            </a:r>
            <a:r>
              <a:rPr lang="en-US" baseline="-25000" dirty="0" smtClean="0">
                <a:latin typeface="Lucida Grande"/>
                <a:cs typeface="Lucida Grande"/>
              </a:rPr>
              <a:t>i</a:t>
            </a:r>
            <a:r>
              <a:rPr lang="en-US" dirty="0" smtClean="0"/>
              <a:t> is in cluster </a:t>
            </a:r>
            <a:r>
              <a:rPr lang="en-US" dirty="0" err="1" smtClean="0">
                <a:latin typeface="Lucida Grande"/>
                <a:cs typeface="Lucida Grande"/>
              </a:rPr>
              <a:t>j</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Two questions need to answered</a:t>
            </a:r>
            <a:r>
              <a:rPr lang="is-IS" dirty="0" smtClean="0"/>
              <a:t>…</a:t>
            </a:r>
            <a:endParaRPr lang="en-US" dirty="0" smtClean="0"/>
          </a:p>
          <a:p>
            <a:pPr marL="514350" indent="-514350">
              <a:buFont typeface="+mj-lt"/>
              <a:buAutoNum type="arabicPeriod"/>
            </a:pPr>
            <a:r>
              <a:rPr lang="en-US" dirty="0" smtClean="0"/>
              <a:t>How to determine </a:t>
            </a:r>
            <a:r>
              <a:rPr lang="en-US" dirty="0" err="1" smtClean="0"/>
              <a:t>centroids</a:t>
            </a:r>
            <a:r>
              <a:rPr lang="en-US" dirty="0" smtClean="0"/>
              <a:t>, </a:t>
            </a:r>
            <a:r>
              <a:rPr lang="en-US" dirty="0" err="1" smtClean="0">
                <a:latin typeface="Lucida Grande"/>
                <a:cs typeface="Lucida Grande"/>
              </a:rPr>
              <a:t>c</a:t>
            </a:r>
            <a:r>
              <a:rPr lang="en-US" baseline="-25000" dirty="0" err="1" smtClean="0">
                <a:latin typeface="Lucida Grande"/>
                <a:cs typeface="Lucida Grande"/>
              </a:rPr>
              <a:t>j</a:t>
            </a:r>
            <a:r>
              <a:rPr lang="en-US" dirty="0" smtClean="0"/>
              <a:t>?</a:t>
            </a:r>
          </a:p>
          <a:p>
            <a:pPr marL="514350" indent="-514350">
              <a:buFont typeface="+mj-lt"/>
              <a:buAutoNum type="arabicPeriod"/>
            </a:pPr>
            <a:r>
              <a:rPr lang="en-US" dirty="0" smtClean="0"/>
              <a:t>How to determine clusters, that is, how to assign the </a:t>
            </a:r>
            <a:r>
              <a:rPr lang="en-US" dirty="0" smtClean="0">
                <a:latin typeface="Lucida Grande"/>
                <a:cs typeface="Lucida Grande"/>
              </a:rPr>
              <a:t>x</a:t>
            </a:r>
            <a:r>
              <a:rPr lang="en-US" baseline="-25000" dirty="0" smtClean="0">
                <a:latin typeface="Lucida Grande"/>
                <a:cs typeface="Lucida Grande"/>
              </a:rPr>
              <a:t>i</a:t>
            </a:r>
            <a:r>
              <a:rPr lang="en-US" dirty="0" smtClean="0"/>
              <a:t> to centroids?</a:t>
            </a:r>
          </a:p>
          <a:p>
            <a:r>
              <a:rPr lang="en-US" dirty="0" smtClean="0"/>
              <a:t>But first, what makes a cluster “good”?</a:t>
            </a:r>
          </a:p>
          <a:p>
            <a:pPr lvl="1"/>
            <a:r>
              <a:rPr lang="en-US" dirty="0" smtClean="0"/>
              <a:t>For now, focus on one individual cluster</a:t>
            </a:r>
          </a:p>
          <a:p>
            <a:pPr lvl="1"/>
            <a:r>
              <a:rPr lang="en-US" dirty="0" smtClean="0"/>
              <a:t>Later, relationship between clusters…</a:t>
            </a:r>
          </a:p>
          <a:p>
            <a:r>
              <a:rPr lang="en-US" dirty="0" smtClean="0"/>
              <a:t>What do you think?</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Distortion</a:t>
            </a:r>
            <a:endParaRPr lang="en-US" dirty="0"/>
          </a:p>
        </p:txBody>
      </p:sp>
      <p:sp>
        <p:nvSpPr>
          <p:cNvPr id="3" name="Content Placeholder 2"/>
          <p:cNvSpPr>
            <a:spLocks noGrp="1"/>
          </p:cNvSpPr>
          <p:nvPr>
            <p:ph idx="1"/>
          </p:nvPr>
        </p:nvSpPr>
        <p:spPr>
          <a:xfrm>
            <a:off x="609600" y="1600200"/>
            <a:ext cx="8153400" cy="4572000"/>
          </a:xfrm>
        </p:spPr>
        <p:txBody>
          <a:bodyPr/>
          <a:lstStyle/>
          <a:p>
            <a:r>
              <a:rPr lang="en-US" dirty="0" smtClean="0"/>
              <a:t>Intuitively, “compact” clusters good</a:t>
            </a:r>
          </a:p>
          <a:p>
            <a:pPr lvl="1"/>
            <a:r>
              <a:rPr lang="en-US" dirty="0" smtClean="0"/>
              <a:t>Depends on data and </a:t>
            </a:r>
            <a:r>
              <a:rPr lang="en-US" dirty="0" smtClean="0">
                <a:latin typeface="Lucida Grande"/>
                <a:cs typeface="Lucida Grande"/>
              </a:rPr>
              <a:t>K</a:t>
            </a:r>
            <a:r>
              <a:rPr lang="en-US" dirty="0" smtClean="0"/>
              <a:t>, which are given</a:t>
            </a:r>
          </a:p>
          <a:p>
            <a:pPr lvl="1"/>
            <a:r>
              <a:rPr lang="en-US" dirty="0" smtClean="0"/>
              <a:t>And depends on </a:t>
            </a:r>
            <a:r>
              <a:rPr lang="en-US" dirty="0" err="1" smtClean="0"/>
              <a:t>centroids</a:t>
            </a:r>
            <a:r>
              <a:rPr lang="en-US" dirty="0" smtClean="0"/>
              <a:t> and assignment of </a:t>
            </a:r>
            <a:r>
              <a:rPr lang="en-US" dirty="0" smtClean="0">
                <a:latin typeface="Lucida Grande"/>
                <a:cs typeface="Lucida Grande"/>
              </a:rPr>
              <a:t>x</a:t>
            </a:r>
            <a:r>
              <a:rPr lang="en-US" baseline="-25000" dirty="0" smtClean="0">
                <a:latin typeface="Lucida Grande"/>
                <a:cs typeface="Lucida Grande"/>
              </a:rPr>
              <a:t>i</a:t>
            </a:r>
            <a:r>
              <a:rPr lang="en-US" dirty="0" smtClean="0"/>
              <a:t> to clusters, which we can control</a:t>
            </a:r>
          </a:p>
          <a:p>
            <a:r>
              <a:rPr lang="en-US" dirty="0" smtClean="0"/>
              <a:t>How to measure “goodness”?</a:t>
            </a:r>
          </a:p>
          <a:p>
            <a:r>
              <a:rPr lang="en-US" dirty="0" smtClean="0"/>
              <a:t>Define </a:t>
            </a:r>
            <a:r>
              <a:rPr lang="en-US" dirty="0" smtClean="0">
                <a:latin typeface="Lucida Grande"/>
                <a:cs typeface="Lucida Grande"/>
              </a:rPr>
              <a:t>distortion = </a:t>
            </a:r>
            <a:r>
              <a:rPr lang="en-US" sz="4000"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d(x</a:t>
            </a:r>
            <a:r>
              <a:rPr lang="en-US" baseline="-25000" dirty="0" err="1" smtClean="0">
                <a:latin typeface="Lucida Grande"/>
                <a:cs typeface="Lucida Grande"/>
              </a:rPr>
              <a:t>i</a:t>
            </a:r>
            <a:r>
              <a:rPr lang="en-US" dirty="0" err="1" smtClean="0">
                <a:latin typeface="Lucida Grande"/>
                <a:cs typeface="Lucida Grande"/>
              </a:rPr>
              <a:t>,centroid(x</a:t>
            </a:r>
            <a:r>
              <a:rPr lang="en-US" baseline="-25000" dirty="0" err="1" smtClean="0">
                <a:latin typeface="Lucida Grande"/>
                <a:cs typeface="Lucida Grande"/>
              </a:rPr>
              <a:t>i</a:t>
            </a:r>
            <a:r>
              <a:rPr lang="en-US" dirty="0" smtClean="0">
                <a:latin typeface="Lucida Grande"/>
                <a:cs typeface="Lucida Grande"/>
              </a:rPr>
              <a:t>))</a:t>
            </a:r>
          </a:p>
          <a:p>
            <a:pPr lvl="1"/>
            <a:r>
              <a:rPr lang="en-US" dirty="0" smtClean="0"/>
              <a:t>Where </a:t>
            </a:r>
            <a:r>
              <a:rPr lang="en-US" dirty="0" err="1" smtClean="0">
                <a:latin typeface="Lucida Grande"/>
                <a:cs typeface="Lucida Grande"/>
              </a:rPr>
              <a:t>d(x,y</a:t>
            </a:r>
            <a:r>
              <a:rPr lang="en-US" dirty="0" smtClean="0">
                <a:latin typeface="Lucida Grande"/>
                <a:cs typeface="Lucida Grande"/>
              </a:rPr>
              <a:t>)</a:t>
            </a:r>
            <a:r>
              <a:rPr lang="en-US" dirty="0" smtClean="0"/>
              <a:t> is a distance measure</a:t>
            </a:r>
          </a:p>
          <a:p>
            <a:r>
              <a:rPr lang="en-US" dirty="0" smtClean="0"/>
              <a:t>Given </a:t>
            </a:r>
            <a:r>
              <a:rPr lang="en-US" dirty="0" smtClean="0">
                <a:latin typeface="Lucida Grande"/>
                <a:cs typeface="Lucida Grande"/>
              </a:rPr>
              <a:t>K</a:t>
            </a:r>
            <a:r>
              <a:rPr lang="en-US" dirty="0" smtClean="0"/>
              <a:t>, let’s try to minimize distortion</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5029200" cy="1066800"/>
          </a:xfrm>
        </p:spPr>
        <p:txBody>
          <a:bodyPr/>
          <a:lstStyle/>
          <a:p>
            <a:r>
              <a:rPr lang="en-US" dirty="0" smtClean="0"/>
              <a:t>Example</a:t>
            </a:r>
            <a:endParaRPr lang="en-US" dirty="0"/>
          </a:p>
        </p:txBody>
      </p:sp>
      <p:sp>
        <p:nvSpPr>
          <p:cNvPr id="3" name="Content Placeholder 2"/>
          <p:cNvSpPr>
            <a:spLocks noGrp="1"/>
          </p:cNvSpPr>
          <p:nvPr>
            <p:ph idx="1"/>
          </p:nvPr>
        </p:nvSpPr>
        <p:spPr>
          <a:xfrm>
            <a:off x="381000" y="1676400"/>
            <a:ext cx="4953000" cy="4495800"/>
          </a:xfrm>
        </p:spPr>
        <p:txBody>
          <a:bodyPr/>
          <a:lstStyle/>
          <a:p>
            <a:r>
              <a:rPr lang="en-US" dirty="0" smtClean="0"/>
              <a:t>Consider this 2-d data</a:t>
            </a:r>
          </a:p>
          <a:p>
            <a:pPr lvl="1"/>
            <a:r>
              <a:rPr lang="en-US" dirty="0" smtClean="0"/>
              <a:t>Choose </a:t>
            </a:r>
            <a:r>
              <a:rPr lang="en-US" dirty="0" smtClean="0">
                <a:latin typeface="Lucida Grande"/>
                <a:cs typeface="Lucida Grande"/>
              </a:rPr>
              <a:t>K = 3 </a:t>
            </a:r>
            <a:r>
              <a:rPr lang="en-US" dirty="0" smtClean="0"/>
              <a:t>clusters</a:t>
            </a:r>
          </a:p>
          <a:p>
            <a:r>
              <a:rPr lang="en-US" dirty="0" smtClean="0"/>
              <a:t>Same data for both</a:t>
            </a:r>
          </a:p>
          <a:p>
            <a:pPr lvl="1"/>
            <a:r>
              <a:rPr lang="en-US" dirty="0" smtClean="0"/>
              <a:t>Which has smaller distortion?</a:t>
            </a:r>
          </a:p>
          <a:p>
            <a:r>
              <a:rPr lang="en-US" dirty="0" smtClean="0"/>
              <a:t>How to </a:t>
            </a:r>
            <a:r>
              <a:rPr lang="en-US" b="1" dirty="0" smtClean="0"/>
              <a:t>minimize</a:t>
            </a:r>
            <a:r>
              <a:rPr lang="en-US" dirty="0" smtClean="0"/>
              <a:t> distortion?</a:t>
            </a:r>
          </a:p>
          <a:p>
            <a:pPr lvl="1"/>
            <a:r>
              <a:rPr lang="en-US" dirty="0" smtClean="0"/>
              <a:t>Good question…</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cxnSp>
        <p:nvCxnSpPr>
          <p:cNvPr id="7" name="Straight Connector 6"/>
          <p:cNvCxnSpPr/>
          <p:nvPr/>
        </p:nvCxnSpPr>
        <p:spPr>
          <a:xfrm rot="5400000">
            <a:off x="4495800" y="1980406"/>
            <a:ext cx="2286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638800" y="3124200"/>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6019800" y="14478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48400" y="1371600"/>
            <a:ext cx="91440" cy="9144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172200" y="16306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553200" y="17830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583681" y="15544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812281" y="12192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400800" y="10668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477000" y="14782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324600" y="18592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19800" y="17526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507481" y="22402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248400" y="23622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07480" y="2438400"/>
            <a:ext cx="91440" cy="91440"/>
          </a:xfrm>
          <a:prstGeom prst="ellipse">
            <a:avLst/>
          </a:prstGeom>
          <a:solidFill>
            <a:schemeClr val="accent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659881" y="23622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629400" y="26974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324600" y="26670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096000" y="25146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8031481" y="17526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8183880" y="1935480"/>
            <a:ext cx="91440" cy="9144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8001000" y="20878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848600" y="19050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001000" y="15240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260081" y="16764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8412481" y="20878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8229600" y="22860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8382000" y="19050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534400" y="20574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rot="5400000">
            <a:off x="4496594" y="5026818"/>
            <a:ext cx="2286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638800" y="6170612"/>
            <a:ext cx="320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6020594" y="44942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6249194" y="4418012"/>
            <a:ext cx="91440" cy="9144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6172994" y="46770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53994" y="48294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583681" y="460248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812281" y="42656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401594" y="41132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477794" y="45246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325394" y="49056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6020594" y="47990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508275" y="52866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6249194" y="54086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508275" y="5484812"/>
            <a:ext cx="91440" cy="91440"/>
          </a:xfrm>
          <a:prstGeom prst="ellipse">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6660675" y="54086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6630194" y="57438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6325394" y="57134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6096794" y="5561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8032275" y="47990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8184674" y="49818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8001794" y="51342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7849394" y="49514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8001794" y="45704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8260875" y="47228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8413275" y="513429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230394" y="53324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8382794" y="49514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8535194" y="5103812"/>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7696200" y="1371600"/>
            <a:ext cx="1066800" cy="1066800"/>
          </a:xfrm>
          <a:prstGeom prst="ellipse">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5943600" y="1981200"/>
            <a:ext cx="1066800" cy="1066800"/>
          </a:xfrm>
          <a:prstGeom prst="ellipse">
            <a:avLst/>
          </a:prstGeom>
          <a:solidFill>
            <a:srgbClr val="0000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7040881" y="4343400"/>
            <a:ext cx="91440" cy="91440"/>
          </a:xfrm>
          <a:prstGeom prst="ellipse">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040881" y="1295400"/>
            <a:ext cx="45719"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5791200" y="990600"/>
            <a:ext cx="1371600" cy="990600"/>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943600" y="5029200"/>
            <a:ext cx="1066800" cy="1066800"/>
          </a:xfrm>
          <a:prstGeom prst="ellipse">
            <a:avLst/>
          </a:prstGeom>
          <a:solidFill>
            <a:srgbClr val="0000FF">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5791200" y="4038600"/>
            <a:ext cx="914400" cy="990600"/>
          </a:xfrm>
          <a:prstGeom prst="rect">
            <a:avLst/>
          </a:prstGeom>
          <a:solidFill>
            <a:srgbClr val="FF00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Slide Number Placeholder 70"/>
          <p:cNvSpPr>
            <a:spLocks noGrp="1"/>
          </p:cNvSpPr>
          <p:nvPr>
            <p:ph type="sldNum" sz="quarter" idx="4"/>
          </p:nvPr>
        </p:nvSpPr>
        <p:spPr/>
        <p:txBody>
          <a:bodyPr/>
          <a:lstStyle/>
          <a:p>
            <a:fld id="{E4131050-4FF2-0646-B549-420EB1446C49}" type="slidenum">
              <a:rPr lang="en-US" smtClean="0"/>
              <a:pPr/>
              <a:t>14</a:t>
            </a:fld>
            <a:endParaRPr lang="en-US"/>
          </a:p>
        </p:txBody>
      </p:sp>
      <p:sp>
        <p:nvSpPr>
          <p:cNvPr id="72" name="Freeform 71"/>
          <p:cNvSpPr/>
          <p:nvPr/>
        </p:nvSpPr>
        <p:spPr>
          <a:xfrm>
            <a:off x="6723566" y="3822513"/>
            <a:ext cx="2052508" cy="1737728"/>
          </a:xfrm>
          <a:custGeom>
            <a:avLst/>
            <a:gdLst>
              <a:gd name="connsiteX0" fmla="*/ 187039 w 2052508"/>
              <a:gd name="connsiteY0" fmla="*/ 76302 h 1737728"/>
              <a:gd name="connsiteX1" fmla="*/ 9844 w 2052508"/>
              <a:gd name="connsiteY1" fmla="*/ 356898 h 1737728"/>
              <a:gd name="connsiteX2" fmla="*/ 127974 w 2052508"/>
              <a:gd name="connsiteY2" fmla="*/ 785177 h 1737728"/>
              <a:gd name="connsiteX3" fmla="*/ 659559 w 2052508"/>
              <a:gd name="connsiteY3" fmla="*/ 1169151 h 1737728"/>
              <a:gd name="connsiteX4" fmla="*/ 1309274 w 2052508"/>
              <a:gd name="connsiteY4" fmla="*/ 1597430 h 1737728"/>
              <a:gd name="connsiteX5" fmla="*/ 1767027 w 2052508"/>
              <a:gd name="connsiteY5" fmla="*/ 1671271 h 1737728"/>
              <a:gd name="connsiteX6" fmla="*/ 2032820 w 2052508"/>
              <a:gd name="connsiteY6" fmla="*/ 1198688 h 1737728"/>
              <a:gd name="connsiteX7" fmla="*/ 1648897 w 2052508"/>
              <a:gd name="connsiteY7" fmla="*/ 667031 h 1737728"/>
              <a:gd name="connsiteX8" fmla="*/ 954884 w 2052508"/>
              <a:gd name="connsiteY8" fmla="*/ 179679 h 1737728"/>
              <a:gd name="connsiteX9" fmla="*/ 570961 w 2052508"/>
              <a:gd name="connsiteY9" fmla="*/ 17229 h 1737728"/>
              <a:gd name="connsiteX10" fmla="*/ 187039 w 2052508"/>
              <a:gd name="connsiteY10" fmla="*/ 76302 h 17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2508" h="1737728">
                <a:moveTo>
                  <a:pt x="187039" y="76302"/>
                </a:moveTo>
                <a:cubicBezTo>
                  <a:pt x="93520" y="132913"/>
                  <a:pt x="19688" y="238752"/>
                  <a:pt x="9844" y="356898"/>
                </a:cubicBezTo>
                <a:cubicBezTo>
                  <a:pt x="0" y="475044"/>
                  <a:pt x="19688" y="649802"/>
                  <a:pt x="127974" y="785177"/>
                </a:cubicBezTo>
                <a:cubicBezTo>
                  <a:pt x="236260" y="920553"/>
                  <a:pt x="462676" y="1033776"/>
                  <a:pt x="659559" y="1169151"/>
                </a:cubicBezTo>
                <a:cubicBezTo>
                  <a:pt x="856442" y="1304526"/>
                  <a:pt x="1124696" y="1513743"/>
                  <a:pt x="1309274" y="1597430"/>
                </a:cubicBezTo>
                <a:cubicBezTo>
                  <a:pt x="1493852" y="1681117"/>
                  <a:pt x="1646436" y="1737728"/>
                  <a:pt x="1767027" y="1671271"/>
                </a:cubicBezTo>
                <a:cubicBezTo>
                  <a:pt x="1887618" y="1604814"/>
                  <a:pt x="2052508" y="1366061"/>
                  <a:pt x="2032820" y="1198688"/>
                </a:cubicBezTo>
                <a:cubicBezTo>
                  <a:pt x="2013132" y="1031315"/>
                  <a:pt x="1828553" y="836866"/>
                  <a:pt x="1648897" y="667031"/>
                </a:cubicBezTo>
                <a:cubicBezTo>
                  <a:pt x="1469241" y="497196"/>
                  <a:pt x="1134540" y="287979"/>
                  <a:pt x="954884" y="179679"/>
                </a:cubicBezTo>
                <a:cubicBezTo>
                  <a:pt x="775228" y="71379"/>
                  <a:pt x="701396" y="34458"/>
                  <a:pt x="570961" y="17229"/>
                </a:cubicBezTo>
                <a:cubicBezTo>
                  <a:pt x="440526" y="0"/>
                  <a:pt x="280558" y="19691"/>
                  <a:pt x="187039" y="76302"/>
                </a:cubicBezTo>
                <a:close/>
              </a:path>
            </a:pathLst>
          </a:cu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Minimize Distortion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Note that distortion depends on </a:t>
            </a:r>
            <a:r>
              <a:rPr lang="en-US" dirty="0" smtClean="0">
                <a:latin typeface="Lucida Grande"/>
                <a:cs typeface="Lucida Grande"/>
              </a:rPr>
              <a:t>K</a:t>
            </a:r>
          </a:p>
          <a:p>
            <a:pPr lvl="1"/>
            <a:r>
              <a:rPr lang="en-US" dirty="0" smtClean="0"/>
              <a:t>So, we should probably write </a:t>
            </a:r>
            <a:r>
              <a:rPr lang="en-US" dirty="0" err="1" smtClean="0">
                <a:latin typeface="Lucida Grande"/>
                <a:cs typeface="Lucida Grande"/>
              </a:rPr>
              <a:t>distortion</a:t>
            </a:r>
            <a:r>
              <a:rPr lang="en-US" baseline="-25000" dirty="0" err="1" smtClean="0">
                <a:latin typeface="Lucida Grande"/>
                <a:cs typeface="Lucida Grande"/>
              </a:rPr>
              <a:t>K</a:t>
            </a:r>
            <a:r>
              <a:rPr lang="en-US" dirty="0" smtClean="0"/>
              <a:t>   </a:t>
            </a:r>
          </a:p>
          <a:p>
            <a:r>
              <a:rPr lang="en-US" dirty="0" smtClean="0"/>
              <a:t>Want to solve the following problem</a:t>
            </a:r>
          </a:p>
          <a:p>
            <a:pPr lvl="1"/>
            <a:r>
              <a:rPr lang="en-US" dirty="0" smtClean="0"/>
              <a:t>Given: </a:t>
            </a:r>
            <a:r>
              <a:rPr lang="en-US" dirty="0" smtClean="0">
                <a:latin typeface="Lucida Grande"/>
                <a:cs typeface="Lucida Grande"/>
              </a:rPr>
              <a:t>K</a:t>
            </a:r>
            <a:r>
              <a:rPr lang="en-US" dirty="0" smtClean="0"/>
              <a:t> and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3</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m</a:t>
            </a:r>
            <a:r>
              <a:rPr lang="en-US" dirty="0" smtClean="0"/>
              <a:t>    </a:t>
            </a:r>
          </a:p>
          <a:p>
            <a:pPr lvl="1"/>
            <a:r>
              <a:rPr lang="en-US" dirty="0" smtClean="0"/>
              <a:t>Minimize: </a:t>
            </a:r>
            <a:r>
              <a:rPr lang="en-US" dirty="0" err="1" smtClean="0">
                <a:latin typeface="Lucida Grande"/>
                <a:cs typeface="Lucida Grande"/>
              </a:rPr>
              <a:t>distortion</a:t>
            </a:r>
            <a:r>
              <a:rPr lang="en-US" baseline="-25000" dirty="0" err="1" smtClean="0">
                <a:latin typeface="Lucida Grande"/>
                <a:cs typeface="Lucida Grande"/>
              </a:rPr>
              <a:t>K</a:t>
            </a:r>
            <a:r>
              <a:rPr lang="en-US" dirty="0" smtClean="0"/>
              <a:t>   </a:t>
            </a:r>
            <a:endParaRPr lang="en-US" dirty="0" smtClean="0">
              <a:latin typeface="Lucida Grande"/>
              <a:cs typeface="Lucida Grande"/>
            </a:endParaRPr>
          </a:p>
          <a:p>
            <a:r>
              <a:rPr lang="en-US" dirty="0" smtClean="0"/>
              <a:t>Best choice of </a:t>
            </a:r>
            <a:r>
              <a:rPr lang="en-US" dirty="0" smtClean="0">
                <a:latin typeface="Lucida Grande"/>
                <a:cs typeface="Lucida Grande"/>
              </a:rPr>
              <a:t>K</a:t>
            </a:r>
            <a:r>
              <a:rPr lang="en-US" dirty="0" smtClean="0"/>
              <a:t> is a separate issue</a:t>
            </a:r>
          </a:p>
          <a:p>
            <a:pPr lvl="1"/>
            <a:r>
              <a:rPr lang="en-US" dirty="0" smtClean="0"/>
              <a:t>Mention this again later</a:t>
            </a:r>
          </a:p>
          <a:p>
            <a:pPr lvl="1"/>
            <a:r>
              <a:rPr lang="en-US" dirty="0" smtClean="0"/>
              <a:t>For now, assume </a:t>
            </a:r>
            <a:r>
              <a:rPr lang="en-US" dirty="0" smtClean="0">
                <a:latin typeface="Lucida Grande"/>
                <a:cs typeface="Lucida Grande"/>
              </a:rPr>
              <a:t>K</a:t>
            </a:r>
            <a:r>
              <a:rPr lang="en-US" dirty="0" smtClean="0"/>
              <a:t> is given and fixed</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How to Minimize Distortion?</a:t>
            </a:r>
            <a:endParaRPr lang="en-US" dirty="0"/>
          </a:p>
        </p:txBody>
      </p:sp>
      <p:sp>
        <p:nvSpPr>
          <p:cNvPr id="3" name="Content Placeholder 2"/>
          <p:cNvSpPr>
            <a:spLocks noGrp="1"/>
          </p:cNvSpPr>
          <p:nvPr>
            <p:ph idx="1"/>
          </p:nvPr>
        </p:nvSpPr>
        <p:spPr>
          <a:xfrm>
            <a:off x="685800" y="1371600"/>
            <a:ext cx="7924800" cy="4724400"/>
          </a:xfrm>
        </p:spPr>
        <p:txBody>
          <a:bodyPr/>
          <a:lstStyle/>
          <a:p>
            <a:r>
              <a:rPr lang="en-US" sz="2800" dirty="0" smtClean="0"/>
              <a:t>Assume we are given </a:t>
            </a:r>
            <a:r>
              <a:rPr lang="en-US" sz="2800" dirty="0" smtClean="0">
                <a:latin typeface="Lucida Grande"/>
                <a:cs typeface="Lucida Grande"/>
              </a:rPr>
              <a:t>m</a:t>
            </a:r>
            <a:r>
              <a:rPr lang="en-US" sz="2800" dirty="0" smtClean="0"/>
              <a:t> data points and </a:t>
            </a:r>
            <a:r>
              <a:rPr lang="en-US" sz="2800" dirty="0" smtClean="0">
                <a:latin typeface="Lucida Grande"/>
                <a:cs typeface="Lucida Grande"/>
              </a:rPr>
              <a:t>K</a:t>
            </a:r>
            <a:r>
              <a:rPr lang="en-US" sz="2800" dirty="0" smtClean="0"/>
              <a:t> </a:t>
            </a:r>
          </a:p>
          <a:p>
            <a:r>
              <a:rPr lang="en-US" sz="2800" dirty="0" smtClean="0"/>
              <a:t>Minimize distortion via exhaustive search?</a:t>
            </a:r>
          </a:p>
          <a:p>
            <a:pPr lvl="1"/>
            <a:r>
              <a:rPr lang="en-US" sz="2400" dirty="0" smtClean="0"/>
              <a:t>Can we try all possible cases? </a:t>
            </a:r>
          </a:p>
          <a:p>
            <a:pPr lvl="1"/>
            <a:r>
              <a:rPr lang="en-US" sz="2400" i="1" dirty="0" smtClean="0"/>
              <a:t>Way</a:t>
            </a:r>
            <a:r>
              <a:rPr lang="en-US" sz="2400" dirty="0" smtClean="0"/>
              <a:t> too much work for realistic size data set</a:t>
            </a:r>
          </a:p>
          <a:p>
            <a:r>
              <a:rPr lang="en-US" sz="2800" dirty="0" smtClean="0"/>
              <a:t>Exact solution is NP-something problem</a:t>
            </a:r>
          </a:p>
          <a:p>
            <a:pPr lvl="1"/>
            <a:r>
              <a:rPr lang="en-US" sz="2400" dirty="0" smtClean="0"/>
              <a:t>Even for 2 dimensional data</a:t>
            </a:r>
          </a:p>
          <a:p>
            <a:r>
              <a:rPr lang="en-US" sz="2800" dirty="0" smtClean="0"/>
              <a:t>An approximate solution will have to suffice</a:t>
            </a:r>
          </a:p>
          <a:p>
            <a:r>
              <a:rPr lang="en-US" sz="2800" b="1" dirty="0" smtClean="0">
                <a:solidFill>
                  <a:schemeClr val="accent2"/>
                </a:solidFill>
              </a:rPr>
              <a:t>Key Observations</a:t>
            </a:r>
            <a:r>
              <a:rPr lang="en-US" sz="2800" dirty="0" smtClean="0"/>
              <a:t>:</a:t>
            </a:r>
          </a:p>
          <a:p>
            <a:pPr marL="914400" lvl="1" indent="-457200">
              <a:buFont typeface="+mj-lt"/>
              <a:buAutoNum type="arabicPeriod"/>
            </a:pPr>
            <a:r>
              <a:rPr lang="en-US" sz="2400" dirty="0" smtClean="0"/>
              <a:t>Each </a:t>
            </a:r>
            <a:r>
              <a:rPr lang="en-US" sz="2400" dirty="0" smtClean="0">
                <a:latin typeface="Lucida Grande"/>
                <a:cs typeface="Lucida Grande"/>
              </a:rPr>
              <a:t>x</a:t>
            </a:r>
            <a:r>
              <a:rPr lang="en-US" sz="2400" baseline="-25000" dirty="0" smtClean="0">
                <a:latin typeface="Lucida Grande"/>
                <a:cs typeface="Lucida Grande"/>
              </a:rPr>
              <a:t>i</a:t>
            </a:r>
            <a:r>
              <a:rPr lang="en-US" sz="2400" dirty="0" smtClean="0"/>
              <a:t> clustered with nearest </a:t>
            </a:r>
            <a:r>
              <a:rPr lang="en-US" sz="2400" dirty="0" err="1" smtClean="0"/>
              <a:t>centroid</a:t>
            </a:r>
            <a:endParaRPr lang="en-US" sz="2400" dirty="0" smtClean="0"/>
          </a:p>
          <a:p>
            <a:pPr marL="914400" lvl="1" indent="-457200">
              <a:buFont typeface="+mj-lt"/>
              <a:buAutoNum type="arabicPeriod"/>
            </a:pPr>
            <a:r>
              <a:rPr lang="en-US" sz="2400" dirty="0" smtClean="0"/>
              <a:t>Centroid must be at the center of its cluster</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latin typeface="Lucida Grande"/>
                <a:cs typeface="Lucida Grande"/>
              </a:rPr>
              <a:t>K</a:t>
            </a:r>
            <a:r>
              <a:rPr lang="en-US" dirty="0" smtClean="0"/>
              <a:t>-Means</a:t>
            </a:r>
            <a:endParaRPr lang="en-US" dirty="0"/>
          </a:p>
        </p:txBody>
      </p:sp>
      <p:sp>
        <p:nvSpPr>
          <p:cNvPr id="3" name="Content Placeholder 2"/>
          <p:cNvSpPr>
            <a:spLocks noGrp="1"/>
          </p:cNvSpPr>
          <p:nvPr>
            <p:ph idx="1"/>
          </p:nvPr>
        </p:nvSpPr>
        <p:spPr>
          <a:xfrm>
            <a:off x="609600" y="1447800"/>
            <a:ext cx="8229600" cy="4724400"/>
          </a:xfrm>
        </p:spPr>
        <p:txBody>
          <a:bodyPr/>
          <a:lstStyle/>
          <a:p>
            <a:r>
              <a:rPr lang="en-US" dirty="0" smtClean="0"/>
              <a:t>Previous slide implies that we can improve sub-optimal cluster by either…</a:t>
            </a:r>
          </a:p>
          <a:p>
            <a:pPr marL="971550" lvl="1" indent="-514350">
              <a:buFont typeface="+mj-lt"/>
              <a:buAutoNum type="arabicPeriod"/>
            </a:pPr>
            <a:r>
              <a:rPr lang="en-US" dirty="0" smtClean="0"/>
              <a:t>Reassign each </a:t>
            </a:r>
            <a:r>
              <a:rPr lang="en-US" dirty="0" smtClean="0">
                <a:latin typeface="Lucida Grande"/>
                <a:cs typeface="Lucida Grande"/>
              </a:rPr>
              <a:t>x</a:t>
            </a:r>
            <a:r>
              <a:rPr lang="en-US" baseline="-25000" dirty="0" smtClean="0">
                <a:latin typeface="Lucida Grande"/>
                <a:cs typeface="Lucida Grande"/>
              </a:rPr>
              <a:t>i</a:t>
            </a:r>
            <a:r>
              <a:rPr lang="en-US" dirty="0" smtClean="0"/>
              <a:t> to nearest centroid</a:t>
            </a:r>
          </a:p>
          <a:p>
            <a:pPr marL="971550" lvl="1" indent="-514350">
              <a:buFont typeface="+mj-lt"/>
              <a:buAutoNum type="arabicPeriod"/>
            </a:pPr>
            <a:r>
              <a:rPr lang="en-US" dirty="0" err="1" smtClean="0"/>
              <a:t>Recompute</a:t>
            </a:r>
            <a:r>
              <a:rPr lang="en-US" dirty="0" smtClean="0"/>
              <a:t> centroids as cluster centers</a:t>
            </a:r>
          </a:p>
          <a:p>
            <a:r>
              <a:rPr lang="en-US" dirty="0" smtClean="0"/>
              <a:t>No improvement from applying either </a:t>
            </a:r>
            <a:r>
              <a:rPr lang="en-US" dirty="0" smtClean="0">
                <a:solidFill>
                  <a:schemeClr val="accent2"/>
                </a:solidFill>
              </a:rPr>
              <a:t>1</a:t>
            </a:r>
            <a:r>
              <a:rPr lang="en-US" dirty="0" smtClean="0"/>
              <a:t> or </a:t>
            </a:r>
            <a:r>
              <a:rPr lang="en-US" dirty="0" smtClean="0">
                <a:solidFill>
                  <a:schemeClr val="accent2"/>
                </a:solidFill>
              </a:rPr>
              <a:t>2</a:t>
            </a:r>
            <a:r>
              <a:rPr lang="en-US" dirty="0" smtClean="0"/>
              <a:t> more than once in succession</a:t>
            </a:r>
          </a:p>
          <a:p>
            <a:r>
              <a:rPr lang="en-US" dirty="0" smtClean="0"/>
              <a:t>But </a:t>
            </a:r>
            <a:r>
              <a:rPr lang="en-US" b="1" i="1" dirty="0" smtClean="0"/>
              <a:t>alternating</a:t>
            </a:r>
            <a:r>
              <a:rPr lang="en-US" dirty="0" smtClean="0"/>
              <a:t> might be useful</a:t>
            </a:r>
          </a:p>
          <a:p>
            <a:pPr lvl="1"/>
            <a:r>
              <a:rPr lang="en-US" dirty="0" smtClean="0"/>
              <a:t>In fact, that is the </a:t>
            </a:r>
            <a:r>
              <a:rPr lang="en-US" dirty="0" smtClean="0">
                <a:latin typeface="Lucida Grande"/>
                <a:cs typeface="Lucida Grande"/>
              </a:rPr>
              <a:t>K</a:t>
            </a:r>
            <a:r>
              <a:rPr lang="en-US" dirty="0" smtClean="0"/>
              <a:t>-means algorithm</a:t>
            </a:r>
          </a:p>
          <a:p>
            <a:pPr lvl="1"/>
            <a:r>
              <a:rPr lang="en-US" dirty="0" smtClean="0"/>
              <a:t>This is a hill climb algorithm!</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 Algorithm</a:t>
            </a:r>
            <a:endParaRPr lang="en-US" dirty="0"/>
          </a:p>
        </p:txBody>
      </p:sp>
      <p:sp>
        <p:nvSpPr>
          <p:cNvPr id="3" name="Content Placeholder 2"/>
          <p:cNvSpPr>
            <a:spLocks noGrp="1"/>
          </p:cNvSpPr>
          <p:nvPr>
            <p:ph idx="1"/>
          </p:nvPr>
        </p:nvSpPr>
        <p:spPr>
          <a:xfrm>
            <a:off x="533400" y="1600200"/>
            <a:ext cx="8229600" cy="4572000"/>
          </a:xfrm>
        </p:spPr>
        <p:txBody>
          <a:bodyPr/>
          <a:lstStyle/>
          <a:p>
            <a:r>
              <a:rPr lang="en-US" dirty="0" smtClean="0"/>
              <a:t>Given dataset: </a:t>
            </a:r>
            <a:r>
              <a:rPr lang="en-US" dirty="0">
                <a:latin typeface="Lucida Grande"/>
                <a:cs typeface="Lucida Grande"/>
              </a:rPr>
              <a:t>x</a:t>
            </a:r>
            <a:r>
              <a:rPr lang="en-US" baseline="-25000" dirty="0">
                <a:latin typeface="Lucida Grande"/>
                <a:cs typeface="Lucida Grande"/>
              </a:rPr>
              <a:t>1</a:t>
            </a:r>
            <a:r>
              <a:rPr lang="en-US" dirty="0">
                <a:latin typeface="Lucida Grande"/>
                <a:cs typeface="Lucida Grande"/>
              </a:rPr>
              <a:t>,x</a:t>
            </a:r>
            <a:r>
              <a:rPr lang="en-US" baseline="-25000" dirty="0">
                <a:latin typeface="Lucida Grande"/>
                <a:cs typeface="Lucida Grande"/>
              </a:rPr>
              <a:t>2</a:t>
            </a:r>
            <a:r>
              <a:rPr lang="en-US" dirty="0">
                <a:latin typeface="Lucida Grande"/>
                <a:cs typeface="Lucida Grande"/>
              </a:rPr>
              <a:t>,x</a:t>
            </a:r>
            <a:r>
              <a:rPr lang="en-US" baseline="-25000" dirty="0">
                <a:latin typeface="Lucida Grande"/>
                <a:cs typeface="Lucida Grande"/>
              </a:rPr>
              <a:t>3</a:t>
            </a:r>
            <a:r>
              <a:rPr lang="en-US" dirty="0">
                <a:latin typeface="Lucida Grande"/>
                <a:cs typeface="Lucida Grande"/>
              </a:rPr>
              <a:t>,…,</a:t>
            </a:r>
            <a:r>
              <a:rPr lang="en-US" dirty="0" err="1">
                <a:latin typeface="Lucida Grande"/>
                <a:cs typeface="Lucida Grande"/>
              </a:rPr>
              <a:t>x</a:t>
            </a:r>
            <a:r>
              <a:rPr lang="en-US" baseline="-25000" dirty="0" err="1">
                <a:latin typeface="Lucida Grande"/>
                <a:cs typeface="Lucida Grande"/>
              </a:rPr>
              <a:t>m</a:t>
            </a:r>
            <a:r>
              <a:rPr lang="en-US" dirty="0" smtClean="0"/>
              <a:t>    </a:t>
            </a:r>
          </a:p>
          <a:p>
            <a:pPr marL="514350" indent="-514350">
              <a:buFont typeface="+mj-lt"/>
              <a:buAutoNum type="arabicPeriod"/>
            </a:pPr>
            <a:r>
              <a:rPr lang="en-US" dirty="0" smtClean="0"/>
              <a:t>Select a value for </a:t>
            </a:r>
            <a:r>
              <a:rPr lang="en-US" dirty="0" smtClean="0">
                <a:latin typeface="Lucida Grande"/>
                <a:cs typeface="Lucida Grande"/>
              </a:rPr>
              <a:t>K</a:t>
            </a:r>
            <a:r>
              <a:rPr lang="en-US" dirty="0" smtClean="0"/>
              <a:t>   </a:t>
            </a:r>
          </a:p>
          <a:p>
            <a:pPr marL="514350" indent="-514350">
              <a:buFont typeface="+mj-lt"/>
              <a:buAutoNum type="arabicPeriod"/>
            </a:pPr>
            <a:r>
              <a:rPr lang="en-US" dirty="0" smtClean="0"/>
              <a:t>Select initial centroids: </a:t>
            </a:r>
            <a:r>
              <a:rPr lang="en-US" dirty="0">
                <a:latin typeface="Lucida Grande"/>
                <a:cs typeface="Lucida Grande"/>
              </a:rPr>
              <a:t>c</a:t>
            </a:r>
            <a:r>
              <a:rPr lang="en-US" baseline="-25000" dirty="0" smtClean="0">
                <a:latin typeface="Lucida Grande"/>
                <a:cs typeface="Lucida Grande"/>
              </a:rPr>
              <a:t>1</a:t>
            </a:r>
            <a:r>
              <a:rPr lang="en-US" dirty="0" smtClean="0">
                <a:latin typeface="Lucida Grande"/>
                <a:cs typeface="Lucida Grande"/>
              </a:rPr>
              <a:t>,</a:t>
            </a:r>
            <a:r>
              <a:rPr lang="en-US" dirty="0">
                <a:latin typeface="Lucida Grande"/>
                <a:cs typeface="Lucida Grande"/>
              </a:rPr>
              <a:t>c</a:t>
            </a:r>
            <a:r>
              <a:rPr lang="en-US" baseline="-25000" dirty="0" smtClean="0">
                <a:latin typeface="Lucida Grande"/>
                <a:cs typeface="Lucida Grande"/>
              </a:rPr>
              <a:t>2</a:t>
            </a:r>
            <a:r>
              <a:rPr lang="en-US" dirty="0" smtClean="0">
                <a:latin typeface="Lucida Grande"/>
                <a:cs typeface="Lucida Grande"/>
              </a:rPr>
              <a:t>,c</a:t>
            </a:r>
            <a:r>
              <a:rPr lang="en-US" baseline="-25000" dirty="0" smtClean="0">
                <a:latin typeface="Lucida Grande"/>
                <a:cs typeface="Lucida Grande"/>
              </a:rPr>
              <a:t>3</a:t>
            </a:r>
            <a:r>
              <a:rPr lang="en-US" dirty="0">
                <a:latin typeface="Lucida Grande"/>
                <a:cs typeface="Lucida Grande"/>
              </a:rPr>
              <a:t>,…</a:t>
            </a:r>
            <a:r>
              <a:rPr lang="en-US" dirty="0" smtClean="0">
                <a:latin typeface="Lucida Grande"/>
                <a:cs typeface="Lucida Grande"/>
              </a:rPr>
              <a:t>,</a:t>
            </a:r>
            <a:r>
              <a:rPr lang="en-US" dirty="0" err="1" smtClean="0">
                <a:latin typeface="Lucida Grande"/>
                <a:cs typeface="Lucida Grande"/>
              </a:rPr>
              <a:t>c</a:t>
            </a:r>
            <a:r>
              <a:rPr lang="en-US" baseline="-25000" dirty="0" err="1">
                <a:latin typeface="Lucida Grande"/>
                <a:cs typeface="Lucida Grande"/>
              </a:rPr>
              <a:t>K</a:t>
            </a:r>
            <a:endParaRPr lang="en-US" dirty="0" smtClean="0"/>
          </a:p>
          <a:p>
            <a:pPr marL="514350" indent="-514350">
              <a:buFont typeface="+mj-lt"/>
              <a:buAutoNum type="arabicPeriod"/>
            </a:pPr>
            <a:r>
              <a:rPr lang="en-US" dirty="0" smtClean="0"/>
              <a:t>Assign each </a:t>
            </a:r>
            <a:r>
              <a:rPr lang="en-US" dirty="0" smtClean="0">
                <a:latin typeface="Lucida Grande"/>
                <a:cs typeface="Lucida Grande"/>
              </a:rPr>
              <a:t>x</a:t>
            </a:r>
            <a:r>
              <a:rPr lang="en-US" baseline="-25000" dirty="0" smtClean="0">
                <a:latin typeface="Lucida Grande"/>
                <a:cs typeface="Lucida Grande"/>
              </a:rPr>
              <a:t>i</a:t>
            </a:r>
            <a:r>
              <a:rPr lang="en-US" dirty="0" smtClean="0"/>
              <a:t> to nearest centroid </a:t>
            </a:r>
            <a:r>
              <a:rPr lang="en-US" dirty="0" smtClean="0">
                <a:latin typeface="Lucida Grande"/>
                <a:cs typeface="Lucida Grande"/>
              </a:rPr>
              <a:t>c</a:t>
            </a:r>
            <a:r>
              <a:rPr lang="en-US" baseline="-25000" dirty="0" smtClean="0">
                <a:latin typeface="Lucida Grande"/>
                <a:cs typeface="Lucida Grande"/>
              </a:rPr>
              <a:t>i</a:t>
            </a:r>
            <a:r>
              <a:rPr lang="en-US" dirty="0" smtClean="0"/>
              <a:t>  </a:t>
            </a:r>
          </a:p>
          <a:p>
            <a:pPr marL="514350" indent="-514350">
              <a:buFont typeface="+mj-lt"/>
              <a:buAutoNum type="arabicPeriod"/>
            </a:pPr>
            <a:r>
              <a:rPr lang="en-US" dirty="0" err="1" smtClean="0"/>
              <a:t>Recompute</a:t>
            </a:r>
            <a:r>
              <a:rPr lang="en-US" dirty="0" smtClean="0"/>
              <a:t> </a:t>
            </a:r>
            <a:r>
              <a:rPr lang="en-US" dirty="0" err="1" smtClean="0"/>
              <a:t>centroids</a:t>
            </a:r>
            <a:r>
              <a:rPr lang="en-US" dirty="0" smtClean="0"/>
              <a:t> (cluster centers)</a:t>
            </a:r>
          </a:p>
          <a:p>
            <a:pPr marL="514350" indent="-514350">
              <a:buFont typeface="+mj-lt"/>
              <a:buAutoNum type="arabicPeriod"/>
            </a:pPr>
            <a:r>
              <a:rPr lang="en-US" dirty="0" smtClean="0"/>
              <a:t>If “significant” change, then </a:t>
            </a:r>
            <a:r>
              <a:rPr lang="en-US" dirty="0" err="1" smtClean="0"/>
              <a:t>goto</a:t>
            </a:r>
            <a:r>
              <a:rPr lang="en-US" dirty="0" smtClean="0"/>
              <a:t> 3; else stop</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 Animation</a:t>
            </a:r>
            <a:endParaRPr lang="en-US" dirty="0"/>
          </a:p>
        </p:txBody>
      </p:sp>
      <p:sp>
        <p:nvSpPr>
          <p:cNvPr id="3" name="Content Placeholder 2"/>
          <p:cNvSpPr>
            <a:spLocks noGrp="1"/>
          </p:cNvSpPr>
          <p:nvPr>
            <p:ph idx="1"/>
          </p:nvPr>
        </p:nvSpPr>
        <p:spPr/>
        <p:txBody>
          <a:bodyPr/>
          <a:lstStyle/>
          <a:p>
            <a:r>
              <a:rPr lang="en-US" dirty="0" smtClean="0"/>
              <a:t>Nice animation here</a:t>
            </a:r>
          </a:p>
          <a:p>
            <a:endParaRPr lang="en-US" dirty="0" smtClean="0"/>
          </a:p>
          <a:p>
            <a:pPr>
              <a:buNone/>
            </a:pPr>
            <a:r>
              <a:rPr lang="en-US" sz="2400" dirty="0">
                <a:hlinkClick r:id="rId3"/>
              </a:rPr>
              <a:t>http://shabal.in/visuals/kmeans/3.</a:t>
            </a:r>
            <a:r>
              <a:rPr lang="en-US" sz="2400" dirty="0" smtClean="0">
                <a:hlinkClick r:id="rId3"/>
              </a:rPr>
              <a:t>html</a:t>
            </a:r>
            <a:endParaRPr lang="en-US" sz="2400" dirty="0" smtClean="0"/>
          </a:p>
          <a:p>
            <a:pPr>
              <a:buNone/>
            </a:pPr>
            <a:endParaRPr lang="en-US" dirty="0" smtClean="0"/>
          </a:p>
          <a:p>
            <a:r>
              <a:rPr lang="en-US" dirty="0" smtClean="0"/>
              <a:t>Other?</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Analysis</a:t>
            </a:r>
            <a:endParaRPr lang="en-US" dirty="0"/>
          </a:p>
        </p:txBody>
      </p:sp>
      <p:sp>
        <p:nvSpPr>
          <p:cNvPr id="3" name="Content Placeholder 2"/>
          <p:cNvSpPr>
            <a:spLocks noGrp="1"/>
          </p:cNvSpPr>
          <p:nvPr>
            <p:ph idx="1"/>
          </p:nvPr>
        </p:nvSpPr>
        <p:spPr/>
        <p:txBody>
          <a:bodyPr/>
          <a:lstStyle/>
          <a:p>
            <a:r>
              <a:rPr lang="en-US" dirty="0" smtClean="0"/>
              <a:t>Grouping objects in meaningful way</a:t>
            </a:r>
          </a:p>
          <a:p>
            <a:pPr lvl="1"/>
            <a:r>
              <a:rPr lang="en-US" dirty="0" smtClean="0"/>
              <a:t>Clustered data fits together in some way</a:t>
            </a:r>
          </a:p>
          <a:p>
            <a:pPr lvl="1"/>
            <a:r>
              <a:rPr lang="en-US" dirty="0" smtClean="0"/>
              <a:t>Often done to make sense of (big) data</a:t>
            </a:r>
          </a:p>
          <a:p>
            <a:pPr lvl="1"/>
            <a:r>
              <a:rPr lang="en-US" dirty="0" smtClean="0"/>
              <a:t>Useful analysis technique in many fields </a:t>
            </a:r>
          </a:p>
          <a:p>
            <a:r>
              <a:rPr lang="en-US" dirty="0" smtClean="0"/>
              <a:t>Many different clustering strategies</a:t>
            </a:r>
          </a:p>
          <a:p>
            <a:r>
              <a:rPr lang="en-US" dirty="0" smtClean="0"/>
              <a:t>We consider 2 clustering methods</a:t>
            </a:r>
          </a:p>
          <a:p>
            <a:pPr lvl="1"/>
            <a:r>
              <a:rPr lang="en-US" dirty="0" smtClean="0">
                <a:latin typeface="Arial"/>
                <a:cs typeface="Arial"/>
              </a:rPr>
              <a:t>K</a:t>
            </a:r>
            <a:r>
              <a:rPr lang="en-US" dirty="0" smtClean="0"/>
              <a:t>-means and EM clustering</a:t>
            </a:r>
          </a:p>
          <a:p>
            <a:r>
              <a:rPr lang="en-US" dirty="0" smtClean="0"/>
              <a:t>But first, some background topics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Are we assured of optimal solution?</a:t>
            </a:r>
          </a:p>
          <a:p>
            <a:pPr lvl="1"/>
            <a:r>
              <a:rPr lang="en-US" dirty="0" smtClean="0"/>
              <a:t>Definitely not!</a:t>
            </a:r>
          </a:p>
          <a:p>
            <a:r>
              <a:rPr lang="en-US" dirty="0" smtClean="0"/>
              <a:t>Why not?</a:t>
            </a:r>
          </a:p>
          <a:p>
            <a:pPr lvl="1"/>
            <a:r>
              <a:rPr lang="en-US" dirty="0" smtClean="0"/>
              <a:t>Initial centroid locations matter (a lot)</a:t>
            </a:r>
          </a:p>
          <a:p>
            <a:pPr lvl="1"/>
            <a:r>
              <a:rPr lang="en-US" dirty="0"/>
              <a:t>A</a:t>
            </a:r>
            <a:r>
              <a:rPr lang="en-US" dirty="0" smtClean="0"/>
              <a:t> common issue in iterative processes, (recall HMM training, for example)</a:t>
            </a:r>
          </a:p>
          <a:p>
            <a:pPr lvl="1"/>
            <a:r>
              <a:rPr lang="en-US" dirty="0" smtClean="0"/>
              <a:t>This is a generic problem for a hill climb algorithm</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 Initialization</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Recall, </a:t>
            </a:r>
            <a:r>
              <a:rPr lang="en-US" dirty="0" smtClean="0">
                <a:latin typeface="Lucida Grande"/>
                <a:cs typeface="Lucida Grande"/>
              </a:rPr>
              <a:t>K</a:t>
            </a:r>
            <a:r>
              <a:rPr lang="en-US" dirty="0" smtClean="0"/>
              <a:t> is the number of clusters</a:t>
            </a:r>
          </a:p>
          <a:p>
            <a:r>
              <a:rPr lang="en-US" dirty="0" smtClean="0"/>
              <a:t>How to choose </a:t>
            </a:r>
            <a:r>
              <a:rPr lang="en-US" dirty="0" smtClean="0">
                <a:latin typeface="Lucida Grande"/>
                <a:cs typeface="Lucida Grande"/>
              </a:rPr>
              <a:t>K</a:t>
            </a:r>
            <a:r>
              <a:rPr lang="en-US" dirty="0" smtClean="0"/>
              <a:t>?</a:t>
            </a:r>
          </a:p>
          <a:p>
            <a:r>
              <a:rPr lang="en-US" dirty="0" smtClean="0"/>
              <a:t>No obvious “best” way to do so</a:t>
            </a:r>
          </a:p>
          <a:p>
            <a:r>
              <a:rPr lang="en-US" dirty="0" smtClean="0"/>
              <a:t>But </a:t>
            </a:r>
            <a:r>
              <a:rPr lang="en-US" dirty="0" smtClean="0">
                <a:latin typeface="Lucida Grande"/>
                <a:cs typeface="Lucida Grande"/>
              </a:rPr>
              <a:t>K</a:t>
            </a:r>
            <a:r>
              <a:rPr lang="en-US" dirty="0" smtClean="0"/>
              <a:t>-means is fast </a:t>
            </a:r>
          </a:p>
          <a:p>
            <a:pPr lvl="1"/>
            <a:r>
              <a:rPr lang="en-US" dirty="0" smtClean="0"/>
              <a:t>So trial and error may be OK</a:t>
            </a:r>
          </a:p>
          <a:p>
            <a:pPr lvl="1"/>
            <a:r>
              <a:rPr lang="en-US" dirty="0" smtClean="0"/>
              <a:t>That is, experiment with different </a:t>
            </a:r>
            <a:r>
              <a:rPr lang="en-US" dirty="0" smtClean="0">
                <a:latin typeface="Lucida Grande"/>
                <a:cs typeface="Lucida Grande"/>
              </a:rPr>
              <a:t>K</a:t>
            </a:r>
            <a:r>
              <a:rPr lang="en-US" dirty="0" smtClean="0"/>
              <a:t> </a:t>
            </a:r>
          </a:p>
          <a:p>
            <a:pPr lvl="1"/>
            <a:r>
              <a:rPr lang="en-US" dirty="0" smtClean="0"/>
              <a:t>Similar to choosing </a:t>
            </a:r>
            <a:r>
              <a:rPr lang="en-US" dirty="0" smtClean="0">
                <a:latin typeface="Lucida Grande"/>
                <a:cs typeface="Lucida Grande"/>
              </a:rPr>
              <a:t>N</a:t>
            </a:r>
            <a:r>
              <a:rPr lang="en-US" dirty="0" smtClean="0"/>
              <a:t> in HMM</a:t>
            </a:r>
          </a:p>
          <a:p>
            <a:r>
              <a:rPr lang="en-US" dirty="0" smtClean="0"/>
              <a:t>Is there a better way to choose </a:t>
            </a:r>
            <a:r>
              <a:rPr lang="en-US" dirty="0" smtClean="0">
                <a:latin typeface="Lucida Grande"/>
                <a:cs typeface="Lucida Grande"/>
              </a:rPr>
              <a:t>K</a:t>
            </a:r>
            <a:r>
              <a:rPr lang="en-US" dirty="0" smtClean="0"/>
              <a:t>?</a:t>
            </a:r>
          </a:p>
          <a:p>
            <a:pPr lvl="1"/>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a:t>
            </a:r>
            <a:r>
              <a:rPr lang="en-US" dirty="0" smtClean="0">
                <a:latin typeface="Lucida Grande"/>
                <a:cs typeface="Lucida Grande"/>
              </a:rPr>
              <a:t>K</a:t>
            </a:r>
            <a:r>
              <a:rPr lang="en-US" dirty="0" smtClean="0"/>
              <a:t>?</a:t>
            </a:r>
            <a:endParaRPr lang="en-US" dirty="0"/>
          </a:p>
        </p:txBody>
      </p:sp>
      <p:sp>
        <p:nvSpPr>
          <p:cNvPr id="3" name="Content Placeholder 2"/>
          <p:cNvSpPr>
            <a:spLocks noGrp="1"/>
          </p:cNvSpPr>
          <p:nvPr>
            <p:ph idx="1"/>
          </p:nvPr>
        </p:nvSpPr>
        <p:spPr/>
        <p:txBody>
          <a:bodyPr/>
          <a:lstStyle/>
          <a:p>
            <a:r>
              <a:rPr lang="en-US" dirty="0" smtClean="0"/>
              <a:t>Even for trial and error, we need a way to measure “goodness” of results</a:t>
            </a:r>
          </a:p>
          <a:p>
            <a:r>
              <a:rPr lang="en-US" dirty="0" smtClean="0"/>
              <a:t>Choosing optimal </a:t>
            </a:r>
            <a:r>
              <a:rPr lang="en-US" dirty="0" smtClean="0">
                <a:latin typeface="Lucida Grande"/>
                <a:cs typeface="Lucida Grande"/>
              </a:rPr>
              <a:t>K</a:t>
            </a:r>
            <a:r>
              <a:rPr lang="en-US" dirty="0" smtClean="0"/>
              <a:t> is tricky</a:t>
            </a:r>
          </a:p>
          <a:p>
            <a:pPr lvl="1"/>
            <a:r>
              <a:rPr lang="en-US" dirty="0"/>
              <a:t>I</a:t>
            </a:r>
            <a:r>
              <a:rPr lang="en-US" dirty="0" smtClean="0"/>
              <a:t>ntuitive measures of quality will likely improve for larger </a:t>
            </a:r>
            <a:r>
              <a:rPr lang="en-US" dirty="0" smtClean="0">
                <a:latin typeface="Lucida Grande"/>
                <a:cs typeface="Lucida Grande"/>
              </a:rPr>
              <a:t>K</a:t>
            </a:r>
          </a:p>
          <a:p>
            <a:r>
              <a:rPr lang="en-US" dirty="0" smtClean="0"/>
              <a:t>But if </a:t>
            </a:r>
            <a:r>
              <a:rPr lang="en-US" dirty="0" smtClean="0">
                <a:latin typeface="Lucida Grande"/>
                <a:cs typeface="Lucida Grande"/>
              </a:rPr>
              <a:t>K</a:t>
            </a:r>
            <a:r>
              <a:rPr lang="en-US" dirty="0" smtClean="0"/>
              <a:t> is “too big”, may </a:t>
            </a:r>
            <a:r>
              <a:rPr lang="en-US" dirty="0" err="1" smtClean="0"/>
              <a:t>overfit</a:t>
            </a:r>
            <a:endParaRPr lang="en-US" dirty="0" smtClean="0"/>
          </a:p>
          <a:p>
            <a:pPr lvl="1"/>
            <a:r>
              <a:rPr lang="en-US" dirty="0" smtClean="0"/>
              <a:t>In extreme, every point is its own cluster</a:t>
            </a:r>
          </a:p>
          <a:p>
            <a:r>
              <a:rPr lang="en-US" dirty="0"/>
              <a:t>W</a:t>
            </a:r>
            <a:r>
              <a:rPr lang="en-US" dirty="0" smtClean="0"/>
              <a:t>hen is </a:t>
            </a:r>
            <a:r>
              <a:rPr lang="en-US" dirty="0" smtClean="0">
                <a:latin typeface="Lucida Grande"/>
                <a:cs typeface="Lucida Grande"/>
              </a:rPr>
              <a:t>K</a:t>
            </a:r>
            <a:r>
              <a:rPr lang="en-US" dirty="0" smtClean="0"/>
              <a:t> big enough</a:t>
            </a:r>
            <a:r>
              <a:rPr lang="is-IS" dirty="0" smtClean="0"/>
              <a:t>, </a:t>
            </a:r>
            <a:r>
              <a:rPr lang="en-US" dirty="0" smtClean="0"/>
              <a:t>but not too big?</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 Initialization</a:t>
            </a:r>
            <a:endParaRPr lang="en-US" dirty="0"/>
          </a:p>
        </p:txBody>
      </p:sp>
      <p:sp>
        <p:nvSpPr>
          <p:cNvPr id="3" name="Content Placeholder 2"/>
          <p:cNvSpPr>
            <a:spLocks noGrp="1"/>
          </p:cNvSpPr>
          <p:nvPr>
            <p:ph idx="1"/>
          </p:nvPr>
        </p:nvSpPr>
        <p:spPr/>
        <p:txBody>
          <a:bodyPr/>
          <a:lstStyle/>
          <a:p>
            <a:r>
              <a:rPr lang="en-US" dirty="0" smtClean="0"/>
              <a:t>How to choose initial </a:t>
            </a:r>
            <a:r>
              <a:rPr lang="en-US" dirty="0" err="1" smtClean="0"/>
              <a:t>centroids</a:t>
            </a:r>
            <a:r>
              <a:rPr lang="en-US" dirty="0" smtClean="0"/>
              <a:t>?</a:t>
            </a:r>
          </a:p>
          <a:p>
            <a:r>
              <a:rPr lang="en-US" dirty="0" smtClean="0"/>
              <a:t>Again, no best way to do this</a:t>
            </a:r>
          </a:p>
          <a:p>
            <a:pPr lvl="1"/>
            <a:r>
              <a:rPr lang="en-US" dirty="0" smtClean="0"/>
              <a:t>Counterexamples to any “best” approach</a:t>
            </a:r>
          </a:p>
          <a:p>
            <a:r>
              <a:rPr lang="en-US" dirty="0" smtClean="0"/>
              <a:t>Often just choose at random</a:t>
            </a:r>
          </a:p>
          <a:p>
            <a:r>
              <a:rPr lang="en-US" dirty="0" smtClean="0"/>
              <a:t>Or uniform/maximum spacing </a:t>
            </a:r>
          </a:p>
          <a:p>
            <a:pPr lvl="1"/>
            <a:r>
              <a:rPr lang="en-US" dirty="0" smtClean="0"/>
              <a:t>Or some variation on this idea</a:t>
            </a:r>
          </a:p>
          <a:p>
            <a:r>
              <a:rPr lang="en-US" dirty="0" smtClean="0"/>
              <a:t>Other?</a:t>
            </a:r>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Grande"/>
                <a:cs typeface="Lucida Grande"/>
              </a:rPr>
              <a:t>K</a:t>
            </a:r>
            <a:r>
              <a:rPr lang="en-US" dirty="0" smtClean="0"/>
              <a:t>-Means Initialization</a:t>
            </a:r>
            <a:endParaRPr lang="en-US" dirty="0"/>
          </a:p>
        </p:txBody>
      </p:sp>
      <p:sp>
        <p:nvSpPr>
          <p:cNvPr id="3" name="Content Placeholder 2"/>
          <p:cNvSpPr>
            <a:spLocks noGrp="1"/>
          </p:cNvSpPr>
          <p:nvPr>
            <p:ph idx="1"/>
          </p:nvPr>
        </p:nvSpPr>
        <p:spPr/>
        <p:txBody>
          <a:bodyPr/>
          <a:lstStyle/>
          <a:p>
            <a:r>
              <a:rPr lang="en-US" dirty="0" smtClean="0"/>
              <a:t>In practice, we might do following</a:t>
            </a:r>
          </a:p>
          <a:p>
            <a:r>
              <a:rPr lang="en-US" dirty="0" smtClean="0"/>
              <a:t>Try several different choices of </a:t>
            </a:r>
            <a:r>
              <a:rPr lang="en-US" dirty="0" smtClean="0">
                <a:latin typeface="Lucida Grande"/>
                <a:cs typeface="Lucida Grande"/>
              </a:rPr>
              <a:t>K</a:t>
            </a:r>
          </a:p>
          <a:p>
            <a:pPr lvl="1"/>
            <a:r>
              <a:rPr lang="en-US" dirty="0" smtClean="0"/>
              <a:t>For each </a:t>
            </a:r>
            <a:r>
              <a:rPr lang="en-US" dirty="0" smtClean="0">
                <a:latin typeface="Lucida Grande"/>
                <a:cs typeface="Lucida Grande"/>
              </a:rPr>
              <a:t>K</a:t>
            </a:r>
            <a:r>
              <a:rPr lang="en-US" dirty="0" smtClean="0"/>
              <a:t>, test several initial </a:t>
            </a:r>
            <a:r>
              <a:rPr lang="en-US" dirty="0" err="1" smtClean="0"/>
              <a:t>centroids</a:t>
            </a:r>
            <a:endParaRPr lang="en-US" dirty="0" smtClean="0"/>
          </a:p>
          <a:p>
            <a:r>
              <a:rPr lang="en-US" dirty="0" smtClean="0"/>
              <a:t>Select the result that is best</a:t>
            </a:r>
          </a:p>
          <a:p>
            <a:pPr lvl="1"/>
            <a:r>
              <a:rPr lang="en-US" dirty="0" smtClean="0"/>
              <a:t>This often works well in practice</a:t>
            </a:r>
          </a:p>
          <a:p>
            <a:pPr lvl="1"/>
            <a:r>
              <a:rPr lang="en-US" dirty="0" smtClean="0"/>
              <a:t>Need to experiment with parameters!</a:t>
            </a:r>
          </a:p>
          <a:p>
            <a:r>
              <a:rPr lang="en-US" dirty="0" smtClean="0"/>
              <a:t>How to measure “best”?</a:t>
            </a:r>
          </a:p>
          <a:p>
            <a:pPr lvl="1"/>
            <a:r>
              <a:rPr lang="en-US" dirty="0" smtClean="0"/>
              <a:t>We look at this topic next</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Variations on </a:t>
            </a:r>
            <a:r>
              <a:rPr lang="en-US" dirty="0" smtClean="0">
                <a:latin typeface="Lucida Grande"/>
                <a:cs typeface="Lucida Grande"/>
              </a:rPr>
              <a:t>K</a:t>
            </a:r>
            <a:r>
              <a:rPr lang="en-US" dirty="0" smtClean="0"/>
              <a:t>-Means</a:t>
            </a:r>
            <a:endParaRPr lang="en-US" dirty="0"/>
          </a:p>
        </p:txBody>
      </p:sp>
      <p:sp>
        <p:nvSpPr>
          <p:cNvPr id="3" name="Content Placeholder 2"/>
          <p:cNvSpPr>
            <a:spLocks noGrp="1"/>
          </p:cNvSpPr>
          <p:nvPr>
            <p:ph idx="1"/>
          </p:nvPr>
        </p:nvSpPr>
        <p:spPr>
          <a:xfrm>
            <a:off x="685800" y="1447800"/>
            <a:ext cx="7848600" cy="4648200"/>
          </a:xfrm>
        </p:spPr>
        <p:txBody>
          <a:bodyPr/>
          <a:lstStyle/>
          <a:p>
            <a:r>
              <a:rPr lang="en-US" dirty="0" smtClean="0">
                <a:latin typeface="Lucida Grande"/>
                <a:cs typeface="Lucida Grande"/>
              </a:rPr>
              <a:t>K</a:t>
            </a:r>
            <a:r>
              <a:rPr lang="en-US" dirty="0" smtClean="0"/>
              <a:t>-</a:t>
            </a:r>
            <a:r>
              <a:rPr lang="en-US" dirty="0" err="1" smtClean="0"/>
              <a:t>mediods</a:t>
            </a:r>
            <a:endParaRPr lang="en-US" dirty="0" smtClean="0"/>
          </a:p>
          <a:p>
            <a:pPr lvl="1"/>
            <a:r>
              <a:rPr lang="en-US" dirty="0" smtClean="0"/>
              <a:t>Centroids point must be actual data point</a:t>
            </a:r>
          </a:p>
          <a:p>
            <a:pPr lvl="1"/>
            <a:r>
              <a:rPr lang="en-US" dirty="0" smtClean="0"/>
              <a:t>More robust to outliers, but more costly</a:t>
            </a:r>
          </a:p>
          <a:p>
            <a:r>
              <a:rPr lang="en-US" dirty="0" smtClean="0"/>
              <a:t>Spherical </a:t>
            </a:r>
            <a:r>
              <a:rPr lang="en-US" dirty="0">
                <a:latin typeface="Lucida Grande"/>
                <a:cs typeface="Lucida Grande"/>
              </a:rPr>
              <a:t>K</a:t>
            </a:r>
            <a:r>
              <a:rPr lang="en-US" dirty="0" smtClean="0"/>
              <a:t>-means</a:t>
            </a:r>
          </a:p>
          <a:p>
            <a:pPr lvl="1"/>
            <a:r>
              <a:rPr lang="en-US" dirty="0" smtClean="0"/>
              <a:t>Use cosine similarity as “distance”</a:t>
            </a:r>
          </a:p>
          <a:p>
            <a:r>
              <a:rPr lang="en-US" dirty="0" smtClean="0"/>
              <a:t>Fuzzy </a:t>
            </a:r>
            <a:r>
              <a:rPr lang="en-US" dirty="0">
                <a:latin typeface="Lucida Grande"/>
                <a:cs typeface="Lucida Grande"/>
              </a:rPr>
              <a:t>K</a:t>
            </a:r>
            <a:r>
              <a:rPr lang="en-US" dirty="0"/>
              <a:t>-</a:t>
            </a:r>
            <a:r>
              <a:rPr lang="en-US" dirty="0" smtClean="0"/>
              <a:t>means</a:t>
            </a:r>
          </a:p>
          <a:p>
            <a:pPr lvl="1"/>
            <a:r>
              <a:rPr lang="en-US" dirty="0" smtClean="0"/>
              <a:t>Computationally easy modification</a:t>
            </a:r>
            <a:endParaRPr lang="en-US" dirty="0"/>
          </a:p>
          <a:p>
            <a:r>
              <a:rPr lang="en-US" dirty="0" smtClean="0"/>
              <a:t>Many other variations…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Cluster Quality</a:t>
            </a:r>
            <a:endParaRPr lang="en-US" dirty="0"/>
          </a:p>
        </p:txBody>
      </p:sp>
      <p:sp>
        <p:nvSpPr>
          <p:cNvPr id="3" name="Content Placeholder 2"/>
          <p:cNvSpPr>
            <a:spLocks noGrp="1"/>
          </p:cNvSpPr>
          <p:nvPr>
            <p:ph idx="1"/>
          </p:nvPr>
        </p:nvSpPr>
        <p:spPr>
          <a:xfrm>
            <a:off x="609600" y="1676400"/>
            <a:ext cx="8077200" cy="4495800"/>
          </a:xfrm>
        </p:spPr>
        <p:txBody>
          <a:bodyPr/>
          <a:lstStyle/>
          <a:p>
            <a:r>
              <a:rPr lang="en-US" dirty="0" smtClean="0"/>
              <a:t>How can we judge clustering results?</a:t>
            </a:r>
          </a:p>
          <a:p>
            <a:pPr lvl="1"/>
            <a:r>
              <a:rPr lang="en-US" dirty="0" smtClean="0"/>
              <a:t>In general, not just for </a:t>
            </a:r>
            <a:r>
              <a:rPr lang="en-US" dirty="0" smtClean="0">
                <a:latin typeface="Lucida Grande"/>
                <a:cs typeface="Lucida Grande"/>
              </a:rPr>
              <a:t>K</a:t>
            </a:r>
            <a:r>
              <a:rPr lang="en-US" dirty="0" smtClean="0"/>
              <a:t>-means</a:t>
            </a:r>
            <a:r>
              <a:rPr lang="mr-IN" dirty="0" smtClean="0"/>
              <a:t>…</a:t>
            </a:r>
            <a:endParaRPr lang="en-US" dirty="0" smtClean="0"/>
          </a:p>
          <a:p>
            <a:r>
              <a:rPr lang="en-US" dirty="0" smtClean="0"/>
              <a:t>Comparison to typical training/scoring?</a:t>
            </a:r>
          </a:p>
          <a:p>
            <a:pPr lvl="1"/>
            <a:r>
              <a:rPr lang="en-US" dirty="0" smtClean="0"/>
              <a:t>Suppose we test new scoring method</a:t>
            </a:r>
          </a:p>
          <a:p>
            <a:pPr lvl="1"/>
            <a:r>
              <a:rPr lang="en-US" dirty="0" smtClean="0"/>
              <a:t>E.g., score malware and benign files</a:t>
            </a:r>
          </a:p>
          <a:p>
            <a:pPr lvl="1"/>
            <a:r>
              <a:rPr lang="en-US" dirty="0" smtClean="0"/>
              <a:t>Compute ROC curves, AUC, etc.</a:t>
            </a:r>
          </a:p>
          <a:p>
            <a:pPr lvl="1"/>
            <a:r>
              <a:rPr lang="en-US" dirty="0" smtClean="0"/>
              <a:t>Many tools to measure success/accuracy</a:t>
            </a:r>
          </a:p>
          <a:p>
            <a:r>
              <a:rPr lang="en-US" dirty="0" smtClean="0"/>
              <a:t>Clustering is different (Why? How?)</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Quality</a:t>
            </a:r>
            <a:endParaRPr lang="en-US" dirty="0"/>
          </a:p>
        </p:txBody>
      </p:sp>
      <p:sp>
        <p:nvSpPr>
          <p:cNvPr id="3" name="Content Placeholder 2"/>
          <p:cNvSpPr>
            <a:spLocks noGrp="1"/>
          </p:cNvSpPr>
          <p:nvPr>
            <p:ph idx="1"/>
          </p:nvPr>
        </p:nvSpPr>
        <p:spPr>
          <a:xfrm>
            <a:off x="609600" y="1676400"/>
            <a:ext cx="8001000" cy="4419600"/>
          </a:xfrm>
        </p:spPr>
        <p:txBody>
          <a:bodyPr/>
          <a:lstStyle/>
          <a:p>
            <a:r>
              <a:rPr lang="en-US" dirty="0" smtClean="0"/>
              <a:t>Clustering typically a fishing expedition</a:t>
            </a:r>
          </a:p>
          <a:p>
            <a:pPr lvl="1"/>
            <a:r>
              <a:rPr lang="en-US" dirty="0" smtClean="0"/>
              <a:t>Not sure what we are looking for</a:t>
            </a:r>
          </a:p>
          <a:p>
            <a:pPr lvl="1"/>
            <a:r>
              <a:rPr lang="en-US" dirty="0" smtClean="0"/>
              <a:t>Hoping to find structure, “data discovery”</a:t>
            </a:r>
          </a:p>
          <a:p>
            <a:pPr lvl="1"/>
            <a:r>
              <a:rPr lang="en-US" dirty="0" smtClean="0"/>
              <a:t>If we know the answer, then why cluster?</a:t>
            </a:r>
          </a:p>
          <a:p>
            <a:r>
              <a:rPr lang="en-US" dirty="0" smtClean="0"/>
              <a:t>Might find something that’s not there</a:t>
            </a:r>
          </a:p>
          <a:p>
            <a:pPr lvl="1"/>
            <a:r>
              <a:rPr lang="en-US" dirty="0"/>
              <a:t>R</a:t>
            </a:r>
            <a:r>
              <a:rPr lang="en-US" dirty="0" smtClean="0"/>
              <a:t>andom data can be clustered!</a:t>
            </a:r>
          </a:p>
          <a:p>
            <a:r>
              <a:rPr lang="en-US" dirty="0" smtClean="0"/>
              <a:t>Some things to consider on next slides</a:t>
            </a:r>
          </a:p>
          <a:p>
            <a:pPr lvl="1"/>
            <a:r>
              <a:rPr lang="en-US" dirty="0" smtClean="0"/>
              <a:t>Relative to the data to be clustered</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a:t>
            </a:r>
            <a:r>
              <a:rPr lang="en-US" smtClean="0"/>
              <a:t>-ability?</a:t>
            </a:r>
            <a:endParaRPr lang="en-US" dirty="0"/>
          </a:p>
        </p:txBody>
      </p:sp>
      <p:sp>
        <p:nvSpPr>
          <p:cNvPr id="3" name="Content Placeholder 2"/>
          <p:cNvSpPr>
            <a:spLocks noGrp="1"/>
          </p:cNvSpPr>
          <p:nvPr>
            <p:ph idx="1"/>
          </p:nvPr>
        </p:nvSpPr>
        <p:spPr/>
        <p:txBody>
          <a:bodyPr/>
          <a:lstStyle/>
          <a:p>
            <a:pPr marL="514350" indent="-514350"/>
            <a:r>
              <a:rPr lang="en-US" dirty="0" smtClean="0"/>
              <a:t>Clustering “tendency” or “suitability”</a:t>
            </a:r>
          </a:p>
          <a:p>
            <a:pPr lvl="1"/>
            <a:r>
              <a:rPr lang="en-US" dirty="0"/>
              <a:t>I</a:t>
            </a:r>
            <a:r>
              <a:rPr lang="en-US" dirty="0" smtClean="0"/>
              <a:t>s dataset a good clustering candidate?</a:t>
            </a:r>
          </a:p>
          <a:p>
            <a:pPr lvl="1"/>
            <a:r>
              <a:rPr lang="en-US" dirty="0" smtClean="0"/>
              <a:t>Which dataset below is cluster-friendly?</a:t>
            </a:r>
          </a:p>
          <a:p>
            <a:endParaRPr lang="en-US" dirty="0" smtClean="0"/>
          </a:p>
          <a:p>
            <a:endParaRPr lang="en-US" dirty="0"/>
          </a:p>
          <a:p>
            <a:endParaRPr lang="en-US" dirty="0" smtClean="0"/>
          </a:p>
          <a:p>
            <a:r>
              <a:rPr lang="en-US" dirty="0" smtClean="0"/>
              <a:t>We can always apply clustering…</a:t>
            </a:r>
          </a:p>
          <a:p>
            <a:pPr lvl="1"/>
            <a:r>
              <a:rPr lang="en-US" dirty="0" smtClean="0"/>
              <a:t>…but expect better results in some cases</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cxnSp>
        <p:nvCxnSpPr>
          <p:cNvPr id="7" name="Straight Connector 6"/>
          <p:cNvCxnSpPr/>
          <p:nvPr/>
        </p:nvCxnSpPr>
        <p:spPr>
          <a:xfrm rot="5400000">
            <a:off x="1447800" y="4189412"/>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33600" y="4875212"/>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2514599" y="3808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14600" y="3656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67000" y="37322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38400" y="39608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590800" y="39608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819400" y="3808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19400" y="3656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438400" y="45246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590800" y="4570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590800" y="4418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2438400" y="46770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2849880" y="46770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773680" y="44942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352800" y="4189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2697480" y="46770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3505200" y="4189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352800" y="43722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688080" y="43722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505200" y="45246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52800" y="45246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505200" y="43418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4876800" y="4187824"/>
            <a:ext cx="1371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562600" y="4873624"/>
            <a:ext cx="16002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278880" y="39912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715000" y="36864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736080" y="3730624"/>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867400" y="3959224"/>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126480" y="41436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507480" y="39912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278880" y="38388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5867400" y="4418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6019800" y="44942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867400" y="41436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867400" y="4675504"/>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431280" y="45704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202680" y="43418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553200" y="42198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6126480" y="4675504"/>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6781800" y="39608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659880" y="460089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7010400" y="4037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934200" y="4418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6553200" y="44180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6781800" y="4265612"/>
            <a:ext cx="45720" cy="4572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Validate Clusters?</a:t>
            </a:r>
            <a:endParaRPr lang="en-US" dirty="0"/>
          </a:p>
        </p:txBody>
      </p:sp>
      <p:sp>
        <p:nvSpPr>
          <p:cNvPr id="3" name="Content Placeholder 2"/>
          <p:cNvSpPr>
            <a:spLocks noGrp="1"/>
          </p:cNvSpPr>
          <p:nvPr>
            <p:ph idx="1"/>
          </p:nvPr>
        </p:nvSpPr>
        <p:spPr/>
        <p:txBody>
          <a:bodyPr/>
          <a:lstStyle/>
          <a:p>
            <a:pPr marL="514350" indent="-514350"/>
            <a:r>
              <a:rPr lang="en-US" dirty="0" smtClean="0"/>
              <a:t>External validation</a:t>
            </a:r>
          </a:p>
          <a:p>
            <a:pPr lvl="1"/>
            <a:r>
              <a:rPr lang="en-US" dirty="0" smtClean="0"/>
              <a:t>Compare clusters based on data labels</a:t>
            </a:r>
          </a:p>
          <a:p>
            <a:pPr lvl="1"/>
            <a:r>
              <a:rPr lang="en-US" dirty="0" smtClean="0"/>
              <a:t>Similar to usual training/scoring scenario</a:t>
            </a:r>
          </a:p>
          <a:p>
            <a:pPr lvl="1"/>
            <a:r>
              <a:rPr lang="en-US" dirty="0" smtClean="0"/>
              <a:t>Good, if we know something about data</a:t>
            </a:r>
          </a:p>
          <a:p>
            <a:pPr marL="514350" indent="-514350"/>
            <a:r>
              <a:rPr lang="en-US" dirty="0" smtClean="0"/>
              <a:t>Internal validation</a:t>
            </a:r>
          </a:p>
          <a:p>
            <a:pPr lvl="1"/>
            <a:r>
              <a:rPr lang="en-US" dirty="0" smtClean="0"/>
              <a:t>Determine quality based only on clusters</a:t>
            </a:r>
          </a:p>
          <a:p>
            <a:pPr lvl="1"/>
            <a:r>
              <a:rPr lang="en-US" dirty="0" smtClean="0"/>
              <a:t>E.g., spacing between/within clusters</a:t>
            </a:r>
          </a:p>
          <a:p>
            <a:pPr lvl="1"/>
            <a:r>
              <a:rPr lang="en-US" dirty="0" smtClean="0"/>
              <a:t>Challenging, but always applicable</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Intrinsic </a:t>
            </a:r>
            <a:r>
              <a:rPr lang="en-US" dirty="0" err="1" smtClean="0"/>
              <a:t>vs</a:t>
            </a:r>
            <a:r>
              <a:rPr lang="en-US" dirty="0" smtClean="0"/>
              <a:t> Extrinsic</a:t>
            </a:r>
            <a:endParaRPr lang="en-US" dirty="0"/>
          </a:p>
        </p:txBody>
      </p:sp>
      <p:sp>
        <p:nvSpPr>
          <p:cNvPr id="3" name="Content Placeholder 2"/>
          <p:cNvSpPr>
            <a:spLocks noGrp="1"/>
          </p:cNvSpPr>
          <p:nvPr>
            <p:ph idx="1"/>
          </p:nvPr>
        </p:nvSpPr>
        <p:spPr/>
        <p:txBody>
          <a:bodyPr/>
          <a:lstStyle/>
          <a:p>
            <a:r>
              <a:rPr lang="en-US" dirty="0" smtClean="0"/>
              <a:t>Intrinsic clustering is unsupervised learning</a:t>
            </a:r>
          </a:p>
          <a:p>
            <a:pPr lvl="1"/>
            <a:r>
              <a:rPr lang="en-US" dirty="0" smtClean="0"/>
              <a:t>No predetermined labels on objects</a:t>
            </a:r>
          </a:p>
          <a:p>
            <a:pPr lvl="1"/>
            <a:r>
              <a:rPr lang="en-US" dirty="0" smtClean="0"/>
              <a:t>Apply analysis directly to data</a:t>
            </a:r>
          </a:p>
          <a:p>
            <a:r>
              <a:rPr lang="en-US" dirty="0" smtClean="0"/>
              <a:t>Extrinsic relies on category labels </a:t>
            </a:r>
          </a:p>
          <a:p>
            <a:pPr lvl="1"/>
            <a:r>
              <a:rPr lang="en-US" dirty="0" smtClean="0"/>
              <a:t>Requires pre-processing (labeling) of data</a:t>
            </a:r>
          </a:p>
          <a:p>
            <a:pPr lvl="1"/>
            <a:r>
              <a:rPr lang="en-US" dirty="0" smtClean="0"/>
              <a:t>Can be viewed as a form of supervised learning</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Internal Validation</a:t>
            </a:r>
            <a:endParaRPr lang="en-US" dirty="0"/>
          </a:p>
        </p:txBody>
      </p:sp>
      <p:sp>
        <p:nvSpPr>
          <p:cNvPr id="3" name="Content Placeholder 2"/>
          <p:cNvSpPr>
            <a:spLocks noGrp="1"/>
          </p:cNvSpPr>
          <p:nvPr>
            <p:ph idx="1"/>
          </p:nvPr>
        </p:nvSpPr>
        <p:spPr>
          <a:xfrm>
            <a:off x="685800" y="1752600"/>
            <a:ext cx="7924800" cy="4343400"/>
          </a:xfrm>
        </p:spPr>
        <p:txBody>
          <a:bodyPr/>
          <a:lstStyle/>
          <a:p>
            <a:r>
              <a:rPr lang="en-US" dirty="0" smtClean="0"/>
              <a:t>Direct measurement of clusters</a:t>
            </a:r>
          </a:p>
          <a:p>
            <a:pPr lvl="1"/>
            <a:r>
              <a:rPr lang="en-US" dirty="0" smtClean="0"/>
              <a:t>Might call it “topological” validation</a:t>
            </a:r>
          </a:p>
          <a:p>
            <a:r>
              <a:rPr lang="en-US" dirty="0" smtClean="0"/>
              <a:t>We’ll consider the following</a:t>
            </a:r>
          </a:p>
          <a:p>
            <a:pPr lvl="1"/>
            <a:r>
              <a:rPr lang="en-US" dirty="0" smtClean="0"/>
              <a:t>Cluster correlation</a:t>
            </a:r>
          </a:p>
          <a:p>
            <a:pPr lvl="1"/>
            <a:r>
              <a:rPr lang="en-US" dirty="0" smtClean="0"/>
              <a:t>Similarity matrix</a:t>
            </a:r>
          </a:p>
          <a:p>
            <a:pPr lvl="1"/>
            <a:r>
              <a:rPr lang="en-US" dirty="0" smtClean="0"/>
              <a:t>Sum of squares error</a:t>
            </a:r>
          </a:p>
          <a:p>
            <a:pPr lvl="1"/>
            <a:r>
              <a:rPr lang="en-US" dirty="0" smtClean="0"/>
              <a:t>Cohesion and separation</a:t>
            </a:r>
          </a:p>
          <a:p>
            <a:pPr lvl="1"/>
            <a:r>
              <a:rPr lang="en-US" dirty="0" smtClean="0"/>
              <a:t>Silhouette coefficient</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Coefficient</a:t>
            </a:r>
            <a:endParaRPr lang="en-US" dirty="0"/>
          </a:p>
        </p:txBody>
      </p:sp>
      <p:sp>
        <p:nvSpPr>
          <p:cNvPr id="3" name="Content Placeholder 2"/>
          <p:cNvSpPr>
            <a:spLocks noGrp="1"/>
          </p:cNvSpPr>
          <p:nvPr>
            <p:ph idx="1"/>
          </p:nvPr>
        </p:nvSpPr>
        <p:spPr>
          <a:xfrm>
            <a:off x="533400" y="1600200"/>
            <a:ext cx="8305800" cy="4495800"/>
          </a:xfrm>
        </p:spPr>
        <p:txBody>
          <a:bodyPr/>
          <a:lstStyle/>
          <a:p>
            <a:r>
              <a:rPr lang="en-US" dirty="0" smtClean="0"/>
              <a:t>For </a:t>
            </a:r>
            <a:r>
              <a:rPr lang="en-US" dirty="0" smtClean="0">
                <a:latin typeface="Lucida Grande"/>
                <a:cs typeface="Lucida Grande"/>
              </a:rPr>
              <a:t>X=(x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n</a:t>
            </a:r>
            <a:r>
              <a:rPr lang="en-US" dirty="0" smtClean="0">
                <a:latin typeface="Lucida Grande"/>
                <a:cs typeface="Lucida Grande"/>
              </a:rPr>
              <a:t>)</a:t>
            </a:r>
            <a:r>
              <a:rPr lang="en-US" dirty="0" smtClean="0"/>
              <a:t> and </a:t>
            </a:r>
            <a:r>
              <a:rPr lang="en-US" dirty="0" smtClean="0">
                <a:latin typeface="Lucida Grande"/>
                <a:cs typeface="Lucida Grande"/>
              </a:rPr>
              <a:t>Y=(y</a:t>
            </a:r>
            <a:r>
              <a:rPr lang="en-US" baseline="-25000" dirty="0" smtClean="0">
                <a:latin typeface="Lucida Grande"/>
                <a:cs typeface="Lucida Grande"/>
              </a:rPr>
              <a:t>1</a:t>
            </a:r>
            <a:r>
              <a:rPr lang="en-US" dirty="0" smtClean="0">
                <a:latin typeface="Lucida Grande"/>
                <a:cs typeface="Lucida Grande"/>
              </a:rPr>
              <a:t>,y</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y</a:t>
            </a:r>
            <a:r>
              <a:rPr lang="en-US" baseline="-25000" dirty="0" err="1" smtClean="0">
                <a:latin typeface="Lucida Grande"/>
                <a:cs typeface="Lucida Grande"/>
              </a:rPr>
              <a:t>n</a:t>
            </a:r>
            <a:r>
              <a:rPr lang="en-US" dirty="0" smtClean="0">
                <a:latin typeface="Lucida Grande"/>
                <a:cs typeface="Lucida Grande"/>
              </a:rPr>
              <a:t>)</a:t>
            </a:r>
            <a:r>
              <a:rPr lang="en-US" dirty="0" smtClean="0"/>
              <a:t> </a:t>
            </a:r>
            <a:endParaRPr lang="en-US" dirty="0" smtClean="0">
              <a:latin typeface="Lucida Grande"/>
              <a:cs typeface="Lucida Grande"/>
            </a:endParaRPr>
          </a:p>
          <a:p>
            <a:r>
              <a:rPr lang="en-US" dirty="0" smtClean="0"/>
              <a:t>Correlation coefficient </a:t>
            </a:r>
            <a:r>
              <a:rPr lang="en-US" dirty="0" err="1" smtClean="0">
                <a:latin typeface="Lucida Grande"/>
                <a:cs typeface="Lucida Grande"/>
              </a:rPr>
              <a:t>r</a:t>
            </a:r>
            <a:r>
              <a:rPr lang="en-US" baseline="-25000" dirty="0" err="1" smtClean="0">
                <a:latin typeface="Lucida Grande"/>
                <a:cs typeface="Lucida Grande"/>
              </a:rPr>
              <a:t>XY</a:t>
            </a:r>
            <a:r>
              <a:rPr lang="en-US" dirty="0" smtClean="0"/>
              <a:t> is</a:t>
            </a:r>
          </a:p>
          <a:p>
            <a:endParaRPr lang="en-US" dirty="0" smtClean="0"/>
          </a:p>
          <a:p>
            <a:endParaRPr lang="en-US" dirty="0" smtClean="0"/>
          </a:p>
          <a:p>
            <a:endParaRPr lang="en-US" dirty="0" smtClean="0"/>
          </a:p>
          <a:p>
            <a:r>
              <a:rPr lang="en-US" dirty="0" smtClean="0"/>
              <a:t>Can show </a:t>
            </a:r>
            <a:r>
              <a:rPr lang="en-US" dirty="0" smtClean="0">
                <a:latin typeface="Lucida Grande"/>
                <a:cs typeface="Lucida Grande"/>
              </a:rPr>
              <a:t>-1 ≤</a:t>
            </a:r>
            <a:r>
              <a:rPr lang="en-US" dirty="0" smtClean="0"/>
              <a:t> </a:t>
            </a:r>
            <a:r>
              <a:rPr lang="en-US" dirty="0" err="1" smtClean="0">
                <a:latin typeface="Lucida Grande"/>
                <a:cs typeface="Lucida Grande"/>
              </a:rPr>
              <a:t>r</a:t>
            </a:r>
            <a:r>
              <a:rPr lang="en-US" baseline="-25000" dirty="0" err="1" smtClean="0">
                <a:latin typeface="Lucida Grande"/>
                <a:cs typeface="Lucida Grande"/>
              </a:rPr>
              <a:t>XY</a:t>
            </a:r>
            <a:r>
              <a:rPr lang="en-US" dirty="0" smtClean="0"/>
              <a:t> </a:t>
            </a:r>
            <a:r>
              <a:rPr lang="en-US" dirty="0" smtClean="0">
                <a:latin typeface="Lucida Grande"/>
                <a:cs typeface="Lucida Grande"/>
              </a:rPr>
              <a:t>≤ 1</a:t>
            </a:r>
          </a:p>
          <a:p>
            <a:pPr lvl="1"/>
            <a:r>
              <a:rPr lang="en-US" dirty="0" smtClean="0"/>
              <a:t>If </a:t>
            </a:r>
            <a:r>
              <a:rPr lang="en-US" dirty="0" err="1" smtClean="0">
                <a:latin typeface="Lucida Grande"/>
                <a:cs typeface="Lucida Grande"/>
              </a:rPr>
              <a:t>r</a:t>
            </a:r>
            <a:r>
              <a:rPr lang="en-US" baseline="-25000" dirty="0" err="1" smtClean="0">
                <a:latin typeface="Lucida Grande"/>
                <a:cs typeface="Lucida Grande"/>
              </a:rPr>
              <a:t>XY</a:t>
            </a:r>
            <a:r>
              <a:rPr lang="en-US" dirty="0" smtClean="0">
                <a:latin typeface="Lucida Grande"/>
                <a:cs typeface="Lucida Grande"/>
              </a:rPr>
              <a:t> &gt; 0 </a:t>
            </a:r>
            <a:r>
              <a:rPr lang="en-US" dirty="0" smtClean="0"/>
              <a:t>then positive </a:t>
            </a:r>
            <a:r>
              <a:rPr lang="en-US" dirty="0" err="1" smtClean="0">
                <a:latin typeface="Lucida Grande"/>
                <a:cs typeface="Lucida Grande"/>
              </a:rPr>
              <a:t>cor</a:t>
            </a:r>
            <a:r>
              <a:rPr lang="en-US" dirty="0" smtClean="0"/>
              <a:t> (and vice versa)</a:t>
            </a:r>
          </a:p>
          <a:p>
            <a:pPr lvl="1"/>
            <a:r>
              <a:rPr lang="en-US" dirty="0" smtClean="0"/>
              <a:t>Magnitude is strength of correlation</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pic>
        <p:nvPicPr>
          <p:cNvPr id="6" name="Picture 5" descr="temp.tiff"/>
          <p:cNvPicPr>
            <a:picLocks noChangeAspect="1"/>
          </p:cNvPicPr>
          <p:nvPr/>
        </p:nvPicPr>
        <p:blipFill>
          <a:blip r:embed="rId3"/>
          <a:stretch>
            <a:fillRect/>
          </a:stretch>
        </p:blipFill>
        <p:spPr>
          <a:xfrm>
            <a:off x="1524000" y="2743200"/>
            <a:ext cx="5562600" cy="18581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Examples of </a:t>
            </a:r>
            <a:r>
              <a:rPr lang="en-US" dirty="0" err="1" smtClean="0">
                <a:latin typeface="Lucida Grande"/>
                <a:cs typeface="Lucida Grande"/>
              </a:rPr>
              <a:t>r</a:t>
            </a:r>
            <a:r>
              <a:rPr lang="en-US" baseline="-25000" dirty="0" err="1" smtClean="0">
                <a:latin typeface="Lucida Grande"/>
                <a:cs typeface="Lucida Grande"/>
              </a:rPr>
              <a:t>XY</a:t>
            </a:r>
            <a:r>
              <a:rPr lang="en-US" dirty="0" smtClean="0"/>
              <a:t> in 2-d</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pic>
        <p:nvPicPr>
          <p:cNvPr id="6" name="Picture 5" descr="temp.tiff"/>
          <p:cNvPicPr>
            <a:picLocks noChangeAspect="1"/>
          </p:cNvPicPr>
          <p:nvPr/>
        </p:nvPicPr>
        <p:blipFill>
          <a:blip r:embed="rId3"/>
          <a:stretch>
            <a:fillRect/>
          </a:stretch>
        </p:blipFill>
        <p:spPr>
          <a:xfrm>
            <a:off x="1638300" y="1219200"/>
            <a:ext cx="5829300" cy="49669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Correlation</a:t>
            </a:r>
            <a:endParaRPr lang="en-US" dirty="0"/>
          </a:p>
        </p:txBody>
      </p:sp>
      <p:sp>
        <p:nvSpPr>
          <p:cNvPr id="3" name="Content Placeholder 2"/>
          <p:cNvSpPr>
            <a:spLocks noGrp="1"/>
          </p:cNvSpPr>
          <p:nvPr>
            <p:ph idx="1"/>
          </p:nvPr>
        </p:nvSpPr>
        <p:spPr/>
        <p:txBody>
          <a:bodyPr/>
          <a:lstStyle/>
          <a:p>
            <a:r>
              <a:rPr lang="en-US" dirty="0" smtClean="0"/>
              <a:t>Given data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m</a:t>
            </a:r>
            <a:r>
              <a:rPr lang="en-US" dirty="0" smtClean="0"/>
              <a:t> and clusters, define 2 matrices</a:t>
            </a:r>
          </a:p>
          <a:p>
            <a:r>
              <a:rPr lang="en-US" dirty="0" smtClean="0"/>
              <a:t>Distance matrix </a:t>
            </a:r>
            <a:r>
              <a:rPr lang="en-US" dirty="0" smtClean="0">
                <a:latin typeface="Lucida Grande"/>
                <a:cs typeface="Lucida Grande"/>
              </a:rPr>
              <a:t>D = {</a:t>
            </a:r>
            <a:r>
              <a:rPr lang="en-US" dirty="0" err="1" smtClean="0">
                <a:latin typeface="Lucida Grande"/>
                <a:cs typeface="Lucida Grande"/>
              </a:rPr>
              <a:t>d</a:t>
            </a:r>
            <a:r>
              <a:rPr lang="en-US" baseline="-25000" dirty="0" err="1" smtClean="0">
                <a:latin typeface="Lucida Grande"/>
                <a:cs typeface="Lucida Grande"/>
              </a:rPr>
              <a:t>ij</a:t>
            </a:r>
            <a:r>
              <a:rPr lang="en-US" dirty="0" smtClean="0">
                <a:latin typeface="Lucida Grande"/>
                <a:cs typeface="Lucida Grande"/>
              </a:rPr>
              <a:t>}</a:t>
            </a:r>
            <a:r>
              <a:rPr lang="en-US" dirty="0" smtClean="0"/>
              <a:t>      </a:t>
            </a:r>
          </a:p>
          <a:p>
            <a:pPr lvl="1"/>
            <a:r>
              <a:rPr lang="en-US" dirty="0" smtClean="0"/>
              <a:t>Where </a:t>
            </a:r>
            <a:r>
              <a:rPr lang="en-US" dirty="0" err="1" smtClean="0">
                <a:latin typeface="Lucida Grande"/>
                <a:cs typeface="Lucida Grande"/>
              </a:rPr>
              <a:t>d</a:t>
            </a:r>
            <a:r>
              <a:rPr lang="en-US" baseline="-25000" dirty="0" err="1" smtClean="0">
                <a:latin typeface="Lucida Grande"/>
                <a:cs typeface="Lucida Grande"/>
              </a:rPr>
              <a:t>ij</a:t>
            </a:r>
            <a:r>
              <a:rPr lang="en-US" dirty="0" smtClean="0"/>
              <a:t> is distance between </a:t>
            </a:r>
            <a:r>
              <a:rPr lang="en-US" dirty="0" smtClean="0">
                <a:latin typeface="Lucida Grande"/>
                <a:cs typeface="Lucida Grande"/>
              </a:rPr>
              <a:t>x</a:t>
            </a:r>
            <a:r>
              <a:rPr lang="en-US" baseline="-25000" dirty="0" smtClean="0">
                <a:latin typeface="Lucida Grande"/>
                <a:cs typeface="Lucida Grande"/>
              </a:rPr>
              <a:t>i</a:t>
            </a:r>
            <a:r>
              <a:rPr lang="en-US" dirty="0" smtClean="0"/>
              <a:t> and </a:t>
            </a:r>
            <a:r>
              <a:rPr lang="en-US" dirty="0" err="1" smtClean="0">
                <a:latin typeface="Lucida Grande"/>
                <a:cs typeface="Lucida Grande"/>
              </a:rPr>
              <a:t>x</a:t>
            </a:r>
            <a:r>
              <a:rPr lang="en-US" baseline="-25000" dirty="0" err="1" smtClean="0">
                <a:latin typeface="Lucida Grande"/>
                <a:cs typeface="Lucida Grande"/>
              </a:rPr>
              <a:t>j</a:t>
            </a:r>
            <a:r>
              <a:rPr lang="en-US" dirty="0" smtClean="0"/>
              <a:t> </a:t>
            </a:r>
          </a:p>
          <a:p>
            <a:r>
              <a:rPr lang="en-US" dirty="0" smtClean="0"/>
              <a:t>Adjacency matrix </a:t>
            </a:r>
            <a:r>
              <a:rPr lang="en-US" dirty="0" smtClean="0">
                <a:latin typeface="Lucida Grande"/>
                <a:cs typeface="Lucida Grande"/>
              </a:rPr>
              <a:t>A = {</a:t>
            </a:r>
            <a:r>
              <a:rPr lang="en-US" dirty="0" err="1" smtClean="0">
                <a:latin typeface="Lucida Grande"/>
                <a:cs typeface="Lucida Grande"/>
              </a:rPr>
              <a:t>a</a:t>
            </a:r>
            <a:r>
              <a:rPr lang="en-US" baseline="-25000" dirty="0" err="1" smtClean="0">
                <a:latin typeface="Lucida Grande"/>
                <a:cs typeface="Lucida Grande"/>
              </a:rPr>
              <a:t>ij</a:t>
            </a:r>
            <a:r>
              <a:rPr lang="en-US" dirty="0" smtClean="0">
                <a:latin typeface="Lucida Grande"/>
                <a:cs typeface="Lucida Grande"/>
              </a:rPr>
              <a:t>}</a:t>
            </a:r>
            <a:r>
              <a:rPr lang="en-US" dirty="0" smtClean="0"/>
              <a:t>    </a:t>
            </a:r>
          </a:p>
          <a:p>
            <a:pPr lvl="1"/>
            <a:r>
              <a:rPr lang="en-US" dirty="0" smtClean="0"/>
              <a:t>Where </a:t>
            </a:r>
            <a:r>
              <a:rPr lang="en-US" dirty="0" err="1" smtClean="0">
                <a:latin typeface="Lucida Grande"/>
                <a:cs typeface="Lucida Grande"/>
              </a:rPr>
              <a:t>a</a:t>
            </a:r>
            <a:r>
              <a:rPr lang="en-US" baseline="-25000" dirty="0" err="1" smtClean="0">
                <a:latin typeface="Lucida Grande"/>
                <a:cs typeface="Lucida Grande"/>
              </a:rPr>
              <a:t>ij</a:t>
            </a:r>
            <a:r>
              <a:rPr lang="en-US" dirty="0" smtClean="0"/>
              <a:t> is </a:t>
            </a:r>
            <a:r>
              <a:rPr lang="en-US" dirty="0" smtClean="0">
                <a:latin typeface="Lucida Grande"/>
                <a:cs typeface="Lucida Grande"/>
              </a:rPr>
              <a:t>1</a:t>
            </a:r>
            <a:r>
              <a:rPr lang="en-US" dirty="0" smtClean="0"/>
              <a:t> if </a:t>
            </a:r>
            <a:r>
              <a:rPr lang="en-US" dirty="0" smtClean="0">
                <a:latin typeface="Lucida Grande"/>
                <a:cs typeface="Lucida Grande"/>
              </a:rPr>
              <a:t>x</a:t>
            </a:r>
            <a:r>
              <a:rPr lang="en-US" baseline="-25000" dirty="0" smtClean="0">
                <a:latin typeface="Lucida Grande"/>
                <a:cs typeface="Lucida Grande"/>
              </a:rPr>
              <a:t>i</a:t>
            </a:r>
            <a:r>
              <a:rPr lang="en-US" dirty="0" smtClean="0"/>
              <a:t> and </a:t>
            </a:r>
            <a:r>
              <a:rPr lang="en-US" dirty="0" err="1" smtClean="0">
                <a:latin typeface="Lucida Grande"/>
                <a:cs typeface="Lucida Grande"/>
              </a:rPr>
              <a:t>x</a:t>
            </a:r>
            <a:r>
              <a:rPr lang="en-US" baseline="-25000" dirty="0" err="1" smtClean="0">
                <a:latin typeface="Lucida Grande"/>
                <a:cs typeface="Lucida Grande"/>
              </a:rPr>
              <a:t>j</a:t>
            </a:r>
            <a:r>
              <a:rPr lang="en-US" dirty="0" smtClean="0"/>
              <a:t> in same cluster</a:t>
            </a:r>
          </a:p>
          <a:p>
            <a:pPr lvl="1"/>
            <a:r>
              <a:rPr lang="en-US" dirty="0" smtClean="0"/>
              <a:t>And </a:t>
            </a:r>
            <a:r>
              <a:rPr lang="en-US" dirty="0" err="1" smtClean="0">
                <a:latin typeface="Lucida Grande"/>
                <a:cs typeface="Lucida Grande"/>
              </a:rPr>
              <a:t>a</a:t>
            </a:r>
            <a:r>
              <a:rPr lang="en-US" baseline="-25000" dirty="0" err="1" smtClean="0">
                <a:latin typeface="Lucida Grande"/>
                <a:cs typeface="Lucida Grande"/>
              </a:rPr>
              <a:t>ij</a:t>
            </a:r>
            <a:r>
              <a:rPr lang="en-US" dirty="0" smtClean="0"/>
              <a:t> is </a:t>
            </a:r>
            <a:r>
              <a:rPr lang="en-US" dirty="0" smtClean="0">
                <a:latin typeface="Lucida Grande"/>
                <a:cs typeface="Lucida Grande"/>
              </a:rPr>
              <a:t>0</a:t>
            </a:r>
            <a:r>
              <a:rPr lang="en-US" dirty="0" smtClean="0"/>
              <a:t> otherwise</a:t>
            </a:r>
          </a:p>
          <a:p>
            <a:r>
              <a:rPr lang="en-US" dirty="0" smtClean="0"/>
              <a:t>Now what?</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Correlation</a:t>
            </a:r>
            <a:endParaRPr lang="en-US" dirty="0"/>
          </a:p>
        </p:txBody>
      </p:sp>
      <p:sp>
        <p:nvSpPr>
          <p:cNvPr id="3" name="Content Placeholder 2"/>
          <p:cNvSpPr>
            <a:spLocks noGrp="1"/>
          </p:cNvSpPr>
          <p:nvPr>
            <p:ph idx="1"/>
          </p:nvPr>
        </p:nvSpPr>
        <p:spPr>
          <a:xfrm>
            <a:off x="685800" y="1752600"/>
            <a:ext cx="7772400" cy="4419600"/>
          </a:xfrm>
        </p:spPr>
        <p:txBody>
          <a:bodyPr/>
          <a:lstStyle/>
          <a:p>
            <a:r>
              <a:rPr lang="en-US" dirty="0" smtClean="0"/>
              <a:t>Compute correlation coefficient between matrices </a:t>
            </a:r>
            <a:r>
              <a:rPr lang="en-US" dirty="0" smtClean="0">
                <a:latin typeface="Arial"/>
                <a:cs typeface="Arial"/>
              </a:rPr>
              <a:t>D</a:t>
            </a:r>
            <a:r>
              <a:rPr lang="en-US" dirty="0" smtClean="0"/>
              <a:t> and </a:t>
            </a:r>
            <a:r>
              <a:rPr lang="en-US" dirty="0" smtClean="0">
                <a:latin typeface="Arial"/>
                <a:cs typeface="Arial"/>
              </a:rPr>
              <a:t>A</a:t>
            </a:r>
            <a:r>
              <a:rPr lang="en-US" dirty="0" smtClean="0"/>
              <a:t>   </a:t>
            </a:r>
          </a:p>
          <a:p>
            <a:endParaRPr lang="en-US" dirty="0" smtClean="0"/>
          </a:p>
          <a:p>
            <a:endParaRPr lang="en-US" dirty="0" smtClean="0"/>
          </a:p>
          <a:p>
            <a:endParaRPr lang="en-US" dirty="0" smtClean="0"/>
          </a:p>
          <a:p>
            <a:r>
              <a:rPr lang="en-US" dirty="0" smtClean="0"/>
              <a:t>High </a:t>
            </a:r>
            <a:r>
              <a:rPr lang="en-US" b="1" i="1" dirty="0" smtClean="0"/>
              <a:t>inverse</a:t>
            </a:r>
            <a:r>
              <a:rPr lang="en-US" dirty="0" smtClean="0"/>
              <a:t> correlation implies nearby things clustered together</a:t>
            </a:r>
          </a:p>
          <a:p>
            <a:pPr lvl="1"/>
            <a:r>
              <a:rPr lang="en-US" dirty="0" smtClean="0"/>
              <a:t>Why inverse?</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pic>
        <p:nvPicPr>
          <p:cNvPr id="6" name="Picture 5" descr="temp.tiff"/>
          <p:cNvPicPr>
            <a:picLocks noChangeAspect="1"/>
          </p:cNvPicPr>
          <p:nvPr/>
        </p:nvPicPr>
        <p:blipFill>
          <a:blip r:embed="rId3"/>
          <a:stretch>
            <a:fillRect/>
          </a:stretch>
        </p:blipFill>
        <p:spPr>
          <a:xfrm>
            <a:off x="1524000" y="2819400"/>
            <a:ext cx="5448300" cy="1714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idx="1"/>
          </p:nvPr>
        </p:nvSpPr>
        <p:spPr>
          <a:xfrm>
            <a:off x="685800" y="1676400"/>
            <a:ext cx="7848600" cy="914400"/>
          </a:xfrm>
        </p:spPr>
        <p:txBody>
          <a:bodyPr/>
          <a:lstStyle/>
          <a:p>
            <a:r>
              <a:rPr lang="en-US" dirty="0" smtClean="0"/>
              <a:t>Correlation examples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pic>
        <p:nvPicPr>
          <p:cNvPr id="7" name="Picture 6" descr="temp.tiff"/>
          <p:cNvPicPr>
            <a:picLocks noChangeAspect="1"/>
          </p:cNvPicPr>
          <p:nvPr/>
        </p:nvPicPr>
        <p:blipFill>
          <a:blip r:embed="rId3"/>
          <a:stretch>
            <a:fillRect/>
          </a:stretch>
        </p:blipFill>
        <p:spPr>
          <a:xfrm>
            <a:off x="457200" y="2590800"/>
            <a:ext cx="8153400"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Matrix</a:t>
            </a:r>
            <a:endParaRPr lang="en-US" dirty="0"/>
          </a:p>
        </p:txBody>
      </p:sp>
      <p:sp>
        <p:nvSpPr>
          <p:cNvPr id="3" name="Content Placeholder 2"/>
          <p:cNvSpPr>
            <a:spLocks noGrp="1"/>
          </p:cNvSpPr>
          <p:nvPr>
            <p:ph idx="1"/>
          </p:nvPr>
        </p:nvSpPr>
        <p:spPr/>
        <p:txBody>
          <a:bodyPr/>
          <a:lstStyle/>
          <a:p>
            <a:r>
              <a:rPr lang="en-US" dirty="0" smtClean="0"/>
              <a:t>Form “similarity matrix”</a:t>
            </a:r>
          </a:p>
          <a:p>
            <a:pPr lvl="1"/>
            <a:r>
              <a:rPr lang="en-US" dirty="0" smtClean="0"/>
              <a:t>Could be based on just about anything</a:t>
            </a:r>
          </a:p>
          <a:p>
            <a:pPr lvl="1"/>
            <a:r>
              <a:rPr lang="en-US" dirty="0" smtClean="0"/>
              <a:t>For example, distance matrix </a:t>
            </a:r>
            <a:r>
              <a:rPr lang="en-US" dirty="0" smtClean="0">
                <a:latin typeface="Lucida Grande"/>
                <a:cs typeface="Lucida Grande"/>
              </a:rPr>
              <a:t>D = {</a:t>
            </a:r>
            <a:r>
              <a:rPr lang="en-US" dirty="0" err="1" smtClean="0">
                <a:latin typeface="Lucida Grande"/>
                <a:cs typeface="Lucida Grande"/>
              </a:rPr>
              <a:t>d</a:t>
            </a:r>
            <a:r>
              <a:rPr lang="en-US" baseline="-25000" dirty="0" err="1" smtClean="0">
                <a:latin typeface="Lucida Grande"/>
                <a:cs typeface="Lucida Grande"/>
              </a:rPr>
              <a:t>ij</a:t>
            </a:r>
            <a:r>
              <a:rPr lang="en-US" dirty="0" smtClean="0">
                <a:latin typeface="Lucida Grande"/>
                <a:cs typeface="Lucida Grande"/>
              </a:rPr>
              <a:t>}</a:t>
            </a:r>
            <a:r>
              <a:rPr lang="en-US" dirty="0" smtClean="0"/>
              <a:t>, where </a:t>
            </a:r>
            <a:r>
              <a:rPr lang="en-US" dirty="0" err="1" smtClean="0">
                <a:latin typeface="Lucida Grande"/>
                <a:cs typeface="Lucida Grande"/>
              </a:rPr>
              <a:t>d</a:t>
            </a:r>
            <a:r>
              <a:rPr lang="en-US" baseline="-25000" dirty="0" err="1" smtClean="0">
                <a:latin typeface="Lucida Grande"/>
                <a:cs typeface="Lucida Grande"/>
              </a:rPr>
              <a:t>ij</a:t>
            </a:r>
            <a:r>
              <a:rPr lang="en-US" dirty="0" smtClean="0">
                <a:latin typeface="Lucida Grande"/>
                <a:cs typeface="Lucida Grande"/>
              </a:rPr>
              <a:t> = d(</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a:t>
            </a:r>
            <a:r>
              <a:rPr lang="en-US" dirty="0" smtClean="0"/>
              <a:t>    </a:t>
            </a:r>
          </a:p>
          <a:p>
            <a:r>
              <a:rPr lang="en-US" dirty="0" smtClean="0"/>
              <a:t>Group rows and columns by cluster</a:t>
            </a:r>
          </a:p>
          <a:p>
            <a:r>
              <a:rPr lang="en-US" dirty="0" smtClean="0"/>
              <a:t>Make a </a:t>
            </a:r>
            <a:r>
              <a:rPr lang="en-US" b="1" dirty="0" smtClean="0">
                <a:solidFill>
                  <a:srgbClr val="FF0000"/>
                </a:solidFill>
              </a:rPr>
              <a:t>heat map</a:t>
            </a:r>
            <a:r>
              <a:rPr lang="en-US" dirty="0" smtClean="0"/>
              <a:t> of resulting matrix </a:t>
            </a:r>
          </a:p>
          <a:p>
            <a:pPr lvl="1"/>
            <a:r>
              <a:rPr lang="en-US" dirty="0" smtClean="0"/>
              <a:t>Provides visual representation of similarity within clusters (so look at it…)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2895600" cy="1295400"/>
          </a:xfrm>
        </p:spPr>
        <p:txBody>
          <a:bodyPr/>
          <a:lstStyle/>
          <a:p>
            <a:r>
              <a:rPr lang="en-US" dirty="0" smtClean="0"/>
              <a:t>Heat Maps</a:t>
            </a:r>
            <a:endParaRPr lang="en-US" dirty="0"/>
          </a:p>
        </p:txBody>
      </p:sp>
      <p:sp>
        <p:nvSpPr>
          <p:cNvPr id="3" name="Content Placeholder 2"/>
          <p:cNvSpPr>
            <a:spLocks noGrp="1"/>
          </p:cNvSpPr>
          <p:nvPr>
            <p:ph idx="1"/>
          </p:nvPr>
        </p:nvSpPr>
        <p:spPr>
          <a:xfrm>
            <a:off x="152400" y="1752600"/>
            <a:ext cx="2819400" cy="4267200"/>
          </a:xfrm>
        </p:spPr>
        <p:txBody>
          <a:bodyPr/>
          <a:lstStyle/>
          <a:p>
            <a:r>
              <a:rPr lang="en-US" dirty="0" smtClean="0"/>
              <a:t>Same data as in previous correlation examples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pic>
        <p:nvPicPr>
          <p:cNvPr id="6" name="Content Placeholder 5" descr="temp.tiff"/>
          <p:cNvPicPr>
            <a:picLocks noChangeAspect="1"/>
          </p:cNvPicPr>
          <p:nvPr/>
        </p:nvPicPr>
        <p:blipFill>
          <a:blip r:embed="rId3"/>
          <a:srcRect t="-11122" b="-11122"/>
          <a:stretch>
            <a:fillRect/>
          </a:stretch>
        </p:blipFill>
        <p:spPr bwMode="auto">
          <a:xfrm>
            <a:off x="2971800" y="76200"/>
            <a:ext cx="6172200" cy="3475608"/>
          </a:xfrm>
          <a:prstGeom prst="rect">
            <a:avLst/>
          </a:prstGeom>
          <a:noFill/>
          <a:ln w="9525">
            <a:noFill/>
            <a:miter lim="800000"/>
            <a:headEnd/>
            <a:tailEnd/>
          </a:ln>
        </p:spPr>
      </p:pic>
      <p:pic>
        <p:nvPicPr>
          <p:cNvPr id="7" name="Picture 6" descr="temp2.tiff"/>
          <p:cNvPicPr>
            <a:picLocks noChangeAspect="1"/>
          </p:cNvPicPr>
          <p:nvPr/>
        </p:nvPicPr>
        <p:blipFill>
          <a:blip r:embed="rId4"/>
          <a:stretch>
            <a:fillRect/>
          </a:stretch>
        </p:blipFill>
        <p:spPr>
          <a:xfrm>
            <a:off x="3047481" y="3505200"/>
            <a:ext cx="6096519" cy="2784940"/>
          </a:xfrm>
          <a:prstGeom prst="rect">
            <a:avLst/>
          </a:prstGeom>
        </p:spPr>
      </p:pic>
    </p:spTree>
    <p:extLst>
      <p:ext uri="{BB962C8B-B14F-4D97-AF65-F5344CB8AC3E}">
        <p14:creationId xmlns:p14="http://schemas.microsoft.com/office/powerpoint/2010/main" val="15629420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Residual Sum of Squares</a:t>
            </a:r>
            <a:endParaRPr lang="en-US" dirty="0"/>
          </a:p>
        </p:txBody>
      </p:sp>
      <p:sp>
        <p:nvSpPr>
          <p:cNvPr id="3" name="Content Placeholder 2"/>
          <p:cNvSpPr>
            <a:spLocks noGrp="1"/>
          </p:cNvSpPr>
          <p:nvPr>
            <p:ph idx="1"/>
          </p:nvPr>
        </p:nvSpPr>
        <p:spPr/>
        <p:txBody>
          <a:bodyPr/>
          <a:lstStyle/>
          <a:p>
            <a:r>
              <a:rPr lang="en-US" dirty="0" smtClean="0"/>
              <a:t>Residual sum of squares (RSS)</a:t>
            </a:r>
          </a:p>
          <a:p>
            <a:pPr lvl="1"/>
            <a:r>
              <a:rPr lang="en-US" dirty="0" smtClean="0"/>
              <a:t>Same as sum of squared </a:t>
            </a:r>
            <a:r>
              <a:rPr lang="en-US" dirty="0"/>
              <a:t>e</a:t>
            </a:r>
            <a:r>
              <a:rPr lang="en-US" dirty="0" smtClean="0"/>
              <a:t>rrors (SSE)</a:t>
            </a:r>
          </a:p>
          <a:p>
            <a:pPr lvl="1"/>
            <a:r>
              <a:rPr lang="en-US" dirty="0" smtClean="0"/>
              <a:t>That is, squared sum of “error” terms</a:t>
            </a:r>
          </a:p>
          <a:p>
            <a:pPr lvl="1"/>
            <a:r>
              <a:rPr lang="en-US" dirty="0" smtClean="0"/>
              <a:t>Definition of error depends on problem</a:t>
            </a:r>
          </a:p>
          <a:p>
            <a:r>
              <a:rPr lang="en-US" dirty="0" smtClean="0"/>
              <a:t>What is “error” when clustering?</a:t>
            </a:r>
          </a:p>
          <a:p>
            <a:pPr lvl="1"/>
            <a:r>
              <a:rPr lang="en-US" dirty="0" smtClean="0"/>
              <a:t>Distance from </a:t>
            </a:r>
            <a:r>
              <a:rPr lang="en-US" dirty="0" err="1" smtClean="0"/>
              <a:t>centroid</a:t>
            </a:r>
            <a:r>
              <a:rPr lang="en-US" dirty="0" smtClean="0"/>
              <a:t>?</a:t>
            </a:r>
          </a:p>
          <a:p>
            <a:pPr lvl="1"/>
            <a:r>
              <a:rPr lang="en-US" dirty="0" smtClean="0"/>
              <a:t>Then essentially the same as distortion</a:t>
            </a:r>
          </a:p>
          <a:p>
            <a:pPr lvl="1"/>
            <a:r>
              <a:rPr lang="en-US" dirty="0" smtClean="0"/>
              <a:t>But, could use other measures instead</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 and Separation</a:t>
            </a:r>
            <a:endParaRPr lang="en-US" dirty="0"/>
          </a:p>
        </p:txBody>
      </p:sp>
      <p:sp>
        <p:nvSpPr>
          <p:cNvPr id="3" name="Content Placeholder 2"/>
          <p:cNvSpPr>
            <a:spLocks noGrp="1"/>
          </p:cNvSpPr>
          <p:nvPr>
            <p:ph idx="1"/>
          </p:nvPr>
        </p:nvSpPr>
        <p:spPr/>
        <p:txBody>
          <a:bodyPr/>
          <a:lstStyle/>
          <a:p>
            <a:r>
              <a:rPr lang="en-US" dirty="0" smtClean="0"/>
              <a:t>Cluster </a:t>
            </a:r>
            <a:r>
              <a:rPr lang="en-US" b="1" i="1" dirty="0" smtClean="0"/>
              <a:t>cohesion</a:t>
            </a:r>
          </a:p>
          <a:p>
            <a:pPr lvl="1"/>
            <a:r>
              <a:rPr lang="en-US" dirty="0" smtClean="0"/>
              <a:t>How “tightly packed” is a cluster</a:t>
            </a:r>
          </a:p>
          <a:p>
            <a:pPr lvl="1"/>
            <a:r>
              <a:rPr lang="en-US" dirty="0" smtClean="0"/>
              <a:t>The more cohesive a cluster, the better</a:t>
            </a:r>
          </a:p>
          <a:p>
            <a:r>
              <a:rPr lang="en-US" dirty="0" smtClean="0"/>
              <a:t>Cluster </a:t>
            </a:r>
            <a:r>
              <a:rPr lang="en-US" b="1" i="1" dirty="0" smtClean="0"/>
              <a:t>separation</a:t>
            </a:r>
          </a:p>
          <a:p>
            <a:pPr lvl="1"/>
            <a:r>
              <a:rPr lang="en-US" dirty="0" smtClean="0"/>
              <a:t>Distance between clusters</a:t>
            </a:r>
          </a:p>
          <a:p>
            <a:pPr lvl="1"/>
            <a:r>
              <a:rPr lang="en-US" dirty="0" smtClean="0"/>
              <a:t>The more separation, the better</a:t>
            </a:r>
          </a:p>
          <a:p>
            <a:r>
              <a:rPr lang="en-US" dirty="0" smtClean="0"/>
              <a:t>Can we measure these things?</a:t>
            </a:r>
          </a:p>
          <a:p>
            <a:pPr lvl="1"/>
            <a:r>
              <a:rPr lang="en-US" dirty="0" smtClean="0"/>
              <a:t>Yes, easily</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Agglomerative </a:t>
            </a:r>
            <a:r>
              <a:rPr lang="en-US" dirty="0" err="1" smtClean="0"/>
              <a:t>vs</a:t>
            </a:r>
            <a:r>
              <a:rPr lang="en-US" dirty="0" smtClean="0"/>
              <a:t> Divisive</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Agglomerative </a:t>
            </a:r>
          </a:p>
          <a:p>
            <a:pPr lvl="1"/>
            <a:r>
              <a:rPr lang="en-US" dirty="0" smtClean="0"/>
              <a:t>Each object starts in its own cluster</a:t>
            </a:r>
          </a:p>
          <a:p>
            <a:pPr lvl="1"/>
            <a:r>
              <a:rPr lang="en-US" dirty="0" smtClean="0"/>
              <a:t>Cluster by merging existing clusters</a:t>
            </a:r>
          </a:p>
          <a:p>
            <a:pPr lvl="1"/>
            <a:r>
              <a:rPr lang="en-US" dirty="0" smtClean="0"/>
              <a:t>A “bottom up” approach</a:t>
            </a:r>
          </a:p>
          <a:p>
            <a:r>
              <a:rPr lang="en-US" dirty="0" smtClean="0"/>
              <a:t>Divisive</a:t>
            </a:r>
          </a:p>
          <a:p>
            <a:pPr lvl="1"/>
            <a:r>
              <a:rPr lang="en-US" dirty="0" smtClean="0"/>
              <a:t>All objects start in one cluster</a:t>
            </a:r>
          </a:p>
          <a:p>
            <a:pPr lvl="1"/>
            <a:r>
              <a:rPr lang="en-US" dirty="0" smtClean="0"/>
              <a:t>Clustering process splits existing clusters</a:t>
            </a:r>
          </a:p>
          <a:p>
            <a:pPr lvl="1"/>
            <a:r>
              <a:rPr lang="en-US" dirty="0" smtClean="0"/>
              <a:t>A “top down” approach</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sp>
        <p:nvSpPr>
          <p:cNvPr id="3" name="Content Placeholder 2"/>
          <p:cNvSpPr>
            <a:spLocks noGrp="1"/>
          </p:cNvSpPr>
          <p:nvPr>
            <p:ph idx="1"/>
          </p:nvPr>
        </p:nvSpPr>
        <p:spPr/>
        <p:txBody>
          <a:bodyPr/>
          <a:lstStyle/>
          <a:p>
            <a:r>
              <a:rPr lang="en-US" sz="3600" dirty="0" smtClean="0"/>
              <a:t>Same notation as </a:t>
            </a:r>
            <a:r>
              <a:rPr lang="en-US" sz="3600" dirty="0" smtClean="0">
                <a:latin typeface="Lucida Grande"/>
                <a:cs typeface="Lucida Grande"/>
              </a:rPr>
              <a:t>K</a:t>
            </a:r>
            <a:r>
              <a:rPr lang="en-US" sz="3600" dirty="0" smtClean="0"/>
              <a:t>-means</a:t>
            </a:r>
          </a:p>
          <a:p>
            <a:pPr lvl="1"/>
            <a:r>
              <a:rPr lang="en-US" sz="3200" dirty="0" smtClean="0"/>
              <a:t>Let </a:t>
            </a:r>
            <a:r>
              <a:rPr lang="en-US" sz="3200" dirty="0" err="1" smtClean="0">
                <a:latin typeface="Lucida Grande"/>
                <a:cs typeface="Lucida Grande"/>
              </a:rPr>
              <a:t>c</a:t>
            </a:r>
            <a:r>
              <a:rPr lang="en-US" sz="3200" baseline="-25000" dirty="0" err="1" smtClean="0">
                <a:latin typeface="Lucida Grande"/>
                <a:cs typeface="Lucida Grande"/>
              </a:rPr>
              <a:t>i</a:t>
            </a:r>
            <a:r>
              <a:rPr lang="en-US" sz="3200" dirty="0" smtClean="0"/>
              <a:t>, for </a:t>
            </a:r>
            <a:r>
              <a:rPr lang="en-US" sz="3200" dirty="0" err="1" smtClean="0">
                <a:latin typeface="Lucida Grande"/>
                <a:cs typeface="Lucida Grande"/>
              </a:rPr>
              <a:t>i</a:t>
            </a:r>
            <a:r>
              <a:rPr lang="en-US" sz="3200" dirty="0" smtClean="0">
                <a:latin typeface="Lucida Grande"/>
                <a:cs typeface="Lucida Grande"/>
              </a:rPr>
              <a:t>=1,2,…,K</a:t>
            </a:r>
            <a:r>
              <a:rPr lang="en-US" sz="3200" dirty="0" smtClean="0"/>
              <a:t>, be </a:t>
            </a:r>
            <a:r>
              <a:rPr lang="en-US" sz="3200" dirty="0" err="1" smtClean="0"/>
              <a:t>centroids</a:t>
            </a:r>
            <a:endParaRPr lang="en-US" sz="3200" dirty="0" smtClean="0"/>
          </a:p>
          <a:p>
            <a:pPr lvl="1"/>
            <a:r>
              <a:rPr lang="en-US" sz="3200" dirty="0" smtClean="0"/>
              <a:t>Let </a:t>
            </a:r>
            <a:r>
              <a:rPr lang="en-US" sz="3200" dirty="0" smtClean="0">
                <a:latin typeface="Lucida Grande"/>
                <a:cs typeface="Lucida Grande"/>
              </a:rPr>
              <a:t>x</a:t>
            </a:r>
            <a:r>
              <a:rPr lang="en-US" sz="3200" baseline="-25000" dirty="0" smtClean="0">
                <a:latin typeface="Lucida Grande"/>
                <a:cs typeface="Lucida Grande"/>
              </a:rPr>
              <a:t>1</a:t>
            </a:r>
            <a:r>
              <a:rPr lang="en-US" sz="3200" dirty="0" smtClean="0">
                <a:latin typeface="Lucida Grande"/>
                <a:cs typeface="Lucida Grande"/>
              </a:rPr>
              <a:t>,x</a:t>
            </a:r>
            <a:r>
              <a:rPr lang="en-US" sz="3200" baseline="-25000" dirty="0" smtClean="0">
                <a:latin typeface="Lucida Grande"/>
                <a:cs typeface="Lucida Grande"/>
              </a:rPr>
              <a:t>2</a:t>
            </a:r>
            <a:r>
              <a:rPr lang="en-US" sz="3200" dirty="0" smtClean="0">
                <a:latin typeface="Lucida Grande"/>
                <a:cs typeface="Lucida Grande"/>
              </a:rPr>
              <a:t>,…,</a:t>
            </a:r>
            <a:r>
              <a:rPr lang="en-US" sz="3200" dirty="0" err="1" smtClean="0">
                <a:latin typeface="Lucida Grande"/>
                <a:cs typeface="Lucida Grande"/>
              </a:rPr>
              <a:t>x</a:t>
            </a:r>
            <a:r>
              <a:rPr lang="en-US" sz="3200" baseline="-25000" dirty="0" err="1" smtClean="0">
                <a:latin typeface="Lucida Grande"/>
                <a:cs typeface="Lucida Grande"/>
              </a:rPr>
              <a:t>m</a:t>
            </a:r>
            <a:r>
              <a:rPr lang="en-US" sz="3200" dirty="0" smtClean="0">
                <a:latin typeface="Lucida Grande"/>
                <a:cs typeface="Lucida Grande"/>
              </a:rPr>
              <a:t> </a:t>
            </a:r>
            <a:r>
              <a:rPr lang="en-US" sz="3200" dirty="0" smtClean="0"/>
              <a:t>be data points</a:t>
            </a:r>
          </a:p>
          <a:p>
            <a:pPr lvl="1"/>
            <a:r>
              <a:rPr lang="en-US" sz="3200" dirty="0" smtClean="0"/>
              <a:t>Let </a:t>
            </a:r>
            <a:r>
              <a:rPr lang="en-US" sz="3200" dirty="0" err="1" smtClean="0">
                <a:latin typeface="Lucida Grande"/>
                <a:cs typeface="Lucida Grande"/>
              </a:rPr>
              <a:t>centroid(x</a:t>
            </a:r>
            <a:r>
              <a:rPr lang="en-US" sz="3200" baseline="-25000" dirty="0" err="1" smtClean="0">
                <a:latin typeface="Lucida Grande"/>
                <a:cs typeface="Lucida Grande"/>
              </a:rPr>
              <a:t>i</a:t>
            </a:r>
            <a:r>
              <a:rPr lang="en-US" sz="3200" dirty="0" smtClean="0">
                <a:latin typeface="Lucida Grande"/>
                <a:cs typeface="Lucida Grande"/>
              </a:rPr>
              <a:t>)</a:t>
            </a:r>
            <a:r>
              <a:rPr lang="en-US" sz="3200" dirty="0" smtClean="0"/>
              <a:t> be </a:t>
            </a:r>
            <a:r>
              <a:rPr lang="en-US" sz="3200" dirty="0" err="1" smtClean="0"/>
              <a:t>centroid</a:t>
            </a:r>
            <a:r>
              <a:rPr lang="en-US" sz="3200" dirty="0" smtClean="0"/>
              <a:t> of </a:t>
            </a:r>
            <a:r>
              <a:rPr lang="en-US" sz="3200" dirty="0" smtClean="0">
                <a:latin typeface="Lucida Grande"/>
                <a:cs typeface="Lucida Grande"/>
              </a:rPr>
              <a:t>x</a:t>
            </a:r>
            <a:r>
              <a:rPr lang="en-US" sz="3200" baseline="-25000" dirty="0" smtClean="0">
                <a:latin typeface="Lucida Grande"/>
                <a:cs typeface="Lucida Grande"/>
              </a:rPr>
              <a:t>i</a:t>
            </a:r>
            <a:r>
              <a:rPr lang="en-US" sz="3200" dirty="0" smtClean="0"/>
              <a:t>    </a:t>
            </a:r>
          </a:p>
          <a:p>
            <a:pPr lvl="1"/>
            <a:r>
              <a:rPr lang="en-US" sz="3200" dirty="0" smtClean="0"/>
              <a:t>Clusters determined by </a:t>
            </a:r>
            <a:r>
              <a:rPr lang="en-US" sz="3200" dirty="0" err="1" smtClean="0"/>
              <a:t>centroids</a:t>
            </a:r>
            <a:endParaRPr lang="en-US" sz="3200" dirty="0" smtClean="0"/>
          </a:p>
          <a:p>
            <a:r>
              <a:rPr lang="en-US" sz="3600" dirty="0" smtClean="0"/>
              <a:t>Following results apply generally</a:t>
            </a:r>
            <a:r>
              <a:rPr lang="is-IS" sz="3600" dirty="0" smtClean="0"/>
              <a:t>…</a:t>
            </a:r>
            <a:endParaRPr lang="en-US" sz="3600" dirty="0" smtClean="0"/>
          </a:p>
          <a:p>
            <a:pPr lvl="1"/>
            <a:r>
              <a:rPr lang="is-IS" sz="3200" dirty="0" smtClean="0"/>
              <a:t>…n</a:t>
            </a:r>
            <a:r>
              <a:rPr lang="en-US" sz="3200" dirty="0" err="1" smtClean="0"/>
              <a:t>ot</a:t>
            </a:r>
            <a:r>
              <a:rPr lang="en-US" sz="3200" dirty="0" smtClean="0"/>
              <a:t> just for </a:t>
            </a:r>
            <a:r>
              <a:rPr lang="en-US" sz="3200" dirty="0" smtClean="0">
                <a:latin typeface="Lucida Grande"/>
                <a:cs typeface="Lucida Grande"/>
              </a:rPr>
              <a:t>K</a:t>
            </a:r>
            <a:r>
              <a:rPr lang="en-US" sz="3200" dirty="0" smtClean="0"/>
              <a:t>-means</a:t>
            </a:r>
            <a:endParaRPr lang="en-US" sz="3200"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Cohesion</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Lots of measures of cohesion</a:t>
            </a:r>
          </a:p>
          <a:p>
            <a:pPr lvl="1"/>
            <a:r>
              <a:rPr lang="en-US" dirty="0" smtClean="0"/>
              <a:t>Could use (previously defined) distortion </a:t>
            </a:r>
          </a:p>
          <a:p>
            <a:pPr lvl="1"/>
            <a:r>
              <a:rPr lang="en-US" dirty="0" smtClean="0"/>
              <a:t>Recall, </a:t>
            </a:r>
            <a:r>
              <a:rPr lang="en-US" dirty="0" smtClean="0">
                <a:latin typeface="Lucida Grande"/>
                <a:cs typeface="Lucida Grande"/>
              </a:rPr>
              <a:t>distortion = </a:t>
            </a:r>
            <a:r>
              <a:rPr lang="en-US" sz="3600"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d(x</a:t>
            </a:r>
            <a:r>
              <a:rPr lang="en-US" baseline="-25000" dirty="0" err="1" smtClean="0">
                <a:latin typeface="Lucida Grande"/>
                <a:cs typeface="Lucida Grande"/>
              </a:rPr>
              <a:t>i</a:t>
            </a:r>
            <a:r>
              <a:rPr lang="en-US" dirty="0" err="1" smtClean="0">
                <a:latin typeface="Lucida Grande"/>
                <a:cs typeface="Lucida Grande"/>
              </a:rPr>
              <a:t>,centroid(x</a:t>
            </a:r>
            <a:r>
              <a:rPr lang="en-US" baseline="-25000" dirty="0" err="1" smtClean="0">
                <a:latin typeface="Lucida Grande"/>
                <a:cs typeface="Lucida Grande"/>
              </a:rPr>
              <a:t>i</a:t>
            </a:r>
            <a:r>
              <a:rPr lang="en-US" dirty="0" smtClean="0">
                <a:latin typeface="Lucida Grande"/>
                <a:cs typeface="Lucida Grande"/>
              </a:rPr>
              <a:t>))</a:t>
            </a:r>
          </a:p>
          <a:p>
            <a:pPr lvl="1"/>
            <a:endParaRPr lang="en-US" dirty="0" smtClean="0"/>
          </a:p>
          <a:p>
            <a:pPr lvl="1"/>
            <a:endParaRPr lang="en-US" dirty="0" smtClean="0"/>
          </a:p>
          <a:p>
            <a:pPr marL="457200" lvl="1" indent="0">
              <a:buNone/>
            </a:pPr>
            <a:endParaRPr lang="en-US" dirty="0" smtClean="0"/>
          </a:p>
          <a:p>
            <a:r>
              <a:rPr lang="en-US" dirty="0" smtClean="0"/>
              <a:t>Or, could use distance between all pairs</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
        <p:nvSpPr>
          <p:cNvPr id="10" name="Oval 9"/>
          <p:cNvSpPr/>
          <p:nvPr/>
        </p:nvSpPr>
        <p:spPr>
          <a:xfrm>
            <a:off x="2935038" y="394301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3468438" y="4171617"/>
            <a:ext cx="91440" cy="9144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078038" y="386681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087438" y="453737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rot="16200000" flipH="1">
            <a:off x="3148398" y="3851576"/>
            <a:ext cx="196271" cy="443809"/>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689419" y="3769606"/>
            <a:ext cx="226751" cy="57727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3"/>
            <a:endCxn id="15" idx="6"/>
          </p:cNvCxnSpPr>
          <p:nvPr/>
        </p:nvCxnSpPr>
        <p:spPr>
          <a:xfrm rot="5400000">
            <a:off x="3163639" y="4264906"/>
            <a:ext cx="333431" cy="30295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2554038" y="3429000"/>
            <a:ext cx="1941762" cy="1619583"/>
          </a:xfrm>
          <a:custGeom>
            <a:avLst/>
            <a:gdLst>
              <a:gd name="connsiteX0" fmla="*/ 172273 w 1941762"/>
              <a:gd name="connsiteY0" fmla="*/ 369206 h 1619583"/>
              <a:gd name="connsiteX1" fmla="*/ 881053 w 1941762"/>
              <a:gd name="connsiteY1" fmla="*/ 44305 h 1619583"/>
              <a:gd name="connsiteX2" fmla="*/ 1663665 w 1941762"/>
              <a:gd name="connsiteY2" fmla="*/ 103378 h 1619583"/>
              <a:gd name="connsiteX3" fmla="*/ 1929457 w 1941762"/>
              <a:gd name="connsiteY3" fmla="*/ 605498 h 1619583"/>
              <a:gd name="connsiteX4" fmla="*/ 1737496 w 1941762"/>
              <a:gd name="connsiteY4" fmla="*/ 1196227 h 1619583"/>
              <a:gd name="connsiteX5" fmla="*/ 1220677 w 1941762"/>
              <a:gd name="connsiteY5" fmla="*/ 1521129 h 1619583"/>
              <a:gd name="connsiteX6" fmla="*/ 615261 w 1941762"/>
              <a:gd name="connsiteY6" fmla="*/ 1565433 h 1619583"/>
              <a:gd name="connsiteX7" fmla="*/ 98442 w 1941762"/>
              <a:gd name="connsiteY7" fmla="*/ 1196227 h 1619583"/>
              <a:gd name="connsiteX8" fmla="*/ 24611 w 1941762"/>
              <a:gd name="connsiteY8" fmla="*/ 767949 h 1619583"/>
              <a:gd name="connsiteX9" fmla="*/ 172273 w 1941762"/>
              <a:gd name="connsiteY9" fmla="*/ 369206 h 161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762" h="1619583">
                <a:moveTo>
                  <a:pt x="172273" y="369206"/>
                </a:moveTo>
                <a:cubicBezTo>
                  <a:pt x="315013" y="248599"/>
                  <a:pt x="632488" y="88610"/>
                  <a:pt x="881053" y="44305"/>
                </a:cubicBezTo>
                <a:cubicBezTo>
                  <a:pt x="1129618" y="0"/>
                  <a:pt x="1488931" y="9846"/>
                  <a:pt x="1663665" y="103378"/>
                </a:cubicBezTo>
                <a:cubicBezTo>
                  <a:pt x="1838399" y="196910"/>
                  <a:pt x="1917152" y="423356"/>
                  <a:pt x="1929457" y="605498"/>
                </a:cubicBezTo>
                <a:cubicBezTo>
                  <a:pt x="1941762" y="787640"/>
                  <a:pt x="1855626" y="1043622"/>
                  <a:pt x="1737496" y="1196227"/>
                </a:cubicBezTo>
                <a:cubicBezTo>
                  <a:pt x="1619366" y="1348832"/>
                  <a:pt x="1407716" y="1459595"/>
                  <a:pt x="1220677" y="1521129"/>
                </a:cubicBezTo>
                <a:cubicBezTo>
                  <a:pt x="1033638" y="1582663"/>
                  <a:pt x="802300" y="1619583"/>
                  <a:pt x="615261" y="1565433"/>
                </a:cubicBezTo>
                <a:cubicBezTo>
                  <a:pt x="428222" y="1511283"/>
                  <a:pt x="196884" y="1329141"/>
                  <a:pt x="98442" y="1196227"/>
                </a:cubicBezTo>
                <a:cubicBezTo>
                  <a:pt x="0" y="1063313"/>
                  <a:pt x="9845" y="903324"/>
                  <a:pt x="24611" y="767949"/>
                </a:cubicBezTo>
                <a:cubicBezTo>
                  <a:pt x="39377" y="632574"/>
                  <a:pt x="29533" y="489813"/>
                  <a:pt x="172273" y="369206"/>
                </a:cubicBezTo>
                <a:close/>
              </a:path>
            </a:pathLst>
          </a:custGeom>
          <a:solidFill>
            <a:srgbClr val="3366FF">
              <a:alpha val="25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Separation</a:t>
            </a:r>
            <a:endParaRPr lang="en-US" dirty="0"/>
          </a:p>
        </p:txBody>
      </p:sp>
      <p:sp>
        <p:nvSpPr>
          <p:cNvPr id="3" name="Content Placeholder 2"/>
          <p:cNvSpPr>
            <a:spLocks noGrp="1"/>
          </p:cNvSpPr>
          <p:nvPr>
            <p:ph idx="1"/>
          </p:nvPr>
        </p:nvSpPr>
        <p:spPr>
          <a:xfrm>
            <a:off x="685800" y="1447800"/>
            <a:ext cx="8077200" cy="4648200"/>
          </a:xfrm>
        </p:spPr>
        <p:txBody>
          <a:bodyPr/>
          <a:lstStyle/>
          <a:p>
            <a:r>
              <a:rPr lang="en-US" sz="2800" dirty="0" smtClean="0"/>
              <a:t>Again, many ways to measure this</a:t>
            </a:r>
          </a:p>
          <a:p>
            <a:pPr lvl="1"/>
            <a:r>
              <a:rPr lang="en-US" sz="2400" dirty="0" smtClean="0"/>
              <a:t>Here, using distances to other </a:t>
            </a:r>
            <a:r>
              <a:rPr lang="en-US" sz="2400" dirty="0" err="1" smtClean="0"/>
              <a:t>centroids</a:t>
            </a:r>
            <a:endParaRPr lang="en-US" sz="2400" dirty="0" smtClean="0"/>
          </a:p>
          <a:p>
            <a:pPr lvl="1"/>
            <a:endParaRPr lang="en-US" sz="2400" dirty="0" smtClean="0"/>
          </a:p>
          <a:p>
            <a:pPr lvl="1"/>
            <a:endParaRPr lang="en-US" sz="2400" dirty="0" smtClean="0"/>
          </a:p>
          <a:p>
            <a:pPr lvl="1"/>
            <a:endParaRPr lang="en-US" sz="2400" dirty="0" smtClean="0"/>
          </a:p>
          <a:p>
            <a:pPr lvl="1">
              <a:buNone/>
            </a:pPr>
            <a:endParaRPr lang="en-US" sz="2400" dirty="0" smtClean="0"/>
          </a:p>
          <a:p>
            <a:pPr>
              <a:spcAft>
                <a:spcPts val="0"/>
              </a:spcAft>
            </a:pPr>
            <a:endParaRPr lang="en-US" sz="2800" dirty="0" smtClean="0"/>
          </a:p>
          <a:p>
            <a:pPr>
              <a:spcAft>
                <a:spcPts val="0"/>
              </a:spcAft>
            </a:pPr>
            <a:r>
              <a:rPr lang="en-US" sz="2800" dirty="0" smtClean="0"/>
              <a:t>Or distances between all points in clusters</a:t>
            </a:r>
          </a:p>
          <a:p>
            <a:pPr>
              <a:spcAft>
                <a:spcPts val="0"/>
              </a:spcAft>
            </a:pPr>
            <a:r>
              <a:rPr lang="en-US" sz="2800" dirty="0" smtClean="0"/>
              <a:t>Or distance from </a:t>
            </a:r>
            <a:r>
              <a:rPr lang="en-US" sz="2800" dirty="0" err="1" smtClean="0"/>
              <a:t>centroids</a:t>
            </a:r>
            <a:r>
              <a:rPr lang="en-US" sz="2800" dirty="0" smtClean="0"/>
              <a:t> to a “midpoint”</a:t>
            </a:r>
          </a:p>
          <a:p>
            <a:pPr>
              <a:spcAft>
                <a:spcPts val="0"/>
              </a:spcAft>
            </a:pPr>
            <a:r>
              <a:rPr lang="en-US" sz="2800" dirty="0" smtClean="0"/>
              <a:t>Or distance between </a:t>
            </a:r>
            <a:r>
              <a:rPr lang="en-US" sz="2800" dirty="0" err="1" smtClean="0"/>
              <a:t>centroids</a:t>
            </a:r>
            <a:r>
              <a:rPr lang="en-US" sz="2800" dirty="0" smtClean="0"/>
              <a:t>, or…</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sp>
        <p:nvSpPr>
          <p:cNvPr id="6" name="Oval 5"/>
          <p:cNvSpPr/>
          <p:nvPr/>
        </p:nvSpPr>
        <p:spPr>
          <a:xfrm>
            <a:off x="2286000" y="32920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819400" y="3520687"/>
            <a:ext cx="91440" cy="91440"/>
          </a:xfrm>
          <a:prstGeom prst="ellips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429000" y="321588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438400" y="388644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868238" y="2834887"/>
            <a:ext cx="1941762" cy="1619583"/>
          </a:xfrm>
          <a:custGeom>
            <a:avLst/>
            <a:gdLst>
              <a:gd name="connsiteX0" fmla="*/ 172273 w 1941762"/>
              <a:gd name="connsiteY0" fmla="*/ 369206 h 1619583"/>
              <a:gd name="connsiteX1" fmla="*/ 881053 w 1941762"/>
              <a:gd name="connsiteY1" fmla="*/ 44305 h 1619583"/>
              <a:gd name="connsiteX2" fmla="*/ 1663665 w 1941762"/>
              <a:gd name="connsiteY2" fmla="*/ 103378 h 1619583"/>
              <a:gd name="connsiteX3" fmla="*/ 1929457 w 1941762"/>
              <a:gd name="connsiteY3" fmla="*/ 605498 h 1619583"/>
              <a:gd name="connsiteX4" fmla="*/ 1737496 w 1941762"/>
              <a:gd name="connsiteY4" fmla="*/ 1196227 h 1619583"/>
              <a:gd name="connsiteX5" fmla="*/ 1220677 w 1941762"/>
              <a:gd name="connsiteY5" fmla="*/ 1521129 h 1619583"/>
              <a:gd name="connsiteX6" fmla="*/ 615261 w 1941762"/>
              <a:gd name="connsiteY6" fmla="*/ 1565433 h 1619583"/>
              <a:gd name="connsiteX7" fmla="*/ 98442 w 1941762"/>
              <a:gd name="connsiteY7" fmla="*/ 1196227 h 1619583"/>
              <a:gd name="connsiteX8" fmla="*/ 24611 w 1941762"/>
              <a:gd name="connsiteY8" fmla="*/ 767949 h 1619583"/>
              <a:gd name="connsiteX9" fmla="*/ 172273 w 1941762"/>
              <a:gd name="connsiteY9" fmla="*/ 369206 h 161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762" h="1619583">
                <a:moveTo>
                  <a:pt x="172273" y="369206"/>
                </a:moveTo>
                <a:cubicBezTo>
                  <a:pt x="315013" y="248599"/>
                  <a:pt x="632488" y="88610"/>
                  <a:pt x="881053" y="44305"/>
                </a:cubicBezTo>
                <a:cubicBezTo>
                  <a:pt x="1129618" y="0"/>
                  <a:pt x="1488931" y="9846"/>
                  <a:pt x="1663665" y="103378"/>
                </a:cubicBezTo>
                <a:cubicBezTo>
                  <a:pt x="1838399" y="196910"/>
                  <a:pt x="1917152" y="423356"/>
                  <a:pt x="1929457" y="605498"/>
                </a:cubicBezTo>
                <a:cubicBezTo>
                  <a:pt x="1941762" y="787640"/>
                  <a:pt x="1855626" y="1043622"/>
                  <a:pt x="1737496" y="1196227"/>
                </a:cubicBezTo>
                <a:cubicBezTo>
                  <a:pt x="1619366" y="1348832"/>
                  <a:pt x="1407716" y="1459595"/>
                  <a:pt x="1220677" y="1521129"/>
                </a:cubicBezTo>
                <a:cubicBezTo>
                  <a:pt x="1033638" y="1582663"/>
                  <a:pt x="802300" y="1619583"/>
                  <a:pt x="615261" y="1565433"/>
                </a:cubicBezTo>
                <a:cubicBezTo>
                  <a:pt x="428222" y="1511283"/>
                  <a:pt x="196884" y="1329141"/>
                  <a:pt x="98442" y="1196227"/>
                </a:cubicBezTo>
                <a:cubicBezTo>
                  <a:pt x="0" y="1063313"/>
                  <a:pt x="9845" y="903324"/>
                  <a:pt x="24611" y="767949"/>
                </a:cubicBezTo>
                <a:cubicBezTo>
                  <a:pt x="39377" y="632574"/>
                  <a:pt x="29533" y="489813"/>
                  <a:pt x="172273" y="369206"/>
                </a:cubicBezTo>
                <a:close/>
              </a:path>
            </a:pathLst>
          </a:custGeom>
          <a:solidFill>
            <a:srgbClr val="3366FF">
              <a:alpha val="25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75960" y="308287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080760" y="3616270"/>
            <a:ext cx="91440" cy="9144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324600" y="331147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10800000" flipV="1">
            <a:off x="2819400" y="3159070"/>
            <a:ext cx="2971800" cy="4572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V="1">
            <a:off x="2819400" y="3387670"/>
            <a:ext cx="3581400" cy="2286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2819400" y="3616270"/>
            <a:ext cx="3276600" cy="762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4" name="Freeform 33"/>
          <p:cNvSpPr/>
          <p:nvPr/>
        </p:nvSpPr>
        <p:spPr>
          <a:xfrm>
            <a:off x="5118967" y="2590800"/>
            <a:ext cx="1752262" cy="1782035"/>
          </a:xfrm>
          <a:custGeom>
            <a:avLst/>
            <a:gdLst>
              <a:gd name="connsiteX0" fmla="*/ 374078 w 1752262"/>
              <a:gd name="connsiteY0" fmla="*/ 167374 h 1782035"/>
              <a:gd name="connsiteX1" fmla="*/ 713702 w 1752262"/>
              <a:gd name="connsiteY1" fmla="*/ 4923 h 1782035"/>
              <a:gd name="connsiteX2" fmla="*/ 1481547 w 1752262"/>
              <a:gd name="connsiteY2" fmla="*/ 196910 h 1782035"/>
              <a:gd name="connsiteX3" fmla="*/ 1717807 w 1752262"/>
              <a:gd name="connsiteY3" fmla="*/ 935322 h 1782035"/>
              <a:gd name="connsiteX4" fmla="*/ 1274819 w 1752262"/>
              <a:gd name="connsiteY4" fmla="*/ 1718039 h 1782035"/>
              <a:gd name="connsiteX5" fmla="*/ 344545 w 1752262"/>
              <a:gd name="connsiteY5" fmla="*/ 1319296 h 1782035"/>
              <a:gd name="connsiteX6" fmla="*/ 4922 w 1752262"/>
              <a:gd name="connsiteY6" fmla="*/ 684262 h 1782035"/>
              <a:gd name="connsiteX7" fmla="*/ 374078 w 1752262"/>
              <a:gd name="connsiteY7" fmla="*/ 167374 h 178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262" h="1782035">
                <a:moveTo>
                  <a:pt x="374078" y="167374"/>
                </a:moveTo>
                <a:cubicBezTo>
                  <a:pt x="492208" y="54151"/>
                  <a:pt x="529124" y="0"/>
                  <a:pt x="713702" y="4923"/>
                </a:cubicBezTo>
                <a:cubicBezTo>
                  <a:pt x="898280" y="9846"/>
                  <a:pt x="1314196" y="41844"/>
                  <a:pt x="1481547" y="196910"/>
                </a:cubicBezTo>
                <a:cubicBezTo>
                  <a:pt x="1648898" y="351976"/>
                  <a:pt x="1752262" y="681801"/>
                  <a:pt x="1717807" y="935322"/>
                </a:cubicBezTo>
                <a:cubicBezTo>
                  <a:pt x="1683352" y="1188844"/>
                  <a:pt x="1503696" y="1654043"/>
                  <a:pt x="1274819" y="1718039"/>
                </a:cubicBezTo>
                <a:cubicBezTo>
                  <a:pt x="1045942" y="1782035"/>
                  <a:pt x="556194" y="1491592"/>
                  <a:pt x="344545" y="1319296"/>
                </a:cubicBezTo>
                <a:cubicBezTo>
                  <a:pt x="132896" y="1147000"/>
                  <a:pt x="0" y="873788"/>
                  <a:pt x="4922" y="684262"/>
                </a:cubicBezTo>
                <a:cubicBezTo>
                  <a:pt x="9844" y="494736"/>
                  <a:pt x="255948" y="280597"/>
                  <a:pt x="374078" y="167374"/>
                </a:cubicBezTo>
                <a:close/>
              </a:path>
            </a:pathLst>
          </a:custGeom>
          <a:solidFill>
            <a:srgbClr val="FF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3505200" y="3235270"/>
            <a:ext cx="259080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86000" y="3311470"/>
            <a:ext cx="3886200" cy="381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14600" y="3692470"/>
            <a:ext cx="3581400" cy="2286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Coefficient</a:t>
            </a:r>
            <a:endParaRPr lang="en-US" dirty="0"/>
          </a:p>
        </p:txBody>
      </p:sp>
      <p:sp>
        <p:nvSpPr>
          <p:cNvPr id="3" name="Content Placeholder 2"/>
          <p:cNvSpPr>
            <a:spLocks noGrp="1"/>
          </p:cNvSpPr>
          <p:nvPr>
            <p:ph idx="1"/>
          </p:nvPr>
        </p:nvSpPr>
        <p:spPr>
          <a:xfrm>
            <a:off x="381000" y="1676400"/>
            <a:ext cx="8382000" cy="4419600"/>
          </a:xfrm>
        </p:spPr>
        <p:txBody>
          <a:bodyPr/>
          <a:lstStyle/>
          <a:p>
            <a:r>
              <a:rPr lang="en-US" dirty="0" smtClean="0"/>
              <a:t>Silhouette coefficient combines cohesion and separation into a single number</a:t>
            </a:r>
          </a:p>
          <a:p>
            <a:r>
              <a:rPr lang="en-US" dirty="0" smtClean="0"/>
              <a:t>Let </a:t>
            </a:r>
            <a:r>
              <a:rPr lang="en-US" dirty="0" err="1" smtClean="0">
                <a:latin typeface="Lucida Grande"/>
                <a:cs typeface="Lucida Grande"/>
              </a:rPr>
              <a:t>C</a:t>
            </a:r>
            <a:r>
              <a:rPr lang="en-US" baseline="-25000" dirty="0" err="1" smtClean="0">
                <a:latin typeface="Lucida Grande"/>
                <a:cs typeface="Lucida Grande"/>
              </a:rPr>
              <a:t>i</a:t>
            </a:r>
            <a:r>
              <a:rPr lang="en-US" dirty="0" smtClean="0"/>
              <a:t> be the cluster that </a:t>
            </a:r>
            <a:r>
              <a:rPr lang="en-US" dirty="0" smtClean="0">
                <a:latin typeface="Lucida Grande"/>
                <a:cs typeface="Lucida Grande"/>
              </a:rPr>
              <a:t>x</a:t>
            </a:r>
            <a:r>
              <a:rPr lang="en-US" baseline="-25000" dirty="0" smtClean="0">
                <a:latin typeface="Lucida Grande"/>
                <a:cs typeface="Lucida Grande"/>
              </a:rPr>
              <a:t>i</a:t>
            </a:r>
            <a:r>
              <a:rPr lang="en-US" dirty="0" smtClean="0"/>
              <a:t> belongs to  </a:t>
            </a:r>
          </a:p>
          <a:p>
            <a:pPr lvl="1"/>
            <a:r>
              <a:rPr lang="en-US" dirty="0" smtClean="0"/>
              <a:t>Let </a:t>
            </a:r>
            <a:r>
              <a:rPr lang="en-US" dirty="0" smtClean="0">
                <a:latin typeface="Lucida Grande"/>
                <a:cs typeface="Lucida Grande"/>
              </a:rPr>
              <a:t>a</a:t>
            </a:r>
            <a:r>
              <a:rPr lang="en-US" dirty="0" smtClean="0"/>
              <a:t> be average of </a:t>
            </a:r>
            <a:r>
              <a:rPr lang="en-US" dirty="0" err="1" smtClean="0">
                <a:latin typeface="Lucida Grande"/>
                <a:cs typeface="Lucida Grande"/>
              </a:rPr>
              <a:t>d(x</a:t>
            </a:r>
            <a:r>
              <a:rPr lang="en-US" baseline="-25000" dirty="0" err="1" smtClean="0">
                <a:latin typeface="Lucida Grande"/>
                <a:cs typeface="Lucida Grande"/>
              </a:rPr>
              <a:t>i</a:t>
            </a:r>
            <a:r>
              <a:rPr lang="en-US" dirty="0" err="1" smtClean="0">
                <a:latin typeface="Lucida Grande"/>
                <a:cs typeface="Lucida Grande"/>
              </a:rPr>
              <a:t>,y</a:t>
            </a:r>
            <a:r>
              <a:rPr lang="en-US" dirty="0" smtClean="0">
                <a:latin typeface="Lucida Grande"/>
                <a:cs typeface="Lucida Grande"/>
              </a:rPr>
              <a:t>) </a:t>
            </a:r>
            <a:r>
              <a:rPr lang="en-US" dirty="0" smtClean="0"/>
              <a:t>for all </a:t>
            </a:r>
            <a:r>
              <a:rPr lang="en-US" dirty="0" err="1" smtClean="0">
                <a:latin typeface="Lucida Grande"/>
                <a:cs typeface="Lucida Grande"/>
              </a:rPr>
              <a:t>y</a:t>
            </a:r>
            <a:r>
              <a:rPr lang="en-US" dirty="0" smtClean="0"/>
              <a:t> in </a:t>
            </a:r>
            <a:r>
              <a:rPr lang="en-US" dirty="0" err="1" smtClean="0">
                <a:latin typeface="Lucida Grande"/>
                <a:cs typeface="Lucida Grande"/>
              </a:rPr>
              <a:t>C</a:t>
            </a:r>
            <a:r>
              <a:rPr lang="en-US" baseline="-25000" dirty="0" err="1" smtClean="0">
                <a:latin typeface="Lucida Grande"/>
                <a:cs typeface="Lucida Grande"/>
              </a:rPr>
              <a:t>i</a:t>
            </a:r>
            <a:endParaRPr lang="en-US" baseline="-25000" dirty="0" smtClean="0">
              <a:latin typeface="Lucida Grande"/>
              <a:cs typeface="Lucida Grande"/>
            </a:endParaRPr>
          </a:p>
          <a:p>
            <a:pPr lvl="1"/>
            <a:r>
              <a:rPr lang="en-US" dirty="0" smtClean="0"/>
              <a:t>For </a:t>
            </a:r>
            <a:r>
              <a:rPr lang="en-US" dirty="0" err="1" smtClean="0">
                <a:latin typeface="Lucida Grande"/>
                <a:cs typeface="Lucida Grande"/>
              </a:rPr>
              <a:t>C</a:t>
            </a:r>
            <a:r>
              <a:rPr lang="en-US" baseline="-25000" dirty="0" err="1" smtClean="0">
                <a:latin typeface="Lucida Grande"/>
                <a:cs typeface="Lucida Grande"/>
              </a:rPr>
              <a:t>j</a:t>
            </a:r>
            <a:r>
              <a:rPr lang="en-US" dirty="0" smtClean="0">
                <a:latin typeface="Lucida Grande"/>
                <a:cs typeface="Lucida Grande"/>
              </a:rPr>
              <a:t> ≠ </a:t>
            </a:r>
            <a:r>
              <a:rPr lang="en-US" dirty="0" err="1" smtClean="0">
                <a:latin typeface="Lucida Grande"/>
                <a:cs typeface="Lucida Grande"/>
              </a:rPr>
              <a:t>C</a:t>
            </a:r>
            <a:r>
              <a:rPr lang="en-US" baseline="-25000" dirty="0" err="1" smtClean="0">
                <a:latin typeface="Lucida Grande"/>
                <a:cs typeface="Lucida Grande"/>
              </a:rPr>
              <a:t>i</a:t>
            </a:r>
            <a:r>
              <a:rPr lang="en-US" dirty="0" smtClean="0"/>
              <a:t>, let </a:t>
            </a:r>
            <a:r>
              <a:rPr lang="en-US" dirty="0" err="1" smtClean="0">
                <a:latin typeface="Lucida Grande"/>
                <a:cs typeface="Lucida Grande"/>
              </a:rPr>
              <a:t>b</a:t>
            </a:r>
            <a:r>
              <a:rPr lang="en-US" baseline="-25000" dirty="0" err="1" smtClean="0">
                <a:latin typeface="Lucida Grande"/>
                <a:cs typeface="Lucida Grande"/>
              </a:rPr>
              <a:t>j</a:t>
            </a:r>
            <a:r>
              <a:rPr lang="en-US" dirty="0" smtClean="0"/>
              <a:t> be </a:t>
            </a:r>
            <a:r>
              <a:rPr lang="en-US" dirty="0" err="1" smtClean="0"/>
              <a:t>avg</a:t>
            </a:r>
            <a:r>
              <a:rPr lang="en-US" dirty="0" smtClean="0"/>
              <a:t> </a:t>
            </a:r>
            <a:r>
              <a:rPr lang="en-US" dirty="0" err="1" smtClean="0">
                <a:latin typeface="Lucida Grande"/>
                <a:cs typeface="Lucida Grande"/>
              </a:rPr>
              <a:t>d(x</a:t>
            </a:r>
            <a:r>
              <a:rPr lang="en-US" baseline="-25000" dirty="0" err="1" smtClean="0">
                <a:latin typeface="Lucida Grande"/>
                <a:cs typeface="Lucida Grande"/>
              </a:rPr>
              <a:t>i</a:t>
            </a:r>
            <a:r>
              <a:rPr lang="en-US" dirty="0" err="1" smtClean="0">
                <a:latin typeface="Lucida Grande"/>
                <a:cs typeface="Lucida Grande"/>
              </a:rPr>
              <a:t>,y</a:t>
            </a:r>
            <a:r>
              <a:rPr lang="en-US" dirty="0" smtClean="0">
                <a:latin typeface="Lucida Grande"/>
                <a:cs typeface="Lucida Grande"/>
              </a:rPr>
              <a:t>) </a:t>
            </a:r>
            <a:r>
              <a:rPr lang="en-US" dirty="0" smtClean="0"/>
              <a:t>for </a:t>
            </a:r>
            <a:r>
              <a:rPr lang="en-US" dirty="0" err="1" smtClean="0">
                <a:latin typeface="Lucida Grande"/>
                <a:cs typeface="Lucida Grande"/>
              </a:rPr>
              <a:t>y</a:t>
            </a:r>
            <a:r>
              <a:rPr lang="en-US" dirty="0" smtClean="0"/>
              <a:t> in </a:t>
            </a:r>
            <a:r>
              <a:rPr lang="en-US" dirty="0" err="1" smtClean="0">
                <a:latin typeface="Lucida Grande"/>
                <a:cs typeface="Lucida Grande"/>
              </a:rPr>
              <a:t>C</a:t>
            </a:r>
            <a:r>
              <a:rPr lang="en-US" baseline="-25000" dirty="0" err="1" smtClean="0">
                <a:latin typeface="Lucida Grande"/>
                <a:cs typeface="Lucida Grande"/>
              </a:rPr>
              <a:t>j</a:t>
            </a:r>
            <a:endParaRPr lang="en-US" baseline="-25000" dirty="0" smtClean="0">
              <a:latin typeface="Lucida Grande"/>
              <a:cs typeface="Lucida Grande"/>
            </a:endParaRPr>
          </a:p>
          <a:p>
            <a:pPr lvl="1"/>
            <a:r>
              <a:rPr lang="en-US" dirty="0" smtClean="0"/>
              <a:t>Let </a:t>
            </a:r>
            <a:r>
              <a:rPr lang="en-US" dirty="0" err="1" smtClean="0">
                <a:latin typeface="Lucida Grande"/>
                <a:cs typeface="Lucida Grande"/>
              </a:rPr>
              <a:t>b</a:t>
            </a:r>
            <a:r>
              <a:rPr lang="en-US" dirty="0" smtClean="0"/>
              <a:t> be minimum of </a:t>
            </a:r>
            <a:r>
              <a:rPr lang="en-US" dirty="0" err="1" smtClean="0">
                <a:latin typeface="Lucida Grande"/>
                <a:cs typeface="Lucida Grande"/>
              </a:rPr>
              <a:t>b</a:t>
            </a:r>
            <a:r>
              <a:rPr lang="en-US" baseline="-25000" dirty="0" err="1" smtClean="0">
                <a:latin typeface="Lucida Grande"/>
                <a:cs typeface="Lucida Grande"/>
              </a:rPr>
              <a:t>j</a:t>
            </a:r>
            <a:r>
              <a:rPr lang="en-US" dirty="0" smtClean="0"/>
              <a:t>  </a:t>
            </a:r>
          </a:p>
          <a:p>
            <a:r>
              <a:rPr lang="en-US" dirty="0" smtClean="0"/>
              <a:t>Then let </a:t>
            </a:r>
            <a:r>
              <a:rPr lang="en-US" dirty="0" err="1" smtClean="0">
                <a:latin typeface="Lucida Grande"/>
                <a:cs typeface="Lucida Grande"/>
              </a:rPr>
              <a:t>S(x</a:t>
            </a:r>
            <a:r>
              <a:rPr lang="en-US" baseline="-25000" dirty="0" err="1" smtClean="0">
                <a:latin typeface="Lucida Grande"/>
                <a:cs typeface="Lucida Grande"/>
              </a:rPr>
              <a:t>i</a:t>
            </a:r>
            <a:r>
              <a:rPr lang="en-US" dirty="0" smtClean="0">
                <a:latin typeface="Lucida Grande"/>
                <a:cs typeface="Lucida Grande"/>
              </a:rPr>
              <a:t>) = (</a:t>
            </a:r>
            <a:r>
              <a:rPr lang="en-US" dirty="0" err="1" smtClean="0">
                <a:latin typeface="Lucida Grande"/>
                <a:cs typeface="Lucida Grande"/>
              </a:rPr>
              <a:t>b</a:t>
            </a:r>
            <a:r>
              <a:rPr lang="en-US" dirty="0" smtClean="0">
                <a:latin typeface="Lucida Grande"/>
                <a:cs typeface="Lucida Grande"/>
              </a:rPr>
              <a:t> – a) / </a:t>
            </a:r>
            <a:r>
              <a:rPr lang="en-US" dirty="0" err="1" smtClean="0">
                <a:latin typeface="Lucida Grande"/>
                <a:cs typeface="Lucida Grande"/>
              </a:rPr>
              <a:t>max(a,b</a:t>
            </a:r>
            <a:r>
              <a:rPr lang="en-US" dirty="0" smtClean="0">
                <a:latin typeface="Lucida Grande"/>
                <a:cs typeface="Lucida Grande"/>
              </a:rPr>
              <a:t>)</a:t>
            </a:r>
          </a:p>
          <a:p>
            <a:pPr lvl="1"/>
            <a:r>
              <a:rPr lang="en-US" dirty="0" smtClean="0"/>
              <a:t>What the …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Coefficient</a:t>
            </a:r>
            <a:endParaRPr lang="en-US" dirty="0"/>
          </a:p>
        </p:txBody>
      </p:sp>
      <p:sp>
        <p:nvSpPr>
          <p:cNvPr id="3" name="Content Placeholder 2"/>
          <p:cNvSpPr>
            <a:spLocks noGrp="1"/>
          </p:cNvSpPr>
          <p:nvPr>
            <p:ph idx="1"/>
          </p:nvPr>
        </p:nvSpPr>
        <p:spPr>
          <a:xfrm>
            <a:off x="685800" y="1676400"/>
            <a:ext cx="7924800" cy="838200"/>
          </a:xfrm>
        </p:spPr>
        <p:txBody>
          <a:bodyPr/>
          <a:lstStyle/>
          <a:p>
            <a:r>
              <a:rPr lang="en-US" dirty="0" smtClean="0"/>
              <a:t>The idea...</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
        <p:nvSpPr>
          <p:cNvPr id="6" name="Oval 5"/>
          <p:cNvSpPr/>
          <p:nvPr/>
        </p:nvSpPr>
        <p:spPr>
          <a:xfrm>
            <a:off x="4114800" y="312420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876800" y="304800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19600" y="327660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67200" y="3886447"/>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544638" y="2590800"/>
            <a:ext cx="1941762" cy="1619583"/>
          </a:xfrm>
          <a:custGeom>
            <a:avLst/>
            <a:gdLst>
              <a:gd name="connsiteX0" fmla="*/ 172273 w 1941762"/>
              <a:gd name="connsiteY0" fmla="*/ 369206 h 1619583"/>
              <a:gd name="connsiteX1" fmla="*/ 881053 w 1941762"/>
              <a:gd name="connsiteY1" fmla="*/ 44305 h 1619583"/>
              <a:gd name="connsiteX2" fmla="*/ 1663665 w 1941762"/>
              <a:gd name="connsiteY2" fmla="*/ 103378 h 1619583"/>
              <a:gd name="connsiteX3" fmla="*/ 1929457 w 1941762"/>
              <a:gd name="connsiteY3" fmla="*/ 605498 h 1619583"/>
              <a:gd name="connsiteX4" fmla="*/ 1737496 w 1941762"/>
              <a:gd name="connsiteY4" fmla="*/ 1196227 h 1619583"/>
              <a:gd name="connsiteX5" fmla="*/ 1220677 w 1941762"/>
              <a:gd name="connsiteY5" fmla="*/ 1521129 h 1619583"/>
              <a:gd name="connsiteX6" fmla="*/ 615261 w 1941762"/>
              <a:gd name="connsiteY6" fmla="*/ 1565433 h 1619583"/>
              <a:gd name="connsiteX7" fmla="*/ 98442 w 1941762"/>
              <a:gd name="connsiteY7" fmla="*/ 1196227 h 1619583"/>
              <a:gd name="connsiteX8" fmla="*/ 24611 w 1941762"/>
              <a:gd name="connsiteY8" fmla="*/ 767949 h 1619583"/>
              <a:gd name="connsiteX9" fmla="*/ 172273 w 1941762"/>
              <a:gd name="connsiteY9" fmla="*/ 369206 h 161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1762" h="1619583">
                <a:moveTo>
                  <a:pt x="172273" y="369206"/>
                </a:moveTo>
                <a:cubicBezTo>
                  <a:pt x="315013" y="248599"/>
                  <a:pt x="632488" y="88610"/>
                  <a:pt x="881053" y="44305"/>
                </a:cubicBezTo>
                <a:cubicBezTo>
                  <a:pt x="1129618" y="0"/>
                  <a:pt x="1488931" y="9846"/>
                  <a:pt x="1663665" y="103378"/>
                </a:cubicBezTo>
                <a:cubicBezTo>
                  <a:pt x="1838399" y="196910"/>
                  <a:pt x="1917152" y="423356"/>
                  <a:pt x="1929457" y="605498"/>
                </a:cubicBezTo>
                <a:cubicBezTo>
                  <a:pt x="1941762" y="787640"/>
                  <a:pt x="1855626" y="1043622"/>
                  <a:pt x="1737496" y="1196227"/>
                </a:cubicBezTo>
                <a:cubicBezTo>
                  <a:pt x="1619366" y="1348832"/>
                  <a:pt x="1407716" y="1459595"/>
                  <a:pt x="1220677" y="1521129"/>
                </a:cubicBezTo>
                <a:cubicBezTo>
                  <a:pt x="1033638" y="1582663"/>
                  <a:pt x="802300" y="1619583"/>
                  <a:pt x="615261" y="1565433"/>
                </a:cubicBezTo>
                <a:cubicBezTo>
                  <a:pt x="428222" y="1511283"/>
                  <a:pt x="196884" y="1329141"/>
                  <a:pt x="98442" y="1196227"/>
                </a:cubicBezTo>
                <a:cubicBezTo>
                  <a:pt x="0" y="1063313"/>
                  <a:pt x="9845" y="903324"/>
                  <a:pt x="24611" y="767949"/>
                </a:cubicBezTo>
                <a:cubicBezTo>
                  <a:pt x="39377" y="632574"/>
                  <a:pt x="29533" y="489813"/>
                  <a:pt x="172273" y="369206"/>
                </a:cubicBezTo>
                <a:close/>
              </a:path>
            </a:pathLst>
          </a:custGeom>
          <a:solidFill>
            <a:srgbClr val="3366FF">
              <a:alpha val="25000"/>
            </a:srgbClr>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604760" y="308287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909560" y="361627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8153400" y="331147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endCxn id="7" idx="4"/>
          </p:cNvCxnSpPr>
          <p:nvPr/>
        </p:nvCxnSpPr>
        <p:spPr>
          <a:xfrm rot="10800000">
            <a:off x="4922520" y="3139440"/>
            <a:ext cx="2697480" cy="1963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7" idx="5"/>
          </p:cNvCxnSpPr>
          <p:nvPr/>
        </p:nvCxnSpPr>
        <p:spPr>
          <a:xfrm rot="10800000">
            <a:off x="4954850" y="3126050"/>
            <a:ext cx="3274751" cy="2616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7" idx="5"/>
          </p:cNvCxnSpPr>
          <p:nvPr/>
        </p:nvCxnSpPr>
        <p:spPr>
          <a:xfrm rot="10800000">
            <a:off x="4954850" y="3126050"/>
            <a:ext cx="2969951" cy="5664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947767" y="2485165"/>
            <a:ext cx="1752262" cy="1782035"/>
          </a:xfrm>
          <a:custGeom>
            <a:avLst/>
            <a:gdLst>
              <a:gd name="connsiteX0" fmla="*/ 374078 w 1752262"/>
              <a:gd name="connsiteY0" fmla="*/ 167374 h 1782035"/>
              <a:gd name="connsiteX1" fmla="*/ 713702 w 1752262"/>
              <a:gd name="connsiteY1" fmla="*/ 4923 h 1782035"/>
              <a:gd name="connsiteX2" fmla="*/ 1481547 w 1752262"/>
              <a:gd name="connsiteY2" fmla="*/ 196910 h 1782035"/>
              <a:gd name="connsiteX3" fmla="*/ 1717807 w 1752262"/>
              <a:gd name="connsiteY3" fmla="*/ 935322 h 1782035"/>
              <a:gd name="connsiteX4" fmla="*/ 1274819 w 1752262"/>
              <a:gd name="connsiteY4" fmla="*/ 1718039 h 1782035"/>
              <a:gd name="connsiteX5" fmla="*/ 344545 w 1752262"/>
              <a:gd name="connsiteY5" fmla="*/ 1319296 h 1782035"/>
              <a:gd name="connsiteX6" fmla="*/ 4922 w 1752262"/>
              <a:gd name="connsiteY6" fmla="*/ 684262 h 1782035"/>
              <a:gd name="connsiteX7" fmla="*/ 374078 w 1752262"/>
              <a:gd name="connsiteY7" fmla="*/ 167374 h 178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2262" h="1782035">
                <a:moveTo>
                  <a:pt x="374078" y="167374"/>
                </a:moveTo>
                <a:cubicBezTo>
                  <a:pt x="492208" y="54151"/>
                  <a:pt x="529124" y="0"/>
                  <a:pt x="713702" y="4923"/>
                </a:cubicBezTo>
                <a:cubicBezTo>
                  <a:pt x="898280" y="9846"/>
                  <a:pt x="1314196" y="41844"/>
                  <a:pt x="1481547" y="196910"/>
                </a:cubicBezTo>
                <a:cubicBezTo>
                  <a:pt x="1648898" y="351976"/>
                  <a:pt x="1752262" y="681801"/>
                  <a:pt x="1717807" y="935322"/>
                </a:cubicBezTo>
                <a:cubicBezTo>
                  <a:pt x="1683352" y="1188844"/>
                  <a:pt x="1503696" y="1654043"/>
                  <a:pt x="1274819" y="1718039"/>
                </a:cubicBezTo>
                <a:cubicBezTo>
                  <a:pt x="1045942" y="1782035"/>
                  <a:pt x="556194" y="1491592"/>
                  <a:pt x="344545" y="1319296"/>
                </a:cubicBezTo>
                <a:cubicBezTo>
                  <a:pt x="132896" y="1147000"/>
                  <a:pt x="0" y="873788"/>
                  <a:pt x="4922" y="684262"/>
                </a:cubicBezTo>
                <a:cubicBezTo>
                  <a:pt x="9844" y="494736"/>
                  <a:pt x="255948" y="280597"/>
                  <a:pt x="374078" y="167374"/>
                </a:cubicBezTo>
                <a:close/>
              </a:path>
            </a:pathLst>
          </a:custGeom>
          <a:solidFill>
            <a:srgbClr val="FF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219593" y="4729835"/>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24393" y="5263235"/>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768233" y="4958435"/>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5821532" y="4300121"/>
            <a:ext cx="1341268" cy="1341448"/>
          </a:xfrm>
          <a:custGeom>
            <a:avLst/>
            <a:gdLst>
              <a:gd name="connsiteX0" fmla="*/ 83675 w 1341268"/>
              <a:gd name="connsiteY0" fmla="*/ 275674 h 1341448"/>
              <a:gd name="connsiteX1" fmla="*/ 511896 w 1341268"/>
              <a:gd name="connsiteY1" fmla="*/ 9845 h 1341448"/>
              <a:gd name="connsiteX2" fmla="*/ 1132079 w 1341268"/>
              <a:gd name="connsiteY2" fmla="*/ 216601 h 1341448"/>
              <a:gd name="connsiteX3" fmla="*/ 1250209 w 1341268"/>
              <a:gd name="connsiteY3" fmla="*/ 1043622 h 1341448"/>
              <a:gd name="connsiteX4" fmla="*/ 585727 w 1341268"/>
              <a:gd name="connsiteY4" fmla="*/ 1324218 h 1341448"/>
              <a:gd name="connsiteX5" fmla="*/ 98441 w 1341268"/>
              <a:gd name="connsiteY5" fmla="*/ 940244 h 1341448"/>
              <a:gd name="connsiteX6" fmla="*/ 9844 w 1341268"/>
              <a:gd name="connsiteY6" fmla="*/ 763025 h 1341448"/>
              <a:gd name="connsiteX7" fmla="*/ 83675 w 1341268"/>
              <a:gd name="connsiteY7" fmla="*/ 275674 h 134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268" h="1341448">
                <a:moveTo>
                  <a:pt x="83675" y="275674"/>
                </a:moveTo>
                <a:cubicBezTo>
                  <a:pt x="167350" y="150144"/>
                  <a:pt x="337162" y="19690"/>
                  <a:pt x="511896" y="9845"/>
                </a:cubicBezTo>
                <a:cubicBezTo>
                  <a:pt x="686630" y="0"/>
                  <a:pt x="1009027" y="44305"/>
                  <a:pt x="1132079" y="216601"/>
                </a:cubicBezTo>
                <a:cubicBezTo>
                  <a:pt x="1255131" y="388897"/>
                  <a:pt x="1341268" y="859019"/>
                  <a:pt x="1250209" y="1043622"/>
                </a:cubicBezTo>
                <a:cubicBezTo>
                  <a:pt x="1159150" y="1228225"/>
                  <a:pt x="777688" y="1341448"/>
                  <a:pt x="585727" y="1324218"/>
                </a:cubicBezTo>
                <a:cubicBezTo>
                  <a:pt x="393766" y="1306988"/>
                  <a:pt x="194421" y="1033776"/>
                  <a:pt x="98441" y="940244"/>
                </a:cubicBezTo>
                <a:cubicBezTo>
                  <a:pt x="2461" y="846712"/>
                  <a:pt x="12305" y="871325"/>
                  <a:pt x="9844" y="763025"/>
                </a:cubicBezTo>
                <a:cubicBezTo>
                  <a:pt x="7383" y="654725"/>
                  <a:pt x="0" y="401204"/>
                  <a:pt x="83675" y="275674"/>
                </a:cubicBezTo>
                <a:close/>
              </a:path>
            </a:pathLst>
          </a:cu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16200000" flipH="1">
            <a:off x="4800600" y="3276600"/>
            <a:ext cx="1600200" cy="129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4914900" y="3162300"/>
            <a:ext cx="1905000" cy="1828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4648200" y="3429000"/>
            <a:ext cx="2209800" cy="1600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4187952" y="3240472"/>
            <a:ext cx="838447" cy="609600"/>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797460" y="2510135"/>
            <a:ext cx="432731" cy="461665"/>
          </a:xfrm>
          <a:prstGeom prst="rect">
            <a:avLst/>
          </a:prstGeom>
          <a:noFill/>
        </p:spPr>
        <p:txBody>
          <a:bodyPr wrap="none" rtlCol="0">
            <a:spAutoFit/>
          </a:bodyPr>
          <a:lstStyle/>
          <a:p>
            <a:r>
              <a:rPr lang="en-US" dirty="0" smtClean="0">
                <a:latin typeface="Lucida Grande"/>
                <a:cs typeface="Lucida Grande"/>
              </a:rPr>
              <a:t>x</a:t>
            </a:r>
            <a:r>
              <a:rPr lang="en-US" baseline="-25000" dirty="0" smtClean="0">
                <a:latin typeface="Lucida Grande"/>
                <a:cs typeface="Lucida Grande"/>
              </a:rPr>
              <a:t>i</a:t>
            </a:r>
            <a:endParaRPr lang="en-US" baseline="-25000" dirty="0">
              <a:latin typeface="Lucida Grande"/>
              <a:cs typeface="Lucida Grande"/>
            </a:endParaRPr>
          </a:p>
        </p:txBody>
      </p:sp>
      <p:sp>
        <p:nvSpPr>
          <p:cNvPr id="42" name="TextBox 41"/>
          <p:cNvSpPr txBox="1"/>
          <p:nvPr/>
        </p:nvSpPr>
        <p:spPr>
          <a:xfrm>
            <a:off x="5715000" y="2510135"/>
            <a:ext cx="655197" cy="461665"/>
          </a:xfrm>
          <a:prstGeom prst="rect">
            <a:avLst/>
          </a:prstGeom>
          <a:noFill/>
        </p:spPr>
        <p:txBody>
          <a:bodyPr wrap="none" rtlCol="0">
            <a:spAutoFit/>
          </a:bodyPr>
          <a:lstStyle/>
          <a:p>
            <a:r>
              <a:rPr lang="en-US" dirty="0" err="1" smtClean="0"/>
              <a:t>avg</a:t>
            </a:r>
            <a:endParaRPr lang="en-US" dirty="0"/>
          </a:p>
        </p:txBody>
      </p:sp>
      <p:sp>
        <p:nvSpPr>
          <p:cNvPr id="43" name="TextBox 42"/>
          <p:cNvSpPr txBox="1"/>
          <p:nvPr/>
        </p:nvSpPr>
        <p:spPr>
          <a:xfrm>
            <a:off x="4983603" y="4186535"/>
            <a:ext cx="655197" cy="461665"/>
          </a:xfrm>
          <a:prstGeom prst="rect">
            <a:avLst/>
          </a:prstGeom>
          <a:noFill/>
        </p:spPr>
        <p:txBody>
          <a:bodyPr wrap="none" rtlCol="0">
            <a:spAutoFit/>
          </a:bodyPr>
          <a:lstStyle/>
          <a:p>
            <a:r>
              <a:rPr lang="en-US" dirty="0" err="1" smtClean="0"/>
              <a:t>avg</a:t>
            </a:r>
            <a:endParaRPr lang="en-US" dirty="0"/>
          </a:p>
        </p:txBody>
      </p:sp>
      <p:sp>
        <p:nvSpPr>
          <p:cNvPr id="44" name="TextBox 43"/>
          <p:cNvSpPr txBox="1"/>
          <p:nvPr/>
        </p:nvSpPr>
        <p:spPr>
          <a:xfrm>
            <a:off x="6400800" y="3729335"/>
            <a:ext cx="1109498" cy="461665"/>
          </a:xfrm>
          <a:prstGeom prst="rect">
            <a:avLst/>
          </a:prstGeom>
          <a:noFill/>
        </p:spPr>
        <p:txBody>
          <a:bodyPr wrap="none" rtlCol="0">
            <a:spAutoFit/>
          </a:bodyPr>
          <a:lstStyle/>
          <a:p>
            <a:r>
              <a:rPr lang="en-US" dirty="0" err="1" smtClean="0">
                <a:latin typeface="Lucida Grande"/>
                <a:cs typeface="Lucida Grande"/>
              </a:rPr>
              <a:t>b</a:t>
            </a:r>
            <a:r>
              <a:rPr lang="en-US" dirty="0" smtClean="0">
                <a:latin typeface="Lucida Grande"/>
                <a:cs typeface="Lucida Grande"/>
              </a:rPr>
              <a:t>=</a:t>
            </a:r>
            <a:r>
              <a:rPr lang="en-US" dirty="0" smtClean="0"/>
              <a:t>min</a:t>
            </a:r>
            <a:endParaRPr lang="en-US" dirty="0"/>
          </a:p>
        </p:txBody>
      </p:sp>
      <p:sp>
        <p:nvSpPr>
          <p:cNvPr id="45" name="TextBox 44"/>
          <p:cNvSpPr txBox="1"/>
          <p:nvPr/>
        </p:nvSpPr>
        <p:spPr>
          <a:xfrm>
            <a:off x="2895600" y="2286000"/>
            <a:ext cx="1069824" cy="461665"/>
          </a:xfrm>
          <a:prstGeom prst="rect">
            <a:avLst/>
          </a:prstGeom>
          <a:noFill/>
        </p:spPr>
        <p:txBody>
          <a:bodyPr wrap="none" rtlCol="0">
            <a:spAutoFit/>
          </a:bodyPr>
          <a:lstStyle/>
          <a:p>
            <a:r>
              <a:rPr lang="en-US" dirty="0" smtClean="0">
                <a:latin typeface="Lucida Grande"/>
                <a:cs typeface="Lucida Grande"/>
              </a:rPr>
              <a:t>a=</a:t>
            </a:r>
            <a:r>
              <a:rPr lang="en-US" dirty="0" err="1" smtClean="0"/>
              <a:t>avg</a:t>
            </a:r>
            <a:endParaRPr lang="en-US" dirty="0"/>
          </a:p>
        </p:txBody>
      </p:sp>
      <p:cxnSp>
        <p:nvCxnSpPr>
          <p:cNvPr id="47" name="Straight Arrow Connector 46"/>
          <p:cNvCxnSpPr/>
          <p:nvPr/>
        </p:nvCxnSpPr>
        <p:spPr>
          <a:xfrm>
            <a:off x="3865337" y="2669233"/>
            <a:ext cx="630463" cy="37876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4" idx="1"/>
          </p:cNvCxnSpPr>
          <p:nvPr/>
        </p:nvCxnSpPr>
        <p:spPr>
          <a:xfrm rot="10800000">
            <a:off x="6172200" y="2971800"/>
            <a:ext cx="228600" cy="98836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44" idx="1"/>
            <a:endCxn id="43" idx="3"/>
          </p:cNvCxnSpPr>
          <p:nvPr/>
        </p:nvCxnSpPr>
        <p:spPr>
          <a:xfrm rot="10800000" flipV="1">
            <a:off x="5638800" y="3960168"/>
            <a:ext cx="76200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7" idx="3"/>
            <a:endCxn id="8" idx="7"/>
          </p:cNvCxnSpPr>
          <p:nvPr/>
        </p:nvCxnSpPr>
        <p:spPr>
          <a:xfrm rot="5400000">
            <a:off x="4611949" y="3011749"/>
            <a:ext cx="163942" cy="392542"/>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7" idx="3"/>
            <a:endCxn id="6" idx="6"/>
          </p:cNvCxnSpPr>
          <p:nvPr/>
        </p:nvCxnSpPr>
        <p:spPr>
          <a:xfrm rot="5400000">
            <a:off x="4526281" y="2806009"/>
            <a:ext cx="43871" cy="683951"/>
          </a:xfrm>
          <a:prstGeom prst="line">
            <a:avLst/>
          </a:prstGeom>
          <a:ln>
            <a:solidFill>
              <a:srgbClr val="3366FF"/>
            </a:solidFill>
          </a:ln>
        </p:spPr>
        <p:style>
          <a:lnRef idx="2">
            <a:schemeClr val="accent1"/>
          </a:lnRef>
          <a:fillRef idx="0">
            <a:schemeClr val="accent1"/>
          </a:fillRef>
          <a:effectRef idx="1">
            <a:schemeClr val="accent1"/>
          </a:effectRef>
          <a:fontRef idx="minor">
            <a:schemeClr val="tx1"/>
          </a:fontRef>
        </p:style>
      </p:cxnSp>
      <p:sp>
        <p:nvSpPr>
          <p:cNvPr id="66" name="Content Placeholder 2"/>
          <p:cNvSpPr txBox="1">
            <a:spLocks/>
          </p:cNvSpPr>
          <p:nvPr/>
        </p:nvSpPr>
        <p:spPr bwMode="auto">
          <a:xfrm>
            <a:off x="685800" y="5334000"/>
            <a:ext cx="7924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accent2"/>
              </a:buClr>
              <a:buSzPct val="75000"/>
              <a:buFont typeface="Wingdings" charset="2"/>
              <a:buChar char="q"/>
            </a:pPr>
            <a:r>
              <a:rPr lang="en-US" sz="3200" kern="0" dirty="0" smtClean="0">
                <a:ea typeface="ＭＳ Ｐゴシック" charset="-128"/>
                <a:cs typeface="ＭＳ Ｐゴシック" charset="-128"/>
              </a:rPr>
              <a:t>Usually, </a:t>
            </a:r>
            <a:r>
              <a:rPr lang="en-US" sz="3200" kern="0" dirty="0" err="1" smtClean="0">
                <a:latin typeface="Lucida Grande"/>
                <a:ea typeface="ＭＳ Ｐゴシック" charset="-128"/>
                <a:cs typeface="Lucida Grande"/>
              </a:rPr>
              <a:t>S(x</a:t>
            </a:r>
            <a:r>
              <a:rPr lang="en-US" sz="3200" kern="0" baseline="-25000" dirty="0" err="1" smtClean="0">
                <a:latin typeface="Lucida Grande"/>
                <a:ea typeface="ＭＳ Ｐゴシック" charset="-128"/>
                <a:cs typeface="Lucida Grande"/>
              </a:rPr>
              <a:t>i</a:t>
            </a:r>
            <a:r>
              <a:rPr lang="en-US" sz="3200" kern="0" dirty="0" smtClean="0">
                <a:latin typeface="Lucida Grande"/>
                <a:ea typeface="ＭＳ Ｐゴシック" charset="-128"/>
                <a:cs typeface="Lucida Grande"/>
              </a:rPr>
              <a:t>) = 1 - a/</a:t>
            </a:r>
            <a:r>
              <a:rPr lang="en-US" sz="3200" kern="0" dirty="0" err="1" smtClean="0">
                <a:latin typeface="Lucida Grande"/>
                <a:ea typeface="ＭＳ Ｐゴシック" charset="-128"/>
                <a:cs typeface="Lucida Grande"/>
              </a:rPr>
              <a:t>b</a:t>
            </a:r>
            <a:endParaRPr kumimoji="0" lang="en-US" sz="3200" b="0" i="0" u="none" strike="noStrike" kern="0" cap="none" spc="0" normalizeH="0" baseline="0" noProof="0" dirty="0" smtClean="0">
              <a:ln>
                <a:noFill/>
              </a:ln>
              <a:solidFill>
                <a:schemeClr val="tx1"/>
              </a:solidFill>
              <a:effectLst/>
              <a:uLnTx/>
              <a:uFillTx/>
              <a:latin typeface="Lucida Grande"/>
              <a:ea typeface="ＭＳ Ｐゴシック" charset="-128"/>
              <a:cs typeface="Lucida Grande"/>
            </a:endParaRPr>
          </a:p>
          <a:p>
            <a:pPr marL="342900" marR="0" lvl="0" indent="-342900" algn="l" defTabSz="914400" rtl="0" eaLnBrk="0" fontAlgn="base" latinLnBrk="0" hangingPunct="0">
              <a:lnSpc>
                <a:spcPct val="100000"/>
              </a:lnSpc>
              <a:spcBef>
                <a:spcPct val="20000"/>
              </a:spcBef>
              <a:spcAft>
                <a:spcPct val="0"/>
              </a:spcAft>
              <a:buClr>
                <a:schemeClr val="accent2"/>
              </a:buClr>
              <a:buSzPct val="75000"/>
              <a:buFont typeface="Wingdings" charset="2"/>
              <a:buChar char="q"/>
              <a:tabLst/>
              <a:defRPr/>
            </a:pPr>
            <a:endPar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0" fontAlgn="base" latinLnBrk="0" hangingPunct="0">
              <a:lnSpc>
                <a:spcPct val="100000"/>
              </a:lnSpc>
              <a:spcBef>
                <a:spcPct val="20000"/>
              </a:spcBef>
              <a:spcAft>
                <a:spcPct val="0"/>
              </a:spcAft>
              <a:buClr>
                <a:schemeClr val="accent2"/>
              </a:buClr>
              <a:buSzPct val="75000"/>
              <a:buFont typeface="Wingdings" charset="2"/>
              <a:buChar char="q"/>
              <a:tabLst/>
              <a:defRPr/>
            </a:pPr>
            <a:endParaRPr kumimoji="0" lang="en-US" sz="3200" b="0"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37" name="TextBox 36"/>
          <p:cNvSpPr txBox="1"/>
          <p:nvPr/>
        </p:nvSpPr>
        <p:spPr>
          <a:xfrm>
            <a:off x="2972625" y="3576935"/>
            <a:ext cx="456375" cy="461665"/>
          </a:xfrm>
          <a:prstGeom prst="rect">
            <a:avLst/>
          </a:prstGeom>
          <a:noFill/>
        </p:spPr>
        <p:txBody>
          <a:bodyPr wrap="none" rtlCol="0">
            <a:spAutoFit/>
          </a:bodyPr>
          <a:lstStyle/>
          <a:p>
            <a:r>
              <a:rPr lang="en-US" dirty="0" err="1" smtClean="0">
                <a:latin typeface="Lucida Grande"/>
                <a:cs typeface="Lucida Grande"/>
              </a:rPr>
              <a:t>C</a:t>
            </a:r>
            <a:r>
              <a:rPr lang="en-US" baseline="-25000" dirty="0" err="1" smtClean="0">
                <a:latin typeface="Lucida Grande"/>
                <a:cs typeface="Lucida Grande"/>
              </a:rPr>
              <a:t>i</a:t>
            </a:r>
            <a:endParaRPr lang="en-US" dirty="0"/>
          </a:p>
        </p:txBody>
      </p:sp>
      <p:sp>
        <p:nvSpPr>
          <p:cNvPr id="38" name="TextBox 37"/>
          <p:cNvSpPr txBox="1"/>
          <p:nvPr/>
        </p:nvSpPr>
        <p:spPr>
          <a:xfrm>
            <a:off x="7163625" y="4872335"/>
            <a:ext cx="460032" cy="461665"/>
          </a:xfrm>
          <a:prstGeom prst="rect">
            <a:avLst/>
          </a:prstGeom>
          <a:noFill/>
        </p:spPr>
        <p:txBody>
          <a:bodyPr wrap="none" rtlCol="0">
            <a:spAutoFit/>
          </a:bodyPr>
          <a:lstStyle/>
          <a:p>
            <a:r>
              <a:rPr lang="en-US" dirty="0" err="1" smtClean="0">
                <a:latin typeface="Lucida Grande"/>
                <a:cs typeface="Lucida Grande"/>
              </a:rPr>
              <a:t>C</a:t>
            </a:r>
            <a:r>
              <a:rPr lang="en-US" baseline="-25000" dirty="0" err="1" smtClean="0">
                <a:latin typeface="Lucida Grande"/>
                <a:cs typeface="Lucida Grande"/>
              </a:rPr>
              <a:t>j</a:t>
            </a:r>
            <a:endParaRPr lang="en-US" dirty="0"/>
          </a:p>
        </p:txBody>
      </p:sp>
      <p:sp>
        <p:nvSpPr>
          <p:cNvPr id="39" name="TextBox 38"/>
          <p:cNvSpPr txBox="1"/>
          <p:nvPr/>
        </p:nvSpPr>
        <p:spPr>
          <a:xfrm>
            <a:off x="8306625" y="2133600"/>
            <a:ext cx="518091" cy="461665"/>
          </a:xfrm>
          <a:prstGeom prst="rect">
            <a:avLst/>
          </a:prstGeom>
          <a:noFill/>
        </p:spPr>
        <p:txBody>
          <a:bodyPr wrap="none" rtlCol="0">
            <a:spAutoFit/>
          </a:bodyPr>
          <a:lstStyle/>
          <a:p>
            <a:r>
              <a:rPr lang="en-US" dirty="0" smtClean="0">
                <a:latin typeface="Lucida Grande"/>
                <a:cs typeface="Lucida Grande"/>
              </a:rPr>
              <a:t>C</a:t>
            </a:r>
            <a:r>
              <a:rPr lang="en-US" baseline="-25000" dirty="0" smtClean="0">
                <a:latin typeface="Lucida Grande"/>
                <a:cs typeface="Lucida Grande"/>
              </a:rPr>
              <a:t>k</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20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2000"/>
                                        <p:tgtEl>
                                          <p:spTgt spid="61"/>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par>
                          <p:cTn id="35" fill="hold">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20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2000"/>
                                        <p:tgtEl>
                                          <p:spTgt spid="30"/>
                                        </p:tgtEl>
                                      </p:cBhvr>
                                    </p:animEffect>
                                  </p:childTnLst>
                                </p:cTn>
                              </p:par>
                              <p:par>
                                <p:cTn id="46" presetID="10"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000"/>
                                        <p:tgtEl>
                                          <p:spTgt spid="34"/>
                                        </p:tgtEl>
                                      </p:cBhvr>
                                    </p:animEffec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1000"/>
                                        <p:tgtEl>
                                          <p:spTgt spid="66"/>
                                        </p:tgtEl>
                                      </p:cBhvr>
                                    </p:animEffect>
                                    <p:anim calcmode="lin" valueType="num">
                                      <p:cBhvr>
                                        <p:cTn id="65" dur="1000" fill="hold"/>
                                        <p:tgtEl>
                                          <p:spTgt spid="66"/>
                                        </p:tgtEl>
                                        <p:attrNameLst>
                                          <p:attrName>ppt_x</p:attrName>
                                        </p:attrNameLst>
                                      </p:cBhvr>
                                      <p:tavLst>
                                        <p:tav tm="0">
                                          <p:val>
                                            <p:strVal val="#ppt_x"/>
                                          </p:val>
                                        </p:tav>
                                        <p:tav tm="100000">
                                          <p:val>
                                            <p:strVal val="#ppt_x"/>
                                          </p:val>
                                        </p:tav>
                                      </p:tavLst>
                                    </p:anim>
                                    <p:anim calcmode="lin" valueType="num">
                                      <p:cBhvr>
                                        <p:cTn id="66" dur="900" decel="100000" fill="hold"/>
                                        <p:tgtEl>
                                          <p:spTgt spid="66"/>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Coefficient</a:t>
            </a:r>
            <a:endParaRPr lang="en-US" dirty="0"/>
          </a:p>
        </p:txBody>
      </p:sp>
      <p:sp>
        <p:nvSpPr>
          <p:cNvPr id="3" name="Content Placeholder 2"/>
          <p:cNvSpPr>
            <a:spLocks noGrp="1"/>
          </p:cNvSpPr>
          <p:nvPr>
            <p:ph idx="1"/>
          </p:nvPr>
        </p:nvSpPr>
        <p:spPr>
          <a:xfrm>
            <a:off x="685800" y="1600200"/>
            <a:ext cx="8077200" cy="4419600"/>
          </a:xfrm>
        </p:spPr>
        <p:txBody>
          <a:bodyPr/>
          <a:lstStyle/>
          <a:p>
            <a:r>
              <a:rPr lang="en-US" sz="2800" dirty="0" smtClean="0"/>
              <a:t>For given point </a:t>
            </a:r>
            <a:r>
              <a:rPr lang="en-US" sz="2800" dirty="0" smtClean="0">
                <a:latin typeface="Lucida Grande"/>
                <a:cs typeface="Lucida Grande"/>
              </a:rPr>
              <a:t>x</a:t>
            </a:r>
            <a:r>
              <a:rPr lang="en-US" sz="2800" baseline="-25000" dirty="0" smtClean="0">
                <a:latin typeface="Lucida Grande"/>
                <a:cs typeface="Lucida Grande"/>
              </a:rPr>
              <a:t>i</a:t>
            </a:r>
            <a:r>
              <a:rPr lang="en-US" sz="2800" dirty="0" smtClean="0"/>
              <a:t> …  </a:t>
            </a:r>
          </a:p>
          <a:p>
            <a:pPr lvl="1"/>
            <a:r>
              <a:rPr lang="en-US" sz="2400" dirty="0" smtClean="0"/>
              <a:t>Let </a:t>
            </a:r>
            <a:r>
              <a:rPr lang="en-US" sz="2400" dirty="0" smtClean="0">
                <a:latin typeface="Lucida Grande"/>
                <a:cs typeface="Lucida Grande"/>
              </a:rPr>
              <a:t>a</a:t>
            </a:r>
            <a:r>
              <a:rPr lang="en-US" sz="2400" dirty="0" smtClean="0"/>
              <a:t> be </a:t>
            </a:r>
            <a:r>
              <a:rPr lang="en-US" sz="2400" dirty="0" err="1" smtClean="0"/>
              <a:t>avg</a:t>
            </a:r>
            <a:r>
              <a:rPr lang="en-US" sz="2400" dirty="0" smtClean="0"/>
              <a:t> distance to points in its cluster</a:t>
            </a:r>
          </a:p>
          <a:p>
            <a:pPr lvl="1"/>
            <a:r>
              <a:rPr lang="en-US" sz="2400" dirty="0" smtClean="0"/>
              <a:t>Let </a:t>
            </a:r>
            <a:r>
              <a:rPr lang="en-US" sz="2400" dirty="0" err="1" smtClean="0">
                <a:latin typeface="Lucida Grande"/>
                <a:cs typeface="Lucida Grande"/>
              </a:rPr>
              <a:t>b</a:t>
            </a:r>
            <a:r>
              <a:rPr lang="en-US" sz="2400" dirty="0" smtClean="0"/>
              <a:t> be dist to nearest other cluster (in a sense)</a:t>
            </a:r>
          </a:p>
          <a:p>
            <a:r>
              <a:rPr lang="en-US" sz="2800" dirty="0" smtClean="0"/>
              <a:t>Typically, </a:t>
            </a:r>
            <a:r>
              <a:rPr lang="en-US" sz="2800" dirty="0" smtClean="0">
                <a:latin typeface="Lucida Grande"/>
                <a:cs typeface="Lucida Grande"/>
              </a:rPr>
              <a:t>a &lt; b, </a:t>
            </a:r>
            <a:r>
              <a:rPr lang="en-US" sz="2800" dirty="0" smtClean="0"/>
              <a:t>and hence </a:t>
            </a:r>
            <a:r>
              <a:rPr lang="en-US" sz="2800" dirty="0" smtClean="0">
                <a:latin typeface="Lucida Grande"/>
                <a:cs typeface="Lucida Grande"/>
              </a:rPr>
              <a:t>S(x</a:t>
            </a:r>
            <a:r>
              <a:rPr lang="en-US" sz="2800" baseline="-25000" dirty="0" smtClean="0">
                <a:latin typeface="Lucida Grande"/>
                <a:cs typeface="Lucida Grande"/>
              </a:rPr>
              <a:t>i</a:t>
            </a:r>
            <a:r>
              <a:rPr lang="en-US" sz="2800" dirty="0" smtClean="0">
                <a:latin typeface="Lucida Grande"/>
                <a:cs typeface="Lucida Grande"/>
              </a:rPr>
              <a:t>) = 1 – a/b  </a:t>
            </a:r>
          </a:p>
          <a:p>
            <a:r>
              <a:rPr lang="en-US" sz="2800" dirty="0" smtClean="0"/>
              <a:t>If </a:t>
            </a:r>
            <a:r>
              <a:rPr lang="en-US" sz="2800" dirty="0" smtClean="0">
                <a:latin typeface="Lucida Grande"/>
                <a:cs typeface="Lucida Grande"/>
              </a:rPr>
              <a:t>a</a:t>
            </a:r>
            <a:r>
              <a:rPr lang="en-US" sz="2800" dirty="0" smtClean="0"/>
              <a:t> is a lot less than </a:t>
            </a:r>
            <a:r>
              <a:rPr lang="en-US" sz="2800" dirty="0" err="1" smtClean="0">
                <a:latin typeface="Lucida Grande"/>
                <a:cs typeface="Lucida Grande"/>
              </a:rPr>
              <a:t>b</a:t>
            </a:r>
            <a:r>
              <a:rPr lang="en-US" sz="2800" dirty="0" smtClean="0"/>
              <a:t>, then </a:t>
            </a:r>
            <a:r>
              <a:rPr lang="en-US" sz="2800" dirty="0" err="1" smtClean="0">
                <a:latin typeface="Lucida Grande"/>
                <a:cs typeface="Lucida Grande"/>
              </a:rPr>
              <a:t>S(x</a:t>
            </a:r>
            <a:r>
              <a:rPr lang="en-US" sz="2800" baseline="-25000" dirty="0" err="1" smtClean="0">
                <a:latin typeface="Lucida Grande"/>
                <a:cs typeface="Lucida Grande"/>
              </a:rPr>
              <a:t>i</a:t>
            </a:r>
            <a:r>
              <a:rPr lang="en-US" sz="2800" dirty="0" smtClean="0">
                <a:latin typeface="Lucida Grande"/>
                <a:cs typeface="Lucida Grande"/>
              </a:rPr>
              <a:t>) ≈ 1</a:t>
            </a:r>
          </a:p>
          <a:p>
            <a:pPr lvl="1"/>
            <a:r>
              <a:rPr lang="en-US" sz="2400" dirty="0" smtClean="0"/>
              <a:t>Points inside cluster much closer together than nearest other cluster (this is good!)</a:t>
            </a:r>
          </a:p>
          <a:p>
            <a:r>
              <a:rPr lang="en-US" sz="2800" dirty="0" smtClean="0"/>
              <a:t>If </a:t>
            </a:r>
            <a:r>
              <a:rPr lang="en-US" sz="2800" dirty="0" smtClean="0">
                <a:latin typeface="Lucida Grande"/>
                <a:cs typeface="Lucida Grande"/>
              </a:rPr>
              <a:t>a</a:t>
            </a:r>
            <a:r>
              <a:rPr lang="en-US" sz="2800" dirty="0" smtClean="0"/>
              <a:t> is almost same as </a:t>
            </a:r>
            <a:r>
              <a:rPr lang="en-US" sz="2800" dirty="0" err="1" smtClean="0">
                <a:latin typeface="Lucida Grande"/>
                <a:cs typeface="Lucida Grande"/>
              </a:rPr>
              <a:t>b</a:t>
            </a:r>
            <a:r>
              <a:rPr lang="en-US" sz="2800" dirty="0" smtClean="0"/>
              <a:t>, then </a:t>
            </a:r>
            <a:r>
              <a:rPr lang="en-US" sz="2800" dirty="0" err="1" smtClean="0">
                <a:latin typeface="Lucida Grande"/>
                <a:cs typeface="Lucida Grande"/>
              </a:rPr>
              <a:t>S(x</a:t>
            </a:r>
            <a:r>
              <a:rPr lang="en-US" sz="2800" baseline="-25000" dirty="0" err="1" smtClean="0">
                <a:latin typeface="Lucida Grande"/>
                <a:cs typeface="Lucida Grande"/>
              </a:rPr>
              <a:t>i</a:t>
            </a:r>
            <a:r>
              <a:rPr lang="en-US" sz="2800" dirty="0" smtClean="0">
                <a:latin typeface="Lucida Grande"/>
                <a:cs typeface="Lucida Grande"/>
              </a:rPr>
              <a:t>) ≈ 0</a:t>
            </a:r>
          </a:p>
          <a:p>
            <a:pPr lvl="1"/>
            <a:r>
              <a:rPr lang="en-US" sz="2400" dirty="0" smtClean="0"/>
              <a:t>Some other cluster is almost as close as things inside cluster (this is bad!)</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Coefficient</a:t>
            </a:r>
            <a:endParaRPr lang="en-US" dirty="0"/>
          </a:p>
        </p:txBody>
      </p:sp>
      <p:sp>
        <p:nvSpPr>
          <p:cNvPr id="3" name="Content Placeholder 2"/>
          <p:cNvSpPr>
            <a:spLocks noGrp="1"/>
          </p:cNvSpPr>
          <p:nvPr>
            <p:ph idx="1"/>
          </p:nvPr>
        </p:nvSpPr>
        <p:spPr>
          <a:xfrm>
            <a:off x="533400" y="1676400"/>
            <a:ext cx="8229600" cy="4419600"/>
          </a:xfrm>
        </p:spPr>
        <p:txBody>
          <a:bodyPr/>
          <a:lstStyle/>
          <a:p>
            <a:r>
              <a:rPr lang="en-US" dirty="0" smtClean="0"/>
              <a:t>Silhouette coefficient is defined for each data point </a:t>
            </a:r>
            <a:r>
              <a:rPr lang="en-US" dirty="0">
                <a:latin typeface="Lucida Grande"/>
                <a:cs typeface="Lucida Grande"/>
              </a:rPr>
              <a:t>x</a:t>
            </a:r>
            <a:r>
              <a:rPr lang="en-US" baseline="-25000" dirty="0">
                <a:latin typeface="Lucida Grande"/>
                <a:cs typeface="Lucida Grande"/>
              </a:rPr>
              <a:t>i</a:t>
            </a:r>
            <a:r>
              <a:rPr lang="en-US" dirty="0" smtClean="0"/>
              <a:t>    </a:t>
            </a:r>
          </a:p>
          <a:p>
            <a:r>
              <a:rPr lang="en-US" dirty="0" err="1" smtClean="0"/>
              <a:t>Avg</a:t>
            </a:r>
            <a:r>
              <a:rPr lang="en-US" dirty="0" smtClean="0"/>
              <a:t> silhouette coefficient for a cluster</a:t>
            </a:r>
          </a:p>
          <a:p>
            <a:pPr lvl="1"/>
            <a:r>
              <a:rPr lang="en-US" dirty="0" smtClean="0"/>
              <a:t>Measure of how “good” the cluster is</a:t>
            </a:r>
          </a:p>
          <a:p>
            <a:r>
              <a:rPr lang="en-US" dirty="0" err="1" smtClean="0"/>
              <a:t>Avg</a:t>
            </a:r>
            <a:r>
              <a:rPr lang="en-US" dirty="0" smtClean="0"/>
              <a:t> silhouette coefficient for all points</a:t>
            </a:r>
          </a:p>
          <a:p>
            <a:pPr lvl="1"/>
            <a:r>
              <a:rPr lang="en-US" dirty="0" smtClean="0"/>
              <a:t>Measure of overall clustering “goodness”</a:t>
            </a:r>
          </a:p>
          <a:p>
            <a:r>
              <a:rPr lang="en-US" dirty="0" smtClean="0"/>
              <a:t>Numerically, what is a good result?</a:t>
            </a:r>
          </a:p>
          <a:p>
            <a:pPr lvl="1"/>
            <a:r>
              <a:rPr lang="en-US" dirty="0" smtClean="0"/>
              <a:t>Rule of thumb is best we can do…</a:t>
            </a:r>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46</a:t>
            </a:fld>
            <a:endParaRPr lang="en-US"/>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Silhouette Coefficient</a:t>
            </a:r>
            <a:endParaRPr lang="en-US" dirty="0"/>
          </a:p>
        </p:txBody>
      </p:sp>
      <p:sp>
        <p:nvSpPr>
          <p:cNvPr id="3" name="Content Placeholder 2"/>
          <p:cNvSpPr>
            <a:spLocks noGrp="1"/>
          </p:cNvSpPr>
          <p:nvPr>
            <p:ph idx="1"/>
          </p:nvPr>
        </p:nvSpPr>
        <p:spPr>
          <a:xfrm>
            <a:off x="457200" y="1676400"/>
            <a:ext cx="8382000" cy="4495800"/>
          </a:xfrm>
        </p:spPr>
        <p:txBody>
          <a:bodyPr/>
          <a:lstStyle/>
          <a:p>
            <a:r>
              <a:rPr lang="en-US" dirty="0" smtClean="0"/>
              <a:t>Average coefficient (to 2 decimal places)</a:t>
            </a:r>
          </a:p>
          <a:p>
            <a:pPr lvl="1"/>
            <a:r>
              <a:rPr lang="en-US" dirty="0" smtClean="0"/>
              <a:t>0.71 to 1.00 </a:t>
            </a:r>
            <a:r>
              <a:rPr lang="en-US" dirty="0" err="1" smtClean="0">
                <a:sym typeface="Symbol" charset="2"/>
              </a:rPr>
              <a:t></a:t>
            </a:r>
            <a:r>
              <a:rPr lang="en-US" dirty="0" smtClean="0">
                <a:sym typeface="Symbol" charset="2"/>
              </a:rPr>
              <a:t> strong structure found</a:t>
            </a:r>
            <a:endParaRPr lang="en-US" dirty="0" smtClean="0"/>
          </a:p>
          <a:p>
            <a:pPr lvl="1"/>
            <a:r>
              <a:rPr lang="en-US" dirty="0" smtClean="0"/>
              <a:t>0.51 to 0.70 </a:t>
            </a:r>
            <a:r>
              <a:rPr lang="en-US" dirty="0" err="1" smtClean="0">
                <a:sym typeface="Symbol" charset="2"/>
              </a:rPr>
              <a:t></a:t>
            </a:r>
            <a:r>
              <a:rPr lang="en-US" dirty="0" smtClean="0">
                <a:sym typeface="Symbol" charset="2"/>
              </a:rPr>
              <a:t>  reasonable structure found</a:t>
            </a:r>
            <a:endParaRPr lang="en-US" dirty="0" smtClean="0"/>
          </a:p>
          <a:p>
            <a:pPr lvl="1"/>
            <a:r>
              <a:rPr lang="en-US" dirty="0" smtClean="0"/>
              <a:t>0.26 to 0.50 </a:t>
            </a:r>
            <a:r>
              <a:rPr lang="en-US" dirty="0" err="1" smtClean="0">
                <a:sym typeface="Symbol" charset="2"/>
              </a:rPr>
              <a:t></a:t>
            </a:r>
            <a:r>
              <a:rPr lang="en-US" dirty="0" smtClean="0">
                <a:sym typeface="Symbol" charset="2"/>
              </a:rPr>
              <a:t> weak or artificial structure</a:t>
            </a:r>
            <a:endParaRPr lang="en-US" dirty="0" smtClean="0"/>
          </a:p>
          <a:p>
            <a:pPr lvl="1"/>
            <a:r>
              <a:rPr lang="en-US" dirty="0" smtClean="0"/>
              <a:t>0.25 or less </a:t>
            </a:r>
            <a:r>
              <a:rPr lang="en-US" dirty="0" err="1" smtClean="0">
                <a:sym typeface="Symbol" charset="2"/>
              </a:rPr>
              <a:t></a:t>
            </a:r>
            <a:r>
              <a:rPr lang="en-US" dirty="0" smtClean="0">
                <a:sym typeface="Symbol" charset="2"/>
              </a:rPr>
              <a:t> no significant structure</a:t>
            </a:r>
            <a:endParaRPr lang="en-US" dirty="0" smtClean="0"/>
          </a:p>
          <a:p>
            <a:r>
              <a:rPr lang="en-US" dirty="0" smtClean="0"/>
              <a:t>Bottom line on silhouette coefficient</a:t>
            </a:r>
          </a:p>
          <a:p>
            <a:pPr lvl="1"/>
            <a:r>
              <a:rPr lang="en-US" dirty="0" smtClean="0"/>
              <a:t>Combine cohesion, separation in one number</a:t>
            </a:r>
          </a:p>
          <a:p>
            <a:pPr lvl="1"/>
            <a:r>
              <a:rPr lang="en-US" dirty="0" smtClean="0"/>
              <a:t>A useful measures of cluster quality</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Validation</a:t>
            </a:r>
            <a:endParaRPr lang="en-US" dirty="0"/>
          </a:p>
        </p:txBody>
      </p:sp>
      <p:sp>
        <p:nvSpPr>
          <p:cNvPr id="3" name="Content Placeholder 2"/>
          <p:cNvSpPr>
            <a:spLocks noGrp="1"/>
          </p:cNvSpPr>
          <p:nvPr>
            <p:ph idx="1"/>
          </p:nvPr>
        </p:nvSpPr>
        <p:spPr/>
        <p:txBody>
          <a:bodyPr/>
          <a:lstStyle/>
          <a:p>
            <a:r>
              <a:rPr lang="en-US" dirty="0" smtClean="0"/>
              <a:t>“External” implies that we measure quality based on data in clusters</a:t>
            </a:r>
          </a:p>
          <a:p>
            <a:pPr lvl="1"/>
            <a:r>
              <a:rPr lang="en-US" b="1" i="1" dirty="0" smtClean="0"/>
              <a:t>Not</a:t>
            </a:r>
            <a:r>
              <a:rPr lang="en-US" dirty="0" smtClean="0"/>
              <a:t> relying on cluster topology (“shape”)</a:t>
            </a:r>
          </a:p>
          <a:p>
            <a:r>
              <a:rPr lang="en-US" dirty="0" smtClean="0"/>
              <a:t>Suppose clustering data is of several different types</a:t>
            </a:r>
          </a:p>
          <a:p>
            <a:pPr lvl="1"/>
            <a:r>
              <a:rPr lang="en-US" dirty="0" smtClean="0"/>
              <a:t>Say, different malware families</a:t>
            </a:r>
          </a:p>
          <a:p>
            <a:r>
              <a:rPr lang="en-US" dirty="0" smtClean="0"/>
              <a:t>We can compute statistics on clusters</a:t>
            </a:r>
          </a:p>
          <a:p>
            <a:pPr lvl="1"/>
            <a:r>
              <a:rPr lang="en-US" dirty="0" smtClean="0"/>
              <a:t>We’ll only consider 2 statistics here</a:t>
            </a:r>
            <a:r>
              <a:rPr lang="mr-IN"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Purity</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Entropy</a:t>
            </a:r>
          </a:p>
          <a:p>
            <a:pPr lvl="1"/>
            <a:r>
              <a:rPr lang="en-US" dirty="0" smtClean="0"/>
              <a:t>Standard measure of uncertainty or randomness</a:t>
            </a:r>
          </a:p>
          <a:p>
            <a:pPr lvl="1"/>
            <a:r>
              <a:rPr lang="en-US" dirty="0" smtClean="0"/>
              <a:t>High entropy implies clusters less uniform </a:t>
            </a:r>
          </a:p>
          <a:p>
            <a:r>
              <a:rPr lang="en-US" dirty="0" smtClean="0"/>
              <a:t>Purity</a:t>
            </a:r>
          </a:p>
          <a:p>
            <a:pPr lvl="1"/>
            <a:r>
              <a:rPr lang="en-US" dirty="0" smtClean="0"/>
              <a:t>Another measure of uniformity</a:t>
            </a:r>
          </a:p>
          <a:p>
            <a:pPr lvl="1"/>
            <a:r>
              <a:rPr lang="en-US" dirty="0" smtClean="0"/>
              <a:t>Ideally, cluster should be more “pure”, that is, more uniform</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a:t>
            </a:r>
            <a:r>
              <a:rPr lang="en-US" dirty="0" err="1" smtClean="0"/>
              <a:t>vs</a:t>
            </a:r>
            <a:r>
              <a:rPr lang="en-US" dirty="0" smtClean="0"/>
              <a:t> </a:t>
            </a:r>
            <a:r>
              <a:rPr lang="en-US" dirty="0" err="1" smtClean="0"/>
              <a:t>Partitional</a:t>
            </a:r>
            <a:endParaRPr lang="en-US" dirty="0"/>
          </a:p>
        </p:txBody>
      </p:sp>
      <p:sp>
        <p:nvSpPr>
          <p:cNvPr id="3" name="Content Placeholder 2"/>
          <p:cNvSpPr>
            <a:spLocks noGrp="1"/>
          </p:cNvSpPr>
          <p:nvPr>
            <p:ph idx="1"/>
          </p:nvPr>
        </p:nvSpPr>
        <p:spPr/>
        <p:txBody>
          <a:bodyPr/>
          <a:lstStyle/>
          <a:p>
            <a:r>
              <a:rPr lang="en-US" dirty="0" smtClean="0"/>
              <a:t>Hierarchical clustering</a:t>
            </a:r>
          </a:p>
          <a:p>
            <a:pPr lvl="1"/>
            <a:r>
              <a:rPr lang="en-US" dirty="0" smtClean="0"/>
              <a:t>“Child” and “parent” clusters</a:t>
            </a:r>
          </a:p>
          <a:p>
            <a:pPr lvl="1"/>
            <a:r>
              <a:rPr lang="en-US" dirty="0" smtClean="0"/>
              <a:t>Can be viewed as </a:t>
            </a:r>
            <a:r>
              <a:rPr lang="en-US" dirty="0" err="1" smtClean="0"/>
              <a:t>dendrograms</a:t>
            </a:r>
            <a:endParaRPr lang="en-US" dirty="0" smtClean="0"/>
          </a:p>
          <a:p>
            <a:r>
              <a:rPr lang="en-US" dirty="0" err="1" smtClean="0"/>
              <a:t>Partitional</a:t>
            </a:r>
            <a:r>
              <a:rPr lang="en-US" dirty="0" smtClean="0"/>
              <a:t> clustering</a:t>
            </a:r>
          </a:p>
          <a:p>
            <a:pPr lvl="1"/>
            <a:r>
              <a:rPr lang="en-US" dirty="0" smtClean="0"/>
              <a:t>Partition objects into disjoint clusters</a:t>
            </a:r>
          </a:p>
          <a:p>
            <a:pPr lvl="1"/>
            <a:r>
              <a:rPr lang="en-US" dirty="0" smtClean="0"/>
              <a:t>No hierarchical relationship</a:t>
            </a:r>
          </a:p>
          <a:p>
            <a:r>
              <a:rPr lang="en-US" dirty="0" smtClean="0"/>
              <a:t>We consider </a:t>
            </a:r>
            <a:r>
              <a:rPr lang="en-US" dirty="0" smtClean="0">
                <a:latin typeface="Arial"/>
                <a:cs typeface="Arial"/>
              </a:rPr>
              <a:t>K</a:t>
            </a:r>
            <a:r>
              <a:rPr lang="en-US" dirty="0" smtClean="0"/>
              <a:t>-means and EM in detail</a:t>
            </a:r>
          </a:p>
          <a:p>
            <a:pPr lvl="1"/>
            <a:r>
              <a:rPr lang="en-US" dirty="0" smtClean="0"/>
              <a:t>These are both </a:t>
            </a:r>
            <a:r>
              <a:rPr lang="en-US" dirty="0" err="1" smtClean="0"/>
              <a:t>partitional</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Suppose total of </a:t>
            </a:r>
            <a:r>
              <a:rPr lang="en-US" dirty="0" smtClean="0">
                <a:latin typeface="Lucida Grande"/>
                <a:cs typeface="Lucida Grande"/>
              </a:rPr>
              <a:t>m</a:t>
            </a:r>
            <a:r>
              <a:rPr lang="en-US" dirty="0" smtClean="0"/>
              <a:t> data elements</a:t>
            </a:r>
          </a:p>
          <a:p>
            <a:pPr lvl="1"/>
            <a:r>
              <a:rPr lang="en-US" dirty="0" smtClean="0"/>
              <a:t>As usual,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m</a:t>
            </a:r>
            <a:r>
              <a:rPr lang="en-US" dirty="0" smtClean="0">
                <a:latin typeface="Lucida Grande"/>
                <a:cs typeface="Lucida Grande"/>
              </a:rPr>
              <a:t>  </a:t>
            </a:r>
          </a:p>
          <a:p>
            <a:r>
              <a:rPr lang="en-US" dirty="0" smtClean="0"/>
              <a:t>Denote cluster </a:t>
            </a:r>
            <a:r>
              <a:rPr lang="en-US" dirty="0" err="1" smtClean="0">
                <a:latin typeface="Lucida Grande"/>
                <a:cs typeface="Lucida Grande"/>
              </a:rPr>
              <a:t>j</a:t>
            </a:r>
            <a:r>
              <a:rPr lang="en-US" dirty="0" smtClean="0"/>
              <a:t> as </a:t>
            </a:r>
            <a:r>
              <a:rPr lang="en-US" dirty="0" err="1" smtClean="0">
                <a:latin typeface="Lucida Grande"/>
                <a:cs typeface="Lucida Grande"/>
              </a:rPr>
              <a:t>C</a:t>
            </a:r>
            <a:r>
              <a:rPr lang="en-US" baseline="-25000" dirty="0" err="1" smtClean="0">
                <a:latin typeface="Lucida Grande"/>
                <a:cs typeface="Lucida Grande"/>
              </a:rPr>
              <a:t>j</a:t>
            </a:r>
            <a:r>
              <a:rPr lang="en-US" dirty="0" smtClean="0"/>
              <a:t>   </a:t>
            </a:r>
          </a:p>
          <a:p>
            <a:pPr lvl="1"/>
            <a:r>
              <a:rPr lang="en-US" dirty="0" smtClean="0"/>
              <a:t>Let </a:t>
            </a:r>
            <a:r>
              <a:rPr lang="en-US" dirty="0" err="1" smtClean="0">
                <a:latin typeface="Lucida Grande"/>
                <a:cs typeface="Lucida Grande"/>
              </a:rPr>
              <a:t>m</a:t>
            </a:r>
            <a:r>
              <a:rPr lang="en-US" baseline="-25000" dirty="0" err="1" smtClean="0">
                <a:latin typeface="Lucida Grande"/>
                <a:cs typeface="Lucida Grande"/>
              </a:rPr>
              <a:t>j</a:t>
            </a:r>
            <a:r>
              <a:rPr lang="en-US" dirty="0" smtClean="0"/>
              <a:t> be number of elements in </a:t>
            </a:r>
            <a:r>
              <a:rPr lang="en-US" dirty="0" err="1" smtClean="0">
                <a:latin typeface="Lucida Grande"/>
                <a:cs typeface="Lucida Grande"/>
              </a:rPr>
              <a:t>C</a:t>
            </a:r>
            <a:r>
              <a:rPr lang="en-US" baseline="-25000" dirty="0" err="1" smtClean="0">
                <a:latin typeface="Lucida Grande"/>
                <a:cs typeface="Lucida Grande"/>
              </a:rPr>
              <a:t>j</a:t>
            </a:r>
            <a:endParaRPr lang="en-US" baseline="-25000" dirty="0" smtClean="0">
              <a:latin typeface="Lucida Grande"/>
              <a:cs typeface="Lucida Grande"/>
            </a:endParaRPr>
          </a:p>
          <a:p>
            <a:pPr lvl="1"/>
            <a:r>
              <a:rPr lang="en-US" dirty="0" smtClean="0"/>
              <a:t>Let </a:t>
            </a:r>
            <a:r>
              <a:rPr lang="en-US" dirty="0" err="1" smtClean="0">
                <a:latin typeface="Lucida Grande"/>
                <a:cs typeface="Lucida Grande"/>
              </a:rPr>
              <a:t>m</a:t>
            </a:r>
            <a:r>
              <a:rPr lang="en-US" baseline="-25000" dirty="0" err="1" smtClean="0">
                <a:latin typeface="Lucida Grande"/>
                <a:cs typeface="Lucida Grande"/>
              </a:rPr>
              <a:t>ij</a:t>
            </a:r>
            <a:r>
              <a:rPr lang="en-US" dirty="0" smtClean="0"/>
              <a:t> be count of type </a:t>
            </a:r>
            <a:r>
              <a:rPr lang="en-US" dirty="0" err="1" smtClean="0">
                <a:latin typeface="Lucida Grande"/>
                <a:cs typeface="Lucida Grande"/>
              </a:rPr>
              <a:t>i</a:t>
            </a:r>
            <a:r>
              <a:rPr lang="en-US" dirty="0" smtClean="0"/>
              <a:t> in cluster </a:t>
            </a:r>
            <a:r>
              <a:rPr lang="en-US" dirty="0" err="1" smtClean="0">
                <a:latin typeface="Lucida Grande"/>
                <a:cs typeface="Lucida Grande"/>
              </a:rPr>
              <a:t>C</a:t>
            </a:r>
            <a:r>
              <a:rPr lang="en-US" baseline="-25000" dirty="0" err="1" smtClean="0">
                <a:latin typeface="Lucida Grande"/>
                <a:cs typeface="Lucida Grande"/>
              </a:rPr>
              <a:t>j</a:t>
            </a:r>
            <a:endParaRPr lang="en-US" baseline="-25000" dirty="0" smtClean="0">
              <a:latin typeface="Lucida Grande"/>
              <a:cs typeface="Lucida Grande"/>
            </a:endParaRPr>
          </a:p>
          <a:p>
            <a:r>
              <a:rPr lang="en-US" dirty="0" smtClean="0"/>
              <a:t>Compute probabilities based on relative frequencies</a:t>
            </a:r>
          </a:p>
          <a:p>
            <a:pPr lvl="1"/>
            <a:r>
              <a:rPr lang="en-US" dirty="0" smtClean="0"/>
              <a:t>That is, </a:t>
            </a:r>
            <a:r>
              <a:rPr lang="en-US" dirty="0" err="1" smtClean="0">
                <a:latin typeface="Lucida Grande"/>
                <a:cs typeface="Lucida Grande"/>
              </a:rPr>
              <a:t>p</a:t>
            </a:r>
            <a:r>
              <a:rPr lang="en-US" baseline="-25000" dirty="0" err="1" smtClean="0">
                <a:latin typeface="Lucida Grande"/>
                <a:cs typeface="Lucida Grande"/>
              </a:rPr>
              <a:t>ij</a:t>
            </a:r>
            <a:r>
              <a:rPr lang="en-US" dirty="0" smtClean="0">
                <a:latin typeface="Lucida Grande"/>
                <a:cs typeface="Lucida Grande"/>
              </a:rPr>
              <a:t> = </a:t>
            </a:r>
            <a:r>
              <a:rPr lang="en-US" dirty="0" err="1" smtClean="0">
                <a:latin typeface="Lucida Grande"/>
                <a:cs typeface="Lucida Grande"/>
              </a:rPr>
              <a:t>m</a:t>
            </a:r>
            <a:r>
              <a:rPr lang="en-US" baseline="-25000" dirty="0" err="1" smtClean="0">
                <a:latin typeface="Lucida Grande"/>
                <a:cs typeface="Lucida Grande"/>
              </a:rPr>
              <a:t>ij</a:t>
            </a:r>
            <a:r>
              <a:rPr lang="en-US" dirty="0" smtClean="0">
                <a:latin typeface="Lucida Grande"/>
                <a:cs typeface="Lucida Grande"/>
              </a:rPr>
              <a:t> / </a:t>
            </a:r>
            <a:r>
              <a:rPr lang="en-US" dirty="0" err="1" smtClean="0">
                <a:latin typeface="Lucida Grande"/>
                <a:cs typeface="Lucida Grande"/>
              </a:rPr>
              <a:t>m</a:t>
            </a:r>
            <a:r>
              <a:rPr lang="en-US" baseline="-25000" dirty="0" err="1" smtClean="0">
                <a:latin typeface="Lucida Grande"/>
                <a:cs typeface="Lucida Grande"/>
              </a:rPr>
              <a:t>j</a:t>
            </a:r>
            <a:endParaRPr lang="en-US" baseline="-25000" dirty="0" smtClean="0">
              <a:latin typeface="Lucida Grande"/>
              <a:cs typeface="Lucida Grande"/>
            </a:endParaRP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Entropy</a:t>
            </a:r>
            <a:endParaRPr lang="en-US" dirty="0"/>
          </a:p>
        </p:txBody>
      </p:sp>
      <p:sp>
        <p:nvSpPr>
          <p:cNvPr id="3" name="Content Placeholder 2"/>
          <p:cNvSpPr>
            <a:spLocks noGrp="1"/>
          </p:cNvSpPr>
          <p:nvPr>
            <p:ph idx="1"/>
          </p:nvPr>
        </p:nvSpPr>
        <p:spPr>
          <a:xfrm>
            <a:off x="685800" y="1524000"/>
            <a:ext cx="7924800" cy="4572000"/>
          </a:xfrm>
        </p:spPr>
        <p:txBody>
          <a:bodyPr/>
          <a:lstStyle/>
          <a:p>
            <a:r>
              <a:rPr lang="en-US" dirty="0" smtClean="0"/>
              <a:t>Then entropy of cluster </a:t>
            </a:r>
            <a:r>
              <a:rPr lang="en-US" dirty="0" err="1" smtClean="0">
                <a:latin typeface="Lucida Grande"/>
                <a:cs typeface="Lucida Grande"/>
              </a:rPr>
              <a:t>C</a:t>
            </a:r>
            <a:r>
              <a:rPr lang="en-US" baseline="-25000" dirty="0" err="1" smtClean="0">
                <a:latin typeface="Lucida Grande"/>
                <a:cs typeface="Lucida Grande"/>
              </a:rPr>
              <a:t>j</a:t>
            </a:r>
            <a:r>
              <a:rPr lang="en-US" dirty="0" smtClean="0"/>
              <a:t> is </a:t>
            </a:r>
          </a:p>
          <a:p>
            <a:pPr lvl="1">
              <a:buNone/>
            </a:pPr>
            <a:r>
              <a:rPr lang="en-US" dirty="0" err="1" smtClean="0">
                <a:latin typeface="Lucida Grande"/>
                <a:cs typeface="Lucida Grande"/>
              </a:rPr>
              <a:t>E</a:t>
            </a:r>
            <a:r>
              <a:rPr lang="en-US" baseline="-25000" dirty="0" err="1" smtClean="0">
                <a:latin typeface="Lucida Grande"/>
                <a:cs typeface="Lucida Grande"/>
              </a:rPr>
              <a:t>j</a:t>
            </a:r>
            <a:r>
              <a:rPr lang="en-US" dirty="0" smtClean="0">
                <a:latin typeface="Lucida Grande"/>
                <a:cs typeface="Lucida Grande"/>
              </a:rPr>
              <a:t> = − </a:t>
            </a:r>
            <a:r>
              <a:rPr lang="en-US" sz="3600"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p</a:t>
            </a:r>
            <a:r>
              <a:rPr lang="en-US" baseline="-25000" dirty="0" err="1" smtClean="0">
                <a:latin typeface="Lucida Grande"/>
                <a:cs typeface="Lucida Grande"/>
              </a:rPr>
              <a:t>ij</a:t>
            </a:r>
            <a:r>
              <a:rPr lang="en-US" dirty="0" smtClean="0">
                <a:latin typeface="Lucida Grande"/>
                <a:cs typeface="Lucida Grande"/>
              </a:rPr>
              <a:t> log </a:t>
            </a:r>
            <a:r>
              <a:rPr lang="en-US" dirty="0" err="1" smtClean="0">
                <a:latin typeface="Lucida Grande"/>
                <a:cs typeface="Lucida Grande"/>
              </a:rPr>
              <a:t>p</a:t>
            </a:r>
            <a:r>
              <a:rPr lang="en-US" baseline="-25000" dirty="0" err="1" smtClean="0">
                <a:latin typeface="Lucida Grande"/>
                <a:cs typeface="Lucida Grande"/>
              </a:rPr>
              <a:t>ij</a:t>
            </a:r>
            <a:r>
              <a:rPr lang="en-US" dirty="0" smtClean="0"/>
              <a:t>, where sum is over </a:t>
            </a:r>
            <a:r>
              <a:rPr lang="en-US" dirty="0" err="1" smtClean="0">
                <a:latin typeface="Lucida Grande"/>
                <a:cs typeface="Lucida Grande"/>
              </a:rPr>
              <a:t>i</a:t>
            </a:r>
            <a:r>
              <a:rPr lang="en-US" dirty="0" smtClean="0"/>
              <a:t>   </a:t>
            </a:r>
          </a:p>
          <a:p>
            <a:r>
              <a:rPr lang="en-US" dirty="0" smtClean="0"/>
              <a:t>Compute entropy </a:t>
            </a:r>
            <a:r>
              <a:rPr lang="en-US" dirty="0" err="1" smtClean="0">
                <a:latin typeface="Lucida Grande"/>
                <a:cs typeface="Lucida Grande"/>
              </a:rPr>
              <a:t>E</a:t>
            </a:r>
            <a:r>
              <a:rPr lang="en-US" baseline="-25000" dirty="0" err="1" smtClean="0">
                <a:latin typeface="Lucida Grande"/>
                <a:cs typeface="Lucida Grande"/>
              </a:rPr>
              <a:t>j</a:t>
            </a:r>
            <a:r>
              <a:rPr lang="en-US" dirty="0" smtClean="0"/>
              <a:t> for each cluster </a:t>
            </a:r>
            <a:r>
              <a:rPr lang="en-US" dirty="0" err="1" smtClean="0">
                <a:latin typeface="Lucida Grande"/>
                <a:cs typeface="Lucida Grande"/>
              </a:rPr>
              <a:t>C</a:t>
            </a:r>
            <a:r>
              <a:rPr lang="en-US" baseline="-25000" dirty="0" err="1" smtClean="0">
                <a:latin typeface="Lucida Grande"/>
                <a:cs typeface="Lucida Grande"/>
              </a:rPr>
              <a:t>j</a:t>
            </a:r>
            <a:r>
              <a:rPr lang="en-US" dirty="0" smtClean="0"/>
              <a:t>   </a:t>
            </a:r>
          </a:p>
          <a:p>
            <a:r>
              <a:rPr lang="en-US" dirty="0" smtClean="0"/>
              <a:t>Overall (weighted) entropy is then</a:t>
            </a:r>
          </a:p>
          <a:p>
            <a:pPr lvl="1">
              <a:buNone/>
            </a:pPr>
            <a:r>
              <a:rPr lang="en-US" dirty="0" smtClean="0">
                <a:latin typeface="Lucida Grande"/>
                <a:cs typeface="Lucida Grande"/>
              </a:rPr>
              <a:t>E = </a:t>
            </a:r>
            <a:r>
              <a:rPr lang="en-US" sz="3600"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m</a:t>
            </a:r>
            <a:r>
              <a:rPr lang="en-US" baseline="-25000" dirty="0" err="1" smtClean="0">
                <a:latin typeface="Lucida Grande"/>
                <a:cs typeface="Lucida Grande"/>
              </a:rPr>
              <a:t>j</a:t>
            </a:r>
            <a:r>
              <a:rPr lang="en-US" dirty="0" err="1" smtClean="0">
                <a:latin typeface="Lucida Grande"/>
                <a:cs typeface="Lucida Grande"/>
              </a:rPr>
              <a:t>/m</a:t>
            </a:r>
            <a:r>
              <a:rPr lang="en-US" dirty="0" smtClean="0">
                <a:latin typeface="Lucida Grande"/>
                <a:cs typeface="Lucida Grande"/>
              </a:rPr>
              <a:t> </a:t>
            </a:r>
            <a:r>
              <a:rPr lang="en-US" dirty="0" err="1" smtClean="0">
                <a:latin typeface="Lucida Grande"/>
                <a:cs typeface="Lucida Grande"/>
              </a:rPr>
              <a:t>E</a:t>
            </a:r>
            <a:r>
              <a:rPr lang="en-US" baseline="-25000" dirty="0" err="1" smtClean="0">
                <a:latin typeface="Lucida Grande"/>
                <a:cs typeface="Lucida Grande"/>
              </a:rPr>
              <a:t>j</a:t>
            </a:r>
            <a:r>
              <a:rPr lang="en-US" dirty="0" smtClean="0"/>
              <a:t>, where sum is from </a:t>
            </a:r>
            <a:r>
              <a:rPr lang="en-US" dirty="0" smtClean="0">
                <a:latin typeface="Lucida Grande"/>
                <a:cs typeface="Lucida Grande"/>
              </a:rPr>
              <a:t>1</a:t>
            </a:r>
            <a:r>
              <a:rPr lang="en-US" dirty="0" smtClean="0"/>
              <a:t> to </a:t>
            </a:r>
            <a:r>
              <a:rPr lang="en-US" dirty="0" smtClean="0">
                <a:latin typeface="Lucida Grande"/>
                <a:cs typeface="Lucida Grande"/>
              </a:rPr>
              <a:t>K</a:t>
            </a:r>
            <a:r>
              <a:rPr lang="en-US" dirty="0" smtClean="0"/>
              <a:t> and </a:t>
            </a:r>
            <a:r>
              <a:rPr lang="en-US" dirty="0" smtClean="0">
                <a:latin typeface="Lucida Grande"/>
                <a:cs typeface="Lucida Grande"/>
              </a:rPr>
              <a:t>K</a:t>
            </a:r>
            <a:r>
              <a:rPr lang="en-US" dirty="0" smtClean="0"/>
              <a:t> is number of clusters</a:t>
            </a:r>
          </a:p>
          <a:p>
            <a:r>
              <a:rPr lang="en-US" dirty="0" smtClean="0"/>
              <a:t>Smaller </a:t>
            </a:r>
            <a:r>
              <a:rPr lang="en-US" dirty="0" smtClean="0">
                <a:latin typeface="Lucida Grande"/>
                <a:cs typeface="Lucida Grande"/>
              </a:rPr>
              <a:t>E</a:t>
            </a:r>
            <a:r>
              <a:rPr lang="en-US" dirty="0" smtClean="0"/>
              <a:t> is better</a:t>
            </a:r>
          </a:p>
          <a:p>
            <a:pPr lvl="1"/>
            <a:r>
              <a:rPr lang="en-US" dirty="0" smtClean="0"/>
              <a:t>Implies clusters less uncertain/random</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Purity</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Ideally, each cluster is all one type</a:t>
            </a:r>
          </a:p>
          <a:p>
            <a:r>
              <a:rPr lang="en-US" dirty="0" smtClean="0"/>
              <a:t>Using same notation as in entropy…</a:t>
            </a:r>
          </a:p>
          <a:p>
            <a:pPr lvl="1"/>
            <a:r>
              <a:rPr lang="en-US" dirty="0" smtClean="0"/>
              <a:t>Purity of </a:t>
            </a:r>
            <a:r>
              <a:rPr lang="en-US" dirty="0" err="1" smtClean="0">
                <a:latin typeface="Lucida Grande"/>
                <a:cs typeface="Lucida Grande"/>
              </a:rPr>
              <a:t>C</a:t>
            </a:r>
            <a:r>
              <a:rPr lang="en-US" baseline="-25000" dirty="0" err="1" smtClean="0">
                <a:latin typeface="Lucida Grande"/>
                <a:cs typeface="Lucida Grande"/>
              </a:rPr>
              <a:t>j</a:t>
            </a:r>
            <a:r>
              <a:rPr lang="en-US" dirty="0" smtClean="0"/>
              <a:t> defined as </a:t>
            </a:r>
            <a:r>
              <a:rPr lang="en-US" dirty="0" err="1" smtClean="0">
                <a:latin typeface="Lucida Grande"/>
                <a:cs typeface="Lucida Grande"/>
              </a:rPr>
              <a:t>U</a:t>
            </a:r>
            <a:r>
              <a:rPr lang="en-US" baseline="-25000" dirty="0" err="1" smtClean="0">
                <a:latin typeface="Lucida Grande"/>
                <a:cs typeface="Lucida Grande"/>
              </a:rPr>
              <a:t>j</a:t>
            </a:r>
            <a:r>
              <a:rPr lang="en-US" dirty="0" smtClean="0">
                <a:latin typeface="Lucida Grande"/>
                <a:cs typeface="Lucida Grande"/>
              </a:rPr>
              <a:t> = max </a:t>
            </a:r>
            <a:r>
              <a:rPr lang="en-US" dirty="0" err="1" smtClean="0">
                <a:latin typeface="Lucida Grande"/>
                <a:cs typeface="Lucida Grande"/>
              </a:rPr>
              <a:t>p</a:t>
            </a:r>
            <a:r>
              <a:rPr lang="en-US" baseline="-25000" dirty="0" err="1" smtClean="0">
                <a:latin typeface="Lucida Grande"/>
                <a:cs typeface="Lucida Grande"/>
              </a:rPr>
              <a:t>ij</a:t>
            </a:r>
            <a:r>
              <a:rPr lang="en-US" dirty="0" smtClean="0">
                <a:latin typeface="Lucida Grande"/>
                <a:cs typeface="Lucida Grande"/>
              </a:rPr>
              <a:t> </a:t>
            </a:r>
            <a:r>
              <a:rPr lang="en-US" dirty="0" smtClean="0"/>
              <a:t>    </a:t>
            </a:r>
          </a:p>
          <a:p>
            <a:pPr lvl="1"/>
            <a:r>
              <a:rPr lang="en-US" dirty="0" smtClean="0"/>
              <a:t>Where </a:t>
            </a:r>
            <a:r>
              <a:rPr lang="en-US" dirty="0" smtClean="0">
                <a:latin typeface="Lucida Grande"/>
                <a:cs typeface="Lucida Grande"/>
              </a:rPr>
              <a:t>max</a:t>
            </a:r>
            <a:r>
              <a:rPr lang="en-US" dirty="0" smtClean="0"/>
              <a:t> is over </a:t>
            </a:r>
            <a:r>
              <a:rPr lang="en-US" dirty="0" err="1" smtClean="0">
                <a:latin typeface="Lucida Grande"/>
                <a:cs typeface="Lucida Grande"/>
              </a:rPr>
              <a:t>i</a:t>
            </a:r>
            <a:r>
              <a:rPr lang="en-US" dirty="0" smtClean="0"/>
              <a:t> (different types)  </a:t>
            </a:r>
          </a:p>
          <a:p>
            <a:r>
              <a:rPr lang="en-US" dirty="0" smtClean="0"/>
              <a:t>If </a:t>
            </a:r>
            <a:r>
              <a:rPr lang="en-US" dirty="0" err="1" smtClean="0">
                <a:latin typeface="Lucida Grande"/>
                <a:cs typeface="Lucida Grande"/>
              </a:rPr>
              <a:t>U</a:t>
            </a:r>
            <a:r>
              <a:rPr lang="en-US" baseline="-25000" dirty="0" err="1" smtClean="0">
                <a:latin typeface="Lucida Grande"/>
                <a:cs typeface="Lucida Grande"/>
              </a:rPr>
              <a:t>j</a:t>
            </a:r>
            <a:r>
              <a:rPr lang="en-US" dirty="0" smtClean="0"/>
              <a:t> is </a:t>
            </a:r>
            <a:r>
              <a:rPr lang="en-US" dirty="0" smtClean="0">
                <a:latin typeface="Lucida Grande"/>
                <a:cs typeface="Lucida Grande"/>
              </a:rPr>
              <a:t>1</a:t>
            </a:r>
            <a:r>
              <a:rPr lang="en-US" dirty="0" smtClean="0"/>
              <a:t>, then </a:t>
            </a:r>
            <a:r>
              <a:rPr lang="en-US" dirty="0" err="1" smtClean="0">
                <a:latin typeface="Lucida Grande"/>
                <a:cs typeface="Lucida Grande"/>
              </a:rPr>
              <a:t>C</a:t>
            </a:r>
            <a:r>
              <a:rPr lang="en-US" baseline="-25000" dirty="0" err="1" smtClean="0">
                <a:latin typeface="Lucida Grande"/>
                <a:cs typeface="Lucida Grande"/>
              </a:rPr>
              <a:t>j</a:t>
            </a:r>
            <a:r>
              <a:rPr lang="en-US" dirty="0" smtClean="0"/>
              <a:t> all one type of data</a:t>
            </a:r>
          </a:p>
          <a:p>
            <a:pPr lvl="1"/>
            <a:r>
              <a:rPr lang="en-US" dirty="0" smtClean="0"/>
              <a:t>If </a:t>
            </a:r>
            <a:r>
              <a:rPr lang="en-US" dirty="0" err="1" smtClean="0">
                <a:latin typeface="Lucida Grande"/>
                <a:cs typeface="Lucida Grande"/>
              </a:rPr>
              <a:t>U</a:t>
            </a:r>
            <a:r>
              <a:rPr lang="en-US" baseline="-25000" dirty="0" err="1" smtClean="0">
                <a:latin typeface="Lucida Grande"/>
                <a:cs typeface="Lucida Grande"/>
              </a:rPr>
              <a:t>j</a:t>
            </a:r>
            <a:r>
              <a:rPr lang="en-US" dirty="0" smtClean="0"/>
              <a:t> is near </a:t>
            </a:r>
            <a:r>
              <a:rPr lang="en-US" dirty="0" smtClean="0">
                <a:latin typeface="Lucida Grande"/>
                <a:cs typeface="Lucida Grande"/>
              </a:rPr>
              <a:t>0</a:t>
            </a:r>
            <a:r>
              <a:rPr lang="en-US" dirty="0" smtClean="0"/>
              <a:t>, no dominant type</a:t>
            </a:r>
          </a:p>
          <a:p>
            <a:r>
              <a:rPr lang="en-US" dirty="0" smtClean="0"/>
              <a:t>Overall (weighted) purity is</a:t>
            </a:r>
          </a:p>
          <a:p>
            <a:pPr lvl="1">
              <a:buNone/>
            </a:pPr>
            <a:r>
              <a:rPr lang="en-US" dirty="0" smtClean="0">
                <a:latin typeface="Lucida Grande"/>
                <a:cs typeface="Lucida Grande"/>
              </a:rPr>
              <a:t>U = </a:t>
            </a:r>
            <a:r>
              <a:rPr lang="en-US" sz="3600" dirty="0" err="1" smtClean="0">
                <a:latin typeface="Lucida Grande"/>
                <a:cs typeface="Lucida Grande"/>
              </a:rPr>
              <a:t>Σ</a:t>
            </a:r>
            <a:r>
              <a:rPr lang="en-US" dirty="0" smtClean="0">
                <a:latin typeface="Lucida Grande"/>
                <a:cs typeface="Lucida Grande"/>
              </a:rPr>
              <a:t> </a:t>
            </a:r>
            <a:r>
              <a:rPr lang="en-US" dirty="0" err="1" smtClean="0">
                <a:latin typeface="Lucida Grande"/>
                <a:cs typeface="Lucida Grande"/>
              </a:rPr>
              <a:t>m</a:t>
            </a:r>
            <a:r>
              <a:rPr lang="en-US" baseline="-25000" dirty="0" err="1" smtClean="0">
                <a:latin typeface="Lucida Grande"/>
                <a:cs typeface="Lucida Grande"/>
              </a:rPr>
              <a:t>j</a:t>
            </a:r>
            <a:r>
              <a:rPr lang="en-US" dirty="0" err="1" smtClean="0">
                <a:latin typeface="Lucida Grande"/>
                <a:cs typeface="Lucida Grande"/>
              </a:rPr>
              <a:t>/m</a:t>
            </a:r>
            <a:r>
              <a:rPr lang="en-US" dirty="0" smtClean="0">
                <a:latin typeface="Lucida Grande"/>
                <a:cs typeface="Lucida Grande"/>
              </a:rPr>
              <a:t> </a:t>
            </a:r>
            <a:r>
              <a:rPr lang="en-US" dirty="0" err="1" smtClean="0">
                <a:latin typeface="Lucida Grande"/>
                <a:cs typeface="Lucida Grande"/>
              </a:rPr>
              <a:t>U</a:t>
            </a:r>
            <a:r>
              <a:rPr lang="en-US" baseline="-25000" dirty="0" err="1" smtClean="0">
                <a:latin typeface="Lucida Grande"/>
                <a:cs typeface="Lucida Grande"/>
              </a:rPr>
              <a:t>j</a:t>
            </a:r>
            <a:r>
              <a:rPr lang="en-US" dirty="0" smtClean="0"/>
              <a:t>, where sum is from </a:t>
            </a:r>
            <a:r>
              <a:rPr lang="en-US" dirty="0" smtClean="0">
                <a:latin typeface="Lucida Grande"/>
                <a:cs typeface="Lucida Grande"/>
              </a:rPr>
              <a:t>1</a:t>
            </a:r>
            <a:r>
              <a:rPr lang="en-US" dirty="0" smtClean="0"/>
              <a:t> to </a:t>
            </a:r>
            <a:r>
              <a:rPr lang="en-US" dirty="0" smtClean="0">
                <a:latin typeface="Lucida Grande"/>
                <a:cs typeface="Lucida Grande"/>
              </a:rPr>
              <a:t>K</a:t>
            </a:r>
          </a:p>
          <a:p>
            <a:pPr lvl="1"/>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and Purity</a:t>
            </a:r>
            <a:endParaRPr lang="en-US" dirty="0"/>
          </a:p>
        </p:txBody>
      </p:sp>
      <p:sp>
        <p:nvSpPr>
          <p:cNvPr id="3" name="Content Placeholder 2"/>
          <p:cNvSpPr>
            <a:spLocks noGrp="1"/>
          </p:cNvSpPr>
          <p:nvPr>
            <p:ph idx="1"/>
          </p:nvPr>
        </p:nvSpPr>
        <p:spPr>
          <a:xfrm>
            <a:off x="685800" y="1676400"/>
            <a:ext cx="7924800" cy="1143000"/>
          </a:xfrm>
        </p:spPr>
        <p:txBody>
          <a:bodyPr/>
          <a:lstStyle/>
          <a:p>
            <a:r>
              <a:rPr lang="en-US" dirty="0" smtClean="0"/>
              <a:t>Examples</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pic>
        <p:nvPicPr>
          <p:cNvPr id="7" name="Picture 6" descr="temp.tiff"/>
          <p:cNvPicPr>
            <a:picLocks noChangeAspect="1"/>
          </p:cNvPicPr>
          <p:nvPr/>
        </p:nvPicPr>
        <p:blipFill>
          <a:blip r:embed="rId3"/>
          <a:stretch>
            <a:fillRect/>
          </a:stretch>
        </p:blipFill>
        <p:spPr>
          <a:xfrm>
            <a:off x="533400" y="2514600"/>
            <a:ext cx="8191500" cy="3314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Visualizing Clusters</a:t>
            </a:r>
            <a:endParaRPr lang="en-US" dirty="0"/>
          </a:p>
        </p:txBody>
      </p:sp>
      <p:sp>
        <p:nvSpPr>
          <p:cNvPr id="3" name="Content Placeholder 2"/>
          <p:cNvSpPr>
            <a:spLocks noGrp="1"/>
          </p:cNvSpPr>
          <p:nvPr>
            <p:ph idx="1"/>
          </p:nvPr>
        </p:nvSpPr>
        <p:spPr>
          <a:xfrm>
            <a:off x="152400" y="1600200"/>
            <a:ext cx="5181600" cy="4495800"/>
          </a:xfrm>
        </p:spPr>
        <p:txBody>
          <a:bodyPr/>
          <a:lstStyle/>
          <a:p>
            <a:r>
              <a:rPr lang="en-US" dirty="0" smtClean="0"/>
              <a:t>In 2-d or 3-d cases, pictures work</a:t>
            </a:r>
          </a:p>
          <a:p>
            <a:r>
              <a:rPr lang="en-US" dirty="0" smtClean="0"/>
              <a:t>What to do in higher dimensions?</a:t>
            </a:r>
          </a:p>
          <a:p>
            <a:r>
              <a:rPr lang="en-US" dirty="0" smtClean="0"/>
              <a:t>Stacked </a:t>
            </a:r>
            <a:r>
              <a:rPr lang="en-US" dirty="0"/>
              <a:t>column chart</a:t>
            </a:r>
            <a:endParaRPr lang="is-IS" dirty="0"/>
          </a:p>
          <a:p>
            <a:pPr lvl="1"/>
            <a:r>
              <a:rPr lang="en-US" dirty="0" smtClean="0"/>
              <a:t>Next slide</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312" y="2133600"/>
            <a:ext cx="4006688" cy="3352819"/>
          </a:xfrm>
          <a:prstGeom prst="rect">
            <a:avLst/>
          </a:prstGeom>
        </p:spPr>
      </p:pic>
    </p:spTree>
    <p:extLst>
      <p:ext uri="{BB962C8B-B14F-4D97-AF65-F5344CB8AC3E}">
        <p14:creationId xmlns:p14="http://schemas.microsoft.com/office/powerpoint/2010/main" val="241920776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810000" cy="1752600"/>
          </a:xfrm>
        </p:spPr>
        <p:txBody>
          <a:bodyPr/>
          <a:lstStyle/>
          <a:p>
            <a:r>
              <a:rPr lang="en-US" dirty="0" smtClean="0"/>
              <a:t>Stacked Column Chart</a:t>
            </a:r>
            <a:endParaRPr lang="en-US" dirty="0"/>
          </a:p>
        </p:txBody>
      </p:sp>
      <p:sp>
        <p:nvSpPr>
          <p:cNvPr id="3" name="Content Placeholder 2"/>
          <p:cNvSpPr>
            <a:spLocks noGrp="1"/>
          </p:cNvSpPr>
          <p:nvPr>
            <p:ph idx="1"/>
          </p:nvPr>
        </p:nvSpPr>
        <p:spPr>
          <a:xfrm>
            <a:off x="381000" y="1828800"/>
            <a:ext cx="4724400" cy="1371600"/>
          </a:xfrm>
        </p:spPr>
        <p:txBody>
          <a:bodyPr/>
          <a:lstStyle/>
          <a:p>
            <a:r>
              <a:rPr lang="en-US" dirty="0" smtClean="0"/>
              <a:t>Vertical or horizontal</a:t>
            </a:r>
          </a:p>
          <a:p>
            <a:r>
              <a:rPr lang="en-US" dirty="0" smtClean="0"/>
              <a:t>Is this useful?</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76200"/>
            <a:ext cx="3657600" cy="30607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5200"/>
            <a:ext cx="8198556" cy="2667000"/>
          </a:xfrm>
          <a:prstGeom prst="rect">
            <a:avLst/>
          </a:prstGeom>
        </p:spPr>
      </p:pic>
    </p:spTree>
    <p:extLst>
      <p:ext uri="{BB962C8B-B14F-4D97-AF65-F5344CB8AC3E}">
        <p14:creationId xmlns:p14="http://schemas.microsoft.com/office/powerpoint/2010/main" val="2767591342"/>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Stacked Column Chart</a:t>
            </a:r>
            <a:endParaRPr lang="en-US" dirty="0"/>
          </a:p>
        </p:txBody>
      </p:sp>
      <p:sp>
        <p:nvSpPr>
          <p:cNvPr id="3" name="Content Placeholder 2"/>
          <p:cNvSpPr>
            <a:spLocks noGrp="1"/>
          </p:cNvSpPr>
          <p:nvPr>
            <p:ph idx="1"/>
          </p:nvPr>
        </p:nvSpPr>
        <p:spPr>
          <a:xfrm>
            <a:off x="304800" y="1600200"/>
            <a:ext cx="2590800" cy="4267200"/>
          </a:xfrm>
        </p:spPr>
        <p:txBody>
          <a:bodyPr/>
          <a:lstStyle/>
          <a:p>
            <a:r>
              <a:rPr lang="en-US" dirty="0" smtClean="0"/>
              <a:t>Example with 4-d features</a:t>
            </a:r>
          </a:p>
          <a:p>
            <a:pPr lvl="1"/>
            <a:r>
              <a:rPr lang="en-US" dirty="0"/>
              <a:t>L</a:t>
            </a:r>
            <a:r>
              <a:rPr lang="en-US" dirty="0" smtClean="0"/>
              <a:t>ots of clusters</a:t>
            </a:r>
          </a:p>
          <a:p>
            <a:r>
              <a:rPr lang="en-US" dirty="0" smtClean="0"/>
              <a:t>This is useful!</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9100" y="1473200"/>
            <a:ext cx="6184900" cy="4775200"/>
          </a:xfrm>
          <a:prstGeom prst="rect">
            <a:avLst/>
          </a:prstGeom>
        </p:spPr>
      </p:pic>
    </p:spTree>
    <p:extLst>
      <p:ext uri="{BB962C8B-B14F-4D97-AF65-F5344CB8AC3E}">
        <p14:creationId xmlns:p14="http://schemas.microsoft.com/office/powerpoint/2010/main" val="13599524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EM Clustering</a:t>
            </a:r>
            <a:endParaRPr lang="en-US" dirty="0"/>
          </a:p>
        </p:txBody>
      </p:sp>
      <p:sp>
        <p:nvSpPr>
          <p:cNvPr id="3" name="Content Placeholder 2"/>
          <p:cNvSpPr>
            <a:spLocks noGrp="1"/>
          </p:cNvSpPr>
          <p:nvPr>
            <p:ph idx="1"/>
          </p:nvPr>
        </p:nvSpPr>
        <p:spPr>
          <a:xfrm>
            <a:off x="685800" y="1447800"/>
            <a:ext cx="8001000" cy="4648200"/>
          </a:xfrm>
        </p:spPr>
        <p:txBody>
          <a:bodyPr/>
          <a:lstStyle/>
          <a:p>
            <a:r>
              <a:rPr lang="en-US" dirty="0" smtClean="0"/>
              <a:t>Samples might be from different probability distributions</a:t>
            </a:r>
          </a:p>
          <a:p>
            <a:pPr lvl="1"/>
            <a:r>
              <a:rPr lang="en-US" dirty="0" smtClean="0"/>
              <a:t>Euclidean distance might be poor measure</a:t>
            </a:r>
          </a:p>
          <a:p>
            <a:pPr lvl="1"/>
            <a:r>
              <a:rPr lang="en-US" dirty="0" smtClean="0"/>
              <a:t>Maybe better to cluster by distribution</a:t>
            </a:r>
          </a:p>
          <a:p>
            <a:r>
              <a:rPr lang="en-US" dirty="0" smtClean="0"/>
              <a:t>Cluster using probability distributions?</a:t>
            </a:r>
          </a:p>
          <a:p>
            <a:pPr lvl="1"/>
            <a:r>
              <a:rPr lang="en-US" dirty="0" smtClean="0"/>
              <a:t>Good idea, but distributions are unknown…</a:t>
            </a:r>
          </a:p>
          <a:p>
            <a:r>
              <a:rPr lang="en-US" dirty="0" smtClean="0"/>
              <a:t>Expectation maximization (EM)</a:t>
            </a:r>
          </a:p>
          <a:p>
            <a:pPr lvl="1"/>
            <a:r>
              <a:rPr lang="en-US" dirty="0" smtClean="0"/>
              <a:t>Can determine unknown parameters of probability distributions</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Clustering Animation</a:t>
            </a:r>
            <a:endParaRPr lang="en-US" dirty="0"/>
          </a:p>
        </p:txBody>
      </p:sp>
      <p:sp>
        <p:nvSpPr>
          <p:cNvPr id="3" name="Content Placeholder 2"/>
          <p:cNvSpPr>
            <a:spLocks noGrp="1"/>
          </p:cNvSpPr>
          <p:nvPr>
            <p:ph idx="1"/>
          </p:nvPr>
        </p:nvSpPr>
        <p:spPr/>
        <p:txBody>
          <a:bodyPr/>
          <a:lstStyle/>
          <a:p>
            <a:r>
              <a:rPr lang="en-US" dirty="0" smtClean="0"/>
              <a:t>Good animation on Wikipedia page</a:t>
            </a:r>
          </a:p>
          <a:p>
            <a:pPr>
              <a:buNone/>
            </a:pPr>
            <a:r>
              <a:rPr lang="en-US" sz="1800" dirty="0" smtClean="0">
                <a:hlinkClick r:id="rId3"/>
              </a:rPr>
              <a:t>http://en.wikipedia.org/wiki/Expectation–maximization_algorithm</a:t>
            </a:r>
            <a:endParaRPr lang="en-US" dirty="0" smtClean="0"/>
          </a:p>
          <a:p>
            <a:r>
              <a:rPr lang="en-US" dirty="0" smtClean="0"/>
              <a:t>Another animation here</a:t>
            </a:r>
          </a:p>
          <a:p>
            <a:pPr>
              <a:buNone/>
            </a:pPr>
            <a:r>
              <a:rPr lang="en-US" sz="1800" dirty="0">
                <a:hlinkClick r:id="rId4"/>
              </a:rPr>
              <a:t>https://</a:t>
            </a:r>
            <a:r>
              <a:rPr lang="en-US" sz="1800" dirty="0" err="1">
                <a:hlinkClick r:id="rId4"/>
              </a:rPr>
              <a:t>www.bayesserver.com</a:t>
            </a:r>
            <a:r>
              <a:rPr lang="en-US" sz="1800" dirty="0">
                <a:hlinkClick r:id="rId4"/>
              </a:rPr>
              <a:t>/Visualizations/</a:t>
            </a:r>
            <a:r>
              <a:rPr lang="en-US" sz="1800" dirty="0" err="1">
                <a:hlinkClick r:id="rId4"/>
              </a:rPr>
              <a:t>Clustering.aspx</a:t>
            </a:r>
            <a:endParaRPr lang="en-US" sz="1800" dirty="0" smtClean="0"/>
          </a:p>
          <a:p>
            <a:r>
              <a:rPr lang="en-US" dirty="0" smtClean="0"/>
              <a:t>Probably others too…</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3"/>
          <a:stretch>
            <a:fillRect/>
          </a:stretch>
        </p:blipFill>
        <p:spPr>
          <a:xfrm>
            <a:off x="4191000" y="1531938"/>
            <a:ext cx="4939660" cy="4487862"/>
          </a:xfrm>
          <a:prstGeom prst="rect">
            <a:avLst/>
          </a:prstGeom>
        </p:spPr>
      </p:pic>
      <p:sp>
        <p:nvSpPr>
          <p:cNvPr id="2" name="Title 1"/>
          <p:cNvSpPr>
            <a:spLocks noGrp="1"/>
          </p:cNvSpPr>
          <p:nvPr>
            <p:ph type="title"/>
          </p:nvPr>
        </p:nvSpPr>
        <p:spPr>
          <a:xfrm>
            <a:off x="685800" y="228600"/>
            <a:ext cx="7772400" cy="1143000"/>
          </a:xfrm>
        </p:spPr>
        <p:txBody>
          <a:bodyPr/>
          <a:lstStyle/>
          <a:p>
            <a:r>
              <a:rPr lang="en-US" dirty="0" smtClean="0"/>
              <a:t>EM Clustering Example</a:t>
            </a:r>
            <a:endParaRPr lang="en-US" dirty="0"/>
          </a:p>
        </p:txBody>
      </p:sp>
      <p:sp>
        <p:nvSpPr>
          <p:cNvPr id="3" name="Content Placeholder 2"/>
          <p:cNvSpPr>
            <a:spLocks noGrp="1"/>
          </p:cNvSpPr>
          <p:nvPr>
            <p:ph idx="1"/>
          </p:nvPr>
        </p:nvSpPr>
        <p:spPr>
          <a:xfrm>
            <a:off x="152400" y="1524000"/>
            <a:ext cx="4114800" cy="4495800"/>
          </a:xfrm>
        </p:spPr>
        <p:txBody>
          <a:bodyPr/>
          <a:lstStyle/>
          <a:p>
            <a:r>
              <a:rPr lang="en-US" dirty="0" smtClean="0"/>
              <a:t>Old Faithful in Yellowstone NP</a:t>
            </a:r>
          </a:p>
          <a:p>
            <a:r>
              <a:rPr lang="en-US" dirty="0" smtClean="0"/>
              <a:t>Measure wait</a:t>
            </a:r>
            <a:r>
              <a:rPr lang="en-US" dirty="0"/>
              <a:t> </a:t>
            </a:r>
            <a:r>
              <a:rPr lang="en-US" dirty="0" smtClean="0"/>
              <a:t>time and duration</a:t>
            </a:r>
          </a:p>
          <a:p>
            <a:r>
              <a:rPr lang="en-US" dirty="0" smtClean="0"/>
              <a:t>Here, 2 clusters</a:t>
            </a:r>
          </a:p>
          <a:p>
            <a:pPr lvl="1"/>
            <a:r>
              <a:rPr lang="en-US" dirty="0" smtClean="0"/>
              <a:t>Centers are </a:t>
            </a:r>
            <a:r>
              <a:rPr lang="en-US" i="1" dirty="0" smtClean="0"/>
              <a:t>means</a:t>
            </a:r>
          </a:p>
          <a:p>
            <a:pPr lvl="1"/>
            <a:r>
              <a:rPr lang="en-US" dirty="0" smtClean="0"/>
              <a:t>Shading based on </a:t>
            </a:r>
            <a:r>
              <a:rPr lang="en-US" i="1" dirty="0" smtClean="0"/>
              <a:t>standard deviation</a:t>
            </a:r>
            <a:endParaRPr lang="en-US" i="1"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59</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Clustering</a:t>
            </a:r>
            <a:endParaRPr lang="en-US" dirty="0"/>
          </a:p>
        </p:txBody>
      </p:sp>
      <p:sp>
        <p:nvSpPr>
          <p:cNvPr id="3" name="Content Placeholder 2"/>
          <p:cNvSpPr>
            <a:spLocks noGrp="1"/>
          </p:cNvSpPr>
          <p:nvPr>
            <p:ph idx="1"/>
          </p:nvPr>
        </p:nvSpPr>
        <p:spPr>
          <a:xfrm>
            <a:off x="533400" y="1676400"/>
            <a:ext cx="8305800" cy="4419600"/>
          </a:xfrm>
        </p:spPr>
        <p:txBody>
          <a:bodyPr/>
          <a:lstStyle/>
          <a:p>
            <a:r>
              <a:rPr lang="en-US" dirty="0" smtClean="0"/>
              <a:t>Example of hierarchical clustering...</a:t>
            </a:r>
          </a:p>
          <a:p>
            <a:pPr marL="514350" indent="-514350">
              <a:buFont typeface="+mj-lt"/>
              <a:buAutoNum type="arabicPeriod"/>
            </a:pPr>
            <a:r>
              <a:rPr lang="en-US" dirty="0"/>
              <a:t>S</a:t>
            </a:r>
            <a:r>
              <a:rPr lang="en-US" dirty="0" smtClean="0"/>
              <a:t>tart with every point is its own cluster</a:t>
            </a:r>
          </a:p>
          <a:p>
            <a:pPr marL="514350" indent="-514350">
              <a:buFont typeface="+mj-lt"/>
              <a:buAutoNum type="arabicPeriod"/>
            </a:pPr>
            <a:r>
              <a:rPr lang="en-US" dirty="0"/>
              <a:t>W</a:t>
            </a:r>
            <a:r>
              <a:rPr lang="en-US" dirty="0" smtClean="0"/>
              <a:t>hile number of clusters exceeds 1</a:t>
            </a:r>
          </a:p>
          <a:p>
            <a:pPr marL="971550" lvl="1" indent="-514350"/>
            <a:r>
              <a:rPr lang="en-US" dirty="0" smtClean="0"/>
              <a:t>Find 2 “nearest” clusters and merge</a:t>
            </a:r>
          </a:p>
          <a:p>
            <a:pPr marL="514350" indent="-514350">
              <a:buFont typeface="+mj-lt"/>
              <a:buAutoNum type="arabicPeriod"/>
            </a:pPr>
            <a:r>
              <a:rPr lang="en-US" dirty="0"/>
              <a:t>E</a:t>
            </a:r>
            <a:r>
              <a:rPr lang="en-US" dirty="0" smtClean="0"/>
              <a:t>nd while</a:t>
            </a:r>
          </a:p>
          <a:p>
            <a:r>
              <a:rPr lang="en-US" dirty="0" smtClean="0"/>
              <a:t>OK, but no real theoretical basis</a:t>
            </a:r>
          </a:p>
          <a:p>
            <a:pPr lvl="1"/>
            <a:r>
              <a:rPr lang="en-US" dirty="0" smtClean="0"/>
              <a:t>Lack of solid basis may be “disconcerting”</a:t>
            </a:r>
          </a:p>
          <a:p>
            <a:pPr lvl="1"/>
            <a:r>
              <a:rPr lang="en-US" dirty="0" smtClean="0"/>
              <a:t>Even </a:t>
            </a:r>
            <a:r>
              <a:rPr lang="en-US" dirty="0" smtClean="0">
                <a:latin typeface="Lucida Grande"/>
                <a:cs typeface="Lucida Grande"/>
              </a:rPr>
              <a:t>K</a:t>
            </a:r>
            <a:r>
              <a:rPr lang="en-US" dirty="0" smtClean="0"/>
              <a:t>-means has some theory behind it</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MLE</a:t>
            </a:r>
            <a:endParaRPr lang="en-US" dirty="0"/>
          </a:p>
        </p:txBody>
      </p:sp>
      <p:sp>
        <p:nvSpPr>
          <p:cNvPr id="3" name="Content Placeholder 2"/>
          <p:cNvSpPr>
            <a:spLocks noGrp="1"/>
          </p:cNvSpPr>
          <p:nvPr>
            <p:ph idx="1"/>
          </p:nvPr>
        </p:nvSpPr>
        <p:spPr/>
        <p:txBody>
          <a:bodyPr/>
          <a:lstStyle/>
          <a:p>
            <a:r>
              <a:rPr lang="en-US" dirty="0" smtClean="0"/>
              <a:t>Maximum likelihood estimator (MLE)</a:t>
            </a:r>
          </a:p>
          <a:p>
            <a:r>
              <a:rPr lang="en-US" dirty="0" smtClean="0"/>
              <a:t>Suppose you flip a coin and obtain</a:t>
            </a:r>
          </a:p>
          <a:p>
            <a:pPr>
              <a:buNone/>
            </a:pPr>
            <a:r>
              <a:rPr lang="en-US" dirty="0" smtClean="0"/>
              <a:t>	</a:t>
            </a:r>
            <a:r>
              <a:rPr lang="en-US" dirty="0" smtClean="0">
                <a:latin typeface="Lucida Grande"/>
                <a:cs typeface="Lucida Grande"/>
              </a:rPr>
              <a:t>X = HHHHTHHHTT</a:t>
            </a:r>
          </a:p>
          <a:p>
            <a:r>
              <a:rPr lang="en-US" dirty="0" smtClean="0"/>
              <a:t>What is most likely value of </a:t>
            </a:r>
            <a:r>
              <a:rPr lang="en-US" dirty="0" err="1" smtClean="0">
                <a:latin typeface="Lucida Grande"/>
                <a:cs typeface="Lucida Grande"/>
              </a:rPr>
              <a:t>p</a:t>
            </a:r>
            <a:r>
              <a:rPr lang="en-US" dirty="0" smtClean="0">
                <a:latin typeface="Lucida Grande"/>
                <a:cs typeface="Lucida Grande"/>
              </a:rPr>
              <a:t> = P(H)</a:t>
            </a:r>
            <a:r>
              <a:rPr lang="en-US" dirty="0" smtClean="0"/>
              <a:t>?</a:t>
            </a:r>
          </a:p>
          <a:p>
            <a:r>
              <a:rPr lang="en-US" dirty="0" smtClean="0"/>
              <a:t>Coin flips follow binomial distribution</a:t>
            </a:r>
          </a:p>
          <a:p>
            <a:endParaRPr lang="en-US" dirty="0" smtClean="0"/>
          </a:p>
          <a:p>
            <a:r>
              <a:rPr lang="en-US" dirty="0" smtClean="0"/>
              <a:t>Where </a:t>
            </a:r>
            <a:r>
              <a:rPr lang="en-US" dirty="0" err="1" smtClean="0">
                <a:latin typeface="Lucida Grande"/>
                <a:cs typeface="Lucida Grande"/>
              </a:rPr>
              <a:t>p</a:t>
            </a:r>
            <a:r>
              <a:rPr lang="en-US" dirty="0" smtClean="0"/>
              <a:t> is </a:t>
            </a:r>
            <a:r>
              <a:rPr lang="en-US" dirty="0" err="1" smtClean="0"/>
              <a:t>prob</a:t>
            </a:r>
            <a:r>
              <a:rPr lang="en-US" dirty="0" smtClean="0"/>
              <a:t> of “success” (heads)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60</a:t>
            </a:fld>
            <a:endParaRPr lang="en-US"/>
          </a:p>
        </p:txBody>
      </p:sp>
      <p:pic>
        <p:nvPicPr>
          <p:cNvPr id="6" name="Picture 5" descr="temp.tiff"/>
          <p:cNvPicPr>
            <a:picLocks noChangeAspect="1"/>
          </p:cNvPicPr>
          <p:nvPr/>
        </p:nvPicPr>
        <p:blipFill>
          <a:blip r:embed="rId3"/>
          <a:stretch>
            <a:fillRect/>
          </a:stretch>
        </p:blipFill>
        <p:spPr>
          <a:xfrm>
            <a:off x="1219200" y="4572000"/>
            <a:ext cx="5676900" cy="76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1143000"/>
          </a:xfrm>
        </p:spPr>
        <p:txBody>
          <a:bodyPr/>
          <a:lstStyle/>
          <a:p>
            <a:r>
              <a:rPr lang="en-US" dirty="0" smtClean="0"/>
              <a:t>Maximum Likelihood Estimator</a:t>
            </a:r>
            <a:endParaRPr lang="en-US" dirty="0"/>
          </a:p>
        </p:txBody>
      </p:sp>
      <p:sp>
        <p:nvSpPr>
          <p:cNvPr id="3" name="Content Placeholder 2"/>
          <p:cNvSpPr>
            <a:spLocks noGrp="1"/>
          </p:cNvSpPr>
          <p:nvPr>
            <p:ph idx="1"/>
          </p:nvPr>
        </p:nvSpPr>
        <p:spPr>
          <a:xfrm>
            <a:off x="685800" y="1447800"/>
            <a:ext cx="7924800" cy="4800600"/>
          </a:xfrm>
        </p:spPr>
        <p:txBody>
          <a:bodyPr/>
          <a:lstStyle/>
          <a:p>
            <a:r>
              <a:rPr lang="en-US" dirty="0" smtClean="0"/>
              <a:t>Suppose </a:t>
            </a:r>
            <a:r>
              <a:rPr lang="en-US" dirty="0" smtClean="0">
                <a:latin typeface="Lucida Grande"/>
                <a:cs typeface="Lucida Grande"/>
              </a:rPr>
              <a:t>X = HHHHTHHHTT</a:t>
            </a:r>
            <a:endParaRPr lang="en-US" dirty="0" smtClean="0"/>
          </a:p>
          <a:p>
            <a:r>
              <a:rPr lang="en-US" b="1" i="1" dirty="0" smtClean="0"/>
              <a:t>Likelihood function </a:t>
            </a:r>
            <a:r>
              <a:rPr lang="en-US" dirty="0" smtClean="0"/>
              <a:t>for </a:t>
            </a:r>
            <a:r>
              <a:rPr lang="en-US" dirty="0" smtClean="0">
                <a:latin typeface="Lucida Grande"/>
                <a:cs typeface="Lucida Grande"/>
              </a:rPr>
              <a:t>X</a:t>
            </a:r>
            <a:r>
              <a:rPr lang="en-US" dirty="0" smtClean="0"/>
              <a:t> is</a:t>
            </a:r>
          </a:p>
          <a:p>
            <a:endParaRPr lang="en-US" dirty="0" smtClean="0"/>
          </a:p>
          <a:p>
            <a:r>
              <a:rPr lang="en-US" dirty="0" smtClean="0"/>
              <a:t>Then </a:t>
            </a:r>
            <a:r>
              <a:rPr lang="en-US" b="1" i="1" dirty="0" smtClean="0"/>
              <a:t>log likelihood function </a:t>
            </a:r>
            <a:r>
              <a:rPr lang="en-US" dirty="0" smtClean="0"/>
              <a:t>is</a:t>
            </a:r>
          </a:p>
          <a:p>
            <a:endParaRPr lang="en-US" dirty="0" smtClean="0"/>
          </a:p>
          <a:p>
            <a:r>
              <a:rPr lang="en-US" dirty="0" smtClean="0"/>
              <a:t>Optimize log likelihood function</a:t>
            </a:r>
          </a:p>
          <a:p>
            <a:endParaRPr lang="en-US" dirty="0" smtClean="0"/>
          </a:p>
          <a:p>
            <a:r>
              <a:rPr lang="en-US" dirty="0" smtClean="0"/>
              <a:t>In this case, MLE is </a:t>
            </a:r>
            <a:r>
              <a:rPr lang="en-US" dirty="0" err="1" smtClean="0">
                <a:latin typeface="Lucida Grande"/>
                <a:cs typeface="Lucida Grande"/>
              </a:rPr>
              <a:t>θ</a:t>
            </a:r>
            <a:r>
              <a:rPr lang="en-US" dirty="0" smtClean="0">
                <a:latin typeface="Lucida Grande"/>
                <a:cs typeface="Lucida Grande"/>
              </a:rPr>
              <a:t> = P(H) = 0.7</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61</a:t>
            </a:fld>
            <a:endParaRPr lang="en-US"/>
          </a:p>
        </p:txBody>
      </p:sp>
      <p:pic>
        <p:nvPicPr>
          <p:cNvPr id="6" name="Picture 5" descr="temp.tiff"/>
          <p:cNvPicPr>
            <a:picLocks noChangeAspect="1"/>
          </p:cNvPicPr>
          <p:nvPr/>
        </p:nvPicPr>
        <p:blipFill>
          <a:blip r:embed="rId3"/>
          <a:stretch>
            <a:fillRect/>
          </a:stretch>
        </p:blipFill>
        <p:spPr>
          <a:xfrm>
            <a:off x="1524000" y="2514600"/>
            <a:ext cx="2743200" cy="762000"/>
          </a:xfrm>
          <a:prstGeom prst="rect">
            <a:avLst/>
          </a:prstGeom>
        </p:spPr>
      </p:pic>
      <p:pic>
        <p:nvPicPr>
          <p:cNvPr id="7" name="Picture 6" descr="temp.tiff"/>
          <p:cNvPicPr>
            <a:picLocks noChangeAspect="1"/>
          </p:cNvPicPr>
          <p:nvPr/>
        </p:nvPicPr>
        <p:blipFill>
          <a:blip r:embed="rId4"/>
          <a:stretch>
            <a:fillRect/>
          </a:stretch>
        </p:blipFill>
        <p:spPr>
          <a:xfrm>
            <a:off x="1447800" y="3835400"/>
            <a:ext cx="3390900" cy="431800"/>
          </a:xfrm>
          <a:prstGeom prst="rect">
            <a:avLst/>
          </a:prstGeom>
        </p:spPr>
      </p:pic>
      <p:pic>
        <p:nvPicPr>
          <p:cNvPr id="8" name="Picture 7" descr="temp.tiff"/>
          <p:cNvPicPr>
            <a:picLocks noChangeAspect="1"/>
          </p:cNvPicPr>
          <p:nvPr/>
        </p:nvPicPr>
        <p:blipFill>
          <a:blip r:embed="rId5"/>
          <a:stretch>
            <a:fillRect/>
          </a:stretch>
        </p:blipFill>
        <p:spPr>
          <a:xfrm>
            <a:off x="1447800" y="5016500"/>
            <a:ext cx="2209800" cy="622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a Coin Experiment</a:t>
            </a:r>
            <a:endParaRPr lang="en-US" dirty="0"/>
          </a:p>
        </p:txBody>
      </p:sp>
      <p:sp>
        <p:nvSpPr>
          <p:cNvPr id="3" name="Content Placeholder 2"/>
          <p:cNvSpPr>
            <a:spLocks noGrp="1"/>
          </p:cNvSpPr>
          <p:nvPr>
            <p:ph idx="1"/>
          </p:nvPr>
        </p:nvSpPr>
        <p:spPr>
          <a:xfrm>
            <a:off x="685800" y="1752600"/>
            <a:ext cx="7848600" cy="4419600"/>
          </a:xfrm>
        </p:spPr>
        <p:txBody>
          <a:bodyPr/>
          <a:lstStyle/>
          <a:p>
            <a:r>
              <a:rPr lang="en-US" dirty="0" smtClean="0"/>
              <a:t>Given 2 (biased) coins, </a:t>
            </a:r>
            <a:r>
              <a:rPr lang="en-US" dirty="0" smtClean="0">
                <a:latin typeface="Lucida Grande"/>
                <a:cs typeface="Lucida Grande"/>
              </a:rPr>
              <a:t>A</a:t>
            </a:r>
            <a:r>
              <a:rPr lang="en-US" dirty="0" smtClean="0"/>
              <a:t> and </a:t>
            </a:r>
            <a:r>
              <a:rPr lang="en-US" dirty="0" smtClean="0">
                <a:latin typeface="Lucida Grande"/>
                <a:cs typeface="Lucida Grande"/>
              </a:rPr>
              <a:t>B</a:t>
            </a:r>
          </a:p>
          <a:p>
            <a:pPr lvl="1"/>
            <a:r>
              <a:rPr lang="en-US" dirty="0" smtClean="0"/>
              <a:t>Randomly select coin, then…</a:t>
            </a:r>
          </a:p>
          <a:p>
            <a:pPr lvl="1"/>
            <a:r>
              <a:rPr lang="en-US" dirty="0" smtClean="0"/>
              <a:t>Flip selected coin 10 times, and…</a:t>
            </a:r>
          </a:p>
          <a:p>
            <a:pPr lvl="1"/>
            <a:r>
              <a:rPr lang="en-US" dirty="0" smtClean="0"/>
              <a:t>Repeat 5 times, for 50 total coin flips</a:t>
            </a:r>
          </a:p>
          <a:p>
            <a:r>
              <a:rPr lang="en-US" dirty="0" smtClean="0"/>
              <a:t>Can we determine </a:t>
            </a:r>
            <a:r>
              <a:rPr lang="en-US" dirty="0" smtClean="0">
                <a:latin typeface="Lucida Grande"/>
                <a:cs typeface="Lucida Grande"/>
              </a:rPr>
              <a:t>P(H)</a:t>
            </a:r>
            <a:r>
              <a:rPr lang="en-US" dirty="0" smtClean="0"/>
              <a:t> for each coin?</a:t>
            </a:r>
          </a:p>
          <a:p>
            <a:r>
              <a:rPr lang="en-US" dirty="0" smtClean="0"/>
              <a:t>Easy, if you know which coin selected!</a:t>
            </a:r>
          </a:p>
          <a:p>
            <a:pPr lvl="1"/>
            <a:r>
              <a:rPr lang="en-US" dirty="0" smtClean="0"/>
              <a:t>For each coin, just divide number of heads by number of flips of that coin</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 Example</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For example, suppose</a:t>
            </a:r>
          </a:p>
          <a:p>
            <a:pPr lvl="1">
              <a:buNone/>
            </a:pPr>
            <a:r>
              <a:rPr lang="en-US" dirty="0" smtClean="0"/>
              <a:t>Coin </a:t>
            </a:r>
            <a:r>
              <a:rPr lang="en-US" dirty="0" smtClean="0">
                <a:latin typeface="Lucida Grande"/>
                <a:cs typeface="Lucida Grande"/>
              </a:rPr>
              <a:t>B</a:t>
            </a:r>
            <a:r>
              <a:rPr lang="en-US" dirty="0" smtClean="0"/>
              <a:t>: </a:t>
            </a:r>
            <a:r>
              <a:rPr lang="en-US" dirty="0" smtClean="0">
                <a:latin typeface="Andale Mono"/>
                <a:cs typeface="Andale Mono"/>
              </a:rPr>
              <a:t>HTTTHHTHTH</a:t>
            </a:r>
            <a:r>
              <a:rPr lang="en-US" dirty="0" smtClean="0">
                <a:cs typeface="Andale Mono"/>
              </a:rPr>
              <a:t>	</a:t>
            </a:r>
            <a:r>
              <a:rPr lang="en-US" dirty="0" smtClean="0"/>
              <a:t>5 </a:t>
            </a:r>
            <a:r>
              <a:rPr lang="en-US" dirty="0" smtClean="0">
                <a:latin typeface="Andale Mono"/>
                <a:cs typeface="Andale Mono"/>
              </a:rPr>
              <a:t>H</a:t>
            </a:r>
            <a:r>
              <a:rPr lang="en-US" dirty="0" smtClean="0"/>
              <a:t> and 5 </a:t>
            </a:r>
            <a:r>
              <a:rPr lang="en-US" dirty="0" smtClean="0">
                <a:latin typeface="Andale Mono"/>
                <a:cs typeface="Andale Mono"/>
              </a:rPr>
              <a:t>T</a:t>
            </a:r>
          </a:p>
          <a:p>
            <a:pPr lvl="1">
              <a:buNone/>
            </a:pPr>
            <a:r>
              <a:rPr lang="en-US" dirty="0" smtClean="0"/>
              <a:t>Coin </a:t>
            </a:r>
            <a:r>
              <a:rPr lang="en-US" dirty="0" smtClean="0">
                <a:latin typeface="Lucida Grande"/>
                <a:cs typeface="Lucida Grande"/>
              </a:rPr>
              <a:t>A</a:t>
            </a:r>
            <a:r>
              <a:rPr lang="en-US" dirty="0" smtClean="0"/>
              <a:t>: </a:t>
            </a:r>
            <a:r>
              <a:rPr lang="en-US" dirty="0" smtClean="0">
                <a:latin typeface="Andale Mono"/>
                <a:cs typeface="Andale Mono"/>
              </a:rPr>
              <a:t>HHHHTHHHHH	</a:t>
            </a:r>
            <a:r>
              <a:rPr lang="en-US" dirty="0" smtClean="0"/>
              <a:t>9 </a:t>
            </a:r>
            <a:r>
              <a:rPr lang="en-US" dirty="0" smtClean="0">
                <a:latin typeface="Andale Mono"/>
                <a:cs typeface="Andale Mono"/>
              </a:rPr>
              <a:t>H</a:t>
            </a:r>
            <a:r>
              <a:rPr lang="en-US" dirty="0" smtClean="0"/>
              <a:t> and 1 </a:t>
            </a:r>
            <a:r>
              <a:rPr lang="en-US" dirty="0" smtClean="0">
                <a:latin typeface="Andale Mono"/>
                <a:cs typeface="Andale Mono"/>
              </a:rPr>
              <a:t>T</a:t>
            </a:r>
          </a:p>
          <a:p>
            <a:pPr lvl="1">
              <a:buNone/>
            </a:pPr>
            <a:r>
              <a:rPr lang="en-US" dirty="0" smtClean="0"/>
              <a:t>Coin </a:t>
            </a:r>
            <a:r>
              <a:rPr lang="en-US" dirty="0" smtClean="0">
                <a:latin typeface="Lucida Grande"/>
                <a:cs typeface="Lucida Grande"/>
              </a:rPr>
              <a:t>A</a:t>
            </a:r>
            <a:r>
              <a:rPr lang="en-US" dirty="0" smtClean="0"/>
              <a:t>: </a:t>
            </a:r>
            <a:r>
              <a:rPr lang="en-US" dirty="0" smtClean="0">
                <a:latin typeface="Andale Mono"/>
                <a:cs typeface="Andale Mono"/>
              </a:rPr>
              <a:t>HTHHHHHTHH</a:t>
            </a:r>
            <a:r>
              <a:rPr lang="en-US" dirty="0" smtClean="0"/>
              <a:t>	8 </a:t>
            </a:r>
            <a:r>
              <a:rPr lang="en-US" dirty="0" smtClean="0">
                <a:latin typeface="Andale Mono"/>
                <a:cs typeface="Andale Mono"/>
              </a:rPr>
              <a:t>H</a:t>
            </a:r>
            <a:r>
              <a:rPr lang="en-US" dirty="0" smtClean="0"/>
              <a:t> and 2 </a:t>
            </a:r>
            <a:r>
              <a:rPr lang="en-US" dirty="0" smtClean="0">
                <a:latin typeface="Andale Mono"/>
                <a:cs typeface="Andale Mono"/>
              </a:rPr>
              <a:t>T</a:t>
            </a:r>
          </a:p>
          <a:p>
            <a:pPr lvl="1">
              <a:buNone/>
            </a:pPr>
            <a:r>
              <a:rPr lang="en-US" dirty="0" smtClean="0"/>
              <a:t>Coin </a:t>
            </a:r>
            <a:r>
              <a:rPr lang="en-US" dirty="0" smtClean="0">
                <a:latin typeface="Lucida Grande"/>
                <a:cs typeface="Lucida Grande"/>
              </a:rPr>
              <a:t>B</a:t>
            </a:r>
            <a:r>
              <a:rPr lang="en-US" dirty="0" smtClean="0"/>
              <a:t>: </a:t>
            </a:r>
            <a:r>
              <a:rPr lang="en-US" dirty="0" smtClean="0">
                <a:latin typeface="Andale Mono"/>
                <a:cs typeface="Andale Mono"/>
              </a:rPr>
              <a:t>HTHTTTHHTT</a:t>
            </a:r>
            <a:r>
              <a:rPr lang="en-US" dirty="0" smtClean="0"/>
              <a:t>	4 </a:t>
            </a:r>
            <a:r>
              <a:rPr lang="en-US" dirty="0" smtClean="0">
                <a:latin typeface="Andale Mono"/>
                <a:cs typeface="Andale Mono"/>
              </a:rPr>
              <a:t>H</a:t>
            </a:r>
            <a:r>
              <a:rPr lang="en-US" dirty="0" smtClean="0"/>
              <a:t> and 6 </a:t>
            </a:r>
            <a:r>
              <a:rPr lang="en-US" dirty="0" smtClean="0">
                <a:latin typeface="Andale Mono"/>
                <a:cs typeface="Andale Mono"/>
              </a:rPr>
              <a:t>T</a:t>
            </a:r>
          </a:p>
          <a:p>
            <a:pPr lvl="1">
              <a:buNone/>
            </a:pPr>
            <a:r>
              <a:rPr lang="en-US" dirty="0" smtClean="0"/>
              <a:t>Coin </a:t>
            </a:r>
            <a:r>
              <a:rPr lang="en-US" dirty="0" smtClean="0">
                <a:latin typeface="Lucida Grande"/>
                <a:cs typeface="Lucida Grande"/>
              </a:rPr>
              <a:t>A</a:t>
            </a:r>
            <a:r>
              <a:rPr lang="en-US" dirty="0" smtClean="0"/>
              <a:t>: </a:t>
            </a:r>
            <a:r>
              <a:rPr lang="en-US" dirty="0" smtClean="0">
                <a:latin typeface="Andale Mono"/>
                <a:cs typeface="Andale Mono"/>
              </a:rPr>
              <a:t>THHHTHHHTH</a:t>
            </a:r>
            <a:r>
              <a:rPr lang="en-US" dirty="0" smtClean="0"/>
              <a:t>	7 </a:t>
            </a:r>
            <a:r>
              <a:rPr lang="en-US" dirty="0" smtClean="0">
                <a:latin typeface="Andale Mono"/>
                <a:cs typeface="Andale Mono"/>
              </a:rPr>
              <a:t>H</a:t>
            </a:r>
            <a:r>
              <a:rPr lang="en-US" dirty="0" smtClean="0"/>
              <a:t> and 3 </a:t>
            </a:r>
            <a:r>
              <a:rPr lang="en-US" dirty="0" smtClean="0">
                <a:latin typeface="Andale Mono"/>
                <a:cs typeface="Andale Mono"/>
              </a:rPr>
              <a:t>T</a:t>
            </a:r>
          </a:p>
          <a:p>
            <a:r>
              <a:rPr lang="en-US" dirty="0" smtClean="0"/>
              <a:t>Then maximum likelihood estimates are</a:t>
            </a:r>
          </a:p>
          <a:p>
            <a:pPr lvl="1">
              <a:buNone/>
            </a:pP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(H)=24/30=0.80 </a:t>
            </a:r>
            <a:r>
              <a:rPr lang="en-US" dirty="0" smtClean="0"/>
              <a:t>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(H)=9/20=0.45</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 Example</a:t>
            </a:r>
            <a:endParaRPr lang="en-US" dirty="0"/>
          </a:p>
        </p:txBody>
      </p:sp>
      <p:sp>
        <p:nvSpPr>
          <p:cNvPr id="3" name="Content Placeholder 2"/>
          <p:cNvSpPr>
            <a:spLocks noGrp="1"/>
          </p:cNvSpPr>
          <p:nvPr>
            <p:ph idx="1"/>
          </p:nvPr>
        </p:nvSpPr>
        <p:spPr>
          <a:xfrm>
            <a:off x="685800" y="1676400"/>
            <a:ext cx="8001000" cy="4495800"/>
          </a:xfrm>
        </p:spPr>
        <p:txBody>
          <a:bodyPr/>
          <a:lstStyle/>
          <a:p>
            <a:r>
              <a:rPr lang="en-US" dirty="0" smtClean="0"/>
              <a:t>Suppose we have same data, but we do </a:t>
            </a:r>
            <a:r>
              <a:rPr lang="en-US" b="1" i="1" dirty="0" smtClean="0"/>
              <a:t>not</a:t>
            </a:r>
            <a:r>
              <a:rPr lang="en-US" dirty="0" smtClean="0"/>
              <a:t> know which coin was selected:</a:t>
            </a:r>
          </a:p>
          <a:p>
            <a:pPr lvl="1">
              <a:buNone/>
            </a:pPr>
            <a:r>
              <a:rPr lang="en-US" dirty="0" smtClean="0"/>
              <a:t>Coin ??: 5 </a:t>
            </a:r>
            <a:r>
              <a:rPr lang="en-US" dirty="0" smtClean="0">
                <a:latin typeface="Andale Mono"/>
                <a:cs typeface="Andale Mono"/>
              </a:rPr>
              <a:t>H</a:t>
            </a:r>
            <a:r>
              <a:rPr lang="en-US" dirty="0" smtClean="0"/>
              <a:t> and 5 </a:t>
            </a:r>
            <a:r>
              <a:rPr lang="en-US" dirty="0" smtClean="0">
                <a:latin typeface="Andale Mono"/>
                <a:cs typeface="Andale Mono"/>
              </a:rPr>
              <a:t>T</a:t>
            </a:r>
          </a:p>
          <a:p>
            <a:pPr lvl="1">
              <a:buNone/>
            </a:pPr>
            <a:r>
              <a:rPr lang="en-US" dirty="0" smtClean="0"/>
              <a:t>Coin ??: 9 </a:t>
            </a:r>
            <a:r>
              <a:rPr lang="en-US" dirty="0" smtClean="0">
                <a:latin typeface="Andale Mono"/>
                <a:cs typeface="Andale Mono"/>
              </a:rPr>
              <a:t>H</a:t>
            </a:r>
            <a:r>
              <a:rPr lang="en-US" dirty="0" smtClean="0"/>
              <a:t> and 1 </a:t>
            </a:r>
            <a:r>
              <a:rPr lang="en-US" dirty="0" smtClean="0">
                <a:latin typeface="Andale Mono"/>
                <a:cs typeface="Andale Mono"/>
              </a:rPr>
              <a:t>T</a:t>
            </a:r>
          </a:p>
          <a:p>
            <a:pPr lvl="1">
              <a:buNone/>
            </a:pPr>
            <a:r>
              <a:rPr lang="en-US" dirty="0" smtClean="0"/>
              <a:t>Coin ??: 8 </a:t>
            </a:r>
            <a:r>
              <a:rPr lang="en-US" dirty="0" smtClean="0">
                <a:latin typeface="Andale Mono"/>
                <a:cs typeface="Andale Mono"/>
              </a:rPr>
              <a:t>H</a:t>
            </a:r>
            <a:r>
              <a:rPr lang="en-US" dirty="0" smtClean="0"/>
              <a:t> and 2 </a:t>
            </a:r>
            <a:r>
              <a:rPr lang="en-US" dirty="0" smtClean="0">
                <a:latin typeface="Andale Mono"/>
                <a:cs typeface="Andale Mono"/>
              </a:rPr>
              <a:t>T</a:t>
            </a:r>
          </a:p>
          <a:p>
            <a:pPr lvl="1">
              <a:buNone/>
            </a:pPr>
            <a:r>
              <a:rPr lang="en-US" dirty="0" smtClean="0"/>
              <a:t>Coin ??: 4 </a:t>
            </a:r>
            <a:r>
              <a:rPr lang="en-US" dirty="0" smtClean="0">
                <a:latin typeface="Andale Mono"/>
                <a:cs typeface="Andale Mono"/>
              </a:rPr>
              <a:t>H</a:t>
            </a:r>
            <a:r>
              <a:rPr lang="en-US" dirty="0" smtClean="0"/>
              <a:t> and 6 </a:t>
            </a:r>
            <a:r>
              <a:rPr lang="en-US" dirty="0" smtClean="0">
                <a:latin typeface="Andale Mono"/>
                <a:cs typeface="Andale Mono"/>
              </a:rPr>
              <a:t>T</a:t>
            </a:r>
          </a:p>
          <a:p>
            <a:pPr lvl="1">
              <a:buNone/>
            </a:pPr>
            <a:r>
              <a:rPr lang="en-US" dirty="0" smtClean="0"/>
              <a:t>Coin ??: 7 </a:t>
            </a:r>
            <a:r>
              <a:rPr lang="en-US" dirty="0" smtClean="0">
                <a:latin typeface="Andale Mono"/>
                <a:cs typeface="Andale Mono"/>
              </a:rPr>
              <a:t>H</a:t>
            </a:r>
            <a:r>
              <a:rPr lang="en-US" dirty="0" smtClean="0"/>
              <a:t> and 3 </a:t>
            </a:r>
            <a:r>
              <a:rPr lang="en-US" dirty="0" smtClean="0">
                <a:latin typeface="Andale Mono"/>
                <a:cs typeface="Andale Mono"/>
              </a:rPr>
              <a:t>T</a:t>
            </a:r>
            <a:endParaRPr lang="en-US" dirty="0" smtClean="0"/>
          </a:p>
          <a:p>
            <a:r>
              <a:rPr lang="en-US" dirty="0" smtClean="0"/>
              <a:t>Can we estimate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64</a:t>
            </a:fld>
            <a:endParaRPr lang="en-US"/>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 Example</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We do not know which coin was flipped</a:t>
            </a:r>
          </a:p>
          <a:p>
            <a:r>
              <a:rPr lang="en-US" dirty="0" smtClean="0"/>
              <a:t>So, there is “hidden” information</a:t>
            </a:r>
          </a:p>
          <a:p>
            <a:pPr lvl="1"/>
            <a:r>
              <a:rPr lang="en-US" dirty="0" smtClean="0"/>
              <a:t>And a sequence of observations…</a:t>
            </a:r>
          </a:p>
          <a:p>
            <a:r>
              <a:rPr lang="en-US" dirty="0" smtClean="0"/>
              <a:t>Train HMM on sequence of </a:t>
            </a:r>
            <a:r>
              <a:rPr lang="en-US" dirty="0" smtClean="0">
                <a:latin typeface="Lucida Grande"/>
                <a:cs typeface="Lucida Grande"/>
              </a:rPr>
              <a:t>H</a:t>
            </a:r>
            <a:r>
              <a:rPr lang="en-US" dirty="0" smtClean="0"/>
              <a:t> and </a:t>
            </a:r>
            <a:r>
              <a:rPr lang="en-US" dirty="0" smtClean="0">
                <a:latin typeface="Lucida Grande"/>
                <a:cs typeface="Lucida Grande"/>
              </a:rPr>
              <a:t>T</a:t>
            </a:r>
            <a:r>
              <a:rPr lang="en-US" dirty="0" smtClean="0"/>
              <a:t> ??</a:t>
            </a:r>
          </a:p>
          <a:p>
            <a:pPr lvl="1"/>
            <a:r>
              <a:rPr lang="en-US" dirty="0" smtClean="0"/>
              <a:t>Using 2 hidden states</a:t>
            </a:r>
          </a:p>
          <a:p>
            <a:pPr lvl="1"/>
            <a:r>
              <a:rPr lang="en-US" dirty="0" smtClean="0"/>
              <a:t>Use resulting model to find most likely hidden state sequence (HMM “problem 2”)</a:t>
            </a:r>
          </a:p>
          <a:p>
            <a:pPr lvl="1"/>
            <a:r>
              <a:rPr lang="en-US" dirty="0" smtClean="0"/>
              <a:t>Use sequence to estimate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Coin Example</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HMM is very, very heavy artillery</a:t>
            </a:r>
          </a:p>
          <a:p>
            <a:pPr lvl="1"/>
            <a:r>
              <a:rPr lang="en-US" dirty="0" smtClean="0"/>
              <a:t>And HMM needs lots of data to converge (and/or lots and lots of restarts)</a:t>
            </a:r>
          </a:p>
          <a:p>
            <a:r>
              <a:rPr lang="en-US" dirty="0" smtClean="0"/>
              <a:t>EM solves this with less work/data</a:t>
            </a:r>
          </a:p>
          <a:p>
            <a:r>
              <a:rPr lang="en-US" dirty="0" smtClean="0"/>
              <a:t>EM algorithm: Initial guess for </a:t>
            </a:r>
            <a:r>
              <a:rPr lang="en-US" dirty="0" err="1" smtClean="0"/>
              <a:t>params</a:t>
            </a:r>
            <a:r>
              <a:rPr lang="en-US" dirty="0" smtClean="0"/>
              <a:t> </a:t>
            </a:r>
          </a:p>
          <a:p>
            <a:pPr lvl="1"/>
            <a:r>
              <a:rPr lang="en-US" dirty="0" smtClean="0"/>
              <a:t>Then alternate between 2 steps</a:t>
            </a:r>
            <a:r>
              <a:rPr lang="is-IS" dirty="0" smtClean="0"/>
              <a:t>…</a:t>
            </a:r>
            <a:endParaRPr lang="en-US" dirty="0" smtClean="0"/>
          </a:p>
          <a:p>
            <a:pPr lvl="1"/>
            <a:r>
              <a:rPr lang="en-US" dirty="0" smtClean="0"/>
              <a:t>Expectation: </a:t>
            </a:r>
            <a:r>
              <a:rPr lang="en-US" dirty="0" err="1" smtClean="0"/>
              <a:t>Recompute</a:t>
            </a:r>
            <a:r>
              <a:rPr lang="en-US" dirty="0" smtClean="0"/>
              <a:t> “expected values”</a:t>
            </a:r>
          </a:p>
          <a:p>
            <a:pPr lvl="1"/>
            <a:r>
              <a:rPr lang="en-US" dirty="0" smtClean="0"/>
              <a:t>Maximization: </a:t>
            </a:r>
            <a:r>
              <a:rPr lang="en-US" dirty="0" err="1" smtClean="0"/>
              <a:t>Recompute</a:t>
            </a:r>
            <a:r>
              <a:rPr lang="en-US" dirty="0" smtClean="0"/>
              <a:t> </a:t>
            </a:r>
            <a:r>
              <a:rPr lang="en-US" dirty="0" err="1" smtClean="0"/>
              <a:t>params</a:t>
            </a:r>
            <a:r>
              <a:rPr lang="en-US" dirty="0" smtClean="0"/>
              <a:t> via </a:t>
            </a:r>
            <a:r>
              <a:rPr lang="en-US" dirty="0" err="1" smtClean="0"/>
              <a:t>MLEs</a:t>
            </a:r>
            <a:endParaRPr lang="en-US" dirty="0" smtClean="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for Coin Example</a:t>
            </a:r>
            <a:endParaRPr lang="en-US" dirty="0"/>
          </a:p>
        </p:txBody>
      </p:sp>
      <p:sp>
        <p:nvSpPr>
          <p:cNvPr id="3" name="Content Placeholder 2"/>
          <p:cNvSpPr>
            <a:spLocks noGrp="1"/>
          </p:cNvSpPr>
          <p:nvPr>
            <p:ph idx="1"/>
          </p:nvPr>
        </p:nvSpPr>
        <p:spPr>
          <a:xfrm>
            <a:off x="533400" y="1676400"/>
            <a:ext cx="8229600" cy="4419600"/>
          </a:xfrm>
        </p:spPr>
        <p:txBody>
          <a:bodyPr/>
          <a:lstStyle/>
          <a:p>
            <a:r>
              <a:rPr lang="en-US" sz="2800" dirty="0" smtClean="0"/>
              <a:t>Start with a guess (initialization)</a:t>
            </a:r>
          </a:p>
          <a:p>
            <a:pPr lvl="1"/>
            <a:r>
              <a:rPr lang="en-US" sz="2400" dirty="0" smtClean="0"/>
              <a:t>Say, </a:t>
            </a:r>
            <a:r>
              <a:rPr lang="en-US" sz="2400" dirty="0" smtClean="0">
                <a:latin typeface="Lucida Grande"/>
                <a:cs typeface="Lucida Grande"/>
              </a:rPr>
              <a:t>P</a:t>
            </a:r>
            <a:r>
              <a:rPr lang="en-US" sz="2400" baseline="-25000" dirty="0" smtClean="0">
                <a:latin typeface="Lucida Grande"/>
                <a:cs typeface="Lucida Grande"/>
              </a:rPr>
              <a:t>A</a:t>
            </a:r>
            <a:r>
              <a:rPr lang="en-US" sz="2400" dirty="0" smtClean="0">
                <a:latin typeface="Lucida Grande"/>
                <a:cs typeface="Lucida Grande"/>
              </a:rPr>
              <a:t>(H) = 0.6 </a:t>
            </a:r>
            <a:r>
              <a:rPr lang="en-US" sz="2400" dirty="0" smtClean="0"/>
              <a:t>and </a:t>
            </a:r>
            <a:r>
              <a:rPr lang="en-US" sz="2400" dirty="0" smtClean="0">
                <a:latin typeface="Lucida Grande"/>
                <a:cs typeface="Lucida Grande"/>
              </a:rPr>
              <a:t>P</a:t>
            </a:r>
            <a:r>
              <a:rPr lang="en-US" sz="2400" baseline="-25000" dirty="0" smtClean="0">
                <a:latin typeface="Lucida Grande"/>
                <a:cs typeface="Lucida Grande"/>
              </a:rPr>
              <a:t>B</a:t>
            </a:r>
            <a:r>
              <a:rPr lang="en-US" sz="2400" dirty="0" smtClean="0">
                <a:latin typeface="Lucida Grande"/>
                <a:cs typeface="Lucida Grande"/>
              </a:rPr>
              <a:t>(H) = 0.5</a:t>
            </a:r>
            <a:r>
              <a:rPr lang="en-US" sz="2400" dirty="0" smtClean="0"/>
              <a:t> </a:t>
            </a:r>
          </a:p>
          <a:p>
            <a:r>
              <a:rPr lang="en-US" sz="2800" dirty="0" smtClean="0"/>
              <a:t>Compute expectations (E-step)</a:t>
            </a:r>
          </a:p>
          <a:p>
            <a:r>
              <a:rPr lang="en-US" sz="2800" dirty="0" smtClean="0"/>
              <a:t>First, from current </a:t>
            </a:r>
            <a:r>
              <a:rPr lang="en-US" sz="2800" dirty="0" smtClean="0">
                <a:latin typeface="Lucida Grande"/>
                <a:cs typeface="Lucida Grande"/>
              </a:rPr>
              <a:t>P</a:t>
            </a:r>
            <a:r>
              <a:rPr lang="en-US" sz="2800" baseline="-25000" dirty="0" smtClean="0">
                <a:latin typeface="Lucida Grande"/>
                <a:cs typeface="Lucida Grande"/>
              </a:rPr>
              <a:t>A</a:t>
            </a:r>
            <a:r>
              <a:rPr lang="en-US" sz="2800" dirty="0" smtClean="0">
                <a:latin typeface="Lucida Grande"/>
                <a:cs typeface="Lucida Grande"/>
              </a:rPr>
              <a:t>(H)</a:t>
            </a:r>
            <a:r>
              <a:rPr lang="en-US" sz="2800" dirty="0" smtClean="0"/>
              <a:t> and </a:t>
            </a:r>
            <a:r>
              <a:rPr lang="en-US" sz="2800" dirty="0" smtClean="0">
                <a:latin typeface="Lucida Grande"/>
                <a:cs typeface="Lucida Grande"/>
              </a:rPr>
              <a:t>P</a:t>
            </a:r>
            <a:r>
              <a:rPr lang="en-US" sz="2800" baseline="-25000" dirty="0" smtClean="0">
                <a:latin typeface="Lucida Grande"/>
                <a:cs typeface="Lucida Grande"/>
              </a:rPr>
              <a:t>B</a:t>
            </a:r>
            <a:r>
              <a:rPr lang="en-US" sz="2800" dirty="0" smtClean="0">
                <a:latin typeface="Lucida Grande"/>
                <a:cs typeface="Lucida Grande"/>
              </a:rPr>
              <a:t>(H)</a:t>
            </a:r>
            <a:r>
              <a:rPr lang="en-US" sz="2800" dirty="0" smtClean="0"/>
              <a:t> we find</a:t>
            </a:r>
          </a:p>
          <a:p>
            <a:pPr lvl="1">
              <a:buNone/>
            </a:pPr>
            <a:r>
              <a:rPr lang="en-US" sz="2000" dirty="0" smtClean="0"/>
              <a:t>5 </a:t>
            </a:r>
            <a:r>
              <a:rPr lang="en-US" sz="2000" dirty="0" smtClean="0">
                <a:latin typeface="Andale Mono"/>
                <a:cs typeface="Andale Mono"/>
              </a:rPr>
              <a:t>H</a:t>
            </a:r>
            <a:r>
              <a:rPr lang="en-US" sz="2000" dirty="0" smtClean="0"/>
              <a:t>, 5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.45, P(B) = .55</a:t>
            </a:r>
            <a:r>
              <a:rPr lang="en-US" sz="2000" dirty="0" smtClean="0"/>
              <a:t> </a:t>
            </a:r>
            <a:endParaRPr lang="en-US" sz="2000" dirty="0" smtClean="0">
              <a:latin typeface="Andale Mono"/>
              <a:cs typeface="Andale Mono"/>
            </a:endParaRPr>
          </a:p>
          <a:p>
            <a:pPr lvl="1">
              <a:buNone/>
            </a:pPr>
            <a:r>
              <a:rPr lang="en-US" sz="2000" dirty="0" smtClean="0"/>
              <a:t>9 </a:t>
            </a:r>
            <a:r>
              <a:rPr lang="en-US" sz="2000" dirty="0" smtClean="0">
                <a:latin typeface="Andale Mono"/>
                <a:cs typeface="Andale Mono"/>
              </a:rPr>
              <a:t>H</a:t>
            </a:r>
            <a:r>
              <a:rPr lang="en-US" sz="2000" dirty="0" smtClean="0"/>
              <a:t>, 1 </a:t>
            </a:r>
            <a:r>
              <a:rPr lang="en-US" sz="2000" dirty="0" smtClean="0">
                <a:latin typeface="Andale Mono"/>
                <a:cs typeface="Andale Mono"/>
              </a:rPr>
              <a:t>T		</a:t>
            </a:r>
            <a:r>
              <a:rPr lang="en-US" sz="2000" dirty="0" smtClean="0">
                <a:latin typeface="Lucida Grande"/>
                <a:cs typeface="Lucida Grande"/>
              </a:rPr>
              <a:t>P(A) = .80, P(B) = .20</a:t>
            </a:r>
            <a:r>
              <a:rPr lang="en-US" sz="2000" dirty="0" smtClean="0"/>
              <a:t> </a:t>
            </a:r>
            <a:endParaRPr lang="en-US" sz="2000" dirty="0" smtClean="0">
              <a:latin typeface="Andale Mono"/>
              <a:cs typeface="Andale Mono"/>
            </a:endParaRPr>
          </a:p>
          <a:p>
            <a:pPr lvl="1">
              <a:buNone/>
            </a:pPr>
            <a:r>
              <a:rPr lang="en-US" sz="2000" dirty="0" smtClean="0"/>
              <a:t>8 </a:t>
            </a:r>
            <a:r>
              <a:rPr lang="en-US" sz="2000" dirty="0" smtClean="0">
                <a:latin typeface="Andale Mono"/>
                <a:cs typeface="Andale Mono"/>
              </a:rPr>
              <a:t>H</a:t>
            </a:r>
            <a:r>
              <a:rPr lang="en-US" sz="2000" dirty="0" smtClean="0"/>
              <a:t>, 2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.73, P(B) = .27</a:t>
            </a:r>
            <a:r>
              <a:rPr lang="en-US" sz="2000" dirty="0" smtClean="0"/>
              <a:t> </a:t>
            </a:r>
            <a:endParaRPr lang="en-US" sz="2000" dirty="0" smtClean="0">
              <a:latin typeface="Andale Mono"/>
              <a:cs typeface="Andale Mono"/>
            </a:endParaRPr>
          </a:p>
          <a:p>
            <a:pPr lvl="1">
              <a:buNone/>
            </a:pPr>
            <a:r>
              <a:rPr lang="en-US" sz="2000" dirty="0" smtClean="0"/>
              <a:t>4 </a:t>
            </a:r>
            <a:r>
              <a:rPr lang="en-US" sz="2000" dirty="0" smtClean="0">
                <a:latin typeface="Andale Mono"/>
                <a:cs typeface="Andale Mono"/>
              </a:rPr>
              <a:t>H</a:t>
            </a:r>
            <a:r>
              <a:rPr lang="en-US" sz="2000" dirty="0" smtClean="0"/>
              <a:t>, 6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.35, P(B) = .65</a:t>
            </a:r>
            <a:r>
              <a:rPr lang="en-US" sz="2000" dirty="0" smtClean="0"/>
              <a:t> </a:t>
            </a:r>
            <a:endParaRPr lang="en-US" sz="2000" dirty="0" smtClean="0">
              <a:latin typeface="Andale Mono"/>
              <a:cs typeface="Andale Mono"/>
            </a:endParaRPr>
          </a:p>
          <a:p>
            <a:pPr lvl="1">
              <a:buNone/>
            </a:pPr>
            <a:r>
              <a:rPr lang="en-US" sz="2000" dirty="0" smtClean="0"/>
              <a:t>7 </a:t>
            </a:r>
            <a:r>
              <a:rPr lang="en-US" sz="2000" dirty="0" smtClean="0">
                <a:latin typeface="Andale Mono"/>
                <a:cs typeface="Andale Mono"/>
              </a:rPr>
              <a:t>H</a:t>
            </a:r>
            <a:r>
              <a:rPr lang="en-US" sz="2000" dirty="0" smtClean="0"/>
              <a:t>, 3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.65, P(B) = .35</a:t>
            </a:r>
            <a:endParaRPr lang="en-US" dirty="0" smtClean="0"/>
          </a:p>
          <a:p>
            <a:r>
              <a:rPr lang="en-US" sz="2800" dirty="0" smtClean="0"/>
              <a:t>Why? See next slide…</a:t>
            </a:r>
            <a:endParaRPr lang="en-US" sz="2800"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67</a:t>
            </a:fld>
            <a:endParaRPr lang="en-US"/>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for Coin Example</a:t>
            </a:r>
            <a:endParaRPr lang="en-US" dirty="0"/>
          </a:p>
        </p:txBody>
      </p:sp>
      <p:sp>
        <p:nvSpPr>
          <p:cNvPr id="3" name="Content Placeholder 2"/>
          <p:cNvSpPr>
            <a:spLocks noGrp="1"/>
          </p:cNvSpPr>
          <p:nvPr>
            <p:ph idx="1"/>
          </p:nvPr>
        </p:nvSpPr>
        <p:spPr>
          <a:xfrm>
            <a:off x="533400" y="1752600"/>
            <a:ext cx="8229600" cy="4419600"/>
          </a:xfrm>
        </p:spPr>
        <p:txBody>
          <a:bodyPr/>
          <a:lstStyle/>
          <a:p>
            <a:r>
              <a:rPr lang="en-US" dirty="0" smtClean="0"/>
              <a:t>Suppose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 = 0.6 </a:t>
            </a:r>
            <a:r>
              <a:rPr lang="en-US" dirty="0" smtClean="0"/>
              <a:t>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 = 0.5</a:t>
            </a:r>
            <a:r>
              <a:rPr lang="en-US" dirty="0" smtClean="0"/>
              <a:t> </a:t>
            </a:r>
          </a:p>
          <a:p>
            <a:pPr lvl="1"/>
            <a:r>
              <a:rPr lang="en-US" dirty="0" smtClean="0"/>
              <a:t>And in 10 flips of 1 coin, we find 8 </a:t>
            </a:r>
            <a:r>
              <a:rPr lang="en-US" dirty="0" smtClean="0">
                <a:latin typeface="Andale Mono"/>
                <a:cs typeface="Andale Mono"/>
              </a:rPr>
              <a:t>H</a:t>
            </a:r>
            <a:r>
              <a:rPr lang="en-US" dirty="0" smtClean="0"/>
              <a:t> and 2 </a:t>
            </a:r>
            <a:r>
              <a:rPr lang="en-US" dirty="0" smtClean="0">
                <a:latin typeface="Andale Mono"/>
                <a:cs typeface="Andale Mono"/>
              </a:rPr>
              <a:t>T</a:t>
            </a:r>
            <a:endParaRPr lang="en-US" sz="1800" dirty="0" smtClean="0">
              <a:latin typeface="Andale Mono"/>
              <a:cs typeface="Andale Mono"/>
            </a:endParaRPr>
          </a:p>
          <a:p>
            <a:r>
              <a:rPr lang="en-US" dirty="0" smtClean="0"/>
              <a:t>Assuming coin A was flipped, we have</a:t>
            </a:r>
          </a:p>
          <a:p>
            <a:pPr lvl="1">
              <a:buNone/>
            </a:pPr>
            <a:r>
              <a:rPr lang="en-US" sz="2400" dirty="0" smtClean="0">
                <a:latin typeface="Lucida Grande"/>
                <a:cs typeface="Lucida Grande"/>
              </a:rPr>
              <a:t>a = 0.6</a:t>
            </a:r>
            <a:r>
              <a:rPr lang="en-US" sz="2400" baseline="30000" dirty="0" smtClean="0">
                <a:latin typeface="Lucida Grande"/>
                <a:cs typeface="Lucida Grande"/>
              </a:rPr>
              <a:t>8</a:t>
            </a:r>
            <a:r>
              <a:rPr lang="en-US" sz="2400" dirty="0" smtClean="0">
                <a:latin typeface="Lucida Grande"/>
                <a:cs typeface="Lucida Grande"/>
              </a:rPr>
              <a:t> × 0.4</a:t>
            </a:r>
            <a:r>
              <a:rPr lang="en-US" sz="2400" baseline="30000" dirty="0" smtClean="0">
                <a:latin typeface="Lucida Grande"/>
                <a:cs typeface="Lucida Grande"/>
              </a:rPr>
              <a:t>2</a:t>
            </a:r>
            <a:r>
              <a:rPr lang="en-US" sz="2400" dirty="0" smtClean="0">
                <a:latin typeface="Lucida Grande"/>
                <a:cs typeface="Lucida Grande"/>
              </a:rPr>
              <a:t> = 0.0026874</a:t>
            </a:r>
            <a:r>
              <a:rPr lang="en-US" sz="2400" dirty="0" smtClean="0"/>
              <a:t>   </a:t>
            </a:r>
          </a:p>
          <a:p>
            <a:r>
              <a:rPr lang="en-US" dirty="0" smtClean="0"/>
              <a:t>Assuming coin B was flipped, we have</a:t>
            </a:r>
          </a:p>
          <a:p>
            <a:pPr lvl="1">
              <a:buNone/>
            </a:pPr>
            <a:r>
              <a:rPr lang="en-US" sz="2400" dirty="0" err="1" smtClean="0">
                <a:latin typeface="Lucida Grande"/>
                <a:cs typeface="Lucida Grande"/>
              </a:rPr>
              <a:t>b</a:t>
            </a:r>
            <a:r>
              <a:rPr lang="en-US" sz="2400" dirty="0" smtClean="0">
                <a:latin typeface="Lucida Grande"/>
                <a:cs typeface="Lucida Grande"/>
              </a:rPr>
              <a:t> = 0.5</a:t>
            </a:r>
            <a:r>
              <a:rPr lang="en-US" sz="2400" baseline="30000" dirty="0" smtClean="0">
                <a:latin typeface="Lucida Grande"/>
                <a:cs typeface="Lucida Grande"/>
              </a:rPr>
              <a:t>8</a:t>
            </a:r>
            <a:r>
              <a:rPr lang="en-US" sz="2400" dirty="0" smtClean="0">
                <a:latin typeface="Lucida Grande"/>
                <a:cs typeface="Lucida Grande"/>
              </a:rPr>
              <a:t> × 0.5</a:t>
            </a:r>
            <a:r>
              <a:rPr lang="en-US" sz="2400" baseline="30000" dirty="0" smtClean="0">
                <a:latin typeface="Lucida Grande"/>
                <a:cs typeface="Lucida Grande"/>
              </a:rPr>
              <a:t>2</a:t>
            </a:r>
            <a:r>
              <a:rPr lang="en-US" sz="2400" dirty="0" smtClean="0">
                <a:latin typeface="Lucida Grande"/>
                <a:cs typeface="Lucida Grande"/>
              </a:rPr>
              <a:t> = 0.0009766</a:t>
            </a:r>
            <a:r>
              <a:rPr lang="en-US" dirty="0" smtClean="0"/>
              <a:t>   </a:t>
            </a:r>
          </a:p>
          <a:p>
            <a:r>
              <a:rPr lang="en-US" dirty="0" smtClean="0"/>
              <a:t>Then by </a:t>
            </a:r>
            <a:r>
              <a:rPr lang="en-US" dirty="0" err="1" smtClean="0"/>
              <a:t>Bayes</a:t>
            </a:r>
            <a:r>
              <a:rPr lang="en-US" dirty="0" smtClean="0"/>
              <a:t>’ Formula</a:t>
            </a:r>
          </a:p>
          <a:p>
            <a:pPr lvl="1">
              <a:buNone/>
            </a:pPr>
            <a:r>
              <a:rPr lang="en-US" sz="2400" dirty="0" smtClean="0">
                <a:latin typeface="Lucida Grande"/>
                <a:cs typeface="Lucida Grande"/>
              </a:rPr>
              <a:t>P(A) = a/(a + </a:t>
            </a:r>
            <a:r>
              <a:rPr lang="en-US" sz="2400" dirty="0" err="1" smtClean="0">
                <a:latin typeface="Lucida Grande"/>
                <a:cs typeface="Lucida Grande"/>
              </a:rPr>
              <a:t>b</a:t>
            </a:r>
            <a:r>
              <a:rPr lang="en-US" sz="2400" dirty="0" smtClean="0">
                <a:latin typeface="Lucida Grande"/>
                <a:cs typeface="Lucida Grande"/>
              </a:rPr>
              <a:t>) = 0.73 </a:t>
            </a:r>
            <a:r>
              <a:rPr lang="en-US" sz="2400" dirty="0" smtClean="0"/>
              <a:t>and </a:t>
            </a:r>
            <a:r>
              <a:rPr lang="en-US" sz="2400" dirty="0" smtClean="0">
                <a:latin typeface="Lucida Grande"/>
                <a:cs typeface="Lucida Grande"/>
              </a:rPr>
              <a:t>P(B) = </a:t>
            </a:r>
            <a:r>
              <a:rPr lang="en-US" sz="2400" dirty="0" err="1" smtClean="0">
                <a:latin typeface="Lucida Grande"/>
                <a:cs typeface="Lucida Grande"/>
              </a:rPr>
              <a:t>b</a:t>
            </a:r>
            <a:r>
              <a:rPr lang="en-US" sz="2400" dirty="0" smtClean="0">
                <a:latin typeface="Lucida Grande"/>
                <a:cs typeface="Lucida Grande"/>
              </a:rPr>
              <a:t>/(a + </a:t>
            </a:r>
            <a:r>
              <a:rPr lang="en-US" sz="2400" dirty="0" err="1" smtClean="0">
                <a:latin typeface="Lucida Grande"/>
                <a:cs typeface="Lucida Grande"/>
              </a:rPr>
              <a:t>b</a:t>
            </a:r>
            <a:r>
              <a:rPr lang="en-US" sz="2400" dirty="0" smtClean="0">
                <a:latin typeface="Lucida Grande"/>
                <a:cs typeface="Lucida Grande"/>
              </a:rPr>
              <a:t>) = 0.27</a:t>
            </a:r>
            <a:r>
              <a:rPr lang="en-US" sz="2400" dirty="0" smtClean="0"/>
              <a:t>   </a:t>
            </a:r>
            <a:endParaRPr lang="en-US" sz="2400"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68</a:t>
            </a:fld>
            <a:endParaRPr lang="en-US"/>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E-step for Coin Example</a:t>
            </a:r>
            <a:endParaRPr lang="en-US" dirty="0"/>
          </a:p>
        </p:txBody>
      </p:sp>
      <p:sp>
        <p:nvSpPr>
          <p:cNvPr id="3" name="Content Placeholder 2"/>
          <p:cNvSpPr>
            <a:spLocks noGrp="1"/>
          </p:cNvSpPr>
          <p:nvPr>
            <p:ph idx="1"/>
          </p:nvPr>
        </p:nvSpPr>
        <p:spPr>
          <a:xfrm>
            <a:off x="457200" y="1676400"/>
            <a:ext cx="8305800" cy="4419600"/>
          </a:xfrm>
        </p:spPr>
        <p:txBody>
          <a:bodyPr/>
          <a:lstStyle/>
          <a:p>
            <a:r>
              <a:rPr lang="en-US" sz="2800" dirty="0" smtClean="0"/>
              <a:t>Assuming </a:t>
            </a:r>
            <a:r>
              <a:rPr lang="en-US" sz="2800" dirty="0" smtClean="0">
                <a:latin typeface="Lucida Grande"/>
                <a:cs typeface="Lucida Grande"/>
              </a:rPr>
              <a:t>P</a:t>
            </a:r>
            <a:r>
              <a:rPr lang="en-US" sz="2800" baseline="-25000" dirty="0" smtClean="0">
                <a:latin typeface="Lucida Grande"/>
                <a:cs typeface="Lucida Grande"/>
              </a:rPr>
              <a:t>A</a:t>
            </a:r>
            <a:r>
              <a:rPr lang="en-US" sz="2800" dirty="0" smtClean="0">
                <a:latin typeface="Lucida Grande"/>
                <a:cs typeface="Lucida Grande"/>
              </a:rPr>
              <a:t>(H) = 0.6 </a:t>
            </a:r>
            <a:r>
              <a:rPr lang="en-US" sz="2800" dirty="0" smtClean="0"/>
              <a:t>and </a:t>
            </a:r>
            <a:r>
              <a:rPr lang="en-US" sz="2800" dirty="0" smtClean="0">
                <a:latin typeface="Lucida Grande"/>
                <a:cs typeface="Lucida Grande"/>
              </a:rPr>
              <a:t>P</a:t>
            </a:r>
            <a:r>
              <a:rPr lang="en-US" sz="2800" baseline="-25000" dirty="0" smtClean="0">
                <a:latin typeface="Lucida Grande"/>
                <a:cs typeface="Lucida Grande"/>
              </a:rPr>
              <a:t>B</a:t>
            </a:r>
            <a:r>
              <a:rPr lang="en-US" sz="2800" dirty="0" smtClean="0">
                <a:latin typeface="Lucida Grande"/>
                <a:cs typeface="Lucida Grande"/>
              </a:rPr>
              <a:t>(H) = 0.5</a:t>
            </a:r>
            <a:r>
              <a:rPr lang="en-US" sz="2800" dirty="0" smtClean="0"/>
              <a:t>, we have</a:t>
            </a:r>
          </a:p>
          <a:p>
            <a:pPr lvl="1">
              <a:buNone/>
            </a:pPr>
            <a:r>
              <a:rPr lang="en-US" sz="2000" dirty="0" smtClean="0"/>
              <a:t>5 </a:t>
            </a:r>
            <a:r>
              <a:rPr lang="en-US" sz="2000" dirty="0" smtClean="0">
                <a:latin typeface="Andale Mono"/>
                <a:cs typeface="Andale Mono"/>
              </a:rPr>
              <a:t>H</a:t>
            </a:r>
            <a:r>
              <a:rPr lang="en-US" sz="2000" dirty="0" smtClean="0"/>
              <a:t>, 5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.45, P(B) = .55</a:t>
            </a:r>
            <a:r>
              <a:rPr lang="en-US" sz="2000" dirty="0" smtClean="0"/>
              <a:t> </a:t>
            </a:r>
            <a:endParaRPr lang="en-US" sz="2000" dirty="0" smtClean="0">
              <a:latin typeface="Andale Mono"/>
              <a:cs typeface="Andale Mono"/>
            </a:endParaRPr>
          </a:p>
          <a:p>
            <a:pPr lvl="1">
              <a:buNone/>
            </a:pPr>
            <a:r>
              <a:rPr lang="en-US" sz="2000" dirty="0" smtClean="0"/>
              <a:t>9 </a:t>
            </a:r>
            <a:r>
              <a:rPr lang="en-US" sz="2000" dirty="0" smtClean="0">
                <a:latin typeface="Andale Mono"/>
                <a:cs typeface="Andale Mono"/>
              </a:rPr>
              <a:t>H</a:t>
            </a:r>
            <a:r>
              <a:rPr lang="en-US" sz="2000" dirty="0" smtClean="0"/>
              <a:t>, 1 </a:t>
            </a:r>
            <a:r>
              <a:rPr lang="en-US" sz="2000" dirty="0" smtClean="0">
                <a:latin typeface="Andale Mono"/>
                <a:cs typeface="Andale Mono"/>
              </a:rPr>
              <a:t>T		</a:t>
            </a:r>
            <a:r>
              <a:rPr lang="en-US" sz="2000" dirty="0" smtClean="0">
                <a:latin typeface="Lucida Grande"/>
                <a:cs typeface="Lucida Grande"/>
              </a:rPr>
              <a:t>P(A) = .80, P(B) = .20</a:t>
            </a:r>
            <a:r>
              <a:rPr lang="en-US" sz="2000" dirty="0" smtClean="0"/>
              <a:t> </a:t>
            </a:r>
            <a:endParaRPr lang="en-US" sz="2000" dirty="0" smtClean="0">
              <a:latin typeface="Andale Mono"/>
              <a:cs typeface="Andale Mono"/>
            </a:endParaRPr>
          </a:p>
          <a:p>
            <a:pPr lvl="1">
              <a:buNone/>
            </a:pPr>
            <a:r>
              <a:rPr lang="en-US" sz="2000" dirty="0" smtClean="0"/>
              <a:t>8 </a:t>
            </a:r>
            <a:r>
              <a:rPr lang="en-US" sz="2000" dirty="0" smtClean="0">
                <a:latin typeface="Andale Mono"/>
                <a:cs typeface="Andale Mono"/>
              </a:rPr>
              <a:t>H</a:t>
            </a:r>
            <a:r>
              <a:rPr lang="en-US" sz="2000" dirty="0" smtClean="0"/>
              <a:t>, 2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.73, P(B) = .27</a:t>
            </a:r>
            <a:r>
              <a:rPr lang="en-US" sz="2000" dirty="0" smtClean="0"/>
              <a:t> </a:t>
            </a:r>
            <a:endParaRPr lang="en-US" sz="2000" dirty="0" smtClean="0">
              <a:latin typeface="Andale Mono"/>
              <a:cs typeface="Andale Mono"/>
            </a:endParaRPr>
          </a:p>
          <a:p>
            <a:pPr lvl="1">
              <a:buNone/>
            </a:pPr>
            <a:r>
              <a:rPr lang="en-US" sz="2000" dirty="0" smtClean="0"/>
              <a:t>4 </a:t>
            </a:r>
            <a:r>
              <a:rPr lang="en-US" sz="2000" dirty="0" smtClean="0">
                <a:latin typeface="Andale Mono"/>
                <a:cs typeface="Andale Mono"/>
              </a:rPr>
              <a:t>H</a:t>
            </a:r>
            <a:r>
              <a:rPr lang="en-US" sz="2000" dirty="0" smtClean="0"/>
              <a:t>, 6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.35, P(B) = .65</a:t>
            </a:r>
            <a:r>
              <a:rPr lang="en-US" sz="2000" dirty="0" smtClean="0"/>
              <a:t> </a:t>
            </a:r>
            <a:endParaRPr lang="en-US" sz="2000" dirty="0" smtClean="0">
              <a:latin typeface="Andale Mono"/>
              <a:cs typeface="Andale Mono"/>
            </a:endParaRPr>
          </a:p>
          <a:p>
            <a:pPr lvl="1">
              <a:buNone/>
            </a:pPr>
            <a:r>
              <a:rPr lang="en-US" sz="2000" dirty="0" smtClean="0"/>
              <a:t>7 </a:t>
            </a:r>
            <a:r>
              <a:rPr lang="en-US" sz="2000" dirty="0" smtClean="0">
                <a:latin typeface="Andale Mono"/>
                <a:cs typeface="Andale Mono"/>
              </a:rPr>
              <a:t>H</a:t>
            </a:r>
            <a:r>
              <a:rPr lang="en-US" sz="2000" dirty="0" smtClean="0"/>
              <a:t>, 3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.65, P(B) = .35</a:t>
            </a:r>
          </a:p>
          <a:p>
            <a:r>
              <a:rPr lang="en-US" sz="2800" dirty="0" smtClean="0"/>
              <a:t>Next, compute expected (weighted) </a:t>
            </a:r>
            <a:r>
              <a:rPr lang="en-US" sz="2800" dirty="0" smtClean="0">
                <a:latin typeface="Andale Mono"/>
                <a:cs typeface="Andale Mono"/>
              </a:rPr>
              <a:t>H</a:t>
            </a:r>
            <a:r>
              <a:rPr lang="en-US" sz="2800" dirty="0" smtClean="0"/>
              <a:t> and </a:t>
            </a:r>
            <a:r>
              <a:rPr lang="en-US" sz="2800" dirty="0" smtClean="0">
                <a:latin typeface="Andale Mono"/>
                <a:cs typeface="Andale Mono"/>
              </a:rPr>
              <a:t>T</a:t>
            </a:r>
          </a:p>
          <a:p>
            <a:r>
              <a:rPr lang="en-US" sz="2800" dirty="0" smtClean="0"/>
              <a:t>For example, in 1</a:t>
            </a:r>
            <a:r>
              <a:rPr lang="en-US" sz="2800" baseline="30000" dirty="0" smtClean="0"/>
              <a:t>st</a:t>
            </a:r>
            <a:r>
              <a:rPr lang="en-US" sz="2800" dirty="0" smtClean="0"/>
              <a:t> line</a:t>
            </a:r>
          </a:p>
          <a:p>
            <a:pPr lvl="1"/>
            <a:r>
              <a:rPr lang="en-US" sz="2400" dirty="0" smtClean="0"/>
              <a:t>For </a:t>
            </a:r>
            <a:r>
              <a:rPr lang="en-US" sz="2400" dirty="0" smtClean="0">
                <a:latin typeface="Lucida Grande"/>
                <a:cs typeface="Lucida Grande"/>
              </a:rPr>
              <a:t>A</a:t>
            </a:r>
            <a:r>
              <a:rPr lang="en-US" sz="2400" dirty="0" smtClean="0"/>
              <a:t> we have </a:t>
            </a:r>
            <a:r>
              <a:rPr lang="en-US" sz="2400" dirty="0" smtClean="0">
                <a:latin typeface="Lucida Grande"/>
                <a:cs typeface="Lucida Grande"/>
              </a:rPr>
              <a:t>5 </a:t>
            </a:r>
            <a:r>
              <a:rPr lang="en-US" sz="2400" dirty="0" err="1" smtClean="0">
                <a:latin typeface="Lucida Grande"/>
                <a:cs typeface="Lucida Grande"/>
              </a:rPr>
              <a:t>x</a:t>
            </a:r>
            <a:r>
              <a:rPr lang="en-US" sz="2400" dirty="0" smtClean="0">
                <a:latin typeface="Lucida Grande"/>
                <a:cs typeface="Lucida Grande"/>
              </a:rPr>
              <a:t> .45 = 2.25 </a:t>
            </a:r>
            <a:r>
              <a:rPr lang="en-US" sz="2400" dirty="0" smtClean="0">
                <a:latin typeface="Andale Mono"/>
                <a:cs typeface="Andale Mono"/>
              </a:rPr>
              <a:t>H</a:t>
            </a:r>
            <a:r>
              <a:rPr lang="en-US" sz="2400" dirty="0" smtClean="0"/>
              <a:t> and </a:t>
            </a:r>
            <a:r>
              <a:rPr lang="en-US" sz="2400" dirty="0" smtClean="0">
                <a:latin typeface="Lucida Grande"/>
                <a:cs typeface="Lucida Grande"/>
              </a:rPr>
              <a:t>2.25</a:t>
            </a:r>
            <a:r>
              <a:rPr lang="en-US" sz="2400" dirty="0" smtClean="0"/>
              <a:t> </a:t>
            </a:r>
            <a:r>
              <a:rPr lang="en-US" sz="2400" dirty="0" smtClean="0">
                <a:latin typeface="Andale Mono"/>
                <a:cs typeface="Andale Mono"/>
              </a:rPr>
              <a:t>T</a:t>
            </a:r>
          </a:p>
          <a:p>
            <a:pPr lvl="1"/>
            <a:r>
              <a:rPr lang="en-US" sz="2400" dirty="0" smtClean="0"/>
              <a:t>For </a:t>
            </a:r>
            <a:r>
              <a:rPr lang="en-US" sz="2400" dirty="0" smtClean="0">
                <a:latin typeface="Lucida Grande"/>
                <a:cs typeface="Lucida Grande"/>
              </a:rPr>
              <a:t>B</a:t>
            </a:r>
            <a:r>
              <a:rPr lang="en-US" sz="2400" dirty="0" smtClean="0"/>
              <a:t> we have </a:t>
            </a:r>
            <a:r>
              <a:rPr lang="en-US" sz="2400" dirty="0" smtClean="0">
                <a:latin typeface="Lucida Grande"/>
                <a:cs typeface="Lucida Grande"/>
              </a:rPr>
              <a:t>5 </a:t>
            </a:r>
            <a:r>
              <a:rPr lang="en-US" sz="2400" dirty="0" err="1" smtClean="0">
                <a:latin typeface="Lucida Grande"/>
                <a:cs typeface="Lucida Grande"/>
              </a:rPr>
              <a:t>x</a:t>
            </a:r>
            <a:r>
              <a:rPr lang="en-US" sz="2400" dirty="0" smtClean="0">
                <a:latin typeface="Lucida Grande"/>
                <a:cs typeface="Lucida Grande"/>
              </a:rPr>
              <a:t> .55 = 2.75 </a:t>
            </a:r>
            <a:r>
              <a:rPr lang="en-US" sz="2400" dirty="0" smtClean="0">
                <a:latin typeface="Andale Mono"/>
                <a:cs typeface="Andale Mono"/>
              </a:rPr>
              <a:t>H</a:t>
            </a:r>
            <a:r>
              <a:rPr lang="en-US" sz="2400" dirty="0" smtClean="0"/>
              <a:t> and </a:t>
            </a:r>
            <a:r>
              <a:rPr lang="en-US" sz="2400" dirty="0" smtClean="0">
                <a:latin typeface="Lucida Grande"/>
                <a:cs typeface="Lucida Grande"/>
              </a:rPr>
              <a:t>2.75</a:t>
            </a:r>
            <a:r>
              <a:rPr lang="en-US" sz="2400" dirty="0" smtClean="0"/>
              <a:t> </a:t>
            </a:r>
            <a:r>
              <a:rPr lang="en-US" sz="2400" dirty="0" smtClean="0">
                <a:latin typeface="Andale Mono"/>
                <a:cs typeface="Andale Mono"/>
              </a:rPr>
              <a:t>T</a:t>
            </a:r>
            <a:endParaRPr lang="en-US" sz="2400"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Dendrogram</a:t>
            </a:r>
            <a:endParaRPr lang="en-US" dirty="0"/>
          </a:p>
        </p:txBody>
      </p:sp>
      <p:sp>
        <p:nvSpPr>
          <p:cNvPr id="3" name="Content Placeholder 2"/>
          <p:cNvSpPr>
            <a:spLocks noGrp="1"/>
          </p:cNvSpPr>
          <p:nvPr>
            <p:ph idx="1"/>
          </p:nvPr>
        </p:nvSpPr>
        <p:spPr>
          <a:xfrm>
            <a:off x="381000" y="1676400"/>
            <a:ext cx="3581400" cy="4419600"/>
          </a:xfrm>
        </p:spPr>
        <p:txBody>
          <a:bodyPr/>
          <a:lstStyle/>
          <a:p>
            <a:r>
              <a:rPr lang="en-US" dirty="0" smtClean="0"/>
              <a:t>Example</a:t>
            </a:r>
          </a:p>
          <a:p>
            <a:r>
              <a:rPr lang="en-US" dirty="0" smtClean="0"/>
              <a:t>Obtained by hierarchical clustering</a:t>
            </a:r>
          </a:p>
          <a:p>
            <a:pPr lvl="1"/>
            <a:r>
              <a:rPr lang="en-US" dirty="0" smtClean="0"/>
              <a:t>Maybe</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pic>
        <p:nvPicPr>
          <p:cNvPr id="6" name="Picture 5" descr="temp.tiff"/>
          <p:cNvPicPr>
            <a:picLocks noChangeAspect="1"/>
          </p:cNvPicPr>
          <p:nvPr/>
        </p:nvPicPr>
        <p:blipFill>
          <a:blip r:embed="rId2"/>
          <a:stretch>
            <a:fillRect/>
          </a:stretch>
        </p:blipFill>
        <p:spPr>
          <a:xfrm>
            <a:off x="4064000" y="2374900"/>
            <a:ext cx="4775200" cy="3416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E-step for Coin Example</a:t>
            </a:r>
            <a:endParaRPr lang="en-US" dirty="0"/>
          </a:p>
        </p:txBody>
      </p:sp>
      <p:sp>
        <p:nvSpPr>
          <p:cNvPr id="3" name="Content Placeholder 2"/>
          <p:cNvSpPr>
            <a:spLocks noGrp="1"/>
          </p:cNvSpPr>
          <p:nvPr>
            <p:ph idx="1"/>
          </p:nvPr>
        </p:nvSpPr>
        <p:spPr>
          <a:xfrm>
            <a:off x="533400" y="1676400"/>
            <a:ext cx="8305800" cy="4419600"/>
          </a:xfrm>
        </p:spPr>
        <p:txBody>
          <a:bodyPr/>
          <a:lstStyle/>
          <a:p>
            <a:r>
              <a:rPr lang="en-US" sz="2800" dirty="0" smtClean="0"/>
              <a:t>Assuming </a:t>
            </a:r>
            <a:r>
              <a:rPr lang="en-US" sz="2800" dirty="0" smtClean="0">
                <a:latin typeface="Lucida Grande"/>
                <a:cs typeface="Lucida Grande"/>
              </a:rPr>
              <a:t>P</a:t>
            </a:r>
            <a:r>
              <a:rPr lang="en-US" sz="2800" baseline="-25000" dirty="0" smtClean="0">
                <a:latin typeface="Lucida Grande"/>
                <a:cs typeface="Lucida Grande"/>
              </a:rPr>
              <a:t>A</a:t>
            </a:r>
            <a:r>
              <a:rPr lang="en-US" sz="2800" dirty="0" smtClean="0">
                <a:latin typeface="Lucida Grande"/>
                <a:cs typeface="Lucida Grande"/>
              </a:rPr>
              <a:t>(H) = 0.6 </a:t>
            </a:r>
            <a:r>
              <a:rPr lang="en-US" sz="2800" dirty="0" smtClean="0"/>
              <a:t>and </a:t>
            </a:r>
            <a:r>
              <a:rPr lang="en-US" sz="2800" dirty="0" smtClean="0">
                <a:latin typeface="Lucida Grande"/>
                <a:cs typeface="Lucida Grande"/>
              </a:rPr>
              <a:t>P</a:t>
            </a:r>
            <a:r>
              <a:rPr lang="en-US" sz="2800" baseline="-25000" dirty="0" smtClean="0">
                <a:latin typeface="Lucida Grande"/>
                <a:cs typeface="Lucida Grande"/>
              </a:rPr>
              <a:t>B</a:t>
            </a:r>
            <a:r>
              <a:rPr lang="en-US" sz="2800" dirty="0" smtClean="0">
                <a:latin typeface="Lucida Grande"/>
                <a:cs typeface="Lucida Grande"/>
              </a:rPr>
              <a:t>(H) = 0.5</a:t>
            </a:r>
            <a:r>
              <a:rPr lang="en-US" sz="2800" dirty="0" smtClean="0"/>
              <a:t>, we have</a:t>
            </a:r>
          </a:p>
          <a:p>
            <a:pPr lvl="1">
              <a:buNone/>
            </a:pPr>
            <a:r>
              <a:rPr lang="en-US" sz="2000" dirty="0" smtClean="0"/>
              <a:t>5 </a:t>
            </a:r>
            <a:r>
              <a:rPr lang="en-US" sz="2000" dirty="0" smtClean="0">
                <a:latin typeface="Andale Mono"/>
                <a:cs typeface="Andale Mono"/>
              </a:rPr>
              <a:t>H</a:t>
            </a:r>
            <a:r>
              <a:rPr lang="en-US" sz="2000" dirty="0" smtClean="0"/>
              <a:t>, 5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.45, P(B) = .55</a:t>
            </a:r>
            <a:r>
              <a:rPr lang="en-US" sz="2000" dirty="0" smtClean="0"/>
              <a:t> </a:t>
            </a:r>
            <a:endParaRPr lang="en-US" sz="2000" dirty="0" smtClean="0">
              <a:latin typeface="Andale Mono"/>
              <a:cs typeface="Andale Mono"/>
            </a:endParaRPr>
          </a:p>
          <a:p>
            <a:pPr lvl="1">
              <a:buNone/>
            </a:pPr>
            <a:r>
              <a:rPr lang="en-US" sz="2000" dirty="0" smtClean="0"/>
              <a:t>9 </a:t>
            </a:r>
            <a:r>
              <a:rPr lang="en-US" sz="2000" dirty="0" smtClean="0">
                <a:latin typeface="Andale Mono"/>
                <a:cs typeface="Andale Mono"/>
              </a:rPr>
              <a:t>H</a:t>
            </a:r>
            <a:r>
              <a:rPr lang="en-US" sz="2000" dirty="0" smtClean="0"/>
              <a:t>, 1 </a:t>
            </a:r>
            <a:r>
              <a:rPr lang="en-US" sz="2000" dirty="0" smtClean="0">
                <a:latin typeface="Andale Mono"/>
                <a:cs typeface="Andale Mono"/>
              </a:rPr>
              <a:t>T		</a:t>
            </a:r>
            <a:r>
              <a:rPr lang="en-US" sz="2000" dirty="0" smtClean="0">
                <a:latin typeface="Lucida Grande"/>
                <a:cs typeface="Lucida Grande"/>
              </a:rPr>
              <a:t>P(A) = .80, P(B) = .20</a:t>
            </a:r>
            <a:r>
              <a:rPr lang="en-US" sz="2000" dirty="0" smtClean="0"/>
              <a:t> </a:t>
            </a:r>
            <a:endParaRPr lang="en-US" sz="2000" dirty="0" smtClean="0">
              <a:latin typeface="Andale Mono"/>
              <a:cs typeface="Andale Mono"/>
            </a:endParaRPr>
          </a:p>
          <a:p>
            <a:pPr lvl="1">
              <a:buNone/>
            </a:pPr>
            <a:r>
              <a:rPr lang="en-US" sz="2000" dirty="0" smtClean="0"/>
              <a:t>8 </a:t>
            </a:r>
            <a:r>
              <a:rPr lang="en-US" sz="2000" dirty="0" smtClean="0">
                <a:latin typeface="Andale Mono"/>
                <a:cs typeface="Andale Mono"/>
              </a:rPr>
              <a:t>H</a:t>
            </a:r>
            <a:r>
              <a:rPr lang="en-US" sz="2000" dirty="0" smtClean="0"/>
              <a:t>, 2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.73, P(B) = .27</a:t>
            </a:r>
            <a:r>
              <a:rPr lang="en-US" sz="2000" dirty="0" smtClean="0"/>
              <a:t> </a:t>
            </a:r>
            <a:endParaRPr lang="en-US" sz="2000" dirty="0" smtClean="0">
              <a:latin typeface="Andale Mono"/>
              <a:cs typeface="Andale Mono"/>
            </a:endParaRPr>
          </a:p>
          <a:p>
            <a:pPr lvl="1">
              <a:buNone/>
            </a:pPr>
            <a:r>
              <a:rPr lang="en-US" sz="2000" dirty="0" smtClean="0"/>
              <a:t>4 </a:t>
            </a:r>
            <a:r>
              <a:rPr lang="en-US" sz="2000" dirty="0" smtClean="0">
                <a:latin typeface="Andale Mono"/>
                <a:cs typeface="Andale Mono"/>
              </a:rPr>
              <a:t>H</a:t>
            </a:r>
            <a:r>
              <a:rPr lang="en-US" sz="2000" dirty="0" smtClean="0"/>
              <a:t>, 6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.35, P(B) = .65</a:t>
            </a:r>
            <a:r>
              <a:rPr lang="en-US" sz="2000" dirty="0" smtClean="0"/>
              <a:t> </a:t>
            </a:r>
            <a:endParaRPr lang="en-US" sz="2000" dirty="0" smtClean="0">
              <a:latin typeface="Andale Mono"/>
              <a:cs typeface="Andale Mono"/>
            </a:endParaRPr>
          </a:p>
          <a:p>
            <a:pPr lvl="1">
              <a:buNone/>
            </a:pPr>
            <a:r>
              <a:rPr lang="en-US" sz="2000" dirty="0" smtClean="0"/>
              <a:t>7 </a:t>
            </a:r>
            <a:r>
              <a:rPr lang="en-US" sz="2000" dirty="0" smtClean="0">
                <a:latin typeface="Andale Mono"/>
                <a:cs typeface="Andale Mono"/>
              </a:rPr>
              <a:t>H</a:t>
            </a:r>
            <a:r>
              <a:rPr lang="en-US" sz="2000" dirty="0" smtClean="0"/>
              <a:t>, 3 </a:t>
            </a:r>
            <a:r>
              <a:rPr lang="en-US" sz="2000" dirty="0" smtClean="0">
                <a:latin typeface="Andale Mono"/>
                <a:cs typeface="Andale Mono"/>
              </a:rPr>
              <a:t>T</a:t>
            </a:r>
            <a:r>
              <a:rPr lang="en-US" sz="2000" dirty="0" smtClean="0">
                <a:cs typeface="Andale Mono"/>
              </a:rPr>
              <a:t>		</a:t>
            </a:r>
            <a:r>
              <a:rPr lang="en-US" sz="2000" dirty="0" smtClean="0">
                <a:latin typeface="Lucida Grande"/>
                <a:cs typeface="Lucida Grande"/>
              </a:rPr>
              <a:t>P(A) = .65, P(B) = .35</a:t>
            </a:r>
          </a:p>
          <a:p>
            <a:r>
              <a:rPr lang="en-US" sz="2800" dirty="0" smtClean="0"/>
              <a:t>Compute expected (weighted) </a:t>
            </a:r>
            <a:r>
              <a:rPr lang="en-US" sz="2800" dirty="0" smtClean="0">
                <a:latin typeface="Andale Mono"/>
                <a:cs typeface="Andale Mono"/>
              </a:rPr>
              <a:t>H</a:t>
            </a:r>
            <a:r>
              <a:rPr lang="en-US" sz="2800" dirty="0" smtClean="0"/>
              <a:t> and </a:t>
            </a:r>
            <a:r>
              <a:rPr lang="en-US" sz="2800" dirty="0" smtClean="0">
                <a:latin typeface="Andale Mono"/>
                <a:cs typeface="Andale Mono"/>
              </a:rPr>
              <a:t>T</a:t>
            </a:r>
            <a:endParaRPr lang="en-US" sz="2800" dirty="0" smtClean="0"/>
          </a:p>
          <a:p>
            <a:r>
              <a:rPr lang="en-US" sz="2800" dirty="0" smtClean="0"/>
              <a:t>For example, in 2</a:t>
            </a:r>
            <a:r>
              <a:rPr lang="en-US" sz="2800" baseline="30000" dirty="0" smtClean="0"/>
              <a:t>nd</a:t>
            </a:r>
            <a:r>
              <a:rPr lang="en-US" sz="2800" dirty="0" smtClean="0"/>
              <a:t> line</a:t>
            </a:r>
          </a:p>
          <a:p>
            <a:pPr lvl="1"/>
            <a:r>
              <a:rPr lang="en-US" sz="2400" dirty="0" smtClean="0"/>
              <a:t>For </a:t>
            </a:r>
            <a:r>
              <a:rPr lang="en-US" sz="2400" dirty="0" smtClean="0">
                <a:latin typeface="Lucida Grande"/>
                <a:cs typeface="Lucida Grande"/>
              </a:rPr>
              <a:t>A</a:t>
            </a:r>
            <a:r>
              <a:rPr lang="en-US" sz="2400" dirty="0" smtClean="0"/>
              <a:t>, we have </a:t>
            </a:r>
            <a:r>
              <a:rPr lang="en-US" sz="2400" dirty="0" smtClean="0">
                <a:latin typeface="Lucida Grande"/>
                <a:cs typeface="Lucida Grande"/>
              </a:rPr>
              <a:t>9 </a:t>
            </a:r>
            <a:r>
              <a:rPr lang="en-US" sz="2400" dirty="0" err="1" smtClean="0">
                <a:latin typeface="Lucida Grande"/>
                <a:cs typeface="Lucida Grande"/>
              </a:rPr>
              <a:t>x</a:t>
            </a:r>
            <a:r>
              <a:rPr lang="en-US" sz="2400" dirty="0" smtClean="0">
                <a:latin typeface="Lucida Grande"/>
                <a:cs typeface="Lucida Grande"/>
              </a:rPr>
              <a:t> .8 = 7.2 </a:t>
            </a:r>
            <a:r>
              <a:rPr lang="en-US" sz="2400" dirty="0" smtClean="0">
                <a:latin typeface="Andale Mono"/>
                <a:cs typeface="Andale Mono"/>
              </a:rPr>
              <a:t>H</a:t>
            </a:r>
            <a:r>
              <a:rPr lang="en-US" sz="2400" dirty="0" smtClean="0"/>
              <a:t> and </a:t>
            </a:r>
            <a:r>
              <a:rPr lang="en-US" sz="2400" dirty="0" smtClean="0">
                <a:latin typeface="Lucida Grande"/>
                <a:cs typeface="Lucida Grande"/>
              </a:rPr>
              <a:t>1 </a:t>
            </a:r>
            <a:r>
              <a:rPr lang="en-US" sz="2400" dirty="0" err="1" smtClean="0">
                <a:latin typeface="Lucida Grande"/>
                <a:cs typeface="Lucida Grande"/>
              </a:rPr>
              <a:t>x</a:t>
            </a:r>
            <a:r>
              <a:rPr lang="en-US" sz="2400" dirty="0" smtClean="0">
                <a:latin typeface="Lucida Grande"/>
                <a:cs typeface="Lucida Grande"/>
              </a:rPr>
              <a:t> .8 = .8 </a:t>
            </a:r>
            <a:r>
              <a:rPr lang="en-US" sz="2400" dirty="0" smtClean="0">
                <a:latin typeface="Andale Mono"/>
                <a:cs typeface="Andale Mono"/>
              </a:rPr>
              <a:t>T</a:t>
            </a:r>
          </a:p>
          <a:p>
            <a:pPr lvl="1"/>
            <a:r>
              <a:rPr lang="en-US" sz="2400" dirty="0" smtClean="0"/>
              <a:t>For </a:t>
            </a:r>
            <a:r>
              <a:rPr lang="en-US" sz="2400" dirty="0" smtClean="0">
                <a:latin typeface="Lucida Grande"/>
                <a:cs typeface="Lucida Grande"/>
              </a:rPr>
              <a:t>B</a:t>
            </a:r>
            <a:r>
              <a:rPr lang="en-US" sz="2400" dirty="0" smtClean="0"/>
              <a:t>, we have </a:t>
            </a:r>
            <a:r>
              <a:rPr lang="en-US" sz="2400" dirty="0" smtClean="0">
                <a:latin typeface="Lucida Grande"/>
                <a:cs typeface="Lucida Grande"/>
              </a:rPr>
              <a:t>9 </a:t>
            </a:r>
            <a:r>
              <a:rPr lang="en-US" sz="2400" dirty="0" err="1" smtClean="0">
                <a:latin typeface="Lucida Grande"/>
                <a:cs typeface="Lucida Grande"/>
              </a:rPr>
              <a:t>x</a:t>
            </a:r>
            <a:r>
              <a:rPr lang="en-US" sz="2400" dirty="0" smtClean="0">
                <a:latin typeface="Lucida Grande"/>
                <a:cs typeface="Lucida Grande"/>
              </a:rPr>
              <a:t> .2 = 1.8 </a:t>
            </a:r>
            <a:r>
              <a:rPr lang="en-US" sz="2400" dirty="0" smtClean="0">
                <a:latin typeface="Andale Mono"/>
                <a:cs typeface="Andale Mono"/>
              </a:rPr>
              <a:t>H</a:t>
            </a:r>
            <a:r>
              <a:rPr lang="en-US" sz="2400" dirty="0" smtClean="0"/>
              <a:t> and </a:t>
            </a:r>
            <a:r>
              <a:rPr lang="en-US" sz="2400" dirty="0" smtClean="0">
                <a:latin typeface="Lucida Grande"/>
                <a:cs typeface="Lucida Grande"/>
              </a:rPr>
              <a:t>1 </a:t>
            </a:r>
            <a:r>
              <a:rPr lang="en-US" sz="2400" dirty="0" err="1" smtClean="0">
                <a:latin typeface="Lucida Grande"/>
                <a:cs typeface="Lucida Grande"/>
              </a:rPr>
              <a:t>x</a:t>
            </a:r>
            <a:r>
              <a:rPr lang="en-US" sz="2400" dirty="0" smtClean="0">
                <a:latin typeface="Lucida Grande"/>
                <a:cs typeface="Lucida Grande"/>
              </a:rPr>
              <a:t> .2 = .2 </a:t>
            </a:r>
            <a:r>
              <a:rPr lang="en-US" sz="2400" dirty="0" smtClean="0">
                <a:latin typeface="Andale Mono"/>
                <a:cs typeface="Andale Mono"/>
              </a:rPr>
              <a:t>T</a:t>
            </a:r>
            <a:endParaRPr lang="en-US" sz="2400" dirty="0">
              <a:latin typeface="Andale Mono"/>
              <a:cs typeface="Andale Mono"/>
            </a:endParaRP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E-step for Coin Example</a:t>
            </a:r>
            <a:endParaRPr lang="en-US" dirty="0"/>
          </a:p>
        </p:txBody>
      </p:sp>
      <p:sp>
        <p:nvSpPr>
          <p:cNvPr id="3" name="Content Placeholder 2"/>
          <p:cNvSpPr>
            <a:spLocks noGrp="1"/>
          </p:cNvSpPr>
          <p:nvPr>
            <p:ph idx="1"/>
          </p:nvPr>
        </p:nvSpPr>
        <p:spPr>
          <a:xfrm>
            <a:off x="685800" y="1676400"/>
            <a:ext cx="8077200" cy="4419600"/>
          </a:xfrm>
        </p:spPr>
        <p:txBody>
          <a:bodyPr/>
          <a:lstStyle/>
          <a:p>
            <a:r>
              <a:rPr lang="en-US" sz="2800" dirty="0" smtClean="0"/>
              <a:t>Rounded to nearest 0.1</a:t>
            </a:r>
            <a:r>
              <a:rPr lang="is-IS" sz="2800" dirty="0" smtClean="0"/>
              <a:t>…</a:t>
            </a:r>
            <a:r>
              <a:rPr lang="en-US" sz="2800" dirty="0" smtClean="0"/>
              <a:t>	  Coin </a:t>
            </a:r>
            <a:r>
              <a:rPr lang="en-US" sz="2800" dirty="0" smtClean="0">
                <a:latin typeface="Lucida Grande"/>
                <a:cs typeface="Lucida Grande"/>
              </a:rPr>
              <a:t>A</a:t>
            </a:r>
            <a:r>
              <a:rPr lang="en-US" sz="2800" dirty="0" smtClean="0"/>
              <a:t>	 Coin </a:t>
            </a:r>
            <a:r>
              <a:rPr lang="en-US" sz="2800" dirty="0" smtClean="0">
                <a:latin typeface="Lucida Grande"/>
                <a:cs typeface="Lucida Grande"/>
              </a:rPr>
              <a:t>B</a:t>
            </a:r>
          </a:p>
          <a:p>
            <a:pPr lvl="1">
              <a:buNone/>
            </a:pPr>
            <a:r>
              <a:rPr lang="en-US" sz="2000" dirty="0" smtClean="0">
                <a:latin typeface="Lucida Grande"/>
                <a:cs typeface="Lucida Grande"/>
              </a:rPr>
              <a:t>5 H, 5 T	P(A) = .45, P(B) = .55	  2.2H 2.2T	2.8H 2.8T</a:t>
            </a:r>
          </a:p>
          <a:p>
            <a:pPr lvl="1">
              <a:buNone/>
            </a:pPr>
            <a:r>
              <a:rPr lang="en-US" sz="2000" dirty="0" smtClean="0">
                <a:latin typeface="Lucida Grande"/>
                <a:cs typeface="Lucida Grande"/>
              </a:rPr>
              <a:t>9 H, 1 T	P(A) = .80, P(B) = .20	  7.2H 0.8T 	1.8H 0.2T</a:t>
            </a:r>
          </a:p>
          <a:p>
            <a:pPr lvl="1">
              <a:buNone/>
            </a:pPr>
            <a:r>
              <a:rPr lang="en-US" sz="2000" dirty="0" smtClean="0">
                <a:latin typeface="Lucida Grande"/>
                <a:cs typeface="Lucida Grande"/>
              </a:rPr>
              <a:t>8 H, 2 T	P(A) = .73, P(B) = .27	  5.9H 1.5T 	2.1H 0.5T </a:t>
            </a:r>
          </a:p>
          <a:p>
            <a:pPr lvl="1">
              <a:buNone/>
            </a:pPr>
            <a:r>
              <a:rPr lang="en-US" sz="2000" dirty="0" smtClean="0">
                <a:latin typeface="Lucida Grande"/>
                <a:cs typeface="Lucida Grande"/>
              </a:rPr>
              <a:t>4 H, 6 T	P(A) = .35, P(B) = .65	  1.4H 2.1T 	2.6H 3.9T </a:t>
            </a:r>
          </a:p>
          <a:p>
            <a:pPr lvl="1">
              <a:buNone/>
            </a:pPr>
            <a:r>
              <a:rPr lang="en-US" sz="2000" dirty="0" smtClean="0">
                <a:latin typeface="Lucida Grande"/>
                <a:cs typeface="Lucida Grande"/>
              </a:rPr>
              <a:t>7 H, 3 T	P(A) = .65, P(B) = .35	  4.5H 1.9T	2.5H 1.1T</a:t>
            </a:r>
            <a:endParaRPr lang="en-US" sz="2400" dirty="0" smtClean="0">
              <a:latin typeface="Lucida Grande"/>
              <a:cs typeface="Lucida Grande"/>
            </a:endParaRPr>
          </a:p>
          <a:p>
            <a:pPr>
              <a:buNone/>
            </a:pPr>
            <a:r>
              <a:rPr lang="en-US" sz="2800" dirty="0" smtClean="0">
                <a:latin typeface="Lucida Grande"/>
                <a:cs typeface="Lucida Grande"/>
              </a:rPr>
              <a:t>			      </a:t>
            </a:r>
            <a:r>
              <a:rPr lang="en-US" sz="2800" dirty="0" smtClean="0">
                <a:latin typeface="+mj-lt"/>
                <a:cs typeface="Lucida Grande"/>
              </a:rPr>
              <a:t>expected     </a:t>
            </a:r>
            <a:r>
              <a:rPr lang="en-US" sz="2000" dirty="0" smtClean="0">
                <a:latin typeface="Lucida Grande"/>
                <a:cs typeface="Lucida Grande"/>
              </a:rPr>
              <a:t>21.2H 8.5T   11.8H 8.5T</a:t>
            </a:r>
            <a:endParaRPr lang="en-US" sz="2800" dirty="0" smtClean="0">
              <a:latin typeface="Lucida Grande"/>
              <a:cs typeface="Lucida Grande"/>
            </a:endParaRPr>
          </a:p>
          <a:p>
            <a:r>
              <a:rPr lang="en-US" sz="2800" dirty="0" smtClean="0"/>
              <a:t>This completes the E-step</a:t>
            </a:r>
          </a:p>
          <a:p>
            <a:r>
              <a:rPr lang="en-US" sz="2800" dirty="0" smtClean="0"/>
              <a:t>We computed these expected values based on current </a:t>
            </a:r>
            <a:r>
              <a:rPr lang="en-US" sz="2800" dirty="0" smtClean="0">
                <a:latin typeface="Lucida Grande"/>
                <a:cs typeface="Lucida Grande"/>
              </a:rPr>
              <a:t>P</a:t>
            </a:r>
            <a:r>
              <a:rPr lang="en-US" sz="2800" baseline="-25000" dirty="0" smtClean="0">
                <a:latin typeface="Lucida Grande"/>
                <a:cs typeface="Lucida Grande"/>
              </a:rPr>
              <a:t>A</a:t>
            </a:r>
            <a:r>
              <a:rPr lang="en-US" sz="2800" dirty="0" smtClean="0">
                <a:latin typeface="Lucida Grande"/>
                <a:cs typeface="Lucida Grande"/>
              </a:rPr>
              <a:t>(H)</a:t>
            </a:r>
            <a:r>
              <a:rPr lang="en-US" sz="2800" dirty="0" smtClean="0"/>
              <a:t> and </a:t>
            </a:r>
            <a:r>
              <a:rPr lang="en-US" sz="2800" dirty="0" smtClean="0">
                <a:latin typeface="Lucida Grande"/>
                <a:cs typeface="Lucida Grande"/>
              </a:rPr>
              <a:t>P</a:t>
            </a:r>
            <a:r>
              <a:rPr lang="en-US" sz="2800" baseline="-25000" dirty="0" smtClean="0">
                <a:latin typeface="Lucida Grande"/>
                <a:cs typeface="Lucida Grande"/>
              </a:rPr>
              <a:t>B</a:t>
            </a:r>
            <a:r>
              <a:rPr lang="en-US" sz="2800" dirty="0" smtClean="0">
                <a:latin typeface="Lucida Grande"/>
                <a:cs typeface="Lucida Grande"/>
              </a:rPr>
              <a:t>(H)</a:t>
            </a:r>
            <a:endParaRPr lang="en-US" sz="2800" dirty="0">
              <a:latin typeface="Lucida Grande"/>
              <a:cs typeface="Lucida Grande"/>
            </a:endParaRP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M-step for Coin Example</a:t>
            </a:r>
            <a:endParaRPr lang="en-US" dirty="0"/>
          </a:p>
        </p:txBody>
      </p:sp>
      <p:sp>
        <p:nvSpPr>
          <p:cNvPr id="3" name="Content Placeholder 2"/>
          <p:cNvSpPr>
            <a:spLocks noGrp="1"/>
          </p:cNvSpPr>
          <p:nvPr>
            <p:ph idx="1"/>
          </p:nvPr>
        </p:nvSpPr>
        <p:spPr>
          <a:xfrm>
            <a:off x="685800" y="1676400"/>
            <a:ext cx="7924800" cy="4419600"/>
          </a:xfrm>
        </p:spPr>
        <p:txBody>
          <a:bodyPr/>
          <a:lstStyle/>
          <a:p>
            <a:r>
              <a:rPr lang="en-US" dirty="0" smtClean="0"/>
              <a:t>M-step </a:t>
            </a:r>
          </a:p>
          <a:p>
            <a:r>
              <a:rPr lang="en-US" dirty="0" smtClean="0"/>
              <a:t>Re-estimate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a:t>
            </a:r>
            <a:r>
              <a:rPr lang="en-US" dirty="0" smtClean="0"/>
              <a:t> using results from E-step:</a:t>
            </a:r>
          </a:p>
          <a:p>
            <a:pPr>
              <a:buNone/>
            </a:pPr>
            <a:r>
              <a:rPr lang="en-US" sz="2800" dirty="0" smtClean="0">
                <a:latin typeface="Lucida Grande"/>
                <a:cs typeface="Lucida Grande"/>
              </a:rPr>
              <a:t>		P</a:t>
            </a:r>
            <a:r>
              <a:rPr lang="en-US" sz="2800" baseline="-25000" dirty="0" smtClean="0">
                <a:latin typeface="Lucida Grande"/>
                <a:cs typeface="Lucida Grande"/>
              </a:rPr>
              <a:t>A</a:t>
            </a:r>
            <a:r>
              <a:rPr lang="en-US" sz="2800" dirty="0" smtClean="0">
                <a:latin typeface="Lucida Grande"/>
                <a:cs typeface="Lucida Grande"/>
              </a:rPr>
              <a:t>(H) = 21.2/(21.2+8.5) ≈ 0.71</a:t>
            </a:r>
          </a:p>
          <a:p>
            <a:pPr>
              <a:buNone/>
            </a:pPr>
            <a:r>
              <a:rPr lang="en-US" sz="2800" dirty="0" smtClean="0">
                <a:latin typeface="Lucida Grande"/>
                <a:cs typeface="Lucida Grande"/>
              </a:rPr>
              <a:t>		P</a:t>
            </a:r>
            <a:r>
              <a:rPr lang="en-US" sz="2800" baseline="-25000" dirty="0" smtClean="0">
                <a:latin typeface="Lucida Grande"/>
                <a:cs typeface="Lucida Grande"/>
              </a:rPr>
              <a:t>B</a:t>
            </a:r>
            <a:r>
              <a:rPr lang="en-US" sz="2800" dirty="0" smtClean="0">
                <a:latin typeface="Lucida Grande"/>
                <a:cs typeface="Lucida Grande"/>
              </a:rPr>
              <a:t>(H) = 11.8/(11.8+8.5) ≈ 0.58 </a:t>
            </a:r>
          </a:p>
          <a:p>
            <a:r>
              <a:rPr lang="en-US" dirty="0" smtClean="0"/>
              <a:t>Next? E-step with these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t>
            </a:r>
          </a:p>
          <a:p>
            <a:pPr lvl="1"/>
            <a:r>
              <a:rPr lang="en-US" dirty="0" smtClean="0"/>
              <a:t>Then M-step, then E-step, then…</a:t>
            </a:r>
          </a:p>
          <a:p>
            <a:pPr lvl="1"/>
            <a:r>
              <a:rPr lang="en-US" dirty="0" smtClean="0"/>
              <a:t>…until convergence (or we get tired)</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for Clustering</a:t>
            </a:r>
            <a:endParaRPr lang="en-US" dirty="0"/>
          </a:p>
        </p:txBody>
      </p:sp>
      <p:sp>
        <p:nvSpPr>
          <p:cNvPr id="3" name="Content Placeholder 2"/>
          <p:cNvSpPr>
            <a:spLocks noGrp="1"/>
          </p:cNvSpPr>
          <p:nvPr>
            <p:ph idx="1"/>
          </p:nvPr>
        </p:nvSpPr>
        <p:spPr>
          <a:xfrm>
            <a:off x="609600" y="1676400"/>
            <a:ext cx="8001000" cy="4419600"/>
          </a:xfrm>
        </p:spPr>
        <p:txBody>
          <a:bodyPr/>
          <a:lstStyle/>
          <a:p>
            <a:r>
              <a:rPr lang="en-US" dirty="0" smtClean="0"/>
              <a:t>How is EM relevant to clustering?</a:t>
            </a:r>
          </a:p>
          <a:p>
            <a:r>
              <a:rPr lang="en-US" dirty="0" smtClean="0"/>
              <a:t>Can use EM to obtain parameters of </a:t>
            </a:r>
            <a:r>
              <a:rPr lang="en-US" dirty="0" smtClean="0">
                <a:latin typeface="Arial"/>
                <a:cs typeface="Arial"/>
              </a:rPr>
              <a:t>K</a:t>
            </a:r>
            <a:r>
              <a:rPr lang="en-US" dirty="0" smtClean="0"/>
              <a:t>  “hidden” distributions</a:t>
            </a:r>
          </a:p>
          <a:p>
            <a:pPr lvl="1"/>
            <a:r>
              <a:rPr lang="en-US" dirty="0" smtClean="0"/>
              <a:t>That is, means and variances, </a:t>
            </a:r>
            <a:r>
              <a:rPr lang="en-US" dirty="0" err="1" smtClean="0">
                <a:latin typeface="Lucida Grande"/>
                <a:cs typeface="Lucida Grande"/>
              </a:rPr>
              <a:t>μ</a:t>
            </a:r>
            <a:r>
              <a:rPr lang="en-US" baseline="-25000" dirty="0" err="1" smtClean="0">
                <a:latin typeface="Lucida Grande"/>
                <a:cs typeface="Lucida Grande"/>
              </a:rPr>
              <a:t>i</a:t>
            </a:r>
            <a:r>
              <a:rPr lang="en-US" dirty="0" smtClean="0"/>
              <a:t> and </a:t>
            </a:r>
            <a:r>
              <a:rPr lang="en-US" dirty="0" smtClean="0">
                <a:latin typeface="Lucida Grande"/>
                <a:cs typeface="Lucida Grande"/>
              </a:rPr>
              <a:t>σ</a:t>
            </a:r>
            <a:r>
              <a:rPr lang="en-US" baseline="-25000" dirty="0" smtClean="0">
                <a:latin typeface="Lucida Grande"/>
                <a:cs typeface="Lucida Grande"/>
              </a:rPr>
              <a:t>i</a:t>
            </a:r>
            <a:r>
              <a:rPr lang="en-US" baseline="30000" dirty="0" smtClean="0">
                <a:latin typeface="Lucida Grande"/>
                <a:cs typeface="Lucida Grande"/>
              </a:rPr>
              <a:t>2</a:t>
            </a:r>
          </a:p>
          <a:p>
            <a:r>
              <a:rPr lang="en-US" dirty="0" smtClean="0"/>
              <a:t>Then, use </a:t>
            </a:r>
            <a:r>
              <a:rPr lang="en-US" dirty="0" err="1" smtClean="0">
                <a:latin typeface="Lucida Grande"/>
                <a:cs typeface="Lucida Grande"/>
              </a:rPr>
              <a:t>μ</a:t>
            </a:r>
            <a:r>
              <a:rPr lang="en-US" baseline="-25000" dirty="0" err="1" smtClean="0">
                <a:latin typeface="Lucida Grande"/>
                <a:cs typeface="Lucida Grande"/>
              </a:rPr>
              <a:t>i</a:t>
            </a:r>
            <a:r>
              <a:rPr lang="en-US" dirty="0" smtClean="0"/>
              <a:t> as centers of clusters</a:t>
            </a:r>
          </a:p>
          <a:p>
            <a:pPr lvl="1"/>
            <a:r>
              <a:rPr lang="en-US" dirty="0" smtClean="0"/>
              <a:t>And </a:t>
            </a:r>
            <a:r>
              <a:rPr lang="en-US" dirty="0" err="1" smtClean="0">
                <a:latin typeface="Lucida Grande"/>
                <a:cs typeface="Lucida Grande"/>
              </a:rPr>
              <a:t>σ</a:t>
            </a:r>
            <a:r>
              <a:rPr lang="en-US" baseline="-25000" dirty="0" err="1" smtClean="0">
                <a:latin typeface="Lucida Grande"/>
                <a:cs typeface="Lucida Grande"/>
              </a:rPr>
              <a:t>i</a:t>
            </a:r>
            <a:r>
              <a:rPr lang="en-US" dirty="0" smtClean="0"/>
              <a:t> (standard deviations) as “radii”</a:t>
            </a:r>
          </a:p>
          <a:p>
            <a:pPr lvl="1"/>
            <a:r>
              <a:rPr lang="en-US" dirty="0" smtClean="0"/>
              <a:t>Often use Gaussian (normal) distributions</a:t>
            </a:r>
          </a:p>
          <a:p>
            <a:r>
              <a:rPr lang="en-US" dirty="0" smtClean="0"/>
              <a:t>Is this better than </a:t>
            </a:r>
            <a:r>
              <a:rPr lang="en-US" dirty="0" smtClean="0">
                <a:latin typeface="Lucida Grande"/>
                <a:cs typeface="Lucida Grande"/>
              </a:rPr>
              <a:t>K</a:t>
            </a:r>
            <a:r>
              <a:rPr lang="en-US" dirty="0" smtClean="0"/>
              <a:t>-means?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t>
            </a:r>
            <a:r>
              <a:rPr lang="en-US" dirty="0" err="1" smtClean="0"/>
              <a:t>vs</a:t>
            </a:r>
            <a:r>
              <a:rPr lang="en-US" dirty="0" smtClean="0"/>
              <a:t> </a:t>
            </a:r>
            <a:r>
              <a:rPr lang="en-US" dirty="0" smtClean="0">
                <a:latin typeface="Lucida Grande"/>
                <a:cs typeface="Lucida Grande"/>
              </a:rPr>
              <a:t>K</a:t>
            </a:r>
            <a:r>
              <a:rPr lang="en-US" dirty="0" smtClean="0"/>
              <a:t>-Means</a:t>
            </a:r>
            <a:endParaRPr lang="en-US" dirty="0"/>
          </a:p>
        </p:txBody>
      </p:sp>
      <p:sp>
        <p:nvSpPr>
          <p:cNvPr id="3" name="Content Placeholder 2"/>
          <p:cNvSpPr>
            <a:spLocks noGrp="1"/>
          </p:cNvSpPr>
          <p:nvPr>
            <p:ph idx="1"/>
          </p:nvPr>
        </p:nvSpPr>
        <p:spPr>
          <a:xfrm>
            <a:off x="685800" y="1676400"/>
            <a:ext cx="8077200" cy="4419600"/>
          </a:xfrm>
        </p:spPr>
        <p:txBody>
          <a:bodyPr/>
          <a:lstStyle/>
          <a:p>
            <a:pPr>
              <a:spcAft>
                <a:spcPts val="0"/>
              </a:spcAft>
            </a:pPr>
            <a:r>
              <a:rPr lang="en-US" sz="2800" dirty="0" smtClean="0"/>
              <a:t>Whether it is better or not, EM is obviously different than </a:t>
            </a:r>
            <a:r>
              <a:rPr lang="en-US" sz="2800" dirty="0" smtClean="0">
                <a:latin typeface="Lucida Grande"/>
                <a:cs typeface="Lucida Grande"/>
              </a:rPr>
              <a:t>K</a:t>
            </a:r>
            <a:r>
              <a:rPr lang="en-US" sz="2800" dirty="0" smtClean="0"/>
              <a:t>-means, right?</a:t>
            </a:r>
          </a:p>
          <a:p>
            <a:pPr lvl="1">
              <a:spcAft>
                <a:spcPts val="0"/>
              </a:spcAft>
            </a:pPr>
            <a:r>
              <a:rPr lang="en-US" sz="2400" dirty="0" smtClean="0"/>
              <a:t>Wrong!</a:t>
            </a:r>
          </a:p>
          <a:p>
            <a:pPr>
              <a:spcAft>
                <a:spcPts val="0"/>
              </a:spcAft>
            </a:pPr>
            <a:r>
              <a:rPr lang="en-US" sz="2800" dirty="0" smtClean="0">
                <a:latin typeface="Lucida Grande"/>
                <a:cs typeface="Lucida Grande"/>
              </a:rPr>
              <a:t>K</a:t>
            </a:r>
            <a:r>
              <a:rPr lang="en-US" sz="2800" dirty="0" smtClean="0"/>
              <a:t>-means is essentially a special case of EM</a:t>
            </a:r>
          </a:p>
          <a:p>
            <a:pPr lvl="1">
              <a:spcAft>
                <a:spcPts val="0"/>
              </a:spcAft>
            </a:pPr>
            <a:r>
              <a:rPr lang="en-US" sz="2400" dirty="0" smtClean="0"/>
              <a:t>Using “distance” instead of “probabilities”</a:t>
            </a:r>
          </a:p>
          <a:p>
            <a:pPr>
              <a:spcAft>
                <a:spcPts val="0"/>
              </a:spcAft>
            </a:pPr>
            <a:r>
              <a:rPr lang="en-US" sz="2800" dirty="0" smtClean="0"/>
              <a:t>In </a:t>
            </a:r>
            <a:r>
              <a:rPr lang="en-US" sz="2800" dirty="0" smtClean="0">
                <a:latin typeface="Lucida Grande"/>
                <a:cs typeface="Lucida Grande"/>
              </a:rPr>
              <a:t>K</a:t>
            </a:r>
            <a:r>
              <a:rPr lang="en-US" sz="2800" dirty="0" smtClean="0"/>
              <a:t>-means, we re-assign points to </a:t>
            </a:r>
            <a:r>
              <a:rPr lang="en-US" sz="2800" dirty="0" err="1" smtClean="0"/>
              <a:t>centroids</a:t>
            </a:r>
            <a:endParaRPr lang="en-US" sz="2800" dirty="0" smtClean="0"/>
          </a:p>
          <a:p>
            <a:pPr lvl="1">
              <a:spcAft>
                <a:spcPts val="0"/>
              </a:spcAft>
            </a:pPr>
            <a:r>
              <a:rPr lang="en-US" sz="2400" dirty="0" smtClean="0"/>
              <a:t>Like “E” in EM, which “re-shapes” clusters</a:t>
            </a:r>
          </a:p>
          <a:p>
            <a:pPr>
              <a:spcAft>
                <a:spcPts val="0"/>
              </a:spcAft>
            </a:pPr>
            <a:r>
              <a:rPr lang="en-US" sz="2800" dirty="0" smtClean="0"/>
              <a:t>In </a:t>
            </a:r>
            <a:r>
              <a:rPr lang="en-US" sz="2800" dirty="0" smtClean="0">
                <a:latin typeface="Lucida Grande"/>
                <a:cs typeface="Lucida Grande"/>
              </a:rPr>
              <a:t>K</a:t>
            </a:r>
            <a:r>
              <a:rPr lang="en-US" sz="2800" dirty="0" smtClean="0"/>
              <a:t>-means, we </a:t>
            </a:r>
            <a:r>
              <a:rPr lang="en-US" sz="2800" dirty="0" err="1" smtClean="0"/>
              <a:t>recompute</a:t>
            </a:r>
            <a:r>
              <a:rPr lang="en-US" sz="2800" dirty="0" smtClean="0"/>
              <a:t> </a:t>
            </a:r>
            <a:r>
              <a:rPr lang="en-US" sz="2800" dirty="0" err="1" smtClean="0"/>
              <a:t>centroids</a:t>
            </a:r>
            <a:endParaRPr lang="en-US" sz="2800" dirty="0" smtClean="0"/>
          </a:p>
          <a:p>
            <a:pPr lvl="1">
              <a:spcAft>
                <a:spcPts val="0"/>
              </a:spcAft>
            </a:pPr>
            <a:r>
              <a:rPr lang="en-US" sz="2400" dirty="0" smtClean="0"/>
              <a:t>Like “M” of EM, where we </a:t>
            </a:r>
            <a:r>
              <a:rPr lang="en-US" sz="2400" dirty="0" err="1" smtClean="0"/>
              <a:t>recompute</a:t>
            </a:r>
            <a:r>
              <a:rPr lang="en-US" sz="2400" dirty="0" smtClean="0"/>
              <a:t> parameters</a:t>
            </a: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Algorithm</a:t>
            </a:r>
            <a:endParaRPr lang="en-US" dirty="0"/>
          </a:p>
        </p:txBody>
      </p:sp>
      <p:sp>
        <p:nvSpPr>
          <p:cNvPr id="3" name="Content Placeholder 2"/>
          <p:cNvSpPr>
            <a:spLocks noGrp="1"/>
          </p:cNvSpPr>
          <p:nvPr>
            <p:ph idx="1"/>
          </p:nvPr>
        </p:nvSpPr>
        <p:spPr>
          <a:xfrm>
            <a:off x="609600" y="1676400"/>
            <a:ext cx="8077200" cy="4495800"/>
          </a:xfrm>
        </p:spPr>
        <p:txBody>
          <a:bodyPr/>
          <a:lstStyle/>
          <a:p>
            <a:r>
              <a:rPr lang="en-US" dirty="0" smtClean="0"/>
              <a:t>Here, we give EM algorithm in general</a:t>
            </a:r>
          </a:p>
          <a:p>
            <a:pPr lvl="1"/>
            <a:r>
              <a:rPr lang="en-US" dirty="0" smtClean="0"/>
              <a:t>Then, consider a realistic example</a:t>
            </a:r>
          </a:p>
          <a:p>
            <a:r>
              <a:rPr lang="en-US" dirty="0" smtClean="0"/>
              <a:t>For simplicity, we assume data is a mixture from 2 distributions</a:t>
            </a:r>
          </a:p>
          <a:p>
            <a:pPr lvl="1"/>
            <a:r>
              <a:rPr lang="en-US" dirty="0" smtClean="0"/>
              <a:t>Easily generalizes to 3 or more</a:t>
            </a:r>
          </a:p>
          <a:p>
            <a:r>
              <a:rPr lang="en-US" dirty="0" smtClean="0"/>
              <a:t>Choose probability distribution type</a:t>
            </a:r>
          </a:p>
          <a:p>
            <a:pPr lvl="1"/>
            <a:r>
              <a:rPr lang="en-US" dirty="0" smtClean="0"/>
              <a:t>Like choosing distance function in </a:t>
            </a:r>
            <a:r>
              <a:rPr lang="en-US" dirty="0" smtClean="0">
                <a:latin typeface="Lucida Grande"/>
                <a:cs typeface="Lucida Grande"/>
              </a:rPr>
              <a:t>K</a:t>
            </a:r>
            <a:r>
              <a:rPr lang="en-US" dirty="0" smtClean="0"/>
              <a:t>-means</a:t>
            </a:r>
          </a:p>
          <a:p>
            <a:r>
              <a:rPr lang="en-US" dirty="0" smtClean="0"/>
              <a:t>Then iterate EM to determine </a:t>
            </a:r>
            <a:r>
              <a:rPr lang="en-US" dirty="0" err="1" smtClean="0"/>
              <a:t>params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75</a:t>
            </a:fld>
            <a:endParaRPr lang="en-US"/>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Algorithm</a:t>
            </a:r>
            <a:endParaRPr lang="en-US" dirty="0"/>
          </a:p>
        </p:txBody>
      </p:sp>
      <p:sp>
        <p:nvSpPr>
          <p:cNvPr id="3" name="Content Placeholder 2"/>
          <p:cNvSpPr>
            <a:spLocks noGrp="1"/>
          </p:cNvSpPr>
          <p:nvPr>
            <p:ph idx="1"/>
          </p:nvPr>
        </p:nvSpPr>
        <p:spPr>
          <a:xfrm>
            <a:off x="609600" y="1676400"/>
            <a:ext cx="8153400" cy="4419600"/>
          </a:xfrm>
        </p:spPr>
        <p:txBody>
          <a:bodyPr/>
          <a:lstStyle/>
          <a:p>
            <a:r>
              <a:rPr lang="en-US" dirty="0" smtClean="0"/>
              <a:t>Assume 2 distributions (2 clusters)</a:t>
            </a:r>
          </a:p>
          <a:p>
            <a:pPr lvl="1"/>
            <a:r>
              <a:rPr lang="en-US" dirty="0" smtClean="0"/>
              <a:t>Let </a:t>
            </a:r>
            <a:r>
              <a:rPr lang="en-US" dirty="0" smtClean="0">
                <a:latin typeface="Lucida Grande"/>
                <a:cs typeface="Lucida Grande"/>
              </a:rPr>
              <a:t>θ</a:t>
            </a:r>
            <a:r>
              <a:rPr lang="en-US" baseline="-25000" dirty="0" smtClean="0">
                <a:latin typeface="Lucida Grande"/>
                <a:cs typeface="Lucida Grande"/>
              </a:rPr>
              <a:t>1</a:t>
            </a:r>
            <a:r>
              <a:rPr lang="en-US" dirty="0" smtClean="0"/>
              <a:t> be </a:t>
            </a:r>
            <a:r>
              <a:rPr lang="en-US" dirty="0" err="1" smtClean="0"/>
              <a:t>parameter(s</a:t>
            </a:r>
            <a:r>
              <a:rPr lang="en-US" dirty="0" smtClean="0"/>
              <a:t>) of 1</a:t>
            </a:r>
            <a:r>
              <a:rPr lang="en-US" baseline="30000" dirty="0" smtClean="0"/>
              <a:t>st</a:t>
            </a:r>
            <a:r>
              <a:rPr lang="en-US" dirty="0" smtClean="0"/>
              <a:t> distribution</a:t>
            </a:r>
          </a:p>
          <a:p>
            <a:pPr lvl="1"/>
            <a:r>
              <a:rPr lang="en-US" dirty="0" smtClean="0"/>
              <a:t>Let </a:t>
            </a:r>
            <a:r>
              <a:rPr lang="en-US" dirty="0" smtClean="0">
                <a:latin typeface="Lucida Grande"/>
                <a:cs typeface="Lucida Grande"/>
              </a:rPr>
              <a:t>θ</a:t>
            </a:r>
            <a:r>
              <a:rPr lang="en-US" baseline="-25000" dirty="0" smtClean="0">
                <a:latin typeface="Lucida Grande"/>
                <a:cs typeface="Lucida Grande"/>
              </a:rPr>
              <a:t>2</a:t>
            </a:r>
            <a:r>
              <a:rPr lang="en-US" dirty="0" smtClean="0"/>
              <a:t> be </a:t>
            </a:r>
            <a:r>
              <a:rPr lang="en-US" dirty="0" err="1" smtClean="0"/>
              <a:t>parameter(s</a:t>
            </a:r>
            <a:r>
              <a:rPr lang="en-US" dirty="0" smtClean="0"/>
              <a:t>) of 2</a:t>
            </a:r>
            <a:r>
              <a:rPr lang="en-US" baseline="30000" dirty="0" smtClean="0"/>
              <a:t>nd</a:t>
            </a:r>
            <a:r>
              <a:rPr lang="en-US" dirty="0" smtClean="0"/>
              <a:t> distribution</a:t>
            </a:r>
          </a:p>
          <a:p>
            <a:pPr lvl="1"/>
            <a:r>
              <a:rPr lang="en-US" dirty="0" smtClean="0"/>
              <a:t>For binomial, </a:t>
            </a:r>
            <a:r>
              <a:rPr lang="en-US" dirty="0" smtClean="0">
                <a:latin typeface="Lucida Grande"/>
                <a:cs typeface="Lucida Grande"/>
              </a:rPr>
              <a:t>θ</a:t>
            </a:r>
            <a:r>
              <a:rPr lang="en-US" baseline="-25000" dirty="0" smtClean="0">
                <a:latin typeface="Lucida Grande"/>
                <a:cs typeface="Lucida Grande"/>
              </a:rPr>
              <a:t>1</a:t>
            </a:r>
            <a:r>
              <a:rPr lang="en-US" dirty="0" smtClean="0">
                <a:latin typeface="Lucida Grande"/>
                <a:cs typeface="Lucida Grande"/>
              </a:rPr>
              <a:t> = P</a:t>
            </a:r>
            <a:r>
              <a:rPr lang="en-US" baseline="-25000" dirty="0" smtClean="0">
                <a:latin typeface="Lucida Grande"/>
                <a:cs typeface="Lucida Grande"/>
              </a:rPr>
              <a:t>A</a:t>
            </a:r>
            <a:r>
              <a:rPr lang="en-US" dirty="0" smtClean="0">
                <a:latin typeface="Lucida Grande"/>
                <a:cs typeface="Lucida Grande"/>
              </a:rPr>
              <a:t>(H),</a:t>
            </a:r>
            <a:r>
              <a:rPr lang="en-US" dirty="0" smtClean="0"/>
              <a:t> </a:t>
            </a:r>
            <a:r>
              <a:rPr lang="en-US"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 = P</a:t>
            </a:r>
            <a:r>
              <a:rPr lang="en-US" baseline="-25000" dirty="0" smtClean="0">
                <a:latin typeface="Lucida Grande"/>
                <a:cs typeface="Lucida Grande"/>
              </a:rPr>
              <a:t>B</a:t>
            </a:r>
            <a:r>
              <a:rPr lang="en-US" dirty="0" smtClean="0">
                <a:latin typeface="Lucida Grande"/>
                <a:cs typeface="Lucida Grande"/>
              </a:rPr>
              <a:t>(H)</a:t>
            </a:r>
            <a:r>
              <a:rPr lang="en-US" dirty="0" smtClean="0"/>
              <a:t> </a:t>
            </a:r>
          </a:p>
          <a:p>
            <a:pPr lvl="1"/>
            <a:r>
              <a:rPr lang="en-US" dirty="0" smtClean="0"/>
              <a:t>For Gaussian distribution, </a:t>
            </a:r>
            <a:r>
              <a:rPr lang="en-US" dirty="0" err="1" smtClean="0">
                <a:latin typeface="Lucida Grande"/>
                <a:cs typeface="Lucida Grande"/>
              </a:rPr>
              <a:t>θ</a:t>
            </a:r>
            <a:r>
              <a:rPr lang="en-US" baseline="-25000" dirty="0" err="1" smtClean="0">
                <a:latin typeface="Lucida Grande"/>
                <a:cs typeface="Lucida Grande"/>
              </a:rPr>
              <a:t>i</a:t>
            </a:r>
            <a:r>
              <a:rPr lang="en-US" dirty="0" smtClean="0">
                <a:latin typeface="Lucida Grande"/>
                <a:cs typeface="Lucida Grande"/>
              </a:rPr>
              <a:t> = (μ</a:t>
            </a:r>
            <a:r>
              <a:rPr lang="en-US" baseline="-25000" dirty="0" smtClean="0">
                <a:latin typeface="Lucida Grande"/>
                <a:cs typeface="Lucida Grande"/>
              </a:rPr>
              <a:t>i</a:t>
            </a:r>
            <a:r>
              <a:rPr lang="en-US" dirty="0" smtClean="0">
                <a:latin typeface="Lucida Grande"/>
                <a:cs typeface="Lucida Grande"/>
              </a:rPr>
              <a:t>,σ</a:t>
            </a:r>
            <a:r>
              <a:rPr lang="en-US" baseline="-25000" dirty="0" smtClean="0">
                <a:latin typeface="Lucida Grande"/>
                <a:cs typeface="Lucida Grande"/>
              </a:rPr>
              <a:t>i</a:t>
            </a:r>
            <a:r>
              <a:rPr lang="en-US" baseline="30000" dirty="0" smtClean="0">
                <a:latin typeface="Lucida Grande"/>
                <a:cs typeface="Lucida Grande"/>
              </a:rPr>
              <a:t>2</a:t>
            </a:r>
            <a:r>
              <a:rPr lang="en-US" dirty="0" smtClean="0">
                <a:latin typeface="Lucida Grande"/>
                <a:cs typeface="Lucida Grande"/>
              </a:rPr>
              <a:t>)</a:t>
            </a:r>
            <a:r>
              <a:rPr lang="en-US" dirty="0" smtClean="0"/>
              <a:t> </a:t>
            </a:r>
          </a:p>
          <a:p>
            <a:r>
              <a:rPr lang="en-US" dirty="0" smtClean="0"/>
              <a:t>Also, mixture parameters, </a:t>
            </a: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a:t>
            </a:r>
            <a:r>
              <a:rPr lang="en-US" dirty="0" smtClean="0"/>
              <a:t>   </a:t>
            </a:r>
          </a:p>
          <a:p>
            <a:pPr lvl="1"/>
            <a:r>
              <a:rPr lang="en-US" dirty="0" smtClean="0"/>
              <a:t>Fraction of samples from distribution </a:t>
            </a:r>
            <a:r>
              <a:rPr lang="en-US" dirty="0" err="1" smtClean="0">
                <a:latin typeface="Lucida Grande"/>
                <a:cs typeface="Lucida Grande"/>
              </a:rPr>
              <a:t>i</a:t>
            </a:r>
            <a:r>
              <a:rPr lang="en-US" dirty="0" smtClean="0"/>
              <a:t> is </a:t>
            </a:r>
            <a:r>
              <a:rPr lang="en-US" dirty="0" err="1" smtClean="0">
                <a:latin typeface="Lucida Grande"/>
                <a:cs typeface="Lucida Grande"/>
              </a:rPr>
              <a:t>τ</a:t>
            </a:r>
            <a:r>
              <a:rPr lang="en-US" baseline="-25000" dirty="0" err="1" smtClean="0">
                <a:latin typeface="Lucida Grande"/>
                <a:cs typeface="Lucida Grande"/>
              </a:rPr>
              <a:t>i</a:t>
            </a:r>
            <a:r>
              <a:rPr lang="en-US" dirty="0" smtClean="0"/>
              <a:t>  </a:t>
            </a:r>
          </a:p>
          <a:p>
            <a:pPr lvl="1"/>
            <a:r>
              <a:rPr lang="en-US" dirty="0" smtClean="0"/>
              <a:t>Since 2 distributions, we have </a:t>
            </a:r>
            <a:r>
              <a:rPr lang="en-US" dirty="0" smtClean="0">
                <a:latin typeface="Lucida Grande"/>
                <a:cs typeface="Lucida Grande"/>
              </a:rPr>
              <a:t>τ</a:t>
            </a:r>
            <a:r>
              <a:rPr lang="en-US" baseline="-25000" dirty="0" smtClean="0">
                <a:latin typeface="Lucida Grande"/>
                <a:cs typeface="Lucida Grande"/>
              </a:rPr>
              <a:t>1</a:t>
            </a:r>
            <a:r>
              <a:rPr lang="en-US" dirty="0" smtClean="0">
                <a:latin typeface="Lucida Grande"/>
                <a:cs typeface="Lucida Grande"/>
              </a:rPr>
              <a:t> + τ</a:t>
            </a:r>
            <a:r>
              <a:rPr lang="en-US" baseline="-25000" dirty="0" smtClean="0">
                <a:latin typeface="Lucida Grande"/>
                <a:cs typeface="Lucida Grande"/>
              </a:rPr>
              <a:t>2</a:t>
            </a:r>
            <a:r>
              <a:rPr lang="en-US" dirty="0" smtClean="0"/>
              <a:t> </a:t>
            </a:r>
            <a:r>
              <a:rPr lang="en-US" dirty="0" smtClean="0">
                <a:latin typeface="Lucida Grande"/>
                <a:cs typeface="Lucida Grande"/>
              </a:rPr>
              <a:t>= 1</a:t>
            </a:r>
            <a:endParaRPr lang="en-US" dirty="0">
              <a:latin typeface="Lucida Grande"/>
              <a:cs typeface="Lucida Grande"/>
            </a:endParaRP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Algorithm</a:t>
            </a:r>
            <a:endParaRPr lang="en-US" dirty="0"/>
          </a:p>
        </p:txBody>
      </p:sp>
      <p:sp>
        <p:nvSpPr>
          <p:cNvPr id="3" name="Content Placeholder 2"/>
          <p:cNvSpPr>
            <a:spLocks noGrp="1"/>
          </p:cNvSpPr>
          <p:nvPr>
            <p:ph idx="1"/>
          </p:nvPr>
        </p:nvSpPr>
        <p:spPr/>
        <p:txBody>
          <a:bodyPr/>
          <a:lstStyle/>
          <a:p>
            <a:r>
              <a:rPr lang="en-US" dirty="0" smtClean="0"/>
              <a:t>Let </a:t>
            </a:r>
            <a:r>
              <a:rPr lang="en-US" dirty="0" smtClean="0">
                <a:latin typeface="Lucida Grande"/>
                <a:cs typeface="Lucida Grande"/>
              </a:rPr>
              <a:t>f(</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,θ</a:t>
            </a:r>
            <a:r>
              <a:rPr lang="en-US" baseline="-25000" dirty="0" err="1" smtClean="0">
                <a:latin typeface="Lucida Grande"/>
                <a:cs typeface="Lucida Grande"/>
              </a:rPr>
              <a:t>j</a:t>
            </a:r>
            <a:r>
              <a:rPr lang="en-US" dirty="0" smtClean="0">
                <a:latin typeface="Lucida Grande"/>
                <a:cs typeface="Lucida Grande"/>
              </a:rPr>
              <a:t>) </a:t>
            </a:r>
            <a:r>
              <a:rPr lang="en-US" dirty="0" smtClean="0"/>
              <a:t>be the probability function for distribution </a:t>
            </a:r>
            <a:r>
              <a:rPr lang="en-US" dirty="0" smtClean="0">
                <a:latin typeface="Lucida Grande"/>
                <a:cs typeface="Lucida Grande"/>
              </a:rPr>
              <a:t>j</a:t>
            </a:r>
            <a:r>
              <a:rPr lang="en-US" dirty="0" smtClean="0"/>
              <a:t>   </a:t>
            </a:r>
          </a:p>
          <a:p>
            <a:pPr lvl="1"/>
            <a:r>
              <a:rPr lang="en-US" dirty="0" smtClean="0"/>
              <a:t>For now, </a:t>
            </a:r>
            <a:r>
              <a:rPr lang="en-US" smtClean="0"/>
              <a:t>we’ll assume </a:t>
            </a:r>
            <a:r>
              <a:rPr lang="en-US" dirty="0" smtClean="0"/>
              <a:t>2 distributions  </a:t>
            </a:r>
          </a:p>
          <a:p>
            <a:pPr lvl="1"/>
            <a:r>
              <a:rPr lang="en-US" dirty="0" smtClean="0"/>
              <a:t>Here, </a:t>
            </a:r>
            <a:r>
              <a:rPr lang="en-US" dirty="0">
                <a:latin typeface="Lucida Grande"/>
                <a:cs typeface="Lucida Grande"/>
              </a:rPr>
              <a:t>X</a:t>
            </a:r>
            <a:r>
              <a:rPr lang="en-US" baseline="-25000" dirty="0" smtClean="0">
                <a:latin typeface="Lucida Grande"/>
                <a:cs typeface="Lucida Grande"/>
              </a:rPr>
              <a:t>i</a:t>
            </a:r>
            <a:r>
              <a:rPr lang="en-US" dirty="0" smtClean="0"/>
              <a:t> are “experiments” (data points)</a:t>
            </a:r>
          </a:p>
          <a:p>
            <a:r>
              <a:rPr lang="en-US" dirty="0" smtClean="0"/>
              <a:t>Make initial guess for parameters</a:t>
            </a:r>
          </a:p>
          <a:p>
            <a:pPr lvl="1"/>
            <a:r>
              <a:rPr lang="en-US" dirty="0" smtClean="0"/>
              <a:t>That is, </a:t>
            </a:r>
            <a:r>
              <a:rPr lang="en-US" b="1" dirty="0" err="1" smtClean="0">
                <a:latin typeface="Lucida Grande"/>
                <a:cs typeface="Lucida Grande"/>
              </a:rPr>
              <a:t>θ</a:t>
            </a:r>
            <a:r>
              <a:rPr lang="en-US" b="1" dirty="0" smtClean="0">
                <a:latin typeface="Lucida Grande"/>
                <a:cs typeface="Lucida Grande"/>
              </a:rPr>
              <a:t> </a:t>
            </a:r>
            <a:r>
              <a:rPr lang="en-US" dirty="0" smtClean="0">
                <a:latin typeface="Lucida Grande"/>
                <a:cs typeface="Lucida Grande"/>
              </a:rPr>
              <a:t>= (θ</a:t>
            </a:r>
            <a:r>
              <a:rPr lang="en-US" baseline="-25000" dirty="0" smtClean="0">
                <a:latin typeface="Lucida Grande"/>
                <a:cs typeface="Lucida Grande"/>
              </a:rPr>
              <a:t>1</a:t>
            </a:r>
            <a:r>
              <a:rPr lang="en-US" dirty="0" smtClean="0">
                <a:latin typeface="Lucida Grande"/>
                <a:cs typeface="Lucida Grande"/>
              </a:rPr>
              <a:t>, θ</a:t>
            </a:r>
            <a:r>
              <a:rPr lang="en-US" baseline="-25000" dirty="0" smtClean="0">
                <a:latin typeface="Lucida Grande"/>
                <a:cs typeface="Lucida Grande"/>
              </a:rPr>
              <a:t>2</a:t>
            </a:r>
            <a:r>
              <a:rPr lang="en-US" dirty="0" smtClean="0">
                <a:latin typeface="Lucida Grande"/>
                <a:cs typeface="Lucida Grande"/>
              </a:rPr>
              <a:t>) </a:t>
            </a:r>
            <a:r>
              <a:rPr lang="en-US" dirty="0" smtClean="0">
                <a:latin typeface="+mj-lt"/>
                <a:cs typeface="Lucida Grande"/>
              </a:rPr>
              <a:t>and </a:t>
            </a:r>
            <a:r>
              <a:rPr lang="en-US" b="1" dirty="0" err="1" smtClean="0">
                <a:latin typeface="Lucida Grande"/>
                <a:cs typeface="Lucida Grande"/>
              </a:rPr>
              <a:t>τ</a:t>
            </a:r>
            <a:r>
              <a:rPr lang="en-US" dirty="0" smtClean="0">
                <a:latin typeface="+mj-lt"/>
                <a:cs typeface="Lucida Grande"/>
              </a:rPr>
              <a:t>   </a:t>
            </a:r>
          </a:p>
          <a:p>
            <a:r>
              <a:rPr lang="en-US" dirty="0" smtClean="0">
                <a:latin typeface="+mj-lt"/>
                <a:cs typeface="Lucida Grande"/>
              </a:rPr>
              <a:t>Let </a:t>
            </a:r>
            <a:r>
              <a:rPr lang="en-US" dirty="0" err="1" smtClean="0">
                <a:latin typeface="Lucida Grande"/>
                <a:cs typeface="Lucida Grande"/>
              </a:rPr>
              <a:t>p</a:t>
            </a:r>
            <a:r>
              <a:rPr lang="en-US" baseline="-25000" dirty="0" err="1" smtClean="0">
                <a:latin typeface="Lucida Grande"/>
                <a:cs typeface="Lucida Grande"/>
              </a:rPr>
              <a:t>ji</a:t>
            </a:r>
            <a:r>
              <a:rPr lang="en-US" dirty="0" smtClean="0">
                <a:latin typeface="+mj-lt"/>
                <a:cs typeface="Lucida Grande"/>
              </a:rPr>
              <a:t> be probability of</a:t>
            </a:r>
            <a:r>
              <a:rPr lang="en-US" dirty="0" smtClean="0">
                <a:cs typeface="Lucida Grande"/>
              </a:rPr>
              <a:t> </a:t>
            </a:r>
            <a:r>
              <a:rPr lang="en-US" dirty="0">
                <a:latin typeface="Lucida Grande"/>
                <a:cs typeface="Lucida Grande"/>
              </a:rPr>
              <a:t>X</a:t>
            </a:r>
            <a:r>
              <a:rPr lang="en-US" baseline="-25000" dirty="0" smtClean="0">
                <a:latin typeface="Lucida Grande"/>
                <a:cs typeface="Lucida Grande"/>
              </a:rPr>
              <a:t>i</a:t>
            </a:r>
            <a:r>
              <a:rPr lang="en-US" dirty="0" smtClean="0">
                <a:latin typeface="+mj-lt"/>
                <a:cs typeface="Lucida Grande"/>
              </a:rPr>
              <a:t> with respect to distribution </a:t>
            </a:r>
            <a:r>
              <a:rPr lang="en-US" dirty="0" smtClean="0">
                <a:latin typeface="Lucida Grande"/>
                <a:cs typeface="Lucida Grande"/>
              </a:rPr>
              <a:t>j</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Algorithm</a:t>
            </a:r>
            <a:endParaRPr lang="en-US" dirty="0"/>
          </a:p>
        </p:txBody>
      </p:sp>
      <p:sp>
        <p:nvSpPr>
          <p:cNvPr id="3" name="Content Placeholder 2"/>
          <p:cNvSpPr>
            <a:spLocks noGrp="1"/>
          </p:cNvSpPr>
          <p:nvPr>
            <p:ph idx="1"/>
          </p:nvPr>
        </p:nvSpPr>
        <p:spPr/>
        <p:txBody>
          <a:bodyPr/>
          <a:lstStyle/>
          <a:p>
            <a:r>
              <a:rPr lang="en-US" dirty="0" smtClean="0"/>
              <a:t>Initial guess for parameters </a:t>
            </a:r>
            <a:r>
              <a:rPr lang="en-US" b="1" dirty="0" err="1" smtClean="0">
                <a:latin typeface="Lucida Grande"/>
                <a:cs typeface="Lucida Grande"/>
              </a:rPr>
              <a:t>θ</a:t>
            </a:r>
            <a:r>
              <a:rPr lang="en-US" dirty="0" smtClean="0"/>
              <a:t> and </a:t>
            </a:r>
            <a:r>
              <a:rPr lang="en-US" b="1" dirty="0" err="1" smtClean="0">
                <a:latin typeface="Lucida Grande"/>
                <a:cs typeface="Lucida Grande"/>
              </a:rPr>
              <a:t>τ</a:t>
            </a:r>
            <a:r>
              <a:rPr lang="en-US" dirty="0" smtClean="0"/>
              <a:t>  </a:t>
            </a:r>
          </a:p>
          <a:p>
            <a:pPr lvl="1"/>
            <a:r>
              <a:rPr lang="en-US" dirty="0" smtClean="0"/>
              <a:t>If you know something, use it</a:t>
            </a:r>
          </a:p>
          <a:p>
            <a:pPr lvl="1"/>
            <a:r>
              <a:rPr lang="en-US" dirty="0" smtClean="0"/>
              <a:t>If not, “random” may be OK, but choose reasonable values</a:t>
            </a:r>
          </a:p>
          <a:p>
            <a:r>
              <a:rPr lang="en-US" dirty="0" smtClean="0"/>
              <a:t>Next, apply E-step, then M-step…</a:t>
            </a:r>
          </a:p>
          <a:p>
            <a:pPr lvl="1"/>
            <a:r>
              <a:rPr lang="en-US" dirty="0" smtClean="0"/>
              <a:t>…then E then M then E then M ….</a:t>
            </a:r>
          </a:p>
          <a:p>
            <a:r>
              <a:rPr lang="en-US" dirty="0" smtClean="0"/>
              <a:t>So, what are E and M steps?</a:t>
            </a:r>
          </a:p>
          <a:p>
            <a:pPr lvl="1"/>
            <a:r>
              <a:rPr lang="en-US" dirty="0" smtClean="0"/>
              <a:t>We’ll state these for the general case</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78</a:t>
            </a:fld>
            <a:endParaRPr lang="en-US"/>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E-Step</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Using Bayes’ formula, we compute</a:t>
            </a:r>
          </a:p>
          <a:p>
            <a:endParaRPr lang="en-US" dirty="0" smtClean="0"/>
          </a:p>
          <a:p>
            <a:endParaRPr lang="en-US" dirty="0" smtClean="0"/>
          </a:p>
          <a:p>
            <a:pPr lvl="1"/>
            <a:r>
              <a:rPr lang="en-US" dirty="0" smtClean="0"/>
              <a:t>Where </a:t>
            </a:r>
            <a:r>
              <a:rPr lang="en-US" dirty="0" err="1" smtClean="0">
                <a:latin typeface="Lucida Grande"/>
                <a:cs typeface="Lucida Grande"/>
              </a:rPr>
              <a:t>j</a:t>
            </a:r>
            <a:r>
              <a:rPr lang="en-US" dirty="0" smtClean="0">
                <a:latin typeface="Lucida Grande"/>
                <a:cs typeface="Lucida Grande"/>
              </a:rPr>
              <a:t> = 1,2 </a:t>
            </a:r>
            <a:r>
              <a:rPr lang="en-US" dirty="0" smtClean="0"/>
              <a:t>and </a:t>
            </a:r>
            <a:r>
              <a:rPr lang="en-US" dirty="0" err="1" smtClean="0">
                <a:latin typeface="Lucida Grande"/>
                <a:cs typeface="Lucida Grande"/>
              </a:rPr>
              <a:t>i</a:t>
            </a:r>
            <a:r>
              <a:rPr lang="en-US" dirty="0" smtClean="0">
                <a:latin typeface="Lucida Grande"/>
                <a:cs typeface="Lucida Grande"/>
              </a:rPr>
              <a:t> = 1,2,…,</a:t>
            </a:r>
            <a:r>
              <a:rPr lang="en-US" dirty="0" err="1" smtClean="0">
                <a:latin typeface="Lucida Grande"/>
                <a:cs typeface="Lucida Grande"/>
              </a:rPr>
              <a:t>n</a:t>
            </a:r>
            <a:r>
              <a:rPr lang="en-US" dirty="0" smtClean="0"/>
              <a:t>   </a:t>
            </a:r>
          </a:p>
          <a:p>
            <a:pPr lvl="1"/>
            <a:r>
              <a:rPr lang="en-US" dirty="0" smtClean="0"/>
              <a:t>Assuming </a:t>
            </a:r>
            <a:r>
              <a:rPr lang="en-US" dirty="0" err="1" smtClean="0">
                <a:latin typeface="Lucida Grande"/>
                <a:cs typeface="Lucida Grande"/>
              </a:rPr>
              <a:t>n</a:t>
            </a:r>
            <a:r>
              <a:rPr lang="en-US" dirty="0" smtClean="0"/>
              <a:t> data points and 2 distributions</a:t>
            </a:r>
          </a:p>
          <a:p>
            <a:r>
              <a:rPr lang="en-US" dirty="0" smtClean="0"/>
              <a:t>Then </a:t>
            </a:r>
            <a:r>
              <a:rPr lang="en-US" dirty="0" err="1" smtClean="0">
                <a:latin typeface="Lucida Grande"/>
                <a:cs typeface="Lucida Grande"/>
              </a:rPr>
              <a:t>p</a:t>
            </a:r>
            <a:r>
              <a:rPr lang="en-US" baseline="-25000" dirty="0" err="1" smtClean="0">
                <a:latin typeface="Lucida Grande"/>
                <a:cs typeface="Lucida Grande"/>
              </a:rPr>
              <a:t>ji</a:t>
            </a:r>
            <a:r>
              <a:rPr lang="en-US" dirty="0" smtClean="0"/>
              <a:t> is prob. </a:t>
            </a:r>
            <a:r>
              <a:rPr lang="en-US" dirty="0"/>
              <a:t>o</a:t>
            </a:r>
            <a:r>
              <a:rPr lang="en-US" dirty="0" smtClean="0"/>
              <a:t>f </a:t>
            </a:r>
            <a:r>
              <a:rPr lang="en-US" dirty="0">
                <a:latin typeface="Lucida Grande"/>
                <a:cs typeface="Lucida Grande"/>
              </a:rPr>
              <a:t>X</a:t>
            </a:r>
            <a:r>
              <a:rPr lang="en-US" baseline="-25000" dirty="0" smtClean="0">
                <a:latin typeface="Lucida Grande"/>
                <a:cs typeface="Lucida Grande"/>
              </a:rPr>
              <a:t>i</a:t>
            </a:r>
            <a:r>
              <a:rPr lang="en-US" dirty="0" smtClean="0"/>
              <a:t> is in cluster </a:t>
            </a:r>
            <a:r>
              <a:rPr lang="en-US" dirty="0" smtClean="0">
                <a:latin typeface="Lucida Grande"/>
                <a:cs typeface="Lucida Grande"/>
              </a:rPr>
              <a:t>j</a:t>
            </a:r>
          </a:p>
          <a:p>
            <a:pPr lvl="1"/>
            <a:r>
              <a:rPr lang="en-US" dirty="0" smtClean="0"/>
              <a:t>Or the “part” of </a:t>
            </a:r>
            <a:r>
              <a:rPr lang="en-US" dirty="0">
                <a:latin typeface="Lucida Grande"/>
                <a:cs typeface="Lucida Grande"/>
              </a:rPr>
              <a:t>X</a:t>
            </a:r>
            <a:r>
              <a:rPr lang="en-US" baseline="-25000" dirty="0" smtClean="0">
                <a:latin typeface="Lucida Grande"/>
                <a:cs typeface="Lucida Grande"/>
              </a:rPr>
              <a:t>i</a:t>
            </a:r>
            <a:r>
              <a:rPr lang="en-US" dirty="0" smtClean="0"/>
              <a:t> that’s in cluster </a:t>
            </a:r>
            <a:r>
              <a:rPr lang="en-US" dirty="0" smtClean="0">
                <a:latin typeface="Lucida Grande"/>
                <a:cs typeface="Lucida Grande"/>
              </a:rPr>
              <a:t>j</a:t>
            </a:r>
          </a:p>
          <a:p>
            <a:r>
              <a:rPr lang="en-US" dirty="0" smtClean="0"/>
              <a:t>Note </a:t>
            </a:r>
            <a:r>
              <a:rPr lang="en-US" dirty="0" smtClean="0">
                <a:latin typeface="Lucida Grande"/>
                <a:cs typeface="Lucida Grande"/>
              </a:rPr>
              <a:t>p</a:t>
            </a:r>
            <a:r>
              <a:rPr lang="en-US" baseline="-25000" dirty="0" smtClean="0">
                <a:latin typeface="Lucida Grande"/>
                <a:cs typeface="Lucida Grande"/>
              </a:rPr>
              <a:t>1i</a:t>
            </a:r>
            <a:r>
              <a:rPr lang="en-US" dirty="0" smtClean="0">
                <a:latin typeface="Lucida Grande"/>
                <a:cs typeface="Lucida Grande"/>
              </a:rPr>
              <a:t> + p</a:t>
            </a:r>
            <a:r>
              <a:rPr lang="en-US" baseline="-25000" dirty="0" smtClean="0">
                <a:latin typeface="Lucida Grande"/>
                <a:cs typeface="Lucida Grande"/>
              </a:rPr>
              <a:t>2i</a:t>
            </a:r>
            <a:r>
              <a:rPr lang="en-US" dirty="0" smtClean="0">
                <a:latin typeface="Lucida Grande"/>
                <a:cs typeface="Lucida Grande"/>
              </a:rPr>
              <a:t> = 1 </a:t>
            </a:r>
            <a:r>
              <a:rPr lang="en-US" dirty="0" smtClean="0"/>
              <a:t>for </a:t>
            </a:r>
            <a:r>
              <a:rPr lang="en-US" dirty="0" err="1" smtClean="0">
                <a:latin typeface="Lucida Grande"/>
                <a:cs typeface="Lucida Grande"/>
              </a:rPr>
              <a:t>i</a:t>
            </a:r>
            <a:r>
              <a:rPr lang="en-US" dirty="0" smtClean="0">
                <a:latin typeface="Lucida Grande"/>
                <a:cs typeface="Lucida Grande"/>
              </a:rPr>
              <a:t>=1,2,…,</a:t>
            </a:r>
            <a:r>
              <a:rPr lang="en-US" dirty="0" err="1" smtClean="0">
                <a:latin typeface="Lucida Grande"/>
                <a:cs typeface="Lucida Grande"/>
              </a:rPr>
              <a:t>n</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79</a:t>
            </a:fld>
            <a:endParaRPr lang="en-US"/>
          </a:p>
        </p:txBody>
      </p:sp>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286000"/>
            <a:ext cx="4693837" cy="10047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a:xfrm>
            <a:off x="685800" y="1676400"/>
            <a:ext cx="8153400" cy="4495800"/>
          </a:xfrm>
        </p:spPr>
        <p:txBody>
          <a:bodyPr/>
          <a:lstStyle/>
          <a:p>
            <a:r>
              <a:rPr lang="en-US" dirty="0" smtClean="0"/>
              <a:t>Distance between feature vectors?</a:t>
            </a:r>
          </a:p>
          <a:p>
            <a:r>
              <a:rPr lang="en-US" dirty="0" smtClean="0"/>
              <a:t>Suppose </a:t>
            </a:r>
          </a:p>
          <a:p>
            <a:pPr lvl="1">
              <a:buNone/>
            </a:pPr>
            <a:r>
              <a:rPr lang="en-US" dirty="0" err="1" smtClean="0">
                <a:latin typeface="Lucida Grande"/>
                <a:cs typeface="Lucida Grande"/>
              </a:rPr>
              <a:t>x</a:t>
            </a:r>
            <a:r>
              <a:rPr lang="en-US" dirty="0" smtClean="0">
                <a:latin typeface="Lucida Grande"/>
                <a:cs typeface="Lucida Grande"/>
              </a:rPr>
              <a:t> = (x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n</a:t>
            </a:r>
            <a:r>
              <a:rPr lang="en-US" dirty="0" smtClean="0">
                <a:latin typeface="Lucida Grande"/>
                <a:cs typeface="Lucida Grande"/>
              </a:rPr>
              <a:t>) </a:t>
            </a:r>
            <a:r>
              <a:rPr lang="en-US" dirty="0" smtClean="0"/>
              <a:t>and </a:t>
            </a:r>
            <a:r>
              <a:rPr lang="en-US" dirty="0" err="1" smtClean="0">
                <a:latin typeface="Lucida Grande"/>
                <a:cs typeface="Lucida Grande"/>
              </a:rPr>
              <a:t>y</a:t>
            </a:r>
            <a:r>
              <a:rPr lang="en-US" dirty="0" smtClean="0">
                <a:latin typeface="Lucida Grande"/>
                <a:cs typeface="Lucida Grande"/>
              </a:rPr>
              <a:t> = (y</a:t>
            </a:r>
            <a:r>
              <a:rPr lang="en-US" baseline="-25000" dirty="0" smtClean="0">
                <a:latin typeface="Lucida Grande"/>
                <a:cs typeface="Lucida Grande"/>
              </a:rPr>
              <a:t>1</a:t>
            </a:r>
            <a:r>
              <a:rPr lang="en-US" dirty="0" smtClean="0">
                <a:latin typeface="Lucida Grande"/>
                <a:cs typeface="Lucida Grande"/>
              </a:rPr>
              <a:t>,y</a:t>
            </a:r>
            <a:r>
              <a:rPr lang="en-US" baseline="-25000" dirty="0" smtClean="0">
                <a:latin typeface="Lucida Grande"/>
                <a:cs typeface="Lucida Grande"/>
              </a:rPr>
              <a:t>2</a:t>
            </a:r>
            <a:r>
              <a:rPr lang="en-US" dirty="0" smtClean="0">
                <a:latin typeface="Lucida Grande"/>
                <a:cs typeface="Lucida Grande"/>
              </a:rPr>
              <a:t>,…,</a:t>
            </a:r>
            <a:r>
              <a:rPr lang="en-US" dirty="0" err="1" smtClean="0">
                <a:latin typeface="Lucida Grande"/>
                <a:cs typeface="Lucida Grande"/>
              </a:rPr>
              <a:t>y</a:t>
            </a:r>
            <a:r>
              <a:rPr lang="en-US" baseline="-25000" dirty="0" err="1" smtClean="0">
                <a:latin typeface="Lucida Grande"/>
                <a:cs typeface="Lucida Grande"/>
              </a:rPr>
              <a:t>n</a:t>
            </a:r>
            <a:r>
              <a:rPr lang="en-US" dirty="0" smtClean="0">
                <a:latin typeface="Lucida Grande"/>
                <a:cs typeface="Lucida Grande"/>
              </a:rPr>
              <a:t>)</a:t>
            </a:r>
          </a:p>
          <a:p>
            <a:pPr lvl="1">
              <a:buNone/>
            </a:pPr>
            <a:r>
              <a:rPr lang="en-US" dirty="0" smtClean="0"/>
              <a:t>where each </a:t>
            </a:r>
            <a:r>
              <a:rPr lang="en-US" dirty="0" smtClean="0">
                <a:latin typeface="Lucida Grande"/>
                <a:cs typeface="Lucida Grande"/>
              </a:rPr>
              <a:t>x</a:t>
            </a:r>
            <a:r>
              <a:rPr lang="en-US" baseline="-25000" dirty="0" smtClean="0">
                <a:latin typeface="Lucida Grande"/>
                <a:cs typeface="Lucida Grande"/>
              </a:rPr>
              <a:t>i</a:t>
            </a:r>
            <a:r>
              <a:rPr lang="en-US" dirty="0" smtClean="0"/>
              <a:t> and </a:t>
            </a:r>
            <a:r>
              <a:rPr lang="en-US" dirty="0" err="1" smtClean="0">
                <a:latin typeface="Lucida Grande"/>
                <a:cs typeface="Lucida Grande"/>
              </a:rPr>
              <a:t>y</a:t>
            </a:r>
            <a:r>
              <a:rPr lang="en-US" baseline="-25000" dirty="0" err="1" smtClean="0">
                <a:latin typeface="Lucida Grande"/>
                <a:cs typeface="Lucida Grande"/>
              </a:rPr>
              <a:t>i</a:t>
            </a:r>
            <a:r>
              <a:rPr lang="en-US" dirty="0" smtClean="0"/>
              <a:t> are real numbers</a:t>
            </a:r>
          </a:p>
          <a:p>
            <a:r>
              <a:rPr lang="en-US" dirty="0" smtClean="0"/>
              <a:t>Euclidean distance is</a:t>
            </a:r>
          </a:p>
          <a:p>
            <a:pPr lvl="1">
              <a:buNone/>
            </a:pPr>
            <a:r>
              <a:rPr lang="en-US" dirty="0" err="1" smtClean="0">
                <a:latin typeface="Lucida Grande"/>
                <a:cs typeface="Lucida Grande"/>
              </a:rPr>
              <a:t>d(x,y</a:t>
            </a:r>
            <a:r>
              <a:rPr lang="en-US" dirty="0" smtClean="0">
                <a:latin typeface="Lucida Grande"/>
                <a:cs typeface="Lucida Grande"/>
              </a:rPr>
              <a:t>) = sqrt((x</a:t>
            </a:r>
            <a:r>
              <a:rPr lang="en-US" baseline="-25000" dirty="0" smtClean="0">
                <a:latin typeface="Lucida Grande"/>
                <a:cs typeface="Lucida Grande"/>
              </a:rPr>
              <a:t>1</a:t>
            </a:r>
            <a:r>
              <a:rPr lang="en-US" dirty="0" smtClean="0">
                <a:latin typeface="Lucida Grande"/>
                <a:cs typeface="Lucida Grande"/>
              </a:rPr>
              <a:t>-y</a:t>
            </a:r>
            <a:r>
              <a:rPr lang="en-US" baseline="-25000" dirty="0" smtClean="0">
                <a:latin typeface="Lucida Grande"/>
                <a:cs typeface="Lucida Grande"/>
              </a:rPr>
              <a:t>1</a:t>
            </a:r>
            <a:r>
              <a:rPr lang="en-US" dirty="0" smtClean="0">
                <a:latin typeface="Lucida Grande"/>
                <a:cs typeface="Lucida Grande"/>
              </a:rPr>
              <a:t>)</a:t>
            </a:r>
            <a:r>
              <a:rPr lang="en-US" baseline="30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2</a:t>
            </a:r>
            <a:r>
              <a:rPr lang="en-US" dirty="0" smtClean="0">
                <a:latin typeface="Lucida Grande"/>
                <a:cs typeface="Lucida Grande"/>
              </a:rPr>
              <a:t>)</a:t>
            </a:r>
            <a:r>
              <a:rPr lang="en-US" baseline="30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n</a:t>
            </a:r>
            <a:r>
              <a:rPr lang="en-US" dirty="0" smtClean="0">
                <a:latin typeface="Lucida Grande"/>
                <a:cs typeface="Lucida Grande"/>
              </a:rPr>
              <a:t>-y</a:t>
            </a:r>
            <a:r>
              <a:rPr lang="en-US" baseline="-25000" dirty="0" smtClean="0">
                <a:latin typeface="Lucida Grande"/>
                <a:cs typeface="Lucida Grande"/>
              </a:rPr>
              <a:t>n</a:t>
            </a:r>
            <a:r>
              <a:rPr lang="en-US" dirty="0" smtClean="0">
                <a:latin typeface="Lucida Grande"/>
                <a:cs typeface="Lucida Grande"/>
              </a:rPr>
              <a:t>)</a:t>
            </a:r>
            <a:r>
              <a:rPr lang="en-US" baseline="30000" dirty="0" smtClean="0">
                <a:latin typeface="Lucida Grande"/>
                <a:cs typeface="Lucida Grande"/>
              </a:rPr>
              <a:t>2</a:t>
            </a:r>
            <a:r>
              <a:rPr lang="en-US" dirty="0" smtClean="0">
                <a:latin typeface="Lucida Grande"/>
                <a:cs typeface="Lucida Grande"/>
              </a:rPr>
              <a:t>)</a:t>
            </a:r>
            <a:r>
              <a:rPr lang="en-US" dirty="0" smtClean="0"/>
              <a:t> </a:t>
            </a:r>
          </a:p>
          <a:p>
            <a:r>
              <a:rPr lang="en-US" dirty="0" smtClean="0"/>
              <a:t>Manhattan (taxicab) distance is</a:t>
            </a:r>
          </a:p>
          <a:p>
            <a:pPr lvl="1">
              <a:buNone/>
            </a:pPr>
            <a:r>
              <a:rPr lang="en-US" dirty="0" err="1" smtClean="0">
                <a:latin typeface="Lucida Grande"/>
                <a:cs typeface="Lucida Grande"/>
              </a:rPr>
              <a:t>d(x,y</a:t>
            </a:r>
            <a:r>
              <a:rPr lang="en-US" dirty="0" smtClean="0">
                <a:latin typeface="Lucida Grande"/>
                <a:cs typeface="Lucida Grande"/>
              </a:rPr>
              <a:t>) = |x</a:t>
            </a:r>
            <a:r>
              <a:rPr lang="en-US" baseline="-25000" dirty="0" smtClean="0">
                <a:latin typeface="Lucida Grande"/>
                <a:cs typeface="Lucida Grande"/>
              </a:rPr>
              <a:t>1</a:t>
            </a:r>
            <a:r>
              <a:rPr lang="en-US" dirty="0" smtClean="0">
                <a:latin typeface="Lucida Grande"/>
                <a:cs typeface="Lucida Grande"/>
              </a:rPr>
              <a:t>-y</a:t>
            </a:r>
            <a:r>
              <a:rPr lang="en-US" baseline="-25000" dirty="0" smtClean="0">
                <a:latin typeface="Lucida Grande"/>
                <a:cs typeface="Lucida Grande"/>
              </a:rPr>
              <a:t>1</a:t>
            </a:r>
            <a:r>
              <a:rPr lang="en-US" dirty="0" smtClean="0">
                <a:latin typeface="Lucida Grande"/>
                <a:cs typeface="Lucida Grande"/>
              </a:rPr>
              <a:t>| + |x</a:t>
            </a:r>
            <a:r>
              <a:rPr lang="en-US" baseline="-25000" dirty="0" smtClean="0">
                <a:latin typeface="Lucida Grande"/>
                <a:cs typeface="Lucida Grande"/>
              </a:rPr>
              <a:t>2</a:t>
            </a:r>
            <a:r>
              <a:rPr lang="en-US" dirty="0" smtClean="0">
                <a:latin typeface="Lucida Grande"/>
                <a:cs typeface="Lucida Grande"/>
              </a:rPr>
              <a:t>-y</a:t>
            </a:r>
            <a:r>
              <a:rPr lang="en-US" baseline="-25000" dirty="0" smtClean="0">
                <a:latin typeface="Lucida Grande"/>
                <a:cs typeface="Lucida Grande"/>
              </a:rPr>
              <a:t>2</a:t>
            </a:r>
            <a:r>
              <a:rPr lang="en-US" dirty="0" smtClean="0">
                <a:latin typeface="Lucida Grande"/>
                <a:cs typeface="Lucida Grande"/>
              </a:rPr>
              <a:t>| + … + |</a:t>
            </a:r>
            <a:r>
              <a:rPr lang="en-US" dirty="0" err="1" smtClean="0">
                <a:latin typeface="Lucida Grande"/>
                <a:cs typeface="Lucida Grande"/>
              </a:rPr>
              <a:t>x</a:t>
            </a:r>
            <a:r>
              <a:rPr lang="en-US" baseline="-25000" dirty="0" err="1" smtClean="0">
                <a:latin typeface="Lucida Grande"/>
                <a:cs typeface="Lucida Grande"/>
              </a:rPr>
              <a:t>n</a:t>
            </a:r>
            <a:r>
              <a:rPr lang="en-US" dirty="0" err="1" smtClean="0">
                <a:latin typeface="Lucida Grande"/>
                <a:cs typeface="Lucida Grande"/>
              </a:rPr>
              <a:t>-y</a:t>
            </a:r>
            <a:r>
              <a:rPr lang="en-US" baseline="-25000" dirty="0" err="1" smtClean="0">
                <a:latin typeface="Lucida Grande"/>
                <a:cs typeface="Lucida Grande"/>
              </a:rPr>
              <a:t>n</a:t>
            </a:r>
            <a:r>
              <a:rPr lang="en-US" dirty="0" smtClean="0">
                <a:latin typeface="Lucida Grande"/>
                <a:cs typeface="Lucida Grande"/>
              </a:rPr>
              <a:t>| </a:t>
            </a:r>
          </a:p>
          <a:p>
            <a:pPr lvl="1">
              <a:buNone/>
            </a:pP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M-Step</a:t>
            </a:r>
            <a:endParaRPr lang="en-US" dirty="0"/>
          </a:p>
        </p:txBody>
      </p:sp>
      <p:sp>
        <p:nvSpPr>
          <p:cNvPr id="3" name="Content Placeholder 2"/>
          <p:cNvSpPr>
            <a:spLocks noGrp="1"/>
          </p:cNvSpPr>
          <p:nvPr>
            <p:ph idx="1"/>
          </p:nvPr>
        </p:nvSpPr>
        <p:spPr/>
        <p:txBody>
          <a:bodyPr/>
          <a:lstStyle/>
          <a:p>
            <a:r>
              <a:rPr lang="en-US" dirty="0" smtClean="0"/>
              <a:t>Use probabilities from E-step to re-estimate parameters </a:t>
            </a:r>
            <a:r>
              <a:rPr lang="en-US" b="1" dirty="0" err="1" smtClean="0">
                <a:latin typeface="Lucida Grande"/>
                <a:cs typeface="Lucida Grande"/>
              </a:rPr>
              <a:t>θ</a:t>
            </a:r>
            <a:r>
              <a:rPr lang="en-US" dirty="0" smtClean="0"/>
              <a:t> and </a:t>
            </a:r>
            <a:r>
              <a:rPr lang="en-US" b="1" dirty="0" err="1" smtClean="0">
                <a:latin typeface="Lucida Grande"/>
                <a:cs typeface="Lucida Grande"/>
              </a:rPr>
              <a:t>τ</a:t>
            </a:r>
            <a:r>
              <a:rPr lang="en-US" dirty="0" smtClean="0"/>
              <a:t> </a:t>
            </a:r>
          </a:p>
          <a:p>
            <a:r>
              <a:rPr lang="en-US" dirty="0" smtClean="0"/>
              <a:t>Best estimate for </a:t>
            </a:r>
            <a:r>
              <a:rPr lang="en-US" dirty="0" err="1" smtClean="0">
                <a:latin typeface="Lucida Grande"/>
                <a:cs typeface="Lucida Grande"/>
              </a:rPr>
              <a:t>τ</a:t>
            </a:r>
            <a:r>
              <a:rPr lang="en-US" baseline="-25000" dirty="0" err="1" smtClean="0">
                <a:latin typeface="Lucida Grande"/>
                <a:cs typeface="Lucida Grande"/>
              </a:rPr>
              <a:t>j</a:t>
            </a:r>
            <a:r>
              <a:rPr lang="en-US" dirty="0" smtClean="0"/>
              <a:t> given by</a:t>
            </a:r>
          </a:p>
          <a:p>
            <a:endParaRPr lang="en-US" dirty="0" smtClean="0"/>
          </a:p>
          <a:p>
            <a:endParaRPr lang="en-US" dirty="0" smtClean="0"/>
          </a:p>
          <a:p>
            <a:endParaRPr lang="en-US" dirty="0" smtClean="0"/>
          </a:p>
          <a:p>
            <a:r>
              <a:rPr lang="en-US" dirty="0" smtClean="0"/>
              <a:t>This simplifies to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80</a:t>
            </a:fld>
            <a:endParaRPr lang="en-US"/>
          </a:p>
        </p:txBody>
      </p:sp>
      <p:pic>
        <p:nvPicPr>
          <p:cNvPr id="6" name="Picture 5" descr="temp.tiff"/>
          <p:cNvPicPr>
            <a:picLocks noChangeAspect="1"/>
          </p:cNvPicPr>
          <p:nvPr/>
        </p:nvPicPr>
        <p:blipFill>
          <a:blip r:embed="rId2"/>
          <a:stretch>
            <a:fillRect/>
          </a:stretch>
        </p:blipFill>
        <p:spPr>
          <a:xfrm>
            <a:off x="1447800" y="3429000"/>
            <a:ext cx="2425700" cy="1544859"/>
          </a:xfrm>
          <a:prstGeom prst="rect">
            <a:avLst/>
          </a:prstGeom>
        </p:spPr>
      </p:pic>
      <p:pic>
        <p:nvPicPr>
          <p:cNvPr id="7" name="Picture 6" descr="temp.tiff"/>
          <p:cNvPicPr>
            <a:picLocks noChangeAspect="1"/>
          </p:cNvPicPr>
          <p:nvPr/>
        </p:nvPicPr>
        <p:blipFill>
          <a:blip r:embed="rId3"/>
          <a:stretch>
            <a:fillRect/>
          </a:stretch>
        </p:blipFill>
        <p:spPr>
          <a:xfrm>
            <a:off x="4607472" y="4978400"/>
            <a:ext cx="1793328"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M-Step</a:t>
            </a:r>
            <a:endParaRPr lang="en-US" dirty="0"/>
          </a:p>
        </p:txBody>
      </p:sp>
      <p:sp>
        <p:nvSpPr>
          <p:cNvPr id="3" name="Content Placeholder 2"/>
          <p:cNvSpPr>
            <a:spLocks noGrp="1"/>
          </p:cNvSpPr>
          <p:nvPr>
            <p:ph idx="1"/>
          </p:nvPr>
        </p:nvSpPr>
        <p:spPr/>
        <p:txBody>
          <a:bodyPr/>
          <a:lstStyle/>
          <a:p>
            <a:r>
              <a:rPr lang="en-US" dirty="0" err="1" smtClean="0"/>
              <a:t>Parms</a:t>
            </a:r>
            <a:r>
              <a:rPr lang="en-US" dirty="0" smtClean="0"/>
              <a:t> </a:t>
            </a:r>
            <a:r>
              <a:rPr lang="en-US" b="1" dirty="0" err="1" smtClean="0">
                <a:latin typeface="Lucida Grande"/>
                <a:cs typeface="Lucida Grande"/>
              </a:rPr>
              <a:t>θ</a:t>
            </a:r>
            <a:r>
              <a:rPr lang="en-US" dirty="0" smtClean="0"/>
              <a:t> and </a:t>
            </a:r>
            <a:r>
              <a:rPr lang="en-US" b="1" dirty="0" err="1" smtClean="0">
                <a:latin typeface="Lucida Grande"/>
                <a:cs typeface="Lucida Grande"/>
              </a:rPr>
              <a:t>τ</a:t>
            </a:r>
            <a:r>
              <a:rPr lang="en-US" dirty="0" smtClean="0"/>
              <a:t> are </a:t>
            </a:r>
            <a:r>
              <a:rPr lang="en-US" dirty="0" err="1" smtClean="0"/>
              <a:t>funcs</a:t>
            </a:r>
            <a:r>
              <a:rPr lang="en-US" dirty="0" smtClean="0"/>
              <a:t> of </a:t>
            </a:r>
            <a:r>
              <a:rPr lang="en-US" dirty="0" err="1" smtClean="0">
                <a:latin typeface="Lucida Grande"/>
                <a:cs typeface="Lucida Grande"/>
              </a:rPr>
              <a:t>μ</a:t>
            </a:r>
            <a:r>
              <a:rPr lang="en-US" baseline="-25000" dirty="0" err="1" smtClean="0">
                <a:latin typeface="Lucida Grande"/>
                <a:cs typeface="Lucida Grande"/>
              </a:rPr>
              <a:t>i</a:t>
            </a:r>
            <a:r>
              <a:rPr lang="en-US" dirty="0" smtClean="0"/>
              <a:t> and </a:t>
            </a:r>
            <a:r>
              <a:rPr lang="en-US" dirty="0" smtClean="0">
                <a:latin typeface="Lucida Grande"/>
                <a:cs typeface="Lucida Grande"/>
              </a:rPr>
              <a:t>σ</a:t>
            </a:r>
            <a:r>
              <a:rPr lang="en-US" baseline="-25000" dirty="0" smtClean="0">
                <a:latin typeface="Lucida Grande"/>
                <a:cs typeface="Lucida Grande"/>
              </a:rPr>
              <a:t>i</a:t>
            </a:r>
            <a:r>
              <a:rPr lang="en-US" baseline="30000" dirty="0" smtClean="0">
                <a:latin typeface="Lucida Grande"/>
                <a:cs typeface="Lucida Grande"/>
              </a:rPr>
              <a:t>2</a:t>
            </a:r>
            <a:r>
              <a:rPr lang="en-US" dirty="0" smtClean="0"/>
              <a:t>  </a:t>
            </a:r>
          </a:p>
          <a:p>
            <a:pPr lvl="1"/>
            <a:r>
              <a:rPr lang="en-US" dirty="0" smtClean="0"/>
              <a:t>Depends on specific distributions used</a:t>
            </a:r>
          </a:p>
          <a:p>
            <a:r>
              <a:rPr lang="en-US" dirty="0" smtClean="0"/>
              <a:t>Based on </a:t>
            </a:r>
            <a:r>
              <a:rPr lang="en-US" dirty="0" err="1" smtClean="0">
                <a:latin typeface="Lucida Grande"/>
                <a:cs typeface="Lucida Grande"/>
              </a:rPr>
              <a:t>p</a:t>
            </a:r>
            <a:r>
              <a:rPr lang="en-US" baseline="-25000" dirty="0" err="1" smtClean="0">
                <a:latin typeface="Lucida Grande"/>
                <a:cs typeface="Lucida Grande"/>
              </a:rPr>
              <a:t>ji</a:t>
            </a:r>
            <a:r>
              <a:rPr lang="en-US" dirty="0" smtClean="0"/>
              <a:t>, we have…</a:t>
            </a:r>
          </a:p>
          <a:p>
            <a:endParaRPr lang="en-US" dirty="0" smtClean="0"/>
          </a:p>
          <a:p>
            <a:r>
              <a:rPr lang="en-US" dirty="0" smtClean="0"/>
              <a:t>Means:</a:t>
            </a:r>
          </a:p>
          <a:p>
            <a:endParaRPr lang="en-US" dirty="0" smtClean="0"/>
          </a:p>
          <a:p>
            <a:r>
              <a:rPr lang="en-US" dirty="0" smtClean="0"/>
              <a:t>Variances: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81</a:t>
            </a:fld>
            <a:endParaRPr lang="en-US"/>
          </a:p>
        </p:txBody>
      </p:sp>
      <p:pic>
        <p:nvPicPr>
          <p:cNvPr id="8" name="Picture 7"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22914"/>
            <a:ext cx="3429000" cy="1077686"/>
          </a:xfrm>
          <a:prstGeom prst="rect">
            <a:avLst/>
          </a:prstGeom>
        </p:spPr>
      </p:pic>
      <p:pic>
        <p:nvPicPr>
          <p:cNvPr id="9" name="Picture 8"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953000"/>
            <a:ext cx="4533900" cy="9499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 Example: Binomial</a:t>
            </a:r>
            <a:endParaRPr lang="en-US" dirty="0"/>
          </a:p>
        </p:txBody>
      </p:sp>
      <p:sp>
        <p:nvSpPr>
          <p:cNvPr id="3" name="Content Placeholder 2"/>
          <p:cNvSpPr>
            <a:spLocks noGrp="1"/>
          </p:cNvSpPr>
          <p:nvPr>
            <p:ph idx="1"/>
          </p:nvPr>
        </p:nvSpPr>
        <p:spPr>
          <a:xfrm>
            <a:off x="457200" y="1676400"/>
            <a:ext cx="8382000" cy="4419600"/>
          </a:xfrm>
        </p:spPr>
        <p:txBody>
          <a:bodyPr/>
          <a:lstStyle/>
          <a:p>
            <a:r>
              <a:rPr lang="en-US" dirty="0" smtClean="0"/>
              <a:t>Mean of binomial is </a:t>
            </a:r>
            <a:r>
              <a:rPr lang="en-US" dirty="0" err="1" smtClean="0">
                <a:latin typeface="Lucida Grande"/>
                <a:cs typeface="Lucida Grande"/>
              </a:rPr>
              <a:t>μ</a:t>
            </a:r>
            <a:r>
              <a:rPr lang="en-US" dirty="0" smtClean="0">
                <a:latin typeface="Lucida Grande"/>
                <a:cs typeface="Lucida Grande"/>
              </a:rPr>
              <a:t> = </a:t>
            </a:r>
            <a:r>
              <a:rPr lang="en-US" dirty="0" err="1" smtClean="0">
                <a:latin typeface="Lucida Grande"/>
                <a:cs typeface="Lucida Grande"/>
              </a:rPr>
              <a:t>Np</a:t>
            </a:r>
            <a:r>
              <a:rPr lang="en-US" dirty="0" smtClean="0"/>
              <a:t> </a:t>
            </a:r>
          </a:p>
          <a:p>
            <a:pPr lvl="1"/>
            <a:r>
              <a:rPr lang="en-US" dirty="0" smtClean="0"/>
              <a:t>Where </a:t>
            </a:r>
            <a:r>
              <a:rPr lang="en-US" dirty="0" err="1" smtClean="0">
                <a:latin typeface="Lucida Grande"/>
                <a:cs typeface="Lucida Grande"/>
              </a:rPr>
              <a:t>p</a:t>
            </a:r>
            <a:r>
              <a:rPr lang="en-US" dirty="0" smtClean="0">
                <a:latin typeface="Lucida Grande"/>
                <a:cs typeface="Lucida Grande"/>
              </a:rPr>
              <a:t> = P(H)</a:t>
            </a:r>
            <a:r>
              <a:rPr lang="en-US" dirty="0" smtClean="0"/>
              <a:t> and </a:t>
            </a:r>
            <a:r>
              <a:rPr lang="en-US" dirty="0" smtClean="0">
                <a:latin typeface="Lucida Grande"/>
                <a:cs typeface="Lucida Grande"/>
              </a:rPr>
              <a:t>N</a:t>
            </a:r>
            <a:r>
              <a:rPr lang="en-US" dirty="0" smtClean="0"/>
              <a:t> trials per experiment</a:t>
            </a:r>
          </a:p>
          <a:p>
            <a:r>
              <a:rPr lang="en-US" dirty="0" smtClean="0"/>
              <a:t>Suppose </a:t>
            </a:r>
            <a:r>
              <a:rPr lang="en-US" dirty="0" smtClean="0">
                <a:latin typeface="Lucida Grande"/>
                <a:cs typeface="Lucida Grande"/>
              </a:rPr>
              <a:t>N = 10,</a:t>
            </a:r>
            <a:r>
              <a:rPr lang="en-US" dirty="0" smtClean="0"/>
              <a:t> and 5 experiments:</a:t>
            </a:r>
          </a:p>
          <a:p>
            <a:pPr lvl="1">
              <a:buNone/>
            </a:pPr>
            <a:r>
              <a:rPr lang="en-US" sz="2400" dirty="0">
                <a:latin typeface="Lucida Grande"/>
                <a:cs typeface="Lucida Grande"/>
              </a:rPr>
              <a:t>X</a:t>
            </a:r>
            <a:r>
              <a:rPr lang="en-US" sz="2400" baseline="-25000" dirty="0" smtClean="0">
                <a:latin typeface="Lucida Grande"/>
                <a:cs typeface="Lucida Grande"/>
              </a:rPr>
              <a:t>1</a:t>
            </a:r>
            <a:r>
              <a:rPr lang="en-US" sz="2400" dirty="0" smtClean="0"/>
              <a:t>: 8 </a:t>
            </a:r>
            <a:r>
              <a:rPr lang="en-US" sz="2400" dirty="0" smtClean="0">
                <a:latin typeface="Andale Mono"/>
                <a:cs typeface="Andale Mono"/>
              </a:rPr>
              <a:t>H</a:t>
            </a:r>
            <a:r>
              <a:rPr lang="en-US" sz="2400" dirty="0" smtClean="0"/>
              <a:t> and 2 </a:t>
            </a:r>
            <a:r>
              <a:rPr lang="en-US" sz="2400" dirty="0" smtClean="0">
                <a:latin typeface="Andale Mono"/>
                <a:cs typeface="Andale Mono"/>
              </a:rPr>
              <a:t>T</a:t>
            </a:r>
          </a:p>
          <a:p>
            <a:pPr lvl="1">
              <a:buNone/>
            </a:pPr>
            <a:r>
              <a:rPr lang="en-US" sz="2400" dirty="0">
                <a:latin typeface="Lucida Grande"/>
                <a:cs typeface="Lucida Grande"/>
              </a:rPr>
              <a:t>X</a:t>
            </a:r>
            <a:r>
              <a:rPr lang="en-US" sz="2400" baseline="-25000" dirty="0" smtClean="0">
                <a:latin typeface="Lucida Grande"/>
                <a:cs typeface="Lucida Grande"/>
              </a:rPr>
              <a:t>2</a:t>
            </a:r>
            <a:r>
              <a:rPr lang="en-US" sz="2400" dirty="0" smtClean="0"/>
              <a:t>: 5 </a:t>
            </a:r>
            <a:r>
              <a:rPr lang="en-US" sz="2400" dirty="0" smtClean="0">
                <a:latin typeface="Andale Mono"/>
                <a:cs typeface="Andale Mono"/>
              </a:rPr>
              <a:t>H</a:t>
            </a:r>
            <a:r>
              <a:rPr lang="en-US" sz="2400" dirty="0" smtClean="0"/>
              <a:t> and 5 </a:t>
            </a:r>
            <a:r>
              <a:rPr lang="en-US" sz="2400" dirty="0" smtClean="0">
                <a:latin typeface="Andale Mono"/>
                <a:cs typeface="Andale Mono"/>
              </a:rPr>
              <a:t>T</a:t>
            </a:r>
          </a:p>
          <a:p>
            <a:pPr lvl="1">
              <a:buNone/>
            </a:pPr>
            <a:r>
              <a:rPr lang="en-US" sz="2400" dirty="0">
                <a:latin typeface="Lucida Grande"/>
                <a:cs typeface="Lucida Grande"/>
              </a:rPr>
              <a:t>X</a:t>
            </a:r>
            <a:r>
              <a:rPr lang="en-US" sz="2400" baseline="-25000" dirty="0" smtClean="0">
                <a:latin typeface="Lucida Grande"/>
                <a:cs typeface="Lucida Grande"/>
              </a:rPr>
              <a:t>3</a:t>
            </a:r>
            <a:r>
              <a:rPr lang="en-US" sz="2400" dirty="0" smtClean="0"/>
              <a:t>: 9 </a:t>
            </a:r>
            <a:r>
              <a:rPr lang="en-US" sz="2400" dirty="0" smtClean="0">
                <a:latin typeface="Andale Mono"/>
                <a:cs typeface="Andale Mono"/>
              </a:rPr>
              <a:t>H</a:t>
            </a:r>
            <a:r>
              <a:rPr lang="en-US" sz="2400" dirty="0" smtClean="0"/>
              <a:t> and 1 </a:t>
            </a:r>
            <a:r>
              <a:rPr lang="en-US" sz="2400" dirty="0" smtClean="0">
                <a:latin typeface="Andale Mono"/>
                <a:cs typeface="Andale Mono"/>
              </a:rPr>
              <a:t>T</a:t>
            </a:r>
          </a:p>
          <a:p>
            <a:pPr lvl="1">
              <a:buNone/>
            </a:pPr>
            <a:r>
              <a:rPr lang="en-US" sz="2400" dirty="0">
                <a:latin typeface="Lucida Grande"/>
                <a:cs typeface="Lucida Grande"/>
              </a:rPr>
              <a:t>X</a:t>
            </a:r>
            <a:r>
              <a:rPr lang="en-US" sz="2400" baseline="-25000" dirty="0" smtClean="0">
                <a:latin typeface="Lucida Grande"/>
                <a:cs typeface="Lucida Grande"/>
              </a:rPr>
              <a:t>4</a:t>
            </a:r>
            <a:r>
              <a:rPr lang="en-US" sz="2400" dirty="0" smtClean="0"/>
              <a:t>: 4 </a:t>
            </a:r>
            <a:r>
              <a:rPr lang="en-US" sz="2400" dirty="0" smtClean="0">
                <a:latin typeface="Andale Mono"/>
                <a:cs typeface="Andale Mono"/>
              </a:rPr>
              <a:t>H</a:t>
            </a:r>
            <a:r>
              <a:rPr lang="en-US" sz="2400" dirty="0" smtClean="0"/>
              <a:t> and 6 </a:t>
            </a:r>
            <a:r>
              <a:rPr lang="en-US" sz="2400" dirty="0" smtClean="0">
                <a:latin typeface="Andale Mono"/>
                <a:cs typeface="Andale Mono"/>
              </a:rPr>
              <a:t>T</a:t>
            </a:r>
          </a:p>
          <a:p>
            <a:pPr lvl="1">
              <a:buNone/>
            </a:pPr>
            <a:r>
              <a:rPr lang="en-US" sz="2400" dirty="0">
                <a:latin typeface="Lucida Grande"/>
                <a:cs typeface="Lucida Grande"/>
              </a:rPr>
              <a:t>X</a:t>
            </a:r>
            <a:r>
              <a:rPr lang="en-US" sz="2400" baseline="-25000" dirty="0" smtClean="0">
                <a:latin typeface="Lucida Grande"/>
                <a:cs typeface="Lucida Grande"/>
              </a:rPr>
              <a:t>5</a:t>
            </a:r>
            <a:r>
              <a:rPr lang="en-US" sz="2400" dirty="0" smtClean="0"/>
              <a:t>: 7 </a:t>
            </a:r>
            <a:r>
              <a:rPr lang="en-US" sz="2400" dirty="0" smtClean="0">
                <a:latin typeface="Andale Mono"/>
                <a:cs typeface="Andale Mono"/>
              </a:rPr>
              <a:t>H</a:t>
            </a:r>
            <a:r>
              <a:rPr lang="en-US" sz="2400" dirty="0" smtClean="0"/>
              <a:t> and 3 </a:t>
            </a:r>
            <a:r>
              <a:rPr lang="en-US" sz="2400" dirty="0" smtClean="0">
                <a:latin typeface="Andale Mono"/>
                <a:cs typeface="Andale Mono"/>
              </a:rPr>
              <a:t>T</a:t>
            </a:r>
            <a:endParaRPr lang="en-US" dirty="0" smtClean="0"/>
          </a:p>
          <a:p>
            <a:r>
              <a:rPr lang="en-US" dirty="0" smtClean="0"/>
              <a:t>Assuming 2 coins, determine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a:t>
            </a:r>
            <a:r>
              <a:rPr lang="en-US" dirty="0" smtClean="0"/>
              <a:t>,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82</a:t>
            </a:fld>
            <a:endParaRPr lang="en-US"/>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Example</a:t>
            </a:r>
            <a:endParaRPr lang="en-US" dirty="0"/>
          </a:p>
        </p:txBody>
      </p:sp>
      <p:sp>
        <p:nvSpPr>
          <p:cNvPr id="3" name="Content Placeholder 2"/>
          <p:cNvSpPr>
            <a:spLocks noGrp="1"/>
          </p:cNvSpPr>
          <p:nvPr>
            <p:ph idx="1"/>
          </p:nvPr>
        </p:nvSpPr>
        <p:spPr/>
        <p:txBody>
          <a:bodyPr/>
          <a:lstStyle/>
          <a:p>
            <a:r>
              <a:rPr lang="en-US" dirty="0" smtClean="0"/>
              <a:t>Let </a:t>
            </a:r>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,X</a:t>
            </a:r>
            <a:r>
              <a:rPr lang="en-US" baseline="-25000" dirty="0" smtClean="0">
                <a:latin typeface="Lucida Grande"/>
                <a:cs typeface="Lucida Grande"/>
              </a:rPr>
              <a:t>2</a:t>
            </a:r>
            <a:r>
              <a:rPr lang="en-US" dirty="0" smtClean="0">
                <a:latin typeface="Lucida Grande"/>
                <a:cs typeface="Lucida Grande"/>
              </a:rPr>
              <a:t>,X</a:t>
            </a:r>
            <a:r>
              <a:rPr lang="en-US" baseline="-25000" dirty="0" smtClean="0">
                <a:latin typeface="Lucida Grande"/>
                <a:cs typeface="Lucida Grande"/>
              </a:rPr>
              <a:t>3</a:t>
            </a:r>
            <a:r>
              <a:rPr lang="en-US" dirty="0" smtClean="0">
                <a:latin typeface="Lucida Grande"/>
                <a:cs typeface="Lucida Grande"/>
              </a:rPr>
              <a:t>,X</a:t>
            </a:r>
            <a:r>
              <a:rPr lang="en-US" baseline="-25000" dirty="0" smtClean="0">
                <a:latin typeface="Lucida Grande"/>
                <a:cs typeface="Lucida Grande"/>
              </a:rPr>
              <a:t>4</a:t>
            </a:r>
            <a:r>
              <a:rPr lang="en-US" dirty="0" smtClean="0">
                <a:latin typeface="Lucida Grande"/>
                <a:cs typeface="Lucida Grande"/>
              </a:rPr>
              <a:t>,X</a:t>
            </a:r>
            <a:r>
              <a:rPr lang="en-US" baseline="-25000" dirty="0" smtClean="0">
                <a:latin typeface="Lucida Grande"/>
                <a:cs typeface="Lucida Grande"/>
              </a:rPr>
              <a:t>5</a:t>
            </a:r>
            <a:r>
              <a:rPr lang="en-US" dirty="0" smtClean="0">
                <a:latin typeface="Lucida Grande"/>
                <a:cs typeface="Lucida Grande"/>
              </a:rPr>
              <a:t>)=(8,5,9,4,7)</a:t>
            </a:r>
            <a:r>
              <a:rPr lang="en-US" dirty="0" smtClean="0"/>
              <a:t>  </a:t>
            </a:r>
          </a:p>
          <a:p>
            <a:pPr lvl="1"/>
            <a:r>
              <a:rPr lang="en-US" dirty="0" smtClean="0"/>
              <a:t>Have </a:t>
            </a:r>
            <a:r>
              <a:rPr lang="en-US" dirty="0" smtClean="0">
                <a:latin typeface="Lucida Grande"/>
                <a:cs typeface="Lucida Grande"/>
              </a:rPr>
              <a:t>N = 10</a:t>
            </a:r>
            <a:r>
              <a:rPr lang="en-US" dirty="0" smtClean="0"/>
              <a:t>, and means are </a:t>
            </a:r>
            <a:r>
              <a:rPr lang="en-US" dirty="0" err="1" smtClean="0">
                <a:latin typeface="Lucida Grande"/>
                <a:cs typeface="Lucida Grande"/>
              </a:rPr>
              <a:t>μ</a:t>
            </a:r>
            <a:r>
              <a:rPr lang="en-US" dirty="0" smtClean="0">
                <a:latin typeface="Lucida Grande"/>
                <a:cs typeface="Lucida Grande"/>
              </a:rPr>
              <a:t> = </a:t>
            </a:r>
            <a:r>
              <a:rPr lang="en-US" dirty="0" err="1" smtClean="0">
                <a:latin typeface="Lucida Grande"/>
                <a:cs typeface="Lucida Grande"/>
              </a:rPr>
              <a:t>Np</a:t>
            </a:r>
            <a:r>
              <a:rPr lang="en-US" dirty="0" smtClean="0"/>
              <a:t>  </a:t>
            </a:r>
          </a:p>
          <a:p>
            <a:pPr lvl="1"/>
            <a:r>
              <a:rPr lang="en-US" dirty="0" smtClean="0"/>
              <a:t>We want to determine </a:t>
            </a:r>
            <a:r>
              <a:rPr lang="en-US" dirty="0" err="1" smtClean="0">
                <a:latin typeface="Lucida Grande"/>
                <a:cs typeface="Lucida Grande"/>
              </a:rPr>
              <a:t>p</a:t>
            </a:r>
            <a:r>
              <a:rPr lang="en-US" dirty="0" smtClean="0"/>
              <a:t> for both coins </a:t>
            </a:r>
          </a:p>
          <a:p>
            <a:r>
              <a:rPr lang="en-US" dirty="0" smtClean="0"/>
              <a:t>Initial guesses for parameters:</a:t>
            </a:r>
          </a:p>
          <a:p>
            <a:pPr lvl="1"/>
            <a:r>
              <a:rPr lang="en-US" dirty="0" smtClean="0"/>
              <a:t>Probabilities </a:t>
            </a:r>
            <a:r>
              <a:rPr lang="en-US" dirty="0" smtClean="0">
                <a:latin typeface="Lucida Grande"/>
                <a:cs typeface="Lucida Grande"/>
              </a:rPr>
              <a:t>P</a:t>
            </a:r>
            <a:r>
              <a:rPr lang="en-US" baseline="-25000" dirty="0" smtClean="0">
                <a:latin typeface="Lucida Grande"/>
                <a:cs typeface="Lucida Grande"/>
              </a:rPr>
              <a:t>A</a:t>
            </a:r>
            <a:r>
              <a:rPr lang="en-US" dirty="0" smtClean="0">
                <a:latin typeface="Lucida Grande"/>
                <a:cs typeface="Lucida Grande"/>
              </a:rPr>
              <a:t>(H)=0.6</a:t>
            </a:r>
            <a:r>
              <a:rPr lang="en-US" dirty="0" smtClean="0"/>
              <a:t> and </a:t>
            </a:r>
            <a:r>
              <a:rPr lang="en-US" dirty="0" smtClean="0">
                <a:latin typeface="Lucida Grande"/>
                <a:cs typeface="Lucida Grande"/>
              </a:rPr>
              <a:t>P</a:t>
            </a:r>
            <a:r>
              <a:rPr lang="en-US" baseline="-25000" dirty="0" smtClean="0">
                <a:latin typeface="Lucida Grande"/>
                <a:cs typeface="Lucida Grande"/>
              </a:rPr>
              <a:t>B</a:t>
            </a:r>
            <a:r>
              <a:rPr lang="en-US" dirty="0" smtClean="0">
                <a:latin typeface="Lucida Grande"/>
                <a:cs typeface="Lucida Grande"/>
              </a:rPr>
              <a:t>(H)=0.5</a:t>
            </a:r>
            <a:r>
              <a:rPr lang="en-US" dirty="0" smtClean="0"/>
              <a:t> </a:t>
            </a:r>
          </a:p>
          <a:p>
            <a:pPr lvl="1"/>
            <a:r>
              <a:rPr lang="en-US" dirty="0" smtClean="0"/>
              <a:t>That is, </a:t>
            </a:r>
            <a:r>
              <a:rPr lang="en-US" b="1" dirty="0" err="1" smtClean="0">
                <a:latin typeface="Lucida Grande"/>
                <a:cs typeface="Lucida Grande"/>
              </a:rPr>
              <a:t>θ</a:t>
            </a:r>
            <a:r>
              <a:rPr lang="en-US" b="1" dirty="0" smtClean="0">
                <a:latin typeface="Lucida Grande"/>
                <a:cs typeface="Lucida Grande"/>
              </a:rPr>
              <a:t> </a:t>
            </a:r>
            <a:r>
              <a:rPr lang="en-US" dirty="0" smtClean="0">
                <a:latin typeface="Lucida Grande"/>
                <a:cs typeface="Lucida Grande"/>
              </a:rPr>
              <a:t>= (θ</a:t>
            </a:r>
            <a:r>
              <a:rPr lang="en-US" baseline="-25000" dirty="0" smtClean="0">
                <a:latin typeface="Lucida Grande"/>
                <a:cs typeface="Lucida Grande"/>
              </a:rPr>
              <a:t>1</a:t>
            </a:r>
            <a:r>
              <a:rPr lang="en-US"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 = (0.6,0.5)</a:t>
            </a:r>
            <a:endParaRPr lang="en-US" dirty="0" smtClean="0"/>
          </a:p>
          <a:p>
            <a:pPr lvl="1"/>
            <a:r>
              <a:rPr lang="en-US" dirty="0" smtClean="0"/>
              <a:t>Mixture </a:t>
            </a:r>
            <a:r>
              <a:rPr lang="en-US" dirty="0" err="1" smtClean="0"/>
              <a:t>params</a:t>
            </a:r>
            <a:r>
              <a:rPr lang="en-US" dirty="0" smtClean="0"/>
              <a:t> </a:t>
            </a:r>
            <a:r>
              <a:rPr lang="en-US" dirty="0" smtClean="0">
                <a:latin typeface="Lucida Grande"/>
                <a:cs typeface="Lucida Grande"/>
              </a:rPr>
              <a:t>τ</a:t>
            </a:r>
            <a:r>
              <a:rPr lang="en-US" baseline="-25000" dirty="0" smtClean="0">
                <a:latin typeface="Lucida Grande"/>
                <a:cs typeface="Lucida Grande"/>
              </a:rPr>
              <a:t>1 </a:t>
            </a:r>
            <a:r>
              <a:rPr lang="en-US" dirty="0" smtClean="0">
                <a:latin typeface="Lucida Grande"/>
                <a:cs typeface="Lucida Grande"/>
              </a:rPr>
              <a:t>= 0.7</a:t>
            </a:r>
            <a:r>
              <a:rPr lang="en-US" dirty="0" smtClean="0"/>
              <a:t> and </a:t>
            </a:r>
            <a:r>
              <a:rPr lang="en-US" dirty="0" smtClean="0">
                <a:latin typeface="Lucida Grande"/>
                <a:cs typeface="Lucida Grande"/>
              </a:rPr>
              <a:t>τ</a:t>
            </a:r>
            <a:r>
              <a:rPr lang="en-US" baseline="-25000" dirty="0" smtClean="0">
                <a:latin typeface="Lucida Grande"/>
                <a:cs typeface="Lucida Grande"/>
              </a:rPr>
              <a:t>2 </a:t>
            </a:r>
            <a:r>
              <a:rPr lang="en-US" dirty="0" smtClean="0">
                <a:latin typeface="Lucida Grande"/>
                <a:cs typeface="Lucida Grande"/>
              </a:rPr>
              <a:t>= 0.3</a:t>
            </a:r>
            <a:r>
              <a:rPr lang="en-US" dirty="0" smtClean="0"/>
              <a:t> </a:t>
            </a:r>
          </a:p>
          <a:p>
            <a:pPr lvl="1"/>
            <a:r>
              <a:rPr lang="en-US" dirty="0" smtClean="0"/>
              <a:t>That is, </a:t>
            </a: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(0.7,0.3)</a:t>
            </a:r>
            <a:r>
              <a:rPr lang="en-US" dirty="0" smtClean="0"/>
              <a:t> </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83</a:t>
            </a:fld>
            <a:endParaRPr lang="en-US"/>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Example: E Step</a:t>
            </a:r>
            <a:endParaRPr lang="en-US" dirty="0"/>
          </a:p>
        </p:txBody>
      </p:sp>
      <p:sp>
        <p:nvSpPr>
          <p:cNvPr id="3" name="Content Placeholder 2"/>
          <p:cNvSpPr>
            <a:spLocks noGrp="1"/>
          </p:cNvSpPr>
          <p:nvPr>
            <p:ph idx="1"/>
          </p:nvPr>
        </p:nvSpPr>
        <p:spPr/>
        <p:txBody>
          <a:bodyPr/>
          <a:lstStyle/>
          <a:p>
            <a:r>
              <a:rPr lang="en-US" dirty="0" smtClean="0"/>
              <a:t>Compute </a:t>
            </a:r>
            <a:r>
              <a:rPr lang="en-US" dirty="0" err="1" smtClean="0">
                <a:latin typeface="Lucida Grande"/>
                <a:cs typeface="Lucida Grande"/>
              </a:rPr>
              <a:t>p</a:t>
            </a:r>
            <a:r>
              <a:rPr lang="en-US" baseline="-25000" dirty="0" err="1" smtClean="0">
                <a:latin typeface="Lucida Grande"/>
                <a:cs typeface="Lucida Grande"/>
              </a:rPr>
              <a:t>ji</a:t>
            </a:r>
            <a:r>
              <a:rPr lang="en-US" dirty="0" smtClean="0"/>
              <a:t> using current guesses for parameters </a:t>
            </a:r>
            <a:r>
              <a:rPr lang="en-US" b="1" dirty="0" err="1" smtClean="0">
                <a:latin typeface="Lucida Grande"/>
                <a:cs typeface="Lucida Grande"/>
              </a:rPr>
              <a:t>θ</a:t>
            </a:r>
            <a:r>
              <a:rPr lang="en-US" dirty="0" smtClean="0"/>
              <a:t> and </a:t>
            </a:r>
            <a:r>
              <a:rPr lang="en-US" b="1" dirty="0" err="1" smtClean="0">
                <a:latin typeface="Lucida Grande"/>
                <a:cs typeface="Lucida Grande"/>
              </a:rPr>
              <a:t>τ</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84</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2819400"/>
            <a:ext cx="7378700" cy="3416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Binomial Example: M Step</a:t>
            </a:r>
            <a:endParaRPr lang="en-US" dirty="0"/>
          </a:p>
        </p:txBody>
      </p:sp>
      <p:sp>
        <p:nvSpPr>
          <p:cNvPr id="3" name="Content Placeholder 2"/>
          <p:cNvSpPr>
            <a:spLocks noGrp="1"/>
          </p:cNvSpPr>
          <p:nvPr>
            <p:ph idx="1"/>
          </p:nvPr>
        </p:nvSpPr>
        <p:spPr/>
        <p:txBody>
          <a:bodyPr/>
          <a:lstStyle/>
          <a:p>
            <a:r>
              <a:rPr lang="en-US" dirty="0" err="1" smtClean="0"/>
              <a:t>Recompute</a:t>
            </a:r>
            <a:r>
              <a:rPr lang="en-US" dirty="0" smtClean="0"/>
              <a:t> </a:t>
            </a:r>
            <a:r>
              <a:rPr lang="en-US" b="1" dirty="0" err="1" smtClean="0">
                <a:latin typeface="Lucida Grande"/>
                <a:cs typeface="Lucida Grande"/>
              </a:rPr>
              <a:t>τ</a:t>
            </a:r>
            <a:r>
              <a:rPr lang="en-US" dirty="0" smtClean="0"/>
              <a:t> using the new </a:t>
            </a:r>
            <a:r>
              <a:rPr lang="en-US" dirty="0" err="1" smtClean="0">
                <a:latin typeface="Lucida Grande"/>
                <a:cs typeface="Lucida Grande"/>
              </a:rPr>
              <a:t>p</a:t>
            </a:r>
            <a:r>
              <a:rPr lang="en-US" baseline="-25000" dirty="0" err="1" smtClean="0">
                <a:latin typeface="Lucida Grande"/>
                <a:cs typeface="Lucida Grande"/>
              </a:rPr>
              <a:t>ji</a:t>
            </a:r>
            <a:r>
              <a:rPr lang="en-US" dirty="0" smtClean="0"/>
              <a:t>     </a:t>
            </a:r>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So, </a:t>
            </a: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(0.7593,0.2407)</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85</a:t>
            </a:fld>
            <a:endParaRPr lang="en-US"/>
          </a:p>
        </p:txBody>
      </p:sp>
      <p:pic>
        <p:nvPicPr>
          <p:cNvPr id="6" name="Picture 5" descr="temp.tiff"/>
          <p:cNvPicPr>
            <a:picLocks noChangeAspect="1"/>
          </p:cNvPicPr>
          <p:nvPr/>
        </p:nvPicPr>
        <p:blipFill>
          <a:blip r:embed="rId2"/>
          <a:stretch>
            <a:fillRect/>
          </a:stretch>
        </p:blipFill>
        <p:spPr>
          <a:xfrm>
            <a:off x="1295400" y="2362200"/>
            <a:ext cx="6108700" cy="1397000"/>
          </a:xfrm>
          <a:prstGeom prst="rect">
            <a:avLst/>
          </a:prstGeom>
        </p:spPr>
      </p:pic>
      <p:pic>
        <p:nvPicPr>
          <p:cNvPr id="7" name="Picture 6" descr="temp.tiff"/>
          <p:cNvPicPr>
            <a:picLocks noChangeAspect="1"/>
          </p:cNvPicPr>
          <p:nvPr/>
        </p:nvPicPr>
        <p:blipFill>
          <a:blip r:embed="rId3"/>
          <a:stretch>
            <a:fillRect/>
          </a:stretch>
        </p:blipFill>
        <p:spPr>
          <a:xfrm>
            <a:off x="1231900" y="3733800"/>
            <a:ext cx="6083300" cy="138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mp.tiff"/>
          <p:cNvPicPr>
            <a:picLocks noChangeAspect="1"/>
          </p:cNvPicPr>
          <p:nvPr/>
        </p:nvPicPr>
        <p:blipFill>
          <a:blip r:embed="rId3"/>
          <a:stretch>
            <a:fillRect/>
          </a:stretch>
        </p:blipFill>
        <p:spPr>
          <a:xfrm>
            <a:off x="990601" y="2590800"/>
            <a:ext cx="6634480" cy="1259840"/>
          </a:xfrm>
          <a:prstGeom prst="rect">
            <a:avLst/>
          </a:prstGeom>
        </p:spPr>
      </p:pic>
      <p:pic>
        <p:nvPicPr>
          <p:cNvPr id="9" name="Picture 8" descr="temp.tiff"/>
          <p:cNvPicPr>
            <a:picLocks noChangeAspect="1"/>
          </p:cNvPicPr>
          <p:nvPr/>
        </p:nvPicPr>
        <p:blipFill>
          <a:blip r:embed="rId4"/>
          <a:stretch>
            <a:fillRect/>
          </a:stretch>
        </p:blipFill>
        <p:spPr>
          <a:xfrm>
            <a:off x="985520" y="3810000"/>
            <a:ext cx="6634480" cy="1290320"/>
          </a:xfrm>
          <a:prstGeom prst="rect">
            <a:avLst/>
          </a:prstGeom>
        </p:spPr>
      </p:pic>
      <p:sp>
        <p:nvSpPr>
          <p:cNvPr id="2" name="Title 1"/>
          <p:cNvSpPr>
            <a:spLocks noGrp="1"/>
          </p:cNvSpPr>
          <p:nvPr>
            <p:ph type="title"/>
          </p:nvPr>
        </p:nvSpPr>
        <p:spPr>
          <a:xfrm>
            <a:off x="685800" y="304800"/>
            <a:ext cx="7772400" cy="1143000"/>
          </a:xfrm>
        </p:spPr>
        <p:txBody>
          <a:bodyPr/>
          <a:lstStyle/>
          <a:p>
            <a:r>
              <a:rPr lang="en-US" dirty="0" smtClean="0"/>
              <a:t>Binomial Example: M Step</a:t>
            </a:r>
            <a:endParaRPr lang="en-US" dirty="0"/>
          </a:p>
        </p:txBody>
      </p:sp>
      <p:sp>
        <p:nvSpPr>
          <p:cNvPr id="3" name="Content Placeholder 2"/>
          <p:cNvSpPr>
            <a:spLocks noGrp="1"/>
          </p:cNvSpPr>
          <p:nvPr>
            <p:ph idx="1"/>
          </p:nvPr>
        </p:nvSpPr>
        <p:spPr>
          <a:xfrm>
            <a:off x="609600" y="1524000"/>
            <a:ext cx="7848600" cy="4648200"/>
          </a:xfrm>
        </p:spPr>
        <p:txBody>
          <a:bodyPr/>
          <a:lstStyle/>
          <a:p>
            <a:r>
              <a:rPr lang="en-US" dirty="0" err="1" smtClean="0"/>
              <a:t>Recompute</a:t>
            </a:r>
            <a:r>
              <a:rPr lang="en-US" dirty="0" smtClean="0"/>
              <a:t> </a:t>
            </a:r>
            <a:r>
              <a:rPr lang="en-US" b="1" dirty="0" err="1" smtClean="0">
                <a:latin typeface="Lucida Grande"/>
                <a:cs typeface="Lucida Grande"/>
              </a:rPr>
              <a:t>θ</a:t>
            </a:r>
            <a:r>
              <a:rPr lang="en-US" b="1" dirty="0" smtClean="0">
                <a:latin typeface="Lucida Grande"/>
                <a:cs typeface="Lucida Grande"/>
              </a:rPr>
              <a:t> </a:t>
            </a:r>
            <a:r>
              <a:rPr lang="en-US" dirty="0" smtClean="0">
                <a:latin typeface="Lucida Grande"/>
                <a:cs typeface="Lucida Grande"/>
              </a:rPr>
              <a:t>= (θ</a:t>
            </a:r>
            <a:r>
              <a:rPr lang="en-US" baseline="-25000" dirty="0" smtClean="0">
                <a:latin typeface="Lucida Grande"/>
                <a:cs typeface="Lucida Grande"/>
              </a:rPr>
              <a:t>1</a:t>
            </a:r>
            <a:r>
              <a:rPr lang="en-US"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 </a:t>
            </a:r>
            <a:endParaRPr lang="en-US" dirty="0" smtClean="0"/>
          </a:p>
          <a:p>
            <a:r>
              <a:rPr lang="en-US" dirty="0" smtClean="0"/>
              <a:t>First, compute means </a:t>
            </a:r>
            <a:r>
              <a:rPr lang="en-US" b="1" dirty="0" err="1" smtClean="0">
                <a:latin typeface="Lucida Grande"/>
                <a:cs typeface="Lucida Grande"/>
              </a:rPr>
              <a:t>μ</a:t>
            </a:r>
            <a:r>
              <a:rPr lang="en-US" b="1" dirty="0" smtClean="0">
                <a:latin typeface="Lucida Grande"/>
                <a:cs typeface="Lucida Grande"/>
              </a:rPr>
              <a:t> </a:t>
            </a:r>
            <a:r>
              <a:rPr lang="en-US" dirty="0" smtClean="0">
                <a:latin typeface="Lucida Grande"/>
                <a:cs typeface="Lucida Grande"/>
              </a:rPr>
              <a:t>= (μ</a:t>
            </a:r>
            <a:r>
              <a:rPr lang="en-US" baseline="-25000" dirty="0" smtClean="0">
                <a:latin typeface="Lucida Grande"/>
                <a:cs typeface="Lucida Grande"/>
              </a:rPr>
              <a:t>1</a:t>
            </a:r>
            <a:r>
              <a:rPr lang="en-US" dirty="0" smtClean="0">
                <a:latin typeface="Lucida Grande"/>
                <a:cs typeface="Lucida Grande"/>
              </a:rPr>
              <a:t>,μ</a:t>
            </a:r>
            <a:r>
              <a:rPr lang="en-US" baseline="-25000" dirty="0" smtClean="0">
                <a:latin typeface="Lucida Grande"/>
                <a:cs typeface="Lucida Grande"/>
              </a:rPr>
              <a:t>2</a:t>
            </a:r>
            <a:r>
              <a:rPr lang="en-US" dirty="0" smtClean="0">
                <a:latin typeface="Lucida Grande"/>
                <a:cs typeface="Lucida Grande"/>
              </a:rPr>
              <a:t>) </a:t>
            </a:r>
            <a:endParaRPr lang="en-US" dirty="0" smtClean="0"/>
          </a:p>
          <a:p>
            <a:endParaRPr lang="en-US" dirty="0" smtClean="0"/>
          </a:p>
          <a:p>
            <a:endParaRPr lang="en-US" dirty="0" smtClean="0"/>
          </a:p>
          <a:p>
            <a:endParaRPr lang="en-US" dirty="0" smtClean="0"/>
          </a:p>
          <a:p>
            <a:pPr>
              <a:buNone/>
            </a:pPr>
            <a:endParaRPr lang="en-US" dirty="0" smtClean="0"/>
          </a:p>
          <a:p>
            <a:r>
              <a:rPr lang="en-US" dirty="0" smtClean="0"/>
              <a:t>Obtain </a:t>
            </a:r>
            <a:r>
              <a:rPr lang="en-US" b="1" dirty="0" err="1" smtClean="0">
                <a:latin typeface="Lucida Grande"/>
                <a:cs typeface="Lucida Grande"/>
              </a:rPr>
              <a:t>μ</a:t>
            </a:r>
            <a:r>
              <a:rPr lang="en-US" b="1" dirty="0" smtClean="0">
                <a:latin typeface="Lucida Grande"/>
                <a:cs typeface="Lucida Grande"/>
              </a:rPr>
              <a:t> </a:t>
            </a:r>
            <a:r>
              <a:rPr lang="en-US" dirty="0" smtClean="0">
                <a:latin typeface="Lucida Grande"/>
                <a:cs typeface="Lucida Grande"/>
              </a:rPr>
              <a:t>= (μ</a:t>
            </a:r>
            <a:r>
              <a:rPr lang="en-US" baseline="-25000" dirty="0" smtClean="0">
                <a:latin typeface="Lucida Grande"/>
                <a:cs typeface="Lucida Grande"/>
              </a:rPr>
              <a:t>1</a:t>
            </a:r>
            <a:r>
              <a:rPr lang="en-US" dirty="0" smtClean="0">
                <a:latin typeface="Lucida Grande"/>
                <a:cs typeface="Lucida Grande"/>
              </a:rPr>
              <a:t>,μ</a:t>
            </a:r>
            <a:r>
              <a:rPr lang="en-US" baseline="-25000" dirty="0" smtClean="0">
                <a:latin typeface="Lucida Grande"/>
                <a:cs typeface="Lucida Grande"/>
              </a:rPr>
              <a:t>2</a:t>
            </a:r>
            <a:r>
              <a:rPr lang="en-US" dirty="0" smtClean="0">
                <a:latin typeface="Lucida Grande"/>
                <a:cs typeface="Lucida Grande"/>
              </a:rPr>
              <a:t>) = (6.9180,5.5969) </a:t>
            </a:r>
          </a:p>
          <a:p>
            <a:r>
              <a:rPr lang="en-US" dirty="0" smtClean="0">
                <a:latin typeface="+mj-lt"/>
                <a:cs typeface="Lucida Grande"/>
              </a:rPr>
              <a:t>So, </a:t>
            </a:r>
            <a:r>
              <a:rPr lang="en-US" b="1" dirty="0" err="1" smtClean="0">
                <a:latin typeface="Lucida Grande"/>
                <a:cs typeface="Lucida Grande"/>
              </a:rPr>
              <a:t>θ</a:t>
            </a:r>
            <a:r>
              <a:rPr lang="en-US" b="1" dirty="0" smtClean="0">
                <a:latin typeface="Lucida Grande"/>
                <a:cs typeface="Lucida Grande"/>
              </a:rPr>
              <a:t> </a:t>
            </a:r>
            <a:r>
              <a:rPr lang="en-US" dirty="0" smtClean="0">
                <a:latin typeface="Lucida Grande"/>
                <a:cs typeface="Lucida Grande"/>
              </a:rPr>
              <a:t>= (θ</a:t>
            </a:r>
            <a:r>
              <a:rPr lang="en-US" baseline="-25000" dirty="0" smtClean="0">
                <a:latin typeface="Lucida Grande"/>
                <a:cs typeface="Lucida Grande"/>
              </a:rPr>
              <a:t>1</a:t>
            </a:r>
            <a:r>
              <a:rPr lang="en-US"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 = (0.6918,0.5597)</a:t>
            </a:r>
            <a:endParaRPr lang="en-US" dirty="0">
              <a:latin typeface="+mj-lt"/>
            </a:endParaRPr>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86</a:t>
            </a:fld>
            <a:endParaRPr lang="en-US"/>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Binomial Example: Convergence</a:t>
            </a:r>
            <a:endParaRPr lang="en-US" dirty="0"/>
          </a:p>
        </p:txBody>
      </p:sp>
      <p:sp>
        <p:nvSpPr>
          <p:cNvPr id="3" name="Content Placeholder 2"/>
          <p:cNvSpPr>
            <a:spLocks noGrp="1"/>
          </p:cNvSpPr>
          <p:nvPr>
            <p:ph idx="1"/>
          </p:nvPr>
        </p:nvSpPr>
        <p:spPr/>
        <p:txBody>
          <a:bodyPr/>
          <a:lstStyle/>
          <a:p>
            <a:r>
              <a:rPr lang="en-US" dirty="0" smtClean="0"/>
              <a:t>Next E-step: </a:t>
            </a:r>
          </a:p>
          <a:p>
            <a:pPr lvl="1"/>
            <a:r>
              <a:rPr lang="en-US" dirty="0" smtClean="0"/>
              <a:t>Compute new </a:t>
            </a:r>
            <a:r>
              <a:rPr lang="en-US" dirty="0" err="1" smtClean="0">
                <a:latin typeface="Lucida Grande"/>
                <a:cs typeface="Lucida Grande"/>
              </a:rPr>
              <a:t>p</a:t>
            </a:r>
            <a:r>
              <a:rPr lang="en-US" baseline="-25000" dirty="0" err="1" smtClean="0">
                <a:latin typeface="Lucida Grande"/>
                <a:cs typeface="Lucida Grande"/>
              </a:rPr>
              <a:t>ji</a:t>
            </a:r>
            <a:r>
              <a:rPr lang="en-US" dirty="0" smtClean="0"/>
              <a:t> using the </a:t>
            </a:r>
            <a:r>
              <a:rPr lang="en-US" b="1" dirty="0" err="1" smtClean="0">
                <a:latin typeface="Lucida Grande"/>
                <a:cs typeface="Lucida Grande"/>
              </a:rPr>
              <a:t>τ</a:t>
            </a:r>
            <a:r>
              <a:rPr lang="en-US" dirty="0" smtClean="0"/>
              <a:t> and </a:t>
            </a:r>
            <a:r>
              <a:rPr lang="en-US" b="1" dirty="0" err="1" smtClean="0">
                <a:latin typeface="Lucida Grande"/>
                <a:cs typeface="Lucida Grande"/>
              </a:rPr>
              <a:t>θ</a:t>
            </a:r>
            <a:r>
              <a:rPr lang="en-US" dirty="0" smtClean="0"/>
              <a:t> </a:t>
            </a:r>
          </a:p>
          <a:p>
            <a:r>
              <a:rPr lang="en-US" dirty="0" smtClean="0"/>
              <a:t>Next M-step: </a:t>
            </a:r>
          </a:p>
          <a:p>
            <a:pPr lvl="1"/>
            <a:r>
              <a:rPr lang="en-US" dirty="0" smtClean="0"/>
              <a:t>Compute </a:t>
            </a:r>
            <a:r>
              <a:rPr lang="en-US" b="1" dirty="0" err="1" smtClean="0">
                <a:latin typeface="Lucida Grande"/>
                <a:cs typeface="Lucida Grande"/>
              </a:rPr>
              <a:t>τ</a:t>
            </a:r>
            <a:r>
              <a:rPr lang="en-US" dirty="0" smtClean="0"/>
              <a:t> and </a:t>
            </a:r>
            <a:r>
              <a:rPr lang="en-US" b="1" dirty="0" err="1" smtClean="0">
                <a:latin typeface="Lucida Grande"/>
                <a:cs typeface="Lucida Grande"/>
              </a:rPr>
              <a:t>θ</a:t>
            </a:r>
            <a:r>
              <a:rPr lang="en-US" dirty="0" smtClean="0"/>
              <a:t>  using </a:t>
            </a:r>
            <a:r>
              <a:rPr lang="en-US" dirty="0" err="1" smtClean="0">
                <a:latin typeface="Lucida Grande"/>
                <a:cs typeface="Lucida Grande"/>
              </a:rPr>
              <a:t>p</a:t>
            </a:r>
            <a:r>
              <a:rPr lang="en-US" baseline="-25000" dirty="0" err="1" smtClean="0">
                <a:latin typeface="Lucida Grande"/>
                <a:cs typeface="Lucida Grande"/>
              </a:rPr>
              <a:t>ji</a:t>
            </a:r>
            <a:r>
              <a:rPr lang="en-US" dirty="0" smtClean="0"/>
              <a:t> from E step</a:t>
            </a:r>
          </a:p>
          <a:p>
            <a:r>
              <a:rPr lang="en-US" dirty="0" smtClean="0"/>
              <a:t>And so on…</a:t>
            </a:r>
          </a:p>
          <a:p>
            <a:r>
              <a:rPr lang="en-US" dirty="0" smtClean="0"/>
              <a:t>In this example, EM converges to</a:t>
            </a:r>
          </a:p>
          <a:p>
            <a:pPr>
              <a:buNone/>
            </a:pPr>
            <a:r>
              <a:rPr lang="en-US" b="1" dirty="0" smtClean="0">
                <a:latin typeface="Lucida Grande"/>
                <a:cs typeface="Lucida Grande"/>
              </a:rPr>
              <a:t>	</a:t>
            </a: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(0.5228, 0.4772) </a:t>
            </a:r>
          </a:p>
          <a:p>
            <a:pPr>
              <a:buNone/>
            </a:pPr>
            <a:r>
              <a:rPr lang="en-US" b="1" dirty="0" smtClean="0">
                <a:latin typeface="Lucida Grande"/>
                <a:cs typeface="Lucida Grande"/>
              </a:rPr>
              <a:t>	</a:t>
            </a:r>
            <a:r>
              <a:rPr lang="en-US" b="1" dirty="0" err="1" smtClean="0">
                <a:latin typeface="Lucida Grande"/>
                <a:cs typeface="Lucida Grande"/>
              </a:rPr>
              <a:t>θ</a:t>
            </a:r>
            <a:r>
              <a:rPr lang="en-US" b="1" dirty="0" smtClean="0">
                <a:latin typeface="Lucida Grande"/>
                <a:cs typeface="Lucida Grande"/>
              </a:rPr>
              <a:t> </a:t>
            </a:r>
            <a:r>
              <a:rPr lang="en-US" dirty="0" smtClean="0">
                <a:latin typeface="Lucida Grande"/>
                <a:cs typeface="Lucida Grande"/>
              </a:rPr>
              <a:t>= (θ</a:t>
            </a:r>
            <a:r>
              <a:rPr lang="en-US" baseline="-25000" dirty="0" smtClean="0">
                <a:latin typeface="Lucida Grande"/>
                <a:cs typeface="Lucida Grande"/>
              </a:rPr>
              <a:t>1</a:t>
            </a:r>
            <a:r>
              <a:rPr lang="en-US"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 = (0.7934, 0.5139)</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Gaussian Mixture Example</a:t>
            </a:r>
            <a:endParaRPr lang="en-US" dirty="0"/>
          </a:p>
        </p:txBody>
      </p:sp>
      <p:sp>
        <p:nvSpPr>
          <p:cNvPr id="3" name="Content Placeholder 2"/>
          <p:cNvSpPr>
            <a:spLocks noGrp="1"/>
          </p:cNvSpPr>
          <p:nvPr>
            <p:ph idx="1"/>
          </p:nvPr>
        </p:nvSpPr>
        <p:spPr/>
        <p:txBody>
          <a:bodyPr/>
          <a:lstStyle/>
          <a:p>
            <a:r>
              <a:rPr lang="en-US" dirty="0" smtClean="0"/>
              <a:t>We’ll consider 2-d data</a:t>
            </a:r>
          </a:p>
          <a:p>
            <a:pPr lvl="1"/>
            <a:r>
              <a:rPr lang="en-US" dirty="0" smtClean="0"/>
              <a:t>That is, each data point is a pair </a:t>
            </a:r>
            <a:r>
              <a:rPr lang="en-US" dirty="0" smtClean="0">
                <a:latin typeface="Lucida Grande"/>
                <a:cs typeface="Lucida Grande"/>
              </a:rPr>
              <a:t>(</a:t>
            </a:r>
            <a:r>
              <a:rPr lang="en-US" dirty="0" err="1" smtClean="0">
                <a:latin typeface="Lucida Grande"/>
                <a:cs typeface="Lucida Grande"/>
              </a:rPr>
              <a:t>x,y</a:t>
            </a:r>
            <a:r>
              <a:rPr lang="en-US" dirty="0" smtClean="0">
                <a:latin typeface="Lucida Grande"/>
                <a:cs typeface="Lucida Grande"/>
              </a:rPr>
              <a:t>)</a:t>
            </a:r>
            <a:r>
              <a:rPr lang="en-US" dirty="0" smtClean="0"/>
              <a:t>    </a:t>
            </a:r>
          </a:p>
          <a:p>
            <a:r>
              <a:rPr lang="en-US" dirty="0" smtClean="0"/>
              <a:t>Suppose we want 2 clusters</a:t>
            </a:r>
          </a:p>
          <a:p>
            <a:pPr lvl="1"/>
            <a:r>
              <a:rPr lang="en-US" dirty="0" smtClean="0"/>
              <a:t>So we have 2 distributions to determine</a:t>
            </a:r>
          </a:p>
          <a:p>
            <a:r>
              <a:rPr lang="en-US" dirty="0" smtClean="0"/>
              <a:t>We’ll assume Gaussian distributions</a:t>
            </a:r>
          </a:p>
          <a:p>
            <a:pPr lvl="1"/>
            <a:r>
              <a:rPr lang="en-US" dirty="0" smtClean="0"/>
              <a:t>Recall, Gaussian </a:t>
            </a:r>
            <a:r>
              <a:rPr lang="en-US" dirty="0" smtClean="0"/>
              <a:t>is a </a:t>
            </a:r>
            <a:r>
              <a:rPr lang="en-US" dirty="0" smtClean="0"/>
              <a:t>normal distribution</a:t>
            </a:r>
          </a:p>
          <a:p>
            <a:pPr lvl="1"/>
            <a:r>
              <a:rPr lang="en-US" dirty="0" smtClean="0"/>
              <a:t>Since 2-d data, </a:t>
            </a:r>
            <a:r>
              <a:rPr lang="en-US" dirty="0" err="1" smtClean="0"/>
              <a:t>bivariate</a:t>
            </a:r>
            <a:r>
              <a:rPr lang="en-US" dirty="0" smtClean="0"/>
              <a:t> Gaussian</a:t>
            </a:r>
          </a:p>
          <a:p>
            <a:r>
              <a:rPr lang="en-US" dirty="0" smtClean="0"/>
              <a:t>Gaussian mixture problem</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Data</a:t>
            </a:r>
            <a:endParaRPr lang="en-US" dirty="0"/>
          </a:p>
        </p:txBody>
      </p:sp>
      <p:sp>
        <p:nvSpPr>
          <p:cNvPr id="3" name="Content Placeholder 2"/>
          <p:cNvSpPr>
            <a:spLocks noGrp="1"/>
          </p:cNvSpPr>
          <p:nvPr>
            <p:ph idx="1"/>
          </p:nvPr>
        </p:nvSpPr>
        <p:spPr>
          <a:xfrm>
            <a:off x="685800" y="1295400"/>
            <a:ext cx="7848600" cy="762000"/>
          </a:xfrm>
        </p:spPr>
        <p:txBody>
          <a:bodyPr/>
          <a:lstStyle/>
          <a:p>
            <a:r>
              <a:rPr lang="en-US" dirty="0" smtClean="0"/>
              <a:t>“Old Faithful” geyser, Yellowstone NP</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89</a:t>
            </a:fld>
            <a:endParaRPr lang="en-US"/>
          </a:p>
        </p:txBody>
      </p:sp>
      <p:pic>
        <p:nvPicPr>
          <p:cNvPr id="6" name="Picture 5" descr="temp.tiff"/>
          <p:cNvPicPr>
            <a:picLocks noChangeAspect="1"/>
          </p:cNvPicPr>
          <p:nvPr/>
        </p:nvPicPr>
        <p:blipFill>
          <a:blip r:embed="rId2"/>
          <a:stretch>
            <a:fillRect/>
          </a:stretch>
        </p:blipFill>
        <p:spPr>
          <a:xfrm>
            <a:off x="0" y="2036763"/>
            <a:ext cx="4580326" cy="4135437"/>
          </a:xfrm>
          <a:prstGeom prst="rect">
            <a:avLst/>
          </a:prstGeom>
        </p:spPr>
      </p:pic>
      <p:pic>
        <p:nvPicPr>
          <p:cNvPr id="7" name="Picture 6" descr="temp.tiff"/>
          <p:cNvPicPr>
            <a:picLocks noChangeAspect="1"/>
          </p:cNvPicPr>
          <p:nvPr/>
        </p:nvPicPr>
        <p:blipFill>
          <a:blip r:embed="rId3"/>
          <a:stretch>
            <a:fillRect/>
          </a:stretch>
        </p:blipFill>
        <p:spPr>
          <a:xfrm>
            <a:off x="4648200" y="2653430"/>
            <a:ext cx="4495800" cy="28329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3" name="Content Placeholder 2"/>
          <p:cNvSpPr>
            <a:spLocks noGrp="1"/>
          </p:cNvSpPr>
          <p:nvPr>
            <p:ph idx="1"/>
          </p:nvPr>
        </p:nvSpPr>
        <p:spPr>
          <a:xfrm>
            <a:off x="685800" y="1676400"/>
            <a:ext cx="7848600" cy="1676400"/>
          </a:xfrm>
        </p:spPr>
        <p:txBody>
          <a:bodyPr/>
          <a:lstStyle/>
          <a:p>
            <a:r>
              <a:rPr lang="en-US" dirty="0" smtClean="0"/>
              <a:t>Euclidean distance </a:t>
            </a:r>
            <a:r>
              <a:rPr lang="en-US" dirty="0" err="1" smtClean="0">
                <a:sym typeface="Symbol" charset="2"/>
              </a:rPr>
              <a:t></a:t>
            </a:r>
            <a:r>
              <a:rPr lang="en-US" dirty="0" smtClean="0"/>
              <a:t> </a:t>
            </a:r>
            <a:r>
              <a:rPr lang="en-US" dirty="0" smtClean="0">
                <a:solidFill>
                  <a:srgbClr val="FF0000"/>
                </a:solidFill>
              </a:rPr>
              <a:t>red</a:t>
            </a:r>
            <a:r>
              <a:rPr lang="en-US" dirty="0" smtClean="0"/>
              <a:t> line</a:t>
            </a:r>
          </a:p>
          <a:p>
            <a:r>
              <a:rPr lang="en-US" dirty="0" smtClean="0"/>
              <a:t>Manhattan distance </a:t>
            </a:r>
            <a:r>
              <a:rPr lang="en-US" dirty="0" err="1" smtClean="0">
                <a:sym typeface="Symbol" charset="2"/>
              </a:rPr>
              <a:t></a:t>
            </a:r>
            <a:r>
              <a:rPr lang="en-US" dirty="0" smtClean="0"/>
              <a:t> </a:t>
            </a:r>
            <a:r>
              <a:rPr lang="en-US" dirty="0" smtClean="0">
                <a:solidFill>
                  <a:schemeClr val="accent2"/>
                </a:solidFill>
              </a:rPr>
              <a:t>blue</a:t>
            </a:r>
            <a:r>
              <a:rPr lang="en-US" dirty="0" smtClean="0"/>
              <a:t> or </a:t>
            </a:r>
            <a:r>
              <a:rPr lang="en-US" dirty="0" smtClean="0">
                <a:solidFill>
                  <a:srgbClr val="E2E402"/>
                </a:solidFill>
              </a:rPr>
              <a:t>yellow</a:t>
            </a:r>
          </a:p>
          <a:p>
            <a:pPr lvl="1"/>
            <a:r>
              <a:rPr lang="en-US" dirty="0" smtClean="0"/>
              <a:t>Or any similar right-angle only path</a:t>
            </a:r>
          </a:p>
          <a:p>
            <a:endParaRPr lang="en-US" dirty="0" smtClean="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cxnSp>
        <p:nvCxnSpPr>
          <p:cNvPr id="7" name="Straight Connector 6"/>
          <p:cNvCxnSpPr/>
          <p:nvPr/>
        </p:nvCxnSpPr>
        <p:spPr>
          <a:xfrm rot="5400000">
            <a:off x="2209800" y="4800600"/>
            <a:ext cx="2286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52800" y="5943600"/>
            <a:ext cx="2438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809999" y="541020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318760" y="3886200"/>
            <a:ext cx="91440" cy="9144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a:stCxn id="10" idx="7"/>
            <a:endCxn id="12" idx="3"/>
          </p:cNvCxnSpPr>
          <p:nvPr/>
        </p:nvCxnSpPr>
        <p:spPr>
          <a:xfrm rot="5400000" flipH="1" flipV="1">
            <a:off x="3880428" y="3971869"/>
            <a:ext cx="1459342" cy="14441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4636008" y="4700616"/>
            <a:ext cx="0" cy="1499616"/>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4636607" y="4703065"/>
            <a:ext cx="1481328"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3467100" y="5065451"/>
            <a:ext cx="6858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810000" y="4724400"/>
            <a:ext cx="457200"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3848100" y="4305300"/>
            <a:ext cx="838200" cy="158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12" idx="2"/>
          </p:cNvCxnSpPr>
          <p:nvPr/>
        </p:nvCxnSpPr>
        <p:spPr>
          <a:xfrm>
            <a:off x="4267200" y="3886200"/>
            <a:ext cx="105156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30363" y="5405735"/>
            <a:ext cx="355837" cy="461665"/>
          </a:xfrm>
          <a:prstGeom prst="rect">
            <a:avLst/>
          </a:prstGeom>
          <a:noFill/>
        </p:spPr>
        <p:txBody>
          <a:bodyPr wrap="none" rtlCol="0">
            <a:spAutoFit/>
          </a:bodyPr>
          <a:lstStyle/>
          <a:p>
            <a:r>
              <a:rPr lang="en-US" dirty="0" smtClean="0">
                <a:latin typeface="Arial"/>
                <a:cs typeface="Arial"/>
              </a:rPr>
              <a:t>a</a:t>
            </a:r>
            <a:endParaRPr lang="en-US" dirty="0">
              <a:latin typeface="Arial"/>
              <a:cs typeface="Arial"/>
            </a:endParaRPr>
          </a:p>
        </p:txBody>
      </p:sp>
      <p:sp>
        <p:nvSpPr>
          <p:cNvPr id="30" name="TextBox 29"/>
          <p:cNvSpPr txBox="1"/>
          <p:nvPr/>
        </p:nvSpPr>
        <p:spPr>
          <a:xfrm>
            <a:off x="5359163" y="3505200"/>
            <a:ext cx="355837" cy="461665"/>
          </a:xfrm>
          <a:prstGeom prst="rect">
            <a:avLst/>
          </a:prstGeom>
          <a:noFill/>
        </p:spPr>
        <p:txBody>
          <a:bodyPr wrap="none" rtlCol="0">
            <a:spAutoFit/>
          </a:bodyPr>
          <a:lstStyle/>
          <a:p>
            <a:r>
              <a:rPr lang="en-US" dirty="0" smtClean="0">
                <a:latin typeface="Arial"/>
                <a:cs typeface="Arial"/>
              </a:rPr>
              <a:t>b</a:t>
            </a:r>
            <a:endParaRPr lang="en-US"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Bivariate</a:t>
            </a:r>
            <a:r>
              <a:rPr lang="en-US" dirty="0" smtClean="0"/>
              <a:t> Gaussian</a:t>
            </a:r>
            <a:endParaRPr lang="en-US" dirty="0"/>
          </a:p>
        </p:txBody>
      </p:sp>
      <p:sp>
        <p:nvSpPr>
          <p:cNvPr id="3" name="Content Placeholder 2"/>
          <p:cNvSpPr>
            <a:spLocks noGrp="1"/>
          </p:cNvSpPr>
          <p:nvPr>
            <p:ph idx="1"/>
          </p:nvPr>
        </p:nvSpPr>
        <p:spPr/>
        <p:txBody>
          <a:bodyPr/>
          <a:lstStyle/>
          <a:p>
            <a:r>
              <a:rPr lang="en-US" dirty="0" smtClean="0"/>
              <a:t>Gaussian (normal) dist. of 1 variable</a:t>
            </a:r>
          </a:p>
          <a:p>
            <a:endParaRPr lang="en-US" dirty="0" smtClean="0"/>
          </a:p>
          <a:p>
            <a:r>
              <a:rPr lang="en-US" dirty="0" err="1" smtClean="0"/>
              <a:t>Bivariate</a:t>
            </a:r>
            <a:r>
              <a:rPr lang="en-US" dirty="0" smtClean="0"/>
              <a:t> Gaussian distribution</a:t>
            </a:r>
          </a:p>
          <a:p>
            <a:pPr>
              <a:buNone/>
            </a:pPr>
            <a:endParaRPr lang="en-US" dirty="0" smtClean="0"/>
          </a:p>
          <a:p>
            <a:pPr lvl="1"/>
            <a:r>
              <a:rPr lang="en-US" dirty="0" smtClean="0"/>
              <a:t>Where</a:t>
            </a:r>
          </a:p>
          <a:p>
            <a:endParaRPr lang="en-US" dirty="0" smtClean="0"/>
          </a:p>
          <a:p>
            <a:pPr lvl="1"/>
            <a:r>
              <a:rPr lang="en-US" dirty="0" smtClean="0"/>
              <a:t>And </a:t>
            </a:r>
            <a:r>
              <a:rPr lang="en-US" dirty="0" err="1" smtClean="0">
                <a:latin typeface="Lucida Grande"/>
                <a:cs typeface="Lucida Grande"/>
              </a:rPr>
              <a:t>ρ</a:t>
            </a:r>
            <a:r>
              <a:rPr lang="en-US" dirty="0" smtClean="0">
                <a:latin typeface="Lucida Grande"/>
                <a:cs typeface="Lucida Grande"/>
              </a:rPr>
              <a:t> = </a:t>
            </a:r>
            <a:r>
              <a:rPr lang="en-US" dirty="0" err="1" smtClean="0">
                <a:latin typeface="Lucida Grande"/>
                <a:cs typeface="Lucida Grande"/>
              </a:rPr>
              <a:t>cov(x,y)/σ</a:t>
            </a:r>
            <a:r>
              <a:rPr lang="en-US" baseline="-25000" dirty="0" err="1" smtClean="0">
                <a:latin typeface="Lucida Grande"/>
                <a:cs typeface="Lucida Grande"/>
              </a:rPr>
              <a:t>x</a:t>
            </a:r>
            <a:r>
              <a:rPr lang="en-US" dirty="0" err="1" smtClean="0">
                <a:latin typeface="Lucida Grande"/>
                <a:cs typeface="Lucida Grande"/>
              </a:rPr>
              <a:t>σ</a:t>
            </a:r>
            <a:r>
              <a:rPr lang="en-US" baseline="-25000" dirty="0" err="1" smtClean="0">
                <a:latin typeface="Lucida Grande"/>
                <a:cs typeface="Lucida Grande"/>
              </a:rPr>
              <a:t>y</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90</a:t>
            </a:fld>
            <a:endParaRPr lang="en-US"/>
          </a:p>
        </p:txBody>
      </p:sp>
      <p:pic>
        <p:nvPicPr>
          <p:cNvPr id="6" name="Picture 5" descr="temp.tiff"/>
          <p:cNvPicPr>
            <a:picLocks noChangeAspect="1"/>
          </p:cNvPicPr>
          <p:nvPr/>
        </p:nvPicPr>
        <p:blipFill>
          <a:blip r:embed="rId3"/>
          <a:stretch>
            <a:fillRect/>
          </a:stretch>
        </p:blipFill>
        <p:spPr>
          <a:xfrm>
            <a:off x="1143000" y="2298700"/>
            <a:ext cx="3416300" cy="596900"/>
          </a:xfrm>
          <a:prstGeom prst="rect">
            <a:avLst/>
          </a:prstGeom>
        </p:spPr>
      </p:pic>
      <p:pic>
        <p:nvPicPr>
          <p:cNvPr id="7" name="Picture 6" descr="temp.tiff"/>
          <p:cNvPicPr>
            <a:picLocks noChangeAspect="1"/>
          </p:cNvPicPr>
          <p:nvPr/>
        </p:nvPicPr>
        <p:blipFill>
          <a:blip r:embed="rId4"/>
          <a:stretch>
            <a:fillRect/>
          </a:stretch>
        </p:blipFill>
        <p:spPr>
          <a:xfrm>
            <a:off x="1143000" y="3429000"/>
            <a:ext cx="3581400" cy="685800"/>
          </a:xfrm>
          <a:prstGeom prst="rect">
            <a:avLst/>
          </a:prstGeom>
        </p:spPr>
      </p:pic>
      <p:pic>
        <p:nvPicPr>
          <p:cNvPr id="8" name="Picture 7" descr="temp.tiff"/>
          <p:cNvPicPr>
            <a:picLocks noChangeAspect="1"/>
          </p:cNvPicPr>
          <p:nvPr/>
        </p:nvPicPr>
        <p:blipFill>
          <a:blip r:embed="rId5"/>
          <a:stretch>
            <a:fillRect/>
          </a:stretch>
        </p:blipFill>
        <p:spPr>
          <a:xfrm>
            <a:off x="1143000" y="4495800"/>
            <a:ext cx="6350000" cy="6477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dirty="0" err="1" smtClean="0"/>
              <a:t>Bivariate</a:t>
            </a:r>
            <a:r>
              <a:rPr lang="en-US" dirty="0" smtClean="0"/>
              <a:t> Gaussian: </a:t>
            </a:r>
            <a:br>
              <a:rPr lang="en-US" dirty="0" smtClean="0"/>
            </a:br>
            <a:r>
              <a:rPr lang="en-US" dirty="0" smtClean="0"/>
              <a:t>Matrix Form</a:t>
            </a:r>
            <a:endParaRPr lang="en-US" dirty="0"/>
          </a:p>
        </p:txBody>
      </p:sp>
      <p:sp>
        <p:nvSpPr>
          <p:cNvPr id="3" name="Content Placeholder 2"/>
          <p:cNvSpPr>
            <a:spLocks noGrp="1"/>
          </p:cNvSpPr>
          <p:nvPr>
            <p:ph idx="1"/>
          </p:nvPr>
        </p:nvSpPr>
        <p:spPr/>
        <p:txBody>
          <a:bodyPr/>
          <a:lstStyle/>
          <a:p>
            <a:r>
              <a:rPr lang="en-US" dirty="0" err="1" smtClean="0"/>
              <a:t>Bivariate</a:t>
            </a:r>
            <a:r>
              <a:rPr lang="en-US" dirty="0" smtClean="0"/>
              <a:t> Gaussian can be written as</a:t>
            </a:r>
          </a:p>
          <a:p>
            <a:pPr>
              <a:buNone/>
            </a:pPr>
            <a:endParaRPr lang="en-US" dirty="0" smtClean="0"/>
          </a:p>
          <a:p>
            <a:r>
              <a:rPr lang="en-US" dirty="0" smtClean="0"/>
              <a:t>Where</a:t>
            </a:r>
          </a:p>
          <a:p>
            <a:endParaRPr lang="en-US" dirty="0" smtClean="0"/>
          </a:p>
          <a:p>
            <a:r>
              <a:rPr lang="en-US" dirty="0" smtClean="0"/>
              <a:t>And </a:t>
            </a:r>
            <a:r>
              <a:rPr lang="en-US" dirty="0" smtClean="0">
                <a:latin typeface="Lucida Grande"/>
                <a:cs typeface="Lucida Grande"/>
              </a:rPr>
              <a:t>S</a:t>
            </a:r>
            <a:r>
              <a:rPr lang="en-US" dirty="0" smtClean="0"/>
              <a:t> is the covariance matrix</a:t>
            </a:r>
          </a:p>
          <a:p>
            <a:pPr>
              <a:buNone/>
            </a:pPr>
            <a:r>
              <a:rPr lang="en-US" dirty="0" smtClean="0"/>
              <a:t>                                     and hence        </a:t>
            </a:r>
          </a:p>
          <a:p>
            <a:r>
              <a:rPr lang="en-US" dirty="0" smtClean="0"/>
              <a:t>Also                        and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91</a:t>
            </a:fld>
            <a:endParaRPr lang="en-US"/>
          </a:p>
        </p:txBody>
      </p:sp>
      <p:pic>
        <p:nvPicPr>
          <p:cNvPr id="6" name="Picture 5" descr="temp.tiff"/>
          <p:cNvPicPr>
            <a:picLocks noChangeAspect="1"/>
          </p:cNvPicPr>
          <p:nvPr/>
        </p:nvPicPr>
        <p:blipFill>
          <a:blip r:embed="rId3"/>
          <a:stretch>
            <a:fillRect/>
          </a:stretch>
        </p:blipFill>
        <p:spPr>
          <a:xfrm>
            <a:off x="1143000" y="2209800"/>
            <a:ext cx="4140200" cy="711200"/>
          </a:xfrm>
          <a:prstGeom prst="rect">
            <a:avLst/>
          </a:prstGeom>
        </p:spPr>
      </p:pic>
      <p:pic>
        <p:nvPicPr>
          <p:cNvPr id="7" name="Picture 6" descr="temp.tiff"/>
          <p:cNvPicPr>
            <a:picLocks noChangeAspect="1"/>
          </p:cNvPicPr>
          <p:nvPr/>
        </p:nvPicPr>
        <p:blipFill>
          <a:blip r:embed="rId4"/>
          <a:stretch>
            <a:fillRect/>
          </a:stretch>
        </p:blipFill>
        <p:spPr>
          <a:xfrm>
            <a:off x="1143000" y="3416300"/>
            <a:ext cx="3060700" cy="698500"/>
          </a:xfrm>
          <a:prstGeom prst="rect">
            <a:avLst/>
          </a:prstGeom>
        </p:spPr>
      </p:pic>
      <p:pic>
        <p:nvPicPr>
          <p:cNvPr id="8" name="Picture 7" descr="temp.tiff"/>
          <p:cNvPicPr>
            <a:picLocks noChangeAspect="1"/>
          </p:cNvPicPr>
          <p:nvPr/>
        </p:nvPicPr>
        <p:blipFill>
          <a:blip r:embed="rId5"/>
          <a:stretch>
            <a:fillRect/>
          </a:stretch>
        </p:blipFill>
        <p:spPr>
          <a:xfrm>
            <a:off x="1143000" y="4572000"/>
            <a:ext cx="4013200" cy="673100"/>
          </a:xfrm>
          <a:prstGeom prst="rect">
            <a:avLst/>
          </a:prstGeom>
        </p:spPr>
      </p:pic>
      <p:pic>
        <p:nvPicPr>
          <p:cNvPr id="9" name="Picture 8" descr="temp.tiff"/>
          <p:cNvPicPr>
            <a:picLocks noChangeAspect="1"/>
          </p:cNvPicPr>
          <p:nvPr/>
        </p:nvPicPr>
        <p:blipFill>
          <a:blip r:embed="rId6"/>
          <a:stretch>
            <a:fillRect/>
          </a:stretch>
        </p:blipFill>
        <p:spPr>
          <a:xfrm>
            <a:off x="2006600" y="5397500"/>
            <a:ext cx="2641600" cy="317500"/>
          </a:xfrm>
          <a:prstGeom prst="rect">
            <a:avLst/>
          </a:prstGeom>
        </p:spPr>
      </p:pic>
      <p:pic>
        <p:nvPicPr>
          <p:cNvPr id="10" name="Picture 9" descr="temp.tiff"/>
          <p:cNvPicPr>
            <a:picLocks noChangeAspect="1"/>
          </p:cNvPicPr>
          <p:nvPr/>
        </p:nvPicPr>
        <p:blipFill>
          <a:blip r:embed="rId7"/>
          <a:stretch>
            <a:fillRect/>
          </a:stretch>
        </p:blipFill>
        <p:spPr>
          <a:xfrm>
            <a:off x="5588000" y="5257800"/>
            <a:ext cx="3175000" cy="647700"/>
          </a:xfrm>
          <a:prstGeom prst="rect">
            <a:avLst/>
          </a:prstGeom>
        </p:spPr>
      </p:pic>
      <p:pic>
        <p:nvPicPr>
          <p:cNvPr id="11" name="Picture 10" descr="temp.tiff"/>
          <p:cNvPicPr>
            <a:picLocks noChangeAspect="1"/>
          </p:cNvPicPr>
          <p:nvPr/>
        </p:nvPicPr>
        <p:blipFill>
          <a:blip r:embed="rId8"/>
          <a:stretch>
            <a:fillRect/>
          </a:stretch>
        </p:blipFill>
        <p:spPr>
          <a:xfrm>
            <a:off x="7239000" y="4648200"/>
            <a:ext cx="1384300" cy="546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Matrix Form?</a:t>
            </a:r>
            <a:endParaRPr lang="en-US" dirty="0"/>
          </a:p>
        </p:txBody>
      </p:sp>
      <p:sp>
        <p:nvSpPr>
          <p:cNvPr id="3" name="Content Placeholder 2"/>
          <p:cNvSpPr>
            <a:spLocks noGrp="1"/>
          </p:cNvSpPr>
          <p:nvPr>
            <p:ph idx="1"/>
          </p:nvPr>
        </p:nvSpPr>
        <p:spPr/>
        <p:txBody>
          <a:bodyPr/>
          <a:lstStyle/>
          <a:p>
            <a:r>
              <a:rPr lang="en-US" dirty="0" smtClean="0"/>
              <a:t>Generalizes to multivariate Gaussian </a:t>
            </a:r>
          </a:p>
          <a:p>
            <a:pPr lvl="1"/>
            <a:r>
              <a:rPr lang="en-US" dirty="0" smtClean="0"/>
              <a:t>Formulas for </a:t>
            </a:r>
            <a:r>
              <a:rPr lang="en-US" dirty="0" err="1" smtClean="0">
                <a:latin typeface="Lucida Grande"/>
                <a:cs typeface="Lucida Grande"/>
              </a:rPr>
              <a:t>det(S</a:t>
            </a:r>
            <a:r>
              <a:rPr lang="en-US" dirty="0" smtClean="0">
                <a:latin typeface="Lucida Grande"/>
                <a:cs typeface="Lucida Grande"/>
              </a:rPr>
              <a:t>)</a:t>
            </a:r>
            <a:r>
              <a:rPr lang="en-US" dirty="0" smtClean="0"/>
              <a:t> and </a:t>
            </a:r>
            <a:r>
              <a:rPr lang="en-US" dirty="0" smtClean="0">
                <a:latin typeface="Lucida Grande"/>
                <a:cs typeface="Lucida Grande"/>
              </a:rPr>
              <a:t>S</a:t>
            </a:r>
            <a:r>
              <a:rPr lang="en-US" baseline="30000" dirty="0" smtClean="0">
                <a:latin typeface="Lucida Grande"/>
                <a:cs typeface="Lucida Grande"/>
              </a:rPr>
              <a:t>-1</a:t>
            </a:r>
            <a:r>
              <a:rPr lang="en-US" dirty="0" smtClean="0"/>
              <a:t> change</a:t>
            </a:r>
          </a:p>
          <a:p>
            <a:pPr lvl="1"/>
            <a:r>
              <a:rPr lang="en-US" dirty="0" smtClean="0"/>
              <a:t>Needed to cluster data in more than 2-d</a:t>
            </a:r>
          </a:p>
          <a:p>
            <a:r>
              <a:rPr lang="en-US" dirty="0" smtClean="0"/>
              <a:t>Re-estimation formulas in E and M steps have the same form as before</a:t>
            </a:r>
          </a:p>
          <a:p>
            <a:pPr lvl="1"/>
            <a:r>
              <a:rPr lang="en-US" dirty="0" smtClean="0"/>
              <a:t>Simply replace scalars with vectors</a:t>
            </a:r>
          </a:p>
          <a:p>
            <a:r>
              <a:rPr lang="en-US" dirty="0" smtClean="0"/>
              <a:t>In matrix form, </a:t>
            </a:r>
            <a:r>
              <a:rPr lang="en-US" dirty="0" err="1" smtClean="0"/>
              <a:t>params</a:t>
            </a:r>
            <a:r>
              <a:rPr lang="en-US" dirty="0" smtClean="0"/>
              <a:t> of (</a:t>
            </a:r>
            <a:r>
              <a:rPr lang="en-US" dirty="0" err="1" smtClean="0"/>
              <a:t>bivariate</a:t>
            </a:r>
            <a:r>
              <a:rPr lang="en-US" dirty="0" smtClean="0"/>
              <a:t>) </a:t>
            </a:r>
            <a:r>
              <a:rPr lang="en-US" dirty="0" err="1" smtClean="0"/>
              <a:t>Guassian</a:t>
            </a:r>
            <a:r>
              <a:rPr lang="en-US" dirty="0" smtClean="0"/>
              <a:t>: </a:t>
            </a:r>
            <a:r>
              <a:rPr lang="en-US" b="1" dirty="0" err="1" smtClean="0">
                <a:latin typeface="Lucida Grande"/>
                <a:cs typeface="Lucida Grande"/>
              </a:rPr>
              <a:t>θ</a:t>
            </a:r>
            <a:r>
              <a:rPr lang="en-US" dirty="0" smtClean="0">
                <a:latin typeface="Lucida Grande"/>
                <a:cs typeface="Lucida Grande"/>
              </a:rPr>
              <a:t>=(</a:t>
            </a:r>
            <a:r>
              <a:rPr lang="en-US" b="1" dirty="0" smtClean="0">
                <a:latin typeface="Lucida Grande"/>
                <a:cs typeface="Lucida Grande"/>
              </a:rPr>
              <a:t>μ</a:t>
            </a:r>
            <a:r>
              <a:rPr lang="en-US" dirty="0" smtClean="0">
                <a:latin typeface="Lucida Grande"/>
                <a:cs typeface="Lucida Grande"/>
              </a:rPr>
              <a:t>,S)</a:t>
            </a:r>
            <a:r>
              <a:rPr lang="en-US" dirty="0" smtClean="0"/>
              <a:t> where </a:t>
            </a:r>
            <a:r>
              <a:rPr lang="en-US" b="1" dirty="0" err="1" smtClean="0">
                <a:latin typeface="Lucida Grande"/>
                <a:cs typeface="Lucida Grande"/>
              </a:rPr>
              <a:t>μ</a:t>
            </a:r>
            <a:r>
              <a:rPr lang="en-US" dirty="0" smtClean="0">
                <a:latin typeface="Lucida Grande"/>
                <a:cs typeface="Lucida Grande"/>
              </a:rPr>
              <a:t>=(</a:t>
            </a:r>
            <a:r>
              <a:rPr lang="en-US" dirty="0" err="1" smtClean="0">
                <a:latin typeface="Lucida Grande"/>
                <a:cs typeface="Lucida Grande"/>
              </a:rPr>
              <a:t>μ</a:t>
            </a:r>
            <a:r>
              <a:rPr lang="en-US" baseline="-25000" dirty="0" err="1" smtClean="0">
                <a:latin typeface="Lucida Grande"/>
                <a:cs typeface="Lucida Grande"/>
              </a:rPr>
              <a:t>x</a:t>
            </a:r>
            <a:r>
              <a:rPr lang="en-US" dirty="0" err="1" smtClean="0">
                <a:latin typeface="Lucida Grande"/>
                <a:cs typeface="Lucida Grande"/>
              </a:rPr>
              <a:t>,μ</a:t>
            </a:r>
            <a:r>
              <a:rPr lang="en-US" baseline="-25000" dirty="0" err="1" smtClean="0">
                <a:latin typeface="Lucida Grande"/>
                <a:cs typeface="Lucida Grande"/>
              </a:rPr>
              <a:t>y</a:t>
            </a:r>
            <a:r>
              <a:rPr lang="en-US" dirty="0" smtClean="0">
                <a:latin typeface="Lucida Grande"/>
                <a:cs typeface="Lucida Grande"/>
              </a:rPr>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92</a:t>
            </a:fld>
            <a:endParaRPr lang="en-US"/>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 Data</a:t>
            </a:r>
            <a:endParaRPr lang="en-US" dirty="0"/>
          </a:p>
        </p:txBody>
      </p:sp>
      <p:sp>
        <p:nvSpPr>
          <p:cNvPr id="3" name="Content Placeholder 2"/>
          <p:cNvSpPr>
            <a:spLocks noGrp="1"/>
          </p:cNvSpPr>
          <p:nvPr>
            <p:ph idx="1"/>
          </p:nvPr>
        </p:nvSpPr>
        <p:spPr>
          <a:xfrm>
            <a:off x="609600" y="1676400"/>
            <a:ext cx="8001000" cy="4419600"/>
          </a:xfrm>
        </p:spPr>
        <p:txBody>
          <a:bodyPr/>
          <a:lstStyle/>
          <a:p>
            <a:r>
              <a:rPr lang="en-US" dirty="0" smtClean="0"/>
              <a:t>Data is 2-d, so </a:t>
            </a:r>
            <a:r>
              <a:rPr lang="en-US" dirty="0" err="1" smtClean="0"/>
              <a:t>bivariate</a:t>
            </a:r>
            <a:r>
              <a:rPr lang="en-US" dirty="0" smtClean="0"/>
              <a:t> Gaussians</a:t>
            </a:r>
          </a:p>
          <a:p>
            <a:r>
              <a:rPr lang="en-US" dirty="0" smtClean="0"/>
              <a:t>Parameters of a </a:t>
            </a:r>
            <a:r>
              <a:rPr lang="en-US" dirty="0" err="1" smtClean="0"/>
              <a:t>bivariate</a:t>
            </a:r>
            <a:r>
              <a:rPr lang="en-US" dirty="0" smtClean="0"/>
              <a:t> Gaussian:</a:t>
            </a:r>
          </a:p>
          <a:p>
            <a:pPr lvl="1">
              <a:buNone/>
            </a:pPr>
            <a:r>
              <a:rPr lang="en-US" b="1" dirty="0" err="1" smtClean="0">
                <a:latin typeface="Lucida Grande"/>
                <a:cs typeface="Lucida Grande"/>
              </a:rPr>
              <a:t>θ</a:t>
            </a:r>
            <a:r>
              <a:rPr lang="en-US" dirty="0" smtClean="0">
                <a:latin typeface="Lucida Grande"/>
                <a:cs typeface="Lucida Grande"/>
              </a:rPr>
              <a:t>=(</a:t>
            </a:r>
            <a:r>
              <a:rPr lang="en-US" b="1" dirty="0" smtClean="0">
                <a:latin typeface="Lucida Grande"/>
                <a:cs typeface="Lucida Grande"/>
              </a:rPr>
              <a:t>μ</a:t>
            </a:r>
            <a:r>
              <a:rPr lang="en-US" dirty="0" smtClean="0">
                <a:latin typeface="Lucida Grande"/>
                <a:cs typeface="Lucida Grande"/>
              </a:rPr>
              <a:t>,S)</a:t>
            </a:r>
            <a:r>
              <a:rPr lang="en-US" dirty="0" smtClean="0"/>
              <a:t> where </a:t>
            </a:r>
            <a:r>
              <a:rPr lang="en-US" b="1" dirty="0" err="1" smtClean="0">
                <a:latin typeface="Lucida Grande"/>
                <a:cs typeface="Lucida Grande"/>
              </a:rPr>
              <a:t>μ</a:t>
            </a:r>
            <a:r>
              <a:rPr lang="en-US" dirty="0" smtClean="0">
                <a:latin typeface="Lucida Grande"/>
                <a:cs typeface="Lucida Grande"/>
              </a:rPr>
              <a:t>=(</a:t>
            </a:r>
            <a:r>
              <a:rPr lang="en-US" dirty="0" err="1" smtClean="0">
                <a:latin typeface="Lucida Grande"/>
                <a:cs typeface="Lucida Grande"/>
              </a:rPr>
              <a:t>μ</a:t>
            </a:r>
            <a:r>
              <a:rPr lang="en-US" baseline="-25000" dirty="0" err="1" smtClean="0">
                <a:latin typeface="Lucida Grande"/>
                <a:cs typeface="Lucida Grande"/>
              </a:rPr>
              <a:t>x</a:t>
            </a:r>
            <a:r>
              <a:rPr lang="en-US" dirty="0" err="1" smtClean="0">
                <a:latin typeface="Lucida Grande"/>
                <a:cs typeface="Lucida Grande"/>
              </a:rPr>
              <a:t>,μ</a:t>
            </a:r>
            <a:r>
              <a:rPr lang="en-US" baseline="-25000" dirty="0" err="1" smtClean="0">
                <a:latin typeface="Lucida Grande"/>
                <a:cs typeface="Lucida Grande"/>
              </a:rPr>
              <a:t>y</a:t>
            </a:r>
            <a:r>
              <a:rPr lang="en-US" dirty="0" smtClean="0">
                <a:latin typeface="Lucida Grande"/>
                <a:cs typeface="Lucida Grande"/>
              </a:rPr>
              <a:t>)</a:t>
            </a:r>
            <a:r>
              <a:rPr lang="en-US" dirty="0" smtClean="0"/>
              <a:t>  </a:t>
            </a:r>
          </a:p>
          <a:p>
            <a:r>
              <a:rPr lang="en-US" dirty="0" smtClean="0"/>
              <a:t>We want 2 clusters, so must determine</a:t>
            </a:r>
          </a:p>
          <a:p>
            <a:pPr lvl="1">
              <a:buNone/>
            </a:pPr>
            <a:r>
              <a:rPr lang="en-US" b="1" dirty="0" smtClean="0">
                <a:latin typeface="Lucida Grande"/>
                <a:cs typeface="Lucida Grande"/>
              </a:rPr>
              <a:t>θ</a:t>
            </a:r>
            <a:r>
              <a:rPr lang="en-US" baseline="-25000" dirty="0" smtClean="0">
                <a:latin typeface="Lucida Grande"/>
                <a:cs typeface="Lucida Grande"/>
              </a:rPr>
              <a:t>1</a:t>
            </a:r>
            <a:r>
              <a:rPr lang="en-US" dirty="0" smtClean="0">
                <a:latin typeface="Lucida Grande"/>
                <a:cs typeface="Lucida Grande"/>
              </a:rPr>
              <a:t>=(</a:t>
            </a:r>
            <a:r>
              <a:rPr lang="en-US" b="1" dirty="0" smtClean="0">
                <a:latin typeface="Lucida Grande"/>
                <a:cs typeface="Lucida Grande"/>
              </a:rPr>
              <a:t>μ</a:t>
            </a:r>
            <a:r>
              <a:rPr lang="en-US" baseline="-25000" dirty="0" smtClean="0">
                <a:latin typeface="Lucida Grande"/>
                <a:cs typeface="Lucida Grande"/>
              </a:rPr>
              <a:t>1</a:t>
            </a:r>
            <a:r>
              <a:rPr lang="en-US" dirty="0" smtClean="0">
                <a:latin typeface="Lucida Grande"/>
                <a:cs typeface="Lucida Grande"/>
              </a:rPr>
              <a:t>,S</a:t>
            </a:r>
            <a:r>
              <a:rPr lang="en-US" baseline="-25000" dirty="0" smtClean="0">
                <a:latin typeface="Lucida Grande"/>
                <a:cs typeface="Lucida Grande"/>
              </a:rPr>
              <a:t>1</a:t>
            </a:r>
            <a:r>
              <a:rPr lang="en-US" dirty="0" smtClean="0">
                <a:latin typeface="Lucida Grande"/>
                <a:cs typeface="Lucida Grande"/>
              </a:rPr>
              <a:t>)</a:t>
            </a:r>
            <a:r>
              <a:rPr lang="en-US" dirty="0" smtClean="0"/>
              <a:t> and </a:t>
            </a:r>
            <a:r>
              <a:rPr lang="en-US" b="1" dirty="0" smtClean="0">
                <a:latin typeface="Lucida Grande"/>
                <a:cs typeface="Lucida Grande"/>
              </a:rPr>
              <a:t>θ</a:t>
            </a:r>
            <a:r>
              <a:rPr lang="en-US" baseline="-25000" dirty="0" smtClean="0">
                <a:latin typeface="Lucida Grande"/>
                <a:cs typeface="Lucida Grande"/>
              </a:rPr>
              <a:t>2</a:t>
            </a:r>
            <a:r>
              <a:rPr lang="en-US" dirty="0" smtClean="0">
                <a:latin typeface="Lucida Grande"/>
                <a:cs typeface="Lucida Grande"/>
              </a:rPr>
              <a:t>=(</a:t>
            </a:r>
            <a:r>
              <a:rPr lang="en-US" b="1" dirty="0" smtClean="0">
                <a:latin typeface="Lucida Grande"/>
                <a:cs typeface="Lucida Grande"/>
              </a:rPr>
              <a:t>μ</a:t>
            </a:r>
            <a:r>
              <a:rPr lang="en-US" baseline="-25000" dirty="0" smtClean="0">
                <a:latin typeface="Lucida Grande"/>
                <a:cs typeface="Lucida Grande"/>
              </a:rPr>
              <a:t>2</a:t>
            </a:r>
            <a:r>
              <a:rPr lang="en-US" dirty="0" smtClean="0">
                <a:latin typeface="Lucida Grande"/>
                <a:cs typeface="Lucida Grande"/>
              </a:rPr>
              <a:t>,S</a:t>
            </a:r>
            <a:r>
              <a:rPr lang="en-US" baseline="-25000" dirty="0" smtClean="0">
                <a:latin typeface="Lucida Grande"/>
                <a:cs typeface="Lucida Grande"/>
              </a:rPr>
              <a:t>2</a:t>
            </a:r>
            <a:r>
              <a:rPr lang="en-US" dirty="0" smtClean="0">
                <a:latin typeface="Lucida Grande"/>
                <a:cs typeface="Lucida Grande"/>
              </a:rPr>
              <a:t>)</a:t>
            </a:r>
            <a:r>
              <a:rPr lang="en-US" dirty="0" smtClean="0"/>
              <a:t>   </a:t>
            </a:r>
          </a:p>
          <a:p>
            <a:pPr lvl="1">
              <a:buNone/>
            </a:pPr>
            <a:r>
              <a:rPr lang="en-US" dirty="0" smtClean="0"/>
              <a:t>Where </a:t>
            </a:r>
            <a:r>
              <a:rPr lang="en-US" dirty="0" smtClean="0">
                <a:latin typeface="Lucida Grande"/>
                <a:cs typeface="Lucida Grande"/>
              </a:rPr>
              <a:t>S</a:t>
            </a:r>
            <a:r>
              <a:rPr lang="en-US" baseline="-25000" dirty="0" smtClean="0">
                <a:latin typeface="Lucida Grande"/>
                <a:cs typeface="Lucida Grande"/>
              </a:rPr>
              <a:t>i</a:t>
            </a:r>
            <a:r>
              <a:rPr lang="en-US" dirty="0" smtClean="0"/>
              <a:t> are 2x2 and </a:t>
            </a:r>
            <a:r>
              <a:rPr lang="en-US" b="1" dirty="0" err="1" smtClean="0">
                <a:latin typeface="Lucida Grande"/>
                <a:cs typeface="Lucida Grande"/>
              </a:rPr>
              <a:t>μ</a:t>
            </a:r>
            <a:r>
              <a:rPr lang="en-US" baseline="-25000" dirty="0" err="1" smtClean="0">
                <a:latin typeface="Lucida Grande"/>
                <a:cs typeface="Lucida Grande"/>
              </a:rPr>
              <a:t>i</a:t>
            </a:r>
            <a:r>
              <a:rPr lang="en-US" dirty="0" smtClean="0"/>
              <a:t> are 2x1</a:t>
            </a:r>
          </a:p>
          <a:p>
            <a:r>
              <a:rPr lang="en-US" dirty="0" smtClean="0"/>
              <a:t>Make initial guesses, then iterate EM</a:t>
            </a:r>
          </a:p>
          <a:p>
            <a:pPr lvl="1"/>
            <a:r>
              <a:rPr lang="en-US" dirty="0" smtClean="0"/>
              <a:t>What to use as initial guesses?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93</a:t>
            </a:fld>
            <a:endParaRPr lang="en-US"/>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 Example</a:t>
            </a:r>
            <a:endParaRPr lang="en-US" dirty="0"/>
          </a:p>
        </p:txBody>
      </p:sp>
      <p:sp>
        <p:nvSpPr>
          <p:cNvPr id="3" name="Content Placeholder 2"/>
          <p:cNvSpPr>
            <a:spLocks noGrp="1"/>
          </p:cNvSpPr>
          <p:nvPr>
            <p:ph idx="1"/>
          </p:nvPr>
        </p:nvSpPr>
        <p:spPr/>
        <p:txBody>
          <a:bodyPr/>
          <a:lstStyle/>
          <a:p>
            <a:r>
              <a:rPr lang="en-US" dirty="0" smtClean="0"/>
              <a:t>Initial guesses?</a:t>
            </a:r>
          </a:p>
          <a:p>
            <a:r>
              <a:rPr lang="en-US" dirty="0" smtClean="0"/>
              <a:t>Recall that </a:t>
            </a:r>
            <a:r>
              <a:rPr lang="en-US" dirty="0" smtClean="0">
                <a:latin typeface="Lucida Grande"/>
                <a:cs typeface="Lucida Grande"/>
              </a:rPr>
              <a:t>S</a:t>
            </a:r>
            <a:r>
              <a:rPr lang="en-US" dirty="0" smtClean="0"/>
              <a:t> is 2x2 and symmetric, </a:t>
            </a:r>
          </a:p>
          <a:p>
            <a:endParaRPr lang="en-US" dirty="0" smtClean="0"/>
          </a:p>
          <a:p>
            <a:pPr lvl="1"/>
            <a:r>
              <a:rPr lang="en-US" dirty="0" smtClean="0"/>
              <a:t>Which implies that </a:t>
            </a:r>
            <a:r>
              <a:rPr lang="en-US" dirty="0" err="1" smtClean="0">
                <a:latin typeface="Lucida Grande"/>
                <a:ea typeface="Lucida Grande"/>
                <a:cs typeface="Lucida Grande"/>
              </a:rPr>
              <a:t>ρ</a:t>
            </a:r>
            <a:r>
              <a:rPr lang="en-US" dirty="0" smtClean="0">
                <a:latin typeface="Lucida Grande"/>
                <a:cs typeface="Lucida Grande"/>
              </a:rPr>
              <a:t> = s</a:t>
            </a:r>
            <a:r>
              <a:rPr lang="en-US" baseline="-25000" dirty="0" smtClean="0">
                <a:latin typeface="Lucida Grande"/>
                <a:cs typeface="Lucida Grande"/>
              </a:rPr>
              <a:t>12</a:t>
            </a:r>
            <a:r>
              <a:rPr lang="en-US" dirty="0" smtClean="0">
                <a:latin typeface="Lucida Grande"/>
                <a:cs typeface="Lucida Grande"/>
              </a:rPr>
              <a:t>/sqrt(s</a:t>
            </a:r>
            <a:r>
              <a:rPr lang="en-US" baseline="-25000" dirty="0" smtClean="0">
                <a:latin typeface="Lucida Grande"/>
                <a:cs typeface="Lucida Grande"/>
              </a:rPr>
              <a:t>11</a:t>
            </a:r>
            <a:r>
              <a:rPr lang="en-US" dirty="0" smtClean="0">
                <a:latin typeface="Lucida Grande"/>
                <a:cs typeface="Lucida Grande"/>
              </a:rPr>
              <a:t>s</a:t>
            </a:r>
            <a:r>
              <a:rPr lang="en-US" baseline="-25000" dirty="0" smtClean="0">
                <a:latin typeface="Lucida Grande"/>
                <a:cs typeface="Lucida Grande"/>
              </a:rPr>
              <a:t>22</a:t>
            </a:r>
            <a:r>
              <a:rPr lang="en-US" dirty="0" smtClean="0">
                <a:latin typeface="Lucida Grande"/>
                <a:cs typeface="Lucida Grande"/>
              </a:rPr>
              <a:t>)</a:t>
            </a:r>
            <a:r>
              <a:rPr lang="en-US" dirty="0" smtClean="0"/>
              <a:t>   </a:t>
            </a:r>
          </a:p>
          <a:p>
            <a:pPr lvl="1"/>
            <a:r>
              <a:rPr lang="en-US" dirty="0" smtClean="0"/>
              <a:t>And must always have </a:t>
            </a:r>
            <a:r>
              <a:rPr lang="en-US" dirty="0" smtClean="0">
                <a:latin typeface="Lucida Grande"/>
                <a:cs typeface="Lucida Grande"/>
              </a:rPr>
              <a:t>-1 ≤ </a:t>
            </a:r>
            <a:r>
              <a:rPr lang="en-US" dirty="0" err="1" smtClean="0">
                <a:latin typeface="Lucida Grande"/>
                <a:ea typeface="Lucida Grande"/>
                <a:cs typeface="Lucida Grande"/>
              </a:rPr>
              <a:t>ρ</a:t>
            </a:r>
            <a:r>
              <a:rPr lang="en-US" dirty="0" smtClean="0">
                <a:latin typeface="Lucida Grande"/>
                <a:cs typeface="Lucida Grande"/>
              </a:rPr>
              <a:t> ≤ 1</a:t>
            </a:r>
            <a:r>
              <a:rPr lang="en-US" dirty="0" smtClean="0"/>
              <a:t>   </a:t>
            </a:r>
          </a:p>
          <a:p>
            <a:r>
              <a:rPr lang="en-US" dirty="0" smtClean="0"/>
              <a:t>This imposes restriction on </a:t>
            </a:r>
            <a:r>
              <a:rPr lang="en-US" dirty="0" smtClean="0">
                <a:latin typeface="Lucida Grande"/>
                <a:cs typeface="Lucida Grande"/>
              </a:rPr>
              <a:t>S</a:t>
            </a:r>
            <a:r>
              <a:rPr lang="en-US" dirty="0" smtClean="0"/>
              <a:t>   </a:t>
            </a:r>
          </a:p>
          <a:p>
            <a:r>
              <a:rPr lang="en-US" dirty="0" smtClean="0"/>
              <a:t>We’ll use mean and variance of </a:t>
            </a:r>
            <a:r>
              <a:rPr lang="en-US" dirty="0" smtClean="0">
                <a:latin typeface="Lucida Grande"/>
                <a:cs typeface="Lucida Grande"/>
              </a:rPr>
              <a:t>x</a:t>
            </a:r>
            <a:r>
              <a:rPr lang="en-US" dirty="0" smtClean="0"/>
              <a:t> and </a:t>
            </a:r>
            <a:r>
              <a:rPr lang="en-US" dirty="0" smtClean="0">
                <a:latin typeface="Lucida Grande"/>
                <a:cs typeface="Lucida Grande"/>
              </a:rPr>
              <a:t>y</a:t>
            </a:r>
            <a:r>
              <a:rPr lang="en-US" dirty="0" smtClean="0"/>
              <a:t> components when initializing</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94</a:t>
            </a:fld>
            <a:endParaRPr lang="en-US"/>
          </a:p>
        </p:txBody>
      </p:sp>
      <p:pic>
        <p:nvPicPr>
          <p:cNvPr id="6" name="Picture 5" descr="temp.tiff"/>
          <p:cNvPicPr>
            <a:picLocks noChangeAspect="1"/>
          </p:cNvPicPr>
          <p:nvPr/>
        </p:nvPicPr>
        <p:blipFill>
          <a:blip r:embed="rId3"/>
          <a:stretch>
            <a:fillRect/>
          </a:stretch>
        </p:blipFill>
        <p:spPr>
          <a:xfrm>
            <a:off x="1320800" y="2819400"/>
            <a:ext cx="4013200" cy="673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343400" cy="1371600"/>
          </a:xfrm>
        </p:spPr>
        <p:txBody>
          <a:bodyPr/>
          <a:lstStyle/>
          <a:p>
            <a:r>
              <a:rPr lang="en-US" dirty="0" smtClean="0"/>
              <a:t>Old Faithful: </a:t>
            </a:r>
            <a:br>
              <a:rPr lang="en-US" dirty="0" smtClean="0"/>
            </a:br>
            <a:r>
              <a:rPr lang="en-US" dirty="0" smtClean="0"/>
              <a:t>Initialization</a:t>
            </a:r>
            <a:endParaRPr lang="en-US" dirty="0"/>
          </a:p>
        </p:txBody>
      </p:sp>
      <p:sp>
        <p:nvSpPr>
          <p:cNvPr id="3" name="Content Placeholder 2"/>
          <p:cNvSpPr>
            <a:spLocks noGrp="1"/>
          </p:cNvSpPr>
          <p:nvPr>
            <p:ph idx="1"/>
          </p:nvPr>
        </p:nvSpPr>
        <p:spPr>
          <a:xfrm>
            <a:off x="533400" y="1905000"/>
            <a:ext cx="8001000" cy="4191000"/>
          </a:xfrm>
        </p:spPr>
        <p:txBody>
          <a:bodyPr/>
          <a:lstStyle/>
          <a:p>
            <a:r>
              <a:rPr lang="en-US" dirty="0" smtClean="0"/>
              <a:t>Want 2 clusters</a:t>
            </a:r>
          </a:p>
          <a:p>
            <a:r>
              <a:rPr lang="en-US" dirty="0" smtClean="0"/>
              <a:t>Initialize 2 </a:t>
            </a:r>
            <a:r>
              <a:rPr lang="en-US" dirty="0" err="1" smtClean="0"/>
              <a:t>bivariate</a:t>
            </a:r>
            <a:r>
              <a:rPr lang="en-US" dirty="0" smtClean="0"/>
              <a:t> Gaussians</a:t>
            </a:r>
          </a:p>
          <a:p>
            <a:pPr>
              <a:buNone/>
            </a:pPr>
            <a:endParaRPr lang="en-US" dirty="0" smtClean="0"/>
          </a:p>
          <a:p>
            <a:endParaRPr lang="en-US" dirty="0" smtClean="0"/>
          </a:p>
          <a:p>
            <a:pPr>
              <a:buNone/>
            </a:pPr>
            <a:endParaRPr lang="en-US" dirty="0" smtClean="0"/>
          </a:p>
          <a:p>
            <a:r>
              <a:rPr lang="en-US" dirty="0" smtClean="0"/>
              <a:t>For both </a:t>
            </a:r>
            <a:r>
              <a:rPr lang="en-US" dirty="0" smtClean="0">
                <a:latin typeface="Lucida Grande"/>
                <a:cs typeface="Lucida Grande"/>
              </a:rPr>
              <a:t>S</a:t>
            </a:r>
            <a:r>
              <a:rPr lang="en-US" baseline="-25000" dirty="0" smtClean="0">
                <a:latin typeface="Lucida Grande"/>
                <a:cs typeface="Lucida Grande"/>
              </a:rPr>
              <a:t>i</a:t>
            </a:r>
            <a:r>
              <a:rPr lang="en-US" dirty="0" smtClean="0"/>
              <a:t>, can verify that </a:t>
            </a:r>
            <a:r>
              <a:rPr lang="en-US" dirty="0" err="1" smtClean="0">
                <a:latin typeface="Lucida Grande"/>
                <a:ea typeface="Lucida Grande"/>
                <a:cs typeface="Lucida Grande"/>
              </a:rPr>
              <a:t>ρ</a:t>
            </a:r>
            <a:r>
              <a:rPr lang="en-US" dirty="0" smtClean="0">
                <a:latin typeface="Lucida Grande"/>
                <a:ea typeface="Lucida Grande"/>
                <a:cs typeface="Lucida Grande"/>
              </a:rPr>
              <a:t> </a:t>
            </a:r>
            <a:r>
              <a:rPr lang="en-US" dirty="0" smtClean="0">
                <a:latin typeface="Lucida Grande"/>
                <a:cs typeface="Lucida Grande"/>
              </a:rPr>
              <a:t>= 0.5</a:t>
            </a:r>
            <a:r>
              <a:rPr lang="en-US" dirty="0" smtClean="0"/>
              <a:t> </a:t>
            </a:r>
          </a:p>
          <a:p>
            <a:r>
              <a:rPr lang="en-US" dirty="0" smtClean="0"/>
              <a:t>Also, initialize </a:t>
            </a: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(0.6, 0.4)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95</a:t>
            </a:fld>
            <a:endParaRPr lang="en-US"/>
          </a:p>
        </p:txBody>
      </p:sp>
      <p:pic>
        <p:nvPicPr>
          <p:cNvPr id="6" name="Picture 5" descr="temp.tiff"/>
          <p:cNvPicPr>
            <a:picLocks noChangeAspect="1"/>
          </p:cNvPicPr>
          <p:nvPr/>
        </p:nvPicPr>
        <p:blipFill>
          <a:blip r:embed="rId3"/>
          <a:stretch>
            <a:fillRect/>
          </a:stretch>
        </p:blipFill>
        <p:spPr>
          <a:xfrm>
            <a:off x="5002696" y="0"/>
            <a:ext cx="4111487" cy="2590800"/>
          </a:xfrm>
          <a:prstGeom prst="rect">
            <a:avLst/>
          </a:prstGeom>
        </p:spPr>
      </p:pic>
      <p:pic>
        <p:nvPicPr>
          <p:cNvPr id="7" name="Picture 6" descr="temp.tiff"/>
          <p:cNvPicPr>
            <a:picLocks noChangeAspect="1"/>
          </p:cNvPicPr>
          <p:nvPr/>
        </p:nvPicPr>
        <p:blipFill>
          <a:blip r:embed="rId4"/>
          <a:stretch>
            <a:fillRect/>
          </a:stretch>
        </p:blipFill>
        <p:spPr>
          <a:xfrm>
            <a:off x="914400" y="3136900"/>
            <a:ext cx="4648200" cy="673100"/>
          </a:xfrm>
          <a:prstGeom prst="rect">
            <a:avLst/>
          </a:prstGeom>
        </p:spPr>
      </p:pic>
      <p:pic>
        <p:nvPicPr>
          <p:cNvPr id="8" name="Picture 7" descr="temp.tiff"/>
          <p:cNvPicPr>
            <a:picLocks noChangeAspect="1"/>
          </p:cNvPicPr>
          <p:nvPr/>
        </p:nvPicPr>
        <p:blipFill>
          <a:blip r:embed="rId5"/>
          <a:stretch>
            <a:fillRect/>
          </a:stretch>
        </p:blipFill>
        <p:spPr>
          <a:xfrm>
            <a:off x="914400" y="4038600"/>
            <a:ext cx="4749801" cy="673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 E-Step</a:t>
            </a:r>
            <a:endParaRPr lang="en-US" dirty="0"/>
          </a:p>
        </p:txBody>
      </p:sp>
      <p:sp>
        <p:nvSpPr>
          <p:cNvPr id="3" name="Content Placeholder 2"/>
          <p:cNvSpPr>
            <a:spLocks noGrp="1"/>
          </p:cNvSpPr>
          <p:nvPr>
            <p:ph idx="1"/>
          </p:nvPr>
        </p:nvSpPr>
        <p:spPr/>
        <p:txBody>
          <a:bodyPr/>
          <a:lstStyle/>
          <a:p>
            <a:r>
              <a:rPr lang="en-US" dirty="0" smtClean="0"/>
              <a:t>First E-step yields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96</a:t>
            </a:fld>
            <a:endParaRPr lang="en-US"/>
          </a:p>
        </p:txBody>
      </p:sp>
      <p:pic>
        <p:nvPicPr>
          <p:cNvPr id="6" name="Picture 5" descr="temp.tiff"/>
          <p:cNvPicPr>
            <a:picLocks noChangeAspect="1"/>
          </p:cNvPicPr>
          <p:nvPr/>
        </p:nvPicPr>
        <p:blipFill>
          <a:blip r:embed="rId2"/>
          <a:stretch>
            <a:fillRect/>
          </a:stretch>
        </p:blipFill>
        <p:spPr>
          <a:xfrm>
            <a:off x="1346200" y="2362200"/>
            <a:ext cx="6654800" cy="320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 M-Step</a:t>
            </a:r>
            <a:endParaRPr lang="en-US" dirty="0"/>
          </a:p>
        </p:txBody>
      </p:sp>
      <p:sp>
        <p:nvSpPr>
          <p:cNvPr id="3" name="Content Placeholder 2"/>
          <p:cNvSpPr>
            <a:spLocks noGrp="1"/>
          </p:cNvSpPr>
          <p:nvPr>
            <p:ph idx="1"/>
          </p:nvPr>
        </p:nvSpPr>
        <p:spPr/>
        <p:txBody>
          <a:bodyPr/>
          <a:lstStyle/>
          <a:p>
            <a:r>
              <a:rPr lang="en-US" dirty="0" smtClean="0"/>
              <a:t>First M-step yields</a:t>
            </a:r>
          </a:p>
          <a:p>
            <a:pPr lvl="1">
              <a:buNone/>
            </a:pP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(0.5704, 0.4296) </a:t>
            </a:r>
            <a:r>
              <a:rPr lang="en-US" dirty="0" smtClean="0"/>
              <a:t>    </a:t>
            </a:r>
          </a:p>
          <a:p>
            <a:r>
              <a:rPr lang="en-US" dirty="0" smtClean="0"/>
              <a:t>And</a:t>
            </a:r>
          </a:p>
          <a:p>
            <a:endParaRPr lang="en-US" dirty="0" smtClean="0"/>
          </a:p>
          <a:p>
            <a:endParaRPr lang="en-US" dirty="0" smtClean="0"/>
          </a:p>
          <a:p>
            <a:endParaRPr lang="en-US" dirty="0" smtClean="0"/>
          </a:p>
          <a:p>
            <a:r>
              <a:rPr lang="en-US" dirty="0" smtClean="0"/>
              <a:t>Easy to verify that </a:t>
            </a:r>
            <a:r>
              <a:rPr lang="en-US" dirty="0" smtClean="0">
                <a:latin typeface="Lucida Grande"/>
                <a:cs typeface="Lucida Grande"/>
              </a:rPr>
              <a:t>-1 ≤ </a:t>
            </a:r>
            <a:r>
              <a:rPr lang="en-US" dirty="0" err="1" smtClean="0">
                <a:latin typeface="Lucida Grande"/>
                <a:ea typeface="Lucida Grande"/>
                <a:cs typeface="Lucida Grande"/>
              </a:rPr>
              <a:t>ρ</a:t>
            </a:r>
            <a:r>
              <a:rPr lang="en-US" dirty="0" smtClean="0">
                <a:latin typeface="Lucida Grande"/>
                <a:cs typeface="Lucida Grande"/>
              </a:rPr>
              <a:t> ≤ 1</a:t>
            </a:r>
            <a:r>
              <a:rPr lang="en-US" dirty="0" smtClean="0"/>
              <a:t> </a:t>
            </a:r>
          </a:p>
          <a:p>
            <a:pPr lvl="1"/>
            <a:r>
              <a:rPr lang="en-US" dirty="0" smtClean="0"/>
              <a:t>For both distributions</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97</a:t>
            </a:fld>
            <a:endParaRPr lang="en-US"/>
          </a:p>
        </p:txBody>
      </p:sp>
      <p:pic>
        <p:nvPicPr>
          <p:cNvPr id="6" name="Picture 5" descr="temp.tiff"/>
          <p:cNvPicPr>
            <a:picLocks noChangeAspect="1"/>
          </p:cNvPicPr>
          <p:nvPr/>
        </p:nvPicPr>
        <p:blipFill>
          <a:blip r:embed="rId2"/>
          <a:stretch>
            <a:fillRect/>
          </a:stretch>
        </p:blipFill>
        <p:spPr>
          <a:xfrm>
            <a:off x="1143000" y="3403600"/>
            <a:ext cx="5829300" cy="635000"/>
          </a:xfrm>
          <a:prstGeom prst="rect">
            <a:avLst/>
          </a:prstGeom>
        </p:spPr>
      </p:pic>
      <p:pic>
        <p:nvPicPr>
          <p:cNvPr id="7" name="Picture 6" descr="temp.tiff"/>
          <p:cNvPicPr>
            <a:picLocks noChangeAspect="1"/>
          </p:cNvPicPr>
          <p:nvPr/>
        </p:nvPicPr>
        <p:blipFill>
          <a:blip r:embed="rId3"/>
          <a:stretch>
            <a:fillRect/>
          </a:stretch>
        </p:blipFill>
        <p:spPr>
          <a:xfrm>
            <a:off x="1117600" y="4343400"/>
            <a:ext cx="5816600" cy="622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Faithful: Convergence</a:t>
            </a:r>
            <a:endParaRPr lang="en-US" dirty="0"/>
          </a:p>
        </p:txBody>
      </p:sp>
      <p:sp>
        <p:nvSpPr>
          <p:cNvPr id="3" name="Content Placeholder 2"/>
          <p:cNvSpPr>
            <a:spLocks noGrp="1"/>
          </p:cNvSpPr>
          <p:nvPr>
            <p:ph idx="1"/>
          </p:nvPr>
        </p:nvSpPr>
        <p:spPr/>
        <p:txBody>
          <a:bodyPr/>
          <a:lstStyle/>
          <a:p>
            <a:r>
              <a:rPr lang="en-US" dirty="0" smtClean="0"/>
              <a:t>After 100 iterations of EM</a:t>
            </a:r>
          </a:p>
          <a:p>
            <a:pPr lvl="1">
              <a:buNone/>
            </a:pPr>
            <a:r>
              <a:rPr lang="en-US" b="1" dirty="0" err="1" smtClean="0">
                <a:latin typeface="Lucida Grande"/>
                <a:cs typeface="Lucida Grande"/>
              </a:rPr>
              <a:t>τ</a:t>
            </a:r>
            <a:r>
              <a:rPr lang="en-US" dirty="0" smtClean="0">
                <a:latin typeface="Lucida Grande"/>
                <a:cs typeface="Lucida Grande"/>
              </a:rPr>
              <a:t> = (τ</a:t>
            </a:r>
            <a:r>
              <a:rPr lang="en-US" baseline="-25000" dirty="0" smtClean="0">
                <a:latin typeface="Lucida Grande"/>
                <a:cs typeface="Lucida Grande"/>
              </a:rPr>
              <a:t>1</a:t>
            </a:r>
            <a:r>
              <a:rPr lang="en-US" dirty="0" smtClean="0">
                <a:latin typeface="Lucida Grande"/>
                <a:cs typeface="Lucida Grande"/>
              </a:rPr>
              <a:t>,τ</a:t>
            </a:r>
            <a:r>
              <a:rPr lang="en-US" baseline="-25000" dirty="0" smtClean="0">
                <a:latin typeface="Lucida Grande"/>
                <a:cs typeface="Lucida Grande"/>
              </a:rPr>
              <a:t>2</a:t>
            </a:r>
            <a:r>
              <a:rPr lang="en-US" dirty="0" smtClean="0">
                <a:latin typeface="Lucida Grande"/>
                <a:cs typeface="Lucida Grande"/>
              </a:rPr>
              <a:t>) = (0.5001, 0.4999) </a:t>
            </a:r>
            <a:r>
              <a:rPr lang="en-US" dirty="0" smtClean="0"/>
              <a:t>    </a:t>
            </a:r>
          </a:p>
          <a:p>
            <a:r>
              <a:rPr lang="en-US" dirty="0" smtClean="0"/>
              <a:t>With</a:t>
            </a:r>
          </a:p>
          <a:p>
            <a:endParaRPr lang="en-US" dirty="0" smtClean="0"/>
          </a:p>
          <a:p>
            <a:r>
              <a:rPr lang="en-US" dirty="0" smtClean="0"/>
              <a:t>And</a:t>
            </a:r>
          </a:p>
          <a:p>
            <a:endParaRPr lang="en-US" dirty="0" smtClean="0"/>
          </a:p>
          <a:p>
            <a:r>
              <a:rPr lang="en-US" dirty="0" smtClean="0"/>
              <a:t>Again, can verify that </a:t>
            </a:r>
            <a:r>
              <a:rPr lang="en-US" dirty="0" smtClean="0">
                <a:latin typeface="Lucida Grande"/>
                <a:cs typeface="Lucida Grande"/>
              </a:rPr>
              <a:t>-1 ≤ </a:t>
            </a:r>
            <a:r>
              <a:rPr lang="en-US" dirty="0" err="1" smtClean="0">
                <a:latin typeface="Lucida Grande"/>
                <a:ea typeface="Lucida Grande"/>
                <a:cs typeface="Lucida Grande"/>
              </a:rPr>
              <a:t>ρ</a:t>
            </a:r>
            <a:r>
              <a:rPr lang="en-US" dirty="0" smtClean="0">
                <a:latin typeface="Lucida Grande"/>
                <a:cs typeface="Lucida Grande"/>
              </a:rPr>
              <a:t> ≤ 1</a:t>
            </a:r>
            <a:r>
              <a:rPr lang="en-US" dirty="0" smtClean="0"/>
              <a:t> </a:t>
            </a:r>
          </a:p>
          <a:p>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98</a:t>
            </a:fld>
            <a:endParaRPr lang="en-US"/>
          </a:p>
        </p:txBody>
      </p:sp>
      <p:pic>
        <p:nvPicPr>
          <p:cNvPr id="6" name="Picture 5" descr="temp.tiff"/>
          <p:cNvPicPr>
            <a:picLocks noChangeAspect="1"/>
          </p:cNvPicPr>
          <p:nvPr/>
        </p:nvPicPr>
        <p:blipFill>
          <a:blip r:embed="rId2"/>
          <a:stretch>
            <a:fillRect/>
          </a:stretch>
        </p:blipFill>
        <p:spPr>
          <a:xfrm>
            <a:off x="1130300" y="3352800"/>
            <a:ext cx="5651500" cy="609600"/>
          </a:xfrm>
          <a:prstGeom prst="rect">
            <a:avLst/>
          </a:prstGeom>
        </p:spPr>
      </p:pic>
      <p:pic>
        <p:nvPicPr>
          <p:cNvPr id="7" name="Picture 6" descr="temp.tiff"/>
          <p:cNvPicPr>
            <a:picLocks noChangeAspect="1"/>
          </p:cNvPicPr>
          <p:nvPr/>
        </p:nvPicPr>
        <p:blipFill>
          <a:blip r:embed="rId3"/>
          <a:stretch>
            <a:fillRect/>
          </a:stretch>
        </p:blipFill>
        <p:spPr>
          <a:xfrm>
            <a:off x="1117600" y="4495800"/>
            <a:ext cx="5588000" cy="60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Old Faithful Clusters</a:t>
            </a:r>
            <a:endParaRPr lang="en-US" dirty="0"/>
          </a:p>
        </p:txBody>
      </p:sp>
      <p:sp>
        <p:nvSpPr>
          <p:cNvPr id="3" name="Content Placeholder 2"/>
          <p:cNvSpPr>
            <a:spLocks noGrp="1"/>
          </p:cNvSpPr>
          <p:nvPr>
            <p:ph idx="1"/>
          </p:nvPr>
        </p:nvSpPr>
        <p:spPr>
          <a:xfrm>
            <a:off x="228600" y="1676400"/>
            <a:ext cx="3505200" cy="4419600"/>
          </a:xfrm>
        </p:spPr>
        <p:txBody>
          <a:bodyPr/>
          <a:lstStyle/>
          <a:p>
            <a:r>
              <a:rPr lang="en-US" dirty="0" err="1" smtClean="0"/>
              <a:t>Centroids</a:t>
            </a:r>
            <a:r>
              <a:rPr lang="en-US" dirty="0" smtClean="0"/>
              <a:t> are means: </a:t>
            </a:r>
            <a:r>
              <a:rPr lang="en-US" b="1" dirty="0" smtClean="0">
                <a:latin typeface="Lucida Grande"/>
                <a:cs typeface="Lucida Grande"/>
              </a:rPr>
              <a:t>μ</a:t>
            </a:r>
            <a:r>
              <a:rPr lang="en-US" baseline="-25000" dirty="0" smtClean="0">
                <a:latin typeface="Lucida Grande"/>
                <a:cs typeface="Lucida Grande"/>
              </a:rPr>
              <a:t>1</a:t>
            </a:r>
            <a:r>
              <a:rPr lang="en-US" dirty="0" smtClean="0">
                <a:latin typeface="Lucida Grande"/>
                <a:cs typeface="Lucida Grande"/>
              </a:rPr>
              <a:t>,</a:t>
            </a:r>
            <a:r>
              <a:rPr lang="en-US" dirty="0" smtClean="0"/>
              <a:t> </a:t>
            </a:r>
            <a:r>
              <a:rPr lang="en-US" b="1" dirty="0" smtClean="0">
                <a:latin typeface="Lucida Grande"/>
                <a:cs typeface="Lucida Grande"/>
              </a:rPr>
              <a:t>μ</a:t>
            </a:r>
            <a:r>
              <a:rPr lang="en-US" baseline="-25000" dirty="0" smtClean="0">
                <a:latin typeface="Lucida Grande"/>
                <a:cs typeface="Lucida Grande"/>
              </a:rPr>
              <a:t>2</a:t>
            </a:r>
            <a:endParaRPr lang="en-US" dirty="0" smtClean="0"/>
          </a:p>
          <a:p>
            <a:r>
              <a:rPr lang="en-US" dirty="0" smtClean="0"/>
              <a:t>Shading is </a:t>
            </a:r>
            <a:r>
              <a:rPr lang="en-US" b="1" dirty="0" err="1" smtClean="0">
                <a:latin typeface="Lucida Grande"/>
                <a:cs typeface="Lucida Grande"/>
              </a:rPr>
              <a:t>σ</a:t>
            </a:r>
            <a:endParaRPr lang="en-US" dirty="0" smtClean="0"/>
          </a:p>
          <a:p>
            <a:pPr lvl="1"/>
            <a:r>
              <a:rPr lang="en-US" dirty="0" smtClean="0"/>
              <a:t>Darker area is within one </a:t>
            </a:r>
            <a:r>
              <a:rPr lang="en-US" b="1" dirty="0" err="1" smtClean="0">
                <a:latin typeface="Lucida Grande"/>
                <a:cs typeface="Lucida Grande"/>
              </a:rPr>
              <a:t>σ</a:t>
            </a:r>
            <a:r>
              <a:rPr lang="en-US" dirty="0" smtClean="0"/>
              <a:t>   </a:t>
            </a:r>
          </a:p>
          <a:p>
            <a:pPr lvl="1"/>
            <a:r>
              <a:rPr lang="en-US" dirty="0" smtClean="0"/>
              <a:t>Lighter area is two standard deviations from mean </a:t>
            </a:r>
            <a:endParaRPr lang="en-US" dirty="0"/>
          </a:p>
        </p:txBody>
      </p:sp>
      <p:sp>
        <p:nvSpPr>
          <p:cNvPr id="4" name="Footer Placeholder 3"/>
          <p:cNvSpPr>
            <a:spLocks noGrp="1"/>
          </p:cNvSpPr>
          <p:nvPr>
            <p:ph type="ftr" sz="quarter" idx="10"/>
          </p:nvPr>
        </p:nvSpPr>
        <p:spPr/>
        <p:txBody>
          <a:bodyPr/>
          <a:lstStyle/>
          <a:p>
            <a:pPr>
              <a:defRPr/>
            </a:pPr>
            <a:r>
              <a:rPr lang="en-US" smtClean="0"/>
              <a:t>A Collection of Clustering Concepts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99</a:t>
            </a:fld>
            <a:endParaRPr lang="en-US"/>
          </a:p>
        </p:txBody>
      </p:sp>
      <p:pic>
        <p:nvPicPr>
          <p:cNvPr id="6" name="Picture 5" descr="temp.tiff"/>
          <p:cNvPicPr>
            <a:picLocks noChangeAspect="1"/>
          </p:cNvPicPr>
          <p:nvPr/>
        </p:nvPicPr>
        <p:blipFill>
          <a:blip r:embed="rId3"/>
          <a:stretch>
            <a:fillRect/>
          </a:stretch>
        </p:blipFill>
        <p:spPr>
          <a:xfrm>
            <a:off x="3733800" y="1447800"/>
            <a:ext cx="5420008" cy="4876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11909</TotalTime>
  <Words>7184</Words>
  <Application>Microsoft Macintosh PowerPoint</Application>
  <PresentationFormat>On-screen Show (4:3)</PresentationFormat>
  <Paragraphs>1130</Paragraphs>
  <Slides>103</Slides>
  <Notes>78</Notes>
  <HiddenSlides>0</HiddenSlides>
  <MMClips>0</MMClips>
  <ScaleCrop>false</ScaleCrop>
  <HeadingPairs>
    <vt:vector size="4" baseType="variant">
      <vt:variant>
        <vt:lpstr>Theme</vt:lpstr>
      </vt:variant>
      <vt:variant>
        <vt:i4>1</vt:i4>
      </vt:variant>
      <vt:variant>
        <vt:lpstr>Slide Titles</vt:lpstr>
      </vt:variant>
      <vt:variant>
        <vt:i4>103</vt:i4>
      </vt:variant>
    </vt:vector>
  </HeadingPairs>
  <TitlesOfParts>
    <vt:vector size="104" baseType="lpstr">
      <vt:lpstr>Default Design</vt:lpstr>
      <vt:lpstr>A Comprehensible Collection of Clustering Concepts</vt:lpstr>
      <vt:lpstr>Cluster Analysis</vt:lpstr>
      <vt:lpstr>Intrinsic vs Extrinsic</vt:lpstr>
      <vt:lpstr>Agglomerative vs Divisive</vt:lpstr>
      <vt:lpstr>Hierarchical vs Partitional</vt:lpstr>
      <vt:lpstr>Hierarchical Clustering</vt:lpstr>
      <vt:lpstr>Dendrogram</vt:lpstr>
      <vt:lpstr>Distance</vt:lpstr>
      <vt:lpstr>Distance</vt:lpstr>
      <vt:lpstr>Distance</vt:lpstr>
      <vt:lpstr>One Approach to Clustering</vt:lpstr>
      <vt:lpstr>Questions</vt:lpstr>
      <vt:lpstr>Distortion</vt:lpstr>
      <vt:lpstr>Example</vt:lpstr>
      <vt:lpstr>Minimize Distortion</vt:lpstr>
      <vt:lpstr>How to Minimize Distortion?</vt:lpstr>
      <vt:lpstr>K-Means</vt:lpstr>
      <vt:lpstr>K-Means Algorithm</vt:lpstr>
      <vt:lpstr>K-Means Animation</vt:lpstr>
      <vt:lpstr>K-Means</vt:lpstr>
      <vt:lpstr>K-Means Initialization</vt:lpstr>
      <vt:lpstr>Optimal K?</vt:lpstr>
      <vt:lpstr>K-Means Initialization</vt:lpstr>
      <vt:lpstr>K-Means Initialization</vt:lpstr>
      <vt:lpstr>Variations on K-Means</vt:lpstr>
      <vt:lpstr>Measuring Cluster Quality</vt:lpstr>
      <vt:lpstr>Clustering Quality</vt:lpstr>
      <vt:lpstr>Cluster-ability?</vt:lpstr>
      <vt:lpstr>How to Validate Clusters?</vt:lpstr>
      <vt:lpstr>Internal Validation</vt:lpstr>
      <vt:lpstr>Correlation Coefficient</vt:lpstr>
      <vt:lpstr>Examples of rXY in 2-d</vt:lpstr>
      <vt:lpstr>Cluster Correlation</vt:lpstr>
      <vt:lpstr>Cluster Correlation</vt:lpstr>
      <vt:lpstr>Correlation</vt:lpstr>
      <vt:lpstr>Similarity Matrix</vt:lpstr>
      <vt:lpstr>Heat Maps</vt:lpstr>
      <vt:lpstr>Residual Sum of Squares</vt:lpstr>
      <vt:lpstr>Cohesion and Separation</vt:lpstr>
      <vt:lpstr>Notation</vt:lpstr>
      <vt:lpstr>Cohesion</vt:lpstr>
      <vt:lpstr>Separation</vt:lpstr>
      <vt:lpstr>Silhouette Coefficient</vt:lpstr>
      <vt:lpstr>Silhouette Coefficient</vt:lpstr>
      <vt:lpstr>Silhouette Coefficient</vt:lpstr>
      <vt:lpstr>Silhouette Coefficient</vt:lpstr>
      <vt:lpstr>Silhouette Coefficient</vt:lpstr>
      <vt:lpstr>External Validation</vt:lpstr>
      <vt:lpstr>Entropy and Purity</vt:lpstr>
      <vt:lpstr>Entropy</vt:lpstr>
      <vt:lpstr>Entropy</vt:lpstr>
      <vt:lpstr>Purity</vt:lpstr>
      <vt:lpstr>Entropy and Purity</vt:lpstr>
      <vt:lpstr>Visualizing Clusters</vt:lpstr>
      <vt:lpstr>Stacked Column Chart</vt:lpstr>
      <vt:lpstr>Stacked Column Chart</vt:lpstr>
      <vt:lpstr>EM Clustering</vt:lpstr>
      <vt:lpstr>EM Clustering Animation</vt:lpstr>
      <vt:lpstr>EM Clustering Example</vt:lpstr>
      <vt:lpstr>MLE</vt:lpstr>
      <vt:lpstr>Maximum Likelihood Estimator</vt:lpstr>
      <vt:lpstr>Consider a Coin Experiment</vt:lpstr>
      <vt:lpstr>Coin Example</vt:lpstr>
      <vt:lpstr>Coin Example</vt:lpstr>
      <vt:lpstr>Coin Example</vt:lpstr>
      <vt:lpstr>Coin Example</vt:lpstr>
      <vt:lpstr>EM for Coin Example</vt:lpstr>
      <vt:lpstr>EM for Coin Example</vt:lpstr>
      <vt:lpstr>E-step for Coin Example</vt:lpstr>
      <vt:lpstr>E-step for Coin Example</vt:lpstr>
      <vt:lpstr>E-step for Coin Example</vt:lpstr>
      <vt:lpstr>M-step for Coin Example</vt:lpstr>
      <vt:lpstr>EM for Clustering</vt:lpstr>
      <vt:lpstr>EM vs K-Means</vt:lpstr>
      <vt:lpstr>EM Algorithm</vt:lpstr>
      <vt:lpstr>EM Algorithm</vt:lpstr>
      <vt:lpstr>EM Algorithm</vt:lpstr>
      <vt:lpstr>EM Algorithm</vt:lpstr>
      <vt:lpstr>E-Step</vt:lpstr>
      <vt:lpstr>M-Step</vt:lpstr>
      <vt:lpstr>M-Step</vt:lpstr>
      <vt:lpstr>EM Example: Binomial</vt:lpstr>
      <vt:lpstr>Binomial Example</vt:lpstr>
      <vt:lpstr>Binomial Example: E Step</vt:lpstr>
      <vt:lpstr>Binomial Example: M Step</vt:lpstr>
      <vt:lpstr>Binomial Example: M Step</vt:lpstr>
      <vt:lpstr>Binomial Example: Convergence</vt:lpstr>
      <vt:lpstr>Gaussian Mixture Example</vt:lpstr>
      <vt:lpstr>Data</vt:lpstr>
      <vt:lpstr>Bivariate Gaussian</vt:lpstr>
      <vt:lpstr>Bivariate Gaussian:  Matrix Form</vt:lpstr>
      <vt:lpstr>Why Use Matrix Form?</vt:lpstr>
      <vt:lpstr>Old Faithful Data</vt:lpstr>
      <vt:lpstr>Old Faithful Example</vt:lpstr>
      <vt:lpstr>Old Faithful:  Initialization</vt:lpstr>
      <vt:lpstr>Old Faithful: E-Step</vt:lpstr>
      <vt:lpstr>Old Faithful: M-Step</vt:lpstr>
      <vt:lpstr>Old Faithful: Convergence</vt:lpstr>
      <vt:lpstr>Old Faithful Clusters</vt:lpstr>
      <vt:lpstr>EM Clustering</vt:lpstr>
      <vt:lpstr>Conclusion</vt:lpstr>
      <vt:lpstr>References: K-Means</vt:lpstr>
      <vt:lpstr>References: EM Clustering</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971</cp:revision>
  <dcterms:created xsi:type="dcterms:W3CDTF">2015-10-27T17:41:41Z</dcterms:created>
  <dcterms:modified xsi:type="dcterms:W3CDTF">2021-11-23T14:40:00Z</dcterms:modified>
  <cp:category/>
</cp:coreProperties>
</file>