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256" r:id="rId2"/>
    <p:sldId id="258" r:id="rId3"/>
    <p:sldId id="316" r:id="rId4"/>
    <p:sldId id="260" r:id="rId5"/>
    <p:sldId id="317" r:id="rId6"/>
    <p:sldId id="261" r:id="rId7"/>
    <p:sldId id="334" r:id="rId8"/>
    <p:sldId id="259" r:id="rId9"/>
    <p:sldId id="332" r:id="rId10"/>
    <p:sldId id="262" r:id="rId11"/>
    <p:sldId id="269" r:id="rId12"/>
    <p:sldId id="264" r:id="rId13"/>
    <p:sldId id="265" r:id="rId14"/>
    <p:sldId id="266" r:id="rId15"/>
    <p:sldId id="267" r:id="rId16"/>
    <p:sldId id="263" r:id="rId17"/>
    <p:sldId id="311" r:id="rId18"/>
    <p:sldId id="268" r:id="rId19"/>
    <p:sldId id="270" r:id="rId20"/>
    <p:sldId id="271" r:id="rId21"/>
    <p:sldId id="272" r:id="rId22"/>
    <p:sldId id="324" r:id="rId23"/>
    <p:sldId id="325" r:id="rId24"/>
    <p:sldId id="336" r:id="rId25"/>
    <p:sldId id="337" r:id="rId26"/>
    <p:sldId id="338" r:id="rId27"/>
    <p:sldId id="339" r:id="rId28"/>
    <p:sldId id="340" r:id="rId29"/>
    <p:sldId id="341" r:id="rId30"/>
    <p:sldId id="335" r:id="rId31"/>
    <p:sldId id="322" r:id="rId32"/>
    <p:sldId id="343" r:id="rId33"/>
    <p:sldId id="344" r:id="rId34"/>
    <p:sldId id="275" r:id="rId35"/>
    <p:sldId id="277" r:id="rId36"/>
    <p:sldId id="276" r:id="rId37"/>
    <p:sldId id="278" r:id="rId38"/>
    <p:sldId id="281" r:id="rId39"/>
    <p:sldId id="319" r:id="rId40"/>
    <p:sldId id="345" r:id="rId41"/>
    <p:sldId id="346" r:id="rId42"/>
    <p:sldId id="326" r:id="rId43"/>
    <p:sldId id="327" r:id="rId44"/>
    <p:sldId id="328" r:id="rId45"/>
    <p:sldId id="329" r:id="rId46"/>
    <p:sldId id="330" r:id="rId47"/>
    <p:sldId id="331" r:id="rId48"/>
    <p:sldId id="280" r:id="rId49"/>
    <p:sldId id="284" r:id="rId50"/>
    <p:sldId id="282" r:id="rId51"/>
    <p:sldId id="285" r:id="rId52"/>
    <p:sldId id="304" r:id="rId53"/>
    <p:sldId id="286" r:id="rId54"/>
    <p:sldId id="283" r:id="rId55"/>
    <p:sldId id="287" r:id="rId56"/>
    <p:sldId id="288" r:id="rId57"/>
    <p:sldId id="289" r:id="rId58"/>
    <p:sldId id="290" r:id="rId59"/>
    <p:sldId id="307" r:id="rId60"/>
    <p:sldId id="292" r:id="rId61"/>
    <p:sldId id="293" r:id="rId62"/>
    <p:sldId id="295" r:id="rId63"/>
    <p:sldId id="298" r:id="rId64"/>
    <p:sldId id="299" r:id="rId65"/>
    <p:sldId id="300" r:id="rId66"/>
    <p:sldId id="296" r:id="rId67"/>
    <p:sldId id="297" r:id="rId68"/>
    <p:sldId id="301" r:id="rId69"/>
    <p:sldId id="302" r:id="rId70"/>
    <p:sldId id="303" r:id="rId71"/>
    <p:sldId id="305" r:id="rId72"/>
    <p:sldId id="308" r:id="rId73"/>
    <p:sldId id="306" r:id="rId74"/>
    <p:sldId id="310" r:id="rId75"/>
    <p:sldId id="366" r:id="rId76"/>
    <p:sldId id="314" r:id="rId77"/>
    <p:sldId id="312" r:id="rId78"/>
    <p:sldId id="313" r:id="rId79"/>
    <p:sldId id="315" r:id="rId80"/>
    <p:sldId id="350" r:id="rId81"/>
    <p:sldId id="348" r:id="rId82"/>
    <p:sldId id="349" r:id="rId83"/>
    <p:sldId id="352" r:id="rId84"/>
    <p:sldId id="361" r:id="rId85"/>
    <p:sldId id="354" r:id="rId86"/>
    <p:sldId id="351" r:id="rId87"/>
    <p:sldId id="353" r:id="rId88"/>
    <p:sldId id="355" r:id="rId89"/>
    <p:sldId id="356" r:id="rId90"/>
    <p:sldId id="357" r:id="rId91"/>
    <p:sldId id="363" r:id="rId92"/>
    <p:sldId id="364" r:id="rId93"/>
    <p:sldId id="365" r:id="rId94"/>
    <p:sldId id="294" r:id="rId95"/>
    <p:sldId id="309" r:id="rId96"/>
    <p:sldId id="273" r:id="rId97"/>
    <p:sldId id="347" r:id="rId9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9/28/21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2161017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38278715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 is the max over points on the dark black line. The</a:t>
            </a:r>
            <a:r>
              <a:rPr lang="en-US" baseline="0" dirty="0" smtClean="0"/>
              <a:t> (</a:t>
            </a:r>
            <a:r>
              <a:rPr lang="en-US" baseline="0" dirty="0" err="1" smtClean="0"/>
              <a:t>x,y</a:t>
            </a:r>
            <a:r>
              <a:rPr lang="en-US" baseline="0" dirty="0" smtClean="0"/>
              <a:t>) values corresponding to the black curve are given by the blue dashed line.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28</a:t>
            </a:fld>
            <a:endParaRPr lang="en-US"/>
          </a:p>
        </p:txBody>
      </p:sp>
    </p:spTree>
    <p:extLst>
      <p:ext uri="{BB962C8B-B14F-4D97-AF65-F5344CB8AC3E}">
        <p14:creationId xmlns:p14="http://schemas.microsoft.com/office/powerpoint/2010/main" val="38006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max here is over (</a:t>
            </a:r>
            <a:r>
              <a:rPr lang="en-US" dirty="0" err="1" smtClean="0"/>
              <a:t>x,y</a:t>
            </a:r>
            <a:r>
              <a:rPr lang="en-US" dirty="0" smtClean="0"/>
              <a:t>).</a:t>
            </a:r>
          </a:p>
          <a:p>
            <a:r>
              <a:rPr lang="en-US" dirty="0" smtClean="0"/>
              <a:t>The advantage here is that we can use standard techniques from calculus to solve.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29</a:t>
            </a:fld>
            <a:endParaRPr lang="en-US"/>
          </a:p>
        </p:txBody>
      </p:sp>
    </p:spTree>
    <p:extLst>
      <p:ext uri="{BB962C8B-B14F-4D97-AF65-F5344CB8AC3E}">
        <p14:creationId xmlns:p14="http://schemas.microsoft.com/office/powerpoint/2010/main" val="366732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converting the constrained optimization problem to an unconstrained optimization, we can apply calculus. This is why we use the </a:t>
            </a:r>
            <a:r>
              <a:rPr lang="en-US" baseline="0" dirty="0" err="1" smtClean="0"/>
              <a:t>Lagrangian</a:t>
            </a:r>
            <a:r>
              <a:rPr lang="en-US" baseline="0" dirty="0" smtClean="0"/>
              <a:t> form of the problem.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32</a:t>
            </a:fld>
            <a:endParaRPr lang="en-US"/>
          </a:p>
        </p:txBody>
      </p:sp>
    </p:spTree>
    <p:extLst>
      <p:ext uri="{BB962C8B-B14F-4D97-AF65-F5344CB8AC3E}">
        <p14:creationId xmlns:p14="http://schemas.microsoft.com/office/powerpoint/2010/main" val="366732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more, more, a</a:t>
            </a:r>
            <a:r>
              <a:rPr lang="en-US" dirty="0" smtClean="0"/>
              <a:t>s Andrea True would say</a:t>
            </a:r>
            <a:r>
              <a:rPr lang="is-IS"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33</a:t>
            </a:fld>
            <a:endParaRPr lang="en-US"/>
          </a:p>
        </p:txBody>
      </p:sp>
    </p:spTree>
    <p:extLst>
      <p:ext uri="{BB962C8B-B14F-4D97-AF65-F5344CB8AC3E}">
        <p14:creationId xmlns:p14="http://schemas.microsoft.com/office/powerpoint/2010/main" val="2640183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Lots of geometric examples of Lagrange multipliers can be found online.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we are i</a:t>
            </a:r>
            <a:r>
              <a:rPr lang="en-US" dirty="0" smtClean="0"/>
              <a:t>gnoring the inequality constraints (for now). Of course, we’ll solve this using Lagrange multipliers…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a:t>
            </a:r>
            <a:r>
              <a:rPr lang="en-US" baseline="0" dirty="0" smtClean="0"/>
              <a:t> is that the uniform distribution maximizes the entropy (i.e., it has the maximum uncertainty). Does this make sense, intuitively? And what does this say about selecting cryptographic keys “at random”, for example?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That</a:t>
            </a:r>
            <a:r>
              <a:rPr lang="en-US" baseline="0" dirty="0" smtClean="0"/>
              <a:t> “another author” is </a:t>
            </a:r>
            <a:r>
              <a:rPr lang="en-US" sz="1200" kern="1200" dirty="0" smtClean="0">
                <a:solidFill>
                  <a:schemeClr val="tx1"/>
                </a:solidFill>
                <a:effectLst/>
                <a:latin typeface="Comic Sans MS" charset="0"/>
                <a:ea typeface="ＭＳ Ｐゴシック" charset="-128"/>
                <a:cs typeface="ＭＳ Ｐゴシック" charset="-128"/>
              </a:rPr>
              <a:t>K. P. Bennett and C. Campbell, Support Vector Machines: Hype or hallelujah?, SIGKDD Explorations, 2(2):1–13, December 2000.</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a:t>
            </a:fld>
            <a:endParaRPr lang="en-US"/>
          </a:p>
        </p:txBody>
      </p:sp>
    </p:spTree>
    <p:extLst>
      <p:ext uri="{BB962C8B-B14F-4D97-AF65-F5344CB8AC3E}">
        <p14:creationId xmlns:p14="http://schemas.microsoft.com/office/powerpoint/2010/main" val="151184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provide more details here</a:t>
            </a:r>
            <a:r>
              <a:rPr lang="en-US" baseline="0" dirty="0" smtClean="0"/>
              <a:t> as this would take us too far afield</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41</a:t>
            </a:fld>
            <a:endParaRPr lang="en-US"/>
          </a:p>
        </p:txBody>
      </p:sp>
    </p:spTree>
    <p:extLst>
      <p:ext uri="{BB962C8B-B14F-4D97-AF65-F5344CB8AC3E}">
        <p14:creationId xmlns:p14="http://schemas.microsoft.com/office/powerpoint/2010/main" val="2331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original problem is minimization,</a:t>
            </a:r>
            <a:r>
              <a:rPr lang="en-US" baseline="0" dirty="0" smtClean="0"/>
              <a:t> then just change all “min” to “max” and vice-versa, and everything still works.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points </a:t>
            </a:r>
            <a:r>
              <a:rPr lang="en-US" dirty="0" smtClean="0">
                <a:latin typeface="Lucida Grande"/>
                <a:cs typeface="Lucida Grande"/>
              </a:rPr>
              <a:t>X</a:t>
            </a:r>
            <a:r>
              <a:rPr lang="en-US" baseline="-25000" dirty="0" smtClean="0">
                <a:latin typeface="Lucida Grande"/>
                <a:cs typeface="Lucida Grande"/>
              </a:rPr>
              <a:t>i </a:t>
            </a:r>
            <a:r>
              <a:rPr lang="en-US" dirty="0" smtClean="0"/>
              <a:t>are feature vectors,</a:t>
            </a:r>
            <a:r>
              <a:rPr lang="en-US" baseline="0" dirty="0" smtClean="0"/>
              <a:t> </a:t>
            </a:r>
            <a:r>
              <a:rPr lang="en-US" dirty="0" smtClean="0"/>
              <a:t>or they can be viewed as observations.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49</a:t>
            </a:fld>
            <a:endParaRPr lang="en-US"/>
          </a:p>
        </p:txBody>
      </p:sp>
    </p:spTree>
    <p:extLst>
      <p:ext uri="{BB962C8B-B14F-4D97-AF65-F5344CB8AC3E}">
        <p14:creationId xmlns:p14="http://schemas.microsoft.com/office/powerpoint/2010/main" val="150652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That is, we have an inequality for every point in the training set, and all of them must be true after training, so these are constraints.</a:t>
            </a: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“red” means it’s classified as type “+1”, while “blue” means it’s classified as type “-1”.</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W = (w</a:t>
            </a:r>
            <a:r>
              <a:rPr lang="en-US" baseline="-25000" dirty="0" smtClean="0"/>
              <a:t>1</a:t>
            </a:r>
            <a:r>
              <a:rPr lang="en-US" baseline="0" dirty="0" smtClean="0"/>
              <a:t>,w</a:t>
            </a:r>
            <a:r>
              <a:rPr lang="en-US" baseline="-25000" dirty="0" smtClean="0"/>
              <a:t>2</a:t>
            </a:r>
            <a:r>
              <a:rPr lang="en-US" baseline="0" dirty="0" smtClean="0"/>
              <a:t>), the length of W is ||W|| = sqrt(w</a:t>
            </a:r>
            <a:r>
              <a:rPr lang="en-US" baseline="-25000" dirty="0" smtClean="0"/>
              <a:t>1</a:t>
            </a:r>
            <a:r>
              <a:rPr lang="en-US" baseline="30000" dirty="0" smtClean="0"/>
              <a:t>2</a:t>
            </a:r>
            <a:r>
              <a:rPr lang="en-US" baseline="0" dirty="0" smtClean="0"/>
              <a:t> + w</a:t>
            </a:r>
            <a:r>
              <a:rPr lang="en-US" baseline="-25000" dirty="0" smtClean="0"/>
              <a:t>2</a:t>
            </a:r>
            <a:r>
              <a:rPr lang="en-US" baseline="30000" dirty="0" smtClean="0"/>
              <a:t>2</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“kernel trick” is the tricky one (I couldn’t resist…). Also,</a:t>
            </a:r>
            <a:r>
              <a:rPr lang="en-US" baseline="0" dirty="0" smtClean="0"/>
              <a:t> it is interesting to contrast number 3 (working in a higher dimensional space) to PCA, where we talked a lot about trying to </a:t>
            </a:r>
            <a:r>
              <a:rPr lang="en-US" i="1" baseline="0" dirty="0" smtClean="0"/>
              <a:t>reduce</a:t>
            </a:r>
            <a:r>
              <a:rPr lang="en-US" baseline="0" dirty="0" smtClean="0"/>
              <a:t> the dimensionality of the problem. In contrast, in SVM we purposely </a:t>
            </a:r>
            <a:r>
              <a:rPr lang="en-US" i="1" baseline="0" dirty="0" smtClean="0"/>
              <a:t>increase</a:t>
            </a:r>
            <a:r>
              <a:rPr lang="en-US" baseline="0" dirty="0" smtClean="0"/>
              <a:t> the dimensionality.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there is one constraint for every point in the training</a:t>
            </a:r>
            <a:r>
              <a:rPr lang="en-US" baseline="0" dirty="0" smtClean="0"/>
              <a:t> set.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Easier</a:t>
            </a:r>
            <a:r>
              <a:rPr lang="en-US" baseline="0" dirty="0" smtClean="0"/>
              <a:t> to </a:t>
            </a:r>
            <a:r>
              <a:rPr lang="en-US" dirty="0" err="1" smtClean="0"/>
              <a:t>eal</a:t>
            </a:r>
            <a:r>
              <a:rPr lang="en-US" dirty="0" smtClean="0"/>
              <a:t> with squared</a:t>
            </a:r>
            <a:r>
              <a:rPr lang="en-US" baseline="0" dirty="0" smtClean="0"/>
              <a:t> </a:t>
            </a:r>
            <a:r>
              <a:rPr lang="en-US" dirty="0" smtClean="0"/>
              <a:t>Euclidean</a:t>
            </a:r>
            <a:r>
              <a:rPr lang="en-US" baseline="0" dirty="0" smtClean="0"/>
              <a:t> distance</a:t>
            </a:r>
            <a:r>
              <a:rPr lang="mr-IN"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come back to the issue of the inequalities in</a:t>
            </a:r>
            <a:r>
              <a:rPr lang="en-US" baseline="0" dirty="0" smtClean="0"/>
              <a:t> a few slides.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Homework --- covert</a:t>
            </a:r>
            <a:r>
              <a:rPr lang="en-US" baseline="0" dirty="0" smtClean="0"/>
              <a:t> </a:t>
            </a:r>
            <a:r>
              <a:rPr lang="en-US" dirty="0" smtClean="0">
                <a:latin typeface="Lucida Grande"/>
                <a:cs typeface="Lucida Grande"/>
              </a:rPr>
              <a:t>L on previous</a:t>
            </a:r>
            <a:r>
              <a:rPr lang="en-US" baseline="0" dirty="0" smtClean="0">
                <a:latin typeface="Lucida Grande"/>
                <a:cs typeface="Lucida Grande"/>
              </a:rPr>
              <a:t> slide to form on this slide.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a:t>
            </a:r>
            <a:r>
              <a:rPr lang="en-US" dirty="0" smtClean="0"/>
              <a:t>ote that the conditions </a:t>
            </a:r>
            <a:r>
              <a:rPr lang="en-US" dirty="0" err="1" smtClean="0">
                <a:latin typeface="Lucida Grande"/>
                <a:cs typeface="Lucida Grande"/>
              </a:rPr>
              <a:t>λ</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t> are needed as part of the </a:t>
            </a:r>
            <a:r>
              <a:rPr lang="en-US" baseline="0" dirty="0" smtClean="0"/>
              <a:t>statement of the dual problem. Also, the dual problem only gives an exact solution to the original problem for certain cases (convex functions, to be precise). See the </a:t>
            </a:r>
            <a:r>
              <a:rPr lang="en-US" sz="1200" kern="1200" baseline="0" dirty="0" smtClean="0">
                <a:solidFill>
                  <a:schemeClr val="tx1"/>
                </a:solidFill>
                <a:latin typeface="Comic Sans MS" charset="0"/>
                <a:ea typeface="ＭＳ Ｐゴシック" charset="-128"/>
                <a:cs typeface="ＭＳ Ｐゴシック" charset="-128"/>
              </a:rPr>
              <a:t>Kuhn-Tucker Theorem if you really want to know why the dual problem works.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go into some detail on how to solve this quadratic programming problem later in these slides.</a:t>
            </a:r>
            <a:r>
              <a:rPr lang="en-US" baseline="0" dirty="0" smtClean="0"/>
              <a:t> And, of course, homework problems explore this further.</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answer this question</a:t>
            </a:r>
            <a:r>
              <a:rPr lang="en-US" baseline="0" dirty="0" smtClean="0"/>
              <a:t> in a couple of slides…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Again, “red” means it’s classified as type +“1”, while “blue” means it’s classified as type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Also, note that for SVM, when we say “scoring”, we really mean “classifying”.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see this again in a couple</a:t>
            </a:r>
            <a:r>
              <a:rPr lang="en-US" baseline="0" dirty="0" smtClean="0"/>
              <a:t> of</a:t>
            </a:r>
            <a:r>
              <a:rPr lang="en-US" dirty="0" smtClean="0"/>
              <a:t> slides, but the main</a:t>
            </a:r>
            <a:r>
              <a:rPr lang="en-US" baseline="0" dirty="0" smtClean="0"/>
              <a:t> reason why it is better has to do with the kernel trick. It’ll take a few (more) slides before we get to that.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that we ignored the inequalities when setting up the </a:t>
            </a:r>
            <a:r>
              <a:rPr lang="en-US" baseline="0" dirty="0" err="1" smtClean="0"/>
              <a:t>Lagrangian</a:t>
            </a:r>
            <a:r>
              <a:rPr lang="en-US" baseline="0" dirty="0" smtClean="0"/>
              <a:t>. Here, we are saying that that was an OK thing to do.</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“skip”,</a:t>
            </a:r>
            <a:r>
              <a:rPr lang="en-US" baseline="0" dirty="0" smtClean="0"/>
              <a:t> it would be more accurate to say that the intermediate (testing) step is built into the SVM process.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67</a:t>
            </a:fld>
            <a:endParaRPr lang="en-US"/>
          </a:p>
        </p:txBody>
      </p:sp>
    </p:spTree>
    <p:extLst>
      <p:ext uri="{BB962C8B-B14F-4D97-AF65-F5344CB8AC3E}">
        <p14:creationId xmlns:p14="http://schemas.microsoft.com/office/powerpoint/2010/main" val="780770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somewhat reminiscent of PCA, where we only compute a small number of dot products when scoring.</a:t>
            </a:r>
            <a:endParaRPr lang="en-US" dirty="0" smtClean="0"/>
          </a:p>
          <a:p>
            <a:r>
              <a:rPr lang="en-US" dirty="0" smtClean="0"/>
              <a:t>Also,</a:t>
            </a:r>
            <a:r>
              <a:rPr lang="en-US" baseline="0" dirty="0" smtClean="0"/>
              <a:t> w</a:t>
            </a:r>
            <a:r>
              <a:rPr lang="en-US" dirty="0" smtClean="0"/>
              <a:t>hen we </a:t>
            </a:r>
            <a:r>
              <a:rPr lang="en-US" baseline="0" dirty="0" smtClean="0"/>
              <a:t>discuss the kernel trick, we’ll see just how useful it is to have f(X) in this form.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view solving this problem without a soft margin as an example of </a:t>
            </a:r>
            <a:r>
              <a:rPr lang="en-US" baseline="0" dirty="0" err="1" smtClean="0"/>
              <a:t>overfitting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69</a:t>
            </a:fld>
            <a:endParaRPr lang="en-US"/>
          </a:p>
        </p:txBody>
      </p:sp>
    </p:spTree>
    <p:extLst>
      <p:ext uri="{BB962C8B-B14F-4D97-AF65-F5344CB8AC3E}">
        <p14:creationId xmlns:p14="http://schemas.microsoft.com/office/powerpoint/2010/main" val="508516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latin typeface="Lucida Grande"/>
                <a:cs typeface="Lucida Grande"/>
              </a:rPr>
              <a:t>ε</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t>give</a:t>
            </a:r>
            <a:r>
              <a:rPr lang="en-US" baseline="0" dirty="0" smtClean="0"/>
              <a:t> us a way to measure the error and C gives us explicit control over how much error we are willing to tolerate.</a:t>
            </a:r>
          </a:p>
          <a:p>
            <a:r>
              <a:rPr lang="en-US" baseline="0" dirty="0" smtClean="0"/>
              <a:t>Here, we are still separating with a </a:t>
            </a:r>
            <a:r>
              <a:rPr lang="en-US" baseline="0" dirty="0" err="1" smtClean="0"/>
              <a:t>hyperplane</a:t>
            </a:r>
            <a:r>
              <a:rPr lang="en-US" baseline="0" dirty="0" smtClean="0"/>
              <a:t>, but allowing for errors when doing so.</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that if C = ∞, then we end up with the same problem we had before. And, the smaller that we choose C &gt; 0, the softer the margin, i.e., the more errors that we allow </a:t>
            </a:r>
            <a:r>
              <a:rPr lang="en-US" baseline="0" smtClean="0"/>
              <a:t>in training.</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Again, the only change to training is the condition</a:t>
            </a:r>
            <a:r>
              <a:rPr lang="en-US" baseline="0" dirty="0" smtClean="0"/>
              <a:t> involving C. And there is no change in scoring due to the introduction of the slack variables in the optimization problem.</a:t>
            </a:r>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may already look tricky, but we</a:t>
            </a:r>
            <a:r>
              <a:rPr lang="en-US" baseline="0" dirty="0" smtClean="0"/>
              <a:t> haven’t even gotten to the real trick yet.</a:t>
            </a:r>
          </a:p>
          <a:p>
            <a:r>
              <a:rPr lang="en-US" baseline="0" dirty="0" smtClean="0"/>
              <a:t>We can replace the dot product in the input space with a more complex function that, in effect, maps to a higher dimensional space, and then computes a dot product. The only catch is that we want the computation (in terms of the input space) to remain simple.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choosing </a:t>
            </a:r>
            <a:r>
              <a:rPr lang="en-US" dirty="0" err="1" smtClean="0"/>
              <a:t>kernal</a:t>
            </a:r>
            <a:r>
              <a:rPr lang="en-US" dirty="0" smtClean="0"/>
              <a:t> appropriately, computation in terms of input space data remains easy.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75</a:t>
            </a:fld>
            <a:endParaRPr lang="en-US"/>
          </a:p>
        </p:txBody>
      </p:sp>
    </p:spTree>
    <p:extLst>
      <p:ext uri="{BB962C8B-B14F-4D97-AF65-F5344CB8AC3E}">
        <p14:creationId xmlns:p14="http://schemas.microsoft.com/office/powerpoint/2010/main" val="686000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 when scoring, the sum for </a:t>
            </a:r>
            <a:r>
              <a:rPr lang="en-US" dirty="0" err="1" smtClean="0"/>
              <a:t>f(X</a:t>
            </a:r>
            <a:r>
              <a:rPr lang="en-US" dirty="0" smtClean="0"/>
              <a:t>)</a:t>
            </a:r>
            <a:r>
              <a:rPr lang="en-US" baseline="0" dirty="0" smtClean="0"/>
              <a:t> is computed over support vectors, not all </a:t>
            </a:r>
            <a:r>
              <a:rPr lang="en-US" baseline="0" dirty="0" err="1" smtClean="0"/>
              <a:t>n</a:t>
            </a:r>
            <a:r>
              <a:rPr lang="en-US" baseline="0" dirty="0" smtClean="0"/>
              <a:t> vectors in the training set. So, scoring is much more efficient than it might appear at first glance.</a:t>
            </a:r>
          </a:p>
          <a:p>
            <a:r>
              <a:rPr lang="en-US" baseline="0" dirty="0" smtClean="0"/>
              <a:t>Also, as long as </a:t>
            </a:r>
            <a:r>
              <a:rPr lang="en-US" dirty="0" smtClean="0">
                <a:latin typeface="Lucida Grande"/>
                <a:cs typeface="Lucida Grande"/>
              </a:rPr>
              <a:t>K(</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ea typeface="Wingdings"/>
                <a:cs typeface="Lucida Grande"/>
              </a:rPr>
              <a:t>,</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is a dot product in the feature space, it </a:t>
            </a:r>
            <a:r>
              <a:rPr lang="en-US" baseline="0" dirty="0" smtClean="0"/>
              <a:t>produces a scalar and the math works. By using inner product (i.e., dot product in feature space) and choosing kernel functions wisely, the computation remains efficient in input space.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points</a:t>
            </a:r>
            <a:r>
              <a:rPr lang="en-US" baseline="0" dirty="0" smtClean="0"/>
              <a:t> are all</a:t>
            </a:r>
            <a:r>
              <a:rPr lang="en-US" dirty="0" smtClean="0"/>
              <a:t> labeled as either “red” or “blue”. Also, the point of using a </a:t>
            </a:r>
            <a:r>
              <a:rPr lang="en-US" dirty="0" err="1" smtClean="0"/>
              <a:t>hyperplane</a:t>
            </a:r>
            <a:r>
              <a:rPr lang="en-US" dirty="0" smtClean="0"/>
              <a:t> is that it’s linear, and everybody loves linear stuff.</a:t>
            </a:r>
          </a:p>
          <a:p>
            <a:endParaRPr lang="en-US" dirty="0" smtClean="0"/>
          </a:p>
          <a:p>
            <a:r>
              <a:rPr lang="en-US" dirty="0" smtClean="0"/>
              <a:t>Note that these</a:t>
            </a:r>
            <a:r>
              <a:rPr lang="en-US" baseline="0" dirty="0" smtClean="0"/>
              <a:t> data points could represent any 2 features. For example, in malware detection, features might be file size and entropy. Or, we might have an HMM-based score and a PCA-based score. Then we would be using the SVM to determine how to classify based on these two scores. Again, SVM is not a scoring technique in the same sense as HMM, PCA, PHMM, etc. Instead, it is a method for binary classification based on multidimensional data.</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Amazingly, the function </a:t>
            </a:r>
            <a:r>
              <a:rPr lang="en-US" dirty="0" err="1" smtClean="0">
                <a:latin typeface="Lucida Grande"/>
                <a:ea typeface="Lucida Grande"/>
                <a:cs typeface="Lucida Grande"/>
              </a:rPr>
              <a:t>ϕ</a:t>
            </a:r>
            <a:r>
              <a:rPr lang="en-US" dirty="0" smtClean="0"/>
              <a:t> has completely vanished from the scene. That’s the real </a:t>
            </a:r>
            <a:r>
              <a:rPr lang="en-US" smtClean="0"/>
              <a:t>trick here…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the radial-basis function can be</a:t>
            </a:r>
            <a:r>
              <a:rPr lang="en-US" baseline="0" dirty="0" smtClean="0"/>
              <a:t> written more succinctly as </a:t>
            </a:r>
            <a:r>
              <a:rPr lang="en-US" dirty="0" smtClean="0">
                <a:latin typeface="Lucida Grande"/>
                <a:cs typeface="Lucida Grande"/>
              </a:rPr>
              <a:t>K(</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 exp(1/(2σ</a:t>
            </a:r>
            <a:r>
              <a:rPr lang="en-US" baseline="30000" dirty="0" smtClean="0">
                <a:latin typeface="Lucida Grande"/>
                <a:cs typeface="Lucida Grande"/>
              </a:rPr>
              <a:t>2</a:t>
            </a:r>
            <a:r>
              <a:rPr lang="en-US" dirty="0" smtClean="0">
                <a:latin typeface="Lucida Grande"/>
                <a:cs typeface="Lucida Grande"/>
              </a:rPr>
              <a:t>)||X</a:t>
            </a:r>
            <a:r>
              <a:rPr lang="en-US" baseline="-25000" dirty="0" smtClean="0">
                <a:latin typeface="Lucida Grande"/>
                <a:cs typeface="Lucida Grande"/>
              </a:rPr>
              <a:t>i </a:t>
            </a:r>
            <a:r>
              <a:rPr lang="en-US" dirty="0" smtClean="0">
                <a:latin typeface="Lucida Grande"/>
                <a:ea typeface="Wingdings"/>
                <a:cs typeface="Lucida Grande"/>
              </a:rPr>
              <a:t>– </a:t>
            </a:r>
            <a:r>
              <a:rPr lang="en-US" dirty="0" smtClean="0">
                <a:latin typeface="Lucida Grande"/>
                <a:cs typeface="Lucida Grande"/>
              </a:rPr>
              <a:t>X</a:t>
            </a:r>
            <a:r>
              <a:rPr lang="en-US" baseline="-25000" dirty="0" smtClean="0">
                <a:latin typeface="Lucida Grande"/>
                <a:cs typeface="Lucida Grande"/>
              </a:rPr>
              <a:t>j</a:t>
            </a:r>
            <a:r>
              <a:rPr lang="en-US" baseline="0" dirty="0" smtClean="0">
                <a:latin typeface="Lucida Grande"/>
                <a:cs typeface="Lucida Grande"/>
              </a:rPr>
              <a:t>||</a:t>
            </a:r>
            <a:r>
              <a:rPr lang="en-US" baseline="30000" dirty="0" smtClean="0">
                <a:latin typeface="Lucida Grande"/>
                <a:cs typeface="Lucida Grande"/>
              </a:rPr>
              <a:t>2</a:t>
            </a:r>
            <a:r>
              <a:rPr lang="en-US" dirty="0" smtClean="0">
                <a:latin typeface="Lucida Grande"/>
                <a:cs typeface="Lucida Grande"/>
              </a:rPr>
              <a:t>)</a:t>
            </a:r>
            <a:r>
              <a:rPr lang="en-US" baseline="0" dirty="0" smtClean="0"/>
              <a:t>. Above, we want to emphasize the dot product.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in addition to selecting the kernel function, we must determine relevant parameter(s).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assuming a linear kernel</a:t>
            </a:r>
            <a:r>
              <a:rPr lang="en-US" smtClean="0"/>
              <a:t>,</a:t>
            </a:r>
            <a:r>
              <a:rPr lang="en-US" baseline="0" smtClean="0"/>
              <a:t> but t</a:t>
            </a:r>
            <a:r>
              <a:rPr lang="en-US" smtClean="0"/>
              <a:t>he</a:t>
            </a:r>
            <a:r>
              <a:rPr lang="en-US" baseline="0" smtClean="0"/>
              <a:t> </a:t>
            </a:r>
            <a:r>
              <a:rPr lang="en-US" baseline="0" dirty="0" smtClean="0"/>
              <a:t>same analysis will work for any kernel function.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81</a:t>
            </a:fld>
            <a:endParaRPr lang="en-US"/>
          </a:p>
        </p:txBody>
      </p:sp>
    </p:spTree>
    <p:extLst>
      <p:ext uri="{BB962C8B-B14F-4D97-AF65-F5344CB8AC3E}">
        <p14:creationId xmlns:p14="http://schemas.microsoft.com/office/powerpoint/2010/main" val="22943305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a:t>
            </a:r>
            <a:r>
              <a:rPr lang="en-US" baseline="0" dirty="0" smtClean="0"/>
              <a:t> is sparse in the sense that most of the </a:t>
            </a:r>
            <a:r>
              <a:rPr lang="en-US" dirty="0" err="1" smtClean="0">
                <a:latin typeface="Lucida Grande"/>
                <a:cs typeface="Lucida Grande"/>
              </a:rPr>
              <a:t>λ</a:t>
            </a:r>
            <a:r>
              <a:rPr lang="en-US" baseline="-25000" dirty="0" err="1" smtClean="0">
                <a:latin typeface="Lucida Grande"/>
                <a:cs typeface="Lucida Grande"/>
              </a:rPr>
              <a:t>i</a:t>
            </a:r>
            <a:r>
              <a:rPr lang="en-US" dirty="0" smtClean="0"/>
              <a:t> </a:t>
            </a:r>
            <a:r>
              <a:rPr lang="en-US" baseline="0" dirty="0" smtClean="0"/>
              <a:t>will be 0.</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82</a:t>
            </a:fld>
            <a:endParaRPr lang="en-US"/>
          </a:p>
        </p:txBody>
      </p:sp>
    </p:spTree>
    <p:extLst>
      <p:ext uri="{BB962C8B-B14F-4D97-AF65-F5344CB8AC3E}">
        <p14:creationId xmlns:p14="http://schemas.microsoft.com/office/powerpoint/2010/main" val="672377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Much</a:t>
            </a:r>
            <a:r>
              <a:rPr lang="en-US" baseline="0" dirty="0" smtClean="0"/>
              <a:t> of the</a:t>
            </a:r>
            <a:r>
              <a:rPr lang="en-US" dirty="0" smtClean="0"/>
              <a:t> material here</a:t>
            </a:r>
            <a:r>
              <a:rPr lang="en-US" baseline="0" dirty="0" smtClean="0"/>
              <a:t> and on the next few slides </a:t>
            </a:r>
            <a:r>
              <a:rPr lang="en-US" dirty="0" smtClean="0"/>
              <a:t>is</a:t>
            </a:r>
            <a:r>
              <a:rPr lang="en-US" baseline="0" dirty="0" smtClean="0"/>
              <a:t> </a:t>
            </a:r>
            <a:r>
              <a:rPr lang="en-US" dirty="0" smtClean="0"/>
              <a:t>from </a:t>
            </a:r>
            <a:r>
              <a:rPr lang="en-US" dirty="0" err="1" smtClean="0"/>
              <a:t>Bottou</a:t>
            </a:r>
            <a:r>
              <a:rPr lang="en-US" dirty="0" smtClean="0"/>
              <a:t> and Lin’s excellent paper, Support Vector Machine Solvers, https://</a:t>
            </a:r>
            <a:r>
              <a:rPr lang="en-US" dirty="0" err="1" smtClean="0"/>
              <a:t>www.csie.ntu.edu.tw</a:t>
            </a:r>
            <a:r>
              <a:rPr lang="en-US" dirty="0" smtClean="0"/>
              <a:t>/~</a:t>
            </a:r>
            <a:r>
              <a:rPr lang="en-US" dirty="0" err="1" smtClean="0"/>
              <a:t>cjlin</a:t>
            </a:r>
            <a:r>
              <a:rPr lang="en-US" dirty="0" smtClean="0"/>
              <a:t>/papers/</a:t>
            </a:r>
            <a:r>
              <a:rPr lang="en-US" dirty="0" err="1" smtClean="0"/>
              <a:t>bottou_lin.pdf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83</a:t>
            </a:fld>
            <a:endParaRPr lang="en-US"/>
          </a:p>
        </p:txBody>
      </p:sp>
    </p:spTree>
    <p:extLst>
      <p:ext uri="{BB962C8B-B14F-4D97-AF65-F5344CB8AC3E}">
        <p14:creationId xmlns:p14="http://schemas.microsoft.com/office/powerpoint/2010/main" val="342242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here is to iteratively hone in on the support vectors.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86</a:t>
            </a:fld>
            <a:endParaRPr lang="en-US"/>
          </a:p>
        </p:txBody>
      </p:sp>
    </p:spTree>
    <p:extLst>
      <p:ext uri="{BB962C8B-B14F-4D97-AF65-F5344CB8AC3E}">
        <p14:creationId xmlns:p14="http://schemas.microsoft.com/office/powerpoint/2010/main" val="3364870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see something similar to this</a:t>
            </a:r>
            <a:r>
              <a:rPr lang="en-US" baseline="0" dirty="0" smtClean="0"/>
              <a:t> in the </a:t>
            </a:r>
            <a:r>
              <a:rPr lang="en-US" baseline="0" dirty="0" err="1" smtClean="0"/>
              <a:t>backpropagation</a:t>
            </a:r>
            <a:r>
              <a:rPr lang="en-US" baseline="0" dirty="0" smtClean="0"/>
              <a:t> algorithm that is used to train neural networks, and we’ll go into more detail there</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87</a:t>
            </a:fld>
            <a:endParaRPr lang="en-US"/>
          </a:p>
        </p:txBody>
      </p:sp>
    </p:spTree>
    <p:extLst>
      <p:ext uri="{BB962C8B-B14F-4D97-AF65-F5344CB8AC3E}">
        <p14:creationId xmlns:p14="http://schemas.microsoft.com/office/powerpoint/2010/main" val="2709564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variables is minimal,</a:t>
            </a:r>
            <a:r>
              <a:rPr lang="en-US" baseline="0" dirty="0" smtClean="0"/>
              <a:t> thus the “M” in SMO.</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89</a:t>
            </a:fld>
            <a:endParaRPr lang="en-US"/>
          </a:p>
        </p:txBody>
      </p:sp>
    </p:spTree>
    <p:extLst>
      <p:ext uri="{BB962C8B-B14F-4D97-AF65-F5344CB8AC3E}">
        <p14:creationId xmlns:p14="http://schemas.microsoft.com/office/powerpoint/2010/main" val="2280512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SSMO algorithm here is essentially</a:t>
            </a:r>
            <a:r>
              <a:rPr lang="en-US" baseline="0" dirty="0" smtClean="0"/>
              <a:t> the same as that given at http://cs229.stanford.edu/materials/</a:t>
            </a:r>
            <a:r>
              <a:rPr lang="en-US" baseline="0" dirty="0" err="1" smtClean="0"/>
              <a:t>smo.pdf</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91</a:t>
            </a:fld>
            <a:endParaRPr lang="en-US"/>
          </a:p>
        </p:txBody>
      </p:sp>
    </p:spTree>
    <p:extLst>
      <p:ext uri="{BB962C8B-B14F-4D97-AF65-F5344CB8AC3E}">
        <p14:creationId xmlns:p14="http://schemas.microsoft.com/office/powerpoint/2010/main" val="3251959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whether</a:t>
            </a:r>
            <a:r>
              <a:rPr lang="en-US" baseline="0" dirty="0" smtClean="0"/>
              <a:t> data is </a:t>
            </a:r>
            <a:r>
              <a:rPr lang="en-US" dirty="0" smtClean="0"/>
              <a:t>linearly separable in feature space depends</a:t>
            </a:r>
            <a:r>
              <a:rPr lang="en-US" baseline="0" dirty="0" smtClean="0"/>
              <a:t> on the transformation.</a:t>
            </a:r>
          </a:p>
          <a:p>
            <a:endParaRPr lang="en-US" baseline="0" dirty="0" smtClean="0"/>
          </a:p>
          <a:p>
            <a:r>
              <a:rPr lang="en-US" baseline="0" dirty="0" smtClean="0"/>
              <a:t>Why transform to a higher dimension? The data becomes more sparse in higher dimensions, so it’s more likely to be linearly separable. That is, the classification problem becomes easier in higher dimensions where the data is sparse. In contrast, for many scoring techniques, higher dimensional is bad news, since sparseness makes statistical analysis more difficult.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Berwick’s “idiot’s guide” is an especially</a:t>
            </a:r>
            <a:r>
              <a:rPr lang="en-US" baseline="0" dirty="0" smtClean="0"/>
              <a:t> good source of info. And Kim’s notes include a lot of good pictures illustrating the kernel trick.</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dimension is the same</a:t>
            </a:r>
            <a:r>
              <a:rPr lang="en-US" baseline="0" dirty="0" smtClean="0"/>
              <a:t> for simplicity…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similar picture can</a:t>
            </a:r>
            <a:r>
              <a:rPr lang="en-US" baseline="0" dirty="0" smtClean="0"/>
              <a:t> be found in</a:t>
            </a:r>
            <a:r>
              <a:rPr lang="en-US" dirty="0" smtClean="0"/>
              <a:t> E. Kim’s tutorial on the “kernel trick”</a:t>
            </a:r>
            <a:r>
              <a:rPr lang="en-US" baseline="0" dirty="0" smtClean="0"/>
              <a:t> at</a:t>
            </a:r>
          </a:p>
          <a:p>
            <a:r>
              <a:rPr lang="en-US" dirty="0" smtClean="0"/>
              <a:t>http://www.eric-kim.net/eric-kim-net/posts/1/kernel_trick.html</a:t>
            </a:r>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we must dig a lot more than a “little deeper”…</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2.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2.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5.xml.rels><?xml version="1.0" encoding="UTF-8" standalone="yes"?>
<Relationships xmlns="http://schemas.openxmlformats.org/package/2006/relationships"><Relationship Id="rId3" Type="http://schemas.openxmlformats.org/officeDocument/2006/relationships/hyperlink" Target="http://www.cs.ucf.edu/courses/cap6412/fall2009/papers/Berwick2003.pdf" TargetMode="External"/><Relationship Id="rId4" Type="http://schemas.openxmlformats.org/officeDocument/2006/relationships/hyperlink" Target="http://www.eric-kim.net/eric-kim-net/posts/1/kernel_trick.html" TargetMode="External"/><Relationship Id="rId5" Type="http://schemas.openxmlformats.org/officeDocument/2006/relationships/hyperlink" Target="http://www.cise.ufl.edu/class/cis4930sp11dtm/notes/intro_svm_new.pdf" TargetMode="External"/><Relationship Id="rId6" Type="http://schemas.openxmlformats.org/officeDocument/2006/relationships/hyperlink" Target="http://marriottschool.net/teacher/IS555/Other/SVM_Readings.pdf" TargetMode="External"/><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berkeley.edu/~klein/papers/lagrange-multipliers.pdf" TargetMode="External"/><Relationship Id="rId3" Type="http://schemas.openxmlformats.org/officeDocument/2006/relationships/hyperlink" Target="http://en.wikipedia.org/wiki/Lagrange_multiplier"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229.stanford.edu/materials/smo.pdf" TargetMode="External"/><Relationship Id="rId3" Type="http://schemas.openxmlformats.org/officeDocument/2006/relationships/hyperlink" Target="https://www.csie.ntu.edu.tw/~cjlin/papers/bottou_li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dirty="0" smtClean="0"/>
              <a:t>A Reassuring </a:t>
            </a:r>
            <a:r>
              <a:rPr lang="en-US" smtClean="0"/>
              <a:t>Introduction to Support </a:t>
            </a:r>
            <a:r>
              <a:rPr lang="en-US" dirty="0" smtClean="0"/>
              <a:t>Vector Machines</a:t>
            </a:r>
          </a:p>
        </p:txBody>
      </p:sp>
      <p:sp>
        <p:nvSpPr>
          <p:cNvPr id="5" name="Footer Placeholder 4"/>
          <p:cNvSpPr>
            <a:spLocks noGrp="1"/>
          </p:cNvSpPr>
          <p:nvPr>
            <p:ph type="ftr" sz="quarter" idx="10"/>
          </p:nvPr>
        </p:nvSpPr>
        <p:spPr/>
        <p:txBody>
          <a:bodyPr/>
          <a:lstStyle/>
          <a:p>
            <a:pPr>
              <a:defRPr/>
            </a:pPr>
            <a:r>
              <a:rPr lang="en-US" smtClean="0"/>
              <a:t>A Reassuring Introduction to SVM</a:t>
            </a:r>
            <a:endParaRPr lang="en-US">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
        <p:nvSpPr>
          <p:cNvPr id="7" name="TextBox 4"/>
          <p:cNvSpPr txBox="1">
            <a:spLocks noChangeArrowheads="1"/>
          </p:cNvSpPr>
          <p:nvPr/>
        </p:nvSpPr>
        <p:spPr bwMode="auto">
          <a:xfrm>
            <a:off x="1066800" y="3515380"/>
            <a:ext cx="7010400" cy="523220"/>
          </a:xfrm>
          <a:prstGeom prst="rect">
            <a:avLst/>
          </a:prstGeom>
          <a:noFill/>
          <a:ln w="9525">
            <a:noFill/>
            <a:miter lim="800000"/>
            <a:headEnd/>
            <a:tailEnd/>
          </a:ln>
        </p:spPr>
        <p:txBody>
          <a:bodyPr wrap="square">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2800" dirty="0">
              <a:solidFill>
                <a:schemeClr val="tx1">
                  <a:tint val="75000"/>
                </a:schemeClr>
              </a:solidFill>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Separating Classes</a:t>
            </a:r>
            <a:endParaRPr lang="en-US" dirty="0"/>
          </a:p>
        </p:txBody>
      </p:sp>
      <p:sp>
        <p:nvSpPr>
          <p:cNvPr id="3" name="Content Placeholder 2"/>
          <p:cNvSpPr>
            <a:spLocks noGrp="1"/>
          </p:cNvSpPr>
          <p:nvPr>
            <p:ph idx="1"/>
          </p:nvPr>
        </p:nvSpPr>
        <p:spPr>
          <a:xfrm>
            <a:off x="304800" y="1524000"/>
            <a:ext cx="5257800" cy="4876800"/>
          </a:xfrm>
        </p:spPr>
        <p:txBody>
          <a:bodyPr/>
          <a:lstStyle/>
          <a:p>
            <a:r>
              <a:rPr lang="en-US" dirty="0" smtClean="0"/>
              <a:t>Consider labeled data</a:t>
            </a:r>
          </a:p>
          <a:p>
            <a:r>
              <a:rPr lang="en-US" dirty="0" smtClean="0"/>
              <a:t>Binary classifier</a:t>
            </a:r>
          </a:p>
          <a:p>
            <a:pPr lvl="1"/>
            <a:r>
              <a:rPr lang="en-US" dirty="0"/>
              <a:t>R</a:t>
            </a:r>
            <a:r>
              <a:rPr lang="en-US" dirty="0" smtClean="0"/>
              <a:t>ed class is type “</a:t>
            </a:r>
            <a:r>
              <a:rPr lang="en-US" dirty="0" smtClean="0">
                <a:latin typeface="Arial"/>
                <a:cs typeface="Arial"/>
              </a:rPr>
              <a:t>+</a:t>
            </a:r>
            <a:r>
              <a:rPr lang="en-US" dirty="0" smtClean="0"/>
              <a:t>1”</a:t>
            </a:r>
          </a:p>
          <a:p>
            <a:pPr lvl="1"/>
            <a:r>
              <a:rPr lang="en-US" dirty="0"/>
              <a:t>B</a:t>
            </a:r>
            <a:r>
              <a:rPr lang="en-US" dirty="0" smtClean="0"/>
              <a:t>lue class is “</a:t>
            </a:r>
            <a:r>
              <a:rPr lang="en-US" dirty="0" smtClean="0">
                <a:latin typeface="American Typewriter"/>
                <a:cs typeface="American Typewriter"/>
              </a:rPr>
              <a:t>−</a:t>
            </a:r>
            <a:r>
              <a:rPr lang="en-US" dirty="0" smtClean="0"/>
              <a:t>1”</a:t>
            </a:r>
          </a:p>
          <a:p>
            <a:pPr lvl="1"/>
            <a:r>
              <a:rPr lang="en-US" dirty="0" smtClean="0"/>
              <a:t>And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are features</a:t>
            </a:r>
          </a:p>
          <a:p>
            <a:r>
              <a:rPr lang="en-US" dirty="0" smtClean="0"/>
              <a:t>How to separate?</a:t>
            </a:r>
          </a:p>
          <a:p>
            <a:pPr lvl="1"/>
            <a:r>
              <a:rPr lang="en-US" dirty="0" smtClean="0"/>
              <a:t>We’ll use a “</a:t>
            </a:r>
            <a:r>
              <a:rPr lang="en-US" dirty="0" err="1" smtClean="0"/>
              <a:t>hyperplane</a:t>
            </a:r>
            <a:r>
              <a:rPr lang="en-US" dirty="0" smtClean="0"/>
              <a:t>”…</a:t>
            </a:r>
          </a:p>
          <a:p>
            <a:pPr lvl="1"/>
            <a:r>
              <a:rPr lang="en-US" dirty="0" smtClean="0"/>
              <a:t>…a line in this case</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cxnSp>
        <p:nvCxnSpPr>
          <p:cNvPr id="7" name="Straight Connector 6"/>
          <p:cNvCxnSpPr/>
          <p:nvPr/>
        </p:nvCxnSpPr>
        <p:spPr>
          <a:xfrm rot="5400000">
            <a:off x="4343400"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715000"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995160"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1800"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66560"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86600"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10400"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7616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391400"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604760"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84860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061960"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696200"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674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943600"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246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3246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48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6294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29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010400"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019800"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080760"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Separating </a:t>
            </a:r>
            <a:r>
              <a:rPr lang="en-US" dirty="0" err="1" smtClean="0"/>
              <a:t>Hyperplanes</a:t>
            </a:r>
            <a:endParaRPr lang="en-US" dirty="0"/>
          </a:p>
        </p:txBody>
      </p:sp>
      <p:sp>
        <p:nvSpPr>
          <p:cNvPr id="3" name="Content Placeholder 2"/>
          <p:cNvSpPr>
            <a:spLocks noGrp="1"/>
          </p:cNvSpPr>
          <p:nvPr>
            <p:ph idx="1"/>
          </p:nvPr>
        </p:nvSpPr>
        <p:spPr>
          <a:xfrm>
            <a:off x="304800" y="1524000"/>
            <a:ext cx="5257800" cy="4876800"/>
          </a:xfrm>
        </p:spPr>
        <p:txBody>
          <a:bodyPr/>
          <a:lstStyle/>
          <a:p>
            <a:r>
              <a:rPr lang="en-US" dirty="0" smtClean="0"/>
              <a:t>Consider labeled data</a:t>
            </a:r>
          </a:p>
          <a:p>
            <a:pPr lvl="1"/>
            <a:r>
              <a:rPr lang="en-US" dirty="0" smtClean="0"/>
              <a:t>Here, easy to separate</a:t>
            </a:r>
          </a:p>
          <a:p>
            <a:r>
              <a:rPr lang="en-US" dirty="0" smtClean="0"/>
              <a:t>Draw a </a:t>
            </a:r>
            <a:r>
              <a:rPr lang="en-US" dirty="0" err="1" smtClean="0"/>
              <a:t>hyperplane</a:t>
            </a:r>
            <a:r>
              <a:rPr lang="en-US" dirty="0" smtClean="0"/>
              <a:t> to separate points</a:t>
            </a:r>
          </a:p>
          <a:p>
            <a:pPr lvl="1"/>
            <a:r>
              <a:rPr lang="en-US" dirty="0" smtClean="0"/>
              <a:t>Classify new data based on separating </a:t>
            </a:r>
            <a:r>
              <a:rPr lang="en-US" dirty="0" err="1" smtClean="0"/>
              <a:t>hyperplane</a:t>
            </a:r>
            <a:endParaRPr lang="en-US" dirty="0" smtClean="0"/>
          </a:p>
          <a:p>
            <a:pPr lvl="1"/>
            <a:r>
              <a:rPr lang="en-US" dirty="0" smtClean="0"/>
              <a:t>Which </a:t>
            </a:r>
            <a:r>
              <a:rPr lang="en-US" dirty="0" err="1" smtClean="0"/>
              <a:t>hyperplane</a:t>
            </a:r>
            <a:r>
              <a:rPr lang="en-US" dirty="0" smtClean="0"/>
              <a:t> is better? Or best? Why?</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cxnSp>
        <p:nvCxnSpPr>
          <p:cNvPr id="7" name="Straight Connector 6"/>
          <p:cNvCxnSpPr/>
          <p:nvPr/>
        </p:nvCxnSpPr>
        <p:spPr>
          <a:xfrm rot="5400000">
            <a:off x="4343400"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715000"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995160"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1800"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66560"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86600"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10400"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7616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391400"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604760"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84860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061960"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696200"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674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943600"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246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3246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48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6294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29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010400"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019800"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080760"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16200000" flipH="1">
            <a:off x="5334000" y="3352800"/>
            <a:ext cx="3048000" cy="1219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715000"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Margin</a:t>
            </a:r>
            <a:endParaRPr lang="en-US" dirty="0"/>
          </a:p>
        </p:txBody>
      </p:sp>
      <p:sp>
        <p:nvSpPr>
          <p:cNvPr id="3" name="Content Placeholder 2"/>
          <p:cNvSpPr>
            <a:spLocks noGrp="1"/>
          </p:cNvSpPr>
          <p:nvPr>
            <p:ph idx="1"/>
          </p:nvPr>
        </p:nvSpPr>
        <p:spPr>
          <a:xfrm>
            <a:off x="304800" y="1524000"/>
            <a:ext cx="5257800" cy="4572000"/>
          </a:xfrm>
        </p:spPr>
        <p:txBody>
          <a:bodyPr/>
          <a:lstStyle/>
          <a:p>
            <a:r>
              <a:rPr lang="en-US" b="1" i="1" dirty="0" smtClean="0"/>
              <a:t>Margin</a:t>
            </a:r>
            <a:r>
              <a:rPr lang="en-US" dirty="0" smtClean="0"/>
              <a:t> is min distance to misclassification</a:t>
            </a:r>
          </a:p>
          <a:p>
            <a:r>
              <a:rPr lang="en-US" dirty="0" smtClean="0"/>
              <a:t>Maximize the margin</a:t>
            </a:r>
          </a:p>
          <a:p>
            <a:pPr lvl="1"/>
            <a:r>
              <a:rPr lang="en-US" dirty="0" smtClean="0"/>
              <a:t>Yellow </a:t>
            </a:r>
            <a:r>
              <a:rPr lang="en-US" dirty="0" err="1" smtClean="0"/>
              <a:t>hyperplane</a:t>
            </a:r>
            <a:r>
              <a:rPr lang="en-US" dirty="0" smtClean="0"/>
              <a:t> is better than purple</a:t>
            </a:r>
          </a:p>
          <a:p>
            <a:r>
              <a:rPr lang="en-US" dirty="0" smtClean="0"/>
              <a:t>Seems like a good idea</a:t>
            </a:r>
          </a:p>
          <a:p>
            <a:pPr lvl="1"/>
            <a:r>
              <a:rPr lang="en-US" dirty="0" smtClean="0"/>
              <a:t>But, may not be possible</a:t>
            </a:r>
          </a:p>
          <a:p>
            <a:pPr lvl="1"/>
            <a:r>
              <a:rPr lang="en-US" dirty="0" smtClean="0"/>
              <a:t>See next slide…</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cxnSp>
        <p:nvCxnSpPr>
          <p:cNvPr id="7" name="Straight Connector 6"/>
          <p:cNvCxnSpPr/>
          <p:nvPr/>
        </p:nvCxnSpPr>
        <p:spPr>
          <a:xfrm rot="5400000">
            <a:off x="4343400"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715000"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995160"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1800"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66560"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86600"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10400"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7616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391400"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604760"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84860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061960"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696200"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674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943600"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246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3246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48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6294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29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010400"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019800"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080760"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715000"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3" idx="2"/>
            <a:endCxn id="13" idx="2"/>
          </p:cNvCxnSpPr>
          <p:nvPr/>
        </p:nvCxnSpPr>
        <p:spPr>
          <a:xfrm rot="10800000">
            <a:off x="6766560"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20400000" flipV="1">
            <a:off x="6675380" y="3503913"/>
            <a:ext cx="1097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089575"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5334000" y="3352800"/>
            <a:ext cx="3048000" cy="1219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6884035" y="4241166"/>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Separating… NOT</a:t>
            </a:r>
            <a:endParaRPr lang="en-US" dirty="0"/>
          </a:p>
        </p:txBody>
      </p:sp>
      <p:sp>
        <p:nvSpPr>
          <p:cNvPr id="3" name="Content Placeholder 2"/>
          <p:cNvSpPr>
            <a:spLocks noGrp="1"/>
          </p:cNvSpPr>
          <p:nvPr>
            <p:ph idx="1"/>
          </p:nvPr>
        </p:nvSpPr>
        <p:spPr>
          <a:xfrm>
            <a:off x="304800" y="1600200"/>
            <a:ext cx="5257800" cy="4648200"/>
          </a:xfrm>
        </p:spPr>
        <p:txBody>
          <a:bodyPr/>
          <a:lstStyle/>
          <a:p>
            <a:r>
              <a:rPr lang="en-US" dirty="0" smtClean="0"/>
              <a:t>What about this case?</a:t>
            </a:r>
          </a:p>
          <a:p>
            <a:r>
              <a:rPr lang="en-US" dirty="0" smtClean="0"/>
              <a:t>Yellow line not an option</a:t>
            </a:r>
          </a:p>
          <a:p>
            <a:pPr lvl="1"/>
            <a:r>
              <a:rPr lang="en-US" dirty="0" smtClean="0"/>
              <a:t>Why not?</a:t>
            </a:r>
          </a:p>
          <a:p>
            <a:pPr lvl="1"/>
            <a:r>
              <a:rPr lang="en-US" dirty="0" smtClean="0"/>
              <a:t>No longer “separating”</a:t>
            </a:r>
          </a:p>
          <a:p>
            <a:r>
              <a:rPr lang="en-US" dirty="0" smtClean="0"/>
              <a:t>What to do?</a:t>
            </a:r>
          </a:p>
          <a:p>
            <a:pPr lvl="1"/>
            <a:r>
              <a:rPr lang="en-US" dirty="0" smtClean="0"/>
              <a:t>Allow for some errors?</a:t>
            </a:r>
          </a:p>
          <a:p>
            <a:pPr lvl="1"/>
            <a:r>
              <a:rPr lang="en-US" dirty="0" smtClean="0"/>
              <a:t>E.g., </a:t>
            </a:r>
            <a:r>
              <a:rPr lang="en-US" dirty="0" err="1" smtClean="0"/>
              <a:t>hyperplane</a:t>
            </a:r>
            <a:r>
              <a:rPr lang="en-US" dirty="0" smtClean="0"/>
              <a:t> need not completely separate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cxnSp>
        <p:nvCxnSpPr>
          <p:cNvPr id="7" name="Straight Connector 6"/>
          <p:cNvCxnSpPr/>
          <p:nvPr/>
        </p:nvCxnSpPr>
        <p:spPr>
          <a:xfrm rot="5400000">
            <a:off x="4343400"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715000"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995160"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1800"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66560"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86600"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10400"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7616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391400"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604760" y="4037012"/>
            <a:ext cx="91440" cy="91440"/>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848600"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061960"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696200"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674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943600"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24600"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3246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48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629400"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29400"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010400"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019800"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080760"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a:stCxn id="13" idx="2"/>
            <a:endCxn id="13" idx="2"/>
          </p:cNvCxnSpPr>
          <p:nvPr/>
        </p:nvCxnSpPr>
        <p:spPr>
          <a:xfrm rot="10800000">
            <a:off x="6766560"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715000"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Soft Margin</a:t>
            </a:r>
            <a:endParaRPr lang="en-US" dirty="0"/>
          </a:p>
        </p:txBody>
      </p:sp>
      <p:sp>
        <p:nvSpPr>
          <p:cNvPr id="3" name="Content Placeholder 2"/>
          <p:cNvSpPr>
            <a:spLocks noGrp="1"/>
          </p:cNvSpPr>
          <p:nvPr>
            <p:ph idx="1"/>
          </p:nvPr>
        </p:nvSpPr>
        <p:spPr>
          <a:xfrm>
            <a:off x="685800" y="1371600"/>
            <a:ext cx="8001000" cy="4724400"/>
          </a:xfrm>
        </p:spPr>
        <p:txBody>
          <a:bodyPr/>
          <a:lstStyle/>
          <a:p>
            <a:pPr marL="342900" lvl="1" indent="-342900">
              <a:buSzPct val="75000"/>
              <a:buFont typeface="Wingdings" charset="2"/>
              <a:buChar char="q"/>
            </a:pPr>
            <a:r>
              <a:rPr lang="en-US" sz="3200" dirty="0" smtClean="0"/>
              <a:t>Ideally, large margin and no errors</a:t>
            </a:r>
            <a:endParaRPr lang="en-US" dirty="0" smtClean="0"/>
          </a:p>
          <a:p>
            <a:r>
              <a:rPr lang="en-US" dirty="0" smtClean="0"/>
              <a:t>But allowing some misclassifications might increase the margin by a lot</a:t>
            </a:r>
          </a:p>
          <a:p>
            <a:pPr lvl="1"/>
            <a:r>
              <a:rPr lang="en-US" dirty="0" smtClean="0"/>
              <a:t>I.e., relax “separating” requirement</a:t>
            </a:r>
          </a:p>
          <a:p>
            <a:r>
              <a:rPr lang="en-US" dirty="0" smtClean="0"/>
              <a:t>How many errors to allow?</a:t>
            </a:r>
          </a:p>
          <a:p>
            <a:pPr lvl="1"/>
            <a:r>
              <a:rPr lang="en-US" dirty="0" smtClean="0"/>
              <a:t>This will be a user defined parameter</a:t>
            </a:r>
          </a:p>
          <a:p>
            <a:pPr lvl="1"/>
            <a:r>
              <a:rPr lang="en-US" dirty="0" smtClean="0"/>
              <a:t>Tradeoff?</a:t>
            </a:r>
            <a:r>
              <a:rPr lang="en-US" dirty="0" smtClean="0">
                <a:sym typeface="Symbol" charset="2"/>
              </a:rPr>
              <a:t> </a:t>
            </a:r>
            <a:r>
              <a:rPr lang="en-US" dirty="0">
                <a:sym typeface="Symbol" charset="2"/>
              </a:rPr>
              <a:t>E</a:t>
            </a:r>
            <a:r>
              <a:rPr lang="en-US" dirty="0" smtClean="0"/>
              <a:t>rrors </a:t>
            </a:r>
            <a:r>
              <a:rPr lang="en-US" dirty="0" err="1" smtClean="0"/>
              <a:t>vs</a:t>
            </a:r>
            <a:r>
              <a:rPr lang="en-US" dirty="0" smtClean="0"/>
              <a:t> (larger) margin</a:t>
            </a:r>
          </a:p>
          <a:p>
            <a:pPr lvl="1"/>
            <a:r>
              <a:rPr lang="en-US" dirty="0" smtClean="0"/>
              <a:t>In practice, trial and error to determine optimal tradeoff</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Feature Space</a:t>
            </a:r>
            <a:endParaRPr lang="en-US" dirty="0"/>
          </a:p>
        </p:txBody>
      </p:sp>
      <p:sp>
        <p:nvSpPr>
          <p:cNvPr id="3" name="Content Placeholder 2"/>
          <p:cNvSpPr>
            <a:spLocks noGrp="1"/>
          </p:cNvSpPr>
          <p:nvPr>
            <p:ph idx="1"/>
          </p:nvPr>
        </p:nvSpPr>
        <p:spPr>
          <a:xfrm>
            <a:off x="685800" y="1676400"/>
            <a:ext cx="8153400" cy="4495800"/>
          </a:xfrm>
        </p:spPr>
        <p:txBody>
          <a:bodyPr/>
          <a:lstStyle/>
          <a:p>
            <a:r>
              <a:rPr lang="en-US" dirty="0" smtClean="0"/>
              <a:t>Transform data to “feature space”</a:t>
            </a:r>
          </a:p>
          <a:p>
            <a:pPr lvl="1"/>
            <a:r>
              <a:rPr lang="en-US" dirty="0" smtClean="0"/>
              <a:t>Feature space usually in higher dimension</a:t>
            </a:r>
          </a:p>
          <a:p>
            <a:pPr lvl="1"/>
            <a:r>
              <a:rPr lang="en-US" dirty="0" smtClean="0"/>
              <a:t>But what about curse of dimensionality?</a:t>
            </a:r>
          </a:p>
          <a:p>
            <a:r>
              <a:rPr lang="en-US" b="1" dirty="0" smtClean="0">
                <a:solidFill>
                  <a:srgbClr val="3366FF"/>
                </a:solidFill>
              </a:rPr>
              <a:t>Q</a:t>
            </a:r>
            <a:r>
              <a:rPr lang="en-US" dirty="0" smtClean="0"/>
              <a:t>: Why </a:t>
            </a:r>
            <a:r>
              <a:rPr lang="en-US" b="1" i="1" dirty="0" smtClean="0"/>
              <a:t>increase</a:t>
            </a:r>
            <a:r>
              <a:rPr lang="en-US" dirty="0" smtClean="0"/>
              <a:t> dimensionality???</a:t>
            </a:r>
          </a:p>
          <a:p>
            <a:r>
              <a:rPr lang="en-US" b="1" dirty="0" smtClean="0">
                <a:solidFill>
                  <a:srgbClr val="FF0000"/>
                </a:solidFill>
              </a:rPr>
              <a:t>A</a:t>
            </a:r>
            <a:r>
              <a:rPr lang="en-US" dirty="0" smtClean="0"/>
              <a:t>: Easier to separate in feature space</a:t>
            </a:r>
          </a:p>
          <a:p>
            <a:r>
              <a:rPr lang="en-US" dirty="0" smtClean="0"/>
              <a:t>Goal is to make data “linearly separable” </a:t>
            </a:r>
          </a:p>
          <a:p>
            <a:pPr lvl="1"/>
            <a:r>
              <a:rPr lang="en-US" dirty="0" smtClean="0"/>
              <a:t>Want to separate classes with </a:t>
            </a:r>
            <a:r>
              <a:rPr lang="en-US" dirty="0" err="1" smtClean="0"/>
              <a:t>hyperplane</a:t>
            </a:r>
            <a:endParaRPr lang="en-US" dirty="0" smtClean="0"/>
          </a:p>
          <a:p>
            <a:pPr lvl="1"/>
            <a:r>
              <a:rPr lang="en-US" dirty="0" smtClean="0"/>
              <a:t>But not pay a price for high dimensionality</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43000"/>
          </a:xfrm>
        </p:spPr>
        <p:txBody>
          <a:bodyPr/>
          <a:lstStyle/>
          <a:p>
            <a:r>
              <a:rPr lang="en-US" dirty="0" smtClean="0"/>
              <a:t>Input Space &amp; Feature Space</a:t>
            </a:r>
            <a:endParaRPr lang="en-US" dirty="0"/>
          </a:p>
        </p:txBody>
      </p:sp>
      <p:sp>
        <p:nvSpPr>
          <p:cNvPr id="3" name="Content Placeholder 2"/>
          <p:cNvSpPr>
            <a:spLocks noGrp="1"/>
          </p:cNvSpPr>
          <p:nvPr>
            <p:ph idx="1"/>
          </p:nvPr>
        </p:nvSpPr>
        <p:spPr>
          <a:xfrm>
            <a:off x="685800" y="1600200"/>
            <a:ext cx="7848600" cy="1143000"/>
          </a:xfrm>
        </p:spPr>
        <p:txBody>
          <a:bodyPr/>
          <a:lstStyle/>
          <a:p>
            <a:r>
              <a:rPr lang="en-US" dirty="0" smtClean="0"/>
              <a:t>Why transform?</a:t>
            </a:r>
          </a:p>
          <a:p>
            <a:pPr lvl="1"/>
            <a:r>
              <a:rPr lang="en-US" dirty="0" smtClean="0"/>
              <a:t>Possible for nonlinear to become linear…</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grpSp>
        <p:nvGrpSpPr>
          <p:cNvPr id="61" name="Group 60"/>
          <p:cNvGrpSpPr/>
          <p:nvPr/>
        </p:nvGrpSpPr>
        <p:grpSpPr>
          <a:xfrm>
            <a:off x="5334000" y="2742406"/>
            <a:ext cx="3353594" cy="2743994"/>
            <a:chOff x="5334000" y="2742406"/>
            <a:chExt cx="3353594" cy="2743994"/>
          </a:xfrm>
        </p:grpSpPr>
        <p:cxnSp>
          <p:nvCxnSpPr>
            <p:cNvPr id="6" name="Straight Connector 5"/>
            <p:cNvCxnSpPr/>
            <p:nvPr/>
          </p:nvCxnSpPr>
          <p:spPr>
            <a:xfrm rot="5400000">
              <a:off x="39631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3347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6149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4015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3863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063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6301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9959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111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4683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6817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3159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4871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5633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9443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9443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8681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2491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2491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6301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6395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7005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10" idx="2"/>
              <a:endCxn id="10" idx="2"/>
            </p:cNvCxnSpPr>
            <p:nvPr/>
          </p:nvCxnSpPr>
          <p:spPr>
            <a:xfrm rot="10800000">
              <a:off x="63863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3347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cxnSp>
        <p:nvCxnSpPr>
          <p:cNvPr id="31" name="Straight Connector 30"/>
          <p:cNvCxnSpPr/>
          <p:nvPr/>
        </p:nvCxnSpPr>
        <p:spPr>
          <a:xfrm rot="5400000">
            <a:off x="-761206"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103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1890554" y="371856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6771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889760"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584960"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600200" y="379476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752600" y="440436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905000" y="411480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514600" y="388620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286000" y="411480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889760" y="432816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280160" y="39624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371600" y="44196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1219200" y="36576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219994" y="41910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499360" y="432816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133600" y="463296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46960" y="48006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346960" y="44958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575560" y="44958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1066800" y="387096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a:stCxn id="35" idx="2"/>
            <a:endCxn id="35" idx="2"/>
          </p:cNvCxnSpPr>
          <p:nvPr/>
        </p:nvCxnSpPr>
        <p:spPr>
          <a:xfrm rot="10800000">
            <a:off x="1889760" y="3473132"/>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a:off x="1424164" y="3350590"/>
            <a:ext cx="1468854" cy="1351456"/>
          </a:xfrm>
          <a:custGeom>
            <a:avLst/>
            <a:gdLst>
              <a:gd name="connsiteX0" fmla="*/ 0 w 1468854"/>
              <a:gd name="connsiteY0" fmla="*/ 0 h 1351456"/>
              <a:gd name="connsiteX1" fmla="*/ 76503 w 1468854"/>
              <a:gd name="connsiteY1" fmla="*/ 887371 h 1351456"/>
              <a:gd name="connsiteX2" fmla="*/ 290711 w 1468854"/>
              <a:gd name="connsiteY2" fmla="*/ 1346356 h 1351456"/>
              <a:gd name="connsiteX3" fmla="*/ 1025138 w 1468854"/>
              <a:gd name="connsiteY3" fmla="*/ 917970 h 1351456"/>
              <a:gd name="connsiteX4" fmla="*/ 1468854 w 1468854"/>
              <a:gd name="connsiteY4" fmla="*/ 367188 h 135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854" h="1351456">
                <a:moveTo>
                  <a:pt x="0" y="0"/>
                </a:moveTo>
                <a:cubicBezTo>
                  <a:pt x="14025" y="331489"/>
                  <a:pt x="28051" y="662978"/>
                  <a:pt x="76503" y="887371"/>
                </a:cubicBezTo>
                <a:cubicBezTo>
                  <a:pt x="124955" y="1111764"/>
                  <a:pt x="132605" y="1341256"/>
                  <a:pt x="290711" y="1346356"/>
                </a:cubicBezTo>
                <a:cubicBezTo>
                  <a:pt x="448817" y="1351456"/>
                  <a:pt x="828781" y="1081165"/>
                  <a:pt x="1025138" y="917970"/>
                </a:cubicBezTo>
                <a:cubicBezTo>
                  <a:pt x="1221495" y="754775"/>
                  <a:pt x="1468854" y="367188"/>
                  <a:pt x="1468854" y="367188"/>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TextBox 61"/>
          <p:cNvSpPr txBox="1"/>
          <p:nvPr/>
        </p:nvSpPr>
        <p:spPr>
          <a:xfrm>
            <a:off x="4130087" y="3377624"/>
            <a:ext cx="622887" cy="584776"/>
          </a:xfrm>
          <a:prstGeom prst="rect">
            <a:avLst/>
          </a:prstGeom>
          <a:noFill/>
        </p:spPr>
        <p:txBody>
          <a:bodyPr wrap="none" rtlCol="0">
            <a:spAutoFit/>
          </a:bodyPr>
          <a:lstStyle/>
          <a:p>
            <a:pPr algn="ctr"/>
            <a:r>
              <a:rPr lang="en-US" sz="3200" i="1" dirty="0" err="1" smtClean="0">
                <a:latin typeface="Lucida Grande"/>
                <a:ea typeface="Lucida Grande"/>
                <a:cs typeface="Lucida Grande"/>
              </a:rPr>
              <a:t>ϕ</a:t>
            </a:r>
            <a:endParaRPr lang="en-US" sz="3200" i="1" dirty="0" smtClean="0">
              <a:latin typeface="Wingdings"/>
              <a:ea typeface="Wingdings"/>
              <a:cs typeface="Wingdings"/>
            </a:endParaRPr>
          </a:p>
        </p:txBody>
      </p:sp>
      <p:pic>
        <p:nvPicPr>
          <p:cNvPr id="63" name="Picture 62" descr="latex-image-1.pdf"/>
          <p:cNvPicPr>
            <a:picLocks noChangeAspect="1"/>
          </p:cNvPicPr>
          <p:nvPr/>
        </p:nvPicPr>
        <p:blipFill>
          <a:blip r:embed="rId3"/>
          <a:stretch>
            <a:fillRect/>
          </a:stretch>
        </p:blipFill>
        <p:spPr>
          <a:xfrm>
            <a:off x="3886201" y="3962400"/>
            <a:ext cx="1219199" cy="457200"/>
          </a:xfrm>
          <a:prstGeom prst="rect">
            <a:avLst/>
          </a:prstGeom>
        </p:spPr>
      </p:pic>
      <p:sp>
        <p:nvSpPr>
          <p:cNvPr id="64" name="TextBox 63"/>
          <p:cNvSpPr txBox="1"/>
          <p:nvPr/>
        </p:nvSpPr>
        <p:spPr>
          <a:xfrm>
            <a:off x="1402469" y="5638800"/>
            <a:ext cx="1874131" cy="461665"/>
          </a:xfrm>
          <a:prstGeom prst="rect">
            <a:avLst/>
          </a:prstGeom>
          <a:noFill/>
        </p:spPr>
        <p:txBody>
          <a:bodyPr wrap="none" rtlCol="0">
            <a:spAutoFit/>
          </a:bodyPr>
          <a:lstStyle/>
          <a:p>
            <a:r>
              <a:rPr lang="en-US" dirty="0" smtClean="0"/>
              <a:t>Input space</a:t>
            </a:r>
            <a:endParaRPr lang="en-US" dirty="0"/>
          </a:p>
        </p:txBody>
      </p:sp>
      <p:sp>
        <p:nvSpPr>
          <p:cNvPr id="65" name="TextBox 64"/>
          <p:cNvSpPr txBox="1"/>
          <p:nvPr/>
        </p:nvSpPr>
        <p:spPr>
          <a:xfrm>
            <a:off x="5791200" y="5638800"/>
            <a:ext cx="2209709" cy="461665"/>
          </a:xfrm>
          <a:prstGeom prst="rect">
            <a:avLst/>
          </a:prstGeom>
          <a:noFill/>
        </p:spPr>
        <p:txBody>
          <a:bodyPr wrap="none" rtlCol="0">
            <a:spAutoFit/>
          </a:bodyPr>
          <a:lstStyle/>
          <a:p>
            <a:r>
              <a:rPr lang="en-US" dirty="0" smtClean="0"/>
              <a:t>Feature space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2000"/>
                                        <p:tgtEl>
                                          <p:spTgt spid="62"/>
                                        </p:tgtEl>
                                      </p:cBhvr>
                                    </p:animEffec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3"/>
          <a:stretch>
            <a:fillRect/>
          </a:stretch>
        </p:blipFill>
        <p:spPr>
          <a:xfrm>
            <a:off x="685800" y="2590800"/>
            <a:ext cx="7924800" cy="3677602"/>
          </a:xfrm>
          <a:prstGeom prst="rect">
            <a:avLst/>
          </a:prstGeom>
        </p:spPr>
      </p:pic>
      <p:sp>
        <p:nvSpPr>
          <p:cNvPr id="2" name="Title 1"/>
          <p:cNvSpPr>
            <a:spLocks noGrp="1"/>
          </p:cNvSpPr>
          <p:nvPr>
            <p:ph type="title"/>
          </p:nvPr>
        </p:nvSpPr>
        <p:spPr/>
        <p:txBody>
          <a:bodyPr/>
          <a:lstStyle/>
          <a:p>
            <a:r>
              <a:rPr lang="en-US" dirty="0" smtClean="0"/>
              <a:t>Feature Space in Higher Dimension</a:t>
            </a:r>
            <a:endParaRPr lang="en-US" dirty="0"/>
          </a:p>
        </p:txBody>
      </p:sp>
      <p:sp>
        <p:nvSpPr>
          <p:cNvPr id="3" name="Content Placeholder 2"/>
          <p:cNvSpPr>
            <a:spLocks noGrp="1"/>
          </p:cNvSpPr>
          <p:nvPr>
            <p:ph idx="1"/>
          </p:nvPr>
        </p:nvSpPr>
        <p:spPr>
          <a:xfrm>
            <a:off x="685800" y="1600200"/>
            <a:ext cx="7848600" cy="1066800"/>
          </a:xfrm>
        </p:spPr>
        <p:txBody>
          <a:bodyPr/>
          <a:lstStyle/>
          <a:p>
            <a:r>
              <a:rPr lang="en-US" dirty="0" smtClean="0"/>
              <a:t>An example of what can happen when transforming to a higher dimension</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Space</a:t>
            </a:r>
            <a:endParaRPr lang="en-US" dirty="0"/>
          </a:p>
        </p:txBody>
      </p:sp>
      <p:sp>
        <p:nvSpPr>
          <p:cNvPr id="3" name="Content Placeholder 2"/>
          <p:cNvSpPr>
            <a:spLocks noGrp="1"/>
          </p:cNvSpPr>
          <p:nvPr>
            <p:ph idx="1"/>
          </p:nvPr>
        </p:nvSpPr>
        <p:spPr>
          <a:xfrm>
            <a:off x="685800" y="1676400"/>
            <a:ext cx="7924800" cy="4495800"/>
          </a:xfrm>
        </p:spPr>
        <p:txBody>
          <a:bodyPr/>
          <a:lstStyle/>
          <a:p>
            <a:r>
              <a:rPr lang="en-US" dirty="0" smtClean="0"/>
              <a:t>Usually, higher dimension is worse</a:t>
            </a:r>
          </a:p>
          <a:p>
            <a:pPr lvl="1"/>
            <a:r>
              <a:rPr lang="en-US" dirty="0" smtClean="0"/>
              <a:t>From computational complexity POV</a:t>
            </a:r>
            <a:r>
              <a:rPr lang="is-IS" dirty="0" smtClean="0"/>
              <a:t>…</a:t>
            </a:r>
          </a:p>
          <a:p>
            <a:pPr lvl="1"/>
            <a:r>
              <a:rPr lang="is-IS" dirty="0" smtClean="0"/>
              <a:t>...and from statistical significance POV</a:t>
            </a:r>
            <a:endParaRPr lang="en-US" dirty="0" smtClean="0"/>
          </a:p>
          <a:p>
            <a:r>
              <a:rPr lang="en-US" dirty="0" smtClean="0"/>
              <a:t>But higher dimensional feature space can make data linearly separable</a:t>
            </a:r>
          </a:p>
          <a:p>
            <a:r>
              <a:rPr lang="en-US" dirty="0" smtClean="0"/>
              <a:t>Can we have our cake and eat it too?</a:t>
            </a:r>
          </a:p>
          <a:p>
            <a:pPr lvl="1"/>
            <a:r>
              <a:rPr lang="en-US" dirty="0" smtClean="0"/>
              <a:t>Linearly separable </a:t>
            </a:r>
            <a:r>
              <a:rPr lang="en-US" b="1" i="1" dirty="0" smtClean="0"/>
              <a:t>and</a:t>
            </a:r>
            <a:r>
              <a:rPr lang="en-US" dirty="0" smtClean="0"/>
              <a:t> easy to compute?</a:t>
            </a:r>
          </a:p>
          <a:p>
            <a:r>
              <a:rPr lang="en-US" dirty="0" smtClean="0"/>
              <a:t>Yes! Thanks to the </a:t>
            </a:r>
            <a:r>
              <a:rPr lang="en-US" b="1" dirty="0" smtClean="0">
                <a:solidFill>
                  <a:srgbClr val="0000FF"/>
                </a:solidFill>
              </a:rPr>
              <a:t>kernel trick</a:t>
            </a:r>
            <a:endParaRPr lang="en-US" b="1" dirty="0">
              <a:solidFill>
                <a:srgbClr val="0000FF"/>
              </a:solidFill>
            </a:endParaRP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Trick</a:t>
            </a:r>
            <a:endParaRPr lang="en-US" dirty="0"/>
          </a:p>
        </p:txBody>
      </p:sp>
      <p:sp>
        <p:nvSpPr>
          <p:cNvPr id="3" name="Content Placeholder 2"/>
          <p:cNvSpPr>
            <a:spLocks noGrp="1"/>
          </p:cNvSpPr>
          <p:nvPr>
            <p:ph idx="1"/>
          </p:nvPr>
        </p:nvSpPr>
        <p:spPr>
          <a:xfrm>
            <a:off x="609600" y="1676400"/>
            <a:ext cx="8001000" cy="4419600"/>
          </a:xfrm>
        </p:spPr>
        <p:txBody>
          <a:bodyPr/>
          <a:lstStyle/>
          <a:p>
            <a:r>
              <a:rPr lang="en-US" dirty="0" smtClean="0"/>
              <a:t>Enables us to work in </a:t>
            </a:r>
            <a:r>
              <a:rPr lang="en-US" b="1" i="1" dirty="0" smtClean="0"/>
              <a:t>input space</a:t>
            </a:r>
          </a:p>
          <a:p>
            <a:pPr lvl="1"/>
            <a:r>
              <a:rPr lang="en-US" dirty="0" smtClean="0"/>
              <a:t>With results mapped to </a:t>
            </a:r>
            <a:r>
              <a:rPr lang="en-US" b="1" i="1" dirty="0" smtClean="0"/>
              <a:t>feature space</a:t>
            </a:r>
          </a:p>
          <a:p>
            <a:pPr lvl="1"/>
            <a:r>
              <a:rPr lang="en-US" dirty="0" smtClean="0"/>
              <a:t>No work done explicitly in feature space</a:t>
            </a:r>
          </a:p>
          <a:p>
            <a:r>
              <a:rPr lang="en-US" dirty="0" smtClean="0"/>
              <a:t>Computations in input space</a:t>
            </a:r>
          </a:p>
          <a:p>
            <a:pPr lvl="1"/>
            <a:r>
              <a:rPr lang="en-US" dirty="0" smtClean="0"/>
              <a:t>Lower dimension, so computation easier</a:t>
            </a:r>
          </a:p>
          <a:p>
            <a:r>
              <a:rPr lang="en-US" dirty="0" smtClean="0"/>
              <a:t>But, things “happen” in feature space</a:t>
            </a:r>
          </a:p>
          <a:p>
            <a:pPr lvl="1"/>
            <a:r>
              <a:rPr lang="en-US" dirty="0" smtClean="0"/>
              <a:t>Higher dimension, so easier to separate</a:t>
            </a:r>
          </a:p>
          <a:p>
            <a:r>
              <a:rPr lang="en-US" dirty="0" smtClean="0"/>
              <a:t>Very, very cool trick indeed!</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a:t>
            </a:r>
            <a:r>
              <a:rPr lang="en-US" dirty="0" err="1" smtClean="0"/>
              <a:t>vs</a:t>
            </a:r>
            <a:r>
              <a:rPr lang="en-US" dirty="0" smtClean="0"/>
              <a:t> Unsupervised</a:t>
            </a:r>
            <a:endParaRPr lang="en-US" dirty="0"/>
          </a:p>
        </p:txBody>
      </p:sp>
      <p:sp>
        <p:nvSpPr>
          <p:cNvPr id="3" name="Content Placeholder 2"/>
          <p:cNvSpPr>
            <a:spLocks noGrp="1"/>
          </p:cNvSpPr>
          <p:nvPr>
            <p:ph idx="1"/>
          </p:nvPr>
        </p:nvSpPr>
        <p:spPr/>
        <p:txBody>
          <a:bodyPr/>
          <a:lstStyle/>
          <a:p>
            <a:r>
              <a:rPr lang="en-US" dirty="0" smtClean="0"/>
              <a:t>Often use </a:t>
            </a:r>
            <a:r>
              <a:rPr lang="en-US" i="1" dirty="0" smtClean="0"/>
              <a:t>supervised learning…</a:t>
            </a:r>
          </a:p>
          <a:p>
            <a:pPr lvl="1"/>
            <a:r>
              <a:rPr lang="en-US" dirty="0" smtClean="0"/>
              <a:t>…where training relies on </a:t>
            </a:r>
            <a:r>
              <a:rPr lang="en-US" i="1" dirty="0" smtClean="0"/>
              <a:t>labeled data</a:t>
            </a:r>
          </a:p>
          <a:p>
            <a:pPr lvl="1"/>
            <a:r>
              <a:rPr lang="en-US" dirty="0" smtClean="0"/>
              <a:t>Training data must be pre-processed</a:t>
            </a:r>
          </a:p>
          <a:p>
            <a:r>
              <a:rPr lang="en-US" dirty="0" smtClean="0"/>
              <a:t>In contrast, in unsupervised learning…</a:t>
            </a:r>
          </a:p>
          <a:p>
            <a:pPr lvl="1"/>
            <a:r>
              <a:rPr lang="en-US" dirty="0" smtClean="0"/>
              <a:t>…we have unlabeled data</a:t>
            </a:r>
          </a:p>
          <a:p>
            <a:pPr lvl="1"/>
            <a:r>
              <a:rPr lang="en-US" dirty="0" smtClean="0"/>
              <a:t>No labels required for training</a:t>
            </a:r>
          </a:p>
          <a:p>
            <a:r>
              <a:rPr lang="en-US" dirty="0" smtClean="0"/>
              <a:t>Also semi-supervised algorithms</a:t>
            </a:r>
          </a:p>
          <a:p>
            <a:pPr lvl="1"/>
            <a:r>
              <a:rPr lang="en-US" dirty="0" smtClean="0"/>
              <a:t>Supervised, but not too much?</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Trick</a:t>
            </a:r>
            <a:endParaRPr lang="en-US" dirty="0"/>
          </a:p>
        </p:txBody>
      </p:sp>
      <p:sp>
        <p:nvSpPr>
          <p:cNvPr id="3" name="Content Placeholder 2"/>
          <p:cNvSpPr>
            <a:spLocks noGrp="1"/>
          </p:cNvSpPr>
          <p:nvPr>
            <p:ph idx="1"/>
          </p:nvPr>
        </p:nvSpPr>
        <p:spPr>
          <a:xfrm>
            <a:off x="762000" y="1676400"/>
            <a:ext cx="7696200" cy="4419600"/>
          </a:xfrm>
        </p:spPr>
        <p:txBody>
          <a:bodyPr/>
          <a:lstStyle/>
          <a:p>
            <a:r>
              <a:rPr lang="en-US" dirty="0" smtClean="0"/>
              <a:t>Unfortunately, to understand kernel trick, must dig a little (a lot?) deeper</a:t>
            </a:r>
          </a:p>
          <a:p>
            <a:pPr lvl="1"/>
            <a:r>
              <a:rPr lang="en-US" dirty="0" smtClean="0"/>
              <a:t>Will make all aspects of SVM clearer</a:t>
            </a:r>
          </a:p>
          <a:p>
            <a:r>
              <a:rPr lang="en-US" dirty="0" smtClean="0"/>
              <a:t>We won’t cover every detail here</a:t>
            </a:r>
          </a:p>
          <a:p>
            <a:r>
              <a:rPr lang="en-US" dirty="0" smtClean="0"/>
              <a:t>Just enough to get idea across</a:t>
            </a:r>
          </a:p>
          <a:p>
            <a:pPr lvl="1"/>
            <a:r>
              <a:rPr lang="en-US" dirty="0" smtClean="0"/>
              <a:t>Well, maybe a little more than that…</a:t>
            </a:r>
          </a:p>
          <a:p>
            <a:r>
              <a:rPr lang="en-US" dirty="0" smtClean="0"/>
              <a:t>We’ll need </a:t>
            </a:r>
            <a:r>
              <a:rPr lang="en-US" b="1" dirty="0" smtClean="0">
                <a:solidFill>
                  <a:srgbClr val="0000FF"/>
                </a:solidFill>
              </a:rPr>
              <a:t>Lagrange multipliers</a:t>
            </a:r>
          </a:p>
          <a:p>
            <a:pPr lvl="1"/>
            <a:r>
              <a:rPr lang="en-US" dirty="0" smtClean="0"/>
              <a:t>But first, </a:t>
            </a:r>
            <a:r>
              <a:rPr lang="en-US" b="1" i="1" dirty="0" smtClean="0"/>
              <a:t>constrained optimization</a:t>
            </a:r>
            <a:endParaRPr lang="en-US" b="1" i="1"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Constrained Optimization</a:t>
            </a:r>
            <a:endParaRPr lang="en-US" dirty="0"/>
          </a:p>
        </p:txBody>
      </p:sp>
      <p:sp>
        <p:nvSpPr>
          <p:cNvPr id="3" name="Content Placeholder 2"/>
          <p:cNvSpPr>
            <a:spLocks noGrp="1"/>
          </p:cNvSpPr>
          <p:nvPr>
            <p:ph idx="1"/>
          </p:nvPr>
        </p:nvSpPr>
        <p:spPr>
          <a:xfrm>
            <a:off x="685800" y="1676400"/>
            <a:ext cx="8077200" cy="4572000"/>
          </a:xfrm>
        </p:spPr>
        <p:txBody>
          <a:bodyPr/>
          <a:lstStyle/>
          <a:p>
            <a:r>
              <a:rPr lang="en-US" dirty="0" smtClean="0"/>
              <a:t>General problem (in 2 variables)</a:t>
            </a:r>
          </a:p>
          <a:p>
            <a:pPr lvl="1"/>
            <a:r>
              <a:rPr lang="en-US" dirty="0" smtClean="0"/>
              <a:t>Maximize: </a:t>
            </a:r>
            <a:r>
              <a:rPr lang="en-US" dirty="0" smtClean="0">
                <a:latin typeface="Lucida Grande"/>
                <a:cs typeface="Lucida Grande"/>
              </a:rPr>
              <a:t>f(</a:t>
            </a:r>
            <a:r>
              <a:rPr lang="en-US" dirty="0" err="1" smtClean="0">
                <a:latin typeface="Lucida Grande"/>
                <a:cs typeface="Lucida Grande"/>
              </a:rPr>
              <a:t>x,y</a:t>
            </a:r>
            <a:r>
              <a:rPr lang="en-US" dirty="0" smtClean="0">
                <a:latin typeface="Lucida Grande"/>
                <a:cs typeface="Lucida Grande"/>
              </a:rPr>
              <a:t>)</a:t>
            </a:r>
            <a:r>
              <a:rPr lang="en-US" dirty="0" smtClean="0"/>
              <a:t> </a:t>
            </a:r>
          </a:p>
          <a:p>
            <a:pPr lvl="1"/>
            <a:r>
              <a:rPr lang="en-US" dirty="0"/>
              <a:t>S</a:t>
            </a:r>
            <a:r>
              <a:rPr lang="en-US" dirty="0" smtClean="0"/>
              <a:t>ubject to: </a:t>
            </a:r>
            <a:r>
              <a:rPr lang="en-US" dirty="0" smtClean="0">
                <a:latin typeface="Lucida Grande"/>
                <a:cs typeface="Lucida Grande"/>
              </a:rPr>
              <a:t>g(</a:t>
            </a:r>
            <a:r>
              <a:rPr lang="en-US" dirty="0" err="1" smtClean="0">
                <a:latin typeface="Lucida Grande"/>
                <a:cs typeface="Lucida Grande"/>
              </a:rPr>
              <a:t>x,y</a:t>
            </a:r>
            <a:r>
              <a:rPr lang="en-US" dirty="0" smtClean="0">
                <a:latin typeface="Lucida Grande"/>
                <a:cs typeface="Lucida Grande"/>
              </a:rPr>
              <a:t>) = c</a:t>
            </a:r>
            <a:r>
              <a:rPr lang="en-US" dirty="0" smtClean="0"/>
              <a:t>   </a:t>
            </a:r>
          </a:p>
          <a:p>
            <a:r>
              <a:rPr lang="en-US" b="1" dirty="0" smtClean="0">
                <a:solidFill>
                  <a:srgbClr val="0000FF"/>
                </a:solidFill>
              </a:rPr>
              <a:t>Objective function</a:t>
            </a:r>
            <a:r>
              <a:rPr lang="en-US" dirty="0" smtClean="0"/>
              <a:t> </a:t>
            </a:r>
            <a:r>
              <a:rPr lang="en-US" dirty="0">
                <a:latin typeface="Lucida Grande"/>
                <a:cs typeface="Lucida Grande"/>
              </a:rPr>
              <a:t>f</a:t>
            </a:r>
            <a:r>
              <a:rPr lang="en-US" dirty="0" smtClean="0"/>
              <a:t> and </a:t>
            </a:r>
            <a:r>
              <a:rPr lang="en-US" b="1" dirty="0" smtClean="0">
                <a:solidFill>
                  <a:srgbClr val="0000FF"/>
                </a:solidFill>
              </a:rPr>
              <a:t>constraint</a:t>
            </a:r>
            <a:r>
              <a:rPr lang="en-US" dirty="0" smtClean="0"/>
              <a:t> </a:t>
            </a:r>
            <a:r>
              <a:rPr lang="en-US" dirty="0">
                <a:latin typeface="Lucida Grande"/>
                <a:cs typeface="Lucida Grande"/>
              </a:rPr>
              <a:t>g</a:t>
            </a:r>
            <a:r>
              <a:rPr lang="en-US" dirty="0" smtClean="0"/>
              <a:t>   </a:t>
            </a:r>
          </a:p>
          <a:p>
            <a:r>
              <a:rPr lang="en-US" dirty="0" smtClean="0"/>
              <a:t>For example,</a:t>
            </a:r>
          </a:p>
          <a:p>
            <a:pPr lvl="1"/>
            <a:r>
              <a:rPr lang="en-US" dirty="0" smtClean="0"/>
              <a:t>Maximize: </a:t>
            </a:r>
            <a:r>
              <a:rPr lang="en-US" dirty="0" smtClean="0">
                <a:latin typeface="Lucida Grande"/>
                <a:cs typeface="Lucida Grande"/>
              </a:rPr>
              <a:t>f</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 = 16 – (x</a:t>
            </a:r>
            <a:r>
              <a:rPr lang="en-US" baseline="30000" dirty="0">
                <a:latin typeface="Lucida Grande"/>
                <a:cs typeface="Lucida Grande"/>
              </a:rPr>
              <a:t>2</a:t>
            </a:r>
            <a:r>
              <a:rPr lang="en-US" dirty="0">
                <a:latin typeface="Lucida Grande"/>
                <a:cs typeface="Lucida Grande"/>
              </a:rPr>
              <a:t> + y</a:t>
            </a:r>
            <a:r>
              <a:rPr lang="en-US" baseline="30000" dirty="0">
                <a:latin typeface="Lucida Grande"/>
                <a:cs typeface="Lucida Grande"/>
              </a:rPr>
              <a:t>2</a:t>
            </a:r>
            <a:r>
              <a:rPr lang="en-US" dirty="0">
                <a:latin typeface="Lucida Grande"/>
                <a:cs typeface="Lucida Grande"/>
              </a:rPr>
              <a:t>)</a:t>
            </a:r>
            <a:r>
              <a:rPr lang="en-US" dirty="0"/>
              <a:t> </a:t>
            </a:r>
          </a:p>
          <a:p>
            <a:pPr lvl="1"/>
            <a:r>
              <a:rPr lang="en-US" dirty="0" smtClean="0"/>
              <a:t>Subject to: </a:t>
            </a:r>
            <a:r>
              <a:rPr lang="en-US" dirty="0">
                <a:latin typeface="Lucida Grande"/>
                <a:cs typeface="Lucida Grande"/>
              </a:rPr>
              <a:t>2x – y = 4</a:t>
            </a:r>
            <a:r>
              <a:rPr lang="en-US" dirty="0"/>
              <a:t> </a:t>
            </a:r>
            <a:endParaRPr lang="en-US" dirty="0" smtClean="0"/>
          </a:p>
          <a:p>
            <a:r>
              <a:rPr lang="en-US" dirty="0" smtClean="0"/>
              <a:t>We’ll look at this example in detail</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2"/>
          <a:stretch>
            <a:fillRect/>
          </a:stretch>
        </p:blipFill>
        <p:spPr>
          <a:xfrm>
            <a:off x="3992562" y="2946996"/>
            <a:ext cx="5151438" cy="3758604"/>
          </a:xfrm>
          <a:prstGeom prst="rect">
            <a:avLst/>
          </a:prstGeom>
        </p:spPr>
      </p:pic>
      <p:sp>
        <p:nvSpPr>
          <p:cNvPr id="2" name="Title 1"/>
          <p:cNvSpPr>
            <a:spLocks noGrp="1"/>
          </p:cNvSpPr>
          <p:nvPr>
            <p:ph type="title"/>
          </p:nvPr>
        </p:nvSpPr>
        <p:spPr/>
        <p:txBody>
          <a:bodyPr/>
          <a:lstStyle/>
          <a:p>
            <a:r>
              <a:rPr lang="en-US" dirty="0" smtClean="0"/>
              <a:t>Specific Example</a:t>
            </a:r>
            <a:endParaRPr lang="en-US" dirty="0"/>
          </a:p>
        </p:txBody>
      </p:sp>
      <p:sp>
        <p:nvSpPr>
          <p:cNvPr id="3" name="Content Placeholder 2"/>
          <p:cNvSpPr>
            <a:spLocks noGrp="1"/>
          </p:cNvSpPr>
          <p:nvPr>
            <p:ph idx="1"/>
          </p:nvPr>
        </p:nvSpPr>
        <p:spPr/>
        <p:txBody>
          <a:bodyPr/>
          <a:lstStyle/>
          <a:p>
            <a:r>
              <a:rPr lang="en-US" dirty="0" smtClean="0"/>
              <a:t>Maximize: </a:t>
            </a:r>
            <a:r>
              <a:rPr lang="en-US" dirty="0" err="1" smtClean="0">
                <a:latin typeface="Lucida Grande"/>
                <a:cs typeface="Lucida Grande"/>
              </a:rPr>
              <a:t>f(x,y</a:t>
            </a:r>
            <a:r>
              <a:rPr lang="en-US" dirty="0" smtClean="0">
                <a:latin typeface="Lucida Grande"/>
                <a:cs typeface="Lucida Grande"/>
              </a:rPr>
              <a:t>) = 16 – (x</a:t>
            </a:r>
            <a:r>
              <a:rPr lang="en-US" baseline="30000" dirty="0" smtClean="0">
                <a:latin typeface="Lucida Grande"/>
                <a:cs typeface="Lucida Grande"/>
              </a:rPr>
              <a:t>2</a:t>
            </a:r>
            <a:r>
              <a:rPr lang="en-US" dirty="0" smtClean="0">
                <a:latin typeface="Lucida Grande"/>
                <a:cs typeface="Lucida Grande"/>
              </a:rPr>
              <a:t> + y</a:t>
            </a:r>
            <a:r>
              <a:rPr lang="en-US" baseline="30000" dirty="0" smtClean="0">
                <a:latin typeface="Lucida Grande"/>
                <a:cs typeface="Lucida Grande"/>
              </a:rPr>
              <a:t>2</a:t>
            </a:r>
            <a:r>
              <a:rPr lang="en-US" dirty="0" smtClean="0">
                <a:latin typeface="Lucida Grande"/>
                <a:cs typeface="Lucida Grande"/>
              </a:rPr>
              <a:t>)</a:t>
            </a:r>
            <a:r>
              <a:rPr lang="en-US" dirty="0" smtClean="0"/>
              <a:t>   </a:t>
            </a:r>
          </a:p>
          <a:p>
            <a:r>
              <a:rPr lang="en-US" dirty="0" smtClean="0"/>
              <a:t>Subject to: </a:t>
            </a:r>
            <a:r>
              <a:rPr lang="en-US" dirty="0" smtClean="0">
                <a:latin typeface="Lucida Grande"/>
                <a:cs typeface="Lucida Grande"/>
              </a:rPr>
              <a:t>2x – </a:t>
            </a:r>
            <a:r>
              <a:rPr lang="en-US" dirty="0" err="1" smtClean="0">
                <a:latin typeface="Lucida Grande"/>
                <a:cs typeface="Lucida Grande"/>
              </a:rPr>
              <a:t>y</a:t>
            </a:r>
            <a:r>
              <a:rPr lang="en-US" dirty="0" smtClean="0">
                <a:latin typeface="Lucida Grande"/>
                <a:cs typeface="Lucida Grande"/>
              </a:rPr>
              <a:t> = 4</a:t>
            </a:r>
            <a:r>
              <a:rPr lang="en-US" dirty="0" smtClean="0"/>
              <a:t>   </a:t>
            </a:r>
          </a:p>
          <a:p>
            <a:endParaRPr lang="en-US" dirty="0" smtClean="0"/>
          </a:p>
          <a:p>
            <a:r>
              <a:rPr lang="en-US" dirty="0" smtClean="0"/>
              <a:t>Graph of </a:t>
            </a:r>
            <a:r>
              <a:rPr lang="en-US" dirty="0" smtClean="0">
                <a:latin typeface="Lucida Grande"/>
                <a:cs typeface="Lucida Grande"/>
              </a:rPr>
              <a:t>f(</a:t>
            </a:r>
            <a:r>
              <a:rPr lang="en-US" dirty="0" err="1" smtClean="0">
                <a:latin typeface="Lucida Grande"/>
                <a:cs typeface="Lucida Grande"/>
              </a:rPr>
              <a:t>x,y</a:t>
            </a:r>
            <a:r>
              <a:rPr lang="en-US" dirty="0" smtClean="0">
                <a:latin typeface="Lucida Grande"/>
                <a:cs typeface="Lucida Grande"/>
              </a:rPr>
              <a:t>)</a:t>
            </a:r>
          </a:p>
          <a:p>
            <a:endParaRPr lang="en-US" dirty="0" smtClean="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p:txBody>
          <a:bodyPr/>
          <a:lstStyle/>
          <a:p>
            <a:r>
              <a:rPr lang="en-US" dirty="0" smtClean="0"/>
              <a:t>Intersection of </a:t>
            </a:r>
            <a:r>
              <a:rPr lang="en-US" dirty="0" err="1" smtClean="0">
                <a:latin typeface="Lucida Grande"/>
                <a:cs typeface="Lucida Grande"/>
              </a:rPr>
              <a:t>f(x,y</a:t>
            </a:r>
            <a:r>
              <a:rPr lang="en-US" dirty="0" smtClean="0">
                <a:latin typeface="Lucida Grande"/>
                <a:cs typeface="Lucida Grande"/>
              </a:rPr>
              <a:t>)</a:t>
            </a:r>
            <a:r>
              <a:rPr lang="en-US" dirty="0" smtClean="0"/>
              <a:t> and </a:t>
            </a:r>
            <a:r>
              <a:rPr lang="en-US" dirty="0" smtClean="0">
                <a:latin typeface="Lucida Grande"/>
                <a:cs typeface="Lucida Grande"/>
              </a:rPr>
              <a:t>2x – </a:t>
            </a:r>
            <a:r>
              <a:rPr lang="en-US" dirty="0" err="1" smtClean="0">
                <a:latin typeface="Lucida Grande"/>
                <a:cs typeface="Lucida Grande"/>
              </a:rPr>
              <a:t>y</a:t>
            </a:r>
            <a:r>
              <a:rPr lang="en-US" dirty="0" smtClean="0">
                <a:latin typeface="Lucida Grande"/>
                <a:cs typeface="Lucida Grande"/>
              </a:rPr>
              <a:t> = 4</a:t>
            </a:r>
            <a:r>
              <a:rPr lang="en-US" dirty="0" smtClean="0"/>
              <a:t>   </a:t>
            </a:r>
          </a:p>
          <a:p>
            <a:r>
              <a:rPr lang="en-US" dirty="0" smtClean="0"/>
              <a:t>What is the solution to problem?</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pic>
        <p:nvPicPr>
          <p:cNvPr id="8" name="Picture 7" descr="temp.tiff"/>
          <p:cNvPicPr>
            <a:picLocks noChangeAspect="1"/>
          </p:cNvPicPr>
          <p:nvPr/>
        </p:nvPicPr>
        <p:blipFill>
          <a:blip r:embed="rId3"/>
          <a:stretch>
            <a:fillRect/>
          </a:stretch>
        </p:blipFill>
        <p:spPr>
          <a:xfrm>
            <a:off x="4643978" y="2895600"/>
            <a:ext cx="4423822" cy="3200400"/>
          </a:xfrm>
          <a:prstGeom prst="rect">
            <a:avLst/>
          </a:prstGeom>
        </p:spPr>
      </p:pic>
      <p:pic>
        <p:nvPicPr>
          <p:cNvPr id="7" name="Picture 6" descr="temp.tiff"/>
          <p:cNvPicPr>
            <a:picLocks noChangeAspect="1"/>
          </p:cNvPicPr>
          <p:nvPr/>
        </p:nvPicPr>
        <p:blipFill>
          <a:blip r:embed="rId4"/>
          <a:stretch>
            <a:fillRect/>
          </a:stretch>
        </p:blipFill>
        <p:spPr>
          <a:xfrm>
            <a:off x="16075" y="2971800"/>
            <a:ext cx="4524401" cy="3200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Constrained Optimization</a:t>
            </a:r>
            <a:endParaRPr lang="en-US" dirty="0"/>
          </a:p>
        </p:txBody>
      </p:sp>
      <p:sp>
        <p:nvSpPr>
          <p:cNvPr id="3" name="Content Placeholder 2"/>
          <p:cNvSpPr>
            <a:spLocks noGrp="1"/>
          </p:cNvSpPr>
          <p:nvPr>
            <p:ph idx="1"/>
          </p:nvPr>
        </p:nvSpPr>
        <p:spPr/>
        <p:txBody>
          <a:bodyPr/>
          <a:lstStyle/>
          <a:p>
            <a:r>
              <a:rPr lang="en-US" dirty="0" smtClean="0"/>
              <a:t>This example looks easy</a:t>
            </a:r>
          </a:p>
          <a:p>
            <a:r>
              <a:rPr lang="en-US" dirty="0" smtClean="0"/>
              <a:t>But how to solve in general?</a:t>
            </a:r>
          </a:p>
          <a:p>
            <a:r>
              <a:rPr lang="en-US" dirty="0" smtClean="0"/>
              <a:t>Recall, general case (in 2 variables) is</a:t>
            </a:r>
          </a:p>
          <a:p>
            <a:pPr lvl="1"/>
            <a:r>
              <a:rPr lang="en-US" dirty="0" smtClean="0"/>
              <a:t>Maximize: </a:t>
            </a:r>
            <a:r>
              <a:rPr lang="en-US" dirty="0">
                <a:latin typeface="Lucida Grande"/>
                <a:cs typeface="Lucida Grande"/>
              </a:rPr>
              <a:t>f(</a:t>
            </a:r>
            <a:r>
              <a:rPr lang="en-US" dirty="0" err="1">
                <a:latin typeface="Lucida Grande"/>
                <a:cs typeface="Lucida Grande"/>
              </a:rPr>
              <a:t>x,y</a:t>
            </a:r>
            <a:r>
              <a:rPr lang="en-US" dirty="0">
                <a:latin typeface="Lucida Grande"/>
                <a:cs typeface="Lucida Grande"/>
              </a:rPr>
              <a:t>)</a:t>
            </a:r>
            <a:r>
              <a:rPr lang="en-US" dirty="0"/>
              <a:t> </a:t>
            </a:r>
          </a:p>
          <a:p>
            <a:pPr lvl="1"/>
            <a:r>
              <a:rPr lang="en-US" dirty="0"/>
              <a:t>Subject </a:t>
            </a:r>
            <a:r>
              <a:rPr lang="en-US" dirty="0" smtClean="0"/>
              <a:t>to: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t>
            </a:r>
            <a:endParaRPr lang="en-US" dirty="0" smtClean="0"/>
          </a:p>
          <a:p>
            <a:r>
              <a:rPr lang="en-US" dirty="0" smtClean="0"/>
              <a:t>How to “simplify”?</a:t>
            </a:r>
          </a:p>
          <a:p>
            <a:pPr lvl="1"/>
            <a:r>
              <a:rPr lang="en-US" dirty="0"/>
              <a:t>C</a:t>
            </a:r>
            <a:r>
              <a:rPr lang="en-US" dirty="0" smtClean="0"/>
              <a:t>ombine objective function </a:t>
            </a:r>
            <a:r>
              <a:rPr lang="en-US" dirty="0">
                <a:latin typeface="Lucida Grande"/>
                <a:cs typeface="Lucida Grande"/>
              </a:rPr>
              <a:t>f(</a:t>
            </a:r>
            <a:r>
              <a:rPr lang="en-US" dirty="0" err="1">
                <a:latin typeface="Lucida Grande"/>
                <a:cs typeface="Lucida Grande"/>
              </a:rPr>
              <a:t>x,y</a:t>
            </a:r>
            <a:r>
              <a:rPr lang="en-US" dirty="0">
                <a:latin typeface="Lucida Grande"/>
                <a:cs typeface="Lucida Grande"/>
              </a:rPr>
              <a:t>)</a:t>
            </a:r>
            <a:r>
              <a:rPr lang="en-US" dirty="0" smtClean="0"/>
              <a:t> and constraint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a:t>
            </a:r>
            <a:r>
              <a:rPr lang="en-US" dirty="0" smtClean="0">
                <a:latin typeface="Lucida Grande"/>
                <a:cs typeface="Lucida Grande"/>
              </a:rPr>
              <a:t>c</a:t>
            </a:r>
            <a:r>
              <a:rPr lang="en-US" dirty="0" smtClean="0"/>
              <a:t> into one equation?</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extLst>
      <p:ext uri="{BB962C8B-B14F-4D97-AF65-F5344CB8AC3E}">
        <p14:creationId xmlns:p14="http://schemas.microsoft.com/office/powerpoint/2010/main" val="301216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p:txBody>
          <a:bodyPr/>
          <a:lstStyle/>
          <a:p>
            <a:r>
              <a:rPr lang="en-US" dirty="0"/>
              <a:t>Define </a:t>
            </a:r>
            <a:r>
              <a:rPr lang="en-US" dirty="0">
                <a:latin typeface="Lucida Grande"/>
                <a:cs typeface="Lucida Grande"/>
              </a:rPr>
              <a:t>J(</a:t>
            </a:r>
            <a:r>
              <a:rPr lang="en-US" dirty="0" err="1">
                <a:latin typeface="Lucida Grande"/>
                <a:cs typeface="Lucida Grande"/>
              </a:rPr>
              <a:t>x,y</a:t>
            </a:r>
            <a:r>
              <a:rPr lang="en-US" dirty="0">
                <a:latin typeface="Lucida Grande"/>
                <a:cs typeface="Lucida Grande"/>
              </a:rPr>
              <a:t>) = f(</a:t>
            </a:r>
            <a:r>
              <a:rPr lang="en-US" dirty="0" err="1">
                <a:latin typeface="Lucida Grande"/>
                <a:cs typeface="Lucida Grande"/>
              </a:rPr>
              <a:t>x,y</a:t>
            </a:r>
            <a:r>
              <a:rPr lang="en-US" dirty="0">
                <a:latin typeface="Lucida Grande"/>
                <a:cs typeface="Lucida Grande"/>
              </a:rPr>
              <a:t>) +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endParaRPr lang="en-US" dirty="0"/>
          </a:p>
          <a:p>
            <a:pPr lvl="1"/>
            <a:r>
              <a:rPr lang="en-US" dirty="0"/>
              <a:t>Where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smtClean="0"/>
              <a:t> </a:t>
            </a:r>
            <a:r>
              <a:rPr lang="en-US" dirty="0"/>
              <a:t>is 0 whenever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and  </a:t>
            </a:r>
            <a:r>
              <a:rPr lang="en-US" sz="3600" dirty="0"/>
              <a:t>-∞</a:t>
            </a:r>
            <a:r>
              <a:rPr lang="en-US" dirty="0"/>
              <a:t> </a:t>
            </a:r>
            <a:r>
              <a:rPr lang="en-US" dirty="0" smtClean="0"/>
              <a:t>otherwise</a:t>
            </a:r>
          </a:p>
          <a:p>
            <a:r>
              <a:rPr lang="en-US" dirty="0" smtClean="0"/>
              <a:t>Recall the general problem</a:t>
            </a:r>
            <a:r>
              <a:rPr lang="is-IS" dirty="0" smtClean="0"/>
              <a:t>…</a:t>
            </a:r>
            <a:endParaRPr lang="en-US" dirty="0" smtClean="0"/>
          </a:p>
          <a:p>
            <a:pPr lvl="1"/>
            <a:r>
              <a:rPr lang="en-US" dirty="0" smtClean="0"/>
              <a:t>Maximize: </a:t>
            </a:r>
            <a:r>
              <a:rPr lang="en-US" dirty="0">
                <a:latin typeface="Lucida Grande"/>
                <a:cs typeface="Lucida Grande"/>
              </a:rPr>
              <a:t>f(</a:t>
            </a:r>
            <a:r>
              <a:rPr lang="en-US" dirty="0" err="1">
                <a:latin typeface="Lucida Grande"/>
                <a:cs typeface="Lucida Grande"/>
              </a:rPr>
              <a:t>x,y</a:t>
            </a:r>
            <a:r>
              <a:rPr lang="en-US" dirty="0">
                <a:latin typeface="Lucida Grande"/>
                <a:cs typeface="Lucida Grande"/>
              </a:rPr>
              <a:t>)</a:t>
            </a:r>
            <a:r>
              <a:rPr lang="en-US" dirty="0"/>
              <a:t> </a:t>
            </a:r>
          </a:p>
          <a:p>
            <a:pPr lvl="1"/>
            <a:r>
              <a:rPr lang="en-US" dirty="0"/>
              <a:t>Subject </a:t>
            </a:r>
            <a:r>
              <a:rPr lang="en-US" dirty="0" smtClean="0"/>
              <a:t>to: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t>
            </a:r>
            <a:endParaRPr lang="en-US" dirty="0" smtClean="0"/>
          </a:p>
          <a:p>
            <a:r>
              <a:rPr lang="en-US" dirty="0" smtClean="0"/>
              <a:t>Solution is given by </a:t>
            </a:r>
            <a:r>
              <a:rPr lang="en-US" dirty="0">
                <a:latin typeface="Lucida Grande"/>
                <a:cs typeface="Lucida Grande"/>
              </a:rPr>
              <a:t>max J(</a:t>
            </a:r>
            <a:r>
              <a:rPr lang="en-US" dirty="0" err="1">
                <a:latin typeface="Lucida Grande"/>
                <a:cs typeface="Lucida Grande"/>
              </a:rPr>
              <a:t>x,y</a:t>
            </a:r>
            <a:r>
              <a:rPr lang="en-US" dirty="0">
                <a:latin typeface="Lucida Grande"/>
                <a:cs typeface="Lucida Grande"/>
              </a:rPr>
              <a:t>)</a:t>
            </a:r>
            <a:r>
              <a:rPr lang="en-US" dirty="0" smtClean="0"/>
              <a:t> </a:t>
            </a:r>
          </a:p>
          <a:p>
            <a:pPr lvl="1"/>
            <a:r>
              <a:rPr lang="en-US" dirty="0" smtClean="0"/>
              <a:t>Where </a:t>
            </a:r>
            <a:r>
              <a:rPr lang="en-US" dirty="0">
                <a:latin typeface="Lucida Grande"/>
                <a:cs typeface="Lucida Grande"/>
              </a:rPr>
              <a:t>max</a:t>
            </a:r>
            <a:r>
              <a:rPr lang="en-US" dirty="0" smtClean="0"/>
              <a:t> is over all </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spTree>
    <p:extLst>
      <p:ext uri="{BB962C8B-B14F-4D97-AF65-F5344CB8AC3E}">
        <p14:creationId xmlns:p14="http://schemas.microsoft.com/office/powerpoint/2010/main" val="15834892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p:txBody>
          <a:bodyPr/>
          <a:lstStyle/>
          <a:p>
            <a:r>
              <a:rPr lang="en-US" dirty="0"/>
              <a:t>We know how to solve </a:t>
            </a:r>
            <a:r>
              <a:rPr lang="en-US" dirty="0" smtClean="0"/>
              <a:t>maximization </a:t>
            </a:r>
            <a:r>
              <a:rPr lang="en-US" dirty="0"/>
              <a:t>problems </a:t>
            </a:r>
            <a:r>
              <a:rPr lang="en-US" dirty="0" smtClean="0"/>
              <a:t>using calculus</a:t>
            </a:r>
            <a:endParaRPr lang="en-US" dirty="0"/>
          </a:p>
          <a:p>
            <a:r>
              <a:rPr lang="en-US" dirty="0" smtClean="0"/>
              <a:t>So, we’ll use calculus to solve the problem </a:t>
            </a:r>
            <a:r>
              <a:rPr lang="en-US" dirty="0" smtClean="0">
                <a:latin typeface="Lucida Grande"/>
                <a:cs typeface="Lucida Grande"/>
              </a:rPr>
              <a:t>max J(</a:t>
            </a:r>
            <a:r>
              <a:rPr lang="en-US" dirty="0" err="1">
                <a:latin typeface="Lucida Grande"/>
                <a:cs typeface="Lucida Grande"/>
              </a:rPr>
              <a:t>x,y</a:t>
            </a:r>
            <a:r>
              <a:rPr lang="en-US" dirty="0" smtClean="0">
                <a:latin typeface="Lucida Grande"/>
                <a:cs typeface="Lucida Grande"/>
              </a:rPr>
              <a:t>)</a:t>
            </a:r>
            <a:r>
              <a:rPr lang="en-US" dirty="0" smtClean="0"/>
              <a:t>, right?</a:t>
            </a:r>
          </a:p>
          <a:p>
            <a:r>
              <a:rPr lang="en-US" dirty="0" smtClean="0"/>
              <a:t>WRONG!</a:t>
            </a:r>
          </a:p>
          <a:p>
            <a:r>
              <a:rPr lang="en-US" dirty="0" smtClean="0"/>
              <a:t>The function </a:t>
            </a:r>
            <a:r>
              <a:rPr lang="en-US" dirty="0">
                <a:latin typeface="Lucida Grande"/>
                <a:cs typeface="Lucida Grande"/>
              </a:rPr>
              <a:t>J(</a:t>
            </a:r>
            <a:r>
              <a:rPr lang="en-US" dirty="0" err="1">
                <a:latin typeface="Lucida Grande"/>
                <a:cs typeface="Lucida Grande"/>
              </a:rPr>
              <a:t>x,y</a:t>
            </a:r>
            <a:r>
              <a:rPr lang="en-US" dirty="0">
                <a:latin typeface="Lucida Grande"/>
                <a:cs typeface="Lucida Grande"/>
              </a:rPr>
              <a:t>)</a:t>
            </a:r>
            <a:r>
              <a:rPr lang="en-US" dirty="0" smtClean="0"/>
              <a:t> is </a:t>
            </a:r>
            <a:r>
              <a:rPr lang="en-US" b="1" i="1" dirty="0" smtClean="0"/>
              <a:t>not</a:t>
            </a:r>
            <a:r>
              <a:rPr lang="en-US" dirty="0" smtClean="0"/>
              <a:t> at all “nice”</a:t>
            </a:r>
          </a:p>
          <a:p>
            <a:pPr lvl="1"/>
            <a:r>
              <a:rPr lang="en-US" dirty="0" smtClean="0"/>
              <a:t>This function is not differentiable</a:t>
            </a:r>
          </a:p>
          <a:p>
            <a:pPr lvl="1"/>
            <a:r>
              <a:rPr lang="en-US" dirty="0" smtClean="0"/>
              <a:t>It’s not even continuous!</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spTree>
    <p:extLst>
      <p:ext uri="{BB962C8B-B14F-4D97-AF65-F5344CB8AC3E}">
        <p14:creationId xmlns:p14="http://schemas.microsoft.com/office/powerpoint/2010/main" val="256171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685800" y="1600200"/>
            <a:ext cx="8077200" cy="4572000"/>
          </a:xfrm>
        </p:spPr>
        <p:txBody>
          <a:bodyPr/>
          <a:lstStyle/>
          <a:p>
            <a:r>
              <a:rPr lang="en-US" dirty="0" smtClean="0"/>
              <a:t>Again, if we let </a:t>
            </a:r>
            <a:r>
              <a:rPr lang="en-US" dirty="0">
                <a:latin typeface="Lucida Grande"/>
                <a:cs typeface="Lucida Grande"/>
              </a:rPr>
              <a:t>J(</a:t>
            </a:r>
            <a:r>
              <a:rPr lang="en-US" dirty="0" err="1">
                <a:latin typeface="Lucida Grande"/>
                <a:cs typeface="Lucida Grande"/>
              </a:rPr>
              <a:t>x,y</a:t>
            </a:r>
            <a:r>
              <a:rPr lang="en-US" dirty="0">
                <a:latin typeface="Lucida Grande"/>
                <a:cs typeface="Lucida Grande"/>
              </a:rPr>
              <a:t>) = f(</a:t>
            </a:r>
            <a:r>
              <a:rPr lang="en-US" dirty="0" err="1">
                <a:latin typeface="Lucida Grande"/>
                <a:cs typeface="Lucida Grande"/>
              </a:rPr>
              <a:t>x,y</a:t>
            </a:r>
            <a:r>
              <a:rPr lang="en-US" dirty="0">
                <a:latin typeface="Lucida Grande"/>
                <a:cs typeface="Lucida Grande"/>
              </a:rPr>
              <a:t>) +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endParaRPr lang="en-US" dirty="0"/>
          </a:p>
          <a:p>
            <a:pPr lvl="1"/>
            <a:r>
              <a:rPr lang="en-US" dirty="0"/>
              <a:t>Where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a:t> is 0 whenever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and  </a:t>
            </a:r>
            <a:r>
              <a:rPr lang="en-US" sz="3600" dirty="0"/>
              <a:t>-∞</a:t>
            </a:r>
            <a:r>
              <a:rPr lang="en-US" dirty="0"/>
              <a:t> otherwise</a:t>
            </a:r>
          </a:p>
          <a:p>
            <a:r>
              <a:rPr lang="en-US" dirty="0" smtClean="0"/>
              <a:t>Then </a:t>
            </a:r>
            <a:r>
              <a:rPr lang="en-US" dirty="0">
                <a:latin typeface="Lucida Grande"/>
                <a:cs typeface="Lucida Grande"/>
              </a:rPr>
              <a:t>max J(</a:t>
            </a:r>
            <a:r>
              <a:rPr lang="en-US" dirty="0" err="1">
                <a:latin typeface="Lucida Grande"/>
                <a:cs typeface="Lucida Grande"/>
              </a:rPr>
              <a:t>x,y</a:t>
            </a:r>
            <a:r>
              <a:rPr lang="en-US" dirty="0">
                <a:latin typeface="Lucida Grande"/>
                <a:cs typeface="Lucida Grande"/>
              </a:rPr>
              <a:t>)</a:t>
            </a:r>
            <a:r>
              <a:rPr lang="en-US" dirty="0" smtClean="0"/>
              <a:t> is solution to problem</a:t>
            </a:r>
          </a:p>
          <a:p>
            <a:pPr lvl="1"/>
            <a:r>
              <a:rPr lang="en-US" dirty="0" smtClean="0"/>
              <a:t>This is </a:t>
            </a:r>
            <a:r>
              <a:rPr lang="en-US" b="1" dirty="0" smtClean="0">
                <a:solidFill>
                  <a:srgbClr val="0000FF"/>
                </a:solidFill>
              </a:rPr>
              <a:t>good</a:t>
            </a:r>
            <a:endParaRPr lang="en-US" dirty="0" smtClean="0"/>
          </a:p>
          <a:p>
            <a:r>
              <a:rPr lang="en-US" dirty="0" smtClean="0"/>
              <a:t>But we can’t solve this max problem </a:t>
            </a:r>
          </a:p>
          <a:p>
            <a:pPr lvl="1"/>
            <a:r>
              <a:rPr lang="en-US" dirty="0" smtClean="0"/>
              <a:t>This is very</a:t>
            </a:r>
            <a:r>
              <a:rPr lang="en-US" b="1" dirty="0" smtClean="0">
                <a:solidFill>
                  <a:srgbClr val="FF0000"/>
                </a:solidFill>
              </a:rPr>
              <a:t> bad</a:t>
            </a:r>
            <a:endParaRPr lang="en-US" dirty="0" smtClean="0"/>
          </a:p>
          <a:p>
            <a:r>
              <a:rPr lang="en-US" dirty="0" smtClean="0"/>
              <a:t>What to do???</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spTree>
    <p:extLst>
      <p:ext uri="{BB962C8B-B14F-4D97-AF65-F5344CB8AC3E}">
        <p14:creationId xmlns:p14="http://schemas.microsoft.com/office/powerpoint/2010/main" val="854870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New-and-Improved Solution</a:t>
            </a:r>
            <a:endParaRPr lang="en-US" dirty="0"/>
          </a:p>
        </p:txBody>
      </p:sp>
      <p:sp>
        <p:nvSpPr>
          <p:cNvPr id="3" name="Content Placeholder 2"/>
          <p:cNvSpPr>
            <a:spLocks noGrp="1"/>
          </p:cNvSpPr>
          <p:nvPr>
            <p:ph idx="1"/>
          </p:nvPr>
        </p:nvSpPr>
        <p:spPr>
          <a:xfrm>
            <a:off x="685800" y="1600200"/>
            <a:ext cx="8305800" cy="4572000"/>
          </a:xfrm>
        </p:spPr>
        <p:txBody>
          <a:bodyPr/>
          <a:lstStyle/>
          <a:p>
            <a:r>
              <a:rPr lang="en-US" dirty="0" smtClean="0"/>
              <a:t>Let’s replace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smtClean="0"/>
              <a:t> with “nice” function</a:t>
            </a:r>
          </a:p>
          <a:p>
            <a:r>
              <a:rPr lang="en-US" dirty="0" smtClean="0"/>
              <a:t>What are the nicest functions of all?</a:t>
            </a:r>
          </a:p>
          <a:p>
            <a:pPr lvl="1"/>
            <a:r>
              <a:rPr lang="en-US" dirty="0" smtClean="0"/>
              <a:t>Linear function</a:t>
            </a:r>
            <a:r>
              <a:rPr lang="is-IS" dirty="0"/>
              <a:t> </a:t>
            </a:r>
            <a:r>
              <a:rPr lang="is-IS" dirty="0" smtClean="0"/>
              <a:t>(in the constraint</a:t>
            </a:r>
            <a:r>
              <a:rPr lang="is-IS" dirty="0"/>
              <a:t>)</a:t>
            </a:r>
            <a:endParaRPr lang="is-IS" dirty="0" smtClean="0"/>
          </a:p>
          <a:p>
            <a:r>
              <a:rPr lang="en-US" dirty="0" smtClean="0"/>
              <a:t>To maximize </a:t>
            </a:r>
            <a:r>
              <a:rPr lang="en-US" dirty="0">
                <a:latin typeface="Lucida Grande"/>
                <a:cs typeface="Lucida Grande"/>
              </a:rPr>
              <a:t>f(</a:t>
            </a:r>
            <a:r>
              <a:rPr lang="en-US" dirty="0" err="1">
                <a:latin typeface="Lucida Grande"/>
                <a:cs typeface="Lucida Grande"/>
              </a:rPr>
              <a:t>x,y</a:t>
            </a:r>
            <a:r>
              <a:rPr lang="en-US" dirty="0" smtClean="0">
                <a:latin typeface="Lucida Grande"/>
                <a:cs typeface="Lucida Grande"/>
              </a:rPr>
              <a:t>)</a:t>
            </a:r>
            <a:r>
              <a:rPr lang="en-US" dirty="0" smtClean="0"/>
              <a:t>, subject </a:t>
            </a:r>
            <a:r>
              <a:rPr lang="en-US" dirty="0"/>
              <a:t>to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t>
            </a:r>
            <a:r>
              <a:rPr lang="en-US" dirty="0" smtClean="0"/>
              <a:t>we first define </a:t>
            </a:r>
            <a:r>
              <a:rPr lang="en-US" dirty="0"/>
              <a:t>the </a:t>
            </a:r>
            <a:r>
              <a:rPr lang="en-US" b="1" dirty="0" err="1">
                <a:solidFill>
                  <a:srgbClr val="3366FF"/>
                </a:solidFill>
              </a:rPr>
              <a:t>Lagrangian</a:t>
            </a:r>
            <a:endParaRPr lang="en-US" b="1" dirty="0">
              <a:solidFill>
                <a:srgbClr val="3366FF"/>
              </a:solidFill>
            </a:endParaRPr>
          </a:p>
          <a:p>
            <a:pPr lvl="1">
              <a:buNone/>
            </a:pPr>
            <a:r>
              <a:rPr lang="en-US" dirty="0">
                <a:latin typeface="Lucida Grande"/>
                <a:cs typeface="Lucida Grande"/>
              </a:rPr>
              <a:t>L(</a:t>
            </a:r>
            <a:r>
              <a:rPr lang="en-US" dirty="0" err="1">
                <a:latin typeface="Lucida Grande"/>
                <a:cs typeface="Lucida Grande"/>
              </a:rPr>
              <a:t>x,y,λ</a:t>
            </a:r>
            <a:r>
              <a:rPr lang="en-US" dirty="0">
                <a:latin typeface="Lucida Grande"/>
                <a:cs typeface="Lucida Grande"/>
              </a:rPr>
              <a:t>) = f(</a:t>
            </a:r>
            <a:r>
              <a:rPr lang="en-US" dirty="0" err="1">
                <a:latin typeface="Lucida Grande"/>
                <a:cs typeface="Lucida Grande"/>
              </a:rPr>
              <a:t>x,y</a:t>
            </a:r>
            <a:r>
              <a:rPr lang="en-US" dirty="0">
                <a:latin typeface="Lucida Grande"/>
                <a:cs typeface="Lucida Grande"/>
              </a:rPr>
              <a:t>) + </a:t>
            </a:r>
            <a:r>
              <a:rPr lang="en-US" dirty="0" err="1">
                <a:latin typeface="Lucida Grande"/>
                <a:cs typeface="Lucida Grande"/>
              </a:rPr>
              <a:t>λ</a:t>
            </a:r>
            <a:r>
              <a:rPr lang="en-US" baseline="-25000" dirty="0">
                <a:latin typeface="Lucida Grande"/>
                <a:cs typeface="Lucida Grande"/>
              </a:rPr>
              <a:t> </a:t>
            </a:r>
            <a:r>
              <a:rPr lang="en-US" sz="3200" dirty="0">
                <a:latin typeface="Lucida Grande"/>
                <a:cs typeface="Lucida Grande"/>
              </a:rPr>
              <a:t>(</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sz="3200" dirty="0">
                <a:latin typeface="Lucida Grande"/>
                <a:cs typeface="Lucida Grande"/>
              </a:rPr>
              <a:t>)</a:t>
            </a:r>
            <a:r>
              <a:rPr lang="en-US" dirty="0"/>
              <a:t>   </a:t>
            </a:r>
          </a:p>
          <a:p>
            <a:r>
              <a:rPr lang="en-US" dirty="0"/>
              <a:t>N</a:t>
            </a:r>
            <a:r>
              <a:rPr lang="en-US" dirty="0" smtClean="0"/>
              <a:t>ice function in </a:t>
            </a:r>
            <a:r>
              <a:rPr lang="en-US" dirty="0" err="1">
                <a:latin typeface="Lucida Grande"/>
                <a:cs typeface="Lucida Grande"/>
              </a:rPr>
              <a:t>λ</a:t>
            </a:r>
            <a:r>
              <a:rPr lang="en-US" dirty="0" smtClean="0"/>
              <a:t>, so calculus applies</a:t>
            </a:r>
          </a:p>
          <a:p>
            <a:pPr lvl="1"/>
            <a:r>
              <a:rPr lang="en-US" dirty="0" smtClean="0"/>
              <a:t>But, not just a max problem (next slide</a:t>
            </a:r>
            <a:r>
              <a:rPr lang="is-IS" dirty="0" smtClean="0"/>
              <a:t>…)</a:t>
            </a:r>
          </a:p>
          <a:p>
            <a:endParaRPr lang="en-US" dirty="0" smtClean="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spTree>
    <p:extLst>
      <p:ext uri="{BB962C8B-B14F-4D97-AF65-F5344CB8AC3E}">
        <p14:creationId xmlns:p14="http://schemas.microsoft.com/office/powerpoint/2010/main" val="1540877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New-and-Improved Solution</a:t>
            </a:r>
            <a:endParaRPr lang="en-US" dirty="0"/>
          </a:p>
        </p:txBody>
      </p:sp>
      <p:sp>
        <p:nvSpPr>
          <p:cNvPr id="3" name="Content Placeholder 2"/>
          <p:cNvSpPr>
            <a:spLocks noGrp="1"/>
          </p:cNvSpPr>
          <p:nvPr>
            <p:ph idx="1"/>
          </p:nvPr>
        </p:nvSpPr>
        <p:spPr>
          <a:xfrm>
            <a:off x="609600" y="1600200"/>
            <a:ext cx="8229600" cy="4648200"/>
          </a:xfrm>
        </p:spPr>
        <p:txBody>
          <a:bodyPr/>
          <a:lstStyle/>
          <a:p>
            <a:r>
              <a:rPr lang="en-US" dirty="0" smtClean="0"/>
              <a:t>Maximize: </a:t>
            </a:r>
            <a:r>
              <a:rPr lang="en-US" dirty="0">
                <a:latin typeface="Lucida Grande"/>
                <a:cs typeface="Lucida Grande"/>
              </a:rPr>
              <a:t>f(</a:t>
            </a:r>
            <a:r>
              <a:rPr lang="en-US" dirty="0" err="1">
                <a:latin typeface="Lucida Grande"/>
                <a:cs typeface="Lucida Grande"/>
              </a:rPr>
              <a:t>x,y</a:t>
            </a:r>
            <a:r>
              <a:rPr lang="en-US" dirty="0" smtClean="0">
                <a:latin typeface="Lucida Grande"/>
                <a:cs typeface="Lucida Grande"/>
              </a:rPr>
              <a:t>)</a:t>
            </a:r>
            <a:r>
              <a:rPr lang="en-US" dirty="0" smtClean="0"/>
              <a:t>, subject to: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t>
            </a:r>
          </a:p>
          <a:p>
            <a:r>
              <a:rPr lang="en-US" dirty="0" smtClean="0"/>
              <a:t>Again, </a:t>
            </a:r>
            <a:r>
              <a:rPr lang="en-US" dirty="0"/>
              <a:t>the </a:t>
            </a:r>
            <a:r>
              <a:rPr lang="en-US" dirty="0" err="1" smtClean="0"/>
              <a:t>Lagrangian</a:t>
            </a:r>
            <a:r>
              <a:rPr lang="en-US" dirty="0" smtClean="0"/>
              <a:t> is</a:t>
            </a:r>
            <a:endParaRPr lang="en-US" dirty="0"/>
          </a:p>
          <a:p>
            <a:pPr lvl="1">
              <a:buNone/>
            </a:pPr>
            <a:r>
              <a:rPr lang="en-US" dirty="0">
                <a:latin typeface="Lucida Grande"/>
                <a:cs typeface="Lucida Grande"/>
              </a:rPr>
              <a:t>L(</a:t>
            </a:r>
            <a:r>
              <a:rPr lang="en-US" dirty="0" err="1">
                <a:latin typeface="Lucida Grande"/>
                <a:cs typeface="Lucida Grande"/>
              </a:rPr>
              <a:t>x,y,λ</a:t>
            </a:r>
            <a:r>
              <a:rPr lang="en-US" dirty="0">
                <a:latin typeface="Lucida Grande"/>
                <a:cs typeface="Lucida Grande"/>
              </a:rPr>
              <a:t>) = f(</a:t>
            </a:r>
            <a:r>
              <a:rPr lang="en-US" dirty="0" err="1">
                <a:latin typeface="Lucida Grande"/>
                <a:cs typeface="Lucida Grande"/>
              </a:rPr>
              <a:t>x,y</a:t>
            </a:r>
            <a:r>
              <a:rPr lang="en-US" dirty="0">
                <a:latin typeface="Lucida Grande"/>
                <a:cs typeface="Lucida Grande"/>
              </a:rPr>
              <a:t>) + </a:t>
            </a:r>
            <a:r>
              <a:rPr lang="en-US" dirty="0" err="1">
                <a:latin typeface="Lucida Grande"/>
                <a:cs typeface="Lucida Grande"/>
              </a:rPr>
              <a:t>λ</a:t>
            </a:r>
            <a:r>
              <a:rPr lang="en-US" baseline="-25000" dirty="0">
                <a:latin typeface="Lucida Grande"/>
                <a:cs typeface="Lucida Grande"/>
              </a:rPr>
              <a:t> </a:t>
            </a:r>
            <a:r>
              <a:rPr lang="en-US" sz="3200" dirty="0">
                <a:latin typeface="Lucida Grande"/>
                <a:cs typeface="Lucida Grande"/>
              </a:rPr>
              <a:t>(</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sz="3200" dirty="0">
                <a:latin typeface="Lucida Grande"/>
                <a:cs typeface="Lucida Grande"/>
              </a:rPr>
              <a:t>)</a:t>
            </a:r>
            <a:r>
              <a:rPr lang="en-US" dirty="0"/>
              <a:t>   </a:t>
            </a:r>
          </a:p>
          <a:p>
            <a:r>
              <a:rPr lang="en-US" dirty="0" smtClean="0"/>
              <a:t>We see that </a:t>
            </a:r>
            <a:r>
              <a:rPr lang="en-US" dirty="0" smtClean="0">
                <a:latin typeface="Lucida Grande"/>
                <a:cs typeface="Lucida Grande"/>
              </a:rPr>
              <a:t>min L(</a:t>
            </a:r>
            <a:r>
              <a:rPr lang="en-US" dirty="0" err="1">
                <a:latin typeface="Lucida Grande"/>
                <a:cs typeface="Lucida Grande"/>
              </a:rPr>
              <a:t>x,y,λ</a:t>
            </a:r>
            <a:r>
              <a:rPr lang="en-US" dirty="0" smtClean="0">
                <a:latin typeface="Lucida Grande"/>
                <a:cs typeface="Lucida Grande"/>
              </a:rPr>
              <a:t>) = J(</a:t>
            </a:r>
            <a:r>
              <a:rPr lang="en-US" dirty="0" err="1" smtClean="0">
                <a:latin typeface="Lucida Grande"/>
                <a:cs typeface="Lucida Grande"/>
              </a:rPr>
              <a:t>x,y</a:t>
            </a:r>
            <a:r>
              <a:rPr lang="en-US" dirty="0" smtClean="0">
                <a:latin typeface="Lucida Grande"/>
                <a:cs typeface="Lucida Grande"/>
              </a:rPr>
              <a:t>)</a:t>
            </a:r>
            <a:endParaRPr lang="en-US" dirty="0" smtClean="0"/>
          </a:p>
          <a:p>
            <a:pPr lvl="1"/>
            <a:r>
              <a:rPr lang="en-US" dirty="0" smtClean="0"/>
              <a:t>Where </a:t>
            </a:r>
            <a:r>
              <a:rPr lang="en-US" dirty="0">
                <a:latin typeface="Lucida Grande"/>
                <a:cs typeface="Lucida Grande"/>
              </a:rPr>
              <a:t>min</a:t>
            </a:r>
            <a:r>
              <a:rPr lang="en-US" dirty="0" smtClean="0"/>
              <a:t> is over </a:t>
            </a:r>
            <a:r>
              <a:rPr lang="en-US" dirty="0" err="1">
                <a:latin typeface="Lucida Grande"/>
                <a:cs typeface="Lucida Grande"/>
              </a:rPr>
              <a:t>λ</a:t>
            </a:r>
            <a:r>
              <a:rPr lang="en-US" dirty="0" smtClean="0"/>
              <a:t>   </a:t>
            </a:r>
          </a:p>
          <a:p>
            <a:r>
              <a:rPr lang="en-US" dirty="0" smtClean="0"/>
              <a:t>Recall that </a:t>
            </a:r>
            <a:r>
              <a:rPr lang="en-US" dirty="0" smtClean="0">
                <a:latin typeface="Lucida Grande"/>
                <a:cs typeface="Lucida Grande"/>
              </a:rPr>
              <a:t>max J(</a:t>
            </a:r>
            <a:r>
              <a:rPr lang="en-US" dirty="0" err="1">
                <a:latin typeface="Lucida Grande"/>
                <a:cs typeface="Lucida Grande"/>
              </a:rPr>
              <a:t>x,</a:t>
            </a:r>
            <a:r>
              <a:rPr lang="en-US" dirty="0" err="1" smtClean="0">
                <a:latin typeface="Lucida Grande"/>
                <a:cs typeface="Lucida Grande"/>
              </a:rPr>
              <a:t>y</a:t>
            </a:r>
            <a:r>
              <a:rPr lang="en-US" dirty="0" smtClean="0">
                <a:latin typeface="Lucida Grande"/>
                <a:cs typeface="Lucida Grande"/>
              </a:rPr>
              <a:t>)</a:t>
            </a:r>
            <a:r>
              <a:rPr lang="en-US" dirty="0" smtClean="0"/>
              <a:t> solves problem</a:t>
            </a:r>
          </a:p>
          <a:p>
            <a:r>
              <a:rPr lang="en-US" dirty="0" smtClean="0"/>
              <a:t>So </a:t>
            </a:r>
            <a:r>
              <a:rPr lang="en-US" dirty="0" smtClean="0">
                <a:latin typeface="Lucida Grande"/>
                <a:cs typeface="Lucida Grande"/>
              </a:rPr>
              <a:t>max min </a:t>
            </a:r>
            <a:r>
              <a:rPr lang="en-US" dirty="0">
                <a:latin typeface="Lucida Grande"/>
                <a:cs typeface="Lucida Grande"/>
              </a:rPr>
              <a:t>L(</a:t>
            </a:r>
            <a:r>
              <a:rPr lang="en-US" dirty="0" err="1">
                <a:latin typeface="Lucida Grande"/>
                <a:cs typeface="Lucida Grande"/>
              </a:rPr>
              <a:t>x,y,λ</a:t>
            </a:r>
            <a:r>
              <a:rPr lang="en-US" dirty="0" smtClean="0">
                <a:latin typeface="Lucida Grande"/>
                <a:cs typeface="Lucida Grande"/>
              </a:rPr>
              <a:t>)</a:t>
            </a:r>
            <a:r>
              <a:rPr lang="en-US" dirty="0"/>
              <a:t> </a:t>
            </a:r>
            <a:r>
              <a:rPr lang="en-US" dirty="0" smtClean="0"/>
              <a:t>also solves problem</a:t>
            </a:r>
            <a:endParaRPr lang="is-IS" dirty="0"/>
          </a:p>
          <a:p>
            <a:r>
              <a:rPr lang="en-US" dirty="0" smtClean="0"/>
              <a:t>Advantage of this form of problem ? </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spTree>
    <p:extLst>
      <p:ext uri="{BB962C8B-B14F-4D97-AF65-F5344CB8AC3E}">
        <p14:creationId xmlns:p14="http://schemas.microsoft.com/office/powerpoint/2010/main" val="3239351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dirty="0" smtClean="0"/>
              <a:t>HMM for Supervised Learning</a:t>
            </a:r>
            <a:endParaRPr lang="en-US" dirty="0"/>
          </a:p>
        </p:txBody>
      </p:sp>
      <p:sp>
        <p:nvSpPr>
          <p:cNvPr id="3" name="Content Placeholder 2"/>
          <p:cNvSpPr>
            <a:spLocks noGrp="1"/>
          </p:cNvSpPr>
          <p:nvPr>
            <p:ph idx="1"/>
          </p:nvPr>
        </p:nvSpPr>
        <p:spPr/>
        <p:txBody>
          <a:bodyPr/>
          <a:lstStyle/>
          <a:p>
            <a:r>
              <a:rPr lang="en-US" dirty="0" smtClean="0"/>
              <a:t>Suppose we want to use HMM for malware detection</a:t>
            </a:r>
          </a:p>
          <a:p>
            <a:r>
              <a:rPr lang="en-US" dirty="0" smtClean="0"/>
              <a:t>Train model on set of malware</a:t>
            </a:r>
          </a:p>
          <a:p>
            <a:pPr lvl="1"/>
            <a:r>
              <a:rPr lang="en-US" dirty="0" smtClean="0"/>
              <a:t>All from one specific family</a:t>
            </a:r>
          </a:p>
          <a:p>
            <a:pPr lvl="1"/>
            <a:r>
              <a:rPr lang="en-US" dirty="0" smtClean="0"/>
              <a:t>Data labeled as malware of that type</a:t>
            </a:r>
          </a:p>
          <a:p>
            <a:pPr lvl="1"/>
            <a:r>
              <a:rPr lang="en-US" dirty="0" smtClean="0"/>
              <a:t>Test resulting model to see how well it distinguishes malware from benign</a:t>
            </a:r>
          </a:p>
          <a:p>
            <a:r>
              <a:rPr lang="en-US" dirty="0" smtClean="0"/>
              <a:t>This is </a:t>
            </a:r>
            <a:r>
              <a:rPr lang="en-US" b="1" i="1" dirty="0" smtClean="0"/>
              <a:t>supervised</a:t>
            </a:r>
            <a:r>
              <a:rPr lang="en-US" dirty="0" smtClean="0"/>
              <a:t> learning</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 Multipliers</a:t>
            </a:r>
            <a:endParaRPr lang="en-US" dirty="0"/>
          </a:p>
        </p:txBody>
      </p:sp>
      <p:sp>
        <p:nvSpPr>
          <p:cNvPr id="3" name="Content Placeholder 2"/>
          <p:cNvSpPr>
            <a:spLocks noGrp="1"/>
          </p:cNvSpPr>
          <p:nvPr>
            <p:ph idx="1"/>
          </p:nvPr>
        </p:nvSpPr>
        <p:spPr>
          <a:xfrm>
            <a:off x="685800" y="1676400"/>
            <a:ext cx="8077200" cy="4572000"/>
          </a:xfrm>
        </p:spPr>
        <p:txBody>
          <a:bodyPr/>
          <a:lstStyle/>
          <a:p>
            <a:r>
              <a:rPr lang="en-US" dirty="0" smtClean="0"/>
              <a:t>Maximize: </a:t>
            </a:r>
            <a:r>
              <a:rPr lang="en-US" dirty="0" smtClean="0">
                <a:latin typeface="Lucida Grande"/>
                <a:cs typeface="Lucida Grande"/>
              </a:rPr>
              <a:t>f(</a:t>
            </a:r>
            <a:r>
              <a:rPr lang="en-US" dirty="0" err="1" smtClean="0">
                <a:latin typeface="Lucida Grande"/>
                <a:cs typeface="Lucida Grande"/>
              </a:rPr>
              <a:t>x,y</a:t>
            </a:r>
            <a:r>
              <a:rPr lang="en-US" dirty="0" smtClean="0">
                <a:latin typeface="Lucida Grande"/>
                <a:cs typeface="Lucida Grande"/>
              </a:rPr>
              <a:t>)</a:t>
            </a:r>
            <a:r>
              <a:rPr lang="en-US" dirty="0" smtClean="0"/>
              <a:t>, subject to: </a:t>
            </a:r>
            <a:r>
              <a:rPr lang="en-US" dirty="0" smtClean="0">
                <a:latin typeface="Lucida Grande"/>
                <a:cs typeface="Lucida Grande"/>
              </a:rPr>
              <a:t>g(</a:t>
            </a:r>
            <a:r>
              <a:rPr lang="en-US" dirty="0" err="1" smtClean="0">
                <a:latin typeface="Lucida Grande"/>
                <a:cs typeface="Lucida Grande"/>
              </a:rPr>
              <a:t>x,y</a:t>
            </a:r>
            <a:r>
              <a:rPr lang="en-US" dirty="0" smtClean="0">
                <a:latin typeface="Lucida Grande"/>
                <a:cs typeface="Lucida Grande"/>
              </a:rPr>
              <a:t>) = c</a:t>
            </a:r>
            <a:r>
              <a:rPr lang="en-US" dirty="0" smtClean="0"/>
              <a:t>   </a:t>
            </a:r>
          </a:p>
          <a:p>
            <a:r>
              <a:rPr lang="en-US" dirty="0" err="1" smtClean="0"/>
              <a:t>Lagrangian</a:t>
            </a:r>
            <a:r>
              <a:rPr lang="en-US" dirty="0" smtClean="0"/>
              <a:t>:</a:t>
            </a:r>
            <a:r>
              <a:rPr lang="en-US" b="1" dirty="0" smtClean="0">
                <a:solidFill>
                  <a:srgbClr val="3366FF"/>
                </a:solidFill>
              </a:rPr>
              <a:t> </a:t>
            </a:r>
            <a:r>
              <a:rPr lang="en-US" dirty="0" smtClean="0">
                <a:latin typeface="Lucida Grande"/>
                <a:cs typeface="Lucida Grande"/>
              </a:rPr>
              <a:t>L(</a:t>
            </a:r>
            <a:r>
              <a:rPr lang="en-US" dirty="0" err="1" smtClean="0">
                <a:latin typeface="Lucida Grande"/>
                <a:cs typeface="Lucida Grande"/>
              </a:rPr>
              <a:t>x,y,λ</a:t>
            </a:r>
            <a:r>
              <a:rPr lang="en-US" dirty="0" smtClean="0">
                <a:latin typeface="Lucida Grande"/>
                <a:cs typeface="Lucida Grande"/>
              </a:rPr>
              <a:t>)=f(</a:t>
            </a:r>
            <a:r>
              <a:rPr lang="en-US" dirty="0" err="1" smtClean="0">
                <a:latin typeface="Lucida Grande"/>
                <a:cs typeface="Lucida Grande"/>
              </a:rPr>
              <a:t>x,y</a:t>
            </a:r>
            <a:r>
              <a:rPr lang="en-US" dirty="0" smtClean="0">
                <a:latin typeface="Lucida Grande"/>
                <a:cs typeface="Lucida Grande"/>
              </a:rPr>
              <a:t>)+</a:t>
            </a:r>
            <a:r>
              <a:rPr lang="en-US" dirty="0" err="1" smtClean="0">
                <a:latin typeface="Lucida Grande"/>
                <a:cs typeface="Lucida Grande"/>
              </a:rPr>
              <a:t>λ</a:t>
            </a:r>
            <a:r>
              <a:rPr lang="en-US" baseline="-25000" dirty="0" smtClean="0">
                <a:latin typeface="Lucida Grande"/>
                <a:cs typeface="Lucida Grande"/>
              </a:rPr>
              <a:t> </a:t>
            </a:r>
            <a:r>
              <a:rPr lang="en-US" dirty="0" smtClean="0">
                <a:latin typeface="Lucida Grande"/>
                <a:cs typeface="Lucida Grande"/>
              </a:rPr>
              <a:t>(g(</a:t>
            </a:r>
            <a:r>
              <a:rPr lang="en-US" dirty="0" err="1" smtClean="0">
                <a:latin typeface="Lucida Grande"/>
                <a:cs typeface="Lucida Grande"/>
              </a:rPr>
              <a:t>x,y</a:t>
            </a:r>
            <a:r>
              <a:rPr lang="en-US" dirty="0" smtClean="0">
                <a:latin typeface="Lucida Grande"/>
                <a:cs typeface="Lucida Grande"/>
              </a:rPr>
              <a:t>)–c)</a:t>
            </a:r>
            <a:r>
              <a:rPr lang="en-US" dirty="0" smtClean="0"/>
              <a:t>   </a:t>
            </a:r>
          </a:p>
          <a:p>
            <a:r>
              <a:rPr lang="en-US" dirty="0" smtClean="0"/>
              <a:t>Solution given by </a:t>
            </a:r>
            <a:r>
              <a:rPr lang="en-US" dirty="0">
                <a:latin typeface="Lucida Grande"/>
                <a:cs typeface="Lucida Grande"/>
              </a:rPr>
              <a:t>max min L(</a:t>
            </a:r>
            <a:r>
              <a:rPr lang="en-US" dirty="0" err="1">
                <a:latin typeface="Lucida Grande"/>
                <a:cs typeface="Lucida Grande"/>
              </a:rPr>
              <a:t>x,y,λ</a:t>
            </a:r>
            <a:r>
              <a:rPr lang="en-US" dirty="0" smtClean="0">
                <a:latin typeface="Lucida Grande"/>
                <a:cs typeface="Lucida Grande"/>
              </a:rPr>
              <a:t>)</a:t>
            </a:r>
            <a:endParaRPr lang="en-US" dirty="0" smtClean="0"/>
          </a:p>
          <a:p>
            <a:pPr lvl="1"/>
            <a:r>
              <a:rPr lang="en-US" dirty="0" smtClean="0"/>
              <a:t>Note </a:t>
            </a:r>
            <a:r>
              <a:rPr lang="en-US" dirty="0">
                <a:latin typeface="Lucida Grande"/>
                <a:cs typeface="Lucida Grande"/>
              </a:rPr>
              <a:t>min</a:t>
            </a:r>
            <a:r>
              <a:rPr lang="is-IS" dirty="0"/>
              <a:t> is wrt </a:t>
            </a:r>
            <a:r>
              <a:rPr lang="en-US" dirty="0" err="1">
                <a:latin typeface="Lucida Grande"/>
                <a:cs typeface="Lucida Grande"/>
              </a:rPr>
              <a:t>λ</a:t>
            </a:r>
            <a:r>
              <a:rPr lang="is-IS" dirty="0"/>
              <a:t> </a:t>
            </a:r>
            <a:r>
              <a:rPr lang="is-IS" dirty="0" smtClean="0"/>
              <a:t>parameter…</a:t>
            </a:r>
          </a:p>
          <a:p>
            <a:pPr lvl="1"/>
            <a:r>
              <a:rPr lang="is-IS" dirty="0" smtClean="0"/>
              <a:t>...and</a:t>
            </a:r>
            <a:r>
              <a:rPr lang="en-US" dirty="0" smtClean="0"/>
              <a:t> </a:t>
            </a:r>
            <a:r>
              <a:rPr lang="en-US" dirty="0">
                <a:latin typeface="Lucida Grande"/>
                <a:cs typeface="Lucida Grande"/>
              </a:rPr>
              <a:t>max</a:t>
            </a:r>
            <a:r>
              <a:rPr lang="en-US" dirty="0"/>
              <a:t> </a:t>
            </a:r>
            <a:r>
              <a:rPr lang="en-US" dirty="0" smtClean="0"/>
              <a:t>is </a:t>
            </a:r>
            <a:r>
              <a:rPr lang="en-US" dirty="0" err="1" smtClean="0"/>
              <a:t>wrt</a:t>
            </a:r>
            <a:r>
              <a:rPr lang="en-US" dirty="0" smtClean="0"/>
              <a:t> </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a:t> variables</a:t>
            </a:r>
            <a:r>
              <a:rPr lang="is-IS" dirty="0" smtClean="0"/>
              <a:t>     </a:t>
            </a:r>
          </a:p>
          <a:p>
            <a:r>
              <a:rPr lang="is-IS" dirty="0" smtClean="0"/>
              <a:t>So, solution is at a “saddle point” wrt overall function, i.e., </a:t>
            </a:r>
            <a:r>
              <a:rPr lang="en-US" dirty="0">
                <a:latin typeface="Lucida Grande"/>
                <a:cs typeface="Lucida Grande"/>
              </a:rPr>
              <a:t>(</a:t>
            </a:r>
            <a:r>
              <a:rPr lang="en-US" dirty="0" err="1">
                <a:latin typeface="Lucida Grande"/>
                <a:cs typeface="Lucida Grande"/>
              </a:rPr>
              <a:t>x,y,λ</a:t>
            </a:r>
            <a:r>
              <a:rPr lang="en-US" dirty="0" smtClean="0">
                <a:latin typeface="Lucida Grande"/>
                <a:cs typeface="Lucida Grande"/>
              </a:rPr>
              <a:t>) </a:t>
            </a:r>
            <a:r>
              <a:rPr lang="is-IS" dirty="0" smtClean="0"/>
              <a:t>variables</a:t>
            </a:r>
          </a:p>
          <a:p>
            <a:pPr lvl="1"/>
            <a:r>
              <a:rPr lang="is-IS" dirty="0" smtClean="0"/>
              <a:t>By definition of a saddle point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spTree>
    <p:extLst>
      <p:ext uri="{BB962C8B-B14F-4D97-AF65-F5344CB8AC3E}">
        <p14:creationId xmlns:p14="http://schemas.microsoft.com/office/powerpoint/2010/main" val="1531947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2"/>
          <a:stretch>
            <a:fillRect/>
          </a:stretch>
        </p:blipFill>
        <p:spPr>
          <a:xfrm>
            <a:off x="1515649" y="2667001"/>
            <a:ext cx="6028151" cy="4191000"/>
          </a:xfrm>
          <a:prstGeom prst="rect">
            <a:avLst/>
          </a:prstGeom>
        </p:spPr>
      </p:pic>
      <p:sp>
        <p:nvSpPr>
          <p:cNvPr id="2" name="Title 1"/>
          <p:cNvSpPr>
            <a:spLocks noGrp="1"/>
          </p:cNvSpPr>
          <p:nvPr>
            <p:ph type="title"/>
          </p:nvPr>
        </p:nvSpPr>
        <p:spPr/>
        <p:txBody>
          <a:bodyPr/>
          <a:lstStyle/>
          <a:p>
            <a:r>
              <a:rPr lang="en-US" dirty="0" smtClean="0"/>
              <a:t>Saddle Points</a:t>
            </a:r>
            <a:endParaRPr lang="en-US" dirty="0"/>
          </a:p>
        </p:txBody>
      </p:sp>
      <p:sp>
        <p:nvSpPr>
          <p:cNvPr id="3" name="Content Placeholder 2"/>
          <p:cNvSpPr>
            <a:spLocks noGrp="1"/>
          </p:cNvSpPr>
          <p:nvPr>
            <p:ph idx="1"/>
          </p:nvPr>
        </p:nvSpPr>
        <p:spPr>
          <a:xfrm>
            <a:off x="457200" y="1600200"/>
            <a:ext cx="8229600" cy="1295400"/>
          </a:xfrm>
        </p:spPr>
        <p:txBody>
          <a:bodyPr/>
          <a:lstStyle/>
          <a:p>
            <a:r>
              <a:rPr lang="en-US" dirty="0" smtClean="0"/>
              <a:t>Graph of </a:t>
            </a:r>
            <a:r>
              <a:rPr lang="en-US" dirty="0" err="1" smtClean="0">
                <a:latin typeface="Lucida Grande"/>
                <a:cs typeface="Lucida Grande"/>
              </a:rPr>
              <a:t>L(x,λ</a:t>
            </a:r>
            <a:r>
              <a:rPr lang="en-US" dirty="0" smtClean="0">
                <a:latin typeface="Lucida Grande"/>
                <a:cs typeface="Lucida Grande"/>
              </a:rPr>
              <a:t>) = 4</a:t>
            </a:r>
            <a:r>
              <a:rPr lang="en-US" baseline="-25000" dirty="0" smtClean="0">
                <a:latin typeface="Lucida Grande"/>
                <a:cs typeface="Lucida Grande"/>
              </a:rPr>
              <a:t> </a:t>
            </a:r>
            <a:r>
              <a:rPr lang="en-US" dirty="0" smtClean="0">
                <a:latin typeface="Lucida Grande"/>
                <a:cs typeface="Lucida Grande"/>
              </a:rPr>
              <a:t>-</a:t>
            </a:r>
            <a:r>
              <a:rPr lang="en-US" baseline="-25000" dirty="0" smtClean="0">
                <a:latin typeface="Lucida Grande"/>
                <a:cs typeface="Lucida Grande"/>
              </a:rPr>
              <a:t> </a:t>
            </a:r>
            <a:r>
              <a:rPr lang="en-US" dirty="0" smtClean="0">
                <a:latin typeface="Lucida Grande"/>
                <a:cs typeface="Lucida Grande"/>
              </a:rPr>
              <a:t>x</a:t>
            </a:r>
            <a:r>
              <a:rPr lang="en-US" baseline="30000" dirty="0" smtClean="0">
                <a:latin typeface="Lucida Grande"/>
                <a:cs typeface="Lucida Grande"/>
              </a:rPr>
              <a:t>2 </a:t>
            </a:r>
            <a:r>
              <a:rPr lang="en-US" dirty="0" smtClean="0">
                <a:latin typeface="Lucida Grande"/>
                <a:cs typeface="Lucida Grande"/>
              </a:rPr>
              <a:t>+</a:t>
            </a:r>
            <a:r>
              <a:rPr lang="en-US" baseline="-25000" dirty="0" smtClean="0">
                <a:latin typeface="Lucida Grande"/>
                <a:cs typeface="Lucida Grande"/>
              </a:rPr>
              <a:t> </a:t>
            </a:r>
            <a:r>
              <a:rPr lang="en-US" dirty="0" err="1" smtClean="0">
                <a:latin typeface="Lucida Grande"/>
                <a:cs typeface="Lucida Grande"/>
              </a:rPr>
              <a:t>λ(x</a:t>
            </a:r>
            <a:r>
              <a:rPr lang="en-US" baseline="30000" dirty="0" smtClean="0">
                <a:latin typeface="Lucida Grande"/>
                <a:cs typeface="Lucida Grande"/>
              </a:rPr>
              <a:t> </a:t>
            </a:r>
            <a:r>
              <a:rPr lang="en-US" dirty="0" smtClean="0">
                <a:latin typeface="Lucida Grande"/>
                <a:cs typeface="Lucida Grande"/>
              </a:rPr>
              <a:t>-</a:t>
            </a:r>
            <a:r>
              <a:rPr lang="en-US" baseline="-25000" dirty="0" smtClean="0">
                <a:latin typeface="Lucida Grande"/>
                <a:cs typeface="Lucida Grande"/>
              </a:rPr>
              <a:t> </a:t>
            </a:r>
            <a:r>
              <a:rPr lang="en-US" dirty="0" smtClean="0">
                <a:latin typeface="Lucida Grande"/>
                <a:cs typeface="Lucida Grande"/>
              </a:rPr>
              <a:t>1) </a:t>
            </a:r>
            <a:endParaRPr lang="en-US" dirty="0" smtClean="0"/>
          </a:p>
          <a:p>
            <a:pPr lvl="1"/>
            <a:r>
              <a:rPr lang="en-US" dirty="0" smtClean="0">
                <a:cs typeface="Lucida Grande"/>
              </a:rPr>
              <a:t>Note</a:t>
            </a:r>
            <a:r>
              <a:rPr lang="en-US" dirty="0" smtClean="0">
                <a:latin typeface="Lucida Grande"/>
                <a:cs typeface="Lucida Grande"/>
              </a:rPr>
              <a:t>, f(x) </a:t>
            </a:r>
            <a:r>
              <a:rPr lang="en-US" dirty="0">
                <a:latin typeface="Lucida Grande"/>
                <a:cs typeface="Lucida Grande"/>
              </a:rPr>
              <a:t>= 4</a:t>
            </a:r>
            <a:r>
              <a:rPr lang="en-US" baseline="-25000" dirty="0">
                <a:latin typeface="Lucida Grande"/>
                <a:cs typeface="Lucida Grande"/>
              </a:rPr>
              <a:t> </a:t>
            </a:r>
            <a:r>
              <a:rPr lang="en-US" dirty="0">
                <a:latin typeface="Lucida Grande"/>
                <a:cs typeface="Lucida Grande"/>
              </a:rPr>
              <a:t>-</a:t>
            </a:r>
            <a:r>
              <a:rPr lang="en-US" baseline="-25000" dirty="0">
                <a:latin typeface="Lucida Grande"/>
                <a:cs typeface="Lucida Grande"/>
              </a:rPr>
              <a:t> </a:t>
            </a:r>
            <a:r>
              <a:rPr lang="en-US" dirty="0">
                <a:latin typeface="Lucida Grande"/>
                <a:cs typeface="Lucida Grande"/>
              </a:rPr>
              <a:t>x</a:t>
            </a:r>
            <a:r>
              <a:rPr lang="en-US" baseline="30000" dirty="0">
                <a:latin typeface="Lucida Grande"/>
                <a:cs typeface="Lucida Grande"/>
              </a:rPr>
              <a:t>2 </a:t>
            </a:r>
            <a:r>
              <a:rPr lang="en-US" dirty="0" smtClean="0"/>
              <a:t>and constraint is </a:t>
            </a:r>
            <a:r>
              <a:rPr lang="en-US" dirty="0">
                <a:latin typeface="Lucida Grande"/>
                <a:cs typeface="Lucida Grande"/>
              </a:rPr>
              <a:t>x</a:t>
            </a:r>
            <a:r>
              <a:rPr lang="en-US" baseline="30000" dirty="0">
                <a:latin typeface="Lucida Grande"/>
                <a:cs typeface="Lucida Grande"/>
              </a:rPr>
              <a:t> </a:t>
            </a:r>
            <a:r>
              <a:rPr lang="en-US" dirty="0" smtClean="0">
                <a:latin typeface="Lucida Grande"/>
                <a:cs typeface="Lucida Grande"/>
              </a:rPr>
              <a:t>=</a:t>
            </a:r>
            <a:r>
              <a:rPr lang="en-US" baseline="-25000" dirty="0" smtClean="0">
                <a:latin typeface="Lucida Grande"/>
                <a:cs typeface="Lucida Grande"/>
              </a:rPr>
              <a:t> </a:t>
            </a:r>
            <a:r>
              <a:rPr lang="en-US" dirty="0">
                <a:latin typeface="Lucida Grande"/>
                <a:cs typeface="Lucida Grande"/>
              </a:rPr>
              <a:t>1</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New-and-Improved Solution</a:t>
            </a:r>
            <a:endParaRPr lang="en-US" dirty="0"/>
          </a:p>
        </p:txBody>
      </p:sp>
      <p:sp>
        <p:nvSpPr>
          <p:cNvPr id="3" name="Content Placeholder 2"/>
          <p:cNvSpPr>
            <a:spLocks noGrp="1"/>
          </p:cNvSpPr>
          <p:nvPr>
            <p:ph idx="1"/>
          </p:nvPr>
        </p:nvSpPr>
        <p:spPr>
          <a:xfrm>
            <a:off x="533400" y="1600200"/>
            <a:ext cx="8382000" cy="4572000"/>
          </a:xfrm>
        </p:spPr>
        <p:txBody>
          <a:bodyPr/>
          <a:lstStyle/>
          <a:p>
            <a:r>
              <a:rPr lang="en-US" dirty="0" smtClean="0"/>
              <a:t>Maximize: </a:t>
            </a:r>
            <a:r>
              <a:rPr lang="en-US" dirty="0">
                <a:latin typeface="Lucida Grande"/>
                <a:cs typeface="Lucida Grande"/>
              </a:rPr>
              <a:t>f(</a:t>
            </a:r>
            <a:r>
              <a:rPr lang="en-US" dirty="0" err="1">
                <a:latin typeface="Lucida Grande"/>
                <a:cs typeface="Lucida Grande"/>
              </a:rPr>
              <a:t>x,y</a:t>
            </a:r>
            <a:r>
              <a:rPr lang="en-US" dirty="0" smtClean="0">
                <a:latin typeface="Lucida Grande"/>
                <a:cs typeface="Lucida Grande"/>
              </a:rPr>
              <a:t>)</a:t>
            </a:r>
            <a:r>
              <a:rPr lang="en-US" dirty="0" smtClean="0"/>
              <a:t>, subject to: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t>
            </a:r>
          </a:p>
          <a:p>
            <a:r>
              <a:rPr lang="en-US" dirty="0" err="1" smtClean="0"/>
              <a:t>Lagrangian</a:t>
            </a:r>
            <a:r>
              <a:rPr lang="en-US" dirty="0" smtClean="0"/>
              <a:t> is</a:t>
            </a:r>
            <a:r>
              <a:rPr lang="en-US" dirty="0"/>
              <a:t> </a:t>
            </a:r>
            <a:r>
              <a:rPr lang="en-US" dirty="0" smtClean="0">
                <a:latin typeface="Lucida Grande"/>
                <a:cs typeface="Lucida Grande"/>
              </a:rPr>
              <a:t>L</a:t>
            </a:r>
            <a:r>
              <a:rPr lang="en-US" dirty="0">
                <a:latin typeface="Lucida Grande"/>
                <a:cs typeface="Lucida Grande"/>
              </a:rPr>
              <a:t>(</a:t>
            </a:r>
            <a:r>
              <a:rPr lang="en-US" dirty="0" err="1">
                <a:latin typeface="Lucida Grande"/>
                <a:cs typeface="Lucida Grande"/>
              </a:rPr>
              <a:t>x,y,λ</a:t>
            </a:r>
            <a:r>
              <a:rPr lang="en-US" dirty="0" smtClean="0">
                <a:latin typeface="Lucida Grande"/>
                <a:cs typeface="Lucida Grande"/>
              </a:rPr>
              <a:t>)=f</a:t>
            </a:r>
            <a:r>
              <a:rPr lang="en-US" dirty="0">
                <a:latin typeface="Lucida Grande"/>
                <a:cs typeface="Lucida Grande"/>
              </a:rPr>
              <a:t>(</a:t>
            </a:r>
            <a:r>
              <a:rPr lang="en-US" dirty="0" err="1">
                <a:latin typeface="Lucida Grande"/>
                <a:cs typeface="Lucida Grande"/>
              </a:rPr>
              <a:t>x,y</a:t>
            </a:r>
            <a:r>
              <a:rPr lang="en-US" dirty="0" smtClean="0">
                <a:latin typeface="Lucida Grande"/>
                <a:cs typeface="Lucida Grande"/>
              </a:rPr>
              <a:t>)+</a:t>
            </a:r>
            <a:r>
              <a:rPr lang="en-US" dirty="0" err="1" smtClean="0">
                <a:latin typeface="Lucida Grande"/>
                <a:cs typeface="Lucida Grande"/>
              </a:rPr>
              <a:t>λ</a:t>
            </a:r>
            <a:r>
              <a:rPr lang="en-US" baseline="-25000" dirty="0" smtClean="0">
                <a:latin typeface="Lucida Grande"/>
                <a:cs typeface="Lucida Grande"/>
              </a:rPr>
              <a:t> </a:t>
            </a:r>
            <a:r>
              <a:rPr lang="en-US" dirty="0">
                <a:latin typeface="Lucida Grande"/>
                <a:cs typeface="Lucida Grande"/>
              </a:rPr>
              <a:t>(g(</a:t>
            </a:r>
            <a:r>
              <a:rPr lang="en-US" dirty="0" err="1">
                <a:latin typeface="Lucida Grande"/>
                <a:cs typeface="Lucida Grande"/>
              </a:rPr>
              <a:t>x,y</a:t>
            </a:r>
            <a:r>
              <a:rPr lang="en-US" dirty="0" smtClean="0">
                <a:latin typeface="Lucida Grande"/>
                <a:cs typeface="Lucida Grande"/>
              </a:rPr>
              <a:t>)–c</a:t>
            </a:r>
            <a:r>
              <a:rPr lang="en-US" dirty="0">
                <a:latin typeface="Lucida Grande"/>
                <a:cs typeface="Lucida Grande"/>
              </a:rPr>
              <a:t>)</a:t>
            </a:r>
            <a:r>
              <a:rPr lang="en-US" dirty="0"/>
              <a:t>   </a:t>
            </a:r>
          </a:p>
          <a:p>
            <a:r>
              <a:rPr lang="en-US" dirty="0" smtClean="0"/>
              <a:t>Solved by </a:t>
            </a:r>
            <a:r>
              <a:rPr lang="en-US" dirty="0">
                <a:latin typeface="Lucida Grande"/>
                <a:cs typeface="Lucida Grande"/>
              </a:rPr>
              <a:t>max min L(</a:t>
            </a:r>
            <a:r>
              <a:rPr lang="en-US" dirty="0" err="1">
                <a:latin typeface="Lucida Grande"/>
                <a:cs typeface="Lucida Grande"/>
              </a:rPr>
              <a:t>x,y,λ</a:t>
            </a:r>
            <a:r>
              <a:rPr lang="en-US" dirty="0">
                <a:latin typeface="Lucida Grande"/>
                <a:cs typeface="Lucida Grande"/>
              </a:rPr>
              <a:t>)</a:t>
            </a:r>
            <a:r>
              <a:rPr lang="en-US" dirty="0"/>
              <a:t> </a:t>
            </a:r>
            <a:endParaRPr lang="en-US" dirty="0" smtClean="0"/>
          </a:p>
          <a:p>
            <a:r>
              <a:rPr lang="en-US" dirty="0" smtClean="0"/>
              <a:t>Calculus to the rescue!</a:t>
            </a:r>
          </a:p>
          <a:p>
            <a:endParaRPr lang="en-US" dirty="0"/>
          </a:p>
          <a:p>
            <a:r>
              <a:rPr lang="en-US" dirty="0" smtClean="0"/>
              <a:t>And                    which implies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t>
            </a:r>
          </a:p>
          <a:p>
            <a:r>
              <a:rPr lang="en-US" dirty="0" err="1" smtClean="0"/>
              <a:t>Langrangian</a:t>
            </a:r>
            <a:r>
              <a:rPr lang="en-US" dirty="0" smtClean="0"/>
              <a:t>: Constrained optimization converted to unconstrained optimization</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3886200"/>
            <a:ext cx="3302000" cy="723900"/>
          </a:xfrm>
          <a:prstGeom prst="rect">
            <a:avLst/>
          </a:prstGeom>
        </p:spPr>
      </p:pic>
      <p:pic>
        <p:nvPicPr>
          <p:cNvPr id="7" name="Picture 6" descr="temp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800" y="3886200"/>
            <a:ext cx="3225800" cy="698500"/>
          </a:xfrm>
          <a:prstGeom prst="rect">
            <a:avLst/>
          </a:prstGeom>
        </p:spPr>
      </p:pic>
      <p:pic>
        <p:nvPicPr>
          <p:cNvPr id="8" name="Picture 7" descr="temp3.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4483100"/>
            <a:ext cx="2197100" cy="698500"/>
          </a:xfrm>
          <a:prstGeom prst="rect">
            <a:avLst/>
          </a:prstGeom>
        </p:spPr>
      </p:pic>
    </p:spTree>
    <p:extLst>
      <p:ext uri="{BB962C8B-B14F-4D97-AF65-F5344CB8AC3E}">
        <p14:creationId xmlns:p14="http://schemas.microsoft.com/office/powerpoint/2010/main" val="4197874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More, More</a:t>
            </a:r>
            <a:endParaRPr lang="en-US" dirty="0"/>
          </a:p>
        </p:txBody>
      </p:sp>
      <p:sp>
        <p:nvSpPr>
          <p:cNvPr id="3" name="Content Placeholder 2"/>
          <p:cNvSpPr>
            <a:spLocks noGrp="1"/>
          </p:cNvSpPr>
          <p:nvPr>
            <p:ph idx="1"/>
          </p:nvPr>
        </p:nvSpPr>
        <p:spPr>
          <a:xfrm>
            <a:off x="457200" y="1676400"/>
            <a:ext cx="8382000" cy="4495800"/>
          </a:xfrm>
        </p:spPr>
        <p:txBody>
          <a:bodyPr/>
          <a:lstStyle/>
          <a:p>
            <a:r>
              <a:rPr lang="en-US" dirty="0" err="1" smtClean="0"/>
              <a:t>Lagrangian</a:t>
            </a:r>
            <a:r>
              <a:rPr lang="en-US" dirty="0" smtClean="0"/>
              <a:t> generalizes to more variables and/or more constraints</a:t>
            </a:r>
          </a:p>
          <a:p>
            <a:endParaRPr lang="en-US" dirty="0"/>
          </a:p>
          <a:p>
            <a:endParaRPr lang="en-US" dirty="0" smtClean="0"/>
          </a:p>
          <a:p>
            <a:r>
              <a:rPr lang="en-US" dirty="0" smtClean="0"/>
              <a:t>Or, more succinctly </a:t>
            </a:r>
          </a:p>
          <a:p>
            <a:endParaRPr lang="en-US" dirty="0"/>
          </a:p>
          <a:p>
            <a:pPr lvl="1"/>
            <a:r>
              <a:rPr lang="en-US" dirty="0" smtClean="0"/>
              <a:t>Where </a:t>
            </a:r>
            <a:r>
              <a:rPr lang="en-US" dirty="0" smtClean="0">
                <a:latin typeface="Lucida Grande"/>
                <a:cs typeface="Lucida Grande"/>
              </a:rPr>
              <a:t>x=(x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is-IS" dirty="0" smtClean="0">
                <a:latin typeface="Lucida Grande"/>
                <a:cs typeface="Lucida Grande"/>
              </a:rPr>
              <a:t>…,x</a:t>
            </a:r>
            <a:r>
              <a:rPr lang="is-IS" baseline="-25000" dirty="0" smtClean="0">
                <a:latin typeface="Lucida Grande"/>
                <a:cs typeface="Lucida Grande"/>
              </a:rPr>
              <a:t>n</a:t>
            </a:r>
            <a:r>
              <a:rPr lang="is-IS" dirty="0" smtClean="0">
                <a:latin typeface="Lucida Grande"/>
                <a:cs typeface="Lucida Grande"/>
              </a:rPr>
              <a:t>) </a:t>
            </a:r>
            <a:r>
              <a:rPr lang="is-IS" dirty="0" smtClean="0"/>
              <a:t>and </a:t>
            </a:r>
            <a:r>
              <a:rPr lang="en-US" dirty="0" err="1">
                <a:latin typeface="Lucida Grande"/>
                <a:cs typeface="Lucida Grande"/>
              </a:rPr>
              <a:t>λ</a:t>
            </a:r>
            <a:r>
              <a:rPr lang="en-US" dirty="0" smtClean="0">
                <a:latin typeface="Lucida Grande"/>
                <a:cs typeface="Lucida Grande"/>
              </a:rPr>
              <a:t>=(</a:t>
            </a:r>
            <a:r>
              <a:rPr lang="en-US" dirty="0">
                <a:latin typeface="Lucida Grande"/>
                <a:cs typeface="Lucida Grande"/>
              </a:rPr>
              <a:t>λ</a:t>
            </a:r>
            <a:r>
              <a:rPr lang="en-US" baseline="-25000" dirty="0" smtClean="0">
                <a:latin typeface="Lucida Grande"/>
                <a:cs typeface="Lucida Grande"/>
              </a:rPr>
              <a:t>1</a:t>
            </a:r>
            <a:r>
              <a:rPr lang="en-US" dirty="0" smtClean="0">
                <a:latin typeface="Lucida Grande"/>
                <a:cs typeface="Lucida Grande"/>
              </a:rPr>
              <a:t>,</a:t>
            </a:r>
            <a:r>
              <a:rPr lang="en-US" dirty="0">
                <a:latin typeface="Lucida Grande"/>
                <a:cs typeface="Lucida Grande"/>
              </a:rPr>
              <a:t> λ</a:t>
            </a:r>
            <a:r>
              <a:rPr lang="en-US" baseline="-25000" dirty="0" smtClean="0">
                <a:latin typeface="Lucida Grande"/>
                <a:cs typeface="Lucida Grande"/>
              </a:rPr>
              <a:t>2</a:t>
            </a:r>
            <a:r>
              <a:rPr lang="en-US" dirty="0">
                <a:latin typeface="Lucida Grande"/>
                <a:cs typeface="Lucida Grande"/>
              </a:rPr>
              <a:t>,</a:t>
            </a:r>
            <a:r>
              <a:rPr lang="is-IS" dirty="0">
                <a:latin typeface="Lucida Grande"/>
                <a:cs typeface="Lucida Grande"/>
              </a:rPr>
              <a:t>…</a:t>
            </a:r>
            <a:r>
              <a:rPr lang="is-IS" dirty="0" smtClean="0">
                <a:latin typeface="Lucida Grande"/>
                <a:cs typeface="Lucida Grande"/>
              </a:rPr>
              <a:t>,</a:t>
            </a:r>
            <a:r>
              <a:rPr lang="en-US" dirty="0">
                <a:latin typeface="Lucida Grande"/>
                <a:cs typeface="Lucida Grande"/>
              </a:rPr>
              <a:t> </a:t>
            </a:r>
            <a:r>
              <a:rPr lang="en-US" dirty="0" err="1" smtClean="0">
                <a:latin typeface="Lucida Grande"/>
                <a:cs typeface="Lucida Grande"/>
              </a:rPr>
              <a:t>λ</a:t>
            </a:r>
            <a:r>
              <a:rPr lang="is-IS" baseline="-25000" dirty="0">
                <a:latin typeface="Lucida Grande"/>
                <a:cs typeface="Lucida Grande"/>
              </a:rPr>
              <a:t>m</a:t>
            </a:r>
            <a:r>
              <a:rPr lang="is-IS" dirty="0" smtClean="0">
                <a:latin typeface="Lucida Grande"/>
                <a:cs typeface="Lucida Grande"/>
              </a:rPr>
              <a:t>)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765911"/>
            <a:ext cx="6934200" cy="1196489"/>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457700"/>
            <a:ext cx="3416300" cy="723900"/>
          </a:xfrm>
          <a:prstGeom prst="rect">
            <a:avLst/>
          </a:prstGeom>
        </p:spPr>
      </p:pic>
    </p:spTree>
    <p:extLst>
      <p:ext uri="{BB962C8B-B14F-4D97-AF65-F5344CB8AC3E}">
        <p14:creationId xmlns:p14="http://schemas.microsoft.com/office/powerpoint/2010/main" val="1876571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lstStyle/>
          <a:p>
            <a:r>
              <a:rPr lang="en-US" dirty="0" smtClean="0"/>
              <a:t>Lots of good geometric examples</a:t>
            </a:r>
          </a:p>
          <a:p>
            <a:r>
              <a:rPr lang="en-US" dirty="0" smtClean="0"/>
              <a:t>But first, a non-geometric example</a:t>
            </a:r>
          </a:p>
          <a:p>
            <a:r>
              <a:rPr lang="en-US" dirty="0" smtClean="0"/>
              <a:t>Consider discrete probability distribution on </a:t>
            </a:r>
            <a:r>
              <a:rPr lang="en-US" dirty="0" err="1" smtClean="0">
                <a:latin typeface="Lucida Grande"/>
                <a:cs typeface="Lucida Grande"/>
              </a:rPr>
              <a:t>n</a:t>
            </a:r>
            <a:r>
              <a:rPr lang="en-US" dirty="0" smtClean="0"/>
              <a:t> points: </a:t>
            </a:r>
            <a:r>
              <a:rPr lang="en-US" dirty="0" smtClean="0">
                <a:latin typeface="Lucida Grande"/>
                <a:cs typeface="Lucida Grande"/>
              </a:rPr>
              <a:t>p</a:t>
            </a:r>
            <a:r>
              <a:rPr lang="en-US" baseline="-25000" dirty="0" smtClean="0">
                <a:latin typeface="Lucida Grande"/>
                <a:cs typeface="Lucida Grande"/>
              </a:rPr>
              <a:t>1</a:t>
            </a:r>
            <a:r>
              <a:rPr lang="en-US" dirty="0" smtClean="0">
                <a:latin typeface="Lucida Grande"/>
                <a:cs typeface="Lucida Grande"/>
              </a:rPr>
              <a:t>,p</a:t>
            </a:r>
            <a:r>
              <a:rPr lang="en-US" baseline="-25000" dirty="0" smtClean="0">
                <a:latin typeface="Lucida Grande"/>
                <a:cs typeface="Lucida Grande"/>
              </a:rPr>
              <a:t>2</a:t>
            </a:r>
            <a:r>
              <a:rPr lang="en-US" dirty="0" smtClean="0">
                <a:latin typeface="Lucida Grande"/>
                <a:cs typeface="Lucida Grande"/>
              </a:rPr>
              <a:t>,p</a:t>
            </a:r>
            <a:r>
              <a:rPr lang="en-US" baseline="-25000" dirty="0" smtClean="0">
                <a:latin typeface="Lucida Grande"/>
                <a:cs typeface="Lucida Grande"/>
              </a:rPr>
              <a:t>3</a:t>
            </a:r>
            <a:r>
              <a:rPr lang="en-US" dirty="0" smtClean="0">
                <a:latin typeface="Lucida Grande"/>
                <a:cs typeface="Lucida Grande"/>
              </a:rPr>
              <a:t>,…,</a:t>
            </a:r>
            <a:r>
              <a:rPr lang="en-US" dirty="0" err="1" smtClean="0">
                <a:latin typeface="Lucida Grande"/>
                <a:cs typeface="Lucida Grande"/>
              </a:rPr>
              <a:t>p</a:t>
            </a:r>
            <a:r>
              <a:rPr lang="en-US" baseline="-25000" dirty="0" err="1" smtClean="0">
                <a:latin typeface="Lucida Grande"/>
                <a:cs typeface="Lucida Grande"/>
              </a:rPr>
              <a:t>n</a:t>
            </a:r>
            <a:r>
              <a:rPr lang="en-US" dirty="0" smtClean="0"/>
              <a:t>  </a:t>
            </a:r>
          </a:p>
          <a:p>
            <a:r>
              <a:rPr lang="en-US" dirty="0" smtClean="0"/>
              <a:t>What distribution has </a:t>
            </a:r>
            <a:r>
              <a:rPr lang="en-US" dirty="0">
                <a:latin typeface="Lucida Grande"/>
                <a:cs typeface="Lucida Grande"/>
              </a:rPr>
              <a:t>max</a:t>
            </a:r>
            <a:r>
              <a:rPr lang="en-US" dirty="0" smtClean="0"/>
              <a:t> entropy?</a:t>
            </a:r>
          </a:p>
          <a:p>
            <a:pPr lvl="1"/>
            <a:r>
              <a:rPr lang="en-US" dirty="0" smtClean="0"/>
              <a:t>We want to </a:t>
            </a:r>
            <a:r>
              <a:rPr lang="en-US" dirty="0"/>
              <a:t>m</a:t>
            </a:r>
            <a:r>
              <a:rPr lang="en-US" dirty="0" smtClean="0"/>
              <a:t>aximize entropy function</a:t>
            </a:r>
          </a:p>
          <a:p>
            <a:pPr lvl="1"/>
            <a:r>
              <a:rPr lang="en-US" dirty="0" smtClean="0"/>
              <a:t>Subject to constraint that the </a:t>
            </a:r>
            <a:r>
              <a:rPr lang="en-US" dirty="0" err="1" smtClean="0">
                <a:latin typeface="Lucida Grande"/>
                <a:cs typeface="Lucida Grande"/>
              </a:rPr>
              <a:t>p</a:t>
            </a:r>
            <a:r>
              <a:rPr lang="en-US" baseline="-25000" dirty="0" err="1" smtClean="0">
                <a:latin typeface="Lucida Grande"/>
                <a:cs typeface="Lucida Grande"/>
              </a:rPr>
              <a:t>j</a:t>
            </a:r>
            <a:r>
              <a:rPr lang="en-US" dirty="0" smtClean="0"/>
              <a:t> form a probability distribution</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Entropy</a:t>
            </a:r>
            <a:endParaRPr lang="en-US" dirty="0"/>
          </a:p>
        </p:txBody>
      </p:sp>
      <p:sp>
        <p:nvSpPr>
          <p:cNvPr id="3" name="Content Placeholder 2"/>
          <p:cNvSpPr>
            <a:spLocks noGrp="1"/>
          </p:cNvSpPr>
          <p:nvPr>
            <p:ph idx="1"/>
          </p:nvPr>
        </p:nvSpPr>
        <p:spPr/>
        <p:txBody>
          <a:bodyPr/>
          <a:lstStyle/>
          <a:p>
            <a:r>
              <a:rPr lang="en-US" dirty="0" smtClean="0"/>
              <a:t>Shannon entropy: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log</a:t>
            </a:r>
            <a:r>
              <a:rPr lang="en-US" baseline="-25000" dirty="0" smtClean="0">
                <a:latin typeface="Lucida Grande"/>
                <a:cs typeface="Lucida Grande"/>
              </a:rPr>
              <a:t>2</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t>    </a:t>
            </a:r>
          </a:p>
          <a:p>
            <a:r>
              <a:rPr lang="en-US" dirty="0" smtClean="0"/>
              <a:t>Have a probability distribution, so…</a:t>
            </a:r>
          </a:p>
          <a:p>
            <a:pPr lvl="1"/>
            <a:r>
              <a:rPr lang="en-US" dirty="0" smtClean="0"/>
              <a:t>Require </a:t>
            </a:r>
            <a:r>
              <a:rPr lang="en-US" dirty="0" smtClean="0">
                <a:latin typeface="Lucida Grande"/>
                <a:cs typeface="Lucida Grande"/>
              </a:rPr>
              <a:t>0 ≤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 </a:t>
            </a:r>
            <a:r>
              <a:rPr lang="en-US" dirty="0" smtClean="0"/>
              <a:t>for all </a:t>
            </a:r>
            <a:r>
              <a:rPr lang="en-US" dirty="0" err="1" smtClean="0">
                <a:latin typeface="Lucida Grande"/>
                <a:cs typeface="Lucida Grande"/>
              </a:rPr>
              <a:t>j</a:t>
            </a:r>
            <a:r>
              <a:rPr lang="en-US" dirty="0" smtClean="0"/>
              <a:t>, and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a:t>
            </a:r>
            <a:r>
              <a:rPr lang="en-US" dirty="0" smtClean="0"/>
              <a:t>   </a:t>
            </a:r>
          </a:p>
          <a:p>
            <a:r>
              <a:rPr lang="en-US" dirty="0" smtClean="0"/>
              <a:t>We will solve this simplified problem</a:t>
            </a:r>
          </a:p>
          <a:p>
            <a:pPr lvl="1"/>
            <a:r>
              <a:rPr lang="en-US" dirty="0" smtClean="0"/>
              <a:t>Maximize: </a:t>
            </a:r>
            <a:r>
              <a:rPr lang="en-US" dirty="0" smtClean="0">
                <a:latin typeface="Lucida Grande"/>
                <a:cs typeface="Lucida Grande"/>
              </a:rPr>
              <a:t>f(p</a:t>
            </a:r>
            <a:r>
              <a:rPr lang="en-US" baseline="-25000" dirty="0" smtClean="0">
                <a:latin typeface="Lucida Grande"/>
                <a:cs typeface="Lucida Grande"/>
              </a:rPr>
              <a:t>1</a:t>
            </a:r>
            <a:r>
              <a:rPr lang="en-US" dirty="0" smtClean="0">
                <a:latin typeface="Lucida Grande"/>
                <a:cs typeface="Lucida Grande"/>
              </a:rPr>
              <a:t>,..,p</a:t>
            </a:r>
            <a:r>
              <a:rPr lang="en-US" baseline="-25000" dirty="0" smtClean="0">
                <a:latin typeface="Lucida Grande"/>
                <a:cs typeface="Lucida Grande"/>
              </a:rPr>
              <a:t>n</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log</a:t>
            </a:r>
            <a:r>
              <a:rPr lang="en-US" baseline="-25000" dirty="0" smtClean="0">
                <a:latin typeface="Lucida Grande"/>
                <a:cs typeface="Lucida Grande"/>
              </a:rPr>
              <a:t>2</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t>   </a:t>
            </a:r>
          </a:p>
          <a:p>
            <a:pPr lvl="1"/>
            <a:r>
              <a:rPr lang="en-US" dirty="0" smtClean="0"/>
              <a:t>Subject to constraint: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a:t>
            </a:r>
            <a:r>
              <a:rPr lang="en-US" dirty="0" smtClean="0"/>
              <a:t>   </a:t>
            </a:r>
          </a:p>
          <a:p>
            <a:r>
              <a:rPr lang="en-US" dirty="0" smtClean="0"/>
              <a:t>How should we solve this? </a:t>
            </a:r>
          </a:p>
          <a:p>
            <a:pPr lvl="1"/>
            <a:r>
              <a:rPr lang="en-US" dirty="0" smtClean="0"/>
              <a:t>Do you really have to ask?</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Example</a:t>
            </a:r>
            <a:endParaRPr lang="en-US" dirty="0"/>
          </a:p>
        </p:txBody>
      </p:sp>
      <p:sp>
        <p:nvSpPr>
          <p:cNvPr id="3" name="Content Placeholder 2"/>
          <p:cNvSpPr>
            <a:spLocks noGrp="1"/>
          </p:cNvSpPr>
          <p:nvPr>
            <p:ph idx="1"/>
          </p:nvPr>
        </p:nvSpPr>
        <p:spPr/>
        <p:txBody>
          <a:bodyPr/>
          <a:lstStyle/>
          <a:p>
            <a:pPr marL="342900" lvl="1" indent="-342900">
              <a:buSzPct val="75000"/>
              <a:buFont typeface="Wingdings" charset="2"/>
              <a:buChar char="q"/>
            </a:pPr>
            <a:r>
              <a:rPr lang="en-US" sz="3200" dirty="0" smtClean="0"/>
              <a:t>Recall </a:t>
            </a:r>
            <a:r>
              <a:rPr lang="en-US" sz="3200" dirty="0" err="1" smtClean="0">
                <a:latin typeface="Lucida Grande"/>
                <a:cs typeface="Lucida Grande"/>
              </a:rPr>
              <a:t>L(x,y,λ</a:t>
            </a:r>
            <a:r>
              <a:rPr lang="en-US" sz="3200" dirty="0" smtClean="0">
                <a:latin typeface="Lucida Grande"/>
                <a:cs typeface="Lucida Grande"/>
              </a:rPr>
              <a:t>) = </a:t>
            </a:r>
            <a:r>
              <a:rPr lang="en-US" sz="3200" dirty="0" err="1" smtClean="0">
                <a:latin typeface="Lucida Grande"/>
                <a:cs typeface="Lucida Grande"/>
              </a:rPr>
              <a:t>f(x,y</a:t>
            </a:r>
            <a:r>
              <a:rPr lang="en-US" sz="3200" dirty="0" smtClean="0">
                <a:latin typeface="Lucida Grande"/>
                <a:cs typeface="Lucida Grande"/>
              </a:rPr>
              <a:t>) + </a:t>
            </a:r>
            <a:r>
              <a:rPr lang="en-US" sz="3200" dirty="0" err="1" smtClean="0">
                <a:latin typeface="Lucida Grande"/>
                <a:cs typeface="Lucida Grande"/>
              </a:rPr>
              <a:t>λ</a:t>
            </a:r>
            <a:r>
              <a:rPr lang="en-US" sz="3200" dirty="0" smtClean="0">
                <a:latin typeface="Lucida Grande"/>
                <a:cs typeface="Lucida Grande"/>
              </a:rPr>
              <a:t> (</a:t>
            </a:r>
            <a:r>
              <a:rPr lang="en-US" sz="3200" dirty="0" err="1" smtClean="0">
                <a:latin typeface="Lucida Grande"/>
                <a:cs typeface="Lucida Grande"/>
              </a:rPr>
              <a:t>g(x,y</a:t>
            </a:r>
            <a:r>
              <a:rPr lang="en-US" sz="3200" dirty="0" smtClean="0">
                <a:latin typeface="Lucida Grande"/>
                <a:cs typeface="Lucida Grande"/>
              </a:rPr>
              <a:t>) – </a:t>
            </a:r>
            <a:r>
              <a:rPr lang="en-US" sz="3200" dirty="0" err="1" smtClean="0">
                <a:latin typeface="Lucida Grande"/>
                <a:cs typeface="Lucida Grande"/>
              </a:rPr>
              <a:t>c</a:t>
            </a:r>
            <a:r>
              <a:rPr lang="en-US" sz="3200" dirty="0" smtClean="0">
                <a:latin typeface="Lucida Grande"/>
                <a:cs typeface="Lucida Grande"/>
              </a:rPr>
              <a:t>)</a:t>
            </a:r>
            <a:r>
              <a:rPr lang="en-US" sz="3200" dirty="0" smtClean="0"/>
              <a:t>   </a:t>
            </a:r>
          </a:p>
          <a:p>
            <a:r>
              <a:rPr lang="en-US" dirty="0" smtClean="0"/>
              <a:t>Problem statement</a:t>
            </a:r>
          </a:p>
          <a:p>
            <a:pPr lvl="1"/>
            <a:r>
              <a:rPr lang="en-US" dirty="0" smtClean="0"/>
              <a:t>Maximize </a:t>
            </a:r>
            <a:r>
              <a:rPr lang="en-US" dirty="0" smtClean="0">
                <a:latin typeface="Lucida Grande"/>
                <a:cs typeface="Lucida Grande"/>
              </a:rPr>
              <a:t>f(p</a:t>
            </a:r>
            <a:r>
              <a:rPr lang="en-US" baseline="-25000" dirty="0" smtClean="0">
                <a:latin typeface="Lucida Grande"/>
                <a:cs typeface="Lucida Grande"/>
              </a:rPr>
              <a:t>1</a:t>
            </a:r>
            <a:r>
              <a:rPr lang="en-US" dirty="0" smtClean="0">
                <a:latin typeface="Lucida Grande"/>
                <a:cs typeface="Lucida Grande"/>
              </a:rPr>
              <a:t>,..,p</a:t>
            </a:r>
            <a:r>
              <a:rPr lang="en-US" baseline="-25000" dirty="0" smtClean="0">
                <a:latin typeface="Lucida Grande"/>
                <a:cs typeface="Lucida Grande"/>
              </a:rPr>
              <a:t>n</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log</a:t>
            </a:r>
            <a:r>
              <a:rPr lang="en-US" baseline="-25000" dirty="0" smtClean="0">
                <a:latin typeface="Lucida Grande"/>
                <a:cs typeface="Lucida Grande"/>
              </a:rPr>
              <a:t>2</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t>   </a:t>
            </a:r>
          </a:p>
          <a:p>
            <a:pPr lvl="1"/>
            <a:r>
              <a:rPr lang="en-US" dirty="0" smtClean="0"/>
              <a:t>Subject to constraint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a:t>
            </a:r>
            <a:r>
              <a:rPr lang="en-US" dirty="0" smtClean="0"/>
              <a:t>   </a:t>
            </a:r>
          </a:p>
          <a:p>
            <a:r>
              <a:rPr lang="en-US" dirty="0" smtClean="0"/>
              <a:t>In this case, </a:t>
            </a:r>
            <a:r>
              <a:rPr lang="en-US" dirty="0" err="1" smtClean="0"/>
              <a:t>Lagrangian</a:t>
            </a:r>
            <a:r>
              <a:rPr lang="en-US" dirty="0" smtClean="0"/>
              <a:t> is</a:t>
            </a:r>
          </a:p>
          <a:p>
            <a:pPr lvl="1">
              <a:buNone/>
            </a:pPr>
            <a:r>
              <a:rPr lang="en-US" dirty="0" smtClean="0">
                <a:latin typeface="Lucida Grande"/>
                <a:cs typeface="Lucida Grande"/>
              </a:rPr>
              <a:t>L(p</a:t>
            </a:r>
            <a:r>
              <a:rPr lang="en-US" baseline="-25000" dirty="0" smtClean="0">
                <a:latin typeface="Lucida Grande"/>
                <a:cs typeface="Lucida Grande"/>
              </a:rPr>
              <a:t>1</a:t>
            </a:r>
            <a:r>
              <a:rPr lang="en-US" dirty="0" smtClean="0">
                <a:latin typeface="Lucida Grande"/>
                <a:cs typeface="Lucida Grande"/>
              </a:rPr>
              <a:t>,…,</a:t>
            </a:r>
            <a:r>
              <a:rPr lang="en-US" dirty="0" err="1" smtClean="0">
                <a:latin typeface="Lucida Grande"/>
                <a:cs typeface="Lucida Grande"/>
              </a:rPr>
              <a:t>p</a:t>
            </a:r>
            <a:r>
              <a:rPr lang="en-US" baseline="-25000" dirty="0" err="1" smtClean="0">
                <a:latin typeface="Lucida Grande"/>
                <a:cs typeface="Lucida Grande"/>
              </a:rPr>
              <a:t>n</a:t>
            </a:r>
            <a:r>
              <a:rPr lang="en-US" dirty="0" err="1" smtClean="0">
                <a:latin typeface="Lucida Grande"/>
                <a:cs typeface="Lucida Grande"/>
              </a:rPr>
              <a:t>,λ</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log</a:t>
            </a:r>
            <a:r>
              <a:rPr lang="en-US" baseline="-25000" dirty="0" smtClean="0">
                <a:latin typeface="Lucida Grande"/>
                <a:cs typeface="Lucida Grande"/>
              </a:rPr>
              <a:t>2</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a:t>
            </a:r>
            <a:r>
              <a:rPr lang="en-US" dirty="0" err="1" smtClean="0">
                <a:latin typeface="Lucida Grande"/>
                <a:cs typeface="Lucida Grande"/>
              </a:rPr>
              <a:t>λ</a:t>
            </a:r>
            <a:r>
              <a:rPr lang="en-US" dirty="0" smtClean="0">
                <a:latin typeface="Lucida Grande"/>
                <a:cs typeface="Lucida Grande"/>
              </a:rPr>
              <a: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a:t>
            </a:r>
            <a:r>
              <a:rPr lang="en-US" dirty="0" smtClean="0"/>
              <a:t>  </a:t>
            </a:r>
          </a:p>
          <a:p>
            <a:r>
              <a:rPr lang="en-US" dirty="0" smtClean="0"/>
              <a:t>Compute partial derivatives </a:t>
            </a:r>
            <a:r>
              <a:rPr lang="en-US" dirty="0" err="1" smtClean="0"/>
              <a:t>wrt</a:t>
            </a:r>
            <a:r>
              <a:rPr lang="en-US" dirty="0" smtClean="0"/>
              <a:t> each </a:t>
            </a:r>
            <a:r>
              <a:rPr lang="en-US" dirty="0" err="1" smtClean="0">
                <a:latin typeface="Lucida Grande"/>
                <a:cs typeface="Lucida Grande"/>
              </a:rPr>
              <a:t>p</a:t>
            </a:r>
            <a:r>
              <a:rPr lang="en-US" baseline="-25000" dirty="0" err="1" smtClean="0">
                <a:latin typeface="Lucida Grande"/>
                <a:cs typeface="Lucida Grande"/>
              </a:rPr>
              <a:t>j</a:t>
            </a:r>
            <a:r>
              <a:rPr lang="en-US" dirty="0" smtClean="0"/>
              <a:t> and partial derivative </a:t>
            </a:r>
            <a:r>
              <a:rPr lang="en-US" dirty="0" err="1" smtClean="0"/>
              <a:t>wrt</a:t>
            </a:r>
            <a:r>
              <a:rPr lang="en-US" dirty="0" smtClean="0"/>
              <a:t> </a:t>
            </a:r>
            <a:r>
              <a:rPr lang="en-US" dirty="0" err="1" smtClean="0">
                <a:latin typeface="Lucida Grande"/>
                <a:cs typeface="Lucida Grande"/>
              </a:rPr>
              <a:t>λ</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Example</a:t>
            </a:r>
            <a:endParaRPr lang="en-US" dirty="0"/>
          </a:p>
        </p:txBody>
      </p:sp>
      <p:sp>
        <p:nvSpPr>
          <p:cNvPr id="3" name="Content Placeholder 2"/>
          <p:cNvSpPr>
            <a:spLocks noGrp="1"/>
          </p:cNvSpPr>
          <p:nvPr>
            <p:ph idx="1"/>
          </p:nvPr>
        </p:nvSpPr>
        <p:spPr>
          <a:xfrm>
            <a:off x="685800" y="1600200"/>
            <a:ext cx="7848600" cy="4419600"/>
          </a:xfrm>
        </p:spPr>
        <p:txBody>
          <a:bodyPr/>
          <a:lstStyle/>
          <a:p>
            <a:pPr marL="342900" lvl="1" indent="-342900">
              <a:buSzPct val="75000"/>
              <a:buFont typeface="Wingdings" charset="2"/>
              <a:buChar char="q"/>
            </a:pPr>
            <a:r>
              <a:rPr lang="en-US" sz="3200" dirty="0" smtClean="0"/>
              <a:t>Have </a:t>
            </a:r>
            <a:r>
              <a:rPr lang="en-US" dirty="0" err="1" smtClean="0">
                <a:latin typeface="Lucida Grande"/>
                <a:cs typeface="Lucida Grande"/>
              </a:rPr>
              <a:t>L(x,y,λ</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log</a:t>
            </a:r>
            <a:r>
              <a:rPr lang="en-US" baseline="-25000" dirty="0" smtClean="0">
                <a:latin typeface="Lucida Grande"/>
                <a:cs typeface="Lucida Grande"/>
              </a:rPr>
              <a:t>2</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a:t>
            </a:r>
            <a:r>
              <a:rPr lang="en-US" dirty="0" err="1" smtClean="0">
                <a:latin typeface="Lucida Grande"/>
                <a:cs typeface="Lucida Grande"/>
              </a:rPr>
              <a:t>λ</a:t>
            </a:r>
            <a:r>
              <a:rPr lang="en-US" dirty="0" smtClean="0">
                <a:latin typeface="Lucida Grande"/>
                <a:cs typeface="Lucida Grande"/>
              </a:rPr>
              <a: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a:t>
            </a:r>
            <a:r>
              <a:rPr lang="en-US" dirty="0" smtClean="0"/>
              <a:t>  </a:t>
            </a:r>
          </a:p>
          <a:p>
            <a:r>
              <a:rPr lang="en-US" dirty="0" smtClean="0"/>
              <a:t>Partial derivatives </a:t>
            </a:r>
            <a:r>
              <a:rPr lang="en-US" dirty="0" err="1" smtClean="0"/>
              <a:t>wrt</a:t>
            </a:r>
            <a:r>
              <a:rPr lang="en-US" dirty="0" smtClean="0"/>
              <a:t> any </a:t>
            </a:r>
            <a:r>
              <a:rPr lang="en-US" dirty="0" err="1" smtClean="0">
                <a:latin typeface="Lucida Grande"/>
                <a:cs typeface="Lucida Grande"/>
              </a:rPr>
              <a:t>p</a:t>
            </a:r>
            <a:r>
              <a:rPr lang="en-US" baseline="-25000" dirty="0" err="1" smtClean="0">
                <a:latin typeface="Lucida Grande"/>
                <a:cs typeface="Lucida Grande"/>
              </a:rPr>
              <a:t>j</a:t>
            </a:r>
            <a:r>
              <a:rPr lang="en-US" dirty="0" smtClean="0"/>
              <a:t> yields</a:t>
            </a:r>
          </a:p>
          <a:p>
            <a:pPr lvl="1">
              <a:buNone/>
            </a:pPr>
            <a:r>
              <a:rPr lang="en-US" dirty="0" smtClean="0">
                <a:latin typeface="Lucida Grande"/>
                <a:cs typeface="Lucida Grande"/>
              </a:rPr>
              <a:t>log</a:t>
            </a:r>
            <a:r>
              <a:rPr lang="en-US" baseline="-25000" dirty="0" smtClean="0">
                <a:latin typeface="Lucida Grande"/>
                <a:cs typeface="Lucida Grande"/>
              </a:rPr>
              <a:t>2</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+ 1/ln(2) + </a:t>
            </a:r>
            <a:r>
              <a:rPr lang="en-US" dirty="0" err="1" smtClean="0">
                <a:latin typeface="Lucida Grande"/>
                <a:cs typeface="Lucida Grande"/>
              </a:rPr>
              <a:t>λ</a:t>
            </a:r>
            <a:r>
              <a:rPr lang="en-US" dirty="0" smtClean="0">
                <a:latin typeface="Lucida Grande"/>
                <a:cs typeface="Lucida Grande"/>
              </a:rPr>
              <a:t> = 0  (#)</a:t>
            </a:r>
            <a:endParaRPr lang="en-US" dirty="0" smtClean="0"/>
          </a:p>
          <a:p>
            <a:r>
              <a:rPr lang="en-US" dirty="0" smtClean="0"/>
              <a:t>And </a:t>
            </a:r>
            <a:r>
              <a:rPr lang="en-US" dirty="0" err="1" smtClean="0"/>
              <a:t>wrt</a:t>
            </a:r>
            <a:r>
              <a:rPr lang="en-US" dirty="0" smtClean="0"/>
              <a:t> </a:t>
            </a:r>
            <a:r>
              <a:rPr lang="en-US" dirty="0" err="1" smtClean="0">
                <a:latin typeface="Lucida Grande"/>
                <a:cs typeface="Lucida Grande"/>
              </a:rPr>
              <a:t>λ</a:t>
            </a:r>
            <a:r>
              <a:rPr lang="en-US" dirty="0" smtClean="0"/>
              <a:t> yields the constraint   </a:t>
            </a:r>
          </a:p>
          <a:p>
            <a:pPr lvl="1">
              <a:buNone/>
            </a:pP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 = 0 </a:t>
            </a:r>
            <a:r>
              <a:rPr lang="en-US" dirty="0" smtClean="0">
                <a:latin typeface="+mj-lt"/>
                <a:cs typeface="Lucida Grande"/>
              </a:rPr>
              <a:t>or</a:t>
            </a:r>
            <a:r>
              <a:rPr lang="en-US" dirty="0" smtClean="0">
                <a:latin typeface="Lucida Grande"/>
                <a:cs typeface="Lucida Grande"/>
              </a:rPr>
              <a: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  (##)</a:t>
            </a:r>
            <a:endParaRPr lang="en-US" dirty="0" smtClean="0"/>
          </a:p>
          <a:p>
            <a:r>
              <a:rPr lang="en-US" dirty="0" smtClean="0"/>
              <a:t>Equation </a:t>
            </a:r>
            <a:r>
              <a:rPr lang="en-US" dirty="0" smtClean="0">
                <a:latin typeface="Lucida Grande"/>
                <a:cs typeface="Lucida Grande"/>
              </a:rPr>
              <a:t>(#) </a:t>
            </a:r>
            <a:r>
              <a:rPr lang="en-US" dirty="0" smtClean="0"/>
              <a:t>implies all </a:t>
            </a:r>
            <a:r>
              <a:rPr lang="en-US" dirty="0" err="1" smtClean="0">
                <a:latin typeface="Lucida Grande"/>
                <a:cs typeface="Lucida Grande"/>
              </a:rPr>
              <a:t>p</a:t>
            </a:r>
            <a:r>
              <a:rPr lang="en-US" baseline="-25000" dirty="0" err="1" smtClean="0">
                <a:latin typeface="Lucida Grande"/>
                <a:cs typeface="Lucida Grande"/>
              </a:rPr>
              <a:t>j</a:t>
            </a:r>
            <a:r>
              <a:rPr lang="en-US" dirty="0" smtClean="0"/>
              <a:t> all the same</a:t>
            </a:r>
          </a:p>
          <a:p>
            <a:r>
              <a:rPr lang="en-US" dirty="0" smtClean="0"/>
              <a:t>With equation </a:t>
            </a:r>
            <a:r>
              <a:rPr lang="en-US" dirty="0" smtClean="0">
                <a:latin typeface="Lucida Grande"/>
                <a:cs typeface="Lucida Grande"/>
              </a:rPr>
              <a:t>(##)</a:t>
            </a:r>
            <a:r>
              <a:rPr lang="en-US" dirty="0" smtClean="0"/>
              <a:t>, </a:t>
            </a:r>
            <a:r>
              <a:rPr lang="en-US" dirty="0" err="1" smtClean="0">
                <a:latin typeface="Lucida Grande"/>
                <a:cs typeface="Lucida Grande"/>
              </a:rPr>
              <a:t>p</a:t>
            </a:r>
            <a:r>
              <a:rPr lang="en-US" baseline="-25000" dirty="0" err="1" smtClean="0">
                <a:latin typeface="Lucida Grande"/>
                <a:cs typeface="Lucida Grande"/>
              </a:rPr>
              <a:t>j</a:t>
            </a:r>
            <a:r>
              <a:rPr lang="en-US" dirty="0" smtClean="0">
                <a:latin typeface="Lucida Grande"/>
                <a:cs typeface="Lucida Grande"/>
              </a:rPr>
              <a:t> = 1/n</a:t>
            </a:r>
            <a:r>
              <a:rPr lang="en-US" dirty="0" smtClean="0"/>
              <a:t> for all </a:t>
            </a:r>
            <a:r>
              <a:rPr lang="en-US" dirty="0" smtClean="0">
                <a:latin typeface="Lucida Grande"/>
                <a:cs typeface="Lucida Grande"/>
              </a:rPr>
              <a:t>j</a:t>
            </a:r>
            <a:r>
              <a:rPr lang="en-US" dirty="0" smtClean="0"/>
              <a:t>   </a:t>
            </a:r>
          </a:p>
          <a:p>
            <a:r>
              <a:rPr lang="en-US" dirty="0" smtClean="0"/>
              <a:t>Conclusion?</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a:xfrm>
            <a:off x="609600" y="1676400"/>
            <a:ext cx="8001000" cy="4343400"/>
          </a:xfrm>
        </p:spPr>
        <p:txBody>
          <a:bodyPr/>
          <a:lstStyle/>
          <a:p>
            <a:r>
              <a:rPr lang="en-US" dirty="0" smtClean="0"/>
              <a:t>Let </a:t>
            </a:r>
            <a:r>
              <a:rPr lang="en-US" dirty="0" err="1" smtClean="0">
                <a:latin typeface="Lucida Grande"/>
                <a:cs typeface="Lucida Grande"/>
              </a:rPr>
              <a:t>x</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n</a:t>
            </a:r>
            <a:r>
              <a:rPr lang="en-US" dirty="0" smtClean="0">
                <a:latin typeface="Lucida Grande"/>
                <a:cs typeface="Lucida Grande"/>
              </a:rPr>
              <a:t>)</a:t>
            </a:r>
            <a:r>
              <a:rPr lang="en-US" dirty="0" smtClean="0"/>
              <a:t> and </a:t>
            </a:r>
            <a:r>
              <a:rPr lang="en-US" dirty="0" err="1" smtClean="0">
                <a:latin typeface="Lucida Grande"/>
                <a:cs typeface="Lucida Grande"/>
              </a:rPr>
              <a:t>λ</a:t>
            </a:r>
            <a:r>
              <a:rPr lang="en-US" dirty="0" smtClean="0">
                <a:latin typeface="Lucida Grande"/>
                <a:cs typeface="Lucida Grande"/>
              </a:rPr>
              <a:t>=(λ</a:t>
            </a:r>
            <a:r>
              <a:rPr lang="en-US" baseline="-25000" dirty="0" smtClean="0">
                <a:latin typeface="Lucida Grande"/>
                <a:cs typeface="Lucida Grande"/>
              </a:rPr>
              <a:t>1</a:t>
            </a:r>
            <a:r>
              <a:rPr lang="en-US" dirty="0" smtClean="0">
                <a:latin typeface="Lucida Grande"/>
                <a:cs typeface="Lucida Grande"/>
              </a:rPr>
              <a:t>,λ</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λ</a:t>
            </a:r>
            <a:r>
              <a:rPr lang="en-US" baseline="-25000" dirty="0" err="1" smtClean="0">
                <a:latin typeface="Lucida Grande"/>
                <a:cs typeface="Lucida Grande"/>
              </a:rPr>
              <a:t>m</a:t>
            </a:r>
            <a:r>
              <a:rPr lang="en-US" dirty="0" smtClean="0">
                <a:latin typeface="Lucida Grande"/>
                <a:cs typeface="Lucida Grande"/>
              </a:rPr>
              <a:t>)</a:t>
            </a:r>
            <a:r>
              <a:rPr lang="en-US" dirty="0" smtClean="0"/>
              <a:t>   </a:t>
            </a:r>
          </a:p>
          <a:p>
            <a:r>
              <a:rPr lang="en-US" dirty="0" smtClean="0"/>
              <a:t>Again, we write </a:t>
            </a:r>
            <a:r>
              <a:rPr lang="en-US" dirty="0" err="1" smtClean="0"/>
              <a:t>Lagrangian</a:t>
            </a:r>
            <a:r>
              <a:rPr lang="en-US" dirty="0" smtClean="0"/>
              <a:t> as</a:t>
            </a:r>
          </a:p>
          <a:p>
            <a:pPr marL="342900" lvl="1" indent="-342900">
              <a:buSzPct val="75000"/>
              <a:buNone/>
            </a:pPr>
            <a:r>
              <a:rPr lang="en-US" dirty="0" smtClean="0">
                <a:latin typeface="Lucida Grande"/>
                <a:cs typeface="Lucida Grande"/>
              </a:rPr>
              <a:t>	</a:t>
            </a:r>
            <a:r>
              <a:rPr lang="en-US" dirty="0" err="1" smtClean="0">
                <a:latin typeface="Lucida Grande"/>
                <a:cs typeface="Lucida Grande"/>
              </a:rPr>
              <a:t>L(x,λ</a:t>
            </a:r>
            <a:r>
              <a:rPr lang="en-US" dirty="0" smtClean="0">
                <a:latin typeface="Lucida Grande"/>
                <a:cs typeface="Lucida Grande"/>
              </a:rPr>
              <a:t>) = </a:t>
            </a:r>
            <a:r>
              <a:rPr lang="en-US" dirty="0" err="1" smtClean="0">
                <a:latin typeface="Lucida Grande"/>
                <a:cs typeface="Lucida Grande"/>
              </a:rPr>
              <a:t>f(x</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a:t>
            </a:r>
            <a:r>
              <a:rPr lang="en-US" dirty="0" err="1" smtClean="0">
                <a:latin typeface="Lucida Grande"/>
                <a:cs typeface="Lucida Grande"/>
              </a:rPr>
              <a:t>g</a:t>
            </a:r>
            <a:r>
              <a:rPr lang="en-US" baseline="-25000" dirty="0" err="1" smtClean="0">
                <a:latin typeface="Lucida Grande"/>
                <a:cs typeface="Lucida Grande"/>
              </a:rPr>
              <a:t>i</a:t>
            </a:r>
            <a:r>
              <a:rPr lang="en-US" dirty="0" err="1" smtClean="0">
                <a:latin typeface="Lucida Grande"/>
                <a:cs typeface="Lucida Grande"/>
              </a:rPr>
              <a:t>(x</a:t>
            </a:r>
            <a:r>
              <a:rPr lang="en-US" dirty="0" smtClean="0">
                <a:latin typeface="Lucida Grande"/>
                <a:cs typeface="Lucida Grande"/>
              </a:rPr>
              <a:t>) – </a:t>
            </a:r>
            <a:r>
              <a:rPr lang="en-US" dirty="0" err="1" smtClean="0">
                <a:latin typeface="Lucida Grande"/>
                <a:cs typeface="Lucida Grande"/>
              </a:rPr>
              <a:t>c</a:t>
            </a:r>
            <a:r>
              <a:rPr lang="en-US" baseline="-25000" dirty="0" err="1" smtClean="0">
                <a:latin typeface="Lucida Grande"/>
                <a:cs typeface="Lucida Grande"/>
              </a:rPr>
              <a:t>i</a:t>
            </a:r>
            <a:r>
              <a:rPr lang="en-US" dirty="0" smtClean="0">
                <a:latin typeface="Lucida Grande"/>
                <a:cs typeface="Lucida Grande"/>
              </a:rPr>
              <a:t>)</a:t>
            </a:r>
            <a:r>
              <a:rPr lang="en-US" dirty="0" smtClean="0"/>
              <a:t>   </a:t>
            </a:r>
          </a:p>
          <a:p>
            <a:r>
              <a:rPr lang="en-US" dirty="0" smtClean="0"/>
              <a:t>Note: </a:t>
            </a:r>
            <a:r>
              <a:rPr lang="en-US" dirty="0" smtClean="0">
                <a:latin typeface="Lucida Grande"/>
                <a:cs typeface="Lucida Grande"/>
              </a:rPr>
              <a:t>L</a:t>
            </a:r>
            <a:r>
              <a:rPr lang="en-US" dirty="0" smtClean="0"/>
              <a:t> is a function of </a:t>
            </a:r>
            <a:r>
              <a:rPr lang="en-US" dirty="0" err="1" smtClean="0">
                <a:latin typeface="Lucida Grande"/>
                <a:cs typeface="Lucida Grande"/>
              </a:rPr>
              <a:t>n+m</a:t>
            </a:r>
            <a:r>
              <a:rPr lang="en-US" dirty="0" smtClean="0"/>
              <a:t> variables</a:t>
            </a:r>
          </a:p>
          <a:p>
            <a:r>
              <a:rPr lang="en-US" dirty="0" smtClean="0"/>
              <a:t>Can view the problem as</a:t>
            </a:r>
            <a:r>
              <a:rPr lang="is-IS" dirty="0" smtClean="0"/>
              <a:t>…</a:t>
            </a:r>
            <a:endParaRPr lang="en-US" dirty="0" smtClean="0"/>
          </a:p>
          <a:p>
            <a:pPr lvl="1"/>
            <a:r>
              <a:rPr lang="en-US" dirty="0" smtClean="0"/>
              <a:t>Constraints </a:t>
            </a:r>
            <a:r>
              <a:rPr lang="en-US" dirty="0" err="1" smtClean="0">
                <a:latin typeface="Lucida Grande"/>
                <a:cs typeface="Lucida Grande"/>
              </a:rPr>
              <a:t>g</a:t>
            </a:r>
            <a:r>
              <a:rPr lang="en-US" baseline="-25000" dirty="0" err="1" smtClean="0">
                <a:latin typeface="Lucida Grande"/>
                <a:cs typeface="Lucida Grande"/>
              </a:rPr>
              <a:t>i</a:t>
            </a:r>
            <a:r>
              <a:rPr lang="en-US" dirty="0" smtClean="0"/>
              <a:t> define a feasible region</a:t>
            </a:r>
          </a:p>
          <a:p>
            <a:pPr lvl="1"/>
            <a:r>
              <a:rPr lang="en-US" dirty="0" smtClean="0"/>
              <a:t>Maximize the objective function </a:t>
            </a:r>
            <a:r>
              <a:rPr lang="en-US" dirty="0" smtClean="0">
                <a:latin typeface="Lucida Grande"/>
                <a:cs typeface="Lucida Grande"/>
              </a:rPr>
              <a:t>f</a:t>
            </a:r>
            <a:r>
              <a:rPr lang="en-US" dirty="0" smtClean="0"/>
              <a:t> over the feasible region</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Lagrangian</a:t>
            </a:r>
            <a:r>
              <a:rPr lang="en-US" dirty="0" smtClean="0"/>
              <a:t> Duality</a:t>
            </a:r>
            <a:endParaRPr lang="en-US" dirty="0"/>
          </a:p>
        </p:txBody>
      </p:sp>
      <p:sp>
        <p:nvSpPr>
          <p:cNvPr id="3" name="Content Placeholder 2"/>
          <p:cNvSpPr>
            <a:spLocks noGrp="1"/>
          </p:cNvSpPr>
          <p:nvPr>
            <p:ph idx="1"/>
          </p:nvPr>
        </p:nvSpPr>
        <p:spPr/>
        <p:txBody>
          <a:bodyPr/>
          <a:lstStyle/>
          <a:p>
            <a:r>
              <a:rPr lang="en-US" dirty="0" smtClean="0"/>
              <a:t>For Lagrange multipliers…</a:t>
            </a:r>
          </a:p>
          <a:p>
            <a:r>
              <a:rPr lang="en-US" b="1" dirty="0" smtClean="0">
                <a:solidFill>
                  <a:srgbClr val="3366FF"/>
                </a:solidFill>
              </a:rPr>
              <a:t>Primal problem: </a:t>
            </a:r>
            <a:r>
              <a:rPr lang="en-US" dirty="0" smtClean="0">
                <a:latin typeface="Lucida Grande"/>
                <a:cs typeface="Lucida Grande"/>
              </a:rPr>
              <a:t>max min </a:t>
            </a:r>
            <a:r>
              <a:rPr lang="en-US" dirty="0" err="1" smtClean="0">
                <a:latin typeface="Lucida Grande"/>
                <a:cs typeface="Lucida Grande"/>
              </a:rPr>
              <a:t>L(x,y,λ</a:t>
            </a:r>
            <a:r>
              <a:rPr lang="en-US" dirty="0" smtClean="0">
                <a:latin typeface="Lucida Grande"/>
                <a:cs typeface="Lucida Grande"/>
              </a:rPr>
              <a:t>)</a:t>
            </a:r>
            <a:endParaRPr lang="en-US" dirty="0" smtClean="0"/>
          </a:p>
          <a:p>
            <a:pPr lvl="1"/>
            <a:r>
              <a:rPr lang="en-US" dirty="0" smtClean="0"/>
              <a:t>Where </a:t>
            </a:r>
            <a:r>
              <a:rPr lang="en-US" dirty="0" smtClean="0">
                <a:latin typeface="Lucida Grande"/>
                <a:cs typeface="Lucida Grande"/>
              </a:rPr>
              <a:t>max</a:t>
            </a:r>
            <a:r>
              <a:rPr lang="en-US" dirty="0" smtClean="0"/>
              <a:t> over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and </a:t>
            </a:r>
            <a:r>
              <a:rPr lang="en-US" dirty="0" smtClean="0">
                <a:latin typeface="Lucida Grande"/>
                <a:cs typeface="Lucida Grande"/>
              </a:rPr>
              <a:t>min</a:t>
            </a:r>
            <a:r>
              <a:rPr lang="en-US" dirty="0" smtClean="0"/>
              <a:t> over </a:t>
            </a:r>
            <a:r>
              <a:rPr lang="en-US" dirty="0" err="1" smtClean="0">
                <a:latin typeface="Lucida Grande"/>
                <a:cs typeface="Lucida Grande"/>
              </a:rPr>
              <a:t>λ</a:t>
            </a:r>
            <a:r>
              <a:rPr lang="en-US" dirty="0" smtClean="0"/>
              <a:t>   </a:t>
            </a:r>
          </a:p>
          <a:p>
            <a:r>
              <a:rPr lang="en-US" b="1" dirty="0" smtClean="0">
                <a:solidFill>
                  <a:srgbClr val="3366FF"/>
                </a:solidFill>
              </a:rPr>
              <a:t>Dual problem: </a:t>
            </a:r>
            <a:r>
              <a:rPr lang="en-US" dirty="0" smtClean="0">
                <a:latin typeface="Lucida Grande"/>
                <a:cs typeface="Lucida Grande"/>
              </a:rPr>
              <a:t>min max </a:t>
            </a:r>
            <a:r>
              <a:rPr lang="en-US" dirty="0" err="1" smtClean="0">
                <a:latin typeface="Lucida Grande"/>
                <a:cs typeface="Lucida Grande"/>
              </a:rPr>
              <a:t>L(x,y,λ</a:t>
            </a:r>
            <a:r>
              <a:rPr lang="en-US" dirty="0" smtClean="0">
                <a:latin typeface="Lucida Grande"/>
                <a:cs typeface="Lucida Grande"/>
              </a:rPr>
              <a:t>)</a:t>
            </a:r>
            <a:endParaRPr lang="en-US" dirty="0" smtClean="0"/>
          </a:p>
          <a:p>
            <a:pPr lvl="1"/>
            <a:r>
              <a:rPr lang="en-US" dirty="0" smtClean="0"/>
              <a:t>As above, </a:t>
            </a:r>
            <a:r>
              <a:rPr lang="en-US" dirty="0" smtClean="0">
                <a:latin typeface="Lucida Grande"/>
                <a:cs typeface="Lucida Grande"/>
              </a:rPr>
              <a:t>max</a:t>
            </a:r>
            <a:r>
              <a:rPr lang="en-US" dirty="0" smtClean="0"/>
              <a:t> over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and </a:t>
            </a:r>
            <a:r>
              <a:rPr lang="en-US" dirty="0" smtClean="0">
                <a:latin typeface="Lucida Grande"/>
                <a:cs typeface="Lucida Grande"/>
              </a:rPr>
              <a:t>min</a:t>
            </a:r>
            <a:r>
              <a:rPr lang="en-US" dirty="0" smtClean="0"/>
              <a:t> over </a:t>
            </a:r>
            <a:r>
              <a:rPr lang="en-US" dirty="0" err="1" smtClean="0">
                <a:latin typeface="Lucida Grande"/>
                <a:cs typeface="Lucida Grande"/>
              </a:rPr>
              <a:t>λ</a:t>
            </a:r>
            <a:r>
              <a:rPr lang="en-US" dirty="0" smtClean="0"/>
              <a:t> </a:t>
            </a:r>
          </a:p>
          <a:p>
            <a:r>
              <a:rPr lang="en-US" dirty="0" smtClean="0"/>
              <a:t>We claim it’s easy to see that</a:t>
            </a:r>
          </a:p>
          <a:p>
            <a:pPr lvl="1">
              <a:buNone/>
            </a:pPr>
            <a:r>
              <a:rPr lang="en-US" dirty="0" smtClean="0">
                <a:latin typeface="Lucida Grande"/>
                <a:cs typeface="Lucida Grande"/>
              </a:rPr>
              <a:t>min max </a:t>
            </a:r>
            <a:r>
              <a:rPr lang="en-US" dirty="0">
                <a:latin typeface="Lucida Grande"/>
                <a:cs typeface="Lucida Grande"/>
              </a:rPr>
              <a:t>L</a:t>
            </a:r>
            <a:r>
              <a:rPr lang="en-US" dirty="0" smtClean="0">
                <a:latin typeface="Lucida Grande"/>
                <a:cs typeface="Lucida Grande"/>
              </a:rPr>
              <a:t>(</a:t>
            </a:r>
            <a:r>
              <a:rPr lang="en-US" dirty="0" err="1" smtClean="0">
                <a:latin typeface="Lucida Grande"/>
                <a:cs typeface="Lucida Grande"/>
              </a:rPr>
              <a:t>x,y,λ</a:t>
            </a:r>
            <a:r>
              <a:rPr lang="en-US" dirty="0" smtClean="0">
                <a:latin typeface="Lucida Grande"/>
                <a:cs typeface="Lucida Grande"/>
              </a:rPr>
              <a:t>) ≥ max min L(</a:t>
            </a:r>
            <a:r>
              <a:rPr lang="en-US" dirty="0" err="1" smtClean="0">
                <a:latin typeface="Lucida Grande"/>
                <a:cs typeface="Lucida Grande"/>
              </a:rPr>
              <a:t>x,y,λ</a:t>
            </a:r>
            <a:r>
              <a:rPr lang="en-US" dirty="0" smtClean="0">
                <a:latin typeface="Lucida Grande"/>
                <a:cs typeface="Lucida Grande"/>
              </a:rPr>
              <a:t>)</a:t>
            </a:r>
            <a:endParaRPr lang="en-US" dirty="0" smtClean="0"/>
          </a:p>
          <a:p>
            <a:r>
              <a:rPr lang="en-US" dirty="0" smtClean="0"/>
              <a:t>Why is this true</a:t>
            </a:r>
            <a:r>
              <a:rPr lang="is-IS" dirty="0" smtClean="0"/>
              <a:t>? Next slide...</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sp>
        <p:nvSpPr>
          <p:cNvPr id="3" name="Content Placeholder 2"/>
          <p:cNvSpPr>
            <a:spLocks noGrp="1"/>
          </p:cNvSpPr>
          <p:nvPr>
            <p:ph idx="1"/>
          </p:nvPr>
        </p:nvSpPr>
        <p:spPr/>
        <p:txBody>
          <a:bodyPr/>
          <a:lstStyle/>
          <a:p>
            <a:r>
              <a:rPr lang="en-US" dirty="0" smtClean="0"/>
              <a:t>Recall HMM for English text example</a:t>
            </a:r>
          </a:p>
          <a:p>
            <a:r>
              <a:rPr lang="en-US" dirty="0" smtClean="0"/>
              <a:t>Using </a:t>
            </a:r>
            <a:r>
              <a:rPr lang="en-US" dirty="0" smtClean="0">
                <a:latin typeface="Lucida Grande"/>
                <a:cs typeface="Lucida Grande"/>
              </a:rPr>
              <a:t>N = 2</a:t>
            </a:r>
            <a:r>
              <a:rPr lang="en-US" dirty="0" smtClean="0"/>
              <a:t>, we find hidden states correspond to consonants and vowels</a:t>
            </a:r>
          </a:p>
          <a:p>
            <a:pPr lvl="1"/>
            <a:r>
              <a:rPr lang="en-US" dirty="0" smtClean="0"/>
              <a:t>We did not specify consonants/vowels</a:t>
            </a:r>
          </a:p>
          <a:p>
            <a:pPr lvl="1"/>
            <a:r>
              <a:rPr lang="en-US" dirty="0" smtClean="0"/>
              <a:t>HMM extracted this info from raw data</a:t>
            </a:r>
          </a:p>
          <a:p>
            <a:r>
              <a:rPr lang="en-US" dirty="0" smtClean="0"/>
              <a:t>Unsupervised or semi-supervised?</a:t>
            </a:r>
          </a:p>
          <a:p>
            <a:pPr lvl="1"/>
            <a:r>
              <a:rPr lang="en-US" dirty="0" smtClean="0"/>
              <a:t>It seems to depend on your definition</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a:xfrm>
            <a:off x="685800" y="1676400"/>
            <a:ext cx="8001000" cy="4343400"/>
          </a:xfrm>
        </p:spPr>
        <p:txBody>
          <a:bodyPr/>
          <a:lstStyle/>
          <a:p>
            <a:r>
              <a:rPr lang="en-US" dirty="0" smtClean="0"/>
              <a:t>Recall </a:t>
            </a:r>
            <a:r>
              <a:rPr lang="en-US" dirty="0">
                <a:latin typeface="Lucida Grande"/>
                <a:cs typeface="Lucida Grande"/>
              </a:rPr>
              <a:t>J(</a:t>
            </a:r>
            <a:r>
              <a:rPr lang="en-US" dirty="0" err="1">
                <a:latin typeface="Lucida Grande"/>
                <a:cs typeface="Lucida Grande"/>
              </a:rPr>
              <a:t>x,y</a:t>
            </a:r>
            <a:r>
              <a:rPr lang="en-US" dirty="0">
                <a:latin typeface="Lucida Grande"/>
                <a:cs typeface="Lucida Grande"/>
              </a:rPr>
              <a:t>) = f(</a:t>
            </a:r>
            <a:r>
              <a:rPr lang="en-US" dirty="0" err="1">
                <a:latin typeface="Lucida Grande"/>
                <a:cs typeface="Lucida Grande"/>
              </a:rPr>
              <a:t>x,y</a:t>
            </a:r>
            <a:r>
              <a:rPr lang="en-US" dirty="0">
                <a:latin typeface="Lucida Grande"/>
                <a:cs typeface="Lucida Grande"/>
              </a:rPr>
              <a:t>) +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endParaRPr lang="en-US" dirty="0"/>
          </a:p>
          <a:p>
            <a:pPr lvl="1"/>
            <a:r>
              <a:rPr lang="en-US" dirty="0"/>
              <a:t>Where </a:t>
            </a:r>
            <a:r>
              <a:rPr lang="en-US" dirty="0">
                <a:latin typeface="Lucida Bright"/>
                <a:cs typeface="Lucida Bright"/>
              </a:rPr>
              <a:t>I</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a:t> is 0 whenever </a:t>
            </a:r>
            <a:r>
              <a:rPr lang="en-US" dirty="0">
                <a:latin typeface="Lucida Grande"/>
                <a:cs typeface="Lucida Grande"/>
              </a:rPr>
              <a:t>g(</a:t>
            </a:r>
            <a:r>
              <a:rPr lang="en-US" dirty="0" err="1">
                <a:latin typeface="Lucida Grande"/>
                <a:cs typeface="Lucida Grande"/>
              </a:rPr>
              <a:t>x,y</a:t>
            </a:r>
            <a:r>
              <a:rPr lang="en-US" dirty="0">
                <a:latin typeface="Lucida Grande"/>
                <a:cs typeface="Lucida Grande"/>
              </a:rPr>
              <a:t>) = c</a:t>
            </a:r>
            <a:r>
              <a:rPr lang="en-US" dirty="0"/>
              <a:t> and  </a:t>
            </a:r>
            <a:r>
              <a:rPr lang="en-US" sz="3600" dirty="0"/>
              <a:t>-∞</a:t>
            </a:r>
            <a:r>
              <a:rPr lang="en-US" dirty="0"/>
              <a:t> otherwise</a:t>
            </a:r>
          </a:p>
          <a:p>
            <a:pPr lvl="1"/>
            <a:r>
              <a:rPr lang="en-US" dirty="0" smtClean="0"/>
              <a:t>And </a:t>
            </a:r>
            <a:r>
              <a:rPr lang="en-US" dirty="0">
                <a:latin typeface="Lucida Grande"/>
                <a:cs typeface="Lucida Grande"/>
              </a:rPr>
              <a:t>max J(</a:t>
            </a:r>
            <a:r>
              <a:rPr lang="en-US" dirty="0" err="1">
                <a:latin typeface="Lucida Grande"/>
                <a:cs typeface="Lucida Grande"/>
              </a:rPr>
              <a:t>x,y</a:t>
            </a:r>
            <a:r>
              <a:rPr lang="en-US" dirty="0">
                <a:latin typeface="Lucida Grande"/>
                <a:cs typeface="Lucida Grande"/>
              </a:rPr>
              <a:t>)</a:t>
            </a:r>
            <a:r>
              <a:rPr lang="en-US" dirty="0"/>
              <a:t> is a solution </a:t>
            </a:r>
          </a:p>
          <a:p>
            <a:r>
              <a:rPr lang="en-US" dirty="0" smtClean="0"/>
              <a:t>Note that </a:t>
            </a:r>
            <a:r>
              <a:rPr lang="en-US" dirty="0">
                <a:latin typeface="Lucida Grande"/>
                <a:cs typeface="Lucida Grande"/>
              </a:rPr>
              <a:t>L(</a:t>
            </a:r>
            <a:r>
              <a:rPr lang="en-US" dirty="0" err="1">
                <a:latin typeface="Lucida Grande"/>
                <a:cs typeface="Lucida Grande"/>
              </a:rPr>
              <a:t>x,y,λ</a:t>
            </a:r>
            <a:r>
              <a:rPr lang="en-US" dirty="0" smtClean="0">
                <a:latin typeface="Lucida Grande"/>
                <a:cs typeface="Lucida Grande"/>
              </a:rPr>
              <a:t>) ≥ J(</a:t>
            </a:r>
            <a:r>
              <a:rPr lang="en-US" dirty="0" err="1" smtClean="0">
                <a:latin typeface="Lucida Grande"/>
                <a:cs typeface="Lucida Grande"/>
              </a:rPr>
              <a:t>x,y</a:t>
            </a:r>
            <a:r>
              <a:rPr lang="en-US" dirty="0" smtClean="0">
                <a:latin typeface="Lucida Grande"/>
                <a:cs typeface="Lucida Grande"/>
              </a:rPr>
              <a:t>)</a:t>
            </a:r>
            <a:r>
              <a:rPr lang="en-US" dirty="0" smtClean="0"/>
              <a:t>   </a:t>
            </a:r>
          </a:p>
          <a:p>
            <a:pPr lvl="1"/>
            <a:r>
              <a:rPr lang="en-US" dirty="0" smtClean="0"/>
              <a:t>And </a:t>
            </a:r>
            <a:r>
              <a:rPr lang="en-US" dirty="0" smtClean="0">
                <a:latin typeface="Lucida Grande"/>
                <a:cs typeface="Lucida Grande"/>
              </a:rPr>
              <a:t>max L(</a:t>
            </a:r>
            <a:r>
              <a:rPr lang="en-US" dirty="0" err="1">
                <a:latin typeface="Lucida Grande"/>
                <a:cs typeface="Lucida Grande"/>
              </a:rPr>
              <a:t>x,y,λ</a:t>
            </a:r>
            <a:r>
              <a:rPr lang="en-US" dirty="0">
                <a:latin typeface="Lucida Grande"/>
                <a:cs typeface="Lucida Grande"/>
              </a:rPr>
              <a:t>) ≥ </a:t>
            </a:r>
            <a:r>
              <a:rPr lang="en-US" dirty="0" smtClean="0">
                <a:latin typeface="Lucida Grande"/>
                <a:cs typeface="Lucida Grande"/>
              </a:rPr>
              <a:t>max J</a:t>
            </a:r>
            <a:r>
              <a:rPr lang="en-US" dirty="0">
                <a:latin typeface="Lucida Grande"/>
                <a:cs typeface="Lucida Grande"/>
              </a:rPr>
              <a:t>(</a:t>
            </a:r>
            <a:r>
              <a:rPr lang="en-US" dirty="0" err="1">
                <a:latin typeface="Lucida Grande"/>
                <a:cs typeface="Lucida Grande"/>
              </a:rPr>
              <a:t>x,y</a:t>
            </a:r>
            <a:r>
              <a:rPr lang="en-US" dirty="0">
                <a:latin typeface="Lucida Grande"/>
                <a:cs typeface="Lucida Grande"/>
              </a:rPr>
              <a:t>)</a:t>
            </a:r>
            <a:r>
              <a:rPr lang="en-US" dirty="0"/>
              <a:t> </a:t>
            </a:r>
            <a:r>
              <a:rPr lang="en-US" dirty="0" smtClean="0"/>
              <a:t>for all </a:t>
            </a:r>
            <a:r>
              <a:rPr lang="en-US" dirty="0" err="1">
                <a:latin typeface="Lucida Grande"/>
                <a:cs typeface="Lucida Grande"/>
              </a:rPr>
              <a:t>λ</a:t>
            </a:r>
            <a:endParaRPr lang="en-US" dirty="0" smtClean="0"/>
          </a:p>
          <a:p>
            <a:pPr lvl="1"/>
            <a:r>
              <a:rPr lang="en-US" dirty="0" smtClean="0"/>
              <a:t>Therefore, </a:t>
            </a:r>
            <a:r>
              <a:rPr lang="en-US" dirty="0" smtClean="0">
                <a:latin typeface="Lucida Grande"/>
                <a:cs typeface="Lucida Grande"/>
              </a:rPr>
              <a:t>min max </a:t>
            </a:r>
            <a:r>
              <a:rPr lang="en-US" dirty="0">
                <a:latin typeface="Lucida Grande"/>
                <a:cs typeface="Lucida Grande"/>
              </a:rPr>
              <a:t>L(</a:t>
            </a:r>
            <a:r>
              <a:rPr lang="en-US" dirty="0" err="1">
                <a:latin typeface="Lucida Grande"/>
                <a:cs typeface="Lucida Grande"/>
              </a:rPr>
              <a:t>x,y,λ</a:t>
            </a:r>
            <a:r>
              <a:rPr lang="en-US" dirty="0">
                <a:latin typeface="Lucida Grande"/>
                <a:cs typeface="Lucida Grande"/>
              </a:rPr>
              <a:t>) ≥ max J(</a:t>
            </a:r>
            <a:r>
              <a:rPr lang="en-US" dirty="0" err="1">
                <a:latin typeface="Lucida Grande"/>
                <a:cs typeface="Lucida Grande"/>
              </a:rPr>
              <a:t>x,y</a:t>
            </a:r>
            <a:r>
              <a:rPr lang="en-US" dirty="0">
                <a:latin typeface="Lucida Grande"/>
                <a:cs typeface="Lucida Grande"/>
              </a:rPr>
              <a:t>)</a:t>
            </a:r>
            <a:r>
              <a:rPr lang="en-US" dirty="0"/>
              <a:t> </a:t>
            </a:r>
            <a:endParaRPr lang="en-US" dirty="0" smtClean="0"/>
          </a:p>
          <a:p>
            <a:r>
              <a:rPr lang="en-US" dirty="0" smtClean="0"/>
              <a:t> </a:t>
            </a:r>
            <a:r>
              <a:rPr lang="en-US" dirty="0">
                <a:latin typeface="Lucida Grande"/>
                <a:cs typeface="Lucida Grande"/>
              </a:rPr>
              <a:t>min max L(</a:t>
            </a:r>
            <a:r>
              <a:rPr lang="en-US" dirty="0" err="1">
                <a:latin typeface="Lucida Grande"/>
                <a:cs typeface="Lucida Grande"/>
              </a:rPr>
              <a:t>x,y,λ</a:t>
            </a:r>
            <a:r>
              <a:rPr lang="en-US" dirty="0">
                <a:latin typeface="Lucida Grande"/>
                <a:cs typeface="Lucida Grande"/>
              </a:rPr>
              <a:t>) ≥ </a:t>
            </a:r>
            <a:r>
              <a:rPr lang="en-US" dirty="0" smtClean="0">
                <a:latin typeface="Lucida Grande"/>
                <a:cs typeface="Lucida Grande"/>
              </a:rPr>
              <a:t>max min L</a:t>
            </a:r>
            <a:r>
              <a:rPr lang="en-US" dirty="0">
                <a:latin typeface="Lucida Grande"/>
                <a:cs typeface="Lucida Grande"/>
              </a:rPr>
              <a:t>(</a:t>
            </a:r>
            <a:r>
              <a:rPr lang="en-US" dirty="0" err="1">
                <a:latin typeface="Lucida Grande"/>
                <a:cs typeface="Lucida Grande"/>
              </a:rPr>
              <a:t>x,y,λ</a:t>
            </a:r>
            <a:r>
              <a:rPr lang="en-US" dirty="0" smtClean="0">
                <a:latin typeface="Lucida Grande"/>
                <a:cs typeface="Lucida Grande"/>
              </a:rPr>
              <a:t>)</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spTree>
    <p:extLst>
      <p:ext uri="{BB962C8B-B14F-4D97-AF65-F5344CB8AC3E}">
        <p14:creationId xmlns:p14="http://schemas.microsoft.com/office/powerpoint/2010/main" val="31955617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p:txBody>
          <a:bodyPr/>
          <a:lstStyle/>
          <a:p>
            <a:r>
              <a:rPr lang="en-US" dirty="0" smtClean="0"/>
              <a:t>So, we have shown that dual problem always provides an upper bound</a:t>
            </a:r>
          </a:p>
          <a:p>
            <a:pPr lvl="1"/>
            <a:r>
              <a:rPr lang="en-US" dirty="0">
                <a:latin typeface="Lucida Grande"/>
                <a:cs typeface="Lucida Grande"/>
              </a:rPr>
              <a:t>min max L(</a:t>
            </a:r>
            <a:r>
              <a:rPr lang="en-US" dirty="0" err="1">
                <a:latin typeface="Lucida Grande"/>
                <a:cs typeface="Lucida Grande"/>
              </a:rPr>
              <a:t>x,y,λ</a:t>
            </a:r>
            <a:r>
              <a:rPr lang="en-US" dirty="0">
                <a:latin typeface="Lucida Grande"/>
                <a:cs typeface="Lucida Grande"/>
              </a:rPr>
              <a:t>) ≥ max min L(</a:t>
            </a:r>
            <a:r>
              <a:rPr lang="en-US" dirty="0" err="1">
                <a:latin typeface="Lucida Grande"/>
                <a:cs typeface="Lucida Grande"/>
              </a:rPr>
              <a:t>x,y,λ</a:t>
            </a:r>
            <a:r>
              <a:rPr lang="en-US" dirty="0">
                <a:latin typeface="Lucida Grande"/>
                <a:cs typeface="Lucida Grande"/>
              </a:rPr>
              <a:t>)</a:t>
            </a:r>
            <a:endParaRPr lang="en-US" dirty="0"/>
          </a:p>
          <a:p>
            <a:pPr lvl="1"/>
            <a:r>
              <a:rPr lang="en-US" dirty="0" smtClean="0"/>
              <a:t>That is, dual solution </a:t>
            </a:r>
            <a:r>
              <a:rPr lang="en-US" dirty="0" smtClean="0">
                <a:latin typeface="Lucida Grande"/>
                <a:cs typeface="Lucida Grande"/>
              </a:rPr>
              <a:t>≥ </a:t>
            </a:r>
            <a:r>
              <a:rPr lang="en-US" dirty="0" smtClean="0"/>
              <a:t>primal solution</a:t>
            </a:r>
          </a:p>
          <a:p>
            <a:r>
              <a:rPr lang="en-US" dirty="0" smtClean="0"/>
              <a:t>But it’s even better than that!</a:t>
            </a:r>
            <a:endParaRPr lang="is-IS" dirty="0" smtClean="0"/>
          </a:p>
          <a:p>
            <a:r>
              <a:rPr lang="is-IS" dirty="0" smtClean="0"/>
              <a:t>For Lagrangian, </a:t>
            </a:r>
            <a:r>
              <a:rPr lang="is-IS" b="1" i="1" dirty="0" smtClean="0">
                <a:solidFill>
                  <a:srgbClr val="0000FF"/>
                </a:solidFill>
              </a:rPr>
              <a:t>equality</a:t>
            </a:r>
            <a:r>
              <a:rPr lang="is-IS" dirty="0" smtClean="0"/>
              <a:t> holds true  </a:t>
            </a:r>
          </a:p>
          <a:p>
            <a:r>
              <a:rPr lang="is-IS" dirty="0" smtClean="0"/>
              <a:t>Why equality?</a:t>
            </a:r>
          </a:p>
          <a:p>
            <a:pPr lvl="1"/>
            <a:r>
              <a:rPr lang="is-IS" dirty="0" smtClean="0"/>
              <a:t>Because Lagrangian is convex function</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spTree>
    <p:extLst>
      <p:ext uri="{BB962C8B-B14F-4D97-AF65-F5344CB8AC3E}">
        <p14:creationId xmlns:p14="http://schemas.microsoft.com/office/powerpoint/2010/main" val="12284837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Primal Problem</a:t>
            </a:r>
            <a:endParaRPr lang="en-US" dirty="0"/>
          </a:p>
        </p:txBody>
      </p:sp>
      <p:sp>
        <p:nvSpPr>
          <p:cNvPr id="3" name="Content Placeholder 2"/>
          <p:cNvSpPr>
            <a:spLocks noGrp="1"/>
          </p:cNvSpPr>
          <p:nvPr>
            <p:ph idx="1"/>
          </p:nvPr>
        </p:nvSpPr>
        <p:spPr>
          <a:xfrm>
            <a:off x="685800" y="1676400"/>
            <a:ext cx="8153400" cy="4419600"/>
          </a:xfrm>
        </p:spPr>
        <p:txBody>
          <a:bodyPr/>
          <a:lstStyle/>
          <a:p>
            <a:r>
              <a:rPr lang="en-US" sz="2800" dirty="0" smtClean="0"/>
              <a:t>Maximize: </a:t>
            </a:r>
            <a:r>
              <a:rPr lang="en-US" sz="2800" dirty="0" err="1" smtClean="0">
                <a:latin typeface="Lucida Grande"/>
                <a:cs typeface="Lucida Grande"/>
              </a:rPr>
              <a:t>f(x,y</a:t>
            </a:r>
            <a:r>
              <a:rPr lang="en-US" sz="2800" dirty="0" smtClean="0">
                <a:latin typeface="Lucida Grande"/>
                <a:cs typeface="Lucida Grande"/>
              </a:rPr>
              <a:t>) = 16 – (x</a:t>
            </a:r>
            <a:r>
              <a:rPr lang="en-US" sz="2800" baseline="30000" dirty="0" smtClean="0">
                <a:latin typeface="Lucida Grande"/>
                <a:cs typeface="Lucida Grande"/>
              </a:rPr>
              <a:t>2</a:t>
            </a:r>
            <a:r>
              <a:rPr lang="en-US" sz="2800" dirty="0" smtClean="0">
                <a:latin typeface="Lucida Grande"/>
                <a:cs typeface="Lucida Grande"/>
              </a:rPr>
              <a:t> + y</a:t>
            </a:r>
            <a:r>
              <a:rPr lang="en-US" sz="2800" baseline="30000" dirty="0" smtClean="0">
                <a:latin typeface="Lucida Grande"/>
                <a:cs typeface="Lucida Grande"/>
              </a:rPr>
              <a:t>2</a:t>
            </a:r>
            <a:r>
              <a:rPr lang="en-US" sz="2800" dirty="0" smtClean="0">
                <a:latin typeface="Lucida Grande"/>
                <a:cs typeface="Lucida Grande"/>
              </a:rPr>
              <a:t>)</a:t>
            </a:r>
            <a:r>
              <a:rPr lang="en-US" sz="2800" dirty="0" smtClean="0"/>
              <a:t>   </a:t>
            </a:r>
          </a:p>
          <a:p>
            <a:r>
              <a:rPr lang="en-US" sz="2800" dirty="0" smtClean="0"/>
              <a:t>Subject to: </a:t>
            </a:r>
            <a:r>
              <a:rPr lang="en-US" sz="2800" dirty="0" smtClean="0">
                <a:latin typeface="Lucida Grande"/>
                <a:cs typeface="Lucida Grande"/>
              </a:rPr>
              <a:t>2x – </a:t>
            </a:r>
            <a:r>
              <a:rPr lang="en-US" sz="2800" dirty="0" err="1" smtClean="0">
                <a:latin typeface="Lucida Grande"/>
                <a:cs typeface="Lucida Grande"/>
              </a:rPr>
              <a:t>y</a:t>
            </a:r>
            <a:r>
              <a:rPr lang="en-US" sz="2800" dirty="0" smtClean="0">
                <a:latin typeface="Lucida Grande"/>
                <a:cs typeface="Lucida Grande"/>
              </a:rPr>
              <a:t> = 4</a:t>
            </a:r>
            <a:r>
              <a:rPr lang="en-US" sz="2800" dirty="0" smtClean="0"/>
              <a:t>   </a:t>
            </a:r>
          </a:p>
          <a:p>
            <a:r>
              <a:rPr lang="en-US" sz="2800" dirty="0" smtClean="0"/>
              <a:t>Then </a:t>
            </a:r>
            <a:r>
              <a:rPr lang="en-US" sz="2800" dirty="0" err="1" smtClean="0">
                <a:latin typeface="Lucida Grande"/>
                <a:cs typeface="Lucida Grande"/>
              </a:rPr>
              <a:t>L(x,y,λ</a:t>
            </a:r>
            <a:r>
              <a:rPr lang="en-US" sz="2800" dirty="0" smtClean="0">
                <a:latin typeface="Lucida Grande"/>
                <a:cs typeface="Lucida Grande"/>
              </a:rPr>
              <a:t>) = 16 – (x</a:t>
            </a:r>
            <a:r>
              <a:rPr lang="en-US" sz="2800" baseline="30000" dirty="0" smtClean="0">
                <a:latin typeface="Lucida Grande"/>
                <a:cs typeface="Lucida Grande"/>
              </a:rPr>
              <a:t>2 </a:t>
            </a:r>
            <a:r>
              <a:rPr lang="en-US" sz="2800" dirty="0" smtClean="0">
                <a:latin typeface="Lucida Grande"/>
                <a:cs typeface="Lucida Grande"/>
              </a:rPr>
              <a:t>+ y</a:t>
            </a:r>
            <a:r>
              <a:rPr lang="en-US" sz="2800" baseline="30000" dirty="0" smtClean="0">
                <a:latin typeface="Lucida Grande"/>
                <a:cs typeface="Lucida Grande"/>
              </a:rPr>
              <a:t>2</a:t>
            </a:r>
            <a:r>
              <a:rPr lang="en-US" sz="2800" dirty="0" smtClean="0">
                <a:latin typeface="Lucida Grande"/>
                <a:cs typeface="Lucida Grande"/>
              </a:rPr>
              <a:t>) + λ(2x – </a:t>
            </a:r>
            <a:r>
              <a:rPr lang="en-US" sz="2800" dirty="0" err="1" smtClean="0">
                <a:latin typeface="Lucida Grande"/>
                <a:cs typeface="Lucida Grande"/>
              </a:rPr>
              <a:t>y</a:t>
            </a:r>
            <a:r>
              <a:rPr lang="en-US" sz="2800" dirty="0" smtClean="0">
                <a:latin typeface="Lucida Grande"/>
                <a:cs typeface="Lucida Grande"/>
              </a:rPr>
              <a:t> - 4)</a:t>
            </a:r>
            <a:endParaRPr lang="en-US" sz="2800" dirty="0" smtClean="0"/>
          </a:p>
          <a:p>
            <a:r>
              <a:rPr lang="en-US" sz="2800" dirty="0" smtClean="0"/>
              <a:t>Compute partial derivatives…</a:t>
            </a:r>
          </a:p>
          <a:p>
            <a:pPr lvl="1">
              <a:buNone/>
            </a:pPr>
            <a:r>
              <a:rPr lang="en-US" sz="2400" dirty="0" err="1" smtClean="0">
                <a:latin typeface="Lucida Grande"/>
                <a:cs typeface="Lucida Grande"/>
              </a:rPr>
              <a:t>dL/dx</a:t>
            </a:r>
            <a:r>
              <a:rPr lang="en-US" sz="2400" dirty="0" smtClean="0">
                <a:latin typeface="Lucida Grande"/>
                <a:cs typeface="Lucida Grande"/>
              </a:rPr>
              <a:t> = -</a:t>
            </a:r>
            <a:r>
              <a:rPr lang="en-US" sz="2400" smtClean="0">
                <a:latin typeface="Lucida Grande"/>
                <a:cs typeface="Lucida Grande"/>
              </a:rPr>
              <a:t>2x + </a:t>
            </a:r>
            <a:r>
              <a:rPr lang="en-US" sz="2400" dirty="0" smtClean="0">
                <a:latin typeface="Lucida Grande"/>
                <a:cs typeface="Lucida Grande"/>
              </a:rPr>
              <a:t>2λ = 0   </a:t>
            </a:r>
          </a:p>
          <a:p>
            <a:pPr lvl="1">
              <a:buNone/>
            </a:pPr>
            <a:r>
              <a:rPr lang="en-US" sz="2400" dirty="0" err="1" smtClean="0">
                <a:latin typeface="Lucida Grande"/>
                <a:cs typeface="Lucida Grande"/>
              </a:rPr>
              <a:t>dL/dy</a:t>
            </a:r>
            <a:r>
              <a:rPr lang="en-US" sz="2400" dirty="0" smtClean="0">
                <a:latin typeface="Lucida Grande"/>
                <a:cs typeface="Lucida Grande"/>
              </a:rPr>
              <a:t> = -2y – </a:t>
            </a:r>
            <a:r>
              <a:rPr lang="en-US" sz="2400" dirty="0" err="1" smtClean="0">
                <a:latin typeface="Lucida Grande"/>
                <a:cs typeface="Lucida Grande"/>
              </a:rPr>
              <a:t>λ</a:t>
            </a:r>
            <a:r>
              <a:rPr lang="en-US" sz="2400" dirty="0" smtClean="0">
                <a:latin typeface="Lucida Grande"/>
                <a:cs typeface="Lucida Grande"/>
              </a:rPr>
              <a:t> = 0   </a:t>
            </a:r>
          </a:p>
          <a:p>
            <a:pPr lvl="1">
              <a:buNone/>
            </a:pPr>
            <a:r>
              <a:rPr lang="en-US" sz="2400" dirty="0" err="1" smtClean="0">
                <a:latin typeface="Lucida Grande"/>
                <a:cs typeface="Lucida Grande"/>
              </a:rPr>
              <a:t>dL/dλ</a:t>
            </a:r>
            <a:r>
              <a:rPr lang="en-US" sz="2400" dirty="0" smtClean="0">
                <a:latin typeface="Lucida Grande"/>
                <a:cs typeface="Lucida Grande"/>
              </a:rPr>
              <a:t> = 2x – </a:t>
            </a:r>
            <a:r>
              <a:rPr lang="en-US" sz="2400" dirty="0" err="1" smtClean="0">
                <a:latin typeface="Lucida Grande"/>
                <a:cs typeface="Lucida Grande"/>
              </a:rPr>
              <a:t>y</a:t>
            </a:r>
            <a:r>
              <a:rPr lang="en-US" sz="2400" dirty="0" smtClean="0">
                <a:latin typeface="Lucida Grande"/>
                <a:cs typeface="Lucida Grande"/>
              </a:rPr>
              <a:t> – 4 = 0   </a:t>
            </a:r>
          </a:p>
          <a:p>
            <a:r>
              <a:rPr lang="en-US" sz="2800" dirty="0" smtClean="0"/>
              <a:t>Result: </a:t>
            </a:r>
            <a:r>
              <a:rPr lang="en-US" sz="2800" dirty="0" smtClean="0">
                <a:latin typeface="Lucida Grande"/>
                <a:cs typeface="Lucida Grande"/>
              </a:rPr>
              <a:t>(</a:t>
            </a:r>
            <a:r>
              <a:rPr lang="en-US" sz="2800" dirty="0" err="1" smtClean="0">
                <a:latin typeface="Lucida Grande"/>
                <a:cs typeface="Lucida Grande"/>
              </a:rPr>
              <a:t>x,y,λ</a:t>
            </a:r>
            <a:r>
              <a:rPr lang="en-US" sz="2800" dirty="0" smtClean="0">
                <a:latin typeface="Lucida Grande"/>
                <a:cs typeface="Lucida Grande"/>
              </a:rPr>
              <a:t>) = (-8/5,4/5,-8/5)</a:t>
            </a:r>
            <a:r>
              <a:rPr lang="en-US" sz="2800" dirty="0" smtClean="0"/>
              <a:t>     </a:t>
            </a:r>
          </a:p>
          <a:p>
            <a:pPr lvl="1"/>
            <a:r>
              <a:rPr lang="en-US" sz="2400" dirty="0" smtClean="0"/>
              <a:t>Which yields max of </a:t>
            </a:r>
            <a:r>
              <a:rPr lang="en-US" sz="2400" dirty="0" err="1" smtClean="0">
                <a:latin typeface="Lucida Grande"/>
                <a:cs typeface="Lucida Grande"/>
              </a:rPr>
              <a:t>f(x,y</a:t>
            </a:r>
            <a:r>
              <a:rPr lang="en-US" sz="2400" dirty="0" smtClean="0">
                <a:latin typeface="Lucida Grande"/>
                <a:cs typeface="Lucida Grande"/>
              </a:rPr>
              <a:t>) = 64/5</a:t>
            </a:r>
            <a:r>
              <a:rPr lang="en-US" sz="2400" dirty="0" smtClean="0"/>
              <a:t>      </a:t>
            </a:r>
            <a:endParaRPr lang="en-US" sz="2400" dirty="0" smtClean="0">
              <a:latin typeface="Lucida Grande"/>
              <a:cs typeface="Lucida Grande"/>
            </a:endParaRP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a:xfrm>
            <a:off x="685800" y="1676400"/>
            <a:ext cx="8001000" cy="4343400"/>
          </a:xfrm>
        </p:spPr>
        <p:txBody>
          <a:bodyPr/>
          <a:lstStyle/>
          <a:p>
            <a:r>
              <a:rPr lang="en-US" dirty="0" smtClean="0"/>
              <a:t>Maximize: </a:t>
            </a:r>
            <a:r>
              <a:rPr lang="en-US" dirty="0" err="1" smtClean="0">
                <a:latin typeface="Lucida Grande"/>
                <a:cs typeface="Lucida Grande"/>
              </a:rPr>
              <a:t>f(x,y</a:t>
            </a:r>
            <a:r>
              <a:rPr lang="en-US" dirty="0" smtClean="0">
                <a:latin typeface="Lucida Grande"/>
                <a:cs typeface="Lucida Grande"/>
              </a:rPr>
              <a:t>) = 16 – (x</a:t>
            </a:r>
            <a:r>
              <a:rPr lang="en-US" baseline="30000" dirty="0" smtClean="0">
                <a:latin typeface="Lucida Grande"/>
                <a:cs typeface="Lucida Grande"/>
              </a:rPr>
              <a:t>2</a:t>
            </a:r>
            <a:r>
              <a:rPr lang="en-US" dirty="0" smtClean="0">
                <a:latin typeface="Lucida Grande"/>
                <a:cs typeface="Lucida Grande"/>
              </a:rPr>
              <a:t> + y</a:t>
            </a:r>
            <a:r>
              <a:rPr lang="en-US" baseline="30000" dirty="0" smtClean="0">
                <a:latin typeface="Lucida Grande"/>
                <a:cs typeface="Lucida Grande"/>
              </a:rPr>
              <a:t>2</a:t>
            </a:r>
            <a:r>
              <a:rPr lang="en-US" dirty="0" smtClean="0">
                <a:latin typeface="Lucida Grande"/>
                <a:cs typeface="Lucida Grande"/>
              </a:rPr>
              <a:t>)</a:t>
            </a:r>
            <a:r>
              <a:rPr lang="en-US" dirty="0" smtClean="0"/>
              <a:t>   </a:t>
            </a:r>
          </a:p>
          <a:p>
            <a:r>
              <a:rPr lang="en-US" dirty="0" smtClean="0"/>
              <a:t>Subject to: </a:t>
            </a:r>
            <a:r>
              <a:rPr lang="en-US" dirty="0" smtClean="0">
                <a:latin typeface="Lucida Grande"/>
                <a:cs typeface="Lucida Grande"/>
              </a:rPr>
              <a:t>2x – </a:t>
            </a:r>
            <a:r>
              <a:rPr lang="en-US" dirty="0" err="1" smtClean="0">
                <a:latin typeface="Lucida Grande"/>
                <a:cs typeface="Lucida Grande"/>
              </a:rPr>
              <a:t>y</a:t>
            </a:r>
            <a:r>
              <a:rPr lang="en-US" dirty="0" smtClean="0">
                <a:latin typeface="Lucida Grande"/>
                <a:cs typeface="Lucida Grande"/>
              </a:rPr>
              <a:t> = 4</a:t>
            </a:r>
            <a:r>
              <a:rPr lang="en-US" dirty="0" smtClean="0"/>
              <a:t>   </a:t>
            </a:r>
          </a:p>
          <a:p>
            <a:r>
              <a:rPr lang="en-US" dirty="0" smtClean="0"/>
              <a:t>Then </a:t>
            </a:r>
            <a:r>
              <a:rPr lang="en-US" dirty="0" err="1" smtClean="0">
                <a:latin typeface="Lucida Grande"/>
                <a:cs typeface="Lucida Grande"/>
              </a:rPr>
              <a:t>L(x,y,λ</a:t>
            </a:r>
            <a:r>
              <a:rPr lang="en-US" dirty="0" smtClean="0">
                <a:latin typeface="Lucida Grande"/>
                <a:cs typeface="Lucida Grande"/>
              </a:rPr>
              <a:t>) = 16–(x</a:t>
            </a:r>
            <a:r>
              <a:rPr lang="en-US" baseline="30000" dirty="0" smtClean="0">
                <a:latin typeface="Lucida Grande"/>
                <a:cs typeface="Lucida Grande"/>
              </a:rPr>
              <a:t>2</a:t>
            </a:r>
            <a:r>
              <a:rPr lang="en-US" dirty="0" smtClean="0">
                <a:latin typeface="Lucida Grande"/>
                <a:cs typeface="Lucida Grande"/>
              </a:rPr>
              <a:t>+y</a:t>
            </a:r>
            <a:r>
              <a:rPr lang="en-US" baseline="30000" dirty="0" smtClean="0">
                <a:latin typeface="Lucida Grande"/>
                <a:cs typeface="Lucida Grande"/>
              </a:rPr>
              <a:t>2</a:t>
            </a:r>
            <a:r>
              <a:rPr lang="en-US" dirty="0" smtClean="0">
                <a:latin typeface="Lucida Grande"/>
                <a:cs typeface="Lucida Grande"/>
              </a:rPr>
              <a:t>)+λ(2x–y-4)</a:t>
            </a:r>
            <a:endParaRPr lang="en-US" dirty="0" smtClean="0"/>
          </a:p>
          <a:p>
            <a:r>
              <a:rPr lang="en-US" dirty="0" smtClean="0"/>
              <a:t>Recall that dual problem is</a:t>
            </a:r>
          </a:p>
          <a:p>
            <a:pPr>
              <a:buNone/>
            </a:pPr>
            <a:r>
              <a:rPr lang="en-US" dirty="0" smtClean="0">
                <a:latin typeface="Lucida Grande"/>
                <a:cs typeface="Lucida Grande"/>
              </a:rPr>
              <a:t>	min max </a:t>
            </a:r>
            <a:r>
              <a:rPr lang="en-US" dirty="0" err="1" smtClean="0">
                <a:latin typeface="Lucida Grande"/>
                <a:cs typeface="Lucida Grande"/>
              </a:rPr>
              <a:t>L(x,y,λ</a:t>
            </a:r>
            <a:r>
              <a:rPr lang="en-US" dirty="0" smtClean="0">
                <a:latin typeface="Lucida Grande"/>
                <a:cs typeface="Lucida Grande"/>
              </a:rPr>
              <a:t>)</a:t>
            </a:r>
            <a:endParaRPr lang="en-US" dirty="0" smtClean="0"/>
          </a:p>
          <a:p>
            <a:pPr lvl="1"/>
            <a:r>
              <a:rPr lang="en-US" dirty="0" smtClean="0"/>
              <a:t>Where </a:t>
            </a:r>
            <a:r>
              <a:rPr lang="en-US" dirty="0" smtClean="0">
                <a:latin typeface="Lucida Grande"/>
                <a:cs typeface="Lucida Grande"/>
              </a:rPr>
              <a:t>max</a:t>
            </a:r>
            <a:r>
              <a:rPr lang="en-US" dirty="0" smtClean="0"/>
              <a:t> is over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a:t>
            </a:r>
            <a:r>
              <a:rPr lang="en-US" dirty="0" smtClean="0">
                <a:latin typeface="Lucida Grande"/>
                <a:cs typeface="Lucida Grande"/>
              </a:rPr>
              <a:t>min is</a:t>
            </a:r>
            <a:r>
              <a:rPr lang="en-US" dirty="0" smtClean="0"/>
              <a:t> over </a:t>
            </a:r>
            <a:r>
              <a:rPr lang="en-US" dirty="0" err="1" smtClean="0">
                <a:latin typeface="Lucida Grande"/>
                <a:cs typeface="Lucida Grande"/>
              </a:rPr>
              <a:t>λ</a:t>
            </a:r>
            <a:r>
              <a:rPr lang="en-US" dirty="0" smtClean="0"/>
              <a:t>  </a:t>
            </a:r>
          </a:p>
          <a:p>
            <a:r>
              <a:rPr lang="en-US" dirty="0" smtClean="0"/>
              <a:t>How can we solve this?</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a:xfrm>
            <a:off x="609600" y="1752600"/>
            <a:ext cx="8077200" cy="4343400"/>
          </a:xfrm>
        </p:spPr>
        <p:txBody>
          <a:bodyPr/>
          <a:lstStyle/>
          <a:p>
            <a:r>
              <a:rPr lang="en-US" dirty="0" smtClean="0"/>
              <a:t>Dual problem: </a:t>
            </a:r>
            <a:r>
              <a:rPr lang="en-US" dirty="0" smtClean="0">
                <a:latin typeface="Lucida Grande"/>
                <a:cs typeface="Lucida Grande"/>
              </a:rPr>
              <a:t>min max </a:t>
            </a:r>
            <a:r>
              <a:rPr lang="en-US" dirty="0" err="1" smtClean="0">
                <a:latin typeface="Lucida Grande"/>
                <a:cs typeface="Lucida Grande"/>
              </a:rPr>
              <a:t>L(x,y,λ</a:t>
            </a:r>
            <a:r>
              <a:rPr lang="en-US" dirty="0" smtClean="0">
                <a:latin typeface="Lucida Grande"/>
                <a:cs typeface="Lucida Grande"/>
              </a:rPr>
              <a:t>)</a:t>
            </a:r>
            <a:endParaRPr lang="en-US" dirty="0" smtClean="0"/>
          </a:p>
          <a:p>
            <a:r>
              <a:rPr lang="en-US" dirty="0" smtClean="0"/>
              <a:t>So, can first take </a:t>
            </a:r>
            <a:r>
              <a:rPr lang="en-US" dirty="0" smtClean="0">
                <a:latin typeface="Lucida Grande"/>
                <a:cs typeface="Lucida Grande"/>
              </a:rPr>
              <a:t>max</a:t>
            </a:r>
            <a:r>
              <a:rPr lang="en-US" dirty="0" smtClean="0"/>
              <a:t> of </a:t>
            </a:r>
            <a:r>
              <a:rPr lang="en-US" dirty="0" smtClean="0">
                <a:latin typeface="Lucida Grande"/>
                <a:cs typeface="Lucida Grande"/>
              </a:rPr>
              <a:t>L</a:t>
            </a:r>
            <a:r>
              <a:rPr lang="en-US" dirty="0" smtClean="0"/>
              <a:t> over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a:t>
            </a:r>
          </a:p>
          <a:p>
            <a:pPr lvl="1"/>
            <a:r>
              <a:rPr lang="en-US" dirty="0" smtClean="0"/>
              <a:t>Then we are left with function </a:t>
            </a:r>
            <a:r>
              <a:rPr lang="en-US" dirty="0" smtClean="0">
                <a:latin typeface="Lucida Grande"/>
                <a:cs typeface="Lucida Grande"/>
              </a:rPr>
              <a:t>L</a:t>
            </a:r>
            <a:r>
              <a:rPr lang="en-US" dirty="0" smtClean="0"/>
              <a:t> </a:t>
            </a:r>
            <a:r>
              <a:rPr lang="en-US" b="1" dirty="0" smtClean="0">
                <a:solidFill>
                  <a:srgbClr val="3366FF"/>
                </a:solidFill>
              </a:rPr>
              <a:t>only in </a:t>
            </a:r>
            <a:r>
              <a:rPr lang="en-US" b="1" dirty="0" err="1" smtClean="0">
                <a:solidFill>
                  <a:srgbClr val="3366FF"/>
                </a:solidFill>
                <a:latin typeface="Lucida Grande"/>
                <a:cs typeface="Lucida Grande"/>
              </a:rPr>
              <a:t>λ</a:t>
            </a:r>
            <a:r>
              <a:rPr lang="en-US" b="1" dirty="0" smtClean="0">
                <a:solidFill>
                  <a:srgbClr val="3366FF"/>
                </a:solidFill>
              </a:rPr>
              <a:t>  </a:t>
            </a:r>
          </a:p>
          <a:p>
            <a:r>
              <a:rPr lang="en-US" dirty="0" smtClean="0"/>
              <a:t>To solve problem, compute </a:t>
            </a:r>
            <a:r>
              <a:rPr lang="en-US" dirty="0" smtClean="0">
                <a:latin typeface="Lucida Grande"/>
                <a:cs typeface="Lucida Grande"/>
              </a:rPr>
              <a:t>min</a:t>
            </a:r>
            <a:r>
              <a:rPr lang="en-US" dirty="0" smtClean="0"/>
              <a:t> </a:t>
            </a:r>
            <a:r>
              <a:rPr lang="en-US" dirty="0" smtClean="0">
                <a:latin typeface="Lucida Grande"/>
                <a:cs typeface="Lucida Grande"/>
              </a:rPr>
              <a:t>L(λ)</a:t>
            </a:r>
            <a:r>
              <a:rPr lang="en-US" dirty="0" smtClean="0"/>
              <a:t>   </a:t>
            </a:r>
          </a:p>
          <a:p>
            <a:r>
              <a:rPr lang="en-US" dirty="0" smtClean="0"/>
              <a:t>On next slide, we illustrate this for</a:t>
            </a:r>
          </a:p>
          <a:p>
            <a:pPr lvl="1">
              <a:buNone/>
            </a:pPr>
            <a:r>
              <a:rPr lang="en-US" dirty="0" err="1" smtClean="0">
                <a:latin typeface="Lucida Grande"/>
                <a:cs typeface="Lucida Grande"/>
              </a:rPr>
              <a:t>L(x,y,λ</a:t>
            </a:r>
            <a:r>
              <a:rPr lang="en-US" dirty="0" smtClean="0">
                <a:latin typeface="Lucida Grande"/>
                <a:cs typeface="Lucida Grande"/>
              </a:rPr>
              <a:t>) = 16 – (x</a:t>
            </a:r>
            <a:r>
              <a:rPr lang="en-US" baseline="30000" dirty="0" smtClean="0">
                <a:latin typeface="Lucida Grande"/>
                <a:cs typeface="Lucida Grande"/>
              </a:rPr>
              <a:t>2 </a:t>
            </a:r>
            <a:r>
              <a:rPr lang="en-US" dirty="0" smtClean="0">
                <a:latin typeface="Lucida Grande"/>
                <a:cs typeface="Lucida Grande"/>
              </a:rPr>
              <a:t>+ y</a:t>
            </a:r>
            <a:r>
              <a:rPr lang="en-US" baseline="30000" dirty="0" smtClean="0">
                <a:latin typeface="Lucida Grande"/>
                <a:cs typeface="Lucida Grande"/>
              </a:rPr>
              <a:t>2</a:t>
            </a:r>
            <a:r>
              <a:rPr lang="en-US" dirty="0" smtClean="0">
                <a:latin typeface="Lucida Grande"/>
                <a:cs typeface="Lucida Grande"/>
              </a:rPr>
              <a:t>) + λ(2x – </a:t>
            </a:r>
            <a:r>
              <a:rPr lang="en-US" dirty="0" err="1" smtClean="0">
                <a:latin typeface="Lucida Grande"/>
                <a:cs typeface="Lucida Grande"/>
              </a:rPr>
              <a:t>y</a:t>
            </a:r>
            <a:r>
              <a:rPr lang="en-US" dirty="0" smtClean="0">
                <a:latin typeface="Lucida Grande"/>
                <a:cs typeface="Lucida Grande"/>
              </a:rPr>
              <a:t> - 4)</a:t>
            </a:r>
            <a:endParaRPr lang="en-US" dirty="0" smtClean="0"/>
          </a:p>
          <a:p>
            <a:pPr lvl="1"/>
            <a:r>
              <a:rPr lang="en-US" dirty="0" smtClean="0"/>
              <a:t>Same example as considered above</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a:xfrm>
            <a:off x="609600" y="1752600"/>
            <a:ext cx="8077200" cy="4343400"/>
          </a:xfrm>
        </p:spPr>
        <p:txBody>
          <a:bodyPr/>
          <a:lstStyle/>
          <a:p>
            <a:r>
              <a:rPr lang="en-US" dirty="0" smtClean="0"/>
              <a:t>Given </a:t>
            </a:r>
          </a:p>
          <a:p>
            <a:pPr marL="342900" lvl="1" indent="-342900">
              <a:buSzPct val="75000"/>
              <a:buNone/>
            </a:pPr>
            <a:r>
              <a:rPr lang="en-US" dirty="0" smtClean="0">
                <a:latin typeface="Lucida Grande"/>
                <a:cs typeface="Lucida Grande"/>
              </a:rPr>
              <a:t>	</a:t>
            </a:r>
            <a:r>
              <a:rPr lang="en-US" dirty="0" err="1" smtClean="0">
                <a:latin typeface="Lucida Grande"/>
                <a:cs typeface="Lucida Grande"/>
              </a:rPr>
              <a:t>L(x,y,λ</a:t>
            </a:r>
            <a:r>
              <a:rPr lang="en-US" dirty="0" smtClean="0">
                <a:latin typeface="Lucida Grande"/>
                <a:cs typeface="Lucida Grande"/>
              </a:rPr>
              <a:t>) = 16 – (x</a:t>
            </a:r>
            <a:r>
              <a:rPr lang="en-US" baseline="30000" dirty="0" smtClean="0">
                <a:latin typeface="Lucida Grande"/>
                <a:cs typeface="Lucida Grande"/>
              </a:rPr>
              <a:t>2 </a:t>
            </a:r>
            <a:r>
              <a:rPr lang="en-US" dirty="0" smtClean="0">
                <a:latin typeface="Lucida Grande"/>
                <a:cs typeface="Lucida Grande"/>
              </a:rPr>
              <a:t>+ y</a:t>
            </a:r>
            <a:r>
              <a:rPr lang="en-US" baseline="30000" dirty="0" smtClean="0">
                <a:latin typeface="Lucida Grande"/>
                <a:cs typeface="Lucida Grande"/>
              </a:rPr>
              <a:t>2</a:t>
            </a:r>
            <a:r>
              <a:rPr lang="en-US" dirty="0" smtClean="0">
                <a:latin typeface="Lucida Grande"/>
                <a:cs typeface="Lucida Grande"/>
              </a:rPr>
              <a:t>) + λ(2x – </a:t>
            </a:r>
            <a:r>
              <a:rPr lang="en-US" dirty="0" err="1" smtClean="0">
                <a:latin typeface="Lucida Grande"/>
                <a:cs typeface="Lucida Grande"/>
              </a:rPr>
              <a:t>y</a:t>
            </a:r>
            <a:r>
              <a:rPr lang="en-US" dirty="0" smtClean="0">
                <a:latin typeface="Lucida Grande"/>
                <a:cs typeface="Lucida Grande"/>
              </a:rPr>
              <a:t> – 4)</a:t>
            </a:r>
            <a:endParaRPr lang="en-US" dirty="0" smtClean="0"/>
          </a:p>
          <a:p>
            <a:r>
              <a:rPr lang="en-US" dirty="0" smtClean="0"/>
              <a:t>Maximize over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by computing</a:t>
            </a:r>
          </a:p>
          <a:p>
            <a:pPr lvl="1">
              <a:buNone/>
            </a:pPr>
            <a:r>
              <a:rPr lang="en-US" dirty="0" err="1" smtClean="0">
                <a:latin typeface="Lucida Grande"/>
                <a:cs typeface="Lucida Grande"/>
              </a:rPr>
              <a:t>dL/dx</a:t>
            </a:r>
            <a:r>
              <a:rPr lang="en-US" dirty="0" smtClean="0">
                <a:latin typeface="Lucida Grande"/>
                <a:cs typeface="Lucida Grande"/>
              </a:rPr>
              <a:t> = -2x + 2λ = 0   </a:t>
            </a:r>
          </a:p>
          <a:p>
            <a:pPr lvl="1">
              <a:buNone/>
            </a:pPr>
            <a:r>
              <a:rPr lang="en-US" dirty="0" err="1" smtClean="0">
                <a:latin typeface="Lucida Grande"/>
                <a:cs typeface="Lucida Grande"/>
              </a:rPr>
              <a:t>dL/dy</a:t>
            </a:r>
            <a:r>
              <a:rPr lang="en-US" dirty="0" smtClean="0">
                <a:latin typeface="Lucida Grande"/>
                <a:cs typeface="Lucida Grande"/>
              </a:rPr>
              <a:t> = -2y - </a:t>
            </a:r>
            <a:r>
              <a:rPr lang="en-US" dirty="0" err="1" smtClean="0">
                <a:latin typeface="Lucida Grande"/>
                <a:cs typeface="Lucida Grande"/>
              </a:rPr>
              <a:t>λ</a:t>
            </a:r>
            <a:r>
              <a:rPr lang="en-US" dirty="0" smtClean="0">
                <a:latin typeface="Lucida Grande"/>
                <a:cs typeface="Lucida Grande"/>
              </a:rPr>
              <a:t> = 0   </a:t>
            </a:r>
          </a:p>
          <a:p>
            <a:r>
              <a:rPr lang="en-US" dirty="0" smtClean="0"/>
              <a:t>Which implies </a:t>
            </a:r>
            <a:r>
              <a:rPr lang="en-US" dirty="0" err="1" smtClean="0">
                <a:latin typeface="Lucida Grande"/>
                <a:cs typeface="Lucida Grande"/>
              </a:rPr>
              <a:t>x</a:t>
            </a:r>
            <a:r>
              <a:rPr lang="en-US" dirty="0" smtClean="0">
                <a:latin typeface="Lucida Grande"/>
                <a:cs typeface="Lucida Grande"/>
              </a:rPr>
              <a:t> = </a:t>
            </a:r>
            <a:r>
              <a:rPr lang="en-US" dirty="0" err="1" smtClean="0">
                <a:latin typeface="Lucida Grande"/>
                <a:cs typeface="Lucida Grande"/>
              </a:rPr>
              <a:t>λ</a:t>
            </a:r>
            <a:r>
              <a:rPr lang="en-US" dirty="0" smtClean="0">
                <a:latin typeface="Lucida Grande"/>
                <a:cs typeface="Lucida Grande"/>
              </a:rPr>
              <a:t> </a:t>
            </a:r>
            <a:r>
              <a:rPr lang="en-US" dirty="0" smtClean="0"/>
              <a:t>and </a:t>
            </a:r>
            <a:r>
              <a:rPr lang="en-US" dirty="0" err="1" smtClean="0">
                <a:latin typeface="Lucida Grande"/>
                <a:cs typeface="Lucida Grande"/>
              </a:rPr>
              <a:t>y</a:t>
            </a:r>
            <a:r>
              <a:rPr lang="en-US" dirty="0" smtClean="0">
                <a:latin typeface="Lucida Grande"/>
                <a:cs typeface="Lucida Grande"/>
              </a:rPr>
              <a:t> = -λ/2</a:t>
            </a:r>
            <a:r>
              <a:rPr lang="en-US" dirty="0" smtClean="0"/>
              <a:t>  </a:t>
            </a:r>
          </a:p>
          <a:p>
            <a:r>
              <a:rPr lang="en-US" dirty="0" smtClean="0"/>
              <a:t>Substitute these into </a:t>
            </a:r>
            <a:r>
              <a:rPr lang="en-US" dirty="0" smtClean="0">
                <a:latin typeface="Lucida Grande"/>
                <a:cs typeface="Lucida Grande"/>
              </a:rPr>
              <a:t>L</a:t>
            </a:r>
            <a:r>
              <a:rPr lang="en-US" dirty="0" smtClean="0"/>
              <a:t> to obtain</a:t>
            </a:r>
          </a:p>
          <a:p>
            <a:pPr lvl="1">
              <a:buNone/>
            </a:pPr>
            <a:r>
              <a:rPr lang="en-US" dirty="0" smtClean="0">
                <a:latin typeface="Lucida Grande"/>
                <a:cs typeface="Lucida Grande"/>
              </a:rPr>
              <a:t>L(λ) = 5/4</a:t>
            </a:r>
            <a:r>
              <a:rPr lang="en-US" baseline="30000" dirty="0" smtClean="0">
                <a:latin typeface="Lucida Grande"/>
                <a:cs typeface="Lucida Grande"/>
              </a:rPr>
              <a:t> </a:t>
            </a:r>
            <a:r>
              <a:rPr lang="en-US" dirty="0" smtClean="0">
                <a:latin typeface="Lucida Grande"/>
                <a:cs typeface="Lucida Grande"/>
              </a:rPr>
              <a:t>λ</a:t>
            </a:r>
            <a:r>
              <a:rPr lang="en-US" baseline="30000" dirty="0" smtClean="0">
                <a:latin typeface="Lucida Grande"/>
                <a:cs typeface="Lucida Grande"/>
              </a:rPr>
              <a:t>2</a:t>
            </a:r>
            <a:r>
              <a:rPr lang="en-US" dirty="0" smtClean="0">
                <a:latin typeface="Lucida Grande"/>
                <a:cs typeface="Lucida Grande"/>
              </a:rPr>
              <a:t> + 4λ + 16</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a:xfrm>
            <a:off x="685800" y="1676400"/>
            <a:ext cx="8001000" cy="4495800"/>
          </a:xfrm>
        </p:spPr>
        <p:txBody>
          <a:bodyPr/>
          <a:lstStyle/>
          <a:p>
            <a:r>
              <a:rPr lang="en-US" dirty="0" smtClean="0"/>
              <a:t>Original problem</a:t>
            </a:r>
          </a:p>
          <a:p>
            <a:pPr lvl="1"/>
            <a:r>
              <a:rPr lang="en-US" dirty="0" smtClean="0"/>
              <a:t>Maximize: </a:t>
            </a:r>
            <a:r>
              <a:rPr lang="en-US" dirty="0" err="1" smtClean="0">
                <a:latin typeface="Lucida Grande"/>
                <a:cs typeface="Lucida Grande"/>
              </a:rPr>
              <a:t>f(x,y</a:t>
            </a:r>
            <a:r>
              <a:rPr lang="en-US" dirty="0" smtClean="0">
                <a:latin typeface="Lucida Grande"/>
                <a:cs typeface="Lucida Grande"/>
              </a:rPr>
              <a:t>) = 16 – (x</a:t>
            </a:r>
            <a:r>
              <a:rPr lang="en-US" baseline="30000" dirty="0" smtClean="0">
                <a:latin typeface="Lucida Grande"/>
                <a:cs typeface="Lucida Grande"/>
              </a:rPr>
              <a:t>2</a:t>
            </a:r>
            <a:r>
              <a:rPr lang="en-US" dirty="0" smtClean="0">
                <a:latin typeface="Lucida Grande"/>
                <a:cs typeface="Lucida Grande"/>
              </a:rPr>
              <a:t> + y</a:t>
            </a:r>
            <a:r>
              <a:rPr lang="en-US" baseline="30000" dirty="0" smtClean="0">
                <a:latin typeface="Lucida Grande"/>
                <a:cs typeface="Lucida Grande"/>
              </a:rPr>
              <a:t>2</a:t>
            </a:r>
            <a:r>
              <a:rPr lang="en-US" dirty="0" smtClean="0">
                <a:latin typeface="Lucida Grande"/>
                <a:cs typeface="Lucida Grande"/>
              </a:rPr>
              <a:t>)</a:t>
            </a:r>
            <a:r>
              <a:rPr lang="en-US" dirty="0" smtClean="0"/>
              <a:t>   </a:t>
            </a:r>
          </a:p>
          <a:p>
            <a:pPr lvl="1"/>
            <a:r>
              <a:rPr lang="en-US" dirty="0" smtClean="0"/>
              <a:t>Subject to: </a:t>
            </a:r>
            <a:r>
              <a:rPr lang="en-US" dirty="0" smtClean="0">
                <a:latin typeface="Lucida Grande"/>
                <a:cs typeface="Lucida Grande"/>
              </a:rPr>
              <a:t>2x – </a:t>
            </a:r>
            <a:r>
              <a:rPr lang="en-US" dirty="0" err="1" smtClean="0">
                <a:latin typeface="Lucida Grande"/>
                <a:cs typeface="Lucida Grande"/>
              </a:rPr>
              <a:t>y</a:t>
            </a:r>
            <a:r>
              <a:rPr lang="en-US" dirty="0" smtClean="0">
                <a:latin typeface="Lucida Grande"/>
                <a:cs typeface="Lucida Grande"/>
              </a:rPr>
              <a:t> = 4</a:t>
            </a:r>
            <a:r>
              <a:rPr lang="en-US" dirty="0" smtClean="0"/>
              <a:t> </a:t>
            </a:r>
          </a:p>
          <a:p>
            <a:r>
              <a:rPr lang="en-US" dirty="0" smtClean="0"/>
              <a:t>Solution can be found by minimizing</a:t>
            </a:r>
          </a:p>
          <a:p>
            <a:pPr lvl="1">
              <a:buNone/>
            </a:pPr>
            <a:r>
              <a:rPr lang="en-US" dirty="0" smtClean="0">
                <a:latin typeface="Lucida Grande"/>
                <a:cs typeface="Lucida Grande"/>
              </a:rPr>
              <a:t>L(λ) = 5/4</a:t>
            </a:r>
            <a:r>
              <a:rPr lang="en-US" baseline="30000" dirty="0" smtClean="0">
                <a:latin typeface="Lucida Grande"/>
                <a:cs typeface="Lucida Grande"/>
              </a:rPr>
              <a:t> </a:t>
            </a:r>
            <a:r>
              <a:rPr lang="en-US" dirty="0" smtClean="0">
                <a:latin typeface="Lucida Grande"/>
                <a:cs typeface="Lucida Grande"/>
              </a:rPr>
              <a:t>λ</a:t>
            </a:r>
            <a:r>
              <a:rPr lang="en-US" baseline="30000" dirty="0" smtClean="0">
                <a:latin typeface="Lucida Grande"/>
                <a:cs typeface="Lucida Grande"/>
              </a:rPr>
              <a:t>2</a:t>
            </a:r>
            <a:r>
              <a:rPr lang="en-US" dirty="0" smtClean="0">
                <a:latin typeface="Lucida Grande"/>
                <a:cs typeface="Lucida Grande"/>
              </a:rPr>
              <a:t> + 4λ + 16</a:t>
            </a:r>
            <a:endParaRPr lang="en-US" dirty="0" smtClean="0"/>
          </a:p>
          <a:p>
            <a:r>
              <a:rPr lang="en-US" dirty="0" smtClean="0"/>
              <a:t>Then </a:t>
            </a:r>
            <a:r>
              <a:rPr lang="en-US" dirty="0" smtClean="0">
                <a:latin typeface="Lucida Grande"/>
                <a:cs typeface="Lucida Grande"/>
              </a:rPr>
              <a:t>L</a:t>
            </a:r>
            <a:r>
              <a:rPr lang="en-US" dirty="0" smtClean="0">
                <a:cs typeface="American Typewriter"/>
              </a:rPr>
              <a:t>’</a:t>
            </a:r>
            <a:r>
              <a:rPr lang="en-US" dirty="0" smtClean="0">
                <a:latin typeface="Lucida Grande"/>
                <a:cs typeface="Lucida Grande"/>
              </a:rPr>
              <a:t>(λ) = 5/2</a:t>
            </a:r>
            <a:r>
              <a:rPr lang="en-US" baseline="-25000" dirty="0" smtClean="0">
                <a:latin typeface="Lucida Grande"/>
                <a:cs typeface="Lucida Grande"/>
              </a:rPr>
              <a:t> </a:t>
            </a:r>
            <a:r>
              <a:rPr lang="en-US" dirty="0" err="1" smtClean="0">
                <a:latin typeface="Lucida Grande"/>
                <a:cs typeface="Lucida Grande"/>
              </a:rPr>
              <a:t>λ</a:t>
            </a:r>
            <a:r>
              <a:rPr lang="en-US" dirty="0" smtClean="0">
                <a:latin typeface="Lucida Grande"/>
                <a:cs typeface="Lucida Grande"/>
              </a:rPr>
              <a:t> + 4 = 0,</a:t>
            </a:r>
            <a:r>
              <a:rPr lang="en-US" dirty="0" smtClean="0"/>
              <a:t> which gives </a:t>
            </a:r>
            <a:r>
              <a:rPr lang="en-US" dirty="0" err="1" smtClean="0">
                <a:latin typeface="Lucida Grande"/>
                <a:cs typeface="Lucida Grande"/>
              </a:rPr>
              <a:t>λ</a:t>
            </a:r>
            <a:r>
              <a:rPr lang="en-US" dirty="0" smtClean="0">
                <a:latin typeface="Lucida Grande"/>
                <a:cs typeface="Lucida Grande"/>
              </a:rPr>
              <a:t> = -8/5</a:t>
            </a:r>
            <a:r>
              <a:rPr lang="en-US" dirty="0" smtClean="0"/>
              <a:t> and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 = (-8/5,4/5)</a:t>
            </a:r>
          </a:p>
          <a:p>
            <a:r>
              <a:rPr lang="en-US" dirty="0" smtClean="0"/>
              <a:t>Same solution as the primal problem!</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Dual Problem</a:t>
            </a:r>
            <a:endParaRPr lang="en-US" dirty="0"/>
          </a:p>
        </p:txBody>
      </p:sp>
      <p:sp>
        <p:nvSpPr>
          <p:cNvPr id="3" name="Content Placeholder 2"/>
          <p:cNvSpPr>
            <a:spLocks noGrp="1"/>
          </p:cNvSpPr>
          <p:nvPr>
            <p:ph idx="1"/>
          </p:nvPr>
        </p:nvSpPr>
        <p:spPr/>
        <p:txBody>
          <a:bodyPr/>
          <a:lstStyle/>
          <a:p>
            <a:r>
              <a:rPr lang="en-US" dirty="0" smtClean="0"/>
              <a:t>Maximize </a:t>
            </a:r>
            <a:r>
              <a:rPr lang="en-US" dirty="0">
                <a:latin typeface="Lucida Grande"/>
                <a:cs typeface="Lucida Grande"/>
              </a:rPr>
              <a:t>L</a:t>
            </a:r>
            <a:r>
              <a:rPr lang="en-US" dirty="0" smtClean="0"/>
              <a:t> to find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in terms of </a:t>
            </a:r>
            <a:r>
              <a:rPr lang="en-US" dirty="0" err="1" smtClean="0">
                <a:latin typeface="Lucida Grande"/>
                <a:cs typeface="Lucida Grande"/>
              </a:rPr>
              <a:t>λ</a:t>
            </a:r>
            <a:r>
              <a:rPr lang="en-US" dirty="0" smtClean="0"/>
              <a:t> </a:t>
            </a:r>
          </a:p>
          <a:p>
            <a:r>
              <a:rPr lang="en-US" dirty="0" smtClean="0"/>
              <a:t>Then rewrite </a:t>
            </a:r>
            <a:r>
              <a:rPr lang="en-US" dirty="0" smtClean="0">
                <a:latin typeface="Lucida Grande"/>
                <a:cs typeface="Lucida Grande"/>
              </a:rPr>
              <a:t>L</a:t>
            </a:r>
            <a:r>
              <a:rPr lang="en-US" dirty="0" smtClean="0"/>
              <a:t> as function of </a:t>
            </a:r>
            <a:r>
              <a:rPr lang="en-US" dirty="0" err="1" smtClean="0">
                <a:latin typeface="Lucida Grande"/>
                <a:cs typeface="Lucida Grande"/>
              </a:rPr>
              <a:t>λ</a:t>
            </a:r>
            <a:r>
              <a:rPr lang="en-US" dirty="0" smtClean="0"/>
              <a:t> only</a:t>
            </a:r>
          </a:p>
          <a:p>
            <a:r>
              <a:rPr lang="en-US" dirty="0" smtClean="0"/>
              <a:t>Finally, minimize </a:t>
            </a:r>
            <a:r>
              <a:rPr lang="en-US" dirty="0" smtClean="0">
                <a:latin typeface="Lucida Grande"/>
                <a:cs typeface="Lucida Grande"/>
              </a:rPr>
              <a:t>L(λ)</a:t>
            </a:r>
            <a:r>
              <a:rPr lang="en-US" dirty="0" smtClean="0"/>
              <a:t> to solve problem  </a:t>
            </a:r>
          </a:p>
          <a:p>
            <a:r>
              <a:rPr lang="en-US" dirty="0" smtClean="0"/>
              <a:t>But, why all of the fuss?</a:t>
            </a:r>
          </a:p>
          <a:p>
            <a:pPr lvl="1"/>
            <a:r>
              <a:rPr lang="en-US" dirty="0" smtClean="0"/>
              <a:t>Dual problem allows us to write SVM problem in </a:t>
            </a:r>
            <a:r>
              <a:rPr lang="en-US" dirty="0"/>
              <a:t>a</a:t>
            </a:r>
            <a:r>
              <a:rPr lang="en-US" dirty="0" smtClean="0"/>
              <a:t> more user-friendly way</a:t>
            </a:r>
          </a:p>
          <a:p>
            <a:r>
              <a:rPr lang="en-US" dirty="0" smtClean="0"/>
              <a:t>In SVM, we’ll consider dual </a:t>
            </a:r>
            <a:r>
              <a:rPr lang="en-US" dirty="0" smtClean="0">
                <a:latin typeface="Lucida Grande"/>
                <a:cs typeface="Lucida Grande"/>
              </a:rPr>
              <a:t>L(λ)</a:t>
            </a:r>
            <a:r>
              <a:rPr lang="en-US" dirty="0" smtClean="0"/>
              <a:t>   </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dirty="0" smtClean="0"/>
              <a:t>Lagrange Multipliers and SVM</a:t>
            </a:r>
            <a:endParaRPr lang="en-US" dirty="0"/>
          </a:p>
        </p:txBody>
      </p:sp>
      <p:sp>
        <p:nvSpPr>
          <p:cNvPr id="3" name="Content Placeholder 2"/>
          <p:cNvSpPr>
            <a:spLocks noGrp="1"/>
          </p:cNvSpPr>
          <p:nvPr>
            <p:ph idx="1"/>
          </p:nvPr>
        </p:nvSpPr>
        <p:spPr/>
        <p:txBody>
          <a:bodyPr/>
          <a:lstStyle/>
          <a:p>
            <a:r>
              <a:rPr lang="en-US" dirty="0" smtClean="0"/>
              <a:t>Lagrange multipliers very cool indeed</a:t>
            </a:r>
          </a:p>
          <a:p>
            <a:pPr lvl="1"/>
            <a:r>
              <a:rPr lang="en-US" dirty="0" smtClean="0"/>
              <a:t>But what does this have to do with SVM?</a:t>
            </a:r>
          </a:p>
          <a:p>
            <a:r>
              <a:rPr lang="en-US" dirty="0" smtClean="0"/>
              <a:t>Can view (soft) margin computation as a constrained optimization problem</a:t>
            </a:r>
          </a:p>
          <a:p>
            <a:pPr lvl="1"/>
            <a:r>
              <a:rPr lang="en-US" dirty="0" smtClean="0"/>
              <a:t>In this form, kernel trick becomes clear</a:t>
            </a:r>
          </a:p>
          <a:p>
            <a:r>
              <a:rPr lang="en-US" dirty="0" smtClean="0"/>
              <a:t>We can kill 2 birds with 1 stone</a:t>
            </a:r>
          </a:p>
          <a:p>
            <a:pPr lvl="1"/>
            <a:r>
              <a:rPr lang="en-US" dirty="0" smtClean="0"/>
              <a:t>Make margin calculation clearer</a:t>
            </a:r>
          </a:p>
          <a:p>
            <a:pPr lvl="1"/>
            <a:r>
              <a:rPr lang="en-US" dirty="0" smtClean="0"/>
              <a:t>Make kernel trick perfectly clear</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Setup</a:t>
            </a:r>
            <a:endParaRPr lang="en-US" dirty="0"/>
          </a:p>
        </p:txBody>
      </p:sp>
      <p:sp>
        <p:nvSpPr>
          <p:cNvPr id="3" name="Content Placeholder 2"/>
          <p:cNvSpPr>
            <a:spLocks noGrp="1"/>
          </p:cNvSpPr>
          <p:nvPr>
            <p:ph idx="1"/>
          </p:nvPr>
        </p:nvSpPr>
        <p:spPr/>
        <p:txBody>
          <a:bodyPr/>
          <a:lstStyle/>
          <a:p>
            <a:r>
              <a:rPr lang="en-US" dirty="0" smtClean="0"/>
              <a:t>Let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n</a:t>
            </a:r>
            <a:r>
              <a:rPr lang="en-US" dirty="0" smtClean="0"/>
              <a:t> be feature vectors</a:t>
            </a:r>
          </a:p>
          <a:p>
            <a:pPr lvl="1"/>
            <a:r>
              <a:rPr lang="en-US" dirty="0" err="1" smtClean="0"/>
              <a:t>Spse</a:t>
            </a:r>
            <a:r>
              <a:rPr lang="en-US" dirty="0" smtClean="0"/>
              <a:t> each </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,y</a:t>
            </a:r>
            <a:r>
              <a:rPr lang="en-US" baseline="-25000" dirty="0" err="1" smtClean="0">
                <a:latin typeface="Lucida Grande"/>
                <a:cs typeface="Lucida Grande"/>
              </a:rPr>
              <a:t>i</a:t>
            </a:r>
            <a:r>
              <a:rPr lang="en-US" dirty="0" smtClean="0">
                <a:latin typeface="Lucida Grande"/>
                <a:cs typeface="Lucida Grande"/>
              </a:rPr>
              <a:t>)</a:t>
            </a:r>
            <a:r>
              <a:rPr lang="en-US" dirty="0" smtClean="0"/>
              <a:t> a point in the plane</a:t>
            </a:r>
          </a:p>
          <a:p>
            <a:pPr lvl="1"/>
            <a:r>
              <a:rPr lang="en-US" dirty="0" smtClean="0"/>
              <a:t>In general, could be higher dimension</a:t>
            </a:r>
          </a:p>
          <a:p>
            <a:r>
              <a:rPr lang="en-US" dirty="0" smtClean="0"/>
              <a:t>Let </a:t>
            </a:r>
            <a:r>
              <a:rPr lang="en-US" dirty="0" smtClean="0">
                <a:latin typeface="Lucida Grande"/>
                <a:cs typeface="Lucida Grande"/>
              </a:rPr>
              <a:t>z</a:t>
            </a:r>
            <a:r>
              <a:rPr lang="en-US" baseline="-25000" dirty="0" smtClean="0">
                <a:latin typeface="Lucida Grande"/>
                <a:cs typeface="Lucida Grande"/>
              </a:rPr>
              <a:t>1</a:t>
            </a:r>
            <a:r>
              <a:rPr lang="en-US" dirty="0" smtClean="0">
                <a:latin typeface="Lucida Grande"/>
                <a:cs typeface="Lucida Grande"/>
              </a:rPr>
              <a:t>,z</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z</a:t>
            </a:r>
            <a:r>
              <a:rPr lang="en-US" baseline="-25000" dirty="0" err="1" smtClean="0">
                <a:latin typeface="Lucida Grande"/>
                <a:cs typeface="Lucida Grande"/>
              </a:rPr>
              <a:t>n</a:t>
            </a:r>
            <a:r>
              <a:rPr lang="en-US" dirty="0" smtClean="0"/>
              <a:t> be corresponding class labels, where each </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 </a:t>
            </a:r>
            <a:r>
              <a:rPr lang="en-US" dirty="0" err="1" smtClean="0">
                <a:latin typeface="Lucida Grande"/>
                <a:cs typeface="Lucida Grande"/>
                <a:sym typeface="Symbol" charset="2"/>
              </a:rPr>
              <a:t></a:t>
            </a:r>
            <a:r>
              <a:rPr lang="en-US" dirty="0" smtClean="0">
                <a:latin typeface="Lucida Grande"/>
                <a:cs typeface="Lucida Grande"/>
                <a:sym typeface="Symbol" charset="2"/>
              </a:rPr>
              <a:t> </a:t>
            </a:r>
            <a:r>
              <a:rPr lang="en-US" dirty="0" smtClean="0">
                <a:latin typeface="Lucida Grande"/>
                <a:cs typeface="Lucida Grande"/>
              </a:rPr>
              <a:t>{-1,1}</a:t>
            </a:r>
            <a:r>
              <a:rPr lang="en-US" dirty="0" smtClean="0"/>
              <a:t>   </a:t>
            </a:r>
          </a:p>
          <a:p>
            <a:pPr lvl="1"/>
            <a:r>
              <a:rPr lang="en-US" dirty="0" smtClean="0"/>
              <a:t>Where </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 = 1</a:t>
            </a:r>
            <a:r>
              <a:rPr lang="en-US" dirty="0" smtClean="0"/>
              <a:t> if classified as “red” type</a:t>
            </a:r>
          </a:p>
          <a:p>
            <a:pPr lvl="1"/>
            <a:r>
              <a:rPr lang="en-US" dirty="0" smtClean="0"/>
              <a:t>And </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 = -1</a:t>
            </a:r>
            <a:r>
              <a:rPr lang="en-US" dirty="0" smtClean="0"/>
              <a:t> if classified as “blue” type</a:t>
            </a:r>
          </a:p>
          <a:p>
            <a:r>
              <a:rPr lang="en-US" dirty="0" smtClean="0"/>
              <a:t>Note this is a binary classification</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sp>
        <p:nvSpPr>
          <p:cNvPr id="3" name="Content Placeholder 2"/>
          <p:cNvSpPr>
            <a:spLocks noGrp="1"/>
          </p:cNvSpPr>
          <p:nvPr>
            <p:ph idx="1"/>
          </p:nvPr>
        </p:nvSpPr>
        <p:spPr/>
        <p:txBody>
          <a:bodyPr/>
          <a:lstStyle/>
          <a:p>
            <a:r>
              <a:rPr lang="en-US" dirty="0" smtClean="0"/>
              <a:t>Clustering </a:t>
            </a:r>
          </a:p>
          <a:p>
            <a:pPr lvl="1"/>
            <a:r>
              <a:rPr lang="en-US" dirty="0" smtClean="0"/>
              <a:t>Classic example of unsupervised learning</a:t>
            </a:r>
          </a:p>
          <a:p>
            <a:pPr lvl="1"/>
            <a:r>
              <a:rPr lang="en-US" dirty="0" smtClean="0"/>
              <a:t>Other examples?</a:t>
            </a:r>
          </a:p>
          <a:p>
            <a:r>
              <a:rPr lang="en-US" dirty="0" smtClean="0"/>
              <a:t>Sometimes, clustering can reveal “hidden” structure in mysterious data</a:t>
            </a:r>
          </a:p>
          <a:p>
            <a:r>
              <a:rPr lang="en-US" dirty="0" smtClean="0"/>
              <a:t>No pre-processing</a:t>
            </a:r>
          </a:p>
          <a:p>
            <a:pPr lvl="1"/>
            <a:r>
              <a:rPr lang="en-US" dirty="0" smtClean="0"/>
              <a:t>Often, no idea how to pre-process</a:t>
            </a:r>
          </a:p>
          <a:p>
            <a:pPr lvl="1"/>
            <a:r>
              <a:rPr lang="en-US" dirty="0" smtClean="0"/>
              <a:t>Usually used in “data exploration” mode</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View</a:t>
            </a:r>
            <a:endParaRPr lang="en-US" dirty="0"/>
          </a:p>
        </p:txBody>
      </p:sp>
      <p:sp>
        <p:nvSpPr>
          <p:cNvPr id="3" name="Content Placeholder 2"/>
          <p:cNvSpPr>
            <a:spLocks noGrp="1"/>
          </p:cNvSpPr>
          <p:nvPr>
            <p:ph idx="1"/>
          </p:nvPr>
        </p:nvSpPr>
        <p:spPr>
          <a:xfrm>
            <a:off x="228600" y="1676400"/>
            <a:ext cx="5105400" cy="4495800"/>
          </a:xfrm>
        </p:spPr>
        <p:txBody>
          <a:bodyPr/>
          <a:lstStyle/>
          <a:p>
            <a:r>
              <a:rPr lang="en-US" dirty="0" smtClean="0"/>
              <a:t>Equation of yellow line</a:t>
            </a:r>
          </a:p>
          <a:p>
            <a:pPr lvl="1">
              <a:buNone/>
            </a:pPr>
            <a:r>
              <a:rPr lang="en-US" sz="2400" dirty="0" smtClean="0">
                <a:latin typeface="Lucida Grande"/>
                <a:cs typeface="Lucida Grande"/>
              </a:rPr>
              <a:t>w</a:t>
            </a:r>
            <a:r>
              <a:rPr lang="en-US" sz="2400" baseline="-25000" dirty="0" smtClean="0">
                <a:latin typeface="Lucida Grande"/>
                <a:cs typeface="Lucida Grande"/>
              </a:rPr>
              <a:t>1</a:t>
            </a:r>
            <a:r>
              <a:rPr lang="en-US" sz="2400" dirty="0" smtClean="0">
                <a:latin typeface="Lucida Grande"/>
                <a:cs typeface="Lucida Grande"/>
              </a:rPr>
              <a:t>x + w</a:t>
            </a:r>
            <a:r>
              <a:rPr lang="en-US" sz="2400" baseline="-25000" dirty="0" smtClean="0">
                <a:latin typeface="Lucida Grande"/>
                <a:cs typeface="Lucida Grande"/>
              </a:rPr>
              <a:t>2</a:t>
            </a:r>
            <a:r>
              <a:rPr lang="en-US" sz="2400" dirty="0" smtClean="0">
                <a:latin typeface="Lucida Grande"/>
                <a:cs typeface="Lucida Grande"/>
              </a:rPr>
              <a:t>y + </a:t>
            </a:r>
            <a:r>
              <a:rPr lang="en-US" sz="2400" dirty="0" err="1" smtClean="0">
                <a:latin typeface="Lucida Grande"/>
                <a:cs typeface="Lucida Grande"/>
              </a:rPr>
              <a:t>b</a:t>
            </a:r>
            <a:r>
              <a:rPr lang="en-US" sz="2400" dirty="0" smtClean="0">
                <a:latin typeface="Lucida Grande"/>
                <a:cs typeface="Lucida Grande"/>
              </a:rPr>
              <a:t> = 0</a:t>
            </a:r>
            <a:r>
              <a:rPr lang="en-US" sz="2400" dirty="0" smtClean="0"/>
              <a:t>   </a:t>
            </a:r>
          </a:p>
          <a:p>
            <a:r>
              <a:rPr lang="en-US" dirty="0" smtClean="0"/>
              <a:t>Equation of red line</a:t>
            </a:r>
          </a:p>
          <a:p>
            <a:pPr marL="742950" lvl="2" indent="-342900">
              <a:buSzPct val="75000"/>
              <a:buNone/>
            </a:pP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 1</a:t>
            </a:r>
            <a:r>
              <a:rPr lang="en-US" dirty="0" smtClean="0"/>
              <a:t>   </a:t>
            </a:r>
          </a:p>
          <a:p>
            <a:r>
              <a:rPr lang="en-US" dirty="0" smtClean="0"/>
              <a:t>Equation of blue line</a:t>
            </a:r>
          </a:p>
          <a:p>
            <a:pPr lvl="1">
              <a:buNone/>
            </a:pPr>
            <a:r>
              <a:rPr lang="en-US" sz="2400" dirty="0" smtClean="0">
                <a:latin typeface="Lucida Grande"/>
                <a:cs typeface="Lucida Grande"/>
              </a:rPr>
              <a:t>w</a:t>
            </a:r>
            <a:r>
              <a:rPr lang="en-US" sz="2400" baseline="-25000" dirty="0" smtClean="0">
                <a:latin typeface="Lucida Grande"/>
                <a:cs typeface="Lucida Grande"/>
              </a:rPr>
              <a:t>1</a:t>
            </a:r>
            <a:r>
              <a:rPr lang="en-US" sz="2400" dirty="0" smtClean="0">
                <a:latin typeface="Lucida Grande"/>
                <a:cs typeface="Lucida Grande"/>
              </a:rPr>
              <a:t>x + w</a:t>
            </a:r>
            <a:r>
              <a:rPr lang="en-US" sz="2400" baseline="-25000" dirty="0" smtClean="0">
                <a:latin typeface="Lucida Grande"/>
                <a:cs typeface="Lucida Grande"/>
              </a:rPr>
              <a:t>2</a:t>
            </a:r>
            <a:r>
              <a:rPr lang="en-US" sz="2400" dirty="0" smtClean="0">
                <a:latin typeface="Lucida Grande"/>
                <a:cs typeface="Lucida Grande"/>
              </a:rPr>
              <a:t>y + </a:t>
            </a:r>
            <a:r>
              <a:rPr lang="en-US" sz="2400" dirty="0" err="1" smtClean="0">
                <a:latin typeface="Lucida Grande"/>
                <a:cs typeface="Lucida Grande"/>
              </a:rPr>
              <a:t>b</a:t>
            </a:r>
            <a:r>
              <a:rPr lang="en-US" sz="2400" dirty="0" smtClean="0">
                <a:latin typeface="Lucida Grande"/>
                <a:cs typeface="Lucida Grande"/>
              </a:rPr>
              <a:t> = -1</a:t>
            </a:r>
            <a:r>
              <a:rPr lang="en-US" sz="2400" dirty="0" smtClean="0"/>
              <a:t>   </a:t>
            </a:r>
          </a:p>
          <a:p>
            <a:r>
              <a:rPr lang="en-US" dirty="0" smtClean="0"/>
              <a:t>Margin </a:t>
            </a:r>
            <a:r>
              <a:rPr lang="en-US" dirty="0">
                <a:latin typeface="Lucida Grande"/>
                <a:cs typeface="Lucida Grande"/>
              </a:rPr>
              <a:t>m</a:t>
            </a:r>
            <a:r>
              <a:rPr lang="en-US" dirty="0" smtClean="0"/>
              <a:t> is length of green line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50</a:t>
            </a:fld>
            <a:endParaRPr lang="en-US"/>
          </a:p>
        </p:txBody>
      </p:sp>
      <p:cxnSp>
        <p:nvCxnSpPr>
          <p:cNvPr id="55" name="Straight Connector 54"/>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9" idx="2"/>
            <a:endCxn id="59"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sp>
        <p:nvSpPr>
          <p:cNvPr id="85" name="TextBox 84"/>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cxnSp>
        <p:nvCxnSpPr>
          <p:cNvPr id="87" name="Straight Connector 86"/>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6757669" y="4519931"/>
            <a:ext cx="570380" cy="369718"/>
          </a:xfrm>
          <a:prstGeom prst="line">
            <a:avLst/>
          </a:prstGeom>
          <a:ln>
            <a:solidFill>
              <a:schemeClr val="accent1"/>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086600" y="4419600"/>
            <a:ext cx="472004" cy="461665"/>
          </a:xfrm>
          <a:prstGeom prst="rect">
            <a:avLst/>
          </a:prstGeom>
          <a:noFill/>
        </p:spPr>
        <p:txBody>
          <a:bodyPr wrap="none" rtlCol="0">
            <a:spAutoFit/>
          </a:bodyPr>
          <a:lstStyle/>
          <a:p>
            <a:r>
              <a:rPr lang="en-US" dirty="0" err="1" smtClean="0">
                <a:latin typeface="Lucida Grande"/>
                <a:cs typeface="Lucida Grande"/>
              </a:rPr>
              <a:t>m</a:t>
            </a:r>
            <a:endParaRPr lang="en-US" dirty="0">
              <a:latin typeface="Lucida Grande"/>
              <a:cs typeface="Lucida Grand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228600" y="1676400"/>
            <a:ext cx="4953000" cy="4572000"/>
          </a:xfrm>
        </p:spPr>
        <p:txBody>
          <a:bodyPr/>
          <a:lstStyle/>
          <a:p>
            <a:r>
              <a:rPr lang="en-US" dirty="0" smtClean="0"/>
              <a:t>Any red point </a:t>
            </a:r>
            <a:r>
              <a:rPr lang="en-US" dirty="0" smtClean="0">
                <a:latin typeface="Lucida Grande"/>
                <a:cs typeface="Lucida Grande"/>
              </a:rPr>
              <a:t>X</a:t>
            </a:r>
            <a:r>
              <a:rPr lang="en-US" baseline="30000" dirty="0" smtClean="0">
                <a:latin typeface="Lucida Grande"/>
                <a:cs typeface="Lucida Grande"/>
              </a:rPr>
              <a:t> </a:t>
            </a:r>
            <a:r>
              <a:rPr lang="en-US" dirty="0" smtClean="0">
                <a:latin typeface="Lucida Grande"/>
                <a:cs typeface="Lucida Grande"/>
              </a:rPr>
              <a:t>=</a:t>
            </a:r>
            <a:r>
              <a:rPr lang="en-US" baseline="-25000" dirty="0" smtClean="0">
                <a:latin typeface="Lucida Grande"/>
                <a:cs typeface="Lucida Grande"/>
              </a:rPr>
              <a:t>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 must </a:t>
            </a:r>
            <a:r>
              <a:rPr lang="en-US" dirty="0" smtClean="0"/>
              <a:t>satisfy</a:t>
            </a:r>
          </a:p>
          <a:p>
            <a:pPr marL="742950" lvl="2" indent="-342900">
              <a:buSzPct val="75000"/>
              <a:buNone/>
            </a:pP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 1</a:t>
            </a:r>
            <a:r>
              <a:rPr lang="en-US" dirty="0" smtClean="0"/>
              <a:t>      </a:t>
            </a:r>
          </a:p>
          <a:p>
            <a:r>
              <a:rPr lang="en-US" dirty="0" smtClean="0"/>
              <a:t>Any blue point </a:t>
            </a:r>
            <a:r>
              <a:rPr lang="en-US" dirty="0" smtClean="0">
                <a:latin typeface="Lucida Grande"/>
                <a:cs typeface="Lucida Grande"/>
              </a:rPr>
              <a:t>X</a:t>
            </a:r>
            <a:r>
              <a:rPr lang="en-US" baseline="-25000" dirty="0" smtClean="0">
                <a:latin typeface="Lucida Grande"/>
                <a:cs typeface="Lucida Grande"/>
              </a:rPr>
              <a:t> </a:t>
            </a:r>
            <a:r>
              <a:rPr lang="en-US" dirty="0" smtClean="0">
                <a:latin typeface="Lucida Grande"/>
                <a:cs typeface="Lucida Grande"/>
              </a:rPr>
              <a:t>=</a:t>
            </a:r>
            <a:r>
              <a:rPr lang="en-US" baseline="-25000" dirty="0" smtClean="0">
                <a:latin typeface="Lucida Grande"/>
                <a:cs typeface="Lucida Grande"/>
              </a:rPr>
              <a:t>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 must </a:t>
            </a:r>
            <a:r>
              <a:rPr lang="en-US" dirty="0" smtClean="0"/>
              <a:t>satisfy</a:t>
            </a:r>
          </a:p>
          <a:p>
            <a:pPr lvl="1">
              <a:buNone/>
            </a:pPr>
            <a:r>
              <a:rPr lang="en-US" sz="2400" dirty="0" smtClean="0">
                <a:latin typeface="Lucida Grande"/>
                <a:cs typeface="Lucida Grande"/>
              </a:rPr>
              <a:t>w</a:t>
            </a:r>
            <a:r>
              <a:rPr lang="en-US" sz="2400" baseline="-25000" dirty="0" smtClean="0">
                <a:latin typeface="Lucida Grande"/>
                <a:cs typeface="Lucida Grande"/>
              </a:rPr>
              <a:t>1</a:t>
            </a:r>
            <a:r>
              <a:rPr lang="en-US" sz="2400" dirty="0" smtClean="0">
                <a:latin typeface="Lucida Grande"/>
                <a:cs typeface="Lucida Grande"/>
              </a:rPr>
              <a:t>x + w</a:t>
            </a:r>
            <a:r>
              <a:rPr lang="en-US" sz="2400" baseline="-25000" dirty="0" smtClean="0">
                <a:latin typeface="Lucida Grande"/>
                <a:cs typeface="Lucida Grande"/>
              </a:rPr>
              <a:t>2</a:t>
            </a:r>
            <a:r>
              <a:rPr lang="en-US" sz="2400" dirty="0" smtClean="0">
                <a:latin typeface="Lucida Grande"/>
                <a:cs typeface="Lucida Grande"/>
              </a:rPr>
              <a:t>y + </a:t>
            </a:r>
            <a:r>
              <a:rPr lang="en-US" sz="2400" dirty="0" err="1" smtClean="0">
                <a:latin typeface="Lucida Grande"/>
                <a:cs typeface="Lucida Grande"/>
              </a:rPr>
              <a:t>b</a:t>
            </a:r>
            <a:r>
              <a:rPr lang="en-US" sz="2400" dirty="0" smtClean="0">
                <a:latin typeface="Lucida Grande"/>
                <a:cs typeface="Lucida Grande"/>
              </a:rPr>
              <a:t> ≤ -1</a:t>
            </a:r>
            <a:r>
              <a:rPr lang="en-US" sz="2400" dirty="0" smtClean="0"/>
              <a:t>      </a:t>
            </a:r>
          </a:p>
          <a:p>
            <a:r>
              <a:rPr lang="en-US" dirty="0" smtClean="0"/>
              <a:t>Want inequalities </a:t>
            </a:r>
            <a:r>
              <a:rPr lang="en-US" b="1" i="1" dirty="0" smtClean="0"/>
              <a:t>all</a:t>
            </a:r>
            <a:r>
              <a:rPr lang="en-US" dirty="0" smtClean="0"/>
              <a:t> true after training</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51</a:t>
            </a:fld>
            <a:endParaRPr lang="en-US"/>
          </a:p>
        </p:txBody>
      </p:sp>
      <p:cxnSp>
        <p:nvCxnSpPr>
          <p:cNvPr id="55" name="Straight Connector 54"/>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9" idx="2"/>
            <a:endCxn id="59"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sp>
        <p:nvSpPr>
          <p:cNvPr id="85" name="TextBox 84"/>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cxnSp>
        <p:nvCxnSpPr>
          <p:cNvPr id="87" name="Straight Connector 86"/>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a:xfrm>
            <a:off x="228600" y="1676400"/>
            <a:ext cx="4724400" cy="4648200"/>
          </a:xfrm>
        </p:spPr>
        <p:txBody>
          <a:bodyPr/>
          <a:lstStyle/>
          <a:p>
            <a:r>
              <a:rPr lang="en-US" dirty="0" smtClean="0"/>
              <a:t>With lines defined… </a:t>
            </a:r>
          </a:p>
          <a:p>
            <a:r>
              <a:rPr lang="en-US" dirty="0" smtClean="0"/>
              <a:t>Given new data point </a:t>
            </a:r>
            <a:r>
              <a:rPr lang="en-US" dirty="0" smtClean="0">
                <a:latin typeface="Lucida Grande"/>
                <a:cs typeface="Lucida Grande"/>
              </a:rPr>
              <a:t>X = (</a:t>
            </a:r>
            <a:r>
              <a:rPr lang="en-US" dirty="0" err="1" smtClean="0">
                <a:latin typeface="Lucida Grande"/>
                <a:cs typeface="Lucida Grande"/>
              </a:rPr>
              <a:t>x,y</a:t>
            </a:r>
            <a:r>
              <a:rPr lang="en-US" dirty="0" smtClean="0">
                <a:latin typeface="Lucida Grande"/>
                <a:cs typeface="Lucida Grande"/>
              </a:rPr>
              <a:t>) </a:t>
            </a:r>
            <a:r>
              <a:rPr lang="en-US" dirty="0" smtClean="0"/>
              <a:t>to classify</a:t>
            </a:r>
            <a:endParaRPr lang="en-US" sz="2400" dirty="0" smtClean="0"/>
          </a:p>
          <a:p>
            <a:pPr lvl="1"/>
            <a:r>
              <a:rPr lang="en-US" dirty="0" smtClean="0"/>
              <a:t>“Red” provided that</a:t>
            </a:r>
          </a:p>
          <a:p>
            <a:pPr marL="742950" lvl="2" indent="-342900">
              <a:buSzPct val="75000"/>
              <a:buNone/>
            </a:pPr>
            <a:r>
              <a:rPr lang="en-US" dirty="0" smtClean="0">
                <a:latin typeface="Lucida Grande"/>
                <a:cs typeface="Lucida Grande"/>
              </a:rPr>
              <a:t>	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&gt; 0</a:t>
            </a:r>
            <a:r>
              <a:rPr lang="en-US" dirty="0" smtClean="0"/>
              <a:t>      </a:t>
            </a:r>
          </a:p>
          <a:p>
            <a:pPr lvl="1"/>
            <a:r>
              <a:rPr lang="en-US" dirty="0" smtClean="0"/>
              <a:t>“Blue” provided that</a:t>
            </a:r>
          </a:p>
          <a:p>
            <a:pPr lvl="1">
              <a:buNone/>
            </a:pPr>
            <a:r>
              <a:rPr lang="en-US" sz="2400" dirty="0" smtClean="0">
                <a:latin typeface="Lucida Grande"/>
                <a:cs typeface="Lucida Grande"/>
              </a:rPr>
              <a:t>	w</a:t>
            </a:r>
            <a:r>
              <a:rPr lang="en-US" sz="2400" baseline="-25000" dirty="0" smtClean="0">
                <a:latin typeface="Lucida Grande"/>
                <a:cs typeface="Lucida Grande"/>
              </a:rPr>
              <a:t>1</a:t>
            </a:r>
            <a:r>
              <a:rPr lang="en-US" sz="2400" dirty="0" smtClean="0">
                <a:latin typeface="Lucida Grande"/>
                <a:cs typeface="Lucida Grande"/>
              </a:rPr>
              <a:t>x + w</a:t>
            </a:r>
            <a:r>
              <a:rPr lang="en-US" sz="2400" baseline="-25000" dirty="0" smtClean="0">
                <a:latin typeface="Lucida Grande"/>
                <a:cs typeface="Lucida Grande"/>
              </a:rPr>
              <a:t>2</a:t>
            </a:r>
            <a:r>
              <a:rPr lang="en-US" sz="2400" dirty="0" smtClean="0">
                <a:latin typeface="Lucida Grande"/>
                <a:cs typeface="Lucida Grande"/>
              </a:rPr>
              <a:t>y + </a:t>
            </a:r>
            <a:r>
              <a:rPr lang="en-US" sz="2400" dirty="0" err="1" smtClean="0">
                <a:latin typeface="Lucida Grande"/>
                <a:cs typeface="Lucida Grande"/>
              </a:rPr>
              <a:t>b</a:t>
            </a:r>
            <a:r>
              <a:rPr lang="en-US" sz="2400" dirty="0" smtClean="0">
                <a:latin typeface="Lucida Grande"/>
                <a:cs typeface="Lucida Grande"/>
              </a:rPr>
              <a:t> &lt; 0</a:t>
            </a:r>
            <a:r>
              <a:rPr lang="en-US" sz="2400" dirty="0" smtClean="0"/>
              <a:t>      </a:t>
            </a:r>
          </a:p>
          <a:p>
            <a:r>
              <a:rPr lang="en-US" dirty="0" smtClean="0"/>
              <a:t>This is scoring phase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52</a:t>
            </a:fld>
            <a:endParaRPr lang="en-US"/>
          </a:p>
        </p:txBody>
      </p:sp>
      <p:cxnSp>
        <p:nvCxnSpPr>
          <p:cNvPr id="55" name="Straight Connector 54"/>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9" idx="2"/>
            <a:endCxn id="59"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sp>
        <p:nvSpPr>
          <p:cNvPr id="85" name="TextBox 84"/>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cxnSp>
        <p:nvCxnSpPr>
          <p:cNvPr id="87" name="Straight Connector 86"/>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Train?</a:t>
            </a:r>
            <a:endParaRPr lang="en-US" dirty="0"/>
          </a:p>
        </p:txBody>
      </p:sp>
      <p:sp>
        <p:nvSpPr>
          <p:cNvPr id="3" name="Content Placeholder 2"/>
          <p:cNvSpPr>
            <a:spLocks noGrp="1"/>
          </p:cNvSpPr>
          <p:nvPr>
            <p:ph idx="1"/>
          </p:nvPr>
        </p:nvSpPr>
        <p:spPr>
          <a:xfrm>
            <a:off x="152400" y="1676400"/>
            <a:ext cx="5105400" cy="4419600"/>
          </a:xfrm>
        </p:spPr>
        <p:txBody>
          <a:bodyPr/>
          <a:lstStyle/>
          <a:p>
            <a:r>
              <a:rPr lang="en-US" dirty="0" smtClean="0"/>
              <a:t>The real question is...</a:t>
            </a:r>
          </a:p>
          <a:p>
            <a:r>
              <a:rPr lang="en-US" dirty="0" smtClean="0"/>
              <a:t>How to find equation of the yellow line?</a:t>
            </a:r>
          </a:p>
          <a:p>
            <a:pPr lvl="1"/>
            <a:r>
              <a:rPr lang="en-US" dirty="0" smtClean="0"/>
              <a:t>Given </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a:t>
            </a:r>
            <a:r>
              <a:rPr lang="en-US" dirty="0" smtClean="0"/>
              <a:t> and </a:t>
            </a:r>
            <a:r>
              <a:rPr lang="en-US" dirty="0" smtClean="0">
                <a:latin typeface="Lucida Grande"/>
                <a:cs typeface="Lucida Grande"/>
              </a:rPr>
              <a:t>{</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a:t>
            </a:r>
            <a:r>
              <a:rPr lang="en-US" dirty="0" smtClean="0"/>
              <a:t>   </a:t>
            </a:r>
          </a:p>
          <a:p>
            <a:pPr lvl="1"/>
            <a:r>
              <a:rPr lang="en-US" dirty="0" smtClean="0"/>
              <a:t>The </a:t>
            </a:r>
            <a:r>
              <a:rPr lang="en-US" dirty="0" smtClean="0">
                <a:latin typeface="Lucida Grande"/>
                <a:cs typeface="Lucida Grande"/>
              </a:rPr>
              <a:t>X</a:t>
            </a:r>
            <a:r>
              <a:rPr lang="en-US" baseline="-25000" dirty="0" smtClean="0">
                <a:latin typeface="Lucida Grande"/>
                <a:cs typeface="Lucida Grande"/>
              </a:rPr>
              <a:t>i</a:t>
            </a:r>
            <a:r>
              <a:rPr lang="en-US" dirty="0" smtClean="0"/>
              <a:t> points in plane</a:t>
            </a:r>
            <a:r>
              <a:rPr lang="is-IS" dirty="0" smtClean="0"/>
              <a:t>…</a:t>
            </a:r>
            <a:endParaRPr lang="en-US" dirty="0" smtClean="0"/>
          </a:p>
          <a:p>
            <a:pPr lvl="1"/>
            <a:r>
              <a:rPr lang="is-IS" dirty="0" smtClean="0"/>
              <a:t>…a</a:t>
            </a:r>
            <a:r>
              <a:rPr lang="en-US" dirty="0" err="1" smtClean="0"/>
              <a:t>nd</a:t>
            </a:r>
            <a:r>
              <a:rPr lang="en-US" dirty="0" smtClean="0"/>
              <a:t> </a:t>
            </a:r>
            <a:r>
              <a:rPr lang="en-US" dirty="0" err="1" smtClean="0">
                <a:latin typeface="Lucida Grande"/>
                <a:cs typeface="Lucida Grande"/>
              </a:rPr>
              <a:t>z</a:t>
            </a:r>
            <a:r>
              <a:rPr lang="en-US" baseline="-25000" dirty="0" err="1" smtClean="0">
                <a:latin typeface="Lucida Grande"/>
                <a:cs typeface="Lucida Grande"/>
              </a:rPr>
              <a:t>i</a:t>
            </a:r>
            <a:r>
              <a:rPr lang="en-US" dirty="0" smtClean="0"/>
              <a:t> class labels</a:t>
            </a:r>
          </a:p>
          <a:p>
            <a:r>
              <a:rPr lang="en-US" dirty="0" smtClean="0"/>
              <a:t>Finding yellow line is SVM training phase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53</a:t>
            </a:fld>
            <a:endParaRPr lang="en-US"/>
          </a:p>
        </p:txBody>
      </p:sp>
      <p:cxnSp>
        <p:nvCxnSpPr>
          <p:cNvPr id="55" name="Straight Connector 54"/>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9" idx="2"/>
            <a:endCxn id="59"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sp>
        <p:nvSpPr>
          <p:cNvPr id="85" name="TextBox 84"/>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cxnSp>
        <p:nvCxnSpPr>
          <p:cNvPr id="87" name="Straight Connector 86"/>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Maximize the Margin</a:t>
            </a:r>
            <a:endParaRPr lang="en-US" dirty="0"/>
          </a:p>
        </p:txBody>
      </p:sp>
      <p:sp>
        <p:nvSpPr>
          <p:cNvPr id="3" name="Content Placeholder 2"/>
          <p:cNvSpPr>
            <a:spLocks noGrp="1"/>
          </p:cNvSpPr>
          <p:nvPr>
            <p:ph idx="1"/>
          </p:nvPr>
        </p:nvSpPr>
        <p:spPr>
          <a:xfrm>
            <a:off x="228600" y="1600200"/>
            <a:ext cx="4953000" cy="4648200"/>
          </a:xfrm>
        </p:spPr>
        <p:txBody>
          <a:bodyPr/>
          <a:lstStyle/>
          <a:p>
            <a:r>
              <a:rPr lang="en-US" sz="2800" dirty="0" smtClean="0"/>
              <a:t>Distance from origin to line </a:t>
            </a:r>
            <a:r>
              <a:rPr lang="en-US" sz="2800" dirty="0" err="1" smtClean="0">
                <a:latin typeface="Lucida Grande"/>
                <a:cs typeface="Lucida Grande"/>
              </a:rPr>
              <a:t>Ax+By+C</a:t>
            </a:r>
            <a:r>
              <a:rPr lang="en-US" sz="2800" dirty="0" smtClean="0">
                <a:latin typeface="Lucida Grande"/>
                <a:cs typeface="Lucida Grande"/>
              </a:rPr>
              <a:t> = 0 </a:t>
            </a:r>
            <a:r>
              <a:rPr lang="en-US" sz="2800" dirty="0" smtClean="0">
                <a:cs typeface="Lucida Grande"/>
              </a:rPr>
              <a:t>is</a:t>
            </a:r>
          </a:p>
          <a:p>
            <a:pPr lvl="1">
              <a:buNone/>
            </a:pPr>
            <a:r>
              <a:rPr lang="en-US" sz="2400" dirty="0" smtClean="0">
                <a:latin typeface="Lucida Grande"/>
                <a:cs typeface="Lucida Grande"/>
              </a:rPr>
              <a:t>|C| / sqrt(A</a:t>
            </a:r>
            <a:r>
              <a:rPr lang="en-US" sz="2400" baseline="30000" dirty="0" smtClean="0">
                <a:latin typeface="Lucida Grande"/>
                <a:cs typeface="Lucida Grande"/>
              </a:rPr>
              <a:t>2</a:t>
            </a:r>
            <a:r>
              <a:rPr lang="en-US" sz="2400" dirty="0" smtClean="0">
                <a:latin typeface="Lucida Grande"/>
                <a:cs typeface="Lucida Grande"/>
              </a:rPr>
              <a:t> + B</a:t>
            </a:r>
            <a:r>
              <a:rPr lang="en-US" sz="2400" baseline="30000" dirty="0" smtClean="0">
                <a:latin typeface="Lucida Grande"/>
                <a:cs typeface="Lucida Grande"/>
              </a:rPr>
              <a:t>2</a:t>
            </a:r>
            <a:r>
              <a:rPr lang="en-US" sz="2400" dirty="0" smtClean="0">
                <a:latin typeface="Lucida Grande"/>
                <a:cs typeface="Lucida Grande"/>
              </a:rPr>
              <a:t>)</a:t>
            </a:r>
          </a:p>
          <a:p>
            <a:r>
              <a:rPr lang="en-US" sz="2800" dirty="0" smtClean="0"/>
              <a:t>Origin to red dashed line:</a:t>
            </a:r>
          </a:p>
          <a:p>
            <a:pPr lvl="1">
              <a:buNone/>
            </a:pPr>
            <a:r>
              <a:rPr lang="en-US" sz="2400" dirty="0" smtClean="0">
                <a:latin typeface="Lucida Grande"/>
                <a:cs typeface="Lucida Grande"/>
              </a:rPr>
              <a:t>|1-b| / </a:t>
            </a:r>
            <a:r>
              <a:rPr lang="en-US" sz="2400" dirty="0" err="1">
                <a:latin typeface="Lucida Grande"/>
                <a:cs typeface="Lucida Grande"/>
              </a:rPr>
              <a:t>sqrt</a:t>
            </a:r>
            <a:r>
              <a:rPr lang="en-US" sz="2400" dirty="0" smtClean="0">
                <a:latin typeface="Lucida Grande"/>
                <a:cs typeface="Lucida Grande"/>
              </a:rPr>
              <a:t>(</a:t>
            </a:r>
            <a:r>
              <a:rPr lang="en-US" sz="2400" dirty="0">
                <a:latin typeface="Lucida Grande"/>
                <a:cs typeface="Lucida Grande"/>
              </a:rPr>
              <a:t>w</a:t>
            </a:r>
            <a:r>
              <a:rPr lang="en-US" sz="2400" baseline="-25000" dirty="0">
                <a:latin typeface="Lucida Grande"/>
                <a:cs typeface="Lucida Grande"/>
              </a:rPr>
              <a:t>1</a:t>
            </a:r>
            <a:r>
              <a:rPr lang="en-US" sz="2400" baseline="30000" dirty="0" smtClean="0">
                <a:latin typeface="Lucida Grande"/>
                <a:cs typeface="Lucida Grande"/>
              </a:rPr>
              <a:t>2</a:t>
            </a:r>
            <a:r>
              <a:rPr lang="en-US" sz="2400" dirty="0" smtClean="0">
                <a:latin typeface="Lucida Grande"/>
                <a:cs typeface="Lucida Grande"/>
              </a:rPr>
              <a:t> </a:t>
            </a:r>
            <a:r>
              <a:rPr lang="en-US" sz="2400" dirty="0">
                <a:latin typeface="Lucida Grande"/>
                <a:cs typeface="Lucida Grande"/>
              </a:rPr>
              <a:t>+ </a:t>
            </a:r>
            <a:r>
              <a:rPr lang="en-US" sz="2400" dirty="0" smtClean="0">
                <a:latin typeface="Lucida Grande"/>
                <a:cs typeface="Lucida Grande"/>
              </a:rPr>
              <a:t>w</a:t>
            </a:r>
            <a:r>
              <a:rPr lang="en-US" sz="2400" baseline="-25000" dirty="0" smtClean="0">
                <a:latin typeface="Lucida Grande"/>
                <a:cs typeface="Lucida Grande"/>
              </a:rPr>
              <a:t>2</a:t>
            </a:r>
            <a:r>
              <a:rPr lang="en-US" sz="2400" baseline="30000" dirty="0" smtClean="0">
                <a:latin typeface="Lucida Grande"/>
                <a:cs typeface="Lucida Grande"/>
              </a:rPr>
              <a:t>2</a:t>
            </a:r>
            <a:r>
              <a:rPr lang="en-US" sz="2400" dirty="0" smtClean="0">
                <a:latin typeface="Lucida Grande"/>
                <a:cs typeface="Lucida Grande"/>
              </a:rPr>
              <a:t>)</a:t>
            </a:r>
          </a:p>
          <a:p>
            <a:pPr lvl="1">
              <a:buNone/>
            </a:pPr>
            <a:r>
              <a:rPr lang="en-US" sz="2400" dirty="0" smtClean="0">
                <a:latin typeface="+mj-lt"/>
                <a:cs typeface="Lucida Grande"/>
              </a:rPr>
              <a:t>where </a:t>
            </a:r>
            <a:r>
              <a:rPr lang="en-US" sz="2400" dirty="0" smtClean="0">
                <a:latin typeface="Lucida Grande"/>
                <a:cs typeface="Lucida Grande"/>
              </a:rPr>
              <a:t>W = (w</a:t>
            </a:r>
            <a:r>
              <a:rPr lang="en-US" sz="2400" baseline="-25000" dirty="0" smtClean="0">
                <a:latin typeface="Lucida Grande"/>
                <a:cs typeface="Lucida Grande"/>
              </a:rPr>
              <a:t>1</a:t>
            </a:r>
            <a:r>
              <a:rPr lang="en-US" sz="2400" dirty="0" smtClean="0">
                <a:latin typeface="Lucida Grande"/>
                <a:cs typeface="Lucida Grande"/>
              </a:rPr>
              <a:t>,w</a:t>
            </a:r>
            <a:r>
              <a:rPr lang="en-US" sz="2400" baseline="-25000" dirty="0" smtClean="0">
                <a:latin typeface="Lucida Grande"/>
                <a:cs typeface="Lucida Grande"/>
              </a:rPr>
              <a:t>2</a:t>
            </a:r>
            <a:r>
              <a:rPr lang="en-US" sz="2400" dirty="0" smtClean="0">
                <a:latin typeface="Lucida Grande"/>
                <a:cs typeface="Lucida Grande"/>
              </a:rPr>
              <a:t>)</a:t>
            </a:r>
          </a:p>
          <a:p>
            <a:r>
              <a:rPr lang="en-US" sz="2800" dirty="0" smtClean="0"/>
              <a:t>Origin to blue dashed line:</a:t>
            </a:r>
          </a:p>
          <a:p>
            <a:pPr lvl="1">
              <a:buNone/>
            </a:pPr>
            <a:r>
              <a:rPr lang="en-US" sz="2400" dirty="0" smtClean="0">
                <a:latin typeface="Lucida Grande"/>
                <a:cs typeface="Lucida Grande"/>
              </a:rPr>
              <a:t>|-1-b| / </a:t>
            </a:r>
            <a:r>
              <a:rPr lang="en-US" sz="2400" dirty="0" err="1">
                <a:latin typeface="Lucida Grande"/>
                <a:cs typeface="Lucida Grande"/>
              </a:rPr>
              <a:t>sqrt</a:t>
            </a:r>
            <a:r>
              <a:rPr lang="en-US" sz="2400" dirty="0">
                <a:latin typeface="Lucida Grande"/>
                <a:cs typeface="Lucida Grande"/>
              </a:rPr>
              <a:t>(w</a:t>
            </a:r>
            <a:r>
              <a:rPr lang="en-US" sz="2400" baseline="-25000" dirty="0">
                <a:latin typeface="Lucida Grande"/>
                <a:cs typeface="Lucida Grande"/>
              </a:rPr>
              <a:t>1</a:t>
            </a:r>
            <a:r>
              <a:rPr lang="en-US" sz="2400" baseline="30000" dirty="0">
                <a:latin typeface="Lucida Grande"/>
                <a:cs typeface="Lucida Grande"/>
              </a:rPr>
              <a:t>2</a:t>
            </a:r>
            <a:r>
              <a:rPr lang="en-US" sz="2400" dirty="0">
                <a:latin typeface="Lucida Grande"/>
                <a:cs typeface="Lucida Grande"/>
              </a:rPr>
              <a:t> + w</a:t>
            </a:r>
            <a:r>
              <a:rPr lang="en-US" sz="2400" baseline="-25000" dirty="0">
                <a:latin typeface="Lucida Grande"/>
                <a:cs typeface="Lucida Grande"/>
              </a:rPr>
              <a:t>2</a:t>
            </a:r>
            <a:r>
              <a:rPr lang="en-US" sz="2400" baseline="30000" dirty="0">
                <a:latin typeface="Lucida Grande"/>
                <a:cs typeface="Lucida Grande"/>
              </a:rPr>
              <a:t>2</a:t>
            </a:r>
            <a:r>
              <a:rPr lang="en-US" sz="2400" dirty="0" smtClean="0">
                <a:latin typeface="Lucida Grande"/>
                <a:cs typeface="Lucida Grande"/>
              </a:rPr>
              <a:t>)</a:t>
            </a:r>
          </a:p>
          <a:p>
            <a:pPr marL="342900" lvl="1" indent="-342900">
              <a:buSzPct val="75000"/>
              <a:buFont typeface="Wingdings" charset="2"/>
              <a:buChar char="q"/>
            </a:pPr>
            <a:r>
              <a:rPr lang="en-US" sz="2800" dirty="0" smtClean="0"/>
              <a:t>Margin is                          </a:t>
            </a:r>
            <a:r>
              <a:rPr lang="en-US" sz="2800" dirty="0" smtClean="0">
                <a:latin typeface="Lucida Grande"/>
                <a:cs typeface="Lucida Grande"/>
              </a:rPr>
              <a:t>m = 2/</a:t>
            </a:r>
            <a:r>
              <a:rPr lang="en-US" sz="2400" dirty="0" err="1">
                <a:latin typeface="Lucida Grande"/>
                <a:cs typeface="Lucida Grande"/>
              </a:rPr>
              <a:t>sqrt</a:t>
            </a:r>
            <a:r>
              <a:rPr lang="en-US" sz="2400" dirty="0">
                <a:latin typeface="Lucida Grande"/>
                <a:cs typeface="Lucida Grande"/>
              </a:rPr>
              <a:t>(w</a:t>
            </a:r>
            <a:r>
              <a:rPr lang="en-US" sz="2400" baseline="-25000" dirty="0">
                <a:latin typeface="Lucida Grande"/>
                <a:cs typeface="Lucida Grande"/>
              </a:rPr>
              <a:t>1</a:t>
            </a:r>
            <a:r>
              <a:rPr lang="en-US" sz="2400" baseline="30000" dirty="0">
                <a:latin typeface="Lucida Grande"/>
                <a:cs typeface="Lucida Grande"/>
              </a:rPr>
              <a:t>2</a:t>
            </a:r>
            <a:r>
              <a:rPr lang="en-US" sz="2400" dirty="0">
                <a:latin typeface="Lucida Grande"/>
                <a:cs typeface="Lucida Grande"/>
              </a:rPr>
              <a:t> + w</a:t>
            </a:r>
            <a:r>
              <a:rPr lang="en-US" sz="2400" baseline="-25000" dirty="0">
                <a:latin typeface="Lucida Grande"/>
                <a:cs typeface="Lucida Grande"/>
              </a:rPr>
              <a:t>2</a:t>
            </a:r>
            <a:r>
              <a:rPr lang="en-US" sz="2400" baseline="30000" dirty="0">
                <a:latin typeface="Lucida Grande"/>
                <a:cs typeface="Lucida Grande"/>
              </a:rPr>
              <a:t>2</a:t>
            </a:r>
            <a:r>
              <a:rPr lang="en-US" sz="2400" dirty="0">
                <a:latin typeface="Lucida Grande"/>
                <a:cs typeface="Lucida Grande"/>
              </a:rPr>
              <a:t>)</a:t>
            </a:r>
          </a:p>
          <a:p>
            <a:endParaRPr lang="en-US" sz="2800" dirty="0" smtClean="0">
              <a:latin typeface="Lucida Grande"/>
              <a:cs typeface="Lucida Grande"/>
            </a:endParaRP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54</a:t>
            </a:fld>
            <a:endParaRPr lang="en-US"/>
          </a:p>
        </p:txBody>
      </p:sp>
      <p:cxnSp>
        <p:nvCxnSpPr>
          <p:cNvPr id="55" name="Straight Connector 54"/>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9" idx="2"/>
            <a:endCxn id="59"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sp>
        <p:nvSpPr>
          <p:cNvPr id="85" name="TextBox 84"/>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cxnSp>
        <p:nvCxnSpPr>
          <p:cNvPr id="87" name="Straight Connector 86"/>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6757669" y="4519931"/>
            <a:ext cx="570380" cy="369718"/>
          </a:xfrm>
          <a:prstGeom prst="line">
            <a:avLst/>
          </a:prstGeom>
          <a:ln>
            <a:solidFill>
              <a:schemeClr val="accent1"/>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086600" y="4419600"/>
            <a:ext cx="472004" cy="461665"/>
          </a:xfrm>
          <a:prstGeom prst="rect">
            <a:avLst/>
          </a:prstGeom>
          <a:noFill/>
        </p:spPr>
        <p:txBody>
          <a:bodyPr wrap="none" rtlCol="0">
            <a:spAutoFit/>
          </a:bodyPr>
          <a:lstStyle/>
          <a:p>
            <a:r>
              <a:rPr lang="en-US" dirty="0" err="1" smtClean="0">
                <a:latin typeface="Lucida Grande"/>
                <a:cs typeface="Lucida Grande"/>
              </a:rPr>
              <a:t>m</a:t>
            </a:r>
            <a:endParaRPr lang="en-US" dirty="0">
              <a:latin typeface="Lucida Grande"/>
              <a:cs typeface="Lucida Grand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Phase</a:t>
            </a:r>
            <a:endParaRPr lang="en-US" dirty="0"/>
          </a:p>
        </p:txBody>
      </p:sp>
      <p:sp>
        <p:nvSpPr>
          <p:cNvPr id="3" name="Content Placeholder 2"/>
          <p:cNvSpPr>
            <a:spLocks noGrp="1"/>
          </p:cNvSpPr>
          <p:nvPr>
            <p:ph idx="1"/>
          </p:nvPr>
        </p:nvSpPr>
        <p:spPr>
          <a:xfrm>
            <a:off x="533400" y="1676400"/>
            <a:ext cx="8229600" cy="4495800"/>
          </a:xfrm>
        </p:spPr>
        <p:txBody>
          <a:bodyPr/>
          <a:lstStyle/>
          <a:p>
            <a:r>
              <a:rPr lang="en-US" dirty="0" smtClean="0"/>
              <a:t>Given </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a:t>
            </a:r>
            <a:r>
              <a:rPr lang="en-US" dirty="0" smtClean="0"/>
              <a:t> and </a:t>
            </a:r>
            <a:r>
              <a:rPr lang="en-US" dirty="0" smtClean="0">
                <a:latin typeface="Lucida Grande"/>
                <a:cs typeface="Lucida Grande"/>
              </a:rPr>
              <a:t>{</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a:t>
            </a:r>
            <a:r>
              <a:rPr lang="en-US" dirty="0" smtClean="0"/>
              <a:t>, find largest margin </a:t>
            </a:r>
            <a:r>
              <a:rPr lang="en-US" dirty="0" err="1" smtClean="0">
                <a:latin typeface="Lucida Grande"/>
                <a:cs typeface="Lucida Grande"/>
              </a:rPr>
              <a:t>m</a:t>
            </a:r>
            <a:r>
              <a:rPr lang="en-US" dirty="0" smtClean="0"/>
              <a:t> that classifies all points correctly</a:t>
            </a:r>
          </a:p>
          <a:p>
            <a:r>
              <a:rPr lang="en-US" dirty="0" smtClean="0"/>
              <a:t>That is, find red, blue lines in picture</a:t>
            </a:r>
          </a:p>
          <a:p>
            <a:r>
              <a:rPr lang="en-US" dirty="0" smtClean="0"/>
              <a:t>Recall red line is of the form</a:t>
            </a:r>
          </a:p>
          <a:p>
            <a:pPr marL="342900" lvl="2" indent="-342900">
              <a:buSzPct val="75000"/>
              <a:buNone/>
            </a:pPr>
            <a:r>
              <a:rPr lang="en-US" dirty="0" smtClean="0">
                <a:latin typeface="Lucida Grande"/>
                <a:cs typeface="Lucida Grande"/>
              </a:rPr>
              <a:t>	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 1</a:t>
            </a:r>
            <a:r>
              <a:rPr lang="en-US" dirty="0" smtClean="0"/>
              <a:t>   </a:t>
            </a:r>
          </a:p>
          <a:p>
            <a:r>
              <a:rPr lang="en-US" dirty="0" smtClean="0"/>
              <a:t>Blue line is of the form</a:t>
            </a:r>
          </a:p>
          <a:p>
            <a:pPr marL="342900" lvl="2" indent="-342900">
              <a:buSzPct val="75000"/>
              <a:buNone/>
            </a:pPr>
            <a:r>
              <a:rPr lang="en-US" dirty="0" smtClean="0">
                <a:latin typeface="Lucida Grande"/>
                <a:cs typeface="Lucida Grande"/>
              </a:rPr>
              <a:t>	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 -1</a:t>
            </a:r>
            <a:r>
              <a:rPr lang="en-US" dirty="0" smtClean="0"/>
              <a:t>   </a:t>
            </a:r>
          </a:p>
          <a:p>
            <a:pPr marL="342900" lvl="1" indent="-342900">
              <a:buSzPct val="75000"/>
              <a:buFont typeface="Wingdings" charset="2"/>
              <a:buChar char="q"/>
            </a:pPr>
            <a:r>
              <a:rPr lang="en-US" sz="3200" dirty="0" smtClean="0"/>
              <a:t>And max margin: </a:t>
            </a:r>
            <a:r>
              <a:rPr lang="en-US" sz="3200" dirty="0" smtClean="0">
                <a:latin typeface="Lucida Grande"/>
                <a:cs typeface="Lucida Grande"/>
              </a:rPr>
              <a:t>m = 2/</a:t>
            </a:r>
            <a:r>
              <a:rPr lang="en-US" sz="3200" dirty="0" err="1">
                <a:latin typeface="Lucida Grande"/>
                <a:cs typeface="Lucida Grande"/>
              </a:rPr>
              <a:t>sqrt</a:t>
            </a:r>
            <a:r>
              <a:rPr lang="en-US" sz="3200" dirty="0">
                <a:latin typeface="Lucida Grande"/>
                <a:cs typeface="Lucida Grande"/>
              </a:rPr>
              <a:t>(w</a:t>
            </a:r>
            <a:r>
              <a:rPr lang="en-US" sz="3200" baseline="-25000" dirty="0">
                <a:latin typeface="Lucida Grande"/>
                <a:cs typeface="Lucida Grande"/>
              </a:rPr>
              <a:t>1</a:t>
            </a:r>
            <a:r>
              <a:rPr lang="en-US" sz="3200" baseline="30000" dirty="0">
                <a:latin typeface="Lucida Grande"/>
                <a:cs typeface="Lucida Grande"/>
              </a:rPr>
              <a:t>2</a:t>
            </a:r>
            <a:r>
              <a:rPr lang="en-US" sz="3200" dirty="0">
                <a:latin typeface="Lucida Grande"/>
                <a:cs typeface="Lucida Grande"/>
              </a:rPr>
              <a:t> + w</a:t>
            </a:r>
            <a:r>
              <a:rPr lang="en-US" sz="3200" baseline="-25000" dirty="0">
                <a:latin typeface="Lucida Grande"/>
                <a:cs typeface="Lucida Grande"/>
              </a:rPr>
              <a:t>2</a:t>
            </a:r>
            <a:r>
              <a:rPr lang="en-US" sz="3200" baseline="30000" dirty="0">
                <a:latin typeface="Lucida Grande"/>
                <a:cs typeface="Lucida Grande"/>
              </a:rPr>
              <a:t>2</a:t>
            </a:r>
            <a:r>
              <a:rPr lang="en-US" sz="3200" dirty="0">
                <a:latin typeface="Lucida Grande"/>
                <a:cs typeface="Lucida Grande"/>
              </a:rPr>
              <a:t>)</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Since </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 </a:t>
            </a:r>
            <a:r>
              <a:rPr lang="en-US" dirty="0" err="1" smtClean="0">
                <a:latin typeface="Lucida Grande"/>
                <a:cs typeface="Lucida Grande"/>
                <a:sym typeface="Symbol" charset="2"/>
              </a:rPr>
              <a:t></a:t>
            </a:r>
            <a:r>
              <a:rPr lang="en-US" dirty="0" smtClean="0">
                <a:latin typeface="Lucida Grande"/>
                <a:cs typeface="Lucida Grande"/>
                <a:sym typeface="Symbol" charset="2"/>
              </a:rPr>
              <a:t> </a:t>
            </a:r>
            <a:r>
              <a:rPr lang="en-US" dirty="0" smtClean="0">
                <a:latin typeface="Lucida Grande"/>
                <a:cs typeface="Lucida Grande"/>
              </a:rPr>
              <a:t>{-1,1}</a:t>
            </a:r>
            <a:r>
              <a:rPr lang="en-US" dirty="0" smtClean="0"/>
              <a:t>, correct classification occurs provided</a:t>
            </a:r>
          </a:p>
          <a:p>
            <a:pPr lvl="1">
              <a:buNone/>
            </a:pP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1 </a:t>
            </a:r>
            <a:r>
              <a:rPr lang="en-US" dirty="0" smtClean="0"/>
              <a:t>for all </a:t>
            </a:r>
            <a:r>
              <a:rPr lang="en-US" dirty="0" err="1" smtClean="0">
                <a:latin typeface="Lucida Grande"/>
                <a:cs typeface="Lucida Grande"/>
              </a:rPr>
              <a:t>i</a:t>
            </a:r>
            <a:r>
              <a:rPr lang="en-US" dirty="0" smtClean="0"/>
              <a:t>   </a:t>
            </a:r>
          </a:p>
          <a:p>
            <a:r>
              <a:rPr lang="en-US" dirty="0" smtClean="0"/>
              <a:t>Training problem to solve:</a:t>
            </a:r>
          </a:p>
          <a:p>
            <a:pPr lvl="1"/>
            <a:r>
              <a:rPr lang="en-US" dirty="0" smtClean="0"/>
              <a:t>Maximize: </a:t>
            </a:r>
            <a:r>
              <a:rPr lang="en-US" dirty="0" smtClean="0">
                <a:latin typeface="Lucida Grande"/>
                <a:cs typeface="Lucida Grande"/>
              </a:rPr>
              <a:t>m = 2/</a:t>
            </a:r>
            <a:r>
              <a:rPr lang="en-US" dirty="0" err="1" smtClean="0">
                <a:latin typeface="Lucida Grande"/>
                <a:cs typeface="Lucida Grande"/>
              </a:rPr>
              <a:t>sqrt</a:t>
            </a:r>
            <a:r>
              <a:rPr lang="en-US" dirty="0" smtClean="0">
                <a:latin typeface="Lucida Grande"/>
                <a:cs typeface="Lucida Grande"/>
              </a:rPr>
              <a:t>(w</a:t>
            </a:r>
            <a:r>
              <a:rPr lang="en-US" baseline="-25000" dirty="0" smtClean="0">
                <a:latin typeface="Lucida Grande"/>
                <a:cs typeface="Lucida Grande"/>
              </a:rPr>
              <a:t>1</a:t>
            </a:r>
            <a:r>
              <a:rPr lang="en-US" baseline="30000" dirty="0" smtClean="0">
                <a:latin typeface="Lucida Grande"/>
                <a:cs typeface="Lucida Grande"/>
              </a:rPr>
              <a:t>2</a:t>
            </a:r>
            <a:r>
              <a:rPr lang="en-US" dirty="0" smtClean="0">
                <a:latin typeface="Lucida Grande"/>
                <a:cs typeface="Lucida Grande"/>
              </a:rPr>
              <a:t> + w</a:t>
            </a:r>
            <a:r>
              <a:rPr lang="en-US" baseline="-25000" dirty="0" smtClean="0">
                <a:latin typeface="Lucida Grande"/>
                <a:cs typeface="Lucida Grande"/>
              </a:rPr>
              <a:t>2</a:t>
            </a:r>
            <a:r>
              <a:rPr lang="en-US" baseline="30000" dirty="0" smtClean="0">
                <a:latin typeface="Lucida Grande"/>
                <a:cs typeface="Lucida Grande"/>
              </a:rPr>
              <a:t>2</a:t>
            </a:r>
            <a:r>
              <a:rPr lang="en-US" dirty="0" smtClean="0">
                <a:latin typeface="Lucida Grande"/>
                <a:cs typeface="Lucida Grande"/>
              </a:rPr>
              <a:t>)</a:t>
            </a:r>
            <a:endParaRPr lang="en-US" dirty="0" smtClean="0"/>
          </a:p>
          <a:p>
            <a:pPr lvl="1"/>
            <a:r>
              <a:rPr lang="en-US" dirty="0" smtClean="0"/>
              <a:t>Subject to constraints:</a:t>
            </a:r>
          </a:p>
          <a:p>
            <a:pPr marL="342900" lvl="1" indent="-342900">
              <a:buSzPct val="75000"/>
              <a:buNone/>
            </a:pPr>
            <a:r>
              <a:rPr lang="en-US" dirty="0" smtClean="0">
                <a:latin typeface="Lucida Grande"/>
                <a:cs typeface="Lucida Grande"/>
              </a:rPr>
              <a:t>		</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1 </a:t>
            </a:r>
            <a:r>
              <a:rPr lang="en-US" dirty="0" smtClean="0"/>
              <a:t>for </a:t>
            </a:r>
            <a:r>
              <a:rPr lang="en-US" dirty="0" err="1" smtClean="0">
                <a:latin typeface="Lucida Grande"/>
                <a:cs typeface="Lucida Grande"/>
              </a:rPr>
              <a:t>i</a:t>
            </a:r>
            <a:r>
              <a:rPr lang="en-US" dirty="0" smtClean="0">
                <a:latin typeface="Lucida Grande"/>
                <a:cs typeface="Lucida Grande"/>
              </a:rPr>
              <a:t>=1,2,…,</a:t>
            </a:r>
            <a:r>
              <a:rPr lang="en-US" dirty="0" err="1" smtClean="0">
                <a:latin typeface="Lucida Grande"/>
                <a:cs typeface="Lucida Grande"/>
              </a:rPr>
              <a:t>n</a:t>
            </a:r>
            <a:r>
              <a:rPr lang="en-US" dirty="0" smtClean="0"/>
              <a:t>   </a:t>
            </a:r>
          </a:p>
          <a:p>
            <a:pPr marL="342900" lvl="1" indent="-342900">
              <a:buSzPct val="75000"/>
              <a:buFont typeface="Wingdings" charset="2"/>
              <a:buChar char="q"/>
            </a:pPr>
            <a:r>
              <a:rPr lang="en-US" dirty="0" smtClean="0"/>
              <a:t>Can we determine </a:t>
            </a:r>
            <a:r>
              <a:rPr lang="en-US" dirty="0" smtClean="0">
                <a:latin typeface="Lucida Grande"/>
                <a:cs typeface="Lucida Grande"/>
              </a:rPr>
              <a:t>W</a:t>
            </a:r>
            <a:r>
              <a:rPr lang="en-US" sz="2400" dirty="0" smtClean="0">
                <a:latin typeface="Lucida Grande"/>
                <a:cs typeface="Lucida Grande"/>
              </a:rPr>
              <a:t>=(</a:t>
            </a:r>
            <a:r>
              <a:rPr lang="en-US" sz="2400" dirty="0">
                <a:latin typeface="Lucida Grande"/>
                <a:cs typeface="Lucida Grande"/>
              </a:rPr>
              <a:t>w</a:t>
            </a:r>
            <a:r>
              <a:rPr lang="en-US" sz="2400" baseline="-25000" dirty="0">
                <a:latin typeface="Lucida Grande"/>
                <a:cs typeface="Lucida Grande"/>
              </a:rPr>
              <a:t>1</a:t>
            </a:r>
            <a:r>
              <a:rPr lang="en-US" sz="2400" dirty="0">
                <a:latin typeface="Lucida Grande"/>
                <a:cs typeface="Lucida Grande"/>
              </a:rPr>
              <a:t>,w</a:t>
            </a:r>
            <a:r>
              <a:rPr lang="en-US" sz="2400" baseline="-25000" dirty="0">
                <a:latin typeface="Lucida Grande"/>
                <a:cs typeface="Lucida Grande"/>
              </a:rPr>
              <a:t>2</a:t>
            </a:r>
            <a:r>
              <a:rPr lang="en-US" sz="2400" dirty="0" smtClean="0">
                <a:latin typeface="Lucida Grande"/>
                <a:cs typeface="Lucida Grande"/>
              </a:rPr>
              <a:t>) </a:t>
            </a:r>
            <a:r>
              <a:rPr lang="en-US" dirty="0" smtClean="0"/>
              <a:t>and </a:t>
            </a:r>
            <a:r>
              <a:rPr lang="en-US" dirty="0" smtClean="0">
                <a:latin typeface="Lucida Grande"/>
                <a:cs typeface="Lucida Grande"/>
              </a:rPr>
              <a:t>b</a:t>
            </a:r>
            <a:r>
              <a:rPr lang="en-US" dirty="0" smtClean="0"/>
              <a:t> ?  </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The problem on previous slide is equivalent to the following</a:t>
            </a:r>
          </a:p>
          <a:p>
            <a:r>
              <a:rPr lang="en-US" dirty="0" smtClean="0"/>
              <a:t>Minimize: </a:t>
            </a:r>
            <a:r>
              <a:rPr lang="en-US" dirty="0" smtClean="0">
                <a:latin typeface="Lucida Grande"/>
                <a:cs typeface="Lucida Grande"/>
              </a:rPr>
              <a:t>F(W) = (w</a:t>
            </a:r>
            <a:r>
              <a:rPr lang="en-US" baseline="-25000" dirty="0" smtClean="0">
                <a:latin typeface="Lucida Grande"/>
                <a:cs typeface="Lucida Grande"/>
              </a:rPr>
              <a:t>1</a:t>
            </a:r>
            <a:r>
              <a:rPr lang="en-US" baseline="30000" dirty="0" smtClean="0">
                <a:latin typeface="Lucida Grande"/>
                <a:cs typeface="Lucida Grande"/>
              </a:rPr>
              <a:t>2</a:t>
            </a:r>
            <a:r>
              <a:rPr lang="en-US" dirty="0" smtClean="0">
                <a:latin typeface="Lucida Grande"/>
                <a:cs typeface="Lucida Grande"/>
              </a:rPr>
              <a:t> + w</a:t>
            </a:r>
            <a:r>
              <a:rPr lang="en-US" baseline="-25000" dirty="0" smtClean="0">
                <a:latin typeface="Lucida Grande"/>
                <a:cs typeface="Lucida Grande"/>
              </a:rPr>
              <a:t>2</a:t>
            </a:r>
            <a:r>
              <a:rPr lang="en-US" baseline="30000" dirty="0" smtClean="0">
                <a:latin typeface="Lucida Grande"/>
                <a:cs typeface="Lucida Grande"/>
              </a:rPr>
              <a:t>2</a:t>
            </a:r>
            <a:r>
              <a:rPr lang="en-US" dirty="0" smtClean="0">
                <a:latin typeface="Lucida Grande"/>
                <a:cs typeface="Lucida Grande"/>
              </a:rPr>
              <a:t>) / 2</a:t>
            </a:r>
            <a:r>
              <a:rPr lang="en-US" dirty="0" smtClean="0"/>
              <a:t>   </a:t>
            </a:r>
          </a:p>
          <a:p>
            <a:pPr marL="342900" lvl="1" indent="-342900">
              <a:buSzPct val="75000"/>
              <a:buFont typeface="Wingdings" charset="2"/>
              <a:buChar char="q"/>
            </a:pPr>
            <a:r>
              <a:rPr lang="en-US" sz="3200" dirty="0" smtClean="0"/>
              <a:t>Subject to constraints: </a:t>
            </a:r>
          </a:p>
          <a:p>
            <a:pPr marL="342900" lvl="1" indent="-342900">
              <a:buSzPct val="75000"/>
              <a:buNone/>
            </a:pPr>
            <a:r>
              <a:rPr lang="en-US" dirty="0" smtClean="0">
                <a:latin typeface="Lucida Grande"/>
                <a:cs typeface="Lucida Grande"/>
              </a:rPr>
              <a:t>	1 - </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0 </a:t>
            </a:r>
            <a:r>
              <a:rPr lang="en-US" dirty="0" smtClean="0"/>
              <a:t>for all </a:t>
            </a:r>
            <a:r>
              <a:rPr lang="en-US" dirty="0" err="1" smtClean="0">
                <a:latin typeface="Lucida Grande"/>
                <a:cs typeface="Lucida Grande"/>
              </a:rPr>
              <a:t>i</a:t>
            </a:r>
            <a:r>
              <a:rPr lang="en-US" dirty="0" smtClean="0"/>
              <a:t>   </a:t>
            </a:r>
          </a:p>
          <a:p>
            <a:r>
              <a:rPr lang="en-US" dirty="0" smtClean="0"/>
              <a:t>Should be starting to look familiar…</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Lagrangian</a:t>
            </a:r>
            <a:endParaRPr lang="en-US" dirty="0"/>
          </a:p>
        </p:txBody>
      </p:sp>
      <p:sp>
        <p:nvSpPr>
          <p:cNvPr id="3" name="Content Placeholder 2"/>
          <p:cNvSpPr>
            <a:spLocks noGrp="1"/>
          </p:cNvSpPr>
          <p:nvPr>
            <p:ph idx="1"/>
          </p:nvPr>
        </p:nvSpPr>
        <p:spPr/>
        <p:txBody>
          <a:bodyPr/>
          <a:lstStyle/>
          <a:p>
            <a:r>
              <a:rPr lang="en-US" dirty="0" smtClean="0"/>
              <a:t>Pretend inequalities are all </a:t>
            </a:r>
            <a:r>
              <a:rPr lang="en-US" b="1" dirty="0" smtClean="0"/>
              <a:t>equalities</a:t>
            </a:r>
            <a:r>
              <a:rPr lang="en-US" dirty="0" smtClean="0"/>
              <a:t>…</a:t>
            </a:r>
          </a:p>
          <a:p>
            <a:pPr>
              <a:buNone/>
            </a:pPr>
            <a:r>
              <a:rPr lang="en-US" dirty="0" smtClean="0">
                <a:latin typeface="Lucida Grande"/>
                <a:cs typeface="Lucida Grande"/>
              </a:rPr>
              <a:t>	L(w</a:t>
            </a:r>
            <a:r>
              <a:rPr lang="en-US" baseline="-25000" dirty="0" smtClean="0">
                <a:latin typeface="Lucida Grande"/>
                <a:cs typeface="Lucida Grande"/>
              </a:rPr>
              <a:t>1</a:t>
            </a:r>
            <a:r>
              <a:rPr lang="en-US" dirty="0" smtClean="0">
                <a:latin typeface="Lucida Grande"/>
                <a:cs typeface="Lucida Grande"/>
              </a:rPr>
              <a:t>,w</a:t>
            </a:r>
            <a:r>
              <a:rPr lang="en-US" baseline="-25000" dirty="0" smtClean="0">
                <a:latin typeface="Lucida Grande"/>
                <a:cs typeface="Lucida Grande"/>
              </a:rPr>
              <a:t>2</a:t>
            </a:r>
            <a:r>
              <a:rPr lang="en-US" dirty="0" smtClean="0">
                <a:latin typeface="Lucida Grande"/>
                <a:cs typeface="Lucida Grande"/>
              </a:rPr>
              <a:t>,b,λ) = (w</a:t>
            </a:r>
            <a:r>
              <a:rPr lang="en-US" baseline="-25000" dirty="0" smtClean="0">
                <a:latin typeface="Lucida Grande"/>
                <a:cs typeface="Lucida Grande"/>
              </a:rPr>
              <a:t>1</a:t>
            </a:r>
            <a:r>
              <a:rPr lang="en-US" baseline="30000" dirty="0" smtClean="0">
                <a:latin typeface="Lucida Grande"/>
                <a:cs typeface="Lucida Grande"/>
              </a:rPr>
              <a:t>2</a:t>
            </a:r>
            <a:r>
              <a:rPr lang="en-US" dirty="0" smtClean="0">
                <a:latin typeface="Lucida Grande"/>
                <a:cs typeface="Lucida Grande"/>
              </a:rPr>
              <a:t> + w</a:t>
            </a:r>
            <a:r>
              <a:rPr lang="en-US" baseline="-25000" dirty="0" smtClean="0">
                <a:latin typeface="Lucida Grande"/>
                <a:cs typeface="Lucida Grande"/>
              </a:rPr>
              <a:t>2</a:t>
            </a:r>
            <a:r>
              <a:rPr lang="en-US" baseline="30000" dirty="0" smtClean="0">
                <a:latin typeface="Lucida Grande"/>
                <a:cs typeface="Lucida Grande"/>
              </a:rPr>
              <a:t>2</a:t>
            </a:r>
            <a:r>
              <a:rPr lang="en-US" dirty="0" smtClean="0">
                <a:latin typeface="Lucida Grande"/>
                <a:cs typeface="Lucida Grande"/>
              </a:rPr>
              <a:t>) / 2 </a:t>
            </a:r>
          </a:p>
          <a:p>
            <a:pPr>
              <a:buNone/>
            </a:pP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λ</a:t>
            </a:r>
            <a:r>
              <a:rPr lang="en-US" baseline="-25000" dirty="0" smtClean="0">
                <a:latin typeface="Lucida Grande"/>
                <a:cs typeface="Lucida Grande"/>
              </a:rPr>
              <a:t>i</a:t>
            </a:r>
            <a:r>
              <a:rPr lang="en-US" dirty="0" smtClean="0">
                <a:latin typeface="Lucida Grande"/>
                <a:cs typeface="Lucida Grande"/>
              </a:rPr>
              <a:t>(1 - </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a:t>
            </a:r>
            <a:r>
              <a:rPr lang="en-US" dirty="0" smtClean="0"/>
              <a:t> </a:t>
            </a:r>
          </a:p>
          <a:p>
            <a:r>
              <a:rPr lang="en-US" dirty="0" smtClean="0"/>
              <a:t>Compute</a:t>
            </a:r>
          </a:p>
          <a:p>
            <a:pPr lvl="1">
              <a:buNone/>
            </a:pPr>
            <a:r>
              <a:rPr lang="en-US" dirty="0" smtClean="0">
                <a:latin typeface="Lucida Grande"/>
                <a:cs typeface="Lucida Grande"/>
              </a:rPr>
              <a:t>dL/dw</a:t>
            </a:r>
            <a:r>
              <a:rPr lang="en-US" baseline="-25000" dirty="0" smtClean="0">
                <a:latin typeface="Lucida Grande"/>
                <a:cs typeface="Lucida Grande"/>
              </a:rPr>
              <a:t>1</a:t>
            </a:r>
            <a:r>
              <a:rPr lang="en-US" dirty="0" smtClean="0">
                <a:latin typeface="Lucida Grande"/>
                <a:cs typeface="Lucida Grande"/>
              </a:rPr>
              <a:t> = w</a:t>
            </a:r>
            <a:r>
              <a:rPr lang="en-US" baseline="-25000" dirty="0" smtClean="0">
                <a:latin typeface="Lucida Grande"/>
                <a:cs typeface="Lucida Grande"/>
              </a:rPr>
              <a:t>1</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i</a:t>
            </a:r>
            <a:r>
              <a:rPr lang="en-US" dirty="0" smtClean="0">
                <a:latin typeface="Lucida Grande"/>
                <a:cs typeface="Lucida Grande"/>
              </a:rPr>
              <a:t> = 0</a:t>
            </a:r>
          </a:p>
          <a:p>
            <a:pPr lvl="1">
              <a:buNone/>
            </a:pPr>
            <a:r>
              <a:rPr lang="en-US" dirty="0" smtClean="0">
                <a:latin typeface="Lucida Grande"/>
                <a:cs typeface="Lucida Grande"/>
              </a:rPr>
              <a:t>dL/dw</a:t>
            </a:r>
            <a:r>
              <a:rPr lang="en-US" baseline="-25000" dirty="0" smtClean="0">
                <a:latin typeface="Lucida Grande"/>
                <a:cs typeface="Lucida Grande"/>
              </a:rPr>
              <a:t>2</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y</a:t>
            </a:r>
            <a:r>
              <a:rPr lang="en-US" baseline="-25000" dirty="0" err="1" smtClean="0">
                <a:latin typeface="Lucida Grande"/>
                <a:cs typeface="Lucida Grande"/>
              </a:rPr>
              <a:t>i</a:t>
            </a:r>
            <a:r>
              <a:rPr lang="en-US" dirty="0" smtClean="0">
                <a:latin typeface="Lucida Grande"/>
                <a:cs typeface="Lucida Grande"/>
              </a:rPr>
              <a:t> = 0</a:t>
            </a:r>
          </a:p>
          <a:p>
            <a:pPr lvl="1">
              <a:buNone/>
            </a:pPr>
            <a:r>
              <a:rPr lang="en-US" dirty="0" err="1" smtClean="0">
                <a:latin typeface="Lucida Grande"/>
                <a:cs typeface="Lucida Grande"/>
              </a:rPr>
              <a:t>dL</a:t>
            </a:r>
            <a:r>
              <a:rPr lang="en-US" dirty="0" smtClean="0">
                <a:latin typeface="Lucida Grande"/>
                <a:cs typeface="Lucida Grande"/>
              </a:rPr>
              <a:t>/db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p>
          <a:p>
            <a:pPr lvl="1">
              <a:buNone/>
            </a:pPr>
            <a:r>
              <a:rPr lang="en-US" dirty="0" err="1" smtClean="0">
                <a:latin typeface="Lucida Grande"/>
                <a:cs typeface="Lucida Grande"/>
              </a:rPr>
              <a:t>dL/dλ</a:t>
            </a:r>
            <a:r>
              <a:rPr lang="en-US" baseline="-25000" dirty="0" err="1" smtClean="0">
                <a:latin typeface="Lucida Grande"/>
                <a:cs typeface="Lucida Grande"/>
              </a:rPr>
              <a:t>i</a:t>
            </a:r>
            <a:r>
              <a:rPr lang="en-US" dirty="0" smtClean="0">
                <a:latin typeface="Lucida Grande"/>
                <a:cs typeface="Lucida Grande"/>
              </a:rPr>
              <a:t> = 1 - </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0</a:t>
            </a:r>
            <a:endParaRPr lang="en-US" dirty="0" smtClean="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Lagrangian</a:t>
            </a:r>
            <a:endParaRPr lang="en-US" dirty="0"/>
          </a:p>
        </p:txBody>
      </p:sp>
      <p:sp>
        <p:nvSpPr>
          <p:cNvPr id="3" name="Content Placeholder 2"/>
          <p:cNvSpPr>
            <a:spLocks noGrp="1"/>
          </p:cNvSpPr>
          <p:nvPr>
            <p:ph idx="1"/>
          </p:nvPr>
        </p:nvSpPr>
        <p:spPr/>
        <p:txBody>
          <a:bodyPr/>
          <a:lstStyle/>
          <a:p>
            <a:r>
              <a:rPr lang="en-US" dirty="0" smtClean="0"/>
              <a:t>Derivatives yield constraints and</a:t>
            </a:r>
          </a:p>
          <a:p>
            <a:pPr>
              <a:buNone/>
            </a:pPr>
            <a:r>
              <a:rPr lang="en-US" dirty="0" smtClean="0"/>
              <a:t>	</a:t>
            </a:r>
            <a:r>
              <a:rPr lang="en-US" dirty="0" smtClean="0">
                <a:latin typeface="Lucida Grande"/>
                <a:cs typeface="Lucida Grande"/>
              </a:rPr>
              <a:t>W = (w</a:t>
            </a:r>
            <a:r>
              <a:rPr lang="en-US" baseline="-25000" dirty="0" smtClean="0">
                <a:latin typeface="Lucida Grande"/>
                <a:cs typeface="Lucida Grande"/>
              </a:rPr>
              <a:t>1</a:t>
            </a:r>
            <a:r>
              <a:rPr lang="en-US" dirty="0" smtClean="0">
                <a:latin typeface="Lucida Grande"/>
                <a:cs typeface="Lucida Grande"/>
              </a:rPr>
              <a:t> w</a:t>
            </a:r>
            <a:r>
              <a:rPr lang="en-US" baseline="-25000" dirty="0" smtClean="0">
                <a:latin typeface="Lucida Grande"/>
                <a:cs typeface="Lucida Grande"/>
              </a:rPr>
              <a:t>2</a:t>
            </a:r>
            <a:r>
              <a:rPr lang="en-US" dirty="0">
                <a:latin typeface="Lucida Grande"/>
                <a:cs typeface="Lucida Grande"/>
              </a:rPr>
              <a:t>)</a:t>
            </a:r>
            <a:r>
              <a:rPr lang="en-US" baseline="30000" dirty="0" smtClean="0">
                <a:latin typeface="Lucida Grande"/>
                <a:cs typeface="Lucida Grande"/>
              </a:rPr>
              <a:t>T</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i</a:t>
            </a:r>
            <a:r>
              <a:rPr lang="en-US" dirty="0" smtClean="0">
                <a:latin typeface="Lucida Grande"/>
                <a:cs typeface="Lucida Grande"/>
              </a:rPr>
              <a:t>  </a:t>
            </a:r>
            <a:r>
              <a:rPr lang="en-US" dirty="0" smtClean="0">
                <a:cs typeface="Lucida Grande"/>
              </a:rPr>
              <a:t>and </a:t>
            </a:r>
            <a:r>
              <a:rPr lang="en-US" dirty="0" smtClean="0">
                <a:latin typeface="Lucida Grande"/>
                <a:cs typeface="Lucida Grande"/>
              </a:rPr>
              <a: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endParaRPr lang="en-US" dirty="0" smtClean="0"/>
          </a:p>
          <a:p>
            <a:r>
              <a:rPr lang="en-US" dirty="0" smtClean="0"/>
              <a:t>Substitute these into </a:t>
            </a:r>
            <a:r>
              <a:rPr lang="en-US" dirty="0" smtClean="0">
                <a:latin typeface="Lucida Grande"/>
                <a:cs typeface="Lucida Grande"/>
              </a:rPr>
              <a:t>L</a:t>
            </a:r>
            <a:r>
              <a:rPr lang="en-US" dirty="0" smtClean="0"/>
              <a:t> yields</a:t>
            </a:r>
          </a:p>
          <a:p>
            <a:pPr>
              <a:buNone/>
            </a:pPr>
            <a:r>
              <a:rPr lang="en-US" dirty="0" smtClean="0">
                <a:latin typeface="Lucida Grande"/>
                <a:cs typeface="Lucida Grande"/>
              </a:rPr>
              <a:t>	L(λ)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½ ΣΣ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λ</a:t>
            </a:r>
            <a:r>
              <a:rPr lang="en-US" baseline="-25000" dirty="0" err="1" smtClean="0">
                <a:latin typeface="Lucida Grande"/>
                <a:cs typeface="Lucida Grande"/>
              </a:rPr>
              <a:t>j</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j</a:t>
            </a:r>
            <a:r>
              <a:rPr lang="en-US" baseline="-25000" dirty="0" smtClean="0">
                <a:latin typeface="Lucida Grande"/>
                <a:cs typeface="Lucida Grande"/>
              </a:rPr>
              <a:t> </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Wingdings"/>
                <a:ea typeface="Wingdings"/>
                <a:cs typeface="Wingdings"/>
              </a:rPr>
              <a:t></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a:t>
            </a:r>
            <a:endParaRPr lang="en-US" dirty="0" smtClean="0"/>
          </a:p>
          <a:p>
            <a:pPr>
              <a:buNone/>
            </a:pPr>
            <a:r>
              <a:rPr lang="en-US" dirty="0" smtClean="0"/>
              <a:t>	</a:t>
            </a:r>
            <a:r>
              <a:rPr lang="en-US" sz="2800" dirty="0" smtClean="0"/>
              <a:t>Where “</a:t>
            </a:r>
            <a:r>
              <a:rPr lang="en-US" sz="2800" dirty="0" err="1" smtClean="0">
                <a:latin typeface="Wingdings"/>
                <a:ea typeface="Wingdings"/>
                <a:cs typeface="Wingdings"/>
              </a:rPr>
              <a:t></a:t>
            </a:r>
            <a:r>
              <a:rPr lang="en-US" sz="2800" dirty="0" smtClean="0"/>
              <a:t>” is dot product: </a:t>
            </a:r>
            <a:r>
              <a:rPr lang="en-US" sz="2800" dirty="0" err="1" smtClean="0">
                <a:latin typeface="Lucida Grande"/>
                <a:cs typeface="Lucida Grande"/>
              </a:rPr>
              <a:t>X</a:t>
            </a:r>
            <a:r>
              <a:rPr lang="en-US" sz="2800" baseline="-25000" dirty="0" err="1" smtClean="0">
                <a:latin typeface="Lucida Grande"/>
                <a:cs typeface="Lucida Grande"/>
              </a:rPr>
              <a:t>i</a:t>
            </a:r>
            <a:r>
              <a:rPr lang="en-US" sz="2800" dirty="0" err="1" smtClean="0">
                <a:latin typeface="Wingdings"/>
                <a:ea typeface="Wingdings"/>
                <a:cs typeface="Wingdings"/>
              </a:rPr>
              <a:t></a:t>
            </a:r>
            <a:r>
              <a:rPr lang="en-US" sz="2800" dirty="0" err="1" smtClean="0">
                <a:latin typeface="Lucida Grande"/>
                <a:cs typeface="Lucida Grande"/>
              </a:rPr>
              <a:t>X</a:t>
            </a:r>
            <a:r>
              <a:rPr lang="en-US" sz="2800" baseline="-25000" dirty="0" err="1" smtClean="0">
                <a:latin typeface="Lucida Grande"/>
                <a:cs typeface="Lucida Grande"/>
              </a:rPr>
              <a:t>j</a:t>
            </a:r>
            <a:r>
              <a:rPr lang="en-US" sz="2800" baseline="-25000" dirty="0" smtClean="0">
                <a:latin typeface="Lucida Grande"/>
                <a:cs typeface="Lucida Grande"/>
              </a:rPr>
              <a:t> </a:t>
            </a:r>
            <a:r>
              <a:rPr lang="en-US" sz="2800" dirty="0" smtClean="0">
                <a:latin typeface="Lucida Grande"/>
                <a:cs typeface="Lucida Grande"/>
              </a:rPr>
              <a:t>= </a:t>
            </a:r>
            <a:r>
              <a:rPr lang="en-US" sz="2800" dirty="0" err="1" smtClean="0">
                <a:latin typeface="Lucida Grande"/>
                <a:cs typeface="Lucida Grande"/>
              </a:rPr>
              <a:t>x</a:t>
            </a:r>
            <a:r>
              <a:rPr lang="en-US" sz="2800" baseline="-25000" dirty="0" err="1" smtClean="0">
                <a:latin typeface="Lucida Grande"/>
                <a:cs typeface="Lucida Grande"/>
              </a:rPr>
              <a:t>i</a:t>
            </a:r>
            <a:r>
              <a:rPr lang="en-US" sz="2800" dirty="0" err="1" smtClean="0">
                <a:latin typeface="Lucida Grande"/>
                <a:cs typeface="Lucida Grande"/>
              </a:rPr>
              <a:t>x</a:t>
            </a:r>
            <a:r>
              <a:rPr lang="en-US" sz="2800" baseline="-25000" dirty="0" err="1" smtClean="0">
                <a:latin typeface="Lucida Grande"/>
                <a:cs typeface="Lucida Grande"/>
              </a:rPr>
              <a:t>j</a:t>
            </a:r>
            <a:r>
              <a:rPr lang="en-US" sz="2800" baseline="-25000" dirty="0" smtClean="0">
                <a:latin typeface="Lucida Grande"/>
                <a:cs typeface="Lucida Grande"/>
              </a:rPr>
              <a:t> </a:t>
            </a:r>
            <a:r>
              <a:rPr lang="en-US" sz="2800" dirty="0" smtClean="0">
                <a:latin typeface="Lucida Grande"/>
                <a:cs typeface="Lucida Grande"/>
              </a:rPr>
              <a:t>+ </a:t>
            </a:r>
            <a:r>
              <a:rPr lang="en-US" sz="2800" dirty="0" err="1" smtClean="0">
                <a:latin typeface="Lucida Grande"/>
                <a:cs typeface="Lucida Grande"/>
              </a:rPr>
              <a:t>y</a:t>
            </a:r>
            <a:r>
              <a:rPr lang="en-US" sz="2800" baseline="-25000" dirty="0" err="1" smtClean="0">
                <a:latin typeface="Lucida Grande"/>
                <a:cs typeface="Lucida Grande"/>
              </a:rPr>
              <a:t>i</a:t>
            </a:r>
            <a:r>
              <a:rPr lang="en-US" sz="2800" dirty="0" err="1" smtClean="0">
                <a:latin typeface="Lucida Grande"/>
                <a:cs typeface="Lucida Grande"/>
              </a:rPr>
              <a:t>y</a:t>
            </a:r>
            <a:r>
              <a:rPr lang="en-US" sz="2800" baseline="-25000" dirty="0" err="1" smtClean="0">
                <a:latin typeface="Lucida Grande"/>
                <a:cs typeface="Lucida Grande"/>
              </a:rPr>
              <a:t>j</a:t>
            </a:r>
            <a:endParaRPr lang="en-US" baseline="-25000" dirty="0" smtClean="0"/>
          </a:p>
          <a:p>
            <a:r>
              <a:rPr lang="en-US" dirty="0" smtClean="0"/>
              <a:t>Here, </a:t>
            </a:r>
            <a:r>
              <a:rPr lang="en-US" dirty="0" smtClean="0">
                <a:latin typeface="Lucida Grande"/>
                <a:cs typeface="Lucida Grande"/>
              </a:rPr>
              <a:t>L </a:t>
            </a:r>
            <a:r>
              <a:rPr lang="en-US" dirty="0" smtClean="0"/>
              <a:t>is only a function of </a:t>
            </a:r>
            <a:r>
              <a:rPr lang="en-US" dirty="0" err="1" smtClean="0">
                <a:latin typeface="Lucida Grande"/>
                <a:cs typeface="Lucida Grande"/>
              </a:rPr>
              <a:t>λ</a:t>
            </a:r>
            <a:r>
              <a:rPr lang="en-US" dirty="0" smtClean="0"/>
              <a:t> </a:t>
            </a:r>
          </a:p>
          <a:p>
            <a:pPr lvl="1"/>
            <a:r>
              <a:rPr lang="en-US" dirty="0" smtClean="0"/>
              <a:t>We still have the constraint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p>
          <a:p>
            <a:pPr lvl="1"/>
            <a:r>
              <a:rPr lang="en-US" dirty="0" smtClean="0">
                <a:cs typeface="Lucida Grande"/>
              </a:rPr>
              <a:t>Note: If we find </a:t>
            </a:r>
            <a:r>
              <a:rPr lang="en-US" dirty="0" err="1" smtClean="0">
                <a:latin typeface="Lucida Grande"/>
                <a:cs typeface="Lucida Grande"/>
              </a:rPr>
              <a:t>λ</a:t>
            </a:r>
            <a:r>
              <a:rPr lang="en-US" baseline="-25000" dirty="0" err="1" smtClean="0">
                <a:latin typeface="Lucida Grande"/>
                <a:cs typeface="Lucida Grande"/>
              </a:rPr>
              <a:t>i</a:t>
            </a:r>
            <a:r>
              <a:rPr lang="en-US" dirty="0" smtClean="0">
                <a:cs typeface="Lucida Grande"/>
              </a:rPr>
              <a:t> then we know </a:t>
            </a:r>
            <a:r>
              <a:rPr lang="en-US" dirty="0" smtClean="0">
                <a:latin typeface="Lucida Grande"/>
                <a:cs typeface="Lucida Grande"/>
              </a:rPr>
              <a:t>W</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685800" y="1676400"/>
            <a:ext cx="8153400" cy="4419600"/>
          </a:xfrm>
        </p:spPr>
        <p:txBody>
          <a:bodyPr/>
          <a:lstStyle/>
          <a:p>
            <a:r>
              <a:rPr lang="en-US" dirty="0" smtClean="0"/>
              <a:t>SVM one of the most popular supervised learning method</a:t>
            </a:r>
          </a:p>
          <a:p>
            <a:pPr lvl="1"/>
            <a:r>
              <a:rPr lang="en-US" dirty="0" smtClean="0"/>
              <a:t>Also, HMM, PCA, MLP, etc., used for supervised learning</a:t>
            </a:r>
          </a:p>
          <a:p>
            <a:r>
              <a:rPr lang="en-US" dirty="0" smtClean="0"/>
              <a:t>SVM is for binary classification</a:t>
            </a:r>
          </a:p>
          <a:p>
            <a:pPr lvl="1"/>
            <a:r>
              <a:rPr lang="en-US" dirty="0" smtClean="0"/>
              <a:t>I.e., 2 classes, such as malware </a:t>
            </a:r>
            <a:r>
              <a:rPr lang="en-US" dirty="0" err="1" smtClean="0"/>
              <a:t>vs</a:t>
            </a:r>
            <a:r>
              <a:rPr lang="en-US" dirty="0" smtClean="0"/>
              <a:t> benign</a:t>
            </a:r>
          </a:p>
          <a:p>
            <a:r>
              <a:rPr lang="en-US" dirty="0" smtClean="0"/>
              <a:t>SVM generalizes to multiple classes</a:t>
            </a:r>
          </a:p>
          <a:p>
            <a:pPr lvl="1"/>
            <a:r>
              <a:rPr lang="en-US" dirty="0" smtClean="0"/>
              <a:t>As does LDA, MLP, among others</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New-and-Improved Problem</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Max: </a:t>
            </a:r>
            <a:r>
              <a:rPr lang="en-US" dirty="0" smtClean="0">
                <a:latin typeface="Lucida Grande"/>
                <a:cs typeface="Lucida Grande"/>
              </a:rPr>
              <a:t>L(λ)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½ ΣΣ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λ</a:t>
            </a:r>
            <a:r>
              <a:rPr lang="en-US" baseline="-25000" dirty="0" err="1" smtClean="0">
                <a:latin typeface="Lucida Grande"/>
                <a:cs typeface="Lucida Grande"/>
              </a:rPr>
              <a:t>j</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j</a:t>
            </a:r>
            <a:r>
              <a:rPr lang="en-US" baseline="-25000" dirty="0" smtClean="0">
                <a:latin typeface="Lucida Grande"/>
                <a:cs typeface="Lucida Grande"/>
              </a:rPr>
              <a:t> </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i</a:t>
            </a:r>
            <a:r>
              <a:rPr lang="en-US" dirty="0" err="1">
                <a:latin typeface="Wingdings"/>
                <a:ea typeface="Wingdings"/>
                <a:cs typeface="Wingdings"/>
              </a:rPr>
              <a:t></a:t>
            </a:r>
            <a:r>
              <a:rPr lang="en-US" dirty="0" err="1">
                <a:latin typeface="Lucida Grande"/>
                <a:cs typeface="Lucida Grande"/>
              </a:rPr>
              <a:t>X</a:t>
            </a:r>
            <a:r>
              <a:rPr lang="en-US" baseline="-25000" dirty="0" err="1">
                <a:latin typeface="Lucida Grande"/>
                <a:cs typeface="Lucida Grande"/>
              </a:rPr>
              <a:t>j</a:t>
            </a:r>
            <a:r>
              <a:rPr lang="en-US" dirty="0">
                <a:latin typeface="Lucida Grande"/>
                <a:cs typeface="Lucida Grande"/>
              </a:rPr>
              <a:t>) </a:t>
            </a:r>
            <a:r>
              <a:rPr lang="en-US" dirty="0" smtClean="0"/>
              <a:t>Subject to: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and all </a:t>
            </a:r>
            <a:r>
              <a:rPr lang="en-US" dirty="0" err="1" smtClean="0">
                <a:latin typeface="Lucida Grande"/>
                <a:cs typeface="Lucida Grande"/>
              </a:rPr>
              <a:t>λ</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t>
            </a:r>
            <a:endParaRPr lang="en-US" dirty="0" smtClean="0"/>
          </a:p>
          <a:p>
            <a:r>
              <a:rPr lang="en-US" dirty="0" smtClean="0"/>
              <a:t>Why maximize </a:t>
            </a:r>
            <a:r>
              <a:rPr lang="en-US" dirty="0" smtClean="0">
                <a:latin typeface="Lucida Grande"/>
                <a:cs typeface="Lucida Grande"/>
              </a:rPr>
              <a:t>L(λ)</a:t>
            </a:r>
            <a:r>
              <a:rPr lang="en-US" dirty="0" smtClean="0"/>
              <a:t>? Intuitively …</a:t>
            </a:r>
          </a:p>
          <a:p>
            <a:pPr lvl="1"/>
            <a:r>
              <a:rPr lang="en-US" dirty="0" smtClean="0"/>
              <a:t>Goal is to minimize </a:t>
            </a:r>
            <a:r>
              <a:rPr lang="en-US" dirty="0" smtClean="0">
                <a:latin typeface="Lucida Grande"/>
                <a:cs typeface="Lucida Grande"/>
              </a:rPr>
              <a:t>F(W) = (w</a:t>
            </a:r>
            <a:r>
              <a:rPr lang="en-US" baseline="-25000" dirty="0" smtClean="0">
                <a:latin typeface="Lucida Grande"/>
                <a:cs typeface="Lucida Grande"/>
              </a:rPr>
              <a:t>1</a:t>
            </a:r>
            <a:r>
              <a:rPr lang="en-US" baseline="30000" dirty="0" smtClean="0">
                <a:latin typeface="Lucida Grande"/>
                <a:cs typeface="Lucida Grande"/>
              </a:rPr>
              <a:t>2</a:t>
            </a:r>
            <a:r>
              <a:rPr lang="en-US" dirty="0" smtClean="0">
                <a:latin typeface="Lucida Grande"/>
                <a:cs typeface="Lucida Grande"/>
              </a:rPr>
              <a:t> + w</a:t>
            </a:r>
            <a:r>
              <a:rPr lang="en-US" baseline="-25000" dirty="0" smtClean="0">
                <a:latin typeface="Lucida Grande"/>
                <a:cs typeface="Lucida Grande"/>
              </a:rPr>
              <a:t>2</a:t>
            </a:r>
            <a:r>
              <a:rPr lang="en-US" baseline="30000" dirty="0" smtClean="0">
                <a:latin typeface="Lucida Grande"/>
                <a:cs typeface="Lucida Grande"/>
              </a:rPr>
              <a:t>2</a:t>
            </a:r>
            <a:r>
              <a:rPr lang="en-US" dirty="0" smtClean="0">
                <a:latin typeface="Lucida Grande"/>
                <a:cs typeface="Lucida Grande"/>
              </a:rPr>
              <a:t>) / 2</a:t>
            </a:r>
            <a:r>
              <a:rPr lang="en-US" dirty="0" smtClean="0"/>
              <a:t> </a:t>
            </a:r>
          </a:p>
          <a:p>
            <a:pPr lvl="1"/>
            <a:r>
              <a:rPr lang="en-US" dirty="0" smtClean="0"/>
              <a:t>Subject to constraints in </a:t>
            </a:r>
            <a:r>
              <a:rPr lang="en-US" dirty="0" smtClean="0">
                <a:latin typeface="Lucida Grande"/>
                <a:cs typeface="Lucida Grande"/>
              </a:rPr>
              <a:t>L(λ)</a:t>
            </a:r>
            <a:r>
              <a:rPr lang="en-US" dirty="0" smtClean="0"/>
              <a:t> function</a:t>
            </a:r>
          </a:p>
          <a:p>
            <a:pPr lvl="1"/>
            <a:r>
              <a:rPr lang="en-US" dirty="0" smtClean="0"/>
              <a:t>Maximize </a:t>
            </a:r>
            <a:r>
              <a:rPr lang="en-US" dirty="0" smtClean="0">
                <a:latin typeface="Lucida Grande"/>
                <a:cs typeface="Lucida Grande"/>
              </a:rPr>
              <a:t>L(λ)</a:t>
            </a:r>
            <a:r>
              <a:rPr lang="en-US" dirty="0" smtClean="0"/>
              <a:t> finds “best” parameters </a:t>
            </a:r>
            <a:r>
              <a:rPr lang="en-US" dirty="0" err="1" smtClean="0">
                <a:latin typeface="Lucida Grande"/>
                <a:cs typeface="Lucida Grande"/>
              </a:rPr>
              <a:t>λ</a:t>
            </a:r>
            <a:r>
              <a:rPr lang="en-US" dirty="0" smtClean="0"/>
              <a:t>   </a:t>
            </a:r>
          </a:p>
          <a:p>
            <a:pPr lvl="1"/>
            <a:r>
              <a:rPr lang="en-US" dirty="0" smtClean="0"/>
              <a:t>And “best” </a:t>
            </a:r>
            <a:r>
              <a:rPr lang="en-US" dirty="0" err="1" smtClean="0">
                <a:latin typeface="Lucida Grande"/>
                <a:cs typeface="Lucida Grande"/>
              </a:rPr>
              <a:t>λ</a:t>
            </a:r>
            <a:r>
              <a:rPr lang="en-US" dirty="0" smtClean="0"/>
              <a:t> will solve this min problem</a:t>
            </a:r>
          </a:p>
          <a:p>
            <a:r>
              <a:rPr lang="en-US" dirty="0" smtClean="0"/>
              <a:t>Recall, this is </a:t>
            </a:r>
            <a:r>
              <a:rPr lang="en-US" b="1" i="1" dirty="0" smtClean="0"/>
              <a:t>dual problem</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Version of Problem</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Max: </a:t>
            </a:r>
            <a:r>
              <a:rPr lang="en-US" dirty="0" smtClean="0">
                <a:latin typeface="Lucida Grande"/>
                <a:cs typeface="Lucida Grande"/>
              </a:rPr>
              <a:t>L(λ)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½ ΣΣ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λ</a:t>
            </a:r>
            <a:r>
              <a:rPr lang="en-US" baseline="-25000" dirty="0" err="1" smtClean="0">
                <a:latin typeface="Lucida Grande"/>
                <a:cs typeface="Lucida Grande"/>
              </a:rPr>
              <a:t>j</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j</a:t>
            </a:r>
            <a:r>
              <a:rPr lang="en-US" baseline="-25000" dirty="0" smtClean="0">
                <a:latin typeface="Lucida Grande"/>
                <a:cs typeface="Lucida Grande"/>
              </a:rPr>
              <a:t> </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i</a:t>
            </a:r>
            <a:r>
              <a:rPr lang="en-US" dirty="0" err="1">
                <a:latin typeface="Wingdings"/>
                <a:ea typeface="Wingdings"/>
                <a:cs typeface="Wingdings"/>
              </a:rPr>
              <a:t></a:t>
            </a:r>
            <a:r>
              <a:rPr lang="en-US" dirty="0" err="1">
                <a:latin typeface="Lucida Grande"/>
                <a:cs typeface="Lucida Grande"/>
              </a:rPr>
              <a:t>X</a:t>
            </a:r>
            <a:r>
              <a:rPr lang="en-US" baseline="-25000" dirty="0" err="1">
                <a:latin typeface="Lucida Grande"/>
                <a:cs typeface="Lucida Grande"/>
              </a:rPr>
              <a:t>j</a:t>
            </a:r>
            <a:r>
              <a:rPr lang="en-US" dirty="0">
                <a:latin typeface="Lucida Grande"/>
                <a:cs typeface="Lucida Grande"/>
              </a:rPr>
              <a:t>) </a:t>
            </a:r>
            <a:endParaRPr lang="en-US" dirty="0" smtClean="0"/>
          </a:p>
          <a:p>
            <a:r>
              <a:rPr lang="en-US" dirty="0" smtClean="0"/>
              <a:t>Subject to: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and all </a:t>
            </a:r>
            <a:r>
              <a:rPr lang="en-US" dirty="0" err="1" smtClean="0">
                <a:latin typeface="Lucida Grande"/>
                <a:cs typeface="Lucida Grande"/>
              </a:rPr>
              <a:t>λ</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t>
            </a:r>
            <a:endParaRPr lang="en-US" dirty="0" smtClean="0"/>
          </a:p>
          <a:p>
            <a:r>
              <a:rPr lang="en-US" dirty="0" smtClean="0"/>
              <a:t>Again, this is the dual problem</a:t>
            </a:r>
          </a:p>
          <a:p>
            <a:r>
              <a:rPr lang="en-US" dirty="0"/>
              <a:t>I</a:t>
            </a:r>
            <a:r>
              <a:rPr lang="en-US" dirty="0" smtClean="0"/>
              <a:t>f solution exists, we can find it</a:t>
            </a:r>
          </a:p>
          <a:p>
            <a:pPr lvl="1"/>
            <a:r>
              <a:rPr lang="en-US" dirty="0" smtClean="0"/>
              <a:t>And we will find a </a:t>
            </a:r>
            <a:r>
              <a:rPr lang="en-US" b="1" i="1" dirty="0" smtClean="0">
                <a:solidFill>
                  <a:srgbClr val="3366FF"/>
                </a:solidFill>
              </a:rPr>
              <a:t>global</a:t>
            </a:r>
            <a:r>
              <a:rPr lang="en-US" dirty="0" smtClean="0"/>
              <a:t> maximum</a:t>
            </a:r>
          </a:p>
          <a:p>
            <a:r>
              <a:rPr lang="en-US" dirty="0" smtClean="0"/>
              <a:t>It doesn’t get any better than that!</a:t>
            </a:r>
          </a:p>
          <a:p>
            <a:pPr lvl="1"/>
            <a:r>
              <a:rPr lang="en-US" dirty="0" smtClean="0"/>
              <a:t>With HMM (for example), no guarantee of global maximum</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Together Now: Training</a:t>
            </a:r>
            <a:endParaRPr lang="en-US" dirty="0"/>
          </a:p>
        </p:txBody>
      </p:sp>
      <p:sp>
        <p:nvSpPr>
          <p:cNvPr id="3" name="Content Placeholder 2"/>
          <p:cNvSpPr>
            <a:spLocks noGrp="1"/>
          </p:cNvSpPr>
          <p:nvPr>
            <p:ph idx="1"/>
          </p:nvPr>
        </p:nvSpPr>
        <p:spPr/>
        <p:txBody>
          <a:bodyPr/>
          <a:lstStyle/>
          <a:p>
            <a:r>
              <a:rPr lang="en-US" dirty="0" smtClean="0"/>
              <a:t>Given data points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n</a:t>
            </a:r>
            <a:r>
              <a:rPr lang="en-US" dirty="0" smtClean="0"/>
              <a:t>  </a:t>
            </a:r>
          </a:p>
          <a:p>
            <a:r>
              <a:rPr lang="en-US" dirty="0" smtClean="0"/>
              <a:t>Label each </a:t>
            </a:r>
            <a:r>
              <a:rPr lang="en-US" dirty="0" smtClean="0">
                <a:latin typeface="Lucida Grande"/>
                <a:cs typeface="Lucida Grande"/>
              </a:rPr>
              <a:t>X</a:t>
            </a:r>
            <a:r>
              <a:rPr lang="en-US" baseline="-25000" dirty="0" smtClean="0">
                <a:latin typeface="Lucida Grande"/>
                <a:cs typeface="Lucida Grande"/>
              </a:rPr>
              <a:t>i</a:t>
            </a:r>
            <a:r>
              <a:rPr lang="en-US" dirty="0" smtClean="0"/>
              <a:t> with </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 </a:t>
            </a:r>
            <a:r>
              <a:rPr lang="en-US" dirty="0" err="1" smtClean="0">
                <a:latin typeface="Lucida Grande"/>
                <a:cs typeface="Lucida Grande"/>
                <a:sym typeface="Symbol" charset="2"/>
              </a:rPr>
              <a:t></a:t>
            </a:r>
            <a:r>
              <a:rPr lang="en-US" dirty="0" smtClean="0">
                <a:latin typeface="Lucida Grande"/>
                <a:cs typeface="Lucida Grande"/>
                <a:sym typeface="Symbol" charset="2"/>
              </a:rPr>
              <a:t> </a:t>
            </a:r>
            <a:r>
              <a:rPr lang="en-US" dirty="0" smtClean="0">
                <a:latin typeface="Lucida Grande"/>
                <a:cs typeface="Lucida Grande"/>
              </a:rPr>
              <a:t>{-1,1}</a:t>
            </a:r>
            <a:r>
              <a:rPr lang="en-US" dirty="0" smtClean="0"/>
              <a:t>   </a:t>
            </a:r>
          </a:p>
          <a:p>
            <a:r>
              <a:rPr lang="en-US" dirty="0" smtClean="0"/>
              <a:t>Solve dual problem (previous slide)</a:t>
            </a:r>
          </a:p>
          <a:p>
            <a:pPr lvl="1"/>
            <a:r>
              <a:rPr lang="en-US" dirty="0" smtClean="0"/>
              <a:t>Solving it yields the </a:t>
            </a:r>
            <a:r>
              <a:rPr lang="en-US" dirty="0" err="1">
                <a:latin typeface="Lucida Grande"/>
                <a:cs typeface="Lucida Grande"/>
              </a:rPr>
              <a:t>λ</a:t>
            </a:r>
            <a:r>
              <a:rPr lang="en-US" baseline="-25000" dirty="0" err="1">
                <a:latin typeface="Lucida Grande"/>
                <a:cs typeface="Lucida Grande"/>
              </a:rPr>
              <a:t>i</a:t>
            </a:r>
            <a:r>
              <a:rPr lang="en-US" dirty="0" smtClean="0"/>
              <a:t>  </a:t>
            </a:r>
          </a:p>
          <a:p>
            <a:pPr lvl="1"/>
            <a:r>
              <a:rPr lang="en-US" dirty="0" smtClean="0"/>
              <a:t>Once </a:t>
            </a:r>
            <a:r>
              <a:rPr lang="en-US" dirty="0" err="1">
                <a:latin typeface="Lucida Grande"/>
                <a:cs typeface="Lucida Grande"/>
              </a:rPr>
              <a:t>λ</a:t>
            </a:r>
            <a:r>
              <a:rPr lang="en-US" baseline="-25000" dirty="0" err="1">
                <a:latin typeface="Lucida Grande"/>
                <a:cs typeface="Lucida Grande"/>
              </a:rPr>
              <a:t>i</a:t>
            </a:r>
            <a:r>
              <a:rPr lang="en-US" dirty="0" smtClean="0">
                <a:latin typeface="Lucida Grande"/>
                <a:cs typeface="Lucida Grande"/>
              </a:rPr>
              <a:t> </a:t>
            </a:r>
            <a:r>
              <a:rPr lang="en-US" dirty="0" smtClean="0"/>
              <a:t>known, compute </a:t>
            </a:r>
            <a:r>
              <a:rPr lang="en-US" dirty="0" smtClean="0">
                <a:latin typeface="Lucida Grande"/>
                <a:cs typeface="Lucida Grande"/>
              </a:rPr>
              <a:t>W=(w</a:t>
            </a:r>
            <a:r>
              <a:rPr lang="en-US" baseline="-25000" dirty="0" smtClean="0">
                <a:latin typeface="Lucida Grande"/>
                <a:cs typeface="Lucida Grande"/>
              </a:rPr>
              <a:t>1</a:t>
            </a:r>
            <a:r>
              <a:rPr lang="en-US" dirty="0" smtClean="0">
                <a:latin typeface="Lucida Grande"/>
                <a:cs typeface="Lucida Grande"/>
              </a:rPr>
              <a:t>,w</a:t>
            </a:r>
            <a:r>
              <a:rPr lang="en-US" baseline="-25000" dirty="0" smtClean="0">
                <a:latin typeface="Lucida Grande"/>
                <a:cs typeface="Lucida Grande"/>
              </a:rPr>
              <a:t>2</a:t>
            </a:r>
            <a:r>
              <a:rPr lang="en-US" dirty="0" smtClean="0">
                <a:latin typeface="Lucida Grande"/>
                <a:cs typeface="Lucida Grande"/>
              </a:rPr>
              <a:t>)</a:t>
            </a:r>
            <a:r>
              <a:rPr lang="en-US" dirty="0" smtClean="0"/>
              <a:t> and </a:t>
            </a:r>
            <a:r>
              <a:rPr lang="en-US" dirty="0" smtClean="0">
                <a:latin typeface="Lucida Grande"/>
                <a:cs typeface="Lucida Grande"/>
              </a:rPr>
              <a:t>b</a:t>
            </a:r>
            <a:r>
              <a:rPr lang="en-US" dirty="0" smtClean="0"/>
              <a:t>   </a:t>
            </a:r>
          </a:p>
          <a:p>
            <a:pPr lvl="1"/>
            <a:r>
              <a:rPr lang="en-US" dirty="0" smtClean="0"/>
              <a:t>Obtain equation of line: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a:t>
            </a:r>
            <a:endParaRPr lang="en-US" dirty="0" smtClean="0"/>
          </a:p>
          <a:p>
            <a:r>
              <a:rPr lang="en-US" dirty="0" smtClean="0"/>
              <a:t>What have we accomplished?</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Together Now: Scoring</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From training, we’ve found </a:t>
            </a:r>
            <a:r>
              <a:rPr lang="en-US" dirty="0" err="1">
                <a:latin typeface="Lucida Grande"/>
                <a:cs typeface="Lucida Grande"/>
              </a:rPr>
              <a:t>λ</a:t>
            </a:r>
            <a:r>
              <a:rPr lang="en-US" baseline="-25000" dirty="0" err="1">
                <a:latin typeface="Lucida Grande"/>
                <a:cs typeface="Lucida Grande"/>
              </a:rPr>
              <a:t>i</a:t>
            </a:r>
            <a:endParaRPr lang="en-US" dirty="0" smtClean="0"/>
          </a:p>
          <a:p>
            <a:pPr lvl="1"/>
            <a:r>
              <a:rPr lang="en-US" dirty="0" smtClean="0"/>
              <a:t>Yields </a:t>
            </a:r>
            <a:r>
              <a:rPr lang="en-US" dirty="0" smtClean="0">
                <a:latin typeface="Lucida Grande"/>
                <a:cs typeface="Lucida Grande"/>
              </a:rPr>
              <a:t>W=(w</a:t>
            </a:r>
            <a:r>
              <a:rPr lang="en-US" baseline="-25000" dirty="0" smtClean="0">
                <a:latin typeface="Lucida Grande"/>
                <a:cs typeface="Lucida Grande"/>
              </a:rPr>
              <a:t>1</a:t>
            </a:r>
            <a:r>
              <a:rPr lang="en-US" dirty="0" smtClean="0">
                <a:latin typeface="Lucida Grande"/>
                <a:cs typeface="Lucida Grande"/>
              </a:rPr>
              <a:t>,w</a:t>
            </a:r>
            <a:r>
              <a:rPr lang="en-US" baseline="-25000" dirty="0" smtClean="0">
                <a:latin typeface="Lucida Grande"/>
                <a:cs typeface="Lucida Grande"/>
              </a:rPr>
              <a:t>2</a:t>
            </a:r>
            <a:r>
              <a:rPr lang="en-US" dirty="0" smtClean="0">
                <a:latin typeface="Lucida Grande"/>
                <a:cs typeface="Lucida Grande"/>
              </a:rPr>
              <a:t>)</a:t>
            </a:r>
            <a:r>
              <a:rPr lang="en-US" dirty="0" smtClean="0"/>
              <a:t> and </a:t>
            </a:r>
            <a:r>
              <a:rPr lang="en-US" dirty="0" err="1" smtClean="0">
                <a:latin typeface="Lucida Grande"/>
                <a:cs typeface="Lucida Grande"/>
              </a:rPr>
              <a:t>b</a:t>
            </a:r>
            <a:r>
              <a:rPr lang="en-US" dirty="0" smtClean="0"/>
              <a:t> in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a:t>
            </a:r>
            <a:endParaRPr lang="en-US" dirty="0" smtClean="0"/>
          </a:p>
          <a:p>
            <a:r>
              <a:rPr lang="en-US" dirty="0" smtClean="0"/>
              <a:t>Given new data point </a:t>
            </a:r>
            <a:r>
              <a:rPr lang="en-US" dirty="0" smtClean="0">
                <a:latin typeface="Lucida Grande"/>
                <a:cs typeface="Lucida Grande"/>
              </a:rPr>
              <a:t>X = (</a:t>
            </a:r>
            <a:r>
              <a:rPr lang="en-US" dirty="0" err="1" smtClean="0">
                <a:latin typeface="Lucida Grande"/>
                <a:cs typeface="Lucida Grande"/>
              </a:rPr>
              <a:t>x,y</a:t>
            </a:r>
            <a:r>
              <a:rPr lang="en-US" dirty="0" smtClean="0">
                <a:latin typeface="Lucida Grande"/>
                <a:cs typeface="Lucida Grande"/>
              </a:rPr>
              <a:t>)</a:t>
            </a:r>
            <a:r>
              <a:rPr lang="en-US" dirty="0" smtClean="0"/>
              <a:t>   </a:t>
            </a:r>
          </a:p>
          <a:p>
            <a:pPr lvl="1"/>
            <a:r>
              <a:rPr lang="en-US" dirty="0" smtClean="0"/>
              <a:t>That is, </a:t>
            </a:r>
            <a:r>
              <a:rPr lang="en-US" dirty="0" smtClean="0">
                <a:latin typeface="Lucida Grande"/>
                <a:cs typeface="Lucida Grande"/>
              </a:rPr>
              <a:t>X</a:t>
            </a:r>
            <a:r>
              <a:rPr lang="en-US" dirty="0" smtClean="0"/>
              <a:t> not in training set</a:t>
            </a:r>
          </a:p>
          <a:p>
            <a:r>
              <a:rPr lang="en-US" dirty="0" smtClean="0"/>
              <a:t>Compute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a:t>
            </a:r>
            <a:endParaRPr lang="en-US" dirty="0" smtClean="0"/>
          </a:p>
          <a:p>
            <a:pPr lvl="1"/>
            <a:r>
              <a:rPr lang="en-US" dirty="0" smtClean="0"/>
              <a:t>If </a:t>
            </a:r>
            <a:r>
              <a:rPr lang="en-US" dirty="0" smtClean="0">
                <a:cs typeface="Lucida Grande"/>
              </a:rPr>
              <a:t>greater than </a:t>
            </a:r>
            <a:r>
              <a:rPr lang="en-US" dirty="0" smtClean="0">
                <a:latin typeface="Lucida Grande"/>
                <a:cs typeface="Lucida Grande"/>
              </a:rPr>
              <a:t>0, </a:t>
            </a:r>
            <a:r>
              <a:rPr lang="en-US" dirty="0" smtClean="0"/>
              <a:t>classify </a:t>
            </a:r>
            <a:r>
              <a:rPr lang="en-US" dirty="0" smtClean="0">
                <a:latin typeface="Lucida Grande"/>
                <a:cs typeface="Lucida Grande"/>
              </a:rPr>
              <a:t>X</a:t>
            </a:r>
            <a:r>
              <a:rPr lang="en-US" dirty="0" smtClean="0"/>
              <a:t> as “red” (</a:t>
            </a:r>
            <a:r>
              <a:rPr lang="en-US" dirty="0" smtClean="0">
                <a:latin typeface="Arial"/>
                <a:cs typeface="Arial"/>
              </a:rPr>
              <a:t>+1</a:t>
            </a:r>
            <a:r>
              <a:rPr lang="en-US" dirty="0" smtClean="0"/>
              <a:t>)</a:t>
            </a:r>
          </a:p>
          <a:p>
            <a:pPr lvl="1"/>
            <a:r>
              <a:rPr lang="en-US" dirty="0" smtClean="0"/>
              <a:t>Otherwise, classify </a:t>
            </a:r>
            <a:r>
              <a:rPr lang="en-US" dirty="0" smtClean="0">
                <a:latin typeface="Lucida Grande"/>
                <a:cs typeface="Lucida Grande"/>
              </a:rPr>
              <a:t>X</a:t>
            </a:r>
            <a:r>
              <a:rPr lang="en-US" dirty="0" smtClean="0"/>
              <a:t> as “blue” (</a:t>
            </a:r>
            <a:r>
              <a:rPr lang="en-US" dirty="0" smtClean="0">
                <a:latin typeface="Arial"/>
                <a:cs typeface="Arial"/>
              </a:rPr>
              <a:t>-1</a:t>
            </a:r>
            <a:r>
              <a:rPr lang="en-US" dirty="0" smtClean="0"/>
              <a:t>)</a:t>
            </a:r>
          </a:p>
          <a:p>
            <a:r>
              <a:rPr lang="en-US" dirty="0" smtClean="0"/>
              <a:t>What happened, in terms of picture?</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Viewpoint</a:t>
            </a:r>
            <a:endParaRPr lang="en-US" dirty="0"/>
          </a:p>
        </p:txBody>
      </p:sp>
      <p:sp>
        <p:nvSpPr>
          <p:cNvPr id="3" name="Content Placeholder 2"/>
          <p:cNvSpPr>
            <a:spLocks noGrp="1"/>
          </p:cNvSpPr>
          <p:nvPr>
            <p:ph idx="1"/>
          </p:nvPr>
        </p:nvSpPr>
        <p:spPr>
          <a:xfrm>
            <a:off x="381000" y="1676400"/>
            <a:ext cx="4191000" cy="4343400"/>
          </a:xfrm>
        </p:spPr>
        <p:txBody>
          <a:bodyPr/>
          <a:lstStyle/>
          <a:p>
            <a:r>
              <a:rPr lang="en-US" dirty="0" smtClean="0"/>
              <a:t>Training?</a:t>
            </a:r>
          </a:p>
          <a:p>
            <a:pPr lvl="1"/>
            <a:r>
              <a:rPr lang="en-US" dirty="0" smtClean="0"/>
              <a:t>Find equation of yellow line, </a:t>
            </a:r>
            <a:r>
              <a:rPr lang="en-US" dirty="0" err="1" smtClean="0">
                <a:latin typeface="Lucida Grande"/>
                <a:cs typeface="Lucida Grande"/>
              </a:rPr>
              <a:t>f(X</a:t>
            </a:r>
            <a:r>
              <a:rPr lang="en-US" dirty="0" smtClean="0">
                <a:latin typeface="Lucida Grande"/>
                <a:cs typeface="Lucida Grande"/>
              </a:rPr>
              <a:t>)</a:t>
            </a:r>
          </a:p>
          <a:p>
            <a:r>
              <a:rPr lang="en-US" dirty="0" smtClean="0"/>
              <a:t>Score </a:t>
            </a:r>
            <a:r>
              <a:rPr lang="en-US" dirty="0" smtClean="0">
                <a:latin typeface="Lucida Grande"/>
                <a:cs typeface="Lucida Grande"/>
              </a:rPr>
              <a:t>X = (</a:t>
            </a:r>
            <a:r>
              <a:rPr lang="en-US" dirty="0" err="1" smtClean="0">
                <a:latin typeface="Lucida Grande"/>
                <a:cs typeface="Lucida Grande"/>
              </a:rPr>
              <a:t>x,y</a:t>
            </a:r>
            <a:r>
              <a:rPr lang="en-US" dirty="0" smtClean="0">
                <a:latin typeface="Lucida Grande"/>
                <a:cs typeface="Lucida Grande"/>
              </a:rPr>
              <a:t>) </a:t>
            </a:r>
            <a:r>
              <a:rPr lang="en-US" dirty="0" smtClean="0"/>
              <a:t>?</a:t>
            </a:r>
          </a:p>
          <a:p>
            <a:pPr lvl="1"/>
            <a:r>
              <a:rPr lang="en-US" dirty="0" smtClean="0"/>
              <a:t>If </a:t>
            </a:r>
            <a:r>
              <a:rPr lang="en-US" dirty="0" err="1" smtClean="0">
                <a:latin typeface="Lucida Grande"/>
                <a:cs typeface="Lucida Grande"/>
              </a:rPr>
              <a:t>f(X</a:t>
            </a:r>
            <a:r>
              <a:rPr lang="en-US" dirty="0" smtClean="0">
                <a:latin typeface="Lucida Grande"/>
                <a:cs typeface="Lucida Grande"/>
              </a:rPr>
              <a:t>) &gt; 0</a:t>
            </a:r>
            <a:r>
              <a:rPr lang="en-US" dirty="0" smtClean="0"/>
              <a:t>, then </a:t>
            </a:r>
            <a:r>
              <a:rPr lang="en-US" dirty="0" smtClean="0">
                <a:latin typeface="Lucida Grande"/>
                <a:cs typeface="Lucida Grande"/>
              </a:rPr>
              <a:t>X</a:t>
            </a:r>
            <a:r>
              <a:rPr lang="en-US" dirty="0" smtClean="0"/>
              <a:t> is above yellow line (classify as red)</a:t>
            </a:r>
          </a:p>
          <a:p>
            <a:pPr lvl="1"/>
            <a:r>
              <a:rPr lang="en-US" dirty="0" smtClean="0"/>
              <a:t>Else </a:t>
            </a:r>
            <a:r>
              <a:rPr lang="en-US" dirty="0" smtClean="0">
                <a:latin typeface="Lucida Grande"/>
                <a:cs typeface="Lucida Grande"/>
              </a:rPr>
              <a:t>X</a:t>
            </a:r>
            <a:r>
              <a:rPr lang="en-US" dirty="0" smtClean="0"/>
              <a:t> below line (classify as blue)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64</a:t>
            </a:fld>
            <a:endParaRPr lang="en-US"/>
          </a:p>
        </p:txBody>
      </p:sp>
      <p:cxnSp>
        <p:nvCxnSpPr>
          <p:cNvPr id="6" name="Straight Connector 5"/>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2"/>
            <a:endCxn id="10"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sp>
        <p:nvSpPr>
          <p:cNvPr id="34" name="TextBox 33"/>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cxnSp>
        <p:nvCxnSpPr>
          <p:cNvPr id="35" name="Straight Connector 34"/>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6757669" y="4519931"/>
            <a:ext cx="570380" cy="369718"/>
          </a:xfrm>
          <a:prstGeom prst="line">
            <a:avLst/>
          </a:prstGeom>
          <a:ln>
            <a:solidFill>
              <a:schemeClr val="accent1"/>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086600" y="4419600"/>
            <a:ext cx="472004" cy="461665"/>
          </a:xfrm>
          <a:prstGeom prst="rect">
            <a:avLst/>
          </a:prstGeom>
          <a:noFill/>
        </p:spPr>
        <p:txBody>
          <a:bodyPr wrap="none" rtlCol="0">
            <a:spAutoFit/>
          </a:bodyPr>
          <a:lstStyle/>
          <a:p>
            <a:r>
              <a:rPr lang="en-US" dirty="0" err="1" smtClean="0">
                <a:latin typeface="Lucida Grande"/>
                <a:cs typeface="Lucida Grande"/>
              </a:rPr>
              <a:t>m</a:t>
            </a:r>
            <a:endParaRPr lang="en-US" dirty="0">
              <a:latin typeface="Lucida Grande"/>
              <a:cs typeface="Lucida Grand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Revisited</a:t>
            </a:r>
            <a:endParaRPr lang="en-US" dirty="0"/>
          </a:p>
        </p:txBody>
      </p:sp>
      <p:sp>
        <p:nvSpPr>
          <p:cNvPr id="3" name="Content Placeholder 2"/>
          <p:cNvSpPr>
            <a:spLocks noGrp="1"/>
          </p:cNvSpPr>
          <p:nvPr>
            <p:ph idx="1"/>
          </p:nvPr>
        </p:nvSpPr>
        <p:spPr/>
        <p:txBody>
          <a:bodyPr/>
          <a:lstStyle/>
          <a:p>
            <a:r>
              <a:rPr lang="en-US" dirty="0" smtClean="0"/>
              <a:t>Use yellow line for scoring</a:t>
            </a:r>
            <a:r>
              <a:rPr lang="is-IS" dirty="0" smtClean="0"/>
              <a:t>…</a:t>
            </a:r>
            <a:endParaRPr lang="en-US" dirty="0" smtClean="0"/>
          </a:p>
          <a:p>
            <a:r>
              <a:rPr lang="en-US" dirty="0" smtClean="0"/>
              <a:t>There is an alternative (better) way</a:t>
            </a:r>
          </a:p>
          <a:p>
            <a:pPr lvl="1"/>
            <a:r>
              <a:rPr lang="en-US" dirty="0" smtClean="0"/>
              <a:t>Have </a:t>
            </a:r>
            <a:r>
              <a:rPr lang="en-US" dirty="0" err="1" smtClean="0">
                <a:latin typeface="Lucida Grande"/>
                <a:cs typeface="Lucida Grande"/>
              </a:rPr>
              <a:t>f(X</a:t>
            </a:r>
            <a:r>
              <a:rPr lang="en-US" dirty="0" smtClean="0">
                <a:latin typeface="Lucida Grande"/>
                <a:cs typeface="Lucida Grande"/>
              </a:rPr>
              <a:t>) = w</a:t>
            </a:r>
            <a:r>
              <a:rPr lang="en-US" baseline="-25000" dirty="0" smtClean="0">
                <a:latin typeface="Lucida Grande"/>
                <a:cs typeface="Lucida Grande"/>
              </a:rPr>
              <a:t>1</a:t>
            </a:r>
            <a:r>
              <a:rPr lang="en-US" dirty="0" smtClean="0">
                <a:latin typeface="Lucida Grande"/>
                <a:cs typeface="Lucida Grande"/>
              </a:rPr>
              <a:t>x + w</a:t>
            </a:r>
            <a:r>
              <a:rPr lang="en-US" baseline="-25000" dirty="0" smtClean="0">
                <a:latin typeface="Lucida Grande"/>
                <a:cs typeface="Lucida Grande"/>
              </a:rPr>
              <a:t>2</a:t>
            </a:r>
            <a:r>
              <a:rPr lang="en-US" dirty="0" smtClean="0">
                <a:latin typeface="Lucida Grande"/>
                <a:cs typeface="Lucida Grande"/>
              </a:rPr>
              <a:t>y + </a:t>
            </a:r>
            <a:r>
              <a:rPr lang="en-US" dirty="0" err="1" smtClean="0">
                <a:latin typeface="Lucida Grande"/>
                <a:cs typeface="Lucida Grande"/>
              </a:rPr>
              <a:t>b</a:t>
            </a:r>
            <a:r>
              <a:rPr lang="en-US" dirty="0" smtClean="0">
                <a:latin typeface="Lucida Grande"/>
                <a:cs typeface="Lucida Grande"/>
              </a:rPr>
              <a:t> = W</a:t>
            </a:r>
            <a:r>
              <a:rPr lang="en-US" baseline="-25000" dirty="0" smtClean="0">
                <a:latin typeface="Lucida Grande"/>
                <a:cs typeface="Lucida Grande"/>
              </a:rPr>
              <a:t> </a:t>
            </a:r>
            <a:r>
              <a:rPr lang="en-US" dirty="0" err="1" smtClean="0">
                <a:latin typeface="Wingdings"/>
                <a:ea typeface="Wingdings"/>
                <a:cs typeface="Wingdings"/>
              </a:rPr>
              <a:t></a:t>
            </a:r>
            <a:r>
              <a:rPr lang="en-US" baseline="-25000" dirty="0" smtClean="0">
                <a:latin typeface="Lucida Grande"/>
                <a:ea typeface="Wingdings"/>
                <a:cs typeface="Lucida Grande"/>
              </a:rPr>
              <a:t> </a:t>
            </a:r>
            <a:r>
              <a:rPr lang="en-US" dirty="0" smtClean="0">
                <a:latin typeface="Lucida Grande"/>
                <a:cs typeface="Lucida Grande"/>
              </a:rPr>
              <a:t>X + </a:t>
            </a:r>
            <a:r>
              <a:rPr lang="en-US" dirty="0" err="1" smtClean="0">
                <a:latin typeface="Lucida Grande"/>
                <a:cs typeface="Lucida Grande"/>
              </a:rPr>
              <a:t>b</a:t>
            </a:r>
            <a:endParaRPr lang="en-US" dirty="0" smtClean="0">
              <a:cs typeface="Lucida Grande"/>
            </a:endParaRPr>
          </a:p>
          <a:p>
            <a:pPr lvl="1"/>
            <a:r>
              <a:rPr lang="en-US" dirty="0" smtClean="0"/>
              <a:t>Recall that </a:t>
            </a:r>
            <a:r>
              <a:rPr lang="en-US" dirty="0" smtClean="0">
                <a:latin typeface="Lucida Grande"/>
                <a:cs typeface="Lucida Grande"/>
              </a:rPr>
              <a:t>W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i</a:t>
            </a:r>
            <a:r>
              <a:rPr lang="en-US" dirty="0" smtClean="0">
                <a:latin typeface="Lucida Grande"/>
                <a:cs typeface="Lucida Grande"/>
              </a:rPr>
              <a:t> </a:t>
            </a:r>
            <a:endParaRPr lang="en-US" dirty="0" smtClean="0"/>
          </a:p>
          <a:p>
            <a:r>
              <a:rPr lang="en-US" dirty="0" smtClean="0"/>
              <a:t>So, </a:t>
            </a:r>
            <a:r>
              <a:rPr lang="en-US" dirty="0" err="1" smtClean="0">
                <a:latin typeface="Lucida Grande"/>
                <a:cs typeface="Lucida Grande"/>
              </a:rPr>
              <a:t>f(X</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Wingdings"/>
                <a:ea typeface="Wingdings"/>
                <a:cs typeface="Wingdings"/>
              </a:rPr>
              <a:t></a:t>
            </a:r>
            <a:r>
              <a:rPr lang="en-US" dirty="0" err="1" smtClean="0">
                <a:latin typeface="Lucida Grande"/>
                <a:cs typeface="Lucida Grande"/>
              </a:rPr>
              <a:t>X</a:t>
            </a:r>
            <a:r>
              <a:rPr lang="en-US" dirty="0" smtClean="0">
                <a:latin typeface="Lucida Grande"/>
                <a:cs typeface="Lucida Grande"/>
              </a:rPr>
              <a:t>) + </a:t>
            </a:r>
            <a:r>
              <a:rPr lang="en-US" dirty="0" err="1" smtClean="0">
                <a:latin typeface="Lucida Grande"/>
                <a:cs typeface="Lucida Grande"/>
              </a:rPr>
              <a:t>b</a:t>
            </a:r>
            <a:endParaRPr lang="en-US" dirty="0" smtClean="0"/>
          </a:p>
          <a:p>
            <a:r>
              <a:rPr lang="en-US" dirty="0" smtClean="0"/>
              <a:t>Why is this better?</a:t>
            </a:r>
          </a:p>
          <a:p>
            <a:pPr lvl="1"/>
            <a:r>
              <a:rPr lang="en-US" dirty="0" smtClean="0"/>
              <a:t>No need to explicitly compute </a:t>
            </a:r>
            <a:r>
              <a:rPr lang="en-US" dirty="0" smtClean="0">
                <a:latin typeface="Lucida Grande"/>
                <a:cs typeface="Lucida Grande"/>
              </a:rPr>
              <a:t>W</a:t>
            </a:r>
          </a:p>
          <a:p>
            <a:pPr lvl="1"/>
            <a:r>
              <a:rPr lang="en-US" dirty="0" smtClean="0"/>
              <a:t>Any better reasons why it’s better?</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sp>
        <p:nvSpPr>
          <p:cNvPr id="3" name="Content Placeholder 2"/>
          <p:cNvSpPr>
            <a:spLocks noGrp="1"/>
          </p:cNvSpPr>
          <p:nvPr>
            <p:ph idx="1"/>
          </p:nvPr>
        </p:nvSpPr>
        <p:spPr/>
        <p:txBody>
          <a:bodyPr/>
          <a:lstStyle/>
          <a:p>
            <a:r>
              <a:rPr lang="en-US" dirty="0" smtClean="0"/>
              <a:t>When solving </a:t>
            </a:r>
            <a:r>
              <a:rPr lang="en-US" dirty="0" smtClean="0">
                <a:latin typeface="Lucida Grande"/>
                <a:cs typeface="Lucida Grande"/>
              </a:rPr>
              <a:t>L(λ)</a:t>
            </a:r>
            <a:r>
              <a:rPr lang="en-US" dirty="0" smtClean="0"/>
              <a:t>, find most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0</a:t>
            </a:r>
            <a:r>
              <a:rPr lang="en-US" dirty="0" smtClean="0"/>
              <a:t>   </a:t>
            </a:r>
          </a:p>
          <a:p>
            <a:r>
              <a:rPr lang="en-US" dirty="0" smtClean="0"/>
              <a:t>Specifically, the </a:t>
            </a:r>
            <a:r>
              <a:rPr lang="en-US" dirty="0" smtClean="0">
                <a:latin typeface="Lucida Grande"/>
                <a:cs typeface="Lucida Grande"/>
              </a:rPr>
              <a:t>X</a:t>
            </a:r>
            <a:r>
              <a:rPr lang="en-US" baseline="-25000" dirty="0" smtClean="0">
                <a:latin typeface="Lucida Grande"/>
                <a:cs typeface="Lucida Grande"/>
              </a:rPr>
              <a:t>i</a:t>
            </a:r>
            <a:r>
              <a:rPr lang="en-US" dirty="0" smtClean="0"/>
              <a:t> for which</a:t>
            </a:r>
          </a:p>
          <a:p>
            <a:pPr lvl="1">
              <a:buNone/>
            </a:pP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&gt; 1 </a:t>
            </a:r>
            <a:endParaRPr lang="en-US" dirty="0" smtClean="0"/>
          </a:p>
          <a:p>
            <a:r>
              <a:rPr lang="en-US" dirty="0" smtClean="0"/>
              <a:t>Only constraints that can matter are</a:t>
            </a:r>
          </a:p>
          <a:p>
            <a:pPr lvl="1">
              <a:buNone/>
            </a:pP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1 </a:t>
            </a:r>
            <a:endParaRPr lang="en-US" dirty="0" smtClean="0"/>
          </a:p>
          <a:p>
            <a:r>
              <a:rPr lang="en-US" dirty="0" smtClean="0"/>
              <a:t>The latter are </a:t>
            </a:r>
            <a:r>
              <a:rPr lang="en-US" b="1" i="1" dirty="0" smtClean="0">
                <a:solidFill>
                  <a:srgbClr val="3366FF"/>
                </a:solidFill>
              </a:rPr>
              <a:t>support vectors</a:t>
            </a:r>
          </a:p>
          <a:p>
            <a:pPr lvl="1"/>
            <a:r>
              <a:rPr lang="en-US" dirty="0" smtClean="0"/>
              <a:t>Not known in advance </a:t>
            </a:r>
            <a:r>
              <a:rPr lang="en-US" dirty="0" err="1" smtClean="0">
                <a:sym typeface="Symbol" charset="2"/>
              </a:rPr>
              <a:t></a:t>
            </a:r>
            <a:r>
              <a:rPr lang="en-US" dirty="0" smtClean="0">
                <a:sym typeface="Symbol" charset="2"/>
              </a:rPr>
              <a:t> </a:t>
            </a:r>
            <a:r>
              <a:rPr lang="en-US" dirty="0" smtClean="0"/>
              <a:t>training determines the support vectors</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Vectors</a:t>
            </a:r>
            <a:endParaRPr lang="en-US" dirty="0"/>
          </a:p>
        </p:txBody>
      </p:sp>
      <p:sp>
        <p:nvSpPr>
          <p:cNvPr id="3" name="Content Placeholder 2"/>
          <p:cNvSpPr>
            <a:spLocks noGrp="1"/>
          </p:cNvSpPr>
          <p:nvPr>
            <p:ph idx="1"/>
          </p:nvPr>
        </p:nvSpPr>
        <p:spPr>
          <a:xfrm>
            <a:off x="152400" y="1676400"/>
            <a:ext cx="3810000" cy="4495800"/>
          </a:xfrm>
        </p:spPr>
        <p:txBody>
          <a:bodyPr/>
          <a:lstStyle/>
          <a:p>
            <a:r>
              <a:rPr lang="en-US" dirty="0" smtClean="0"/>
              <a:t>Picture worth 1000 words?</a:t>
            </a:r>
          </a:p>
          <a:p>
            <a:r>
              <a:rPr lang="en-US" dirty="0" smtClean="0"/>
              <a:t>Where are the support vectors?</a:t>
            </a:r>
          </a:p>
          <a:p>
            <a:pPr lvl="1"/>
            <a:r>
              <a:rPr lang="en-US" dirty="0" smtClean="0"/>
              <a:t>Other vectors (training points) don’t matter</a:t>
            </a:r>
          </a:p>
          <a:p>
            <a:pPr lvl="1"/>
            <a:r>
              <a:rPr lang="en-US" dirty="0" smtClean="0"/>
              <a:t>Why not?</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67</a:t>
            </a:fld>
            <a:endParaRPr lang="en-US"/>
          </a:p>
        </p:txBody>
      </p:sp>
      <p:cxnSp>
        <p:nvCxnSpPr>
          <p:cNvPr id="6" name="Straight Connector 5"/>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2"/>
            <a:endCxn id="10"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sp>
        <p:nvSpPr>
          <p:cNvPr id="34" name="TextBox 33"/>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cxnSp>
        <p:nvCxnSpPr>
          <p:cNvPr id="35" name="Straight Connector 34"/>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979385" y="2979003"/>
            <a:ext cx="1278415" cy="830997"/>
          </a:xfrm>
          <a:prstGeom prst="rect">
            <a:avLst/>
          </a:prstGeom>
          <a:noFill/>
        </p:spPr>
        <p:txBody>
          <a:bodyPr wrap="none" rtlCol="0">
            <a:spAutoFit/>
          </a:bodyPr>
          <a:lstStyle/>
          <a:p>
            <a:r>
              <a:rPr lang="en-US" dirty="0" smtClean="0"/>
              <a:t>support </a:t>
            </a:r>
          </a:p>
          <a:p>
            <a:r>
              <a:rPr lang="en-US" dirty="0" smtClean="0"/>
              <a:t>vectors</a:t>
            </a:r>
            <a:endParaRPr lang="en-US" dirty="0"/>
          </a:p>
        </p:txBody>
      </p:sp>
      <p:cxnSp>
        <p:nvCxnSpPr>
          <p:cNvPr id="39" name="Straight Arrow Connector 38"/>
          <p:cNvCxnSpPr>
            <a:stCxn id="37" idx="3"/>
          </p:cNvCxnSpPr>
          <p:nvPr/>
        </p:nvCxnSpPr>
        <p:spPr>
          <a:xfrm>
            <a:off x="5257800" y="3394502"/>
            <a:ext cx="1447800" cy="796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7" idx="3"/>
          </p:cNvCxnSpPr>
          <p:nvPr/>
        </p:nvCxnSpPr>
        <p:spPr>
          <a:xfrm>
            <a:off x="5257800" y="3394502"/>
            <a:ext cx="685800" cy="7202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2" presetClass="entr" presetSubtype="1" accel="50000" decel="5000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ppt_x"/>
                                          </p:val>
                                        </p:tav>
                                        <p:tav tm="100000">
                                          <p:val>
                                            <p:strVal val="#ppt_x"/>
                                          </p:val>
                                        </p:tav>
                                      </p:tavLst>
                                    </p:anim>
                                    <p:anim calcmode="lin" valueType="num">
                                      <p:cBhvr additive="base">
                                        <p:cTn id="11" dur="50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4" accel="50000" decel="5000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ppt_x"/>
                                          </p:val>
                                        </p:tav>
                                        <p:tav tm="100000">
                                          <p:val>
                                            <p:strVal val="#ppt_x"/>
                                          </p:val>
                                        </p:tav>
                                      </p:tavLst>
                                    </p:anim>
                                    <p:anim calcmode="lin" valueType="num">
                                      <p:cBhvr additive="base">
                                        <p:cTn id="1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Re-revisited</a:t>
            </a:r>
            <a:endParaRPr lang="en-US" dirty="0"/>
          </a:p>
        </p:txBody>
      </p:sp>
      <p:sp>
        <p:nvSpPr>
          <p:cNvPr id="3" name="Content Placeholder 2"/>
          <p:cNvSpPr>
            <a:spLocks noGrp="1"/>
          </p:cNvSpPr>
          <p:nvPr>
            <p:ph idx="1"/>
          </p:nvPr>
        </p:nvSpPr>
        <p:spPr/>
        <p:txBody>
          <a:bodyPr/>
          <a:lstStyle/>
          <a:p>
            <a:r>
              <a:rPr lang="en-US" dirty="0" smtClean="0"/>
              <a:t>Score </a:t>
            </a:r>
            <a:r>
              <a:rPr lang="en-US" dirty="0" smtClean="0">
                <a:latin typeface="Lucida Grande"/>
                <a:cs typeface="Lucida Grande"/>
              </a:rPr>
              <a:t>X</a:t>
            </a:r>
            <a:r>
              <a:rPr lang="en-US" dirty="0" smtClean="0"/>
              <a:t> using </a:t>
            </a:r>
            <a:r>
              <a:rPr lang="en-US" dirty="0" err="1" smtClean="0">
                <a:latin typeface="Lucida Grande"/>
                <a:cs typeface="Lucida Grande"/>
              </a:rPr>
              <a:t>f(X</a:t>
            </a:r>
            <a:r>
              <a:rPr lang="en-US" dirty="0" smtClean="0">
                <a:latin typeface="Lucida Grande"/>
                <a:cs typeface="Lucida Grande"/>
              </a:rPr>
              <a:t>)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Wingdings"/>
                <a:ea typeface="Wingdings"/>
                <a:cs typeface="Wingdings"/>
              </a:rPr>
              <a:t></a:t>
            </a:r>
            <a:r>
              <a:rPr lang="en-US" dirty="0" err="1" smtClean="0">
                <a:latin typeface="Lucida Grande"/>
                <a:cs typeface="Lucida Grande"/>
              </a:rPr>
              <a:t>X</a:t>
            </a:r>
            <a:r>
              <a:rPr lang="en-US" dirty="0" smtClean="0">
                <a:latin typeface="Lucida Grande"/>
                <a:cs typeface="Lucida Grande"/>
              </a:rPr>
              <a:t>) + </a:t>
            </a:r>
            <a:r>
              <a:rPr lang="en-US" dirty="0" err="1" smtClean="0">
                <a:latin typeface="Lucida Grande"/>
                <a:cs typeface="Lucida Grande"/>
              </a:rPr>
              <a:t>b</a:t>
            </a:r>
            <a:endParaRPr lang="en-US" dirty="0" smtClean="0"/>
          </a:p>
          <a:p>
            <a:r>
              <a:rPr lang="en-US" dirty="0" smtClean="0"/>
              <a:t>Generally, most of the </a:t>
            </a:r>
            <a:r>
              <a:rPr lang="en-US" dirty="0" err="1" smtClean="0">
                <a:latin typeface="Lucida Grande"/>
                <a:cs typeface="Lucida Grande"/>
              </a:rPr>
              <a:t>λ</a:t>
            </a:r>
            <a:r>
              <a:rPr lang="en-US" baseline="-25000" dirty="0" err="1" smtClean="0">
                <a:latin typeface="Lucida Grande"/>
                <a:cs typeface="Lucida Grande"/>
              </a:rPr>
              <a:t>i</a:t>
            </a:r>
            <a:r>
              <a:rPr lang="en-US" dirty="0" smtClean="0"/>
              <a:t> will be 0</a:t>
            </a:r>
          </a:p>
          <a:p>
            <a:r>
              <a:rPr lang="en-US" dirty="0" smtClean="0"/>
              <a:t>So, sum is not really </a:t>
            </a:r>
            <a:r>
              <a:rPr lang="en-US" dirty="0" err="1" smtClean="0">
                <a:latin typeface="Lucida Grande"/>
                <a:cs typeface="Lucida Grande"/>
              </a:rPr>
              <a:t>i</a:t>
            </a:r>
            <a:r>
              <a:rPr lang="en-US" dirty="0" smtClean="0">
                <a:latin typeface="Lucida Grande"/>
                <a:cs typeface="Lucida Grande"/>
              </a:rPr>
              <a:t>=1</a:t>
            </a:r>
            <a:r>
              <a:rPr lang="en-US" dirty="0" smtClean="0"/>
              <a:t> to </a:t>
            </a:r>
            <a:r>
              <a:rPr lang="en-US" dirty="0" smtClean="0">
                <a:latin typeface="Lucida Grande"/>
                <a:cs typeface="Lucida Grande"/>
              </a:rPr>
              <a:t>n</a:t>
            </a:r>
          </a:p>
          <a:p>
            <a:pPr lvl="1"/>
            <a:r>
              <a:rPr lang="en-US" dirty="0" smtClean="0"/>
              <a:t>Instead, sum is </a:t>
            </a:r>
            <a:r>
              <a:rPr lang="en-US" dirty="0" err="1" smtClean="0">
                <a:latin typeface="Lucida Grande"/>
                <a:cs typeface="Lucida Grande"/>
              </a:rPr>
              <a:t>i</a:t>
            </a:r>
            <a:r>
              <a:rPr lang="en-US" dirty="0" smtClean="0">
                <a:latin typeface="Lucida Grande"/>
                <a:cs typeface="Lucida Grande"/>
              </a:rPr>
              <a:t>=1</a:t>
            </a:r>
            <a:r>
              <a:rPr lang="en-US" dirty="0" smtClean="0"/>
              <a:t> to </a:t>
            </a:r>
            <a:r>
              <a:rPr lang="en-US" dirty="0" smtClean="0">
                <a:latin typeface="Lucida Grande"/>
                <a:cs typeface="Lucida Grande"/>
              </a:rPr>
              <a:t>s</a:t>
            </a:r>
          </a:p>
          <a:p>
            <a:pPr lvl="1"/>
            <a:r>
              <a:rPr lang="en-US" dirty="0" smtClean="0"/>
              <a:t>Where </a:t>
            </a:r>
            <a:r>
              <a:rPr lang="en-US" dirty="0" err="1" smtClean="0">
                <a:latin typeface="Lucida Grande"/>
                <a:cs typeface="Lucida Grande"/>
              </a:rPr>
              <a:t>s</a:t>
            </a:r>
            <a:r>
              <a:rPr lang="en-US" dirty="0" smtClean="0"/>
              <a:t> is number of support vectors</a:t>
            </a:r>
          </a:p>
          <a:p>
            <a:r>
              <a:rPr lang="en-US" dirty="0" smtClean="0"/>
              <a:t>Why does this matter?</a:t>
            </a:r>
          </a:p>
          <a:p>
            <a:pPr lvl="1"/>
            <a:r>
              <a:rPr lang="en-US" dirty="0" smtClean="0"/>
              <a:t>Typically, </a:t>
            </a:r>
            <a:r>
              <a:rPr lang="en-US" dirty="0" err="1" smtClean="0">
                <a:latin typeface="Lucida Grande"/>
                <a:cs typeface="Lucida Grande"/>
              </a:rPr>
              <a:t>n</a:t>
            </a:r>
            <a:r>
              <a:rPr lang="en-US" dirty="0" smtClean="0"/>
              <a:t> large, </a:t>
            </a:r>
            <a:r>
              <a:rPr lang="en-US" dirty="0" err="1" smtClean="0">
                <a:latin typeface="Lucida Grande"/>
                <a:cs typeface="Lucida Grande"/>
              </a:rPr>
              <a:t>s</a:t>
            </a:r>
            <a:r>
              <a:rPr lang="en-US" dirty="0" smtClean="0"/>
              <a:t> small, so </a:t>
            </a:r>
            <a:r>
              <a:rPr lang="en-US" i="1" dirty="0" smtClean="0"/>
              <a:t>fast</a:t>
            </a:r>
            <a:r>
              <a:rPr lang="en-US" dirty="0" smtClean="0"/>
              <a:t> scoring</a:t>
            </a:r>
          </a:p>
          <a:p>
            <a:pPr lvl="1"/>
            <a:r>
              <a:rPr lang="en-US" dirty="0" smtClean="0"/>
              <a:t>This </a:t>
            </a:r>
            <a:r>
              <a:rPr lang="en-US" dirty="0" err="1" smtClean="0">
                <a:latin typeface="Lucida Grande"/>
                <a:cs typeface="Lucida Grande"/>
              </a:rPr>
              <a:t>f(X</a:t>
            </a:r>
            <a:r>
              <a:rPr lang="en-US" dirty="0" smtClean="0">
                <a:latin typeface="Lucida Grande"/>
                <a:cs typeface="Lucida Grande"/>
              </a:rPr>
              <a:t>)</a:t>
            </a:r>
            <a:r>
              <a:rPr lang="en-US" dirty="0" smtClean="0"/>
              <a:t> is useful for other reasons too</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Soft Margin</a:t>
            </a:r>
            <a:endParaRPr lang="en-US" dirty="0"/>
          </a:p>
        </p:txBody>
      </p:sp>
      <p:sp>
        <p:nvSpPr>
          <p:cNvPr id="3" name="Content Placeholder 2"/>
          <p:cNvSpPr>
            <a:spLocks noGrp="1"/>
          </p:cNvSpPr>
          <p:nvPr>
            <p:ph idx="1"/>
          </p:nvPr>
        </p:nvSpPr>
        <p:spPr>
          <a:xfrm>
            <a:off x="381000" y="1676400"/>
            <a:ext cx="4572000" cy="4495800"/>
          </a:xfrm>
        </p:spPr>
        <p:txBody>
          <a:bodyPr/>
          <a:lstStyle/>
          <a:p>
            <a:r>
              <a:rPr lang="en-US" dirty="0" smtClean="0"/>
              <a:t>Suppose we relax “linearly separable”</a:t>
            </a:r>
          </a:p>
          <a:p>
            <a:r>
              <a:rPr lang="en-US" dirty="0" smtClean="0"/>
              <a:t>Tradeoff errors for bigger margin </a:t>
            </a:r>
            <a:r>
              <a:rPr lang="en-US" dirty="0" err="1" smtClean="0">
                <a:latin typeface="Lucida Grande"/>
                <a:cs typeface="Lucida Grande"/>
              </a:rPr>
              <a:t>m</a:t>
            </a:r>
            <a:r>
              <a:rPr lang="en-US" dirty="0" smtClean="0"/>
              <a:t>   </a:t>
            </a:r>
          </a:p>
          <a:p>
            <a:pPr lvl="1"/>
            <a:r>
              <a:rPr lang="en-US" dirty="0" smtClean="0"/>
              <a:t>More errors, but gain bigger margin</a:t>
            </a:r>
          </a:p>
          <a:p>
            <a:r>
              <a:rPr lang="en-US" dirty="0" smtClean="0"/>
              <a:t>Two types of errors illustrated here…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69</a:t>
            </a:fld>
            <a:endParaRPr lang="en-US"/>
          </a:p>
        </p:txBody>
      </p:sp>
      <p:cxnSp>
        <p:nvCxnSpPr>
          <p:cNvPr id="6" name="Straight Connector 5"/>
          <p:cNvCxnSpPr/>
          <p:nvPr/>
        </p:nvCxnSpPr>
        <p:spPr>
          <a:xfrm rot="5400000">
            <a:off x="4115594" y="4113212"/>
            <a:ext cx="2743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87194" y="5484812"/>
            <a:ext cx="3352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767354" y="3351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53994" y="3198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38754" y="34274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858794" y="409797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82594" y="3656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4835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63594" y="37322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376954" y="4037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620794" y="3960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834154" y="43418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6395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715794" y="50123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096794" y="4570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0967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020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401594" y="49514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401594" y="51800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82594" y="51038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791994" y="525621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52954" y="4326572"/>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87194" y="3581400"/>
            <a:ext cx="2667000" cy="1905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2"/>
            <a:endCxn id="10" idx="2"/>
          </p:cNvCxnSpPr>
          <p:nvPr/>
        </p:nvCxnSpPr>
        <p:spPr>
          <a:xfrm rot="10800000">
            <a:off x="6538754" y="3473132"/>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5861769" y="4104939"/>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648482" y="4224528"/>
            <a:ext cx="285190" cy="1848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799375" y="5238690"/>
            <a:ext cx="325730" cy="400110"/>
          </a:xfrm>
          <a:prstGeom prst="rect">
            <a:avLst/>
          </a:prstGeom>
          <a:noFill/>
        </p:spPr>
        <p:txBody>
          <a:bodyPr wrap="none" rtlCol="0">
            <a:spAutoFit/>
          </a:bodyPr>
          <a:lstStyle/>
          <a:p>
            <a:r>
              <a:rPr lang="en-US" sz="2000" dirty="0" err="1" smtClean="0">
                <a:latin typeface="Arial"/>
                <a:cs typeface="Arial"/>
              </a:rPr>
              <a:t>x</a:t>
            </a:r>
            <a:endParaRPr lang="en-US" baseline="-25000" dirty="0">
              <a:latin typeface="Arial"/>
              <a:cs typeface="Arial"/>
            </a:endParaRPr>
          </a:p>
        </p:txBody>
      </p:sp>
      <p:sp>
        <p:nvSpPr>
          <p:cNvPr id="34" name="TextBox 33"/>
          <p:cNvSpPr txBox="1"/>
          <p:nvPr/>
        </p:nvSpPr>
        <p:spPr>
          <a:xfrm>
            <a:off x="5334000" y="2343090"/>
            <a:ext cx="325730" cy="400110"/>
          </a:xfrm>
          <a:prstGeom prst="rect">
            <a:avLst/>
          </a:prstGeom>
          <a:noFill/>
        </p:spPr>
        <p:txBody>
          <a:bodyPr wrap="none" rtlCol="0">
            <a:spAutoFit/>
          </a:bodyPr>
          <a:lstStyle/>
          <a:p>
            <a:r>
              <a:rPr lang="en-US" sz="2000" dirty="0" err="1" smtClean="0">
                <a:latin typeface="Arial"/>
                <a:cs typeface="Arial"/>
              </a:rPr>
              <a:t>y</a:t>
            </a:r>
            <a:endParaRPr lang="en-US" baseline="-25000" dirty="0">
              <a:latin typeface="Arial"/>
              <a:cs typeface="Arial"/>
            </a:endParaRPr>
          </a:p>
        </p:txBody>
      </p:sp>
      <p:cxnSp>
        <p:nvCxnSpPr>
          <p:cNvPr id="35" name="Straight Connector 34"/>
          <p:cNvCxnSpPr/>
          <p:nvPr/>
        </p:nvCxnSpPr>
        <p:spPr>
          <a:xfrm>
            <a:off x="5486400" y="3124200"/>
            <a:ext cx="3333750" cy="238125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486400" y="4069080"/>
            <a:ext cx="2000250" cy="14287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7468394" y="4418012"/>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5400000">
            <a:off x="6757669" y="4519931"/>
            <a:ext cx="570380" cy="369718"/>
          </a:xfrm>
          <a:prstGeom prst="line">
            <a:avLst/>
          </a:prstGeom>
          <a:ln>
            <a:solidFill>
              <a:schemeClr val="accent1"/>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086600" y="4419600"/>
            <a:ext cx="472004" cy="461665"/>
          </a:xfrm>
          <a:prstGeom prst="rect">
            <a:avLst/>
          </a:prstGeom>
          <a:noFill/>
        </p:spPr>
        <p:txBody>
          <a:bodyPr wrap="none" rtlCol="0">
            <a:spAutoFit/>
          </a:bodyPr>
          <a:lstStyle/>
          <a:p>
            <a:r>
              <a:rPr lang="en-US" dirty="0" err="1" smtClean="0">
                <a:latin typeface="Lucida Grande"/>
                <a:cs typeface="Lucida Grande"/>
              </a:rPr>
              <a:t>m</a:t>
            </a:r>
            <a:endParaRPr lang="en-US" dirty="0">
              <a:latin typeface="Lucida Grande"/>
              <a:cs typeface="Lucida Grande"/>
            </a:endParaRPr>
          </a:p>
        </p:txBody>
      </p:sp>
      <p:sp>
        <p:nvSpPr>
          <p:cNvPr id="42" name="Oval 41"/>
          <p:cNvSpPr/>
          <p:nvPr/>
        </p:nvSpPr>
        <p:spPr>
          <a:xfrm>
            <a:off x="6537960" y="4114800"/>
            <a:ext cx="91440" cy="91440"/>
          </a:xfrm>
          <a:prstGeom prst="ellipse">
            <a:avLst/>
          </a:prstGeom>
          <a:solidFill>
            <a:schemeClr val="accent2"/>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096000" y="373380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a:t>
            </a:r>
            <a:endParaRPr lang="en-US" dirty="0"/>
          </a:p>
        </p:txBody>
      </p:sp>
      <p:sp>
        <p:nvSpPr>
          <p:cNvPr id="3" name="Content Placeholder 2"/>
          <p:cNvSpPr>
            <a:spLocks noGrp="1"/>
          </p:cNvSpPr>
          <p:nvPr>
            <p:ph idx="1"/>
          </p:nvPr>
        </p:nvSpPr>
        <p:spPr>
          <a:xfrm>
            <a:off x="609600" y="1676400"/>
            <a:ext cx="8077200" cy="4419600"/>
          </a:xfrm>
        </p:spPr>
        <p:txBody>
          <a:bodyPr/>
          <a:lstStyle/>
          <a:p>
            <a:r>
              <a:rPr lang="en-US" dirty="0" smtClean="0"/>
              <a:t>According to another author</a:t>
            </a:r>
            <a:r>
              <a:rPr lang="is-IS" dirty="0" smtClean="0"/>
              <a:t>…</a:t>
            </a:r>
          </a:p>
          <a:p>
            <a:pPr lvl="1"/>
            <a:r>
              <a:rPr lang="en-US" dirty="0" smtClean="0"/>
              <a:t>“SVMs are a rare example of a methodology where geometric intuition, elegant mathematics, theoretical guarantees, and practical algorithms meet”</a:t>
            </a:r>
          </a:p>
          <a:p>
            <a:r>
              <a:rPr lang="en-US" dirty="0" smtClean="0"/>
              <a:t>We have something to say about each aspect of this</a:t>
            </a:r>
            <a:r>
              <a:rPr lang="is-IS" dirty="0" smtClean="0"/>
              <a:t>…</a:t>
            </a:r>
            <a:endParaRPr lang="en-US" dirty="0" smtClean="0"/>
          </a:p>
          <a:p>
            <a:pPr lvl="1"/>
            <a:r>
              <a:rPr lang="en-US" dirty="0" smtClean="0"/>
              <a:t>Geometry, math, theory, and algorithms</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spTree>
    <p:extLst>
      <p:ext uri="{BB962C8B-B14F-4D97-AF65-F5344CB8AC3E}">
        <p14:creationId xmlns:p14="http://schemas.microsoft.com/office/powerpoint/2010/main" val="27862714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3" name="Content Placeholder 2"/>
          <p:cNvSpPr>
            <a:spLocks noGrp="1"/>
          </p:cNvSpPr>
          <p:nvPr>
            <p:ph idx="1"/>
          </p:nvPr>
        </p:nvSpPr>
        <p:spPr/>
        <p:txBody>
          <a:bodyPr/>
          <a:lstStyle/>
          <a:p>
            <a:r>
              <a:rPr lang="en-US" dirty="0" smtClean="0"/>
              <a:t>To account for errors, introduce “slack variables” </a:t>
            </a:r>
            <a:r>
              <a:rPr lang="en-US" dirty="0" err="1" smtClean="0">
                <a:latin typeface="Lucida Grande"/>
                <a:cs typeface="Lucida Grande"/>
              </a:rPr>
              <a:t>ε</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t> in optimization</a:t>
            </a:r>
          </a:p>
          <a:p>
            <a:r>
              <a:rPr lang="en-US" dirty="0" smtClean="0"/>
              <a:t>For red point </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,y</a:t>
            </a:r>
            <a:r>
              <a:rPr lang="en-US" baseline="-25000" dirty="0" err="1" smtClean="0">
                <a:latin typeface="Lucida Grande"/>
                <a:cs typeface="Lucida Grande"/>
              </a:rPr>
              <a:t>i</a:t>
            </a:r>
            <a:r>
              <a:rPr lang="en-US" dirty="0" smtClean="0">
                <a:latin typeface="Lucida Grande"/>
                <a:cs typeface="Lucida Grande"/>
              </a:rPr>
              <a:t>)</a:t>
            </a:r>
            <a:r>
              <a:rPr lang="en-US" dirty="0" smtClean="0"/>
              <a:t>, constraint is</a:t>
            </a:r>
          </a:p>
          <a:p>
            <a:pPr lvl="1">
              <a:buNone/>
            </a:pP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1 - </a:t>
            </a:r>
            <a:r>
              <a:rPr lang="en-US" dirty="0" err="1" smtClean="0">
                <a:latin typeface="Lucida Grande"/>
                <a:cs typeface="Lucida Grande"/>
              </a:rPr>
              <a:t>ε</a:t>
            </a:r>
            <a:r>
              <a:rPr lang="en-US" baseline="-25000" dirty="0" err="1" smtClean="0">
                <a:latin typeface="Lucida Grande"/>
                <a:cs typeface="Lucida Grande"/>
              </a:rPr>
              <a:t>i</a:t>
            </a:r>
            <a:r>
              <a:rPr lang="en-US" dirty="0" smtClean="0"/>
              <a:t>       </a:t>
            </a:r>
          </a:p>
          <a:p>
            <a:r>
              <a:rPr lang="en-US" dirty="0" smtClean="0"/>
              <a:t>For blue point </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,y</a:t>
            </a:r>
            <a:r>
              <a:rPr lang="en-US" baseline="-25000" dirty="0" err="1" smtClean="0">
                <a:latin typeface="Lucida Grande"/>
                <a:cs typeface="Lucida Grande"/>
              </a:rPr>
              <a:t>i</a:t>
            </a:r>
            <a:r>
              <a:rPr lang="en-US" dirty="0" smtClean="0">
                <a:latin typeface="Lucida Grande"/>
                <a:cs typeface="Lucida Grande"/>
              </a:rPr>
              <a:t>)</a:t>
            </a:r>
            <a:r>
              <a:rPr lang="en-US" dirty="0" smtClean="0"/>
              <a:t>, constraint is</a:t>
            </a:r>
          </a:p>
          <a:p>
            <a:pPr lvl="1">
              <a:buNone/>
            </a:pPr>
            <a:r>
              <a:rPr lang="en-US" dirty="0" smtClean="0">
                <a:latin typeface="Lucida Grande"/>
                <a:cs typeface="Lucida Grande"/>
              </a:rPr>
              <a:t>w</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 w</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-1 + </a:t>
            </a:r>
            <a:r>
              <a:rPr lang="en-US" dirty="0" err="1" smtClean="0">
                <a:latin typeface="Lucida Grande"/>
                <a:cs typeface="Lucida Grande"/>
              </a:rPr>
              <a:t>ε</a:t>
            </a:r>
            <a:r>
              <a:rPr lang="en-US" baseline="-25000" dirty="0" err="1" smtClean="0">
                <a:latin typeface="Lucida Grande"/>
                <a:cs typeface="Lucida Grande"/>
              </a:rPr>
              <a:t>i</a:t>
            </a:r>
            <a:r>
              <a:rPr lang="en-US" dirty="0" smtClean="0"/>
              <a:t>       </a:t>
            </a:r>
          </a:p>
          <a:p>
            <a:r>
              <a:rPr lang="en-US" dirty="0" smtClean="0"/>
              <a:t>Minimize: </a:t>
            </a:r>
            <a:r>
              <a:rPr lang="en-US" dirty="0">
                <a:latin typeface="Lucida Grande"/>
                <a:cs typeface="Lucida Grande"/>
              </a:rPr>
              <a:t>(w</a:t>
            </a:r>
            <a:r>
              <a:rPr lang="en-US" baseline="-25000" dirty="0">
                <a:latin typeface="Lucida Grande"/>
                <a:cs typeface="Lucida Grande"/>
              </a:rPr>
              <a:t>1</a:t>
            </a:r>
            <a:r>
              <a:rPr lang="en-US" baseline="30000" dirty="0">
                <a:latin typeface="Lucida Grande"/>
                <a:cs typeface="Lucida Grande"/>
              </a:rPr>
              <a:t>2</a:t>
            </a:r>
            <a:r>
              <a:rPr lang="en-US" dirty="0">
                <a:latin typeface="Lucida Grande"/>
                <a:cs typeface="Lucida Grande"/>
              </a:rPr>
              <a:t> + w</a:t>
            </a:r>
            <a:r>
              <a:rPr lang="en-US" baseline="-25000" dirty="0">
                <a:latin typeface="Lucida Grande"/>
                <a:cs typeface="Lucida Grande"/>
              </a:rPr>
              <a:t>2</a:t>
            </a:r>
            <a:r>
              <a:rPr lang="en-US" baseline="30000" dirty="0">
                <a:latin typeface="Lucida Grande"/>
                <a:cs typeface="Lucida Grande"/>
              </a:rPr>
              <a:t>2</a:t>
            </a:r>
            <a:r>
              <a:rPr lang="en-US" dirty="0">
                <a:latin typeface="Lucida Grande"/>
                <a:cs typeface="Lucida Grande"/>
              </a:rPr>
              <a:t>) / 2</a:t>
            </a:r>
            <a:r>
              <a:rPr lang="en-US" dirty="0"/>
              <a:t> </a:t>
            </a:r>
            <a:r>
              <a:rPr lang="en-US" dirty="0" smtClean="0">
                <a:latin typeface="Lucida Grande"/>
                <a:cs typeface="Lucida Grande"/>
              </a:rPr>
              <a:t>+ C </a:t>
            </a:r>
            <a:r>
              <a:rPr lang="en-US" dirty="0" err="1" smtClean="0">
                <a:latin typeface="Lucida Grande"/>
                <a:cs typeface="Lucida Grande"/>
              </a:rPr>
              <a:t>Σ</a:t>
            </a:r>
            <a:r>
              <a:rPr lang="en-US" baseline="-25000" dirty="0" smtClean="0">
                <a:latin typeface="Lucida Grande"/>
                <a:cs typeface="Lucida Grande"/>
              </a:rPr>
              <a:t> </a:t>
            </a:r>
            <a:r>
              <a:rPr lang="en-US" dirty="0" err="1" smtClean="0">
                <a:latin typeface="Lucida Grande"/>
                <a:cs typeface="Lucida Grande"/>
              </a:rPr>
              <a:t>ε</a:t>
            </a:r>
            <a:r>
              <a:rPr lang="en-US" baseline="-25000" dirty="0" err="1" smtClean="0">
                <a:latin typeface="Lucida Grande"/>
                <a:cs typeface="Lucida Grande"/>
              </a:rPr>
              <a:t>i</a:t>
            </a:r>
            <a:r>
              <a:rPr lang="en-US" baseline="-25000" dirty="0" smtClean="0">
                <a:latin typeface="Lucida Grande"/>
                <a:cs typeface="Lucida Grande"/>
              </a:rPr>
              <a:t> </a:t>
            </a:r>
            <a:endParaRPr lang="en-US" dirty="0" smtClean="0"/>
          </a:p>
          <a:p>
            <a:r>
              <a:rPr lang="en-US" dirty="0" smtClean="0"/>
              <a:t>Subject to constraints above</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Problem</a:t>
            </a:r>
            <a:endParaRPr lang="en-US" dirty="0"/>
          </a:p>
        </p:txBody>
      </p:sp>
      <p:sp>
        <p:nvSpPr>
          <p:cNvPr id="3" name="Content Placeholder 2"/>
          <p:cNvSpPr>
            <a:spLocks noGrp="1"/>
          </p:cNvSpPr>
          <p:nvPr>
            <p:ph idx="1"/>
          </p:nvPr>
        </p:nvSpPr>
        <p:spPr>
          <a:xfrm>
            <a:off x="685800" y="1676400"/>
            <a:ext cx="8001000" cy="4495800"/>
          </a:xfrm>
        </p:spPr>
        <p:txBody>
          <a:bodyPr/>
          <a:lstStyle/>
          <a:p>
            <a:r>
              <a:rPr lang="en-US" dirty="0" smtClean="0"/>
              <a:t>Work thru details, dual problem is…</a:t>
            </a:r>
          </a:p>
          <a:p>
            <a:r>
              <a:rPr lang="en-US" dirty="0" smtClean="0"/>
              <a:t>Max: </a:t>
            </a:r>
            <a:r>
              <a:rPr lang="en-US" dirty="0" smtClean="0">
                <a:latin typeface="Lucida Grande"/>
                <a:cs typeface="Lucida Grande"/>
              </a:rPr>
              <a:t>L(λ)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½ ΣΣ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λ</a:t>
            </a:r>
            <a:r>
              <a:rPr lang="en-US" baseline="-25000" dirty="0" err="1" smtClean="0">
                <a:latin typeface="Lucida Grande"/>
                <a:cs typeface="Lucida Grande"/>
              </a:rPr>
              <a:t>j</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j</a:t>
            </a:r>
            <a:r>
              <a:rPr lang="en-US" baseline="-25000" dirty="0" smtClean="0">
                <a:latin typeface="Lucida Grande"/>
                <a:cs typeface="Lucida Grande"/>
              </a:rPr>
              <a:t> </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i</a:t>
            </a:r>
            <a:r>
              <a:rPr lang="en-US" dirty="0" err="1">
                <a:latin typeface="Wingdings"/>
                <a:ea typeface="Wingdings"/>
                <a:cs typeface="Wingdings"/>
              </a:rPr>
              <a:t></a:t>
            </a:r>
            <a:r>
              <a:rPr lang="en-US" dirty="0" err="1">
                <a:latin typeface="Lucida Grande"/>
                <a:cs typeface="Lucida Grande"/>
              </a:rPr>
              <a:t>X</a:t>
            </a:r>
            <a:r>
              <a:rPr lang="en-US" baseline="-25000" dirty="0" err="1">
                <a:latin typeface="Lucida Grande"/>
                <a:cs typeface="Lucida Grande"/>
              </a:rPr>
              <a:t>j</a:t>
            </a:r>
            <a:r>
              <a:rPr lang="en-US" dirty="0">
                <a:latin typeface="Lucida Grande"/>
                <a:cs typeface="Lucida Grande"/>
              </a:rPr>
              <a:t>) </a:t>
            </a:r>
            <a:endParaRPr lang="en-US" dirty="0" smtClean="0"/>
          </a:p>
          <a:p>
            <a:r>
              <a:rPr lang="en-US" dirty="0" smtClean="0"/>
              <a:t>Subject to: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and </a:t>
            </a:r>
            <a:r>
              <a:rPr lang="en-US" dirty="0" smtClean="0">
                <a:latin typeface="Lucida Grande"/>
                <a:cs typeface="Lucida Grande"/>
              </a:rPr>
              <a:t>C ≥ </a:t>
            </a:r>
            <a:r>
              <a:rPr lang="en-US" dirty="0" err="1" smtClean="0">
                <a:latin typeface="Lucida Grande"/>
                <a:cs typeface="Lucida Grande"/>
              </a:rPr>
              <a:t>λ</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 </a:t>
            </a:r>
          </a:p>
          <a:p>
            <a:pPr lvl="1"/>
            <a:r>
              <a:rPr lang="en-US" dirty="0" smtClean="0"/>
              <a:t>Only difference is </a:t>
            </a:r>
            <a:r>
              <a:rPr lang="en-US" dirty="0" smtClean="0">
                <a:latin typeface="Lucida Grande"/>
                <a:cs typeface="Lucida Grande"/>
              </a:rPr>
              <a:t>C ≥ </a:t>
            </a:r>
            <a:r>
              <a:rPr lang="en-US" dirty="0" err="1" smtClean="0">
                <a:latin typeface="Lucida Grande"/>
                <a:cs typeface="Lucida Grande"/>
              </a:rPr>
              <a:t>λ</a:t>
            </a:r>
            <a:r>
              <a:rPr lang="en-US" baseline="-25000" dirty="0" err="1" smtClean="0">
                <a:latin typeface="Lucida Grande"/>
                <a:cs typeface="Lucida Grande"/>
              </a:rPr>
              <a:t>i</a:t>
            </a:r>
            <a:r>
              <a:rPr lang="en-US" dirty="0" smtClean="0"/>
              <a:t> condition</a:t>
            </a:r>
          </a:p>
          <a:p>
            <a:r>
              <a:rPr lang="en-US" dirty="0" smtClean="0"/>
              <a:t>We specify </a:t>
            </a:r>
            <a:r>
              <a:rPr lang="en-US" dirty="0" smtClean="0">
                <a:latin typeface="Lucida Grande"/>
                <a:cs typeface="Lucida Grande"/>
              </a:rPr>
              <a:t>C</a:t>
            </a:r>
            <a:r>
              <a:rPr lang="en-US" dirty="0" smtClean="0"/>
              <a:t> when training</a:t>
            </a:r>
          </a:p>
          <a:p>
            <a:r>
              <a:rPr lang="en-US" dirty="0" smtClean="0"/>
              <a:t>Bottom line?</a:t>
            </a:r>
          </a:p>
          <a:p>
            <a:pPr lvl="1"/>
            <a:r>
              <a:rPr lang="en-US" dirty="0" smtClean="0"/>
              <a:t>Allowing for errors changes constraints</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Scoring</a:t>
            </a:r>
            <a:br>
              <a:rPr lang="en-US" dirty="0" smtClean="0"/>
            </a:br>
            <a:r>
              <a:rPr lang="en-US" dirty="0" smtClean="0"/>
              <a:t>Re-re-revisited</a:t>
            </a:r>
            <a:endParaRPr lang="en-US" dirty="0"/>
          </a:p>
        </p:txBody>
      </p:sp>
      <p:sp>
        <p:nvSpPr>
          <p:cNvPr id="3" name="Content Placeholder 2"/>
          <p:cNvSpPr>
            <a:spLocks noGrp="1"/>
          </p:cNvSpPr>
          <p:nvPr>
            <p:ph idx="1"/>
          </p:nvPr>
        </p:nvSpPr>
        <p:spPr>
          <a:xfrm>
            <a:off x="685800" y="1752600"/>
            <a:ext cx="8001000" cy="4495800"/>
          </a:xfrm>
        </p:spPr>
        <p:txBody>
          <a:bodyPr/>
          <a:lstStyle/>
          <a:p>
            <a:r>
              <a:rPr lang="en-US" dirty="0" smtClean="0"/>
              <a:t>Training</a:t>
            </a:r>
          </a:p>
          <a:p>
            <a:pPr lvl="1"/>
            <a:r>
              <a:rPr lang="en-US" dirty="0" smtClean="0"/>
              <a:t>Maximize: </a:t>
            </a:r>
            <a:r>
              <a:rPr lang="en-US" dirty="0" smtClean="0">
                <a:latin typeface="Lucida Grande"/>
                <a:cs typeface="Lucida Grande"/>
              </a:rPr>
              <a:t>L(λ)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½ ΣΣ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λ</a:t>
            </a:r>
            <a:r>
              <a:rPr lang="en-US" baseline="-25000" dirty="0" err="1" smtClean="0">
                <a:latin typeface="Lucida Grande"/>
                <a:cs typeface="Lucida Grande"/>
              </a:rPr>
              <a:t>j</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j</a:t>
            </a:r>
            <a:r>
              <a:rPr lang="en-US" baseline="-25000" dirty="0" smtClean="0">
                <a:latin typeface="Lucida Grande"/>
                <a:cs typeface="Lucida Grande"/>
              </a:rPr>
              <a:t> </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i</a:t>
            </a:r>
            <a:r>
              <a:rPr lang="en-US" dirty="0" err="1">
                <a:latin typeface="Wingdings"/>
                <a:ea typeface="Wingdings"/>
                <a:cs typeface="Wingdings"/>
              </a:rPr>
              <a:t></a:t>
            </a:r>
            <a:r>
              <a:rPr lang="en-US" dirty="0" err="1">
                <a:latin typeface="Lucida Grande"/>
                <a:cs typeface="Lucida Grande"/>
              </a:rPr>
              <a:t>X</a:t>
            </a:r>
            <a:r>
              <a:rPr lang="en-US" baseline="-25000" dirty="0" err="1">
                <a:latin typeface="Lucida Grande"/>
                <a:cs typeface="Lucida Grande"/>
              </a:rPr>
              <a:t>j</a:t>
            </a:r>
            <a:r>
              <a:rPr lang="en-US" dirty="0">
                <a:latin typeface="Lucida Grande"/>
                <a:cs typeface="Lucida Grande"/>
              </a:rPr>
              <a:t>) </a:t>
            </a:r>
            <a:endParaRPr lang="en-US" dirty="0" smtClean="0"/>
          </a:p>
          <a:p>
            <a:pPr lvl="1"/>
            <a:r>
              <a:rPr lang="en-US" dirty="0" smtClean="0"/>
              <a:t>Subject to: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and </a:t>
            </a:r>
            <a:r>
              <a:rPr lang="en-US" dirty="0" smtClean="0">
                <a:latin typeface="Lucida Grande"/>
                <a:cs typeface="Lucida Grande"/>
              </a:rPr>
              <a:t>C ≥ </a:t>
            </a:r>
            <a:r>
              <a:rPr lang="en-US" dirty="0" err="1" smtClean="0">
                <a:latin typeface="Lucida Grande"/>
                <a:cs typeface="Lucida Grande"/>
              </a:rPr>
              <a:t>λ</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 </a:t>
            </a:r>
            <a:endParaRPr lang="en-US" dirty="0" smtClean="0"/>
          </a:p>
          <a:p>
            <a:pPr lvl="1"/>
            <a:r>
              <a:rPr lang="en-US" dirty="0" smtClean="0"/>
              <a:t>Where </a:t>
            </a:r>
            <a:r>
              <a:rPr lang="en-US" dirty="0" smtClean="0">
                <a:latin typeface="Lucida Grande"/>
                <a:cs typeface="Lucida Grande"/>
              </a:rPr>
              <a:t>C</a:t>
            </a:r>
            <a:r>
              <a:rPr lang="en-US" dirty="0" smtClean="0"/>
              <a:t> specified by user</a:t>
            </a:r>
          </a:p>
          <a:p>
            <a:r>
              <a:rPr lang="en-US" dirty="0" smtClean="0"/>
              <a:t>Scoring: Given </a:t>
            </a:r>
            <a:r>
              <a:rPr lang="en-US" dirty="0" smtClean="0">
                <a:latin typeface="Lucida Grande"/>
                <a:cs typeface="Lucida Grande"/>
              </a:rPr>
              <a:t>X=(</a:t>
            </a:r>
            <a:r>
              <a:rPr lang="en-US" dirty="0" err="1" smtClean="0">
                <a:latin typeface="Lucida Grande"/>
                <a:cs typeface="Lucida Grande"/>
              </a:rPr>
              <a:t>x,y</a:t>
            </a:r>
            <a:r>
              <a:rPr lang="en-US" dirty="0" smtClean="0">
                <a:latin typeface="Lucida Grande"/>
                <a:cs typeface="Lucida Grande"/>
              </a:rPr>
              <a:t>)</a:t>
            </a:r>
            <a:r>
              <a:rPr lang="en-US" dirty="0" smtClean="0"/>
              <a:t>   </a:t>
            </a:r>
          </a:p>
          <a:p>
            <a:pPr lvl="1"/>
            <a:r>
              <a:rPr lang="en-US" dirty="0" smtClean="0"/>
              <a:t>Compute </a:t>
            </a:r>
            <a:r>
              <a:rPr lang="en-US" dirty="0" err="1" smtClean="0">
                <a:latin typeface="Lucida Grande"/>
                <a:cs typeface="Lucida Grande"/>
              </a:rPr>
              <a:t>f(X</a:t>
            </a:r>
            <a:r>
              <a:rPr lang="en-US" dirty="0" smtClean="0">
                <a:latin typeface="Lucida Grande"/>
                <a:cs typeface="Lucida Grande"/>
              </a:rPr>
              <a:t>)=</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Wingdings"/>
                <a:ea typeface="Wingdings"/>
                <a:cs typeface="Wingdings"/>
              </a:rPr>
              <a:t></a:t>
            </a:r>
            <a:r>
              <a:rPr lang="en-US" dirty="0" err="1" smtClean="0">
                <a:latin typeface="Lucida Grande"/>
                <a:cs typeface="Lucida Grande"/>
              </a:rPr>
              <a:t>X)+b</a:t>
            </a:r>
            <a:r>
              <a:rPr lang="en-US" dirty="0" smtClean="0">
                <a:cs typeface="Lucida Grande"/>
              </a:rPr>
              <a:t>, w</a:t>
            </a:r>
            <a:r>
              <a:rPr lang="en-US" dirty="0" smtClean="0"/>
              <a:t>here sum is over support vectors</a:t>
            </a:r>
          </a:p>
          <a:p>
            <a:pPr lvl="1"/>
            <a:r>
              <a:rPr lang="en-US" dirty="0" smtClean="0"/>
              <a:t>If </a:t>
            </a:r>
            <a:r>
              <a:rPr lang="en-US" dirty="0" err="1" smtClean="0">
                <a:latin typeface="Lucida Grande"/>
                <a:cs typeface="Lucida Grande"/>
              </a:rPr>
              <a:t>f(X</a:t>
            </a:r>
            <a:r>
              <a:rPr lang="en-US" dirty="0" smtClean="0">
                <a:latin typeface="Lucida Grande"/>
                <a:cs typeface="Lucida Grande"/>
              </a:rPr>
              <a:t>) &lt; 0</a:t>
            </a:r>
            <a:r>
              <a:rPr lang="en-US" dirty="0" smtClean="0"/>
              <a:t>, then </a:t>
            </a:r>
            <a:r>
              <a:rPr lang="en-US" dirty="0" smtClean="0">
                <a:latin typeface="Lucida Grande"/>
                <a:cs typeface="Lucida Grande"/>
              </a:rPr>
              <a:t>X</a:t>
            </a:r>
            <a:r>
              <a:rPr lang="en-US" dirty="0" smtClean="0"/>
              <a:t> is “blue”</a:t>
            </a:r>
            <a:r>
              <a:rPr lang="en-US" dirty="0" smtClean="0">
                <a:latin typeface="Lucida Grande"/>
                <a:cs typeface="Lucida Grande"/>
              </a:rPr>
              <a:t>;</a:t>
            </a:r>
            <a:r>
              <a:rPr lang="en-US" dirty="0" smtClean="0"/>
              <a:t> else it’s “red”</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Kernel Trick</a:t>
            </a:r>
            <a:endParaRPr lang="en-US" dirty="0"/>
          </a:p>
        </p:txBody>
      </p:sp>
      <p:sp>
        <p:nvSpPr>
          <p:cNvPr id="3" name="Content Placeholder 2"/>
          <p:cNvSpPr>
            <a:spLocks noGrp="1"/>
          </p:cNvSpPr>
          <p:nvPr>
            <p:ph idx="1"/>
          </p:nvPr>
        </p:nvSpPr>
        <p:spPr>
          <a:xfrm>
            <a:off x="685800" y="1447800"/>
            <a:ext cx="8153400" cy="4572000"/>
          </a:xfrm>
        </p:spPr>
        <p:txBody>
          <a:bodyPr/>
          <a:lstStyle/>
          <a:p>
            <a:r>
              <a:rPr lang="en-US" sz="2800" dirty="0" smtClean="0"/>
              <a:t>Finally, we can make sense of kernel trick</a:t>
            </a:r>
          </a:p>
          <a:p>
            <a:r>
              <a:rPr lang="en-US" sz="2800" dirty="0" smtClean="0"/>
              <a:t>Recall </a:t>
            </a:r>
            <a:r>
              <a:rPr lang="en-US" sz="2800" dirty="0" smtClean="0">
                <a:latin typeface="Lucida Grande"/>
                <a:cs typeface="Lucida Grande"/>
              </a:rPr>
              <a:t>X</a:t>
            </a:r>
            <a:r>
              <a:rPr lang="en-US" sz="2800" baseline="-25000" dirty="0" smtClean="0">
                <a:latin typeface="Lucida Grande"/>
                <a:cs typeface="Lucida Grande"/>
              </a:rPr>
              <a:t>1</a:t>
            </a:r>
            <a:r>
              <a:rPr lang="en-US" sz="2800" dirty="0" smtClean="0">
                <a:latin typeface="Lucida Grande"/>
                <a:cs typeface="Lucida Grande"/>
              </a:rPr>
              <a:t>,X</a:t>
            </a:r>
            <a:r>
              <a:rPr lang="en-US" sz="2800" baseline="-25000" dirty="0" smtClean="0">
                <a:latin typeface="Lucida Grande"/>
                <a:cs typeface="Lucida Grande"/>
              </a:rPr>
              <a:t>2</a:t>
            </a:r>
            <a:r>
              <a:rPr lang="en-US" sz="2800" dirty="0" smtClean="0">
                <a:latin typeface="Lucida Grande"/>
                <a:cs typeface="Lucida Grande"/>
              </a:rPr>
              <a:t>,…,</a:t>
            </a:r>
            <a:r>
              <a:rPr lang="en-US" sz="2800" dirty="0" err="1" smtClean="0">
                <a:latin typeface="Lucida Grande"/>
                <a:cs typeface="Lucida Grande"/>
              </a:rPr>
              <a:t>X</a:t>
            </a:r>
            <a:r>
              <a:rPr lang="en-US" sz="2800" baseline="-25000" dirty="0" err="1" smtClean="0">
                <a:latin typeface="Lucida Grande"/>
                <a:cs typeface="Lucida Grande"/>
              </a:rPr>
              <a:t>n</a:t>
            </a:r>
            <a:r>
              <a:rPr lang="en-US" sz="2800" dirty="0" smtClean="0"/>
              <a:t> are training vectors</a:t>
            </a:r>
          </a:p>
          <a:p>
            <a:pPr lvl="1"/>
            <a:r>
              <a:rPr lang="en-US" sz="2400" dirty="0" smtClean="0"/>
              <a:t>For </a:t>
            </a:r>
            <a:r>
              <a:rPr lang="en-US" sz="2400" b="1" dirty="0" smtClean="0">
                <a:solidFill>
                  <a:srgbClr val="3366FF"/>
                </a:solidFill>
              </a:rPr>
              <a:t>training</a:t>
            </a:r>
            <a:r>
              <a:rPr lang="en-US" sz="2400" dirty="0" smtClean="0"/>
              <a:t>, the </a:t>
            </a:r>
            <a:r>
              <a:rPr lang="en-US" sz="2400" dirty="0" smtClean="0">
                <a:latin typeface="Lucida Grande"/>
                <a:cs typeface="Lucida Grande"/>
              </a:rPr>
              <a:t>X</a:t>
            </a:r>
            <a:r>
              <a:rPr lang="en-US" sz="2400" baseline="-25000" dirty="0" smtClean="0">
                <a:latin typeface="Lucida Grande"/>
                <a:cs typeface="Lucida Grande"/>
              </a:rPr>
              <a:t>i</a:t>
            </a:r>
            <a:r>
              <a:rPr lang="en-US" sz="2400" dirty="0" smtClean="0"/>
              <a:t> only appear as </a:t>
            </a:r>
            <a:r>
              <a:rPr lang="en-US" sz="2400" dirty="0" err="1" smtClean="0">
                <a:latin typeface="Lucida Grande"/>
                <a:cs typeface="Lucida Grande"/>
              </a:rPr>
              <a:t>X</a:t>
            </a:r>
            <a:r>
              <a:rPr lang="en-US" sz="2400" baseline="-25000" dirty="0" err="1" smtClean="0">
                <a:latin typeface="Lucida Grande"/>
                <a:cs typeface="Lucida Grande"/>
              </a:rPr>
              <a:t>i</a:t>
            </a:r>
            <a:r>
              <a:rPr lang="en-US" sz="2400" dirty="0" err="1" smtClean="0">
                <a:latin typeface="Wingdings"/>
                <a:ea typeface="Wingdings"/>
                <a:cs typeface="Wingdings"/>
              </a:rPr>
              <a:t></a:t>
            </a:r>
            <a:r>
              <a:rPr lang="en-US" sz="2400" dirty="0" err="1" smtClean="0">
                <a:latin typeface="Lucida Grande"/>
                <a:cs typeface="Lucida Grande"/>
              </a:rPr>
              <a:t>X</a:t>
            </a:r>
            <a:r>
              <a:rPr lang="en-US" sz="2400" baseline="-25000" dirty="0" err="1" smtClean="0">
                <a:latin typeface="Lucida Grande"/>
                <a:cs typeface="Lucida Grande"/>
              </a:rPr>
              <a:t>j</a:t>
            </a:r>
            <a:endParaRPr lang="en-US" sz="2400" dirty="0" smtClean="0"/>
          </a:p>
          <a:p>
            <a:pPr lvl="1"/>
            <a:r>
              <a:rPr lang="en-US" sz="2400" dirty="0" smtClean="0"/>
              <a:t>When </a:t>
            </a:r>
            <a:r>
              <a:rPr lang="en-US" sz="2400" b="1" dirty="0" smtClean="0">
                <a:solidFill>
                  <a:srgbClr val="3366FF"/>
                </a:solidFill>
              </a:rPr>
              <a:t>scoring</a:t>
            </a:r>
            <a:r>
              <a:rPr lang="en-US" sz="2400" dirty="0" smtClean="0"/>
              <a:t> </a:t>
            </a:r>
            <a:r>
              <a:rPr lang="en-US" sz="2400" dirty="0" smtClean="0">
                <a:latin typeface="Lucida Grande"/>
                <a:cs typeface="Lucida Grande"/>
              </a:rPr>
              <a:t>X</a:t>
            </a:r>
            <a:r>
              <a:rPr lang="en-US" sz="2400" dirty="0" smtClean="0"/>
              <a:t>, the </a:t>
            </a:r>
            <a:r>
              <a:rPr lang="en-US" sz="2400" dirty="0" smtClean="0">
                <a:latin typeface="Lucida Grande"/>
                <a:cs typeface="Lucida Grande"/>
              </a:rPr>
              <a:t>X</a:t>
            </a:r>
            <a:r>
              <a:rPr lang="en-US" sz="2400" baseline="-25000" dirty="0" smtClean="0">
                <a:latin typeface="Lucida Grande"/>
                <a:cs typeface="Lucida Grande"/>
              </a:rPr>
              <a:t>i</a:t>
            </a:r>
            <a:r>
              <a:rPr lang="en-US" sz="2400" dirty="0" smtClean="0"/>
              <a:t> only appear as </a:t>
            </a:r>
            <a:r>
              <a:rPr lang="en-US" sz="2400" dirty="0" err="1" smtClean="0">
                <a:latin typeface="Lucida Grande"/>
                <a:cs typeface="Lucida Grande"/>
              </a:rPr>
              <a:t>X</a:t>
            </a:r>
            <a:r>
              <a:rPr lang="en-US" sz="2400" baseline="-25000" dirty="0" err="1" smtClean="0">
                <a:latin typeface="Lucida Grande"/>
                <a:cs typeface="Lucida Grande"/>
              </a:rPr>
              <a:t>i</a:t>
            </a:r>
            <a:r>
              <a:rPr lang="en-US" sz="2400" dirty="0" err="1" smtClean="0">
                <a:latin typeface="Wingdings"/>
                <a:ea typeface="Wingdings"/>
                <a:cs typeface="Wingdings"/>
              </a:rPr>
              <a:t></a:t>
            </a:r>
            <a:r>
              <a:rPr lang="en-US" sz="2400" dirty="0" err="1" smtClean="0">
                <a:latin typeface="Lucida Grande"/>
                <a:cs typeface="Lucida Grande"/>
              </a:rPr>
              <a:t>X</a:t>
            </a:r>
            <a:endParaRPr lang="en-US" sz="2400" dirty="0" smtClean="0"/>
          </a:p>
          <a:p>
            <a:r>
              <a:rPr lang="en-US" sz="2800" dirty="0" smtClean="0"/>
              <a:t>Can transform input data to feature space</a:t>
            </a:r>
          </a:p>
          <a:p>
            <a:pPr lvl="1"/>
            <a:r>
              <a:rPr lang="en-US" sz="2400" dirty="0" smtClean="0"/>
              <a:t>Then compute dot products in the feature space</a:t>
            </a:r>
          </a:p>
          <a:p>
            <a:r>
              <a:rPr lang="en-US" sz="2800" dirty="0" smtClean="0"/>
              <a:t>Effect is to replace “</a:t>
            </a:r>
            <a:r>
              <a:rPr lang="en-US" sz="2800" dirty="0" smtClean="0">
                <a:latin typeface="Wingdings"/>
                <a:ea typeface="Wingdings"/>
                <a:cs typeface="Wingdings"/>
              </a:rPr>
              <a:t></a:t>
            </a:r>
            <a:r>
              <a:rPr lang="en-US" sz="2800" dirty="0" smtClean="0"/>
              <a:t>” with</a:t>
            </a:r>
            <a:r>
              <a:rPr lang="en-US" sz="2800" dirty="0"/>
              <a:t> </a:t>
            </a:r>
            <a:r>
              <a:rPr lang="is-IS" sz="2800" dirty="0" smtClean="0"/>
              <a:t>s</a:t>
            </a:r>
            <a:r>
              <a:rPr lang="en-US" sz="2800" dirty="0" err="1" smtClean="0"/>
              <a:t>omething</a:t>
            </a:r>
            <a:r>
              <a:rPr lang="en-US" sz="2800" dirty="0" smtClean="0"/>
              <a:t> defined in higher dimensions</a:t>
            </a:r>
          </a:p>
          <a:p>
            <a:pPr lvl="1"/>
            <a:r>
              <a:rPr lang="en-US" sz="2400" dirty="0" smtClean="0"/>
              <a:t>And since dot product in feature space</a:t>
            </a:r>
            <a:r>
              <a:rPr lang="mr-IN" sz="2400" dirty="0" smtClean="0"/>
              <a:t>…</a:t>
            </a:r>
            <a:endParaRPr lang="en-US" sz="2400" dirty="0" smtClean="0"/>
          </a:p>
          <a:p>
            <a:pPr lvl="1"/>
            <a:r>
              <a:rPr lang="mr-IN" sz="2400" dirty="0" smtClean="0"/>
              <a:t>…</a:t>
            </a:r>
            <a:r>
              <a:rPr lang="en-US" sz="2400" dirty="0" smtClean="0"/>
              <a:t>it is easy to compute (in terms of input space)</a:t>
            </a:r>
            <a:endParaRPr lang="en-US" sz="2400" dirty="0"/>
          </a:p>
        </p:txBody>
      </p:sp>
      <p:sp>
        <p:nvSpPr>
          <p:cNvPr id="4" name="Footer Placeholder 3"/>
          <p:cNvSpPr>
            <a:spLocks noGrp="1"/>
          </p:cNvSpPr>
          <p:nvPr>
            <p:ph type="ftr" sz="quarter" idx="10"/>
          </p:nvPr>
        </p:nvSpPr>
        <p:spPr/>
        <p:txBody>
          <a:bodyPr/>
          <a:lstStyle/>
          <a:p>
            <a:pPr>
              <a:defRPr/>
            </a:pPr>
            <a:r>
              <a:rPr lang="en-US" dirty="0"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Example</a:t>
            </a:r>
            <a:endParaRPr lang="en-US" dirty="0"/>
          </a:p>
        </p:txBody>
      </p:sp>
      <p:sp>
        <p:nvSpPr>
          <p:cNvPr id="3" name="Content Placeholder 2"/>
          <p:cNvSpPr>
            <a:spLocks noGrp="1"/>
          </p:cNvSpPr>
          <p:nvPr>
            <p:ph idx="1"/>
          </p:nvPr>
        </p:nvSpPr>
        <p:spPr>
          <a:xfrm>
            <a:off x="685800" y="1600200"/>
            <a:ext cx="8153400" cy="4419600"/>
          </a:xfrm>
        </p:spPr>
        <p:txBody>
          <a:bodyPr/>
          <a:lstStyle/>
          <a:p>
            <a:r>
              <a:rPr lang="en-US" dirty="0" smtClean="0"/>
              <a:t>For example, suppose we define</a:t>
            </a:r>
          </a:p>
          <a:p>
            <a:endParaRPr lang="en-US" dirty="0" smtClean="0"/>
          </a:p>
          <a:p>
            <a:r>
              <a:rPr lang="en-US" dirty="0" smtClean="0"/>
              <a:t>Then </a:t>
            </a:r>
            <a:r>
              <a:rPr lang="en-US" i="1" dirty="0" err="1" smtClean="0">
                <a:latin typeface="Lucida Grande"/>
                <a:ea typeface="Lucida Grande"/>
                <a:cs typeface="Lucida Grande"/>
              </a:rPr>
              <a:t>ϕ</a:t>
            </a:r>
            <a:r>
              <a:rPr lang="en-US" dirty="0" smtClean="0"/>
              <a:t> maps element in 2-d to 6-d</a:t>
            </a:r>
          </a:p>
          <a:p>
            <a:r>
              <a:rPr lang="en-US" dirty="0" smtClean="0"/>
              <a:t>For </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,y</a:t>
            </a:r>
            <a:r>
              <a:rPr lang="en-US" baseline="-25000" dirty="0" err="1" smtClean="0">
                <a:latin typeface="Lucida Grande"/>
                <a:cs typeface="Lucida Grande"/>
              </a:rPr>
              <a:t>i</a:t>
            </a:r>
            <a:r>
              <a:rPr lang="en-US" dirty="0" smtClean="0">
                <a:latin typeface="Lucida Grande"/>
                <a:cs typeface="Lucida Grande"/>
              </a:rPr>
              <a:t>)</a:t>
            </a:r>
            <a:r>
              <a:rPr lang="en-US" dirty="0" smtClean="0"/>
              <a:t> and </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j</a:t>
            </a:r>
            <a:r>
              <a:rPr lang="en-US" dirty="0" err="1" smtClean="0">
                <a:latin typeface="Lucida Grande"/>
                <a:cs typeface="Lucida Grande"/>
              </a:rPr>
              <a:t>,y</a:t>
            </a:r>
            <a:r>
              <a:rPr lang="en-US" baseline="-25000" dirty="0" err="1" smtClean="0">
                <a:latin typeface="Lucida Grande"/>
                <a:cs typeface="Lucida Grande"/>
              </a:rPr>
              <a:t>j</a:t>
            </a:r>
            <a:r>
              <a:rPr lang="en-US" dirty="0" smtClean="0">
                <a:latin typeface="Lucida Grande"/>
                <a:cs typeface="Lucida Grande"/>
              </a:rPr>
              <a:t>)</a:t>
            </a:r>
            <a:r>
              <a:rPr lang="en-US" dirty="0" smtClean="0"/>
              <a:t>, we have</a:t>
            </a:r>
          </a:p>
          <a:p>
            <a:pPr lvl="1">
              <a:buNone/>
            </a:pPr>
            <a:r>
              <a:rPr lang="en-US" i="1" dirty="0" err="1" smtClean="0">
                <a:latin typeface="Lucida Grande"/>
                <a:ea typeface="Lucida Grande"/>
                <a:cs typeface="Lucida Grande"/>
              </a:rPr>
              <a:t>ϕ</a:t>
            </a:r>
            <a:r>
              <a:rPr lang="en-US" dirty="0" smtClean="0">
                <a:latin typeface="Lucida Grande"/>
                <a:ea typeface="Lucida Grande"/>
                <a:cs typeface="Lucida Grande"/>
              </a:rPr>
              <a:t>(X</a:t>
            </a:r>
            <a:r>
              <a:rPr lang="en-US" baseline="-25000" dirty="0" smtClean="0">
                <a:latin typeface="Lucida Grande"/>
                <a:ea typeface="Lucida Grande"/>
                <a:cs typeface="Lucida Grande"/>
              </a:rPr>
              <a:t>i</a:t>
            </a:r>
            <a:r>
              <a:rPr lang="en-US" dirty="0" smtClean="0">
                <a:latin typeface="Lucida Grande"/>
                <a:ea typeface="Lucida Grande"/>
                <a:cs typeface="Lucida Grande"/>
              </a:rPr>
              <a:t>)</a:t>
            </a:r>
            <a:r>
              <a:rPr lang="en-US" dirty="0" smtClean="0">
                <a:latin typeface="Wingdings"/>
                <a:ea typeface="Wingdings"/>
                <a:cs typeface="Wingdings"/>
              </a:rPr>
              <a:t></a:t>
            </a:r>
            <a:r>
              <a:rPr lang="en-US" i="1" dirty="0" err="1" smtClean="0">
                <a:latin typeface="Lucida Grande"/>
                <a:ea typeface="Lucida Grande"/>
                <a:cs typeface="Lucida Grande"/>
              </a:rPr>
              <a:t>ϕ</a:t>
            </a:r>
            <a:r>
              <a:rPr lang="en-US" dirty="0" smtClean="0">
                <a:latin typeface="Lucida Grande"/>
                <a:ea typeface="Lucida Grande"/>
                <a:cs typeface="Lucida Grande"/>
              </a:rPr>
              <a:t>(</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j</a:t>
            </a:r>
            <a:r>
              <a:rPr lang="en-US" dirty="0" smtClean="0">
                <a:latin typeface="Lucida Grande"/>
                <a:ea typeface="Lucida Grande"/>
                <a:cs typeface="Lucida Grande"/>
              </a:rPr>
              <a:t>) = (1 + </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i</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j</a:t>
            </a:r>
            <a:r>
              <a:rPr lang="en-US" baseline="-25000" dirty="0" smtClean="0">
                <a:latin typeface="Lucida Grande"/>
                <a:ea typeface="Lucida Grande"/>
                <a:cs typeface="Lucida Grande"/>
              </a:rPr>
              <a:t> </a:t>
            </a:r>
            <a:r>
              <a:rPr lang="en-US" dirty="0" smtClean="0">
                <a:latin typeface="Lucida Grande"/>
                <a:ea typeface="Lucida Grande"/>
                <a:cs typeface="Lucida Grande"/>
              </a:rPr>
              <a:t>+ </a:t>
            </a:r>
            <a:r>
              <a:rPr lang="en-US" dirty="0" err="1" smtClean="0">
                <a:latin typeface="Lucida Grande"/>
                <a:ea typeface="Lucida Grande"/>
                <a:cs typeface="Lucida Grande"/>
              </a:rPr>
              <a:t>y</a:t>
            </a:r>
            <a:r>
              <a:rPr lang="en-US" baseline="-25000" dirty="0" err="1" smtClean="0">
                <a:latin typeface="Lucida Grande"/>
                <a:ea typeface="Lucida Grande"/>
                <a:cs typeface="Lucida Grande"/>
              </a:rPr>
              <a:t>i</a:t>
            </a:r>
            <a:r>
              <a:rPr lang="en-US" dirty="0" err="1" smtClean="0">
                <a:latin typeface="Lucida Grande"/>
                <a:ea typeface="Lucida Grande"/>
                <a:cs typeface="Lucida Grande"/>
              </a:rPr>
              <a:t>y</a:t>
            </a:r>
            <a:r>
              <a:rPr lang="en-US" baseline="-25000" dirty="0" err="1" smtClean="0">
                <a:latin typeface="Lucida Grande"/>
                <a:ea typeface="Lucida Grande"/>
                <a:cs typeface="Lucida Grande"/>
              </a:rPr>
              <a:t>j</a:t>
            </a:r>
            <a:r>
              <a:rPr lang="en-US" dirty="0" smtClean="0">
                <a:latin typeface="Lucida Grande"/>
                <a:ea typeface="Lucida Grande"/>
                <a:cs typeface="Lucida Grande"/>
              </a:rPr>
              <a:t>)</a:t>
            </a:r>
            <a:r>
              <a:rPr lang="en-US" baseline="30000" dirty="0" smtClean="0">
                <a:latin typeface="Lucida Grande"/>
                <a:ea typeface="Lucida Grande"/>
                <a:cs typeface="Lucida Grande"/>
              </a:rPr>
              <a:t>2</a:t>
            </a:r>
            <a:r>
              <a:rPr lang="en-US" dirty="0" smtClean="0">
                <a:latin typeface="Lucida Grande"/>
                <a:ea typeface="Lucida Grande"/>
                <a:cs typeface="Lucida Grande"/>
              </a:rPr>
              <a:t> </a:t>
            </a:r>
            <a:r>
              <a:rPr lang="en-US" dirty="0" smtClean="0">
                <a:latin typeface="Lucida Grande"/>
                <a:cs typeface="Lucida Grande"/>
              </a:rPr>
              <a:t>= (</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Wingdings"/>
                <a:ea typeface="Wingdings"/>
                <a:cs typeface="Wingdings"/>
              </a:rPr>
              <a:t></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+ 1)</a:t>
            </a:r>
            <a:r>
              <a:rPr lang="en-US" baseline="30000" dirty="0" smtClean="0">
                <a:latin typeface="Lucida Grande"/>
                <a:cs typeface="Lucida Grande"/>
              </a:rPr>
              <a:t>2</a:t>
            </a:r>
            <a:r>
              <a:rPr lang="en-US" dirty="0" smtClean="0"/>
              <a:t>  </a:t>
            </a:r>
          </a:p>
          <a:p>
            <a:r>
              <a:rPr lang="en-US" dirty="0" smtClean="0"/>
              <a:t>Define the </a:t>
            </a:r>
            <a:r>
              <a:rPr lang="en-US" b="1" i="1" dirty="0" smtClean="0"/>
              <a:t>kernel function</a:t>
            </a:r>
            <a:r>
              <a:rPr lang="en-US" dirty="0" smtClean="0"/>
              <a:t> </a:t>
            </a:r>
            <a:r>
              <a:rPr lang="en-US" dirty="0" smtClean="0">
                <a:latin typeface="Lucida Grande"/>
                <a:cs typeface="Lucida Grande"/>
              </a:rPr>
              <a:t>K</a:t>
            </a:r>
            <a:r>
              <a:rPr lang="en-US" dirty="0" smtClean="0"/>
              <a:t> as</a:t>
            </a:r>
          </a:p>
          <a:p>
            <a:pPr lvl="1">
              <a:buNone/>
            </a:pPr>
            <a:r>
              <a:rPr lang="en-US" dirty="0" smtClean="0">
                <a:latin typeface="Lucida Grande"/>
                <a:cs typeface="Lucida Grande"/>
              </a:rPr>
              <a:t>K(</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a:t>
            </a:r>
            <a:r>
              <a:rPr lang="en-US" dirty="0" smtClean="0">
                <a:latin typeface="Lucida Grande"/>
                <a:ea typeface="Lucida Grande"/>
                <a:cs typeface="Lucida Grande"/>
              </a:rPr>
              <a:t>= </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i</a:t>
            </a:r>
            <a:r>
              <a:rPr lang="en-US" dirty="0" err="1">
                <a:latin typeface="Wingdings"/>
                <a:ea typeface="Wingdings"/>
                <a:cs typeface="Wingdings"/>
              </a:rPr>
              <a:t></a:t>
            </a:r>
            <a:r>
              <a:rPr lang="en-US" dirty="0" err="1">
                <a:latin typeface="Lucida Grande"/>
                <a:cs typeface="Lucida Grande"/>
              </a:rPr>
              <a:t>X</a:t>
            </a:r>
            <a:r>
              <a:rPr lang="en-US" baseline="-25000" dirty="0" err="1">
                <a:latin typeface="Lucida Grande"/>
                <a:cs typeface="Lucida Grande"/>
              </a:rPr>
              <a:t>j</a:t>
            </a:r>
            <a:r>
              <a:rPr lang="en-US" dirty="0">
                <a:latin typeface="Lucida Grande"/>
                <a:cs typeface="Lucida Grande"/>
              </a:rPr>
              <a:t> + 1)</a:t>
            </a:r>
            <a:r>
              <a:rPr lang="en-US" baseline="30000" dirty="0">
                <a:latin typeface="Lucida Grande"/>
                <a:cs typeface="Lucida Grande"/>
              </a:rPr>
              <a:t>2</a:t>
            </a:r>
            <a:r>
              <a:rPr lang="en-US" dirty="0"/>
              <a:t> </a:t>
            </a:r>
            <a:endParaRPr lang="en-US" dirty="0" smtClean="0"/>
          </a:p>
          <a:p>
            <a:r>
              <a:rPr lang="en-US" b="1" dirty="0" smtClean="0">
                <a:solidFill>
                  <a:srgbClr val="3366FF"/>
                </a:solidFill>
              </a:rPr>
              <a:t>Note</a:t>
            </a:r>
            <a:r>
              <a:rPr lang="en-US" dirty="0" smtClean="0"/>
              <a:t>: </a:t>
            </a:r>
            <a:r>
              <a:rPr lang="en-US" dirty="0" smtClean="0">
                <a:latin typeface="Lucida Grande"/>
                <a:cs typeface="Lucida Grande"/>
              </a:rPr>
              <a:t>K</a:t>
            </a:r>
            <a:r>
              <a:rPr lang="en-US" dirty="0" smtClean="0"/>
              <a:t> is composition of </a:t>
            </a:r>
            <a:r>
              <a:rPr lang="en-US" i="1" dirty="0" err="1" smtClean="0">
                <a:latin typeface="Lucida Grande"/>
                <a:ea typeface="Lucida Grande"/>
                <a:cs typeface="Lucida Grande"/>
              </a:rPr>
              <a:t>ϕ</a:t>
            </a:r>
            <a:r>
              <a:rPr lang="en-US" dirty="0" smtClean="0"/>
              <a:t> and “</a:t>
            </a:r>
            <a:r>
              <a:rPr lang="en-US" dirty="0" err="1" smtClean="0">
                <a:latin typeface="Wingdings"/>
                <a:ea typeface="Wingdings"/>
                <a:cs typeface="Wingdings"/>
              </a:rPr>
              <a:t></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74</a:t>
            </a:fld>
            <a:endParaRPr lang="en-US"/>
          </a:p>
        </p:txBody>
      </p:sp>
      <p:pic>
        <p:nvPicPr>
          <p:cNvPr id="6" name="Picture 5" descr="latex-image-1.pdf"/>
          <p:cNvPicPr>
            <a:picLocks noChangeAspect="1"/>
          </p:cNvPicPr>
          <p:nvPr/>
        </p:nvPicPr>
        <p:blipFill>
          <a:blip r:embed="rId3"/>
          <a:stretch>
            <a:fillRect/>
          </a:stretch>
        </p:blipFill>
        <p:spPr>
          <a:xfrm>
            <a:off x="838200" y="2286000"/>
            <a:ext cx="8001000" cy="48339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Example</a:t>
            </a:r>
            <a:endParaRPr lang="en-US" dirty="0"/>
          </a:p>
        </p:txBody>
      </p:sp>
      <p:sp>
        <p:nvSpPr>
          <p:cNvPr id="3" name="Content Placeholder 2"/>
          <p:cNvSpPr>
            <a:spLocks noGrp="1"/>
          </p:cNvSpPr>
          <p:nvPr>
            <p:ph idx="1"/>
          </p:nvPr>
        </p:nvSpPr>
        <p:spPr/>
        <p:txBody>
          <a:bodyPr/>
          <a:lstStyle/>
          <a:p>
            <a:pPr>
              <a:lnSpc>
                <a:spcPct val="90000"/>
              </a:lnSpc>
            </a:pPr>
            <a:r>
              <a:rPr lang="en-US" dirty="0" smtClean="0"/>
              <a:t>In the input space, </a:t>
            </a:r>
            <a:r>
              <a:rPr lang="en-US" dirty="0">
                <a:latin typeface="Lucida Grande"/>
                <a:ea typeface="Lucida Grande"/>
                <a:cs typeface="Lucida Grande"/>
              </a:rPr>
              <a:t>X</a:t>
            </a:r>
            <a:r>
              <a:rPr lang="en-US" baseline="-25000" dirty="0">
                <a:latin typeface="Lucida Grande"/>
                <a:ea typeface="Lucida Grande"/>
                <a:cs typeface="Lucida Grande"/>
              </a:rPr>
              <a:t>i</a:t>
            </a:r>
            <a:r>
              <a:rPr lang="en-US" dirty="0" smtClean="0"/>
              <a:t> and </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j</a:t>
            </a:r>
            <a:r>
              <a:rPr lang="en-US" dirty="0" smtClean="0"/>
              <a:t> are 2-d </a:t>
            </a:r>
          </a:p>
          <a:p>
            <a:pPr>
              <a:lnSpc>
                <a:spcPct val="90000"/>
              </a:lnSpc>
            </a:pPr>
            <a:r>
              <a:rPr lang="en-US" dirty="0" smtClean="0"/>
              <a:t>Map </a:t>
            </a:r>
            <a:r>
              <a:rPr lang="en-US" dirty="0">
                <a:latin typeface="Lucida Grande"/>
                <a:ea typeface="Lucida Grande"/>
                <a:cs typeface="Lucida Grande"/>
              </a:rPr>
              <a:t>X</a:t>
            </a:r>
            <a:r>
              <a:rPr lang="en-US" baseline="-25000" dirty="0">
                <a:latin typeface="Lucida Grande"/>
                <a:ea typeface="Lucida Grande"/>
                <a:cs typeface="Lucida Grande"/>
              </a:rPr>
              <a:t>i</a:t>
            </a:r>
            <a:r>
              <a:rPr lang="en-US" dirty="0" smtClean="0"/>
              <a:t> and </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j</a:t>
            </a:r>
            <a:r>
              <a:rPr lang="en-US" dirty="0" smtClean="0"/>
              <a:t> to 6-d feature space</a:t>
            </a:r>
          </a:p>
          <a:p>
            <a:pPr lvl="1">
              <a:lnSpc>
                <a:spcPct val="90000"/>
              </a:lnSpc>
            </a:pPr>
            <a:r>
              <a:rPr lang="en-US" dirty="0" smtClean="0"/>
              <a:t>These are </a:t>
            </a:r>
            <a:r>
              <a:rPr lang="en-US" i="1" dirty="0" err="1">
                <a:latin typeface="Lucida Grande"/>
                <a:ea typeface="Lucida Grande"/>
                <a:cs typeface="Lucida Grande"/>
              </a:rPr>
              <a:t>ϕ</a:t>
            </a:r>
            <a:r>
              <a:rPr lang="en-US" dirty="0">
                <a:latin typeface="Lucida Grande"/>
                <a:ea typeface="Lucida Grande"/>
                <a:cs typeface="Lucida Grande"/>
              </a:rPr>
              <a:t>(X</a:t>
            </a:r>
            <a:r>
              <a:rPr lang="en-US" baseline="-25000" dirty="0">
                <a:latin typeface="Lucida Grande"/>
                <a:ea typeface="Lucida Grande"/>
                <a:cs typeface="Lucida Grande"/>
              </a:rPr>
              <a:t>i</a:t>
            </a:r>
            <a:r>
              <a:rPr lang="en-US" dirty="0">
                <a:latin typeface="Lucida Grande"/>
                <a:ea typeface="Lucida Grande"/>
                <a:cs typeface="Lucida Grande"/>
              </a:rPr>
              <a:t>)</a:t>
            </a:r>
            <a:r>
              <a:rPr lang="en-US" dirty="0" smtClean="0"/>
              <a:t> and </a:t>
            </a:r>
            <a:r>
              <a:rPr lang="en-US" i="1" dirty="0" err="1">
                <a:latin typeface="Lucida Grande"/>
                <a:ea typeface="Lucida Grande"/>
                <a:cs typeface="Lucida Grande"/>
              </a:rPr>
              <a:t>ϕ</a:t>
            </a:r>
            <a:r>
              <a:rPr lang="en-US" dirty="0">
                <a:latin typeface="Lucida Grande"/>
                <a:ea typeface="Lucida Grande"/>
                <a:cs typeface="Lucida Grande"/>
              </a:rPr>
              <a:t>(</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j</a:t>
            </a:r>
            <a:r>
              <a:rPr lang="en-US" dirty="0" smtClean="0">
                <a:latin typeface="Lucida Grande"/>
                <a:ea typeface="Lucida Grande"/>
                <a:cs typeface="Lucida Grande"/>
              </a:rPr>
              <a:t>)</a:t>
            </a:r>
            <a:r>
              <a:rPr lang="en-US" dirty="0" smtClean="0"/>
              <a:t>   </a:t>
            </a:r>
          </a:p>
          <a:p>
            <a:pPr>
              <a:lnSpc>
                <a:spcPct val="90000"/>
              </a:lnSpc>
            </a:pPr>
            <a:r>
              <a:rPr lang="en-US" dirty="0" smtClean="0"/>
              <a:t>Perform dot product in feature space</a:t>
            </a:r>
          </a:p>
          <a:p>
            <a:pPr lvl="1">
              <a:lnSpc>
                <a:spcPct val="90000"/>
              </a:lnSpc>
            </a:pPr>
            <a:r>
              <a:rPr lang="en-US" dirty="0" smtClean="0"/>
              <a:t>That is, compute </a:t>
            </a:r>
            <a:r>
              <a:rPr lang="en-US" i="1" dirty="0" err="1">
                <a:latin typeface="Lucida Grande"/>
                <a:ea typeface="Lucida Grande"/>
                <a:cs typeface="Lucida Grande"/>
              </a:rPr>
              <a:t>ϕ</a:t>
            </a:r>
            <a:r>
              <a:rPr lang="en-US" dirty="0">
                <a:latin typeface="Lucida Grande"/>
                <a:ea typeface="Lucida Grande"/>
                <a:cs typeface="Lucida Grande"/>
              </a:rPr>
              <a:t>(X</a:t>
            </a:r>
            <a:r>
              <a:rPr lang="en-US" baseline="-25000" dirty="0">
                <a:latin typeface="Lucida Grande"/>
                <a:ea typeface="Lucida Grande"/>
                <a:cs typeface="Lucida Grande"/>
              </a:rPr>
              <a:t>i</a:t>
            </a:r>
            <a:r>
              <a:rPr lang="en-US" dirty="0">
                <a:latin typeface="Lucida Grande"/>
                <a:ea typeface="Lucida Grande"/>
                <a:cs typeface="Lucida Grande"/>
              </a:rPr>
              <a:t>)</a:t>
            </a:r>
            <a:r>
              <a:rPr lang="en-US" dirty="0">
                <a:latin typeface="Wingdings"/>
                <a:ea typeface="Wingdings"/>
                <a:cs typeface="Wingdings"/>
              </a:rPr>
              <a:t></a:t>
            </a:r>
            <a:r>
              <a:rPr lang="en-US" i="1" dirty="0" err="1">
                <a:latin typeface="Lucida Grande"/>
                <a:ea typeface="Lucida Grande"/>
                <a:cs typeface="Lucida Grande"/>
              </a:rPr>
              <a:t>ϕ</a:t>
            </a:r>
            <a:r>
              <a:rPr lang="en-US" dirty="0">
                <a:latin typeface="Lucida Grande"/>
                <a:ea typeface="Lucida Grande"/>
                <a:cs typeface="Lucida Grande"/>
              </a:rPr>
              <a:t>(</a:t>
            </a:r>
            <a:r>
              <a:rPr lang="en-US" dirty="0" err="1">
                <a:latin typeface="Lucida Grande"/>
                <a:ea typeface="Lucida Grande"/>
                <a:cs typeface="Lucida Grande"/>
              </a:rPr>
              <a:t>X</a:t>
            </a:r>
            <a:r>
              <a:rPr lang="en-US" baseline="-25000" dirty="0" err="1">
                <a:latin typeface="Lucida Grande"/>
                <a:ea typeface="Lucida Grande"/>
                <a:cs typeface="Lucida Grande"/>
              </a:rPr>
              <a:t>j</a:t>
            </a:r>
            <a:r>
              <a:rPr lang="en-US" dirty="0">
                <a:latin typeface="Lucida Grande"/>
                <a:ea typeface="Lucida Grande"/>
                <a:cs typeface="Lucida Grande"/>
              </a:rPr>
              <a:t>) </a:t>
            </a:r>
            <a:r>
              <a:rPr lang="en-US" dirty="0" smtClean="0"/>
              <a:t>     </a:t>
            </a:r>
          </a:p>
          <a:p>
            <a:pPr>
              <a:lnSpc>
                <a:spcPct val="90000"/>
              </a:lnSpc>
            </a:pPr>
            <a:r>
              <a:rPr lang="en-US" dirty="0" smtClean="0"/>
              <a:t>Math works whether 2-d input (</a:t>
            </a:r>
            <a:r>
              <a:rPr lang="en-US" dirty="0" smtClean="0">
                <a:latin typeface="Lucida Grande"/>
                <a:ea typeface="Lucida Grande"/>
                <a:cs typeface="Lucida Grande"/>
              </a:rPr>
              <a:t>X</a:t>
            </a:r>
            <a:r>
              <a:rPr lang="en-US" baseline="-25000" dirty="0" smtClean="0">
                <a:latin typeface="Lucida Grande"/>
                <a:ea typeface="Lucida Grande"/>
                <a:cs typeface="Lucida Grande"/>
              </a:rPr>
              <a:t>i</a:t>
            </a:r>
            <a:r>
              <a:rPr lang="en-US" dirty="0" smtClean="0"/>
              <a:t>, </a:t>
            </a:r>
            <a:r>
              <a:rPr lang="en-US" dirty="0" err="1" smtClean="0">
                <a:latin typeface="Lucida Grande"/>
                <a:ea typeface="Lucida Grande"/>
                <a:cs typeface="Lucida Grande"/>
              </a:rPr>
              <a:t>X</a:t>
            </a:r>
            <a:r>
              <a:rPr lang="en-US" baseline="-25000" dirty="0" err="1" smtClean="0">
                <a:latin typeface="Lucida Grande"/>
                <a:ea typeface="Lucida Grande"/>
                <a:cs typeface="Lucida Grande"/>
              </a:rPr>
              <a:t>j</a:t>
            </a:r>
            <a:r>
              <a:rPr lang="en-US" dirty="0" smtClean="0"/>
              <a:t>) or 6-d feature space (</a:t>
            </a:r>
            <a:r>
              <a:rPr lang="en-US" i="1" dirty="0" err="1" smtClean="0">
                <a:latin typeface="Lucida Grande"/>
                <a:ea typeface="Lucida Grande"/>
                <a:cs typeface="Lucida Grande"/>
              </a:rPr>
              <a:t>ϕ</a:t>
            </a:r>
            <a:r>
              <a:rPr lang="en-US" dirty="0">
                <a:latin typeface="Lucida Grande"/>
                <a:ea typeface="Lucida Grande"/>
                <a:cs typeface="Lucida Grande"/>
              </a:rPr>
              <a:t>(X</a:t>
            </a:r>
            <a:r>
              <a:rPr lang="en-US" baseline="-25000" dirty="0">
                <a:latin typeface="Lucida Grande"/>
                <a:ea typeface="Lucida Grande"/>
                <a:cs typeface="Lucida Grande"/>
              </a:rPr>
              <a:t>i</a:t>
            </a:r>
            <a:r>
              <a:rPr lang="en-US" dirty="0" smtClean="0">
                <a:latin typeface="Lucida Grande"/>
                <a:ea typeface="Lucida Grande"/>
                <a:cs typeface="Lucida Grande"/>
              </a:rPr>
              <a:t>)</a:t>
            </a:r>
            <a:r>
              <a:rPr lang="en-US" dirty="0"/>
              <a:t>,</a:t>
            </a:r>
            <a:r>
              <a:rPr lang="en-US" dirty="0" smtClean="0"/>
              <a:t> </a:t>
            </a:r>
            <a:r>
              <a:rPr lang="en-US" i="1" dirty="0" err="1">
                <a:latin typeface="Lucida Grande"/>
                <a:ea typeface="Lucida Grande"/>
                <a:cs typeface="Lucida Grande"/>
              </a:rPr>
              <a:t>ϕ</a:t>
            </a:r>
            <a:r>
              <a:rPr lang="en-US" dirty="0">
                <a:latin typeface="Lucida Grande"/>
                <a:ea typeface="Lucida Grande"/>
                <a:cs typeface="Lucida Grande"/>
              </a:rPr>
              <a:t>(</a:t>
            </a:r>
            <a:r>
              <a:rPr lang="en-US" dirty="0" err="1">
                <a:latin typeface="Lucida Grande"/>
                <a:ea typeface="Lucida Grande"/>
                <a:cs typeface="Lucida Grande"/>
              </a:rPr>
              <a:t>X</a:t>
            </a:r>
            <a:r>
              <a:rPr lang="en-US" baseline="-25000" dirty="0" err="1">
                <a:latin typeface="Lucida Grande"/>
                <a:ea typeface="Lucida Grande"/>
                <a:cs typeface="Lucida Grande"/>
              </a:rPr>
              <a:t>j</a:t>
            </a:r>
            <a:r>
              <a:rPr lang="en-US" dirty="0" smtClean="0">
                <a:latin typeface="Lucida Grande"/>
                <a:ea typeface="Lucida Grande"/>
                <a:cs typeface="Lucida Grande"/>
              </a:rPr>
              <a:t>)</a:t>
            </a:r>
            <a:r>
              <a:rPr lang="en-US" dirty="0" smtClean="0"/>
              <a:t>)</a:t>
            </a:r>
          </a:p>
          <a:p>
            <a:pPr lvl="1">
              <a:lnSpc>
                <a:spcPct val="90000"/>
              </a:lnSpc>
            </a:pPr>
            <a:r>
              <a:rPr lang="en-US" dirty="0"/>
              <a:t>D</a:t>
            </a:r>
            <a:r>
              <a:rPr lang="en-US" dirty="0" smtClean="0"/>
              <a:t>ot product computed in “feature space” rather than in “input space”!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75</a:t>
            </a:fld>
            <a:endParaRPr lang="en-US"/>
          </a:p>
        </p:txBody>
      </p:sp>
    </p:spTree>
    <p:extLst>
      <p:ext uri="{BB962C8B-B14F-4D97-AF65-F5344CB8AC3E}">
        <p14:creationId xmlns:p14="http://schemas.microsoft.com/office/powerpoint/2010/main" val="4285214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The Big Picture</a:t>
            </a:r>
            <a:endParaRPr lang="en-US" dirty="0"/>
          </a:p>
        </p:txBody>
      </p:sp>
      <p:sp>
        <p:nvSpPr>
          <p:cNvPr id="3" name="Content Placeholder 2"/>
          <p:cNvSpPr>
            <a:spLocks noGrp="1"/>
          </p:cNvSpPr>
          <p:nvPr>
            <p:ph idx="1"/>
          </p:nvPr>
        </p:nvSpPr>
        <p:spPr>
          <a:xfrm>
            <a:off x="685800" y="1524000"/>
            <a:ext cx="7848600" cy="4419600"/>
          </a:xfrm>
        </p:spPr>
        <p:txBody>
          <a:bodyPr/>
          <a:lstStyle/>
          <a:p>
            <a:pPr>
              <a:lnSpc>
                <a:spcPct val="90000"/>
              </a:lnSpc>
            </a:pPr>
            <a:r>
              <a:rPr lang="en-US" dirty="0" smtClean="0"/>
              <a:t>Training data lives in input space</a:t>
            </a:r>
          </a:p>
          <a:p>
            <a:pPr lvl="1">
              <a:lnSpc>
                <a:spcPct val="90000"/>
              </a:lnSpc>
            </a:pPr>
            <a:r>
              <a:rPr lang="en-US" dirty="0" smtClean="0"/>
              <a:t>Where data may </a:t>
            </a:r>
            <a:r>
              <a:rPr lang="en-US" b="1" i="1" dirty="0" smtClean="0"/>
              <a:t>not</a:t>
            </a:r>
            <a:r>
              <a:rPr lang="en-US" dirty="0" smtClean="0"/>
              <a:t> be linearly separable</a:t>
            </a:r>
          </a:p>
          <a:p>
            <a:pPr>
              <a:lnSpc>
                <a:spcPct val="90000"/>
              </a:lnSpc>
            </a:pPr>
            <a:r>
              <a:rPr lang="en-US" dirty="0" smtClean="0"/>
              <a:t>Map input space to higher dimension </a:t>
            </a:r>
            <a:r>
              <a:rPr lang="en-US" b="1" i="1" dirty="0" smtClean="0"/>
              <a:t>feature space </a:t>
            </a:r>
            <a:r>
              <a:rPr lang="en-US" dirty="0" smtClean="0"/>
              <a:t>using function </a:t>
            </a:r>
            <a:r>
              <a:rPr lang="en-US" i="1" dirty="0" err="1" smtClean="0">
                <a:latin typeface="Lucida Grande"/>
                <a:ea typeface="Lucida Grande"/>
                <a:cs typeface="Lucida Grande"/>
              </a:rPr>
              <a:t>ϕ</a:t>
            </a:r>
            <a:r>
              <a:rPr lang="en-US" dirty="0" smtClean="0"/>
              <a:t>   </a:t>
            </a:r>
          </a:p>
          <a:p>
            <a:pPr>
              <a:lnSpc>
                <a:spcPct val="90000"/>
              </a:lnSpc>
            </a:pPr>
            <a:r>
              <a:rPr lang="en-US" dirty="0" smtClean="0"/>
              <a:t>Do training &amp; scoring in feature space</a:t>
            </a:r>
          </a:p>
          <a:p>
            <a:pPr lvl="1">
              <a:lnSpc>
                <a:spcPct val="90000"/>
              </a:lnSpc>
            </a:pPr>
            <a:r>
              <a:rPr lang="en-US" dirty="0"/>
              <a:t>D</a:t>
            </a:r>
            <a:r>
              <a:rPr lang="en-US" dirty="0" smtClean="0"/>
              <a:t>ata may be (more) linearly separable</a:t>
            </a:r>
          </a:p>
          <a:p>
            <a:pPr>
              <a:lnSpc>
                <a:spcPct val="90000"/>
              </a:lnSpc>
            </a:pPr>
            <a:r>
              <a:rPr lang="en-US" dirty="0" smtClean="0"/>
              <a:t>But don’t want to suffer performance penalty due to higher dimension</a:t>
            </a:r>
          </a:p>
          <a:p>
            <a:pPr lvl="1">
              <a:lnSpc>
                <a:spcPct val="90000"/>
              </a:lnSpc>
            </a:pPr>
            <a:r>
              <a:rPr lang="en-US" dirty="0" smtClean="0"/>
              <a:t>Choose kernel function wisely</a:t>
            </a:r>
            <a:r>
              <a:rPr lang="mr-IN"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smtClean="0"/>
              <a:t>Training &amp; Scoring with Kernel</a:t>
            </a:r>
            <a:endParaRPr lang="en-US" dirty="0"/>
          </a:p>
        </p:txBody>
      </p:sp>
      <p:sp>
        <p:nvSpPr>
          <p:cNvPr id="3" name="Content Placeholder 2"/>
          <p:cNvSpPr>
            <a:spLocks noGrp="1"/>
          </p:cNvSpPr>
          <p:nvPr>
            <p:ph idx="1"/>
          </p:nvPr>
        </p:nvSpPr>
        <p:spPr/>
        <p:txBody>
          <a:bodyPr/>
          <a:lstStyle/>
          <a:p>
            <a:r>
              <a:rPr lang="en-US" dirty="0" smtClean="0"/>
              <a:t>Simply replace </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Wingdings"/>
                <a:ea typeface="Wingdings"/>
                <a:cs typeface="Wingdings"/>
              </a:rPr>
              <a:t></a:t>
            </a:r>
            <a:r>
              <a:rPr lang="en-US" dirty="0" err="1" smtClean="0">
                <a:latin typeface="Lucida Grande"/>
                <a:cs typeface="Lucida Grande"/>
              </a:rPr>
              <a:t>X</a:t>
            </a:r>
            <a:r>
              <a:rPr lang="en-US" baseline="-25000" dirty="0" err="1" smtClean="0">
                <a:latin typeface="Lucida Grande"/>
                <a:cs typeface="Lucida Grande"/>
              </a:rPr>
              <a:t>j</a:t>
            </a:r>
            <a:r>
              <a:rPr lang="en-US" dirty="0" smtClean="0"/>
              <a:t> with </a:t>
            </a:r>
            <a:r>
              <a:rPr lang="en-US" dirty="0" err="1" smtClean="0">
                <a:latin typeface="Lucida Grande"/>
                <a:cs typeface="Lucida Grande"/>
              </a:rPr>
              <a:t>K(X</a:t>
            </a:r>
            <a:r>
              <a:rPr lang="en-US" baseline="-25000" dirty="0" err="1" smtClean="0">
                <a:latin typeface="Lucida Grande"/>
                <a:cs typeface="Lucida Grande"/>
              </a:rPr>
              <a:t>i</a:t>
            </a:r>
            <a:r>
              <a:rPr lang="en-US" dirty="0" err="1" smtClean="0">
                <a:latin typeface="Lucida Grande"/>
                <a:ea typeface="Wingdings"/>
                <a:cs typeface="Lucida Grande"/>
              </a:rPr>
              <a:t>,</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a:t>
            </a:r>
            <a:endParaRPr lang="en-US" dirty="0" smtClean="0"/>
          </a:p>
          <a:p>
            <a:r>
              <a:rPr lang="en-US" dirty="0" smtClean="0"/>
              <a:t>Training</a:t>
            </a:r>
          </a:p>
          <a:p>
            <a:pPr lvl="1"/>
            <a:r>
              <a:rPr lang="en-US" dirty="0" smtClean="0"/>
              <a:t>Max: </a:t>
            </a:r>
            <a:r>
              <a:rPr lang="en-US" dirty="0" smtClean="0">
                <a:latin typeface="Lucida Grande"/>
                <a:cs typeface="Lucida Grande"/>
              </a:rPr>
              <a:t>L(λ) =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smtClean="0">
                <a:latin typeface="Lucida Grande"/>
                <a:cs typeface="Lucida Grande"/>
              </a:rPr>
              <a:t> – ½ </a:t>
            </a:r>
            <a:r>
              <a:rPr lang="en-US" dirty="0" err="1" smtClean="0">
                <a:latin typeface="Lucida Grande"/>
                <a:cs typeface="Lucida Grande"/>
              </a:rPr>
              <a:t>ΣΣ</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λ</a:t>
            </a:r>
            <a:r>
              <a:rPr lang="en-US" baseline="-25000" dirty="0" err="1" smtClean="0">
                <a:latin typeface="Lucida Grande"/>
                <a:cs typeface="Lucida Grande"/>
              </a:rPr>
              <a:t>j</a:t>
            </a:r>
            <a:r>
              <a:rPr lang="en-US" dirty="0" err="1" smtClean="0">
                <a:latin typeface="Lucida Grande"/>
                <a:cs typeface="Lucida Grande"/>
              </a:rPr>
              <a:t>z</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j</a:t>
            </a:r>
            <a:r>
              <a:rPr lang="en-US" baseline="-25000" dirty="0" smtClean="0">
                <a:latin typeface="Lucida Grande"/>
                <a:cs typeface="Lucida Grande"/>
              </a:rPr>
              <a:t> </a:t>
            </a:r>
            <a:r>
              <a:rPr lang="en-US" dirty="0" err="1" smtClean="0">
                <a:latin typeface="Lucida Grande"/>
                <a:cs typeface="Lucida Grande"/>
              </a:rPr>
              <a:t>K(X</a:t>
            </a:r>
            <a:r>
              <a:rPr lang="en-US" baseline="-25000" dirty="0" err="1" smtClean="0">
                <a:latin typeface="Lucida Grande"/>
                <a:cs typeface="Lucida Grande"/>
              </a:rPr>
              <a:t>i</a:t>
            </a:r>
            <a:r>
              <a:rPr lang="en-US" dirty="0" err="1" smtClean="0">
                <a:latin typeface="Lucida Grande"/>
                <a:ea typeface="Wingdings"/>
                <a:cs typeface="Lucida Grande"/>
              </a:rPr>
              <a:t>,</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a:t>
            </a:r>
            <a:endParaRPr lang="en-US" dirty="0" smtClean="0"/>
          </a:p>
          <a:p>
            <a:pPr lvl="1"/>
            <a:r>
              <a:rPr lang="en-US" dirty="0" smtClean="0"/>
              <a:t>Subject to: </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a:t>
            </a:r>
            <a:r>
              <a:rPr lang="en-US" dirty="0" smtClean="0">
                <a:cs typeface="Lucida Grande"/>
              </a:rPr>
              <a:t> and </a:t>
            </a:r>
            <a:r>
              <a:rPr lang="en-US" dirty="0" smtClean="0">
                <a:latin typeface="Lucida Grande"/>
                <a:cs typeface="Lucida Grande"/>
              </a:rPr>
              <a:t>C ≥ </a:t>
            </a:r>
            <a:r>
              <a:rPr lang="en-US" dirty="0" err="1" smtClean="0">
                <a:latin typeface="Lucida Grande"/>
                <a:cs typeface="Lucida Grande"/>
              </a:rPr>
              <a:t>λ</a:t>
            </a:r>
            <a:r>
              <a:rPr lang="en-US" baseline="-25000" dirty="0" err="1" smtClean="0">
                <a:latin typeface="Lucida Grande"/>
                <a:cs typeface="Lucida Grande"/>
              </a:rPr>
              <a:t>i</a:t>
            </a:r>
            <a:r>
              <a:rPr lang="en-US" baseline="-25000" dirty="0" smtClean="0">
                <a:latin typeface="Lucida Grande"/>
                <a:cs typeface="Lucida Grande"/>
              </a:rPr>
              <a:t> </a:t>
            </a:r>
            <a:r>
              <a:rPr lang="en-US" dirty="0" smtClean="0">
                <a:latin typeface="Lucida Grande"/>
                <a:cs typeface="Lucida Grande"/>
              </a:rPr>
              <a:t>≥ 0 </a:t>
            </a:r>
            <a:endParaRPr lang="en-US" dirty="0" smtClean="0"/>
          </a:p>
          <a:p>
            <a:pPr lvl="1"/>
            <a:r>
              <a:rPr lang="en-US" dirty="0" smtClean="0"/>
              <a:t>Where </a:t>
            </a:r>
            <a:r>
              <a:rPr lang="en-US" dirty="0" smtClean="0">
                <a:latin typeface="Lucida Grande"/>
                <a:cs typeface="Lucida Grande"/>
              </a:rPr>
              <a:t>C</a:t>
            </a:r>
            <a:r>
              <a:rPr lang="en-US" dirty="0" smtClean="0"/>
              <a:t> specified by user</a:t>
            </a:r>
          </a:p>
          <a:p>
            <a:r>
              <a:rPr lang="en-US" dirty="0" smtClean="0"/>
              <a:t>Scoring: Given </a:t>
            </a:r>
            <a:r>
              <a:rPr lang="en-US" dirty="0" smtClean="0">
                <a:latin typeface="Lucida Grande"/>
                <a:cs typeface="Lucida Grande"/>
              </a:rPr>
              <a:t>X=(</a:t>
            </a:r>
            <a:r>
              <a:rPr lang="en-US" dirty="0" err="1" smtClean="0">
                <a:latin typeface="Lucida Grande"/>
                <a:cs typeface="Lucida Grande"/>
              </a:rPr>
              <a:t>x,y</a:t>
            </a:r>
            <a:r>
              <a:rPr lang="en-US" dirty="0" smtClean="0">
                <a:latin typeface="Lucida Grande"/>
                <a:cs typeface="Lucida Grande"/>
              </a:rPr>
              <a:t>)</a:t>
            </a:r>
            <a:r>
              <a:rPr lang="en-US" dirty="0" smtClean="0"/>
              <a:t>   </a:t>
            </a:r>
          </a:p>
          <a:p>
            <a:pPr lvl="1"/>
            <a:r>
              <a:rPr lang="en-US" dirty="0" smtClean="0"/>
              <a:t>Compute </a:t>
            </a:r>
            <a:r>
              <a:rPr lang="en-US" dirty="0" err="1" smtClean="0">
                <a:latin typeface="Lucida Grande"/>
                <a:cs typeface="Lucida Grande"/>
              </a:rPr>
              <a:t>f(X</a:t>
            </a:r>
            <a:r>
              <a:rPr lang="en-US" dirty="0" smtClean="0">
                <a:latin typeface="Lucida Grande"/>
                <a:cs typeface="Lucida Grande"/>
              </a:rPr>
              <a:t>)=</a:t>
            </a:r>
            <a:r>
              <a:rPr lang="en-US"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λ</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baseline="-25000" dirty="0" smtClean="0">
                <a:latin typeface="Lucida Grande"/>
                <a:cs typeface="Lucida Grande"/>
              </a:rPr>
              <a:t> </a:t>
            </a:r>
            <a:r>
              <a:rPr lang="en-US" dirty="0" err="1" smtClean="0">
                <a:latin typeface="Lucida Grande"/>
                <a:cs typeface="Lucida Grande"/>
              </a:rPr>
              <a:t>K(X</a:t>
            </a:r>
            <a:r>
              <a:rPr lang="en-US" baseline="-25000" dirty="0" err="1" smtClean="0">
                <a:latin typeface="Lucida Grande"/>
                <a:cs typeface="Lucida Grande"/>
              </a:rPr>
              <a:t>i</a:t>
            </a:r>
            <a:r>
              <a:rPr lang="en-US" dirty="0" err="1" smtClean="0">
                <a:latin typeface="Lucida Grande"/>
                <a:ea typeface="Wingdings"/>
                <a:cs typeface="Lucida Grande"/>
              </a:rPr>
              <a:t>,</a:t>
            </a:r>
            <a:r>
              <a:rPr lang="en-US" dirty="0" err="1" smtClean="0">
                <a:latin typeface="Lucida Grande"/>
                <a:cs typeface="Lucida Grande"/>
              </a:rPr>
              <a:t>X)+b</a:t>
            </a:r>
            <a:r>
              <a:rPr lang="en-US" dirty="0" smtClean="0"/>
              <a:t>   </a:t>
            </a:r>
          </a:p>
          <a:p>
            <a:pPr lvl="1"/>
            <a:r>
              <a:rPr lang="en-US" dirty="0" smtClean="0"/>
              <a:t>If </a:t>
            </a:r>
            <a:r>
              <a:rPr lang="en-US" dirty="0" err="1" smtClean="0">
                <a:latin typeface="Lucida Grande"/>
                <a:cs typeface="Lucida Grande"/>
              </a:rPr>
              <a:t>f(X</a:t>
            </a:r>
            <a:r>
              <a:rPr lang="en-US" dirty="0" smtClean="0">
                <a:latin typeface="Lucida Grande"/>
                <a:cs typeface="Lucida Grande"/>
              </a:rPr>
              <a:t>) &lt; 0</a:t>
            </a:r>
            <a:r>
              <a:rPr lang="en-US" dirty="0" smtClean="0"/>
              <a:t>, then </a:t>
            </a:r>
            <a:r>
              <a:rPr lang="en-US" dirty="0" smtClean="0">
                <a:latin typeface="Lucida Grande"/>
                <a:cs typeface="Lucida Grande"/>
              </a:rPr>
              <a:t>X</a:t>
            </a:r>
            <a:r>
              <a:rPr lang="en-US" dirty="0" smtClean="0"/>
              <a:t> is “blue”</a:t>
            </a:r>
            <a:r>
              <a:rPr lang="en-US" dirty="0" smtClean="0">
                <a:latin typeface="Lucida Grande"/>
                <a:cs typeface="Lucida Grande"/>
              </a:rPr>
              <a:t>;</a:t>
            </a:r>
            <a:r>
              <a:rPr lang="en-US" dirty="0" smtClean="0"/>
              <a:t> else “red”</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43000"/>
          </a:xfrm>
        </p:spPr>
        <p:txBody>
          <a:bodyPr/>
          <a:lstStyle/>
          <a:p>
            <a:r>
              <a:rPr lang="en-US" dirty="0" smtClean="0"/>
              <a:t>Kernel Trick</a:t>
            </a:r>
            <a:endParaRPr lang="en-US" dirty="0"/>
          </a:p>
        </p:txBody>
      </p:sp>
      <p:sp>
        <p:nvSpPr>
          <p:cNvPr id="3" name="Content Placeholder 2"/>
          <p:cNvSpPr>
            <a:spLocks noGrp="1"/>
          </p:cNvSpPr>
          <p:nvPr>
            <p:ph idx="1"/>
          </p:nvPr>
        </p:nvSpPr>
        <p:spPr>
          <a:xfrm>
            <a:off x="762000" y="1447800"/>
            <a:ext cx="7772400" cy="4724400"/>
          </a:xfrm>
        </p:spPr>
        <p:txBody>
          <a:bodyPr/>
          <a:lstStyle/>
          <a:p>
            <a:r>
              <a:rPr lang="en-US" dirty="0" smtClean="0"/>
              <a:t>No need to explicitly map input data to feature space</a:t>
            </a:r>
          </a:p>
          <a:p>
            <a:r>
              <a:rPr lang="en-US" dirty="0" smtClean="0"/>
              <a:t>We don’t even need to know </a:t>
            </a:r>
            <a:r>
              <a:rPr lang="en-US" i="1" dirty="0" err="1" smtClean="0">
                <a:latin typeface="Lucida Grande"/>
                <a:ea typeface="Lucida Grande"/>
                <a:cs typeface="Lucida Grande"/>
              </a:rPr>
              <a:t>ϕ</a:t>
            </a:r>
            <a:r>
              <a:rPr lang="en-US" dirty="0" smtClean="0"/>
              <a:t>  </a:t>
            </a:r>
          </a:p>
          <a:p>
            <a:pPr lvl="1"/>
            <a:r>
              <a:rPr lang="en-US" dirty="0" smtClean="0"/>
              <a:t>Only need resulting kernel function </a:t>
            </a:r>
            <a:r>
              <a:rPr lang="en-US" dirty="0" smtClean="0">
                <a:latin typeface="Lucida Grande"/>
                <a:cs typeface="Lucida Grande"/>
              </a:rPr>
              <a:t>K</a:t>
            </a:r>
            <a:r>
              <a:rPr lang="en-US" dirty="0" smtClean="0"/>
              <a:t>   </a:t>
            </a:r>
          </a:p>
          <a:p>
            <a:r>
              <a:rPr lang="en-US" dirty="0" smtClean="0"/>
              <a:t>Bottom line</a:t>
            </a:r>
          </a:p>
          <a:p>
            <a:pPr lvl="1"/>
            <a:r>
              <a:rPr lang="en-US" dirty="0" smtClean="0"/>
              <a:t>Obtain the benefit of working in higher dimension space (linear separable)…</a:t>
            </a:r>
          </a:p>
          <a:p>
            <a:pPr lvl="1"/>
            <a:r>
              <a:rPr lang="en-US" dirty="0" smtClean="0"/>
              <a:t>…with no significant performance penalty</a:t>
            </a:r>
          </a:p>
          <a:p>
            <a:pPr lvl="1"/>
            <a:r>
              <a:rPr lang="en-US" dirty="0" smtClean="0"/>
              <a:t>That’s a really awesome trick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Kernels</a:t>
            </a:r>
            <a:endParaRPr lang="en-US" dirty="0"/>
          </a:p>
        </p:txBody>
      </p:sp>
      <p:sp>
        <p:nvSpPr>
          <p:cNvPr id="3" name="Content Placeholder 2"/>
          <p:cNvSpPr>
            <a:spLocks noGrp="1"/>
          </p:cNvSpPr>
          <p:nvPr>
            <p:ph idx="1"/>
          </p:nvPr>
        </p:nvSpPr>
        <p:spPr/>
        <p:txBody>
          <a:bodyPr/>
          <a:lstStyle/>
          <a:p>
            <a:r>
              <a:rPr lang="en-US" sz="2800" dirty="0" smtClean="0"/>
              <a:t>Linear kernel: </a:t>
            </a:r>
            <a:r>
              <a:rPr lang="en-US" sz="2800" dirty="0">
                <a:latin typeface="Lucida Grande"/>
                <a:cs typeface="Lucida Grande"/>
              </a:rPr>
              <a:t>K(</a:t>
            </a:r>
            <a:r>
              <a:rPr lang="en-US" sz="2800" dirty="0" err="1">
                <a:latin typeface="Lucida Grande"/>
                <a:cs typeface="Lucida Grande"/>
              </a:rPr>
              <a:t>X</a:t>
            </a:r>
            <a:r>
              <a:rPr lang="en-US" sz="2800" baseline="-25000" dirty="0" err="1">
                <a:latin typeface="Lucida Grande"/>
                <a:cs typeface="Lucida Grande"/>
              </a:rPr>
              <a:t>i</a:t>
            </a:r>
            <a:r>
              <a:rPr lang="en-US" sz="2800" dirty="0" err="1">
                <a:latin typeface="Lucida Grande"/>
                <a:cs typeface="Lucida Grande"/>
              </a:rPr>
              <a:t>,X</a:t>
            </a:r>
            <a:r>
              <a:rPr lang="en-US" sz="2800" baseline="-25000" dirty="0" err="1">
                <a:latin typeface="Lucida Grande"/>
                <a:cs typeface="Lucida Grande"/>
              </a:rPr>
              <a:t>j</a:t>
            </a:r>
            <a:r>
              <a:rPr lang="en-US" sz="2800" dirty="0">
                <a:latin typeface="Lucida Grande"/>
                <a:cs typeface="Lucida Grande"/>
              </a:rPr>
              <a:t>) = </a:t>
            </a:r>
            <a:r>
              <a:rPr lang="en-US" sz="2800" dirty="0" err="1" smtClean="0">
                <a:latin typeface="Lucida Grande"/>
                <a:cs typeface="Lucida Grande"/>
              </a:rPr>
              <a:t>X</a:t>
            </a:r>
            <a:r>
              <a:rPr lang="en-US" sz="2800" baseline="-25000" dirty="0" err="1" smtClean="0">
                <a:latin typeface="Lucida Grande"/>
                <a:cs typeface="Lucida Grande"/>
              </a:rPr>
              <a:t>i</a:t>
            </a:r>
            <a:r>
              <a:rPr lang="en-US" sz="2800" dirty="0" err="1">
                <a:latin typeface="Wingdings"/>
                <a:ea typeface="Wingdings"/>
                <a:cs typeface="Wingdings"/>
              </a:rPr>
              <a:t></a:t>
            </a:r>
            <a:r>
              <a:rPr lang="en-US" sz="2800" dirty="0" err="1">
                <a:latin typeface="Lucida Grande"/>
                <a:cs typeface="Lucida Grande"/>
              </a:rPr>
              <a:t>X</a:t>
            </a:r>
            <a:r>
              <a:rPr lang="en-US" sz="2800" baseline="-25000" dirty="0" err="1">
                <a:latin typeface="Lucida Grande"/>
                <a:cs typeface="Lucida Grande"/>
              </a:rPr>
              <a:t>j</a:t>
            </a:r>
            <a:r>
              <a:rPr lang="en-US" sz="2800" dirty="0">
                <a:latin typeface="Lucida Grande"/>
                <a:cs typeface="Lucida Grande"/>
              </a:rPr>
              <a:t> </a:t>
            </a:r>
            <a:r>
              <a:rPr lang="en-US" sz="2800" dirty="0" smtClean="0"/>
              <a:t>    </a:t>
            </a:r>
          </a:p>
          <a:p>
            <a:r>
              <a:rPr lang="en-US" sz="2800" dirty="0" smtClean="0"/>
              <a:t>Polynomial learning machine</a:t>
            </a:r>
          </a:p>
          <a:p>
            <a:pPr lvl="1">
              <a:buNone/>
            </a:pPr>
            <a:r>
              <a:rPr lang="en-US" sz="2400" dirty="0" err="1" smtClean="0">
                <a:latin typeface="Lucida Grande"/>
                <a:cs typeface="Lucida Grande"/>
              </a:rPr>
              <a:t>K(X</a:t>
            </a:r>
            <a:r>
              <a:rPr lang="en-US" sz="2400" baseline="-25000" dirty="0" err="1" smtClean="0">
                <a:latin typeface="Lucida Grande"/>
                <a:cs typeface="Lucida Grande"/>
              </a:rPr>
              <a:t>i</a:t>
            </a:r>
            <a:r>
              <a:rPr lang="en-US" sz="2400" dirty="0" err="1" smtClean="0">
                <a:latin typeface="Lucida Grande"/>
                <a:cs typeface="Lucida Grande"/>
              </a:rPr>
              <a:t>,X</a:t>
            </a:r>
            <a:r>
              <a:rPr lang="en-US" sz="2400" baseline="-25000" dirty="0" err="1" smtClean="0">
                <a:latin typeface="Lucida Grande"/>
                <a:cs typeface="Lucida Grande"/>
              </a:rPr>
              <a:t>j</a:t>
            </a:r>
            <a:r>
              <a:rPr lang="en-US" sz="2400" dirty="0" smtClean="0">
                <a:latin typeface="Lucida Grande"/>
                <a:cs typeface="Lucida Grande"/>
              </a:rPr>
              <a:t>) = (</a:t>
            </a:r>
            <a:r>
              <a:rPr lang="en-US" sz="2400" dirty="0" err="1" smtClean="0">
                <a:latin typeface="Lucida Grande"/>
                <a:cs typeface="Lucida Grande"/>
              </a:rPr>
              <a:t>X</a:t>
            </a:r>
            <a:r>
              <a:rPr lang="en-US" sz="2400" baseline="-25000" dirty="0" err="1" smtClean="0">
                <a:latin typeface="Lucida Grande"/>
                <a:cs typeface="Lucida Grande"/>
              </a:rPr>
              <a:t>i</a:t>
            </a:r>
            <a:r>
              <a:rPr lang="en-US" sz="2400" dirty="0" err="1" smtClean="0">
                <a:latin typeface="Wingdings"/>
                <a:ea typeface="Wingdings"/>
                <a:cs typeface="Wingdings"/>
              </a:rPr>
              <a:t></a:t>
            </a:r>
            <a:r>
              <a:rPr lang="en-US" sz="2400" dirty="0" err="1" smtClean="0">
                <a:latin typeface="Lucida Grande"/>
                <a:cs typeface="Lucida Grande"/>
              </a:rPr>
              <a:t>X</a:t>
            </a:r>
            <a:r>
              <a:rPr lang="en-US" sz="2400" baseline="-25000" dirty="0" err="1" smtClean="0">
                <a:latin typeface="Lucida Grande"/>
                <a:cs typeface="Lucida Grande"/>
              </a:rPr>
              <a:t>j</a:t>
            </a:r>
            <a:r>
              <a:rPr lang="en-US" sz="2400" dirty="0" smtClean="0">
                <a:latin typeface="Lucida Grande"/>
                <a:cs typeface="Lucida Grande"/>
              </a:rPr>
              <a:t> + 1)</a:t>
            </a:r>
            <a:r>
              <a:rPr lang="en-US" sz="2400" baseline="30000" dirty="0" smtClean="0">
                <a:latin typeface="Lucida Grande"/>
                <a:cs typeface="Lucida Grande"/>
              </a:rPr>
              <a:t>p</a:t>
            </a:r>
            <a:r>
              <a:rPr lang="en-US" sz="2400" dirty="0" smtClean="0"/>
              <a:t>   </a:t>
            </a:r>
          </a:p>
          <a:p>
            <a:r>
              <a:rPr lang="en-US" sz="2800" dirty="0" smtClean="0"/>
              <a:t>Gaussian radial-basis function (RBF)</a:t>
            </a:r>
          </a:p>
          <a:p>
            <a:pPr lvl="1">
              <a:buNone/>
            </a:pPr>
            <a:r>
              <a:rPr lang="en-US" sz="2400" dirty="0" err="1" smtClean="0">
                <a:latin typeface="Lucida Grande"/>
                <a:cs typeface="Lucida Grande"/>
              </a:rPr>
              <a:t>K(X</a:t>
            </a:r>
            <a:r>
              <a:rPr lang="en-US" sz="2400" baseline="-25000" dirty="0" err="1" smtClean="0">
                <a:latin typeface="Lucida Grande"/>
                <a:cs typeface="Lucida Grande"/>
              </a:rPr>
              <a:t>i</a:t>
            </a:r>
            <a:r>
              <a:rPr lang="en-US" sz="2400" dirty="0" err="1" smtClean="0">
                <a:latin typeface="Lucida Grande"/>
                <a:cs typeface="Lucida Grande"/>
              </a:rPr>
              <a:t>,X</a:t>
            </a:r>
            <a:r>
              <a:rPr lang="en-US" sz="2400" baseline="-25000" dirty="0" err="1" smtClean="0">
                <a:latin typeface="Lucida Grande"/>
                <a:cs typeface="Lucida Grande"/>
              </a:rPr>
              <a:t>j</a:t>
            </a:r>
            <a:r>
              <a:rPr lang="en-US" sz="2400" dirty="0" smtClean="0">
                <a:latin typeface="Lucida Grande"/>
                <a:cs typeface="Lucida Grande"/>
              </a:rPr>
              <a:t>) = exp(-(X</a:t>
            </a:r>
            <a:r>
              <a:rPr lang="en-US" sz="2400" baseline="-25000" dirty="0" smtClean="0">
                <a:latin typeface="Lucida Grande"/>
                <a:cs typeface="Lucida Grande"/>
              </a:rPr>
              <a:t>i </a:t>
            </a:r>
            <a:r>
              <a:rPr lang="en-US" sz="2400" dirty="0" smtClean="0">
                <a:latin typeface="Lucida Grande"/>
                <a:ea typeface="Wingdings"/>
                <a:cs typeface="Lucida Grande"/>
              </a:rPr>
              <a:t>– </a:t>
            </a:r>
            <a:r>
              <a:rPr lang="en-US" sz="2400" dirty="0" err="1" smtClean="0">
                <a:latin typeface="Lucida Grande"/>
                <a:cs typeface="Lucida Grande"/>
              </a:rPr>
              <a:t>X</a:t>
            </a:r>
            <a:r>
              <a:rPr lang="en-US" sz="2400" baseline="-25000" dirty="0" err="1" smtClean="0">
                <a:latin typeface="Lucida Grande"/>
                <a:cs typeface="Lucida Grande"/>
              </a:rPr>
              <a:t>j</a:t>
            </a:r>
            <a:r>
              <a:rPr lang="en-US" sz="2400" dirty="0" err="1" smtClean="0">
                <a:latin typeface="Lucida Grande"/>
                <a:cs typeface="Lucida Grande"/>
              </a:rPr>
              <a:t>)</a:t>
            </a:r>
            <a:r>
              <a:rPr lang="en-US" sz="2400" dirty="0" err="1" smtClean="0">
                <a:latin typeface="Wingdings"/>
                <a:ea typeface="Wingdings"/>
                <a:cs typeface="Wingdings"/>
              </a:rPr>
              <a:t></a:t>
            </a:r>
            <a:r>
              <a:rPr lang="en-US" sz="2400" dirty="0" err="1" smtClean="0">
                <a:latin typeface="Lucida Grande"/>
                <a:cs typeface="Lucida Grande"/>
              </a:rPr>
              <a:t>(X</a:t>
            </a:r>
            <a:r>
              <a:rPr lang="en-US" sz="2400" baseline="-25000" dirty="0" err="1" smtClean="0">
                <a:latin typeface="Lucida Grande"/>
                <a:cs typeface="Lucida Grande"/>
              </a:rPr>
              <a:t>i</a:t>
            </a:r>
            <a:r>
              <a:rPr lang="en-US" sz="2400" baseline="-25000" dirty="0" smtClean="0">
                <a:latin typeface="Lucida Grande"/>
                <a:cs typeface="Lucida Grande"/>
              </a:rPr>
              <a:t> </a:t>
            </a:r>
            <a:r>
              <a:rPr lang="en-US" sz="2400" dirty="0" smtClean="0">
                <a:latin typeface="Lucida Grande"/>
                <a:ea typeface="Wingdings"/>
                <a:cs typeface="Lucida Grande"/>
              </a:rPr>
              <a:t>– </a:t>
            </a:r>
            <a:r>
              <a:rPr lang="en-US" sz="2400" dirty="0" smtClean="0">
                <a:latin typeface="Lucida Grande"/>
                <a:cs typeface="Lucida Grande"/>
              </a:rPr>
              <a:t>X</a:t>
            </a:r>
            <a:r>
              <a:rPr lang="en-US" sz="2400" baseline="-25000" dirty="0" smtClean="0">
                <a:latin typeface="Lucida Grande"/>
                <a:cs typeface="Lucida Grande"/>
              </a:rPr>
              <a:t>j</a:t>
            </a:r>
            <a:r>
              <a:rPr lang="en-US" sz="2400" dirty="0" smtClean="0">
                <a:latin typeface="Lucida Grande"/>
                <a:cs typeface="Lucida Grande"/>
              </a:rPr>
              <a:t>)/(2σ</a:t>
            </a:r>
            <a:r>
              <a:rPr lang="en-US" sz="2400" baseline="30000" dirty="0" smtClean="0">
                <a:latin typeface="Lucida Grande"/>
                <a:cs typeface="Lucida Grande"/>
              </a:rPr>
              <a:t>2</a:t>
            </a:r>
            <a:r>
              <a:rPr lang="en-US" sz="2400" dirty="0" smtClean="0">
                <a:latin typeface="Lucida Grande"/>
                <a:cs typeface="Lucida Grande"/>
              </a:rPr>
              <a:t>))</a:t>
            </a:r>
            <a:r>
              <a:rPr lang="en-US" sz="2400" dirty="0" smtClean="0"/>
              <a:t>   </a:t>
            </a:r>
          </a:p>
          <a:p>
            <a:r>
              <a:rPr lang="en-US" sz="2800" dirty="0" smtClean="0"/>
              <a:t>Two-layer </a:t>
            </a:r>
            <a:r>
              <a:rPr lang="en-US" sz="2800" dirty="0" err="1" smtClean="0"/>
              <a:t>perceptron</a:t>
            </a:r>
            <a:endParaRPr lang="en-US" sz="2800" dirty="0" smtClean="0"/>
          </a:p>
          <a:p>
            <a:pPr lvl="1">
              <a:buNone/>
            </a:pPr>
            <a:r>
              <a:rPr lang="en-US" sz="2400" dirty="0" err="1" smtClean="0">
                <a:latin typeface="Lucida Grande"/>
                <a:cs typeface="Lucida Grande"/>
              </a:rPr>
              <a:t>K(X</a:t>
            </a:r>
            <a:r>
              <a:rPr lang="en-US" sz="2400" baseline="-25000" dirty="0" err="1" smtClean="0">
                <a:latin typeface="Lucida Grande"/>
                <a:cs typeface="Lucida Grande"/>
              </a:rPr>
              <a:t>i</a:t>
            </a:r>
            <a:r>
              <a:rPr lang="en-US" sz="2400" dirty="0" err="1" smtClean="0">
                <a:latin typeface="Lucida Grande"/>
                <a:cs typeface="Lucida Grande"/>
              </a:rPr>
              <a:t>,X</a:t>
            </a:r>
            <a:r>
              <a:rPr lang="en-US" sz="2400" baseline="-25000" dirty="0" err="1" smtClean="0">
                <a:latin typeface="Lucida Grande"/>
                <a:cs typeface="Lucida Grande"/>
              </a:rPr>
              <a:t>j</a:t>
            </a:r>
            <a:r>
              <a:rPr lang="en-US" sz="2400" dirty="0" smtClean="0">
                <a:latin typeface="Lucida Grande"/>
                <a:cs typeface="Lucida Grande"/>
              </a:rPr>
              <a:t>) = tanh(β</a:t>
            </a:r>
            <a:r>
              <a:rPr lang="en-US" sz="2400" baseline="-25000" dirty="0" smtClean="0">
                <a:latin typeface="Lucida Grande"/>
                <a:cs typeface="Lucida Grande"/>
              </a:rPr>
              <a:t>0 </a:t>
            </a:r>
            <a:r>
              <a:rPr lang="en-US" sz="2400" dirty="0" err="1" smtClean="0">
                <a:latin typeface="Lucida Grande"/>
                <a:cs typeface="Lucida Grande"/>
              </a:rPr>
              <a:t>X</a:t>
            </a:r>
            <a:r>
              <a:rPr lang="en-US" sz="2400" baseline="-25000" dirty="0" err="1" smtClean="0">
                <a:latin typeface="Lucida Grande"/>
                <a:cs typeface="Lucida Grande"/>
              </a:rPr>
              <a:t>i</a:t>
            </a:r>
            <a:r>
              <a:rPr lang="en-US" sz="2400" dirty="0" err="1" smtClean="0">
                <a:latin typeface="Wingdings"/>
                <a:ea typeface="Wingdings"/>
                <a:cs typeface="Wingdings"/>
              </a:rPr>
              <a:t></a:t>
            </a:r>
            <a:r>
              <a:rPr lang="en-US" sz="2400" dirty="0" err="1" smtClean="0">
                <a:latin typeface="Lucida Grande"/>
                <a:cs typeface="Lucida Grande"/>
              </a:rPr>
              <a:t>X</a:t>
            </a:r>
            <a:r>
              <a:rPr lang="en-US" sz="2400" baseline="-25000" dirty="0" err="1" smtClean="0">
                <a:latin typeface="Lucida Grande"/>
                <a:cs typeface="Lucida Grande"/>
              </a:rPr>
              <a:t>j</a:t>
            </a:r>
            <a:r>
              <a:rPr lang="en-US" sz="2400" dirty="0" smtClean="0">
                <a:latin typeface="Lucida Grande"/>
                <a:cs typeface="Lucida Grande"/>
              </a:rPr>
              <a:t> + β</a:t>
            </a:r>
            <a:r>
              <a:rPr lang="en-US" sz="2400" baseline="-25000" dirty="0" smtClean="0">
                <a:latin typeface="Lucida Grande"/>
                <a:cs typeface="Lucida Grande"/>
              </a:rPr>
              <a:t>1</a:t>
            </a:r>
            <a:r>
              <a:rPr lang="en-US" sz="2400" dirty="0" smtClean="0">
                <a:latin typeface="Lucida Grande"/>
                <a:cs typeface="Lucida Grande"/>
              </a:rPr>
              <a:t>)</a:t>
            </a:r>
            <a:r>
              <a:rPr lang="en-US" sz="2400" dirty="0" smtClean="0"/>
              <a:t>   </a:t>
            </a:r>
          </a:p>
          <a:p>
            <a:r>
              <a:rPr lang="en-US" sz="2800" dirty="0"/>
              <a:t>O</a:t>
            </a:r>
            <a:r>
              <a:rPr lang="en-US" sz="2800" dirty="0" smtClean="0"/>
              <a:t>ther possibilities</a:t>
            </a:r>
          </a:p>
          <a:p>
            <a:pPr lvl="1"/>
            <a:r>
              <a:rPr lang="en-US" sz="2400" dirty="0" smtClean="0"/>
              <a:t>Selecting “right” kernel is the real trick</a:t>
            </a:r>
            <a:endParaRPr lang="en-US" sz="2400"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79</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a:t>
            </a:r>
            <a:endParaRPr lang="en-US" dirty="0"/>
          </a:p>
        </p:txBody>
      </p:sp>
      <p:sp>
        <p:nvSpPr>
          <p:cNvPr id="3" name="Content Placeholder 2"/>
          <p:cNvSpPr>
            <a:spLocks noGrp="1"/>
          </p:cNvSpPr>
          <p:nvPr>
            <p:ph idx="1"/>
          </p:nvPr>
        </p:nvSpPr>
        <p:spPr/>
        <p:txBody>
          <a:bodyPr/>
          <a:lstStyle/>
          <a:p>
            <a:r>
              <a:rPr lang="en-US" sz="2800" dirty="0" smtClean="0"/>
              <a:t>SVM based on four BIG ideas</a:t>
            </a:r>
          </a:p>
          <a:p>
            <a:pPr marL="514350" indent="-514350">
              <a:buFont typeface="+mj-lt"/>
              <a:buAutoNum type="arabicPeriod"/>
            </a:pPr>
            <a:r>
              <a:rPr lang="en-US" sz="2800" dirty="0" smtClean="0"/>
              <a:t>Separating </a:t>
            </a:r>
            <a:r>
              <a:rPr lang="en-US" sz="2800" dirty="0" err="1" smtClean="0"/>
              <a:t>hyperplane</a:t>
            </a:r>
            <a:endParaRPr lang="en-US" sz="2800" dirty="0" smtClean="0"/>
          </a:p>
          <a:p>
            <a:pPr marL="514350" indent="-514350">
              <a:buFont typeface="+mj-lt"/>
              <a:buAutoNum type="arabicPeriod"/>
            </a:pPr>
            <a:r>
              <a:rPr lang="en-US" sz="2800" dirty="0" smtClean="0"/>
              <a:t>Maximize the “margin”</a:t>
            </a:r>
          </a:p>
          <a:p>
            <a:pPr lvl="1">
              <a:buFont typeface="Courier New"/>
              <a:buChar char="o"/>
            </a:pPr>
            <a:r>
              <a:rPr lang="en-US" sz="2400" dirty="0" smtClean="0"/>
              <a:t>Maximize minimum separation between classes</a:t>
            </a:r>
          </a:p>
          <a:p>
            <a:pPr marL="514350" indent="-514350">
              <a:buFont typeface="+mj-lt"/>
              <a:buAutoNum type="arabicPeriod"/>
            </a:pPr>
            <a:r>
              <a:rPr lang="en-US" sz="2800" dirty="0" smtClean="0"/>
              <a:t>Work in a higher dimensional space</a:t>
            </a:r>
          </a:p>
          <a:p>
            <a:pPr lvl="1">
              <a:buFont typeface="Courier New"/>
              <a:buChar char="o"/>
            </a:pPr>
            <a:r>
              <a:rPr lang="en-US" sz="2400" dirty="0" smtClean="0"/>
              <a:t>More “room”, so easier to separate</a:t>
            </a:r>
          </a:p>
          <a:p>
            <a:pPr marL="514350" indent="-514350">
              <a:buFont typeface="+mj-lt"/>
              <a:buAutoNum type="arabicPeriod"/>
            </a:pPr>
            <a:r>
              <a:rPr lang="en-US" sz="2800" dirty="0" smtClean="0"/>
              <a:t>Kernel trick</a:t>
            </a:r>
          </a:p>
          <a:p>
            <a:pPr lvl="1">
              <a:buFont typeface="Courier New"/>
              <a:buChar char="o"/>
            </a:pPr>
            <a:r>
              <a:rPr lang="en-US" sz="2400" dirty="0" smtClean="0"/>
              <a:t>This is intimately related to </a:t>
            </a:r>
            <a:r>
              <a:rPr lang="en-US" sz="2400" dirty="0">
                <a:solidFill>
                  <a:srgbClr val="0000FF"/>
                </a:solidFill>
              </a:rPr>
              <a:t>3</a:t>
            </a:r>
            <a:r>
              <a:rPr lang="en-US" sz="2400" dirty="0" smtClean="0"/>
              <a:t> </a:t>
            </a:r>
          </a:p>
          <a:p>
            <a:r>
              <a:rPr lang="en-US" sz="2800" dirty="0" smtClean="0"/>
              <a:t>Both </a:t>
            </a:r>
            <a:r>
              <a:rPr lang="en-US" sz="2800" dirty="0" smtClean="0">
                <a:solidFill>
                  <a:srgbClr val="0000FF"/>
                </a:solidFill>
              </a:rPr>
              <a:t>1</a:t>
            </a:r>
            <a:r>
              <a:rPr lang="en-US" sz="2800" dirty="0" smtClean="0"/>
              <a:t> and </a:t>
            </a:r>
            <a:r>
              <a:rPr lang="en-US" sz="2800" dirty="0" smtClean="0">
                <a:solidFill>
                  <a:srgbClr val="0000FF"/>
                </a:solidFill>
              </a:rPr>
              <a:t>2</a:t>
            </a:r>
            <a:r>
              <a:rPr lang="en-US" sz="2800" dirty="0" smtClean="0"/>
              <a:t> are fairly intuitive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A Brief History of SVM</a:t>
            </a:r>
            <a:endParaRPr lang="en-US" dirty="0"/>
          </a:p>
        </p:txBody>
      </p:sp>
      <p:sp>
        <p:nvSpPr>
          <p:cNvPr id="3" name="Content Placeholder 2"/>
          <p:cNvSpPr>
            <a:spLocks noGrp="1"/>
          </p:cNvSpPr>
          <p:nvPr>
            <p:ph idx="1"/>
          </p:nvPr>
        </p:nvSpPr>
        <p:spPr>
          <a:xfrm>
            <a:off x="685800" y="1676400"/>
            <a:ext cx="8001000" cy="4495800"/>
          </a:xfrm>
        </p:spPr>
        <p:txBody>
          <a:bodyPr/>
          <a:lstStyle/>
          <a:p>
            <a:r>
              <a:rPr lang="en-US" dirty="0" smtClean="0"/>
              <a:t>SVM invented in 1962</a:t>
            </a:r>
          </a:p>
          <a:p>
            <a:pPr lvl="1"/>
            <a:r>
              <a:rPr lang="en-US" dirty="0" smtClean="0"/>
              <a:t>But not actually useful until 1990s</a:t>
            </a:r>
          </a:p>
          <a:p>
            <a:r>
              <a:rPr lang="en-US" dirty="0" smtClean="0"/>
              <a:t>Nonlinearity added in 1992</a:t>
            </a:r>
          </a:p>
          <a:p>
            <a:pPr lvl="1"/>
            <a:r>
              <a:rPr lang="en-US" dirty="0" smtClean="0"/>
              <a:t>That is, the kernel trick</a:t>
            </a:r>
          </a:p>
          <a:p>
            <a:r>
              <a:rPr lang="en-US" dirty="0" smtClean="0"/>
              <a:t>Soft margins developed in 1993 </a:t>
            </a:r>
          </a:p>
          <a:p>
            <a:pPr lvl="1"/>
            <a:r>
              <a:rPr lang="en-US" dirty="0" smtClean="0"/>
              <a:t>Although not published until 1995</a:t>
            </a:r>
          </a:p>
          <a:p>
            <a:r>
              <a:rPr lang="en-US" dirty="0" smtClean="0"/>
              <a:t>SVM is a relative newcomer</a:t>
            </a:r>
          </a:p>
          <a:p>
            <a:pPr lvl="1"/>
            <a:r>
              <a:rPr lang="en-US" dirty="0" smtClean="0"/>
              <a:t>Only useful if we can efficiently train</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80</a:t>
            </a:fld>
            <a:endParaRPr lang="en-US"/>
          </a:p>
        </p:txBody>
      </p:sp>
    </p:spTree>
    <p:extLst>
      <p:ext uri="{BB962C8B-B14F-4D97-AF65-F5344CB8AC3E}">
        <p14:creationId xmlns:p14="http://schemas.microsoft.com/office/powerpoint/2010/main" val="374284314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743200"/>
            <a:ext cx="7086600" cy="1930400"/>
          </a:xfrm>
          <a:prstGeom prst="rect">
            <a:avLst/>
          </a:prstGeom>
        </p:spPr>
      </p:pic>
      <p:sp>
        <p:nvSpPr>
          <p:cNvPr id="2" name="Title 1"/>
          <p:cNvSpPr>
            <a:spLocks noGrp="1"/>
          </p:cNvSpPr>
          <p:nvPr>
            <p:ph type="title"/>
          </p:nvPr>
        </p:nvSpPr>
        <p:spPr/>
        <p:txBody>
          <a:bodyPr/>
          <a:lstStyle/>
          <a:p>
            <a:r>
              <a:rPr lang="en-US" dirty="0" smtClean="0"/>
              <a:t>Algorithm to Train SVM?</a:t>
            </a:r>
            <a:endParaRPr lang="en-US" dirty="0"/>
          </a:p>
        </p:txBody>
      </p:sp>
      <p:sp>
        <p:nvSpPr>
          <p:cNvPr id="3" name="Content Placeholder 2"/>
          <p:cNvSpPr>
            <a:spLocks noGrp="1"/>
          </p:cNvSpPr>
          <p:nvPr>
            <p:ph idx="1"/>
          </p:nvPr>
        </p:nvSpPr>
        <p:spPr>
          <a:xfrm>
            <a:off x="685800" y="1676400"/>
            <a:ext cx="7848600" cy="3886200"/>
          </a:xfrm>
        </p:spPr>
        <p:txBody>
          <a:bodyPr/>
          <a:lstStyle/>
          <a:p>
            <a:r>
              <a:rPr lang="en-US" dirty="0" smtClean="0"/>
              <a:t>To train (linear) SVM must solve </a:t>
            </a:r>
            <a:r>
              <a:rPr lang="en-US" b="1" dirty="0" smtClean="0">
                <a:solidFill>
                  <a:srgbClr val="0000FF"/>
                </a:solidFill>
              </a:rPr>
              <a:t>quadratic programming</a:t>
            </a:r>
            <a:r>
              <a:rPr lang="en-US" dirty="0" smtClean="0"/>
              <a:t> problem:</a:t>
            </a:r>
          </a:p>
          <a:p>
            <a:endParaRPr lang="en-US" dirty="0" smtClean="0"/>
          </a:p>
          <a:p>
            <a:endParaRPr lang="en-US" dirty="0" smtClean="0"/>
          </a:p>
          <a:p>
            <a:endParaRPr lang="en-US" dirty="0" smtClean="0"/>
          </a:p>
          <a:p>
            <a:r>
              <a:rPr lang="en-US" dirty="0" smtClean="0"/>
              <a:t>Once the are </a:t>
            </a:r>
            <a:r>
              <a:rPr lang="en-US" dirty="0" err="1" smtClean="0">
                <a:latin typeface="Lucida Grande"/>
                <a:cs typeface="Lucida Grande"/>
              </a:rPr>
              <a:t>λ</a:t>
            </a:r>
            <a:r>
              <a:rPr lang="en-US" baseline="-25000" dirty="0" err="1" smtClean="0">
                <a:latin typeface="Lucida Grande"/>
                <a:cs typeface="Lucida Grande"/>
              </a:rPr>
              <a:t>i</a:t>
            </a:r>
            <a:r>
              <a:rPr lang="en-US" dirty="0" smtClean="0"/>
              <a:t> are known, we classify samples using</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81</a:t>
            </a:fld>
            <a:endParaRPr lang="en-US" dirty="0"/>
          </a:p>
        </p:txBody>
      </p:sp>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029200"/>
            <a:ext cx="3467100" cy="901700"/>
          </a:xfrm>
          <a:prstGeom prst="rect">
            <a:avLst/>
          </a:prstGeom>
        </p:spPr>
      </p:pic>
    </p:spTree>
    <p:extLst>
      <p:ext uri="{BB962C8B-B14F-4D97-AF65-F5344CB8AC3E}">
        <p14:creationId xmlns:p14="http://schemas.microsoft.com/office/powerpoint/2010/main" val="256508538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Solve QP Problem?</a:t>
            </a:r>
            <a:endParaRPr lang="en-US" dirty="0"/>
          </a:p>
        </p:txBody>
      </p:sp>
      <p:sp>
        <p:nvSpPr>
          <p:cNvPr id="3" name="Content Placeholder 2"/>
          <p:cNvSpPr>
            <a:spLocks noGrp="1"/>
          </p:cNvSpPr>
          <p:nvPr>
            <p:ph idx="1"/>
          </p:nvPr>
        </p:nvSpPr>
        <p:spPr/>
        <p:txBody>
          <a:bodyPr/>
          <a:lstStyle/>
          <a:p>
            <a:r>
              <a:rPr lang="en-US" dirty="0" smtClean="0"/>
              <a:t>Many general techniques available to solve QP problems</a:t>
            </a:r>
          </a:p>
          <a:p>
            <a:pPr lvl="1"/>
            <a:r>
              <a:rPr lang="en-US" dirty="0" smtClean="0"/>
              <a:t>Interior point, conjugate gradient, </a:t>
            </a:r>
            <a:r>
              <a:rPr lang="is-IS" dirty="0" smtClean="0"/>
              <a:t>…</a:t>
            </a:r>
            <a:endParaRPr lang="en-US" dirty="0"/>
          </a:p>
          <a:p>
            <a:r>
              <a:rPr lang="en-US" dirty="0" smtClean="0"/>
              <a:t>But SVM problem is very special</a:t>
            </a:r>
          </a:p>
          <a:p>
            <a:pPr lvl="1"/>
            <a:r>
              <a:rPr lang="en-US" dirty="0" smtClean="0"/>
              <a:t>Solution is “sparse”</a:t>
            </a:r>
          </a:p>
          <a:p>
            <a:pPr lvl="1"/>
            <a:r>
              <a:rPr lang="en-US" dirty="0"/>
              <a:t>W</a:t>
            </a:r>
            <a:r>
              <a:rPr lang="en-US" dirty="0" smtClean="0"/>
              <a:t>e have </a:t>
            </a:r>
            <a:r>
              <a:rPr lang="en-US" dirty="0"/>
              <a:t>i</a:t>
            </a:r>
            <a:r>
              <a:rPr lang="en-US" dirty="0" smtClean="0"/>
              <a:t>nequality constraints</a:t>
            </a:r>
          </a:p>
          <a:p>
            <a:pPr lvl="1"/>
            <a:r>
              <a:rPr lang="en-US" dirty="0" smtClean="0"/>
              <a:t>Problem is LARGE (more on this later</a:t>
            </a:r>
            <a:r>
              <a:rPr lang="is-IS" dirty="0" smtClean="0"/>
              <a:t>…)</a:t>
            </a:r>
            <a:endParaRPr lang="en-US" dirty="0" smtClean="0"/>
          </a:p>
          <a:p>
            <a:r>
              <a:rPr lang="en-US" dirty="0" smtClean="0"/>
              <a:t>So, SVM is a not a standard QP case</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82</a:t>
            </a:fld>
            <a:endParaRPr lang="en-US"/>
          </a:p>
        </p:txBody>
      </p:sp>
    </p:spTree>
    <p:extLst>
      <p:ext uri="{BB962C8B-B14F-4D97-AF65-F5344CB8AC3E}">
        <p14:creationId xmlns:p14="http://schemas.microsoft.com/office/powerpoint/2010/main" val="2816394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dirty="0" smtClean="0"/>
              <a:t>Peculiarities of SVM Training</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Compared to “standard” QP problems, SVM does </a:t>
            </a:r>
            <a:r>
              <a:rPr lang="en-US" b="1" i="1" dirty="0" smtClean="0"/>
              <a:t>not</a:t>
            </a:r>
            <a:r>
              <a:rPr lang="en-US" dirty="0" smtClean="0"/>
              <a:t> require great precision</a:t>
            </a:r>
          </a:p>
          <a:p>
            <a:pPr lvl="1"/>
            <a:r>
              <a:rPr lang="en-US" dirty="0" smtClean="0"/>
              <a:t>True of most ML algorithms</a:t>
            </a:r>
            <a:endParaRPr lang="en-US" dirty="0"/>
          </a:p>
          <a:p>
            <a:r>
              <a:rPr lang="en-US" dirty="0" smtClean="0"/>
              <a:t>Solution to SVM problem is sparse</a:t>
            </a:r>
          </a:p>
          <a:p>
            <a:pPr lvl="1"/>
            <a:r>
              <a:rPr lang="en-US" dirty="0" smtClean="0"/>
              <a:t>That is, most of the </a:t>
            </a:r>
            <a:r>
              <a:rPr lang="en-US" dirty="0" err="1" smtClean="0">
                <a:latin typeface="Lucida Grande"/>
                <a:cs typeface="Lucida Grande"/>
              </a:rPr>
              <a:t>λ</a:t>
            </a:r>
            <a:r>
              <a:rPr lang="en-US" baseline="-25000" dirty="0" err="1" smtClean="0">
                <a:latin typeface="Lucida Grande"/>
                <a:cs typeface="Lucida Grande"/>
              </a:rPr>
              <a:t>i</a:t>
            </a:r>
            <a:r>
              <a:rPr lang="en-US" dirty="0" smtClean="0"/>
              <a:t> will be 0</a:t>
            </a:r>
            <a:r>
              <a:rPr lang="is-IS" dirty="0" smtClean="0"/>
              <a:t>…</a:t>
            </a:r>
            <a:endParaRPr lang="en-US" dirty="0" smtClean="0"/>
          </a:p>
          <a:p>
            <a:pPr lvl="1"/>
            <a:r>
              <a:rPr lang="is-IS" dirty="0" smtClean="0"/>
              <a:t>…</a:t>
            </a:r>
            <a:r>
              <a:rPr lang="en-US" dirty="0" smtClean="0"/>
              <a:t>but don’t know which will be 0 in advance</a:t>
            </a:r>
          </a:p>
          <a:p>
            <a:r>
              <a:rPr lang="en-US" dirty="0" smtClean="0"/>
              <a:t>Number of training samples </a:t>
            </a:r>
            <a:r>
              <a:rPr lang="en-US" b="1" i="1" dirty="0" smtClean="0"/>
              <a:t>and</a:t>
            </a:r>
            <a:r>
              <a:rPr lang="en-US" dirty="0" smtClean="0"/>
              <a:t> size of each training vector can both be HUGE</a:t>
            </a:r>
          </a:p>
          <a:p>
            <a:endParaRPr lang="en-US" dirty="0" smtClean="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83</a:t>
            </a:fld>
            <a:endParaRPr lang="en-US"/>
          </a:p>
        </p:txBody>
      </p:sp>
    </p:spTree>
    <p:extLst>
      <p:ext uri="{BB962C8B-B14F-4D97-AF65-F5344CB8AC3E}">
        <p14:creationId xmlns:p14="http://schemas.microsoft.com/office/powerpoint/2010/main" val="157860030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Solvers</a:t>
            </a:r>
            <a:endParaRPr lang="en-US" dirty="0"/>
          </a:p>
        </p:txBody>
      </p:sp>
      <p:sp>
        <p:nvSpPr>
          <p:cNvPr id="3" name="Content Placeholder 2"/>
          <p:cNvSpPr>
            <a:spLocks noGrp="1"/>
          </p:cNvSpPr>
          <p:nvPr>
            <p:ph idx="1"/>
          </p:nvPr>
        </p:nvSpPr>
        <p:spPr/>
        <p:txBody>
          <a:bodyPr/>
          <a:lstStyle/>
          <a:p>
            <a:r>
              <a:rPr lang="en-US" dirty="0" smtClean="0"/>
              <a:t>General QP solvers</a:t>
            </a:r>
          </a:p>
          <a:p>
            <a:pPr lvl="1"/>
            <a:r>
              <a:rPr lang="en-US" dirty="0" err="1" smtClean="0"/>
              <a:t>Precompute</a:t>
            </a:r>
            <a:r>
              <a:rPr lang="en-US" dirty="0" smtClean="0"/>
              <a:t> </a:t>
            </a:r>
            <a:r>
              <a:rPr lang="en-US" dirty="0" err="1">
                <a:latin typeface="Arial"/>
                <a:cs typeface="Arial"/>
              </a:rPr>
              <a:t>K</a:t>
            </a:r>
            <a:r>
              <a:rPr lang="en-US" baseline="-25000" dirty="0" err="1">
                <a:latin typeface="Arial"/>
                <a:cs typeface="Arial"/>
              </a:rPr>
              <a:t>ij</a:t>
            </a:r>
            <a:r>
              <a:rPr lang="en-US" dirty="0">
                <a:latin typeface="Arial"/>
                <a:cs typeface="Arial"/>
              </a:rPr>
              <a:t> = K(</a:t>
            </a:r>
            <a:r>
              <a:rPr lang="en-US" dirty="0" err="1">
                <a:latin typeface="Arial"/>
                <a:cs typeface="Arial"/>
              </a:rPr>
              <a:t>X</a:t>
            </a:r>
            <a:r>
              <a:rPr lang="en-US" baseline="-25000" dirty="0" err="1">
                <a:latin typeface="Arial"/>
                <a:cs typeface="Arial"/>
              </a:rPr>
              <a:t>i</a:t>
            </a:r>
            <a:r>
              <a:rPr lang="en-US" dirty="0" err="1">
                <a:latin typeface="Arial"/>
                <a:cs typeface="Arial"/>
              </a:rPr>
              <a:t>,X</a:t>
            </a:r>
            <a:r>
              <a:rPr lang="en-US" baseline="-25000" dirty="0" err="1">
                <a:latin typeface="Arial"/>
                <a:cs typeface="Arial"/>
              </a:rPr>
              <a:t>j</a:t>
            </a:r>
            <a:r>
              <a:rPr lang="en-US" dirty="0">
                <a:latin typeface="Arial"/>
                <a:cs typeface="Arial"/>
              </a:rPr>
              <a:t>)</a:t>
            </a:r>
            <a:r>
              <a:rPr lang="en-US" dirty="0"/>
              <a:t> </a:t>
            </a:r>
            <a:r>
              <a:rPr lang="en-US" dirty="0" smtClean="0"/>
              <a:t>for all </a:t>
            </a:r>
            <a:r>
              <a:rPr lang="en-US" dirty="0" err="1" smtClean="0">
                <a:latin typeface="Arial"/>
                <a:cs typeface="Arial"/>
              </a:rPr>
              <a:t>i</a:t>
            </a:r>
            <a:r>
              <a:rPr lang="en-US" dirty="0"/>
              <a:t> </a:t>
            </a:r>
            <a:r>
              <a:rPr lang="en-US" dirty="0" smtClean="0"/>
              <a:t>and </a:t>
            </a:r>
            <a:r>
              <a:rPr lang="en-US" dirty="0" smtClean="0">
                <a:latin typeface="Arial"/>
                <a:cs typeface="Arial"/>
              </a:rPr>
              <a:t>j</a:t>
            </a:r>
            <a:r>
              <a:rPr lang="en-US" dirty="0" smtClean="0"/>
              <a:t>    </a:t>
            </a:r>
          </a:p>
          <a:p>
            <a:pPr lvl="1"/>
            <a:r>
              <a:rPr lang="en-US" dirty="0" smtClean="0"/>
              <a:t>And store entire </a:t>
            </a:r>
            <a:r>
              <a:rPr lang="en-US" dirty="0" smtClean="0">
                <a:latin typeface="Arial"/>
                <a:cs typeface="Arial"/>
              </a:rPr>
              <a:t>K</a:t>
            </a:r>
            <a:r>
              <a:rPr lang="en-US" dirty="0" smtClean="0"/>
              <a:t> matrix in memory</a:t>
            </a:r>
          </a:p>
          <a:p>
            <a:r>
              <a:rPr lang="en-US" dirty="0"/>
              <a:t>M</a:t>
            </a:r>
            <a:r>
              <a:rPr lang="en-US" dirty="0" smtClean="0"/>
              <a:t>akes the algorithms efficient</a:t>
            </a:r>
            <a:r>
              <a:rPr lang="is-IS" dirty="0" smtClean="0"/>
              <a:t>…</a:t>
            </a:r>
            <a:endParaRPr lang="en-US" dirty="0" smtClean="0"/>
          </a:p>
          <a:p>
            <a:r>
              <a:rPr lang="is-IS" dirty="0" smtClean="0"/>
              <a:t>…</a:t>
            </a:r>
            <a:r>
              <a:rPr lang="en-US" dirty="0"/>
              <a:t>b</a:t>
            </a:r>
            <a:r>
              <a:rPr lang="en-US" dirty="0" smtClean="0"/>
              <a:t>ut, not suitable for SVM training </a:t>
            </a:r>
          </a:p>
          <a:p>
            <a:r>
              <a:rPr lang="en-US" dirty="0" smtClean="0"/>
              <a:t>What to do?</a:t>
            </a:r>
          </a:p>
          <a:p>
            <a:pPr lvl="1"/>
            <a:r>
              <a:rPr lang="en-US" dirty="0" smtClean="0"/>
              <a:t>Recall that SVM solution is “sparse”</a:t>
            </a:r>
          </a:p>
          <a:p>
            <a:pPr lvl="1"/>
            <a:r>
              <a:rPr lang="en-US" dirty="0"/>
              <a:t>C</a:t>
            </a:r>
            <a:r>
              <a:rPr lang="en-US" dirty="0" smtClean="0"/>
              <a:t>an we take advantage of sparseness?</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84</a:t>
            </a:fld>
            <a:endParaRPr lang="en-US"/>
          </a:p>
        </p:txBody>
      </p:sp>
    </p:spTree>
    <p:extLst>
      <p:ext uri="{BB962C8B-B14F-4D97-AF65-F5344CB8AC3E}">
        <p14:creationId xmlns:p14="http://schemas.microsoft.com/office/powerpoint/2010/main" val="217698505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Early SVM Solvers</a:t>
            </a:r>
            <a:endParaRPr lang="en-US" dirty="0"/>
          </a:p>
        </p:txBody>
      </p:sp>
      <p:sp>
        <p:nvSpPr>
          <p:cNvPr id="3" name="Content Placeholder 2"/>
          <p:cNvSpPr>
            <a:spLocks noGrp="1"/>
          </p:cNvSpPr>
          <p:nvPr>
            <p:ph idx="1"/>
          </p:nvPr>
        </p:nvSpPr>
        <p:spPr>
          <a:xfrm>
            <a:off x="685800" y="1447800"/>
            <a:ext cx="7924800" cy="4648200"/>
          </a:xfrm>
        </p:spPr>
        <p:txBody>
          <a:bodyPr/>
          <a:lstStyle/>
          <a:p>
            <a:r>
              <a:rPr lang="en-US" dirty="0" smtClean="0"/>
              <a:t>“</a:t>
            </a:r>
            <a:r>
              <a:rPr lang="is-IS" dirty="0" smtClean="0"/>
              <a:t>…all early SVM results were obtained using ad hoc algorithms”</a:t>
            </a:r>
          </a:p>
          <a:p>
            <a:pPr lvl="1"/>
            <a:r>
              <a:rPr lang="is-IS" dirty="0" smtClean="0"/>
              <a:t>“Early” means until mid-to-late 1990s</a:t>
            </a:r>
          </a:p>
          <a:p>
            <a:r>
              <a:rPr lang="en-US" dirty="0" smtClean="0"/>
              <a:t>An idea: Combine “iterative chunking” with “simple direction search”</a:t>
            </a:r>
          </a:p>
          <a:p>
            <a:r>
              <a:rPr lang="en-US" dirty="0" smtClean="0"/>
              <a:t>Chunking means that we only deal with part of the training data at a time</a:t>
            </a:r>
          </a:p>
          <a:p>
            <a:pPr lvl="1"/>
            <a:r>
              <a:rPr lang="en-US" dirty="0" smtClean="0"/>
              <a:t>Then optimize changes by direction search, based on gradient computations</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85</a:t>
            </a:fld>
            <a:endParaRPr lang="en-US"/>
          </a:p>
        </p:txBody>
      </p:sp>
    </p:spTree>
    <p:extLst>
      <p:ext uri="{BB962C8B-B14F-4D97-AF65-F5344CB8AC3E}">
        <p14:creationId xmlns:p14="http://schemas.microsoft.com/office/powerpoint/2010/main" val="135477469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Chunking</a:t>
            </a:r>
            <a:endParaRPr lang="en-US" dirty="0"/>
          </a:p>
        </p:txBody>
      </p:sp>
      <p:sp>
        <p:nvSpPr>
          <p:cNvPr id="3" name="Content Placeholder 2"/>
          <p:cNvSpPr>
            <a:spLocks noGrp="1"/>
          </p:cNvSpPr>
          <p:nvPr>
            <p:ph idx="1"/>
          </p:nvPr>
        </p:nvSpPr>
        <p:spPr/>
        <p:txBody>
          <a:bodyPr/>
          <a:lstStyle/>
          <a:p>
            <a:r>
              <a:rPr lang="en-US" dirty="0" smtClean="0"/>
              <a:t>Can’t deal with whole problem at once</a:t>
            </a:r>
          </a:p>
          <a:p>
            <a:r>
              <a:rPr lang="en-US" dirty="0" smtClean="0"/>
              <a:t>So, a possible plan of attack is</a:t>
            </a:r>
            <a:r>
              <a:rPr lang="is-IS" dirty="0" smtClean="0"/>
              <a:t>…</a:t>
            </a:r>
            <a:endParaRPr lang="en-US" dirty="0" smtClean="0"/>
          </a:p>
          <a:p>
            <a:r>
              <a:rPr lang="en-US" dirty="0" smtClean="0"/>
              <a:t>Solve SVM on “working set”, i.e., a subset (or </a:t>
            </a:r>
            <a:r>
              <a:rPr lang="en-US" b="1" i="1" dirty="0" smtClean="0"/>
              <a:t>chunk</a:t>
            </a:r>
            <a:r>
              <a:rPr lang="en-US" dirty="0" smtClean="0"/>
              <a:t>) of the training data</a:t>
            </a:r>
          </a:p>
          <a:p>
            <a:pPr lvl="1"/>
            <a:r>
              <a:rPr lang="en-US" dirty="0" smtClean="0"/>
              <a:t>Then consider data </a:t>
            </a:r>
            <a:r>
              <a:rPr lang="en-US" dirty="0" err="1" smtClean="0"/>
              <a:t>pts</a:t>
            </a:r>
            <a:r>
              <a:rPr lang="en-US" dirty="0" smtClean="0"/>
              <a:t> inside this margin</a:t>
            </a:r>
            <a:endParaRPr lang="en-US" dirty="0"/>
          </a:p>
          <a:p>
            <a:pPr lvl="1"/>
            <a:r>
              <a:rPr lang="en-US" dirty="0"/>
              <a:t>These are </a:t>
            </a:r>
            <a:r>
              <a:rPr lang="en-US" dirty="0" smtClean="0"/>
              <a:t>candidate </a:t>
            </a:r>
            <a:r>
              <a:rPr lang="en-US" dirty="0"/>
              <a:t>support </a:t>
            </a:r>
            <a:r>
              <a:rPr lang="en-US" dirty="0" smtClean="0"/>
              <a:t>vectors!</a:t>
            </a:r>
          </a:p>
          <a:p>
            <a:pPr lvl="1"/>
            <a:r>
              <a:rPr lang="en-US" dirty="0" smtClean="0"/>
              <a:t>So, use them as working set</a:t>
            </a:r>
            <a:r>
              <a:rPr lang="is-IS" dirty="0" smtClean="0"/>
              <a:t>, and repeat</a:t>
            </a:r>
            <a:endParaRPr lang="en-US" dirty="0" smtClean="0"/>
          </a:p>
          <a:p>
            <a:r>
              <a:rPr lang="en-US" dirty="0" smtClean="0"/>
              <a:t>Sounds very plausible!</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86</a:t>
            </a:fld>
            <a:endParaRPr lang="en-US"/>
          </a:p>
        </p:txBody>
      </p:sp>
    </p:spTree>
    <p:extLst>
      <p:ext uri="{BB962C8B-B14F-4D97-AF65-F5344CB8AC3E}">
        <p14:creationId xmlns:p14="http://schemas.microsoft.com/office/powerpoint/2010/main" val="209245005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Search</a:t>
            </a:r>
            <a:endParaRPr lang="en-US" dirty="0"/>
          </a:p>
        </p:txBody>
      </p:sp>
      <p:sp>
        <p:nvSpPr>
          <p:cNvPr id="3" name="Content Placeholder 2"/>
          <p:cNvSpPr>
            <a:spLocks noGrp="1"/>
          </p:cNvSpPr>
          <p:nvPr>
            <p:ph idx="1"/>
          </p:nvPr>
        </p:nvSpPr>
        <p:spPr/>
        <p:txBody>
          <a:bodyPr/>
          <a:lstStyle/>
          <a:p>
            <a:r>
              <a:rPr lang="en-US" dirty="0" smtClean="0"/>
              <a:t>Choose a “good” direction</a:t>
            </a:r>
          </a:p>
          <a:p>
            <a:pPr lvl="1"/>
            <a:r>
              <a:rPr lang="en-US" dirty="0" smtClean="0"/>
              <a:t>Kind of like Newton’s method, or conjugate gradient, or gradient descent</a:t>
            </a:r>
            <a:r>
              <a:rPr lang="is-IS" dirty="0" smtClean="0"/>
              <a:t>…</a:t>
            </a:r>
            <a:endParaRPr lang="en-US" dirty="0" smtClean="0"/>
          </a:p>
          <a:p>
            <a:r>
              <a:rPr lang="en-US" dirty="0"/>
              <a:t>I</a:t>
            </a:r>
            <a:r>
              <a:rPr lang="en-US" dirty="0" smtClean="0"/>
              <a:t>mprove on current solution by moving in </a:t>
            </a:r>
            <a:r>
              <a:rPr lang="en-US" dirty="0"/>
              <a:t>a</a:t>
            </a:r>
            <a:r>
              <a:rPr lang="en-US" dirty="0" smtClean="0"/>
              <a:t> “good” direction</a:t>
            </a:r>
          </a:p>
          <a:p>
            <a:r>
              <a:rPr lang="en-US" dirty="0"/>
              <a:t>W</a:t>
            </a:r>
            <a:r>
              <a:rPr lang="en-US" dirty="0" smtClean="0"/>
              <a:t>e won’t discuss details here</a:t>
            </a:r>
          </a:p>
          <a:p>
            <a:pPr lvl="1"/>
            <a:r>
              <a:rPr lang="en-US" dirty="0" smtClean="0"/>
              <a:t>Idea is fairly straightforward</a:t>
            </a:r>
          </a:p>
          <a:p>
            <a:pPr lvl="1"/>
            <a:r>
              <a:rPr lang="en-US" dirty="0" smtClean="0"/>
              <a:t>But, details can be somewhat complex</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87</a:t>
            </a:fld>
            <a:endParaRPr lang="en-US"/>
          </a:p>
        </p:txBody>
      </p:sp>
    </p:spTree>
    <p:extLst>
      <p:ext uri="{BB962C8B-B14F-4D97-AF65-F5344CB8AC3E}">
        <p14:creationId xmlns:p14="http://schemas.microsoft.com/office/powerpoint/2010/main" val="247913380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a:t>
            </a:r>
            <a:endParaRPr lang="en-US" dirty="0"/>
          </a:p>
        </p:txBody>
      </p:sp>
      <p:sp>
        <p:nvSpPr>
          <p:cNvPr id="3" name="Content Placeholder 2"/>
          <p:cNvSpPr>
            <a:spLocks noGrp="1"/>
          </p:cNvSpPr>
          <p:nvPr>
            <p:ph idx="1"/>
          </p:nvPr>
        </p:nvSpPr>
        <p:spPr/>
        <p:txBody>
          <a:bodyPr/>
          <a:lstStyle/>
          <a:p>
            <a:r>
              <a:rPr lang="en-US" dirty="0" smtClean="0"/>
              <a:t>Current best SVM solvers use SMO</a:t>
            </a:r>
            <a:r>
              <a:rPr lang="is-IS" dirty="0" smtClean="0"/>
              <a:t>…</a:t>
            </a:r>
          </a:p>
          <a:p>
            <a:pPr lvl="1"/>
            <a:r>
              <a:rPr lang="is-IS" b="1" dirty="0" smtClean="0">
                <a:solidFill>
                  <a:srgbClr val="0000FF"/>
                </a:solidFill>
              </a:rPr>
              <a:t>S</a:t>
            </a:r>
            <a:r>
              <a:rPr lang="is-IS" dirty="0" smtClean="0"/>
              <a:t>equential </a:t>
            </a:r>
            <a:r>
              <a:rPr lang="is-IS" b="1" dirty="0" smtClean="0">
                <a:solidFill>
                  <a:srgbClr val="0000FF"/>
                </a:solidFill>
              </a:rPr>
              <a:t>M</a:t>
            </a:r>
            <a:r>
              <a:rPr lang="is-IS" dirty="0" smtClean="0"/>
              <a:t>inimal </a:t>
            </a:r>
            <a:r>
              <a:rPr lang="is-IS" b="1" dirty="0">
                <a:solidFill>
                  <a:srgbClr val="0000FF"/>
                </a:solidFill>
              </a:rPr>
              <a:t>O</a:t>
            </a:r>
            <a:r>
              <a:rPr lang="is-IS" dirty="0" smtClean="0"/>
              <a:t>ptimization</a:t>
            </a:r>
          </a:p>
          <a:p>
            <a:pPr lvl="1"/>
            <a:r>
              <a:rPr lang="is-IS" dirty="0" smtClean="0"/>
              <a:t>First proposed in 1999 </a:t>
            </a:r>
          </a:p>
          <a:p>
            <a:r>
              <a:rPr lang="is-IS" dirty="0" smtClean="0"/>
              <a:t>Divide into </a:t>
            </a:r>
            <a:r>
              <a:rPr lang="is-IS" b="1" i="1" dirty="0" smtClean="0"/>
              <a:t>minimal</a:t>
            </a:r>
            <a:r>
              <a:rPr lang="is-IS" dirty="0" smtClean="0"/>
              <a:t> QP sub-problems</a:t>
            </a:r>
          </a:p>
          <a:p>
            <a:pPr lvl="1"/>
            <a:r>
              <a:rPr lang="is-IS" dirty="0" smtClean="0"/>
              <a:t>Minimal “working set” (just 2 variables) </a:t>
            </a:r>
          </a:p>
          <a:p>
            <a:r>
              <a:rPr lang="is-IS" dirty="0" smtClean="0"/>
              <a:t>Makes direction computation easy</a:t>
            </a:r>
          </a:p>
          <a:p>
            <a:r>
              <a:rPr lang="is-IS" dirty="0" smtClean="0"/>
              <a:t>Convergence/termination properties of SMO are good and well understood</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88</a:t>
            </a:fld>
            <a:endParaRPr lang="en-US"/>
          </a:p>
        </p:txBody>
      </p:sp>
    </p:spTree>
    <p:extLst>
      <p:ext uri="{BB962C8B-B14F-4D97-AF65-F5344CB8AC3E}">
        <p14:creationId xmlns:p14="http://schemas.microsoft.com/office/powerpoint/2010/main" val="111875362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 Working Set</a:t>
            </a:r>
            <a:endParaRPr lang="en-US" dirty="0"/>
          </a:p>
        </p:txBody>
      </p:sp>
      <p:sp>
        <p:nvSpPr>
          <p:cNvPr id="3" name="Content Placeholder 2"/>
          <p:cNvSpPr>
            <a:spLocks noGrp="1"/>
          </p:cNvSpPr>
          <p:nvPr>
            <p:ph idx="1"/>
          </p:nvPr>
        </p:nvSpPr>
        <p:spPr>
          <a:xfrm>
            <a:off x="533400" y="1676400"/>
            <a:ext cx="8305800" cy="4419600"/>
          </a:xfrm>
        </p:spPr>
        <p:txBody>
          <a:bodyPr/>
          <a:lstStyle/>
          <a:p>
            <a:r>
              <a:rPr lang="en-US" dirty="0" smtClean="0"/>
              <a:t>In SMO, working set always 2 variables</a:t>
            </a:r>
          </a:p>
          <a:p>
            <a:r>
              <a:rPr lang="en-US" dirty="0" smtClean="0"/>
              <a:t>How to select </a:t>
            </a:r>
            <a:r>
              <a:rPr lang="en-US" dirty="0" smtClean="0">
                <a:latin typeface="Arial"/>
                <a:cs typeface="Arial"/>
              </a:rPr>
              <a:t>(</a:t>
            </a:r>
            <a:r>
              <a:rPr lang="en-US" dirty="0" err="1">
                <a:latin typeface="Arial"/>
                <a:cs typeface="Arial"/>
              </a:rPr>
              <a:t>i</a:t>
            </a:r>
            <a:r>
              <a:rPr lang="en-US" dirty="0" err="1" smtClean="0">
                <a:latin typeface="Arial"/>
                <a:cs typeface="Arial"/>
              </a:rPr>
              <a:t>,j</a:t>
            </a:r>
            <a:r>
              <a:rPr lang="en-US" dirty="0" smtClean="0">
                <a:latin typeface="Arial"/>
                <a:cs typeface="Arial"/>
              </a:rPr>
              <a:t>)</a:t>
            </a:r>
            <a:r>
              <a:rPr lang="en-US" dirty="0" smtClean="0"/>
              <a:t> to speed convergence?</a:t>
            </a:r>
          </a:p>
          <a:p>
            <a:r>
              <a:rPr lang="en-US" dirty="0"/>
              <a:t>M</a:t>
            </a:r>
            <a:r>
              <a:rPr lang="en-US" dirty="0" smtClean="0"/>
              <a:t>aximize gain in objective function?</a:t>
            </a:r>
          </a:p>
          <a:p>
            <a:pPr lvl="1"/>
            <a:r>
              <a:rPr lang="en-US" dirty="0" smtClean="0"/>
              <a:t>Requires exhaustive search</a:t>
            </a:r>
            <a:r>
              <a:rPr lang="en-US" dirty="0"/>
              <a:t>,</a:t>
            </a:r>
            <a:r>
              <a:rPr lang="en-US" dirty="0" smtClean="0"/>
              <a:t> too inefficient </a:t>
            </a:r>
          </a:p>
          <a:p>
            <a:r>
              <a:rPr lang="en-US" dirty="0" smtClean="0"/>
              <a:t>Instead, use heuristics so that</a:t>
            </a:r>
            <a:r>
              <a:rPr lang="is-IS" dirty="0" smtClean="0"/>
              <a:t>…</a:t>
            </a:r>
            <a:endParaRPr lang="en-US" dirty="0" smtClean="0"/>
          </a:p>
          <a:p>
            <a:pPr lvl="1"/>
            <a:r>
              <a:rPr lang="en-US" dirty="0"/>
              <a:t>C</a:t>
            </a:r>
            <a:r>
              <a:rPr lang="en-US" dirty="0" smtClean="0"/>
              <a:t>ached kernel values used </a:t>
            </a:r>
          </a:p>
          <a:p>
            <a:pPr lvl="1"/>
            <a:r>
              <a:rPr lang="en-US" dirty="0" smtClean="0"/>
              <a:t>(</a:t>
            </a:r>
            <a:r>
              <a:rPr lang="en-US" dirty="0"/>
              <a:t>D</a:t>
            </a:r>
            <a:r>
              <a:rPr lang="en-US" dirty="0" smtClean="0"/>
              <a:t>ual) objective function increases</a:t>
            </a:r>
          </a:p>
          <a:p>
            <a:pPr lvl="1"/>
            <a:r>
              <a:rPr lang="en-US" dirty="0" smtClean="0"/>
              <a:t>And don</a:t>
            </a:r>
            <a:r>
              <a:rPr lang="uk-UA" dirty="0" smtClean="0"/>
              <a:t>’</a:t>
            </a:r>
            <a:r>
              <a:rPr lang="en-US" dirty="0" smtClean="0"/>
              <a:t>t worry too much about precision</a:t>
            </a:r>
          </a:p>
          <a:p>
            <a:pPr lvl="1"/>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89</a:t>
            </a:fld>
            <a:endParaRPr lang="en-US"/>
          </a:p>
        </p:txBody>
      </p:sp>
    </p:spTree>
    <p:extLst>
      <p:ext uri="{BB962C8B-B14F-4D97-AF65-F5344CB8AC3E}">
        <p14:creationId xmlns:p14="http://schemas.microsoft.com/office/powerpoint/2010/main" val="27512245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a:t>
            </a:r>
            <a:endParaRPr lang="en-US" dirty="0"/>
          </a:p>
        </p:txBody>
      </p:sp>
      <p:sp>
        <p:nvSpPr>
          <p:cNvPr id="3" name="Content Placeholder 2"/>
          <p:cNvSpPr>
            <a:spLocks noGrp="1"/>
          </p:cNvSpPr>
          <p:nvPr>
            <p:ph idx="1"/>
          </p:nvPr>
        </p:nvSpPr>
        <p:spPr>
          <a:xfrm>
            <a:off x="609600" y="1600200"/>
            <a:ext cx="8153400" cy="4419600"/>
          </a:xfrm>
        </p:spPr>
        <p:txBody>
          <a:bodyPr/>
          <a:lstStyle/>
          <a:p>
            <a:r>
              <a:rPr lang="en-US" dirty="0" smtClean="0"/>
              <a:t>SVMs can apply to any training data</a:t>
            </a:r>
          </a:p>
          <a:p>
            <a:pPr lvl="1"/>
            <a:r>
              <a:rPr lang="en-US" dirty="0" smtClean="0"/>
              <a:t>Note that SVM yields </a:t>
            </a:r>
            <a:r>
              <a:rPr lang="en-US" b="1" i="1" dirty="0" smtClean="0">
                <a:solidFill>
                  <a:srgbClr val="0000FF"/>
                </a:solidFill>
              </a:rPr>
              <a:t>classifier</a:t>
            </a:r>
            <a:r>
              <a:rPr lang="en-US" dirty="0" smtClean="0"/>
              <a:t> </a:t>
            </a:r>
            <a:r>
              <a:rPr lang="is-IS" dirty="0" smtClean="0"/>
              <a:t>…</a:t>
            </a:r>
            <a:endParaRPr lang="en-US" b="1" i="1" dirty="0" smtClean="0"/>
          </a:p>
          <a:p>
            <a:pPr lvl="1"/>
            <a:r>
              <a:rPr lang="is-IS" dirty="0" smtClean="0"/>
              <a:t>… </a:t>
            </a:r>
            <a:r>
              <a:rPr lang="en-US" dirty="0"/>
              <a:t>n</a:t>
            </a:r>
            <a:r>
              <a:rPr lang="en-US" dirty="0" smtClean="0"/>
              <a:t>ot just a scoring function </a:t>
            </a:r>
          </a:p>
          <a:p>
            <a:r>
              <a:rPr lang="en-US" dirty="0" smtClean="0"/>
              <a:t>With HMM, for example</a:t>
            </a:r>
          </a:p>
          <a:p>
            <a:pPr lvl="1"/>
            <a:r>
              <a:rPr lang="en-US" dirty="0" smtClean="0"/>
              <a:t>We first train a model</a:t>
            </a:r>
            <a:r>
              <a:rPr lang="is-IS" dirty="0" smtClean="0"/>
              <a:t>…</a:t>
            </a:r>
            <a:endParaRPr lang="en-US" dirty="0" smtClean="0"/>
          </a:p>
          <a:p>
            <a:pPr lvl="1"/>
            <a:r>
              <a:rPr lang="is-IS" dirty="0" smtClean="0"/>
              <a:t>…</a:t>
            </a:r>
            <a:r>
              <a:rPr lang="en-US" dirty="0"/>
              <a:t>t</a:t>
            </a:r>
            <a:r>
              <a:rPr lang="en-US" dirty="0" smtClean="0"/>
              <a:t>hen generate scores and set a threshold</a:t>
            </a:r>
          </a:p>
          <a:p>
            <a:r>
              <a:rPr lang="en-US" dirty="0" smtClean="0"/>
              <a:t>SVM directly gives classification</a:t>
            </a:r>
          </a:p>
          <a:p>
            <a:pPr lvl="1"/>
            <a:r>
              <a:rPr lang="en-US" dirty="0" smtClean="0"/>
              <a:t>Skip the intermediate (testing) step</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SMO</a:t>
            </a:r>
            <a:endParaRPr lang="en-US" dirty="0"/>
          </a:p>
        </p:txBody>
      </p:sp>
      <p:sp>
        <p:nvSpPr>
          <p:cNvPr id="3" name="Content Placeholder 2"/>
          <p:cNvSpPr>
            <a:spLocks noGrp="1"/>
          </p:cNvSpPr>
          <p:nvPr>
            <p:ph idx="1"/>
          </p:nvPr>
        </p:nvSpPr>
        <p:spPr/>
        <p:txBody>
          <a:bodyPr/>
          <a:lstStyle/>
          <a:p>
            <a:r>
              <a:rPr lang="en-US" dirty="0" smtClean="0"/>
              <a:t>SSMO is like SMO, </a:t>
            </a:r>
            <a:r>
              <a:rPr lang="is-IS" dirty="0"/>
              <a:t>b</a:t>
            </a:r>
            <a:r>
              <a:rPr lang="is-IS" dirty="0" smtClean="0"/>
              <a:t>ut simplified! </a:t>
            </a:r>
          </a:p>
          <a:p>
            <a:pPr lvl="1"/>
            <a:r>
              <a:rPr lang="is-IS" dirty="0" smtClean="0"/>
              <a:t>We’ll ignore heuristics used to select working set pair </a:t>
            </a:r>
            <a:r>
              <a:rPr lang="is-IS" dirty="0" smtClean="0">
                <a:latin typeface="Arial"/>
                <a:cs typeface="Arial"/>
              </a:rPr>
              <a:t>(i,j)</a:t>
            </a:r>
            <a:r>
              <a:rPr lang="is-IS" dirty="0" smtClean="0"/>
              <a:t> at each step</a:t>
            </a:r>
          </a:p>
          <a:p>
            <a:pPr lvl="1"/>
            <a:r>
              <a:rPr lang="is-IS" dirty="0" smtClean="0"/>
              <a:t>Assume working set is given at each step</a:t>
            </a:r>
          </a:p>
          <a:p>
            <a:pPr lvl="1"/>
            <a:r>
              <a:rPr lang="is-IS" dirty="0" smtClean="0"/>
              <a:t>Homework considers simple scenarios for generating working set   </a:t>
            </a:r>
            <a:endParaRPr lang="is-IS" dirty="0"/>
          </a:p>
          <a:p>
            <a:r>
              <a:rPr lang="is-IS" dirty="0" smtClean="0"/>
              <a:t>Otherwise, the SSMO algorithm we discuss is (almost) same as </a:t>
            </a:r>
            <a:r>
              <a:rPr lang="is-IS" dirty="0"/>
              <a:t>SMO </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90</a:t>
            </a:fld>
            <a:endParaRPr lang="en-US"/>
          </a:p>
        </p:txBody>
      </p:sp>
    </p:spTree>
    <p:extLst>
      <p:ext uri="{BB962C8B-B14F-4D97-AF65-F5344CB8AC3E}">
        <p14:creationId xmlns:p14="http://schemas.microsoft.com/office/powerpoint/2010/main" val="197754490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 y="1981200"/>
            <a:ext cx="4030011" cy="1061284"/>
          </a:xfrm>
          <a:prstGeom prst="rect">
            <a:avLst/>
          </a:prstGeom>
        </p:spPr>
      </p:pic>
      <p:sp>
        <p:nvSpPr>
          <p:cNvPr id="2" name="Title 1"/>
          <p:cNvSpPr>
            <a:spLocks noGrp="1"/>
          </p:cNvSpPr>
          <p:nvPr>
            <p:ph type="title"/>
          </p:nvPr>
        </p:nvSpPr>
        <p:spPr>
          <a:xfrm>
            <a:off x="228600" y="228600"/>
            <a:ext cx="3124200" cy="914400"/>
          </a:xfrm>
        </p:spPr>
        <p:txBody>
          <a:bodyPr/>
          <a:lstStyle/>
          <a:p>
            <a:r>
              <a:rPr lang="en-US" dirty="0" smtClean="0"/>
              <a:t>SSMO</a:t>
            </a:r>
            <a:endParaRPr lang="en-US" dirty="0"/>
          </a:p>
        </p:txBody>
      </p:sp>
      <p:sp>
        <p:nvSpPr>
          <p:cNvPr id="3" name="Content Placeholder 2"/>
          <p:cNvSpPr>
            <a:spLocks noGrp="1"/>
          </p:cNvSpPr>
          <p:nvPr>
            <p:ph idx="1"/>
          </p:nvPr>
        </p:nvSpPr>
        <p:spPr>
          <a:xfrm>
            <a:off x="152400" y="1295400"/>
            <a:ext cx="3886200" cy="4648200"/>
          </a:xfrm>
        </p:spPr>
        <p:txBody>
          <a:bodyPr/>
          <a:lstStyle/>
          <a:p>
            <a:r>
              <a:rPr lang="en-US" dirty="0" smtClean="0"/>
              <a:t>Solve</a:t>
            </a:r>
          </a:p>
          <a:p>
            <a:endParaRPr lang="en-US" dirty="0"/>
          </a:p>
          <a:p>
            <a:endParaRPr lang="en-US" dirty="0" smtClean="0"/>
          </a:p>
          <a:p>
            <a:r>
              <a:rPr lang="en-US" dirty="0"/>
              <a:t>F</a:t>
            </a:r>
            <a:r>
              <a:rPr lang="en-US" dirty="0" smtClean="0"/>
              <a:t>ind the </a:t>
            </a:r>
            <a:r>
              <a:rPr lang="en-US" dirty="0" err="1" smtClean="0">
                <a:latin typeface="Lucida Grande"/>
                <a:cs typeface="Lucida Grande"/>
              </a:rPr>
              <a:t>λ</a:t>
            </a:r>
            <a:r>
              <a:rPr lang="en-US" baseline="-25000" dirty="0" err="1" smtClean="0">
                <a:latin typeface="Lucida Grande"/>
                <a:cs typeface="Lucida Grande"/>
              </a:rPr>
              <a:t>i</a:t>
            </a:r>
            <a:r>
              <a:rPr lang="en-US" dirty="0" smtClean="0"/>
              <a:t> in </a:t>
            </a:r>
            <a:r>
              <a:rPr lang="en-US" dirty="0" err="1" smtClean="0"/>
              <a:t>Lagrangian</a:t>
            </a:r>
            <a:r>
              <a:rPr lang="en-US" dirty="0" smtClean="0"/>
              <a:t> (dual)  </a:t>
            </a:r>
          </a:p>
          <a:p>
            <a:pPr lvl="1"/>
            <a:r>
              <a:rPr lang="en-US" dirty="0" smtClean="0"/>
              <a:t>Given </a:t>
            </a:r>
            <a:r>
              <a:rPr lang="en-US" dirty="0">
                <a:latin typeface="Arial"/>
                <a:cs typeface="Arial"/>
              </a:rPr>
              <a:t>n</a:t>
            </a:r>
            <a:r>
              <a:rPr lang="en-US" dirty="0" smtClean="0"/>
              <a:t> training samples </a:t>
            </a:r>
            <a:r>
              <a:rPr lang="en-US" dirty="0" smtClean="0">
                <a:latin typeface="Arial"/>
                <a:cs typeface="Arial"/>
              </a:rPr>
              <a:t>(</a:t>
            </a:r>
            <a:r>
              <a:rPr lang="en-US" dirty="0" err="1" smtClean="0">
                <a:latin typeface="Arial"/>
                <a:cs typeface="Arial"/>
              </a:rPr>
              <a:t>X</a:t>
            </a:r>
            <a:r>
              <a:rPr lang="en-US" baseline="-25000" dirty="0" err="1" smtClean="0">
                <a:latin typeface="Arial"/>
                <a:cs typeface="Arial"/>
              </a:rPr>
              <a:t>i</a:t>
            </a:r>
            <a:r>
              <a:rPr lang="en-US" dirty="0" err="1" smtClean="0">
                <a:latin typeface="Arial"/>
                <a:cs typeface="Arial"/>
              </a:rPr>
              <a:t>,z</a:t>
            </a:r>
            <a:r>
              <a:rPr lang="en-US" baseline="-25000" dirty="0" err="1" smtClean="0">
                <a:latin typeface="Arial"/>
                <a:cs typeface="Arial"/>
              </a:rPr>
              <a:t>i</a:t>
            </a:r>
            <a:r>
              <a:rPr lang="en-US" dirty="0" smtClean="0">
                <a:latin typeface="Arial"/>
                <a:cs typeface="Arial"/>
              </a:rPr>
              <a:t>)</a:t>
            </a:r>
            <a:r>
              <a:rPr lang="en-US" dirty="0" smtClean="0"/>
              <a:t> </a:t>
            </a:r>
            <a:r>
              <a:rPr lang="en-US" dirty="0"/>
              <a:t> </a:t>
            </a:r>
            <a:r>
              <a:rPr lang="en-US" dirty="0" smtClean="0"/>
              <a:t> </a:t>
            </a:r>
          </a:p>
          <a:p>
            <a:pPr lvl="1"/>
            <a:r>
              <a:rPr lang="en-US" dirty="0" smtClean="0"/>
              <a:t>Let</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91</a:t>
            </a:fld>
            <a:endParaRPr lang="en-US"/>
          </a:p>
        </p:txBody>
      </p:sp>
      <p:pic>
        <p:nvPicPr>
          <p:cNvPr id="6" name="Picture 5"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555" y="304800"/>
            <a:ext cx="4984445" cy="6096000"/>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5524500"/>
            <a:ext cx="2882900" cy="723900"/>
          </a:xfrm>
          <a:prstGeom prst="rect">
            <a:avLst/>
          </a:prstGeom>
        </p:spPr>
      </p:pic>
    </p:spTree>
    <p:extLst>
      <p:ext uri="{BB962C8B-B14F-4D97-AF65-F5344CB8AC3E}">
        <p14:creationId xmlns:p14="http://schemas.microsoft.com/office/powerpoint/2010/main" val="141540465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SSMO Details</a:t>
            </a:r>
            <a:endParaRPr lang="en-US" dirty="0"/>
          </a:p>
        </p:txBody>
      </p:sp>
      <p:sp>
        <p:nvSpPr>
          <p:cNvPr id="3" name="Content Placeholder 2"/>
          <p:cNvSpPr>
            <a:spLocks noGrp="1"/>
          </p:cNvSpPr>
          <p:nvPr>
            <p:ph idx="1"/>
          </p:nvPr>
        </p:nvSpPr>
        <p:spPr>
          <a:xfrm>
            <a:off x="685800" y="1600200"/>
            <a:ext cx="7848600" cy="4419600"/>
          </a:xfrm>
        </p:spPr>
        <p:txBody>
          <a:bodyPr/>
          <a:lstStyle/>
          <a:p>
            <a:pPr>
              <a:lnSpc>
                <a:spcPct val="90000"/>
              </a:lnSpc>
            </a:pPr>
            <a:r>
              <a:rPr lang="en-US" dirty="0"/>
              <a:t>B</a:t>
            </a:r>
            <a:r>
              <a:rPr lang="en-US" dirty="0" smtClean="0"/>
              <a:t>ook has details of SSMO algorithm</a:t>
            </a:r>
          </a:p>
          <a:p>
            <a:pPr>
              <a:lnSpc>
                <a:spcPct val="90000"/>
              </a:lnSpc>
            </a:pPr>
            <a:r>
              <a:rPr lang="en-US" dirty="0" smtClean="0"/>
              <a:t>Key is so-called “KKT conditions”</a:t>
            </a:r>
          </a:p>
          <a:p>
            <a:pPr lvl="1">
              <a:lnSpc>
                <a:spcPct val="90000"/>
              </a:lnSpc>
            </a:pPr>
            <a:endParaRPr lang="en-US" dirty="0" smtClean="0"/>
          </a:p>
          <a:p>
            <a:pPr lvl="1">
              <a:lnSpc>
                <a:spcPct val="90000"/>
              </a:lnSpc>
            </a:pPr>
            <a:endParaRPr lang="en-US" dirty="0" smtClean="0"/>
          </a:p>
          <a:p>
            <a:pPr lvl="2">
              <a:lnSpc>
                <a:spcPct val="90000"/>
              </a:lnSpc>
            </a:pPr>
            <a:endParaRPr lang="en-US" dirty="0"/>
          </a:p>
          <a:p>
            <a:pPr>
              <a:lnSpc>
                <a:spcPct val="90000"/>
              </a:lnSpc>
            </a:pPr>
            <a:r>
              <a:rPr lang="en-US" dirty="0" smtClean="0"/>
              <a:t>Necessary and sufficient conditions for SVM (QP) problem to converge</a:t>
            </a:r>
          </a:p>
          <a:p>
            <a:pPr>
              <a:lnSpc>
                <a:spcPct val="90000"/>
              </a:lnSpc>
            </a:pPr>
            <a:r>
              <a:rPr lang="en-US" dirty="0" smtClean="0"/>
              <a:t>We enforce KKT conditions by choice of </a:t>
            </a:r>
            <a:r>
              <a:rPr lang="en-US" dirty="0" smtClean="0">
                <a:latin typeface="Arial"/>
                <a:cs typeface="Arial"/>
              </a:rPr>
              <a:t>b</a:t>
            </a:r>
            <a:r>
              <a:rPr lang="en-US" dirty="0" smtClean="0"/>
              <a:t> in SMO algorithm (and SSMO)</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92</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743200"/>
            <a:ext cx="3873500" cy="1256621"/>
          </a:xfrm>
          <a:prstGeom prst="rect">
            <a:avLst/>
          </a:prstGeom>
        </p:spPr>
      </p:pic>
    </p:spTree>
    <p:extLst>
      <p:ext uri="{BB962C8B-B14F-4D97-AF65-F5344CB8AC3E}">
        <p14:creationId xmlns:p14="http://schemas.microsoft.com/office/powerpoint/2010/main" val="244049250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 Bottom Line</a:t>
            </a:r>
            <a:endParaRPr lang="en-US" dirty="0"/>
          </a:p>
        </p:txBody>
      </p:sp>
      <p:sp>
        <p:nvSpPr>
          <p:cNvPr id="3" name="Content Placeholder 2"/>
          <p:cNvSpPr>
            <a:spLocks noGrp="1"/>
          </p:cNvSpPr>
          <p:nvPr>
            <p:ph idx="1"/>
          </p:nvPr>
        </p:nvSpPr>
        <p:spPr/>
        <p:txBody>
          <a:bodyPr/>
          <a:lstStyle/>
          <a:p>
            <a:r>
              <a:rPr lang="en-US" sz="2800" dirty="0" smtClean="0"/>
              <a:t>SMO is fast and efficient for the SVM training problem</a:t>
            </a:r>
          </a:p>
          <a:p>
            <a:r>
              <a:rPr lang="en-US" sz="2800" dirty="0" smtClean="0"/>
              <a:t>Can solve problems with a very LARGE number of training vectors</a:t>
            </a:r>
          </a:p>
          <a:p>
            <a:pPr lvl="1"/>
            <a:r>
              <a:rPr lang="en-US" sz="2400" dirty="0" smtClean="0"/>
              <a:t>And individual vectors can be LARGE too</a:t>
            </a:r>
          </a:p>
          <a:p>
            <a:r>
              <a:rPr lang="en-US" sz="2800" dirty="0" smtClean="0"/>
              <a:t>Choosing the “working set” at each step is </a:t>
            </a:r>
            <a:r>
              <a:rPr lang="en-US" sz="2800" dirty="0"/>
              <a:t>a</a:t>
            </a:r>
            <a:r>
              <a:rPr lang="en-US" sz="2800" dirty="0" smtClean="0"/>
              <a:t> </a:t>
            </a:r>
            <a:r>
              <a:rPr lang="en-US" sz="2800" dirty="0" smtClean="0"/>
              <a:t>tricky </a:t>
            </a:r>
            <a:r>
              <a:rPr lang="en-US" sz="2800" dirty="0" smtClean="0"/>
              <a:t>part of the algorithm</a:t>
            </a:r>
            <a:endParaRPr lang="en-US" sz="2800" dirty="0" smtClean="0"/>
          </a:p>
          <a:p>
            <a:pPr lvl="1"/>
            <a:r>
              <a:rPr lang="en-US" sz="2400" dirty="0" smtClean="0"/>
              <a:t>That is, how to choose indices </a:t>
            </a:r>
            <a:r>
              <a:rPr lang="en-US" sz="2400" dirty="0">
                <a:latin typeface="Arial"/>
                <a:cs typeface="Arial"/>
              </a:rPr>
              <a:t>(</a:t>
            </a:r>
            <a:r>
              <a:rPr lang="en-US" sz="2400" dirty="0" err="1">
                <a:latin typeface="Arial"/>
                <a:cs typeface="Arial"/>
              </a:rPr>
              <a:t>i,j</a:t>
            </a:r>
            <a:r>
              <a:rPr lang="en-US" sz="2400" dirty="0">
                <a:latin typeface="Arial"/>
                <a:cs typeface="Arial"/>
              </a:rPr>
              <a:t>)</a:t>
            </a:r>
            <a:r>
              <a:rPr lang="en-US" sz="2400" dirty="0" smtClean="0"/>
              <a:t> in “good” way   </a:t>
            </a:r>
          </a:p>
          <a:p>
            <a:pPr lvl="1"/>
            <a:r>
              <a:rPr lang="en-US" sz="2400" dirty="0" smtClean="0"/>
              <a:t>Heuristics to choose </a:t>
            </a:r>
            <a:r>
              <a:rPr lang="en-US" sz="2400" dirty="0">
                <a:latin typeface="Arial"/>
                <a:cs typeface="Arial"/>
              </a:rPr>
              <a:t>(</a:t>
            </a:r>
            <a:r>
              <a:rPr lang="en-US" sz="2400" dirty="0" err="1">
                <a:latin typeface="Arial"/>
                <a:cs typeface="Arial"/>
              </a:rPr>
              <a:t>i,j</a:t>
            </a:r>
            <a:r>
              <a:rPr lang="en-US" sz="2400" dirty="0" smtClean="0">
                <a:latin typeface="Arial"/>
                <a:cs typeface="Arial"/>
              </a:rPr>
              <a:t>)</a:t>
            </a:r>
            <a:r>
              <a:rPr lang="en-US" sz="2400" dirty="0" smtClean="0"/>
              <a:t>, speed up convergence</a:t>
            </a:r>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93</a:t>
            </a:fld>
            <a:endParaRPr lang="en-US"/>
          </a:p>
        </p:txBody>
      </p:sp>
    </p:spTree>
    <p:extLst>
      <p:ext uri="{BB962C8B-B14F-4D97-AF65-F5344CB8AC3E}">
        <p14:creationId xmlns:p14="http://schemas.microsoft.com/office/powerpoint/2010/main" val="108779521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dirty="0" smtClean="0"/>
              <a:t>SVM +’</a:t>
            </a:r>
            <a:r>
              <a:rPr lang="en-US" dirty="0" err="1" smtClean="0"/>
              <a:t>s</a:t>
            </a:r>
            <a:r>
              <a:rPr lang="en-US" dirty="0" smtClean="0"/>
              <a:t> and –’</a:t>
            </a:r>
            <a:r>
              <a:rPr lang="en-US" dirty="0" err="1" smtClean="0"/>
              <a:t>s</a:t>
            </a:r>
            <a:endParaRPr lang="en-US" dirty="0"/>
          </a:p>
        </p:txBody>
      </p:sp>
      <p:sp>
        <p:nvSpPr>
          <p:cNvPr id="3" name="Content Placeholder 2"/>
          <p:cNvSpPr>
            <a:spLocks noGrp="1"/>
          </p:cNvSpPr>
          <p:nvPr>
            <p:ph idx="1"/>
          </p:nvPr>
        </p:nvSpPr>
        <p:spPr>
          <a:xfrm>
            <a:off x="685800" y="1600200"/>
            <a:ext cx="8001000" cy="4495800"/>
          </a:xfrm>
        </p:spPr>
        <p:txBody>
          <a:bodyPr/>
          <a:lstStyle/>
          <a:p>
            <a:r>
              <a:rPr lang="en-US" dirty="0" smtClean="0"/>
              <a:t>Strengths</a:t>
            </a:r>
          </a:p>
          <a:p>
            <a:pPr lvl="1"/>
            <a:r>
              <a:rPr lang="en-US" dirty="0" smtClean="0"/>
              <a:t>In training, obtain a </a:t>
            </a:r>
            <a:r>
              <a:rPr lang="en-US" b="1" dirty="0" smtClean="0">
                <a:solidFill>
                  <a:srgbClr val="0000FF"/>
                </a:solidFill>
              </a:rPr>
              <a:t>global maximum</a:t>
            </a:r>
            <a:endParaRPr lang="en-US" dirty="0" smtClean="0"/>
          </a:p>
          <a:p>
            <a:pPr lvl="1"/>
            <a:r>
              <a:rPr lang="en-US" dirty="0" smtClean="0"/>
              <a:t>Can tradeoff margin and training errors via regularization parameter</a:t>
            </a:r>
          </a:p>
          <a:p>
            <a:pPr lvl="1"/>
            <a:r>
              <a:rPr lang="en-US" dirty="0" smtClean="0"/>
              <a:t>Kernel trick is </a:t>
            </a:r>
            <a:r>
              <a:rPr lang="en-US" b="1" i="1" dirty="0" smtClean="0"/>
              <a:t>totally awesome</a:t>
            </a:r>
          </a:p>
          <a:p>
            <a:r>
              <a:rPr lang="en-US" dirty="0" smtClean="0"/>
              <a:t>Weaknesses</a:t>
            </a:r>
          </a:p>
          <a:p>
            <a:pPr lvl="1"/>
            <a:r>
              <a:rPr lang="en-US" dirty="0" smtClean="0"/>
              <a:t>Choosing kernel is more art than science</a:t>
            </a:r>
          </a:p>
          <a:p>
            <a:pPr lvl="1"/>
            <a:r>
              <a:rPr lang="en-US" dirty="0" smtClean="0"/>
              <a:t>Success depends heavily on kernel (and parameter) choice(s)</a:t>
            </a:r>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94</a:t>
            </a:fld>
            <a:endParaRPr lang="en-US"/>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676400"/>
            <a:ext cx="8077200" cy="4495800"/>
          </a:xfrm>
        </p:spPr>
        <p:txBody>
          <a:bodyPr/>
          <a:lstStyle/>
          <a:p>
            <a:r>
              <a:rPr lang="en-US" sz="2800" dirty="0" smtClean="0"/>
              <a:t>R. Berwick, </a:t>
            </a:r>
            <a:r>
              <a:rPr lang="en-US" sz="2800" dirty="0" smtClean="0">
                <a:hlinkClick r:id="rId3"/>
              </a:rPr>
              <a:t>An idiot’s guide to support vector </a:t>
            </a:r>
            <a:br>
              <a:rPr lang="en-US" sz="2800" dirty="0" smtClean="0">
                <a:hlinkClick r:id="rId3"/>
              </a:rPr>
            </a:br>
            <a:r>
              <a:rPr lang="en-US" sz="2800" dirty="0" smtClean="0">
                <a:hlinkClick r:id="rId3"/>
              </a:rPr>
              <a:t>machines</a:t>
            </a:r>
            <a:endParaRPr lang="en-US" sz="2800" dirty="0" smtClean="0"/>
          </a:p>
          <a:p>
            <a:r>
              <a:rPr lang="en-US" sz="2800" dirty="0" smtClean="0"/>
              <a:t>E. Kim, </a:t>
            </a:r>
            <a:r>
              <a:rPr lang="en-US" sz="2800" dirty="0" smtClean="0">
                <a:hlinkClick r:id="rId4"/>
              </a:rPr>
              <a:t>Everything you wanted to know about </a:t>
            </a:r>
            <a:br>
              <a:rPr lang="en-US" sz="2800" dirty="0" smtClean="0">
                <a:hlinkClick r:id="rId4"/>
              </a:rPr>
            </a:br>
            <a:r>
              <a:rPr lang="en-US" sz="2800" dirty="0" smtClean="0">
                <a:hlinkClick r:id="rId4"/>
              </a:rPr>
              <a:t>the kernel trick (but were too afraid to ask)</a:t>
            </a:r>
            <a:endParaRPr lang="en-US" sz="2800" dirty="0" smtClean="0"/>
          </a:p>
          <a:p>
            <a:r>
              <a:rPr lang="en-US" sz="2800" dirty="0" smtClean="0"/>
              <a:t>M. Law, </a:t>
            </a:r>
            <a:r>
              <a:rPr lang="en-US" sz="2800" dirty="0" smtClean="0">
                <a:hlinkClick r:id="rId5"/>
              </a:rPr>
              <a:t>A simple introduction to support </a:t>
            </a:r>
            <a:br>
              <a:rPr lang="en-US" sz="2800" dirty="0" smtClean="0">
                <a:hlinkClick r:id="rId5"/>
              </a:rPr>
            </a:br>
            <a:r>
              <a:rPr lang="en-US" sz="2800" dirty="0" smtClean="0">
                <a:hlinkClick r:id="rId5"/>
              </a:rPr>
              <a:t>vector machines</a:t>
            </a:r>
            <a:endParaRPr lang="en-US" sz="2800" dirty="0" smtClean="0"/>
          </a:p>
          <a:p>
            <a:r>
              <a:rPr lang="en-US" sz="2800" dirty="0" smtClean="0"/>
              <a:t>W.S. Noble, </a:t>
            </a:r>
            <a:r>
              <a:rPr lang="en-US" sz="2800" dirty="0" smtClean="0">
                <a:hlinkClick r:id="rId6"/>
              </a:rPr>
              <a:t>What is a support vector </a:t>
            </a:r>
            <a:br>
              <a:rPr lang="en-US" sz="2800" dirty="0" smtClean="0">
                <a:hlinkClick r:id="rId6"/>
              </a:rPr>
            </a:br>
            <a:r>
              <a:rPr lang="en-US" sz="2800" dirty="0" smtClean="0">
                <a:hlinkClick r:id="rId6"/>
              </a:rPr>
              <a:t>machine?</a:t>
            </a:r>
            <a:r>
              <a:rPr lang="en-US" sz="2800" dirty="0" smtClean="0"/>
              <a:t>, Nature Biotechnology, 24(12):1565-1567, 2006</a:t>
            </a:r>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371600"/>
          </a:xfrm>
        </p:spPr>
        <p:txBody>
          <a:bodyPr/>
          <a:lstStyle/>
          <a:p>
            <a:r>
              <a:rPr lang="en-US" dirty="0" smtClean="0"/>
              <a:t>References: </a:t>
            </a:r>
            <a:br>
              <a:rPr lang="en-US" dirty="0" smtClean="0"/>
            </a:br>
            <a:r>
              <a:rPr lang="en-US" dirty="0" smtClean="0"/>
              <a:t>Lagrange Multipliers</a:t>
            </a:r>
            <a:endParaRPr lang="en-US" dirty="0"/>
          </a:p>
        </p:txBody>
      </p:sp>
      <p:sp>
        <p:nvSpPr>
          <p:cNvPr id="3" name="Content Placeholder 2"/>
          <p:cNvSpPr>
            <a:spLocks noGrp="1"/>
          </p:cNvSpPr>
          <p:nvPr>
            <p:ph idx="1"/>
          </p:nvPr>
        </p:nvSpPr>
        <p:spPr>
          <a:xfrm>
            <a:off x="685800" y="1828800"/>
            <a:ext cx="7848600" cy="4419600"/>
          </a:xfrm>
        </p:spPr>
        <p:txBody>
          <a:bodyPr/>
          <a:lstStyle/>
          <a:p>
            <a:r>
              <a:rPr lang="en-US" dirty="0" smtClean="0"/>
              <a:t>D. Klein, </a:t>
            </a:r>
            <a:r>
              <a:rPr lang="en-US" dirty="0" smtClean="0">
                <a:hlinkClick r:id="rId2"/>
              </a:rPr>
              <a:t>Lagrange multipliers without </a:t>
            </a:r>
            <a:br>
              <a:rPr lang="en-US" dirty="0" smtClean="0">
                <a:hlinkClick r:id="rId2"/>
              </a:rPr>
            </a:br>
            <a:r>
              <a:rPr lang="en-US" dirty="0" smtClean="0">
                <a:hlinkClick r:id="rId2"/>
              </a:rPr>
              <a:t>permanent scarring</a:t>
            </a:r>
            <a:endParaRPr lang="en-US" dirty="0" smtClean="0"/>
          </a:p>
          <a:p>
            <a:r>
              <a:rPr lang="en-US" dirty="0" smtClean="0"/>
              <a:t>Wikipedia, </a:t>
            </a:r>
            <a:r>
              <a:rPr lang="en-US" dirty="0" smtClean="0">
                <a:hlinkClick r:id="rId3"/>
              </a:rPr>
              <a:t>Lagrange multiplier</a:t>
            </a:r>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96</a:t>
            </a:fld>
            <a:endParaRPr lang="en-US"/>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SMO Algorithm</a:t>
            </a:r>
            <a:endParaRPr lang="en-US" dirty="0"/>
          </a:p>
        </p:txBody>
      </p:sp>
      <p:sp>
        <p:nvSpPr>
          <p:cNvPr id="3" name="Content Placeholder 2"/>
          <p:cNvSpPr>
            <a:spLocks noGrp="1"/>
          </p:cNvSpPr>
          <p:nvPr>
            <p:ph idx="1"/>
          </p:nvPr>
        </p:nvSpPr>
        <p:spPr/>
        <p:txBody>
          <a:bodyPr/>
          <a:lstStyle/>
          <a:p>
            <a:r>
              <a:rPr lang="en-US" dirty="0" smtClean="0"/>
              <a:t>A. Ng, Simplified SMO algorithm, </a:t>
            </a:r>
            <a:r>
              <a:rPr lang="en-US" dirty="0">
                <a:hlinkClick r:id="rId2"/>
              </a:rPr>
              <a:t>http://cs229.stanford.edu/materials/</a:t>
            </a:r>
            <a:r>
              <a:rPr lang="en-US" dirty="0" smtClean="0">
                <a:hlinkClick r:id="rId2"/>
              </a:rPr>
              <a:t>smo.pdf</a:t>
            </a:r>
            <a:endParaRPr lang="en-US" dirty="0" smtClean="0"/>
          </a:p>
          <a:p>
            <a:r>
              <a:rPr lang="en-US" dirty="0" smtClean="0"/>
              <a:t>L. </a:t>
            </a:r>
            <a:r>
              <a:rPr lang="en-US" dirty="0" err="1" smtClean="0"/>
              <a:t>Bottou</a:t>
            </a:r>
            <a:r>
              <a:rPr lang="en-US" dirty="0" smtClean="0"/>
              <a:t> and C.-J. Lin, Support vector </a:t>
            </a:r>
            <a:r>
              <a:rPr lang="en-US" dirty="0"/>
              <a:t>machine solvers, </a:t>
            </a:r>
            <a:r>
              <a:rPr lang="en-US" dirty="0">
                <a:hlinkClick r:id="rId3"/>
              </a:rPr>
              <a:t>https://www.csie.ntu.edu.tw/~cjlin/papers/</a:t>
            </a:r>
            <a:r>
              <a:rPr lang="en-US" dirty="0" smtClean="0">
                <a:hlinkClick r:id="rId3"/>
              </a:rPr>
              <a:t>bottou_lin.pdf</a:t>
            </a:r>
            <a:endParaRPr lang="en-US" smtClean="0"/>
          </a:p>
          <a:p>
            <a:endParaRPr lang="en-US" dirty="0"/>
          </a:p>
        </p:txBody>
      </p:sp>
      <p:sp>
        <p:nvSpPr>
          <p:cNvPr id="4" name="Footer Placeholder 3"/>
          <p:cNvSpPr>
            <a:spLocks noGrp="1"/>
          </p:cNvSpPr>
          <p:nvPr>
            <p:ph type="ftr" sz="quarter" idx="10"/>
          </p:nvPr>
        </p:nvSpPr>
        <p:spPr/>
        <p:txBody>
          <a:bodyPr/>
          <a:lstStyle/>
          <a:p>
            <a:pPr>
              <a:defRPr/>
            </a:pPr>
            <a:r>
              <a:rPr lang="en-US" smtClean="0"/>
              <a:t>A Reassuring Introduction to SVM</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97</a:t>
            </a:fld>
            <a:endParaRPr lang="en-US"/>
          </a:p>
        </p:txBody>
      </p:sp>
    </p:spTree>
    <p:extLst>
      <p:ext uri="{BB962C8B-B14F-4D97-AF65-F5344CB8AC3E}">
        <p14:creationId xmlns:p14="http://schemas.microsoft.com/office/powerpoint/2010/main" val="24696911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6958</TotalTime>
  <Words>8027</Words>
  <Application>Microsoft Macintosh PowerPoint</Application>
  <PresentationFormat>On-screen Show (4:3)</PresentationFormat>
  <Paragraphs>1071</Paragraphs>
  <Slides>97</Slides>
  <Notes>60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Default Design</vt:lpstr>
      <vt:lpstr>A Reassuring Introduction to Support Vector Machines</vt:lpstr>
      <vt:lpstr>Supervised vs Unsupervised</vt:lpstr>
      <vt:lpstr>HMM for Supervised Learning</vt:lpstr>
      <vt:lpstr>Unsupervised Learning?</vt:lpstr>
      <vt:lpstr>Unsupervised Learning</vt:lpstr>
      <vt:lpstr>Supervised Learning</vt:lpstr>
      <vt:lpstr>Support Vector Machine</vt:lpstr>
      <vt:lpstr>Support Vector Machine</vt:lpstr>
      <vt:lpstr>SVM</vt:lpstr>
      <vt:lpstr>Separating Classes</vt:lpstr>
      <vt:lpstr>Separating Hyperplanes</vt:lpstr>
      <vt:lpstr>Maximize Margin</vt:lpstr>
      <vt:lpstr>Separating… NOT</vt:lpstr>
      <vt:lpstr>Soft Margin</vt:lpstr>
      <vt:lpstr>Feature Space</vt:lpstr>
      <vt:lpstr>Input Space &amp; Feature Space</vt:lpstr>
      <vt:lpstr>Feature Space in Higher Dimension</vt:lpstr>
      <vt:lpstr>Feature Space</vt:lpstr>
      <vt:lpstr>Kernel Trick</vt:lpstr>
      <vt:lpstr>Kernel Trick</vt:lpstr>
      <vt:lpstr>Constrained Optimization</vt:lpstr>
      <vt:lpstr>Specific Example</vt:lpstr>
      <vt:lpstr>Intersection</vt:lpstr>
      <vt:lpstr>Constrained Optimization</vt:lpstr>
      <vt:lpstr>Proposed Solution</vt:lpstr>
      <vt:lpstr>Proposed Solution</vt:lpstr>
      <vt:lpstr>Proposed Solution</vt:lpstr>
      <vt:lpstr>New-and-Improved Solution</vt:lpstr>
      <vt:lpstr>New-and-Improved Solution</vt:lpstr>
      <vt:lpstr>Lagrange Multipliers</vt:lpstr>
      <vt:lpstr>Saddle Points</vt:lpstr>
      <vt:lpstr>New-and-Improved Solution</vt:lpstr>
      <vt:lpstr>More, More, More</vt:lpstr>
      <vt:lpstr>Another Example</vt:lpstr>
      <vt:lpstr>Maximize Entropy</vt:lpstr>
      <vt:lpstr>Entropy Example</vt:lpstr>
      <vt:lpstr>Entropy Example</vt:lpstr>
      <vt:lpstr>Notation</vt:lpstr>
      <vt:lpstr>Lagrangian Duality</vt:lpstr>
      <vt:lpstr>Dual Problem</vt:lpstr>
      <vt:lpstr>Dual Problem</vt:lpstr>
      <vt:lpstr>Primal Problem</vt:lpstr>
      <vt:lpstr>Dual Problem</vt:lpstr>
      <vt:lpstr>Dual Problem</vt:lpstr>
      <vt:lpstr>Dual Problem</vt:lpstr>
      <vt:lpstr>Dual Problem</vt:lpstr>
      <vt:lpstr>Summary of Dual Problem</vt:lpstr>
      <vt:lpstr>Lagrange Multipliers and SVM</vt:lpstr>
      <vt:lpstr>Problem Setup</vt:lpstr>
      <vt:lpstr>Geometric View</vt:lpstr>
      <vt:lpstr>Training</vt:lpstr>
      <vt:lpstr>Scoring</vt:lpstr>
      <vt:lpstr>How to Train?</vt:lpstr>
      <vt:lpstr>Maximize the Margin</vt:lpstr>
      <vt:lpstr>Training Phase</vt:lpstr>
      <vt:lpstr>Training</vt:lpstr>
      <vt:lpstr>Training</vt:lpstr>
      <vt:lpstr>Lagrangian</vt:lpstr>
      <vt:lpstr>Lagrangian</vt:lpstr>
      <vt:lpstr>New-and-Improved Problem</vt:lpstr>
      <vt:lpstr>Dual Version of Problem</vt:lpstr>
      <vt:lpstr>All Together Now: Training</vt:lpstr>
      <vt:lpstr>All Together Now: Scoring</vt:lpstr>
      <vt:lpstr>Geometric Viewpoint</vt:lpstr>
      <vt:lpstr>Scoring Revisited</vt:lpstr>
      <vt:lpstr>Support Vectors</vt:lpstr>
      <vt:lpstr>Support Vectors</vt:lpstr>
      <vt:lpstr>Scoring Re-revisited</vt:lpstr>
      <vt:lpstr>Training: Soft Margin</vt:lpstr>
      <vt:lpstr>Errors</vt:lpstr>
      <vt:lpstr>Dual Problem</vt:lpstr>
      <vt:lpstr>Training and Scoring Re-re-revisited</vt:lpstr>
      <vt:lpstr>Kernel Trick</vt:lpstr>
      <vt:lpstr>Kernel Example</vt:lpstr>
      <vt:lpstr>Kernel Example</vt:lpstr>
      <vt:lpstr>The Big Picture</vt:lpstr>
      <vt:lpstr>Training &amp; Scoring with Kernel</vt:lpstr>
      <vt:lpstr>Kernel Trick</vt:lpstr>
      <vt:lpstr>Popular Kernels</vt:lpstr>
      <vt:lpstr>A Brief History of SVM</vt:lpstr>
      <vt:lpstr>Algorithm to Train SVM?</vt:lpstr>
      <vt:lpstr>How to Solve QP Problem?</vt:lpstr>
      <vt:lpstr>Peculiarities of SVM Training</vt:lpstr>
      <vt:lpstr>QP Solvers</vt:lpstr>
      <vt:lpstr>Early SVM Solvers</vt:lpstr>
      <vt:lpstr>Iterative Chunking</vt:lpstr>
      <vt:lpstr>Direction Search</vt:lpstr>
      <vt:lpstr>SMO</vt:lpstr>
      <vt:lpstr>SMO Working Set</vt:lpstr>
      <vt:lpstr>Simplified SMO</vt:lpstr>
      <vt:lpstr>SSMO</vt:lpstr>
      <vt:lpstr>SSMO Details</vt:lpstr>
      <vt:lpstr>SMO Bottom Line</vt:lpstr>
      <vt:lpstr>SVM +’s and –’s</vt:lpstr>
      <vt:lpstr>References</vt:lpstr>
      <vt:lpstr>References:  Lagrange Multipliers</vt:lpstr>
      <vt:lpstr>References: SMO Algorithm</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1122</cp:revision>
  <dcterms:created xsi:type="dcterms:W3CDTF">2015-10-13T01:52:51Z</dcterms:created>
  <dcterms:modified xsi:type="dcterms:W3CDTF">2021-09-28T13:16:28Z</dcterms:modified>
  <cp:category/>
</cp:coreProperties>
</file>