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257" r:id="rId3"/>
    <p:sldId id="303" r:id="rId4"/>
    <p:sldId id="339" r:id="rId5"/>
    <p:sldId id="336" r:id="rId6"/>
    <p:sldId id="293" r:id="rId7"/>
    <p:sldId id="331" r:id="rId8"/>
    <p:sldId id="332" r:id="rId9"/>
    <p:sldId id="333" r:id="rId10"/>
    <p:sldId id="337" r:id="rId11"/>
    <p:sldId id="334" r:id="rId12"/>
    <p:sldId id="338" r:id="rId13"/>
    <p:sldId id="259" r:id="rId14"/>
    <p:sldId id="276" r:id="rId15"/>
    <p:sldId id="277" r:id="rId16"/>
    <p:sldId id="344" r:id="rId17"/>
    <p:sldId id="345" r:id="rId18"/>
    <p:sldId id="346" r:id="rId19"/>
    <p:sldId id="271" r:id="rId20"/>
    <p:sldId id="340" r:id="rId21"/>
    <p:sldId id="280" r:id="rId22"/>
    <p:sldId id="283" r:id="rId23"/>
    <p:sldId id="278" r:id="rId24"/>
    <p:sldId id="296" r:id="rId25"/>
    <p:sldId id="341" r:id="rId26"/>
    <p:sldId id="272" r:id="rId27"/>
    <p:sldId id="312" r:id="rId28"/>
    <p:sldId id="279" r:id="rId29"/>
    <p:sldId id="297" r:id="rId30"/>
    <p:sldId id="287" r:id="rId31"/>
    <p:sldId id="298" r:id="rId32"/>
    <p:sldId id="281" r:id="rId33"/>
    <p:sldId id="282" r:id="rId34"/>
    <p:sldId id="285" r:id="rId35"/>
    <p:sldId id="286" r:id="rId36"/>
    <p:sldId id="342" r:id="rId37"/>
    <p:sldId id="284" r:id="rId38"/>
    <p:sldId id="302" r:id="rId39"/>
    <p:sldId id="304" r:id="rId40"/>
    <p:sldId id="299" r:id="rId41"/>
    <p:sldId id="300" r:id="rId42"/>
    <p:sldId id="301" r:id="rId43"/>
    <p:sldId id="311" r:id="rId44"/>
    <p:sldId id="308" r:id="rId45"/>
    <p:sldId id="269" r:id="rId46"/>
    <p:sldId id="307" r:id="rId47"/>
    <p:sldId id="310" r:id="rId48"/>
    <p:sldId id="343" r:id="rId49"/>
    <p:sldId id="264" r:id="rId50"/>
    <p:sldId id="347" r:id="rId51"/>
    <p:sldId id="349" r:id="rId52"/>
    <p:sldId id="313" r:id="rId53"/>
    <p:sldId id="348" r:id="rId54"/>
    <p:sldId id="350" r:id="rId55"/>
    <p:sldId id="351" r:id="rId56"/>
    <p:sldId id="352" r:id="rId57"/>
    <p:sldId id="353" r:id="rId58"/>
    <p:sldId id="354" r:id="rId59"/>
    <p:sldId id="273" r:id="rId60"/>
    <p:sldId id="275"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1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1B12D-3968-D542-A1E3-D5185C039872}" type="datetimeFigureOut">
              <a:rPr lang="en-US" smtClean="0"/>
              <a:pPr/>
              <a:t>9/14/21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150C1-A837-A947-9657-3821AF38AF38}" type="slidenum">
              <a:rPr lang="en-US" smtClean="0"/>
              <a:pPr/>
              <a:t>‹#›</a:t>
            </a:fld>
            <a:endParaRPr lang="en-US"/>
          </a:p>
        </p:txBody>
      </p:sp>
    </p:spTree>
    <p:extLst>
      <p:ext uri="{BB962C8B-B14F-4D97-AF65-F5344CB8AC3E}">
        <p14:creationId xmlns:p14="http://schemas.microsoft.com/office/powerpoint/2010/main" val="2769439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4C3B6-66BC-0E49-9076-60700C487A88}" type="slidenum">
              <a:rPr lang="en-US"/>
              <a:pPr>
                <a:defRPr/>
              </a:pPr>
              <a:t>‹#›</a:t>
            </a:fld>
            <a:endParaRPr lang="en-US"/>
          </a:p>
        </p:txBody>
      </p:sp>
    </p:spTree>
    <p:extLst>
      <p:ext uri="{BB962C8B-B14F-4D97-AF65-F5344CB8AC3E}">
        <p14:creationId xmlns:p14="http://schemas.microsoft.com/office/powerpoint/2010/main" val="410452098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a:t>
            </a:fld>
            <a:endParaRPr lang="en-US"/>
          </a:p>
        </p:txBody>
      </p:sp>
    </p:spTree>
    <p:extLst>
      <p:ext uri="{BB962C8B-B14F-4D97-AF65-F5344CB8AC3E}">
        <p14:creationId xmlns:p14="http://schemas.microsoft.com/office/powerpoint/2010/main" val="896556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10</a:t>
            </a:fld>
            <a:endParaRPr lang="en-US"/>
          </a:p>
        </p:txBody>
      </p:sp>
    </p:spTree>
    <p:extLst>
      <p:ext uri="{BB962C8B-B14F-4D97-AF65-F5344CB8AC3E}">
        <p14:creationId xmlns:p14="http://schemas.microsoft.com/office/powerpoint/2010/main" val="1867751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11</a:t>
            </a:fld>
            <a:endParaRPr lang="en-US"/>
          </a:p>
        </p:txBody>
      </p:sp>
    </p:spTree>
    <p:extLst>
      <p:ext uri="{BB962C8B-B14F-4D97-AF65-F5344CB8AC3E}">
        <p14:creationId xmlns:p14="http://schemas.microsoft.com/office/powerpoint/2010/main" val="246935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Give another basis for 2-d space…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13</a:t>
            </a:fld>
            <a:endParaRPr lang="en-US"/>
          </a:p>
        </p:txBody>
      </p:sp>
    </p:spTree>
    <p:extLst>
      <p:ext uri="{BB962C8B-B14F-4D97-AF65-F5344CB8AC3E}">
        <p14:creationId xmlns:p14="http://schemas.microsoft.com/office/powerpoint/2010/main" val="294988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14</a:t>
            </a:fld>
            <a:endParaRPr lang="en-US"/>
          </a:p>
        </p:txBody>
      </p:sp>
    </p:spTree>
    <p:extLst>
      <p:ext uri="{BB962C8B-B14F-4D97-AF65-F5344CB8AC3E}">
        <p14:creationId xmlns:p14="http://schemas.microsoft.com/office/powerpoint/2010/main" val="98190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15</a:t>
            </a:fld>
            <a:endParaRPr lang="en-US"/>
          </a:p>
        </p:txBody>
      </p:sp>
    </p:spTree>
    <p:extLst>
      <p:ext uri="{BB962C8B-B14F-4D97-AF65-F5344CB8AC3E}">
        <p14:creationId xmlns:p14="http://schemas.microsoft.com/office/powerpoint/2010/main" val="3136112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16</a:t>
            </a:fld>
            <a:endParaRPr lang="en-US"/>
          </a:p>
        </p:txBody>
      </p:sp>
    </p:spTree>
    <p:extLst>
      <p:ext uri="{BB962C8B-B14F-4D97-AF65-F5344CB8AC3E}">
        <p14:creationId xmlns:p14="http://schemas.microsoft.com/office/powerpoint/2010/main" val="275559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17</a:t>
            </a:fld>
            <a:endParaRPr lang="en-US"/>
          </a:p>
        </p:txBody>
      </p:sp>
    </p:spTree>
    <p:extLst>
      <p:ext uri="{BB962C8B-B14F-4D97-AF65-F5344CB8AC3E}">
        <p14:creationId xmlns:p14="http://schemas.microsoft.com/office/powerpoint/2010/main" val="1647246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point implies that e</a:t>
            </a:r>
            <a:r>
              <a:rPr lang="en-US" dirty="0" smtClean="0"/>
              <a:t>igenvectors are not</a:t>
            </a:r>
            <a:r>
              <a:rPr lang="en-US" baseline="0" dirty="0" smtClean="0"/>
              <a:t> unique. But, if we insist on unit eigenvectors, then they are almost unique.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18</a:t>
            </a:fld>
            <a:endParaRPr lang="en-US"/>
          </a:p>
        </p:txBody>
      </p:sp>
    </p:spTree>
    <p:extLst>
      <p:ext uri="{BB962C8B-B14F-4D97-AF65-F5344CB8AC3E}">
        <p14:creationId xmlns:p14="http://schemas.microsoft.com/office/powerpoint/2010/main" val="497831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the key to how eigenvectors are helpful in dealing with the “curse of dimensionality”.</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a:t>
            </a:fld>
            <a:endParaRPr lang="en-US"/>
          </a:p>
        </p:txBody>
      </p:sp>
    </p:spTree>
    <p:extLst>
      <p:ext uri="{BB962C8B-B14F-4D97-AF65-F5344CB8AC3E}">
        <p14:creationId xmlns:p14="http://schemas.microsoft.com/office/powerpoint/2010/main" val="310268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20</a:t>
            </a:fld>
            <a:endParaRPr lang="en-US"/>
          </a:p>
        </p:txBody>
      </p:sp>
    </p:spTree>
    <p:extLst>
      <p:ext uri="{BB962C8B-B14F-4D97-AF65-F5344CB8AC3E}">
        <p14:creationId xmlns:p14="http://schemas.microsoft.com/office/powerpoint/2010/main" val="522473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a:t>
            </a:r>
            <a:r>
              <a:rPr lang="en-US" dirty="0" err="1" smtClean="0"/>
              <a:t>x</a:t>
            </a:r>
            <a:r>
              <a:rPr lang="en-US" dirty="0" smtClean="0"/>
              <a:t> = (1,-1,1,-1)</a:t>
            </a:r>
            <a:r>
              <a:rPr lang="en-US" baseline="0" dirty="0" smtClean="0"/>
              <a:t> and </a:t>
            </a:r>
            <a:r>
              <a:rPr lang="en-US" baseline="0" dirty="0" err="1" smtClean="0"/>
              <a:t>y</a:t>
            </a:r>
            <a:r>
              <a:rPr lang="en-US" baseline="0" dirty="0" smtClean="0"/>
              <a:t> = (10,-10,10,-10) both have mean 0, but </a:t>
            </a:r>
            <a:r>
              <a:rPr lang="en-US" baseline="0" dirty="0" err="1" smtClean="0"/>
              <a:t>y</a:t>
            </a:r>
            <a:r>
              <a:rPr lang="en-US" baseline="0" dirty="0" smtClean="0"/>
              <a:t> has a much higher variance.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“Uncorrelated” implies there is no linear relationship</a:t>
            </a:r>
            <a:r>
              <a:rPr lang="en-US" baseline="0" dirty="0" smtClean="0"/>
              <a:t> between x and y. Interestingly, the magnitude of the covariance does not directly tell us the “strength” of the linear relationship. For that, we need the correlation coefficient, which we discuss in a later chapter.</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experiment might consist of measuring humans</a:t>
            </a:r>
            <a:r>
              <a:rPr lang="en-US" baseline="0" dirty="0" smtClean="0"/>
              <a:t> height and weight.</a:t>
            </a:r>
          </a:p>
          <a:p>
            <a:endParaRPr lang="en-US" baseline="0" dirty="0" smtClean="0"/>
          </a:p>
          <a:p>
            <a:r>
              <a:rPr lang="en-US" dirty="0" smtClean="0"/>
              <a:t>As</a:t>
            </a:r>
            <a:r>
              <a:rPr lang="en-US" baseline="0" dirty="0" smtClean="0"/>
              <a:t> we’ll see in later slides, l</a:t>
            </a:r>
            <a:r>
              <a:rPr lang="en-US" dirty="0" smtClean="0"/>
              <a:t>ots of things can be “experiments” and “measurements” in this process.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variances</a:t>
            </a:r>
            <a:r>
              <a:rPr lang="en-US" baseline="0" dirty="0" smtClean="0"/>
              <a:t> suggest that we can “separate” the samples based on the measurement. In contrast, for small variance, the mean pretty much says it all and there is not much room to separate the samples based on variance. Recall, covariance of 0 is the definition of uncorrelated.</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25</a:t>
            </a:fld>
            <a:endParaRPr lang="en-US"/>
          </a:p>
        </p:txBody>
      </p:sp>
    </p:spTree>
    <p:extLst>
      <p:ext uri="{BB962C8B-B14F-4D97-AF65-F5344CB8AC3E}">
        <p14:creationId xmlns:p14="http://schemas.microsoft.com/office/powerpoint/2010/main" val="1378635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26</a:t>
            </a:fld>
            <a:endParaRPr lang="en-US"/>
          </a:p>
        </p:txBody>
      </p:sp>
    </p:spTree>
    <p:extLst>
      <p:ext uri="{BB962C8B-B14F-4D97-AF65-F5344CB8AC3E}">
        <p14:creationId xmlns:p14="http://schemas.microsoft.com/office/powerpoint/2010/main" val="4053660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effect, we have reduced 2-d data to 1-d</a:t>
            </a:r>
            <a:r>
              <a:rPr lang="en-US" baseline="0" dirty="0" smtClean="0"/>
              <a:t>, and the “error” in doing so is given by the variance about this line.</a:t>
            </a:r>
          </a:p>
          <a:p>
            <a:endParaRPr lang="en-US" baseline="0" dirty="0" smtClean="0"/>
          </a:p>
          <a:p>
            <a:r>
              <a:rPr lang="en-US" baseline="0" dirty="0" smtClean="0"/>
              <a:t>In linear regression, we minimize the sum of vertical distances, whereas PCA uses orthogonal projections onto the principal components.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haven’t actually reduced the dimensionality, but we do</a:t>
            </a:r>
            <a:r>
              <a:rPr lang="en-US" baseline="0" dirty="0" smtClean="0"/>
              <a:t> have a better basis for viewing the data. In practice, we’ll get the benefit of both a reduction in dimensionality (as illustrated on the previous slide) and a more informative basis (as illustrated on this slide). </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Recall the “Road Analogy” slide, where we explore a city by driving down the longest street, then another long street, and so on. In this analogy, a limitation of PCA is that we can only make right-angle turns. So, it works great if all roads are laid out in a grid-like manner, but it might not work so well if there are main roads that meet at other angles.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a:t>
            </a:fld>
            <a:endParaRPr lang="en-US"/>
          </a:p>
        </p:txBody>
      </p:sp>
    </p:spTree>
    <p:extLst>
      <p:ext uri="{BB962C8B-B14F-4D97-AF65-F5344CB8AC3E}">
        <p14:creationId xmlns:p14="http://schemas.microsoft.com/office/powerpoint/2010/main" val="1502258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PCA, “experiment” and “measurement” are very general concepts, as we shall see…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remaining m-n eigenvalues</a:t>
            </a:r>
            <a:r>
              <a:rPr lang="en-US" baseline="0" dirty="0" smtClean="0"/>
              <a:t> will be 0.</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42</a:t>
            </a:fld>
            <a:endParaRPr lang="en-US"/>
          </a:p>
        </p:txBody>
      </p:sp>
    </p:spTree>
    <p:extLst>
      <p:ext uri="{BB962C8B-B14F-4D97-AF65-F5344CB8AC3E}">
        <p14:creationId xmlns:p14="http://schemas.microsoft.com/office/powerpoint/2010/main" val="2444995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smtClean="0"/>
              <a:t>“normalized” means that the </a:t>
            </a:r>
            <a:r>
              <a:rPr lang="en-US" dirty="0" smtClean="0"/>
              <a:t>means </a:t>
            </a:r>
            <a:r>
              <a:rPr lang="en-US" dirty="0" smtClean="0"/>
              <a:t>of each row have </a:t>
            </a:r>
            <a:r>
              <a:rPr lang="en-US" dirty="0" smtClean="0"/>
              <a:t>been subtracted from the</a:t>
            </a:r>
            <a:r>
              <a:rPr lang="en-US" baseline="0" dirty="0" smtClean="0"/>
              <a:t> matrix </a:t>
            </a:r>
            <a:r>
              <a:rPr lang="en-US" baseline="0" dirty="0" smtClean="0"/>
              <a:t>A, so that all rows have mean 0. Also, eigenvectors are unit eigenvectors.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47</a:t>
            </a:fld>
            <a:endParaRPr lang="en-US"/>
          </a:p>
        </p:txBody>
      </p:sp>
    </p:spTree>
    <p:extLst>
      <p:ext uri="{BB962C8B-B14F-4D97-AF65-F5344CB8AC3E}">
        <p14:creationId xmlns:p14="http://schemas.microsoft.com/office/powerpoint/2010/main" val="2620883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necessary that all belong to the same family, as we can train on anything. But,</a:t>
            </a:r>
            <a:r>
              <a:rPr lang="en-US" baseline="0" dirty="0" smtClean="0"/>
              <a:t> we’ll probably get better and more useful results in case they are all from the same malware family.</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49</a:t>
            </a:fld>
            <a:endParaRPr lang="en-US"/>
          </a:p>
        </p:txBody>
      </p:sp>
    </p:spTree>
    <p:extLst>
      <p:ext uri="{BB962C8B-B14F-4D97-AF65-F5344CB8AC3E}">
        <p14:creationId xmlns:p14="http://schemas.microsoft.com/office/powerpoint/2010/main" val="1225066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diagonal elements of S</a:t>
            </a:r>
            <a:r>
              <a:rPr lang="en-US" baseline="0" dirty="0" smtClean="0"/>
              <a:t> are square roots of the eigenvalues, and we have not yet accounted for the 1/n factor. Therefore, if we denote the upper-left element of S </a:t>
            </a:r>
            <a:r>
              <a:rPr lang="en-US" baseline="0" smtClean="0"/>
              <a:t>as S</a:t>
            </a:r>
            <a:r>
              <a:rPr lang="en-US" baseline="-25000" smtClean="0"/>
              <a:t>1</a:t>
            </a:r>
            <a:r>
              <a:rPr lang="en-US" baseline="0" smtClean="0"/>
              <a:t>, </a:t>
            </a:r>
            <a:r>
              <a:rPr lang="en-US" baseline="0" dirty="0" smtClean="0"/>
              <a:t>then for this example we have λ</a:t>
            </a:r>
            <a:r>
              <a:rPr lang="en-US" baseline="-25000" dirty="0" smtClean="0"/>
              <a:t>1</a:t>
            </a:r>
            <a:r>
              <a:rPr lang="en-US" baseline="0" dirty="0" smtClean="0"/>
              <a:t> = S</a:t>
            </a:r>
            <a:r>
              <a:rPr lang="en-US" baseline="-25000" dirty="0" smtClean="0"/>
              <a:t>1</a:t>
            </a:r>
            <a:r>
              <a:rPr lang="en-US" baseline="30000" dirty="0" smtClean="0"/>
              <a:t>2 </a:t>
            </a:r>
            <a:r>
              <a:rPr lang="en-US" baseline="0" dirty="0" smtClean="0"/>
              <a:t>/ 4 and similarly for λ</a:t>
            </a:r>
            <a:r>
              <a:rPr lang="en-US" baseline="-25000" dirty="0" smtClean="0"/>
              <a:t>2</a:t>
            </a:r>
            <a:r>
              <a:rPr lang="en-US" baseline="0" dirty="0" smtClean="0"/>
              <a:t> and λ</a:t>
            </a:r>
            <a:r>
              <a:rPr lang="en-US" baseline="-25000" dirty="0" smtClean="0"/>
              <a:t>3</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53</a:t>
            </a:fld>
            <a:endParaRPr lang="en-US"/>
          </a:p>
        </p:txBody>
      </p:sp>
    </p:spTree>
    <p:extLst>
      <p:ext uri="{BB962C8B-B14F-4D97-AF65-F5344CB8AC3E}">
        <p14:creationId xmlns:p14="http://schemas.microsoft.com/office/powerpoint/2010/main" val="3243516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are projecting the vector Y onto the space defined by the eigenvectors,</a:t>
            </a:r>
            <a:r>
              <a:rPr lang="en-US" baseline="0" dirty="0" smtClean="0"/>
              <a:t> exactly as we did with the training vectors when computing the scoring matrix. Then we just measure the distance to the nearest training vector in the projection space.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56</a:t>
            </a:fld>
            <a:endParaRPr lang="en-US"/>
          </a:p>
        </p:txBody>
      </p:sp>
    </p:spTree>
    <p:extLst>
      <p:ext uri="{BB962C8B-B14F-4D97-AF65-F5344CB8AC3E}">
        <p14:creationId xmlns:p14="http://schemas.microsoft.com/office/powerpoint/2010/main" val="142727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a:t>
            </a:fld>
            <a:endParaRPr lang="en-US"/>
          </a:p>
        </p:txBody>
      </p:sp>
    </p:spTree>
    <p:extLst>
      <p:ext uri="{BB962C8B-B14F-4D97-AF65-F5344CB8AC3E}">
        <p14:creationId xmlns:p14="http://schemas.microsoft.com/office/powerpoint/2010/main" val="252262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a:t>
            </a:fld>
            <a:endParaRPr lang="en-US"/>
          </a:p>
        </p:txBody>
      </p:sp>
    </p:spTree>
    <p:extLst>
      <p:ext uri="{BB962C8B-B14F-4D97-AF65-F5344CB8AC3E}">
        <p14:creationId xmlns:p14="http://schemas.microsoft.com/office/powerpoint/2010/main" val="134420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a:t>
            </a:fld>
            <a:endParaRPr lang="en-US"/>
          </a:p>
        </p:txBody>
      </p:sp>
    </p:spTree>
    <p:extLst>
      <p:ext uri="{BB962C8B-B14F-4D97-AF65-F5344CB8AC3E}">
        <p14:creationId xmlns:p14="http://schemas.microsoft.com/office/powerpoint/2010/main" val="244143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a:t>
            </a:fld>
            <a:endParaRPr lang="en-US"/>
          </a:p>
        </p:txBody>
      </p:sp>
    </p:spTree>
    <p:extLst>
      <p:ext uri="{BB962C8B-B14F-4D97-AF65-F5344CB8AC3E}">
        <p14:creationId xmlns:p14="http://schemas.microsoft.com/office/powerpoint/2010/main" val="132642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a:t>
            </a:fld>
            <a:endParaRPr lang="en-US"/>
          </a:p>
        </p:txBody>
      </p:sp>
    </p:spTree>
    <p:extLst>
      <p:ext uri="{BB962C8B-B14F-4D97-AF65-F5344CB8AC3E}">
        <p14:creationId xmlns:p14="http://schemas.microsoft.com/office/powerpoint/2010/main" val="41552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a:t>
            </a:fld>
            <a:endParaRPr lang="en-US"/>
          </a:p>
        </p:txBody>
      </p:sp>
    </p:spTree>
    <p:extLst>
      <p:ext uri="{BB962C8B-B14F-4D97-AF65-F5344CB8AC3E}">
        <p14:creationId xmlns:p14="http://schemas.microsoft.com/office/powerpoint/2010/main" val="7361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324600"/>
            <a:ext cx="4038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tiff"/></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 Id="rId3" Type="http://schemas.openxmlformats.org/officeDocument/2006/relationships/image" Target="../media/image19.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53.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 Id="rId3" Type="http://schemas.openxmlformats.org/officeDocument/2006/relationships/image" Target="../media/image26.tiff"/></Relationships>
</file>

<file path=ppt/slides/_rels/slide56.xml.rels><?xml version="1.0" encoding="UTF-8" standalone="yes"?>
<Relationships xmlns="http://schemas.openxmlformats.org/package/2006/relationships"><Relationship Id="rId3" Type="http://schemas.openxmlformats.org/officeDocument/2006/relationships/image" Target="../media/image27.tiff"/><Relationship Id="rId4" Type="http://schemas.openxmlformats.org/officeDocument/2006/relationships/image" Target="../media/image28.tif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7.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58.xml.rels><?xml version="1.0" encoding="UTF-8" standalone="yes"?>
<Relationships xmlns="http://schemas.openxmlformats.org/package/2006/relationships"><Relationship Id="rId3" Type="http://schemas.openxmlformats.org/officeDocument/2006/relationships/image" Target="../media/image33.tiff"/><Relationship Id="rId4" Type="http://schemas.openxmlformats.org/officeDocument/2006/relationships/image" Target="../media/image34.tiff"/><Relationship Id="rId5" Type="http://schemas.openxmlformats.org/officeDocument/2006/relationships/image" Target="../media/image35.tiff"/><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xiv.org/pdf/1404.1100v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00200"/>
            <a:ext cx="7772400" cy="1143000"/>
          </a:xfrm>
        </p:spPr>
        <p:txBody>
          <a:bodyPr/>
          <a:lstStyle/>
          <a:p>
            <a:pPr eaLnBrk="1" hangingPunct="1"/>
            <a:r>
              <a:rPr lang="en-US" sz="4000" smtClean="0"/>
              <a:t>Principal </a:t>
            </a:r>
            <a:r>
              <a:rPr lang="en-US" sz="4000"/>
              <a:t>Components of Principal Component </a:t>
            </a:r>
            <a:r>
              <a:rPr lang="en-US" sz="4000" smtClean="0"/>
              <a:t>Analysis</a:t>
            </a:r>
            <a:endParaRPr lang="en-US" sz="4000" dirty="0" smtClean="0"/>
          </a:p>
        </p:txBody>
      </p:sp>
      <p:sp>
        <p:nvSpPr>
          <p:cNvPr id="14340" name="TextBox 4"/>
          <p:cNvSpPr txBox="1">
            <a:spLocks noChangeArrowheads="1"/>
          </p:cNvSpPr>
          <p:nvPr/>
        </p:nvSpPr>
        <p:spPr bwMode="auto">
          <a:xfrm>
            <a:off x="1066800" y="3511296"/>
            <a:ext cx="7010400" cy="521208"/>
          </a:xfrm>
          <a:prstGeom prst="rect">
            <a:avLst/>
          </a:prstGeom>
          <a:noFill/>
          <a:ln w="9525">
            <a:noFill/>
            <a:miter lim="800000"/>
            <a:headEnd/>
            <a:tailEnd/>
          </a:ln>
        </p:spPr>
        <p:txBody>
          <a:bodyPr>
            <a:prstTxWarp prst="textNoShape">
              <a:avLst/>
            </a:prstTxWarp>
            <a:spAutoFit/>
          </a:bodyPr>
          <a:lstStyle/>
          <a:p>
            <a:pPr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endParaRPr lang="en-US" sz="3200" dirty="0" smtClean="0">
              <a:solidFill>
                <a:schemeClr val="tx1">
                  <a:tint val="75000"/>
                </a:schemeClr>
              </a:solidFill>
              <a:latin typeface="Comic Sans MS"/>
              <a:cs typeface="Comic Sans MS"/>
            </a:endParaRPr>
          </a:p>
        </p:txBody>
      </p:sp>
      <p:sp>
        <p:nvSpPr>
          <p:cNvPr id="5" name="Footer Placeholder 4"/>
          <p:cNvSpPr>
            <a:spLocks noGrp="1"/>
          </p:cNvSpPr>
          <p:nvPr>
            <p:ph type="ftr" sz="quarter" idx="10"/>
          </p:nvPr>
        </p:nvSpPr>
        <p:spPr/>
        <p:txBody>
          <a:bodyPr/>
          <a:lstStyle/>
          <a:p>
            <a:pPr>
              <a:defRPr/>
            </a:pPr>
            <a:r>
              <a:rPr lang="en-US" smtClean="0"/>
              <a:t>Principal Components of PCA</a:t>
            </a:r>
            <a:endParaRPr lang="en-US">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Scalars</a:t>
            </a:r>
            <a:endParaRPr lang="en-US" dirty="0"/>
          </a:p>
        </p:txBody>
      </p:sp>
      <p:sp>
        <p:nvSpPr>
          <p:cNvPr id="3" name="Content Placeholder 2"/>
          <p:cNvSpPr>
            <a:spLocks noGrp="1"/>
          </p:cNvSpPr>
          <p:nvPr>
            <p:ph idx="1"/>
          </p:nvPr>
        </p:nvSpPr>
        <p:spPr>
          <a:xfrm>
            <a:off x="609600" y="1600200"/>
            <a:ext cx="8001000" cy="4419600"/>
          </a:xfrm>
        </p:spPr>
        <p:txBody>
          <a:bodyPr/>
          <a:lstStyle/>
          <a:p>
            <a:r>
              <a:rPr lang="en-US" b="1" i="1" dirty="0" smtClean="0"/>
              <a:t>Scalars</a:t>
            </a:r>
            <a:r>
              <a:rPr lang="en-US" dirty="0" smtClean="0"/>
              <a:t> are numbers</a:t>
            </a:r>
          </a:p>
          <a:p>
            <a:pPr lvl="1"/>
            <a:r>
              <a:rPr lang="en-US" dirty="0" smtClean="0"/>
              <a:t>As opposed to vectors or matrices</a:t>
            </a:r>
          </a:p>
          <a:p>
            <a:r>
              <a:rPr lang="en-US" dirty="0" smtClean="0"/>
              <a:t>Can multiply vector or matrix by scalar </a:t>
            </a:r>
          </a:p>
          <a:p>
            <a:r>
              <a:rPr lang="en-US" dirty="0" smtClean="0"/>
              <a:t>For example,</a:t>
            </a:r>
          </a:p>
          <a:p>
            <a:endParaRPr lang="en-US" dirty="0" smtClean="0"/>
          </a:p>
          <a:p>
            <a:endParaRPr lang="en-US" dirty="0" smtClean="0"/>
          </a:p>
          <a:p>
            <a:r>
              <a:rPr lang="en-US" dirty="0" smtClean="0"/>
              <a:t>Here, </a:t>
            </a:r>
            <a:r>
              <a:rPr lang="en-US" i="1" dirty="0" smtClean="0">
                <a:latin typeface="Arial"/>
                <a:cs typeface="Arial"/>
              </a:rPr>
              <a:t>A</a:t>
            </a:r>
            <a:r>
              <a:rPr lang="en-US" dirty="0" smtClean="0"/>
              <a:t> is a matrix </a:t>
            </a:r>
            <a:r>
              <a:rPr lang="en-US" dirty="0"/>
              <a:t>and 3 is a scalar </a:t>
            </a:r>
            <a:endParaRPr lang="en-US" dirty="0" smtClean="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a:t>
            </a:fld>
            <a:endParaRPr lang="en-US"/>
          </a:p>
        </p:txBody>
      </p:sp>
      <p:pic>
        <p:nvPicPr>
          <p:cNvPr id="6" name="Picture 5" descr="001.jpg                                                        0007DDCBMacintosh HD                   B7464D7A:"/>
          <p:cNvPicPr>
            <a:picLocks noChangeAspect="1" noChangeArrowheads="1"/>
          </p:cNvPicPr>
          <p:nvPr/>
        </p:nvPicPr>
        <p:blipFill>
          <a:blip r:embed="rId3"/>
          <a:srcRect/>
          <a:stretch>
            <a:fillRect/>
          </a:stretch>
        </p:blipFill>
        <p:spPr bwMode="auto">
          <a:xfrm>
            <a:off x="609600" y="3975100"/>
            <a:ext cx="2159000" cy="977900"/>
          </a:xfrm>
          <a:prstGeom prst="rect">
            <a:avLst/>
          </a:prstGeom>
          <a:noFill/>
          <a:ln w="9525">
            <a:noFill/>
            <a:miter lim="800000"/>
            <a:headEnd/>
            <a:tailEnd/>
          </a:ln>
        </p:spPr>
      </p:pic>
      <p:pic>
        <p:nvPicPr>
          <p:cNvPr id="7" name="Picture 6" descr="002.jpg                                                        0007DDCBMacintosh HD                   B7464D7A:"/>
          <p:cNvPicPr>
            <a:picLocks noChangeAspect="1" noChangeArrowheads="1"/>
          </p:cNvPicPr>
          <p:nvPr/>
        </p:nvPicPr>
        <p:blipFill>
          <a:blip r:embed="rId4"/>
          <a:srcRect/>
          <a:stretch>
            <a:fillRect/>
          </a:stretch>
        </p:blipFill>
        <p:spPr bwMode="auto">
          <a:xfrm>
            <a:off x="3440112" y="3962400"/>
            <a:ext cx="5322888" cy="1003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a:t>
            </a:r>
            <a:endParaRPr lang="en-US" dirty="0"/>
          </a:p>
        </p:txBody>
      </p:sp>
      <p:sp>
        <p:nvSpPr>
          <p:cNvPr id="3" name="Content Placeholder 2"/>
          <p:cNvSpPr>
            <a:spLocks noGrp="1"/>
          </p:cNvSpPr>
          <p:nvPr>
            <p:ph idx="1"/>
          </p:nvPr>
        </p:nvSpPr>
        <p:spPr/>
        <p:txBody>
          <a:bodyPr/>
          <a:lstStyle/>
          <a:p>
            <a:r>
              <a:rPr lang="en-US" dirty="0" smtClean="0"/>
              <a:t>Given a set of vectors, their </a:t>
            </a:r>
            <a:r>
              <a:rPr lang="en-US" b="1" i="1" dirty="0" smtClean="0"/>
              <a:t>span</a:t>
            </a:r>
            <a:r>
              <a:rPr lang="en-US" dirty="0" smtClean="0"/>
              <a:t> consists of all </a:t>
            </a:r>
            <a:r>
              <a:rPr lang="en-US" i="1" dirty="0" smtClean="0"/>
              <a:t>linear combinations</a:t>
            </a:r>
          </a:p>
          <a:p>
            <a:r>
              <a:rPr lang="en-US" dirty="0" smtClean="0"/>
              <a:t>What is a linear combination?</a:t>
            </a:r>
          </a:p>
          <a:p>
            <a:pPr lvl="1"/>
            <a:r>
              <a:rPr lang="en-US" dirty="0" smtClean="0"/>
              <a:t>Scalar multiplication and/or vector sums</a:t>
            </a:r>
          </a:p>
          <a:p>
            <a:r>
              <a:rPr lang="en-US" dirty="0" smtClean="0"/>
              <a:t>The span of vectors </a:t>
            </a:r>
            <a:r>
              <a:rPr lang="en-US" i="1" dirty="0" smtClean="0">
                <a:latin typeface="Arial"/>
                <a:cs typeface="Arial"/>
              </a:rPr>
              <a:t>x</a:t>
            </a:r>
            <a:r>
              <a:rPr lang="en-US" dirty="0" smtClean="0"/>
              <a:t> and </a:t>
            </a:r>
            <a:r>
              <a:rPr lang="en-US" i="1" dirty="0" smtClean="0">
                <a:latin typeface="Arial"/>
                <a:cs typeface="Arial"/>
              </a:rPr>
              <a:t>y</a:t>
            </a:r>
            <a:r>
              <a:rPr lang="en-US" dirty="0" smtClean="0"/>
              <a:t> consists of all vectors of the form </a:t>
            </a:r>
            <a:r>
              <a:rPr lang="en-US" i="1" dirty="0" smtClean="0">
                <a:latin typeface="Arial"/>
                <a:cs typeface="Arial"/>
              </a:rPr>
              <a:t>ax + by</a:t>
            </a:r>
            <a:r>
              <a:rPr lang="en-US" dirty="0" smtClean="0"/>
              <a:t>   </a:t>
            </a:r>
          </a:p>
          <a:p>
            <a:pPr lvl="1"/>
            <a:r>
              <a:rPr lang="en-US" dirty="0" smtClean="0"/>
              <a:t>Where </a:t>
            </a:r>
            <a:r>
              <a:rPr lang="en-US" i="1" dirty="0" smtClean="0">
                <a:latin typeface="Arial"/>
                <a:cs typeface="Arial"/>
              </a:rPr>
              <a:t>a</a:t>
            </a:r>
            <a:r>
              <a:rPr lang="en-US" dirty="0" smtClean="0"/>
              <a:t> and </a:t>
            </a:r>
            <a:r>
              <a:rPr lang="en-US" i="1" dirty="0" smtClean="0">
                <a:latin typeface="Arial"/>
                <a:cs typeface="Arial"/>
              </a:rPr>
              <a:t>b</a:t>
            </a:r>
            <a:r>
              <a:rPr lang="en-US" dirty="0" smtClean="0"/>
              <a:t> are scalars</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Given a set of vectors…</a:t>
            </a:r>
          </a:p>
          <a:p>
            <a:r>
              <a:rPr lang="en-US" dirty="0" smtClean="0"/>
              <a:t>A </a:t>
            </a:r>
            <a:r>
              <a:rPr lang="en-US" b="1" i="1" dirty="0" smtClean="0"/>
              <a:t>basis</a:t>
            </a:r>
            <a:r>
              <a:rPr lang="en-US" dirty="0" smtClean="0"/>
              <a:t> is a </a:t>
            </a:r>
            <a:r>
              <a:rPr lang="en-US" b="1" dirty="0" smtClean="0"/>
              <a:t>minimal spanning set</a:t>
            </a:r>
          </a:p>
          <a:p>
            <a:pPr lvl="1"/>
            <a:r>
              <a:rPr lang="en-US" dirty="0" smtClean="0"/>
              <a:t>That is, no fewer vectors will span</a:t>
            </a:r>
          </a:p>
          <a:p>
            <a:r>
              <a:rPr lang="en-US" dirty="0" smtClean="0"/>
              <a:t>For example, </a:t>
            </a:r>
            <a:r>
              <a:rPr lang="en-US" dirty="0" smtClean="0">
                <a:latin typeface="Arial"/>
                <a:cs typeface="Arial"/>
              </a:rPr>
              <a:t>[1  0] </a:t>
            </a:r>
            <a:r>
              <a:rPr lang="en-US" dirty="0" smtClean="0"/>
              <a:t>and </a:t>
            </a:r>
            <a:r>
              <a:rPr lang="en-US" dirty="0" smtClean="0">
                <a:latin typeface="Arial"/>
                <a:cs typeface="Arial"/>
              </a:rPr>
              <a:t>[0  1] </a:t>
            </a:r>
            <a:r>
              <a:rPr lang="en-US" dirty="0" smtClean="0"/>
              <a:t>form a basis for 2-d space</a:t>
            </a:r>
          </a:p>
          <a:p>
            <a:pPr lvl="1"/>
            <a:r>
              <a:rPr lang="en-US" dirty="0" smtClean="0"/>
              <a:t>Since any </a:t>
            </a:r>
            <a:r>
              <a:rPr lang="en-US" dirty="0" smtClean="0">
                <a:latin typeface="Arial"/>
                <a:cs typeface="Arial"/>
              </a:rPr>
              <a:t>[x  y] </a:t>
            </a:r>
            <a:r>
              <a:rPr lang="en-US" dirty="0" smtClean="0">
                <a:cs typeface="Arial"/>
              </a:rPr>
              <a:t>in 2-d space </a:t>
            </a:r>
            <a:r>
              <a:rPr lang="en-US" dirty="0" smtClean="0"/>
              <a:t>can be written as </a:t>
            </a:r>
            <a:r>
              <a:rPr lang="en-US" dirty="0" smtClean="0">
                <a:latin typeface="Arial"/>
                <a:cs typeface="Arial"/>
              </a:rPr>
              <a:t>[x  y] = x [1  </a:t>
            </a:r>
            <a:r>
              <a:rPr lang="en-US" dirty="0">
                <a:latin typeface="Arial"/>
                <a:cs typeface="Arial"/>
              </a:rPr>
              <a:t>0</a:t>
            </a:r>
            <a:r>
              <a:rPr lang="en-US" dirty="0" smtClean="0">
                <a:latin typeface="Arial"/>
                <a:cs typeface="Arial"/>
              </a:rPr>
              <a:t>] + y [0  </a:t>
            </a:r>
            <a:r>
              <a:rPr lang="en-US" dirty="0">
                <a:latin typeface="Arial"/>
                <a:cs typeface="Arial"/>
              </a:rPr>
              <a:t>1</a:t>
            </a:r>
            <a:r>
              <a:rPr lang="en-US" dirty="0" smtClean="0">
                <a:latin typeface="Arial"/>
                <a:cs typeface="Arial"/>
              </a:rPr>
              <a:t>]</a:t>
            </a:r>
            <a:r>
              <a:rPr lang="en-US" dirty="0" smtClean="0"/>
              <a:t>     </a:t>
            </a:r>
          </a:p>
          <a:p>
            <a:r>
              <a:rPr lang="en-US" dirty="0" smtClean="0"/>
              <a:t>And no single vector is sufficient</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Eigenvalues</a:t>
            </a:r>
            <a:r>
              <a:rPr lang="en-US" dirty="0" smtClean="0"/>
              <a:t> and Eigenvectors</a:t>
            </a:r>
            <a:endParaRPr lang="en-US" dirty="0"/>
          </a:p>
        </p:txBody>
      </p:sp>
      <p:sp>
        <p:nvSpPr>
          <p:cNvPr id="3" name="Content Placeholder 2"/>
          <p:cNvSpPr>
            <a:spLocks noGrp="1"/>
          </p:cNvSpPr>
          <p:nvPr>
            <p:ph idx="1"/>
          </p:nvPr>
        </p:nvSpPr>
        <p:spPr/>
        <p:txBody>
          <a:bodyPr/>
          <a:lstStyle/>
          <a:p>
            <a:r>
              <a:rPr lang="en-US" dirty="0" smtClean="0"/>
              <a:t>In German, “</a:t>
            </a:r>
            <a:r>
              <a:rPr lang="en-US" dirty="0" err="1" smtClean="0"/>
              <a:t>eigen</a:t>
            </a:r>
            <a:r>
              <a:rPr lang="en-US" dirty="0" smtClean="0"/>
              <a:t>” means “proper” or “characteristic”</a:t>
            </a:r>
          </a:p>
          <a:p>
            <a:r>
              <a:rPr lang="en-US" dirty="0" smtClean="0"/>
              <a:t>Given a matrix </a:t>
            </a:r>
            <a:r>
              <a:rPr lang="en-US" i="1" dirty="0" smtClean="0">
                <a:latin typeface="Arial"/>
                <a:cs typeface="Arial"/>
              </a:rPr>
              <a:t>A</a:t>
            </a:r>
            <a:r>
              <a:rPr lang="en-US" dirty="0" smtClean="0"/>
              <a:t>, an </a:t>
            </a:r>
            <a:r>
              <a:rPr lang="en-US" b="1" dirty="0" smtClean="0">
                <a:solidFill>
                  <a:srgbClr val="3366FF"/>
                </a:solidFill>
              </a:rPr>
              <a:t>eigenvector</a:t>
            </a:r>
            <a:r>
              <a:rPr lang="en-US" dirty="0" smtClean="0"/>
              <a:t> is a nonzero vector </a:t>
            </a:r>
            <a:r>
              <a:rPr lang="en-US" i="1" dirty="0" err="1" smtClean="0">
                <a:latin typeface="Arial"/>
                <a:cs typeface="Arial"/>
              </a:rPr>
              <a:t>x</a:t>
            </a:r>
            <a:r>
              <a:rPr lang="en-US" dirty="0" smtClean="0"/>
              <a:t> satisfying </a:t>
            </a:r>
            <a:r>
              <a:rPr lang="en-US" i="1" dirty="0" smtClean="0">
                <a:latin typeface="Arial"/>
                <a:cs typeface="Arial"/>
              </a:rPr>
              <a:t>Ax = </a:t>
            </a:r>
            <a:r>
              <a:rPr lang="en-US" dirty="0" err="1" smtClean="0">
                <a:latin typeface="Arial"/>
                <a:cs typeface="Arial"/>
              </a:rPr>
              <a:t>λ</a:t>
            </a:r>
            <a:r>
              <a:rPr lang="en-US" i="1" dirty="0" err="1" smtClean="0">
                <a:latin typeface="Arial"/>
                <a:cs typeface="Arial"/>
              </a:rPr>
              <a:t>x</a:t>
            </a:r>
            <a:endParaRPr lang="en-US" i="1" dirty="0" smtClean="0">
              <a:latin typeface="Arial"/>
              <a:cs typeface="Arial"/>
            </a:endParaRPr>
          </a:p>
          <a:p>
            <a:pPr lvl="1"/>
            <a:r>
              <a:rPr lang="en-US" dirty="0" smtClean="0"/>
              <a:t>And </a:t>
            </a:r>
            <a:r>
              <a:rPr lang="en-US" dirty="0" err="1" smtClean="0">
                <a:latin typeface="Arial"/>
                <a:cs typeface="Arial"/>
              </a:rPr>
              <a:t>λ</a:t>
            </a:r>
            <a:r>
              <a:rPr lang="en-US" dirty="0" smtClean="0"/>
              <a:t> is the corresponding </a:t>
            </a:r>
            <a:r>
              <a:rPr lang="en-US" b="1" dirty="0" err="1" smtClean="0">
                <a:solidFill>
                  <a:srgbClr val="3366FF"/>
                </a:solidFill>
              </a:rPr>
              <a:t>eigenvalue</a:t>
            </a:r>
            <a:endParaRPr lang="en-US" b="1" dirty="0" smtClean="0">
              <a:solidFill>
                <a:srgbClr val="3366FF"/>
              </a:solidFill>
            </a:endParaRPr>
          </a:p>
          <a:p>
            <a:r>
              <a:rPr lang="en-US" dirty="0" smtClean="0"/>
              <a:t>For such an </a:t>
            </a:r>
            <a:r>
              <a:rPr lang="en-US" i="1" dirty="0" smtClean="0">
                <a:latin typeface="Arial"/>
                <a:cs typeface="Arial"/>
              </a:rPr>
              <a:t>x</a:t>
            </a:r>
            <a:r>
              <a:rPr lang="en-US" dirty="0" smtClean="0"/>
              <a:t>, multiplication </a:t>
            </a:r>
            <a:r>
              <a:rPr lang="en-US" dirty="0"/>
              <a:t>b</a:t>
            </a:r>
            <a:r>
              <a:rPr lang="en-US" dirty="0" smtClean="0"/>
              <a:t>y matrix </a:t>
            </a:r>
            <a:r>
              <a:rPr lang="en-US" i="1" dirty="0" smtClean="0">
                <a:latin typeface="Arial"/>
                <a:cs typeface="Arial"/>
              </a:rPr>
              <a:t>A</a:t>
            </a:r>
            <a:r>
              <a:rPr lang="en-US" dirty="0" smtClean="0"/>
              <a:t> is same as scalar multiplication by </a:t>
            </a:r>
            <a:r>
              <a:rPr lang="en-US" dirty="0" err="1" smtClean="0">
                <a:latin typeface="Arial"/>
                <a:cs typeface="Arial"/>
              </a:rPr>
              <a:t>λ</a:t>
            </a:r>
            <a:r>
              <a:rPr lang="en-US" dirty="0" smtClean="0"/>
              <a:t> </a:t>
            </a:r>
          </a:p>
          <a:p>
            <a:r>
              <a:rPr lang="en-US" dirty="0" smtClean="0"/>
              <a:t>So what?</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219200"/>
          </a:xfrm>
        </p:spPr>
        <p:txBody>
          <a:bodyPr/>
          <a:lstStyle/>
          <a:p>
            <a:r>
              <a:rPr lang="en-US" dirty="0" smtClean="0"/>
              <a:t>Matrix Multiplication Example</a:t>
            </a:r>
            <a:endParaRPr lang="en-US" dirty="0"/>
          </a:p>
        </p:txBody>
      </p:sp>
      <p:sp>
        <p:nvSpPr>
          <p:cNvPr id="3" name="Content Placeholder 2"/>
          <p:cNvSpPr>
            <a:spLocks noGrp="1"/>
          </p:cNvSpPr>
          <p:nvPr>
            <p:ph idx="1"/>
          </p:nvPr>
        </p:nvSpPr>
        <p:spPr>
          <a:xfrm>
            <a:off x="685800" y="1676400"/>
            <a:ext cx="7620000" cy="4267200"/>
          </a:xfrm>
        </p:spPr>
        <p:txBody>
          <a:bodyPr/>
          <a:lstStyle/>
          <a:p>
            <a:r>
              <a:rPr lang="en-US" dirty="0" smtClean="0"/>
              <a:t>Consider the matrix </a:t>
            </a:r>
          </a:p>
          <a:p>
            <a:pPr>
              <a:buNone/>
            </a:pPr>
            <a:r>
              <a:rPr lang="en-US" dirty="0" smtClean="0"/>
              <a:t>	</a:t>
            </a:r>
            <a:r>
              <a:rPr lang="en-US" i="1" dirty="0" smtClean="0">
                <a:latin typeface="Arial"/>
                <a:cs typeface="Arial"/>
              </a:rPr>
              <a:t>A</a:t>
            </a:r>
            <a:r>
              <a:rPr lang="en-US" dirty="0" smtClean="0">
                <a:latin typeface="Arial"/>
                <a:cs typeface="Arial"/>
              </a:rPr>
              <a:t> =               </a:t>
            </a:r>
            <a:r>
              <a:rPr lang="en-US" dirty="0" smtClean="0">
                <a:cs typeface="Arial"/>
              </a:rPr>
              <a:t>and</a:t>
            </a:r>
            <a:r>
              <a:rPr lang="en-US" dirty="0" smtClean="0">
                <a:latin typeface="+mj-lt"/>
                <a:cs typeface="Arial"/>
              </a:rPr>
              <a:t>  </a:t>
            </a:r>
            <a:r>
              <a:rPr lang="en-US" i="1" dirty="0" err="1" smtClean="0">
                <a:latin typeface="Arial"/>
                <a:cs typeface="Arial"/>
              </a:rPr>
              <a:t>x</a:t>
            </a:r>
            <a:r>
              <a:rPr lang="en-US" dirty="0" smtClean="0">
                <a:latin typeface="Arial"/>
                <a:cs typeface="Arial"/>
              </a:rPr>
              <a:t> = [1  2]</a:t>
            </a:r>
            <a:r>
              <a:rPr lang="en-US" baseline="30000" dirty="0" smtClean="0">
                <a:latin typeface="Arial"/>
                <a:cs typeface="Arial"/>
              </a:rPr>
              <a:t>T</a:t>
            </a:r>
          </a:p>
          <a:p>
            <a:r>
              <a:rPr lang="en-US" dirty="0" smtClean="0"/>
              <a:t>Then</a:t>
            </a:r>
          </a:p>
          <a:p>
            <a:pPr>
              <a:buNone/>
            </a:pPr>
            <a:r>
              <a:rPr lang="en-US" dirty="0" smtClean="0"/>
              <a:t>	</a:t>
            </a:r>
            <a:r>
              <a:rPr lang="en-US" i="1" dirty="0" smtClean="0">
                <a:latin typeface="Arial"/>
                <a:cs typeface="Arial"/>
              </a:rPr>
              <a:t>Ax</a:t>
            </a:r>
            <a:r>
              <a:rPr lang="en-US" dirty="0" smtClean="0">
                <a:latin typeface="Arial"/>
                <a:cs typeface="Arial"/>
              </a:rPr>
              <a:t> = [6  3]</a:t>
            </a:r>
            <a:r>
              <a:rPr lang="en-US" baseline="30000" dirty="0" smtClean="0">
                <a:latin typeface="Arial"/>
                <a:cs typeface="Arial"/>
              </a:rPr>
              <a:t>T</a:t>
            </a:r>
          </a:p>
          <a:p>
            <a:r>
              <a:rPr lang="en-US" b="1" i="1" dirty="0" smtClean="0"/>
              <a:t>Not</a:t>
            </a:r>
            <a:r>
              <a:rPr lang="en-US" dirty="0" smtClean="0"/>
              <a:t> an eigenvector</a:t>
            </a:r>
          </a:p>
          <a:p>
            <a:r>
              <a:rPr lang="en-US" dirty="0" smtClean="0"/>
              <a:t>Can </a:t>
            </a:r>
            <a:r>
              <a:rPr lang="en-US" i="1" dirty="0" err="1" smtClean="0">
                <a:latin typeface="Arial"/>
                <a:cs typeface="Arial"/>
              </a:rPr>
              <a:t>x</a:t>
            </a:r>
            <a:r>
              <a:rPr lang="en-US" dirty="0" smtClean="0"/>
              <a:t> and </a:t>
            </a:r>
            <a:r>
              <a:rPr lang="en-US" i="1" dirty="0" smtClean="0">
                <a:latin typeface="Arial"/>
                <a:cs typeface="Arial"/>
              </a:rPr>
              <a:t>Ax </a:t>
            </a:r>
            <a:r>
              <a:rPr lang="en-US" dirty="0" smtClean="0"/>
              <a:t>align?</a:t>
            </a:r>
          </a:p>
          <a:p>
            <a:pPr lvl="1"/>
            <a:r>
              <a:rPr lang="en-US" dirty="0" smtClean="0"/>
              <a:t>Next slide…</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14</a:t>
            </a:fld>
            <a:endParaRPr lang="en-US"/>
          </a:p>
        </p:txBody>
      </p:sp>
      <p:pic>
        <p:nvPicPr>
          <p:cNvPr id="7" name="Picture 6" descr="temp.tiff"/>
          <p:cNvPicPr>
            <a:picLocks noChangeAspect="1"/>
          </p:cNvPicPr>
          <p:nvPr/>
        </p:nvPicPr>
        <p:blipFill>
          <a:blip r:embed="rId3"/>
          <a:stretch>
            <a:fillRect/>
          </a:stretch>
        </p:blipFill>
        <p:spPr>
          <a:xfrm>
            <a:off x="1828800" y="2133600"/>
            <a:ext cx="1384300" cy="914400"/>
          </a:xfrm>
          <a:prstGeom prst="rect">
            <a:avLst/>
          </a:prstGeom>
        </p:spPr>
      </p:pic>
      <p:cxnSp>
        <p:nvCxnSpPr>
          <p:cNvPr id="9" name="Straight Arrow Connector 8"/>
          <p:cNvCxnSpPr/>
          <p:nvPr/>
        </p:nvCxnSpPr>
        <p:spPr>
          <a:xfrm rot="5400000" flipH="1" flipV="1">
            <a:off x="4251283" y="4914106"/>
            <a:ext cx="3124200" cy="1588"/>
          </a:xfrm>
          <a:prstGeom prst="straightConnector1">
            <a:avLst/>
          </a:prstGeom>
          <a:ln>
            <a:tailEnd type="arrow"/>
          </a:ln>
          <a:scene3d>
            <a:camera prst="orthographicFront">
              <a:rot lat="0" lon="54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flipH="1" flipV="1">
            <a:off x="4022683" y="4761706"/>
            <a:ext cx="2971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07789" y="6248400"/>
            <a:ext cx="3429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447794" y="4796135"/>
            <a:ext cx="620006" cy="461665"/>
          </a:xfrm>
          <a:prstGeom prst="rect">
            <a:avLst/>
          </a:prstGeom>
          <a:noFill/>
        </p:spPr>
        <p:txBody>
          <a:bodyPr wrap="none" rtlCol="0">
            <a:spAutoFit/>
          </a:bodyPr>
          <a:lstStyle/>
          <a:p>
            <a:r>
              <a:rPr lang="en-US" i="1" dirty="0" smtClean="0">
                <a:latin typeface="Arial"/>
                <a:cs typeface="Arial"/>
              </a:rPr>
              <a:t>Ax</a:t>
            </a:r>
            <a:endParaRPr lang="en-US" i="1" dirty="0">
              <a:latin typeface="Arial"/>
              <a:cs typeface="Arial"/>
            </a:endParaRPr>
          </a:p>
        </p:txBody>
      </p:sp>
      <p:sp>
        <p:nvSpPr>
          <p:cNvPr id="13" name="TextBox 12"/>
          <p:cNvSpPr txBox="1"/>
          <p:nvPr/>
        </p:nvSpPr>
        <p:spPr>
          <a:xfrm>
            <a:off x="5791200" y="4791670"/>
            <a:ext cx="414721" cy="461665"/>
          </a:xfrm>
          <a:prstGeom prst="rect">
            <a:avLst/>
          </a:prstGeom>
          <a:noFill/>
        </p:spPr>
        <p:txBody>
          <a:bodyPr wrap="none" rtlCol="0">
            <a:spAutoFit/>
          </a:bodyPr>
          <a:lstStyle/>
          <a:p>
            <a:r>
              <a:rPr lang="en-US" i="1" dirty="0" err="1" smtClean="0">
                <a:latin typeface="Arial"/>
                <a:cs typeface="Arial"/>
              </a:rPr>
              <a:t>x</a:t>
            </a:r>
            <a:endParaRPr lang="en-US" i="1" dirty="0">
              <a:latin typeface="Arial"/>
              <a:cs typeface="Arial"/>
            </a:endParaRPr>
          </a:p>
        </p:txBody>
      </p:sp>
      <p:cxnSp>
        <p:nvCxnSpPr>
          <p:cNvPr id="17" name="Straight Arrow Connector 16"/>
          <p:cNvCxnSpPr/>
          <p:nvPr/>
        </p:nvCxnSpPr>
        <p:spPr>
          <a:xfrm rot="20280000">
            <a:off x="5421925" y="5668649"/>
            <a:ext cx="3063240" cy="15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7580000">
            <a:off x="5224420" y="5767344"/>
            <a:ext cx="1033272" cy="147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Eigenvector Example</a:t>
            </a:r>
            <a:endParaRPr lang="en-US" dirty="0"/>
          </a:p>
        </p:txBody>
      </p:sp>
      <p:sp>
        <p:nvSpPr>
          <p:cNvPr id="3" name="Content Placeholder 2"/>
          <p:cNvSpPr>
            <a:spLocks noGrp="1"/>
          </p:cNvSpPr>
          <p:nvPr>
            <p:ph idx="1"/>
          </p:nvPr>
        </p:nvSpPr>
        <p:spPr>
          <a:xfrm>
            <a:off x="685800" y="1676400"/>
            <a:ext cx="7620000" cy="4267200"/>
          </a:xfrm>
        </p:spPr>
        <p:txBody>
          <a:bodyPr/>
          <a:lstStyle/>
          <a:p>
            <a:r>
              <a:rPr lang="en-US" dirty="0" smtClean="0"/>
              <a:t>Consider the matrix </a:t>
            </a:r>
          </a:p>
          <a:p>
            <a:pPr>
              <a:buNone/>
            </a:pPr>
            <a:r>
              <a:rPr lang="en-US" dirty="0" smtClean="0"/>
              <a:t>	</a:t>
            </a:r>
            <a:r>
              <a:rPr lang="en-US" i="1" dirty="0" smtClean="0">
                <a:latin typeface="Arial"/>
                <a:cs typeface="Arial"/>
              </a:rPr>
              <a:t>A</a:t>
            </a:r>
            <a:r>
              <a:rPr lang="en-US" dirty="0" smtClean="0">
                <a:latin typeface="Arial"/>
                <a:cs typeface="Arial"/>
              </a:rPr>
              <a:t> =               </a:t>
            </a:r>
            <a:r>
              <a:rPr lang="en-US" dirty="0" smtClean="0">
                <a:cs typeface="Arial"/>
              </a:rPr>
              <a:t>and</a:t>
            </a:r>
            <a:r>
              <a:rPr lang="en-US" dirty="0" smtClean="0">
                <a:latin typeface="+mj-lt"/>
                <a:cs typeface="Arial"/>
              </a:rPr>
              <a:t>  </a:t>
            </a:r>
            <a:r>
              <a:rPr lang="en-US" i="1" dirty="0" err="1" smtClean="0">
                <a:latin typeface="Arial"/>
                <a:cs typeface="Arial"/>
              </a:rPr>
              <a:t>x</a:t>
            </a:r>
            <a:r>
              <a:rPr lang="en-US" dirty="0" smtClean="0">
                <a:latin typeface="Arial"/>
                <a:cs typeface="Arial"/>
              </a:rPr>
              <a:t> = [1  1]</a:t>
            </a:r>
            <a:r>
              <a:rPr lang="en-US" baseline="30000" dirty="0" smtClean="0">
                <a:latin typeface="Arial"/>
                <a:cs typeface="Arial"/>
              </a:rPr>
              <a:t>T</a:t>
            </a:r>
          </a:p>
          <a:p>
            <a:r>
              <a:rPr lang="en-US" dirty="0" smtClean="0"/>
              <a:t>Then</a:t>
            </a:r>
          </a:p>
          <a:p>
            <a:pPr>
              <a:buNone/>
            </a:pPr>
            <a:r>
              <a:rPr lang="en-US" dirty="0" smtClean="0"/>
              <a:t>	</a:t>
            </a:r>
            <a:r>
              <a:rPr lang="en-US" i="1" dirty="0" smtClean="0">
                <a:latin typeface="Arial"/>
                <a:cs typeface="Arial"/>
              </a:rPr>
              <a:t>Ax</a:t>
            </a:r>
            <a:r>
              <a:rPr lang="en-US" dirty="0" smtClean="0">
                <a:latin typeface="Arial"/>
                <a:cs typeface="Arial"/>
              </a:rPr>
              <a:t> = [4  4]</a:t>
            </a:r>
            <a:r>
              <a:rPr lang="en-US" baseline="30000" dirty="0" smtClean="0">
                <a:latin typeface="Arial"/>
                <a:cs typeface="Arial"/>
              </a:rPr>
              <a:t>T</a:t>
            </a:r>
            <a:r>
              <a:rPr lang="en-US" i="1" dirty="0" smtClean="0">
                <a:latin typeface="Arial"/>
                <a:cs typeface="Arial"/>
              </a:rPr>
              <a:t> = </a:t>
            </a:r>
            <a:r>
              <a:rPr lang="en-US" dirty="0" smtClean="0">
                <a:latin typeface="Arial"/>
                <a:cs typeface="Arial"/>
              </a:rPr>
              <a:t>4</a:t>
            </a:r>
            <a:r>
              <a:rPr lang="en-US" i="1" dirty="0" smtClean="0">
                <a:latin typeface="Arial"/>
                <a:cs typeface="Arial"/>
              </a:rPr>
              <a:t>x</a:t>
            </a:r>
            <a:r>
              <a:rPr lang="en-US" dirty="0" smtClean="0"/>
              <a:t>  </a:t>
            </a:r>
          </a:p>
          <a:p>
            <a:r>
              <a:rPr lang="en-US" dirty="0" smtClean="0"/>
              <a:t>So, </a:t>
            </a:r>
            <a:r>
              <a:rPr lang="en-US" i="1" dirty="0" smtClean="0">
                <a:latin typeface="Arial"/>
                <a:cs typeface="Arial"/>
              </a:rPr>
              <a:t>x</a:t>
            </a:r>
            <a:r>
              <a:rPr lang="en-US" dirty="0" smtClean="0"/>
              <a:t> is eigenvector...</a:t>
            </a:r>
          </a:p>
          <a:p>
            <a:pPr lvl="1"/>
            <a:r>
              <a:rPr lang="mr-IN" dirty="0" smtClean="0"/>
              <a:t>…</a:t>
            </a:r>
            <a:r>
              <a:rPr lang="en-US" dirty="0"/>
              <a:t>o</a:t>
            </a:r>
            <a:r>
              <a:rPr lang="en-US" dirty="0" smtClean="0"/>
              <a:t>f matrix </a:t>
            </a:r>
            <a:r>
              <a:rPr lang="en-US" i="1" dirty="0" smtClean="0">
                <a:latin typeface="Arial"/>
                <a:cs typeface="Arial"/>
              </a:rPr>
              <a:t>A</a:t>
            </a:r>
            <a:r>
              <a:rPr lang="en-US" dirty="0" smtClean="0">
                <a:cs typeface="Arial"/>
              </a:rPr>
              <a:t> </a:t>
            </a:r>
            <a:r>
              <a:rPr lang="mr-IN" dirty="0" smtClean="0">
                <a:cs typeface="Arial"/>
              </a:rPr>
              <a:t>…</a:t>
            </a:r>
            <a:r>
              <a:rPr lang="en-US" dirty="0" smtClean="0"/>
              <a:t>  </a:t>
            </a:r>
          </a:p>
          <a:p>
            <a:pPr lvl="1"/>
            <a:r>
              <a:rPr lang="mr-IN" dirty="0" smtClean="0"/>
              <a:t>…</a:t>
            </a:r>
            <a:r>
              <a:rPr lang="en-US" dirty="0" smtClean="0"/>
              <a:t>with eigenvalue </a:t>
            </a:r>
            <a:r>
              <a:rPr lang="en-US" dirty="0" err="1" smtClean="0">
                <a:latin typeface="Arial"/>
                <a:cs typeface="Arial"/>
              </a:rPr>
              <a:t>λ</a:t>
            </a:r>
            <a:r>
              <a:rPr lang="en-US" dirty="0" smtClean="0">
                <a:latin typeface="Arial"/>
                <a:cs typeface="Arial"/>
              </a:rPr>
              <a:t> = 4</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15</a:t>
            </a:fld>
            <a:endParaRPr lang="en-US"/>
          </a:p>
        </p:txBody>
      </p:sp>
      <p:pic>
        <p:nvPicPr>
          <p:cNvPr id="7" name="Picture 6" descr="temp.tiff"/>
          <p:cNvPicPr>
            <a:picLocks noChangeAspect="1"/>
          </p:cNvPicPr>
          <p:nvPr/>
        </p:nvPicPr>
        <p:blipFill>
          <a:blip r:embed="rId3"/>
          <a:stretch>
            <a:fillRect/>
          </a:stretch>
        </p:blipFill>
        <p:spPr>
          <a:xfrm>
            <a:off x="1828800" y="2133600"/>
            <a:ext cx="1384300" cy="914400"/>
          </a:xfrm>
          <a:prstGeom prst="rect">
            <a:avLst/>
          </a:prstGeom>
        </p:spPr>
      </p:pic>
      <p:cxnSp>
        <p:nvCxnSpPr>
          <p:cNvPr id="9" name="Straight Arrow Connector 8"/>
          <p:cNvCxnSpPr/>
          <p:nvPr/>
        </p:nvCxnSpPr>
        <p:spPr>
          <a:xfrm rot="5400000" flipH="1" flipV="1">
            <a:off x="4251283" y="4914106"/>
            <a:ext cx="3124200" cy="1588"/>
          </a:xfrm>
          <a:prstGeom prst="straightConnector1">
            <a:avLst/>
          </a:prstGeom>
          <a:ln>
            <a:tailEnd type="arrow"/>
          </a:ln>
          <a:scene3d>
            <a:camera prst="orthographicFront">
              <a:rot lat="0" lon="540000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flipH="1" flipV="1">
            <a:off x="4022683" y="4761706"/>
            <a:ext cx="2971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07789" y="6248400"/>
            <a:ext cx="3429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391400" y="3962400"/>
            <a:ext cx="620006" cy="461665"/>
          </a:xfrm>
          <a:prstGeom prst="rect">
            <a:avLst/>
          </a:prstGeom>
          <a:noFill/>
        </p:spPr>
        <p:txBody>
          <a:bodyPr wrap="none" rtlCol="0">
            <a:spAutoFit/>
          </a:bodyPr>
          <a:lstStyle/>
          <a:p>
            <a:r>
              <a:rPr lang="en-US" i="1" dirty="0" smtClean="0">
                <a:latin typeface="Arial"/>
                <a:cs typeface="Arial"/>
              </a:rPr>
              <a:t>Ax</a:t>
            </a:r>
            <a:endParaRPr lang="en-US" i="1" dirty="0">
              <a:latin typeface="Arial"/>
              <a:cs typeface="Arial"/>
            </a:endParaRPr>
          </a:p>
        </p:txBody>
      </p:sp>
      <p:sp>
        <p:nvSpPr>
          <p:cNvPr id="13" name="TextBox 12"/>
          <p:cNvSpPr txBox="1"/>
          <p:nvPr/>
        </p:nvSpPr>
        <p:spPr>
          <a:xfrm>
            <a:off x="5638800" y="5329535"/>
            <a:ext cx="414721" cy="461665"/>
          </a:xfrm>
          <a:prstGeom prst="rect">
            <a:avLst/>
          </a:prstGeom>
          <a:noFill/>
        </p:spPr>
        <p:txBody>
          <a:bodyPr wrap="none" rtlCol="0">
            <a:spAutoFit/>
          </a:bodyPr>
          <a:lstStyle/>
          <a:p>
            <a:r>
              <a:rPr lang="en-US" i="1" dirty="0" err="1" smtClean="0">
                <a:latin typeface="Arial"/>
                <a:cs typeface="Arial"/>
              </a:rPr>
              <a:t>x</a:t>
            </a:r>
            <a:endParaRPr lang="en-US" i="1" dirty="0">
              <a:latin typeface="Arial"/>
              <a:cs typeface="Arial"/>
            </a:endParaRPr>
          </a:p>
        </p:txBody>
      </p:sp>
      <p:cxnSp>
        <p:nvCxnSpPr>
          <p:cNvPr id="17" name="Straight Arrow Connector 16"/>
          <p:cNvCxnSpPr/>
          <p:nvPr/>
        </p:nvCxnSpPr>
        <p:spPr>
          <a:xfrm rot="18900000">
            <a:off x="5184194" y="5334276"/>
            <a:ext cx="2587752" cy="15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8900000">
            <a:off x="5465131" y="6020520"/>
            <a:ext cx="649224" cy="147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Eigenvectors</a:t>
            </a:r>
            <a:endParaRPr lang="en-US" dirty="0"/>
          </a:p>
        </p:txBody>
      </p:sp>
      <p:sp>
        <p:nvSpPr>
          <p:cNvPr id="3" name="Content Placeholder 2"/>
          <p:cNvSpPr>
            <a:spLocks noGrp="1"/>
          </p:cNvSpPr>
          <p:nvPr>
            <p:ph idx="1"/>
          </p:nvPr>
        </p:nvSpPr>
        <p:spPr>
          <a:xfrm>
            <a:off x="533400" y="1676400"/>
            <a:ext cx="8305800" cy="4419600"/>
          </a:xfrm>
        </p:spPr>
        <p:txBody>
          <a:bodyPr/>
          <a:lstStyle/>
          <a:p>
            <a:r>
              <a:rPr lang="en-US" dirty="0" smtClean="0"/>
              <a:t>Eigenvalues of </a:t>
            </a:r>
            <a:r>
              <a:rPr lang="en-US" dirty="0">
                <a:latin typeface="Lucida Grande"/>
                <a:cs typeface="Lucida Grande"/>
              </a:rPr>
              <a:t>A</a:t>
            </a:r>
            <a:r>
              <a:rPr lang="en-US" dirty="0" smtClean="0"/>
              <a:t> are roots of its characteristic polynomial</a:t>
            </a:r>
          </a:p>
          <a:p>
            <a:r>
              <a:rPr lang="en-US" dirty="0" smtClean="0"/>
              <a:t>That is, eigenvalues </a:t>
            </a:r>
            <a:r>
              <a:rPr lang="en-US" dirty="0" err="1" smtClean="0">
                <a:latin typeface="Lucida Grande"/>
                <a:cs typeface="Lucida Grande"/>
              </a:rPr>
              <a:t>λ</a:t>
            </a:r>
            <a:r>
              <a:rPr lang="en-US" dirty="0" smtClean="0"/>
              <a:t> satisfy</a:t>
            </a:r>
          </a:p>
          <a:p>
            <a:pPr marL="0" indent="0">
              <a:buNone/>
            </a:pPr>
            <a:r>
              <a:rPr lang="en-US" dirty="0" smtClean="0"/>
              <a:t>	</a:t>
            </a:r>
            <a:r>
              <a:rPr lang="en-US" dirty="0" err="1" smtClean="0">
                <a:latin typeface="Lucida Grande"/>
                <a:cs typeface="Lucida Grande"/>
              </a:rPr>
              <a:t>det</a:t>
            </a:r>
            <a:r>
              <a:rPr lang="en-US" dirty="0" smtClean="0">
                <a:latin typeface="Lucida Grande"/>
                <a:cs typeface="Lucida Grande"/>
              </a:rPr>
              <a:t>(A -  </a:t>
            </a:r>
            <a:r>
              <a:rPr lang="en-US" dirty="0" err="1">
                <a:latin typeface="Lucida Grande"/>
                <a:cs typeface="Lucida Grande"/>
              </a:rPr>
              <a:t>λ</a:t>
            </a:r>
            <a:r>
              <a:rPr lang="en-US" dirty="0" err="1" smtClean="0">
                <a:latin typeface="Andale Mono"/>
                <a:cs typeface="Andale Mono"/>
              </a:rPr>
              <a:t>I</a:t>
            </a:r>
            <a:r>
              <a:rPr lang="en-US" dirty="0" smtClean="0">
                <a:latin typeface="Lucida Grande"/>
                <a:cs typeface="Lucida Grande"/>
              </a:rPr>
              <a:t>) = 0</a:t>
            </a:r>
          </a:p>
          <a:p>
            <a:r>
              <a:rPr lang="en-US" dirty="0" smtClean="0"/>
              <a:t>Where </a:t>
            </a:r>
            <a:r>
              <a:rPr lang="en-US" dirty="0" smtClean="0">
                <a:latin typeface="Andale Mono"/>
                <a:cs typeface="Andale Mono"/>
              </a:rPr>
              <a:t>I</a:t>
            </a:r>
            <a:r>
              <a:rPr lang="en-US" dirty="0" smtClean="0"/>
              <a:t> is the identity matrix</a:t>
            </a:r>
          </a:p>
          <a:p>
            <a:pPr lvl="1"/>
            <a:r>
              <a:rPr lang="en-US" dirty="0" smtClean="0"/>
              <a:t>Square matrix, 1 on diagonal, 0 elsewhere</a:t>
            </a:r>
          </a:p>
          <a:p>
            <a:r>
              <a:rPr lang="en-US" dirty="0" smtClean="0"/>
              <a:t>And </a:t>
            </a:r>
            <a:r>
              <a:rPr lang="en-US" dirty="0" err="1" smtClean="0">
                <a:latin typeface="Lucida Grande"/>
                <a:cs typeface="Lucida Grande"/>
              </a:rPr>
              <a:t>det</a:t>
            </a:r>
            <a:r>
              <a:rPr lang="en-US" dirty="0" smtClean="0"/>
              <a:t> is the determinant</a:t>
            </a:r>
          </a:p>
          <a:p>
            <a:pPr lvl="1"/>
            <a:r>
              <a:rPr lang="en-US" dirty="0" smtClean="0"/>
              <a:t>In 2x2 case,</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16</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5486400"/>
            <a:ext cx="2779295" cy="838200"/>
          </a:xfrm>
          <a:prstGeom prst="rect">
            <a:avLst/>
          </a:prstGeom>
        </p:spPr>
      </p:pic>
    </p:spTree>
    <p:extLst>
      <p:ext uri="{BB962C8B-B14F-4D97-AF65-F5344CB8AC3E}">
        <p14:creationId xmlns:p14="http://schemas.microsoft.com/office/powerpoint/2010/main" val="275351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dirty="0" smtClean="0"/>
              <a:t>Eigenvalue Example</a:t>
            </a:r>
            <a:endParaRPr lang="en-US" dirty="0"/>
          </a:p>
        </p:txBody>
      </p:sp>
      <p:sp>
        <p:nvSpPr>
          <p:cNvPr id="3" name="Content Placeholder 2"/>
          <p:cNvSpPr>
            <a:spLocks noGrp="1"/>
          </p:cNvSpPr>
          <p:nvPr>
            <p:ph idx="1"/>
          </p:nvPr>
        </p:nvSpPr>
        <p:spPr/>
        <p:txBody>
          <a:bodyPr/>
          <a:lstStyle/>
          <a:p>
            <a:r>
              <a:rPr lang="en-US" dirty="0" smtClean="0"/>
              <a:t>Consider the matrix </a:t>
            </a:r>
          </a:p>
          <a:p>
            <a:endParaRPr lang="en-US" dirty="0"/>
          </a:p>
          <a:p>
            <a:endParaRPr lang="en-US" dirty="0" smtClean="0"/>
          </a:p>
          <a:p>
            <a:r>
              <a:rPr lang="en-US" dirty="0" smtClean="0"/>
              <a:t>Eigenvalues computed as</a:t>
            </a:r>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17</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362200"/>
            <a:ext cx="2618509" cy="10668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089400"/>
            <a:ext cx="4572000" cy="1625600"/>
          </a:xfrm>
          <a:prstGeom prst="rect">
            <a:avLst/>
          </a:prstGeom>
        </p:spPr>
      </p:pic>
    </p:spTree>
    <p:extLst>
      <p:ext uri="{BB962C8B-B14F-4D97-AF65-F5344CB8AC3E}">
        <p14:creationId xmlns:p14="http://schemas.microsoft.com/office/powerpoint/2010/main" val="16940475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Eigenvector Example</a:t>
            </a:r>
            <a:endParaRPr lang="en-US" dirty="0"/>
          </a:p>
        </p:txBody>
      </p:sp>
      <p:sp>
        <p:nvSpPr>
          <p:cNvPr id="3" name="Content Placeholder 2"/>
          <p:cNvSpPr>
            <a:spLocks noGrp="1"/>
          </p:cNvSpPr>
          <p:nvPr>
            <p:ph idx="1"/>
          </p:nvPr>
        </p:nvSpPr>
        <p:spPr/>
        <p:txBody>
          <a:bodyPr/>
          <a:lstStyle/>
          <a:p>
            <a:r>
              <a:rPr lang="en-US" dirty="0" smtClean="0"/>
              <a:t>For matrix A on previous slide,</a:t>
            </a:r>
          </a:p>
          <a:p>
            <a:pPr marL="0" indent="0">
              <a:buNone/>
            </a:pPr>
            <a:r>
              <a:rPr lang="en-US" dirty="0" smtClean="0">
                <a:latin typeface="Lucida Grande"/>
                <a:cs typeface="Lucida Grande"/>
              </a:rPr>
              <a:t>	</a:t>
            </a:r>
            <a:r>
              <a:rPr lang="en-US" dirty="0">
                <a:latin typeface="Lucida Grande"/>
                <a:cs typeface="Lucida Grande"/>
              </a:rPr>
              <a:t>λ</a:t>
            </a:r>
            <a:r>
              <a:rPr lang="en-US" baseline="-25000" dirty="0" smtClean="0">
                <a:latin typeface="Lucida Grande"/>
                <a:cs typeface="Lucida Grande"/>
              </a:rPr>
              <a:t>1</a:t>
            </a:r>
            <a:r>
              <a:rPr lang="en-US" dirty="0" smtClean="0">
                <a:latin typeface="Lucida Grande"/>
                <a:cs typeface="Lucida Grande"/>
              </a:rPr>
              <a:t> = 2 </a:t>
            </a:r>
            <a:r>
              <a:rPr lang="en-US" dirty="0" smtClean="0">
                <a:latin typeface="+mj-lt"/>
                <a:cs typeface="Lucida Grande"/>
              </a:rPr>
              <a:t>and</a:t>
            </a:r>
            <a:r>
              <a:rPr lang="en-US" dirty="0" smtClean="0">
                <a:latin typeface="Lucida Grande"/>
                <a:cs typeface="Lucida Grande"/>
              </a:rPr>
              <a:t> λ</a:t>
            </a:r>
            <a:r>
              <a:rPr lang="en-US" baseline="-25000" dirty="0" smtClean="0">
                <a:latin typeface="Lucida Grande"/>
                <a:cs typeface="Lucida Grande"/>
              </a:rPr>
              <a:t>2</a:t>
            </a:r>
            <a:r>
              <a:rPr lang="en-US" dirty="0" smtClean="0">
                <a:latin typeface="Lucida Grande"/>
                <a:cs typeface="Lucida Grande"/>
              </a:rPr>
              <a:t> = -1</a:t>
            </a:r>
            <a:endParaRPr lang="en-US" dirty="0"/>
          </a:p>
          <a:p>
            <a:r>
              <a:rPr lang="en-US" dirty="0" smtClean="0"/>
              <a:t>Eigenvector for </a:t>
            </a:r>
            <a:r>
              <a:rPr lang="en-US" dirty="0">
                <a:latin typeface="Lucida Grande"/>
                <a:cs typeface="Lucida Grande"/>
              </a:rPr>
              <a:t>λ</a:t>
            </a:r>
            <a:r>
              <a:rPr lang="en-US" baseline="-25000" dirty="0">
                <a:latin typeface="Lucida Grande"/>
                <a:cs typeface="Lucida Grande"/>
              </a:rPr>
              <a:t>1</a:t>
            </a:r>
            <a:r>
              <a:rPr lang="en-US" dirty="0" smtClean="0"/>
              <a:t> is </a:t>
            </a:r>
            <a:r>
              <a:rPr lang="en-US" i="1" dirty="0">
                <a:latin typeface="Arial"/>
                <a:cs typeface="Arial"/>
              </a:rPr>
              <a:t>x</a:t>
            </a:r>
            <a:r>
              <a:rPr lang="en-US" dirty="0">
                <a:latin typeface="Arial"/>
                <a:cs typeface="Arial"/>
              </a:rPr>
              <a:t> = [1  </a:t>
            </a:r>
            <a:r>
              <a:rPr lang="en-US" dirty="0" smtClean="0">
                <a:latin typeface="Arial"/>
                <a:cs typeface="Arial"/>
              </a:rPr>
              <a:t>0]</a:t>
            </a:r>
            <a:r>
              <a:rPr lang="en-US" baseline="30000" dirty="0" smtClean="0">
                <a:latin typeface="Arial"/>
                <a:cs typeface="Arial"/>
              </a:rPr>
              <a:t>T</a:t>
            </a:r>
            <a:r>
              <a:rPr lang="en-US" dirty="0" smtClean="0"/>
              <a:t> since</a:t>
            </a:r>
          </a:p>
          <a:p>
            <a:endParaRPr lang="en-US" dirty="0"/>
          </a:p>
          <a:p>
            <a:endParaRPr lang="en-US" dirty="0" smtClean="0"/>
          </a:p>
          <a:p>
            <a:r>
              <a:rPr lang="en-US" dirty="0" smtClean="0"/>
              <a:t>Any scalar multiple of </a:t>
            </a:r>
            <a:r>
              <a:rPr lang="en-US" i="1" dirty="0">
                <a:latin typeface="Arial"/>
                <a:cs typeface="Arial"/>
              </a:rPr>
              <a:t>x</a:t>
            </a:r>
            <a:r>
              <a:rPr lang="en-US" dirty="0" smtClean="0"/>
              <a:t> is also an eigenvector, with same eigenvalue</a:t>
            </a:r>
          </a:p>
          <a:p>
            <a:pPr lvl="1"/>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18</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505200"/>
            <a:ext cx="3997158" cy="990600"/>
          </a:xfrm>
          <a:prstGeom prst="rect">
            <a:avLst/>
          </a:prstGeom>
        </p:spPr>
      </p:pic>
    </p:spTree>
    <p:extLst>
      <p:ext uri="{BB962C8B-B14F-4D97-AF65-F5344CB8AC3E}">
        <p14:creationId xmlns:p14="http://schemas.microsoft.com/office/powerpoint/2010/main" val="2456148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Eigenvectors</a:t>
            </a:r>
            <a:endParaRPr lang="en-US" dirty="0"/>
          </a:p>
        </p:txBody>
      </p:sp>
      <p:sp>
        <p:nvSpPr>
          <p:cNvPr id="3" name="Content Placeholder 2"/>
          <p:cNvSpPr>
            <a:spLocks noGrp="1"/>
          </p:cNvSpPr>
          <p:nvPr>
            <p:ph idx="1"/>
          </p:nvPr>
        </p:nvSpPr>
        <p:spPr>
          <a:xfrm>
            <a:off x="609600" y="1752600"/>
            <a:ext cx="7696200" cy="4191000"/>
          </a:xfrm>
        </p:spPr>
        <p:txBody>
          <a:bodyPr/>
          <a:lstStyle/>
          <a:p>
            <a:r>
              <a:rPr lang="en-US" dirty="0" smtClean="0"/>
              <a:t>Why are eigenvectors important?</a:t>
            </a:r>
          </a:p>
          <a:p>
            <a:pPr lvl="1"/>
            <a:r>
              <a:rPr lang="en-US" dirty="0" smtClean="0"/>
              <a:t>Can decompose </a:t>
            </a:r>
            <a:r>
              <a:rPr lang="en-US" i="1" dirty="0" smtClean="0">
                <a:latin typeface="Arial"/>
                <a:cs typeface="Arial"/>
              </a:rPr>
              <a:t>A</a:t>
            </a:r>
            <a:r>
              <a:rPr lang="en-US" dirty="0" smtClean="0"/>
              <a:t> using eigenvectors</a:t>
            </a:r>
          </a:p>
          <a:p>
            <a:r>
              <a:rPr lang="en-US" dirty="0" smtClean="0"/>
              <a:t>Matrix </a:t>
            </a:r>
            <a:r>
              <a:rPr lang="en-US" i="1" dirty="0" smtClean="0">
                <a:latin typeface="Arial"/>
                <a:cs typeface="Arial"/>
              </a:rPr>
              <a:t>A</a:t>
            </a:r>
            <a:r>
              <a:rPr lang="en-US" dirty="0" smtClean="0"/>
              <a:t> can be written in terms of operations on its eigenvectors </a:t>
            </a:r>
          </a:p>
          <a:p>
            <a:pPr lvl="1"/>
            <a:r>
              <a:rPr lang="en-US" dirty="0" smtClean="0"/>
              <a:t>Actually, eigenvectors form a basis </a:t>
            </a:r>
          </a:p>
          <a:p>
            <a:pPr lvl="1"/>
            <a:r>
              <a:rPr lang="en-US" dirty="0" smtClean="0"/>
              <a:t>Bigger eigenvalues are most “influential”</a:t>
            </a:r>
          </a:p>
          <a:p>
            <a:pPr lvl="1"/>
            <a:r>
              <a:rPr lang="en-US" dirty="0" smtClean="0"/>
              <a:t>Thus, we can </a:t>
            </a:r>
            <a:r>
              <a:rPr lang="en-US" b="1" dirty="0" smtClean="0"/>
              <a:t>reduce the dimensionality </a:t>
            </a:r>
            <a:r>
              <a:rPr lang="en-US" dirty="0" smtClean="0"/>
              <a:t>by ignoring “small” eigenvalues</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a:xfrm>
            <a:off x="685800" y="1524000"/>
            <a:ext cx="7924800" cy="4495800"/>
          </a:xfrm>
        </p:spPr>
        <p:txBody>
          <a:bodyPr/>
          <a:lstStyle/>
          <a:p>
            <a:r>
              <a:rPr lang="en-US" dirty="0" smtClean="0"/>
              <a:t>PCA is a linear algebraic technique </a:t>
            </a:r>
          </a:p>
          <a:p>
            <a:r>
              <a:rPr lang="en-US" dirty="0" smtClean="0"/>
              <a:t>Reveals “hidden” (geometric) structure</a:t>
            </a:r>
          </a:p>
          <a:p>
            <a:pPr lvl="1"/>
            <a:r>
              <a:rPr lang="en-US" dirty="0" smtClean="0"/>
              <a:t>That is, structure may be non-obvious</a:t>
            </a:r>
          </a:p>
          <a:p>
            <a:r>
              <a:rPr lang="en-US" dirty="0" smtClean="0"/>
              <a:t>Big picture: Dimensionality reduction!</a:t>
            </a:r>
          </a:p>
          <a:p>
            <a:r>
              <a:rPr lang="en-US" dirty="0" smtClean="0"/>
              <a:t>PCA usually only part of the process</a:t>
            </a:r>
          </a:p>
          <a:p>
            <a:r>
              <a:rPr lang="en-US" dirty="0"/>
              <a:t>B</a:t>
            </a:r>
            <a:r>
              <a:rPr lang="en-US" dirty="0" smtClean="0"/>
              <a:t>ad news? Theory is somewhat challenging and training is complex</a:t>
            </a:r>
          </a:p>
          <a:p>
            <a:r>
              <a:rPr lang="en-US" dirty="0" smtClean="0"/>
              <a:t>Good news? “Scoring” is </a:t>
            </a:r>
            <a:r>
              <a:rPr lang="en-US" b="1" i="1" smtClean="0"/>
              <a:t>very</a:t>
            </a:r>
            <a:r>
              <a:rPr lang="en-US" smtClean="0"/>
              <a:t> efficient</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143000"/>
          </a:xfrm>
        </p:spPr>
        <p:txBody>
          <a:bodyPr/>
          <a:lstStyle/>
          <a:p>
            <a:r>
              <a:rPr lang="en-US" dirty="0" smtClean="0"/>
              <a:t>Statistics 101</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r>
              <a:rPr lang="en-US" dirty="0" smtClean="0"/>
              <a:t>Mean, Variance, Covariance</a:t>
            </a:r>
            <a:endParaRPr lang="en-US" dirty="0"/>
          </a:p>
        </p:txBody>
      </p:sp>
      <p:sp>
        <p:nvSpPr>
          <p:cNvPr id="3" name="Content Placeholder 2"/>
          <p:cNvSpPr>
            <a:spLocks noGrp="1"/>
          </p:cNvSpPr>
          <p:nvPr>
            <p:ph idx="1"/>
          </p:nvPr>
        </p:nvSpPr>
        <p:spPr>
          <a:xfrm>
            <a:off x="609600" y="1371600"/>
            <a:ext cx="8229600" cy="4800600"/>
          </a:xfrm>
        </p:spPr>
        <p:txBody>
          <a:bodyPr/>
          <a:lstStyle/>
          <a:p>
            <a:r>
              <a:rPr lang="en-US" b="1" i="1" dirty="0" smtClean="0"/>
              <a:t>Mean</a:t>
            </a:r>
            <a:r>
              <a:rPr lang="en-US" dirty="0" smtClean="0"/>
              <a:t> of </a:t>
            </a:r>
            <a:r>
              <a:rPr lang="en-US" dirty="0" smtClean="0">
                <a:latin typeface="Arial"/>
                <a:cs typeface="Arial"/>
              </a:rPr>
              <a:t>(</a:t>
            </a:r>
            <a:r>
              <a:rPr lang="en-US" i="1" dirty="0" smtClean="0">
                <a:latin typeface="Arial"/>
                <a:cs typeface="Arial"/>
              </a:rPr>
              <a:t>x</a:t>
            </a:r>
            <a:r>
              <a:rPr lang="en-US" baseline="-25000" dirty="0" smtClean="0">
                <a:latin typeface="Arial"/>
                <a:cs typeface="Arial"/>
              </a:rPr>
              <a:t>1</a:t>
            </a:r>
            <a:r>
              <a:rPr lang="en-US" dirty="0" smtClean="0">
                <a:latin typeface="Arial"/>
                <a:cs typeface="Arial"/>
              </a:rPr>
              <a:t>,</a:t>
            </a:r>
            <a:r>
              <a:rPr lang="en-US" i="1" dirty="0" smtClean="0">
                <a:latin typeface="Arial"/>
                <a:cs typeface="Arial"/>
              </a:rPr>
              <a:t>x</a:t>
            </a:r>
            <a:r>
              <a:rPr lang="en-US" baseline="-25000" dirty="0" smtClean="0">
                <a:latin typeface="Arial"/>
                <a:cs typeface="Arial"/>
              </a:rPr>
              <a:t>2</a:t>
            </a:r>
            <a:r>
              <a:rPr lang="en-US" dirty="0" smtClean="0">
                <a:latin typeface="Arial"/>
                <a:cs typeface="Arial"/>
              </a:rPr>
              <a:t>,…,</a:t>
            </a:r>
            <a:r>
              <a:rPr lang="en-US" i="1" dirty="0" err="1" smtClean="0">
                <a:latin typeface="Arial"/>
                <a:cs typeface="Arial"/>
              </a:rPr>
              <a:t>x</a:t>
            </a:r>
            <a:r>
              <a:rPr lang="en-US" i="1" baseline="-25000" dirty="0" err="1" smtClean="0">
                <a:latin typeface="Arial"/>
                <a:cs typeface="Arial"/>
              </a:rPr>
              <a:t>n</a:t>
            </a:r>
            <a:r>
              <a:rPr lang="en-US" dirty="0" smtClean="0">
                <a:latin typeface="Arial"/>
                <a:cs typeface="Arial"/>
              </a:rPr>
              <a:t>)</a:t>
            </a:r>
            <a:r>
              <a:rPr lang="en-US" dirty="0" smtClean="0"/>
              <a:t> is the average,</a:t>
            </a:r>
          </a:p>
          <a:p>
            <a:pPr lvl="1">
              <a:buNone/>
            </a:pPr>
            <a:r>
              <a:rPr lang="en-US" dirty="0" smtClean="0"/>
              <a:t>	</a:t>
            </a:r>
            <a:r>
              <a:rPr lang="en-US" dirty="0" err="1" smtClean="0">
                <a:latin typeface="Arial"/>
                <a:cs typeface="Arial"/>
              </a:rPr>
              <a:t>μ</a:t>
            </a:r>
            <a:r>
              <a:rPr lang="en-US" i="1" baseline="-25000" dirty="0" err="1" smtClean="0">
                <a:latin typeface="Arial"/>
                <a:cs typeface="Arial"/>
              </a:rPr>
              <a:t>x</a:t>
            </a:r>
            <a:r>
              <a:rPr lang="en-US" dirty="0" smtClean="0">
                <a:latin typeface="Arial"/>
                <a:cs typeface="Arial"/>
              </a:rPr>
              <a:t> = (</a:t>
            </a:r>
            <a:r>
              <a:rPr lang="en-US" i="1" dirty="0" smtClean="0">
                <a:latin typeface="Arial"/>
                <a:cs typeface="Arial"/>
              </a:rPr>
              <a:t>x</a:t>
            </a:r>
            <a:r>
              <a:rPr lang="en-US" baseline="-25000" dirty="0" smtClean="0">
                <a:latin typeface="Arial"/>
                <a:cs typeface="Arial"/>
              </a:rPr>
              <a:t>1</a:t>
            </a:r>
            <a:r>
              <a:rPr lang="en-US" dirty="0" smtClean="0">
                <a:latin typeface="Arial"/>
                <a:cs typeface="Arial"/>
              </a:rPr>
              <a:t> + </a:t>
            </a:r>
            <a:r>
              <a:rPr lang="en-US" i="1" dirty="0" smtClean="0">
                <a:latin typeface="Arial"/>
                <a:cs typeface="Arial"/>
              </a:rPr>
              <a:t>x</a:t>
            </a:r>
            <a:r>
              <a:rPr lang="en-US" baseline="-25000" dirty="0" smtClean="0">
                <a:latin typeface="Arial"/>
                <a:cs typeface="Arial"/>
              </a:rPr>
              <a:t>2</a:t>
            </a:r>
            <a:r>
              <a:rPr lang="en-US" dirty="0" smtClean="0">
                <a:latin typeface="Arial"/>
                <a:cs typeface="Arial"/>
              </a:rPr>
              <a:t> + … + </a:t>
            </a:r>
            <a:r>
              <a:rPr lang="en-US" i="1" dirty="0" err="1" smtClean="0">
                <a:latin typeface="Arial"/>
                <a:cs typeface="Arial"/>
              </a:rPr>
              <a:t>x</a:t>
            </a:r>
            <a:r>
              <a:rPr lang="en-US" i="1" baseline="-25000" dirty="0" err="1" smtClean="0">
                <a:latin typeface="Arial"/>
                <a:cs typeface="Arial"/>
              </a:rPr>
              <a:t>n</a:t>
            </a:r>
            <a:r>
              <a:rPr lang="en-US" dirty="0" smtClean="0">
                <a:latin typeface="Arial"/>
                <a:cs typeface="Arial"/>
              </a:rPr>
              <a:t>) / </a:t>
            </a:r>
            <a:r>
              <a:rPr lang="en-US" i="1" dirty="0" err="1" smtClean="0">
                <a:latin typeface="Arial"/>
                <a:cs typeface="Arial"/>
              </a:rPr>
              <a:t>n</a:t>
            </a:r>
            <a:endParaRPr lang="en-US" i="1" dirty="0" smtClean="0">
              <a:latin typeface="Arial"/>
              <a:cs typeface="Arial"/>
            </a:endParaRPr>
          </a:p>
          <a:p>
            <a:r>
              <a:rPr lang="en-US" b="1" i="1" dirty="0" smtClean="0"/>
              <a:t>Variance</a:t>
            </a:r>
            <a:r>
              <a:rPr lang="en-US" dirty="0" smtClean="0"/>
              <a:t> measures “spread” about mean</a:t>
            </a:r>
          </a:p>
          <a:p>
            <a:pPr lvl="1">
              <a:buNone/>
            </a:pPr>
            <a:r>
              <a:rPr lang="en-US" dirty="0" smtClean="0">
                <a:cs typeface="Arial"/>
              </a:rPr>
              <a:t> </a:t>
            </a:r>
            <a:r>
              <a:rPr lang="en-US" dirty="0" smtClean="0">
                <a:latin typeface="Arial"/>
                <a:cs typeface="Arial"/>
              </a:rPr>
              <a:t>σ</a:t>
            </a:r>
            <a:r>
              <a:rPr lang="en-US" i="1" baseline="-25000" dirty="0" smtClean="0">
                <a:latin typeface="Arial"/>
                <a:cs typeface="Arial"/>
              </a:rPr>
              <a:t>x</a:t>
            </a:r>
            <a:r>
              <a:rPr lang="en-US" baseline="30000" dirty="0" smtClean="0">
                <a:latin typeface="Arial"/>
                <a:cs typeface="Arial"/>
              </a:rPr>
              <a:t>2</a:t>
            </a:r>
            <a:r>
              <a:rPr lang="en-US" dirty="0" smtClean="0">
                <a:latin typeface="Arial"/>
                <a:cs typeface="Arial"/>
              </a:rPr>
              <a:t> = [(</a:t>
            </a:r>
            <a:r>
              <a:rPr lang="en-US" i="1" dirty="0" smtClean="0">
                <a:latin typeface="Arial"/>
                <a:cs typeface="Arial"/>
              </a:rPr>
              <a:t>x</a:t>
            </a:r>
            <a:r>
              <a:rPr lang="en-US" baseline="-25000" dirty="0" smtClean="0">
                <a:latin typeface="Arial"/>
                <a:cs typeface="Arial"/>
              </a:rPr>
              <a:t>1</a:t>
            </a:r>
            <a:r>
              <a:rPr lang="en-US" dirty="0" smtClean="0">
                <a:latin typeface="Arial"/>
                <a:cs typeface="Arial"/>
              </a:rPr>
              <a:t> – μ</a:t>
            </a:r>
            <a:r>
              <a:rPr lang="en-US" i="1" baseline="-25000" dirty="0" smtClean="0">
                <a:latin typeface="Arial"/>
                <a:cs typeface="Arial"/>
              </a:rPr>
              <a:t>x</a:t>
            </a:r>
            <a:r>
              <a:rPr lang="en-US" dirty="0" smtClean="0">
                <a:latin typeface="Arial"/>
                <a:cs typeface="Arial"/>
              </a:rPr>
              <a:t>)</a:t>
            </a:r>
            <a:r>
              <a:rPr lang="en-US" baseline="30000" dirty="0" smtClean="0">
                <a:latin typeface="Arial"/>
                <a:cs typeface="Arial"/>
              </a:rPr>
              <a:t>2</a:t>
            </a:r>
            <a:r>
              <a:rPr lang="en-US" dirty="0" smtClean="0">
                <a:latin typeface="Arial"/>
                <a:cs typeface="Arial"/>
              </a:rPr>
              <a:t> + (</a:t>
            </a:r>
            <a:r>
              <a:rPr lang="en-US" i="1" dirty="0" smtClean="0">
                <a:latin typeface="Arial"/>
                <a:cs typeface="Arial"/>
              </a:rPr>
              <a:t>x</a:t>
            </a:r>
            <a:r>
              <a:rPr lang="en-US" baseline="-25000" dirty="0" smtClean="0">
                <a:latin typeface="Arial"/>
                <a:cs typeface="Arial"/>
              </a:rPr>
              <a:t>2</a:t>
            </a:r>
            <a:r>
              <a:rPr lang="en-US" dirty="0" smtClean="0">
                <a:latin typeface="Arial"/>
                <a:cs typeface="Arial"/>
              </a:rPr>
              <a:t> – μ</a:t>
            </a:r>
            <a:r>
              <a:rPr lang="en-US" i="1" baseline="-25000" dirty="0" smtClean="0">
                <a:latin typeface="Arial"/>
                <a:cs typeface="Arial"/>
              </a:rPr>
              <a:t>x</a:t>
            </a:r>
            <a:r>
              <a:rPr lang="en-US" dirty="0" smtClean="0">
                <a:latin typeface="Arial"/>
                <a:cs typeface="Arial"/>
              </a:rPr>
              <a:t>)</a:t>
            </a:r>
            <a:r>
              <a:rPr lang="en-US" baseline="30000" dirty="0" smtClean="0">
                <a:latin typeface="Arial"/>
                <a:cs typeface="Arial"/>
              </a:rPr>
              <a:t>2 </a:t>
            </a:r>
            <a:r>
              <a:rPr lang="en-US" dirty="0" smtClean="0">
                <a:latin typeface="Arial"/>
                <a:cs typeface="Arial"/>
              </a:rPr>
              <a:t>+…+ (</a:t>
            </a:r>
            <a:r>
              <a:rPr lang="en-US" i="1" dirty="0" err="1" smtClean="0">
                <a:latin typeface="Arial"/>
                <a:cs typeface="Arial"/>
              </a:rPr>
              <a:t>x</a:t>
            </a:r>
            <a:r>
              <a:rPr lang="en-US" i="1" baseline="-25000" dirty="0" err="1" smtClean="0">
                <a:latin typeface="Arial"/>
                <a:cs typeface="Arial"/>
              </a:rPr>
              <a:t>n</a:t>
            </a:r>
            <a:r>
              <a:rPr lang="en-US" dirty="0" smtClean="0">
                <a:latin typeface="Arial"/>
                <a:cs typeface="Arial"/>
              </a:rPr>
              <a:t> – μ</a:t>
            </a:r>
            <a:r>
              <a:rPr lang="en-US" i="1" baseline="-25000" dirty="0" smtClean="0">
                <a:latin typeface="Arial"/>
                <a:cs typeface="Arial"/>
              </a:rPr>
              <a:t>x</a:t>
            </a:r>
            <a:r>
              <a:rPr lang="en-US" dirty="0" smtClean="0">
                <a:latin typeface="Arial"/>
                <a:cs typeface="Arial"/>
              </a:rPr>
              <a:t>)</a:t>
            </a:r>
            <a:r>
              <a:rPr lang="en-US" baseline="30000" dirty="0" smtClean="0">
                <a:latin typeface="Arial"/>
                <a:cs typeface="Arial"/>
              </a:rPr>
              <a:t>2</a:t>
            </a:r>
            <a:r>
              <a:rPr lang="en-US" dirty="0" smtClean="0">
                <a:latin typeface="Arial"/>
                <a:cs typeface="Arial"/>
              </a:rPr>
              <a:t>] / </a:t>
            </a:r>
            <a:r>
              <a:rPr lang="en-US" i="1" dirty="0" err="1" smtClean="0">
                <a:latin typeface="Arial"/>
                <a:cs typeface="Arial"/>
              </a:rPr>
              <a:t>n</a:t>
            </a:r>
            <a:r>
              <a:rPr lang="en-US" dirty="0" smtClean="0"/>
              <a:t> </a:t>
            </a:r>
          </a:p>
          <a:p>
            <a:r>
              <a:rPr lang="en-US" dirty="0" smtClean="0"/>
              <a:t>Let </a:t>
            </a:r>
            <a:r>
              <a:rPr lang="en-US" i="1" dirty="0" smtClean="0">
                <a:latin typeface="Arial"/>
                <a:cs typeface="Arial"/>
              </a:rPr>
              <a:t>X </a:t>
            </a:r>
            <a:r>
              <a:rPr lang="en-US" dirty="0" smtClean="0">
                <a:latin typeface="Arial"/>
                <a:cs typeface="Arial"/>
              </a:rPr>
              <a:t>= (</a:t>
            </a:r>
            <a:r>
              <a:rPr lang="en-US" i="1" dirty="0" smtClean="0">
                <a:latin typeface="Arial"/>
                <a:cs typeface="Arial"/>
              </a:rPr>
              <a:t>x</a:t>
            </a:r>
            <a:r>
              <a:rPr lang="en-US" baseline="-25000" dirty="0" smtClean="0">
                <a:latin typeface="Arial"/>
                <a:cs typeface="Arial"/>
              </a:rPr>
              <a:t>1</a:t>
            </a:r>
            <a:r>
              <a:rPr lang="en-US" dirty="0" smtClean="0">
                <a:latin typeface="Arial"/>
                <a:cs typeface="Arial"/>
              </a:rPr>
              <a:t>,…,</a:t>
            </a:r>
            <a:r>
              <a:rPr lang="en-US" i="1" dirty="0" err="1" smtClean="0">
                <a:latin typeface="Arial"/>
                <a:cs typeface="Arial"/>
              </a:rPr>
              <a:t>x</a:t>
            </a:r>
            <a:r>
              <a:rPr lang="en-US" i="1" baseline="-25000" dirty="0" err="1" smtClean="0">
                <a:latin typeface="Arial"/>
                <a:cs typeface="Arial"/>
              </a:rPr>
              <a:t>n</a:t>
            </a:r>
            <a:r>
              <a:rPr lang="en-US" dirty="0" smtClean="0">
                <a:latin typeface="Arial"/>
                <a:cs typeface="Arial"/>
              </a:rPr>
              <a:t>)</a:t>
            </a:r>
            <a:r>
              <a:rPr lang="en-US" i="1" dirty="0" smtClean="0">
                <a:latin typeface="Arial"/>
                <a:cs typeface="Arial"/>
              </a:rPr>
              <a:t> </a:t>
            </a:r>
            <a:r>
              <a:rPr lang="en-US" dirty="0" smtClean="0"/>
              <a:t>and </a:t>
            </a:r>
            <a:r>
              <a:rPr lang="en-US" i="1" dirty="0" smtClean="0">
                <a:latin typeface="Arial"/>
                <a:cs typeface="Arial"/>
              </a:rPr>
              <a:t>Y </a:t>
            </a:r>
            <a:r>
              <a:rPr lang="en-US" dirty="0" smtClean="0">
                <a:latin typeface="Arial"/>
                <a:cs typeface="Arial"/>
              </a:rPr>
              <a:t>= (</a:t>
            </a:r>
            <a:r>
              <a:rPr lang="en-US" i="1" dirty="0" smtClean="0">
                <a:latin typeface="Arial"/>
                <a:cs typeface="Arial"/>
              </a:rPr>
              <a:t>y</a:t>
            </a:r>
            <a:r>
              <a:rPr lang="en-US" baseline="-25000" dirty="0" smtClean="0">
                <a:latin typeface="Arial"/>
                <a:cs typeface="Arial"/>
              </a:rPr>
              <a:t>1</a:t>
            </a:r>
            <a:r>
              <a:rPr lang="en-US" dirty="0" smtClean="0">
                <a:latin typeface="Arial"/>
                <a:cs typeface="Arial"/>
              </a:rPr>
              <a:t>,…,</a:t>
            </a:r>
            <a:r>
              <a:rPr lang="en-US" i="1" dirty="0" err="1" smtClean="0">
                <a:latin typeface="Arial"/>
                <a:cs typeface="Arial"/>
              </a:rPr>
              <a:t>y</a:t>
            </a:r>
            <a:r>
              <a:rPr lang="en-US" i="1" baseline="-25000" dirty="0" err="1" smtClean="0">
                <a:latin typeface="Arial"/>
                <a:cs typeface="Arial"/>
              </a:rPr>
              <a:t>n</a:t>
            </a:r>
            <a:r>
              <a:rPr lang="en-US" dirty="0" smtClean="0">
                <a:latin typeface="Arial"/>
                <a:cs typeface="Arial"/>
              </a:rPr>
              <a:t>)</a:t>
            </a:r>
            <a:r>
              <a:rPr lang="en-US" dirty="0" smtClean="0"/>
              <a:t>, then</a:t>
            </a:r>
          </a:p>
          <a:p>
            <a:pPr lvl="1">
              <a:buNone/>
            </a:pPr>
            <a:r>
              <a:rPr lang="en-US" sz="2400" dirty="0" err="1" smtClean="0">
                <a:latin typeface="Arial"/>
                <a:cs typeface="Arial"/>
              </a:rPr>
              <a:t>cov(</a:t>
            </a:r>
            <a:r>
              <a:rPr lang="en-US" sz="2400" i="1" dirty="0" err="1" smtClean="0">
                <a:latin typeface="Arial"/>
                <a:cs typeface="Arial"/>
              </a:rPr>
              <a:t>X</a:t>
            </a:r>
            <a:r>
              <a:rPr lang="en-US" sz="2400" dirty="0" err="1" smtClean="0">
                <a:latin typeface="Arial"/>
                <a:cs typeface="Arial"/>
              </a:rPr>
              <a:t>,</a:t>
            </a:r>
            <a:r>
              <a:rPr lang="en-US" sz="2400" i="1" dirty="0" err="1" smtClean="0">
                <a:latin typeface="Arial"/>
                <a:cs typeface="Arial"/>
              </a:rPr>
              <a:t>Y</a:t>
            </a:r>
            <a:r>
              <a:rPr lang="en-US" sz="2400" dirty="0" smtClean="0">
                <a:latin typeface="Arial"/>
                <a:cs typeface="Arial"/>
              </a:rPr>
              <a:t>) = [(</a:t>
            </a:r>
            <a:r>
              <a:rPr lang="en-US" sz="2400" i="1" dirty="0" smtClean="0">
                <a:latin typeface="Arial"/>
                <a:cs typeface="Arial"/>
              </a:rPr>
              <a:t>x</a:t>
            </a:r>
            <a:r>
              <a:rPr lang="en-US" sz="2400" baseline="-25000" dirty="0" smtClean="0">
                <a:latin typeface="Arial"/>
                <a:cs typeface="Arial"/>
              </a:rPr>
              <a:t>1</a:t>
            </a:r>
            <a:r>
              <a:rPr lang="en-US" sz="2400" dirty="0" smtClean="0">
                <a:latin typeface="Arial"/>
                <a:cs typeface="Arial"/>
              </a:rPr>
              <a:t> – μ</a:t>
            </a:r>
            <a:r>
              <a:rPr lang="en-US" sz="2400" i="1" baseline="-25000" dirty="0" smtClean="0">
                <a:latin typeface="Arial"/>
                <a:cs typeface="Arial"/>
              </a:rPr>
              <a:t>x</a:t>
            </a:r>
            <a:r>
              <a:rPr lang="en-US" sz="2400" dirty="0" smtClean="0">
                <a:latin typeface="Arial"/>
                <a:cs typeface="Arial"/>
              </a:rPr>
              <a:t>)(</a:t>
            </a:r>
            <a:r>
              <a:rPr lang="en-US" sz="2400" i="1" dirty="0" smtClean="0">
                <a:latin typeface="Arial"/>
                <a:cs typeface="Arial"/>
              </a:rPr>
              <a:t>y</a:t>
            </a:r>
            <a:r>
              <a:rPr lang="en-US" sz="2400" baseline="-25000" dirty="0" smtClean="0">
                <a:latin typeface="Arial"/>
                <a:cs typeface="Arial"/>
              </a:rPr>
              <a:t>1</a:t>
            </a:r>
            <a:r>
              <a:rPr lang="en-US" sz="2400" dirty="0" smtClean="0">
                <a:latin typeface="Arial"/>
                <a:cs typeface="Arial"/>
              </a:rPr>
              <a:t> – </a:t>
            </a:r>
            <a:r>
              <a:rPr lang="en-US" sz="2400" dirty="0" err="1" smtClean="0">
                <a:latin typeface="Arial"/>
                <a:cs typeface="Arial"/>
              </a:rPr>
              <a:t>μ</a:t>
            </a:r>
            <a:r>
              <a:rPr lang="en-US" sz="2400" i="1" baseline="-25000" dirty="0" err="1" smtClean="0">
                <a:latin typeface="Arial"/>
                <a:cs typeface="Arial"/>
              </a:rPr>
              <a:t>y</a:t>
            </a:r>
            <a:r>
              <a:rPr lang="en-US" sz="2400" dirty="0" smtClean="0">
                <a:latin typeface="Arial"/>
                <a:cs typeface="Arial"/>
              </a:rPr>
              <a:t>) +…+ (</a:t>
            </a:r>
            <a:r>
              <a:rPr lang="en-US" sz="2400" i="1" dirty="0" err="1" smtClean="0">
                <a:latin typeface="Arial"/>
                <a:cs typeface="Arial"/>
              </a:rPr>
              <a:t>x</a:t>
            </a:r>
            <a:r>
              <a:rPr lang="en-US" sz="2400" i="1" baseline="-25000" dirty="0" err="1" smtClean="0">
                <a:latin typeface="Arial"/>
                <a:cs typeface="Arial"/>
              </a:rPr>
              <a:t>n</a:t>
            </a:r>
            <a:r>
              <a:rPr lang="en-US" sz="2400" dirty="0" smtClean="0">
                <a:latin typeface="Arial"/>
                <a:cs typeface="Arial"/>
              </a:rPr>
              <a:t> – </a:t>
            </a:r>
            <a:r>
              <a:rPr lang="en-US" sz="2400" dirty="0" err="1" smtClean="0">
                <a:latin typeface="Arial"/>
                <a:cs typeface="Arial"/>
              </a:rPr>
              <a:t>μ</a:t>
            </a:r>
            <a:r>
              <a:rPr lang="en-US" sz="2400" i="1" baseline="-25000" dirty="0" err="1" smtClean="0">
                <a:latin typeface="Arial"/>
                <a:cs typeface="Arial"/>
              </a:rPr>
              <a:t>x</a:t>
            </a:r>
            <a:r>
              <a:rPr lang="en-US" sz="2400" dirty="0" err="1" smtClean="0">
                <a:latin typeface="Arial"/>
                <a:cs typeface="Arial"/>
              </a:rPr>
              <a:t>)(</a:t>
            </a:r>
            <a:r>
              <a:rPr lang="en-US" sz="2400" i="1" dirty="0" err="1" smtClean="0">
                <a:latin typeface="Arial"/>
                <a:cs typeface="Arial"/>
              </a:rPr>
              <a:t>y</a:t>
            </a:r>
            <a:r>
              <a:rPr lang="en-US" sz="2400" i="1" baseline="-25000" dirty="0" err="1" smtClean="0">
                <a:latin typeface="Arial"/>
                <a:cs typeface="Arial"/>
              </a:rPr>
              <a:t>n</a:t>
            </a:r>
            <a:r>
              <a:rPr lang="en-US" sz="2400" dirty="0" smtClean="0">
                <a:latin typeface="Arial"/>
                <a:cs typeface="Arial"/>
              </a:rPr>
              <a:t> – </a:t>
            </a:r>
            <a:r>
              <a:rPr lang="en-US" sz="2400" dirty="0" err="1" smtClean="0">
                <a:latin typeface="Arial"/>
                <a:cs typeface="Arial"/>
              </a:rPr>
              <a:t>μ</a:t>
            </a:r>
            <a:r>
              <a:rPr lang="en-US" sz="2400" i="1" baseline="-25000" dirty="0" err="1" smtClean="0">
                <a:latin typeface="Arial"/>
                <a:cs typeface="Arial"/>
              </a:rPr>
              <a:t>y</a:t>
            </a:r>
            <a:r>
              <a:rPr lang="en-US" sz="2400" dirty="0" smtClean="0">
                <a:latin typeface="Arial"/>
                <a:cs typeface="Arial"/>
              </a:rPr>
              <a:t>)] / </a:t>
            </a:r>
            <a:r>
              <a:rPr lang="en-US" sz="2400" i="1" dirty="0" err="1" smtClean="0">
                <a:latin typeface="Arial"/>
                <a:cs typeface="Arial"/>
              </a:rPr>
              <a:t>n</a:t>
            </a:r>
            <a:endParaRPr lang="en-US" i="1" dirty="0" smtClean="0"/>
          </a:p>
          <a:p>
            <a:pPr lvl="1">
              <a:buNone/>
            </a:pPr>
            <a:r>
              <a:rPr lang="en-US" dirty="0" smtClean="0"/>
              <a:t>If </a:t>
            </a:r>
            <a:r>
              <a:rPr lang="en-US" dirty="0" err="1" smtClean="0">
                <a:latin typeface="Arial"/>
                <a:cs typeface="Arial"/>
              </a:rPr>
              <a:t>μ</a:t>
            </a:r>
            <a:r>
              <a:rPr lang="en-US" i="1" baseline="-25000" dirty="0" err="1" smtClean="0">
                <a:latin typeface="Arial"/>
                <a:cs typeface="Arial"/>
              </a:rPr>
              <a:t>x</a:t>
            </a:r>
            <a:r>
              <a:rPr lang="en-US" i="1" baseline="-25000" dirty="0" smtClean="0">
                <a:latin typeface="Arial"/>
                <a:cs typeface="Arial"/>
              </a:rPr>
              <a:t> </a:t>
            </a:r>
            <a:r>
              <a:rPr lang="en-US" dirty="0" smtClean="0">
                <a:latin typeface="Arial"/>
                <a:cs typeface="Arial"/>
              </a:rPr>
              <a:t>= </a:t>
            </a:r>
            <a:r>
              <a:rPr lang="en-US" dirty="0" err="1" smtClean="0">
                <a:latin typeface="Arial"/>
                <a:cs typeface="Arial"/>
              </a:rPr>
              <a:t>μ</a:t>
            </a:r>
            <a:r>
              <a:rPr lang="en-US" i="1" baseline="-25000" dirty="0" err="1" smtClean="0">
                <a:latin typeface="Arial"/>
                <a:cs typeface="Arial"/>
              </a:rPr>
              <a:t>y</a:t>
            </a:r>
            <a:r>
              <a:rPr lang="en-US" dirty="0" smtClean="0">
                <a:latin typeface="Arial"/>
                <a:cs typeface="Arial"/>
              </a:rPr>
              <a:t>= 0 </a:t>
            </a:r>
            <a:r>
              <a:rPr lang="en-US" dirty="0" smtClean="0"/>
              <a:t>then </a:t>
            </a:r>
            <a:r>
              <a:rPr lang="en-US" sz="2400" dirty="0" err="1" smtClean="0">
                <a:latin typeface="Arial"/>
                <a:cs typeface="Arial"/>
              </a:rPr>
              <a:t>cov(</a:t>
            </a:r>
            <a:r>
              <a:rPr lang="en-US" sz="2400" i="1" dirty="0" err="1" smtClean="0">
                <a:latin typeface="Arial"/>
                <a:cs typeface="Arial"/>
              </a:rPr>
              <a:t>X</a:t>
            </a:r>
            <a:r>
              <a:rPr lang="en-US" sz="2400" dirty="0" err="1" smtClean="0">
                <a:latin typeface="Arial"/>
                <a:cs typeface="Arial"/>
              </a:rPr>
              <a:t>,</a:t>
            </a:r>
            <a:r>
              <a:rPr lang="en-US" sz="2400" i="1" dirty="0" err="1" smtClean="0">
                <a:latin typeface="Arial"/>
                <a:cs typeface="Arial"/>
              </a:rPr>
              <a:t>Y</a:t>
            </a:r>
            <a:r>
              <a:rPr lang="en-US" sz="2400" dirty="0" smtClean="0">
                <a:latin typeface="Arial"/>
                <a:cs typeface="Arial"/>
              </a:rPr>
              <a:t>) = (</a:t>
            </a:r>
            <a:r>
              <a:rPr lang="en-US" sz="2400" i="1" dirty="0" smtClean="0">
                <a:latin typeface="Arial"/>
                <a:cs typeface="Arial"/>
              </a:rPr>
              <a:t>x</a:t>
            </a:r>
            <a:r>
              <a:rPr lang="en-US" sz="2400" baseline="-25000" dirty="0" smtClean="0">
                <a:latin typeface="Arial"/>
                <a:cs typeface="Arial"/>
              </a:rPr>
              <a:t>1</a:t>
            </a:r>
            <a:r>
              <a:rPr lang="en-US" sz="2400" i="1" dirty="0" smtClean="0">
                <a:latin typeface="Arial"/>
                <a:cs typeface="Arial"/>
              </a:rPr>
              <a:t>y</a:t>
            </a:r>
            <a:r>
              <a:rPr lang="en-US" sz="2400" baseline="-25000" dirty="0" smtClean="0">
                <a:latin typeface="Arial"/>
                <a:cs typeface="Arial"/>
              </a:rPr>
              <a:t>1 </a:t>
            </a:r>
            <a:r>
              <a:rPr lang="en-US" sz="2400" dirty="0" smtClean="0">
                <a:latin typeface="Arial"/>
                <a:cs typeface="Arial"/>
              </a:rPr>
              <a:t>+…+ </a:t>
            </a:r>
            <a:r>
              <a:rPr lang="en-US" sz="2400" i="1" dirty="0" err="1" smtClean="0">
                <a:latin typeface="Arial"/>
                <a:cs typeface="Arial"/>
              </a:rPr>
              <a:t>x</a:t>
            </a:r>
            <a:r>
              <a:rPr lang="en-US" sz="2400" i="1" baseline="-25000" dirty="0" err="1" smtClean="0">
                <a:latin typeface="Arial"/>
                <a:cs typeface="Arial"/>
              </a:rPr>
              <a:t>n</a:t>
            </a:r>
            <a:r>
              <a:rPr lang="en-US" sz="2400" i="1" dirty="0" err="1" smtClean="0">
                <a:latin typeface="Arial"/>
                <a:cs typeface="Arial"/>
              </a:rPr>
              <a:t>y</a:t>
            </a:r>
            <a:r>
              <a:rPr lang="en-US" sz="2400" i="1" baseline="-25000" dirty="0" err="1" smtClean="0">
                <a:latin typeface="Arial"/>
                <a:cs typeface="Arial"/>
              </a:rPr>
              <a:t>n</a:t>
            </a:r>
            <a:r>
              <a:rPr lang="en-US" sz="2400" dirty="0" smtClean="0">
                <a:latin typeface="Arial"/>
                <a:cs typeface="Arial"/>
              </a:rPr>
              <a:t>) / </a:t>
            </a:r>
            <a:r>
              <a:rPr lang="en-US" sz="2400" i="1" dirty="0" err="1" smtClean="0">
                <a:latin typeface="Arial"/>
                <a:cs typeface="Arial"/>
              </a:rPr>
              <a:t>n</a:t>
            </a:r>
            <a:endParaRPr lang="en-US" i="1" dirty="0" smtClean="0"/>
          </a:p>
          <a:p>
            <a:r>
              <a:rPr lang="en-US" dirty="0" smtClean="0"/>
              <a:t>Variance is special case of </a:t>
            </a:r>
            <a:r>
              <a:rPr lang="en-US" b="1" i="1" dirty="0" smtClean="0"/>
              <a:t>covariance</a:t>
            </a:r>
            <a:r>
              <a:rPr lang="en-US" dirty="0" smtClean="0"/>
              <a:t>  </a:t>
            </a:r>
          </a:p>
          <a:p>
            <a:pPr lvl="1">
              <a:buNone/>
            </a:pPr>
            <a:r>
              <a:rPr lang="en-US" dirty="0" smtClean="0">
                <a:latin typeface="Arial"/>
                <a:cs typeface="Arial"/>
              </a:rPr>
              <a:t>σ</a:t>
            </a:r>
            <a:r>
              <a:rPr lang="en-US" i="1" baseline="-25000" dirty="0" smtClean="0">
                <a:latin typeface="Arial"/>
                <a:cs typeface="Arial"/>
              </a:rPr>
              <a:t>x</a:t>
            </a:r>
            <a:r>
              <a:rPr lang="en-US" baseline="30000" dirty="0" smtClean="0">
                <a:latin typeface="Arial"/>
                <a:cs typeface="Arial"/>
              </a:rPr>
              <a:t>2</a:t>
            </a:r>
            <a:r>
              <a:rPr lang="en-US" dirty="0" smtClean="0">
                <a:latin typeface="Arial"/>
                <a:cs typeface="Arial"/>
              </a:rPr>
              <a:t> = </a:t>
            </a:r>
            <a:r>
              <a:rPr lang="en-US" dirty="0" err="1" smtClean="0">
                <a:latin typeface="Arial"/>
                <a:cs typeface="Arial"/>
              </a:rPr>
              <a:t>cov(</a:t>
            </a:r>
            <a:r>
              <a:rPr lang="en-US" i="1" dirty="0" err="1" smtClean="0">
                <a:latin typeface="Arial"/>
                <a:cs typeface="Arial"/>
              </a:rPr>
              <a:t>X</a:t>
            </a:r>
            <a:r>
              <a:rPr lang="en-US" dirty="0" err="1" smtClean="0">
                <a:latin typeface="Arial"/>
                <a:cs typeface="Arial"/>
              </a:rPr>
              <a:t>,</a:t>
            </a:r>
            <a:r>
              <a:rPr lang="en-US" i="1" dirty="0" err="1" smtClean="0">
                <a:latin typeface="Arial"/>
                <a:cs typeface="Arial"/>
              </a:rPr>
              <a:t>X</a:t>
            </a:r>
            <a:r>
              <a:rPr lang="en-US" dirty="0" smtClean="0">
                <a:latin typeface="Arial"/>
                <a:cs typeface="Arial"/>
              </a:rPr>
              <a:t>) </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Examples</a:t>
            </a:r>
            <a:endParaRPr lang="en-US" dirty="0"/>
          </a:p>
        </p:txBody>
      </p:sp>
      <p:sp>
        <p:nvSpPr>
          <p:cNvPr id="3" name="Content Placeholder 2"/>
          <p:cNvSpPr>
            <a:spLocks noGrp="1"/>
          </p:cNvSpPr>
          <p:nvPr>
            <p:ph idx="1"/>
          </p:nvPr>
        </p:nvSpPr>
        <p:spPr>
          <a:xfrm>
            <a:off x="457200" y="1676400"/>
            <a:ext cx="8458200" cy="4495800"/>
          </a:xfrm>
        </p:spPr>
        <p:txBody>
          <a:bodyPr/>
          <a:lstStyle/>
          <a:p>
            <a:r>
              <a:rPr lang="en-US" dirty="0" smtClean="0"/>
              <a:t>Things simplify when the means are 0 …</a:t>
            </a:r>
          </a:p>
          <a:p>
            <a:r>
              <a:rPr lang="en-US" dirty="0" smtClean="0"/>
              <a:t>If </a:t>
            </a:r>
            <a:r>
              <a:rPr lang="en-US" i="1" dirty="0" smtClean="0">
                <a:latin typeface="Arial"/>
                <a:cs typeface="Arial"/>
              </a:rPr>
              <a:t>X</a:t>
            </a:r>
            <a:r>
              <a:rPr lang="en-US" dirty="0" smtClean="0">
                <a:latin typeface="Arial"/>
                <a:cs typeface="Arial"/>
              </a:rPr>
              <a:t> = (-1,2,1,-2) </a:t>
            </a:r>
            <a:r>
              <a:rPr lang="en-US" dirty="0" smtClean="0"/>
              <a:t>and </a:t>
            </a:r>
            <a:r>
              <a:rPr lang="en-US" i="1" dirty="0" smtClean="0">
                <a:latin typeface="Arial"/>
                <a:cs typeface="Arial"/>
              </a:rPr>
              <a:t>Y</a:t>
            </a:r>
            <a:r>
              <a:rPr lang="en-US" dirty="0" smtClean="0">
                <a:latin typeface="Arial"/>
                <a:cs typeface="Arial"/>
              </a:rPr>
              <a:t> = (1,-1,1,-1)</a:t>
            </a:r>
            <a:endParaRPr lang="en-US" dirty="0" smtClean="0"/>
          </a:p>
          <a:p>
            <a:pPr lvl="1"/>
            <a:r>
              <a:rPr lang="en-US" dirty="0" smtClean="0"/>
              <a:t>In this case, </a:t>
            </a:r>
            <a:r>
              <a:rPr lang="en-US" dirty="0" smtClean="0">
                <a:latin typeface="Arial"/>
                <a:cs typeface="Arial"/>
              </a:rPr>
              <a:t>(</a:t>
            </a:r>
            <a:r>
              <a:rPr lang="en-US" i="1" dirty="0" smtClean="0">
                <a:latin typeface="Arial"/>
                <a:cs typeface="Arial"/>
              </a:rPr>
              <a:t>x</a:t>
            </a:r>
            <a:r>
              <a:rPr lang="en-US" baseline="-25000" dirty="0" smtClean="0">
                <a:latin typeface="Arial"/>
                <a:cs typeface="Arial"/>
              </a:rPr>
              <a:t>1</a:t>
            </a:r>
            <a:r>
              <a:rPr lang="en-US" dirty="0" smtClean="0">
                <a:latin typeface="Arial"/>
                <a:cs typeface="Arial"/>
              </a:rPr>
              <a:t>,</a:t>
            </a:r>
            <a:r>
              <a:rPr lang="en-US" i="1" dirty="0" smtClean="0">
                <a:latin typeface="Arial"/>
                <a:cs typeface="Arial"/>
              </a:rPr>
              <a:t>y</a:t>
            </a:r>
            <a:r>
              <a:rPr lang="en-US" baseline="-25000" dirty="0" smtClean="0">
                <a:latin typeface="Arial"/>
                <a:cs typeface="Arial"/>
              </a:rPr>
              <a:t>1</a:t>
            </a:r>
            <a:r>
              <a:rPr lang="en-US" dirty="0" smtClean="0">
                <a:latin typeface="Arial"/>
                <a:cs typeface="Arial"/>
              </a:rPr>
              <a:t>)=(-1,1)</a:t>
            </a:r>
            <a:r>
              <a:rPr lang="en-US" dirty="0" smtClean="0"/>
              <a:t>, </a:t>
            </a:r>
            <a:r>
              <a:rPr lang="en-US" dirty="0" smtClean="0">
                <a:latin typeface="Arial"/>
                <a:cs typeface="Arial"/>
              </a:rPr>
              <a:t>(</a:t>
            </a:r>
            <a:r>
              <a:rPr lang="en-US" i="1" dirty="0" smtClean="0">
                <a:latin typeface="Arial"/>
                <a:cs typeface="Arial"/>
              </a:rPr>
              <a:t>x</a:t>
            </a:r>
            <a:r>
              <a:rPr lang="en-US" baseline="-25000" dirty="0" smtClean="0">
                <a:latin typeface="Arial"/>
                <a:cs typeface="Arial"/>
              </a:rPr>
              <a:t>2</a:t>
            </a:r>
            <a:r>
              <a:rPr lang="en-US" dirty="0" smtClean="0">
                <a:latin typeface="Arial"/>
                <a:cs typeface="Arial"/>
              </a:rPr>
              <a:t>,</a:t>
            </a:r>
            <a:r>
              <a:rPr lang="en-US" i="1" dirty="0" smtClean="0">
                <a:latin typeface="Arial"/>
                <a:cs typeface="Arial"/>
              </a:rPr>
              <a:t>y</a:t>
            </a:r>
            <a:r>
              <a:rPr lang="en-US" baseline="-25000" dirty="0" smtClean="0">
                <a:latin typeface="Arial"/>
                <a:cs typeface="Arial"/>
              </a:rPr>
              <a:t>2</a:t>
            </a:r>
            <a:r>
              <a:rPr lang="en-US" dirty="0" smtClean="0">
                <a:latin typeface="Arial"/>
                <a:cs typeface="Arial"/>
              </a:rPr>
              <a:t>)=(2,-1)</a:t>
            </a:r>
            <a:r>
              <a:rPr lang="en-US" dirty="0" smtClean="0"/>
              <a:t>, … </a:t>
            </a:r>
          </a:p>
          <a:p>
            <a:pPr lvl="1"/>
            <a:r>
              <a:rPr lang="en-US" dirty="0" smtClean="0"/>
              <a:t>Also, in this example, </a:t>
            </a:r>
            <a:r>
              <a:rPr lang="en-US" dirty="0" err="1" smtClean="0">
                <a:latin typeface="Arial"/>
                <a:cs typeface="Arial"/>
              </a:rPr>
              <a:t>cov</a:t>
            </a:r>
            <a:r>
              <a:rPr lang="en-US" dirty="0" smtClean="0">
                <a:latin typeface="Arial"/>
                <a:cs typeface="Arial"/>
              </a:rPr>
              <a:t>(</a:t>
            </a:r>
            <a:r>
              <a:rPr lang="en-US" i="1" dirty="0" smtClean="0">
                <a:latin typeface="Arial"/>
                <a:cs typeface="Arial"/>
              </a:rPr>
              <a:t>X</a:t>
            </a:r>
            <a:r>
              <a:rPr lang="en-US" dirty="0" smtClean="0">
                <a:latin typeface="Arial"/>
                <a:cs typeface="Arial"/>
              </a:rPr>
              <a:t>,</a:t>
            </a:r>
            <a:r>
              <a:rPr lang="en-US" i="1" dirty="0" smtClean="0">
                <a:latin typeface="Arial"/>
                <a:cs typeface="Arial"/>
              </a:rPr>
              <a:t>Y</a:t>
            </a:r>
            <a:r>
              <a:rPr lang="en-US" dirty="0" smtClean="0">
                <a:latin typeface="Arial"/>
                <a:cs typeface="Arial"/>
              </a:rPr>
              <a:t>) = 0</a:t>
            </a:r>
            <a:r>
              <a:rPr lang="en-US" dirty="0" smtClean="0"/>
              <a:t>  </a:t>
            </a:r>
          </a:p>
          <a:p>
            <a:r>
              <a:rPr lang="en-US" dirty="0" smtClean="0"/>
              <a:t>If </a:t>
            </a:r>
            <a:r>
              <a:rPr lang="en-US" i="1" dirty="0" smtClean="0">
                <a:latin typeface="Arial"/>
                <a:cs typeface="Arial"/>
              </a:rPr>
              <a:t>X</a:t>
            </a:r>
            <a:r>
              <a:rPr lang="en-US" dirty="0" smtClean="0">
                <a:latin typeface="Arial"/>
                <a:cs typeface="Arial"/>
              </a:rPr>
              <a:t> = (-1,2,1,-2) </a:t>
            </a:r>
            <a:r>
              <a:rPr lang="en-US" dirty="0" smtClean="0"/>
              <a:t>and </a:t>
            </a:r>
            <a:r>
              <a:rPr lang="en-US" i="1" dirty="0" smtClean="0">
                <a:latin typeface="Arial"/>
                <a:cs typeface="Arial"/>
              </a:rPr>
              <a:t>Y</a:t>
            </a:r>
            <a:r>
              <a:rPr lang="en-US" dirty="0" smtClean="0">
                <a:latin typeface="Arial"/>
                <a:cs typeface="Arial"/>
              </a:rPr>
              <a:t> = (-1,1,1,-1) </a:t>
            </a:r>
            <a:endParaRPr lang="en-US" dirty="0" smtClean="0"/>
          </a:p>
          <a:p>
            <a:pPr lvl="1"/>
            <a:r>
              <a:rPr lang="en-US" dirty="0" smtClean="0"/>
              <a:t>Then </a:t>
            </a:r>
            <a:r>
              <a:rPr lang="en-US" dirty="0" err="1" smtClean="0">
                <a:latin typeface="Arial"/>
                <a:cs typeface="Arial"/>
              </a:rPr>
              <a:t>cov</a:t>
            </a:r>
            <a:r>
              <a:rPr lang="en-US" dirty="0" smtClean="0">
                <a:latin typeface="Arial"/>
                <a:cs typeface="Arial"/>
              </a:rPr>
              <a:t>(</a:t>
            </a:r>
            <a:r>
              <a:rPr lang="en-US" i="1" dirty="0" smtClean="0">
                <a:latin typeface="Arial"/>
                <a:cs typeface="Arial"/>
              </a:rPr>
              <a:t>X</a:t>
            </a:r>
            <a:r>
              <a:rPr lang="en-US" dirty="0" smtClean="0">
                <a:latin typeface="Arial"/>
                <a:cs typeface="Arial"/>
              </a:rPr>
              <a:t>,</a:t>
            </a:r>
            <a:r>
              <a:rPr lang="en-US" i="1" dirty="0" smtClean="0">
                <a:latin typeface="Arial"/>
                <a:cs typeface="Arial"/>
              </a:rPr>
              <a:t>Y</a:t>
            </a:r>
            <a:r>
              <a:rPr lang="en-US" dirty="0" smtClean="0">
                <a:latin typeface="Arial"/>
                <a:cs typeface="Arial"/>
              </a:rPr>
              <a:t>) = 6/4 = 1.5</a:t>
            </a:r>
            <a:r>
              <a:rPr lang="en-US" dirty="0" smtClean="0"/>
              <a:t>   </a:t>
            </a:r>
          </a:p>
          <a:p>
            <a:r>
              <a:rPr lang="en-US" dirty="0" smtClean="0"/>
              <a:t>Sign of covariance is slope of relationship</a:t>
            </a:r>
          </a:p>
          <a:p>
            <a:pPr lvl="1"/>
            <a:r>
              <a:rPr lang="en-US" dirty="0" smtClean="0"/>
              <a:t>Covariance of 0 implies uncorrelated</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r>
              <a:rPr lang="en-US" dirty="0" smtClean="0"/>
              <a:t>Covariance Matrix</a:t>
            </a:r>
            <a:endParaRPr lang="en-US" dirty="0"/>
          </a:p>
        </p:txBody>
      </p:sp>
      <p:sp>
        <p:nvSpPr>
          <p:cNvPr id="3" name="Content Placeholder 2"/>
          <p:cNvSpPr>
            <a:spLocks noGrp="1"/>
          </p:cNvSpPr>
          <p:nvPr>
            <p:ph idx="1"/>
          </p:nvPr>
        </p:nvSpPr>
        <p:spPr>
          <a:xfrm>
            <a:off x="685800" y="1371600"/>
            <a:ext cx="8001000" cy="4800600"/>
          </a:xfrm>
        </p:spPr>
        <p:txBody>
          <a:bodyPr/>
          <a:lstStyle/>
          <a:p>
            <a:r>
              <a:rPr lang="en-US" dirty="0" smtClean="0"/>
              <a:t>Let </a:t>
            </a:r>
            <a:r>
              <a:rPr lang="en-US" i="1" dirty="0" err="1" smtClean="0">
                <a:latin typeface="Arial"/>
                <a:cs typeface="Arial"/>
              </a:rPr>
              <a:t>A</a:t>
            </a:r>
            <a:r>
              <a:rPr lang="en-US" i="1" baseline="-25000" dirty="0" err="1" smtClean="0">
                <a:latin typeface="Arial"/>
                <a:cs typeface="Arial"/>
              </a:rPr>
              <a:t>mxn</a:t>
            </a:r>
            <a:r>
              <a:rPr lang="en-US" dirty="0" smtClean="0"/>
              <a:t> be matrix where column </a:t>
            </a:r>
            <a:r>
              <a:rPr lang="en-US" i="1" dirty="0" err="1" smtClean="0">
                <a:latin typeface="Arial"/>
                <a:cs typeface="Arial"/>
              </a:rPr>
              <a:t>i</a:t>
            </a:r>
            <a:r>
              <a:rPr lang="en-US" dirty="0" smtClean="0"/>
              <a:t> is a set of </a:t>
            </a:r>
            <a:r>
              <a:rPr lang="en-US" b="1" i="1" dirty="0" smtClean="0"/>
              <a:t>measurements</a:t>
            </a:r>
            <a:r>
              <a:rPr lang="en-US" dirty="0" smtClean="0"/>
              <a:t> for </a:t>
            </a:r>
            <a:r>
              <a:rPr lang="en-US" b="1" i="1" dirty="0" smtClean="0"/>
              <a:t>experiment</a:t>
            </a:r>
            <a:r>
              <a:rPr lang="en-US" dirty="0" smtClean="0"/>
              <a:t> </a:t>
            </a:r>
            <a:r>
              <a:rPr lang="en-US" i="1" dirty="0" err="1" smtClean="0">
                <a:latin typeface="Arial"/>
                <a:cs typeface="Arial"/>
              </a:rPr>
              <a:t>i</a:t>
            </a:r>
            <a:r>
              <a:rPr lang="en-US" dirty="0" smtClean="0"/>
              <a:t> </a:t>
            </a:r>
          </a:p>
          <a:p>
            <a:pPr lvl="1"/>
            <a:r>
              <a:rPr lang="en-US" dirty="0" smtClean="0"/>
              <a:t>I.e., </a:t>
            </a:r>
            <a:r>
              <a:rPr lang="en-US" i="1" dirty="0" err="1" smtClean="0">
                <a:latin typeface="Arial"/>
                <a:cs typeface="Arial"/>
              </a:rPr>
              <a:t>n</a:t>
            </a:r>
            <a:r>
              <a:rPr lang="en-US" dirty="0" smtClean="0"/>
              <a:t> experiments, each with </a:t>
            </a:r>
            <a:r>
              <a:rPr lang="en-US" i="1" dirty="0" err="1" smtClean="0">
                <a:latin typeface="Arial"/>
                <a:cs typeface="Arial"/>
              </a:rPr>
              <a:t>m</a:t>
            </a:r>
            <a:r>
              <a:rPr lang="en-US" dirty="0" smtClean="0"/>
              <a:t> values</a:t>
            </a:r>
          </a:p>
          <a:p>
            <a:pPr lvl="1"/>
            <a:r>
              <a:rPr lang="en-US" dirty="0" smtClean="0"/>
              <a:t>Row </a:t>
            </a:r>
            <a:r>
              <a:rPr lang="en-US" dirty="0" smtClean="0">
                <a:cs typeface="Arial"/>
              </a:rPr>
              <a:t>of </a:t>
            </a:r>
            <a:r>
              <a:rPr lang="en-US" i="1" dirty="0" smtClean="0">
                <a:latin typeface="Arial"/>
                <a:cs typeface="Arial"/>
              </a:rPr>
              <a:t>A</a:t>
            </a:r>
            <a:r>
              <a:rPr lang="en-US" dirty="0" smtClean="0"/>
              <a:t> is </a:t>
            </a:r>
            <a:r>
              <a:rPr lang="en-US" i="1" dirty="0" err="1" smtClean="0">
                <a:latin typeface="Arial"/>
                <a:cs typeface="Arial"/>
              </a:rPr>
              <a:t>n</a:t>
            </a:r>
            <a:r>
              <a:rPr lang="en-US" dirty="0" smtClean="0"/>
              <a:t> measurements of same type</a:t>
            </a:r>
          </a:p>
          <a:p>
            <a:pPr lvl="1"/>
            <a:r>
              <a:rPr lang="en-US" dirty="0" smtClean="0"/>
              <a:t>And ditto for column of </a:t>
            </a:r>
            <a:r>
              <a:rPr lang="en-US" i="1" dirty="0" smtClean="0">
                <a:latin typeface="Arial"/>
                <a:cs typeface="Arial"/>
              </a:rPr>
              <a:t>A</a:t>
            </a:r>
            <a:r>
              <a:rPr lang="en-US" baseline="30000" dirty="0" smtClean="0">
                <a:latin typeface="Arial"/>
                <a:cs typeface="Arial"/>
              </a:rPr>
              <a:t>T</a:t>
            </a:r>
            <a:r>
              <a:rPr lang="en-US" dirty="0" smtClean="0"/>
              <a:t> </a:t>
            </a:r>
          </a:p>
          <a:p>
            <a:r>
              <a:rPr lang="en-US" dirty="0" smtClean="0"/>
              <a:t>Let </a:t>
            </a:r>
            <a:r>
              <a:rPr lang="en-US" i="1" dirty="0" err="1" smtClean="0">
                <a:latin typeface="Arial"/>
                <a:cs typeface="Arial"/>
              </a:rPr>
              <a:t>C</a:t>
            </a:r>
            <a:r>
              <a:rPr lang="en-US" i="1" baseline="-25000" dirty="0" err="1" smtClean="0">
                <a:latin typeface="Arial"/>
                <a:cs typeface="Arial"/>
              </a:rPr>
              <a:t>m</a:t>
            </a:r>
            <a:r>
              <a:rPr lang="en-US" baseline="-25000" dirty="0" err="1" smtClean="0">
                <a:latin typeface="Arial"/>
                <a:cs typeface="Arial"/>
              </a:rPr>
              <a:t>x</a:t>
            </a:r>
            <a:r>
              <a:rPr lang="en-US" i="1" baseline="-25000" dirty="0" err="1" smtClean="0">
                <a:latin typeface="Arial"/>
                <a:cs typeface="Arial"/>
              </a:rPr>
              <a:t>m</a:t>
            </a:r>
            <a:r>
              <a:rPr lang="en-US" i="1" dirty="0" smtClean="0">
                <a:latin typeface="Arial"/>
                <a:cs typeface="Arial"/>
              </a:rPr>
              <a:t> </a:t>
            </a:r>
            <a:r>
              <a:rPr lang="en-US" dirty="0" smtClean="0">
                <a:latin typeface="Arial"/>
                <a:cs typeface="Arial"/>
              </a:rPr>
              <a:t>=</a:t>
            </a:r>
            <a:r>
              <a:rPr lang="en-US" i="1" dirty="0" smtClean="0">
                <a:latin typeface="Arial"/>
                <a:cs typeface="Arial"/>
              </a:rPr>
              <a:t> </a:t>
            </a:r>
            <a:r>
              <a:rPr lang="en-US" dirty="0" smtClean="0">
                <a:latin typeface="Arial"/>
                <a:cs typeface="Arial"/>
              </a:rPr>
              <a:t>{</a:t>
            </a:r>
            <a:r>
              <a:rPr lang="en-US" i="1" dirty="0" err="1" smtClean="0">
                <a:latin typeface="Arial"/>
                <a:cs typeface="Arial"/>
              </a:rPr>
              <a:t>c</a:t>
            </a:r>
            <a:r>
              <a:rPr lang="en-US" i="1" baseline="-25000" dirty="0" err="1" smtClean="0">
                <a:latin typeface="Arial"/>
                <a:cs typeface="Arial"/>
              </a:rPr>
              <a:t>ij</a:t>
            </a:r>
            <a:r>
              <a:rPr lang="en-US" dirty="0" smtClean="0">
                <a:latin typeface="Arial"/>
                <a:cs typeface="Arial"/>
              </a:rPr>
              <a:t>}</a:t>
            </a:r>
            <a:r>
              <a:rPr lang="en-US" i="1" dirty="0" smtClean="0">
                <a:latin typeface="Arial"/>
                <a:cs typeface="Arial"/>
              </a:rPr>
              <a:t> </a:t>
            </a:r>
            <a:r>
              <a:rPr lang="en-US" dirty="0" smtClean="0">
                <a:latin typeface="Arial"/>
                <a:cs typeface="Arial"/>
              </a:rPr>
              <a:t>=</a:t>
            </a:r>
            <a:r>
              <a:rPr lang="en-US" i="1" dirty="0" smtClean="0">
                <a:latin typeface="Arial"/>
                <a:cs typeface="Arial"/>
              </a:rPr>
              <a:t> </a:t>
            </a:r>
            <a:r>
              <a:rPr lang="en-US" dirty="0" smtClean="0">
                <a:latin typeface="Arial"/>
                <a:cs typeface="Arial"/>
              </a:rPr>
              <a:t>1/</a:t>
            </a:r>
            <a:r>
              <a:rPr lang="en-US" i="1" dirty="0" smtClean="0">
                <a:latin typeface="Arial"/>
                <a:cs typeface="Arial"/>
              </a:rPr>
              <a:t>n AA</a:t>
            </a:r>
            <a:r>
              <a:rPr lang="en-US" baseline="30000" dirty="0" smtClean="0">
                <a:latin typeface="Arial"/>
                <a:cs typeface="Arial"/>
              </a:rPr>
              <a:t>T</a:t>
            </a:r>
            <a:r>
              <a:rPr lang="en-US" dirty="0" smtClean="0"/>
              <a:t>  </a:t>
            </a:r>
          </a:p>
          <a:p>
            <a:pPr lvl="1"/>
            <a:r>
              <a:rPr lang="en-US" dirty="0" smtClean="0"/>
              <a:t>If mean of each measurement type is 0, then </a:t>
            </a:r>
            <a:r>
              <a:rPr lang="en-US" i="1" dirty="0" smtClean="0">
                <a:latin typeface="Arial"/>
                <a:cs typeface="Arial"/>
              </a:rPr>
              <a:t>C</a:t>
            </a:r>
            <a:r>
              <a:rPr lang="en-US" dirty="0" smtClean="0"/>
              <a:t> is known as </a:t>
            </a:r>
            <a:r>
              <a:rPr lang="en-US" b="1" i="1" dirty="0" smtClean="0"/>
              <a:t>covariance matrix</a:t>
            </a:r>
          </a:p>
          <a:p>
            <a:pPr lvl="1"/>
            <a:r>
              <a:rPr lang="en-US" dirty="0" smtClean="0"/>
              <a:t>Why do we call it covariance matrix?</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 </a:t>
            </a:r>
            <a:r>
              <a:rPr lang="en-US" i="1" dirty="0" smtClean="0">
                <a:latin typeface="Arial"/>
                <a:cs typeface="Arial"/>
              </a:rPr>
              <a:t>C</a:t>
            </a:r>
            <a:endParaRPr lang="en-US" i="1" dirty="0">
              <a:latin typeface="Arial"/>
              <a:cs typeface="Arial"/>
            </a:endParaRPr>
          </a:p>
        </p:txBody>
      </p:sp>
      <p:sp>
        <p:nvSpPr>
          <p:cNvPr id="3" name="Content Placeholder 2"/>
          <p:cNvSpPr>
            <a:spLocks noGrp="1"/>
          </p:cNvSpPr>
          <p:nvPr>
            <p:ph idx="1"/>
          </p:nvPr>
        </p:nvSpPr>
        <p:spPr>
          <a:xfrm>
            <a:off x="685800" y="1524000"/>
            <a:ext cx="7924800" cy="4572000"/>
          </a:xfrm>
        </p:spPr>
        <p:txBody>
          <a:bodyPr/>
          <a:lstStyle/>
          <a:p>
            <a:r>
              <a:rPr lang="en-US" sz="2800" dirty="0" smtClean="0"/>
              <a:t>Diagonal elements of </a:t>
            </a:r>
            <a:r>
              <a:rPr lang="en-US" sz="2800" i="1" dirty="0" smtClean="0">
                <a:latin typeface="Arial"/>
                <a:cs typeface="Arial"/>
              </a:rPr>
              <a:t>C</a:t>
            </a:r>
            <a:r>
              <a:rPr lang="en-US" sz="2800" dirty="0" smtClean="0"/>
              <a:t>   </a:t>
            </a:r>
          </a:p>
          <a:p>
            <a:pPr lvl="1"/>
            <a:r>
              <a:rPr lang="en-US" sz="2400" dirty="0" smtClean="0"/>
              <a:t>Variance within a measurement type</a:t>
            </a:r>
          </a:p>
          <a:p>
            <a:pPr lvl="1"/>
            <a:r>
              <a:rPr lang="en-US" sz="2400" dirty="0" smtClean="0"/>
              <a:t>Usually, </a:t>
            </a:r>
            <a:r>
              <a:rPr lang="en-US" sz="2400" dirty="0"/>
              <a:t>l</a:t>
            </a:r>
            <a:r>
              <a:rPr lang="en-US" sz="2400" dirty="0" smtClean="0"/>
              <a:t>arge variances are most interesting</a:t>
            </a:r>
          </a:p>
          <a:p>
            <a:pPr lvl="1"/>
            <a:r>
              <a:rPr lang="en-US" sz="2400" dirty="0" smtClean="0"/>
              <a:t>Best case? A few big ones, others are all small</a:t>
            </a:r>
          </a:p>
          <a:p>
            <a:r>
              <a:rPr lang="en-US" sz="2800" dirty="0" smtClean="0"/>
              <a:t>Off-diagonal elements of </a:t>
            </a:r>
            <a:r>
              <a:rPr lang="en-US" sz="2800" i="1" dirty="0" smtClean="0">
                <a:latin typeface="Arial"/>
                <a:cs typeface="Arial"/>
              </a:rPr>
              <a:t>C</a:t>
            </a:r>
            <a:r>
              <a:rPr lang="en-US" sz="2800" dirty="0" smtClean="0"/>
              <a:t>   </a:t>
            </a:r>
          </a:p>
          <a:p>
            <a:pPr lvl="1"/>
            <a:r>
              <a:rPr lang="en-US" sz="2400" dirty="0" smtClean="0"/>
              <a:t>Covariance between measurement types</a:t>
            </a:r>
          </a:p>
          <a:p>
            <a:pPr lvl="1"/>
            <a:r>
              <a:rPr lang="en-US" sz="2400" dirty="0" smtClean="0"/>
              <a:t>Nonzero </a:t>
            </a:r>
            <a:r>
              <a:rPr lang="en-US" sz="2400" dirty="0" err="1" smtClean="0">
                <a:sym typeface="Wingdings"/>
              </a:rPr>
              <a:t></a:t>
            </a:r>
            <a:r>
              <a:rPr lang="en-US" sz="2400" dirty="0" smtClean="0"/>
              <a:t> redundancy, while 0 </a:t>
            </a:r>
            <a:r>
              <a:rPr lang="en-US" sz="2400" dirty="0" err="1" smtClean="0">
                <a:sym typeface="Wingdings"/>
              </a:rPr>
              <a:t></a:t>
            </a:r>
            <a:r>
              <a:rPr lang="en-US" sz="2400" dirty="0" smtClean="0"/>
              <a:t> uncorrelated</a:t>
            </a:r>
          </a:p>
          <a:p>
            <a:pPr lvl="1"/>
            <a:r>
              <a:rPr lang="en-US" sz="2400" dirty="0" smtClean="0"/>
              <a:t>Best case? Off-diagonal elements are all 0</a:t>
            </a:r>
          </a:p>
          <a:p>
            <a:r>
              <a:rPr lang="en-US" sz="2800" dirty="0" smtClean="0"/>
              <a:t>Best case, covariance matrix is diagonal	</a:t>
            </a:r>
          </a:p>
          <a:p>
            <a:pPr lvl="1"/>
            <a:r>
              <a:rPr lang="en-US" sz="2400" dirty="0" smtClean="0"/>
              <a:t>Even better if a few large elements on diagonal</a:t>
            </a:r>
          </a:p>
          <a:p>
            <a:endParaRPr lang="en-US" sz="2800"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7772400" cy="1143000"/>
          </a:xfrm>
        </p:spPr>
        <p:txBody>
          <a:bodyPr/>
          <a:lstStyle/>
          <a:p>
            <a:r>
              <a:rPr lang="en-US" dirty="0" smtClean="0"/>
              <a:t>Principal Component Analysis</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dirty="0" smtClean="0"/>
              <a:t>Basic Example</a:t>
            </a:r>
            <a:endParaRPr lang="en-US" dirty="0"/>
          </a:p>
        </p:txBody>
      </p:sp>
      <p:sp>
        <p:nvSpPr>
          <p:cNvPr id="3" name="Content Placeholder 2"/>
          <p:cNvSpPr>
            <a:spLocks noGrp="1"/>
          </p:cNvSpPr>
          <p:nvPr>
            <p:ph idx="1"/>
          </p:nvPr>
        </p:nvSpPr>
        <p:spPr>
          <a:xfrm>
            <a:off x="152400" y="1524000"/>
            <a:ext cx="4953000" cy="4648200"/>
          </a:xfrm>
        </p:spPr>
        <p:txBody>
          <a:bodyPr/>
          <a:lstStyle/>
          <a:p>
            <a:r>
              <a:rPr lang="en-US" dirty="0" smtClean="0"/>
              <a:t>Consider data from an experiment</a:t>
            </a:r>
          </a:p>
          <a:p>
            <a:pPr lvl="1"/>
            <a:r>
              <a:rPr lang="en-US" dirty="0" smtClean="0"/>
              <a:t>Suppose </a:t>
            </a:r>
            <a:r>
              <a:rPr lang="en-US" dirty="0" smtClean="0">
                <a:latin typeface="Arial"/>
                <a:cs typeface="Arial"/>
              </a:rPr>
              <a:t>(</a:t>
            </a:r>
            <a:r>
              <a:rPr lang="en-US" i="1" dirty="0" err="1" smtClean="0">
                <a:latin typeface="Arial"/>
                <a:cs typeface="Arial"/>
              </a:rPr>
              <a:t>x</a:t>
            </a:r>
            <a:r>
              <a:rPr lang="en-US" dirty="0" err="1" smtClean="0">
                <a:latin typeface="Arial"/>
                <a:cs typeface="Arial"/>
              </a:rPr>
              <a:t>,</a:t>
            </a:r>
            <a:r>
              <a:rPr lang="en-US" i="1" dirty="0" err="1" smtClean="0">
                <a:latin typeface="Arial"/>
                <a:cs typeface="Arial"/>
              </a:rPr>
              <a:t>y</a:t>
            </a:r>
            <a:r>
              <a:rPr lang="en-US" dirty="0" smtClean="0">
                <a:latin typeface="Arial"/>
                <a:cs typeface="Arial"/>
              </a:rPr>
              <a:t>)</a:t>
            </a:r>
            <a:r>
              <a:rPr lang="en-US" dirty="0" smtClean="0"/>
              <a:t> values</a:t>
            </a:r>
          </a:p>
          <a:p>
            <a:pPr lvl="1"/>
            <a:r>
              <a:rPr lang="en-US" dirty="0" smtClean="0"/>
              <a:t>E.g., height and weight</a:t>
            </a:r>
          </a:p>
          <a:p>
            <a:r>
              <a:rPr lang="en-US" dirty="0" smtClean="0"/>
              <a:t>“</a:t>
            </a:r>
            <a:r>
              <a:rPr lang="en-US" dirty="0"/>
              <a:t>N</a:t>
            </a:r>
            <a:r>
              <a:rPr lang="en-US" dirty="0" smtClean="0"/>
              <a:t>atural” basis </a:t>
            </a:r>
            <a:r>
              <a:rPr lang="en-US" b="1" i="1" dirty="0" smtClean="0"/>
              <a:t>not</a:t>
            </a:r>
            <a:r>
              <a:rPr lang="en-US" dirty="0" smtClean="0"/>
              <a:t> the most informative</a:t>
            </a:r>
          </a:p>
          <a:p>
            <a:pPr lvl="1"/>
            <a:r>
              <a:rPr lang="en-US" dirty="0" smtClean="0"/>
              <a:t>There is a “better” way to view this…</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26</a:t>
            </a:fld>
            <a:endParaRPr lang="en-US"/>
          </a:p>
        </p:txBody>
      </p:sp>
      <p:pic>
        <p:nvPicPr>
          <p:cNvPr id="6" name="Picture 5" descr="temp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489" y="2209800"/>
            <a:ext cx="3799450" cy="28995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dirty="0" smtClean="0"/>
              <a:t>Align Basis </a:t>
            </a:r>
            <a:r>
              <a:rPr lang="en-US" dirty="0" smtClean="0"/>
              <a:t>with Data</a:t>
            </a:r>
            <a:endParaRPr lang="en-US" dirty="0"/>
          </a:p>
        </p:txBody>
      </p:sp>
      <p:sp>
        <p:nvSpPr>
          <p:cNvPr id="3" name="Content Placeholder 2"/>
          <p:cNvSpPr>
            <a:spLocks noGrp="1"/>
          </p:cNvSpPr>
          <p:nvPr>
            <p:ph idx="1"/>
          </p:nvPr>
        </p:nvSpPr>
        <p:spPr>
          <a:xfrm>
            <a:off x="228600" y="1524000"/>
            <a:ext cx="4648200" cy="4572000"/>
          </a:xfrm>
        </p:spPr>
        <p:txBody>
          <a:bodyPr/>
          <a:lstStyle/>
          <a:p>
            <a:r>
              <a:rPr lang="en-US" dirty="0" smtClean="0"/>
              <a:t>Red line in picture</a:t>
            </a:r>
            <a:r>
              <a:rPr lang="is-IS" dirty="0" smtClean="0"/>
              <a:t>…</a:t>
            </a:r>
            <a:r>
              <a:rPr lang="en-US" dirty="0" smtClean="0"/>
              <a:t> </a:t>
            </a:r>
            <a:endParaRPr lang="en-US" dirty="0"/>
          </a:p>
          <a:p>
            <a:pPr lvl="1"/>
            <a:r>
              <a:rPr lang="en-US" dirty="0" smtClean="0"/>
              <a:t>Is direction of max variance</a:t>
            </a:r>
          </a:p>
          <a:p>
            <a:r>
              <a:rPr lang="en-US" dirty="0" smtClean="0"/>
              <a:t>Essentially, reduce  2-d data to 1-d </a:t>
            </a:r>
          </a:p>
          <a:p>
            <a:pPr lvl="1"/>
            <a:r>
              <a:rPr lang="en-US" dirty="0" smtClean="0"/>
              <a:t>Reduces “noise”</a:t>
            </a:r>
          </a:p>
          <a:p>
            <a:pPr lvl="1"/>
            <a:r>
              <a:rPr lang="en-US" dirty="0" smtClean="0"/>
              <a:t>Not exactly the same as regression line</a:t>
            </a:r>
            <a:r>
              <a:rPr lang="is-IS" dirty="0" smtClean="0"/>
              <a:t>…</a:t>
            </a: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27</a:t>
            </a:fld>
            <a:endParaRPr lang="en-US"/>
          </a:p>
        </p:txBody>
      </p:sp>
      <p:pic>
        <p:nvPicPr>
          <p:cNvPr id="6" name="Picture 5" descr="temp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153540"/>
            <a:ext cx="3905457" cy="28756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dirty="0" smtClean="0"/>
              <a:t>Principal Component Analysis</a:t>
            </a:r>
            <a:endParaRPr lang="en-US" dirty="0"/>
          </a:p>
        </p:txBody>
      </p:sp>
      <p:sp>
        <p:nvSpPr>
          <p:cNvPr id="3" name="Content Placeholder 2"/>
          <p:cNvSpPr>
            <a:spLocks noGrp="1"/>
          </p:cNvSpPr>
          <p:nvPr>
            <p:ph idx="1"/>
          </p:nvPr>
        </p:nvSpPr>
        <p:spPr>
          <a:xfrm>
            <a:off x="381000" y="1447800"/>
            <a:ext cx="4495800" cy="4648200"/>
          </a:xfrm>
        </p:spPr>
        <p:txBody>
          <a:bodyPr/>
          <a:lstStyle/>
          <a:p>
            <a:r>
              <a:rPr lang="en-US" dirty="0" smtClean="0"/>
              <a:t>Principal Component Analysis (PCA)</a:t>
            </a:r>
            <a:endParaRPr lang="en-US" i="1" dirty="0" smtClean="0">
              <a:latin typeface="Arial"/>
              <a:cs typeface="Arial"/>
            </a:endParaRPr>
          </a:p>
          <a:p>
            <a:pPr lvl="1"/>
            <a:r>
              <a:rPr lang="en-US" dirty="0" smtClean="0"/>
              <a:t>Length is magnitude</a:t>
            </a:r>
          </a:p>
          <a:p>
            <a:pPr lvl="1"/>
            <a:r>
              <a:rPr lang="en-US" dirty="0" smtClean="0"/>
              <a:t>Direction related to structure (variance)</a:t>
            </a:r>
          </a:p>
          <a:p>
            <a:r>
              <a:rPr lang="en-US" dirty="0" smtClean="0"/>
              <a:t>The red basis reveals structure</a:t>
            </a:r>
          </a:p>
          <a:p>
            <a:pPr lvl="1"/>
            <a:r>
              <a:rPr lang="en-US" dirty="0" smtClean="0"/>
              <a:t>Better than the “natural” </a:t>
            </a:r>
            <a:r>
              <a:rPr lang="en-US" dirty="0" smtClean="0">
                <a:latin typeface="Arial"/>
                <a:cs typeface="Arial"/>
              </a:rPr>
              <a:t>(</a:t>
            </a:r>
            <a:r>
              <a:rPr lang="en-US" i="1" dirty="0" err="1" smtClean="0">
                <a:latin typeface="Arial"/>
                <a:cs typeface="Arial"/>
              </a:rPr>
              <a:t>x</a:t>
            </a:r>
            <a:r>
              <a:rPr lang="en-US" dirty="0" err="1" smtClean="0">
                <a:latin typeface="Arial"/>
                <a:cs typeface="Arial"/>
              </a:rPr>
              <a:t>,</a:t>
            </a:r>
            <a:r>
              <a:rPr lang="en-US" i="1" dirty="0" err="1" smtClean="0">
                <a:latin typeface="Arial"/>
                <a:cs typeface="Arial"/>
              </a:rPr>
              <a:t>y</a:t>
            </a:r>
            <a:r>
              <a:rPr lang="en-US" dirty="0" smtClean="0">
                <a:latin typeface="Arial"/>
                <a:cs typeface="Arial"/>
              </a:rPr>
              <a:t>) </a:t>
            </a:r>
            <a:r>
              <a:rPr lang="en-US" dirty="0" smtClean="0">
                <a:cs typeface="Arial"/>
              </a:rPr>
              <a:t>basis</a:t>
            </a:r>
            <a:r>
              <a:rPr lang="en-US" dirty="0" smtClean="0"/>
              <a:t> </a:t>
            </a:r>
          </a:p>
          <a:p>
            <a:pPr lvl="1"/>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28</a:t>
            </a:fld>
            <a:endParaRPr lang="en-US"/>
          </a:p>
        </p:txBody>
      </p:sp>
      <p:pic>
        <p:nvPicPr>
          <p:cNvPr id="6" name="Picture 5" descr="temp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877" y="1956243"/>
            <a:ext cx="4086787" cy="32253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The Big Idea</a:t>
            </a:r>
            <a:endParaRPr lang="en-US" dirty="0"/>
          </a:p>
        </p:txBody>
      </p:sp>
      <p:sp>
        <p:nvSpPr>
          <p:cNvPr id="3" name="Content Placeholder 2"/>
          <p:cNvSpPr>
            <a:spLocks noGrp="1"/>
          </p:cNvSpPr>
          <p:nvPr>
            <p:ph idx="1"/>
          </p:nvPr>
        </p:nvSpPr>
        <p:spPr/>
        <p:txBody>
          <a:bodyPr/>
          <a:lstStyle/>
          <a:p>
            <a:r>
              <a:rPr lang="en-US" sz="2800" dirty="0" smtClean="0"/>
              <a:t>In PCA, align basis with variances</a:t>
            </a:r>
          </a:p>
          <a:p>
            <a:pPr lvl="1"/>
            <a:r>
              <a:rPr lang="en-US" sz="2400" dirty="0" smtClean="0"/>
              <a:t>Do this by </a:t>
            </a:r>
            <a:r>
              <a:rPr lang="en-US" sz="2400" dirty="0" err="1" smtClean="0"/>
              <a:t>diagonalizing</a:t>
            </a:r>
            <a:r>
              <a:rPr lang="en-US" sz="2400" dirty="0" smtClean="0"/>
              <a:t> covariance matrix </a:t>
            </a:r>
            <a:r>
              <a:rPr lang="en-US" sz="2400" i="1" dirty="0" smtClean="0">
                <a:latin typeface="Arial"/>
                <a:cs typeface="Arial"/>
              </a:rPr>
              <a:t>C</a:t>
            </a:r>
          </a:p>
          <a:p>
            <a:r>
              <a:rPr lang="en-US" sz="2800" dirty="0" smtClean="0"/>
              <a:t>Many ways to </a:t>
            </a:r>
            <a:r>
              <a:rPr lang="en-US" sz="2800" dirty="0" err="1" smtClean="0"/>
              <a:t>diagonalize</a:t>
            </a:r>
            <a:r>
              <a:rPr lang="en-US" sz="2800" dirty="0" smtClean="0"/>
              <a:t> a matrix</a:t>
            </a:r>
          </a:p>
          <a:p>
            <a:r>
              <a:rPr lang="en-US" sz="2800" dirty="0" smtClean="0"/>
              <a:t>PCA uses following for </a:t>
            </a:r>
            <a:r>
              <a:rPr lang="en-US" sz="2800" dirty="0" err="1" smtClean="0"/>
              <a:t>diagonalization</a:t>
            </a:r>
            <a:endParaRPr lang="en-US" sz="2800" dirty="0" smtClean="0"/>
          </a:p>
          <a:p>
            <a:pPr marL="514350" indent="-514350">
              <a:buFont typeface="+mj-lt"/>
              <a:buAutoNum type="arabicPeriod"/>
            </a:pPr>
            <a:r>
              <a:rPr lang="en-US" sz="2800" dirty="0" smtClean="0"/>
              <a:t>Choose direction with max variance</a:t>
            </a:r>
          </a:p>
          <a:p>
            <a:pPr marL="514350" indent="-514350">
              <a:buFont typeface="+mj-lt"/>
              <a:buAutoNum type="arabicPeriod"/>
            </a:pPr>
            <a:r>
              <a:rPr lang="en-US" sz="2800" dirty="0" smtClean="0"/>
              <a:t>Find direction with max variance that is orthogonal to all previously selected</a:t>
            </a:r>
          </a:p>
          <a:p>
            <a:pPr marL="514350" indent="-514350">
              <a:buFont typeface="+mj-lt"/>
              <a:buAutoNum type="arabicPeriod"/>
            </a:pPr>
            <a:r>
              <a:rPr lang="en-US" sz="2800" dirty="0" err="1" smtClean="0"/>
              <a:t>Goto</a:t>
            </a:r>
            <a:r>
              <a:rPr lang="en-US" sz="2800" dirty="0" smtClean="0"/>
              <a:t> 2</a:t>
            </a:r>
            <a:r>
              <a:rPr lang="en-US" sz="2800" dirty="0"/>
              <a:t> </a:t>
            </a:r>
            <a:r>
              <a:rPr lang="en-US" sz="2800" dirty="0" smtClean="0"/>
              <a:t>(until we run out of dimensions)</a:t>
            </a:r>
          </a:p>
          <a:p>
            <a:r>
              <a:rPr lang="en-US" sz="2800" dirty="0" smtClean="0"/>
              <a:t>Resulting vectors are </a:t>
            </a:r>
            <a:r>
              <a:rPr lang="en-US" sz="2800" b="1" i="1" dirty="0" smtClean="0"/>
              <a:t>principal components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Background</a:t>
            </a:r>
            <a:endParaRPr lang="en-US" dirty="0"/>
          </a:p>
        </p:txBody>
      </p:sp>
      <p:sp>
        <p:nvSpPr>
          <p:cNvPr id="3" name="Content Placeholder 2"/>
          <p:cNvSpPr>
            <a:spLocks noGrp="1"/>
          </p:cNvSpPr>
          <p:nvPr>
            <p:ph idx="1"/>
          </p:nvPr>
        </p:nvSpPr>
        <p:spPr>
          <a:xfrm>
            <a:off x="685800" y="1524000"/>
            <a:ext cx="7848600" cy="4648200"/>
          </a:xfrm>
        </p:spPr>
        <p:txBody>
          <a:bodyPr/>
          <a:lstStyle/>
          <a:p>
            <a:r>
              <a:rPr lang="en-US" dirty="0" smtClean="0"/>
              <a:t>Here, we discuss the following relevant background topics</a:t>
            </a:r>
          </a:p>
          <a:p>
            <a:pPr lvl="1"/>
            <a:r>
              <a:rPr lang="en-US" dirty="0" smtClean="0"/>
              <a:t>Linear algebra basics</a:t>
            </a:r>
            <a:r>
              <a:rPr lang="is-IS" dirty="0" smtClean="0"/>
              <a:t>…</a:t>
            </a:r>
            <a:endParaRPr lang="en-US" dirty="0" smtClean="0"/>
          </a:p>
          <a:p>
            <a:pPr lvl="1"/>
            <a:r>
              <a:rPr lang="is-IS" dirty="0" smtClean="0"/>
              <a:t>…especially, </a:t>
            </a:r>
            <a:r>
              <a:rPr lang="en-US" dirty="0"/>
              <a:t>e</a:t>
            </a:r>
            <a:r>
              <a:rPr lang="en-US" dirty="0" smtClean="0"/>
              <a:t>igenvalues and eigenvectors</a:t>
            </a:r>
          </a:p>
          <a:p>
            <a:pPr lvl="1"/>
            <a:r>
              <a:rPr lang="en-US" dirty="0" smtClean="0"/>
              <a:t>Basic statistics, covariance matrix</a:t>
            </a:r>
          </a:p>
          <a:p>
            <a:r>
              <a:rPr lang="en-US" dirty="0" smtClean="0"/>
              <a:t>Then we get to the main topics</a:t>
            </a:r>
            <a:r>
              <a:rPr lang="is-IS" dirty="0" smtClean="0"/>
              <a:t>…</a:t>
            </a:r>
            <a:endParaRPr lang="en-US" dirty="0" smtClean="0"/>
          </a:p>
          <a:p>
            <a:pPr lvl="1"/>
            <a:r>
              <a:rPr lang="en-US" dirty="0" smtClean="0"/>
              <a:t>Principal Component Analysis (PCA)</a:t>
            </a:r>
          </a:p>
          <a:p>
            <a:pPr lvl="1"/>
            <a:r>
              <a:rPr lang="en-US" dirty="0" smtClean="0"/>
              <a:t>Singular Value Decomposition (SVD)</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Analogy</a:t>
            </a:r>
            <a:endParaRPr lang="en-US" dirty="0"/>
          </a:p>
        </p:txBody>
      </p:sp>
      <p:sp>
        <p:nvSpPr>
          <p:cNvPr id="3" name="Content Placeholder 2"/>
          <p:cNvSpPr>
            <a:spLocks noGrp="1"/>
          </p:cNvSpPr>
          <p:nvPr>
            <p:ph idx="1"/>
          </p:nvPr>
        </p:nvSpPr>
        <p:spPr/>
        <p:txBody>
          <a:bodyPr/>
          <a:lstStyle/>
          <a:p>
            <a:r>
              <a:rPr lang="en-US" sz="2800" dirty="0" smtClean="0"/>
              <a:t>Suppose we explore a town in Western U.S. using the following algorithm</a:t>
            </a:r>
          </a:p>
          <a:p>
            <a:pPr marL="914400" lvl="1" indent="-457200">
              <a:buFont typeface="+mj-lt"/>
              <a:buAutoNum type="arabicPeriod"/>
            </a:pPr>
            <a:r>
              <a:rPr lang="en-US" sz="2400" dirty="0" smtClean="0"/>
              <a:t>Drive on the longest street</a:t>
            </a:r>
          </a:p>
          <a:p>
            <a:pPr marL="914400" lvl="1" indent="-457200">
              <a:buFont typeface="+mj-lt"/>
              <a:buAutoNum type="arabicPeriod"/>
            </a:pPr>
            <a:r>
              <a:rPr lang="en-US" sz="2400" dirty="0" smtClean="0"/>
              <a:t>When we see another long street, drive on it</a:t>
            </a:r>
          </a:p>
          <a:p>
            <a:pPr marL="914400" lvl="1" indent="-457200">
              <a:buFont typeface="+mj-lt"/>
              <a:buAutoNum type="arabicPeriod"/>
            </a:pPr>
            <a:r>
              <a:rPr lang="en-US" sz="2400" dirty="0" smtClean="0"/>
              <a:t>Continue for a while…</a:t>
            </a:r>
          </a:p>
          <a:p>
            <a:r>
              <a:rPr lang="en-US" sz="2800" dirty="0" smtClean="0"/>
              <a:t>By driving a few streets, get important information about layout of the town</a:t>
            </a:r>
          </a:p>
          <a:p>
            <a:pPr lvl="1"/>
            <a:r>
              <a:rPr lang="en-US" sz="2400" dirty="0" smtClean="0"/>
              <a:t>So, no need to drive all of the streets</a:t>
            </a:r>
          </a:p>
          <a:p>
            <a:pPr lvl="1"/>
            <a:r>
              <a:rPr lang="en-US" sz="2400" dirty="0" smtClean="0"/>
              <a:t>Thereby reducing “dimensionality” of problem</a:t>
            </a:r>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Assumptions</a:t>
            </a:r>
            <a:endParaRPr lang="en-US" dirty="0"/>
          </a:p>
        </p:txBody>
      </p:sp>
      <p:sp>
        <p:nvSpPr>
          <p:cNvPr id="3" name="Content Placeholder 2"/>
          <p:cNvSpPr>
            <a:spLocks noGrp="1"/>
          </p:cNvSpPr>
          <p:nvPr>
            <p:ph idx="1"/>
          </p:nvPr>
        </p:nvSpPr>
        <p:spPr>
          <a:xfrm>
            <a:off x="685800" y="1676400"/>
            <a:ext cx="8077200" cy="4343400"/>
          </a:xfrm>
        </p:spPr>
        <p:txBody>
          <a:bodyPr/>
          <a:lstStyle/>
          <a:p>
            <a:pPr marL="514350" indent="-514350">
              <a:buFont typeface="+mj-lt"/>
              <a:buAutoNum type="arabicPeriod"/>
            </a:pPr>
            <a:r>
              <a:rPr lang="en-US" sz="2800" dirty="0" smtClean="0"/>
              <a:t>Linearity</a:t>
            </a:r>
          </a:p>
          <a:p>
            <a:pPr marL="971550" lvl="1" indent="-514350"/>
            <a:r>
              <a:rPr lang="en-US" sz="2400" dirty="0" smtClean="0"/>
              <a:t>Change of basis is linear operation</a:t>
            </a:r>
          </a:p>
          <a:p>
            <a:pPr marL="971550" lvl="1" indent="-514350"/>
            <a:r>
              <a:rPr lang="en-US" sz="2400" dirty="0" smtClean="0"/>
              <a:t>But, some processes inherently non-linear</a:t>
            </a:r>
          </a:p>
          <a:p>
            <a:pPr marL="514350" indent="-514350">
              <a:buFont typeface="+mj-lt"/>
              <a:buAutoNum type="arabicPeriod"/>
            </a:pPr>
            <a:r>
              <a:rPr lang="en-US" sz="2800" dirty="0" smtClean="0"/>
              <a:t>Large variances most “interesting”</a:t>
            </a:r>
          </a:p>
          <a:p>
            <a:pPr marL="971550" lvl="1" indent="-514350"/>
            <a:r>
              <a:rPr lang="en-US" sz="2400" dirty="0" smtClean="0"/>
              <a:t>Large variance is “signal”, small is “noise”</a:t>
            </a:r>
          </a:p>
          <a:p>
            <a:pPr marL="971550" lvl="1" indent="-514350"/>
            <a:r>
              <a:rPr lang="en-US" sz="2400" dirty="0" smtClean="0"/>
              <a:t>But, may not be valid for some problems</a:t>
            </a:r>
          </a:p>
          <a:p>
            <a:pPr marL="514350" indent="-514350">
              <a:buFont typeface="+mj-lt"/>
              <a:buAutoNum type="arabicPeriod"/>
            </a:pPr>
            <a:r>
              <a:rPr lang="en-US" sz="2800" dirty="0" smtClean="0"/>
              <a:t>Principal components are orthogonal</a:t>
            </a:r>
          </a:p>
          <a:p>
            <a:pPr marL="971550" lvl="1" indent="-514350"/>
            <a:r>
              <a:rPr lang="en-US" sz="2400" dirty="0" smtClean="0"/>
              <a:t>Makes problem efficiently solvable</a:t>
            </a:r>
          </a:p>
          <a:p>
            <a:pPr marL="971550" lvl="1" indent="-514350"/>
            <a:r>
              <a:rPr lang="en-US" sz="2400" dirty="0" smtClean="0"/>
              <a:t>But, non-orthogonal is better in some cases</a:t>
            </a:r>
            <a:endParaRPr lang="en-US" sz="2400"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a:t>
            </a:r>
            <a:endParaRPr lang="en-US" dirty="0"/>
          </a:p>
        </p:txBody>
      </p:sp>
      <p:sp>
        <p:nvSpPr>
          <p:cNvPr id="3" name="Content Placeholder 2"/>
          <p:cNvSpPr>
            <a:spLocks noGrp="1"/>
          </p:cNvSpPr>
          <p:nvPr>
            <p:ph idx="1"/>
          </p:nvPr>
        </p:nvSpPr>
        <p:spPr>
          <a:xfrm>
            <a:off x="685800" y="1524000"/>
            <a:ext cx="7924800" cy="4572000"/>
          </a:xfrm>
        </p:spPr>
        <p:txBody>
          <a:bodyPr/>
          <a:lstStyle/>
          <a:p>
            <a:r>
              <a:rPr lang="en-US" sz="2800" dirty="0" smtClean="0"/>
              <a:t>Problems in 2 dimensions are easy</a:t>
            </a:r>
          </a:p>
          <a:p>
            <a:pPr lvl="1"/>
            <a:r>
              <a:rPr lang="en-US" sz="2400" dirty="0" smtClean="0"/>
              <a:t>“Best fit” </a:t>
            </a:r>
            <a:r>
              <a:rPr lang="en-US" sz="2400" dirty="0" smtClean="0"/>
              <a:t>line (similar to linear regression)</a:t>
            </a:r>
          </a:p>
          <a:p>
            <a:pPr lvl="1"/>
            <a:r>
              <a:rPr lang="en-US" sz="2400" dirty="0" smtClean="0"/>
              <a:t>Spread of data around best fit line</a:t>
            </a:r>
          </a:p>
          <a:p>
            <a:r>
              <a:rPr lang="en-US" sz="2800" dirty="0"/>
              <a:t>R</a:t>
            </a:r>
            <a:r>
              <a:rPr lang="en-US" sz="2800" dirty="0" smtClean="0"/>
              <a:t>eal problems can have hundreds or thousands (or more) dimensions</a:t>
            </a:r>
          </a:p>
          <a:p>
            <a:r>
              <a:rPr lang="en-US" sz="2800" dirty="0" smtClean="0"/>
              <a:t>In higher dimensions, PCA can be used to…</a:t>
            </a:r>
          </a:p>
          <a:p>
            <a:pPr lvl="1"/>
            <a:r>
              <a:rPr lang="en-US" sz="2400" dirty="0" smtClean="0"/>
              <a:t>Reveal “hidden” structure</a:t>
            </a:r>
          </a:p>
          <a:p>
            <a:pPr lvl="1"/>
            <a:r>
              <a:rPr lang="en-US" sz="2400" b="1" dirty="0" smtClean="0"/>
              <a:t>Reduce dimensionality</a:t>
            </a:r>
            <a:r>
              <a:rPr lang="en-US" sz="2400" dirty="0" smtClean="0"/>
              <a:t>, since unimportant dimensions can be ignored</a:t>
            </a:r>
          </a:p>
          <a:p>
            <a:r>
              <a:rPr lang="en-US" sz="2800" dirty="0"/>
              <a:t>E</a:t>
            </a:r>
            <a:r>
              <a:rPr lang="en-US" sz="2800" dirty="0" smtClean="0"/>
              <a:t>igenvectors make PCA efficient</a:t>
            </a:r>
            <a:r>
              <a:rPr lang="en-US" sz="2800" dirty="0"/>
              <a:t> </a:t>
            </a:r>
            <a:r>
              <a:rPr lang="en-US" sz="2800" dirty="0" smtClean="0"/>
              <a:t>&amp; practical</a:t>
            </a:r>
            <a:endParaRPr lang="en-US" sz="2800"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mtClean="0"/>
              <a:t>PCA Success</a:t>
            </a:r>
            <a:endParaRPr lang="en-US" dirty="0"/>
          </a:p>
        </p:txBody>
      </p:sp>
      <p:sp>
        <p:nvSpPr>
          <p:cNvPr id="3" name="Content Placeholder 2"/>
          <p:cNvSpPr>
            <a:spLocks noGrp="1"/>
          </p:cNvSpPr>
          <p:nvPr>
            <p:ph idx="1"/>
          </p:nvPr>
        </p:nvSpPr>
        <p:spPr>
          <a:xfrm>
            <a:off x="381000" y="1447800"/>
            <a:ext cx="4419600" cy="4648200"/>
          </a:xfrm>
        </p:spPr>
        <p:txBody>
          <a:bodyPr/>
          <a:lstStyle/>
          <a:p>
            <a:r>
              <a:rPr lang="en-US" dirty="0" smtClean="0"/>
              <a:t>Longer red vector is the “signal”</a:t>
            </a:r>
          </a:p>
          <a:p>
            <a:pPr lvl="1"/>
            <a:r>
              <a:rPr lang="en-US" dirty="0" smtClean="0"/>
              <a:t>More informative than short vector</a:t>
            </a:r>
          </a:p>
          <a:p>
            <a:r>
              <a:rPr lang="en-US" dirty="0" smtClean="0"/>
              <a:t>So, we can ignore short vector</a:t>
            </a:r>
          </a:p>
          <a:p>
            <a:pPr lvl="1"/>
            <a:r>
              <a:rPr lang="en-US" dirty="0" smtClean="0"/>
              <a:t>Short one is “noise”</a:t>
            </a:r>
          </a:p>
          <a:p>
            <a:pPr lvl="1"/>
            <a:r>
              <a:rPr lang="en-US" dirty="0" smtClean="0"/>
              <a:t>Reduces problem from 2-d to 1-d</a:t>
            </a:r>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33</a:t>
            </a:fld>
            <a:endParaRPr lang="en-US"/>
          </a:p>
        </p:txBody>
      </p:sp>
      <p:pic>
        <p:nvPicPr>
          <p:cNvPr id="6" name="Picture 5" descr="temp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049558"/>
            <a:ext cx="4065102" cy="32082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Failure: Example 1</a:t>
            </a:r>
            <a:endParaRPr lang="en-US" dirty="0"/>
          </a:p>
        </p:txBody>
      </p:sp>
      <p:sp>
        <p:nvSpPr>
          <p:cNvPr id="3" name="Content Placeholder 2"/>
          <p:cNvSpPr>
            <a:spLocks noGrp="1"/>
          </p:cNvSpPr>
          <p:nvPr>
            <p:ph idx="1"/>
          </p:nvPr>
        </p:nvSpPr>
        <p:spPr>
          <a:xfrm>
            <a:off x="457200" y="1676400"/>
            <a:ext cx="5181600" cy="4419600"/>
          </a:xfrm>
        </p:spPr>
        <p:txBody>
          <a:bodyPr/>
          <a:lstStyle/>
          <a:p>
            <a:r>
              <a:rPr lang="en-US" dirty="0" smtClean="0"/>
              <a:t>Periodically, measure position on Ferris Wheel</a:t>
            </a:r>
          </a:p>
          <a:p>
            <a:pPr lvl="1"/>
            <a:r>
              <a:rPr lang="en-US" dirty="0" smtClean="0"/>
              <a:t>PCA results useless</a:t>
            </a:r>
          </a:p>
          <a:p>
            <a:pPr lvl="1"/>
            <a:r>
              <a:rPr lang="en-US" dirty="0" smtClean="0"/>
              <a:t>Angle </a:t>
            </a:r>
            <a:r>
              <a:rPr lang="en-US" dirty="0" err="1" smtClean="0">
                <a:latin typeface="Arial"/>
                <a:cs typeface="Arial"/>
              </a:rPr>
              <a:t>θ</a:t>
            </a:r>
            <a:r>
              <a:rPr lang="en-US" dirty="0" smtClean="0"/>
              <a:t> has all the info</a:t>
            </a:r>
          </a:p>
          <a:p>
            <a:pPr lvl="1"/>
            <a:r>
              <a:rPr lang="en-US" dirty="0" smtClean="0"/>
              <a:t>But </a:t>
            </a:r>
            <a:r>
              <a:rPr lang="en-US" dirty="0" err="1" smtClean="0">
                <a:latin typeface="Arial"/>
                <a:cs typeface="Arial"/>
              </a:rPr>
              <a:t>θ</a:t>
            </a:r>
            <a:r>
              <a:rPr lang="en-US" dirty="0" smtClean="0"/>
              <a:t> is nonlinear </a:t>
            </a:r>
            <a:r>
              <a:rPr lang="en-US" dirty="0" err="1" smtClean="0"/>
              <a:t>wrt</a:t>
            </a:r>
            <a:r>
              <a:rPr lang="en-US" dirty="0" smtClean="0"/>
              <a:t> </a:t>
            </a:r>
            <a:r>
              <a:rPr lang="en-US" dirty="0" smtClean="0">
                <a:latin typeface="Arial"/>
                <a:cs typeface="Arial"/>
              </a:rPr>
              <a:t>(</a:t>
            </a:r>
            <a:r>
              <a:rPr lang="en-US" i="1" dirty="0" err="1" smtClean="0">
                <a:latin typeface="Arial"/>
                <a:cs typeface="Arial"/>
              </a:rPr>
              <a:t>x</a:t>
            </a:r>
            <a:r>
              <a:rPr lang="en-US" dirty="0" err="1" smtClean="0">
                <a:latin typeface="Arial"/>
                <a:cs typeface="Arial"/>
              </a:rPr>
              <a:t>,</a:t>
            </a:r>
            <a:r>
              <a:rPr lang="en-US" i="1" dirty="0" err="1" smtClean="0">
                <a:latin typeface="Arial"/>
                <a:cs typeface="Arial"/>
              </a:rPr>
              <a:t>y</a:t>
            </a:r>
            <a:r>
              <a:rPr lang="en-US" dirty="0" smtClean="0">
                <a:latin typeface="Arial"/>
                <a:cs typeface="Arial"/>
              </a:rPr>
              <a:t>)</a:t>
            </a:r>
            <a:r>
              <a:rPr lang="en-US" dirty="0" smtClean="0"/>
              <a:t> basis</a:t>
            </a:r>
          </a:p>
          <a:p>
            <a:r>
              <a:rPr lang="en-US" dirty="0" smtClean="0"/>
              <a:t>PCA assumes linearity</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34</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133600"/>
            <a:ext cx="3325359" cy="3276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Failure: Example 2</a:t>
            </a:r>
            <a:endParaRPr lang="en-US" dirty="0"/>
          </a:p>
        </p:txBody>
      </p:sp>
      <p:sp>
        <p:nvSpPr>
          <p:cNvPr id="3" name="Content Placeholder 2"/>
          <p:cNvSpPr>
            <a:spLocks noGrp="1"/>
          </p:cNvSpPr>
          <p:nvPr>
            <p:ph idx="1"/>
          </p:nvPr>
        </p:nvSpPr>
        <p:spPr>
          <a:xfrm>
            <a:off x="533400" y="1676400"/>
            <a:ext cx="4876800" cy="4419600"/>
          </a:xfrm>
        </p:spPr>
        <p:txBody>
          <a:bodyPr/>
          <a:lstStyle/>
          <a:p>
            <a:r>
              <a:rPr lang="en-US" sz="2800" dirty="0" smtClean="0"/>
              <a:t>Sometimes, important info is not orthogonal</a:t>
            </a:r>
          </a:p>
          <a:p>
            <a:r>
              <a:rPr lang="en-US" sz="2800" dirty="0" smtClean="0"/>
              <a:t>Then PCA not ideal</a:t>
            </a:r>
          </a:p>
          <a:p>
            <a:pPr lvl="1"/>
            <a:r>
              <a:rPr lang="en-US" sz="2400" dirty="0" smtClean="0"/>
              <a:t>Since PCA basis vectors must be orthogonal</a:t>
            </a:r>
          </a:p>
          <a:p>
            <a:r>
              <a:rPr lang="en-US" sz="2800" dirty="0" smtClean="0"/>
              <a:t>A serious weakness?</a:t>
            </a:r>
          </a:p>
          <a:p>
            <a:pPr lvl="1"/>
            <a:r>
              <a:rPr lang="en-US" sz="2400" dirty="0" smtClean="0"/>
              <a:t>PCA is optimal for a large class of problems</a:t>
            </a:r>
          </a:p>
          <a:p>
            <a:pPr lvl="1"/>
            <a:r>
              <a:rPr lang="en-US" sz="2400" dirty="0" smtClean="0"/>
              <a:t>Kernel methods </a:t>
            </a:r>
            <a:r>
              <a:rPr lang="en-US" sz="2400" dirty="0" smtClean="0"/>
              <a:t>often provide a </a:t>
            </a:r>
            <a:r>
              <a:rPr lang="en-US" sz="2400" dirty="0" smtClean="0"/>
              <a:t>workaround</a:t>
            </a:r>
            <a:endParaRPr lang="en-US" sz="2400"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35</a:t>
            </a:fld>
            <a:endParaRPr lang="en-US"/>
          </a:p>
        </p:txBody>
      </p:sp>
      <p:pic>
        <p:nvPicPr>
          <p:cNvPr id="7" name="Picture 6" descr="temp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209800"/>
            <a:ext cx="3839364" cy="31677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Failure: Example 3</a:t>
            </a:r>
            <a:endParaRPr lang="en-US" dirty="0"/>
          </a:p>
        </p:txBody>
      </p:sp>
      <p:sp>
        <p:nvSpPr>
          <p:cNvPr id="3" name="Content Placeholder 2"/>
          <p:cNvSpPr>
            <a:spLocks noGrp="1"/>
          </p:cNvSpPr>
          <p:nvPr>
            <p:ph idx="1"/>
          </p:nvPr>
        </p:nvSpPr>
        <p:spPr/>
        <p:txBody>
          <a:bodyPr/>
          <a:lstStyle/>
          <a:p>
            <a:r>
              <a:rPr lang="en-US" dirty="0" smtClean="0"/>
              <a:t>In PCA, we assume large variances reveal the most interesting structure</a:t>
            </a:r>
          </a:p>
          <a:p>
            <a:r>
              <a:rPr lang="en-US" dirty="0" smtClean="0"/>
              <a:t>In the analogy, we choose longest road</a:t>
            </a:r>
          </a:p>
          <a:p>
            <a:r>
              <a:rPr lang="en-US" dirty="0" smtClean="0"/>
              <a:t>But, there could be an interesting street that is very short</a:t>
            </a:r>
          </a:p>
          <a:p>
            <a:r>
              <a:rPr lang="en-US" dirty="0" smtClean="0"/>
              <a:t>In many towns, “Main Street” is most important, but often very short</a:t>
            </a:r>
          </a:p>
          <a:p>
            <a:pPr lvl="1"/>
            <a:r>
              <a:rPr lang="en-US" dirty="0" smtClean="0"/>
              <a:t>Downtown area may be small</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36</a:t>
            </a:fld>
            <a:endParaRPr lang="en-US"/>
          </a:p>
        </p:txBody>
      </p:sp>
    </p:spTree>
    <p:extLst>
      <p:ext uri="{BB962C8B-B14F-4D97-AF65-F5344CB8AC3E}">
        <p14:creationId xmlns:p14="http://schemas.microsoft.com/office/powerpoint/2010/main" val="16935074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PCA</a:t>
            </a:r>
            <a:endParaRPr lang="en-US" dirty="0"/>
          </a:p>
        </p:txBody>
      </p:sp>
      <p:sp>
        <p:nvSpPr>
          <p:cNvPr id="3" name="Content Placeholder 2"/>
          <p:cNvSpPr>
            <a:spLocks noGrp="1"/>
          </p:cNvSpPr>
          <p:nvPr>
            <p:ph idx="1"/>
          </p:nvPr>
        </p:nvSpPr>
        <p:spPr>
          <a:xfrm>
            <a:off x="685800" y="1676400"/>
            <a:ext cx="8001000" cy="4419600"/>
          </a:xfrm>
        </p:spPr>
        <p:txBody>
          <a:bodyPr/>
          <a:lstStyle/>
          <a:p>
            <a:pPr marL="514350" indent="-514350">
              <a:buFont typeface="+mj-lt"/>
              <a:buAutoNum type="arabicPeriod"/>
            </a:pPr>
            <a:r>
              <a:rPr lang="en-US" dirty="0" smtClean="0"/>
              <a:t>Organize data into </a:t>
            </a:r>
            <a:r>
              <a:rPr lang="en-US" i="1" dirty="0" err="1" smtClean="0">
                <a:latin typeface="Arial"/>
                <a:cs typeface="Arial"/>
              </a:rPr>
              <a:t>m</a:t>
            </a:r>
            <a:r>
              <a:rPr lang="en-US" dirty="0" smtClean="0">
                <a:latin typeface="Arial"/>
                <a:cs typeface="Arial"/>
              </a:rPr>
              <a:t> </a:t>
            </a:r>
            <a:r>
              <a:rPr lang="en-US" dirty="0" err="1" smtClean="0">
                <a:latin typeface="Arial"/>
                <a:cs typeface="Arial"/>
              </a:rPr>
              <a:t>x</a:t>
            </a:r>
            <a:r>
              <a:rPr lang="en-US" dirty="0" smtClean="0">
                <a:latin typeface="Arial"/>
                <a:cs typeface="Arial"/>
              </a:rPr>
              <a:t> </a:t>
            </a:r>
            <a:r>
              <a:rPr lang="en-US" i="1" dirty="0" err="1" smtClean="0">
                <a:latin typeface="Arial"/>
                <a:cs typeface="Arial"/>
              </a:rPr>
              <a:t>n</a:t>
            </a:r>
            <a:r>
              <a:rPr lang="en-US" dirty="0" smtClean="0">
                <a:latin typeface="Arial"/>
                <a:cs typeface="Arial"/>
              </a:rPr>
              <a:t> </a:t>
            </a:r>
            <a:r>
              <a:rPr lang="en-US" dirty="0" smtClean="0"/>
              <a:t>matrix </a:t>
            </a:r>
            <a:r>
              <a:rPr lang="en-US" i="1" dirty="0" smtClean="0">
                <a:latin typeface="Arial"/>
                <a:cs typeface="Arial"/>
              </a:rPr>
              <a:t>A</a:t>
            </a:r>
            <a:r>
              <a:rPr lang="en-US" dirty="0" smtClean="0"/>
              <a:t> </a:t>
            </a:r>
          </a:p>
          <a:p>
            <a:pPr marL="914400" lvl="1" indent="-514350"/>
            <a:r>
              <a:rPr lang="en-US" dirty="0" smtClean="0"/>
              <a:t>Where </a:t>
            </a:r>
            <a:r>
              <a:rPr lang="en-US" i="1" dirty="0" err="1" smtClean="0">
                <a:latin typeface="Arial"/>
                <a:cs typeface="Arial"/>
              </a:rPr>
              <a:t>n</a:t>
            </a:r>
            <a:r>
              <a:rPr lang="en-US" dirty="0" smtClean="0"/>
              <a:t> is number of “experiments” </a:t>
            </a:r>
          </a:p>
          <a:p>
            <a:pPr marL="914400" lvl="1" indent="-514350"/>
            <a:r>
              <a:rPr lang="en-US" dirty="0" smtClean="0"/>
              <a:t>And </a:t>
            </a:r>
            <a:r>
              <a:rPr lang="en-US" i="1" dirty="0" err="1" smtClean="0">
                <a:latin typeface="Arial"/>
                <a:cs typeface="Arial"/>
              </a:rPr>
              <a:t>m</a:t>
            </a:r>
            <a:r>
              <a:rPr lang="en-US" dirty="0" smtClean="0"/>
              <a:t> “measurements” per experiment</a:t>
            </a:r>
          </a:p>
          <a:p>
            <a:pPr marL="514350" indent="-514350">
              <a:buFont typeface="+mj-lt"/>
              <a:buAutoNum type="arabicPeriod"/>
            </a:pPr>
            <a:r>
              <a:rPr lang="en-US" dirty="0" smtClean="0"/>
              <a:t>Subtract mean per measurement type</a:t>
            </a:r>
          </a:p>
          <a:p>
            <a:pPr marL="514350" indent="-514350">
              <a:buFont typeface="+mj-lt"/>
              <a:buAutoNum type="arabicPeriod"/>
            </a:pPr>
            <a:r>
              <a:rPr lang="en-US" dirty="0" smtClean="0"/>
              <a:t>Form covariance matrix </a:t>
            </a:r>
            <a:r>
              <a:rPr lang="en-US" i="1" dirty="0" err="1" smtClean="0">
                <a:latin typeface="Arial"/>
                <a:cs typeface="Arial"/>
              </a:rPr>
              <a:t>C</a:t>
            </a:r>
            <a:r>
              <a:rPr lang="en-US" i="1" baseline="-25000" dirty="0" err="1" smtClean="0">
                <a:latin typeface="Arial"/>
                <a:cs typeface="Arial"/>
              </a:rPr>
              <a:t>m</a:t>
            </a:r>
            <a:r>
              <a:rPr lang="en-US" baseline="-25000" dirty="0" err="1" smtClean="0">
                <a:latin typeface="Arial"/>
                <a:cs typeface="Arial"/>
              </a:rPr>
              <a:t>x</a:t>
            </a:r>
            <a:r>
              <a:rPr lang="en-US" i="1" baseline="-25000" dirty="0" err="1" smtClean="0">
                <a:latin typeface="Arial"/>
                <a:cs typeface="Arial"/>
              </a:rPr>
              <a:t>m</a:t>
            </a:r>
            <a:r>
              <a:rPr lang="en-US" i="1" baseline="-25000" dirty="0" smtClean="0">
                <a:latin typeface="Arial"/>
                <a:cs typeface="Arial"/>
              </a:rPr>
              <a:t> </a:t>
            </a:r>
            <a:r>
              <a:rPr lang="en-US" dirty="0" smtClean="0">
                <a:latin typeface="Arial"/>
                <a:cs typeface="Arial"/>
              </a:rPr>
              <a:t>= 1/</a:t>
            </a:r>
            <a:r>
              <a:rPr lang="en-US" i="1" dirty="0" smtClean="0">
                <a:latin typeface="Arial"/>
                <a:cs typeface="Arial"/>
              </a:rPr>
              <a:t>n AA</a:t>
            </a:r>
            <a:r>
              <a:rPr lang="en-US" baseline="30000" dirty="0" smtClean="0">
                <a:latin typeface="Arial"/>
                <a:cs typeface="Arial"/>
              </a:rPr>
              <a:t>T</a:t>
            </a:r>
            <a:r>
              <a:rPr lang="en-US" dirty="0" smtClean="0"/>
              <a:t>  </a:t>
            </a:r>
          </a:p>
          <a:p>
            <a:pPr marL="514350" indent="-514350">
              <a:buFont typeface="+mj-lt"/>
              <a:buAutoNum type="arabicPeriod"/>
            </a:pPr>
            <a:r>
              <a:rPr lang="en-US" dirty="0" smtClean="0"/>
              <a:t>Compute </a:t>
            </a:r>
            <a:r>
              <a:rPr lang="en-US" dirty="0" err="1" smtClean="0"/>
              <a:t>eigenvalues</a:t>
            </a:r>
            <a:r>
              <a:rPr lang="en-US" dirty="0" smtClean="0"/>
              <a:t> and eigenvectors of this covariance matrix </a:t>
            </a:r>
            <a:r>
              <a:rPr lang="en-US" i="1" dirty="0" smtClean="0">
                <a:latin typeface="Arial"/>
                <a:cs typeface="Arial"/>
              </a:rPr>
              <a:t>C</a:t>
            </a:r>
            <a:r>
              <a:rPr lang="en-US" dirty="0" smtClean="0"/>
              <a:t>  </a:t>
            </a:r>
          </a:p>
          <a:p>
            <a:pPr marL="914400" lvl="1" indent="-514350"/>
            <a:r>
              <a:rPr lang="en-US" dirty="0" smtClean="0"/>
              <a:t>Why eigenvectors? </a:t>
            </a:r>
            <a:r>
              <a:rPr lang="en-US" dirty="0"/>
              <a:t>N</a:t>
            </a:r>
            <a:r>
              <a:rPr lang="en-US" dirty="0" smtClean="0"/>
              <a:t>ext slide please…</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Why Eigenvectors?</a:t>
            </a:r>
            <a:endParaRPr lang="en-US" dirty="0"/>
          </a:p>
        </p:txBody>
      </p:sp>
      <p:sp>
        <p:nvSpPr>
          <p:cNvPr id="3" name="Content Placeholder 2"/>
          <p:cNvSpPr>
            <a:spLocks noGrp="1"/>
          </p:cNvSpPr>
          <p:nvPr>
            <p:ph idx="1"/>
          </p:nvPr>
        </p:nvSpPr>
        <p:spPr>
          <a:xfrm>
            <a:off x="609600" y="1219200"/>
            <a:ext cx="8153400" cy="4953000"/>
          </a:xfrm>
        </p:spPr>
        <p:txBody>
          <a:bodyPr/>
          <a:lstStyle/>
          <a:p>
            <a:r>
              <a:rPr lang="en-US" dirty="0" smtClean="0"/>
              <a:t>Given any square symmetric matrix </a:t>
            </a:r>
            <a:r>
              <a:rPr lang="en-US" i="1" dirty="0" smtClean="0">
                <a:latin typeface="Arial"/>
                <a:cs typeface="Arial"/>
              </a:rPr>
              <a:t>C</a:t>
            </a:r>
            <a:r>
              <a:rPr lang="en-US" dirty="0" smtClean="0"/>
              <a:t>  </a:t>
            </a:r>
          </a:p>
          <a:p>
            <a:r>
              <a:rPr lang="en-US" dirty="0" smtClean="0"/>
              <a:t>Let </a:t>
            </a:r>
            <a:r>
              <a:rPr lang="en-US" i="1" dirty="0" smtClean="0">
                <a:latin typeface="Arial"/>
                <a:cs typeface="Arial"/>
              </a:rPr>
              <a:t>E</a:t>
            </a:r>
            <a:r>
              <a:rPr lang="en-US" dirty="0" smtClean="0"/>
              <a:t> be matrix of eigenvectors</a:t>
            </a:r>
          </a:p>
          <a:p>
            <a:pPr lvl="1"/>
            <a:r>
              <a:rPr lang="en-US" dirty="0" smtClean="0"/>
              <a:t>I.e., </a:t>
            </a:r>
            <a:r>
              <a:rPr lang="en-US" i="1" dirty="0" err="1" smtClean="0">
                <a:latin typeface="Arial"/>
                <a:cs typeface="Arial"/>
              </a:rPr>
              <a:t>i</a:t>
            </a:r>
            <a:r>
              <a:rPr lang="en-US" baseline="30000" dirty="0" err="1" smtClean="0"/>
              <a:t>th</a:t>
            </a:r>
            <a:r>
              <a:rPr lang="en-US" dirty="0" smtClean="0"/>
              <a:t> column of </a:t>
            </a:r>
            <a:r>
              <a:rPr lang="en-US" i="1" dirty="0" smtClean="0">
                <a:latin typeface="Arial"/>
                <a:cs typeface="Arial"/>
              </a:rPr>
              <a:t>E</a:t>
            </a:r>
            <a:r>
              <a:rPr lang="en-US" dirty="0" smtClean="0"/>
              <a:t> is </a:t>
            </a:r>
            <a:r>
              <a:rPr lang="en-US" i="1" dirty="0" err="1" smtClean="0">
                <a:latin typeface="Arial"/>
                <a:cs typeface="Arial"/>
              </a:rPr>
              <a:t>i</a:t>
            </a:r>
            <a:r>
              <a:rPr lang="en-US" baseline="30000" dirty="0" err="1" smtClean="0"/>
              <a:t>th</a:t>
            </a:r>
            <a:r>
              <a:rPr lang="en-US" dirty="0" smtClean="0"/>
              <a:t> eigenvector of </a:t>
            </a:r>
            <a:r>
              <a:rPr lang="en-US" i="1" dirty="0" smtClean="0">
                <a:latin typeface="Arial"/>
                <a:cs typeface="Arial"/>
              </a:rPr>
              <a:t>C</a:t>
            </a:r>
            <a:r>
              <a:rPr lang="en-US" dirty="0" smtClean="0"/>
              <a:t>  </a:t>
            </a:r>
          </a:p>
          <a:p>
            <a:r>
              <a:rPr lang="en-US" dirty="0" smtClean="0"/>
              <a:t>By well-known theorem, </a:t>
            </a:r>
            <a:r>
              <a:rPr lang="en-US" i="1" dirty="0" smtClean="0">
                <a:latin typeface="Arial"/>
                <a:cs typeface="Arial"/>
              </a:rPr>
              <a:t>C </a:t>
            </a:r>
            <a:r>
              <a:rPr lang="en-US" dirty="0" smtClean="0">
                <a:latin typeface="Arial"/>
                <a:cs typeface="Arial"/>
              </a:rPr>
              <a:t>=</a:t>
            </a:r>
            <a:r>
              <a:rPr lang="en-US" i="1" dirty="0" smtClean="0">
                <a:latin typeface="Arial"/>
                <a:cs typeface="Arial"/>
              </a:rPr>
              <a:t> EDE</a:t>
            </a:r>
            <a:r>
              <a:rPr lang="en-US" baseline="30000" dirty="0" smtClean="0">
                <a:latin typeface="Arial"/>
                <a:cs typeface="Arial"/>
              </a:rPr>
              <a:t>T</a:t>
            </a:r>
            <a:r>
              <a:rPr lang="en-US" dirty="0" smtClean="0"/>
              <a:t> where </a:t>
            </a:r>
            <a:r>
              <a:rPr lang="en-US" i="1" dirty="0" smtClean="0">
                <a:latin typeface="Arial"/>
                <a:cs typeface="Arial"/>
              </a:rPr>
              <a:t>D</a:t>
            </a:r>
            <a:r>
              <a:rPr lang="en-US" dirty="0" smtClean="0"/>
              <a:t> is diagonal, and </a:t>
            </a:r>
            <a:r>
              <a:rPr lang="en-US" i="1" dirty="0" smtClean="0">
                <a:latin typeface="Arial"/>
                <a:cs typeface="Arial"/>
              </a:rPr>
              <a:t>E</a:t>
            </a:r>
            <a:r>
              <a:rPr lang="en-US" baseline="30000" dirty="0" smtClean="0">
                <a:latin typeface="Arial"/>
                <a:cs typeface="Arial"/>
              </a:rPr>
              <a:t>T</a:t>
            </a:r>
            <a:r>
              <a:rPr lang="en-US" dirty="0" smtClean="0">
                <a:latin typeface="Arial"/>
                <a:cs typeface="Arial"/>
              </a:rPr>
              <a:t> = </a:t>
            </a:r>
            <a:r>
              <a:rPr lang="en-US" i="1" dirty="0" smtClean="0">
                <a:latin typeface="Arial"/>
                <a:cs typeface="Arial"/>
              </a:rPr>
              <a:t>E</a:t>
            </a:r>
            <a:r>
              <a:rPr lang="en-US" baseline="30000" dirty="0" smtClean="0">
                <a:latin typeface="Arial"/>
                <a:cs typeface="Arial"/>
              </a:rPr>
              <a:t>-1</a:t>
            </a:r>
            <a:r>
              <a:rPr lang="en-US" dirty="0" smtClean="0"/>
              <a:t>   </a:t>
            </a:r>
          </a:p>
          <a:p>
            <a:r>
              <a:rPr lang="en-US" dirty="0" smtClean="0"/>
              <a:t>Which implies </a:t>
            </a:r>
            <a:r>
              <a:rPr lang="en-US" i="1" dirty="0" smtClean="0">
                <a:latin typeface="Arial"/>
                <a:cs typeface="Arial"/>
              </a:rPr>
              <a:t>E</a:t>
            </a:r>
            <a:r>
              <a:rPr lang="en-US" baseline="30000" dirty="0" smtClean="0">
                <a:latin typeface="Arial"/>
                <a:cs typeface="Arial"/>
              </a:rPr>
              <a:t>T</a:t>
            </a:r>
            <a:r>
              <a:rPr lang="en-US" i="1" dirty="0" smtClean="0">
                <a:latin typeface="Arial"/>
                <a:cs typeface="Arial"/>
              </a:rPr>
              <a:t>CE </a:t>
            </a:r>
            <a:r>
              <a:rPr lang="en-US" dirty="0" smtClean="0">
                <a:latin typeface="Arial"/>
                <a:cs typeface="Arial"/>
              </a:rPr>
              <a:t>=</a:t>
            </a:r>
            <a:r>
              <a:rPr lang="en-US" i="1" dirty="0" smtClean="0">
                <a:latin typeface="Arial"/>
                <a:cs typeface="Arial"/>
              </a:rPr>
              <a:t> D</a:t>
            </a:r>
            <a:r>
              <a:rPr lang="en-US" dirty="0" smtClean="0"/>
              <a:t>  </a:t>
            </a:r>
          </a:p>
          <a:p>
            <a:pPr lvl="1"/>
            <a:r>
              <a:rPr lang="en-US" dirty="0"/>
              <a:t>E</a:t>
            </a:r>
            <a:r>
              <a:rPr lang="en-US" dirty="0" smtClean="0"/>
              <a:t>igenvectors “</a:t>
            </a:r>
            <a:r>
              <a:rPr lang="en-US" dirty="0" err="1" smtClean="0"/>
              <a:t>diagonalize</a:t>
            </a:r>
            <a:r>
              <a:rPr lang="en-US" dirty="0" smtClean="0"/>
              <a:t>” matrix </a:t>
            </a:r>
            <a:r>
              <a:rPr lang="en-US" i="1" dirty="0" smtClean="0">
                <a:latin typeface="Arial"/>
                <a:cs typeface="Arial"/>
              </a:rPr>
              <a:t>C</a:t>
            </a:r>
            <a:r>
              <a:rPr lang="en-US" dirty="0" smtClean="0"/>
              <a:t>  </a:t>
            </a:r>
          </a:p>
          <a:p>
            <a:pPr lvl="1"/>
            <a:r>
              <a:rPr lang="en-US" dirty="0"/>
              <a:t>D</a:t>
            </a:r>
            <a:r>
              <a:rPr lang="en-US" dirty="0" smtClean="0"/>
              <a:t>iagonal matrix is ideal case </a:t>
            </a:r>
            <a:r>
              <a:rPr lang="en-US" dirty="0" err="1" smtClean="0"/>
              <a:t>wrt</a:t>
            </a:r>
            <a:r>
              <a:rPr lang="en-US" dirty="0" smtClean="0"/>
              <a:t> PCA</a:t>
            </a:r>
          </a:p>
          <a:p>
            <a:pPr lvl="1"/>
            <a:r>
              <a:rPr lang="en-US" dirty="0" smtClean="0"/>
              <a:t>Eigenvalues are the elements of </a:t>
            </a:r>
            <a:r>
              <a:rPr lang="en-US" i="1" dirty="0">
                <a:latin typeface="Arial"/>
                <a:cs typeface="Arial"/>
              </a:rPr>
              <a:t>D</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Eigenvectors?</a:t>
            </a:r>
            <a:endParaRPr lang="en-US" dirty="0"/>
          </a:p>
        </p:txBody>
      </p:sp>
      <p:sp>
        <p:nvSpPr>
          <p:cNvPr id="3" name="Content Placeholder 2"/>
          <p:cNvSpPr>
            <a:spLocks noGrp="1"/>
          </p:cNvSpPr>
          <p:nvPr>
            <p:ph idx="1"/>
          </p:nvPr>
        </p:nvSpPr>
        <p:spPr/>
        <p:txBody>
          <a:bodyPr/>
          <a:lstStyle/>
          <a:p>
            <a:r>
              <a:rPr lang="en-US" dirty="0" smtClean="0"/>
              <a:t>We cannot choose the matrix </a:t>
            </a:r>
            <a:r>
              <a:rPr lang="en-US" i="1" dirty="0" smtClean="0">
                <a:latin typeface="Arial"/>
                <a:cs typeface="Arial"/>
              </a:rPr>
              <a:t>C</a:t>
            </a:r>
            <a:r>
              <a:rPr lang="en-US" dirty="0" smtClean="0"/>
              <a:t>  </a:t>
            </a:r>
          </a:p>
          <a:p>
            <a:pPr lvl="1"/>
            <a:r>
              <a:rPr lang="en-US" dirty="0" smtClean="0"/>
              <a:t>Since it comes from the data</a:t>
            </a:r>
          </a:p>
          <a:p>
            <a:r>
              <a:rPr lang="en-US" dirty="0" smtClean="0"/>
              <a:t>So, </a:t>
            </a:r>
            <a:r>
              <a:rPr lang="en-US" i="1" dirty="0" smtClean="0">
                <a:latin typeface="Arial"/>
                <a:cs typeface="Arial"/>
              </a:rPr>
              <a:t>C</a:t>
            </a:r>
            <a:r>
              <a:rPr lang="en-US" dirty="0" smtClean="0"/>
              <a:t> won’t be ideal, in general</a:t>
            </a:r>
          </a:p>
          <a:p>
            <a:pPr lvl="1"/>
            <a:r>
              <a:rPr lang="en-US" dirty="0" smtClean="0"/>
              <a:t>Recall, ideal case is diagonal matrix</a:t>
            </a:r>
          </a:p>
          <a:p>
            <a:r>
              <a:rPr lang="en-US" dirty="0" smtClean="0"/>
              <a:t>The best we can do is </a:t>
            </a:r>
            <a:r>
              <a:rPr lang="en-US" dirty="0" err="1" smtClean="0"/>
              <a:t>diagonalize</a:t>
            </a:r>
            <a:r>
              <a:rPr lang="en-US" dirty="0" smtClean="0"/>
              <a:t> </a:t>
            </a:r>
            <a:r>
              <a:rPr lang="en-US" i="1" dirty="0" smtClean="0">
                <a:latin typeface="Arial"/>
                <a:cs typeface="Arial"/>
              </a:rPr>
              <a:t>C…</a:t>
            </a:r>
            <a:r>
              <a:rPr lang="en-US" dirty="0" smtClean="0"/>
              <a:t> </a:t>
            </a:r>
          </a:p>
          <a:p>
            <a:pPr lvl="1"/>
            <a:r>
              <a:rPr lang="en-US" dirty="0" smtClean="0"/>
              <a:t>…to reveal “hidden” structure</a:t>
            </a:r>
          </a:p>
          <a:p>
            <a:r>
              <a:rPr lang="en-US" dirty="0" smtClean="0"/>
              <a:t>Lots of ways to </a:t>
            </a:r>
            <a:r>
              <a:rPr lang="en-US" dirty="0" err="1" smtClean="0"/>
              <a:t>diagonalize</a:t>
            </a:r>
            <a:r>
              <a:rPr lang="en-US" dirty="0" smtClean="0"/>
              <a:t>…</a:t>
            </a:r>
          </a:p>
          <a:p>
            <a:pPr lvl="1"/>
            <a:r>
              <a:rPr lang="en-US" dirty="0" smtClean="0"/>
              <a:t>Eigenvectors “best” way to </a:t>
            </a:r>
            <a:r>
              <a:rPr lang="en-US" dirty="0" err="1" smtClean="0"/>
              <a:t>diagonalize</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7772400" cy="1143000"/>
          </a:xfrm>
        </p:spPr>
        <p:txBody>
          <a:bodyPr/>
          <a:lstStyle/>
          <a:p>
            <a:r>
              <a:rPr lang="en-US" dirty="0" smtClean="0"/>
              <a:t>Linear Algebra Basics</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143000"/>
          </a:xfrm>
        </p:spPr>
        <p:txBody>
          <a:bodyPr/>
          <a:lstStyle/>
          <a:p>
            <a:r>
              <a:rPr lang="en-US" dirty="0" smtClean="0"/>
              <a:t>Technical Issue</a:t>
            </a:r>
            <a:endParaRPr lang="en-US" dirty="0"/>
          </a:p>
        </p:txBody>
      </p:sp>
      <p:sp>
        <p:nvSpPr>
          <p:cNvPr id="3" name="Content Placeholder 2"/>
          <p:cNvSpPr>
            <a:spLocks noGrp="1"/>
          </p:cNvSpPr>
          <p:nvPr>
            <p:ph idx="1"/>
          </p:nvPr>
        </p:nvSpPr>
        <p:spPr>
          <a:xfrm>
            <a:off x="685800" y="1676400"/>
            <a:ext cx="7924800" cy="4419600"/>
          </a:xfrm>
        </p:spPr>
        <p:txBody>
          <a:bodyPr/>
          <a:lstStyle/>
          <a:p>
            <a:r>
              <a:rPr lang="en-US" sz="2800" dirty="0" smtClean="0"/>
              <a:t>There is a practical difficulty</a:t>
            </a:r>
          </a:p>
          <a:p>
            <a:pPr lvl="1"/>
            <a:r>
              <a:rPr lang="en-US" sz="2400" dirty="0" smtClean="0"/>
              <a:t>This issue arises in applications we consider</a:t>
            </a:r>
          </a:p>
          <a:p>
            <a:r>
              <a:rPr lang="en-US" sz="2800" dirty="0" smtClean="0"/>
              <a:t>Recall that </a:t>
            </a:r>
            <a:r>
              <a:rPr lang="en-US" sz="2800" i="1" dirty="0" smtClean="0">
                <a:latin typeface="Arial"/>
                <a:cs typeface="Arial"/>
              </a:rPr>
              <a:t>A</a:t>
            </a:r>
            <a:r>
              <a:rPr lang="en-US" sz="2800" dirty="0" smtClean="0"/>
              <a:t> is </a:t>
            </a:r>
            <a:r>
              <a:rPr lang="en-US" sz="2800" i="1" dirty="0" err="1" smtClean="0">
                <a:latin typeface="Arial"/>
                <a:cs typeface="Arial"/>
              </a:rPr>
              <a:t>m</a:t>
            </a:r>
            <a:r>
              <a:rPr lang="en-US" sz="2800" dirty="0" smtClean="0">
                <a:latin typeface="Arial"/>
                <a:cs typeface="Arial"/>
              </a:rPr>
              <a:t> </a:t>
            </a:r>
            <a:r>
              <a:rPr lang="en-US" sz="2800" dirty="0" err="1" smtClean="0">
                <a:latin typeface="Arial"/>
                <a:cs typeface="Arial"/>
              </a:rPr>
              <a:t>x</a:t>
            </a:r>
            <a:r>
              <a:rPr lang="en-US" sz="2800" dirty="0" smtClean="0">
                <a:latin typeface="Arial"/>
                <a:cs typeface="Arial"/>
              </a:rPr>
              <a:t> </a:t>
            </a:r>
            <a:r>
              <a:rPr lang="en-US" sz="2800" i="1" dirty="0" err="1" smtClean="0">
                <a:latin typeface="Arial"/>
                <a:cs typeface="Arial"/>
              </a:rPr>
              <a:t>n</a:t>
            </a:r>
            <a:r>
              <a:rPr lang="en-US" sz="2800" dirty="0" smtClean="0"/>
              <a:t>  </a:t>
            </a:r>
          </a:p>
          <a:p>
            <a:pPr lvl="1"/>
            <a:r>
              <a:rPr lang="en-US" sz="2400" dirty="0" smtClean="0"/>
              <a:t>Where </a:t>
            </a:r>
            <a:r>
              <a:rPr lang="en-US" sz="2400" i="1" dirty="0" smtClean="0">
                <a:latin typeface="Arial"/>
                <a:cs typeface="Arial"/>
              </a:rPr>
              <a:t>m</a:t>
            </a:r>
            <a:r>
              <a:rPr lang="en-US" sz="2400" dirty="0" smtClean="0"/>
              <a:t> is number of “measurements”</a:t>
            </a:r>
          </a:p>
          <a:p>
            <a:pPr lvl="1"/>
            <a:r>
              <a:rPr lang="en-US" sz="2400" dirty="0" smtClean="0"/>
              <a:t>And </a:t>
            </a:r>
            <a:r>
              <a:rPr lang="en-US" sz="2400" i="1" dirty="0" smtClean="0">
                <a:latin typeface="Arial"/>
                <a:cs typeface="Arial"/>
              </a:rPr>
              <a:t>n</a:t>
            </a:r>
            <a:r>
              <a:rPr lang="en-US" sz="2400" dirty="0" smtClean="0"/>
              <a:t> is number of “experiments”</a:t>
            </a:r>
          </a:p>
          <a:p>
            <a:r>
              <a:rPr lang="en-US" sz="2800" dirty="0" smtClean="0"/>
              <a:t>And </a:t>
            </a:r>
            <a:r>
              <a:rPr lang="en-US" sz="2800" i="1" dirty="0" smtClean="0">
                <a:latin typeface="Arial"/>
                <a:cs typeface="Arial"/>
              </a:rPr>
              <a:t>C </a:t>
            </a:r>
            <a:r>
              <a:rPr lang="en-US" sz="2800" dirty="0" smtClean="0">
                <a:latin typeface="Arial"/>
                <a:cs typeface="Arial"/>
              </a:rPr>
              <a:t>=</a:t>
            </a:r>
            <a:r>
              <a:rPr lang="en-US" sz="2800" i="1" dirty="0" smtClean="0">
                <a:latin typeface="Arial"/>
                <a:cs typeface="Arial"/>
              </a:rPr>
              <a:t> </a:t>
            </a:r>
            <a:r>
              <a:rPr lang="en-US" sz="2800" dirty="0" smtClean="0">
                <a:latin typeface="Arial"/>
                <a:cs typeface="Arial"/>
              </a:rPr>
              <a:t>1/</a:t>
            </a:r>
            <a:r>
              <a:rPr lang="en-US" sz="2800" i="1" dirty="0" smtClean="0">
                <a:latin typeface="Arial"/>
                <a:cs typeface="Arial"/>
              </a:rPr>
              <a:t>n AA</a:t>
            </a:r>
            <a:r>
              <a:rPr lang="en-US" sz="2800" baseline="30000" dirty="0" smtClean="0">
                <a:latin typeface="Arial"/>
                <a:cs typeface="Arial"/>
              </a:rPr>
              <a:t>T</a:t>
            </a:r>
            <a:r>
              <a:rPr lang="en-US" sz="2800" dirty="0" smtClean="0"/>
              <a:t>, so that </a:t>
            </a:r>
            <a:r>
              <a:rPr lang="en-US" sz="2800" i="1" dirty="0" smtClean="0">
                <a:latin typeface="Arial"/>
                <a:cs typeface="Arial"/>
              </a:rPr>
              <a:t>C</a:t>
            </a:r>
            <a:r>
              <a:rPr lang="en-US" sz="2800" dirty="0" smtClean="0"/>
              <a:t> is </a:t>
            </a:r>
            <a:r>
              <a:rPr lang="en-US" sz="2800" i="1" dirty="0" err="1" smtClean="0">
                <a:latin typeface="Arial"/>
                <a:cs typeface="Arial"/>
              </a:rPr>
              <a:t>m</a:t>
            </a:r>
            <a:r>
              <a:rPr lang="en-US" sz="2800" i="1" dirty="0" smtClean="0">
                <a:latin typeface="Arial"/>
                <a:cs typeface="Arial"/>
              </a:rPr>
              <a:t> </a:t>
            </a:r>
            <a:r>
              <a:rPr lang="en-US" sz="2800" dirty="0" err="1" smtClean="0">
                <a:latin typeface="Arial"/>
                <a:cs typeface="Arial"/>
              </a:rPr>
              <a:t>x</a:t>
            </a:r>
            <a:r>
              <a:rPr lang="en-US" sz="2800" i="1" dirty="0" smtClean="0">
                <a:latin typeface="Arial"/>
                <a:cs typeface="Arial"/>
              </a:rPr>
              <a:t> </a:t>
            </a:r>
            <a:r>
              <a:rPr lang="en-US" sz="2800" i="1" dirty="0" err="1" smtClean="0">
                <a:latin typeface="Arial"/>
                <a:cs typeface="Arial"/>
              </a:rPr>
              <a:t>m</a:t>
            </a:r>
            <a:r>
              <a:rPr lang="en-US" sz="2800" dirty="0" smtClean="0"/>
              <a:t>    </a:t>
            </a:r>
          </a:p>
          <a:p>
            <a:r>
              <a:rPr lang="en-US" sz="2800" dirty="0" smtClean="0"/>
              <a:t>Often, </a:t>
            </a:r>
            <a:r>
              <a:rPr lang="en-US" sz="2800" i="1" dirty="0" err="1" smtClean="0">
                <a:latin typeface="Arial"/>
                <a:cs typeface="Arial"/>
              </a:rPr>
              <a:t>m</a:t>
            </a:r>
            <a:r>
              <a:rPr lang="en-US" sz="2800" dirty="0" smtClean="0"/>
              <a:t> is much, much bigger than </a:t>
            </a:r>
            <a:r>
              <a:rPr lang="en-US" sz="2800" i="1" dirty="0" err="1" smtClean="0">
                <a:latin typeface="Arial"/>
                <a:cs typeface="Arial"/>
              </a:rPr>
              <a:t>n</a:t>
            </a:r>
            <a:r>
              <a:rPr lang="en-US" sz="2800" dirty="0" smtClean="0"/>
              <a:t>   </a:t>
            </a:r>
          </a:p>
          <a:p>
            <a:r>
              <a:rPr lang="en-US" sz="2800" dirty="0" smtClean="0"/>
              <a:t>Hence, </a:t>
            </a:r>
            <a:r>
              <a:rPr lang="en-US" sz="2800" i="1" dirty="0" smtClean="0">
                <a:latin typeface="Arial"/>
                <a:cs typeface="Arial"/>
              </a:rPr>
              <a:t>C</a:t>
            </a:r>
            <a:r>
              <a:rPr lang="en-US" sz="2800" dirty="0" smtClean="0"/>
              <a:t> may be a HUGE matrix</a:t>
            </a:r>
          </a:p>
          <a:p>
            <a:pPr lvl="1"/>
            <a:r>
              <a:rPr lang="en-US" sz="2400" dirty="0" smtClean="0"/>
              <a:t>For training, we must find eigenvectors of </a:t>
            </a:r>
            <a:r>
              <a:rPr lang="en-US" sz="2400" i="1" dirty="0" smtClean="0">
                <a:latin typeface="Arial"/>
                <a:cs typeface="Arial"/>
              </a:rPr>
              <a:t>C</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Efficient Training</a:t>
            </a:r>
            <a:endParaRPr lang="en-US" dirty="0"/>
          </a:p>
        </p:txBody>
      </p:sp>
      <p:sp>
        <p:nvSpPr>
          <p:cNvPr id="3" name="Content Placeholder 2"/>
          <p:cNvSpPr>
            <a:spLocks noGrp="1"/>
          </p:cNvSpPr>
          <p:nvPr>
            <p:ph idx="1"/>
          </p:nvPr>
        </p:nvSpPr>
        <p:spPr/>
        <p:txBody>
          <a:bodyPr/>
          <a:lstStyle/>
          <a:p>
            <a:r>
              <a:rPr lang="en-US" dirty="0" smtClean="0"/>
              <a:t>Instead of </a:t>
            </a:r>
            <a:r>
              <a:rPr lang="en-US" i="1" dirty="0" smtClean="0">
                <a:latin typeface="Arial"/>
                <a:cs typeface="Arial"/>
              </a:rPr>
              <a:t>C </a:t>
            </a:r>
            <a:r>
              <a:rPr lang="en-US" dirty="0" smtClean="0">
                <a:latin typeface="Arial"/>
                <a:cs typeface="Arial"/>
              </a:rPr>
              <a:t>= 1/</a:t>
            </a:r>
            <a:r>
              <a:rPr lang="en-US" i="1" dirty="0" smtClean="0">
                <a:latin typeface="Arial"/>
                <a:cs typeface="Arial"/>
              </a:rPr>
              <a:t>n AA</a:t>
            </a:r>
            <a:r>
              <a:rPr lang="en-US" baseline="30000" dirty="0" smtClean="0">
                <a:latin typeface="Arial"/>
                <a:cs typeface="Arial"/>
              </a:rPr>
              <a:t>T</a:t>
            </a:r>
            <a:r>
              <a:rPr lang="en-US" dirty="0" smtClean="0"/>
              <a:t>, suppose that we start with </a:t>
            </a:r>
            <a:r>
              <a:rPr lang="en-US" i="1" dirty="0" smtClean="0">
                <a:latin typeface="Arial"/>
                <a:cs typeface="Arial"/>
              </a:rPr>
              <a:t>L </a:t>
            </a:r>
            <a:r>
              <a:rPr lang="en-US" dirty="0" smtClean="0">
                <a:latin typeface="Arial"/>
                <a:cs typeface="Arial"/>
              </a:rPr>
              <a:t>= 1/</a:t>
            </a:r>
            <a:r>
              <a:rPr lang="en-US" i="1" dirty="0" smtClean="0">
                <a:latin typeface="Arial"/>
                <a:cs typeface="Arial"/>
              </a:rPr>
              <a:t>n A</a:t>
            </a:r>
            <a:r>
              <a:rPr lang="en-US" baseline="30000" dirty="0" smtClean="0">
                <a:latin typeface="Arial"/>
                <a:cs typeface="Arial"/>
              </a:rPr>
              <a:t>T</a:t>
            </a:r>
            <a:r>
              <a:rPr lang="en-US" i="1" dirty="0" smtClean="0">
                <a:latin typeface="Arial"/>
                <a:cs typeface="Arial"/>
              </a:rPr>
              <a:t>A</a:t>
            </a:r>
            <a:r>
              <a:rPr lang="en-US" dirty="0" smtClean="0"/>
              <a:t>   </a:t>
            </a:r>
          </a:p>
          <a:p>
            <a:r>
              <a:rPr lang="en-US" dirty="0" smtClean="0"/>
              <a:t>Note that </a:t>
            </a:r>
            <a:r>
              <a:rPr lang="en-US" i="1" dirty="0" smtClean="0">
                <a:latin typeface="Arial"/>
                <a:cs typeface="Arial"/>
              </a:rPr>
              <a:t>L</a:t>
            </a:r>
            <a:r>
              <a:rPr lang="en-US" dirty="0" smtClean="0"/>
              <a:t> is </a:t>
            </a:r>
            <a:r>
              <a:rPr lang="en-US" i="1" dirty="0" err="1" smtClean="0">
                <a:latin typeface="Arial"/>
                <a:cs typeface="Arial"/>
              </a:rPr>
              <a:t>n</a:t>
            </a:r>
            <a:r>
              <a:rPr lang="en-US" i="1" dirty="0" smtClean="0">
                <a:latin typeface="Arial"/>
                <a:cs typeface="Arial"/>
              </a:rPr>
              <a:t> </a:t>
            </a:r>
            <a:r>
              <a:rPr lang="en-US" dirty="0" err="1" smtClean="0">
                <a:latin typeface="Arial"/>
                <a:cs typeface="Arial"/>
              </a:rPr>
              <a:t>x</a:t>
            </a:r>
            <a:r>
              <a:rPr lang="en-US" i="1" dirty="0" smtClean="0">
                <a:latin typeface="Arial"/>
                <a:cs typeface="Arial"/>
              </a:rPr>
              <a:t> </a:t>
            </a:r>
            <a:r>
              <a:rPr lang="en-US" i="1" dirty="0" err="1" smtClean="0">
                <a:latin typeface="Arial"/>
                <a:cs typeface="Arial"/>
              </a:rPr>
              <a:t>n</a:t>
            </a:r>
            <a:r>
              <a:rPr lang="en-US" dirty="0" smtClean="0"/>
              <a:t>, while </a:t>
            </a:r>
            <a:r>
              <a:rPr lang="en-US" i="1" dirty="0" smtClean="0">
                <a:latin typeface="Arial"/>
                <a:cs typeface="Arial"/>
              </a:rPr>
              <a:t>C</a:t>
            </a:r>
            <a:r>
              <a:rPr lang="en-US" dirty="0" smtClean="0"/>
              <a:t> is </a:t>
            </a:r>
            <a:r>
              <a:rPr lang="en-US" i="1" dirty="0" err="1" smtClean="0">
                <a:latin typeface="Arial"/>
                <a:cs typeface="Arial"/>
              </a:rPr>
              <a:t>m</a:t>
            </a:r>
            <a:r>
              <a:rPr lang="en-US" i="1" dirty="0" smtClean="0">
                <a:latin typeface="Arial"/>
                <a:cs typeface="Arial"/>
              </a:rPr>
              <a:t> </a:t>
            </a:r>
            <a:r>
              <a:rPr lang="en-US" dirty="0" err="1" smtClean="0">
                <a:latin typeface="Arial"/>
                <a:cs typeface="Arial"/>
              </a:rPr>
              <a:t>x</a:t>
            </a:r>
            <a:r>
              <a:rPr lang="en-US" i="1" dirty="0" smtClean="0">
                <a:latin typeface="Arial"/>
                <a:cs typeface="Arial"/>
              </a:rPr>
              <a:t> </a:t>
            </a:r>
            <a:r>
              <a:rPr lang="en-US" i="1" dirty="0" err="1" smtClean="0">
                <a:latin typeface="Arial"/>
                <a:cs typeface="Arial"/>
              </a:rPr>
              <a:t>m</a:t>
            </a:r>
            <a:r>
              <a:rPr lang="en-US" dirty="0" smtClean="0"/>
              <a:t> </a:t>
            </a:r>
          </a:p>
          <a:p>
            <a:pPr lvl="1"/>
            <a:r>
              <a:rPr lang="en-US" dirty="0" smtClean="0"/>
              <a:t>Often, </a:t>
            </a:r>
            <a:r>
              <a:rPr lang="en-US" i="1" dirty="0" smtClean="0">
                <a:latin typeface="Arial"/>
                <a:cs typeface="Arial"/>
              </a:rPr>
              <a:t>L</a:t>
            </a:r>
            <a:r>
              <a:rPr lang="en-US" dirty="0" smtClean="0"/>
              <a:t> is much</a:t>
            </a:r>
            <a:r>
              <a:rPr lang="en-US" dirty="0"/>
              <a:t> </a:t>
            </a:r>
            <a:r>
              <a:rPr lang="en-US" dirty="0" smtClean="0"/>
              <a:t>(much) smaller than </a:t>
            </a:r>
            <a:r>
              <a:rPr lang="en-US" i="1" dirty="0" smtClean="0">
                <a:latin typeface="Arial"/>
                <a:cs typeface="Arial"/>
              </a:rPr>
              <a:t>C</a:t>
            </a:r>
            <a:r>
              <a:rPr lang="en-US" dirty="0" smtClean="0"/>
              <a:t>   </a:t>
            </a:r>
          </a:p>
          <a:p>
            <a:r>
              <a:rPr lang="en-US" dirty="0" smtClean="0"/>
              <a:t>Find eigenvector </a:t>
            </a:r>
            <a:r>
              <a:rPr lang="en-US" i="1" dirty="0" smtClean="0">
                <a:latin typeface="Arial"/>
                <a:cs typeface="Arial"/>
              </a:rPr>
              <a:t>x</a:t>
            </a:r>
            <a:r>
              <a:rPr lang="en-US" dirty="0" smtClean="0"/>
              <a:t>, eigenvalue </a:t>
            </a:r>
            <a:r>
              <a:rPr lang="en-US" dirty="0" err="1" smtClean="0">
                <a:latin typeface="Arial"/>
                <a:cs typeface="Arial"/>
              </a:rPr>
              <a:t>λ</a:t>
            </a:r>
            <a:r>
              <a:rPr lang="en-US" dirty="0" smtClean="0"/>
              <a:t>, of </a:t>
            </a:r>
            <a:r>
              <a:rPr lang="en-US" i="1" dirty="0" smtClean="0">
                <a:latin typeface="Arial"/>
                <a:cs typeface="Arial"/>
              </a:rPr>
              <a:t>L</a:t>
            </a:r>
            <a:r>
              <a:rPr lang="en-US" dirty="0" smtClean="0"/>
              <a:t>     </a:t>
            </a:r>
          </a:p>
          <a:p>
            <a:pPr lvl="1"/>
            <a:r>
              <a:rPr lang="en-US" dirty="0" smtClean="0"/>
              <a:t>That is, </a:t>
            </a:r>
            <a:r>
              <a:rPr lang="en-US" i="1" dirty="0" smtClean="0">
                <a:latin typeface="Arial"/>
                <a:cs typeface="Arial"/>
              </a:rPr>
              <a:t>Lx </a:t>
            </a:r>
            <a:r>
              <a:rPr lang="en-US" dirty="0" smtClean="0">
                <a:latin typeface="Arial"/>
                <a:cs typeface="Arial"/>
              </a:rPr>
              <a:t>= </a:t>
            </a:r>
            <a:r>
              <a:rPr lang="en-US" dirty="0" err="1" smtClean="0">
                <a:latin typeface="Arial"/>
                <a:cs typeface="Arial"/>
              </a:rPr>
              <a:t>λ</a:t>
            </a:r>
            <a:r>
              <a:rPr lang="en-US" i="1" dirty="0" err="1" smtClean="0">
                <a:latin typeface="Arial"/>
                <a:cs typeface="Arial"/>
              </a:rPr>
              <a:t>x</a:t>
            </a:r>
            <a:r>
              <a:rPr lang="en-US" dirty="0" smtClean="0"/>
              <a:t>   </a:t>
            </a:r>
          </a:p>
          <a:p>
            <a:r>
              <a:rPr lang="en-US" dirty="0" smtClean="0"/>
              <a:t>Then </a:t>
            </a:r>
            <a:r>
              <a:rPr lang="en-US" i="1" dirty="0" err="1" smtClean="0">
                <a:latin typeface="Arial"/>
                <a:cs typeface="Arial"/>
              </a:rPr>
              <a:t>ALx</a:t>
            </a:r>
            <a:r>
              <a:rPr lang="en-US" i="1" dirty="0" smtClean="0">
                <a:latin typeface="Arial"/>
                <a:cs typeface="Arial"/>
              </a:rPr>
              <a:t> </a:t>
            </a:r>
            <a:r>
              <a:rPr lang="en-US" dirty="0" smtClean="0">
                <a:latin typeface="Arial"/>
                <a:cs typeface="Arial"/>
              </a:rPr>
              <a:t>= 1/</a:t>
            </a:r>
            <a:r>
              <a:rPr lang="en-US" i="1" dirty="0" smtClean="0">
                <a:latin typeface="Arial"/>
                <a:cs typeface="Arial"/>
              </a:rPr>
              <a:t>n </a:t>
            </a:r>
            <a:r>
              <a:rPr lang="en-US" i="1" dirty="0" err="1" smtClean="0">
                <a:latin typeface="Arial"/>
                <a:cs typeface="Arial"/>
              </a:rPr>
              <a:t>AA</a:t>
            </a:r>
            <a:r>
              <a:rPr lang="en-US" baseline="30000" dirty="0" err="1" smtClean="0">
                <a:latin typeface="Arial"/>
                <a:cs typeface="Arial"/>
              </a:rPr>
              <a:t>T</a:t>
            </a:r>
            <a:r>
              <a:rPr lang="en-US" i="1" dirty="0" err="1" smtClean="0">
                <a:latin typeface="Arial"/>
                <a:cs typeface="Arial"/>
              </a:rPr>
              <a:t>Ax</a:t>
            </a:r>
            <a:r>
              <a:rPr lang="en-US" i="1" dirty="0" smtClean="0">
                <a:latin typeface="Arial"/>
                <a:cs typeface="Arial"/>
              </a:rPr>
              <a:t> = C</a:t>
            </a:r>
            <a:r>
              <a:rPr lang="en-US" dirty="0" smtClean="0">
                <a:latin typeface="Arial"/>
                <a:cs typeface="Arial"/>
              </a:rPr>
              <a:t>(</a:t>
            </a:r>
            <a:r>
              <a:rPr lang="en-US" i="1" dirty="0" smtClean="0">
                <a:latin typeface="Arial"/>
                <a:cs typeface="Arial"/>
              </a:rPr>
              <a:t>Ax</a:t>
            </a:r>
            <a:r>
              <a:rPr lang="en-US" dirty="0" smtClean="0">
                <a:latin typeface="Arial"/>
                <a:cs typeface="Arial"/>
              </a:rPr>
              <a:t>)</a:t>
            </a:r>
            <a:r>
              <a:rPr lang="en-US" i="1" dirty="0" smtClean="0">
                <a:latin typeface="Arial"/>
                <a:cs typeface="Arial"/>
              </a:rPr>
              <a:t> = </a:t>
            </a:r>
            <a:r>
              <a:rPr lang="en-US" dirty="0" err="1" smtClean="0">
                <a:latin typeface="Arial"/>
                <a:cs typeface="Arial"/>
              </a:rPr>
              <a:t>λ</a:t>
            </a:r>
            <a:r>
              <a:rPr lang="en-US" dirty="0" smtClean="0">
                <a:latin typeface="Arial"/>
                <a:cs typeface="Arial"/>
              </a:rPr>
              <a:t>(</a:t>
            </a:r>
            <a:r>
              <a:rPr lang="en-US" i="1" dirty="0" smtClean="0">
                <a:latin typeface="Arial"/>
                <a:cs typeface="Arial"/>
              </a:rPr>
              <a:t>Ax</a:t>
            </a:r>
            <a:r>
              <a:rPr lang="en-US" dirty="0" smtClean="0">
                <a:latin typeface="Arial"/>
                <a:cs typeface="Arial"/>
              </a:rPr>
              <a:t>)</a:t>
            </a:r>
          </a:p>
          <a:p>
            <a:pPr lvl="1"/>
            <a:r>
              <a:rPr lang="en-US" dirty="0" smtClean="0"/>
              <a:t>That is, </a:t>
            </a:r>
            <a:r>
              <a:rPr lang="en-US" i="1" dirty="0" smtClean="0">
                <a:latin typeface="Arial"/>
                <a:cs typeface="Arial"/>
              </a:rPr>
              <a:t>Cy </a:t>
            </a:r>
            <a:r>
              <a:rPr lang="en-US" dirty="0" smtClean="0">
                <a:latin typeface="Arial"/>
                <a:cs typeface="Arial"/>
              </a:rPr>
              <a:t>=</a:t>
            </a:r>
            <a:r>
              <a:rPr lang="en-US" i="1" dirty="0" smtClean="0">
                <a:latin typeface="Arial"/>
                <a:cs typeface="Arial"/>
              </a:rPr>
              <a:t> </a:t>
            </a:r>
            <a:r>
              <a:rPr lang="en-US" dirty="0" err="1" smtClean="0">
                <a:latin typeface="Arial"/>
                <a:cs typeface="Arial"/>
              </a:rPr>
              <a:t>λ</a:t>
            </a:r>
            <a:r>
              <a:rPr lang="en-US" i="1" dirty="0" err="1" smtClean="0">
                <a:latin typeface="Arial"/>
                <a:cs typeface="Arial"/>
              </a:rPr>
              <a:t>y</a:t>
            </a:r>
            <a:r>
              <a:rPr lang="en-US" dirty="0" smtClean="0"/>
              <a:t> where </a:t>
            </a:r>
            <a:r>
              <a:rPr lang="en-US" i="1" dirty="0" err="1" smtClean="0">
                <a:latin typeface="Arial"/>
                <a:cs typeface="Arial"/>
              </a:rPr>
              <a:t>y</a:t>
            </a:r>
            <a:r>
              <a:rPr lang="en-US" i="1" dirty="0" smtClean="0">
                <a:latin typeface="Arial"/>
                <a:cs typeface="Arial"/>
              </a:rPr>
              <a:t> </a:t>
            </a:r>
            <a:r>
              <a:rPr lang="en-US" dirty="0" smtClean="0">
                <a:latin typeface="Arial"/>
                <a:cs typeface="Arial"/>
              </a:rPr>
              <a:t>=</a:t>
            </a:r>
            <a:r>
              <a:rPr lang="en-US" i="1" dirty="0" smtClean="0">
                <a:latin typeface="Arial"/>
                <a:cs typeface="Arial"/>
              </a:rPr>
              <a:t> Ax</a:t>
            </a:r>
            <a:r>
              <a:rPr lang="en-US" dirty="0" smtClean="0"/>
              <a:t>    </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Efficient Training</a:t>
            </a:r>
            <a:endParaRPr lang="en-US" dirty="0"/>
          </a:p>
        </p:txBody>
      </p:sp>
      <p:sp>
        <p:nvSpPr>
          <p:cNvPr id="3" name="Content Placeholder 2"/>
          <p:cNvSpPr>
            <a:spLocks noGrp="1"/>
          </p:cNvSpPr>
          <p:nvPr>
            <p:ph idx="1"/>
          </p:nvPr>
        </p:nvSpPr>
        <p:spPr>
          <a:xfrm>
            <a:off x="533400" y="1676400"/>
            <a:ext cx="8305800" cy="4419600"/>
          </a:xfrm>
        </p:spPr>
        <p:txBody>
          <a:bodyPr/>
          <a:lstStyle/>
          <a:p>
            <a:r>
              <a:rPr lang="en-US" dirty="0" smtClean="0"/>
              <a:t>The bottom line…</a:t>
            </a:r>
          </a:p>
          <a:p>
            <a:r>
              <a:rPr lang="en-US" dirty="0" smtClean="0"/>
              <a:t>Let </a:t>
            </a:r>
            <a:r>
              <a:rPr lang="en-US" i="1" dirty="0" smtClean="0">
                <a:latin typeface="Arial"/>
                <a:cs typeface="Arial"/>
              </a:rPr>
              <a:t>L </a:t>
            </a:r>
            <a:r>
              <a:rPr lang="en-US" dirty="0" smtClean="0">
                <a:latin typeface="Arial"/>
                <a:cs typeface="Arial"/>
              </a:rPr>
              <a:t>= 1/</a:t>
            </a:r>
            <a:r>
              <a:rPr lang="en-US" i="1" dirty="0" smtClean="0">
                <a:latin typeface="Arial"/>
                <a:cs typeface="Arial"/>
              </a:rPr>
              <a:t>n A</a:t>
            </a:r>
            <a:r>
              <a:rPr lang="en-US" baseline="30000" dirty="0" smtClean="0">
                <a:latin typeface="Arial"/>
                <a:cs typeface="Arial"/>
              </a:rPr>
              <a:t>T</a:t>
            </a:r>
            <a:r>
              <a:rPr lang="en-US" i="1" dirty="0" smtClean="0">
                <a:latin typeface="Arial"/>
                <a:cs typeface="Arial"/>
              </a:rPr>
              <a:t>A</a:t>
            </a:r>
            <a:r>
              <a:rPr lang="en-US" dirty="0" smtClean="0"/>
              <a:t> and find its </a:t>
            </a:r>
            <a:r>
              <a:rPr lang="en-US" dirty="0" err="1" smtClean="0"/>
              <a:t>eignevectors</a:t>
            </a:r>
            <a:endParaRPr lang="en-US" dirty="0" smtClean="0"/>
          </a:p>
          <a:p>
            <a:pPr lvl="1"/>
            <a:r>
              <a:rPr lang="en-US" dirty="0" smtClean="0"/>
              <a:t>For each such eigenvector </a:t>
            </a:r>
            <a:r>
              <a:rPr lang="en-US" i="1" dirty="0" err="1" smtClean="0">
                <a:latin typeface="Arial"/>
                <a:cs typeface="Arial"/>
              </a:rPr>
              <a:t>x</a:t>
            </a:r>
            <a:r>
              <a:rPr lang="en-US" dirty="0" smtClean="0"/>
              <a:t>, let </a:t>
            </a:r>
            <a:r>
              <a:rPr lang="en-US" i="1" dirty="0" err="1" smtClean="0">
                <a:latin typeface="Arial"/>
                <a:cs typeface="Arial"/>
              </a:rPr>
              <a:t>y</a:t>
            </a:r>
            <a:r>
              <a:rPr lang="en-US" i="1" dirty="0" smtClean="0">
                <a:latin typeface="Arial"/>
                <a:cs typeface="Arial"/>
              </a:rPr>
              <a:t> </a:t>
            </a:r>
            <a:r>
              <a:rPr lang="en-US" dirty="0" smtClean="0">
                <a:latin typeface="Arial"/>
                <a:cs typeface="Arial"/>
              </a:rPr>
              <a:t>=</a:t>
            </a:r>
            <a:r>
              <a:rPr lang="en-US" i="1" dirty="0" smtClean="0">
                <a:latin typeface="Arial"/>
                <a:cs typeface="Arial"/>
              </a:rPr>
              <a:t> Ax</a:t>
            </a:r>
            <a:r>
              <a:rPr lang="en-US" dirty="0" smtClean="0"/>
              <a:t>    </a:t>
            </a:r>
          </a:p>
          <a:p>
            <a:pPr lvl="1"/>
            <a:r>
              <a:rPr lang="en-US" dirty="0" smtClean="0"/>
              <a:t>Then </a:t>
            </a:r>
            <a:r>
              <a:rPr lang="en-US" i="1" dirty="0" err="1" smtClean="0">
                <a:latin typeface="Arial"/>
                <a:cs typeface="Arial"/>
              </a:rPr>
              <a:t>y</a:t>
            </a:r>
            <a:r>
              <a:rPr lang="en-US" dirty="0" smtClean="0"/>
              <a:t> is eigenvector of </a:t>
            </a:r>
            <a:r>
              <a:rPr lang="en-US" i="1" dirty="0" smtClean="0">
                <a:latin typeface="Arial"/>
                <a:cs typeface="Arial"/>
              </a:rPr>
              <a:t>C </a:t>
            </a:r>
            <a:r>
              <a:rPr lang="en-US" dirty="0" smtClean="0">
                <a:latin typeface="Arial"/>
                <a:cs typeface="Arial"/>
              </a:rPr>
              <a:t>= 1/</a:t>
            </a:r>
            <a:r>
              <a:rPr lang="en-US" i="1" dirty="0" smtClean="0">
                <a:latin typeface="Arial"/>
                <a:cs typeface="Arial"/>
              </a:rPr>
              <a:t>n AA</a:t>
            </a:r>
            <a:r>
              <a:rPr lang="en-US" baseline="30000" dirty="0" smtClean="0">
                <a:latin typeface="Arial"/>
                <a:cs typeface="Arial"/>
              </a:rPr>
              <a:t>T</a:t>
            </a:r>
            <a:r>
              <a:rPr lang="en-US" dirty="0" smtClean="0"/>
              <a:t> with same </a:t>
            </a:r>
            <a:r>
              <a:rPr lang="en-US" dirty="0" err="1" smtClean="0"/>
              <a:t>eigenvalue</a:t>
            </a:r>
            <a:r>
              <a:rPr lang="en-US" dirty="0" smtClean="0"/>
              <a:t> as </a:t>
            </a:r>
            <a:r>
              <a:rPr lang="en-US" i="1" dirty="0" err="1" smtClean="0">
                <a:latin typeface="Arial"/>
                <a:cs typeface="Arial"/>
              </a:rPr>
              <a:t>x</a:t>
            </a:r>
            <a:r>
              <a:rPr lang="en-US" dirty="0" smtClean="0"/>
              <a:t>   </a:t>
            </a:r>
          </a:p>
          <a:p>
            <a:r>
              <a:rPr lang="en-US" dirty="0" smtClean="0"/>
              <a:t>This may be more efficient (Why?)</a:t>
            </a:r>
          </a:p>
          <a:p>
            <a:r>
              <a:rPr lang="en-US" dirty="0" smtClean="0"/>
              <a:t>Note we get </a:t>
            </a:r>
            <a:r>
              <a:rPr lang="en-US" i="1" dirty="0" err="1" smtClean="0">
                <a:latin typeface="Arial"/>
                <a:cs typeface="Arial"/>
              </a:rPr>
              <a:t>n</a:t>
            </a:r>
            <a:r>
              <a:rPr lang="en-US" dirty="0" smtClean="0"/>
              <a:t> (out of </a:t>
            </a:r>
            <a:r>
              <a:rPr lang="en-US" i="1" dirty="0" err="1" smtClean="0">
                <a:latin typeface="Arial"/>
                <a:cs typeface="Arial"/>
              </a:rPr>
              <a:t>m</a:t>
            </a:r>
            <a:r>
              <a:rPr lang="en-US" dirty="0" smtClean="0"/>
              <a:t>) eigenvectors</a:t>
            </a:r>
          </a:p>
          <a:p>
            <a:pPr lvl="1"/>
            <a:r>
              <a:rPr lang="en-US" dirty="0" smtClean="0"/>
              <a:t>But, only </a:t>
            </a:r>
            <a:r>
              <a:rPr lang="en-US" i="1" dirty="0">
                <a:latin typeface="Arial"/>
                <a:cs typeface="Arial"/>
              </a:rPr>
              <a:t>n</a:t>
            </a:r>
            <a:r>
              <a:rPr lang="en-US" dirty="0" smtClean="0"/>
              <a:t> nontrivial eigenvectors anyway </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dirty="0" smtClean="0"/>
              <a:t>Singular Value Decomposition</a:t>
            </a:r>
            <a:endParaRPr lang="en-US" dirty="0"/>
          </a:p>
        </p:txBody>
      </p:sp>
      <p:sp>
        <p:nvSpPr>
          <p:cNvPr id="3" name="Content Placeholder 2"/>
          <p:cNvSpPr>
            <a:spLocks noGrp="1"/>
          </p:cNvSpPr>
          <p:nvPr>
            <p:ph idx="1"/>
          </p:nvPr>
        </p:nvSpPr>
        <p:spPr/>
        <p:txBody>
          <a:bodyPr/>
          <a:lstStyle/>
          <a:p>
            <a:r>
              <a:rPr lang="en-US" dirty="0" smtClean="0"/>
              <a:t>SVD is fancy way to find eigenvectors</a:t>
            </a:r>
          </a:p>
          <a:p>
            <a:pPr lvl="1"/>
            <a:r>
              <a:rPr lang="en-US" dirty="0" smtClean="0"/>
              <a:t>Very useful and practical</a:t>
            </a:r>
          </a:p>
          <a:p>
            <a:r>
              <a:rPr lang="en-US" dirty="0" smtClean="0"/>
              <a:t>Let </a:t>
            </a:r>
            <a:r>
              <a:rPr lang="en-US" i="1" dirty="0" smtClean="0">
                <a:latin typeface="Arial"/>
                <a:cs typeface="Arial"/>
              </a:rPr>
              <a:t>Y</a:t>
            </a:r>
            <a:r>
              <a:rPr lang="en-US" dirty="0" smtClean="0"/>
              <a:t> be an </a:t>
            </a:r>
            <a:r>
              <a:rPr lang="en-US" i="1" dirty="0">
                <a:latin typeface="Arial"/>
                <a:cs typeface="Arial"/>
              </a:rPr>
              <a:t>m</a:t>
            </a:r>
            <a:r>
              <a:rPr lang="en-US" i="1" dirty="0" smtClean="0">
                <a:latin typeface="Arial"/>
                <a:cs typeface="Arial"/>
              </a:rPr>
              <a:t> </a:t>
            </a:r>
            <a:r>
              <a:rPr lang="en-US" dirty="0" smtClean="0">
                <a:latin typeface="Arial"/>
                <a:cs typeface="Arial"/>
              </a:rPr>
              <a:t>x</a:t>
            </a:r>
            <a:r>
              <a:rPr lang="en-US" i="1" dirty="0" smtClean="0">
                <a:latin typeface="Arial"/>
                <a:cs typeface="Arial"/>
              </a:rPr>
              <a:t> </a:t>
            </a:r>
            <a:r>
              <a:rPr lang="en-US" i="1" dirty="0">
                <a:latin typeface="Arial"/>
                <a:cs typeface="Arial"/>
              </a:rPr>
              <a:t>n</a:t>
            </a:r>
            <a:r>
              <a:rPr lang="en-US" i="1" dirty="0" smtClean="0">
                <a:latin typeface="Arial"/>
                <a:cs typeface="Arial"/>
              </a:rPr>
              <a:t> </a:t>
            </a:r>
            <a:r>
              <a:rPr lang="en-US" dirty="0" smtClean="0"/>
              <a:t>matrix</a:t>
            </a:r>
          </a:p>
          <a:p>
            <a:r>
              <a:rPr lang="en-US" dirty="0" smtClean="0"/>
              <a:t>Then SVD decomposes the matrix as</a:t>
            </a:r>
          </a:p>
          <a:p>
            <a:pPr lvl="1">
              <a:buNone/>
            </a:pPr>
            <a:r>
              <a:rPr lang="en-US" sz="3200" i="1" dirty="0" smtClean="0">
                <a:latin typeface="Arial"/>
                <a:cs typeface="Arial"/>
              </a:rPr>
              <a:t>Y </a:t>
            </a:r>
            <a:r>
              <a:rPr lang="en-US" sz="3200" dirty="0" smtClean="0">
                <a:latin typeface="Arial"/>
                <a:cs typeface="Arial"/>
              </a:rPr>
              <a:t>=</a:t>
            </a:r>
            <a:r>
              <a:rPr lang="en-US" sz="3200" i="1" dirty="0" smtClean="0">
                <a:latin typeface="Arial"/>
                <a:cs typeface="Arial"/>
              </a:rPr>
              <a:t> USV</a:t>
            </a:r>
            <a:r>
              <a:rPr lang="en-US" sz="3200" baseline="30000" dirty="0" smtClean="0">
                <a:latin typeface="Arial"/>
                <a:cs typeface="Arial"/>
              </a:rPr>
              <a:t>T</a:t>
            </a:r>
            <a:endParaRPr lang="en-US" sz="3200" dirty="0" smtClean="0"/>
          </a:p>
          <a:p>
            <a:r>
              <a:rPr lang="en-US" dirty="0"/>
              <a:t>T</a:t>
            </a:r>
            <a:r>
              <a:rPr lang="en-US" dirty="0" smtClean="0"/>
              <a:t>his works in very general setting </a:t>
            </a:r>
          </a:p>
          <a:p>
            <a:pPr lvl="1"/>
            <a:r>
              <a:rPr lang="en-US" dirty="0" smtClean="0"/>
              <a:t>SVD is a general technique for finding principal components</a:t>
            </a:r>
          </a:p>
          <a:p>
            <a:endParaRPr lang="en-US" dirty="0" smtClean="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Shear Matrix Example</a:t>
            </a:r>
            <a:endParaRPr lang="en-US" dirty="0"/>
          </a:p>
        </p:txBody>
      </p:sp>
      <p:sp>
        <p:nvSpPr>
          <p:cNvPr id="3" name="Content Placeholder 2"/>
          <p:cNvSpPr>
            <a:spLocks noGrp="1"/>
          </p:cNvSpPr>
          <p:nvPr>
            <p:ph idx="1"/>
          </p:nvPr>
        </p:nvSpPr>
        <p:spPr>
          <a:xfrm>
            <a:off x="304800" y="1676400"/>
            <a:ext cx="4343400" cy="4648200"/>
          </a:xfrm>
        </p:spPr>
        <p:txBody>
          <a:bodyPr/>
          <a:lstStyle/>
          <a:p>
            <a:r>
              <a:rPr lang="en-US" dirty="0" smtClean="0"/>
              <a:t>Shear matrix </a:t>
            </a:r>
            <a:r>
              <a:rPr lang="en-US" i="1" dirty="0" smtClean="0">
                <a:latin typeface="Arial"/>
                <a:cs typeface="Arial"/>
              </a:rPr>
              <a:t>M</a:t>
            </a:r>
          </a:p>
          <a:p>
            <a:pPr lvl="1"/>
            <a:r>
              <a:rPr lang="en-US" dirty="0" smtClean="0"/>
              <a:t>E.g., convert letter in standard font to italics or slanted</a:t>
            </a:r>
          </a:p>
          <a:p>
            <a:r>
              <a:rPr lang="en-US" dirty="0" smtClean="0"/>
              <a:t>SVD decomposes </a:t>
            </a:r>
            <a:r>
              <a:rPr lang="en-US" i="1" dirty="0" smtClean="0">
                <a:latin typeface="Arial"/>
                <a:cs typeface="Arial"/>
              </a:rPr>
              <a:t>M</a:t>
            </a:r>
          </a:p>
          <a:p>
            <a:pPr lvl="1"/>
            <a:r>
              <a:rPr lang="en-US" dirty="0" smtClean="0"/>
              <a:t>Rotation </a:t>
            </a:r>
            <a:r>
              <a:rPr lang="en-US" i="1" dirty="0" smtClean="0">
                <a:latin typeface="Arial"/>
                <a:cs typeface="Arial"/>
              </a:rPr>
              <a:t>V</a:t>
            </a:r>
            <a:r>
              <a:rPr lang="en-US" baseline="30000" dirty="0" smtClean="0">
                <a:latin typeface="Arial"/>
                <a:cs typeface="Arial"/>
              </a:rPr>
              <a:t>T</a:t>
            </a:r>
            <a:r>
              <a:rPr lang="en-US" dirty="0" smtClean="0"/>
              <a:t> </a:t>
            </a:r>
          </a:p>
          <a:p>
            <a:pPr lvl="1"/>
            <a:r>
              <a:rPr lang="en-US" dirty="0" smtClean="0"/>
              <a:t>Stretch </a:t>
            </a:r>
            <a:r>
              <a:rPr lang="en-US" i="1" dirty="0" smtClean="0">
                <a:latin typeface="Arial"/>
                <a:cs typeface="Arial"/>
              </a:rPr>
              <a:t>S</a:t>
            </a:r>
          </a:p>
          <a:p>
            <a:pPr lvl="1"/>
            <a:r>
              <a:rPr lang="en-US" dirty="0" smtClean="0"/>
              <a:t>Rotation </a:t>
            </a:r>
            <a:r>
              <a:rPr lang="en-US" i="1" dirty="0" smtClean="0">
                <a:latin typeface="Arial"/>
                <a:cs typeface="Arial"/>
              </a:rPr>
              <a:t>U</a:t>
            </a:r>
            <a:r>
              <a:rPr lang="en-US" dirty="0" smtClean="0"/>
              <a:t> </a:t>
            </a:r>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44</a:t>
            </a:fld>
            <a:endParaRPr lang="en-US"/>
          </a:p>
        </p:txBody>
      </p:sp>
      <p:pic>
        <p:nvPicPr>
          <p:cNvPr id="6" name="Picture 5" descr="temp.tiff"/>
          <p:cNvPicPr>
            <a:picLocks noChangeAspect="1"/>
          </p:cNvPicPr>
          <p:nvPr/>
        </p:nvPicPr>
        <p:blipFill>
          <a:blip r:embed="rId2"/>
          <a:stretch>
            <a:fillRect/>
          </a:stretch>
        </p:blipFill>
        <p:spPr>
          <a:xfrm>
            <a:off x="4876800" y="1905000"/>
            <a:ext cx="4267200" cy="3949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066800"/>
          </a:xfrm>
        </p:spPr>
        <p:txBody>
          <a:bodyPr/>
          <a:lstStyle/>
          <a:p>
            <a:r>
              <a:rPr lang="en-US" dirty="0" smtClean="0"/>
              <a:t>What Good is SVD?</a:t>
            </a:r>
            <a:endParaRPr lang="en-US" dirty="0"/>
          </a:p>
        </p:txBody>
      </p:sp>
      <p:sp>
        <p:nvSpPr>
          <p:cNvPr id="3" name="Content Placeholder 2"/>
          <p:cNvSpPr>
            <a:spLocks noGrp="1"/>
          </p:cNvSpPr>
          <p:nvPr>
            <p:ph idx="1"/>
          </p:nvPr>
        </p:nvSpPr>
        <p:spPr/>
        <p:txBody>
          <a:bodyPr/>
          <a:lstStyle/>
          <a:p>
            <a:r>
              <a:rPr lang="en-US" dirty="0" smtClean="0"/>
              <a:t>SVD is a (better) way to do PCA</a:t>
            </a:r>
          </a:p>
          <a:p>
            <a:pPr lvl="1"/>
            <a:r>
              <a:rPr lang="en-US" dirty="0" smtClean="0"/>
              <a:t>A way to compute eigenvectors</a:t>
            </a:r>
          </a:p>
          <a:p>
            <a:pPr lvl="1"/>
            <a:r>
              <a:rPr lang="en-US" dirty="0" smtClean="0"/>
              <a:t>Scoring part stays exactly the same</a:t>
            </a:r>
          </a:p>
          <a:p>
            <a:r>
              <a:rPr lang="en-US" dirty="0" smtClean="0"/>
              <a:t>Let </a:t>
            </a:r>
            <a:r>
              <a:rPr lang="en-US" i="1" dirty="0" smtClean="0">
                <a:latin typeface="Arial"/>
                <a:cs typeface="Arial"/>
              </a:rPr>
              <a:t>Y</a:t>
            </a:r>
            <a:r>
              <a:rPr lang="en-US" dirty="0" smtClean="0"/>
              <a:t> be an </a:t>
            </a:r>
            <a:r>
              <a:rPr lang="en-US" i="1" dirty="0" smtClean="0">
                <a:latin typeface="Arial"/>
                <a:cs typeface="Arial"/>
              </a:rPr>
              <a:t>m </a:t>
            </a:r>
            <a:r>
              <a:rPr lang="en-US" dirty="0" smtClean="0">
                <a:latin typeface="Arial"/>
                <a:cs typeface="Arial"/>
              </a:rPr>
              <a:t>x</a:t>
            </a:r>
            <a:r>
              <a:rPr lang="en-US" i="1" dirty="0" smtClean="0">
                <a:latin typeface="Arial"/>
                <a:cs typeface="Arial"/>
              </a:rPr>
              <a:t> </a:t>
            </a:r>
            <a:r>
              <a:rPr lang="en-US" i="1" dirty="0">
                <a:latin typeface="Arial"/>
                <a:cs typeface="Arial"/>
              </a:rPr>
              <a:t>n</a:t>
            </a:r>
            <a:r>
              <a:rPr lang="en-US" i="1" dirty="0" smtClean="0">
                <a:latin typeface="Arial"/>
                <a:cs typeface="Arial"/>
              </a:rPr>
              <a:t> </a:t>
            </a:r>
            <a:r>
              <a:rPr lang="en-US" dirty="0" smtClean="0"/>
              <a:t>matrix</a:t>
            </a:r>
          </a:p>
          <a:p>
            <a:r>
              <a:rPr lang="en-US" dirty="0" smtClean="0"/>
              <a:t>The SVD is </a:t>
            </a:r>
            <a:r>
              <a:rPr lang="en-US" i="1" dirty="0" smtClean="0">
                <a:latin typeface="Arial"/>
                <a:cs typeface="Arial"/>
              </a:rPr>
              <a:t>Y </a:t>
            </a:r>
            <a:r>
              <a:rPr lang="en-US" dirty="0" smtClean="0">
                <a:latin typeface="Arial"/>
                <a:cs typeface="Arial"/>
              </a:rPr>
              <a:t>=</a:t>
            </a:r>
            <a:r>
              <a:rPr lang="en-US" i="1" dirty="0" smtClean="0">
                <a:latin typeface="Arial"/>
                <a:cs typeface="Arial"/>
              </a:rPr>
              <a:t> USV</a:t>
            </a:r>
            <a:r>
              <a:rPr lang="en-US" baseline="30000" dirty="0" smtClean="0">
                <a:latin typeface="Arial"/>
                <a:cs typeface="Arial"/>
              </a:rPr>
              <a:t>T</a:t>
            </a:r>
            <a:r>
              <a:rPr lang="en-US" dirty="0" smtClean="0"/>
              <a:t>, where</a:t>
            </a:r>
          </a:p>
          <a:p>
            <a:pPr lvl="1"/>
            <a:r>
              <a:rPr lang="en-US" i="1" dirty="0" smtClean="0">
                <a:latin typeface="Arial"/>
                <a:cs typeface="Arial"/>
              </a:rPr>
              <a:t>U</a:t>
            </a:r>
            <a:r>
              <a:rPr lang="en-US" dirty="0" smtClean="0"/>
              <a:t> contains left “singular vectors” of </a:t>
            </a:r>
            <a:r>
              <a:rPr lang="en-US" i="1" dirty="0" smtClean="0">
                <a:latin typeface="Arial"/>
                <a:cs typeface="Arial"/>
              </a:rPr>
              <a:t>Y</a:t>
            </a:r>
          </a:p>
          <a:p>
            <a:pPr lvl="1"/>
            <a:r>
              <a:rPr lang="en-US" i="1" dirty="0" smtClean="0">
                <a:latin typeface="Arial"/>
                <a:cs typeface="Arial"/>
              </a:rPr>
              <a:t>V</a:t>
            </a:r>
            <a:r>
              <a:rPr lang="en-US" dirty="0" smtClean="0"/>
              <a:t> contains right “singular vectors” of </a:t>
            </a:r>
            <a:r>
              <a:rPr lang="en-US" i="1" dirty="0" smtClean="0">
                <a:latin typeface="Arial"/>
                <a:cs typeface="Arial"/>
              </a:rPr>
              <a:t>Y</a:t>
            </a:r>
          </a:p>
          <a:p>
            <a:pPr lvl="1"/>
            <a:r>
              <a:rPr lang="en-US" i="1" dirty="0" smtClean="0">
                <a:latin typeface="Arial"/>
                <a:cs typeface="Arial"/>
              </a:rPr>
              <a:t>S</a:t>
            </a:r>
            <a:r>
              <a:rPr lang="en-US" dirty="0" smtClean="0"/>
              <a:t> is diagonal, square roots of </a:t>
            </a:r>
            <a:r>
              <a:rPr lang="en-US" dirty="0" err="1" smtClean="0"/>
              <a:t>eigenvalues</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45</a:t>
            </a:fld>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a:t>
            </a:r>
            <a:endParaRPr lang="en-US" dirty="0"/>
          </a:p>
        </p:txBody>
      </p:sp>
      <p:sp>
        <p:nvSpPr>
          <p:cNvPr id="3" name="Content Placeholder 2"/>
          <p:cNvSpPr>
            <a:spLocks noGrp="1"/>
          </p:cNvSpPr>
          <p:nvPr>
            <p:ph idx="1"/>
          </p:nvPr>
        </p:nvSpPr>
        <p:spPr/>
        <p:txBody>
          <a:bodyPr/>
          <a:lstStyle/>
          <a:p>
            <a:r>
              <a:rPr lang="en-US" dirty="0" smtClean="0"/>
              <a:t>Left singular vectors contained in </a:t>
            </a:r>
            <a:r>
              <a:rPr lang="en-US" i="1" dirty="0" smtClean="0">
                <a:latin typeface="Arial"/>
                <a:cs typeface="Arial"/>
              </a:rPr>
              <a:t>U</a:t>
            </a:r>
            <a:r>
              <a:rPr lang="en-US" dirty="0" smtClean="0"/>
              <a:t>  </a:t>
            </a:r>
          </a:p>
          <a:p>
            <a:pPr lvl="1"/>
            <a:r>
              <a:rPr lang="en-US" dirty="0" smtClean="0"/>
              <a:t>That is, eigenvectors of </a:t>
            </a:r>
            <a:r>
              <a:rPr lang="en-US" i="1" dirty="0" smtClean="0">
                <a:latin typeface="Arial"/>
                <a:cs typeface="Arial"/>
              </a:rPr>
              <a:t>YY</a:t>
            </a:r>
            <a:r>
              <a:rPr lang="en-US" baseline="30000" dirty="0" smtClean="0">
                <a:latin typeface="Arial"/>
                <a:cs typeface="Arial"/>
              </a:rPr>
              <a:t>T</a:t>
            </a:r>
            <a:r>
              <a:rPr lang="en-US" dirty="0" smtClean="0"/>
              <a:t> </a:t>
            </a:r>
          </a:p>
          <a:p>
            <a:pPr lvl="1"/>
            <a:r>
              <a:rPr lang="en-US" dirty="0" smtClean="0"/>
              <a:t>Note </a:t>
            </a:r>
            <a:r>
              <a:rPr lang="en-US" i="1" dirty="0" smtClean="0">
                <a:latin typeface="Arial"/>
                <a:cs typeface="Arial"/>
              </a:rPr>
              <a:t>YY</a:t>
            </a:r>
            <a:r>
              <a:rPr lang="en-US" baseline="30000" dirty="0" smtClean="0">
                <a:latin typeface="Arial"/>
                <a:cs typeface="Arial"/>
              </a:rPr>
              <a:t>T</a:t>
            </a:r>
            <a:r>
              <a:rPr lang="en-US" dirty="0" smtClean="0"/>
              <a:t> is </a:t>
            </a:r>
            <a:r>
              <a:rPr lang="en-US" i="1" dirty="0">
                <a:latin typeface="Arial"/>
                <a:cs typeface="Arial"/>
              </a:rPr>
              <a:t>m</a:t>
            </a:r>
            <a:r>
              <a:rPr lang="en-US" i="1" dirty="0" smtClean="0">
                <a:latin typeface="Arial"/>
                <a:cs typeface="Arial"/>
              </a:rPr>
              <a:t> </a:t>
            </a:r>
            <a:r>
              <a:rPr lang="en-US" dirty="0" smtClean="0">
                <a:latin typeface="Arial"/>
                <a:cs typeface="Arial"/>
              </a:rPr>
              <a:t>x</a:t>
            </a:r>
            <a:r>
              <a:rPr lang="en-US" i="1" dirty="0" smtClean="0">
                <a:latin typeface="Arial"/>
                <a:cs typeface="Arial"/>
              </a:rPr>
              <a:t> </a:t>
            </a:r>
            <a:r>
              <a:rPr lang="en-US" i="1" dirty="0">
                <a:latin typeface="Arial"/>
                <a:cs typeface="Arial"/>
              </a:rPr>
              <a:t>m</a:t>
            </a:r>
            <a:endParaRPr lang="en-US" i="1" dirty="0" smtClean="0">
              <a:latin typeface="Arial"/>
              <a:cs typeface="Arial"/>
            </a:endParaRPr>
          </a:p>
          <a:p>
            <a:r>
              <a:rPr lang="en-US" dirty="0" smtClean="0"/>
              <a:t>Right singular vectors contained in </a:t>
            </a:r>
            <a:r>
              <a:rPr lang="en-US" i="1" dirty="0" smtClean="0">
                <a:latin typeface="Arial"/>
                <a:cs typeface="Arial"/>
              </a:rPr>
              <a:t>V</a:t>
            </a:r>
            <a:r>
              <a:rPr lang="en-US" dirty="0" smtClean="0"/>
              <a:t>  </a:t>
            </a:r>
          </a:p>
          <a:p>
            <a:pPr lvl="1"/>
            <a:r>
              <a:rPr lang="en-US" dirty="0" smtClean="0"/>
              <a:t>That is, eigenvectors of </a:t>
            </a:r>
            <a:r>
              <a:rPr lang="en-US" i="1" dirty="0" smtClean="0">
                <a:latin typeface="Arial"/>
                <a:cs typeface="Arial"/>
              </a:rPr>
              <a:t>Y</a:t>
            </a:r>
            <a:r>
              <a:rPr lang="en-US" baseline="30000" dirty="0" smtClean="0">
                <a:latin typeface="Arial"/>
                <a:cs typeface="Arial"/>
              </a:rPr>
              <a:t>T</a:t>
            </a:r>
            <a:r>
              <a:rPr lang="en-US" i="1" dirty="0" smtClean="0">
                <a:latin typeface="Arial"/>
                <a:cs typeface="Arial"/>
              </a:rPr>
              <a:t>Y</a:t>
            </a:r>
            <a:r>
              <a:rPr lang="en-US" dirty="0" smtClean="0"/>
              <a:t> </a:t>
            </a:r>
          </a:p>
          <a:p>
            <a:pPr lvl="1"/>
            <a:r>
              <a:rPr lang="en-US" dirty="0" smtClean="0"/>
              <a:t>Note that </a:t>
            </a:r>
            <a:r>
              <a:rPr lang="en-US" i="1" dirty="0" smtClean="0">
                <a:latin typeface="Arial"/>
                <a:cs typeface="Arial"/>
              </a:rPr>
              <a:t>Y</a:t>
            </a:r>
            <a:r>
              <a:rPr lang="en-US" baseline="30000" dirty="0" smtClean="0">
                <a:latin typeface="Arial"/>
                <a:cs typeface="Arial"/>
              </a:rPr>
              <a:t>T</a:t>
            </a:r>
            <a:r>
              <a:rPr lang="en-US" i="1" dirty="0" smtClean="0">
                <a:latin typeface="Arial"/>
                <a:cs typeface="Arial"/>
              </a:rPr>
              <a:t>Y</a:t>
            </a:r>
            <a:r>
              <a:rPr lang="en-US" dirty="0" smtClean="0"/>
              <a:t> is </a:t>
            </a:r>
            <a:r>
              <a:rPr lang="en-US" i="1" dirty="0">
                <a:latin typeface="Arial"/>
                <a:cs typeface="Arial"/>
              </a:rPr>
              <a:t>n</a:t>
            </a:r>
            <a:r>
              <a:rPr lang="en-US" i="1" dirty="0" smtClean="0">
                <a:latin typeface="Arial"/>
                <a:cs typeface="Arial"/>
              </a:rPr>
              <a:t> </a:t>
            </a:r>
            <a:r>
              <a:rPr lang="en-US" dirty="0" smtClean="0">
                <a:latin typeface="Arial"/>
                <a:cs typeface="Arial"/>
              </a:rPr>
              <a:t>x</a:t>
            </a:r>
            <a:r>
              <a:rPr lang="en-US" i="1" dirty="0" smtClean="0">
                <a:latin typeface="Arial"/>
                <a:cs typeface="Arial"/>
              </a:rPr>
              <a:t> </a:t>
            </a:r>
            <a:r>
              <a:rPr lang="en-US" i="1" dirty="0">
                <a:latin typeface="Arial"/>
                <a:cs typeface="Arial"/>
              </a:rPr>
              <a:t>n</a:t>
            </a:r>
            <a:endParaRPr lang="en-US" i="1" dirty="0" smtClean="0">
              <a:latin typeface="Arial"/>
              <a:cs typeface="Arial"/>
            </a:endParaRPr>
          </a:p>
          <a:p>
            <a:r>
              <a:rPr lang="en-US" dirty="0" smtClean="0"/>
              <a:t>How to use this to find eigenvectors of a covariance matrix?</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SVD</a:t>
            </a:r>
            <a:endParaRPr lang="en-US" dirty="0"/>
          </a:p>
        </p:txBody>
      </p:sp>
      <p:sp>
        <p:nvSpPr>
          <p:cNvPr id="3" name="Content Placeholder 2"/>
          <p:cNvSpPr>
            <a:spLocks noGrp="1"/>
          </p:cNvSpPr>
          <p:nvPr>
            <p:ph idx="1"/>
          </p:nvPr>
        </p:nvSpPr>
        <p:spPr>
          <a:xfrm>
            <a:off x="685800" y="1524000"/>
            <a:ext cx="8001000" cy="4648200"/>
          </a:xfrm>
        </p:spPr>
        <p:txBody>
          <a:bodyPr/>
          <a:lstStyle/>
          <a:p>
            <a:pPr marL="514350" indent="-514350">
              <a:lnSpc>
                <a:spcPct val="90000"/>
              </a:lnSpc>
              <a:buFont typeface="+mj-lt"/>
              <a:buAutoNum type="arabicPeriod"/>
            </a:pPr>
            <a:r>
              <a:rPr lang="en-US" dirty="0" smtClean="0"/>
              <a:t>Start with </a:t>
            </a:r>
            <a:r>
              <a:rPr lang="en-US" i="1" dirty="0" smtClean="0">
                <a:latin typeface="Arial"/>
                <a:cs typeface="Arial"/>
              </a:rPr>
              <a:t>m </a:t>
            </a:r>
            <a:r>
              <a:rPr lang="en-US" dirty="0" smtClean="0">
                <a:latin typeface="Arial"/>
                <a:cs typeface="Arial"/>
              </a:rPr>
              <a:t>x</a:t>
            </a:r>
            <a:r>
              <a:rPr lang="en-US" i="1" dirty="0" smtClean="0">
                <a:latin typeface="Arial"/>
                <a:cs typeface="Arial"/>
              </a:rPr>
              <a:t> n </a:t>
            </a:r>
            <a:r>
              <a:rPr lang="en-US" dirty="0" smtClean="0"/>
              <a:t>matrix </a:t>
            </a:r>
            <a:r>
              <a:rPr lang="en-US" i="1" dirty="0" smtClean="0">
                <a:latin typeface="Arial"/>
                <a:cs typeface="Arial"/>
              </a:rPr>
              <a:t>A </a:t>
            </a:r>
            <a:r>
              <a:rPr lang="en-US" dirty="0" smtClean="0"/>
              <a:t>normalized</a:t>
            </a:r>
            <a:endParaRPr lang="en-US" i="1" dirty="0" smtClean="0">
              <a:latin typeface="Arial"/>
              <a:cs typeface="Arial"/>
            </a:endParaRPr>
          </a:p>
          <a:p>
            <a:pPr marL="971550" lvl="1" indent="-514350">
              <a:lnSpc>
                <a:spcPct val="90000"/>
              </a:lnSpc>
            </a:pPr>
            <a:r>
              <a:rPr lang="en-US" dirty="0" smtClean="0"/>
              <a:t>Same matrix </a:t>
            </a:r>
            <a:r>
              <a:rPr lang="en-US" i="1" dirty="0" smtClean="0">
                <a:latin typeface="Arial"/>
                <a:cs typeface="Arial"/>
              </a:rPr>
              <a:t>A</a:t>
            </a:r>
            <a:r>
              <a:rPr lang="en-US" dirty="0" smtClean="0"/>
              <a:t> as previously mentioned</a:t>
            </a:r>
          </a:p>
          <a:p>
            <a:pPr marL="514350" indent="-514350">
              <a:lnSpc>
                <a:spcPct val="90000"/>
              </a:lnSpc>
              <a:buFont typeface="+mj-lt"/>
              <a:buAutoNum type="arabicPeriod"/>
            </a:pPr>
            <a:r>
              <a:rPr lang="en-US" dirty="0" smtClean="0"/>
              <a:t>Let </a:t>
            </a:r>
            <a:r>
              <a:rPr lang="en-US" i="1" dirty="0" smtClean="0">
                <a:latin typeface="Arial"/>
                <a:cs typeface="Arial"/>
              </a:rPr>
              <a:t>Y </a:t>
            </a:r>
            <a:r>
              <a:rPr lang="en-US" dirty="0" smtClean="0">
                <a:latin typeface="Arial"/>
                <a:cs typeface="Arial"/>
              </a:rPr>
              <a:t>= 1/</a:t>
            </a:r>
            <a:r>
              <a:rPr lang="en-US" dirty="0" smtClean="0">
                <a:latin typeface="American Typewriter"/>
                <a:cs typeface="American Typewriter"/>
              </a:rPr>
              <a:t>√</a:t>
            </a:r>
            <a:r>
              <a:rPr lang="en-US" i="1" dirty="0" smtClean="0">
                <a:latin typeface="Arial"/>
                <a:cs typeface="Arial"/>
              </a:rPr>
              <a:t>n A</a:t>
            </a:r>
            <a:r>
              <a:rPr lang="en-US" dirty="0" smtClean="0"/>
              <a:t>, which is </a:t>
            </a:r>
            <a:r>
              <a:rPr lang="en-US" i="1" dirty="0" smtClean="0">
                <a:latin typeface="Arial"/>
                <a:cs typeface="Arial"/>
              </a:rPr>
              <a:t>m </a:t>
            </a:r>
            <a:r>
              <a:rPr lang="en-US" dirty="0" smtClean="0">
                <a:latin typeface="Arial"/>
                <a:cs typeface="Arial"/>
              </a:rPr>
              <a:t>x</a:t>
            </a:r>
            <a:r>
              <a:rPr lang="en-US" i="1" dirty="0" smtClean="0">
                <a:latin typeface="Arial"/>
                <a:cs typeface="Arial"/>
              </a:rPr>
              <a:t> n </a:t>
            </a:r>
            <a:r>
              <a:rPr lang="en-US" dirty="0" smtClean="0"/>
              <a:t>matrix</a:t>
            </a:r>
          </a:p>
          <a:p>
            <a:pPr marL="514350" indent="-514350">
              <a:lnSpc>
                <a:spcPct val="90000"/>
              </a:lnSpc>
              <a:buFont typeface="+mj-lt"/>
              <a:buAutoNum type="arabicPeriod"/>
            </a:pPr>
            <a:r>
              <a:rPr lang="en-US" dirty="0" smtClean="0"/>
              <a:t>Then </a:t>
            </a:r>
            <a:r>
              <a:rPr lang="en-US" i="1" dirty="0" smtClean="0">
                <a:latin typeface="Arial"/>
                <a:cs typeface="Arial"/>
              </a:rPr>
              <a:t>YY</a:t>
            </a:r>
            <a:r>
              <a:rPr lang="en-US" i="1" baseline="30000" dirty="0" smtClean="0">
                <a:latin typeface="Arial"/>
                <a:cs typeface="Arial"/>
              </a:rPr>
              <a:t>T</a:t>
            </a:r>
            <a:r>
              <a:rPr lang="en-US" i="1" dirty="0" smtClean="0">
                <a:latin typeface="Arial"/>
                <a:cs typeface="Arial"/>
              </a:rPr>
              <a:t> </a:t>
            </a:r>
            <a:r>
              <a:rPr lang="en-US" dirty="0" smtClean="0">
                <a:latin typeface="Arial"/>
                <a:cs typeface="Arial"/>
              </a:rPr>
              <a:t>= 1/</a:t>
            </a:r>
            <a:r>
              <a:rPr lang="en-US" i="1" dirty="0" smtClean="0">
                <a:latin typeface="Arial"/>
                <a:cs typeface="Arial"/>
              </a:rPr>
              <a:t>n AA</a:t>
            </a:r>
            <a:r>
              <a:rPr lang="en-US" baseline="30000" dirty="0" smtClean="0">
                <a:latin typeface="Arial"/>
                <a:cs typeface="Arial"/>
              </a:rPr>
              <a:t>T</a:t>
            </a:r>
            <a:r>
              <a:rPr lang="en-US" dirty="0" smtClean="0"/>
              <a:t>    </a:t>
            </a:r>
          </a:p>
          <a:p>
            <a:pPr marL="971550" lvl="1" indent="-514350">
              <a:lnSpc>
                <a:spcPct val="90000"/>
              </a:lnSpc>
            </a:pPr>
            <a:r>
              <a:rPr lang="en-US" dirty="0" smtClean="0"/>
              <a:t>That is, </a:t>
            </a:r>
            <a:r>
              <a:rPr lang="en-US" i="1" dirty="0" smtClean="0">
                <a:latin typeface="Arial"/>
                <a:cs typeface="Arial"/>
              </a:rPr>
              <a:t>YY</a:t>
            </a:r>
            <a:r>
              <a:rPr lang="en-US" i="1" baseline="30000" dirty="0" smtClean="0">
                <a:latin typeface="Arial"/>
                <a:cs typeface="Arial"/>
              </a:rPr>
              <a:t>T</a:t>
            </a:r>
            <a:r>
              <a:rPr lang="en-US" dirty="0" smtClean="0"/>
              <a:t> is covariance matrix </a:t>
            </a:r>
            <a:r>
              <a:rPr lang="en-US" i="1" dirty="0" smtClean="0">
                <a:latin typeface="Arial"/>
                <a:cs typeface="Arial"/>
              </a:rPr>
              <a:t>C</a:t>
            </a:r>
            <a:r>
              <a:rPr lang="en-US" dirty="0" smtClean="0"/>
              <a:t> of </a:t>
            </a:r>
            <a:r>
              <a:rPr lang="en-US" i="1" dirty="0" smtClean="0">
                <a:latin typeface="Arial"/>
                <a:cs typeface="Arial"/>
              </a:rPr>
              <a:t>A</a:t>
            </a:r>
          </a:p>
          <a:p>
            <a:pPr marL="514350" indent="-514350">
              <a:lnSpc>
                <a:spcPct val="90000"/>
              </a:lnSpc>
              <a:buFont typeface="+mj-lt"/>
              <a:buAutoNum type="arabicPeriod"/>
            </a:pPr>
            <a:r>
              <a:rPr lang="en-US" dirty="0" smtClean="0"/>
              <a:t>Apply SVD to </a:t>
            </a:r>
            <a:r>
              <a:rPr lang="en-US" i="1" dirty="0" smtClean="0">
                <a:latin typeface="Arial"/>
                <a:cs typeface="Arial"/>
              </a:rPr>
              <a:t>Y = </a:t>
            </a:r>
            <a:r>
              <a:rPr lang="en-US" dirty="0" smtClean="0">
                <a:latin typeface="Arial"/>
                <a:cs typeface="Arial"/>
              </a:rPr>
              <a:t>1/</a:t>
            </a:r>
            <a:r>
              <a:rPr lang="en-US" dirty="0" smtClean="0">
                <a:latin typeface="American Typewriter"/>
                <a:cs typeface="American Typewriter"/>
              </a:rPr>
              <a:t>√</a:t>
            </a:r>
            <a:r>
              <a:rPr lang="en-US" i="1" dirty="0" smtClean="0">
                <a:latin typeface="Arial"/>
                <a:cs typeface="Arial"/>
              </a:rPr>
              <a:t>n A</a:t>
            </a:r>
            <a:r>
              <a:rPr lang="en-US" dirty="0" smtClean="0"/>
              <a:t> </a:t>
            </a:r>
          </a:p>
          <a:p>
            <a:pPr marL="971550" lvl="1" indent="-514350">
              <a:lnSpc>
                <a:spcPct val="90000"/>
              </a:lnSpc>
            </a:pPr>
            <a:r>
              <a:rPr lang="en-US" dirty="0" smtClean="0"/>
              <a:t>Obtain </a:t>
            </a:r>
            <a:r>
              <a:rPr lang="en-US" i="1" dirty="0" smtClean="0">
                <a:latin typeface="Arial"/>
                <a:cs typeface="Arial"/>
              </a:rPr>
              <a:t>Y </a:t>
            </a:r>
            <a:r>
              <a:rPr lang="en-US" dirty="0" smtClean="0">
                <a:latin typeface="Arial"/>
                <a:cs typeface="Arial"/>
              </a:rPr>
              <a:t>=</a:t>
            </a:r>
            <a:r>
              <a:rPr lang="en-US" i="1" dirty="0" smtClean="0">
                <a:latin typeface="Arial"/>
                <a:cs typeface="Arial"/>
              </a:rPr>
              <a:t> USV</a:t>
            </a:r>
            <a:r>
              <a:rPr lang="en-US" baseline="30000" dirty="0" smtClean="0">
                <a:latin typeface="Arial"/>
                <a:cs typeface="Arial"/>
              </a:rPr>
              <a:t>T</a:t>
            </a:r>
            <a:r>
              <a:rPr lang="en-US" dirty="0" smtClean="0"/>
              <a:t> </a:t>
            </a:r>
          </a:p>
          <a:p>
            <a:pPr marL="514350" indent="-514350">
              <a:lnSpc>
                <a:spcPct val="90000"/>
              </a:lnSpc>
              <a:buFont typeface="+mj-lt"/>
              <a:buAutoNum type="arabicPeriod"/>
            </a:pPr>
            <a:r>
              <a:rPr lang="en-US" dirty="0" smtClean="0"/>
              <a:t>Columns of </a:t>
            </a:r>
            <a:r>
              <a:rPr lang="en-US" i="1" dirty="0">
                <a:latin typeface="Arial"/>
                <a:cs typeface="Arial"/>
              </a:rPr>
              <a:t>U</a:t>
            </a:r>
            <a:r>
              <a:rPr lang="en-US" dirty="0" smtClean="0"/>
              <a:t> are eigenvectors of </a:t>
            </a:r>
            <a:r>
              <a:rPr lang="en-US" i="1" dirty="0" smtClean="0">
                <a:latin typeface="Arial"/>
                <a:cs typeface="Arial"/>
              </a:rPr>
              <a:t>C</a:t>
            </a:r>
            <a:r>
              <a:rPr lang="en-US" dirty="0" smtClean="0"/>
              <a:t>  </a:t>
            </a:r>
          </a:p>
          <a:p>
            <a:pPr marL="914400" lvl="1" indent="-514350">
              <a:lnSpc>
                <a:spcPct val="90000"/>
              </a:lnSpc>
            </a:pPr>
            <a:r>
              <a:rPr lang="en-US" dirty="0" smtClean="0"/>
              <a:t>Assuming that (row) means in </a:t>
            </a:r>
            <a:r>
              <a:rPr lang="en-US" i="1" dirty="0">
                <a:latin typeface="Arial"/>
                <a:cs typeface="Arial"/>
              </a:rPr>
              <a:t>A</a:t>
            </a:r>
            <a:r>
              <a:rPr lang="en-US" dirty="0" smtClean="0"/>
              <a:t> are 0  </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772400" cy="1143000"/>
          </a:xfrm>
        </p:spPr>
        <p:txBody>
          <a:bodyPr/>
          <a:lstStyle/>
          <a:p>
            <a:r>
              <a:rPr lang="en-US" dirty="0" smtClean="0"/>
              <a:t>Numerical Example</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48</a:t>
            </a:fld>
            <a:endParaRPr lang="en-US"/>
          </a:p>
        </p:txBody>
      </p:sp>
    </p:spTree>
    <p:extLst>
      <p:ext uri="{BB962C8B-B14F-4D97-AF65-F5344CB8AC3E}">
        <p14:creationId xmlns:p14="http://schemas.microsoft.com/office/powerpoint/2010/main" val="7916197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330700"/>
            <a:ext cx="5562600" cy="1993900"/>
          </a:xfrm>
          <a:prstGeom prst="rect">
            <a:avLst/>
          </a:prstGeom>
        </p:spPr>
      </p:pic>
      <p:sp>
        <p:nvSpPr>
          <p:cNvPr id="2" name="Title 1"/>
          <p:cNvSpPr>
            <a:spLocks noGrp="1"/>
          </p:cNvSpPr>
          <p:nvPr>
            <p:ph type="title"/>
          </p:nvPr>
        </p:nvSpPr>
        <p:spPr/>
        <p:txBody>
          <a:bodyPr/>
          <a:lstStyle/>
          <a:p>
            <a:r>
              <a:rPr lang="en-US" dirty="0" smtClean="0"/>
              <a:t>Example: Training</a:t>
            </a:r>
            <a:endParaRPr lang="en-US" dirty="0"/>
          </a:p>
        </p:txBody>
      </p:sp>
      <p:sp>
        <p:nvSpPr>
          <p:cNvPr id="3" name="Content Placeholder 2"/>
          <p:cNvSpPr>
            <a:spLocks noGrp="1"/>
          </p:cNvSpPr>
          <p:nvPr>
            <p:ph idx="1"/>
          </p:nvPr>
        </p:nvSpPr>
        <p:spPr/>
        <p:txBody>
          <a:bodyPr/>
          <a:lstStyle/>
          <a:p>
            <a:r>
              <a:rPr lang="en-US" dirty="0" err="1" smtClean="0"/>
              <a:t>Spse</a:t>
            </a:r>
            <a:r>
              <a:rPr lang="en-US" dirty="0" smtClean="0"/>
              <a:t> we have training set of 4 viruses</a:t>
            </a:r>
          </a:p>
          <a:p>
            <a:pPr lvl="1"/>
            <a:r>
              <a:rPr lang="en-US" dirty="0" smtClean="0"/>
              <a:t>And all 4 belong to same </a:t>
            </a:r>
            <a:r>
              <a:rPr lang="en-US" dirty="0" smtClean="0"/>
              <a:t>malware family</a:t>
            </a:r>
            <a:endParaRPr lang="en-US" dirty="0" smtClean="0"/>
          </a:p>
          <a:p>
            <a:pPr>
              <a:buNone/>
            </a:pPr>
            <a:r>
              <a:rPr lang="en-US" sz="2800" dirty="0" smtClean="0">
                <a:latin typeface="Arial"/>
                <a:cs typeface="Arial"/>
              </a:rPr>
              <a:t>	</a:t>
            </a:r>
            <a:r>
              <a:rPr lang="en-US" sz="2800" i="1" dirty="0">
                <a:latin typeface="Arial"/>
                <a:cs typeface="Arial"/>
              </a:rPr>
              <a:t>X</a:t>
            </a:r>
            <a:r>
              <a:rPr lang="en-US" sz="2800" baseline="-25000" dirty="0" smtClean="0">
                <a:latin typeface="Arial"/>
                <a:cs typeface="Arial"/>
              </a:rPr>
              <a:t>1</a:t>
            </a:r>
            <a:r>
              <a:rPr lang="en-US" sz="2800" dirty="0" smtClean="0">
                <a:latin typeface="Arial"/>
                <a:cs typeface="Arial"/>
              </a:rPr>
              <a:t> = (2, 1, 0, 3, 1, 1)    </a:t>
            </a:r>
            <a:r>
              <a:rPr lang="en-US" sz="2800" i="1" dirty="0">
                <a:latin typeface="Arial"/>
                <a:cs typeface="Arial"/>
              </a:rPr>
              <a:t>X</a:t>
            </a:r>
            <a:r>
              <a:rPr lang="en-US" sz="2800" baseline="-25000" dirty="0" smtClean="0">
                <a:latin typeface="Arial"/>
                <a:cs typeface="Arial"/>
              </a:rPr>
              <a:t>2</a:t>
            </a:r>
            <a:r>
              <a:rPr lang="en-US" sz="2800" dirty="0" smtClean="0">
                <a:latin typeface="Arial"/>
                <a:cs typeface="Arial"/>
              </a:rPr>
              <a:t> = (2, 3, 1, 2, 3, 0)</a:t>
            </a:r>
          </a:p>
          <a:p>
            <a:pPr>
              <a:buNone/>
            </a:pPr>
            <a:r>
              <a:rPr lang="en-US" sz="2800" dirty="0" smtClean="0">
                <a:latin typeface="Arial"/>
                <a:cs typeface="Arial"/>
              </a:rPr>
              <a:t>	</a:t>
            </a:r>
            <a:r>
              <a:rPr lang="en-US" sz="2800" i="1" dirty="0">
                <a:latin typeface="Arial"/>
                <a:cs typeface="Arial"/>
              </a:rPr>
              <a:t>X</a:t>
            </a:r>
            <a:r>
              <a:rPr lang="en-US" sz="2800" baseline="-25000" dirty="0" smtClean="0">
                <a:latin typeface="Arial"/>
                <a:cs typeface="Arial"/>
              </a:rPr>
              <a:t>3</a:t>
            </a:r>
            <a:r>
              <a:rPr lang="en-US" sz="2800" dirty="0" smtClean="0">
                <a:latin typeface="Arial"/>
                <a:cs typeface="Arial"/>
              </a:rPr>
              <a:t> = (1, 0, 3, 3, 1, 1)    </a:t>
            </a:r>
            <a:r>
              <a:rPr lang="en-US" sz="2800" i="1" dirty="0">
                <a:latin typeface="Arial"/>
                <a:cs typeface="Arial"/>
              </a:rPr>
              <a:t>X</a:t>
            </a:r>
            <a:r>
              <a:rPr lang="en-US" sz="2800" baseline="-25000" dirty="0" smtClean="0">
                <a:latin typeface="Arial"/>
                <a:cs typeface="Arial"/>
              </a:rPr>
              <a:t>4</a:t>
            </a:r>
            <a:r>
              <a:rPr lang="en-US" sz="2800" dirty="0" smtClean="0">
                <a:latin typeface="Arial"/>
                <a:cs typeface="Arial"/>
              </a:rPr>
              <a:t> = (2, 3, 1, 0, 3, 2)</a:t>
            </a:r>
            <a:endParaRPr lang="en-US" dirty="0" smtClean="0"/>
          </a:p>
          <a:p>
            <a:r>
              <a:rPr lang="en-US" dirty="0" smtClean="0"/>
              <a:t>First, form the matrix</a:t>
            </a:r>
          </a:p>
          <a:p>
            <a:endParaRPr lang="en-US" dirty="0" smtClean="0"/>
          </a:p>
          <a:p>
            <a:pPr>
              <a:buNone/>
            </a:pPr>
            <a:r>
              <a:rPr lang="en-US" dirty="0" smtClean="0"/>
              <a:t>	</a:t>
            </a:r>
            <a:r>
              <a:rPr lang="en-US" dirty="0" smtClean="0">
                <a:latin typeface="Arial"/>
                <a:cs typeface="Arial"/>
              </a:rPr>
              <a:t> </a:t>
            </a:r>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a:t>
            </a:r>
            <a:endParaRPr lang="en-US" dirty="0"/>
          </a:p>
        </p:txBody>
      </p:sp>
      <p:sp>
        <p:nvSpPr>
          <p:cNvPr id="3" name="Content Placeholder 2"/>
          <p:cNvSpPr>
            <a:spLocks noGrp="1"/>
          </p:cNvSpPr>
          <p:nvPr>
            <p:ph idx="1"/>
          </p:nvPr>
        </p:nvSpPr>
        <p:spPr/>
        <p:txBody>
          <a:bodyPr/>
          <a:lstStyle/>
          <a:p>
            <a:r>
              <a:rPr lang="en-US" dirty="0" smtClean="0"/>
              <a:t>A </a:t>
            </a:r>
            <a:r>
              <a:rPr lang="en-US" b="1" i="1" dirty="0" smtClean="0"/>
              <a:t>vector</a:t>
            </a:r>
            <a:r>
              <a:rPr lang="en-US" dirty="0" smtClean="0"/>
              <a:t> is a 1-d array of numbers</a:t>
            </a:r>
          </a:p>
          <a:p>
            <a:r>
              <a:rPr lang="en-US" dirty="0" smtClean="0"/>
              <a:t>For example </a:t>
            </a:r>
            <a:r>
              <a:rPr lang="en-US" i="1" dirty="0" err="1" smtClean="0">
                <a:latin typeface="Arial"/>
                <a:cs typeface="Arial"/>
              </a:rPr>
              <a:t>x</a:t>
            </a:r>
            <a:r>
              <a:rPr lang="en-US" dirty="0" smtClean="0">
                <a:latin typeface="Arial"/>
                <a:cs typeface="Arial"/>
              </a:rPr>
              <a:t> = [1  2  0  5]</a:t>
            </a:r>
          </a:p>
          <a:p>
            <a:pPr lvl="1"/>
            <a:r>
              <a:rPr lang="en-US" dirty="0" smtClean="0"/>
              <a:t>Here, </a:t>
            </a:r>
            <a:r>
              <a:rPr lang="en-US" i="1" dirty="0" err="1" smtClean="0">
                <a:latin typeface="Arial"/>
                <a:cs typeface="Arial"/>
              </a:rPr>
              <a:t>x</a:t>
            </a:r>
            <a:r>
              <a:rPr lang="en-US" dirty="0" smtClean="0"/>
              <a:t> is a row vector</a:t>
            </a:r>
          </a:p>
          <a:p>
            <a:r>
              <a:rPr lang="en-US" dirty="0" smtClean="0"/>
              <a:t>Can also have column vectors such as</a:t>
            </a:r>
          </a:p>
          <a:p>
            <a:endParaRPr lang="en-US" dirty="0" smtClean="0"/>
          </a:p>
          <a:p>
            <a:endParaRPr lang="en-US" dirty="0" smtClean="0"/>
          </a:p>
          <a:p>
            <a:r>
              <a:rPr lang="en-US" b="1" i="1" dirty="0" smtClean="0"/>
              <a:t>Transpose</a:t>
            </a:r>
            <a:r>
              <a:rPr lang="en-US" dirty="0" smtClean="0"/>
              <a:t> of a row vector is a column vector and vice versa, denoted as </a:t>
            </a:r>
            <a:r>
              <a:rPr lang="en-US" i="1" dirty="0" err="1" smtClean="0">
                <a:latin typeface="Arial"/>
                <a:cs typeface="Arial"/>
              </a:rPr>
              <a:t>x</a:t>
            </a:r>
            <a:r>
              <a:rPr lang="en-US" i="1" baseline="30000" dirty="0" err="1" smtClean="0">
                <a:latin typeface="Arial"/>
                <a:cs typeface="Arial"/>
              </a:rPr>
              <a:t>T</a:t>
            </a:r>
            <a:endParaRPr lang="en-US" i="1" baseline="30000" dirty="0">
              <a:latin typeface="Arial"/>
              <a:cs typeface="Arial"/>
            </a:endParaRP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a:t>
            </a:fld>
            <a:endParaRPr lang="en-US"/>
          </a:p>
        </p:txBody>
      </p:sp>
      <p:pic>
        <p:nvPicPr>
          <p:cNvPr id="6" name="Picture 5" descr="009.jpg                                                        0007DDCBMacintosh HD                   B7464D7A:"/>
          <p:cNvPicPr>
            <a:picLocks noChangeAspect="1" noChangeArrowheads="1"/>
          </p:cNvPicPr>
          <p:nvPr/>
        </p:nvPicPr>
        <p:blipFill>
          <a:blip r:embed="rId3"/>
          <a:srcRect/>
          <a:stretch>
            <a:fillRect/>
          </a:stretch>
        </p:blipFill>
        <p:spPr bwMode="auto">
          <a:xfrm>
            <a:off x="1295400" y="4076700"/>
            <a:ext cx="2590800" cy="1028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Example</a:t>
            </a:r>
            <a:endParaRPr lang="en-US" dirty="0"/>
          </a:p>
        </p:txBody>
      </p:sp>
      <p:sp>
        <p:nvSpPr>
          <p:cNvPr id="3" name="Content Placeholder 2"/>
          <p:cNvSpPr>
            <a:spLocks noGrp="1"/>
          </p:cNvSpPr>
          <p:nvPr>
            <p:ph idx="1"/>
          </p:nvPr>
        </p:nvSpPr>
        <p:spPr>
          <a:xfrm>
            <a:off x="381000" y="1676400"/>
            <a:ext cx="4267200" cy="4495800"/>
          </a:xfrm>
        </p:spPr>
        <p:txBody>
          <a:bodyPr/>
          <a:lstStyle/>
          <a:p>
            <a:r>
              <a:rPr lang="en-US" dirty="0" smtClean="0"/>
              <a:t>Next, find mean of each row of </a:t>
            </a:r>
            <a:r>
              <a:rPr lang="en-US" i="1" dirty="0" smtClean="0">
                <a:latin typeface="Arial"/>
                <a:cs typeface="Arial"/>
              </a:rPr>
              <a:t>B</a:t>
            </a:r>
            <a:r>
              <a:rPr lang="en-US" dirty="0" smtClean="0"/>
              <a:t>    </a:t>
            </a:r>
          </a:p>
          <a:p>
            <a:r>
              <a:rPr lang="en-US" dirty="0" smtClean="0"/>
              <a:t>Then subtract the means</a:t>
            </a:r>
            <a:r>
              <a:rPr lang="is-IS" dirty="0" smtClean="0"/>
              <a:t>…</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50</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200" y="1676400"/>
            <a:ext cx="1727200" cy="2159000"/>
          </a:xfrm>
          <a:prstGeom prst="rect">
            <a:avLst/>
          </a:prstGeom>
        </p:spPr>
      </p:pic>
      <p:pic>
        <p:nvPicPr>
          <p:cNvPr id="10" name="Picture 9"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73500"/>
            <a:ext cx="8623300" cy="2298700"/>
          </a:xfrm>
          <a:prstGeom prst="rect">
            <a:avLst/>
          </a:prstGeom>
        </p:spPr>
      </p:pic>
    </p:spTree>
    <p:extLst>
      <p:ext uri="{BB962C8B-B14F-4D97-AF65-F5344CB8AC3E}">
        <p14:creationId xmlns:p14="http://schemas.microsoft.com/office/powerpoint/2010/main" val="5681775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Example</a:t>
            </a:r>
            <a:endParaRPr lang="en-US" dirty="0"/>
          </a:p>
        </p:txBody>
      </p:sp>
      <p:sp>
        <p:nvSpPr>
          <p:cNvPr id="3" name="Content Placeholder 2"/>
          <p:cNvSpPr>
            <a:spLocks noGrp="1"/>
          </p:cNvSpPr>
          <p:nvPr>
            <p:ph idx="1"/>
          </p:nvPr>
        </p:nvSpPr>
        <p:spPr>
          <a:xfrm>
            <a:off x="381000" y="1676400"/>
            <a:ext cx="7772400" cy="4495800"/>
          </a:xfrm>
        </p:spPr>
        <p:txBody>
          <a:bodyPr/>
          <a:lstStyle/>
          <a:p>
            <a:r>
              <a:rPr lang="en-US" dirty="0" smtClean="0"/>
              <a:t>Form the </a:t>
            </a:r>
            <a:r>
              <a:rPr lang="en-US" i="1" dirty="0" smtClean="0">
                <a:latin typeface="Arial"/>
                <a:cs typeface="Arial"/>
              </a:rPr>
              <a:t>A</a:t>
            </a:r>
            <a:r>
              <a:rPr lang="en-US" dirty="0" smtClean="0"/>
              <a:t> matrix</a:t>
            </a:r>
          </a:p>
          <a:p>
            <a:endParaRPr lang="en-US" dirty="0"/>
          </a:p>
          <a:p>
            <a:endParaRPr lang="en-US" dirty="0" smtClean="0"/>
          </a:p>
          <a:p>
            <a:endParaRPr lang="en-US" dirty="0"/>
          </a:p>
          <a:p>
            <a:endParaRPr lang="en-US" dirty="0" smtClean="0"/>
          </a:p>
          <a:p>
            <a:endParaRPr lang="en-US" dirty="0"/>
          </a:p>
          <a:p>
            <a:r>
              <a:rPr lang="en-US" dirty="0" smtClean="0"/>
              <a:t>Each row of this matrix has mean 0  </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51</a:t>
            </a:fld>
            <a:endParaRPr lang="en-US"/>
          </a:p>
        </p:txBody>
      </p:sp>
      <p:pic>
        <p:nvPicPr>
          <p:cNvPr id="9" name="Picture 8"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65878"/>
            <a:ext cx="7543800" cy="2234722"/>
          </a:xfrm>
          <a:prstGeom prst="rect">
            <a:avLst/>
          </a:prstGeom>
        </p:spPr>
      </p:pic>
    </p:spTree>
    <p:extLst>
      <p:ext uri="{BB962C8B-B14F-4D97-AF65-F5344CB8AC3E}">
        <p14:creationId xmlns:p14="http://schemas.microsoft.com/office/powerpoint/2010/main" val="11730160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581400" cy="1066800"/>
          </a:xfrm>
        </p:spPr>
        <p:txBody>
          <a:bodyPr/>
          <a:lstStyle/>
          <a:p>
            <a:r>
              <a:rPr lang="en-US" dirty="0" smtClean="0"/>
              <a:t>SVD</a:t>
            </a:r>
            <a:endParaRPr lang="en-US" dirty="0"/>
          </a:p>
        </p:txBody>
      </p:sp>
      <p:sp>
        <p:nvSpPr>
          <p:cNvPr id="3" name="Content Placeholder 2"/>
          <p:cNvSpPr>
            <a:spLocks noGrp="1"/>
          </p:cNvSpPr>
          <p:nvPr>
            <p:ph idx="1"/>
          </p:nvPr>
        </p:nvSpPr>
        <p:spPr>
          <a:xfrm>
            <a:off x="304800" y="1676400"/>
            <a:ext cx="3657600" cy="4114800"/>
          </a:xfrm>
        </p:spPr>
        <p:txBody>
          <a:bodyPr/>
          <a:lstStyle/>
          <a:p>
            <a:r>
              <a:rPr lang="en-US" sz="2800" dirty="0" smtClean="0"/>
              <a:t>SVD </a:t>
            </a:r>
            <a:r>
              <a:rPr lang="en-US" sz="2800" dirty="0" smtClean="0"/>
              <a:t>decomposes matrix</a:t>
            </a:r>
            <a:r>
              <a:rPr lang="en-US" sz="2800" dirty="0" smtClean="0"/>
              <a:t> </a:t>
            </a:r>
            <a:r>
              <a:rPr lang="en-US" sz="2800" i="1" dirty="0" smtClean="0">
                <a:latin typeface="Arial"/>
                <a:cs typeface="Arial"/>
              </a:rPr>
              <a:t>A = USV</a:t>
            </a:r>
            <a:r>
              <a:rPr lang="en-US" sz="2800" i="1" baseline="30000" dirty="0" smtClean="0">
                <a:latin typeface="Arial"/>
                <a:cs typeface="Arial"/>
              </a:rPr>
              <a:t>T</a:t>
            </a:r>
            <a:r>
              <a:rPr lang="en-US" sz="2800" dirty="0" smtClean="0"/>
              <a:t>    </a:t>
            </a:r>
            <a:endParaRPr lang="is-IS" sz="2800" dirty="0" smtClean="0"/>
          </a:p>
          <a:p>
            <a:r>
              <a:rPr lang="is-IS" sz="2800" dirty="0" smtClean="0"/>
              <a:t>Nonzero </a:t>
            </a:r>
            <a:r>
              <a:rPr lang="is-IS" sz="2800" dirty="0" smtClean="0"/>
              <a:t>(i.e., nontrivial) eigenvalues </a:t>
            </a:r>
            <a:r>
              <a:rPr lang="is-IS" sz="2800" dirty="0" smtClean="0"/>
              <a:t>of </a:t>
            </a:r>
            <a:r>
              <a:rPr lang="en-US" sz="2800" i="1" dirty="0" smtClean="0">
                <a:latin typeface="Arial"/>
                <a:cs typeface="Arial"/>
              </a:rPr>
              <a:t>C</a:t>
            </a:r>
            <a:r>
              <a:rPr lang="is-IS" sz="2800" dirty="0" smtClean="0"/>
              <a:t>?</a:t>
            </a:r>
          </a:p>
          <a:p>
            <a:r>
              <a:rPr lang="is-IS" sz="2800" dirty="0"/>
              <a:t>C</a:t>
            </a:r>
            <a:r>
              <a:rPr lang="is-IS" sz="2800" dirty="0" smtClean="0"/>
              <a:t>orresponding </a:t>
            </a:r>
            <a:r>
              <a:rPr lang="is-IS" sz="2800" dirty="0" smtClean="0"/>
              <a:t>eigenvectors of </a:t>
            </a:r>
            <a:r>
              <a:rPr lang="en-US" sz="2800" i="1" dirty="0" smtClean="0">
                <a:latin typeface="Arial"/>
                <a:cs typeface="Arial"/>
              </a:rPr>
              <a:t>C</a:t>
            </a:r>
            <a:r>
              <a:rPr lang="is-IS" sz="2800" dirty="0" smtClean="0"/>
              <a:t>?</a:t>
            </a:r>
            <a:endParaRPr lang="en-US" sz="2800"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52</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685800"/>
            <a:ext cx="4800600" cy="5473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a:t>
            </a:r>
            <a:endParaRPr lang="en-US" dirty="0"/>
          </a:p>
        </p:txBody>
      </p:sp>
      <p:sp>
        <p:nvSpPr>
          <p:cNvPr id="3" name="Content Placeholder 2"/>
          <p:cNvSpPr>
            <a:spLocks noGrp="1"/>
          </p:cNvSpPr>
          <p:nvPr>
            <p:ph idx="1"/>
          </p:nvPr>
        </p:nvSpPr>
        <p:spPr>
          <a:xfrm>
            <a:off x="685800" y="1676400"/>
            <a:ext cx="7848600" cy="4343400"/>
          </a:xfrm>
        </p:spPr>
        <p:txBody>
          <a:bodyPr/>
          <a:lstStyle/>
          <a:p>
            <a:r>
              <a:rPr lang="en-US" dirty="0" smtClean="0"/>
              <a:t>Unit </a:t>
            </a:r>
            <a:r>
              <a:rPr lang="en-US" dirty="0" smtClean="0"/>
              <a:t>eigenvectors are columns </a:t>
            </a:r>
            <a:r>
              <a:rPr lang="en-US" dirty="0" smtClean="0"/>
              <a:t>of </a:t>
            </a:r>
            <a:r>
              <a:rPr lang="en-US" i="1" dirty="0" smtClean="0">
                <a:latin typeface="Arial"/>
                <a:cs typeface="Arial"/>
              </a:rPr>
              <a:t>U</a:t>
            </a:r>
            <a:r>
              <a:rPr lang="en-US" dirty="0" smtClean="0"/>
              <a:t>   </a:t>
            </a:r>
          </a:p>
          <a:p>
            <a:endParaRPr lang="en-US" dirty="0"/>
          </a:p>
          <a:p>
            <a:endParaRPr lang="en-US" dirty="0" smtClean="0"/>
          </a:p>
          <a:p>
            <a:endParaRPr lang="en-US" dirty="0"/>
          </a:p>
          <a:p>
            <a:endParaRPr lang="en-US" dirty="0" smtClean="0"/>
          </a:p>
          <a:p>
            <a:r>
              <a:rPr lang="en-US" dirty="0" smtClean="0"/>
              <a:t>Corresponding eigenvalues</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53</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2362200"/>
            <a:ext cx="7213600" cy="22987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5334000"/>
            <a:ext cx="5461000" cy="457200"/>
          </a:xfrm>
          <a:prstGeom prst="rect">
            <a:avLst/>
          </a:prstGeom>
        </p:spPr>
      </p:pic>
    </p:spTree>
    <p:extLst>
      <p:ext uri="{BB962C8B-B14F-4D97-AF65-F5344CB8AC3E}">
        <p14:creationId xmlns:p14="http://schemas.microsoft.com/office/powerpoint/2010/main" val="15146936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Matrix</a:t>
            </a:r>
            <a:endParaRPr lang="en-US" dirty="0"/>
          </a:p>
        </p:txBody>
      </p:sp>
      <p:sp>
        <p:nvSpPr>
          <p:cNvPr id="3" name="Content Placeholder 2"/>
          <p:cNvSpPr>
            <a:spLocks noGrp="1"/>
          </p:cNvSpPr>
          <p:nvPr>
            <p:ph idx="1"/>
          </p:nvPr>
        </p:nvSpPr>
        <p:spPr/>
        <p:txBody>
          <a:bodyPr/>
          <a:lstStyle/>
          <a:p>
            <a:r>
              <a:rPr lang="en-US" dirty="0" smtClean="0"/>
              <a:t>Scoring matrix is computed as </a:t>
            </a:r>
            <a:r>
              <a:rPr lang="en-US" dirty="0" err="1">
                <a:latin typeface="Arial"/>
                <a:cs typeface="Arial"/>
              </a:rPr>
              <a:t>Δ</a:t>
            </a:r>
            <a:r>
              <a:rPr lang="en-US" i="1" dirty="0" smtClean="0">
                <a:latin typeface="Arial"/>
                <a:cs typeface="Arial"/>
              </a:rPr>
              <a:t> = U</a:t>
            </a:r>
            <a:r>
              <a:rPr lang="en-US" i="1" baseline="30000" dirty="0" smtClean="0">
                <a:latin typeface="Arial"/>
                <a:cs typeface="Arial"/>
              </a:rPr>
              <a:t>T</a:t>
            </a:r>
            <a:r>
              <a:rPr lang="en-US" i="1" dirty="0" smtClean="0">
                <a:latin typeface="Arial"/>
                <a:cs typeface="Arial"/>
              </a:rPr>
              <a:t>A</a:t>
            </a:r>
            <a:r>
              <a:rPr lang="en-US" dirty="0" smtClean="0"/>
              <a:t>     </a:t>
            </a:r>
          </a:p>
          <a:p>
            <a:r>
              <a:rPr lang="en-US" dirty="0" smtClean="0"/>
              <a:t>Equivalently, the </a:t>
            </a:r>
            <a:r>
              <a:rPr lang="en-US" dirty="0" err="1" smtClean="0"/>
              <a:t>i</a:t>
            </a:r>
            <a:r>
              <a:rPr lang="en-US" baseline="30000" dirty="0" err="1" smtClean="0"/>
              <a:t>th</a:t>
            </a:r>
            <a:r>
              <a:rPr lang="en-US" dirty="0" smtClean="0"/>
              <a:t> column of </a:t>
            </a:r>
            <a:r>
              <a:rPr lang="en-US" dirty="0" err="1">
                <a:latin typeface="Arial"/>
                <a:cs typeface="Arial"/>
              </a:rPr>
              <a:t>Δ</a:t>
            </a:r>
            <a:r>
              <a:rPr lang="en-US" dirty="0" smtClean="0"/>
              <a:t> is computed as </a:t>
            </a:r>
          </a:p>
          <a:p>
            <a:endParaRPr lang="en-US" dirty="0"/>
          </a:p>
          <a:p>
            <a:endParaRPr lang="en-US" dirty="0" smtClean="0"/>
          </a:p>
          <a:p>
            <a:endParaRPr lang="en-US" dirty="0"/>
          </a:p>
          <a:p>
            <a:r>
              <a:rPr lang="en-US" dirty="0" smtClean="0"/>
              <a:t>Where “</a:t>
            </a:r>
            <a:r>
              <a:rPr lang="en-US" dirty="0" smtClean="0">
                <a:latin typeface="Wingdings"/>
                <a:ea typeface="Wingdings"/>
                <a:cs typeface="Wingdings"/>
                <a:sym typeface="Wingdings"/>
              </a:rPr>
              <a:t></a:t>
            </a:r>
            <a:r>
              <a:rPr lang="en-US" dirty="0" smtClean="0"/>
              <a:t>” is dot product</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54</a:t>
            </a:fld>
            <a:endParaRPr lang="en-US"/>
          </a:p>
        </p:txBody>
      </p:sp>
      <p:pic>
        <p:nvPicPr>
          <p:cNvPr id="8" name="Picture 7"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385949"/>
            <a:ext cx="2616679" cy="1567051"/>
          </a:xfrm>
          <a:prstGeom prst="rect">
            <a:avLst/>
          </a:prstGeom>
        </p:spPr>
      </p:pic>
    </p:spTree>
    <p:extLst>
      <p:ext uri="{BB962C8B-B14F-4D97-AF65-F5344CB8AC3E}">
        <p14:creationId xmlns:p14="http://schemas.microsoft.com/office/powerpoint/2010/main" val="398075110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Matrix</a:t>
            </a:r>
            <a:endParaRPr lang="en-US" dirty="0"/>
          </a:p>
        </p:txBody>
      </p:sp>
      <p:sp>
        <p:nvSpPr>
          <p:cNvPr id="3" name="Content Placeholder 2"/>
          <p:cNvSpPr>
            <a:spLocks noGrp="1"/>
          </p:cNvSpPr>
          <p:nvPr>
            <p:ph idx="1"/>
          </p:nvPr>
        </p:nvSpPr>
        <p:spPr>
          <a:xfrm>
            <a:off x="685800" y="1676400"/>
            <a:ext cx="8077200" cy="4419600"/>
          </a:xfrm>
        </p:spPr>
        <p:txBody>
          <a:bodyPr/>
          <a:lstStyle/>
          <a:p>
            <a:r>
              <a:rPr lang="en-US" dirty="0" smtClean="0"/>
              <a:t>For this example,</a:t>
            </a:r>
          </a:p>
          <a:p>
            <a:pPr lvl="1"/>
            <a:endParaRPr lang="en-US" dirty="0"/>
          </a:p>
          <a:p>
            <a:pPr lvl="1"/>
            <a:endParaRPr lang="en-US" dirty="0" smtClean="0"/>
          </a:p>
          <a:p>
            <a:pPr lvl="1"/>
            <a:endParaRPr lang="en-US" dirty="0"/>
          </a:p>
          <a:p>
            <a:r>
              <a:rPr lang="en-US" dirty="0" smtClean="0"/>
              <a:t>Suppose that we only want 2 dominant eigenvalues</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55</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209800"/>
            <a:ext cx="6842760" cy="16002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681" y="4849432"/>
            <a:ext cx="6924519" cy="1094168"/>
          </a:xfrm>
          <a:prstGeom prst="rect">
            <a:avLst/>
          </a:prstGeom>
        </p:spPr>
      </p:pic>
    </p:spTree>
    <p:extLst>
      <p:ext uri="{BB962C8B-B14F-4D97-AF65-F5344CB8AC3E}">
        <p14:creationId xmlns:p14="http://schemas.microsoft.com/office/powerpoint/2010/main" val="69513208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lstStyle/>
          <a:p>
            <a:r>
              <a:rPr lang="en-US" dirty="0" smtClean="0"/>
              <a:t>Given a vector to score, it is of the form </a:t>
            </a:r>
            <a:r>
              <a:rPr lang="en-US" i="1" dirty="0" smtClean="0">
                <a:latin typeface="Arial"/>
                <a:cs typeface="Arial"/>
              </a:rPr>
              <a:t>Y = (y</a:t>
            </a:r>
            <a:r>
              <a:rPr lang="en-US" i="1" baseline="-25000" dirty="0" smtClean="0">
                <a:latin typeface="Arial"/>
                <a:cs typeface="Arial"/>
              </a:rPr>
              <a:t>1</a:t>
            </a:r>
            <a:r>
              <a:rPr lang="en-US" i="1" dirty="0" smtClean="0">
                <a:latin typeface="Arial"/>
                <a:cs typeface="Arial"/>
              </a:rPr>
              <a:t>  y</a:t>
            </a:r>
            <a:r>
              <a:rPr lang="en-US" i="1" baseline="-25000" dirty="0" smtClean="0">
                <a:latin typeface="Arial"/>
                <a:cs typeface="Arial"/>
              </a:rPr>
              <a:t>2</a:t>
            </a:r>
            <a:r>
              <a:rPr lang="en-US" i="1" dirty="0" smtClean="0">
                <a:latin typeface="Arial"/>
                <a:cs typeface="Arial"/>
              </a:rPr>
              <a:t>  y</a:t>
            </a:r>
            <a:r>
              <a:rPr lang="en-US" i="1" baseline="-25000" dirty="0" smtClean="0">
                <a:latin typeface="Arial"/>
                <a:cs typeface="Arial"/>
              </a:rPr>
              <a:t>3</a:t>
            </a:r>
            <a:r>
              <a:rPr lang="en-US" i="1" dirty="0" smtClean="0">
                <a:latin typeface="Arial"/>
                <a:cs typeface="Arial"/>
              </a:rPr>
              <a:t>  y</a:t>
            </a:r>
            <a:r>
              <a:rPr lang="en-US" i="1" baseline="-25000" dirty="0" smtClean="0">
                <a:latin typeface="Arial"/>
                <a:cs typeface="Arial"/>
              </a:rPr>
              <a:t>4</a:t>
            </a:r>
            <a:r>
              <a:rPr lang="en-US" i="1" dirty="0" smtClean="0">
                <a:latin typeface="Arial"/>
                <a:cs typeface="Arial"/>
              </a:rPr>
              <a:t>  y</a:t>
            </a:r>
            <a:r>
              <a:rPr lang="en-US" i="1" baseline="-25000" dirty="0" smtClean="0">
                <a:latin typeface="Arial"/>
                <a:cs typeface="Arial"/>
              </a:rPr>
              <a:t>5</a:t>
            </a:r>
            <a:r>
              <a:rPr lang="en-US" i="1" dirty="0" smtClean="0">
                <a:latin typeface="Arial"/>
                <a:cs typeface="Arial"/>
              </a:rPr>
              <a:t>  y</a:t>
            </a:r>
            <a:r>
              <a:rPr lang="en-US" i="1" baseline="-25000" dirty="0" smtClean="0">
                <a:latin typeface="Arial"/>
                <a:cs typeface="Arial"/>
              </a:rPr>
              <a:t>6</a:t>
            </a:r>
            <a:r>
              <a:rPr lang="en-US" i="1" dirty="0" smtClean="0">
                <a:latin typeface="Arial"/>
                <a:cs typeface="Arial"/>
              </a:rPr>
              <a:t>)</a:t>
            </a:r>
            <a:r>
              <a:rPr lang="en-US" baseline="30000" dirty="0" smtClean="0">
                <a:latin typeface="Arial"/>
                <a:cs typeface="Arial"/>
              </a:rPr>
              <a:t>T</a:t>
            </a:r>
            <a:r>
              <a:rPr lang="en-US" dirty="0" smtClean="0"/>
              <a:t>  </a:t>
            </a:r>
          </a:p>
          <a:p>
            <a:r>
              <a:rPr lang="en-US" dirty="0" smtClean="0"/>
              <a:t>Compute</a:t>
            </a:r>
          </a:p>
          <a:p>
            <a:endParaRPr lang="en-US" dirty="0"/>
          </a:p>
          <a:p>
            <a:pPr lvl="1"/>
            <a:r>
              <a:rPr lang="en-US" dirty="0" smtClean="0"/>
              <a:t>Where         </a:t>
            </a:r>
            <a:r>
              <a:rPr lang="en-US" i="1" dirty="0" smtClean="0">
                <a:latin typeface="Arial"/>
                <a:cs typeface="Arial"/>
              </a:rPr>
              <a:t>= Y − μ</a:t>
            </a:r>
            <a:r>
              <a:rPr lang="en-US" dirty="0" smtClean="0"/>
              <a:t>       </a:t>
            </a:r>
          </a:p>
          <a:p>
            <a:r>
              <a:rPr lang="en-US" dirty="0" smtClean="0"/>
              <a:t>And </a:t>
            </a:r>
            <a:r>
              <a:rPr lang="en-US" dirty="0" smtClean="0">
                <a:latin typeface="Arial"/>
                <a:cs typeface="Arial"/>
              </a:rPr>
              <a:t>score(</a:t>
            </a:r>
            <a:r>
              <a:rPr lang="en-US" i="1" dirty="0" smtClean="0">
                <a:latin typeface="Arial"/>
                <a:cs typeface="Arial"/>
              </a:rPr>
              <a:t>Y</a:t>
            </a:r>
            <a:r>
              <a:rPr lang="en-US" dirty="0" smtClean="0">
                <a:latin typeface="Arial"/>
                <a:cs typeface="Arial"/>
              </a:rPr>
              <a:t>) = min </a:t>
            </a:r>
            <a:r>
              <a:rPr lang="en-US" i="1" dirty="0" err="1" smtClean="0">
                <a:latin typeface="Arial"/>
                <a:cs typeface="Arial"/>
              </a:rPr>
              <a:t>ε</a:t>
            </a:r>
            <a:r>
              <a:rPr lang="en-US" baseline="-25000" dirty="0" err="1" smtClean="0">
                <a:latin typeface="Arial"/>
                <a:cs typeface="Arial"/>
              </a:rPr>
              <a:t>i</a:t>
            </a:r>
            <a:r>
              <a:rPr lang="en-US" dirty="0" smtClean="0"/>
              <a:t>     </a:t>
            </a:r>
          </a:p>
          <a:p>
            <a:pPr lvl="1"/>
            <a:r>
              <a:rPr lang="en-US" dirty="0" smtClean="0"/>
              <a:t>Where </a:t>
            </a:r>
            <a:r>
              <a:rPr lang="en-US" i="1" dirty="0" err="1">
                <a:latin typeface="Arial"/>
                <a:cs typeface="Arial"/>
              </a:rPr>
              <a:t>ε</a:t>
            </a:r>
            <a:r>
              <a:rPr lang="en-US" baseline="-25000" dirty="0" err="1">
                <a:latin typeface="Arial"/>
                <a:cs typeface="Arial"/>
              </a:rPr>
              <a:t>i</a:t>
            </a:r>
            <a:r>
              <a:rPr lang="en-US" i="1" dirty="0" smtClean="0">
                <a:latin typeface="Arial"/>
                <a:cs typeface="Arial"/>
              </a:rPr>
              <a:t> = d(W, </a:t>
            </a:r>
            <a:r>
              <a:rPr lang="en-US" dirty="0" err="1" smtClean="0">
                <a:latin typeface="Arial"/>
                <a:cs typeface="Arial"/>
              </a:rPr>
              <a:t>Δ</a:t>
            </a:r>
            <a:r>
              <a:rPr lang="en-US" baseline="-25000" dirty="0" err="1" smtClean="0">
                <a:latin typeface="Arial"/>
                <a:cs typeface="Arial"/>
              </a:rPr>
              <a:t>i</a:t>
            </a:r>
            <a:r>
              <a:rPr lang="en-US" i="1" dirty="0" smtClean="0">
                <a:latin typeface="Arial"/>
                <a:cs typeface="Arial"/>
              </a:rPr>
              <a:t>)</a:t>
            </a:r>
            <a:r>
              <a:rPr lang="en-US" dirty="0" smtClean="0"/>
              <a:t>   </a:t>
            </a:r>
          </a:p>
          <a:p>
            <a:r>
              <a:rPr lang="en-US" dirty="0" smtClean="0"/>
              <a:t>What the </a:t>
            </a:r>
            <a:r>
              <a:rPr lang="is-IS" dirty="0" smtClean="0"/>
              <a:t>… ?</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56</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971" y="2743200"/>
            <a:ext cx="2415429" cy="1148802"/>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733800"/>
            <a:ext cx="589935" cy="609600"/>
          </a:xfrm>
          <a:prstGeom prst="rect">
            <a:avLst/>
          </a:prstGeom>
        </p:spPr>
      </p:pic>
    </p:spTree>
    <p:extLst>
      <p:ext uri="{BB962C8B-B14F-4D97-AF65-F5344CB8AC3E}">
        <p14:creationId xmlns:p14="http://schemas.microsoft.com/office/powerpoint/2010/main" val="852889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Example</a:t>
            </a:r>
            <a:endParaRPr lang="en-US" dirty="0"/>
          </a:p>
        </p:txBody>
      </p:sp>
      <p:sp>
        <p:nvSpPr>
          <p:cNvPr id="3" name="Content Placeholder 2"/>
          <p:cNvSpPr>
            <a:spLocks noGrp="1"/>
          </p:cNvSpPr>
          <p:nvPr>
            <p:ph idx="1"/>
          </p:nvPr>
        </p:nvSpPr>
        <p:spPr/>
        <p:txBody>
          <a:bodyPr/>
          <a:lstStyle/>
          <a:p>
            <a:r>
              <a:rPr lang="en-US" dirty="0" smtClean="0"/>
              <a:t>Suppose that</a:t>
            </a:r>
          </a:p>
          <a:p>
            <a:r>
              <a:rPr lang="en-US" dirty="0" smtClean="0"/>
              <a:t>Compute  </a:t>
            </a:r>
          </a:p>
          <a:p>
            <a:endParaRPr lang="en-US" dirty="0"/>
          </a:p>
          <a:p>
            <a:endParaRPr lang="en-US" dirty="0" smtClean="0"/>
          </a:p>
          <a:p>
            <a:r>
              <a:rPr lang="en-US" dirty="0" smtClean="0"/>
              <a:t>And</a:t>
            </a:r>
          </a:p>
          <a:p>
            <a:endParaRPr lang="en-US" dirty="0"/>
          </a:p>
          <a:p>
            <a:r>
              <a:rPr lang="en-US" dirty="0" smtClean="0"/>
              <a:t>What is the score ?</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57</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752600"/>
            <a:ext cx="4469027" cy="5334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96814"/>
            <a:ext cx="6651384" cy="508386"/>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886200"/>
            <a:ext cx="6045200" cy="965200"/>
          </a:xfrm>
          <a:prstGeom prst="rect">
            <a:avLst/>
          </a:prstGeom>
        </p:spPr>
      </p:pic>
    </p:spTree>
    <p:extLst>
      <p:ext uri="{BB962C8B-B14F-4D97-AF65-F5344CB8AC3E}">
        <p14:creationId xmlns:p14="http://schemas.microsoft.com/office/powerpoint/2010/main" val="3354156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Scoring Example</a:t>
            </a:r>
            <a:endParaRPr lang="en-US" dirty="0"/>
          </a:p>
        </p:txBody>
      </p:sp>
      <p:sp>
        <p:nvSpPr>
          <p:cNvPr id="3" name="Content Placeholder 2"/>
          <p:cNvSpPr>
            <a:spLocks noGrp="1"/>
          </p:cNvSpPr>
          <p:nvPr>
            <p:ph idx="1"/>
          </p:nvPr>
        </p:nvSpPr>
        <p:spPr/>
        <p:txBody>
          <a:bodyPr/>
          <a:lstStyle/>
          <a:p>
            <a:r>
              <a:rPr lang="en-US" dirty="0" smtClean="0"/>
              <a:t>Suppose that</a:t>
            </a:r>
          </a:p>
          <a:p>
            <a:r>
              <a:rPr lang="en-US" dirty="0" smtClean="0"/>
              <a:t>Compute</a:t>
            </a:r>
          </a:p>
          <a:p>
            <a:r>
              <a:rPr lang="en-US" dirty="0" smtClean="0"/>
              <a:t>And</a:t>
            </a:r>
          </a:p>
          <a:p>
            <a:endParaRPr lang="en-US" dirty="0"/>
          </a:p>
          <a:p>
            <a:endParaRPr lang="en-US" dirty="0" smtClean="0"/>
          </a:p>
          <a:p>
            <a:r>
              <a:rPr lang="en-US" dirty="0" smtClean="0"/>
              <a:t>We compute</a:t>
            </a:r>
          </a:p>
          <a:p>
            <a:r>
              <a:rPr lang="en-US" dirty="0" smtClean="0"/>
              <a:t>Score ?   </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58</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752600"/>
            <a:ext cx="3880271" cy="480034"/>
          </a:xfrm>
          <a:prstGeom prst="rect">
            <a:avLst/>
          </a:prstGeom>
        </p:spPr>
      </p:pic>
      <p:pic>
        <p:nvPicPr>
          <p:cNvPr id="8" name="Picture 7"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381325"/>
            <a:ext cx="5930900" cy="4318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124200"/>
            <a:ext cx="4157784" cy="1219200"/>
          </a:xfrm>
          <a:prstGeom prst="rect">
            <a:avLst/>
          </a:prstGeom>
        </p:spPr>
      </p:pic>
      <p:pic>
        <p:nvPicPr>
          <p:cNvPr id="11" name="Picture 10"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4724400"/>
            <a:ext cx="5196840" cy="457200"/>
          </a:xfrm>
          <a:prstGeom prst="rect">
            <a:avLst/>
          </a:prstGeom>
        </p:spPr>
      </p:pic>
    </p:spTree>
    <p:extLst>
      <p:ext uri="{BB962C8B-B14F-4D97-AF65-F5344CB8AC3E}">
        <p14:creationId xmlns:p14="http://schemas.microsoft.com/office/powerpoint/2010/main" val="4202392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85800" y="1600200"/>
            <a:ext cx="7848600" cy="4419600"/>
          </a:xfrm>
        </p:spPr>
        <p:txBody>
          <a:bodyPr/>
          <a:lstStyle/>
          <a:p>
            <a:r>
              <a:rPr lang="en-US" dirty="0" smtClean="0"/>
              <a:t>Eigenvector techniques very powerful</a:t>
            </a:r>
          </a:p>
          <a:p>
            <a:r>
              <a:rPr lang="en-US" dirty="0" smtClean="0"/>
              <a:t>Theory is somewhat complex</a:t>
            </a:r>
          </a:p>
          <a:p>
            <a:pPr lvl="1"/>
            <a:r>
              <a:rPr lang="en-US" dirty="0" smtClean="0"/>
              <a:t>Training </a:t>
            </a:r>
            <a:r>
              <a:rPr lang="en-US" dirty="0" smtClean="0"/>
              <a:t>especially is </a:t>
            </a:r>
            <a:r>
              <a:rPr lang="en-US" dirty="0" smtClean="0"/>
              <a:t>somewhat involved</a:t>
            </a:r>
          </a:p>
          <a:p>
            <a:r>
              <a:rPr lang="en-US" dirty="0" smtClean="0"/>
              <a:t>But, scoring is simple, fast, efficient</a:t>
            </a:r>
            <a:r>
              <a:rPr lang="is-IS" dirty="0" smtClean="0"/>
              <a:t>…</a:t>
            </a:r>
            <a:endParaRPr lang="en-US" dirty="0" smtClean="0"/>
          </a:p>
          <a:p>
            <a:r>
              <a:rPr lang="en-US" dirty="0" smtClean="0"/>
              <a:t>Next, we consider 3 applications</a:t>
            </a:r>
          </a:p>
          <a:p>
            <a:pPr lvl="1"/>
            <a:r>
              <a:rPr lang="en-US" dirty="0" smtClean="0"/>
              <a:t>Facial recognition (</a:t>
            </a:r>
            <a:r>
              <a:rPr lang="en-US" dirty="0" err="1" smtClean="0"/>
              <a:t>eigenfaces</a:t>
            </a:r>
            <a:r>
              <a:rPr lang="en-US" dirty="0" smtClean="0"/>
              <a:t>)</a:t>
            </a:r>
          </a:p>
          <a:p>
            <a:pPr lvl="1"/>
            <a:r>
              <a:rPr lang="en-US" dirty="0" smtClean="0"/>
              <a:t>Malware detection (</a:t>
            </a:r>
            <a:r>
              <a:rPr lang="en-US" dirty="0" err="1" smtClean="0"/>
              <a:t>eigenviruses</a:t>
            </a:r>
            <a:r>
              <a:rPr lang="en-US" dirty="0" smtClean="0"/>
              <a:t>)</a:t>
            </a:r>
          </a:p>
          <a:p>
            <a:pPr lvl="1"/>
            <a:r>
              <a:rPr lang="en-US" dirty="0" smtClean="0"/>
              <a:t>Image spam detection (</a:t>
            </a:r>
            <a:r>
              <a:rPr lang="en-US" dirty="0" err="1" smtClean="0"/>
              <a:t>eigenspam</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Product of Vectors</a:t>
            </a:r>
            <a:endParaRPr lang="en-US" dirty="0"/>
          </a:p>
        </p:txBody>
      </p:sp>
      <p:sp>
        <p:nvSpPr>
          <p:cNvPr id="3" name="Content Placeholder 2"/>
          <p:cNvSpPr>
            <a:spLocks noGrp="1"/>
          </p:cNvSpPr>
          <p:nvPr>
            <p:ph idx="1"/>
          </p:nvPr>
        </p:nvSpPr>
        <p:spPr>
          <a:xfrm>
            <a:off x="685800" y="1676400"/>
            <a:ext cx="8077200" cy="4419600"/>
          </a:xfrm>
        </p:spPr>
        <p:txBody>
          <a:bodyPr/>
          <a:lstStyle/>
          <a:p>
            <a:r>
              <a:rPr lang="en-US" dirty="0" smtClean="0"/>
              <a:t>Let </a:t>
            </a:r>
            <a:r>
              <a:rPr lang="en-US" i="1" dirty="0" smtClean="0">
                <a:latin typeface="Arial"/>
                <a:cs typeface="Arial"/>
              </a:rPr>
              <a:t>X </a:t>
            </a:r>
            <a:r>
              <a:rPr lang="en-US" dirty="0" smtClean="0">
                <a:latin typeface="Arial"/>
                <a:cs typeface="Arial"/>
              </a:rPr>
              <a:t>= [</a:t>
            </a:r>
            <a:r>
              <a:rPr lang="en-US" i="1" dirty="0" smtClean="0">
                <a:latin typeface="Arial"/>
                <a:cs typeface="Arial"/>
              </a:rPr>
              <a:t>x</a:t>
            </a:r>
            <a:r>
              <a:rPr lang="en-US" baseline="-25000" dirty="0" smtClean="0">
                <a:latin typeface="Arial"/>
                <a:cs typeface="Arial"/>
              </a:rPr>
              <a:t>1</a:t>
            </a:r>
            <a:r>
              <a:rPr lang="en-US" dirty="0" smtClean="0">
                <a:latin typeface="Arial"/>
                <a:cs typeface="Arial"/>
              </a:rPr>
              <a:t> </a:t>
            </a:r>
            <a:r>
              <a:rPr lang="en-US" i="1" dirty="0" smtClean="0">
                <a:latin typeface="Arial"/>
                <a:cs typeface="Arial"/>
              </a:rPr>
              <a:t>x</a:t>
            </a:r>
            <a:r>
              <a:rPr lang="en-US" baseline="-25000" dirty="0" smtClean="0">
                <a:latin typeface="Arial"/>
                <a:cs typeface="Arial"/>
              </a:rPr>
              <a:t>2</a:t>
            </a:r>
            <a:r>
              <a:rPr lang="en-US" dirty="0" smtClean="0">
                <a:latin typeface="Arial"/>
                <a:cs typeface="Arial"/>
              </a:rPr>
              <a:t> … </a:t>
            </a:r>
            <a:r>
              <a:rPr lang="en-US" i="1" dirty="0" err="1" smtClean="0">
                <a:latin typeface="Arial"/>
                <a:cs typeface="Arial"/>
              </a:rPr>
              <a:t>x</a:t>
            </a:r>
            <a:r>
              <a:rPr lang="en-US" i="1" baseline="-25000" dirty="0" err="1" smtClean="0">
                <a:latin typeface="Arial"/>
                <a:cs typeface="Arial"/>
              </a:rPr>
              <a:t>m</a:t>
            </a:r>
            <a:r>
              <a:rPr lang="en-US" dirty="0" smtClean="0">
                <a:latin typeface="Arial"/>
                <a:cs typeface="Arial"/>
              </a:rPr>
              <a:t>]</a:t>
            </a:r>
            <a:r>
              <a:rPr lang="en-US" i="1" dirty="0" smtClean="0">
                <a:latin typeface="Arial"/>
                <a:cs typeface="Arial"/>
              </a:rPr>
              <a:t> </a:t>
            </a:r>
            <a:r>
              <a:rPr lang="en-US" dirty="0" smtClean="0"/>
              <a:t>and </a:t>
            </a:r>
            <a:r>
              <a:rPr lang="en-US" i="1" dirty="0" smtClean="0">
                <a:latin typeface="Arial"/>
                <a:cs typeface="Arial"/>
              </a:rPr>
              <a:t>Y </a:t>
            </a:r>
            <a:r>
              <a:rPr lang="en-US" dirty="0" smtClean="0">
                <a:latin typeface="Arial"/>
                <a:cs typeface="Arial"/>
              </a:rPr>
              <a:t>= [</a:t>
            </a:r>
            <a:r>
              <a:rPr lang="en-US" i="1" dirty="0" smtClean="0">
                <a:latin typeface="Arial"/>
                <a:cs typeface="Arial"/>
              </a:rPr>
              <a:t>y</a:t>
            </a:r>
            <a:r>
              <a:rPr lang="en-US" baseline="-25000" dirty="0" smtClean="0">
                <a:latin typeface="Arial"/>
                <a:cs typeface="Arial"/>
              </a:rPr>
              <a:t>1</a:t>
            </a:r>
            <a:r>
              <a:rPr lang="en-US" dirty="0" smtClean="0">
                <a:latin typeface="Arial"/>
                <a:cs typeface="Arial"/>
              </a:rPr>
              <a:t> </a:t>
            </a:r>
            <a:r>
              <a:rPr lang="en-US" i="1" dirty="0" smtClean="0">
                <a:latin typeface="Arial"/>
                <a:cs typeface="Arial"/>
              </a:rPr>
              <a:t>y</a:t>
            </a:r>
            <a:r>
              <a:rPr lang="en-US" baseline="-25000" dirty="0" smtClean="0">
                <a:latin typeface="Arial"/>
                <a:cs typeface="Arial"/>
              </a:rPr>
              <a:t>2</a:t>
            </a:r>
            <a:r>
              <a:rPr lang="en-US" dirty="0" smtClean="0">
                <a:latin typeface="Arial"/>
                <a:cs typeface="Arial"/>
              </a:rPr>
              <a:t> … </a:t>
            </a:r>
            <a:r>
              <a:rPr lang="en-US" i="1" dirty="0" err="1" smtClean="0">
                <a:latin typeface="Arial"/>
                <a:cs typeface="Arial"/>
              </a:rPr>
              <a:t>y</a:t>
            </a:r>
            <a:r>
              <a:rPr lang="en-US" i="1" baseline="-25000" dirty="0" err="1" smtClean="0">
                <a:latin typeface="Arial"/>
                <a:cs typeface="Arial"/>
              </a:rPr>
              <a:t>m</a:t>
            </a:r>
            <a:r>
              <a:rPr lang="en-US" dirty="0" smtClean="0">
                <a:latin typeface="Arial"/>
                <a:cs typeface="Arial"/>
              </a:rPr>
              <a:t>]</a:t>
            </a:r>
            <a:r>
              <a:rPr lang="en-US" dirty="0" smtClean="0"/>
              <a:t> </a:t>
            </a:r>
          </a:p>
          <a:p>
            <a:r>
              <a:rPr lang="en-US" dirty="0" smtClean="0"/>
              <a:t>Then </a:t>
            </a:r>
            <a:r>
              <a:rPr lang="en-US" b="1" dirty="0" smtClean="0">
                <a:solidFill>
                  <a:srgbClr val="3366FF"/>
                </a:solidFill>
              </a:rPr>
              <a:t>dot product </a:t>
            </a:r>
            <a:r>
              <a:rPr lang="en-US" dirty="0" smtClean="0"/>
              <a:t>is defined as</a:t>
            </a:r>
          </a:p>
          <a:p>
            <a:pPr lvl="1"/>
            <a:r>
              <a:rPr lang="en-US" dirty="0" smtClean="0"/>
              <a:t> </a:t>
            </a:r>
            <a:r>
              <a:rPr lang="en-US" i="1" dirty="0" smtClean="0">
                <a:latin typeface="Arial"/>
                <a:cs typeface="Arial"/>
              </a:rPr>
              <a:t>X</a:t>
            </a:r>
            <a:r>
              <a:rPr lang="en-US" i="1" baseline="-25000" dirty="0" smtClean="0">
                <a:latin typeface="Arial"/>
                <a:cs typeface="Arial"/>
              </a:rPr>
              <a:t> </a:t>
            </a:r>
            <a:r>
              <a:rPr lang="en-US" dirty="0" smtClean="0">
                <a:latin typeface="Arial"/>
                <a:ea typeface="Wingdings"/>
                <a:cs typeface="Arial"/>
              </a:rPr>
              <a:t></a:t>
            </a:r>
            <a:r>
              <a:rPr lang="en-US" i="1" dirty="0" smtClean="0">
                <a:latin typeface="Arial"/>
                <a:cs typeface="Arial"/>
              </a:rPr>
              <a:t>Y</a:t>
            </a:r>
            <a:r>
              <a:rPr lang="en-US" dirty="0" smtClean="0">
                <a:latin typeface="Arial"/>
                <a:cs typeface="Arial"/>
              </a:rPr>
              <a:t> = </a:t>
            </a:r>
            <a:r>
              <a:rPr lang="en-US" i="1" dirty="0" smtClean="0">
                <a:latin typeface="Arial"/>
                <a:cs typeface="Arial"/>
              </a:rPr>
              <a:t>x</a:t>
            </a:r>
            <a:r>
              <a:rPr lang="en-US" baseline="-25000" dirty="0" smtClean="0">
                <a:latin typeface="Arial"/>
                <a:cs typeface="Arial"/>
              </a:rPr>
              <a:t>1</a:t>
            </a:r>
            <a:r>
              <a:rPr lang="en-US" i="1" dirty="0" smtClean="0">
                <a:latin typeface="Arial"/>
                <a:cs typeface="Arial"/>
              </a:rPr>
              <a:t>y</a:t>
            </a:r>
            <a:r>
              <a:rPr lang="en-US" baseline="-25000" dirty="0" smtClean="0">
                <a:latin typeface="Arial"/>
                <a:cs typeface="Arial"/>
              </a:rPr>
              <a:t>1</a:t>
            </a:r>
            <a:r>
              <a:rPr lang="en-US" i="1" dirty="0" smtClean="0">
                <a:latin typeface="Arial"/>
                <a:cs typeface="Arial"/>
              </a:rPr>
              <a:t> </a:t>
            </a:r>
            <a:r>
              <a:rPr lang="en-US" dirty="0" smtClean="0">
                <a:latin typeface="Arial"/>
                <a:cs typeface="Arial"/>
              </a:rPr>
              <a:t>+</a:t>
            </a:r>
            <a:r>
              <a:rPr lang="en-US" i="1" dirty="0" smtClean="0">
                <a:latin typeface="Arial"/>
                <a:cs typeface="Arial"/>
              </a:rPr>
              <a:t> x</a:t>
            </a:r>
            <a:r>
              <a:rPr lang="en-US" baseline="-25000" dirty="0" smtClean="0">
                <a:latin typeface="Arial"/>
                <a:cs typeface="Arial"/>
              </a:rPr>
              <a:t>2</a:t>
            </a:r>
            <a:r>
              <a:rPr lang="en-US" i="1" dirty="0" smtClean="0">
                <a:latin typeface="Arial"/>
                <a:cs typeface="Arial"/>
              </a:rPr>
              <a:t>y</a:t>
            </a:r>
            <a:r>
              <a:rPr lang="en-US" baseline="-25000" dirty="0" smtClean="0">
                <a:latin typeface="Arial"/>
                <a:cs typeface="Arial"/>
              </a:rPr>
              <a:t>2</a:t>
            </a:r>
            <a:r>
              <a:rPr lang="en-US" i="1" dirty="0" smtClean="0">
                <a:latin typeface="Arial"/>
                <a:cs typeface="Arial"/>
              </a:rPr>
              <a:t> </a:t>
            </a:r>
            <a:r>
              <a:rPr lang="en-US" dirty="0" smtClean="0">
                <a:latin typeface="Arial"/>
                <a:cs typeface="Arial"/>
              </a:rPr>
              <a:t>+ … + </a:t>
            </a:r>
            <a:r>
              <a:rPr lang="en-US" i="1" dirty="0" err="1" smtClean="0">
                <a:latin typeface="Arial"/>
                <a:cs typeface="Arial"/>
              </a:rPr>
              <a:t>x</a:t>
            </a:r>
            <a:r>
              <a:rPr lang="en-US" i="1" baseline="-25000" dirty="0" err="1" smtClean="0">
                <a:latin typeface="Arial"/>
                <a:cs typeface="Arial"/>
              </a:rPr>
              <a:t>m</a:t>
            </a:r>
            <a:r>
              <a:rPr lang="en-US" i="1" dirty="0" err="1" smtClean="0">
                <a:latin typeface="Arial"/>
                <a:cs typeface="Arial"/>
              </a:rPr>
              <a:t>y</a:t>
            </a:r>
            <a:r>
              <a:rPr lang="en-US" i="1" baseline="-25000" dirty="0" err="1" smtClean="0">
                <a:latin typeface="Arial"/>
                <a:cs typeface="Arial"/>
              </a:rPr>
              <a:t>m</a:t>
            </a:r>
            <a:endParaRPr lang="en-US" i="1" baseline="-25000" dirty="0" smtClean="0"/>
          </a:p>
          <a:p>
            <a:pPr lvl="1"/>
            <a:r>
              <a:rPr lang="en-US" dirty="0" smtClean="0"/>
              <a:t>Note that </a:t>
            </a:r>
            <a:r>
              <a:rPr lang="en-US" i="1" dirty="0" smtClean="0">
                <a:latin typeface="Arial"/>
                <a:cs typeface="Arial"/>
              </a:rPr>
              <a:t>X</a:t>
            </a:r>
            <a:r>
              <a:rPr lang="en-US" i="1" baseline="-25000" dirty="0" smtClean="0">
                <a:latin typeface="Arial"/>
                <a:cs typeface="Arial"/>
              </a:rPr>
              <a:t> </a:t>
            </a:r>
            <a:r>
              <a:rPr lang="en-US" dirty="0" smtClean="0">
                <a:latin typeface="Arial"/>
                <a:ea typeface="Wingdings"/>
                <a:cs typeface="Arial"/>
              </a:rPr>
              <a:t></a:t>
            </a:r>
            <a:r>
              <a:rPr lang="en-US" i="1" dirty="0" smtClean="0">
                <a:latin typeface="Arial"/>
                <a:cs typeface="Arial"/>
              </a:rPr>
              <a:t>Y</a:t>
            </a:r>
            <a:r>
              <a:rPr lang="en-US" dirty="0" smtClean="0"/>
              <a:t> is a number, not a vector</a:t>
            </a:r>
          </a:p>
          <a:p>
            <a:pPr lvl="1"/>
            <a:r>
              <a:rPr lang="en-US" dirty="0"/>
              <a:t>D</a:t>
            </a:r>
            <a:r>
              <a:rPr lang="en-US" dirty="0" smtClean="0"/>
              <a:t>ot product is only defined for vectors of the same length</a:t>
            </a:r>
          </a:p>
          <a:p>
            <a:r>
              <a:rPr lang="en-US" b="1" dirty="0" smtClean="0">
                <a:solidFill>
                  <a:srgbClr val="3366FF"/>
                </a:solidFill>
              </a:rPr>
              <a:t>Euclidean distance </a:t>
            </a:r>
            <a:r>
              <a:rPr lang="en-US" dirty="0" smtClean="0"/>
              <a:t>between </a:t>
            </a:r>
            <a:r>
              <a:rPr lang="en-US" i="1" dirty="0" smtClean="0">
                <a:latin typeface="Arial"/>
                <a:cs typeface="Arial"/>
              </a:rPr>
              <a:t>X</a:t>
            </a:r>
            <a:r>
              <a:rPr lang="en-US" dirty="0" smtClean="0"/>
              <a:t> and </a:t>
            </a:r>
            <a:r>
              <a:rPr lang="en-US" i="1" dirty="0" smtClean="0">
                <a:latin typeface="Arial"/>
                <a:cs typeface="Arial"/>
              </a:rPr>
              <a:t>Y</a:t>
            </a:r>
            <a:r>
              <a:rPr lang="en-US" dirty="0" smtClean="0"/>
              <a:t>,</a:t>
            </a:r>
          </a:p>
          <a:p>
            <a:pPr lvl="1">
              <a:buNone/>
            </a:pPr>
            <a:r>
              <a:rPr lang="en-US" dirty="0" smtClean="0">
                <a:latin typeface="Arial"/>
                <a:cs typeface="Arial"/>
              </a:rPr>
              <a:t>sqrt((</a:t>
            </a:r>
            <a:r>
              <a:rPr lang="en-US" i="1" dirty="0" smtClean="0">
                <a:latin typeface="Arial"/>
                <a:cs typeface="Arial"/>
              </a:rPr>
              <a:t>x</a:t>
            </a:r>
            <a:r>
              <a:rPr lang="en-US" baseline="-25000" dirty="0" smtClean="0">
                <a:latin typeface="Arial"/>
                <a:cs typeface="Arial"/>
              </a:rPr>
              <a:t>1 </a:t>
            </a:r>
            <a:r>
              <a:rPr lang="en-US" dirty="0" smtClean="0">
                <a:latin typeface="Arial"/>
                <a:cs typeface="Arial"/>
              </a:rPr>
              <a:t>- </a:t>
            </a:r>
            <a:r>
              <a:rPr lang="en-US" i="1" dirty="0" smtClean="0">
                <a:latin typeface="Arial"/>
                <a:cs typeface="Arial"/>
              </a:rPr>
              <a:t>y</a:t>
            </a:r>
            <a:r>
              <a:rPr lang="en-US" baseline="-25000" dirty="0" smtClean="0">
                <a:latin typeface="Arial"/>
                <a:cs typeface="Arial"/>
              </a:rPr>
              <a:t>1</a:t>
            </a:r>
            <a:r>
              <a:rPr lang="en-US" dirty="0" smtClean="0">
                <a:latin typeface="Arial"/>
                <a:cs typeface="Arial"/>
              </a:rPr>
              <a:t>)</a:t>
            </a:r>
            <a:r>
              <a:rPr lang="en-US" baseline="30000" dirty="0" smtClean="0">
                <a:latin typeface="Arial"/>
                <a:cs typeface="Arial"/>
              </a:rPr>
              <a:t>2</a:t>
            </a:r>
            <a:r>
              <a:rPr lang="en-US" dirty="0" smtClean="0">
                <a:latin typeface="Arial"/>
                <a:cs typeface="Arial"/>
              </a:rPr>
              <a:t> + (</a:t>
            </a:r>
            <a:r>
              <a:rPr lang="en-US" i="1" dirty="0" smtClean="0">
                <a:latin typeface="Arial"/>
                <a:cs typeface="Arial"/>
              </a:rPr>
              <a:t>x</a:t>
            </a:r>
            <a:r>
              <a:rPr lang="en-US" baseline="-25000" dirty="0" smtClean="0">
                <a:latin typeface="Arial"/>
                <a:cs typeface="Arial"/>
              </a:rPr>
              <a:t>2 </a:t>
            </a:r>
            <a:r>
              <a:rPr lang="en-US" dirty="0" smtClean="0">
                <a:latin typeface="Arial"/>
                <a:cs typeface="Arial"/>
              </a:rPr>
              <a:t>- </a:t>
            </a:r>
            <a:r>
              <a:rPr lang="en-US" i="1" dirty="0" smtClean="0">
                <a:latin typeface="Arial"/>
                <a:cs typeface="Arial"/>
              </a:rPr>
              <a:t>y</a:t>
            </a:r>
            <a:r>
              <a:rPr lang="en-US" baseline="-25000" dirty="0" smtClean="0">
                <a:latin typeface="Arial"/>
                <a:cs typeface="Arial"/>
              </a:rPr>
              <a:t>2</a:t>
            </a:r>
            <a:r>
              <a:rPr lang="en-US" dirty="0" smtClean="0">
                <a:latin typeface="Arial"/>
                <a:cs typeface="Arial"/>
              </a:rPr>
              <a:t>)</a:t>
            </a:r>
            <a:r>
              <a:rPr lang="en-US" baseline="30000" dirty="0" smtClean="0">
                <a:latin typeface="Arial"/>
                <a:cs typeface="Arial"/>
              </a:rPr>
              <a:t>2</a:t>
            </a:r>
            <a:r>
              <a:rPr lang="en-US" dirty="0" smtClean="0">
                <a:latin typeface="Arial"/>
                <a:cs typeface="Arial"/>
              </a:rPr>
              <a:t> + … + (</a:t>
            </a:r>
            <a:r>
              <a:rPr lang="en-US" i="1" dirty="0" err="1" smtClean="0">
                <a:latin typeface="Arial"/>
                <a:cs typeface="Arial"/>
              </a:rPr>
              <a:t>x</a:t>
            </a:r>
            <a:r>
              <a:rPr lang="en-US" i="1" baseline="-25000" dirty="0" err="1" smtClean="0">
                <a:latin typeface="Arial"/>
                <a:cs typeface="Arial"/>
              </a:rPr>
              <a:t>m</a:t>
            </a:r>
            <a:r>
              <a:rPr lang="en-US" i="1" baseline="-25000" dirty="0" smtClean="0">
                <a:latin typeface="Arial"/>
                <a:cs typeface="Arial"/>
              </a:rPr>
              <a:t> </a:t>
            </a:r>
            <a:r>
              <a:rPr lang="en-US" dirty="0" smtClean="0">
                <a:latin typeface="Arial"/>
                <a:cs typeface="Arial"/>
              </a:rPr>
              <a:t>- </a:t>
            </a:r>
            <a:r>
              <a:rPr lang="en-US" i="1" dirty="0" smtClean="0">
                <a:latin typeface="Arial"/>
                <a:cs typeface="Arial"/>
              </a:rPr>
              <a:t>y</a:t>
            </a:r>
            <a:r>
              <a:rPr lang="en-US" i="1" baseline="-25000" dirty="0" smtClean="0">
                <a:latin typeface="Arial"/>
                <a:cs typeface="Arial"/>
              </a:rPr>
              <a:t>m</a:t>
            </a:r>
            <a:r>
              <a:rPr lang="en-US" dirty="0" smtClean="0">
                <a:latin typeface="Arial"/>
                <a:cs typeface="Arial"/>
              </a:rPr>
              <a:t>)</a:t>
            </a:r>
            <a:r>
              <a:rPr lang="en-US" baseline="30000" dirty="0" smtClean="0">
                <a:latin typeface="Arial"/>
                <a:cs typeface="Arial"/>
              </a:rPr>
              <a:t>2</a:t>
            </a:r>
            <a:r>
              <a:rPr lang="en-US" dirty="0" smtClean="0">
                <a:latin typeface="Arial"/>
                <a:cs typeface="Arial"/>
              </a:rPr>
              <a:t>)</a:t>
            </a:r>
          </a:p>
          <a:p>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PCA</a:t>
            </a:r>
            <a:endParaRPr lang="en-US" dirty="0"/>
          </a:p>
        </p:txBody>
      </p:sp>
      <p:sp>
        <p:nvSpPr>
          <p:cNvPr id="3" name="Content Placeholder 2"/>
          <p:cNvSpPr>
            <a:spLocks noGrp="1"/>
          </p:cNvSpPr>
          <p:nvPr>
            <p:ph idx="1"/>
          </p:nvPr>
        </p:nvSpPr>
        <p:spPr/>
        <p:txBody>
          <a:bodyPr/>
          <a:lstStyle/>
          <a:p>
            <a:r>
              <a:rPr lang="en-US" sz="2800" dirty="0" smtClean="0"/>
              <a:t>J. </a:t>
            </a:r>
            <a:r>
              <a:rPr lang="en-US" sz="2800" dirty="0" err="1" smtClean="0"/>
              <a:t>Shlens</a:t>
            </a:r>
            <a:r>
              <a:rPr lang="en-US" sz="2800" dirty="0" smtClean="0"/>
              <a:t>, </a:t>
            </a:r>
            <a:r>
              <a:rPr lang="en-US" sz="2800" dirty="0" smtClean="0">
                <a:hlinkClick r:id="rId2"/>
              </a:rPr>
              <a:t>A tutorial on principal component </a:t>
            </a:r>
            <a:br>
              <a:rPr lang="en-US" sz="2800" dirty="0" smtClean="0">
                <a:hlinkClick r:id="rId2"/>
              </a:rPr>
            </a:br>
            <a:r>
              <a:rPr lang="en-US" sz="2800" dirty="0" smtClean="0">
                <a:hlinkClick r:id="rId2"/>
              </a:rPr>
              <a:t>analysis</a:t>
            </a:r>
            <a:r>
              <a:rPr lang="en-US" sz="2800" smtClean="0"/>
              <a:t>, 2009</a:t>
            </a:r>
            <a:endParaRPr lang="en-US" sz="2800" dirty="0" smtClean="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60</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p:sp>
        <p:nvSpPr>
          <p:cNvPr id="3" name="Content Placeholder 2"/>
          <p:cNvSpPr>
            <a:spLocks noGrp="1"/>
          </p:cNvSpPr>
          <p:nvPr>
            <p:ph idx="1"/>
          </p:nvPr>
        </p:nvSpPr>
        <p:spPr/>
        <p:txBody>
          <a:bodyPr/>
          <a:lstStyle/>
          <a:p>
            <a:r>
              <a:rPr lang="en-US" b="1" i="1" dirty="0" smtClean="0"/>
              <a:t>Matrix</a:t>
            </a:r>
            <a:r>
              <a:rPr lang="en-US" dirty="0" smtClean="0"/>
              <a:t> </a:t>
            </a:r>
            <a:r>
              <a:rPr lang="en-US" i="1" dirty="0" smtClean="0">
                <a:latin typeface="Arial"/>
                <a:cs typeface="Arial"/>
              </a:rPr>
              <a:t>A</a:t>
            </a:r>
            <a:r>
              <a:rPr lang="en-US" dirty="0" smtClean="0"/>
              <a:t> with </a:t>
            </a:r>
            <a:r>
              <a:rPr lang="en-US" i="1" dirty="0" err="1" smtClean="0">
                <a:latin typeface="Arial"/>
                <a:cs typeface="Arial"/>
              </a:rPr>
              <a:t>n</a:t>
            </a:r>
            <a:r>
              <a:rPr lang="en-US" dirty="0" smtClean="0"/>
              <a:t> rows and </a:t>
            </a:r>
            <a:r>
              <a:rPr lang="en-US" i="1" dirty="0" err="1" smtClean="0">
                <a:latin typeface="Arial"/>
                <a:cs typeface="Arial"/>
              </a:rPr>
              <a:t>m</a:t>
            </a:r>
            <a:r>
              <a:rPr lang="en-US" dirty="0" smtClean="0"/>
              <a:t> columns</a:t>
            </a:r>
          </a:p>
          <a:p>
            <a:pPr lvl="1"/>
            <a:r>
              <a:rPr lang="en-US" dirty="0" smtClean="0"/>
              <a:t>We sometimes write this as </a:t>
            </a:r>
            <a:r>
              <a:rPr lang="en-US" i="1" dirty="0" err="1" smtClean="0">
                <a:latin typeface="Arial"/>
                <a:cs typeface="Arial"/>
              </a:rPr>
              <a:t>A</a:t>
            </a:r>
            <a:r>
              <a:rPr lang="en-US" i="1" baseline="-25000" dirty="0" err="1" smtClean="0">
                <a:latin typeface="Arial"/>
                <a:cs typeface="Arial"/>
              </a:rPr>
              <a:t>nxm</a:t>
            </a:r>
            <a:endParaRPr lang="en-US" baseline="-25000" dirty="0" smtClean="0"/>
          </a:p>
          <a:p>
            <a:r>
              <a:rPr lang="en-US" dirty="0" smtClean="0"/>
              <a:t>Often denote elements by </a:t>
            </a:r>
            <a:r>
              <a:rPr lang="en-US" i="1" dirty="0" smtClean="0">
                <a:latin typeface="Arial"/>
                <a:cs typeface="Arial"/>
              </a:rPr>
              <a:t>A = </a:t>
            </a:r>
            <a:r>
              <a:rPr lang="en-US" dirty="0" smtClean="0">
                <a:latin typeface="Arial"/>
                <a:cs typeface="Arial"/>
              </a:rPr>
              <a:t>{</a:t>
            </a:r>
            <a:r>
              <a:rPr lang="en-US" i="1" dirty="0" err="1" smtClean="0">
                <a:latin typeface="Arial"/>
                <a:cs typeface="Arial"/>
              </a:rPr>
              <a:t>a</a:t>
            </a:r>
            <a:r>
              <a:rPr lang="en-US" i="1" baseline="-25000" dirty="0" err="1" smtClean="0">
                <a:latin typeface="Arial"/>
                <a:cs typeface="Arial"/>
              </a:rPr>
              <a:t>ij</a:t>
            </a:r>
            <a:r>
              <a:rPr lang="en-US" dirty="0" smtClean="0">
                <a:latin typeface="Arial"/>
                <a:cs typeface="Arial"/>
              </a:rPr>
              <a:t>} </a:t>
            </a:r>
            <a:r>
              <a:rPr lang="en-US" dirty="0" smtClean="0"/>
              <a:t>where </a:t>
            </a:r>
            <a:r>
              <a:rPr lang="en-US" dirty="0" err="1" smtClean="0">
                <a:latin typeface="Arial"/>
                <a:cs typeface="Arial"/>
              </a:rPr>
              <a:t>i</a:t>
            </a:r>
            <a:r>
              <a:rPr lang="en-US" dirty="0" smtClean="0">
                <a:latin typeface="Arial"/>
                <a:cs typeface="Arial"/>
              </a:rPr>
              <a:t> = 1,2,…,</a:t>
            </a:r>
            <a:r>
              <a:rPr lang="en-US" i="1" dirty="0" err="1" smtClean="0">
                <a:latin typeface="Arial"/>
                <a:cs typeface="Arial"/>
              </a:rPr>
              <a:t>n</a:t>
            </a:r>
            <a:r>
              <a:rPr lang="en-US" dirty="0" smtClean="0">
                <a:latin typeface="Arial"/>
                <a:cs typeface="Arial"/>
              </a:rPr>
              <a:t> </a:t>
            </a:r>
            <a:r>
              <a:rPr lang="en-US" dirty="0" smtClean="0"/>
              <a:t>and </a:t>
            </a:r>
            <a:r>
              <a:rPr lang="en-US" dirty="0" err="1" smtClean="0">
                <a:latin typeface="Arial"/>
                <a:cs typeface="Arial"/>
              </a:rPr>
              <a:t>j</a:t>
            </a:r>
            <a:r>
              <a:rPr lang="en-US" dirty="0" smtClean="0">
                <a:latin typeface="Arial"/>
                <a:cs typeface="Arial"/>
              </a:rPr>
              <a:t> = 1,2,…,</a:t>
            </a:r>
            <a:r>
              <a:rPr lang="en-US" i="1" dirty="0" err="1" smtClean="0">
                <a:latin typeface="Arial"/>
                <a:cs typeface="Arial"/>
              </a:rPr>
              <a:t>m</a:t>
            </a:r>
            <a:endParaRPr lang="en-US" i="1" dirty="0" smtClean="0">
              <a:latin typeface="Arial"/>
              <a:cs typeface="Arial"/>
            </a:endParaRPr>
          </a:p>
          <a:p>
            <a:r>
              <a:rPr lang="en-US" dirty="0" smtClean="0"/>
              <a:t>Can add 2 matrices of same size</a:t>
            </a:r>
          </a:p>
          <a:p>
            <a:pPr lvl="1"/>
            <a:r>
              <a:rPr lang="en-US" dirty="0" smtClean="0"/>
              <a:t>Simply add corresponding elements</a:t>
            </a:r>
          </a:p>
          <a:p>
            <a:r>
              <a:rPr lang="en-US" b="1" i="1" dirty="0" smtClean="0"/>
              <a:t>Matrix multiplication</a:t>
            </a:r>
            <a:r>
              <a:rPr lang="en-US" dirty="0" smtClean="0"/>
              <a:t> not so obvious</a:t>
            </a:r>
          </a:p>
          <a:p>
            <a:pPr lvl="1"/>
            <a:r>
              <a:rPr lang="en-US" dirty="0" smtClean="0"/>
              <a:t>Next slide</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a:t>
            </a:r>
            <a:endParaRPr lang="en-US" dirty="0"/>
          </a:p>
        </p:txBody>
      </p:sp>
      <p:sp>
        <p:nvSpPr>
          <p:cNvPr id="3" name="Content Placeholder 2"/>
          <p:cNvSpPr>
            <a:spLocks noGrp="1"/>
          </p:cNvSpPr>
          <p:nvPr>
            <p:ph idx="1"/>
          </p:nvPr>
        </p:nvSpPr>
        <p:spPr/>
        <p:txBody>
          <a:bodyPr/>
          <a:lstStyle/>
          <a:p>
            <a:r>
              <a:rPr lang="en-US" dirty="0" smtClean="0"/>
              <a:t>Suppose </a:t>
            </a:r>
            <a:r>
              <a:rPr lang="en-US" i="1" dirty="0" err="1" smtClean="0">
                <a:latin typeface="Arial"/>
                <a:cs typeface="Arial"/>
              </a:rPr>
              <a:t>A</a:t>
            </a:r>
            <a:r>
              <a:rPr lang="en-US" i="1" baseline="-25000" dirty="0" err="1" smtClean="0">
                <a:latin typeface="Arial"/>
                <a:cs typeface="Arial"/>
              </a:rPr>
              <a:t>nxm</a:t>
            </a:r>
            <a:r>
              <a:rPr lang="en-US" dirty="0" smtClean="0"/>
              <a:t> and </a:t>
            </a:r>
            <a:r>
              <a:rPr lang="en-US" i="1" dirty="0" err="1" smtClean="0">
                <a:latin typeface="Arial"/>
                <a:cs typeface="Arial"/>
              </a:rPr>
              <a:t>B</a:t>
            </a:r>
            <a:r>
              <a:rPr lang="en-US" i="1" baseline="-25000" dirty="0" err="1" smtClean="0">
                <a:latin typeface="Arial"/>
                <a:cs typeface="Arial"/>
              </a:rPr>
              <a:t>sxt</a:t>
            </a:r>
            <a:endParaRPr lang="en-US" dirty="0" smtClean="0"/>
          </a:p>
          <a:p>
            <a:r>
              <a:rPr lang="en-US" dirty="0" smtClean="0"/>
              <a:t>Product </a:t>
            </a:r>
            <a:r>
              <a:rPr lang="en-US" i="1" dirty="0" smtClean="0">
                <a:latin typeface="Arial"/>
                <a:cs typeface="Arial"/>
              </a:rPr>
              <a:t>AB</a:t>
            </a:r>
            <a:r>
              <a:rPr lang="en-US" dirty="0" smtClean="0"/>
              <a:t> is only defined if </a:t>
            </a:r>
            <a:r>
              <a:rPr lang="en-US" i="1" dirty="0" err="1" smtClean="0">
                <a:latin typeface="Arial"/>
                <a:cs typeface="Arial"/>
              </a:rPr>
              <a:t>m</a:t>
            </a:r>
            <a:r>
              <a:rPr lang="en-US" i="1" dirty="0" smtClean="0">
                <a:latin typeface="Arial"/>
                <a:cs typeface="Arial"/>
              </a:rPr>
              <a:t> = </a:t>
            </a:r>
            <a:r>
              <a:rPr lang="en-US" i="1" dirty="0" err="1" smtClean="0">
                <a:latin typeface="Arial"/>
                <a:cs typeface="Arial"/>
              </a:rPr>
              <a:t>s</a:t>
            </a:r>
            <a:endParaRPr lang="en-US" i="1" dirty="0" smtClean="0">
              <a:latin typeface="Arial"/>
              <a:cs typeface="Arial"/>
            </a:endParaRPr>
          </a:p>
          <a:p>
            <a:pPr lvl="1"/>
            <a:r>
              <a:rPr lang="en-US" dirty="0" smtClean="0"/>
              <a:t>Then product </a:t>
            </a:r>
            <a:r>
              <a:rPr lang="en-US" i="1" dirty="0" smtClean="0">
                <a:latin typeface="Arial"/>
                <a:cs typeface="Arial"/>
              </a:rPr>
              <a:t>C = AB</a:t>
            </a:r>
            <a:r>
              <a:rPr lang="en-US" dirty="0" smtClean="0"/>
              <a:t> is </a:t>
            </a:r>
            <a:r>
              <a:rPr lang="en-US" i="1" dirty="0" smtClean="0">
                <a:latin typeface="Arial"/>
                <a:cs typeface="Arial"/>
              </a:rPr>
              <a:t>n</a:t>
            </a:r>
            <a:r>
              <a:rPr lang="en-US" dirty="0" smtClean="0"/>
              <a:t> by </a:t>
            </a:r>
            <a:r>
              <a:rPr lang="en-US" i="1" dirty="0" smtClean="0">
                <a:latin typeface="Arial"/>
                <a:cs typeface="Arial"/>
              </a:rPr>
              <a:t>t</a:t>
            </a:r>
            <a:r>
              <a:rPr lang="en-US" dirty="0" smtClean="0"/>
              <a:t>, that is </a:t>
            </a:r>
            <a:r>
              <a:rPr lang="en-US" i="1" dirty="0" err="1" smtClean="0">
                <a:latin typeface="Arial"/>
                <a:cs typeface="Arial"/>
              </a:rPr>
              <a:t>C</a:t>
            </a:r>
            <a:r>
              <a:rPr lang="en-US" i="1" baseline="-25000" dirty="0" err="1" smtClean="0">
                <a:latin typeface="Arial"/>
                <a:cs typeface="Arial"/>
              </a:rPr>
              <a:t>nxt</a:t>
            </a:r>
            <a:endParaRPr lang="en-US" dirty="0" smtClean="0"/>
          </a:p>
          <a:p>
            <a:pPr lvl="1"/>
            <a:r>
              <a:rPr lang="en-US" dirty="0" smtClean="0"/>
              <a:t>Element </a:t>
            </a:r>
            <a:r>
              <a:rPr lang="en-US" i="1" dirty="0" err="1" smtClean="0">
                <a:latin typeface="Arial"/>
                <a:cs typeface="Arial"/>
              </a:rPr>
              <a:t>c</a:t>
            </a:r>
            <a:r>
              <a:rPr lang="en-US" i="1" baseline="-25000" dirty="0" err="1" smtClean="0">
                <a:latin typeface="Arial"/>
                <a:cs typeface="Arial"/>
              </a:rPr>
              <a:t>ij</a:t>
            </a:r>
            <a:r>
              <a:rPr lang="en-US" dirty="0" smtClean="0"/>
              <a:t> is the dot products of row </a:t>
            </a:r>
            <a:r>
              <a:rPr lang="en-US" i="1" dirty="0" smtClean="0">
                <a:latin typeface="Arial"/>
                <a:cs typeface="Arial"/>
              </a:rPr>
              <a:t>i</a:t>
            </a:r>
            <a:r>
              <a:rPr lang="en-US" dirty="0" smtClean="0"/>
              <a:t> of </a:t>
            </a:r>
            <a:r>
              <a:rPr lang="en-US" i="1" dirty="0" smtClean="0">
                <a:latin typeface="Arial"/>
                <a:cs typeface="Arial"/>
              </a:rPr>
              <a:t>A</a:t>
            </a:r>
            <a:r>
              <a:rPr lang="en-US" dirty="0" smtClean="0"/>
              <a:t> with column </a:t>
            </a:r>
            <a:r>
              <a:rPr lang="en-US" i="1" dirty="0" smtClean="0">
                <a:latin typeface="Arial"/>
                <a:cs typeface="Arial"/>
              </a:rPr>
              <a:t>j</a:t>
            </a:r>
            <a:r>
              <a:rPr lang="en-US" dirty="0" smtClean="0"/>
              <a:t> of </a:t>
            </a:r>
            <a:r>
              <a:rPr lang="en-US" i="1" dirty="0" smtClean="0">
                <a:latin typeface="Arial"/>
                <a:cs typeface="Arial"/>
              </a:rPr>
              <a:t>B</a:t>
            </a:r>
            <a:r>
              <a:rPr lang="en-US" dirty="0" smtClean="0"/>
              <a:t>   </a:t>
            </a:r>
          </a:p>
          <a:p>
            <a:r>
              <a:rPr lang="en-US" dirty="0" smtClean="0"/>
              <a:t>Example on next slide…</a:t>
            </a:r>
            <a:endParaRPr lang="en-US" dirty="0"/>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dirty="0" smtClean="0"/>
              <a:t>Matrix Multiplication Example</a:t>
            </a:r>
            <a:endParaRPr lang="en-US" dirty="0"/>
          </a:p>
        </p:txBody>
      </p:sp>
      <p:sp>
        <p:nvSpPr>
          <p:cNvPr id="3" name="Content Placeholder 2"/>
          <p:cNvSpPr>
            <a:spLocks noGrp="1"/>
          </p:cNvSpPr>
          <p:nvPr>
            <p:ph idx="1"/>
          </p:nvPr>
        </p:nvSpPr>
        <p:spPr>
          <a:xfrm>
            <a:off x="685800" y="1524000"/>
            <a:ext cx="7848600" cy="4572000"/>
          </a:xfrm>
        </p:spPr>
        <p:txBody>
          <a:bodyPr/>
          <a:lstStyle/>
          <a:p>
            <a:r>
              <a:rPr lang="en-US" dirty="0" smtClean="0"/>
              <a:t>Suppose  </a:t>
            </a:r>
          </a:p>
          <a:p>
            <a:endParaRPr lang="en-US" dirty="0" smtClean="0"/>
          </a:p>
          <a:p>
            <a:endParaRPr lang="en-US" dirty="0" smtClean="0"/>
          </a:p>
          <a:p>
            <a:r>
              <a:rPr lang="en-US" dirty="0" smtClean="0"/>
              <a:t>Then</a:t>
            </a:r>
          </a:p>
          <a:p>
            <a:endParaRPr lang="en-US" dirty="0" smtClean="0"/>
          </a:p>
          <a:p>
            <a:endParaRPr lang="en-US" dirty="0" smtClean="0"/>
          </a:p>
          <a:p>
            <a:endParaRPr lang="en-US" dirty="0" smtClean="0"/>
          </a:p>
          <a:p>
            <a:r>
              <a:rPr lang="en-US" dirty="0" smtClean="0"/>
              <a:t>In this example, </a:t>
            </a:r>
            <a:r>
              <a:rPr lang="en-US" i="1" dirty="0" smtClean="0">
                <a:latin typeface="Arial"/>
                <a:cs typeface="Arial"/>
              </a:rPr>
              <a:t>AB</a:t>
            </a:r>
            <a:r>
              <a:rPr lang="en-US" dirty="0" smtClean="0"/>
              <a:t> is undefined</a:t>
            </a:r>
          </a:p>
        </p:txBody>
      </p:sp>
      <p:sp>
        <p:nvSpPr>
          <p:cNvPr id="4" name="Footer Placeholder 3"/>
          <p:cNvSpPr>
            <a:spLocks noGrp="1"/>
          </p:cNvSpPr>
          <p:nvPr>
            <p:ph type="ftr" sz="quarter" idx="10"/>
          </p:nvPr>
        </p:nvSpPr>
        <p:spPr/>
        <p:txBody>
          <a:bodyPr/>
          <a:lstStyle/>
          <a:p>
            <a:pPr>
              <a:defRPr/>
            </a:pPr>
            <a:r>
              <a:rPr lang="en-US" smtClean="0"/>
              <a:t>Principal Components of PCA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a:t>
            </a:fld>
            <a:endParaRPr lang="en-US"/>
          </a:p>
        </p:txBody>
      </p:sp>
      <p:pic>
        <p:nvPicPr>
          <p:cNvPr id="6" name="Picture 6" descr="004.jpg                                                        0007DDCBMacintosh HD                   B7464D7A:"/>
          <p:cNvPicPr>
            <a:picLocks noChangeAspect="1" noChangeArrowheads="1"/>
          </p:cNvPicPr>
          <p:nvPr/>
        </p:nvPicPr>
        <p:blipFill>
          <a:blip r:embed="rId3"/>
          <a:srcRect/>
          <a:stretch>
            <a:fillRect/>
          </a:stretch>
        </p:blipFill>
        <p:spPr bwMode="auto">
          <a:xfrm>
            <a:off x="914400" y="2235200"/>
            <a:ext cx="2336800" cy="965200"/>
          </a:xfrm>
          <a:prstGeom prst="rect">
            <a:avLst/>
          </a:prstGeom>
          <a:noFill/>
          <a:ln w="9525">
            <a:noFill/>
            <a:miter lim="800000"/>
            <a:headEnd/>
            <a:tailEnd/>
          </a:ln>
        </p:spPr>
      </p:pic>
      <p:pic>
        <p:nvPicPr>
          <p:cNvPr id="7" name="Picture 5" descr="001.jpg                                                        0007DE4DMacintosh HD                   B7464D7A:"/>
          <p:cNvPicPr>
            <a:picLocks noChangeAspect="1" noChangeArrowheads="1"/>
          </p:cNvPicPr>
          <p:nvPr/>
        </p:nvPicPr>
        <p:blipFill>
          <a:blip r:embed="rId4"/>
          <a:srcRect/>
          <a:stretch>
            <a:fillRect/>
          </a:stretch>
        </p:blipFill>
        <p:spPr bwMode="auto">
          <a:xfrm>
            <a:off x="4546600" y="2209800"/>
            <a:ext cx="2159000" cy="977900"/>
          </a:xfrm>
          <a:prstGeom prst="rect">
            <a:avLst/>
          </a:prstGeom>
          <a:noFill/>
          <a:ln w="9525">
            <a:noFill/>
            <a:miter lim="800000"/>
            <a:headEnd/>
            <a:tailEnd/>
          </a:ln>
        </p:spPr>
      </p:pic>
      <p:pic>
        <p:nvPicPr>
          <p:cNvPr id="8" name="Picture 7" descr="005.jpg                                                        0007DDCBMacintosh HD                   B7464D7A:"/>
          <p:cNvPicPr>
            <a:picLocks noChangeAspect="1" noChangeArrowheads="1"/>
          </p:cNvPicPr>
          <p:nvPr/>
        </p:nvPicPr>
        <p:blipFill>
          <a:blip r:embed="rId5"/>
          <a:srcRect/>
          <a:stretch>
            <a:fillRect/>
          </a:stretch>
        </p:blipFill>
        <p:spPr bwMode="auto">
          <a:xfrm>
            <a:off x="165100" y="4056062"/>
            <a:ext cx="8902700" cy="14303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7926</TotalTime>
  <Words>3446</Words>
  <Application>Microsoft Macintosh PowerPoint</Application>
  <PresentationFormat>On-screen Show (4:3)</PresentationFormat>
  <Paragraphs>599</Paragraphs>
  <Slides>60</Slides>
  <Notes>35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 Design</vt:lpstr>
      <vt:lpstr>Principal Components of Principal Component Analysis</vt:lpstr>
      <vt:lpstr>Intro</vt:lpstr>
      <vt:lpstr>Background</vt:lpstr>
      <vt:lpstr>Linear Algebra Basics</vt:lpstr>
      <vt:lpstr>Vectors</vt:lpstr>
      <vt:lpstr>Dot Product of Vectors</vt:lpstr>
      <vt:lpstr>Matrices</vt:lpstr>
      <vt:lpstr>Matrix Multiplication</vt:lpstr>
      <vt:lpstr>Matrix Multiplication Example</vt:lpstr>
      <vt:lpstr>Scalars</vt:lpstr>
      <vt:lpstr>Span</vt:lpstr>
      <vt:lpstr>Basis</vt:lpstr>
      <vt:lpstr>Eigenvalues and Eigenvectors</vt:lpstr>
      <vt:lpstr>Matrix Multiplication Example</vt:lpstr>
      <vt:lpstr>Eigenvector Example</vt:lpstr>
      <vt:lpstr>Finding Eigenvectors</vt:lpstr>
      <vt:lpstr>Eigenvalue Example</vt:lpstr>
      <vt:lpstr>Eigenvector Example</vt:lpstr>
      <vt:lpstr>Eigenvectors</vt:lpstr>
      <vt:lpstr>Statistics 101</vt:lpstr>
      <vt:lpstr>Mean, Variance, Covariance</vt:lpstr>
      <vt:lpstr>Covariance Examples</vt:lpstr>
      <vt:lpstr>Covariance Matrix</vt:lpstr>
      <vt:lpstr>Covariance Matrix C</vt:lpstr>
      <vt:lpstr>Principal Component Analysis</vt:lpstr>
      <vt:lpstr>Basic Example</vt:lpstr>
      <vt:lpstr>Align Basis with Data</vt:lpstr>
      <vt:lpstr>Principal Component Analysis</vt:lpstr>
      <vt:lpstr>PCA: The Big Idea</vt:lpstr>
      <vt:lpstr>Road Analogy</vt:lpstr>
      <vt:lpstr>PCA Assumptions</vt:lpstr>
      <vt:lpstr>PCA</vt:lpstr>
      <vt:lpstr>PCA Success</vt:lpstr>
      <vt:lpstr>PCA Failure: Example 1</vt:lpstr>
      <vt:lpstr>PCA Failure: Example 2</vt:lpstr>
      <vt:lpstr>PCA Failure: Example 3</vt:lpstr>
      <vt:lpstr>Summary of PCA</vt:lpstr>
      <vt:lpstr>Why Eigenvectors?</vt:lpstr>
      <vt:lpstr>Why Eigenvectors?</vt:lpstr>
      <vt:lpstr>Technical Issue</vt:lpstr>
      <vt:lpstr>More Efficient Training</vt:lpstr>
      <vt:lpstr>More Efficient Training</vt:lpstr>
      <vt:lpstr>Singular Value Decomposition</vt:lpstr>
      <vt:lpstr>Shear Matrix Example</vt:lpstr>
      <vt:lpstr>What Good is SVD?</vt:lpstr>
      <vt:lpstr>SVD</vt:lpstr>
      <vt:lpstr>SVD</vt:lpstr>
      <vt:lpstr>Numerical Example</vt:lpstr>
      <vt:lpstr>Example: Training</vt:lpstr>
      <vt:lpstr>Training Example</vt:lpstr>
      <vt:lpstr>Training Example</vt:lpstr>
      <vt:lpstr>SVD</vt:lpstr>
      <vt:lpstr>SVD</vt:lpstr>
      <vt:lpstr>Scoring Matrix</vt:lpstr>
      <vt:lpstr>Scoring Matrix</vt:lpstr>
      <vt:lpstr>Scoring</vt:lpstr>
      <vt:lpstr>Scoring Example</vt:lpstr>
      <vt:lpstr>Another Scoring Example</vt:lpstr>
      <vt:lpstr>Conclusions</vt:lpstr>
      <vt:lpstr>References: PCA</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subject/>
  <dc:creator>Mark Stamp</dc:creator>
  <cp:keywords/>
  <dc:description/>
  <cp:lastModifiedBy>Mark Stamp</cp:lastModifiedBy>
  <cp:revision>777</cp:revision>
  <dcterms:created xsi:type="dcterms:W3CDTF">2015-10-01T17:14:58Z</dcterms:created>
  <dcterms:modified xsi:type="dcterms:W3CDTF">2021-09-14T12:27:04Z</dcterms:modified>
  <cp:category/>
</cp:coreProperties>
</file>