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5"/>
  </p:notesMasterIdLst>
  <p:handoutMasterIdLst>
    <p:handoutMasterId r:id="rId6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32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27" r:id="rId6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omic Sans MS" charset="0"/>
        <a:ea typeface="+mn-ea"/>
        <a:cs typeface="+mn-cs"/>
      </a:defRPr>
    </a:lvl1pPr>
    <a:lvl2pPr marL="457200" algn="l" rtl="0" fontAlgn="base">
      <a:spcBef>
        <a:spcPct val="0"/>
      </a:spcBef>
      <a:spcAft>
        <a:spcPct val="0"/>
      </a:spcAft>
      <a:defRPr sz="2400" kern="1200">
        <a:solidFill>
          <a:schemeClr val="tx1"/>
        </a:solidFill>
        <a:latin typeface="Comic Sans MS" charset="0"/>
        <a:ea typeface="+mn-ea"/>
        <a:cs typeface="+mn-cs"/>
      </a:defRPr>
    </a:lvl2pPr>
    <a:lvl3pPr marL="914400" algn="l" rtl="0" fontAlgn="base">
      <a:spcBef>
        <a:spcPct val="0"/>
      </a:spcBef>
      <a:spcAft>
        <a:spcPct val="0"/>
      </a:spcAft>
      <a:defRPr sz="2400" kern="1200">
        <a:solidFill>
          <a:schemeClr val="tx1"/>
        </a:solidFill>
        <a:latin typeface="Comic Sans MS" charset="0"/>
        <a:ea typeface="+mn-ea"/>
        <a:cs typeface="+mn-cs"/>
      </a:defRPr>
    </a:lvl3pPr>
    <a:lvl4pPr marL="1371600" algn="l" rtl="0" fontAlgn="base">
      <a:spcBef>
        <a:spcPct val="0"/>
      </a:spcBef>
      <a:spcAft>
        <a:spcPct val="0"/>
      </a:spcAft>
      <a:defRPr sz="2400" kern="1200">
        <a:solidFill>
          <a:schemeClr val="tx1"/>
        </a:solidFill>
        <a:latin typeface="Comic Sans MS" charset="0"/>
        <a:ea typeface="+mn-ea"/>
        <a:cs typeface="+mn-cs"/>
      </a:defRPr>
    </a:lvl4pPr>
    <a:lvl5pPr marL="1828800" algn="l" rtl="0" fontAlgn="base">
      <a:spcBef>
        <a:spcPct val="0"/>
      </a:spcBef>
      <a:spcAft>
        <a:spcPct val="0"/>
      </a:spcAft>
      <a:defRPr sz="2400" kern="1200">
        <a:solidFill>
          <a:schemeClr val="tx1"/>
        </a:solidFill>
        <a:latin typeface="Comic Sans MS" charset="0"/>
        <a:ea typeface="+mn-ea"/>
        <a:cs typeface="+mn-cs"/>
      </a:defRPr>
    </a:lvl5pPr>
    <a:lvl6pPr marL="2286000" algn="l" defTabSz="457200" rtl="0" eaLnBrk="1" latinLnBrk="0" hangingPunct="1">
      <a:defRPr sz="2400" kern="1200">
        <a:solidFill>
          <a:schemeClr val="tx1"/>
        </a:solidFill>
        <a:latin typeface="Comic Sans MS" charset="0"/>
        <a:ea typeface="+mn-ea"/>
        <a:cs typeface="+mn-cs"/>
      </a:defRPr>
    </a:lvl6pPr>
    <a:lvl7pPr marL="2743200" algn="l" defTabSz="457200" rtl="0" eaLnBrk="1" latinLnBrk="0" hangingPunct="1">
      <a:defRPr sz="2400" kern="1200">
        <a:solidFill>
          <a:schemeClr val="tx1"/>
        </a:solidFill>
        <a:latin typeface="Comic Sans MS" charset="0"/>
        <a:ea typeface="+mn-ea"/>
        <a:cs typeface="+mn-cs"/>
      </a:defRPr>
    </a:lvl7pPr>
    <a:lvl8pPr marL="3200400" algn="l" defTabSz="457200" rtl="0" eaLnBrk="1" latinLnBrk="0" hangingPunct="1">
      <a:defRPr sz="2400" kern="1200">
        <a:solidFill>
          <a:schemeClr val="tx1"/>
        </a:solidFill>
        <a:latin typeface="Comic Sans MS" charset="0"/>
        <a:ea typeface="+mn-ea"/>
        <a:cs typeface="+mn-cs"/>
      </a:defRPr>
    </a:lvl8pPr>
    <a:lvl9pPr marL="3657600" algn="l" defTabSz="457200" rtl="0" eaLnBrk="1" latinLnBrk="0" hangingPunct="1">
      <a:defRPr sz="2400" kern="1200">
        <a:solidFill>
          <a:schemeClr val="tx1"/>
        </a:solidFill>
        <a:latin typeface="Comic Sans MS"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73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p:restoredTop sz="94666"/>
  </p:normalViewPr>
  <p:slideViewPr>
    <p:cSldViewPr>
      <p:cViewPr varScale="1">
        <p:scale>
          <a:sx n="115" d="100"/>
          <a:sy n="115" d="100"/>
        </p:scale>
        <p:origin x="180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621B12D-3968-D542-A1E3-D5185C039872}" type="datetimeFigureOut">
              <a:rPr lang="en-US" smtClean="0"/>
              <a:pPr/>
              <a:t>8/30/22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3150C1-A837-A947-9657-3821AF38AF38}" type="slidenum">
              <a:rPr lang="en-US" smtClean="0"/>
              <a:pPr/>
              <a:t>‹#›</a:t>
            </a:fld>
            <a:endParaRPr lang="en-US"/>
          </a:p>
        </p:txBody>
      </p:sp>
    </p:spTree>
    <p:extLst>
      <p:ext uri="{BB962C8B-B14F-4D97-AF65-F5344CB8AC3E}">
        <p14:creationId xmlns:p14="http://schemas.microsoft.com/office/powerpoint/2010/main" val="191175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954C3B6-66BC-0E49-9076-60700C487A88}" type="slidenum">
              <a:rPr lang="en-US"/>
              <a:pPr>
                <a:defRPr/>
              </a:pPr>
              <a:t>‹#›</a:t>
            </a:fld>
            <a:endParaRPr lang="en-US"/>
          </a:p>
        </p:txBody>
      </p:sp>
    </p:spTree>
    <p:extLst>
      <p:ext uri="{BB962C8B-B14F-4D97-AF65-F5344CB8AC3E}">
        <p14:creationId xmlns:p14="http://schemas.microsoft.com/office/powerpoint/2010/main" val="215579712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omic Sans MS"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omic Sans M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HMMs</a:t>
            </a:r>
            <a:r>
              <a:rPr lang="en-US" dirty="0"/>
              <a:t> original big success was in speech</a:t>
            </a:r>
            <a:r>
              <a:rPr lang="en-US" baseline="0" dirty="0"/>
              <a:t> recognition and similar problems. Although it is not well known, some of the original development of HMMs was done by Jack Ferguson and others at the Institute for Defense Analysis (IDA).</a:t>
            </a:r>
            <a:endParaRPr lang="en-US" dirty="0"/>
          </a:p>
        </p:txBody>
      </p:sp>
      <p:sp>
        <p:nvSpPr>
          <p:cNvPr id="4" name="Slide Number Placeholder 3"/>
          <p:cNvSpPr>
            <a:spLocks noGrp="1"/>
          </p:cNvSpPr>
          <p:nvPr>
            <p:ph type="sldNum" sz="quarter" idx="10"/>
          </p:nvPr>
        </p:nvSpPr>
        <p:spPr/>
        <p:txBody>
          <a:bodyPr/>
          <a:lstStyle/>
          <a:p>
            <a:pPr>
              <a:defRPr/>
            </a:pPr>
            <a:fld id="{4954C3B6-66BC-0E49-9076-60700C487A88}"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term</a:t>
            </a:r>
            <a:r>
              <a:rPr lang="en-US" dirty="0"/>
              <a:t> “row stochastic”</a:t>
            </a:r>
            <a:r>
              <a:rPr lang="en-US" baseline="0" dirty="0"/>
              <a:t> is just a fancy way of saying that each row satisfies the definition of a discrete probability distribution. That is, each element of A is between 0 and 1, and the elements of any given row sum to 1.</a:t>
            </a:r>
            <a:endParaRPr lang="en-US" dirty="0"/>
          </a:p>
        </p:txBody>
      </p:sp>
      <p:sp>
        <p:nvSpPr>
          <p:cNvPr id="4" name="Slide Number Placeholder 3"/>
          <p:cNvSpPr>
            <a:spLocks noGrp="1"/>
          </p:cNvSpPr>
          <p:nvPr>
            <p:ph type="sldNum" sz="quarter" idx="10"/>
          </p:nvPr>
        </p:nvSpPr>
        <p:spPr/>
        <p:txBody>
          <a:bodyPr/>
          <a:lstStyle/>
          <a:p>
            <a:pPr>
              <a:defRPr/>
            </a:pPr>
            <a:fld id="{4954C3B6-66BC-0E49-9076-60700C487A88}" type="slidenum">
              <a:rPr lang="en-US" smtClean="0"/>
              <a:pPr>
                <a:defRPr/>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582B7F-274D-F44A-B165-EFB0C4EDB9AB}"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954C3B6-66BC-0E49-9076-60700C487A88}" type="slidenum">
              <a:rPr lang="en-US" smtClean="0"/>
              <a:pPr>
                <a:defRPr/>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a:t>
            </a:r>
            <a:r>
              <a:rPr lang="en-US" baseline="0" dirty="0"/>
              <a:t> this calculation is made for all possible 4-observation sequences then the sum of the resulting probabilities (not the normalized probabilities) will be 1.</a:t>
            </a:r>
            <a:endParaRPr lang="en-US" dirty="0"/>
          </a:p>
        </p:txBody>
      </p:sp>
      <p:sp>
        <p:nvSpPr>
          <p:cNvPr id="4" name="Slide Number Placeholder 3"/>
          <p:cNvSpPr>
            <a:spLocks noGrp="1"/>
          </p:cNvSpPr>
          <p:nvPr>
            <p:ph type="sldNum" sz="quarter" idx="10"/>
          </p:nvPr>
        </p:nvSpPr>
        <p:spPr/>
        <p:txBody>
          <a:bodyPr/>
          <a:lstStyle/>
          <a:p>
            <a:pPr>
              <a:defRPr/>
            </a:pPr>
            <a:fld id="{4954C3B6-66BC-0E49-9076-60700C487A88}" type="slidenum">
              <a:rPr lang="en-US" smtClean="0"/>
              <a:pPr>
                <a:defRPr/>
              </a:pPr>
              <a:t>23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many</a:t>
            </a:r>
            <a:r>
              <a:rPr lang="en-US" baseline="0" dirty="0"/>
              <a:t> applications in NLP, the solution to Problem 2 is the crucial thing.</a:t>
            </a:r>
            <a:endParaRPr lang="en-US" dirty="0"/>
          </a:p>
        </p:txBody>
      </p:sp>
      <p:sp>
        <p:nvSpPr>
          <p:cNvPr id="4" name="Slide Number Placeholder 3"/>
          <p:cNvSpPr>
            <a:spLocks noGrp="1"/>
          </p:cNvSpPr>
          <p:nvPr>
            <p:ph type="sldNum" sz="quarter" idx="10"/>
          </p:nvPr>
        </p:nvSpPr>
        <p:spPr/>
        <p:txBody>
          <a:bodyPr/>
          <a:lstStyle/>
          <a:p>
            <a:pPr>
              <a:defRPr/>
            </a:pPr>
            <a:fld id="{4954C3B6-66BC-0E49-9076-60700C487A88}" type="slidenum">
              <a:rPr lang="en-US" smtClean="0"/>
              <a:pPr>
                <a:defRPr/>
              </a:pPr>
              <a:t>26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It is very easy to prove (by induction) that the given formula for </a:t>
            </a:r>
            <a:r>
              <a:rPr lang="en-US" dirty="0">
                <a:latin typeface="Lucida Grande"/>
                <a:ea typeface="Lucida Grande"/>
                <a:cs typeface="Lucida Grande"/>
              </a:rPr>
              <a:t>α</a:t>
            </a:r>
            <a:r>
              <a:rPr lang="en-US" baseline="-25000" dirty="0">
                <a:latin typeface="Lucida Grande"/>
                <a:cs typeface="Lucida Grande"/>
              </a:rPr>
              <a:t>t</a:t>
            </a:r>
            <a:r>
              <a:rPr lang="en-US" dirty="0">
                <a:latin typeface="Lucida Grande"/>
                <a:cs typeface="Lucida Grande"/>
              </a:rPr>
              <a:t>(</a:t>
            </a:r>
            <a:r>
              <a:rPr lang="en-US" dirty="0" err="1">
                <a:latin typeface="Lucida Grande"/>
                <a:cs typeface="Lucida Grande"/>
              </a:rPr>
              <a:t>i</a:t>
            </a:r>
            <a:r>
              <a:rPr lang="en-US" dirty="0">
                <a:latin typeface="Lucida Grande"/>
                <a:cs typeface="Lucida Grande"/>
              </a:rPr>
              <a:t>)</a:t>
            </a:r>
            <a:r>
              <a:rPr lang="en-US" baseline="0" dirty="0"/>
              <a:t> holds.</a:t>
            </a:r>
          </a:p>
          <a:p>
            <a:endParaRPr lang="en-US" baseline="0" dirty="0"/>
          </a:p>
          <a:p>
            <a:r>
              <a:rPr lang="en-US" baseline="0" dirty="0"/>
              <a:t>Also, note that the score </a:t>
            </a:r>
            <a:r>
              <a:rPr lang="en-US" dirty="0">
                <a:latin typeface="Lucida Grande"/>
                <a:cs typeface="Lucida Grande"/>
              </a:rPr>
              <a:t>P(O|</a:t>
            </a:r>
            <a:r>
              <a:rPr lang="en-US" dirty="0">
                <a:latin typeface="Lucida Grande"/>
                <a:ea typeface="Lucida Grande"/>
                <a:cs typeface="Lucida Grande"/>
              </a:rPr>
              <a:t>λ</a:t>
            </a:r>
            <a:r>
              <a:rPr lang="en-US" dirty="0">
                <a:latin typeface="Lucida Grande"/>
                <a:cs typeface="Lucida Grande"/>
              </a:rPr>
              <a:t>)</a:t>
            </a:r>
            <a:r>
              <a:rPr lang="en-US" baseline="0" dirty="0"/>
              <a:t> is dependent on the length of the observation sequence. Consequently, to compare scores for sequences of different length, we can normalize to a per observation score, that is, score = </a:t>
            </a:r>
            <a:r>
              <a:rPr lang="en-US" dirty="0">
                <a:latin typeface="Lucida Grande"/>
                <a:cs typeface="Lucida Grande"/>
              </a:rPr>
              <a:t>Σ</a:t>
            </a:r>
            <a:r>
              <a:rPr lang="en-US" dirty="0">
                <a:latin typeface="Lucida Grande"/>
                <a:ea typeface="Lucida Grande"/>
                <a:cs typeface="Lucida Grande"/>
              </a:rPr>
              <a:t>α</a:t>
            </a:r>
            <a:r>
              <a:rPr lang="en-US" baseline="-25000" dirty="0">
                <a:latin typeface="Lucida Grande"/>
                <a:cs typeface="Lucida Grande"/>
              </a:rPr>
              <a:t>T-1</a:t>
            </a:r>
            <a:r>
              <a:rPr lang="en-US" dirty="0">
                <a:latin typeface="Lucida Grande"/>
                <a:cs typeface="Lucida Grande"/>
              </a:rPr>
              <a:t>(i) / T.</a:t>
            </a:r>
          </a:p>
          <a:p>
            <a:endParaRPr lang="en-US" dirty="0">
              <a:latin typeface="Lucida Grande"/>
              <a:cs typeface="Lucida Grande"/>
            </a:endParaRPr>
          </a:p>
        </p:txBody>
      </p:sp>
      <p:sp>
        <p:nvSpPr>
          <p:cNvPr id="4" name="Slide Number Placeholder 3"/>
          <p:cNvSpPr>
            <a:spLocks noGrp="1"/>
          </p:cNvSpPr>
          <p:nvPr>
            <p:ph type="sldNum" sz="quarter" idx="10"/>
          </p:nvPr>
        </p:nvSpPr>
        <p:spPr/>
        <p:txBody>
          <a:bodyPr/>
          <a:lstStyle/>
          <a:p>
            <a:pPr>
              <a:defRPr/>
            </a:pPr>
            <a:fld id="{4954C3B6-66BC-0E49-9076-60700C487A88}" type="slidenum">
              <a:rPr lang="en-US" smtClean="0"/>
              <a:pPr>
                <a:defRPr/>
              </a:pPr>
              <a:t>32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a:t>
            </a:r>
            <a:r>
              <a:rPr lang="en-US" baseline="0" dirty="0"/>
              <a:t> it necessary to</a:t>
            </a:r>
            <a:r>
              <a:rPr lang="en-US" dirty="0"/>
              <a:t> normalize gamma</a:t>
            </a:r>
            <a:r>
              <a:rPr lang="en-US" baseline="0" dirty="0"/>
              <a:t> by dividing by P(O | lambda)? Because these probabilities are computed assuming the observation sequence is known (i.e., given O), as opposed to being computed relative to the larger probability space.</a:t>
            </a:r>
            <a:endParaRPr lang="en-US" dirty="0"/>
          </a:p>
        </p:txBody>
      </p:sp>
      <p:sp>
        <p:nvSpPr>
          <p:cNvPr id="4" name="Slide Number Placeholder 3"/>
          <p:cNvSpPr>
            <a:spLocks noGrp="1"/>
          </p:cNvSpPr>
          <p:nvPr>
            <p:ph type="sldNum" sz="quarter" idx="10"/>
          </p:nvPr>
        </p:nvSpPr>
        <p:spPr/>
        <p:txBody>
          <a:bodyPr/>
          <a:lstStyle/>
          <a:p>
            <a:pPr>
              <a:defRPr/>
            </a:pPr>
            <a:fld id="{4954C3B6-66BC-0E49-9076-60700C487A88}" type="slidenum">
              <a:rPr lang="en-US" smtClean="0"/>
              <a:pPr>
                <a:defRPr/>
              </a:pPr>
              <a:t>36</a:t>
            </a:fld>
            <a:endParaRPr lang="en-US"/>
          </a:p>
        </p:txBody>
      </p:sp>
    </p:spTree>
    <p:extLst>
      <p:ext uri="{BB962C8B-B14F-4D97-AF65-F5344CB8AC3E}">
        <p14:creationId xmlns:p14="http://schemas.microsoft.com/office/powerpoint/2010/main" val="3242227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a:t>
            </a:r>
            <a:r>
              <a:rPr lang="en-US" baseline="0" dirty="0"/>
              <a:t> the given observation sequence O, t</a:t>
            </a:r>
            <a:r>
              <a:rPr lang="en-US" dirty="0"/>
              <a:t>he</a:t>
            </a:r>
            <a:r>
              <a:rPr lang="en-US" baseline="0" dirty="0"/>
              <a:t> sum </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a:t>
            </a:r>
            <a:r>
              <a:rPr lang="en-US" dirty="0">
                <a:latin typeface="Lucida Grande"/>
                <a:ea typeface="Lucida Grande"/>
                <a:cs typeface="Lucida Grande"/>
              </a:rPr>
              <a:t>)</a:t>
            </a:r>
            <a:r>
              <a:rPr lang="en-US" baseline="0" dirty="0"/>
              <a:t> gives us the current best estimate for the total probability of being in state </a:t>
            </a:r>
            <a:r>
              <a:rPr lang="en-US" baseline="0" dirty="0" err="1"/>
              <a:t>i</a:t>
            </a:r>
            <a:r>
              <a:rPr lang="en-US" baseline="0" dirty="0"/>
              <a:t>, while </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(i,j</a:t>
            </a:r>
            <a:r>
              <a:rPr lang="en-US" dirty="0">
                <a:latin typeface="Lucida Grande"/>
                <a:ea typeface="Lucida Grande"/>
                <a:cs typeface="Lucida Grande"/>
              </a:rPr>
              <a:t>)</a:t>
            </a:r>
            <a:r>
              <a:rPr lang="en-US" baseline="0" dirty="0"/>
              <a:t> gives us the total probability of transitioning from state </a:t>
            </a:r>
            <a:r>
              <a:rPr lang="en-US" baseline="0" dirty="0" err="1"/>
              <a:t>i</a:t>
            </a:r>
            <a:r>
              <a:rPr lang="en-US" baseline="0" dirty="0"/>
              <a:t> to state </a:t>
            </a:r>
            <a:r>
              <a:rPr lang="en-US" baseline="0" dirty="0" err="1"/>
              <a:t>j</a:t>
            </a:r>
            <a:r>
              <a:rPr lang="en-US" baseline="0" dirty="0"/>
              <a:t>. Hence, the ratio </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(i,j)/</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a:t>
            </a:r>
            <a:r>
              <a:rPr lang="en-US" dirty="0">
                <a:latin typeface="Lucida Grande"/>
                <a:ea typeface="Lucida Grande"/>
                <a:cs typeface="Lucida Grande"/>
              </a:rPr>
              <a:t>)</a:t>
            </a:r>
            <a:r>
              <a:rPr lang="en-US" baseline="0" dirty="0"/>
              <a:t> enables us to re-estimate </a:t>
            </a:r>
            <a:r>
              <a:rPr lang="en-US" dirty="0" err="1">
                <a:latin typeface="Lucida Grande"/>
                <a:cs typeface="Lucida Grande"/>
              </a:rPr>
              <a:t>a</a:t>
            </a:r>
            <a:r>
              <a:rPr lang="en-US" baseline="-25000" dirty="0" err="1">
                <a:latin typeface="Lucida Grande"/>
                <a:cs typeface="Lucida Grande"/>
              </a:rPr>
              <a:t>ij</a:t>
            </a:r>
            <a:r>
              <a:rPr lang="en-US" baseline="0" dirty="0"/>
              <a:t> based on the current model parameters and observation sequence.</a:t>
            </a:r>
            <a:endParaRPr lang="en-US" dirty="0"/>
          </a:p>
        </p:txBody>
      </p:sp>
      <p:sp>
        <p:nvSpPr>
          <p:cNvPr id="4" name="Slide Number Placeholder 3"/>
          <p:cNvSpPr>
            <a:spLocks noGrp="1"/>
          </p:cNvSpPr>
          <p:nvPr>
            <p:ph type="sldNum" sz="quarter" idx="10"/>
          </p:nvPr>
        </p:nvSpPr>
        <p:spPr/>
        <p:txBody>
          <a:bodyPr/>
          <a:lstStyle/>
          <a:p>
            <a:pPr>
              <a:defRPr/>
            </a:pPr>
            <a:fld id="{4954C3B6-66BC-0E49-9076-60700C487A88}" type="slidenum">
              <a:rPr lang="en-US" smtClean="0"/>
              <a:pPr>
                <a:defRPr/>
              </a:pPr>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55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505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 Revealing Introduction to HMMs</a:t>
            </a:r>
            <a:endParaRPr lang="en-US" dirty="0">
              <a:latin typeface="Times New Roman" charset="0"/>
            </a:endParaRPr>
          </a:p>
        </p:txBody>
      </p:sp>
      <p:sp>
        <p:nvSpPr>
          <p:cNvPr id="5" name="Slide Number Placeholder 4"/>
          <p:cNvSpPr>
            <a:spLocks noGrp="1"/>
          </p:cNvSpPr>
          <p:nvPr>
            <p:ph type="sldNum" sz="quarter" idx="4"/>
          </p:nvPr>
        </p:nvSpPr>
        <p:spPr>
          <a:xfrm>
            <a:off x="6553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31050-4FF2-0646-B549-420EB1446C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 Revealing Introduction to HMMs</a:t>
            </a:r>
            <a:endParaRPr lang="en-US" dirty="0">
              <a:latin typeface="Times New Roman" charset="0"/>
            </a:endParaRPr>
          </a:p>
        </p:txBody>
      </p:sp>
      <p:sp>
        <p:nvSpPr>
          <p:cNvPr id="5" name="Slide Number Placeholder 4"/>
          <p:cNvSpPr>
            <a:spLocks noGrp="1"/>
          </p:cNvSpPr>
          <p:nvPr>
            <p:ph type="sldNum" sz="quarter" idx="4"/>
          </p:nvPr>
        </p:nvSpPr>
        <p:spPr>
          <a:xfrm>
            <a:off x="6553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31050-4FF2-0646-B549-420EB1446C4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676400"/>
            <a:ext cx="78486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685800" y="6324600"/>
            <a:ext cx="4038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dirty="0"/>
              <a:t>A Revealing Introduction to HMMs</a:t>
            </a:r>
            <a:endParaRPr lang="en-US" dirty="0">
              <a:latin typeface="Times New Roman" charset="0"/>
            </a:endParaRPr>
          </a:p>
        </p:txBody>
      </p:sp>
      <p:sp>
        <p:nvSpPr>
          <p:cNvPr id="5" name="Slide Number Placeholder 4"/>
          <p:cNvSpPr>
            <a:spLocks noGrp="1"/>
          </p:cNvSpPr>
          <p:nvPr>
            <p:ph type="sldNum" sz="quarter" idx="4"/>
          </p:nvPr>
        </p:nvSpPr>
        <p:spPr>
          <a:xfrm>
            <a:off x="6553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31050-4FF2-0646-B549-420EB1446C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4400">
          <a:solidFill>
            <a:schemeClr val="accent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2pPr>
      <a:lvl3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3pPr>
      <a:lvl4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4pPr>
      <a:lvl5pPr algn="ctr" rtl="0" eaLnBrk="0" fontAlgn="base" hangingPunct="0">
        <a:spcBef>
          <a:spcPct val="0"/>
        </a:spcBef>
        <a:spcAft>
          <a:spcPct val="0"/>
        </a:spcAft>
        <a:defRPr sz="4400">
          <a:solidFill>
            <a:schemeClr val="accent2"/>
          </a:solidFill>
          <a:latin typeface="Comic Sans MS" charset="0"/>
          <a:ea typeface="ＭＳ Ｐゴシック" charset="-128"/>
          <a:cs typeface="ＭＳ Ｐゴシック" charset="-128"/>
        </a:defRPr>
      </a:lvl5pPr>
      <a:lvl6pPr marL="457200" algn="ctr" rtl="0" fontAlgn="base">
        <a:spcBef>
          <a:spcPct val="0"/>
        </a:spcBef>
        <a:spcAft>
          <a:spcPct val="0"/>
        </a:spcAft>
        <a:defRPr sz="4400">
          <a:solidFill>
            <a:schemeClr val="accent2"/>
          </a:solidFill>
          <a:latin typeface="Comic Sans MS" charset="0"/>
        </a:defRPr>
      </a:lvl6pPr>
      <a:lvl7pPr marL="914400" algn="ctr" rtl="0" fontAlgn="base">
        <a:spcBef>
          <a:spcPct val="0"/>
        </a:spcBef>
        <a:spcAft>
          <a:spcPct val="0"/>
        </a:spcAft>
        <a:defRPr sz="4400">
          <a:solidFill>
            <a:schemeClr val="accent2"/>
          </a:solidFill>
          <a:latin typeface="Comic Sans MS" charset="0"/>
        </a:defRPr>
      </a:lvl7pPr>
      <a:lvl8pPr marL="1371600" algn="ctr" rtl="0" fontAlgn="base">
        <a:spcBef>
          <a:spcPct val="0"/>
        </a:spcBef>
        <a:spcAft>
          <a:spcPct val="0"/>
        </a:spcAft>
        <a:defRPr sz="4400">
          <a:solidFill>
            <a:schemeClr val="accent2"/>
          </a:solidFill>
          <a:latin typeface="Comic Sans MS" charset="0"/>
        </a:defRPr>
      </a:lvl8pPr>
      <a:lvl9pPr marL="1828800" algn="ctr" rtl="0" fontAlgn="base">
        <a:spcBef>
          <a:spcPct val="0"/>
        </a:spcBef>
        <a:spcAft>
          <a:spcPct val="0"/>
        </a:spcAft>
        <a:defRPr sz="4400">
          <a:solidFill>
            <a:schemeClr val="accent2"/>
          </a:solidFill>
          <a:latin typeface="Comic Sans MS" charset="0"/>
        </a:defRPr>
      </a:lvl9pPr>
    </p:titleStyle>
    <p:bodyStyle>
      <a:lvl1pPr marL="342900" indent="-342900" algn="l" rtl="0" eaLnBrk="0" fontAlgn="base" hangingPunct="0">
        <a:spcBef>
          <a:spcPct val="20000"/>
        </a:spcBef>
        <a:spcAft>
          <a:spcPct val="0"/>
        </a:spcAft>
        <a:buClr>
          <a:schemeClr val="accent2"/>
        </a:buClr>
        <a:buSzPct val="75000"/>
        <a:buFont typeface="Wingdings" charset="2"/>
        <a:buChar char="q"/>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2"/>
        </a:buClr>
        <a:buSzPct val="95000"/>
        <a:buChar char="o"/>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accent2"/>
        </a:buClr>
        <a:buFont typeface="Wingdings" charset="2"/>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accent2"/>
        </a:buClr>
        <a:buSzPct val="75000"/>
        <a:buFont typeface="Wingdings" charset="2"/>
        <a:buChar char="Ø"/>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accent2"/>
        </a:buClr>
        <a:buFont typeface="Times" charset="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accent2"/>
        </a:buClr>
        <a:buFont typeface="Times" charset="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image" Target="../media/image7.tiff"/><Relationship Id="rId1" Type="http://schemas.openxmlformats.org/officeDocument/2006/relationships/slideLayout" Target="../slideLayouts/slideLayout2.xml"/><Relationship Id="rId4" Type="http://schemas.openxmlformats.org/officeDocument/2006/relationships/image" Target="../media/image9.tif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tiff"/><Relationship Id="rId2" Type="http://schemas.openxmlformats.org/officeDocument/2006/relationships/image" Target="../media/image11.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tiff"/><Relationship Id="rId2" Type="http://schemas.openxmlformats.org/officeDocument/2006/relationships/image" Target="../media/image13.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tif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tif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image" Target="../media/image15.tif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8.tif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9.tif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0.tif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0.tif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1.tif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3.tif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4.tif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5.tif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www.cs.ubc.ca/~murphyk/Bayes/rabiner.pdf" TargetMode="External"/><Relationship Id="rId2" Type="http://schemas.openxmlformats.org/officeDocument/2006/relationships/hyperlink" Target="http://www.cs.sjsu.edu/faculty/stamp/RUA/HMM.pdf" TargetMode="External"/><Relationship Id="rId1" Type="http://schemas.openxmlformats.org/officeDocument/2006/relationships/slideLayout" Target="../slideLayouts/slideLayout2.xml"/><Relationship Id="rId4" Type="http://schemas.openxmlformats.org/officeDocument/2006/relationships/hyperlink" Target="http://www.cs.sjsu.edu/~stamp/RUA/CaveNeuwirth/"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1600200"/>
            <a:ext cx="7772400" cy="1143000"/>
          </a:xfrm>
        </p:spPr>
        <p:txBody>
          <a:bodyPr/>
          <a:lstStyle/>
          <a:p>
            <a:pPr eaLnBrk="1" hangingPunct="1"/>
            <a:r>
              <a:rPr lang="en-US" dirty="0"/>
              <a:t>A Revealing Introduction to Hidden Markov Models</a:t>
            </a:r>
          </a:p>
        </p:txBody>
      </p:sp>
      <p:sp>
        <p:nvSpPr>
          <p:cNvPr id="14340" name="TextBox 4"/>
          <p:cNvSpPr txBox="1">
            <a:spLocks noChangeArrowheads="1"/>
          </p:cNvSpPr>
          <p:nvPr/>
        </p:nvSpPr>
        <p:spPr bwMode="auto">
          <a:xfrm>
            <a:off x="1066800" y="3515380"/>
            <a:ext cx="7010400" cy="523220"/>
          </a:xfrm>
          <a:prstGeom prst="rect">
            <a:avLst/>
          </a:prstGeom>
          <a:noFill/>
          <a:ln w="9525">
            <a:noFill/>
            <a:miter lim="800000"/>
            <a:headEnd/>
            <a:tailEnd/>
          </a:ln>
        </p:spPr>
        <p:txBody>
          <a:bodyPr wrap="square">
            <a:prstTxWarp prst="textNoShape">
              <a:avLst/>
            </a:prstTxWarp>
            <a:spAutoFit/>
          </a:bodyPr>
          <a:lstStyle/>
          <a:p>
            <a:pPr lvl="0" algn="ctr" defTabSz="457200" fontAlgn="auto">
              <a:spcBef>
                <a:spcPct val="20000"/>
              </a:spcBef>
              <a:spcAft>
                <a:spcPts val="0"/>
              </a:spcAft>
              <a:buClr>
                <a:srgbClr val="0000FF"/>
              </a:buClr>
              <a:buSzPct val="75000"/>
              <a:defRPr/>
            </a:pPr>
            <a:r>
              <a:rPr lang="en-US" sz="2800" dirty="0">
                <a:solidFill>
                  <a:schemeClr val="tx1">
                    <a:tint val="75000"/>
                  </a:schemeClr>
                </a:solidFill>
                <a:latin typeface="Comic Sans MS"/>
                <a:cs typeface="Comic Sans MS"/>
              </a:rPr>
              <a:t>Mark Stamp</a:t>
            </a:r>
          </a:p>
        </p:txBody>
      </p:sp>
      <p:sp>
        <p:nvSpPr>
          <p:cNvPr id="5" name="Footer Placeholder 4"/>
          <p:cNvSpPr>
            <a:spLocks noGrp="1"/>
          </p:cNvSpPr>
          <p:nvPr>
            <p:ph type="ftr" sz="quarter" idx="10"/>
          </p:nvPr>
        </p:nvSpPr>
        <p:spPr/>
        <p:txBody>
          <a:bodyPr/>
          <a:lstStyle/>
          <a:p>
            <a:pPr>
              <a:defRPr/>
            </a:pPr>
            <a:r>
              <a:rPr lang="en-US"/>
              <a:t>A Revealing Introduction to HMMs</a:t>
            </a:r>
            <a:endParaRPr lang="en-US">
              <a:latin typeface="Times New Roman" charset="0"/>
            </a:endParaRPr>
          </a:p>
        </p:txBody>
      </p:sp>
      <p:sp>
        <p:nvSpPr>
          <p:cNvPr id="6" name="Slide Number Placeholder 5"/>
          <p:cNvSpPr>
            <a:spLocks noGrp="1"/>
          </p:cNvSpPr>
          <p:nvPr>
            <p:ph type="sldNum" sz="quarter" idx="4"/>
          </p:nvPr>
        </p:nvSpPr>
        <p:spPr/>
        <p:txBody>
          <a:bodyPr/>
          <a:lstStyle/>
          <a:p>
            <a:fld id="{E4131050-4FF2-0646-B549-420EB1446C49}"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mp.tiff"/>
          <p:cNvPicPr>
            <a:picLocks noChangeAspect="1"/>
          </p:cNvPicPr>
          <p:nvPr/>
        </p:nvPicPr>
        <p:blipFill>
          <a:blip r:embed="rId2"/>
          <a:stretch>
            <a:fillRect/>
          </a:stretch>
        </p:blipFill>
        <p:spPr>
          <a:xfrm>
            <a:off x="2589235" y="4276452"/>
            <a:ext cx="2971800" cy="1016000"/>
          </a:xfrm>
          <a:prstGeom prst="rect">
            <a:avLst/>
          </a:prstGeom>
        </p:spPr>
      </p:pic>
      <p:pic>
        <p:nvPicPr>
          <p:cNvPr id="6" name="Picture 5" descr="temp.tiff"/>
          <p:cNvPicPr>
            <a:picLocks noChangeAspect="1"/>
          </p:cNvPicPr>
          <p:nvPr/>
        </p:nvPicPr>
        <p:blipFill>
          <a:blip r:embed="rId3"/>
          <a:stretch>
            <a:fillRect/>
          </a:stretch>
        </p:blipFill>
        <p:spPr>
          <a:xfrm>
            <a:off x="2809853" y="2377029"/>
            <a:ext cx="2476463" cy="1374551"/>
          </a:xfrm>
          <a:prstGeom prst="rect">
            <a:avLst/>
          </a:prstGeom>
        </p:spPr>
      </p:pic>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a:xfrm>
            <a:off x="457200" y="1600200"/>
            <a:ext cx="7974328" cy="4307095"/>
          </a:xfrm>
        </p:spPr>
        <p:txBody>
          <a:bodyPr>
            <a:normAutofit lnSpcReduction="10000"/>
          </a:bodyPr>
          <a:lstStyle/>
          <a:p>
            <a:r>
              <a:rPr lang="en-US" dirty="0"/>
              <a:t>We find that tree ring sizes and temperature related by</a:t>
            </a:r>
          </a:p>
          <a:p>
            <a:endParaRPr lang="en-US" dirty="0"/>
          </a:p>
          <a:p>
            <a:endParaRPr lang="en-US" dirty="0"/>
          </a:p>
          <a:p>
            <a:r>
              <a:rPr lang="en-US" dirty="0"/>
              <a:t>This is known as the </a:t>
            </a:r>
            <a:r>
              <a:rPr lang="en-US" dirty="0">
                <a:latin typeface="Lucida Grande"/>
                <a:cs typeface="Lucida Grande"/>
              </a:rPr>
              <a:t>B</a:t>
            </a:r>
            <a:r>
              <a:rPr lang="en-US" dirty="0"/>
              <a:t> matrix</a:t>
            </a:r>
          </a:p>
          <a:p>
            <a:endParaRPr lang="en-US" dirty="0"/>
          </a:p>
          <a:p>
            <a:endParaRPr lang="en-US" dirty="0"/>
          </a:p>
          <a:p>
            <a:r>
              <a:rPr lang="en-US" dirty="0"/>
              <a:t>The matrix </a:t>
            </a:r>
            <a:r>
              <a:rPr lang="en-US" dirty="0">
                <a:latin typeface="Lucida Grande"/>
                <a:cs typeface="Lucida Grande"/>
              </a:rPr>
              <a:t>B is </a:t>
            </a:r>
            <a:r>
              <a:rPr lang="en-US" dirty="0"/>
              <a:t>also row stochastic</a:t>
            </a:r>
          </a:p>
        </p:txBody>
      </p:sp>
      <p:sp>
        <p:nvSpPr>
          <p:cNvPr id="8" name="Slide Number Placeholder 7"/>
          <p:cNvSpPr>
            <a:spLocks noGrp="1"/>
          </p:cNvSpPr>
          <p:nvPr>
            <p:ph type="sldNum" sz="quarter" idx="4"/>
          </p:nvPr>
        </p:nvSpPr>
        <p:spPr/>
        <p:txBody>
          <a:bodyPr/>
          <a:lstStyle/>
          <a:p>
            <a:fld id="{E4131050-4FF2-0646-B549-420EB1446C49}" type="slidenum">
              <a:rPr lang="en-US" smtClean="0"/>
              <a:pPr/>
              <a:t>10</a:t>
            </a:fld>
            <a:endParaRPr lang="en-US"/>
          </a:p>
        </p:txBody>
      </p:sp>
      <p:sp>
        <p:nvSpPr>
          <p:cNvPr id="9" name="Footer Placeholder 8"/>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p:txBody>
          <a:bodyPr/>
          <a:lstStyle/>
          <a:p>
            <a:r>
              <a:rPr lang="en-US" dirty="0"/>
              <a:t>Can we now find </a:t>
            </a:r>
            <a:r>
              <a:rPr lang="en-US" dirty="0">
                <a:latin typeface="Lucida Grande"/>
                <a:cs typeface="Lucida Grande"/>
              </a:rPr>
              <a:t>H/C </a:t>
            </a:r>
            <a:r>
              <a:rPr lang="en-US" dirty="0"/>
              <a:t>temps in past?</a:t>
            </a:r>
          </a:p>
          <a:p>
            <a:r>
              <a:rPr lang="en-US" dirty="0"/>
              <a:t>We cannot measure (observe) temps</a:t>
            </a:r>
          </a:p>
          <a:p>
            <a:r>
              <a:rPr lang="en-US" dirty="0"/>
              <a:t>But we can measure tree ring sizes…</a:t>
            </a:r>
          </a:p>
          <a:p>
            <a:r>
              <a:rPr lang="en-US" dirty="0"/>
              <a:t>…and tree ring size is related to temp</a:t>
            </a:r>
          </a:p>
          <a:p>
            <a:pPr lvl="1"/>
            <a:r>
              <a:rPr lang="en-US" dirty="0"/>
              <a:t>Based on probabilities in the </a:t>
            </a:r>
            <a:r>
              <a:rPr lang="en-US" dirty="0">
                <a:latin typeface="Lucida Grande"/>
                <a:cs typeface="Lucida Grande"/>
              </a:rPr>
              <a:t>B</a:t>
            </a:r>
            <a:r>
              <a:rPr lang="en-US" dirty="0"/>
              <a:t> matrix</a:t>
            </a:r>
          </a:p>
          <a:p>
            <a:r>
              <a:rPr lang="en-US" dirty="0"/>
              <a:t>Can we say something intelligent about temps over some interval in the past?</a:t>
            </a:r>
          </a:p>
        </p:txBody>
      </p:sp>
      <p:sp>
        <p:nvSpPr>
          <p:cNvPr id="4" name="Slide Number Placeholder 3"/>
          <p:cNvSpPr>
            <a:spLocks noGrp="1"/>
          </p:cNvSpPr>
          <p:nvPr>
            <p:ph type="sldNum" sz="quarter" idx="4"/>
          </p:nvPr>
        </p:nvSpPr>
        <p:spPr/>
        <p:txBody>
          <a:bodyPr/>
          <a:lstStyle/>
          <a:p>
            <a:fld id="{E4131050-4FF2-0646-B549-420EB1446C49}" type="slidenum">
              <a:rPr lang="en-US" smtClean="0"/>
              <a:pPr/>
              <a:t>11</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Notation</a:t>
            </a:r>
          </a:p>
        </p:txBody>
      </p:sp>
      <p:sp>
        <p:nvSpPr>
          <p:cNvPr id="3" name="Content Placeholder 2"/>
          <p:cNvSpPr>
            <a:spLocks noGrp="1"/>
          </p:cNvSpPr>
          <p:nvPr>
            <p:ph idx="1"/>
          </p:nvPr>
        </p:nvSpPr>
        <p:spPr>
          <a:xfrm>
            <a:off x="457200" y="1600200"/>
            <a:ext cx="8229600" cy="1189476"/>
          </a:xfrm>
        </p:spPr>
        <p:txBody>
          <a:bodyPr/>
          <a:lstStyle/>
          <a:p>
            <a:r>
              <a:rPr lang="en-US" dirty="0"/>
              <a:t>A lot of notation is required</a:t>
            </a:r>
          </a:p>
          <a:p>
            <a:pPr lvl="1"/>
            <a:r>
              <a:rPr lang="en-US" dirty="0"/>
              <a:t>Notation may be the hardest part…</a:t>
            </a:r>
          </a:p>
        </p:txBody>
      </p:sp>
      <p:pic>
        <p:nvPicPr>
          <p:cNvPr id="6" name="Picture 5" descr="temp.tiff"/>
          <p:cNvPicPr>
            <a:picLocks noChangeAspect="1"/>
          </p:cNvPicPr>
          <p:nvPr/>
        </p:nvPicPr>
        <p:blipFill>
          <a:blip r:embed="rId2"/>
          <a:stretch>
            <a:fillRect/>
          </a:stretch>
        </p:blipFill>
        <p:spPr>
          <a:xfrm>
            <a:off x="651832" y="2667000"/>
            <a:ext cx="8064500" cy="3413291"/>
          </a:xfrm>
          <a:prstGeom prst="rect">
            <a:avLst/>
          </a:prstGeom>
        </p:spPr>
      </p:pic>
      <p:sp>
        <p:nvSpPr>
          <p:cNvPr id="5" name="Slide Number Placeholder 4"/>
          <p:cNvSpPr>
            <a:spLocks noGrp="1"/>
          </p:cNvSpPr>
          <p:nvPr>
            <p:ph type="sldNum" sz="quarter" idx="4"/>
          </p:nvPr>
        </p:nvSpPr>
        <p:spPr/>
        <p:txBody>
          <a:bodyPr/>
          <a:lstStyle/>
          <a:p>
            <a:fld id="{E4131050-4FF2-0646-B549-420EB1446C49}" type="slidenum">
              <a:rPr lang="en-US" smtClean="0"/>
              <a:pPr/>
              <a:t>12</a:t>
            </a:fld>
            <a:endParaRPr lang="en-US"/>
          </a:p>
        </p:txBody>
      </p:sp>
      <p:sp>
        <p:nvSpPr>
          <p:cNvPr id="7" name="Footer Placeholder 6"/>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Notation</a:t>
            </a:r>
          </a:p>
        </p:txBody>
      </p:sp>
      <p:sp>
        <p:nvSpPr>
          <p:cNvPr id="3" name="Content Placeholder 2"/>
          <p:cNvSpPr>
            <a:spLocks noGrp="1"/>
          </p:cNvSpPr>
          <p:nvPr>
            <p:ph idx="1"/>
          </p:nvPr>
        </p:nvSpPr>
        <p:spPr/>
        <p:txBody>
          <a:bodyPr/>
          <a:lstStyle/>
          <a:p>
            <a:r>
              <a:rPr lang="en-US" dirty="0"/>
              <a:t>For notational convenience, observations from </a:t>
            </a:r>
            <a:r>
              <a:rPr lang="en-US" dirty="0">
                <a:latin typeface="Lucida Grande"/>
                <a:cs typeface="Lucida Grande"/>
              </a:rPr>
              <a:t>V = {0,1,…,M-1}</a:t>
            </a:r>
          </a:p>
          <a:p>
            <a:r>
              <a:rPr lang="en-US" dirty="0"/>
              <a:t>That is,</a:t>
            </a:r>
          </a:p>
          <a:p>
            <a:r>
              <a:rPr lang="en-US" dirty="0"/>
              <a:t>The matrix </a:t>
            </a:r>
            <a:r>
              <a:rPr lang="en-US" dirty="0">
                <a:latin typeface="Lucida Grande"/>
                <a:cs typeface="Lucida Grande"/>
              </a:rPr>
              <a:t>A = {</a:t>
            </a:r>
            <a:r>
              <a:rPr lang="en-US" dirty="0" err="1">
                <a:latin typeface="Lucida Grande"/>
                <a:cs typeface="Lucida Grande"/>
              </a:rPr>
              <a:t>a</a:t>
            </a:r>
            <a:r>
              <a:rPr lang="en-US" baseline="-25000" dirty="0" err="1">
                <a:latin typeface="Lucida Grande"/>
                <a:cs typeface="Lucida Grande"/>
              </a:rPr>
              <a:t>ij</a:t>
            </a:r>
            <a:r>
              <a:rPr lang="en-US" dirty="0">
                <a:latin typeface="Lucida Grande"/>
                <a:cs typeface="Lucida Grande"/>
              </a:rPr>
              <a:t>} </a:t>
            </a:r>
            <a:r>
              <a:rPr lang="en-US" dirty="0"/>
              <a:t>is </a:t>
            </a:r>
            <a:r>
              <a:rPr lang="en-US" dirty="0">
                <a:latin typeface="Lucida Grande"/>
                <a:cs typeface="Lucida Grande"/>
              </a:rPr>
              <a:t>N </a:t>
            </a:r>
            <a:r>
              <a:rPr lang="en-US" dirty="0" err="1">
                <a:latin typeface="Lucida Grande"/>
                <a:cs typeface="Lucida Grande"/>
              </a:rPr>
              <a:t>x</a:t>
            </a:r>
            <a:r>
              <a:rPr lang="en-US" dirty="0">
                <a:latin typeface="Lucida Grande"/>
                <a:cs typeface="Lucida Grande"/>
              </a:rPr>
              <a:t> N</a:t>
            </a:r>
            <a:r>
              <a:rPr lang="en-US" dirty="0"/>
              <a:t>, where</a:t>
            </a:r>
          </a:p>
          <a:p>
            <a:pPr lvl="1"/>
            <a:r>
              <a:rPr lang="en-US" dirty="0"/>
              <a:t> </a:t>
            </a:r>
          </a:p>
          <a:p>
            <a:r>
              <a:rPr lang="en-US" dirty="0"/>
              <a:t>The matrix </a:t>
            </a:r>
            <a:r>
              <a:rPr lang="en-US" dirty="0">
                <a:latin typeface="Lucida Grande"/>
                <a:cs typeface="Lucida Grande"/>
              </a:rPr>
              <a:t>B = {</a:t>
            </a:r>
            <a:r>
              <a:rPr lang="en-US" dirty="0" err="1">
                <a:latin typeface="Lucida Grande"/>
                <a:cs typeface="Lucida Grande"/>
              </a:rPr>
              <a:t>b</a:t>
            </a:r>
            <a:r>
              <a:rPr lang="en-US" baseline="-25000" dirty="0" err="1">
                <a:latin typeface="Lucida Grande"/>
                <a:cs typeface="Lucida Grande"/>
              </a:rPr>
              <a:t>j</a:t>
            </a:r>
            <a:r>
              <a:rPr lang="en-US" dirty="0" err="1">
                <a:latin typeface="Lucida Grande"/>
                <a:cs typeface="Lucida Grande"/>
              </a:rPr>
              <a:t>(k</a:t>
            </a:r>
            <a:r>
              <a:rPr lang="en-US" dirty="0">
                <a:latin typeface="Lucida Grande"/>
                <a:cs typeface="Lucida Grande"/>
              </a:rPr>
              <a:t>)} </a:t>
            </a:r>
            <a:r>
              <a:rPr lang="en-US" dirty="0"/>
              <a:t>is </a:t>
            </a:r>
            <a:r>
              <a:rPr lang="en-US" dirty="0">
                <a:latin typeface="Lucida Grande"/>
                <a:cs typeface="Lucida Grande"/>
              </a:rPr>
              <a:t>N </a:t>
            </a:r>
            <a:r>
              <a:rPr lang="en-US" dirty="0" err="1">
                <a:latin typeface="Lucida Grande"/>
                <a:cs typeface="Lucida Grande"/>
              </a:rPr>
              <a:t>x</a:t>
            </a:r>
            <a:r>
              <a:rPr lang="en-US" dirty="0">
                <a:latin typeface="Lucida Grande"/>
                <a:cs typeface="Lucida Grande"/>
              </a:rPr>
              <a:t> M</a:t>
            </a:r>
            <a:r>
              <a:rPr lang="en-US" dirty="0"/>
              <a:t>, where</a:t>
            </a:r>
          </a:p>
          <a:p>
            <a:pPr lvl="1"/>
            <a:r>
              <a:rPr lang="en-US" dirty="0"/>
              <a:t> </a:t>
            </a:r>
          </a:p>
          <a:p>
            <a:pPr lvl="1"/>
            <a:r>
              <a:rPr lang="en-US" dirty="0"/>
              <a:t>Atypical notation for elements of </a:t>
            </a:r>
            <a:r>
              <a:rPr lang="en-US" dirty="0">
                <a:latin typeface="Lucida Grande"/>
                <a:cs typeface="Lucida Grande"/>
              </a:rPr>
              <a:t>B</a:t>
            </a:r>
            <a:r>
              <a:rPr lang="en-US" dirty="0"/>
              <a:t>    </a:t>
            </a:r>
          </a:p>
          <a:p>
            <a:pPr lvl="1"/>
            <a:endParaRPr lang="en-US" dirty="0"/>
          </a:p>
        </p:txBody>
      </p:sp>
      <p:pic>
        <p:nvPicPr>
          <p:cNvPr id="7" name="Picture 6" descr="temp.tiff"/>
          <p:cNvPicPr>
            <a:picLocks noChangeAspect="1"/>
          </p:cNvPicPr>
          <p:nvPr/>
        </p:nvPicPr>
        <p:blipFill>
          <a:blip r:embed="rId2"/>
          <a:stretch>
            <a:fillRect/>
          </a:stretch>
        </p:blipFill>
        <p:spPr>
          <a:xfrm>
            <a:off x="2666960" y="2852928"/>
            <a:ext cx="4419640" cy="460089"/>
          </a:xfrm>
          <a:prstGeom prst="rect">
            <a:avLst/>
          </a:prstGeom>
        </p:spPr>
      </p:pic>
      <p:pic>
        <p:nvPicPr>
          <p:cNvPr id="8" name="Picture 7" descr="temp.tiff"/>
          <p:cNvPicPr>
            <a:picLocks noChangeAspect="1"/>
          </p:cNvPicPr>
          <p:nvPr/>
        </p:nvPicPr>
        <p:blipFill>
          <a:blip r:embed="rId3"/>
          <a:stretch>
            <a:fillRect/>
          </a:stretch>
        </p:blipFill>
        <p:spPr>
          <a:xfrm>
            <a:off x="1511694" y="3924300"/>
            <a:ext cx="5245100" cy="571500"/>
          </a:xfrm>
          <a:prstGeom prst="rect">
            <a:avLst/>
          </a:prstGeom>
        </p:spPr>
      </p:pic>
      <p:pic>
        <p:nvPicPr>
          <p:cNvPr id="9" name="Picture 8" descr="temp2.tiff"/>
          <p:cNvPicPr>
            <a:picLocks noChangeAspect="1"/>
          </p:cNvPicPr>
          <p:nvPr/>
        </p:nvPicPr>
        <p:blipFill>
          <a:blip r:embed="rId4"/>
          <a:stretch>
            <a:fillRect/>
          </a:stretch>
        </p:blipFill>
        <p:spPr>
          <a:xfrm>
            <a:off x="1563815" y="5029200"/>
            <a:ext cx="5791200" cy="558800"/>
          </a:xfrm>
          <a:prstGeom prst="rect">
            <a:avLst/>
          </a:prstGeom>
        </p:spPr>
      </p:pic>
      <p:sp>
        <p:nvSpPr>
          <p:cNvPr id="10" name="Slide Number Placeholder 9"/>
          <p:cNvSpPr>
            <a:spLocks noGrp="1"/>
          </p:cNvSpPr>
          <p:nvPr>
            <p:ph type="sldNum" sz="quarter" idx="4"/>
          </p:nvPr>
        </p:nvSpPr>
        <p:spPr/>
        <p:txBody>
          <a:bodyPr/>
          <a:lstStyle/>
          <a:p>
            <a:fld id="{E4131050-4FF2-0646-B549-420EB1446C49}" type="slidenum">
              <a:rPr lang="en-US" smtClean="0"/>
              <a:pPr/>
              <a:t>13</a:t>
            </a:fld>
            <a:endParaRPr lang="en-US"/>
          </a:p>
        </p:txBody>
      </p:sp>
      <p:sp>
        <p:nvSpPr>
          <p:cNvPr id="11" name="Footer Placeholder 10"/>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p:txBody>
          <a:bodyPr>
            <a:normAutofit fontScale="92500" lnSpcReduction="20000"/>
          </a:bodyPr>
          <a:lstStyle/>
          <a:p>
            <a:r>
              <a:rPr lang="en-US" dirty="0"/>
              <a:t>Consider our temperature example…</a:t>
            </a:r>
          </a:p>
          <a:p>
            <a:r>
              <a:rPr lang="en-US" dirty="0"/>
              <a:t>What are the observations?</a:t>
            </a:r>
          </a:p>
          <a:p>
            <a:pPr lvl="1"/>
            <a:r>
              <a:rPr lang="en-US" dirty="0">
                <a:latin typeface="Lucida Grande"/>
                <a:cs typeface="Lucida Grande"/>
              </a:rPr>
              <a:t>V = {0,1,2}</a:t>
            </a:r>
            <a:r>
              <a:rPr lang="en-US" dirty="0"/>
              <a:t>, corresponding to </a:t>
            </a:r>
            <a:r>
              <a:rPr lang="en-US" dirty="0">
                <a:latin typeface="Lucida Grande"/>
                <a:cs typeface="Lucida Grande"/>
              </a:rPr>
              <a:t>S,M,L</a:t>
            </a:r>
          </a:p>
          <a:p>
            <a:r>
              <a:rPr lang="en-US" dirty="0"/>
              <a:t>What are states of Markov process?</a:t>
            </a:r>
          </a:p>
          <a:p>
            <a:pPr lvl="1"/>
            <a:r>
              <a:rPr lang="en-US" dirty="0">
                <a:latin typeface="Lucida Grande"/>
                <a:cs typeface="Lucida Grande"/>
              </a:rPr>
              <a:t>Q = {H,C}</a:t>
            </a:r>
          </a:p>
          <a:p>
            <a:r>
              <a:rPr lang="en-US" dirty="0"/>
              <a:t>What are </a:t>
            </a:r>
            <a:r>
              <a:rPr lang="en-US" dirty="0">
                <a:latin typeface="Lucida Grande"/>
                <a:cs typeface="Lucida Grande"/>
              </a:rPr>
              <a:t>A,B,</a:t>
            </a:r>
            <a:r>
              <a:rPr lang="en-US" dirty="0">
                <a:latin typeface="Lucida Grande"/>
                <a:ea typeface="Lucida Grande"/>
                <a:cs typeface="Lucida Grande"/>
              </a:rPr>
              <a:t> </a:t>
            </a:r>
            <a:r>
              <a:rPr lang="en-US" dirty="0" err="1">
                <a:latin typeface="Lucida Grande"/>
                <a:ea typeface="Lucida Grande"/>
                <a:cs typeface="Lucida Grande"/>
              </a:rPr>
              <a:t>π</a:t>
            </a:r>
            <a:r>
              <a:rPr lang="en-US" dirty="0"/>
              <a:t>, and </a:t>
            </a:r>
            <a:r>
              <a:rPr lang="en-US" dirty="0">
                <a:latin typeface="Lucida Grande"/>
                <a:cs typeface="Lucida Grande"/>
              </a:rPr>
              <a:t>T</a:t>
            </a:r>
            <a:r>
              <a:rPr lang="en-US" dirty="0"/>
              <a:t>?</a:t>
            </a:r>
          </a:p>
          <a:p>
            <a:pPr lvl="1"/>
            <a:r>
              <a:rPr lang="en-US" dirty="0">
                <a:latin typeface="Lucida Grande"/>
                <a:cs typeface="Lucida Grande"/>
              </a:rPr>
              <a:t>A,B,</a:t>
            </a:r>
            <a:r>
              <a:rPr lang="en-US" dirty="0">
                <a:latin typeface="Lucida Grande"/>
                <a:ea typeface="Lucida Grande"/>
                <a:cs typeface="Lucida Grande"/>
              </a:rPr>
              <a:t> </a:t>
            </a:r>
            <a:r>
              <a:rPr lang="en-US" dirty="0" err="1">
                <a:latin typeface="Lucida Grande"/>
                <a:ea typeface="Lucida Grande"/>
                <a:cs typeface="Lucida Grande"/>
              </a:rPr>
              <a:t>π</a:t>
            </a:r>
            <a:r>
              <a:rPr lang="en-US" dirty="0">
                <a:latin typeface="Lucida Grande"/>
                <a:cs typeface="Lucida Grande"/>
              </a:rPr>
              <a:t> </a:t>
            </a:r>
            <a:r>
              <a:rPr lang="en-US" dirty="0"/>
              <a:t>on previous slides</a:t>
            </a:r>
          </a:p>
          <a:p>
            <a:pPr lvl="1"/>
            <a:r>
              <a:rPr lang="en-US" dirty="0">
                <a:latin typeface="Lucida Grande"/>
                <a:cs typeface="Lucida Grande"/>
              </a:rPr>
              <a:t>T</a:t>
            </a:r>
            <a:r>
              <a:rPr lang="en-US" dirty="0"/>
              <a:t> is number of tree rings measured</a:t>
            </a:r>
          </a:p>
          <a:p>
            <a:r>
              <a:rPr lang="en-US" dirty="0"/>
              <a:t>What are </a:t>
            </a:r>
            <a:r>
              <a:rPr lang="en-US" dirty="0">
                <a:latin typeface="Lucida Grande"/>
                <a:cs typeface="Lucida Grande"/>
              </a:rPr>
              <a:t>N</a:t>
            </a:r>
            <a:r>
              <a:rPr lang="en-US" dirty="0"/>
              <a:t> and </a:t>
            </a:r>
            <a:r>
              <a:rPr lang="en-US" dirty="0">
                <a:latin typeface="Lucida Grande"/>
                <a:cs typeface="Lucida Grande"/>
              </a:rPr>
              <a:t>M</a:t>
            </a:r>
            <a:r>
              <a:rPr lang="en-US" dirty="0"/>
              <a:t>?</a:t>
            </a:r>
          </a:p>
          <a:p>
            <a:pPr lvl="1"/>
            <a:r>
              <a:rPr lang="en-US" dirty="0">
                <a:latin typeface="Lucida Grande"/>
                <a:cs typeface="Lucida Grande"/>
              </a:rPr>
              <a:t>N = 2 </a:t>
            </a:r>
            <a:r>
              <a:rPr lang="en-US" dirty="0"/>
              <a:t>and </a:t>
            </a:r>
            <a:r>
              <a:rPr lang="en-US" dirty="0">
                <a:latin typeface="Lucida Grande"/>
                <a:cs typeface="Lucida Grande"/>
              </a:rPr>
              <a:t>M = 3</a:t>
            </a:r>
          </a:p>
          <a:p>
            <a:pPr lvl="1"/>
            <a:endParaRPr lang="en-US" dirty="0"/>
          </a:p>
          <a:p>
            <a:pPr lvl="1"/>
            <a:endParaRPr lang="en-US"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14</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t>Generic HMM</a:t>
            </a:r>
          </a:p>
        </p:txBody>
      </p:sp>
      <p:sp>
        <p:nvSpPr>
          <p:cNvPr id="3" name="Content Placeholder 2"/>
          <p:cNvSpPr>
            <a:spLocks noGrp="1"/>
          </p:cNvSpPr>
          <p:nvPr>
            <p:ph idx="1"/>
          </p:nvPr>
        </p:nvSpPr>
        <p:spPr>
          <a:xfrm>
            <a:off x="457200" y="1524000"/>
            <a:ext cx="8229600" cy="4756149"/>
          </a:xfrm>
        </p:spPr>
        <p:txBody>
          <a:bodyPr/>
          <a:lstStyle/>
          <a:p>
            <a:r>
              <a:rPr lang="en-US" dirty="0"/>
              <a:t>Generic view of HMM</a:t>
            </a:r>
          </a:p>
          <a:p>
            <a:endParaRPr lang="en-US" dirty="0"/>
          </a:p>
          <a:p>
            <a:endParaRPr lang="en-US" dirty="0"/>
          </a:p>
          <a:p>
            <a:endParaRPr lang="en-US" dirty="0"/>
          </a:p>
          <a:p>
            <a:pPr>
              <a:buNone/>
            </a:pPr>
            <a:endParaRPr lang="en-US" dirty="0"/>
          </a:p>
          <a:p>
            <a:endParaRPr lang="en-US" dirty="0"/>
          </a:p>
          <a:p>
            <a:r>
              <a:rPr lang="en-US" dirty="0"/>
              <a:t>HMM defined by </a:t>
            </a:r>
            <a:r>
              <a:rPr lang="en-US" dirty="0">
                <a:latin typeface="Lucida Grande"/>
                <a:cs typeface="Lucida Grande"/>
              </a:rPr>
              <a:t>A,B,</a:t>
            </a:r>
            <a:r>
              <a:rPr lang="en-US" dirty="0">
                <a:latin typeface="Lucida Grande"/>
                <a:ea typeface="Lucida Grande"/>
                <a:cs typeface="Lucida Grande"/>
              </a:rPr>
              <a:t> </a:t>
            </a:r>
            <a:r>
              <a:rPr lang="en-US" dirty="0">
                <a:ea typeface="Lucida Grande"/>
              </a:rPr>
              <a:t>and</a:t>
            </a:r>
            <a:r>
              <a:rPr lang="en-US" dirty="0">
                <a:latin typeface="Lucida Grande"/>
                <a:ea typeface="Lucida Grande"/>
                <a:cs typeface="Lucida Grande"/>
              </a:rPr>
              <a:t> </a:t>
            </a:r>
            <a:r>
              <a:rPr lang="en-US" dirty="0" err="1">
                <a:latin typeface="Lucida Grande"/>
                <a:ea typeface="Lucida Grande"/>
                <a:cs typeface="Lucida Grande"/>
              </a:rPr>
              <a:t>π</a:t>
            </a:r>
            <a:endParaRPr lang="en-US" dirty="0">
              <a:latin typeface="Lucida Grande"/>
              <a:cs typeface="Lucida Grande"/>
            </a:endParaRPr>
          </a:p>
          <a:p>
            <a:r>
              <a:rPr lang="en-US" dirty="0"/>
              <a:t>We denote HMM “model” as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endParaRPr lang="en-US" dirty="0">
              <a:latin typeface="Lucida Grande"/>
              <a:cs typeface="Lucida Grande"/>
            </a:endParaRPr>
          </a:p>
        </p:txBody>
      </p:sp>
      <p:sp>
        <p:nvSpPr>
          <p:cNvPr id="5" name="Slide Number Placeholder 4"/>
          <p:cNvSpPr>
            <a:spLocks noGrp="1"/>
          </p:cNvSpPr>
          <p:nvPr>
            <p:ph type="sldNum" sz="quarter" idx="4"/>
          </p:nvPr>
        </p:nvSpPr>
        <p:spPr/>
        <p:txBody>
          <a:bodyPr/>
          <a:lstStyle/>
          <a:p>
            <a:fld id="{E4131050-4FF2-0646-B549-420EB1446C49}" type="slidenum">
              <a:rPr lang="en-US" smtClean="0"/>
              <a:pPr/>
              <a:t>15</a:t>
            </a:fld>
            <a:endParaRPr lang="en-US"/>
          </a:p>
        </p:txBody>
      </p:sp>
      <p:sp>
        <p:nvSpPr>
          <p:cNvPr id="6" name="Footer Placeholder 5"/>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pic>
        <p:nvPicPr>
          <p:cNvPr id="8" name="Picture 7" descr="hmm.tiff"/>
          <p:cNvPicPr>
            <a:picLocks noChangeAspect="1"/>
          </p:cNvPicPr>
          <p:nvPr/>
        </p:nvPicPr>
        <p:blipFill>
          <a:blip r:embed="rId2"/>
          <a:stretch>
            <a:fillRect/>
          </a:stretch>
        </p:blipFill>
        <p:spPr>
          <a:xfrm>
            <a:off x="1066800" y="2159762"/>
            <a:ext cx="6019800" cy="286943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p:txBody>
          <a:bodyPr>
            <a:normAutofit fontScale="92500" lnSpcReduction="10000"/>
          </a:bodyPr>
          <a:lstStyle/>
          <a:p>
            <a:r>
              <a:rPr lang="en-US" dirty="0"/>
              <a:t>Suppose that we observe tree ring sizes</a:t>
            </a:r>
          </a:p>
          <a:p>
            <a:pPr lvl="1"/>
            <a:r>
              <a:rPr lang="en-US" dirty="0"/>
              <a:t>Over a 4 year period of interest: </a:t>
            </a:r>
            <a:r>
              <a:rPr lang="en-US" dirty="0">
                <a:latin typeface="Lucida Grande"/>
                <a:cs typeface="Lucida Grande"/>
              </a:rPr>
              <a:t>S,M,S,L</a:t>
            </a:r>
          </a:p>
          <a:p>
            <a:pPr lvl="1"/>
            <a:r>
              <a:rPr lang="en-US" dirty="0"/>
              <a:t>Then                                     </a:t>
            </a:r>
            <a:r>
              <a:rPr lang="en-US" dirty="0">
                <a:latin typeface="Lucida Grande"/>
                <a:cs typeface="Lucida Grande"/>
              </a:rPr>
              <a:t>= (0, 1, 0, 2)</a:t>
            </a:r>
          </a:p>
          <a:p>
            <a:r>
              <a:rPr lang="en-US" dirty="0"/>
              <a:t>Most likely (hidden) state sequence?</a:t>
            </a:r>
          </a:p>
          <a:p>
            <a:pPr lvl="1"/>
            <a:r>
              <a:rPr lang="en-US" dirty="0"/>
              <a:t>That is, most likely </a:t>
            </a:r>
            <a:r>
              <a:rPr lang="en-US" dirty="0">
                <a:latin typeface="Lucida Grande"/>
                <a:cs typeface="Lucida Grande"/>
              </a:rPr>
              <a:t>X = (X</a:t>
            </a:r>
            <a:r>
              <a:rPr lang="en-US" baseline="-25000" dirty="0">
                <a:latin typeface="Lucida Grande"/>
                <a:cs typeface="Lucida Grande"/>
              </a:rPr>
              <a:t>0</a:t>
            </a:r>
            <a:r>
              <a:rPr lang="en-US" dirty="0">
                <a:latin typeface="Lucida Grande"/>
                <a:cs typeface="Lucida Grande"/>
              </a:rPr>
              <a:t>, X</a:t>
            </a:r>
            <a:r>
              <a:rPr lang="en-US" baseline="-25000" dirty="0">
                <a:latin typeface="Lucida Grande"/>
                <a:cs typeface="Lucida Grande"/>
              </a:rPr>
              <a:t>1</a:t>
            </a:r>
            <a:r>
              <a:rPr lang="en-US" dirty="0">
                <a:latin typeface="Lucida Grande"/>
                <a:cs typeface="Lucida Grande"/>
              </a:rPr>
              <a:t>, X</a:t>
            </a:r>
            <a:r>
              <a:rPr lang="en-US" baseline="-25000" dirty="0">
                <a:latin typeface="Lucida Grande"/>
                <a:cs typeface="Lucida Grande"/>
              </a:rPr>
              <a:t>2</a:t>
            </a:r>
            <a:r>
              <a:rPr lang="en-US" dirty="0">
                <a:latin typeface="Lucida Grande"/>
                <a:cs typeface="Lucida Grande"/>
              </a:rPr>
              <a:t>, X</a:t>
            </a:r>
            <a:r>
              <a:rPr lang="en-US" baseline="-25000" dirty="0">
                <a:latin typeface="Lucida Grande"/>
                <a:cs typeface="Lucida Grande"/>
              </a:rPr>
              <a:t>3</a:t>
            </a:r>
            <a:r>
              <a:rPr lang="en-US" dirty="0">
                <a:latin typeface="Lucida Grande"/>
                <a:cs typeface="Lucida Grande"/>
              </a:rPr>
              <a:t>)</a:t>
            </a:r>
            <a:endParaRPr lang="en-US" dirty="0"/>
          </a:p>
          <a:p>
            <a:r>
              <a:rPr lang="en-US" dirty="0"/>
              <a:t>Let </a:t>
            </a:r>
            <a:r>
              <a:rPr lang="en-US" dirty="0">
                <a:latin typeface="Lucida Grande"/>
                <a:ea typeface="Lucida Grande"/>
                <a:cs typeface="Lucida Grande"/>
              </a:rPr>
              <a:t>π</a:t>
            </a:r>
            <a:r>
              <a:rPr lang="en-US" baseline="-25000" dirty="0">
                <a:latin typeface="Lucida Grande"/>
                <a:ea typeface="Lucida Grande"/>
                <a:cs typeface="Lucida Grande"/>
              </a:rPr>
              <a:t>X0</a:t>
            </a:r>
            <a:r>
              <a:rPr lang="en-US" dirty="0">
                <a:latin typeface="Lucida Grande"/>
                <a:ea typeface="Lucida Grande"/>
                <a:cs typeface="Lucida Grande"/>
              </a:rPr>
              <a:t> </a:t>
            </a:r>
            <a:r>
              <a:rPr lang="en-US" dirty="0">
                <a:ea typeface="Lucida Grande"/>
              </a:rPr>
              <a:t>be prob. of starting in state </a:t>
            </a:r>
            <a:r>
              <a:rPr lang="en-US" dirty="0">
                <a:latin typeface="Lucida Grande"/>
                <a:ea typeface="Lucida Grande"/>
                <a:cs typeface="Lucida Grande"/>
              </a:rPr>
              <a:t>X</a:t>
            </a:r>
            <a:r>
              <a:rPr lang="en-US" baseline="-25000" dirty="0">
                <a:latin typeface="Lucida Grande"/>
                <a:ea typeface="Lucida Grande"/>
                <a:cs typeface="Lucida Grande"/>
              </a:rPr>
              <a:t>0</a:t>
            </a:r>
            <a:endParaRPr lang="en-US" baseline="-25000" dirty="0">
              <a:latin typeface="Lucida Grande"/>
              <a:cs typeface="Lucida Grande"/>
            </a:endParaRPr>
          </a:p>
          <a:p>
            <a:r>
              <a:rPr lang="en-US" dirty="0">
                <a:ea typeface="Lucida Grande"/>
              </a:rPr>
              <a:t>Note             prob. of initial observation </a:t>
            </a:r>
          </a:p>
          <a:p>
            <a:pPr lvl="1"/>
            <a:r>
              <a:rPr lang="en-US" dirty="0">
                <a:ea typeface="Lucida Grande"/>
              </a:rPr>
              <a:t>And </a:t>
            </a:r>
            <a:r>
              <a:rPr lang="en-US" dirty="0">
                <a:latin typeface="Lucida Grande"/>
                <a:ea typeface="Lucida Grande"/>
                <a:cs typeface="Lucida Grande"/>
              </a:rPr>
              <a:t>a</a:t>
            </a:r>
            <a:r>
              <a:rPr lang="en-US" baseline="-25000" dirty="0">
                <a:latin typeface="Lucida Grande"/>
                <a:ea typeface="Lucida Grande"/>
                <a:cs typeface="Lucida Grande"/>
              </a:rPr>
              <a:t>X0,X1 </a:t>
            </a:r>
            <a:r>
              <a:rPr lang="en-US" dirty="0">
                <a:ea typeface="Lucida Grande"/>
              </a:rPr>
              <a:t>is prob. of transition </a:t>
            </a:r>
            <a:r>
              <a:rPr lang="en-US" dirty="0">
                <a:latin typeface="Lucida Grande"/>
                <a:ea typeface="Lucida Grande"/>
                <a:cs typeface="Lucida Grande"/>
              </a:rPr>
              <a:t>X</a:t>
            </a:r>
            <a:r>
              <a:rPr lang="en-US" baseline="-25000" dirty="0">
                <a:latin typeface="Lucida Grande"/>
                <a:ea typeface="Lucida Grande"/>
                <a:cs typeface="Lucida Grande"/>
              </a:rPr>
              <a:t>0</a:t>
            </a:r>
            <a:r>
              <a:rPr lang="en-US" dirty="0">
                <a:ea typeface="Lucida Grande"/>
              </a:rPr>
              <a:t> to </a:t>
            </a:r>
            <a:r>
              <a:rPr lang="en-US" dirty="0">
                <a:latin typeface="Lucida Grande"/>
                <a:ea typeface="Lucida Grande"/>
                <a:cs typeface="Lucida Grande"/>
              </a:rPr>
              <a:t>X</a:t>
            </a:r>
            <a:r>
              <a:rPr lang="en-US" baseline="-25000" dirty="0">
                <a:latin typeface="Lucida Grande"/>
                <a:ea typeface="Lucida Grande"/>
                <a:cs typeface="Lucida Grande"/>
              </a:rPr>
              <a:t>1</a:t>
            </a:r>
            <a:endParaRPr lang="en-US" dirty="0">
              <a:ea typeface="Lucida Grande"/>
            </a:endParaRPr>
          </a:p>
          <a:p>
            <a:r>
              <a:rPr lang="en-US" dirty="0">
                <a:ea typeface="Lucida Grande"/>
              </a:rPr>
              <a:t>And  so on…</a:t>
            </a:r>
          </a:p>
        </p:txBody>
      </p:sp>
      <p:pic>
        <p:nvPicPr>
          <p:cNvPr id="7" name="Picture 6" descr="temp.tiff"/>
          <p:cNvPicPr>
            <a:picLocks noChangeAspect="1"/>
          </p:cNvPicPr>
          <p:nvPr/>
        </p:nvPicPr>
        <p:blipFill>
          <a:blip r:embed="rId2"/>
          <a:stretch>
            <a:fillRect/>
          </a:stretch>
        </p:blipFill>
        <p:spPr>
          <a:xfrm>
            <a:off x="2362200" y="2590800"/>
            <a:ext cx="3429000" cy="533400"/>
          </a:xfrm>
          <a:prstGeom prst="rect">
            <a:avLst/>
          </a:prstGeom>
        </p:spPr>
      </p:pic>
      <p:pic>
        <p:nvPicPr>
          <p:cNvPr id="8" name="Picture 7" descr="temp.tiff"/>
          <p:cNvPicPr>
            <a:picLocks noChangeAspect="1"/>
          </p:cNvPicPr>
          <p:nvPr/>
        </p:nvPicPr>
        <p:blipFill>
          <a:blip r:embed="rId3"/>
          <a:stretch>
            <a:fillRect/>
          </a:stretch>
        </p:blipFill>
        <p:spPr>
          <a:xfrm>
            <a:off x="2057400" y="4495800"/>
            <a:ext cx="1356360" cy="563880"/>
          </a:xfrm>
          <a:prstGeom prst="rect">
            <a:avLst/>
          </a:prstGeom>
        </p:spPr>
      </p:pic>
      <p:sp>
        <p:nvSpPr>
          <p:cNvPr id="6" name="Slide Number Placeholder 5"/>
          <p:cNvSpPr>
            <a:spLocks noGrp="1"/>
          </p:cNvSpPr>
          <p:nvPr>
            <p:ph type="sldNum" sz="quarter" idx="4"/>
          </p:nvPr>
        </p:nvSpPr>
        <p:spPr/>
        <p:txBody>
          <a:bodyPr/>
          <a:lstStyle/>
          <a:p>
            <a:fld id="{E4131050-4FF2-0646-B549-420EB1446C49}" type="slidenum">
              <a:rPr lang="en-US" smtClean="0"/>
              <a:pPr/>
              <a:t>16</a:t>
            </a:fld>
            <a:endParaRPr lang="en-US"/>
          </a:p>
        </p:txBody>
      </p:sp>
      <p:sp>
        <p:nvSpPr>
          <p:cNvPr id="9" name="Footer Placeholder 8"/>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p:txBody>
          <a:bodyPr/>
          <a:lstStyle/>
          <a:p>
            <a:r>
              <a:rPr lang="en-US" dirty="0"/>
              <a:t>Bottom line?</a:t>
            </a:r>
          </a:p>
          <a:p>
            <a:r>
              <a:rPr lang="en-US" dirty="0"/>
              <a:t>We can compute </a:t>
            </a:r>
            <a:r>
              <a:rPr lang="en-US" dirty="0">
                <a:latin typeface="Lucida Grande"/>
                <a:cs typeface="Lucida Grande"/>
              </a:rPr>
              <a:t>P(X)</a:t>
            </a:r>
            <a:r>
              <a:rPr lang="en-US" dirty="0"/>
              <a:t> for any given </a:t>
            </a:r>
            <a:r>
              <a:rPr lang="en-US" dirty="0">
                <a:latin typeface="Lucida Grande"/>
                <a:cs typeface="Lucida Grande"/>
              </a:rPr>
              <a:t>X</a:t>
            </a:r>
          </a:p>
          <a:p>
            <a:r>
              <a:rPr lang="en-US" dirty="0"/>
              <a:t>For </a:t>
            </a:r>
            <a:r>
              <a:rPr lang="en-US" dirty="0">
                <a:latin typeface="Lucida Grande"/>
                <a:cs typeface="Lucida Grande"/>
              </a:rPr>
              <a:t>X = (X</a:t>
            </a:r>
            <a:r>
              <a:rPr lang="en-US" baseline="-25000" dirty="0">
                <a:latin typeface="Lucida Grande"/>
                <a:cs typeface="Lucida Grande"/>
              </a:rPr>
              <a:t>0</a:t>
            </a:r>
            <a:r>
              <a:rPr lang="en-US" dirty="0">
                <a:latin typeface="Lucida Grande"/>
                <a:cs typeface="Lucida Grande"/>
              </a:rPr>
              <a:t>, X</a:t>
            </a:r>
            <a:r>
              <a:rPr lang="en-US" baseline="-25000" dirty="0">
                <a:latin typeface="Lucida Grande"/>
                <a:cs typeface="Lucida Grande"/>
              </a:rPr>
              <a:t>1</a:t>
            </a:r>
            <a:r>
              <a:rPr lang="en-US" dirty="0">
                <a:latin typeface="Lucida Grande"/>
                <a:cs typeface="Lucida Grande"/>
              </a:rPr>
              <a:t>, X</a:t>
            </a:r>
            <a:r>
              <a:rPr lang="en-US" baseline="-25000" dirty="0">
                <a:latin typeface="Lucida Grande"/>
                <a:cs typeface="Lucida Grande"/>
              </a:rPr>
              <a:t>2</a:t>
            </a:r>
            <a:r>
              <a:rPr lang="en-US" dirty="0">
                <a:latin typeface="Lucida Grande"/>
                <a:cs typeface="Lucida Grande"/>
              </a:rPr>
              <a:t>, X</a:t>
            </a:r>
            <a:r>
              <a:rPr lang="en-US" baseline="-25000" dirty="0">
                <a:latin typeface="Lucida Grande"/>
                <a:cs typeface="Lucida Grande"/>
              </a:rPr>
              <a:t>3</a:t>
            </a:r>
            <a:r>
              <a:rPr lang="en-US" dirty="0">
                <a:latin typeface="Lucida Grande"/>
                <a:cs typeface="Lucida Grande"/>
              </a:rPr>
              <a:t>)</a:t>
            </a:r>
            <a:r>
              <a:rPr lang="en-US" dirty="0"/>
              <a:t> we have</a:t>
            </a:r>
          </a:p>
          <a:p>
            <a:endParaRPr lang="en-US" dirty="0"/>
          </a:p>
          <a:p>
            <a:r>
              <a:rPr lang="en-US" dirty="0"/>
              <a:t>Assuming we observe </a:t>
            </a:r>
            <a:r>
              <a:rPr lang="en-US" dirty="0">
                <a:latin typeface="Lucida Grande"/>
                <a:cs typeface="Lucida Grande"/>
              </a:rPr>
              <a:t>(0,1,0,2)</a:t>
            </a:r>
            <a:r>
              <a:rPr lang="en-US" dirty="0"/>
              <a:t>, then what is probability of, say, </a:t>
            </a:r>
            <a:r>
              <a:rPr lang="en-US" dirty="0">
                <a:latin typeface="Lucida Grande"/>
                <a:cs typeface="Lucida Grande"/>
              </a:rPr>
              <a:t>HHCC</a:t>
            </a:r>
            <a:r>
              <a:rPr lang="en-US" dirty="0"/>
              <a:t>?</a:t>
            </a:r>
          </a:p>
          <a:p>
            <a:r>
              <a:rPr lang="en-US" dirty="0"/>
              <a:t>Plug into formula above to find </a:t>
            </a:r>
          </a:p>
        </p:txBody>
      </p:sp>
      <p:pic>
        <p:nvPicPr>
          <p:cNvPr id="6" name="Picture 5" descr="temp.tiff"/>
          <p:cNvPicPr>
            <a:picLocks noChangeAspect="1"/>
          </p:cNvPicPr>
          <p:nvPr/>
        </p:nvPicPr>
        <p:blipFill>
          <a:blip r:embed="rId2"/>
          <a:stretch>
            <a:fillRect/>
          </a:stretch>
        </p:blipFill>
        <p:spPr>
          <a:xfrm>
            <a:off x="977900" y="3505200"/>
            <a:ext cx="7708900" cy="482600"/>
          </a:xfrm>
          <a:prstGeom prst="rect">
            <a:avLst/>
          </a:prstGeom>
        </p:spPr>
      </p:pic>
      <p:pic>
        <p:nvPicPr>
          <p:cNvPr id="7" name="Picture 6" descr="temp.tiff"/>
          <p:cNvPicPr>
            <a:picLocks noChangeAspect="1"/>
          </p:cNvPicPr>
          <p:nvPr/>
        </p:nvPicPr>
        <p:blipFill>
          <a:blip r:embed="rId3"/>
          <a:stretch>
            <a:fillRect/>
          </a:stretch>
        </p:blipFill>
        <p:spPr>
          <a:xfrm>
            <a:off x="457200" y="5727700"/>
            <a:ext cx="8420100" cy="444500"/>
          </a:xfrm>
          <a:prstGeom prst="rect">
            <a:avLst/>
          </a:prstGeom>
        </p:spPr>
      </p:pic>
      <p:sp>
        <p:nvSpPr>
          <p:cNvPr id="8" name="Slide Number Placeholder 7"/>
          <p:cNvSpPr>
            <a:spLocks noGrp="1"/>
          </p:cNvSpPr>
          <p:nvPr>
            <p:ph type="sldNum" sz="quarter" idx="4"/>
          </p:nvPr>
        </p:nvSpPr>
        <p:spPr/>
        <p:txBody>
          <a:bodyPr/>
          <a:lstStyle/>
          <a:p>
            <a:fld id="{E4131050-4FF2-0646-B549-420EB1446C49}" type="slidenum">
              <a:rPr lang="en-US" smtClean="0"/>
              <a:pPr/>
              <a:t>17</a:t>
            </a:fld>
            <a:endParaRPr lang="en-US"/>
          </a:p>
        </p:txBody>
      </p:sp>
      <p:sp>
        <p:nvSpPr>
          <p:cNvPr id="9" name="Footer Placeholder 8"/>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10" y="112190"/>
            <a:ext cx="4268000" cy="1325562"/>
          </a:xfrm>
        </p:spPr>
        <p:txBody>
          <a:bodyPr/>
          <a:lstStyle/>
          <a:p>
            <a:r>
              <a:rPr lang="en-US" dirty="0"/>
              <a:t>HMM Example</a:t>
            </a:r>
          </a:p>
        </p:txBody>
      </p:sp>
      <p:sp>
        <p:nvSpPr>
          <p:cNvPr id="3" name="Content Placeholder 2"/>
          <p:cNvSpPr>
            <a:spLocks noGrp="1"/>
          </p:cNvSpPr>
          <p:nvPr>
            <p:ph idx="1"/>
          </p:nvPr>
        </p:nvSpPr>
        <p:spPr>
          <a:xfrm>
            <a:off x="457200" y="1600200"/>
            <a:ext cx="3736415" cy="4756150"/>
          </a:xfrm>
        </p:spPr>
        <p:txBody>
          <a:bodyPr/>
          <a:lstStyle/>
          <a:p>
            <a:r>
              <a:rPr lang="en-US" dirty="0"/>
              <a:t>Do same for all 4-state </a:t>
            </a:r>
            <a:r>
              <a:rPr lang="en-US" dirty="0" err="1"/>
              <a:t>seq’s</a:t>
            </a:r>
            <a:endParaRPr lang="en-US" dirty="0"/>
          </a:p>
          <a:p>
            <a:r>
              <a:rPr lang="en-US" dirty="0"/>
              <a:t>We find that the winner is…</a:t>
            </a:r>
          </a:p>
          <a:p>
            <a:pPr lvl="1"/>
            <a:r>
              <a:rPr lang="en-US" dirty="0">
                <a:latin typeface="Lucida Grande"/>
                <a:cs typeface="Lucida Grande"/>
              </a:rPr>
              <a:t>CCCH</a:t>
            </a:r>
            <a:r>
              <a:rPr lang="en-US" dirty="0"/>
              <a:t> </a:t>
            </a:r>
          </a:p>
          <a:p>
            <a:r>
              <a:rPr lang="en-US" dirty="0"/>
              <a:t>Not so fast my friend!</a:t>
            </a:r>
          </a:p>
        </p:txBody>
      </p:sp>
      <p:pic>
        <p:nvPicPr>
          <p:cNvPr id="7" name="Picture 6" descr="temp.tiff"/>
          <p:cNvPicPr>
            <a:picLocks noChangeAspect="1"/>
          </p:cNvPicPr>
          <p:nvPr/>
        </p:nvPicPr>
        <p:blipFill>
          <a:blip r:embed="rId2"/>
          <a:stretch>
            <a:fillRect/>
          </a:stretch>
        </p:blipFill>
        <p:spPr>
          <a:xfrm>
            <a:off x="4537143" y="214783"/>
            <a:ext cx="4588831" cy="6210448"/>
          </a:xfrm>
          <a:prstGeom prst="rect">
            <a:avLst/>
          </a:prstGeom>
        </p:spPr>
      </p:pic>
      <p:sp>
        <p:nvSpPr>
          <p:cNvPr id="5" name="Slide Number Placeholder 4"/>
          <p:cNvSpPr>
            <a:spLocks noGrp="1"/>
          </p:cNvSpPr>
          <p:nvPr>
            <p:ph type="sldNum" sz="quarter" idx="4"/>
          </p:nvPr>
        </p:nvSpPr>
        <p:spPr/>
        <p:txBody>
          <a:bodyPr/>
          <a:lstStyle/>
          <a:p>
            <a:fld id="{E4131050-4FF2-0646-B549-420EB1446C49}" type="slidenum">
              <a:rPr lang="en-US" smtClean="0"/>
              <a:pPr/>
              <a:t>18</a:t>
            </a:fld>
            <a:endParaRPr lang="en-US"/>
          </a:p>
        </p:txBody>
      </p:sp>
      <p:sp>
        <p:nvSpPr>
          <p:cNvPr id="6" name="Footer Placeholder 5"/>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p:txBody>
          <a:bodyPr/>
          <a:lstStyle/>
          <a:p>
            <a:r>
              <a:rPr lang="en-US" dirty="0"/>
              <a:t>The </a:t>
            </a:r>
            <a:r>
              <a:rPr lang="en-US" b="1" i="1" dirty="0"/>
              <a:t>path</a:t>
            </a:r>
            <a:r>
              <a:rPr lang="en-US" dirty="0"/>
              <a:t> </a:t>
            </a:r>
            <a:r>
              <a:rPr lang="en-US" dirty="0">
                <a:latin typeface="Lucida Grande"/>
                <a:cs typeface="Lucida Grande"/>
              </a:rPr>
              <a:t>CCCH</a:t>
            </a:r>
            <a:r>
              <a:rPr lang="en-US" dirty="0"/>
              <a:t> scores the highest</a:t>
            </a:r>
          </a:p>
          <a:p>
            <a:r>
              <a:rPr lang="en-US" dirty="0"/>
              <a:t>In dynamic programming (DP), we find highest scoring path</a:t>
            </a:r>
          </a:p>
          <a:p>
            <a:r>
              <a:rPr lang="en-US" dirty="0"/>
              <a:t>But, in HMM we maximize </a:t>
            </a:r>
            <a:r>
              <a:rPr lang="en-US" b="1" i="1" dirty="0"/>
              <a:t>expected number of correct states</a:t>
            </a:r>
          </a:p>
          <a:p>
            <a:pPr lvl="1"/>
            <a:r>
              <a:rPr lang="en-US" dirty="0"/>
              <a:t>Sometimes called “EM algorithm”</a:t>
            </a:r>
          </a:p>
          <a:p>
            <a:pPr lvl="1"/>
            <a:r>
              <a:rPr lang="en-US" dirty="0"/>
              <a:t>That is, “expectation maximization”</a:t>
            </a:r>
          </a:p>
          <a:p>
            <a:r>
              <a:rPr lang="en-US" dirty="0"/>
              <a:t>How does HMM work in this example?</a:t>
            </a:r>
          </a:p>
        </p:txBody>
      </p:sp>
      <p:sp>
        <p:nvSpPr>
          <p:cNvPr id="4" name="Slide Number Placeholder 3"/>
          <p:cNvSpPr>
            <a:spLocks noGrp="1"/>
          </p:cNvSpPr>
          <p:nvPr>
            <p:ph type="sldNum" sz="quarter" idx="4"/>
          </p:nvPr>
        </p:nvSpPr>
        <p:spPr/>
        <p:txBody>
          <a:bodyPr/>
          <a:lstStyle/>
          <a:p>
            <a:fld id="{E4131050-4FF2-0646-B549-420EB1446C49}" type="slidenum">
              <a:rPr lang="en-US" smtClean="0"/>
              <a:pPr/>
              <a:t>19</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Hidden Markov Models</a:t>
            </a:r>
          </a:p>
        </p:txBody>
      </p:sp>
      <p:sp>
        <p:nvSpPr>
          <p:cNvPr id="3" name="Content Placeholder 2"/>
          <p:cNvSpPr>
            <a:spLocks noGrp="1"/>
          </p:cNvSpPr>
          <p:nvPr>
            <p:ph idx="1"/>
          </p:nvPr>
        </p:nvSpPr>
        <p:spPr>
          <a:xfrm>
            <a:off x="685800" y="1676400"/>
            <a:ext cx="8001000" cy="4419600"/>
          </a:xfrm>
        </p:spPr>
        <p:txBody>
          <a:bodyPr>
            <a:normAutofit fontScale="92500"/>
          </a:bodyPr>
          <a:lstStyle/>
          <a:p>
            <a:r>
              <a:rPr lang="en-US" dirty="0"/>
              <a:t>What is a hidden Markov model (HMM)?</a:t>
            </a:r>
          </a:p>
          <a:p>
            <a:pPr lvl="1"/>
            <a:r>
              <a:rPr lang="en-US" dirty="0"/>
              <a:t>A machine learning technique…</a:t>
            </a:r>
          </a:p>
          <a:p>
            <a:pPr lvl="1"/>
            <a:r>
              <a:rPr lang="is-IS" dirty="0"/>
              <a:t>…trained via </a:t>
            </a:r>
            <a:r>
              <a:rPr lang="en-US" dirty="0"/>
              <a:t>a discrete hill climb technique</a:t>
            </a:r>
          </a:p>
          <a:p>
            <a:pPr lvl="1"/>
            <a:r>
              <a:rPr lang="en-US" dirty="0"/>
              <a:t>Two for the price of one!</a:t>
            </a:r>
          </a:p>
          <a:p>
            <a:r>
              <a:rPr lang="en-US" dirty="0"/>
              <a:t>Where are </a:t>
            </a:r>
            <a:r>
              <a:rPr lang="en-US" dirty="0" err="1"/>
              <a:t>HMMs</a:t>
            </a:r>
            <a:r>
              <a:rPr lang="en-US" dirty="0"/>
              <a:t> used?</a:t>
            </a:r>
          </a:p>
          <a:p>
            <a:pPr lvl="1"/>
            <a:r>
              <a:rPr lang="en-US" dirty="0"/>
              <a:t>Speech recognition, information security, and far too many other things to list</a:t>
            </a:r>
            <a:endParaRPr lang="is-IS" dirty="0"/>
          </a:p>
          <a:p>
            <a:pPr lvl="1"/>
            <a:r>
              <a:rPr lang="en-US" dirty="0"/>
              <a:t>Q: Why are HMMs so useful?</a:t>
            </a:r>
          </a:p>
          <a:p>
            <a:pPr lvl="1"/>
            <a:r>
              <a:rPr lang="en-US" dirty="0"/>
              <a:t>A: Widely applicable and </a:t>
            </a:r>
            <a:r>
              <a:rPr lang="en-US" b="1" i="1" dirty="0"/>
              <a:t>efficient algorithms</a:t>
            </a:r>
          </a:p>
        </p:txBody>
      </p:sp>
      <p:sp>
        <p:nvSpPr>
          <p:cNvPr id="4" name="Slide Number Placeholder 3"/>
          <p:cNvSpPr>
            <a:spLocks noGrp="1"/>
          </p:cNvSpPr>
          <p:nvPr>
            <p:ph type="sldNum" sz="quarter" idx="4"/>
          </p:nvPr>
        </p:nvSpPr>
        <p:spPr/>
        <p:txBody>
          <a:bodyPr/>
          <a:lstStyle/>
          <a:p>
            <a:fld id="{E4131050-4FF2-0646-B549-420EB1446C49}" type="slidenum">
              <a:rPr lang="en-US" smtClean="0"/>
              <a:pPr/>
              <a:t>2</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a:xfrm>
            <a:off x="457200" y="1600200"/>
            <a:ext cx="8229600" cy="2564443"/>
          </a:xfrm>
        </p:spPr>
        <p:txBody>
          <a:bodyPr/>
          <a:lstStyle/>
          <a:p>
            <a:r>
              <a:rPr lang="en-US" dirty="0"/>
              <a:t>For first position in sequence…</a:t>
            </a:r>
          </a:p>
          <a:p>
            <a:pPr lvl="1"/>
            <a:r>
              <a:rPr lang="en-US" dirty="0"/>
              <a:t>Sum probabilities for all paths that have </a:t>
            </a:r>
            <a:r>
              <a:rPr lang="en-US" dirty="0">
                <a:latin typeface="Lucida Grande"/>
                <a:cs typeface="Lucida Grande"/>
              </a:rPr>
              <a:t>H</a:t>
            </a:r>
            <a:r>
              <a:rPr lang="en-US" dirty="0"/>
              <a:t> in 1</a:t>
            </a:r>
            <a:r>
              <a:rPr lang="en-US" baseline="30000" dirty="0"/>
              <a:t>st</a:t>
            </a:r>
            <a:r>
              <a:rPr lang="en-US" dirty="0"/>
              <a:t> position, compare to sum of </a:t>
            </a:r>
            <a:r>
              <a:rPr lang="en-US" dirty="0" err="1"/>
              <a:t>probs</a:t>
            </a:r>
            <a:r>
              <a:rPr lang="en-US" dirty="0"/>
              <a:t> for paths with </a:t>
            </a:r>
            <a:r>
              <a:rPr lang="en-US" dirty="0">
                <a:latin typeface="Lucida Grande"/>
                <a:cs typeface="Lucida Grande"/>
              </a:rPr>
              <a:t>C</a:t>
            </a:r>
            <a:r>
              <a:rPr lang="en-US" dirty="0"/>
              <a:t> in 1</a:t>
            </a:r>
            <a:r>
              <a:rPr lang="en-US" baseline="30000" dirty="0"/>
              <a:t>st</a:t>
            </a:r>
            <a:r>
              <a:rPr lang="en-US" dirty="0"/>
              <a:t> position </a:t>
            </a:r>
            <a:r>
              <a:rPr lang="en-US" dirty="0">
                <a:sym typeface="Symbol" charset="2"/>
              </a:rPr>
              <a:t></a:t>
            </a:r>
            <a:r>
              <a:rPr lang="en-US" dirty="0"/>
              <a:t> biggest wins</a:t>
            </a:r>
          </a:p>
          <a:p>
            <a:r>
              <a:rPr lang="en-US" dirty="0"/>
              <a:t>Repeat for each position and we find </a:t>
            </a:r>
          </a:p>
        </p:txBody>
      </p:sp>
      <p:pic>
        <p:nvPicPr>
          <p:cNvPr id="7" name="Picture 6" descr="temp2.tiff"/>
          <p:cNvPicPr>
            <a:picLocks noChangeAspect="1"/>
          </p:cNvPicPr>
          <p:nvPr/>
        </p:nvPicPr>
        <p:blipFill>
          <a:blip r:embed="rId2"/>
          <a:stretch>
            <a:fillRect/>
          </a:stretch>
        </p:blipFill>
        <p:spPr>
          <a:xfrm>
            <a:off x="1029823" y="4253626"/>
            <a:ext cx="7162800" cy="1803400"/>
          </a:xfrm>
          <a:prstGeom prst="rect">
            <a:avLst/>
          </a:prstGeom>
        </p:spPr>
      </p:pic>
      <p:sp>
        <p:nvSpPr>
          <p:cNvPr id="5" name="Slide Number Placeholder 4"/>
          <p:cNvSpPr>
            <a:spLocks noGrp="1"/>
          </p:cNvSpPr>
          <p:nvPr>
            <p:ph type="sldNum" sz="quarter" idx="4"/>
          </p:nvPr>
        </p:nvSpPr>
        <p:spPr/>
        <p:txBody>
          <a:bodyPr/>
          <a:lstStyle/>
          <a:p>
            <a:fld id="{E4131050-4FF2-0646-B549-420EB1446C49}" type="slidenum">
              <a:rPr lang="en-US" smtClean="0"/>
              <a:pPr/>
              <a:t>20</a:t>
            </a:fld>
            <a:endParaRPr lang="en-US"/>
          </a:p>
        </p:txBody>
      </p:sp>
      <p:sp>
        <p:nvSpPr>
          <p:cNvPr id="6" name="Footer Placeholder 5"/>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a:xfrm>
            <a:off x="457200" y="3446200"/>
            <a:ext cx="8417316" cy="2564443"/>
          </a:xfrm>
        </p:spPr>
        <p:txBody>
          <a:bodyPr>
            <a:normAutofit fontScale="92500" lnSpcReduction="10000"/>
          </a:bodyPr>
          <a:lstStyle/>
          <a:p>
            <a:r>
              <a:rPr lang="en-US" dirty="0"/>
              <a:t>So, HMM (or EM) solution gives us </a:t>
            </a:r>
            <a:r>
              <a:rPr lang="en-US" dirty="0">
                <a:latin typeface="Lucida Grande"/>
                <a:cs typeface="Lucida Grande"/>
              </a:rPr>
              <a:t>CHCH</a:t>
            </a:r>
          </a:p>
          <a:p>
            <a:r>
              <a:rPr lang="en-US" dirty="0"/>
              <a:t>While DP (or path) solution is </a:t>
            </a:r>
            <a:r>
              <a:rPr lang="en-US" dirty="0">
                <a:latin typeface="Lucida Grande"/>
                <a:cs typeface="Lucida Grande"/>
              </a:rPr>
              <a:t>CCCH</a:t>
            </a:r>
            <a:r>
              <a:rPr lang="en-US" dirty="0"/>
              <a:t> </a:t>
            </a:r>
          </a:p>
          <a:p>
            <a:r>
              <a:rPr lang="en-US" dirty="0"/>
              <a:t>Which solution is better?</a:t>
            </a:r>
          </a:p>
          <a:p>
            <a:r>
              <a:rPr lang="en-US" dirty="0"/>
              <a:t>Neither solution is better!</a:t>
            </a:r>
          </a:p>
          <a:p>
            <a:pPr lvl="1"/>
            <a:r>
              <a:rPr lang="en-US" dirty="0"/>
              <a:t>Just using different definitions of “best”</a:t>
            </a:r>
          </a:p>
        </p:txBody>
      </p:sp>
      <p:pic>
        <p:nvPicPr>
          <p:cNvPr id="7" name="Picture 6" descr="temp2.tiff"/>
          <p:cNvPicPr>
            <a:picLocks noChangeAspect="1"/>
          </p:cNvPicPr>
          <p:nvPr/>
        </p:nvPicPr>
        <p:blipFill>
          <a:blip r:embed="rId2"/>
          <a:stretch>
            <a:fillRect/>
          </a:stretch>
        </p:blipFill>
        <p:spPr>
          <a:xfrm>
            <a:off x="984230" y="1447800"/>
            <a:ext cx="7162800" cy="1803400"/>
          </a:xfrm>
          <a:prstGeom prst="rect">
            <a:avLst/>
          </a:prstGeom>
        </p:spPr>
      </p:pic>
      <p:sp>
        <p:nvSpPr>
          <p:cNvPr id="5" name="Slide Number Placeholder 4"/>
          <p:cNvSpPr>
            <a:spLocks noGrp="1"/>
          </p:cNvSpPr>
          <p:nvPr>
            <p:ph type="sldNum" sz="quarter" idx="4"/>
          </p:nvPr>
        </p:nvSpPr>
        <p:spPr/>
        <p:txBody>
          <a:bodyPr/>
          <a:lstStyle/>
          <a:p>
            <a:fld id="{E4131050-4FF2-0646-B549-420EB1446C49}" type="slidenum">
              <a:rPr lang="en-US" smtClean="0"/>
              <a:pPr/>
              <a:t>21</a:t>
            </a:fld>
            <a:endParaRPr lang="en-US"/>
          </a:p>
        </p:txBody>
      </p:sp>
      <p:sp>
        <p:nvSpPr>
          <p:cNvPr id="6" name="Footer Placeholder 5"/>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Paradox?</a:t>
            </a:r>
          </a:p>
        </p:txBody>
      </p:sp>
      <p:sp>
        <p:nvSpPr>
          <p:cNvPr id="3" name="Content Placeholder 2"/>
          <p:cNvSpPr>
            <a:spLocks noGrp="1"/>
          </p:cNvSpPr>
          <p:nvPr>
            <p:ph idx="1"/>
          </p:nvPr>
        </p:nvSpPr>
        <p:spPr/>
        <p:txBody>
          <a:bodyPr>
            <a:normAutofit fontScale="92500" lnSpcReduction="10000"/>
          </a:bodyPr>
          <a:lstStyle/>
          <a:p>
            <a:r>
              <a:rPr lang="en-US" dirty="0"/>
              <a:t>HMM maximizes </a:t>
            </a:r>
            <a:r>
              <a:rPr lang="en-US" b="1" i="1" dirty="0"/>
              <a:t>expected number of correct states</a:t>
            </a:r>
            <a:r>
              <a:rPr lang="en-US" dirty="0"/>
              <a:t>   </a:t>
            </a:r>
          </a:p>
          <a:p>
            <a:pPr lvl="1"/>
            <a:r>
              <a:rPr lang="en-US" dirty="0"/>
              <a:t>Whereas DP chooses “best” overall path</a:t>
            </a:r>
          </a:p>
          <a:p>
            <a:r>
              <a:rPr lang="en-US" dirty="0"/>
              <a:t>Possible for HMM to choose a “path” that is impossible</a:t>
            </a:r>
          </a:p>
          <a:p>
            <a:pPr lvl="1"/>
            <a:r>
              <a:rPr lang="en-US" dirty="0"/>
              <a:t>Could be a transition probability of 0</a:t>
            </a:r>
          </a:p>
          <a:p>
            <a:r>
              <a:rPr lang="en-US" dirty="0"/>
              <a:t>Cannot have impossible path with DP</a:t>
            </a:r>
          </a:p>
          <a:p>
            <a:r>
              <a:rPr lang="en-US" dirty="0"/>
              <a:t>Is this a flaw with HMM?</a:t>
            </a:r>
          </a:p>
          <a:p>
            <a:pPr lvl="1"/>
            <a:r>
              <a:rPr lang="en-US" dirty="0"/>
              <a:t>No, it’s a feature</a:t>
            </a:r>
          </a:p>
        </p:txBody>
      </p:sp>
      <p:sp>
        <p:nvSpPr>
          <p:cNvPr id="4" name="Slide Number Placeholder 3"/>
          <p:cNvSpPr>
            <a:spLocks noGrp="1"/>
          </p:cNvSpPr>
          <p:nvPr>
            <p:ph type="sldNum" sz="quarter" idx="4"/>
          </p:nvPr>
        </p:nvSpPr>
        <p:spPr/>
        <p:txBody>
          <a:bodyPr/>
          <a:lstStyle/>
          <a:p>
            <a:fld id="{E4131050-4FF2-0646-B549-420EB1446C49}" type="slidenum">
              <a:rPr lang="en-US" smtClean="0"/>
              <a:pPr/>
              <a:t>22</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accel="50000" decel="5000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4114800" cy="1447800"/>
          </a:xfrm>
        </p:spPr>
        <p:txBody>
          <a:bodyPr/>
          <a:lstStyle/>
          <a:p>
            <a:r>
              <a:rPr lang="en-US" dirty="0"/>
              <a:t>Probability of Observations</a:t>
            </a:r>
          </a:p>
        </p:txBody>
      </p:sp>
      <p:sp>
        <p:nvSpPr>
          <p:cNvPr id="3" name="Content Placeholder 2"/>
          <p:cNvSpPr>
            <a:spLocks noGrp="1"/>
          </p:cNvSpPr>
          <p:nvPr>
            <p:ph idx="1"/>
          </p:nvPr>
        </p:nvSpPr>
        <p:spPr>
          <a:xfrm>
            <a:off x="76200" y="1752600"/>
            <a:ext cx="4495800" cy="4419600"/>
          </a:xfrm>
        </p:spPr>
        <p:txBody>
          <a:bodyPr/>
          <a:lstStyle/>
          <a:p>
            <a:r>
              <a:rPr lang="en-US" sz="2800" dirty="0"/>
              <a:t>Table computed for</a:t>
            </a:r>
          </a:p>
          <a:p>
            <a:pPr>
              <a:buNone/>
            </a:pPr>
            <a:r>
              <a:rPr lang="en-US" sz="2800" dirty="0"/>
              <a:t>                               </a:t>
            </a:r>
          </a:p>
          <a:p>
            <a:pPr>
              <a:buNone/>
            </a:pPr>
            <a:r>
              <a:rPr lang="en-US" sz="2800" dirty="0"/>
              <a:t>	   </a:t>
            </a:r>
            <a:r>
              <a:rPr lang="en-US" sz="2800" dirty="0">
                <a:latin typeface="Lucida Grande"/>
                <a:cs typeface="Lucida Grande"/>
              </a:rPr>
              <a:t>= (0,1,0,2)</a:t>
            </a:r>
          </a:p>
          <a:p>
            <a:r>
              <a:rPr lang="en-US" sz="2800" dirty="0"/>
              <a:t>For this sequence, </a:t>
            </a:r>
          </a:p>
          <a:p>
            <a:pPr>
              <a:buNone/>
            </a:pPr>
            <a:r>
              <a:rPr lang="en-US" sz="2400" dirty="0">
                <a:latin typeface="Arial"/>
                <a:cs typeface="Arial"/>
              </a:rPr>
              <a:t>	P(  ) = .000412 + .000035 </a:t>
            </a:r>
          </a:p>
          <a:p>
            <a:pPr>
              <a:buNone/>
            </a:pPr>
            <a:r>
              <a:rPr lang="en-US" sz="2400" dirty="0">
                <a:latin typeface="Arial"/>
                <a:cs typeface="Arial"/>
              </a:rPr>
              <a:t>	+ .000706 + … + .000847</a:t>
            </a:r>
          </a:p>
          <a:p>
            <a:pPr>
              <a:buNone/>
            </a:pPr>
            <a:r>
              <a:rPr lang="en-US" sz="2400" dirty="0">
                <a:latin typeface="Arial"/>
                <a:cs typeface="Arial"/>
              </a:rPr>
              <a:t>	        =  left to the reader</a:t>
            </a:r>
          </a:p>
          <a:p>
            <a:r>
              <a:rPr lang="en-US" sz="2800" dirty="0"/>
              <a:t>Similarly for other observations</a:t>
            </a:r>
          </a:p>
        </p:txBody>
      </p:sp>
      <p:sp>
        <p:nvSpPr>
          <p:cNvPr id="4" name="Footer Placeholder 3"/>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
        <p:nvSpPr>
          <p:cNvPr id="5" name="Slide Number Placeholder 4"/>
          <p:cNvSpPr>
            <a:spLocks noGrp="1"/>
          </p:cNvSpPr>
          <p:nvPr>
            <p:ph type="sldNum" sz="quarter" idx="4"/>
          </p:nvPr>
        </p:nvSpPr>
        <p:spPr/>
        <p:txBody>
          <a:bodyPr/>
          <a:lstStyle/>
          <a:p>
            <a:fld id="{E4131050-4FF2-0646-B549-420EB1446C49}" type="slidenum">
              <a:rPr lang="en-US" smtClean="0"/>
              <a:pPr/>
              <a:t>23</a:t>
            </a:fld>
            <a:endParaRPr lang="en-US"/>
          </a:p>
        </p:txBody>
      </p:sp>
      <p:pic>
        <p:nvPicPr>
          <p:cNvPr id="6" name="Picture 5" descr="temp.tiff"/>
          <p:cNvPicPr>
            <a:picLocks noChangeAspect="1"/>
          </p:cNvPicPr>
          <p:nvPr/>
        </p:nvPicPr>
        <p:blipFill>
          <a:blip r:embed="rId3"/>
          <a:stretch>
            <a:fillRect/>
          </a:stretch>
        </p:blipFill>
        <p:spPr>
          <a:xfrm>
            <a:off x="381000" y="2286000"/>
            <a:ext cx="3429000" cy="533400"/>
          </a:xfrm>
          <a:prstGeom prst="rect">
            <a:avLst/>
          </a:prstGeom>
        </p:spPr>
      </p:pic>
      <p:pic>
        <p:nvPicPr>
          <p:cNvPr id="7" name="Picture 6" descr="temp.tiff"/>
          <p:cNvPicPr>
            <a:picLocks noChangeAspect="1"/>
          </p:cNvPicPr>
          <p:nvPr/>
        </p:nvPicPr>
        <p:blipFill>
          <a:blip r:embed="rId4"/>
          <a:stretch>
            <a:fillRect/>
          </a:stretch>
        </p:blipFill>
        <p:spPr>
          <a:xfrm>
            <a:off x="4572000" y="214783"/>
            <a:ext cx="4588831" cy="6210448"/>
          </a:xfrm>
          <a:prstGeom prst="rect">
            <a:avLst/>
          </a:prstGeom>
        </p:spPr>
      </p:pic>
      <p:pic>
        <p:nvPicPr>
          <p:cNvPr id="8" name="Picture 7" descr="latex-image-1.pdf"/>
          <p:cNvPicPr>
            <a:picLocks noChangeAspect="1"/>
          </p:cNvPicPr>
          <p:nvPr/>
        </p:nvPicPr>
        <p:blipFill>
          <a:blip r:embed="rId5"/>
          <a:stretch>
            <a:fillRect/>
          </a:stretch>
        </p:blipFill>
        <p:spPr>
          <a:xfrm>
            <a:off x="786384" y="3931920"/>
            <a:ext cx="222250" cy="228600"/>
          </a:xfrm>
          <a:prstGeom prst="rect">
            <a:avLst/>
          </a:prstGeom>
        </p:spPr>
      </p:pic>
      <p:pic>
        <p:nvPicPr>
          <p:cNvPr id="9" name="Picture 8" descr="latex-image-1.pdf"/>
          <p:cNvPicPr>
            <a:picLocks noChangeAspect="1"/>
          </p:cNvPicPr>
          <p:nvPr/>
        </p:nvPicPr>
        <p:blipFill>
          <a:blip r:embed="rId5"/>
          <a:stretch>
            <a:fillRect/>
          </a:stretch>
        </p:blipFill>
        <p:spPr>
          <a:xfrm>
            <a:off x="2825750" y="5678424"/>
            <a:ext cx="298450" cy="306977"/>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Model</a:t>
            </a:r>
          </a:p>
        </p:txBody>
      </p:sp>
      <p:sp>
        <p:nvSpPr>
          <p:cNvPr id="3" name="Content Placeholder 2"/>
          <p:cNvSpPr>
            <a:spLocks noGrp="1"/>
          </p:cNvSpPr>
          <p:nvPr>
            <p:ph idx="1"/>
          </p:nvPr>
        </p:nvSpPr>
        <p:spPr/>
        <p:txBody>
          <a:bodyPr/>
          <a:lstStyle/>
          <a:p>
            <a:r>
              <a:rPr lang="en-US" dirty="0"/>
              <a:t>An HMM is defined by the three matrices, </a:t>
            </a:r>
            <a:r>
              <a:rPr lang="en-US" dirty="0">
                <a:latin typeface="Lucida Grande"/>
                <a:cs typeface="Lucida Grande"/>
              </a:rPr>
              <a:t>A</a:t>
            </a:r>
            <a:r>
              <a:rPr lang="en-US" dirty="0"/>
              <a:t>,</a:t>
            </a:r>
            <a:r>
              <a:rPr lang="en-US" dirty="0">
                <a:latin typeface="Lucida Grande"/>
                <a:cs typeface="Lucida Grande"/>
              </a:rPr>
              <a:t> B</a:t>
            </a:r>
            <a:r>
              <a:rPr lang="en-US" dirty="0"/>
              <a:t>, and </a:t>
            </a:r>
            <a:r>
              <a:rPr lang="en-US" dirty="0" err="1">
                <a:latin typeface="Lucida Grande"/>
                <a:ea typeface="Lucida Grande"/>
                <a:cs typeface="Lucida Grande"/>
              </a:rPr>
              <a:t>π</a:t>
            </a:r>
            <a:r>
              <a:rPr lang="en-US" dirty="0"/>
              <a:t> </a:t>
            </a:r>
          </a:p>
          <a:p>
            <a:r>
              <a:rPr lang="en-US" dirty="0"/>
              <a:t>Note that </a:t>
            </a:r>
            <a:r>
              <a:rPr lang="en-US" dirty="0">
                <a:latin typeface="Lucida Grande"/>
                <a:cs typeface="Lucida Grande"/>
              </a:rPr>
              <a:t>M</a:t>
            </a:r>
            <a:r>
              <a:rPr lang="en-US" dirty="0"/>
              <a:t> and </a:t>
            </a:r>
            <a:r>
              <a:rPr lang="en-US" dirty="0">
                <a:latin typeface="Lucida Grande"/>
                <a:cs typeface="Lucida Grande"/>
              </a:rPr>
              <a:t>N</a:t>
            </a:r>
            <a:r>
              <a:rPr lang="en-US" dirty="0"/>
              <a:t> are implied, since they are the dimensions of matrices</a:t>
            </a:r>
          </a:p>
          <a:p>
            <a:r>
              <a:rPr lang="en-US" dirty="0"/>
              <a:t>So, we denote an HMM “model” as</a:t>
            </a:r>
          </a:p>
          <a:p>
            <a:pPr>
              <a:buNone/>
            </a:pPr>
            <a:r>
              <a:rPr lang="en-US" dirty="0"/>
              <a:t>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t>
            </a:r>
          </a:p>
          <a:p>
            <a:pPr>
              <a:buNone/>
            </a:pPr>
            <a:r>
              <a:rPr lang="en-US" dirty="0"/>
              <a:t> </a:t>
            </a:r>
          </a:p>
        </p:txBody>
      </p:sp>
      <p:sp>
        <p:nvSpPr>
          <p:cNvPr id="4" name="Slide Number Placeholder 3"/>
          <p:cNvSpPr>
            <a:spLocks noGrp="1"/>
          </p:cNvSpPr>
          <p:nvPr>
            <p:ph type="sldNum" sz="quarter" idx="4"/>
          </p:nvPr>
        </p:nvSpPr>
        <p:spPr/>
        <p:txBody>
          <a:bodyPr/>
          <a:lstStyle/>
          <a:p>
            <a:fld id="{E4131050-4FF2-0646-B549-420EB1446C49}" type="slidenum">
              <a:rPr lang="en-US" smtClean="0"/>
              <a:pPr/>
              <a:t>24</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Three Problems</a:t>
            </a:r>
          </a:p>
        </p:txBody>
      </p:sp>
      <p:sp>
        <p:nvSpPr>
          <p:cNvPr id="3" name="Content Placeholder 2"/>
          <p:cNvSpPr>
            <a:spLocks noGrp="1"/>
          </p:cNvSpPr>
          <p:nvPr>
            <p:ph idx="1"/>
          </p:nvPr>
        </p:nvSpPr>
        <p:spPr>
          <a:xfrm>
            <a:off x="504173" y="1600200"/>
            <a:ext cx="8229600" cy="4525963"/>
          </a:xfrm>
        </p:spPr>
        <p:txBody>
          <a:bodyPr>
            <a:normAutofit fontScale="92500" lnSpcReduction="20000"/>
          </a:bodyPr>
          <a:lstStyle/>
          <a:p>
            <a:r>
              <a:rPr lang="en-US" dirty="0" err="1"/>
              <a:t>HMMs</a:t>
            </a:r>
            <a:r>
              <a:rPr lang="en-US" dirty="0"/>
              <a:t> used to solve 3 problems</a:t>
            </a:r>
          </a:p>
          <a:p>
            <a:r>
              <a:rPr lang="en-US" b="1" dirty="0">
                <a:solidFill>
                  <a:srgbClr val="0000FF"/>
                </a:solidFill>
              </a:rPr>
              <a:t>Problem 1</a:t>
            </a:r>
            <a:r>
              <a:rPr lang="en-US" dirty="0"/>
              <a:t>: Given a model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and observation sequence </a:t>
            </a:r>
            <a:r>
              <a:rPr lang="en-US" dirty="0">
                <a:latin typeface="Lucida Grande"/>
                <a:cs typeface="Lucida Grande"/>
              </a:rPr>
              <a:t>O</a:t>
            </a:r>
            <a:r>
              <a:rPr lang="en-US" dirty="0"/>
              <a:t>, find </a:t>
            </a:r>
            <a:r>
              <a:rPr lang="en-US" dirty="0">
                <a:latin typeface="Lucida Grande"/>
                <a:cs typeface="Lucida Grande"/>
              </a:rPr>
              <a:t>P(O|</a:t>
            </a:r>
            <a:r>
              <a:rPr lang="en-US" dirty="0">
                <a:latin typeface="Lucida Grande"/>
                <a:ea typeface="Lucida Grande"/>
                <a:cs typeface="Lucida Grande"/>
              </a:rPr>
              <a:t>λ)</a:t>
            </a:r>
            <a:endParaRPr lang="en-US" dirty="0">
              <a:latin typeface="Lucida Grande"/>
              <a:cs typeface="Lucida Grande"/>
            </a:endParaRPr>
          </a:p>
          <a:p>
            <a:pPr lvl="1"/>
            <a:r>
              <a:rPr lang="en-US" dirty="0"/>
              <a:t>That is, we can </a:t>
            </a:r>
            <a:r>
              <a:rPr lang="en-US" b="1" i="1" dirty="0"/>
              <a:t>score</a:t>
            </a:r>
            <a:r>
              <a:rPr lang="en-US" dirty="0"/>
              <a:t> an observation sequence to see how well it fits a given model</a:t>
            </a:r>
          </a:p>
          <a:p>
            <a:r>
              <a:rPr lang="en-US" b="1" dirty="0">
                <a:solidFill>
                  <a:srgbClr val="0000FF"/>
                </a:solidFill>
              </a:rPr>
              <a:t>Problem 2</a:t>
            </a:r>
            <a:r>
              <a:rPr lang="en-US" dirty="0"/>
              <a:t>: Given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and </a:t>
            </a:r>
            <a:r>
              <a:rPr lang="en-US" dirty="0">
                <a:latin typeface="Lucida Grande"/>
                <a:cs typeface="Lucida Grande"/>
              </a:rPr>
              <a:t>O</a:t>
            </a:r>
            <a:r>
              <a:rPr lang="en-US" dirty="0"/>
              <a:t>, find an optimal state sequence (in HMM sense)</a:t>
            </a:r>
          </a:p>
          <a:p>
            <a:pPr lvl="1"/>
            <a:r>
              <a:rPr lang="en-US" dirty="0"/>
              <a:t>Uncover hidden part (like previous example)</a:t>
            </a:r>
          </a:p>
          <a:p>
            <a:r>
              <a:rPr lang="en-US" b="1" dirty="0">
                <a:solidFill>
                  <a:srgbClr val="0000FF"/>
                </a:solidFill>
              </a:rPr>
              <a:t>Problem 3</a:t>
            </a:r>
            <a:r>
              <a:rPr lang="en-US" dirty="0"/>
              <a:t>: Given </a:t>
            </a:r>
            <a:r>
              <a:rPr lang="en-US" dirty="0">
                <a:latin typeface="Lucida Grande"/>
                <a:cs typeface="Lucida Grande"/>
              </a:rPr>
              <a:t>O</a:t>
            </a:r>
            <a:r>
              <a:rPr lang="en-US" dirty="0"/>
              <a:t>, </a:t>
            </a:r>
            <a:r>
              <a:rPr lang="en-US" dirty="0">
                <a:latin typeface="Lucida Grande"/>
                <a:cs typeface="Lucida Grande"/>
              </a:rPr>
              <a:t>N</a:t>
            </a:r>
            <a:r>
              <a:rPr lang="en-US" dirty="0"/>
              <a:t>, and </a:t>
            </a:r>
            <a:r>
              <a:rPr lang="en-US" dirty="0">
                <a:latin typeface="Lucida Grande"/>
                <a:cs typeface="Lucida Grande"/>
              </a:rPr>
              <a:t>M</a:t>
            </a:r>
            <a:r>
              <a:rPr lang="en-US" dirty="0"/>
              <a:t>, find the model </a:t>
            </a:r>
            <a:r>
              <a:rPr lang="en-US" dirty="0" err="1">
                <a:latin typeface="Lucida Grande"/>
                <a:ea typeface="Lucida Grande"/>
                <a:cs typeface="Lucida Grande"/>
              </a:rPr>
              <a:t>λ</a:t>
            </a:r>
            <a:r>
              <a:rPr lang="en-US" dirty="0"/>
              <a:t> that maximizes probability of </a:t>
            </a:r>
            <a:r>
              <a:rPr lang="en-US" dirty="0">
                <a:latin typeface="Lucida Grande"/>
                <a:cs typeface="Lucida Grande"/>
              </a:rPr>
              <a:t>O</a:t>
            </a:r>
          </a:p>
          <a:p>
            <a:pPr lvl="1"/>
            <a:r>
              <a:rPr lang="en-US" dirty="0"/>
              <a:t>That is, </a:t>
            </a:r>
            <a:r>
              <a:rPr lang="en-US" b="1" i="1" dirty="0"/>
              <a:t>train</a:t>
            </a:r>
            <a:r>
              <a:rPr lang="en-US" dirty="0"/>
              <a:t> a model to fit observations</a:t>
            </a:r>
          </a:p>
        </p:txBody>
      </p:sp>
      <p:sp>
        <p:nvSpPr>
          <p:cNvPr id="4" name="Slide Number Placeholder 3"/>
          <p:cNvSpPr>
            <a:spLocks noGrp="1"/>
          </p:cNvSpPr>
          <p:nvPr>
            <p:ph type="sldNum" sz="quarter" idx="4"/>
          </p:nvPr>
        </p:nvSpPr>
        <p:spPr/>
        <p:txBody>
          <a:bodyPr/>
          <a:lstStyle/>
          <a:p>
            <a:fld id="{E4131050-4FF2-0646-B549-420EB1446C49}" type="slidenum">
              <a:rPr lang="en-US" smtClean="0"/>
              <a:pPr/>
              <a:t>25</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HMMs</a:t>
            </a:r>
            <a:r>
              <a:rPr lang="en-US" dirty="0"/>
              <a:t> in Practice</a:t>
            </a:r>
          </a:p>
        </p:txBody>
      </p:sp>
      <p:sp>
        <p:nvSpPr>
          <p:cNvPr id="3" name="Content Placeholder 2"/>
          <p:cNvSpPr>
            <a:spLocks noGrp="1"/>
          </p:cNvSpPr>
          <p:nvPr>
            <p:ph idx="1"/>
          </p:nvPr>
        </p:nvSpPr>
        <p:spPr>
          <a:xfrm>
            <a:off x="609600" y="1676400"/>
            <a:ext cx="8229600" cy="4343400"/>
          </a:xfrm>
        </p:spPr>
        <p:txBody>
          <a:bodyPr>
            <a:normAutofit fontScale="92500" lnSpcReduction="20000"/>
          </a:bodyPr>
          <a:lstStyle/>
          <a:p>
            <a:r>
              <a:rPr lang="en-US" dirty="0"/>
              <a:t>We often, we use HMMs as follows:</a:t>
            </a:r>
          </a:p>
          <a:p>
            <a:r>
              <a:rPr lang="en-US" dirty="0"/>
              <a:t>Given an observation sequence…</a:t>
            </a:r>
          </a:p>
          <a:p>
            <a:pPr lvl="1"/>
            <a:r>
              <a:rPr lang="en-US" dirty="0"/>
              <a:t>Assume that (hidden) Markov process exists</a:t>
            </a:r>
          </a:p>
          <a:p>
            <a:r>
              <a:rPr lang="en-US" dirty="0"/>
              <a:t>Train a model based on observations</a:t>
            </a:r>
          </a:p>
          <a:p>
            <a:pPr lvl="1"/>
            <a:r>
              <a:rPr lang="en-US" dirty="0"/>
              <a:t>That is, solve Problem 3 </a:t>
            </a:r>
          </a:p>
          <a:p>
            <a:pPr lvl="1"/>
            <a:r>
              <a:rPr lang="en-US" dirty="0"/>
              <a:t>“Best” </a:t>
            </a:r>
            <a:r>
              <a:rPr lang="en-US" dirty="0">
                <a:latin typeface="Lucida Grande"/>
                <a:cs typeface="Lucida Grande"/>
              </a:rPr>
              <a:t>N</a:t>
            </a:r>
            <a:r>
              <a:rPr lang="en-US" dirty="0">
                <a:cs typeface="Lucida Grande"/>
              </a:rPr>
              <a:t> can be found by</a:t>
            </a:r>
            <a:r>
              <a:rPr lang="en-US" dirty="0"/>
              <a:t> trial and error</a:t>
            </a:r>
          </a:p>
          <a:p>
            <a:r>
              <a:rPr lang="en-US" dirty="0"/>
              <a:t>Then given a sequence of observations, score it versus the model we trained</a:t>
            </a:r>
          </a:p>
          <a:p>
            <a:pPr lvl="1"/>
            <a:r>
              <a:rPr lang="en-US" dirty="0"/>
              <a:t>This is Problem 1 </a:t>
            </a:r>
            <a:r>
              <a:rPr lang="en-US" dirty="0">
                <a:sym typeface="Symbol" charset="2"/>
              </a:rPr>
              <a:t></a:t>
            </a:r>
            <a:r>
              <a:rPr lang="en-US" dirty="0"/>
              <a:t> high score implies similar to training data, low score says it’s not similar</a:t>
            </a:r>
          </a:p>
        </p:txBody>
      </p:sp>
      <p:sp>
        <p:nvSpPr>
          <p:cNvPr id="4" name="Slide Number Placeholder 3"/>
          <p:cNvSpPr>
            <a:spLocks noGrp="1"/>
          </p:cNvSpPr>
          <p:nvPr>
            <p:ph type="sldNum" sz="quarter" idx="4"/>
          </p:nvPr>
        </p:nvSpPr>
        <p:spPr/>
        <p:txBody>
          <a:bodyPr/>
          <a:lstStyle/>
          <a:p>
            <a:fld id="{E4131050-4FF2-0646-B549-420EB1446C49}" type="slidenum">
              <a:rPr lang="en-US" smtClean="0"/>
              <a:pPr/>
              <a:t>26</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HMMs</a:t>
            </a:r>
            <a:r>
              <a:rPr lang="en-US" dirty="0"/>
              <a:t> in Practice</a:t>
            </a:r>
          </a:p>
        </p:txBody>
      </p:sp>
      <p:sp>
        <p:nvSpPr>
          <p:cNvPr id="3" name="Content Placeholder 2"/>
          <p:cNvSpPr>
            <a:spLocks noGrp="1"/>
          </p:cNvSpPr>
          <p:nvPr>
            <p:ph idx="1"/>
          </p:nvPr>
        </p:nvSpPr>
        <p:spPr>
          <a:xfrm>
            <a:off x="685800" y="1676400"/>
            <a:ext cx="8077200" cy="4419600"/>
          </a:xfrm>
        </p:spPr>
        <p:txBody>
          <a:bodyPr>
            <a:normAutofit lnSpcReduction="10000"/>
          </a:bodyPr>
          <a:lstStyle/>
          <a:p>
            <a:r>
              <a:rPr lang="en-US" dirty="0"/>
              <a:t>Previous slide gives sense in which HMM is a “machine learning” technique</a:t>
            </a:r>
          </a:p>
          <a:p>
            <a:pPr lvl="1"/>
            <a:r>
              <a:rPr lang="en-US" dirty="0"/>
              <a:t>To train model, we do not need to specify anything except the parameter </a:t>
            </a:r>
            <a:r>
              <a:rPr lang="en-US" dirty="0">
                <a:latin typeface="Lucida Grande"/>
                <a:cs typeface="Lucida Grande"/>
              </a:rPr>
              <a:t>N</a:t>
            </a:r>
          </a:p>
          <a:p>
            <a:pPr lvl="1"/>
            <a:r>
              <a:rPr lang="en-US" dirty="0"/>
              <a:t>“Best” </a:t>
            </a:r>
            <a:r>
              <a:rPr lang="en-US" dirty="0">
                <a:latin typeface="Lucida Grande"/>
                <a:cs typeface="Lucida Grande"/>
              </a:rPr>
              <a:t>N</a:t>
            </a:r>
            <a:r>
              <a:rPr lang="en-US" dirty="0"/>
              <a:t> often found by trial and error</a:t>
            </a:r>
          </a:p>
          <a:p>
            <a:r>
              <a:rPr lang="en-US" dirty="0"/>
              <a:t>So, we don’t need to think too much</a:t>
            </a:r>
          </a:p>
          <a:p>
            <a:pPr lvl="1"/>
            <a:r>
              <a:rPr lang="en-US" dirty="0"/>
              <a:t>Just train HMM and then use it</a:t>
            </a:r>
          </a:p>
          <a:p>
            <a:pPr lvl="1"/>
            <a:r>
              <a:rPr lang="en-US" dirty="0"/>
              <a:t>Practical, since </a:t>
            </a:r>
            <a:r>
              <a:rPr lang="en-US" i="1" dirty="0"/>
              <a:t>efficient algorithms</a:t>
            </a:r>
            <a:r>
              <a:rPr lang="en-US" dirty="0"/>
              <a:t> exist for training HMM and scoring   </a:t>
            </a:r>
          </a:p>
        </p:txBody>
      </p:sp>
      <p:sp>
        <p:nvSpPr>
          <p:cNvPr id="4" name="Slide Number Placeholder 3"/>
          <p:cNvSpPr>
            <a:spLocks noGrp="1"/>
          </p:cNvSpPr>
          <p:nvPr>
            <p:ph type="sldNum" sz="quarter" idx="4"/>
          </p:nvPr>
        </p:nvSpPr>
        <p:spPr/>
        <p:txBody>
          <a:bodyPr/>
          <a:lstStyle/>
          <a:p>
            <a:fld id="{E4131050-4FF2-0646-B549-420EB1446C49}" type="slidenum">
              <a:rPr lang="en-US" smtClean="0"/>
              <a:pPr/>
              <a:t>27</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346"/>
            <a:ext cx="8229600" cy="1143000"/>
          </a:xfrm>
        </p:spPr>
        <p:txBody>
          <a:bodyPr/>
          <a:lstStyle/>
          <a:p>
            <a:r>
              <a:rPr lang="en-US" dirty="0"/>
              <a:t>The Three Solutions</a:t>
            </a:r>
          </a:p>
        </p:txBody>
      </p:sp>
      <p:sp>
        <p:nvSpPr>
          <p:cNvPr id="3" name="Content Placeholder 2"/>
          <p:cNvSpPr>
            <a:spLocks noGrp="1"/>
          </p:cNvSpPr>
          <p:nvPr>
            <p:ph idx="1"/>
          </p:nvPr>
        </p:nvSpPr>
        <p:spPr>
          <a:xfrm>
            <a:off x="457200" y="1600200"/>
            <a:ext cx="8446848" cy="4525963"/>
          </a:xfrm>
        </p:spPr>
        <p:txBody>
          <a:bodyPr>
            <a:normAutofit/>
          </a:bodyPr>
          <a:lstStyle/>
          <a:p>
            <a:r>
              <a:rPr lang="en-US" sz="2800" dirty="0"/>
              <a:t>We give detailed solutions to 3 problems</a:t>
            </a:r>
          </a:p>
          <a:p>
            <a:pPr lvl="1"/>
            <a:r>
              <a:rPr lang="en-US" sz="2400" dirty="0"/>
              <a:t>Note: We must find </a:t>
            </a:r>
            <a:r>
              <a:rPr lang="en-US" sz="2400" b="1" i="1" dirty="0"/>
              <a:t>efficient</a:t>
            </a:r>
            <a:r>
              <a:rPr lang="en-US" sz="2400" dirty="0"/>
              <a:t> solutions</a:t>
            </a:r>
          </a:p>
          <a:p>
            <a:r>
              <a:rPr lang="en-US" sz="2800" dirty="0"/>
              <a:t>The three problems:</a:t>
            </a:r>
          </a:p>
          <a:p>
            <a:pPr lvl="1"/>
            <a:r>
              <a:rPr lang="en-US" sz="2400" b="1" dirty="0">
                <a:solidFill>
                  <a:srgbClr val="0000FF"/>
                </a:solidFill>
              </a:rPr>
              <a:t>Problem 1</a:t>
            </a:r>
            <a:r>
              <a:rPr lang="en-US" sz="2400" dirty="0"/>
              <a:t>: Score an observation sequence versus a given model</a:t>
            </a:r>
          </a:p>
          <a:p>
            <a:pPr lvl="1"/>
            <a:r>
              <a:rPr lang="en-US" sz="2400" b="1" dirty="0">
                <a:solidFill>
                  <a:srgbClr val="0000FF"/>
                </a:solidFill>
              </a:rPr>
              <a:t>Problem 2</a:t>
            </a:r>
            <a:r>
              <a:rPr lang="en-US" sz="2400" dirty="0"/>
              <a:t>: Given a model, “uncover” hidden part</a:t>
            </a:r>
          </a:p>
          <a:p>
            <a:pPr lvl="1"/>
            <a:r>
              <a:rPr lang="en-US" sz="2400" b="1" dirty="0">
                <a:solidFill>
                  <a:srgbClr val="0000FF"/>
                </a:solidFill>
              </a:rPr>
              <a:t>Problem 3</a:t>
            </a:r>
            <a:r>
              <a:rPr lang="en-US" sz="2400" dirty="0"/>
              <a:t>: Given an observation sequence, train a model</a:t>
            </a:r>
          </a:p>
          <a:p>
            <a:r>
              <a:rPr lang="en-US" sz="2800" dirty="0"/>
              <a:t>Recall that we considered example for 2 and 1</a:t>
            </a:r>
          </a:p>
          <a:p>
            <a:pPr lvl="1"/>
            <a:r>
              <a:rPr lang="en-US" sz="2400" dirty="0"/>
              <a:t>But direct solutions are </a:t>
            </a:r>
            <a:r>
              <a:rPr lang="en-US" sz="2400" dirty="0" err="1"/>
              <a:t>soooooo</a:t>
            </a:r>
            <a:r>
              <a:rPr lang="is-IS" sz="2400" dirty="0"/>
              <a:t>…</a:t>
            </a:r>
            <a:r>
              <a:rPr lang="en-US" sz="2400" dirty="0"/>
              <a:t> inefficient</a:t>
            </a:r>
          </a:p>
        </p:txBody>
      </p:sp>
      <p:sp>
        <p:nvSpPr>
          <p:cNvPr id="4" name="Slide Number Placeholder 3"/>
          <p:cNvSpPr>
            <a:spLocks noGrp="1"/>
          </p:cNvSpPr>
          <p:nvPr>
            <p:ph type="sldNum" sz="quarter" idx="4"/>
          </p:nvPr>
        </p:nvSpPr>
        <p:spPr/>
        <p:txBody>
          <a:bodyPr/>
          <a:lstStyle/>
          <a:p>
            <a:fld id="{E4131050-4FF2-0646-B549-420EB1446C49}" type="slidenum">
              <a:rPr lang="en-US" smtClean="0"/>
              <a:pPr/>
              <a:t>28</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idx="1"/>
          </p:nvPr>
        </p:nvSpPr>
        <p:spPr>
          <a:xfrm>
            <a:off x="457200" y="1600200"/>
            <a:ext cx="8062924" cy="4525963"/>
          </a:xfrm>
        </p:spPr>
        <p:txBody>
          <a:bodyPr>
            <a:normAutofit fontScale="92500" lnSpcReduction="10000"/>
          </a:bodyPr>
          <a:lstStyle/>
          <a:p>
            <a:r>
              <a:rPr lang="en-US" dirty="0"/>
              <a:t>Score observations versus a given model </a:t>
            </a:r>
          </a:p>
          <a:p>
            <a:pPr lvl="1"/>
            <a:r>
              <a:rPr lang="en-US" dirty="0"/>
              <a:t>Given model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and observation sequence </a:t>
            </a:r>
            <a:r>
              <a:rPr lang="en-US" dirty="0">
                <a:latin typeface="Lucida Grande"/>
                <a:cs typeface="Lucida Grande"/>
              </a:rPr>
              <a:t>O=(O</a:t>
            </a:r>
            <a:r>
              <a:rPr lang="en-US" baseline="-25000" dirty="0">
                <a:latin typeface="Lucida Grande"/>
                <a:cs typeface="Lucida Grande"/>
              </a:rPr>
              <a:t>0</a:t>
            </a:r>
            <a:r>
              <a:rPr lang="en-US" dirty="0">
                <a:latin typeface="Lucida Grande"/>
                <a:cs typeface="Lucida Grande"/>
              </a:rPr>
              <a:t>,O</a:t>
            </a:r>
            <a:r>
              <a:rPr lang="en-US" baseline="-25000" dirty="0">
                <a:latin typeface="Lucida Grande"/>
                <a:cs typeface="Lucida Grande"/>
              </a:rPr>
              <a:t>1</a:t>
            </a:r>
            <a:r>
              <a:rPr lang="en-US" dirty="0">
                <a:latin typeface="Lucida Grande"/>
                <a:cs typeface="Lucida Grande"/>
              </a:rPr>
              <a:t>,…,O</a:t>
            </a:r>
            <a:r>
              <a:rPr lang="en-US" baseline="-25000" dirty="0">
                <a:latin typeface="Lucida Grande"/>
                <a:cs typeface="Lucida Grande"/>
              </a:rPr>
              <a:t>T-1</a:t>
            </a:r>
            <a:r>
              <a:rPr lang="en-US" dirty="0">
                <a:latin typeface="Lucida Grande"/>
                <a:cs typeface="Lucida Grande"/>
              </a:rPr>
              <a:t>)</a:t>
            </a:r>
            <a:r>
              <a:rPr lang="en-US" dirty="0"/>
              <a:t>, find </a:t>
            </a:r>
            <a:r>
              <a:rPr lang="en-US" dirty="0">
                <a:latin typeface="Lucida Grande"/>
                <a:cs typeface="Lucida Grande"/>
              </a:rPr>
              <a:t>P(O|</a:t>
            </a:r>
            <a:r>
              <a:rPr lang="en-US" dirty="0">
                <a:latin typeface="Lucida Grande"/>
                <a:ea typeface="Lucida Grande"/>
                <a:cs typeface="Lucida Grande"/>
              </a:rPr>
              <a:t>λ)</a:t>
            </a:r>
            <a:endParaRPr lang="en-US" dirty="0"/>
          </a:p>
          <a:p>
            <a:r>
              <a:rPr lang="en-US" dirty="0"/>
              <a:t>Denote hidden states as </a:t>
            </a:r>
          </a:p>
          <a:p>
            <a:pPr>
              <a:buNone/>
            </a:pPr>
            <a:r>
              <a:rPr lang="en-US" dirty="0">
                <a:latin typeface="Lucida Grande"/>
                <a:cs typeface="Lucida Grande"/>
              </a:rPr>
              <a:t>	X = (X</a:t>
            </a:r>
            <a:r>
              <a:rPr lang="en-US" baseline="-25000" dirty="0">
                <a:latin typeface="Lucida Grande"/>
                <a:cs typeface="Lucida Grande"/>
              </a:rPr>
              <a:t>0</a:t>
            </a:r>
            <a:r>
              <a:rPr lang="en-US" dirty="0">
                <a:latin typeface="Lucida Grande"/>
                <a:cs typeface="Lucida Grande"/>
              </a:rPr>
              <a:t>, X</a:t>
            </a:r>
            <a:r>
              <a:rPr lang="en-US" baseline="-25000" dirty="0">
                <a:latin typeface="Lucida Grande"/>
                <a:cs typeface="Lucida Grande"/>
              </a:rPr>
              <a:t>1</a:t>
            </a:r>
            <a:r>
              <a:rPr lang="en-US" dirty="0">
                <a:latin typeface="Lucida Grande"/>
                <a:cs typeface="Lucida Grande"/>
              </a:rPr>
              <a:t>, . . . , X</a:t>
            </a:r>
            <a:r>
              <a:rPr lang="en-US" baseline="-25000" dirty="0">
                <a:latin typeface="Lucida Grande"/>
                <a:cs typeface="Lucida Grande"/>
              </a:rPr>
              <a:t>T-1</a:t>
            </a:r>
            <a:r>
              <a:rPr lang="en-US" dirty="0">
                <a:latin typeface="Lucida Grande"/>
                <a:cs typeface="Lucida Grande"/>
              </a:rPr>
              <a:t>)</a:t>
            </a:r>
            <a:r>
              <a:rPr lang="en-US" dirty="0"/>
              <a:t>  </a:t>
            </a:r>
          </a:p>
          <a:p>
            <a:r>
              <a:rPr lang="en-US" dirty="0"/>
              <a:t>Then from definition of </a:t>
            </a:r>
            <a:r>
              <a:rPr lang="en-US" dirty="0">
                <a:latin typeface="Lucida Grande"/>
                <a:cs typeface="Lucida Grande"/>
              </a:rPr>
              <a:t>B</a:t>
            </a:r>
            <a:r>
              <a:rPr lang="en-US" dirty="0"/>
              <a:t>,</a:t>
            </a:r>
          </a:p>
          <a:p>
            <a:pPr>
              <a:buNone/>
            </a:pPr>
            <a:r>
              <a:rPr lang="en-US" dirty="0"/>
              <a:t>	</a:t>
            </a:r>
            <a:r>
              <a:rPr lang="en-US" dirty="0">
                <a:latin typeface="Lucida Grande"/>
                <a:cs typeface="Lucida Grande"/>
              </a:rPr>
              <a:t>P(O|X,</a:t>
            </a:r>
            <a:r>
              <a:rPr lang="en-US" dirty="0">
                <a:latin typeface="Lucida Grande"/>
                <a:ea typeface="Lucida Grande"/>
                <a:cs typeface="Lucida Grande"/>
              </a:rPr>
              <a:t>λ</a:t>
            </a:r>
            <a:r>
              <a:rPr lang="en-US" dirty="0">
                <a:latin typeface="Lucida Grande"/>
                <a:cs typeface="Lucida Grande"/>
              </a:rPr>
              <a:t>)=b</a:t>
            </a:r>
            <a:r>
              <a:rPr lang="en-US" baseline="-25000" dirty="0">
                <a:latin typeface="Lucida Grande"/>
                <a:cs typeface="Lucida Grande"/>
              </a:rPr>
              <a:t>X0</a:t>
            </a:r>
            <a:r>
              <a:rPr lang="en-US" dirty="0">
                <a:latin typeface="Lucida Grande"/>
                <a:cs typeface="Lucida Grande"/>
              </a:rPr>
              <a:t>(O</a:t>
            </a:r>
            <a:r>
              <a:rPr lang="en-US" baseline="-25000" dirty="0">
                <a:latin typeface="Lucida Grande"/>
                <a:cs typeface="Lucida Grande"/>
              </a:rPr>
              <a:t>0</a:t>
            </a:r>
            <a:r>
              <a:rPr lang="en-US" dirty="0">
                <a:latin typeface="Lucida Grande"/>
                <a:cs typeface="Lucida Grande"/>
              </a:rPr>
              <a:t>) b</a:t>
            </a:r>
            <a:r>
              <a:rPr lang="en-US" baseline="-25000" dirty="0">
                <a:latin typeface="Lucida Grande"/>
                <a:cs typeface="Lucida Grande"/>
              </a:rPr>
              <a:t>X1</a:t>
            </a:r>
            <a:r>
              <a:rPr lang="en-US" dirty="0">
                <a:latin typeface="Lucida Grande"/>
                <a:cs typeface="Lucida Grande"/>
              </a:rPr>
              <a:t>(O</a:t>
            </a:r>
            <a:r>
              <a:rPr lang="en-US" baseline="-25000" dirty="0">
                <a:latin typeface="Lucida Grande"/>
                <a:cs typeface="Lucida Grande"/>
              </a:rPr>
              <a:t>1</a:t>
            </a:r>
            <a:r>
              <a:rPr lang="en-US" dirty="0">
                <a:latin typeface="Lucida Grande"/>
                <a:cs typeface="Lucida Grande"/>
              </a:rPr>
              <a:t>) … b</a:t>
            </a:r>
            <a:r>
              <a:rPr lang="en-US" baseline="-25000" dirty="0">
                <a:latin typeface="Lucida Grande"/>
                <a:cs typeface="Lucida Grande"/>
              </a:rPr>
              <a:t>XT-1</a:t>
            </a:r>
            <a:r>
              <a:rPr lang="en-US" dirty="0">
                <a:latin typeface="Lucida Grande"/>
                <a:cs typeface="Lucida Grande"/>
              </a:rPr>
              <a:t>(O</a:t>
            </a:r>
            <a:r>
              <a:rPr lang="en-US" baseline="-25000" dirty="0">
                <a:latin typeface="Lucida Grande"/>
                <a:cs typeface="Lucida Grande"/>
              </a:rPr>
              <a:t>T-1</a:t>
            </a:r>
            <a:r>
              <a:rPr lang="en-US" dirty="0">
                <a:latin typeface="Lucida Grande"/>
                <a:cs typeface="Lucida Grande"/>
              </a:rPr>
              <a:t>)</a:t>
            </a:r>
            <a:r>
              <a:rPr lang="en-US" dirty="0"/>
              <a:t> </a:t>
            </a:r>
          </a:p>
          <a:p>
            <a:r>
              <a:rPr lang="en-US" dirty="0"/>
              <a:t>And from definition of </a:t>
            </a:r>
            <a:r>
              <a:rPr lang="en-US" dirty="0">
                <a:latin typeface="Lucida Grande"/>
                <a:cs typeface="Lucida Grande"/>
              </a:rPr>
              <a:t>A</a:t>
            </a:r>
            <a:r>
              <a:rPr lang="en-US" dirty="0"/>
              <a:t> and </a:t>
            </a:r>
            <a:r>
              <a:rPr lang="en-US" dirty="0" err="1">
                <a:latin typeface="Lucida Grande"/>
                <a:ea typeface="Lucida Grande"/>
                <a:cs typeface="Lucida Grande"/>
              </a:rPr>
              <a:t>π</a:t>
            </a:r>
            <a:r>
              <a:rPr lang="en-US" dirty="0"/>
              <a:t>,</a:t>
            </a:r>
          </a:p>
          <a:p>
            <a:pPr>
              <a:buNone/>
            </a:pPr>
            <a:r>
              <a:rPr lang="en-US" dirty="0"/>
              <a:t>	</a:t>
            </a:r>
            <a:r>
              <a:rPr lang="en-US" dirty="0">
                <a:latin typeface="Lucida Grande"/>
                <a:cs typeface="Lucida Grande"/>
              </a:rPr>
              <a:t>P(X|</a:t>
            </a:r>
            <a:r>
              <a:rPr lang="en-US" dirty="0">
                <a:latin typeface="Lucida Grande"/>
                <a:ea typeface="Lucida Grande"/>
                <a:cs typeface="Lucida Grande"/>
              </a:rPr>
              <a:t>λ</a:t>
            </a:r>
            <a:r>
              <a:rPr lang="en-US" dirty="0">
                <a:latin typeface="Lucida Grande"/>
                <a:cs typeface="Lucida Grande"/>
              </a:rPr>
              <a:t>)=</a:t>
            </a:r>
            <a:r>
              <a:rPr lang="en-US" dirty="0">
                <a:latin typeface="Lucida Grande"/>
                <a:ea typeface="Lucida Grande"/>
                <a:cs typeface="Lucida Grande"/>
              </a:rPr>
              <a:t>π</a:t>
            </a:r>
            <a:r>
              <a:rPr lang="en-US" baseline="-25000" dirty="0">
                <a:latin typeface="Lucida Grande"/>
                <a:ea typeface="Lucida Grande"/>
                <a:cs typeface="Lucida Grande"/>
              </a:rPr>
              <a:t>X0</a:t>
            </a:r>
            <a:r>
              <a:rPr lang="en-US" dirty="0">
                <a:latin typeface="Lucida Grande"/>
                <a:ea typeface="Lucida Grande"/>
                <a:cs typeface="Lucida Grande"/>
              </a:rPr>
              <a:t> a</a:t>
            </a:r>
            <a:r>
              <a:rPr lang="en-US" baseline="-25000" dirty="0">
                <a:latin typeface="Lucida Grande"/>
                <a:ea typeface="Lucida Grande"/>
                <a:cs typeface="Lucida Grande"/>
              </a:rPr>
              <a:t>X0,X1</a:t>
            </a:r>
            <a:r>
              <a:rPr lang="en-US" dirty="0">
                <a:latin typeface="Lucida Grande"/>
                <a:ea typeface="Lucida Grande"/>
                <a:cs typeface="Lucida Grande"/>
              </a:rPr>
              <a:t> a</a:t>
            </a:r>
            <a:r>
              <a:rPr lang="en-US" baseline="-25000" dirty="0">
                <a:latin typeface="Lucida Grande"/>
                <a:ea typeface="Lucida Grande"/>
                <a:cs typeface="Lucida Grande"/>
              </a:rPr>
              <a:t>X1,X2</a:t>
            </a:r>
            <a:r>
              <a:rPr lang="en-US" dirty="0">
                <a:latin typeface="Lucida Grande"/>
                <a:ea typeface="Lucida Grande"/>
                <a:cs typeface="Lucida Grande"/>
              </a:rPr>
              <a:t> … a</a:t>
            </a:r>
            <a:r>
              <a:rPr lang="en-US" baseline="-25000" dirty="0">
                <a:latin typeface="Lucida Grande"/>
                <a:ea typeface="Lucida Grande"/>
                <a:cs typeface="Lucida Grande"/>
              </a:rPr>
              <a:t>XT-2,XT-1</a:t>
            </a:r>
            <a:r>
              <a:rPr lang="en-US" dirty="0">
                <a:latin typeface="Lucida Grande"/>
                <a:ea typeface="Lucida Grande"/>
                <a:cs typeface="Lucida Grande"/>
              </a:rPr>
              <a:t> </a:t>
            </a:r>
            <a:endParaRPr lang="en-US" dirty="0"/>
          </a:p>
          <a:p>
            <a:endParaRPr lang="en-US"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29</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Markov Chain</a:t>
            </a:r>
          </a:p>
        </p:txBody>
      </p:sp>
      <p:sp>
        <p:nvSpPr>
          <p:cNvPr id="3" name="Content Placeholder 2"/>
          <p:cNvSpPr>
            <a:spLocks noGrp="1"/>
          </p:cNvSpPr>
          <p:nvPr>
            <p:ph idx="1"/>
          </p:nvPr>
        </p:nvSpPr>
        <p:spPr/>
        <p:txBody>
          <a:bodyPr/>
          <a:lstStyle/>
          <a:p>
            <a:r>
              <a:rPr lang="en-US" dirty="0"/>
              <a:t>Markov chain</a:t>
            </a:r>
          </a:p>
          <a:p>
            <a:pPr lvl="1"/>
            <a:r>
              <a:rPr lang="en-US" dirty="0"/>
              <a:t>“</a:t>
            </a:r>
            <a:r>
              <a:rPr lang="en-US" dirty="0" err="1"/>
              <a:t>Memoryless</a:t>
            </a:r>
            <a:r>
              <a:rPr lang="en-US" dirty="0"/>
              <a:t> random process”</a:t>
            </a:r>
          </a:p>
          <a:p>
            <a:pPr lvl="1"/>
            <a:r>
              <a:rPr lang="en-US" dirty="0"/>
              <a:t>Transitions depend only on current state (Markov chain of order 1)… </a:t>
            </a:r>
          </a:p>
          <a:p>
            <a:pPr lvl="1"/>
            <a:r>
              <a:rPr lang="en-US" dirty="0"/>
              <a:t>…and transition probability matrix</a:t>
            </a:r>
          </a:p>
          <a:p>
            <a:r>
              <a:rPr lang="en-US" dirty="0"/>
              <a:t>Example? </a:t>
            </a:r>
          </a:p>
          <a:p>
            <a:pPr lvl="1"/>
            <a:r>
              <a:rPr lang="en-US" dirty="0"/>
              <a:t>See next slide…</a:t>
            </a:r>
          </a:p>
        </p:txBody>
      </p:sp>
      <p:sp>
        <p:nvSpPr>
          <p:cNvPr id="4" name="Slide Number Placeholder 3"/>
          <p:cNvSpPr>
            <a:spLocks noGrp="1"/>
          </p:cNvSpPr>
          <p:nvPr>
            <p:ph type="sldNum" sz="quarter" idx="4"/>
          </p:nvPr>
        </p:nvSpPr>
        <p:spPr/>
        <p:txBody>
          <a:bodyPr/>
          <a:lstStyle/>
          <a:p>
            <a:fld id="{E4131050-4FF2-0646-B549-420EB1446C49}" type="slidenum">
              <a:rPr lang="en-US" smtClean="0"/>
              <a:pPr/>
              <a:t>3</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1</a:t>
            </a:r>
          </a:p>
        </p:txBody>
      </p:sp>
      <p:sp>
        <p:nvSpPr>
          <p:cNvPr id="3" name="Content Placeholder 2"/>
          <p:cNvSpPr>
            <a:spLocks noGrp="1"/>
          </p:cNvSpPr>
          <p:nvPr>
            <p:ph idx="1"/>
          </p:nvPr>
        </p:nvSpPr>
        <p:spPr>
          <a:xfrm>
            <a:off x="457199" y="1600200"/>
            <a:ext cx="8461615" cy="4525963"/>
          </a:xfrm>
        </p:spPr>
        <p:txBody>
          <a:bodyPr>
            <a:normAutofit fontScale="92500" lnSpcReduction="10000"/>
          </a:bodyPr>
          <a:lstStyle/>
          <a:p>
            <a:r>
              <a:rPr lang="en-US" dirty="0"/>
              <a:t>Elementary conditional probability fact:</a:t>
            </a:r>
          </a:p>
          <a:p>
            <a:pPr>
              <a:buNone/>
            </a:pPr>
            <a:r>
              <a:rPr lang="en-US" dirty="0"/>
              <a:t>	</a:t>
            </a:r>
            <a:r>
              <a:rPr lang="en-US" dirty="0">
                <a:latin typeface="Lucida Grande"/>
                <a:cs typeface="Lucida Grande"/>
              </a:rPr>
              <a:t>P(O,X|</a:t>
            </a:r>
            <a:r>
              <a:rPr lang="en-US" dirty="0">
                <a:latin typeface="Lucida Grande"/>
                <a:ea typeface="Lucida Grande"/>
                <a:cs typeface="Lucida Grande"/>
              </a:rPr>
              <a:t>λ</a:t>
            </a:r>
            <a:r>
              <a:rPr lang="en-US" dirty="0">
                <a:latin typeface="Lucida Grande"/>
                <a:cs typeface="Lucida Grande"/>
              </a:rPr>
              <a:t>) = P(O|X,</a:t>
            </a:r>
            <a:r>
              <a:rPr lang="en-US" dirty="0">
                <a:latin typeface="Lucida Grande"/>
                <a:ea typeface="Lucida Grande"/>
                <a:cs typeface="Lucida Grande"/>
              </a:rPr>
              <a:t>λ</a:t>
            </a:r>
            <a:r>
              <a:rPr lang="en-US" dirty="0">
                <a:latin typeface="Lucida Grande"/>
                <a:cs typeface="Lucida Grande"/>
              </a:rPr>
              <a:t>) P(X|</a:t>
            </a:r>
            <a:r>
              <a:rPr lang="en-US" dirty="0">
                <a:latin typeface="Lucida Grande"/>
                <a:ea typeface="Lucida Grande"/>
                <a:cs typeface="Lucida Grande"/>
              </a:rPr>
              <a:t>λ</a:t>
            </a:r>
            <a:r>
              <a:rPr lang="en-US" dirty="0">
                <a:latin typeface="Lucida Grande"/>
                <a:cs typeface="Lucida Grande"/>
              </a:rPr>
              <a:t>) </a:t>
            </a:r>
          </a:p>
          <a:p>
            <a:r>
              <a:rPr lang="en-US" dirty="0"/>
              <a:t>Sum over all possible state sequences </a:t>
            </a:r>
            <a:r>
              <a:rPr lang="en-US" dirty="0">
                <a:latin typeface="Lucida Grande"/>
                <a:cs typeface="Lucida Grande"/>
              </a:rPr>
              <a:t>X</a:t>
            </a:r>
            <a:r>
              <a:rPr lang="en-US" dirty="0"/>
              <a:t>,</a:t>
            </a:r>
          </a:p>
          <a:p>
            <a:pPr>
              <a:buNone/>
            </a:pPr>
            <a:r>
              <a:rPr lang="en-US" sz="2800" dirty="0">
                <a:latin typeface="Lucida Grande"/>
                <a:cs typeface="Lucida Grande"/>
              </a:rPr>
              <a:t>	P(O|</a:t>
            </a:r>
            <a:r>
              <a:rPr lang="en-US" sz="2800" dirty="0">
                <a:latin typeface="Lucida Grande"/>
                <a:ea typeface="Lucida Grande"/>
                <a:cs typeface="Lucida Grande"/>
              </a:rPr>
              <a:t>λ</a:t>
            </a:r>
            <a:r>
              <a:rPr lang="en-US" sz="2800" dirty="0">
                <a:latin typeface="Lucida Grande"/>
                <a:cs typeface="Lucida Grande"/>
              </a:rPr>
              <a:t>) = </a:t>
            </a:r>
            <a:r>
              <a:rPr lang="en-US" sz="2800" dirty="0" err="1">
                <a:latin typeface="Lucida Grande"/>
                <a:cs typeface="Lucida Grande"/>
              </a:rPr>
              <a:t>Σ</a:t>
            </a:r>
            <a:r>
              <a:rPr lang="en-US" sz="2800" dirty="0">
                <a:latin typeface="Lucida Grande"/>
                <a:cs typeface="Lucida Grande"/>
              </a:rPr>
              <a:t> P(O,X|</a:t>
            </a:r>
            <a:r>
              <a:rPr lang="en-US" sz="2800" dirty="0">
                <a:latin typeface="Lucida Grande"/>
                <a:ea typeface="Lucida Grande"/>
                <a:cs typeface="Lucida Grande"/>
              </a:rPr>
              <a:t>λ</a:t>
            </a:r>
            <a:r>
              <a:rPr lang="en-US" sz="2800" dirty="0">
                <a:latin typeface="Lucida Grande"/>
                <a:cs typeface="Lucida Grande"/>
              </a:rPr>
              <a:t>) = </a:t>
            </a:r>
            <a:r>
              <a:rPr lang="en-US" sz="2800" dirty="0" err="1">
                <a:latin typeface="Lucida Grande"/>
                <a:cs typeface="Lucida Grande"/>
              </a:rPr>
              <a:t>Σ</a:t>
            </a:r>
            <a:r>
              <a:rPr lang="en-US" sz="2800" dirty="0">
                <a:latin typeface="Lucida Grande"/>
                <a:cs typeface="Lucida Grande"/>
              </a:rPr>
              <a:t> P(O|X,</a:t>
            </a:r>
            <a:r>
              <a:rPr lang="en-US" sz="2800" dirty="0">
                <a:latin typeface="Lucida Grande"/>
                <a:ea typeface="Lucida Grande"/>
                <a:cs typeface="Lucida Grande"/>
              </a:rPr>
              <a:t>λ</a:t>
            </a:r>
            <a:r>
              <a:rPr lang="en-US" sz="2800" dirty="0">
                <a:latin typeface="Lucida Grande"/>
                <a:cs typeface="Lucida Grande"/>
              </a:rPr>
              <a:t>) P(X|</a:t>
            </a:r>
            <a:r>
              <a:rPr lang="en-US" sz="2800" dirty="0">
                <a:latin typeface="Lucida Grande"/>
                <a:ea typeface="Lucida Grande"/>
                <a:cs typeface="Lucida Grande"/>
              </a:rPr>
              <a:t>λ</a:t>
            </a:r>
            <a:r>
              <a:rPr lang="en-US" sz="2800" dirty="0">
                <a:latin typeface="Lucida Grande"/>
                <a:cs typeface="Lucida Grande"/>
              </a:rPr>
              <a:t>)</a:t>
            </a:r>
          </a:p>
          <a:p>
            <a:pPr>
              <a:buNone/>
            </a:pPr>
            <a:r>
              <a:rPr lang="en-US" sz="2800" dirty="0">
                <a:latin typeface="Lucida Grande"/>
                <a:cs typeface="Lucida Grande"/>
              </a:rPr>
              <a:t>	= </a:t>
            </a:r>
            <a:r>
              <a:rPr lang="en-US" sz="2800" dirty="0" err="1">
                <a:latin typeface="Lucida Grande"/>
                <a:cs typeface="Lucida Grande"/>
              </a:rPr>
              <a:t>Σ</a:t>
            </a:r>
            <a:r>
              <a:rPr lang="en-US" sz="2800" dirty="0">
                <a:latin typeface="Lucida Grande"/>
                <a:ea typeface="Lucida Grande"/>
                <a:cs typeface="Lucida Grande"/>
              </a:rPr>
              <a:t>π</a:t>
            </a:r>
            <a:r>
              <a:rPr lang="en-US" sz="2800" baseline="-25000" dirty="0">
                <a:latin typeface="Lucida Grande"/>
                <a:ea typeface="Lucida Grande"/>
                <a:cs typeface="Lucida Grande"/>
              </a:rPr>
              <a:t>X0</a:t>
            </a:r>
            <a:r>
              <a:rPr lang="en-US" sz="2800" dirty="0">
                <a:latin typeface="Lucida Grande"/>
                <a:cs typeface="Lucida Grande"/>
              </a:rPr>
              <a:t>b</a:t>
            </a:r>
            <a:r>
              <a:rPr lang="en-US" sz="2800" baseline="-25000" dirty="0">
                <a:latin typeface="Lucida Grande"/>
                <a:cs typeface="Lucida Grande"/>
              </a:rPr>
              <a:t>X0</a:t>
            </a:r>
            <a:r>
              <a:rPr lang="en-US" sz="2800" dirty="0">
                <a:latin typeface="Lucida Grande"/>
                <a:cs typeface="Lucida Grande"/>
              </a:rPr>
              <a:t>(O</a:t>
            </a:r>
            <a:r>
              <a:rPr lang="en-US" sz="2800" baseline="-25000" dirty="0">
                <a:latin typeface="Lucida Grande"/>
                <a:cs typeface="Lucida Grande"/>
              </a:rPr>
              <a:t>0</a:t>
            </a:r>
            <a:r>
              <a:rPr lang="en-US" sz="2800" dirty="0">
                <a:latin typeface="Lucida Grande"/>
                <a:cs typeface="Lucida Grande"/>
              </a:rPr>
              <a:t>)</a:t>
            </a:r>
            <a:r>
              <a:rPr lang="en-US" sz="2800" dirty="0">
                <a:latin typeface="Lucida Grande"/>
                <a:ea typeface="Lucida Grande"/>
                <a:cs typeface="Lucida Grande"/>
              </a:rPr>
              <a:t>a</a:t>
            </a:r>
            <a:r>
              <a:rPr lang="en-US" sz="2800" baseline="-25000" dirty="0">
                <a:latin typeface="Lucida Grande"/>
                <a:ea typeface="Lucida Grande"/>
                <a:cs typeface="Lucida Grande"/>
              </a:rPr>
              <a:t>X0,X1</a:t>
            </a:r>
            <a:r>
              <a:rPr lang="en-US" sz="2800" dirty="0">
                <a:latin typeface="Lucida Grande"/>
                <a:cs typeface="Lucida Grande"/>
              </a:rPr>
              <a:t>b</a:t>
            </a:r>
            <a:r>
              <a:rPr lang="en-US" sz="2800" baseline="-25000" dirty="0">
                <a:latin typeface="Lucida Grande"/>
                <a:cs typeface="Lucida Grande"/>
              </a:rPr>
              <a:t>X1</a:t>
            </a:r>
            <a:r>
              <a:rPr lang="en-US" sz="2800" dirty="0">
                <a:latin typeface="Lucida Grande"/>
                <a:cs typeface="Lucida Grande"/>
              </a:rPr>
              <a:t>(O</a:t>
            </a:r>
            <a:r>
              <a:rPr lang="en-US" sz="2800" baseline="-25000" dirty="0">
                <a:latin typeface="Lucida Grande"/>
                <a:cs typeface="Lucida Grande"/>
              </a:rPr>
              <a:t>1</a:t>
            </a:r>
            <a:r>
              <a:rPr lang="en-US" sz="2800" dirty="0">
                <a:latin typeface="Lucida Grande"/>
                <a:cs typeface="Lucida Grande"/>
              </a:rPr>
              <a:t>)…</a:t>
            </a:r>
            <a:r>
              <a:rPr lang="en-US" sz="2800" dirty="0">
                <a:latin typeface="Lucida Grande"/>
                <a:ea typeface="Lucida Grande"/>
                <a:cs typeface="Lucida Grande"/>
              </a:rPr>
              <a:t>a</a:t>
            </a:r>
            <a:r>
              <a:rPr lang="en-US" sz="2800" baseline="-25000" dirty="0">
                <a:latin typeface="Lucida Grande"/>
                <a:ea typeface="Lucida Grande"/>
                <a:cs typeface="Lucida Grande"/>
              </a:rPr>
              <a:t>XT-2,XT-1</a:t>
            </a:r>
            <a:r>
              <a:rPr lang="en-US" sz="2800" dirty="0">
                <a:latin typeface="Lucida Grande"/>
                <a:cs typeface="Lucida Grande"/>
              </a:rPr>
              <a:t>b</a:t>
            </a:r>
            <a:r>
              <a:rPr lang="en-US" sz="2800" baseline="-25000" dirty="0">
                <a:latin typeface="Lucida Grande"/>
                <a:cs typeface="Lucida Grande"/>
              </a:rPr>
              <a:t>XT-1</a:t>
            </a:r>
            <a:r>
              <a:rPr lang="en-US" sz="2800" dirty="0">
                <a:latin typeface="Lucida Grande"/>
                <a:cs typeface="Lucida Grande"/>
              </a:rPr>
              <a:t>(O</a:t>
            </a:r>
            <a:r>
              <a:rPr lang="en-US" sz="2800" baseline="-25000" dirty="0">
                <a:latin typeface="Lucida Grande"/>
                <a:cs typeface="Lucida Grande"/>
              </a:rPr>
              <a:t>T-1</a:t>
            </a:r>
            <a:r>
              <a:rPr lang="en-US" sz="2800" dirty="0">
                <a:latin typeface="Lucida Grande"/>
                <a:cs typeface="Lucida Grande"/>
              </a:rPr>
              <a:t>)</a:t>
            </a:r>
            <a:endParaRPr lang="en-US" dirty="0"/>
          </a:p>
          <a:p>
            <a:r>
              <a:rPr lang="en-US" dirty="0"/>
              <a:t>This “works” but way too costly</a:t>
            </a:r>
          </a:p>
          <a:p>
            <a:r>
              <a:rPr lang="en-US" dirty="0"/>
              <a:t>Requires about </a:t>
            </a:r>
            <a:r>
              <a:rPr lang="en-US" dirty="0">
                <a:latin typeface="Lucida Grande"/>
                <a:cs typeface="Lucida Grande"/>
              </a:rPr>
              <a:t>2TN</a:t>
            </a:r>
            <a:r>
              <a:rPr lang="en-US" baseline="30000" dirty="0">
                <a:latin typeface="Lucida Grande"/>
                <a:cs typeface="Lucida Grande"/>
              </a:rPr>
              <a:t>T</a:t>
            </a:r>
            <a:r>
              <a:rPr lang="en-US" dirty="0"/>
              <a:t> multiplications</a:t>
            </a:r>
          </a:p>
          <a:p>
            <a:pPr lvl="1"/>
            <a:r>
              <a:rPr lang="en-US" dirty="0"/>
              <a:t>Why?</a:t>
            </a:r>
          </a:p>
          <a:p>
            <a:r>
              <a:rPr lang="en-US" dirty="0"/>
              <a:t>There better be a better way…</a:t>
            </a:r>
          </a:p>
        </p:txBody>
      </p:sp>
      <p:sp>
        <p:nvSpPr>
          <p:cNvPr id="4" name="Slide Number Placeholder 3"/>
          <p:cNvSpPr>
            <a:spLocks noGrp="1"/>
          </p:cNvSpPr>
          <p:nvPr>
            <p:ph type="sldNum" sz="quarter" idx="4"/>
          </p:nvPr>
        </p:nvSpPr>
        <p:spPr/>
        <p:txBody>
          <a:bodyPr/>
          <a:lstStyle/>
          <a:p>
            <a:fld id="{E4131050-4FF2-0646-B549-420EB1446C49}" type="slidenum">
              <a:rPr lang="en-US" smtClean="0"/>
              <a:pPr/>
              <a:t>30</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Forward Algorithm</a:t>
            </a:r>
          </a:p>
        </p:txBody>
      </p:sp>
      <p:sp>
        <p:nvSpPr>
          <p:cNvPr id="3" name="Content Placeholder 2"/>
          <p:cNvSpPr>
            <a:spLocks noGrp="1"/>
          </p:cNvSpPr>
          <p:nvPr>
            <p:ph idx="1"/>
          </p:nvPr>
        </p:nvSpPr>
        <p:spPr>
          <a:xfrm>
            <a:off x="457200" y="1676400"/>
            <a:ext cx="8305800" cy="4495800"/>
          </a:xfrm>
        </p:spPr>
        <p:txBody>
          <a:bodyPr>
            <a:normAutofit/>
          </a:bodyPr>
          <a:lstStyle/>
          <a:p>
            <a:r>
              <a:rPr lang="en-US" dirty="0"/>
              <a:t>Instead, use </a:t>
            </a:r>
            <a:r>
              <a:rPr lang="en-US" b="1" i="1" dirty="0"/>
              <a:t>forward algorithm</a:t>
            </a:r>
          </a:p>
          <a:p>
            <a:pPr lvl="1"/>
            <a:r>
              <a:rPr lang="en-US" dirty="0"/>
              <a:t>Or “alpha pass”</a:t>
            </a:r>
          </a:p>
          <a:p>
            <a:r>
              <a:rPr lang="en-US" dirty="0"/>
              <a:t>For </a:t>
            </a:r>
            <a:r>
              <a:rPr lang="en-US" dirty="0" err="1">
                <a:latin typeface="Lucida Grande"/>
                <a:cs typeface="Lucida Grande"/>
              </a:rPr>
              <a:t>t</a:t>
            </a:r>
            <a:r>
              <a:rPr lang="en-US" dirty="0">
                <a:latin typeface="Lucida Grande"/>
                <a:cs typeface="Lucida Grande"/>
              </a:rPr>
              <a:t> = 0,1,…,T-1 </a:t>
            </a:r>
            <a:r>
              <a:rPr lang="en-US" dirty="0"/>
              <a:t>and </a:t>
            </a:r>
            <a:r>
              <a:rPr lang="en-US" dirty="0" err="1">
                <a:latin typeface="Lucida Grande"/>
                <a:cs typeface="Lucida Grande"/>
              </a:rPr>
              <a:t>i</a:t>
            </a:r>
            <a:r>
              <a:rPr lang="en-US" dirty="0">
                <a:latin typeface="Lucida Grande"/>
                <a:cs typeface="Lucida Grande"/>
              </a:rPr>
              <a:t>=0,1,…,N-1</a:t>
            </a:r>
            <a:r>
              <a:rPr lang="en-US" dirty="0"/>
              <a:t>, let</a:t>
            </a:r>
          </a:p>
          <a:p>
            <a:pPr>
              <a:buNone/>
            </a:pPr>
            <a:r>
              <a:rPr lang="en-US" dirty="0"/>
              <a:t>	</a:t>
            </a:r>
            <a:r>
              <a:rPr lang="en-US" dirty="0">
                <a:latin typeface="Lucida Grande"/>
                <a:ea typeface="Lucida Grande"/>
                <a:cs typeface="Lucida Grande"/>
              </a:rPr>
              <a:t>α</a:t>
            </a:r>
            <a:r>
              <a:rPr lang="en-US" baseline="-25000" dirty="0">
                <a:latin typeface="Lucida Grande"/>
                <a:cs typeface="Lucida Grande"/>
              </a:rPr>
              <a:t>t</a:t>
            </a:r>
            <a:r>
              <a:rPr lang="en-US" dirty="0">
                <a:latin typeface="Lucida Grande"/>
                <a:cs typeface="Lucida Grande"/>
              </a:rPr>
              <a:t>(</a:t>
            </a:r>
            <a:r>
              <a:rPr lang="en-US" dirty="0" err="1">
                <a:latin typeface="Lucida Grande"/>
                <a:cs typeface="Lucida Grande"/>
              </a:rPr>
              <a:t>i</a:t>
            </a:r>
            <a:r>
              <a:rPr lang="en-US" dirty="0">
                <a:latin typeface="Lucida Grande"/>
                <a:cs typeface="Lucida Grande"/>
              </a:rPr>
              <a:t>) = P(O</a:t>
            </a:r>
            <a:r>
              <a:rPr lang="en-US" baseline="-25000" dirty="0">
                <a:latin typeface="Lucida Grande"/>
                <a:cs typeface="Lucida Grande"/>
              </a:rPr>
              <a:t>0</a:t>
            </a:r>
            <a:r>
              <a:rPr lang="en-US" dirty="0">
                <a:latin typeface="Lucida Grande"/>
                <a:cs typeface="Lucida Grande"/>
              </a:rPr>
              <a:t>,O</a:t>
            </a:r>
            <a:r>
              <a:rPr lang="en-US" baseline="-25000" dirty="0">
                <a:latin typeface="Lucida Grande"/>
                <a:cs typeface="Lucida Grande"/>
              </a:rPr>
              <a:t>1</a:t>
            </a:r>
            <a:r>
              <a:rPr lang="en-US" dirty="0">
                <a:latin typeface="Lucida Grande"/>
                <a:cs typeface="Lucida Grande"/>
              </a:rPr>
              <a:t>,…,</a:t>
            </a:r>
            <a:r>
              <a:rPr lang="en-US" dirty="0" err="1">
                <a:latin typeface="Lucida Grande"/>
                <a:cs typeface="Lucida Grande"/>
              </a:rPr>
              <a:t>O</a:t>
            </a:r>
            <a:r>
              <a:rPr lang="en-US" baseline="-25000" dirty="0" err="1">
                <a:latin typeface="Lucida Grande"/>
                <a:cs typeface="Lucida Grande"/>
              </a:rPr>
              <a:t>t</a:t>
            </a:r>
            <a:r>
              <a:rPr lang="en-US" dirty="0" err="1">
                <a:latin typeface="Lucida Grande"/>
                <a:cs typeface="Lucida Grande"/>
              </a:rPr>
              <a:t>,X</a:t>
            </a:r>
            <a:r>
              <a:rPr lang="en-US" baseline="-25000" dirty="0" err="1">
                <a:latin typeface="Lucida Grande"/>
                <a:cs typeface="Lucida Grande"/>
              </a:rPr>
              <a:t>t</a:t>
            </a:r>
            <a:r>
              <a:rPr lang="en-US" dirty="0">
                <a:latin typeface="Lucida Grande"/>
                <a:cs typeface="Lucida Grande"/>
              </a:rPr>
              <a:t>=</a:t>
            </a:r>
            <a:r>
              <a:rPr lang="en-US" dirty="0" err="1">
                <a:latin typeface="Lucida Grande"/>
                <a:cs typeface="Lucida Grande"/>
              </a:rPr>
              <a:t>q</a:t>
            </a:r>
            <a:r>
              <a:rPr lang="en-US" baseline="-25000" dirty="0" err="1">
                <a:latin typeface="Lucida Grande"/>
                <a:cs typeface="Lucida Grande"/>
              </a:rPr>
              <a:t>i</a:t>
            </a:r>
            <a:r>
              <a:rPr lang="en-US" dirty="0" err="1">
                <a:latin typeface="Lucida Grande"/>
                <a:cs typeface="Lucida Grande"/>
              </a:rPr>
              <a:t>|</a:t>
            </a:r>
            <a:r>
              <a:rPr lang="en-US" dirty="0" err="1">
                <a:latin typeface="Lucida Grande"/>
                <a:ea typeface="Lucida Grande"/>
                <a:cs typeface="Lucida Grande"/>
              </a:rPr>
              <a:t>λ</a:t>
            </a:r>
            <a:r>
              <a:rPr lang="en-US" dirty="0">
                <a:latin typeface="Lucida Grande"/>
                <a:cs typeface="Lucida Grande"/>
              </a:rPr>
              <a:t>)</a:t>
            </a:r>
          </a:p>
          <a:p>
            <a:r>
              <a:rPr lang="en-US" dirty="0"/>
              <a:t>Probability of “partial sum” to </a:t>
            </a:r>
            <a:r>
              <a:rPr lang="en-US" dirty="0" err="1">
                <a:latin typeface="Lucida Grande"/>
                <a:cs typeface="Lucida Grande"/>
              </a:rPr>
              <a:t>t</a:t>
            </a:r>
            <a:r>
              <a:rPr lang="en-US" dirty="0"/>
              <a:t>, and Markov process is in state </a:t>
            </a:r>
            <a:r>
              <a:rPr lang="en-US" dirty="0" err="1">
                <a:latin typeface="Lucida Grande"/>
                <a:cs typeface="Lucida Grande"/>
              </a:rPr>
              <a:t>q</a:t>
            </a:r>
            <a:r>
              <a:rPr lang="en-US" baseline="-25000" dirty="0" err="1">
                <a:latin typeface="Lucida Grande"/>
                <a:cs typeface="Lucida Grande"/>
              </a:rPr>
              <a:t>i</a:t>
            </a:r>
            <a:r>
              <a:rPr lang="en-US" dirty="0"/>
              <a:t> at step </a:t>
            </a:r>
            <a:r>
              <a:rPr lang="en-US" dirty="0" err="1">
                <a:latin typeface="Lucida Grande"/>
                <a:cs typeface="Lucida Grande"/>
              </a:rPr>
              <a:t>t</a:t>
            </a:r>
            <a:endParaRPr lang="en-US" dirty="0"/>
          </a:p>
          <a:p>
            <a:r>
              <a:rPr lang="en-US" dirty="0"/>
              <a:t>Can be computed recursively, efficiently</a:t>
            </a:r>
          </a:p>
        </p:txBody>
      </p:sp>
      <p:sp>
        <p:nvSpPr>
          <p:cNvPr id="4" name="Slide Number Placeholder 3"/>
          <p:cNvSpPr>
            <a:spLocks noGrp="1"/>
          </p:cNvSpPr>
          <p:nvPr>
            <p:ph type="sldNum" sz="quarter" idx="4"/>
          </p:nvPr>
        </p:nvSpPr>
        <p:spPr/>
        <p:txBody>
          <a:bodyPr/>
          <a:lstStyle/>
          <a:p>
            <a:fld id="{E4131050-4FF2-0646-B549-420EB1446C49}" type="slidenum">
              <a:rPr lang="en-US" smtClean="0"/>
              <a:pPr/>
              <a:t>31</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Forward Algorithm</a:t>
            </a:r>
            <a:endParaRPr lang="en-US" dirty="0"/>
          </a:p>
        </p:txBody>
      </p:sp>
      <p:sp>
        <p:nvSpPr>
          <p:cNvPr id="3" name="Content Placeholder 2"/>
          <p:cNvSpPr>
            <a:spLocks noGrp="1"/>
          </p:cNvSpPr>
          <p:nvPr>
            <p:ph idx="1"/>
          </p:nvPr>
        </p:nvSpPr>
        <p:spPr/>
        <p:txBody>
          <a:bodyPr>
            <a:normAutofit fontScale="92500" lnSpcReduction="10000"/>
          </a:bodyPr>
          <a:lstStyle/>
          <a:p>
            <a:r>
              <a:rPr lang="en-US" dirty="0"/>
              <a:t>Let </a:t>
            </a:r>
            <a:r>
              <a:rPr lang="en-US" dirty="0">
                <a:latin typeface="Lucida Grande"/>
                <a:ea typeface="Lucida Grande"/>
                <a:cs typeface="Lucida Grande"/>
              </a:rPr>
              <a:t>α</a:t>
            </a:r>
            <a:r>
              <a:rPr lang="en-US" baseline="-25000" dirty="0">
                <a:latin typeface="Lucida Grande"/>
                <a:cs typeface="Lucida Grande"/>
              </a:rPr>
              <a:t>0</a:t>
            </a:r>
            <a:r>
              <a:rPr lang="en-US" dirty="0">
                <a:latin typeface="Lucida Grande"/>
                <a:cs typeface="Lucida Grande"/>
              </a:rPr>
              <a:t>(i) = </a:t>
            </a:r>
            <a:r>
              <a:rPr lang="en-US" dirty="0">
                <a:latin typeface="Lucida Grande"/>
                <a:ea typeface="Lucida Grande"/>
                <a:cs typeface="Lucida Grande"/>
              </a:rPr>
              <a:t>π</a:t>
            </a:r>
            <a:r>
              <a:rPr lang="en-US" baseline="-25000" dirty="0">
                <a:latin typeface="Lucida Grande"/>
                <a:ea typeface="Lucida Grande"/>
                <a:cs typeface="Lucida Grande"/>
              </a:rPr>
              <a:t>i</a:t>
            </a:r>
            <a:r>
              <a:rPr lang="en-US" dirty="0">
                <a:latin typeface="Lucida Grande"/>
                <a:cs typeface="Lucida Grande"/>
              </a:rPr>
              <a:t>b</a:t>
            </a:r>
            <a:r>
              <a:rPr lang="en-US" baseline="-25000" dirty="0">
                <a:latin typeface="Lucida Grande"/>
                <a:cs typeface="Lucida Grande"/>
              </a:rPr>
              <a:t>i</a:t>
            </a:r>
            <a:r>
              <a:rPr lang="en-US" dirty="0">
                <a:latin typeface="Lucida Grande"/>
                <a:cs typeface="Lucida Grande"/>
              </a:rPr>
              <a:t>(O</a:t>
            </a:r>
            <a:r>
              <a:rPr lang="en-US" baseline="-25000" dirty="0">
                <a:latin typeface="Lucida Grande"/>
                <a:cs typeface="Lucida Grande"/>
              </a:rPr>
              <a:t>0</a:t>
            </a:r>
            <a:r>
              <a:rPr lang="en-US" dirty="0">
                <a:latin typeface="Lucida Grande"/>
                <a:cs typeface="Lucida Grande"/>
              </a:rPr>
              <a:t>)</a:t>
            </a:r>
            <a:r>
              <a:rPr lang="en-US" dirty="0"/>
              <a:t> for </a:t>
            </a:r>
            <a:r>
              <a:rPr lang="en-US" dirty="0" err="1">
                <a:latin typeface="Lucida Grande"/>
                <a:cs typeface="Lucida Grande"/>
              </a:rPr>
              <a:t>i</a:t>
            </a:r>
            <a:r>
              <a:rPr lang="en-US" dirty="0">
                <a:latin typeface="Lucida Grande"/>
                <a:cs typeface="Lucida Grande"/>
              </a:rPr>
              <a:t> = 0,1,…,N-1</a:t>
            </a:r>
          </a:p>
          <a:p>
            <a:r>
              <a:rPr lang="en-US" dirty="0"/>
              <a:t>For </a:t>
            </a:r>
            <a:r>
              <a:rPr lang="en-US" dirty="0" err="1">
                <a:latin typeface="Lucida Grande"/>
                <a:cs typeface="Lucida Grande"/>
              </a:rPr>
              <a:t>t</a:t>
            </a:r>
            <a:r>
              <a:rPr lang="en-US" dirty="0">
                <a:latin typeface="Lucida Grande"/>
                <a:cs typeface="Lucida Grande"/>
              </a:rPr>
              <a:t> = 1,2,…,T-1 </a:t>
            </a:r>
            <a:r>
              <a:rPr lang="en-US" dirty="0"/>
              <a:t>and </a:t>
            </a:r>
            <a:r>
              <a:rPr lang="en-US" dirty="0" err="1">
                <a:latin typeface="Lucida Grande"/>
                <a:cs typeface="Lucida Grande"/>
              </a:rPr>
              <a:t>i</a:t>
            </a:r>
            <a:r>
              <a:rPr lang="en-US" dirty="0">
                <a:latin typeface="Lucida Grande"/>
                <a:cs typeface="Lucida Grande"/>
              </a:rPr>
              <a:t>=0,1,…,N-1</a:t>
            </a:r>
            <a:r>
              <a:rPr lang="en-US" dirty="0"/>
              <a:t>, let</a:t>
            </a:r>
          </a:p>
          <a:p>
            <a:pPr>
              <a:buNone/>
            </a:pPr>
            <a:r>
              <a:rPr lang="en-US" dirty="0"/>
              <a:t>	</a:t>
            </a:r>
            <a:r>
              <a:rPr lang="en-US" dirty="0" err="1">
                <a:latin typeface="Lucida Grande"/>
                <a:ea typeface="Lucida Grande"/>
                <a:cs typeface="Lucida Grande"/>
              </a:rPr>
              <a:t>α</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a:t>
            </a:r>
            <a:r>
              <a:rPr lang="en-US" sz="4400" dirty="0">
                <a:latin typeface="Lucida Grande"/>
                <a:cs typeface="Lucida Grande"/>
              </a:rPr>
              <a:t>(</a:t>
            </a:r>
            <a:r>
              <a:rPr lang="en-US" dirty="0">
                <a:latin typeface="Lucida Grande"/>
                <a:cs typeface="Lucida Grande"/>
              </a:rPr>
              <a:t>Σ</a:t>
            </a:r>
            <a:r>
              <a:rPr lang="en-US" dirty="0">
                <a:latin typeface="Lucida Grande"/>
                <a:ea typeface="Lucida Grande"/>
                <a:cs typeface="Lucida Grande"/>
              </a:rPr>
              <a:t>α</a:t>
            </a:r>
            <a:r>
              <a:rPr lang="en-US" baseline="-25000" dirty="0">
                <a:latin typeface="Lucida Grande"/>
                <a:cs typeface="Lucida Grande"/>
              </a:rPr>
              <a:t>t-1</a:t>
            </a:r>
            <a:r>
              <a:rPr lang="en-US" dirty="0">
                <a:latin typeface="Lucida Grande"/>
                <a:cs typeface="Lucida Grande"/>
              </a:rPr>
              <a:t>(j)</a:t>
            </a:r>
            <a:r>
              <a:rPr lang="en-US" dirty="0">
                <a:latin typeface="Lucida Grande"/>
                <a:ea typeface="Lucida Grande"/>
                <a:cs typeface="Lucida Grande"/>
              </a:rPr>
              <a:t>a</a:t>
            </a:r>
            <a:r>
              <a:rPr lang="en-US" baseline="-25000" dirty="0">
                <a:latin typeface="Lucida Grande"/>
                <a:ea typeface="Lucida Grande"/>
                <a:cs typeface="Lucida Grande"/>
              </a:rPr>
              <a:t>ji</a:t>
            </a:r>
            <a:r>
              <a:rPr lang="en-US" sz="4400" dirty="0">
                <a:latin typeface="Lucida Grande"/>
                <a:ea typeface="Lucida Grande"/>
                <a:cs typeface="Lucida Grande"/>
              </a:rPr>
              <a:t>)</a:t>
            </a:r>
            <a:r>
              <a:rPr lang="en-US" dirty="0">
                <a:latin typeface="Lucida Grande"/>
                <a:cs typeface="Lucida Grande"/>
              </a:rPr>
              <a:t>b</a:t>
            </a:r>
            <a:r>
              <a:rPr lang="en-US" baseline="-25000" dirty="0">
                <a:latin typeface="Lucida Grande"/>
                <a:cs typeface="Lucida Grande"/>
              </a:rPr>
              <a:t>i</a:t>
            </a:r>
            <a:r>
              <a:rPr lang="en-US" dirty="0">
                <a:latin typeface="Lucida Grande"/>
                <a:cs typeface="Lucida Grande"/>
              </a:rPr>
              <a:t>(O</a:t>
            </a:r>
            <a:r>
              <a:rPr lang="en-US" baseline="-25000" dirty="0">
                <a:latin typeface="Lucida Grande"/>
                <a:cs typeface="Lucida Grande"/>
              </a:rPr>
              <a:t>t</a:t>
            </a:r>
            <a:r>
              <a:rPr lang="en-US" dirty="0">
                <a:latin typeface="Lucida Grande"/>
                <a:cs typeface="Lucida Grande"/>
              </a:rPr>
              <a:t>)</a:t>
            </a:r>
            <a:endParaRPr lang="en-US" dirty="0"/>
          </a:p>
          <a:p>
            <a:pPr lvl="1"/>
            <a:r>
              <a:rPr lang="en-US" dirty="0"/>
              <a:t>Where the sum is from </a:t>
            </a:r>
            <a:r>
              <a:rPr lang="en-US" dirty="0" err="1">
                <a:latin typeface="Lucida Grande"/>
                <a:cs typeface="Lucida Grande"/>
              </a:rPr>
              <a:t>j</a:t>
            </a:r>
            <a:r>
              <a:rPr lang="en-US" dirty="0">
                <a:latin typeface="Lucida Grande"/>
                <a:cs typeface="Lucida Grande"/>
              </a:rPr>
              <a:t> = 0 </a:t>
            </a:r>
            <a:r>
              <a:rPr lang="en-US" dirty="0"/>
              <a:t>to </a:t>
            </a:r>
            <a:r>
              <a:rPr lang="en-US" dirty="0">
                <a:latin typeface="Lucida Grande"/>
                <a:cs typeface="Lucida Grande"/>
              </a:rPr>
              <a:t>N-1</a:t>
            </a:r>
          </a:p>
          <a:p>
            <a:r>
              <a:rPr lang="en-US" dirty="0"/>
              <a:t>From definition of </a:t>
            </a:r>
            <a:r>
              <a:rPr lang="en-US" dirty="0" err="1">
                <a:latin typeface="Lucida Grande"/>
                <a:ea typeface="Lucida Grande"/>
                <a:cs typeface="Lucida Grande"/>
              </a:rPr>
              <a:t>α</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a:t>
            </a:r>
            <a:r>
              <a:rPr lang="en-US" dirty="0"/>
              <a:t> we see</a:t>
            </a:r>
          </a:p>
          <a:p>
            <a:pPr>
              <a:buNone/>
            </a:pPr>
            <a:r>
              <a:rPr lang="en-US" dirty="0"/>
              <a:t>	</a:t>
            </a:r>
            <a:r>
              <a:rPr lang="en-US" dirty="0">
                <a:latin typeface="Lucida Grande"/>
                <a:cs typeface="Lucida Grande"/>
              </a:rPr>
              <a:t>P(O|</a:t>
            </a:r>
            <a:r>
              <a:rPr lang="en-US" dirty="0">
                <a:latin typeface="Lucida Grande"/>
                <a:ea typeface="Lucida Grande"/>
                <a:cs typeface="Lucida Grande"/>
              </a:rPr>
              <a:t>λ</a:t>
            </a:r>
            <a:r>
              <a:rPr lang="en-US" dirty="0">
                <a:latin typeface="Lucida Grande"/>
                <a:cs typeface="Lucida Grande"/>
              </a:rPr>
              <a:t>) = Σ</a:t>
            </a:r>
            <a:r>
              <a:rPr lang="en-US" dirty="0">
                <a:latin typeface="Lucida Grande"/>
                <a:ea typeface="Lucida Grande"/>
                <a:cs typeface="Lucida Grande"/>
              </a:rPr>
              <a:t>α</a:t>
            </a:r>
            <a:r>
              <a:rPr lang="en-US" baseline="-25000" dirty="0">
                <a:latin typeface="Lucida Grande"/>
                <a:cs typeface="Lucida Grande"/>
              </a:rPr>
              <a:t>T-1</a:t>
            </a:r>
            <a:r>
              <a:rPr lang="en-US" dirty="0">
                <a:latin typeface="Lucida Grande"/>
                <a:cs typeface="Lucida Grande"/>
              </a:rPr>
              <a:t>(i)</a:t>
            </a:r>
            <a:r>
              <a:rPr lang="en-US" dirty="0"/>
              <a:t> </a:t>
            </a:r>
          </a:p>
          <a:p>
            <a:pPr lvl="1"/>
            <a:r>
              <a:rPr lang="en-US" dirty="0"/>
              <a:t>Where the sum is from </a:t>
            </a:r>
            <a:r>
              <a:rPr lang="en-US" dirty="0" err="1">
                <a:latin typeface="Lucida Grande"/>
                <a:cs typeface="Lucida Grande"/>
              </a:rPr>
              <a:t>i</a:t>
            </a:r>
            <a:r>
              <a:rPr lang="en-US" dirty="0">
                <a:latin typeface="Lucida Grande"/>
                <a:cs typeface="Lucida Grande"/>
              </a:rPr>
              <a:t> = 0 </a:t>
            </a:r>
            <a:r>
              <a:rPr lang="en-US" dirty="0"/>
              <a:t>to </a:t>
            </a:r>
            <a:r>
              <a:rPr lang="en-US" dirty="0">
                <a:latin typeface="Lucida Grande"/>
                <a:cs typeface="Lucida Grande"/>
              </a:rPr>
              <a:t>N-1</a:t>
            </a:r>
          </a:p>
          <a:p>
            <a:r>
              <a:rPr lang="en-US" dirty="0"/>
              <a:t>This requires only </a:t>
            </a:r>
            <a:r>
              <a:rPr lang="en-US" dirty="0">
                <a:latin typeface="Lucida Grande"/>
                <a:cs typeface="Lucida Grande"/>
              </a:rPr>
              <a:t>N</a:t>
            </a:r>
            <a:r>
              <a:rPr lang="en-US" baseline="30000" dirty="0">
                <a:latin typeface="Lucida Grande"/>
                <a:cs typeface="Lucida Grande"/>
              </a:rPr>
              <a:t>2</a:t>
            </a:r>
            <a:r>
              <a:rPr lang="en-US" dirty="0">
                <a:latin typeface="Lucida Grande"/>
                <a:cs typeface="Lucida Grande"/>
              </a:rPr>
              <a:t>T</a:t>
            </a:r>
            <a:r>
              <a:rPr lang="en-US" dirty="0"/>
              <a:t> multiplications</a:t>
            </a:r>
          </a:p>
        </p:txBody>
      </p:sp>
      <p:sp>
        <p:nvSpPr>
          <p:cNvPr id="4" name="Slide Number Placeholder 3"/>
          <p:cNvSpPr>
            <a:spLocks noGrp="1"/>
          </p:cNvSpPr>
          <p:nvPr>
            <p:ph type="sldNum" sz="quarter" idx="4"/>
          </p:nvPr>
        </p:nvSpPr>
        <p:spPr/>
        <p:txBody>
          <a:bodyPr/>
          <a:lstStyle/>
          <a:p>
            <a:fld id="{E4131050-4FF2-0646-B549-420EB1446C49}" type="slidenum">
              <a:rPr lang="en-US" smtClean="0"/>
              <a:pPr/>
              <a:t>32</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2</a:t>
            </a:r>
          </a:p>
        </p:txBody>
      </p:sp>
      <p:sp>
        <p:nvSpPr>
          <p:cNvPr id="3" name="Content Placeholder 2"/>
          <p:cNvSpPr>
            <a:spLocks noGrp="1"/>
          </p:cNvSpPr>
          <p:nvPr>
            <p:ph idx="1"/>
          </p:nvPr>
        </p:nvSpPr>
        <p:spPr/>
        <p:txBody>
          <a:bodyPr>
            <a:normAutofit fontScale="92500" lnSpcReduction="10000"/>
          </a:bodyPr>
          <a:lstStyle/>
          <a:p>
            <a:r>
              <a:rPr lang="en-US" dirty="0"/>
              <a:t>Given a model, find hidden states </a:t>
            </a:r>
          </a:p>
          <a:p>
            <a:pPr lvl="1"/>
            <a:r>
              <a:rPr lang="en-US" dirty="0"/>
              <a:t>Given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and </a:t>
            </a:r>
            <a:r>
              <a:rPr lang="en-US" dirty="0">
                <a:latin typeface="Lucida Grande"/>
                <a:cs typeface="Lucida Grande"/>
              </a:rPr>
              <a:t>O</a:t>
            </a:r>
            <a:r>
              <a:rPr lang="en-US" dirty="0"/>
              <a:t>, find an optimal  state sequence</a:t>
            </a:r>
          </a:p>
          <a:p>
            <a:pPr lvl="1"/>
            <a:r>
              <a:rPr lang="en-US" dirty="0"/>
              <a:t>Recall that optimal means “maximize expected number of correct states”</a:t>
            </a:r>
          </a:p>
          <a:p>
            <a:pPr lvl="1"/>
            <a:r>
              <a:rPr lang="en-US" dirty="0"/>
              <a:t>In contrast, DP finds best scoring path</a:t>
            </a:r>
          </a:p>
          <a:p>
            <a:r>
              <a:rPr lang="en-US" dirty="0"/>
              <a:t>For temp/tree ring example, solved this</a:t>
            </a:r>
          </a:p>
          <a:p>
            <a:pPr lvl="1"/>
            <a:r>
              <a:rPr lang="en-US" dirty="0"/>
              <a:t>But hopelessly inefficient approach</a:t>
            </a:r>
          </a:p>
          <a:p>
            <a:r>
              <a:rPr lang="en-US" dirty="0"/>
              <a:t>A better way: </a:t>
            </a:r>
            <a:r>
              <a:rPr lang="en-US" b="1" i="1" dirty="0"/>
              <a:t>backward algorithm</a:t>
            </a:r>
          </a:p>
          <a:p>
            <a:pPr lvl="1"/>
            <a:r>
              <a:rPr lang="en-US" dirty="0"/>
              <a:t>Or “beta pass”</a:t>
            </a:r>
          </a:p>
        </p:txBody>
      </p:sp>
      <p:sp>
        <p:nvSpPr>
          <p:cNvPr id="4" name="Slide Number Placeholder 3"/>
          <p:cNvSpPr>
            <a:spLocks noGrp="1"/>
          </p:cNvSpPr>
          <p:nvPr>
            <p:ph type="sldNum" sz="quarter" idx="4"/>
          </p:nvPr>
        </p:nvSpPr>
        <p:spPr/>
        <p:txBody>
          <a:bodyPr/>
          <a:lstStyle/>
          <a:p>
            <a:fld id="{E4131050-4FF2-0646-B549-420EB1446C49}" type="slidenum">
              <a:rPr lang="en-US" smtClean="0"/>
              <a:pPr/>
              <a:t>33</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Backward Algorithm</a:t>
            </a:r>
          </a:p>
        </p:txBody>
      </p:sp>
      <p:sp>
        <p:nvSpPr>
          <p:cNvPr id="3" name="Content Placeholder 2"/>
          <p:cNvSpPr>
            <a:spLocks noGrp="1"/>
          </p:cNvSpPr>
          <p:nvPr>
            <p:ph idx="1"/>
          </p:nvPr>
        </p:nvSpPr>
        <p:spPr/>
        <p:txBody>
          <a:bodyPr>
            <a:normAutofit/>
          </a:bodyPr>
          <a:lstStyle/>
          <a:p>
            <a:r>
              <a:rPr lang="en-US" sz="3000" dirty="0"/>
              <a:t>For </a:t>
            </a:r>
            <a:r>
              <a:rPr lang="en-US" sz="3000" dirty="0">
                <a:latin typeface="Lucida Grande"/>
                <a:cs typeface="Lucida Grande"/>
              </a:rPr>
              <a:t>t = 0,1,…,T-1 </a:t>
            </a:r>
            <a:r>
              <a:rPr lang="en-US" sz="3000" dirty="0"/>
              <a:t>and </a:t>
            </a:r>
            <a:r>
              <a:rPr lang="en-US" sz="3000" dirty="0" err="1">
                <a:latin typeface="Lucida Grande"/>
                <a:cs typeface="Lucida Grande"/>
              </a:rPr>
              <a:t>i</a:t>
            </a:r>
            <a:r>
              <a:rPr lang="en-US" sz="3000" dirty="0">
                <a:latin typeface="Lucida Grande"/>
                <a:cs typeface="Lucida Grande"/>
              </a:rPr>
              <a:t> = 0,1,…,N-1</a:t>
            </a:r>
            <a:r>
              <a:rPr lang="en-US" sz="3000" dirty="0"/>
              <a:t>, let </a:t>
            </a:r>
            <a:r>
              <a:rPr lang="en-US" sz="3000" dirty="0">
                <a:latin typeface="Lucida Grande"/>
                <a:ea typeface="Lucida Grande"/>
                <a:cs typeface="Lucida Grande"/>
              </a:rPr>
              <a:t>β</a:t>
            </a:r>
            <a:r>
              <a:rPr lang="en-US" sz="3000" baseline="-25000" dirty="0">
                <a:latin typeface="Lucida Grande"/>
                <a:cs typeface="Lucida Grande"/>
              </a:rPr>
              <a:t>t</a:t>
            </a:r>
            <a:r>
              <a:rPr lang="en-US" sz="3000" dirty="0">
                <a:latin typeface="Lucida Grande"/>
                <a:cs typeface="Lucida Grande"/>
              </a:rPr>
              <a:t>(</a:t>
            </a:r>
            <a:r>
              <a:rPr lang="en-US" sz="3000" dirty="0" err="1">
                <a:latin typeface="Lucida Grande"/>
                <a:cs typeface="Lucida Grande"/>
              </a:rPr>
              <a:t>i</a:t>
            </a:r>
            <a:r>
              <a:rPr lang="en-US" sz="3000" dirty="0">
                <a:latin typeface="Lucida Grande"/>
                <a:cs typeface="Lucida Grande"/>
              </a:rPr>
              <a:t>) = P(O</a:t>
            </a:r>
            <a:r>
              <a:rPr lang="en-US" sz="3000" baseline="-25000" dirty="0">
                <a:latin typeface="Lucida Grande"/>
                <a:cs typeface="Lucida Grande"/>
              </a:rPr>
              <a:t>t+1</a:t>
            </a:r>
            <a:r>
              <a:rPr lang="en-US" sz="3000" dirty="0">
                <a:latin typeface="Lucida Grande"/>
                <a:cs typeface="Lucida Grande"/>
              </a:rPr>
              <a:t>,O</a:t>
            </a:r>
            <a:r>
              <a:rPr lang="en-US" sz="3000" baseline="-25000" dirty="0">
                <a:latin typeface="Lucida Grande"/>
                <a:cs typeface="Lucida Grande"/>
              </a:rPr>
              <a:t>t+2</a:t>
            </a:r>
            <a:r>
              <a:rPr lang="en-US" sz="3000" dirty="0">
                <a:latin typeface="Lucida Grande"/>
                <a:cs typeface="Lucida Grande"/>
              </a:rPr>
              <a:t>,…,O</a:t>
            </a:r>
            <a:r>
              <a:rPr lang="en-US" sz="3000" baseline="-25000" dirty="0">
                <a:latin typeface="Lucida Grande"/>
                <a:cs typeface="Lucida Grande"/>
              </a:rPr>
              <a:t>T-1</a:t>
            </a:r>
            <a:r>
              <a:rPr lang="en-US" sz="3000" dirty="0">
                <a:latin typeface="Lucida Grande"/>
                <a:cs typeface="Lucida Grande"/>
              </a:rPr>
              <a:t>|X</a:t>
            </a:r>
            <a:r>
              <a:rPr lang="en-US" sz="3000" baseline="-25000" dirty="0">
                <a:latin typeface="Lucida Grande"/>
                <a:cs typeface="Lucida Grande"/>
              </a:rPr>
              <a:t>t</a:t>
            </a:r>
            <a:r>
              <a:rPr lang="en-US" sz="3000" dirty="0">
                <a:latin typeface="Lucida Grande"/>
                <a:cs typeface="Lucida Grande"/>
              </a:rPr>
              <a:t>=</a:t>
            </a:r>
            <a:r>
              <a:rPr lang="en-US" sz="3000" dirty="0" err="1">
                <a:latin typeface="Lucida Grande"/>
                <a:cs typeface="Lucida Grande"/>
              </a:rPr>
              <a:t>q</a:t>
            </a:r>
            <a:r>
              <a:rPr lang="en-US" sz="3000" baseline="-25000" dirty="0" err="1">
                <a:latin typeface="Lucida Grande"/>
                <a:cs typeface="Lucida Grande"/>
              </a:rPr>
              <a:t>i</a:t>
            </a:r>
            <a:r>
              <a:rPr lang="en-US" sz="3000" dirty="0" err="1">
                <a:latin typeface="Lucida Grande"/>
                <a:cs typeface="Lucida Grande"/>
              </a:rPr>
              <a:t>,</a:t>
            </a:r>
            <a:r>
              <a:rPr lang="en-US" sz="3000" dirty="0" err="1">
                <a:latin typeface="Lucida Grande"/>
                <a:ea typeface="Lucida Grande"/>
                <a:cs typeface="Lucida Grande"/>
              </a:rPr>
              <a:t>λ</a:t>
            </a:r>
            <a:r>
              <a:rPr lang="en-US" sz="3000" dirty="0">
                <a:latin typeface="Lucida Grande"/>
                <a:cs typeface="Lucida Grande"/>
              </a:rPr>
              <a:t>)</a:t>
            </a:r>
          </a:p>
          <a:p>
            <a:r>
              <a:rPr lang="en-US" sz="3000" dirty="0"/>
              <a:t>Probability of partial sum from </a:t>
            </a:r>
            <a:r>
              <a:rPr lang="en-US" sz="3000" dirty="0" err="1">
                <a:latin typeface="Lucida Grande"/>
                <a:cs typeface="Lucida Grande"/>
              </a:rPr>
              <a:t>t</a:t>
            </a:r>
            <a:r>
              <a:rPr lang="en-US" sz="3000" dirty="0"/>
              <a:t> to end and Markov process in state </a:t>
            </a:r>
            <a:r>
              <a:rPr lang="en-US" sz="3000" dirty="0" err="1">
                <a:latin typeface="Lucida Grande"/>
                <a:cs typeface="Lucida Grande"/>
              </a:rPr>
              <a:t>q</a:t>
            </a:r>
            <a:r>
              <a:rPr lang="en-US" sz="3000" baseline="-25000" dirty="0" err="1">
                <a:latin typeface="Lucida Grande"/>
                <a:cs typeface="Lucida Grande"/>
              </a:rPr>
              <a:t>i</a:t>
            </a:r>
            <a:r>
              <a:rPr lang="en-US" sz="3000" dirty="0"/>
              <a:t> at step </a:t>
            </a:r>
            <a:r>
              <a:rPr lang="en-US" sz="3000" dirty="0" err="1">
                <a:latin typeface="Lucida Grande"/>
                <a:cs typeface="Lucida Grande"/>
              </a:rPr>
              <a:t>t</a:t>
            </a:r>
            <a:endParaRPr lang="en-US" sz="3000" dirty="0">
              <a:latin typeface="Lucida Grande"/>
              <a:cs typeface="Lucida Grande"/>
            </a:endParaRPr>
          </a:p>
          <a:p>
            <a:r>
              <a:rPr lang="en-US" sz="3000" dirty="0"/>
              <a:t>Analogous to the forward algorithm</a:t>
            </a:r>
            <a:endParaRPr lang="en-US" sz="2600" dirty="0"/>
          </a:p>
          <a:p>
            <a:r>
              <a:rPr lang="en-US" sz="3000" dirty="0"/>
              <a:t>As with forward algorithm, this can be computed recursively and efficiently</a:t>
            </a:r>
          </a:p>
          <a:p>
            <a:endParaRPr lang="en-US" sz="3000"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34</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Backward Algorithm</a:t>
            </a:r>
          </a:p>
        </p:txBody>
      </p:sp>
      <p:sp>
        <p:nvSpPr>
          <p:cNvPr id="3" name="Content Placeholder 2"/>
          <p:cNvSpPr>
            <a:spLocks noGrp="1"/>
          </p:cNvSpPr>
          <p:nvPr>
            <p:ph idx="1"/>
          </p:nvPr>
        </p:nvSpPr>
        <p:spPr>
          <a:xfrm>
            <a:off x="381000" y="1600201"/>
            <a:ext cx="8382000" cy="4419599"/>
          </a:xfrm>
        </p:spPr>
        <p:txBody>
          <a:bodyPr>
            <a:normAutofit/>
          </a:bodyPr>
          <a:lstStyle/>
          <a:p>
            <a:pPr>
              <a:spcAft>
                <a:spcPts val="600"/>
              </a:spcAft>
            </a:pPr>
            <a:r>
              <a:rPr lang="en-US" sz="2800" dirty="0"/>
              <a:t>Let </a:t>
            </a:r>
            <a:r>
              <a:rPr lang="en-US" sz="2800" dirty="0">
                <a:latin typeface="Lucida Grande"/>
                <a:ea typeface="Lucida Grande"/>
                <a:cs typeface="Lucida Grande"/>
              </a:rPr>
              <a:t>β</a:t>
            </a:r>
            <a:r>
              <a:rPr lang="en-US" sz="2800" baseline="-25000" dirty="0">
                <a:latin typeface="Lucida Grande"/>
                <a:cs typeface="Lucida Grande"/>
              </a:rPr>
              <a:t>T-1</a:t>
            </a:r>
            <a:r>
              <a:rPr lang="en-US" sz="2800" dirty="0">
                <a:latin typeface="Lucida Grande"/>
                <a:cs typeface="Lucida Grande"/>
              </a:rPr>
              <a:t>(i) = 1</a:t>
            </a:r>
            <a:r>
              <a:rPr lang="en-US" sz="2800" dirty="0">
                <a:latin typeface="Lucida Grande"/>
                <a:ea typeface="Lucida Grande"/>
                <a:cs typeface="Lucida Grande"/>
              </a:rPr>
              <a:t> </a:t>
            </a:r>
            <a:r>
              <a:rPr lang="en-US" sz="2800" dirty="0"/>
              <a:t>for </a:t>
            </a:r>
            <a:r>
              <a:rPr lang="en-US" sz="2800" dirty="0" err="1">
                <a:latin typeface="Lucida Grande"/>
                <a:cs typeface="Lucida Grande"/>
              </a:rPr>
              <a:t>i</a:t>
            </a:r>
            <a:r>
              <a:rPr lang="en-US" sz="2800" dirty="0">
                <a:latin typeface="Lucida Grande"/>
                <a:cs typeface="Lucida Grande"/>
              </a:rPr>
              <a:t> = 0,1,…,N-1</a:t>
            </a:r>
          </a:p>
          <a:p>
            <a:pPr>
              <a:spcAft>
                <a:spcPts val="600"/>
              </a:spcAft>
            </a:pPr>
            <a:r>
              <a:rPr lang="en-US" sz="2800" dirty="0"/>
              <a:t>For </a:t>
            </a:r>
            <a:r>
              <a:rPr lang="en-US" sz="2800" dirty="0" err="1">
                <a:latin typeface="Lucida Grande"/>
                <a:cs typeface="Lucida Grande"/>
              </a:rPr>
              <a:t>t</a:t>
            </a:r>
            <a:r>
              <a:rPr lang="en-US" sz="2800" dirty="0">
                <a:latin typeface="Lucida Grande"/>
                <a:cs typeface="Lucida Grande"/>
              </a:rPr>
              <a:t> = T-2,T-3, …,1</a:t>
            </a:r>
            <a:r>
              <a:rPr lang="en-US" sz="2800" dirty="0"/>
              <a:t> and </a:t>
            </a:r>
            <a:r>
              <a:rPr lang="en-US" sz="2800" dirty="0" err="1">
                <a:latin typeface="Lucida Grande"/>
                <a:cs typeface="Lucida Grande"/>
              </a:rPr>
              <a:t>i</a:t>
            </a:r>
            <a:r>
              <a:rPr lang="en-US" sz="2800" dirty="0">
                <a:latin typeface="Lucida Grande"/>
                <a:cs typeface="Lucida Grande"/>
              </a:rPr>
              <a:t> = 0,1,…,N-1</a:t>
            </a:r>
            <a:r>
              <a:rPr lang="en-US" sz="2800" dirty="0"/>
              <a:t>, let </a:t>
            </a:r>
          </a:p>
          <a:p>
            <a:pPr>
              <a:spcAft>
                <a:spcPts val="600"/>
              </a:spcAft>
              <a:buNone/>
            </a:pPr>
            <a:r>
              <a:rPr lang="en-US" sz="2800" dirty="0">
                <a:latin typeface="Lucida Grande"/>
                <a:ea typeface="Lucida Grande"/>
                <a:cs typeface="Lucida Grande"/>
              </a:rPr>
              <a:t>	</a:t>
            </a:r>
            <a:r>
              <a:rPr lang="en-US" sz="2800" dirty="0" err="1">
                <a:latin typeface="Lucida Grande"/>
                <a:ea typeface="Lucida Grande"/>
                <a:cs typeface="Lucida Grande"/>
              </a:rPr>
              <a:t>β</a:t>
            </a:r>
            <a:r>
              <a:rPr lang="en-US" sz="2800" baseline="-25000" dirty="0" err="1">
                <a:latin typeface="Lucida Grande"/>
                <a:cs typeface="Lucida Grande"/>
              </a:rPr>
              <a:t>t</a:t>
            </a:r>
            <a:r>
              <a:rPr lang="en-US" sz="2800" dirty="0" err="1">
                <a:latin typeface="Lucida Grande"/>
                <a:cs typeface="Lucida Grande"/>
              </a:rPr>
              <a:t>(i</a:t>
            </a:r>
            <a:r>
              <a:rPr lang="en-US" sz="2800" dirty="0">
                <a:latin typeface="Lucida Grande"/>
                <a:cs typeface="Lucida Grande"/>
              </a:rPr>
              <a:t>) =  Σ</a:t>
            </a:r>
            <a:r>
              <a:rPr lang="en-US" sz="2800" dirty="0">
                <a:latin typeface="Lucida Grande"/>
                <a:ea typeface="Lucida Grande"/>
                <a:cs typeface="Lucida Grande"/>
              </a:rPr>
              <a:t>a</a:t>
            </a:r>
            <a:r>
              <a:rPr lang="en-US" sz="2800" baseline="-25000" dirty="0">
                <a:latin typeface="Lucida Grande"/>
                <a:ea typeface="Lucida Grande"/>
                <a:cs typeface="Lucida Grande"/>
              </a:rPr>
              <a:t>ij</a:t>
            </a:r>
            <a:r>
              <a:rPr lang="en-US" sz="2800" dirty="0">
                <a:latin typeface="Lucida Grande"/>
                <a:cs typeface="Lucida Grande"/>
              </a:rPr>
              <a:t>b</a:t>
            </a:r>
            <a:r>
              <a:rPr lang="en-US" sz="2800" baseline="-25000" dirty="0">
                <a:latin typeface="Lucida Grande"/>
                <a:cs typeface="Lucida Grande"/>
              </a:rPr>
              <a:t>j</a:t>
            </a:r>
            <a:r>
              <a:rPr lang="en-US" sz="2800" dirty="0">
                <a:latin typeface="Lucida Grande"/>
                <a:cs typeface="Lucida Grande"/>
              </a:rPr>
              <a:t>(O</a:t>
            </a:r>
            <a:r>
              <a:rPr lang="en-US" sz="2800" baseline="-25000" dirty="0">
                <a:latin typeface="Lucida Grande"/>
                <a:cs typeface="Lucida Grande"/>
              </a:rPr>
              <a:t>t+1</a:t>
            </a:r>
            <a:r>
              <a:rPr lang="en-US" sz="2800" dirty="0">
                <a:latin typeface="Lucida Grande"/>
                <a:cs typeface="Lucida Grande"/>
              </a:rPr>
              <a:t>)</a:t>
            </a:r>
            <a:r>
              <a:rPr lang="en-US" sz="2800" dirty="0">
                <a:latin typeface="Lucida Grande"/>
                <a:ea typeface="Lucida Grande"/>
                <a:cs typeface="Lucida Grande"/>
              </a:rPr>
              <a:t>β</a:t>
            </a:r>
            <a:r>
              <a:rPr lang="en-US" sz="2800" baseline="-25000" dirty="0">
                <a:latin typeface="Lucida Grande"/>
                <a:cs typeface="Lucida Grande"/>
              </a:rPr>
              <a:t>t+1</a:t>
            </a:r>
            <a:r>
              <a:rPr lang="en-US" sz="2800" dirty="0">
                <a:latin typeface="Lucida Grande"/>
                <a:cs typeface="Lucida Grande"/>
              </a:rPr>
              <a:t>(j)</a:t>
            </a:r>
            <a:endParaRPr lang="en-US" sz="2800" dirty="0"/>
          </a:p>
          <a:p>
            <a:pPr>
              <a:spcAft>
                <a:spcPts val="600"/>
              </a:spcAft>
            </a:pPr>
            <a:r>
              <a:rPr lang="en-US" sz="2800" dirty="0"/>
              <a:t>Where the sum is from </a:t>
            </a:r>
            <a:r>
              <a:rPr lang="en-US" sz="2800" dirty="0" err="1">
                <a:latin typeface="Lucida Grande"/>
                <a:cs typeface="Lucida Grande"/>
              </a:rPr>
              <a:t>j</a:t>
            </a:r>
            <a:r>
              <a:rPr lang="en-US" sz="2800" dirty="0">
                <a:latin typeface="Lucida Grande"/>
                <a:cs typeface="Lucida Grande"/>
              </a:rPr>
              <a:t> = 0 </a:t>
            </a:r>
            <a:r>
              <a:rPr lang="en-US" sz="2800" dirty="0"/>
              <a:t>to </a:t>
            </a:r>
            <a:r>
              <a:rPr lang="en-US" sz="2800" dirty="0">
                <a:latin typeface="Lucida Grande"/>
                <a:cs typeface="Lucida Grande"/>
              </a:rPr>
              <a:t>N-1</a:t>
            </a:r>
          </a:p>
          <a:p>
            <a:pPr>
              <a:buNone/>
            </a:pPr>
            <a:r>
              <a:rPr lang="en-US" dirty="0"/>
              <a:t> </a:t>
            </a:r>
          </a:p>
        </p:txBody>
      </p:sp>
      <p:sp>
        <p:nvSpPr>
          <p:cNvPr id="4" name="Slide Number Placeholder 3"/>
          <p:cNvSpPr>
            <a:spLocks noGrp="1"/>
          </p:cNvSpPr>
          <p:nvPr>
            <p:ph type="sldNum" sz="quarter" idx="4"/>
          </p:nvPr>
        </p:nvSpPr>
        <p:spPr/>
        <p:txBody>
          <a:bodyPr/>
          <a:lstStyle/>
          <a:p>
            <a:fld id="{E4131050-4FF2-0646-B549-420EB1446C49}" type="slidenum">
              <a:rPr lang="en-US" smtClean="0"/>
              <a:pPr/>
              <a:t>35</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2</a:t>
            </a:r>
          </a:p>
        </p:txBody>
      </p:sp>
      <p:sp>
        <p:nvSpPr>
          <p:cNvPr id="3" name="Content Placeholder 2"/>
          <p:cNvSpPr>
            <a:spLocks noGrp="1"/>
          </p:cNvSpPr>
          <p:nvPr>
            <p:ph idx="1"/>
          </p:nvPr>
        </p:nvSpPr>
        <p:spPr>
          <a:xfrm>
            <a:off x="457200" y="1600200"/>
            <a:ext cx="8417316" cy="4525963"/>
          </a:xfrm>
        </p:spPr>
        <p:txBody>
          <a:bodyPr>
            <a:normAutofit fontScale="92500"/>
          </a:bodyPr>
          <a:lstStyle/>
          <a:p>
            <a:r>
              <a:rPr lang="en-US" dirty="0"/>
              <a:t>For </a:t>
            </a:r>
            <a:r>
              <a:rPr lang="en-US" dirty="0" err="1">
                <a:latin typeface="Lucida Grande"/>
                <a:cs typeface="Lucida Grande"/>
              </a:rPr>
              <a:t>t</a:t>
            </a:r>
            <a:r>
              <a:rPr lang="en-US" dirty="0">
                <a:latin typeface="Lucida Grande"/>
                <a:cs typeface="Lucida Grande"/>
              </a:rPr>
              <a:t> = 1,2,…,T-1</a:t>
            </a:r>
            <a:r>
              <a:rPr lang="en-US" dirty="0"/>
              <a:t> and </a:t>
            </a:r>
            <a:r>
              <a:rPr lang="en-US" dirty="0" err="1">
                <a:latin typeface="Lucida Grande"/>
                <a:cs typeface="Lucida Grande"/>
              </a:rPr>
              <a:t>i</a:t>
            </a:r>
            <a:r>
              <a:rPr lang="en-US" dirty="0">
                <a:latin typeface="Lucida Grande"/>
                <a:cs typeface="Lucida Grande"/>
              </a:rPr>
              <a:t>=0,1,…,N-1</a:t>
            </a:r>
            <a:r>
              <a:rPr lang="en-US" dirty="0"/>
              <a:t> define</a:t>
            </a:r>
          </a:p>
          <a:p>
            <a:pPr>
              <a:buNone/>
            </a:pPr>
            <a:r>
              <a:rPr lang="en-US" dirty="0"/>
              <a:t>	</a:t>
            </a:r>
            <a:r>
              <a:rPr lang="en-US" dirty="0" err="1">
                <a:latin typeface="Lucida Grande"/>
                <a:cs typeface="Lucida Grande"/>
              </a:rPr>
              <a:t>γ</a:t>
            </a:r>
            <a:r>
              <a:rPr lang="en-US" baseline="-25000" dirty="0" err="1">
                <a:latin typeface="Lucida Grande"/>
                <a:cs typeface="Lucida Grande"/>
              </a:rPr>
              <a:t>t</a:t>
            </a:r>
            <a:r>
              <a:rPr lang="en-US" dirty="0">
                <a:latin typeface="Lucida Grande"/>
                <a:cs typeface="Lucida Grande"/>
              </a:rPr>
              <a:t>(</a:t>
            </a:r>
            <a:r>
              <a:rPr lang="en-US" dirty="0" err="1">
                <a:latin typeface="Lucida Grande"/>
                <a:cs typeface="Lucida Grande"/>
              </a:rPr>
              <a:t>i</a:t>
            </a:r>
            <a:r>
              <a:rPr lang="en-US" dirty="0">
                <a:latin typeface="Lucida Grande"/>
                <a:cs typeface="Lucida Grande"/>
              </a:rPr>
              <a:t>) = P(</a:t>
            </a:r>
            <a:r>
              <a:rPr lang="en-US" dirty="0" err="1">
                <a:latin typeface="Lucida Grande"/>
                <a:cs typeface="Lucida Grande"/>
              </a:rPr>
              <a:t>X</a:t>
            </a:r>
            <a:r>
              <a:rPr lang="en-US" baseline="-25000" dirty="0" err="1">
                <a:latin typeface="Lucida Grande"/>
                <a:cs typeface="Lucida Grande"/>
              </a:rPr>
              <a:t>t</a:t>
            </a:r>
            <a:r>
              <a:rPr lang="en-US" dirty="0">
                <a:latin typeface="Lucida Grande"/>
                <a:cs typeface="Lucida Grande"/>
              </a:rPr>
              <a:t>=</a:t>
            </a:r>
            <a:r>
              <a:rPr lang="en-US" dirty="0" err="1">
                <a:latin typeface="Lucida Grande"/>
                <a:cs typeface="Lucida Grande"/>
              </a:rPr>
              <a:t>q</a:t>
            </a:r>
            <a:r>
              <a:rPr lang="en-US" baseline="-25000" dirty="0" err="1">
                <a:latin typeface="Lucida Grande"/>
                <a:cs typeface="Lucida Grande"/>
              </a:rPr>
              <a:t>i</a:t>
            </a:r>
            <a:r>
              <a:rPr lang="en-US" dirty="0" err="1">
                <a:latin typeface="Lucida Grande"/>
                <a:cs typeface="Lucida Grande"/>
              </a:rPr>
              <a:t>|O,λ</a:t>
            </a:r>
            <a:r>
              <a:rPr lang="en-US" dirty="0">
                <a:latin typeface="Lucida Grande"/>
                <a:cs typeface="Lucida Grande"/>
              </a:rPr>
              <a:t>)</a:t>
            </a:r>
            <a:endParaRPr lang="en-US" dirty="0"/>
          </a:p>
          <a:p>
            <a:pPr lvl="1"/>
            <a:r>
              <a:rPr lang="en-US" dirty="0"/>
              <a:t>Most likely state at </a:t>
            </a:r>
            <a:r>
              <a:rPr lang="en-US" dirty="0" err="1">
                <a:latin typeface="Lucida Grande"/>
                <a:cs typeface="Lucida Grande"/>
              </a:rPr>
              <a:t>t</a:t>
            </a:r>
            <a:r>
              <a:rPr lang="en-US" dirty="0"/>
              <a:t> is </a:t>
            </a:r>
            <a:r>
              <a:rPr lang="en-US" dirty="0" err="1">
                <a:latin typeface="Lucida Grande"/>
                <a:cs typeface="Lucida Grande"/>
              </a:rPr>
              <a:t>q</a:t>
            </a:r>
            <a:r>
              <a:rPr lang="en-US" baseline="-25000" dirty="0" err="1">
                <a:latin typeface="Lucida Grande"/>
                <a:cs typeface="Lucida Grande"/>
              </a:rPr>
              <a:t>i</a:t>
            </a:r>
            <a:r>
              <a:rPr lang="en-US" dirty="0"/>
              <a:t> that maximizes </a:t>
            </a:r>
            <a:r>
              <a:rPr lang="en-US" dirty="0" err="1">
                <a:latin typeface="Lucida Grande"/>
                <a:cs typeface="Lucida Grande"/>
              </a:rPr>
              <a:t>γ</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a:t>
            </a:r>
            <a:endParaRPr lang="en-US" dirty="0"/>
          </a:p>
          <a:p>
            <a:r>
              <a:rPr lang="en-US" dirty="0"/>
              <a:t>We see that </a:t>
            </a:r>
            <a:r>
              <a:rPr lang="en-US" dirty="0" err="1">
                <a:latin typeface="Lucida Grande"/>
                <a:cs typeface="Lucida Grande"/>
              </a:rPr>
              <a:t>γ</a:t>
            </a:r>
            <a:r>
              <a:rPr lang="en-US" baseline="-25000" dirty="0" err="1">
                <a:latin typeface="Lucida Grande"/>
                <a:cs typeface="Lucida Grande"/>
              </a:rPr>
              <a:t>t</a:t>
            </a:r>
            <a:r>
              <a:rPr lang="en-US" dirty="0">
                <a:latin typeface="Lucida Grande"/>
                <a:cs typeface="Lucida Grande"/>
              </a:rPr>
              <a:t>(</a:t>
            </a:r>
            <a:r>
              <a:rPr lang="en-US" dirty="0" err="1">
                <a:latin typeface="Lucida Grande"/>
                <a:cs typeface="Lucida Grande"/>
              </a:rPr>
              <a:t>i</a:t>
            </a:r>
            <a:r>
              <a:rPr lang="en-US" dirty="0">
                <a:latin typeface="Lucida Grande"/>
                <a:cs typeface="Lucida Grande"/>
              </a:rPr>
              <a:t>) = </a:t>
            </a:r>
            <a:r>
              <a:rPr lang="en-US" dirty="0">
                <a:latin typeface="Lucida Grande"/>
                <a:ea typeface="Lucida Grande"/>
                <a:cs typeface="Lucida Grande"/>
              </a:rPr>
              <a:t>α</a:t>
            </a:r>
            <a:r>
              <a:rPr lang="en-US" baseline="-25000" dirty="0">
                <a:latin typeface="Lucida Grande"/>
                <a:cs typeface="Lucida Grande"/>
              </a:rPr>
              <a:t>t</a:t>
            </a:r>
            <a:r>
              <a:rPr lang="en-US" dirty="0">
                <a:latin typeface="Lucida Grande"/>
                <a:cs typeface="Lucida Grande"/>
              </a:rPr>
              <a:t>(</a:t>
            </a:r>
            <a:r>
              <a:rPr lang="en-US" dirty="0" err="1">
                <a:latin typeface="Lucida Grande"/>
                <a:cs typeface="Lucida Grande"/>
              </a:rPr>
              <a:t>i</a:t>
            </a:r>
            <a:r>
              <a:rPr lang="en-US" dirty="0">
                <a:latin typeface="Lucida Grande"/>
                <a:cs typeface="Lucida Grande"/>
              </a:rPr>
              <a:t>)</a:t>
            </a:r>
            <a:r>
              <a:rPr lang="en-US" dirty="0">
                <a:latin typeface="Lucida Grande"/>
                <a:ea typeface="Lucida Grande"/>
                <a:cs typeface="Lucida Grande"/>
              </a:rPr>
              <a:t>β</a:t>
            </a:r>
            <a:r>
              <a:rPr lang="en-US" baseline="-25000" dirty="0">
                <a:latin typeface="Lucida Grande"/>
                <a:cs typeface="Lucida Grande"/>
              </a:rPr>
              <a:t>t</a:t>
            </a:r>
            <a:r>
              <a:rPr lang="en-US" dirty="0">
                <a:latin typeface="Lucida Grande"/>
                <a:cs typeface="Lucida Grande"/>
              </a:rPr>
              <a:t>(</a:t>
            </a:r>
            <a:r>
              <a:rPr lang="en-US" dirty="0" err="1">
                <a:latin typeface="Lucida Grande"/>
                <a:cs typeface="Lucida Grande"/>
              </a:rPr>
              <a:t>i</a:t>
            </a:r>
            <a:r>
              <a:rPr lang="en-US" dirty="0">
                <a:latin typeface="Lucida Grande"/>
                <a:cs typeface="Lucida Grande"/>
              </a:rPr>
              <a:t>)/P(O|λ)</a:t>
            </a:r>
            <a:endParaRPr lang="en-US" dirty="0"/>
          </a:p>
          <a:p>
            <a:pPr lvl="1"/>
            <a:r>
              <a:rPr lang="en-US" dirty="0"/>
              <a:t>And recall </a:t>
            </a:r>
            <a:r>
              <a:rPr lang="en-US" dirty="0">
                <a:latin typeface="Lucida Grande"/>
                <a:cs typeface="Lucida Grande"/>
              </a:rPr>
              <a:t>P(O|</a:t>
            </a:r>
            <a:r>
              <a:rPr lang="en-US" dirty="0">
                <a:latin typeface="Lucida Grande"/>
                <a:ea typeface="Lucida Grande"/>
                <a:cs typeface="Lucida Grande"/>
              </a:rPr>
              <a:t>λ</a:t>
            </a:r>
            <a:r>
              <a:rPr lang="en-US" dirty="0">
                <a:latin typeface="Lucida Grande"/>
                <a:cs typeface="Lucida Grande"/>
              </a:rPr>
              <a:t>) = Σ</a:t>
            </a:r>
            <a:r>
              <a:rPr lang="en-US" dirty="0">
                <a:latin typeface="Lucida Grande"/>
                <a:ea typeface="Lucida Grande"/>
                <a:cs typeface="Lucida Grande"/>
              </a:rPr>
              <a:t>α</a:t>
            </a:r>
            <a:r>
              <a:rPr lang="en-US" baseline="-25000" dirty="0">
                <a:latin typeface="Lucida Grande"/>
                <a:cs typeface="Lucida Grande"/>
              </a:rPr>
              <a:t>T-1</a:t>
            </a:r>
            <a:r>
              <a:rPr lang="en-US" dirty="0">
                <a:latin typeface="Lucida Grande"/>
                <a:cs typeface="Lucida Grande"/>
              </a:rPr>
              <a:t>(i)</a:t>
            </a:r>
            <a:r>
              <a:rPr lang="en-US" dirty="0"/>
              <a:t>  </a:t>
            </a:r>
          </a:p>
          <a:p>
            <a:r>
              <a:rPr lang="en-US" dirty="0"/>
              <a:t>The bottom line?</a:t>
            </a:r>
          </a:p>
          <a:p>
            <a:pPr lvl="1"/>
            <a:r>
              <a:rPr lang="en-US" dirty="0"/>
              <a:t>Forward algorithm solves Problem 1</a:t>
            </a:r>
          </a:p>
          <a:p>
            <a:pPr lvl="1"/>
            <a:r>
              <a:rPr lang="en-US" dirty="0"/>
              <a:t>Forward/backward algorithms solve Problem 2 (how?)   </a:t>
            </a:r>
          </a:p>
        </p:txBody>
      </p:sp>
      <p:sp>
        <p:nvSpPr>
          <p:cNvPr id="4" name="Slide Number Placeholder 3"/>
          <p:cNvSpPr>
            <a:spLocks noGrp="1"/>
          </p:cNvSpPr>
          <p:nvPr>
            <p:ph type="sldNum" sz="quarter" idx="4"/>
          </p:nvPr>
        </p:nvSpPr>
        <p:spPr/>
        <p:txBody>
          <a:bodyPr/>
          <a:lstStyle/>
          <a:p>
            <a:fld id="{E4131050-4FF2-0646-B549-420EB1446C49}" type="slidenum">
              <a:rPr lang="en-US" smtClean="0"/>
              <a:pPr/>
              <a:t>36</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Solution 3</a:t>
            </a:r>
          </a:p>
        </p:txBody>
      </p:sp>
      <p:sp>
        <p:nvSpPr>
          <p:cNvPr id="3" name="Content Placeholder 2"/>
          <p:cNvSpPr>
            <a:spLocks noGrp="1"/>
          </p:cNvSpPr>
          <p:nvPr>
            <p:ph idx="1"/>
          </p:nvPr>
        </p:nvSpPr>
        <p:spPr>
          <a:xfrm>
            <a:off x="685800" y="1447800"/>
            <a:ext cx="7772400" cy="4724400"/>
          </a:xfrm>
        </p:spPr>
        <p:txBody>
          <a:bodyPr/>
          <a:lstStyle/>
          <a:p>
            <a:r>
              <a:rPr lang="en-US" dirty="0"/>
              <a:t>Train a model: Given </a:t>
            </a:r>
            <a:r>
              <a:rPr lang="en-US" dirty="0">
                <a:latin typeface="Lucida Grande"/>
                <a:cs typeface="Lucida Grande"/>
              </a:rPr>
              <a:t>O</a:t>
            </a:r>
            <a:r>
              <a:rPr lang="en-US" dirty="0"/>
              <a:t>, </a:t>
            </a:r>
            <a:r>
              <a:rPr lang="en-US" dirty="0">
                <a:latin typeface="Lucida Grande"/>
                <a:cs typeface="Lucida Grande"/>
              </a:rPr>
              <a:t>N</a:t>
            </a:r>
            <a:r>
              <a:rPr lang="en-US" dirty="0"/>
              <a:t>, and </a:t>
            </a:r>
            <a:r>
              <a:rPr lang="en-US" dirty="0">
                <a:latin typeface="Lucida Grande"/>
                <a:cs typeface="Lucida Grande"/>
              </a:rPr>
              <a:t>M</a:t>
            </a:r>
            <a:r>
              <a:rPr lang="en-US" dirty="0"/>
              <a:t>, find </a:t>
            </a:r>
            <a:r>
              <a:rPr lang="en-US" dirty="0" err="1">
                <a:latin typeface="Lucida Grande"/>
                <a:ea typeface="Lucida Grande"/>
                <a:cs typeface="Lucida Grande"/>
              </a:rPr>
              <a:t>λ</a:t>
            </a:r>
            <a:r>
              <a:rPr lang="en-US" dirty="0"/>
              <a:t> that maximizes probability of </a:t>
            </a:r>
            <a:r>
              <a:rPr lang="en-US" dirty="0">
                <a:latin typeface="Lucida Grande"/>
                <a:cs typeface="Lucida Grande"/>
              </a:rPr>
              <a:t>O</a:t>
            </a:r>
            <a:endParaRPr lang="en-US" dirty="0"/>
          </a:p>
          <a:p>
            <a:r>
              <a:rPr lang="en-US" dirty="0"/>
              <a:t>We’ll iteratively adjust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 </a:t>
            </a:r>
            <a:r>
              <a:rPr lang="en-US" dirty="0"/>
              <a:t>to better fit the given observations </a:t>
            </a:r>
            <a:r>
              <a:rPr lang="en-US" dirty="0">
                <a:latin typeface="Lucida Grande"/>
                <a:cs typeface="Lucida Grande"/>
              </a:rPr>
              <a:t>O</a:t>
            </a:r>
            <a:endParaRPr lang="en-US" dirty="0"/>
          </a:p>
          <a:p>
            <a:pPr lvl="1"/>
            <a:r>
              <a:rPr lang="en-US" dirty="0"/>
              <a:t>The size of matrices are fixed (</a:t>
            </a:r>
            <a:r>
              <a:rPr lang="en-US" dirty="0">
                <a:latin typeface="Lucida Grande"/>
                <a:cs typeface="Lucida Grande"/>
              </a:rPr>
              <a:t>N</a:t>
            </a:r>
            <a:r>
              <a:rPr lang="en-US" dirty="0"/>
              <a:t> and </a:t>
            </a:r>
            <a:r>
              <a:rPr lang="en-US" dirty="0">
                <a:latin typeface="Lucida Grande"/>
                <a:cs typeface="Lucida Grande"/>
              </a:rPr>
              <a:t>M</a:t>
            </a:r>
            <a:r>
              <a:rPr lang="en-US" dirty="0"/>
              <a:t>)</a:t>
            </a:r>
          </a:p>
          <a:p>
            <a:pPr lvl="1"/>
            <a:r>
              <a:rPr lang="en-US" dirty="0"/>
              <a:t>But elements of matrices can change</a:t>
            </a:r>
          </a:p>
          <a:p>
            <a:r>
              <a:rPr lang="en-US" dirty="0"/>
              <a:t>It is nice that this works</a:t>
            </a:r>
            <a:r>
              <a:rPr lang="is-IS" dirty="0"/>
              <a:t>…</a:t>
            </a:r>
            <a:endParaRPr lang="en-US" dirty="0"/>
          </a:p>
          <a:p>
            <a:pPr lvl="1"/>
            <a:r>
              <a:rPr lang="is-IS" dirty="0"/>
              <a:t>…and</a:t>
            </a:r>
            <a:r>
              <a:rPr lang="en-US" dirty="0"/>
              <a:t> amazing that it’s efficient!</a:t>
            </a:r>
          </a:p>
        </p:txBody>
      </p:sp>
      <p:sp>
        <p:nvSpPr>
          <p:cNvPr id="4" name="Slide Number Placeholder 3"/>
          <p:cNvSpPr>
            <a:spLocks noGrp="1"/>
          </p:cNvSpPr>
          <p:nvPr>
            <p:ph type="sldNum" sz="quarter" idx="4"/>
          </p:nvPr>
        </p:nvSpPr>
        <p:spPr/>
        <p:txBody>
          <a:bodyPr/>
          <a:lstStyle/>
          <a:p>
            <a:fld id="{E4131050-4FF2-0646-B549-420EB1446C49}" type="slidenum">
              <a:rPr lang="en-US" smtClean="0"/>
              <a:pPr/>
              <a:t>37</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3</a:t>
            </a:r>
          </a:p>
        </p:txBody>
      </p:sp>
      <p:sp>
        <p:nvSpPr>
          <p:cNvPr id="3" name="Content Placeholder 2"/>
          <p:cNvSpPr>
            <a:spLocks noGrp="1"/>
          </p:cNvSpPr>
          <p:nvPr>
            <p:ph idx="1"/>
          </p:nvPr>
        </p:nvSpPr>
        <p:spPr>
          <a:xfrm>
            <a:off x="457200" y="1600200"/>
            <a:ext cx="8417316" cy="4525963"/>
          </a:xfrm>
        </p:spPr>
        <p:txBody>
          <a:bodyPr>
            <a:normAutofit/>
          </a:bodyPr>
          <a:lstStyle/>
          <a:p>
            <a:r>
              <a:rPr lang="en-US" dirty="0"/>
              <a:t>For </a:t>
            </a:r>
            <a:r>
              <a:rPr lang="en-US" dirty="0" err="1">
                <a:latin typeface="Lucida Grande"/>
                <a:cs typeface="Lucida Grande"/>
              </a:rPr>
              <a:t>t</a:t>
            </a:r>
            <a:r>
              <a:rPr lang="en-US" dirty="0">
                <a:latin typeface="Lucida Grande"/>
                <a:cs typeface="Lucida Grande"/>
              </a:rPr>
              <a:t>=0,1,…,T-2 </a:t>
            </a:r>
            <a:r>
              <a:rPr lang="en-US" dirty="0"/>
              <a:t>and </a:t>
            </a:r>
            <a:r>
              <a:rPr lang="en-US" dirty="0" err="1">
                <a:latin typeface="Lucida Grande"/>
                <a:cs typeface="Lucida Grande"/>
              </a:rPr>
              <a:t>i,j</a:t>
            </a:r>
            <a:r>
              <a:rPr lang="en-US" dirty="0">
                <a:latin typeface="Lucida Grande"/>
                <a:cs typeface="Lucida Grande"/>
              </a:rPr>
              <a:t> </a:t>
            </a:r>
            <a:r>
              <a:rPr lang="en-US" dirty="0"/>
              <a:t>in </a:t>
            </a:r>
            <a:r>
              <a:rPr lang="en-US" dirty="0">
                <a:latin typeface="Lucida Grande"/>
                <a:cs typeface="Lucida Grande"/>
              </a:rPr>
              <a:t>{0,1,…,N-1}</a:t>
            </a:r>
            <a:r>
              <a:rPr lang="en-US" dirty="0"/>
              <a:t>, define “</a:t>
            </a:r>
            <a:r>
              <a:rPr lang="en-US" dirty="0" err="1"/>
              <a:t>di</a:t>
            </a:r>
            <a:r>
              <a:rPr lang="en-US" dirty="0"/>
              <a:t>-gammas” as</a:t>
            </a:r>
          </a:p>
          <a:p>
            <a:pPr>
              <a:buNone/>
            </a:pPr>
            <a:r>
              <a:rPr lang="en-US" dirty="0"/>
              <a:t>	</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a:latin typeface="Lucida Grande"/>
                <a:ea typeface="Lucida Grande"/>
                <a:cs typeface="Lucida Grande"/>
              </a:rPr>
              <a:t>(</a:t>
            </a:r>
            <a:r>
              <a:rPr lang="en-US" dirty="0" err="1">
                <a:latin typeface="Lucida Grande"/>
                <a:ea typeface="Lucida Grande"/>
                <a:cs typeface="Lucida Grande"/>
              </a:rPr>
              <a:t>i,j</a:t>
            </a:r>
            <a:r>
              <a:rPr lang="en-US" dirty="0">
                <a:latin typeface="Lucida Grande"/>
                <a:ea typeface="Lucida Grande"/>
                <a:cs typeface="Lucida Grande"/>
              </a:rPr>
              <a:t>) = P(</a:t>
            </a:r>
            <a:r>
              <a:rPr lang="en-US" dirty="0" err="1">
                <a:latin typeface="Lucida Grande"/>
                <a:ea typeface="Lucida Grande"/>
                <a:cs typeface="Lucida Grande"/>
              </a:rPr>
              <a:t>X</a:t>
            </a:r>
            <a:r>
              <a:rPr lang="en-US" baseline="-25000" dirty="0" err="1">
                <a:latin typeface="Lucida Grande"/>
                <a:ea typeface="Lucida Grande"/>
                <a:cs typeface="Lucida Grande"/>
              </a:rPr>
              <a:t>t</a:t>
            </a:r>
            <a:r>
              <a:rPr lang="en-US" dirty="0">
                <a:latin typeface="Lucida Grande"/>
                <a:ea typeface="Lucida Grande"/>
                <a:cs typeface="Lucida Grande"/>
              </a:rPr>
              <a:t>=q</a:t>
            </a:r>
            <a:r>
              <a:rPr lang="en-US" baseline="-25000" dirty="0">
                <a:latin typeface="Lucida Grande"/>
                <a:ea typeface="Lucida Grande"/>
                <a:cs typeface="Lucida Grande"/>
              </a:rPr>
              <a:t>i</a:t>
            </a:r>
            <a:r>
              <a:rPr lang="en-US" dirty="0">
                <a:latin typeface="Lucida Grande"/>
                <a:ea typeface="Lucida Grande"/>
                <a:cs typeface="Lucida Grande"/>
              </a:rPr>
              <a:t>, X</a:t>
            </a:r>
            <a:r>
              <a:rPr lang="en-US" baseline="-25000" dirty="0">
                <a:latin typeface="Lucida Grande"/>
                <a:ea typeface="Lucida Grande"/>
                <a:cs typeface="Lucida Grande"/>
              </a:rPr>
              <a:t>t+1</a:t>
            </a:r>
            <a:r>
              <a:rPr lang="en-US" dirty="0">
                <a:latin typeface="Lucida Grande"/>
                <a:ea typeface="Lucida Grande"/>
                <a:cs typeface="Lucida Grande"/>
              </a:rPr>
              <a:t>=</a:t>
            </a:r>
            <a:r>
              <a:rPr lang="en-US" dirty="0" err="1">
                <a:latin typeface="Lucida Grande"/>
                <a:ea typeface="Lucida Grande"/>
                <a:cs typeface="Lucida Grande"/>
              </a:rPr>
              <a:t>q</a:t>
            </a:r>
            <a:r>
              <a:rPr lang="en-US" baseline="-25000" dirty="0" err="1">
                <a:latin typeface="Lucida Grande"/>
                <a:ea typeface="Lucida Grande"/>
                <a:cs typeface="Lucida Grande"/>
              </a:rPr>
              <a:t>j</a:t>
            </a:r>
            <a:r>
              <a:rPr lang="en-US" dirty="0" err="1">
                <a:latin typeface="Lucida Grande"/>
                <a:ea typeface="Lucida Grande"/>
                <a:cs typeface="Lucida Grande"/>
              </a:rPr>
              <a:t>|O,λ</a:t>
            </a:r>
            <a:r>
              <a:rPr lang="en-US" dirty="0">
                <a:latin typeface="Lucida Grande"/>
                <a:ea typeface="Lucida Grande"/>
                <a:cs typeface="Lucida Grande"/>
              </a:rPr>
              <a:t>)</a:t>
            </a:r>
            <a:endParaRPr lang="en-US" dirty="0"/>
          </a:p>
          <a:p>
            <a:r>
              <a:rPr lang="en-US" dirty="0"/>
              <a:t>Note </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(i,j</a:t>
            </a:r>
            <a:r>
              <a:rPr lang="en-US" dirty="0">
                <a:latin typeface="Lucida Grande"/>
                <a:ea typeface="Lucida Grande"/>
                <a:cs typeface="Lucida Grande"/>
              </a:rPr>
              <a:t>)</a:t>
            </a:r>
            <a:r>
              <a:rPr lang="en-US" dirty="0"/>
              <a:t> is </a:t>
            </a:r>
            <a:r>
              <a:rPr lang="en-US" dirty="0" err="1"/>
              <a:t>prob</a:t>
            </a:r>
            <a:r>
              <a:rPr lang="en-US" dirty="0"/>
              <a:t> of being in state </a:t>
            </a:r>
            <a:r>
              <a:rPr lang="en-US" dirty="0" err="1">
                <a:latin typeface="Lucida Grande"/>
                <a:ea typeface="Lucida Grande"/>
                <a:cs typeface="Lucida Grande"/>
              </a:rPr>
              <a:t>q</a:t>
            </a:r>
            <a:r>
              <a:rPr lang="en-US" baseline="-25000" dirty="0" err="1">
                <a:latin typeface="Lucida Grande"/>
                <a:ea typeface="Lucida Grande"/>
                <a:cs typeface="Lucida Grande"/>
              </a:rPr>
              <a:t>i</a:t>
            </a:r>
            <a:r>
              <a:rPr lang="en-US" dirty="0"/>
              <a:t> at time </a:t>
            </a:r>
            <a:r>
              <a:rPr lang="en-US" dirty="0" err="1">
                <a:latin typeface="Lucida Grande"/>
                <a:cs typeface="Lucida Grande"/>
              </a:rPr>
              <a:t>t</a:t>
            </a:r>
            <a:r>
              <a:rPr lang="en-US" dirty="0"/>
              <a:t> and transiting to state </a:t>
            </a:r>
            <a:r>
              <a:rPr lang="en-US" dirty="0" err="1">
                <a:latin typeface="Lucida Grande"/>
                <a:ea typeface="Lucida Grande"/>
                <a:cs typeface="Lucida Grande"/>
              </a:rPr>
              <a:t>q</a:t>
            </a:r>
            <a:r>
              <a:rPr lang="en-US" baseline="-25000" dirty="0" err="1">
                <a:latin typeface="Lucida Grande"/>
                <a:ea typeface="Lucida Grande"/>
                <a:cs typeface="Lucida Grande"/>
              </a:rPr>
              <a:t>j</a:t>
            </a:r>
            <a:r>
              <a:rPr lang="en-US" dirty="0"/>
              <a:t> at </a:t>
            </a:r>
            <a:r>
              <a:rPr lang="en-US" dirty="0">
                <a:latin typeface="Lucida Grande"/>
                <a:cs typeface="Lucida Grande"/>
              </a:rPr>
              <a:t>t+1 </a:t>
            </a:r>
          </a:p>
          <a:p>
            <a:r>
              <a:rPr lang="en-US" dirty="0"/>
              <a:t>Then </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(i,j</a:t>
            </a:r>
            <a:r>
              <a:rPr lang="en-US" dirty="0">
                <a:latin typeface="Lucida Grande"/>
                <a:ea typeface="Lucida Grande"/>
                <a:cs typeface="Lucida Grande"/>
              </a:rPr>
              <a:t>) = α</a:t>
            </a:r>
            <a:r>
              <a:rPr lang="en-US" baseline="-25000" dirty="0">
                <a:latin typeface="Lucida Grande"/>
                <a:cs typeface="Lucida Grande"/>
              </a:rPr>
              <a:t>t</a:t>
            </a:r>
            <a:r>
              <a:rPr lang="en-US" dirty="0">
                <a:latin typeface="Lucida Grande"/>
                <a:cs typeface="Lucida Grande"/>
              </a:rPr>
              <a:t>(i)</a:t>
            </a:r>
            <a:r>
              <a:rPr lang="en-US" dirty="0">
                <a:latin typeface="Lucida Grande"/>
                <a:ea typeface="Lucida Grande"/>
                <a:cs typeface="Lucida Grande"/>
              </a:rPr>
              <a:t>a</a:t>
            </a:r>
            <a:r>
              <a:rPr lang="en-US" baseline="-25000" dirty="0">
                <a:latin typeface="Lucida Grande"/>
                <a:ea typeface="Lucida Grande"/>
                <a:cs typeface="Lucida Grande"/>
              </a:rPr>
              <a:t>ij</a:t>
            </a:r>
            <a:r>
              <a:rPr lang="en-US" dirty="0">
                <a:latin typeface="Lucida Grande"/>
                <a:cs typeface="Lucida Grande"/>
              </a:rPr>
              <a:t>b</a:t>
            </a:r>
            <a:r>
              <a:rPr lang="en-US" baseline="-25000" dirty="0">
                <a:latin typeface="Lucida Grande"/>
                <a:cs typeface="Lucida Grande"/>
              </a:rPr>
              <a:t>j</a:t>
            </a:r>
            <a:r>
              <a:rPr lang="en-US" dirty="0">
                <a:latin typeface="Lucida Grande"/>
                <a:cs typeface="Lucida Grande"/>
              </a:rPr>
              <a:t>(O</a:t>
            </a:r>
            <a:r>
              <a:rPr lang="en-US" baseline="-25000" dirty="0">
                <a:latin typeface="Lucida Grande"/>
                <a:cs typeface="Lucida Grande"/>
              </a:rPr>
              <a:t>t+1</a:t>
            </a:r>
            <a:r>
              <a:rPr lang="en-US" dirty="0">
                <a:latin typeface="Lucida Grande"/>
                <a:cs typeface="Lucida Grande"/>
              </a:rPr>
              <a:t>)</a:t>
            </a:r>
            <a:r>
              <a:rPr lang="en-US" dirty="0">
                <a:latin typeface="Lucida Grande"/>
                <a:ea typeface="Lucida Grande"/>
                <a:cs typeface="Lucida Grande"/>
              </a:rPr>
              <a:t>β</a:t>
            </a:r>
            <a:r>
              <a:rPr lang="en-US" baseline="-25000" dirty="0">
                <a:latin typeface="Lucida Grande"/>
                <a:cs typeface="Lucida Grande"/>
              </a:rPr>
              <a:t>t+1</a:t>
            </a:r>
            <a:r>
              <a:rPr lang="en-US" dirty="0">
                <a:latin typeface="Lucida Grande"/>
                <a:cs typeface="Lucida Grande"/>
              </a:rPr>
              <a:t>(j)/P(O|</a:t>
            </a:r>
            <a:r>
              <a:rPr lang="en-US" dirty="0">
                <a:latin typeface="Lucida Grande"/>
                <a:ea typeface="Lucida Grande"/>
                <a:cs typeface="Lucida Grande"/>
              </a:rPr>
              <a:t>λ)</a:t>
            </a:r>
            <a:endParaRPr lang="en-US" dirty="0"/>
          </a:p>
          <a:p>
            <a:r>
              <a:rPr lang="en-US" dirty="0"/>
              <a:t>And </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a:t>
            </a:r>
            <a:r>
              <a:rPr lang="en-US" dirty="0">
                <a:latin typeface="Lucida Grande"/>
                <a:ea typeface="Lucida Grande"/>
                <a:cs typeface="Lucida Grande"/>
              </a:rPr>
              <a:t>) = </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(i,j</a:t>
            </a:r>
            <a:r>
              <a:rPr lang="en-US" dirty="0">
                <a:latin typeface="Lucida Grande"/>
                <a:ea typeface="Lucida Grande"/>
                <a:cs typeface="Lucida Grande"/>
              </a:rPr>
              <a:t>) </a:t>
            </a:r>
            <a:endParaRPr lang="en-US" dirty="0"/>
          </a:p>
          <a:p>
            <a:pPr lvl="1"/>
            <a:r>
              <a:rPr lang="en-US" dirty="0"/>
              <a:t>Where sum is from </a:t>
            </a:r>
            <a:r>
              <a:rPr lang="en-US" dirty="0" err="1">
                <a:latin typeface="Lucida Grande"/>
                <a:cs typeface="Lucida Grande"/>
              </a:rPr>
              <a:t>j</a:t>
            </a:r>
            <a:r>
              <a:rPr lang="en-US" dirty="0">
                <a:latin typeface="Lucida Grande"/>
                <a:cs typeface="Lucida Grande"/>
              </a:rPr>
              <a:t> = 0 </a:t>
            </a:r>
            <a:r>
              <a:rPr lang="en-US" dirty="0"/>
              <a:t>to </a:t>
            </a:r>
            <a:r>
              <a:rPr lang="en-US" dirty="0">
                <a:latin typeface="Lucida Grande"/>
                <a:cs typeface="Lucida Grande"/>
              </a:rPr>
              <a:t>N – 1 </a:t>
            </a:r>
            <a:endParaRPr lang="en-US" dirty="0"/>
          </a:p>
          <a:p>
            <a:endParaRPr lang="en-US"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38</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Re-estimation</a:t>
            </a:r>
          </a:p>
        </p:txBody>
      </p:sp>
      <p:sp>
        <p:nvSpPr>
          <p:cNvPr id="3" name="Content Placeholder 2"/>
          <p:cNvSpPr>
            <a:spLocks noGrp="1"/>
          </p:cNvSpPr>
          <p:nvPr>
            <p:ph idx="1"/>
          </p:nvPr>
        </p:nvSpPr>
        <p:spPr/>
        <p:txBody>
          <a:bodyPr>
            <a:normAutofit fontScale="92500" lnSpcReduction="20000"/>
          </a:bodyPr>
          <a:lstStyle/>
          <a:p>
            <a:r>
              <a:rPr lang="en-US" dirty="0"/>
              <a:t>Given </a:t>
            </a:r>
            <a:r>
              <a:rPr lang="en-US" dirty="0" err="1"/>
              <a:t>di</a:t>
            </a:r>
            <a:r>
              <a:rPr lang="en-US" dirty="0"/>
              <a:t>-gammas and gammas…</a:t>
            </a:r>
          </a:p>
          <a:p>
            <a:r>
              <a:rPr lang="en-US" dirty="0"/>
              <a:t>For </a:t>
            </a:r>
            <a:r>
              <a:rPr lang="en-US" dirty="0" err="1">
                <a:latin typeface="Lucida Grande"/>
                <a:cs typeface="Lucida Grande"/>
              </a:rPr>
              <a:t>i</a:t>
            </a:r>
            <a:r>
              <a:rPr lang="en-US" dirty="0">
                <a:latin typeface="Lucida Grande"/>
                <a:cs typeface="Lucida Grande"/>
              </a:rPr>
              <a:t> = 0,1,…,N-1</a:t>
            </a:r>
            <a:r>
              <a:rPr lang="en-US" dirty="0"/>
              <a:t> let </a:t>
            </a:r>
            <a:r>
              <a:rPr lang="en-US" dirty="0" err="1">
                <a:latin typeface="Lucida Grande"/>
                <a:ea typeface="Lucida Grande"/>
                <a:cs typeface="Lucida Grande"/>
              </a:rPr>
              <a:t>π</a:t>
            </a:r>
            <a:r>
              <a:rPr lang="en-US" baseline="-25000" dirty="0" err="1"/>
              <a:t>i</a:t>
            </a:r>
            <a:r>
              <a:rPr lang="en-US" dirty="0"/>
              <a:t> = </a:t>
            </a:r>
            <a:r>
              <a:rPr lang="en-US" dirty="0">
                <a:latin typeface="Lucida Grande"/>
                <a:ea typeface="Lucida Grande"/>
                <a:cs typeface="Lucida Grande"/>
              </a:rPr>
              <a:t>γ</a:t>
            </a:r>
            <a:r>
              <a:rPr lang="en-US" baseline="-25000" dirty="0">
                <a:latin typeface="Lucida Grande"/>
                <a:cs typeface="Lucida Grande"/>
              </a:rPr>
              <a:t>0</a:t>
            </a:r>
            <a:r>
              <a:rPr lang="en-US" dirty="0">
                <a:latin typeface="Lucida Grande"/>
                <a:cs typeface="Lucida Grande"/>
              </a:rPr>
              <a:t>(i)</a:t>
            </a:r>
          </a:p>
          <a:p>
            <a:r>
              <a:rPr lang="en-US" dirty="0"/>
              <a:t>For </a:t>
            </a:r>
            <a:r>
              <a:rPr lang="en-US" dirty="0" err="1">
                <a:latin typeface="Lucida Grande"/>
                <a:cs typeface="Lucida Grande"/>
              </a:rPr>
              <a:t>i</a:t>
            </a:r>
            <a:r>
              <a:rPr lang="en-US" dirty="0">
                <a:latin typeface="Lucida Grande"/>
                <a:cs typeface="Lucida Grande"/>
              </a:rPr>
              <a:t> = 0,1,…,N-1</a:t>
            </a:r>
            <a:r>
              <a:rPr lang="en-US" dirty="0"/>
              <a:t> and </a:t>
            </a:r>
            <a:r>
              <a:rPr lang="en-US" dirty="0" err="1">
                <a:latin typeface="Lucida Grande"/>
                <a:cs typeface="Lucida Grande"/>
              </a:rPr>
              <a:t>j</a:t>
            </a:r>
            <a:r>
              <a:rPr lang="en-US" dirty="0">
                <a:latin typeface="Lucida Grande"/>
                <a:cs typeface="Lucida Grande"/>
              </a:rPr>
              <a:t> = 0,1,…,N-1 </a:t>
            </a:r>
            <a:endParaRPr lang="en-US" dirty="0"/>
          </a:p>
          <a:p>
            <a:pPr>
              <a:buNone/>
            </a:pPr>
            <a:r>
              <a:rPr lang="en-US" dirty="0"/>
              <a:t>	</a:t>
            </a:r>
            <a:r>
              <a:rPr lang="en-US" dirty="0" err="1">
                <a:latin typeface="Lucida Grande"/>
                <a:cs typeface="Lucida Grande"/>
              </a:rPr>
              <a:t>a</a:t>
            </a:r>
            <a:r>
              <a:rPr lang="en-US" baseline="-25000" dirty="0" err="1">
                <a:latin typeface="Lucida Grande"/>
                <a:cs typeface="Lucida Grande"/>
              </a:rPr>
              <a:t>ij</a:t>
            </a:r>
            <a:r>
              <a:rPr lang="en-US" dirty="0">
                <a:latin typeface="Lucida Grande"/>
                <a:cs typeface="Lucida Grande"/>
              </a:rPr>
              <a:t> = </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(i,j)/</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a:t>
            </a:r>
            <a:r>
              <a:rPr lang="en-US" dirty="0">
                <a:latin typeface="Lucida Grande"/>
                <a:ea typeface="Lucida Grande"/>
                <a:cs typeface="Lucida Grande"/>
              </a:rPr>
              <a:t>)</a:t>
            </a:r>
            <a:endParaRPr lang="en-US" dirty="0">
              <a:latin typeface="Lucida Grande"/>
              <a:cs typeface="Lucida Grande"/>
            </a:endParaRPr>
          </a:p>
          <a:p>
            <a:pPr lvl="1"/>
            <a:r>
              <a:rPr lang="en-US" dirty="0"/>
              <a:t>Where both sums are from </a:t>
            </a:r>
            <a:r>
              <a:rPr lang="en-US" dirty="0" err="1">
                <a:latin typeface="Lucida Grande"/>
                <a:cs typeface="Lucida Grande"/>
              </a:rPr>
              <a:t>t</a:t>
            </a:r>
            <a:r>
              <a:rPr lang="en-US" dirty="0">
                <a:latin typeface="Lucida Grande"/>
                <a:cs typeface="Lucida Grande"/>
              </a:rPr>
              <a:t> = 0 </a:t>
            </a:r>
            <a:r>
              <a:rPr lang="en-US" dirty="0"/>
              <a:t>to </a:t>
            </a:r>
            <a:r>
              <a:rPr lang="en-US" dirty="0">
                <a:latin typeface="Lucida Grande"/>
                <a:cs typeface="Lucida Grande"/>
              </a:rPr>
              <a:t>T-2</a:t>
            </a:r>
          </a:p>
          <a:p>
            <a:r>
              <a:rPr lang="en-US" dirty="0"/>
              <a:t>For </a:t>
            </a:r>
            <a:r>
              <a:rPr lang="en-US" dirty="0" err="1">
                <a:latin typeface="Lucida Grande"/>
                <a:cs typeface="Lucida Grande"/>
              </a:rPr>
              <a:t>j</a:t>
            </a:r>
            <a:r>
              <a:rPr lang="en-US" dirty="0">
                <a:latin typeface="Lucida Grande"/>
                <a:cs typeface="Lucida Grande"/>
              </a:rPr>
              <a:t> = 0,1,…,N-1</a:t>
            </a:r>
            <a:r>
              <a:rPr lang="en-US" dirty="0"/>
              <a:t> and </a:t>
            </a:r>
            <a:r>
              <a:rPr lang="en-US" dirty="0" err="1">
                <a:latin typeface="Lucida Grande"/>
                <a:cs typeface="Lucida Grande"/>
              </a:rPr>
              <a:t>k</a:t>
            </a:r>
            <a:r>
              <a:rPr lang="en-US" dirty="0">
                <a:latin typeface="Lucida Grande"/>
                <a:cs typeface="Lucida Grande"/>
              </a:rPr>
              <a:t> = 0,1,…,M-1 </a:t>
            </a:r>
            <a:endParaRPr lang="en-US" dirty="0"/>
          </a:p>
          <a:p>
            <a:pPr>
              <a:buNone/>
            </a:pPr>
            <a:r>
              <a:rPr lang="en-US" dirty="0"/>
              <a:t>	</a:t>
            </a:r>
            <a:r>
              <a:rPr lang="en-US" dirty="0" err="1">
                <a:latin typeface="Lucida Grande"/>
                <a:cs typeface="Lucida Grande"/>
              </a:rPr>
              <a:t>b</a:t>
            </a:r>
            <a:r>
              <a:rPr lang="en-US" baseline="-25000" dirty="0" err="1">
                <a:latin typeface="Lucida Grande"/>
                <a:cs typeface="Lucida Grande"/>
              </a:rPr>
              <a:t>j</a:t>
            </a:r>
            <a:r>
              <a:rPr lang="en-US" dirty="0" err="1">
                <a:latin typeface="Lucida Grande"/>
                <a:cs typeface="Lucida Grande"/>
              </a:rPr>
              <a:t>(k</a:t>
            </a:r>
            <a:r>
              <a:rPr lang="en-US" dirty="0">
                <a:latin typeface="Lucida Grande"/>
                <a:cs typeface="Lucida Grande"/>
              </a:rPr>
              <a:t>) = </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(j)/</a:t>
            </a:r>
            <a:r>
              <a:rPr lang="en-US" dirty="0" err="1">
                <a:latin typeface="Lucida Grande"/>
                <a:cs typeface="Lucida Grande"/>
              </a:rPr>
              <a:t>Σ</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(j</a:t>
            </a:r>
            <a:r>
              <a:rPr lang="en-US" dirty="0">
                <a:latin typeface="Lucida Grande"/>
                <a:ea typeface="Lucida Grande"/>
                <a:cs typeface="Lucida Grande"/>
              </a:rPr>
              <a:t>)</a:t>
            </a:r>
            <a:endParaRPr lang="en-US" dirty="0">
              <a:latin typeface="Lucida Grande"/>
              <a:cs typeface="Lucida Grande"/>
            </a:endParaRPr>
          </a:p>
          <a:p>
            <a:pPr lvl="1"/>
            <a:r>
              <a:rPr lang="en-US" dirty="0"/>
              <a:t>Both sums from from </a:t>
            </a:r>
            <a:r>
              <a:rPr lang="en-US" dirty="0" err="1">
                <a:latin typeface="Lucida Grande"/>
                <a:cs typeface="Lucida Grande"/>
              </a:rPr>
              <a:t>t</a:t>
            </a:r>
            <a:r>
              <a:rPr lang="en-US" dirty="0">
                <a:latin typeface="Lucida Grande"/>
                <a:cs typeface="Lucida Grande"/>
              </a:rPr>
              <a:t> = 0 </a:t>
            </a:r>
            <a:r>
              <a:rPr lang="en-US" dirty="0"/>
              <a:t>to </a:t>
            </a:r>
            <a:r>
              <a:rPr lang="en-US" dirty="0">
                <a:latin typeface="Lucida Grande"/>
                <a:cs typeface="Lucida Grande"/>
              </a:rPr>
              <a:t>T-1</a:t>
            </a:r>
            <a:r>
              <a:rPr lang="en-US" dirty="0"/>
              <a:t> but only </a:t>
            </a:r>
            <a:r>
              <a:rPr lang="en-US" dirty="0" err="1">
                <a:latin typeface="Lucida Grande"/>
                <a:cs typeface="Lucida Grande"/>
              </a:rPr>
              <a:t>t</a:t>
            </a:r>
            <a:r>
              <a:rPr lang="en-US" dirty="0"/>
              <a:t> for which </a:t>
            </a:r>
            <a:r>
              <a:rPr lang="en-US" dirty="0" err="1">
                <a:latin typeface="Lucida Grande"/>
                <a:cs typeface="Lucida Grande"/>
              </a:rPr>
              <a:t>O</a:t>
            </a:r>
            <a:r>
              <a:rPr lang="en-US" baseline="-25000" dirty="0" err="1">
                <a:latin typeface="Lucida Grande"/>
                <a:cs typeface="Lucida Grande"/>
              </a:rPr>
              <a:t>t</a:t>
            </a:r>
            <a:r>
              <a:rPr lang="en-US" dirty="0">
                <a:latin typeface="Lucida Grande"/>
                <a:cs typeface="Lucida Grande"/>
              </a:rPr>
              <a:t> = </a:t>
            </a:r>
            <a:r>
              <a:rPr lang="en-US" dirty="0" err="1">
                <a:latin typeface="Lucida Grande"/>
                <a:cs typeface="Lucida Grande"/>
              </a:rPr>
              <a:t>k</a:t>
            </a:r>
            <a:r>
              <a:rPr lang="en-US" dirty="0">
                <a:latin typeface="Lucida Grande"/>
                <a:cs typeface="Lucida Grande"/>
              </a:rPr>
              <a:t> </a:t>
            </a:r>
            <a:r>
              <a:rPr lang="en-US" dirty="0"/>
              <a:t>are counted in numerator</a:t>
            </a:r>
          </a:p>
          <a:p>
            <a:r>
              <a:rPr lang="en-US" dirty="0"/>
              <a:t>Why does this work?</a:t>
            </a:r>
          </a:p>
        </p:txBody>
      </p:sp>
      <p:sp>
        <p:nvSpPr>
          <p:cNvPr id="4" name="Slide Number Placeholder 3"/>
          <p:cNvSpPr>
            <a:spLocks noGrp="1"/>
          </p:cNvSpPr>
          <p:nvPr>
            <p:ph type="sldNum" sz="quarter" idx="4"/>
          </p:nvPr>
        </p:nvSpPr>
        <p:spPr/>
        <p:txBody>
          <a:bodyPr/>
          <a:lstStyle/>
          <a:p>
            <a:fld id="{E4131050-4FF2-0646-B549-420EB1446C49}" type="slidenum">
              <a:rPr lang="en-US" smtClean="0"/>
              <a:pPr/>
              <a:t>39</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Markov Chain</a:t>
            </a:r>
          </a:p>
        </p:txBody>
      </p:sp>
      <p:sp>
        <p:nvSpPr>
          <p:cNvPr id="3" name="Content Placeholder 2"/>
          <p:cNvSpPr>
            <a:spLocks noGrp="1"/>
          </p:cNvSpPr>
          <p:nvPr>
            <p:ph idx="1"/>
          </p:nvPr>
        </p:nvSpPr>
        <p:spPr>
          <a:xfrm>
            <a:off x="367553" y="1600200"/>
            <a:ext cx="5849037" cy="4332299"/>
          </a:xfrm>
        </p:spPr>
        <p:txBody>
          <a:bodyPr>
            <a:normAutofit/>
          </a:bodyPr>
          <a:lstStyle/>
          <a:p>
            <a:r>
              <a:rPr lang="en-US" dirty="0"/>
              <a:t>Suppose we’re interested in average annual temperature</a:t>
            </a:r>
          </a:p>
          <a:p>
            <a:pPr lvl="1"/>
            <a:r>
              <a:rPr lang="en-US" dirty="0"/>
              <a:t>Only consider Hot and Cold</a:t>
            </a:r>
          </a:p>
          <a:p>
            <a:r>
              <a:rPr lang="en-US" dirty="0"/>
              <a:t>From recorded history,  obtain probabilities for</a:t>
            </a:r>
            <a:r>
              <a:rPr lang="is-IS" dirty="0"/>
              <a:t>…</a:t>
            </a:r>
            <a:endParaRPr lang="en-US" dirty="0"/>
          </a:p>
          <a:p>
            <a:pPr lvl="1"/>
            <a:r>
              <a:rPr lang="en-US" dirty="0"/>
              <a:t>Year-to-year transitions</a:t>
            </a:r>
          </a:p>
          <a:p>
            <a:pPr lvl="1"/>
            <a:r>
              <a:rPr lang="en-US" dirty="0"/>
              <a:t>Based on thermometer readings for recent years</a:t>
            </a:r>
          </a:p>
        </p:txBody>
      </p:sp>
      <p:sp>
        <p:nvSpPr>
          <p:cNvPr id="8" name="Oval 7"/>
          <p:cNvSpPr/>
          <p:nvPr/>
        </p:nvSpPr>
        <p:spPr>
          <a:xfrm>
            <a:off x="7575089" y="1895560"/>
            <a:ext cx="934519" cy="866096"/>
          </a:xfrm>
          <a:prstGeom prst="ellipse">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7855644" y="2097105"/>
            <a:ext cx="410690" cy="461665"/>
          </a:xfrm>
          <a:prstGeom prst="rect">
            <a:avLst/>
          </a:prstGeom>
          <a:noFill/>
        </p:spPr>
        <p:txBody>
          <a:bodyPr wrap="none" rtlCol="0">
            <a:spAutoFit/>
          </a:bodyPr>
          <a:lstStyle/>
          <a:p>
            <a:r>
              <a:rPr lang="en-US" sz="2400" dirty="0">
                <a:latin typeface="Lucida Grande" panose="020B0600040502020204" pitchFamily="34" charset="0"/>
                <a:cs typeface="Lucida Grande" panose="020B0600040502020204" pitchFamily="34" charset="0"/>
              </a:rPr>
              <a:t>H</a:t>
            </a:r>
          </a:p>
        </p:txBody>
      </p:sp>
      <p:sp>
        <p:nvSpPr>
          <p:cNvPr id="10" name="Oval 9"/>
          <p:cNvSpPr/>
          <p:nvPr/>
        </p:nvSpPr>
        <p:spPr>
          <a:xfrm>
            <a:off x="7579829" y="3908728"/>
            <a:ext cx="934519" cy="866096"/>
          </a:xfrm>
          <a:prstGeom prst="ellipse">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7860384" y="4110273"/>
            <a:ext cx="397866" cy="461665"/>
          </a:xfrm>
          <a:prstGeom prst="rect">
            <a:avLst/>
          </a:prstGeom>
          <a:noFill/>
        </p:spPr>
        <p:txBody>
          <a:bodyPr wrap="none" rtlCol="0">
            <a:spAutoFit/>
          </a:bodyPr>
          <a:lstStyle/>
          <a:p>
            <a:r>
              <a:rPr lang="en-US" sz="2400" dirty="0">
                <a:latin typeface="Lucida Grande" panose="020B0600040502020204" pitchFamily="34" charset="0"/>
                <a:cs typeface="Lucida Grande" panose="020B0600040502020204" pitchFamily="34" charset="0"/>
              </a:rPr>
              <a:t>C</a:t>
            </a:r>
          </a:p>
        </p:txBody>
      </p:sp>
      <p:cxnSp>
        <p:nvCxnSpPr>
          <p:cNvPr id="15" name="Curved Connector 14"/>
          <p:cNvCxnSpPr>
            <a:stCxn id="8" idx="2"/>
            <a:endCxn id="10" idx="2"/>
          </p:cNvCxnSpPr>
          <p:nvPr/>
        </p:nvCxnSpPr>
        <p:spPr>
          <a:xfrm rot="10800000" flipH="1" flipV="1">
            <a:off x="7575089" y="2328608"/>
            <a:ext cx="4740" cy="2013168"/>
          </a:xfrm>
          <a:prstGeom prst="curvedConnector3">
            <a:avLst>
              <a:gd name="adj1" fmla="val -4822785"/>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Curved Connector 16"/>
          <p:cNvCxnSpPr>
            <a:stCxn id="10" idx="6"/>
            <a:endCxn id="8" idx="6"/>
          </p:cNvCxnSpPr>
          <p:nvPr/>
        </p:nvCxnSpPr>
        <p:spPr>
          <a:xfrm flipH="1" flipV="1">
            <a:off x="8509608" y="2328608"/>
            <a:ext cx="4740" cy="2013168"/>
          </a:xfrm>
          <a:prstGeom prst="curvedConnector3">
            <a:avLst>
              <a:gd name="adj1" fmla="val -4822785"/>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7752674" y="1230868"/>
            <a:ext cx="476926" cy="369332"/>
          </a:xfrm>
          <a:prstGeom prst="rect">
            <a:avLst/>
          </a:prstGeom>
          <a:noFill/>
        </p:spPr>
        <p:txBody>
          <a:bodyPr wrap="none" rtlCol="0">
            <a:spAutoFit/>
          </a:bodyPr>
          <a:lstStyle/>
          <a:p>
            <a:r>
              <a:rPr lang="en-US" dirty="0"/>
              <a:t>0.7</a:t>
            </a:r>
          </a:p>
        </p:txBody>
      </p:sp>
      <p:sp>
        <p:nvSpPr>
          <p:cNvPr id="71" name="TextBox 70"/>
          <p:cNvSpPr txBox="1"/>
          <p:nvPr/>
        </p:nvSpPr>
        <p:spPr>
          <a:xfrm>
            <a:off x="7752674" y="5040868"/>
            <a:ext cx="476926" cy="369332"/>
          </a:xfrm>
          <a:prstGeom prst="rect">
            <a:avLst/>
          </a:prstGeom>
          <a:noFill/>
        </p:spPr>
        <p:txBody>
          <a:bodyPr wrap="none" rtlCol="0">
            <a:spAutoFit/>
          </a:bodyPr>
          <a:lstStyle/>
          <a:p>
            <a:r>
              <a:rPr lang="en-US" dirty="0"/>
              <a:t>0.6</a:t>
            </a:r>
          </a:p>
        </p:txBody>
      </p:sp>
      <p:sp>
        <p:nvSpPr>
          <p:cNvPr id="72" name="TextBox 71"/>
          <p:cNvSpPr txBox="1"/>
          <p:nvPr/>
        </p:nvSpPr>
        <p:spPr>
          <a:xfrm>
            <a:off x="6762074" y="3135868"/>
            <a:ext cx="476926" cy="369332"/>
          </a:xfrm>
          <a:prstGeom prst="rect">
            <a:avLst/>
          </a:prstGeom>
          <a:noFill/>
        </p:spPr>
        <p:txBody>
          <a:bodyPr wrap="none" rtlCol="0">
            <a:spAutoFit/>
          </a:bodyPr>
          <a:lstStyle/>
          <a:p>
            <a:r>
              <a:rPr lang="en-US" dirty="0"/>
              <a:t>0.3</a:t>
            </a:r>
          </a:p>
        </p:txBody>
      </p:sp>
      <p:sp>
        <p:nvSpPr>
          <p:cNvPr id="73" name="TextBox 72"/>
          <p:cNvSpPr txBox="1"/>
          <p:nvPr/>
        </p:nvSpPr>
        <p:spPr>
          <a:xfrm>
            <a:off x="8153400" y="3135868"/>
            <a:ext cx="479618" cy="369332"/>
          </a:xfrm>
          <a:prstGeom prst="rect">
            <a:avLst/>
          </a:prstGeom>
          <a:noFill/>
        </p:spPr>
        <p:txBody>
          <a:bodyPr wrap="none" rtlCol="0">
            <a:spAutoFit/>
          </a:bodyPr>
          <a:lstStyle/>
          <a:p>
            <a:r>
              <a:rPr lang="en-US" dirty="0"/>
              <a:t>0.4</a:t>
            </a:r>
          </a:p>
        </p:txBody>
      </p:sp>
      <p:sp>
        <p:nvSpPr>
          <p:cNvPr id="20" name="Slide Number Placeholder 19"/>
          <p:cNvSpPr>
            <a:spLocks noGrp="1"/>
          </p:cNvSpPr>
          <p:nvPr>
            <p:ph type="sldNum" sz="quarter" idx="4"/>
          </p:nvPr>
        </p:nvSpPr>
        <p:spPr/>
        <p:txBody>
          <a:bodyPr/>
          <a:lstStyle/>
          <a:p>
            <a:fld id="{E4131050-4FF2-0646-B549-420EB1446C49}" type="slidenum">
              <a:rPr lang="en-US" smtClean="0"/>
              <a:pPr/>
              <a:t>4</a:t>
            </a:fld>
            <a:endParaRPr lang="en-US"/>
          </a:p>
        </p:txBody>
      </p:sp>
      <p:sp>
        <p:nvSpPr>
          <p:cNvPr id="21" name="Footer Placeholder 20"/>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cxnSp>
        <p:nvCxnSpPr>
          <p:cNvPr id="22" name="Curved Connector 21"/>
          <p:cNvCxnSpPr/>
          <p:nvPr/>
        </p:nvCxnSpPr>
        <p:spPr>
          <a:xfrm rot="16200000" flipV="1">
            <a:off x="8050803" y="1682496"/>
            <a:ext cx="1588" cy="660805"/>
          </a:xfrm>
          <a:prstGeom prst="curvedConnector3">
            <a:avLst>
              <a:gd name="adj1" fmla="val 2238268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3" name="Curved Connector 22"/>
          <p:cNvCxnSpPr/>
          <p:nvPr/>
        </p:nvCxnSpPr>
        <p:spPr>
          <a:xfrm rot="5400000">
            <a:off x="8025809" y="4318592"/>
            <a:ext cx="1588" cy="660805"/>
          </a:xfrm>
          <a:prstGeom prst="curvedConnector3">
            <a:avLst>
              <a:gd name="adj1" fmla="val 2238268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3</a:t>
            </a:r>
          </a:p>
        </p:txBody>
      </p:sp>
      <p:sp>
        <p:nvSpPr>
          <p:cNvPr id="3" name="Content Placeholder 2"/>
          <p:cNvSpPr>
            <a:spLocks noGrp="1"/>
          </p:cNvSpPr>
          <p:nvPr>
            <p:ph idx="1"/>
          </p:nvPr>
        </p:nvSpPr>
        <p:spPr/>
        <p:txBody>
          <a:bodyPr>
            <a:normAutofit/>
          </a:bodyPr>
          <a:lstStyle/>
          <a:p>
            <a:r>
              <a:rPr lang="en-US" dirty="0"/>
              <a:t>To summarize…</a:t>
            </a:r>
          </a:p>
          <a:p>
            <a:pPr marL="514350" indent="-514350">
              <a:buFont typeface="+mj-lt"/>
              <a:buAutoNum type="arabicPeriod"/>
            </a:pPr>
            <a:r>
              <a:rPr lang="en-US" dirty="0"/>
              <a:t>Initialize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t>
            </a:r>
          </a:p>
          <a:p>
            <a:pPr marL="514350" indent="-514350">
              <a:buFont typeface="+mj-lt"/>
              <a:buAutoNum type="arabicPeriod"/>
            </a:pPr>
            <a:r>
              <a:rPr lang="en-US" dirty="0"/>
              <a:t>Compute </a:t>
            </a:r>
            <a:r>
              <a:rPr lang="en-US" dirty="0" err="1">
                <a:latin typeface="Lucida Grande"/>
                <a:ea typeface="Lucida Grande"/>
                <a:cs typeface="Lucida Grande"/>
              </a:rPr>
              <a:t>α</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a:t>
            </a:r>
            <a:r>
              <a:rPr lang="en-US" dirty="0" err="1">
                <a:latin typeface="Lucida Grande"/>
                <a:ea typeface="Lucida Grande"/>
                <a:cs typeface="Lucida Grande"/>
              </a:rPr>
              <a:t>β</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(i,j</a:t>
            </a:r>
            <a:r>
              <a:rPr lang="en-US" dirty="0">
                <a:latin typeface="Lucida Grande"/>
                <a:ea typeface="Lucida Grande"/>
                <a:cs typeface="Lucida Grande"/>
              </a:rPr>
              <a:t>)</a:t>
            </a:r>
            <a:r>
              <a:rPr lang="en-US" dirty="0">
                <a:latin typeface="Lucida Grande"/>
                <a:cs typeface="Lucida Grande"/>
              </a:rPr>
              <a:t>, </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a:t>
            </a:r>
            <a:r>
              <a:rPr lang="en-US" dirty="0">
                <a:latin typeface="Lucida Grande"/>
                <a:ea typeface="Lucida Grande"/>
                <a:cs typeface="Lucida Grande"/>
              </a:rPr>
              <a:t>)</a:t>
            </a:r>
            <a:r>
              <a:rPr lang="en-US" dirty="0">
                <a:latin typeface="Lucida Grande"/>
                <a:cs typeface="Lucida Grande"/>
              </a:rPr>
              <a:t> </a:t>
            </a:r>
            <a:endParaRPr lang="en-US" dirty="0"/>
          </a:p>
          <a:p>
            <a:pPr marL="514350" indent="-514350">
              <a:buFont typeface="+mj-lt"/>
              <a:buAutoNum type="arabicPeriod"/>
            </a:pPr>
            <a:r>
              <a:rPr lang="en-US" dirty="0"/>
              <a:t>Re-estimate the model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t>
            </a:r>
          </a:p>
          <a:p>
            <a:pPr marL="514350" indent="-514350">
              <a:buFont typeface="+mj-lt"/>
              <a:buAutoNum type="arabicPeriod"/>
            </a:pPr>
            <a:r>
              <a:rPr lang="en-US" dirty="0"/>
              <a:t>If </a:t>
            </a:r>
            <a:r>
              <a:rPr lang="en-US" dirty="0">
                <a:latin typeface="Lucida Grande"/>
                <a:cs typeface="Lucida Grande"/>
              </a:rPr>
              <a:t>P(O|</a:t>
            </a:r>
            <a:r>
              <a:rPr lang="en-US" dirty="0">
                <a:latin typeface="Lucida Grande"/>
                <a:ea typeface="Lucida Grande"/>
                <a:cs typeface="Lucida Grande"/>
              </a:rPr>
              <a:t>λ)</a:t>
            </a:r>
            <a:r>
              <a:rPr lang="en-US" dirty="0"/>
              <a:t> increases by more than </a:t>
            </a:r>
            <a:r>
              <a:rPr lang="en-US" dirty="0" err="1"/>
              <a:t>ε</a:t>
            </a:r>
            <a:r>
              <a:rPr lang="en-US" dirty="0"/>
              <a:t> (where </a:t>
            </a:r>
            <a:r>
              <a:rPr lang="en-US" dirty="0" err="1"/>
              <a:t>ε</a:t>
            </a:r>
            <a:r>
              <a:rPr lang="en-US" dirty="0"/>
              <a:t> is small), </a:t>
            </a:r>
            <a:r>
              <a:rPr lang="en-US" dirty="0" err="1"/>
              <a:t>goto</a:t>
            </a:r>
            <a:r>
              <a:rPr lang="en-US" dirty="0"/>
              <a:t> 2</a:t>
            </a:r>
          </a:p>
        </p:txBody>
      </p:sp>
      <p:sp>
        <p:nvSpPr>
          <p:cNvPr id="4" name="Slide Number Placeholder 3"/>
          <p:cNvSpPr>
            <a:spLocks noGrp="1"/>
          </p:cNvSpPr>
          <p:nvPr>
            <p:ph type="sldNum" sz="quarter" idx="4"/>
          </p:nvPr>
        </p:nvSpPr>
        <p:spPr/>
        <p:txBody>
          <a:bodyPr/>
          <a:lstStyle/>
          <a:p>
            <a:fld id="{E4131050-4FF2-0646-B549-420EB1446C49}" type="slidenum">
              <a:rPr lang="en-US" smtClean="0"/>
              <a:pPr/>
              <a:t>40</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3</a:t>
            </a:r>
          </a:p>
        </p:txBody>
      </p:sp>
      <p:sp>
        <p:nvSpPr>
          <p:cNvPr id="3" name="Content Placeholder 2"/>
          <p:cNvSpPr>
            <a:spLocks noGrp="1"/>
          </p:cNvSpPr>
          <p:nvPr>
            <p:ph idx="1"/>
          </p:nvPr>
        </p:nvSpPr>
        <p:spPr>
          <a:xfrm>
            <a:off x="457200" y="1600200"/>
            <a:ext cx="8229600" cy="4495800"/>
          </a:xfrm>
        </p:spPr>
        <p:txBody>
          <a:bodyPr>
            <a:normAutofit fontScale="92500" lnSpcReduction="10000"/>
          </a:bodyPr>
          <a:lstStyle/>
          <a:p>
            <a:r>
              <a:rPr lang="en-US" dirty="0"/>
              <a:t>Some fine points…</a:t>
            </a:r>
          </a:p>
          <a:p>
            <a:r>
              <a:rPr lang="en-US" dirty="0"/>
              <a:t>Model initialization</a:t>
            </a:r>
          </a:p>
          <a:p>
            <a:pPr lvl="1"/>
            <a:r>
              <a:rPr lang="en-US" dirty="0"/>
              <a:t>If we have a good guess for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then we can use it for initialization</a:t>
            </a:r>
          </a:p>
          <a:p>
            <a:pPr lvl="1"/>
            <a:r>
              <a:rPr lang="en-US" dirty="0"/>
              <a:t>If not, let </a:t>
            </a:r>
            <a:r>
              <a:rPr lang="en-US" dirty="0" err="1">
                <a:latin typeface="Lucida Grande"/>
                <a:ea typeface="Lucida Grande"/>
                <a:cs typeface="Lucida Grande"/>
              </a:rPr>
              <a:t>π</a:t>
            </a:r>
            <a:r>
              <a:rPr lang="en-US" baseline="-25000" dirty="0" err="1">
                <a:latin typeface="Lucida Grande"/>
                <a:ea typeface="Lucida Grande"/>
                <a:cs typeface="Lucida Grande"/>
              </a:rPr>
              <a:t>i</a:t>
            </a:r>
            <a:r>
              <a:rPr lang="en-US" dirty="0">
                <a:latin typeface="Lucida Grande"/>
                <a:ea typeface="Lucida Grande"/>
                <a:cs typeface="Lucida Grande"/>
              </a:rPr>
              <a:t> ≈ 1/N, </a:t>
            </a:r>
            <a:r>
              <a:rPr lang="en-US" dirty="0" err="1">
                <a:latin typeface="Lucida Grande"/>
                <a:ea typeface="Lucida Grande"/>
                <a:cs typeface="Lucida Grande"/>
              </a:rPr>
              <a:t>a</a:t>
            </a:r>
            <a:r>
              <a:rPr lang="en-US" baseline="-25000" dirty="0" err="1">
                <a:latin typeface="Lucida Grande"/>
                <a:ea typeface="Lucida Grande"/>
                <a:cs typeface="Lucida Grande"/>
              </a:rPr>
              <a:t>i,j</a:t>
            </a:r>
            <a:r>
              <a:rPr lang="en-US" baseline="-25000" dirty="0">
                <a:latin typeface="Lucida Grande"/>
                <a:ea typeface="Lucida Grande"/>
                <a:cs typeface="Lucida Grande"/>
              </a:rPr>
              <a:t> </a:t>
            </a:r>
            <a:r>
              <a:rPr lang="en-US" dirty="0">
                <a:latin typeface="Lucida Grande"/>
                <a:ea typeface="Lucida Grande"/>
                <a:cs typeface="Lucida Grande"/>
              </a:rPr>
              <a:t>≈ 1/N, </a:t>
            </a:r>
            <a:r>
              <a:rPr lang="en-US" dirty="0" err="1">
                <a:latin typeface="Lucida Grande"/>
                <a:cs typeface="Lucida Grande"/>
              </a:rPr>
              <a:t>b</a:t>
            </a:r>
            <a:r>
              <a:rPr lang="en-US" baseline="-25000" dirty="0" err="1">
                <a:latin typeface="Lucida Grande"/>
                <a:cs typeface="Lucida Grande"/>
              </a:rPr>
              <a:t>j</a:t>
            </a:r>
            <a:r>
              <a:rPr lang="en-US" dirty="0" err="1">
                <a:latin typeface="Lucida Grande"/>
                <a:cs typeface="Lucida Grande"/>
              </a:rPr>
              <a:t>(k</a:t>
            </a:r>
            <a:r>
              <a:rPr lang="en-US" dirty="0">
                <a:latin typeface="Lucida Grande"/>
                <a:cs typeface="Lucida Grande"/>
              </a:rPr>
              <a:t>)</a:t>
            </a:r>
            <a:r>
              <a:rPr lang="en-US" dirty="0">
                <a:latin typeface="Lucida Grande"/>
                <a:ea typeface="Lucida Grande"/>
                <a:cs typeface="Lucida Grande"/>
              </a:rPr>
              <a:t> ≈ 1/M</a:t>
            </a:r>
            <a:endParaRPr lang="en-US" dirty="0"/>
          </a:p>
          <a:p>
            <a:pPr lvl="1"/>
            <a:r>
              <a:rPr lang="en-US" b="1" i="1" dirty="0"/>
              <a:t>Subject to row stochastic conditions</a:t>
            </a:r>
          </a:p>
          <a:p>
            <a:pPr lvl="1"/>
            <a:r>
              <a:rPr lang="en-US" dirty="0"/>
              <a:t>But, do </a:t>
            </a:r>
            <a:r>
              <a:rPr lang="en-US" b="1" i="1" dirty="0"/>
              <a:t>not</a:t>
            </a:r>
            <a:r>
              <a:rPr lang="en-US" dirty="0"/>
              <a:t> initialize to exactly uniform values</a:t>
            </a:r>
          </a:p>
          <a:p>
            <a:r>
              <a:rPr lang="en-US" dirty="0"/>
              <a:t>Stopping conditions</a:t>
            </a:r>
          </a:p>
          <a:p>
            <a:pPr lvl="1"/>
            <a:r>
              <a:rPr lang="en-US" dirty="0"/>
              <a:t>Stop after some number of iterations and/or…</a:t>
            </a:r>
          </a:p>
          <a:p>
            <a:pPr lvl="1"/>
            <a:r>
              <a:rPr lang="en-US" dirty="0"/>
              <a:t>Stop if increase in </a:t>
            </a:r>
            <a:r>
              <a:rPr lang="en-US" dirty="0">
                <a:latin typeface="Lucida Grande"/>
                <a:cs typeface="Lucida Grande"/>
              </a:rPr>
              <a:t>P(O|</a:t>
            </a:r>
            <a:r>
              <a:rPr lang="en-US" dirty="0">
                <a:latin typeface="Lucida Grande"/>
                <a:ea typeface="Lucida Grande"/>
                <a:cs typeface="Lucida Grande"/>
              </a:rPr>
              <a:t>λ) </a:t>
            </a:r>
            <a:r>
              <a:rPr lang="en-US" dirty="0"/>
              <a:t>is “too small”</a:t>
            </a:r>
          </a:p>
        </p:txBody>
      </p:sp>
      <p:sp>
        <p:nvSpPr>
          <p:cNvPr id="4" name="Slide Number Placeholder 3"/>
          <p:cNvSpPr>
            <a:spLocks noGrp="1"/>
          </p:cNvSpPr>
          <p:nvPr>
            <p:ph type="sldNum" sz="quarter" idx="4"/>
          </p:nvPr>
        </p:nvSpPr>
        <p:spPr/>
        <p:txBody>
          <a:bodyPr/>
          <a:lstStyle/>
          <a:p>
            <a:fld id="{E4131050-4FF2-0646-B549-420EB1446C49}" type="slidenum">
              <a:rPr lang="en-US" smtClean="0"/>
              <a:pPr/>
              <a:t>41</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as Discrete Hill Climb</a:t>
            </a:r>
          </a:p>
        </p:txBody>
      </p:sp>
      <p:sp>
        <p:nvSpPr>
          <p:cNvPr id="3" name="Content Placeholder 2"/>
          <p:cNvSpPr>
            <a:spLocks noGrp="1"/>
          </p:cNvSpPr>
          <p:nvPr>
            <p:ph idx="1"/>
          </p:nvPr>
        </p:nvSpPr>
        <p:spPr/>
        <p:txBody>
          <a:bodyPr>
            <a:normAutofit/>
          </a:bodyPr>
          <a:lstStyle/>
          <a:p>
            <a:r>
              <a:rPr lang="en-US" dirty="0"/>
              <a:t>Algorithm on previous slides shows that HMM is a “discrete hill climb”</a:t>
            </a:r>
          </a:p>
          <a:p>
            <a:r>
              <a:rPr lang="en-US" dirty="0"/>
              <a:t>HMM consists of discrete states, </a:t>
            </a:r>
            <a:r>
              <a:rPr lang="en-US" dirty="0" err="1">
                <a:latin typeface="Lucida Grande"/>
                <a:ea typeface="Lucida Grande"/>
                <a:cs typeface="Lucida Grande"/>
              </a:rPr>
              <a:t>X</a:t>
            </a:r>
            <a:r>
              <a:rPr lang="en-US" baseline="-25000" dirty="0" err="1">
                <a:latin typeface="Lucida Grande"/>
                <a:ea typeface="Lucida Grande"/>
                <a:cs typeface="Lucida Grande"/>
              </a:rPr>
              <a:t>t</a:t>
            </a:r>
            <a:r>
              <a:rPr lang="en-US" dirty="0"/>
              <a:t> </a:t>
            </a:r>
          </a:p>
          <a:p>
            <a:pPr lvl="1"/>
            <a:r>
              <a:rPr lang="en-US" dirty="0"/>
              <a:t>“Climb” on the elements of the matrices</a:t>
            </a:r>
          </a:p>
          <a:p>
            <a:r>
              <a:rPr lang="en-US" dirty="0"/>
              <a:t>And re-estimation process improves model by modifying parameters</a:t>
            </a:r>
          </a:p>
          <a:p>
            <a:pPr lvl="1"/>
            <a:r>
              <a:rPr lang="en-US" dirty="0"/>
              <a:t>So, “climbs” toward improved model</a:t>
            </a:r>
          </a:p>
          <a:p>
            <a:pPr lvl="1"/>
            <a:r>
              <a:rPr lang="en-US" dirty="0"/>
              <a:t>This happens in a high-dimensional space  </a:t>
            </a:r>
          </a:p>
        </p:txBody>
      </p:sp>
      <p:sp>
        <p:nvSpPr>
          <p:cNvPr id="4" name="Slide Number Placeholder 3"/>
          <p:cNvSpPr>
            <a:spLocks noGrp="1"/>
          </p:cNvSpPr>
          <p:nvPr>
            <p:ph type="sldNum" sz="quarter" idx="4"/>
          </p:nvPr>
        </p:nvSpPr>
        <p:spPr/>
        <p:txBody>
          <a:bodyPr/>
          <a:lstStyle/>
          <a:p>
            <a:fld id="{E4131050-4FF2-0646-B549-420EB1446C49}" type="slidenum">
              <a:rPr lang="en-US" smtClean="0"/>
              <a:pPr/>
              <a:t>42</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Programming</a:t>
            </a:r>
          </a:p>
        </p:txBody>
      </p:sp>
      <p:sp>
        <p:nvSpPr>
          <p:cNvPr id="3" name="Content Placeholder 2"/>
          <p:cNvSpPr>
            <a:spLocks noGrp="1"/>
          </p:cNvSpPr>
          <p:nvPr>
            <p:ph idx="1"/>
          </p:nvPr>
        </p:nvSpPr>
        <p:spPr/>
        <p:txBody>
          <a:bodyPr/>
          <a:lstStyle/>
          <a:p>
            <a:r>
              <a:rPr lang="en-US" dirty="0"/>
              <a:t>Brief detour…</a:t>
            </a:r>
          </a:p>
          <a:p>
            <a:r>
              <a:rPr lang="en-US" dirty="0"/>
              <a:t>For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as above, it’s easy to define a dynamic program (DP)</a:t>
            </a:r>
          </a:p>
          <a:p>
            <a:r>
              <a:rPr lang="en-US" dirty="0"/>
              <a:t>Executive summary:</a:t>
            </a:r>
          </a:p>
          <a:p>
            <a:pPr lvl="1"/>
            <a:r>
              <a:rPr lang="en-US" dirty="0"/>
              <a:t>DP is forward algorithm, with “sum” replaced by “max”</a:t>
            </a:r>
          </a:p>
          <a:p>
            <a:r>
              <a:rPr lang="en-US" dirty="0"/>
              <a:t>Details on next few slides</a:t>
            </a:r>
          </a:p>
        </p:txBody>
      </p:sp>
      <p:sp>
        <p:nvSpPr>
          <p:cNvPr id="4" name="Slide Number Placeholder 3"/>
          <p:cNvSpPr>
            <a:spLocks noGrp="1"/>
          </p:cNvSpPr>
          <p:nvPr>
            <p:ph type="sldNum" sz="quarter" idx="4"/>
          </p:nvPr>
        </p:nvSpPr>
        <p:spPr/>
        <p:txBody>
          <a:bodyPr/>
          <a:lstStyle/>
          <a:p>
            <a:fld id="{E4131050-4FF2-0646-B549-420EB1446C49}" type="slidenum">
              <a:rPr lang="en-US" smtClean="0"/>
              <a:pPr/>
              <a:t>43</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Programming</a:t>
            </a:r>
          </a:p>
        </p:txBody>
      </p:sp>
      <p:sp>
        <p:nvSpPr>
          <p:cNvPr id="3" name="Content Placeholder 2"/>
          <p:cNvSpPr>
            <a:spLocks noGrp="1"/>
          </p:cNvSpPr>
          <p:nvPr>
            <p:ph idx="1"/>
          </p:nvPr>
        </p:nvSpPr>
        <p:spPr/>
        <p:txBody>
          <a:bodyPr>
            <a:normAutofit fontScale="85000" lnSpcReduction="10000"/>
          </a:bodyPr>
          <a:lstStyle/>
          <a:p>
            <a:r>
              <a:rPr lang="en-US" dirty="0"/>
              <a:t>Let </a:t>
            </a:r>
            <a:r>
              <a:rPr lang="en-US" dirty="0">
                <a:latin typeface="Lucida Grande"/>
                <a:ea typeface="Lucida Grande"/>
                <a:cs typeface="Lucida Grande"/>
              </a:rPr>
              <a:t>δ</a:t>
            </a:r>
            <a:r>
              <a:rPr lang="en-US" baseline="-25000" dirty="0">
                <a:latin typeface="Lucida Grande"/>
                <a:cs typeface="Lucida Grande"/>
              </a:rPr>
              <a:t>0</a:t>
            </a:r>
            <a:r>
              <a:rPr lang="en-US" dirty="0">
                <a:latin typeface="Lucida Grande"/>
                <a:cs typeface="Lucida Grande"/>
              </a:rPr>
              <a:t>(i) = </a:t>
            </a:r>
            <a:r>
              <a:rPr lang="en-US" dirty="0" err="1">
                <a:latin typeface="Lucida Grande"/>
                <a:ea typeface="Lucida Grande"/>
                <a:cs typeface="Lucida Grande"/>
              </a:rPr>
              <a:t>π</a:t>
            </a:r>
            <a:r>
              <a:rPr lang="en-US" baseline="-25000" dirty="0" err="1">
                <a:latin typeface="Lucida Grande"/>
                <a:ea typeface="Lucida Grande"/>
                <a:cs typeface="Lucida Grande"/>
              </a:rPr>
              <a:t>i</a:t>
            </a:r>
            <a:r>
              <a:rPr lang="en-US" dirty="0">
                <a:latin typeface="Lucida Grande"/>
                <a:ea typeface="Lucida Grande"/>
                <a:cs typeface="Lucida Grande"/>
              </a:rPr>
              <a:t> b</a:t>
            </a:r>
            <a:r>
              <a:rPr lang="en-US" baseline="-25000" dirty="0">
                <a:latin typeface="Lucida Grande"/>
                <a:ea typeface="Lucida Grande"/>
                <a:cs typeface="Lucida Grande"/>
              </a:rPr>
              <a:t>i</a:t>
            </a:r>
            <a:r>
              <a:rPr lang="en-US" dirty="0">
                <a:latin typeface="Lucida Grande"/>
                <a:ea typeface="Lucida Grande"/>
                <a:cs typeface="Lucida Grande"/>
              </a:rPr>
              <a:t>(O</a:t>
            </a:r>
            <a:r>
              <a:rPr lang="en-US" baseline="-25000" dirty="0">
                <a:latin typeface="Lucida Grande"/>
                <a:ea typeface="Lucida Grande"/>
                <a:cs typeface="Lucida Grande"/>
              </a:rPr>
              <a:t>0</a:t>
            </a:r>
            <a:r>
              <a:rPr lang="en-US" dirty="0">
                <a:latin typeface="Lucida Grande"/>
                <a:ea typeface="Lucida Grande"/>
                <a:cs typeface="Lucida Grande"/>
              </a:rPr>
              <a:t>)</a:t>
            </a:r>
            <a:r>
              <a:rPr lang="en-US" dirty="0">
                <a:latin typeface="Lucida Grande"/>
                <a:cs typeface="Lucida Grande"/>
              </a:rPr>
              <a:t> </a:t>
            </a:r>
            <a:r>
              <a:rPr lang="en-US" dirty="0"/>
              <a:t>for </a:t>
            </a:r>
            <a:r>
              <a:rPr lang="en-US" dirty="0" err="1">
                <a:latin typeface="Lucida Grande"/>
                <a:cs typeface="Lucida Grande"/>
              </a:rPr>
              <a:t>i</a:t>
            </a:r>
            <a:r>
              <a:rPr lang="en-US" dirty="0">
                <a:latin typeface="Lucida Grande"/>
                <a:cs typeface="Lucida Grande"/>
              </a:rPr>
              <a:t>=0,1,…,N-1</a:t>
            </a:r>
            <a:r>
              <a:rPr lang="en-US" dirty="0"/>
              <a:t> </a:t>
            </a:r>
          </a:p>
          <a:p>
            <a:r>
              <a:rPr lang="en-US" dirty="0"/>
              <a:t>For </a:t>
            </a:r>
            <a:r>
              <a:rPr lang="en-US" dirty="0" err="1">
                <a:latin typeface="Lucida Grande"/>
                <a:cs typeface="Lucida Grande"/>
              </a:rPr>
              <a:t>t</a:t>
            </a:r>
            <a:r>
              <a:rPr lang="en-US" dirty="0">
                <a:latin typeface="Lucida Grande"/>
                <a:cs typeface="Lucida Grande"/>
              </a:rPr>
              <a:t>=1,2,…,T-1</a:t>
            </a:r>
            <a:r>
              <a:rPr lang="en-US" dirty="0"/>
              <a:t> and </a:t>
            </a:r>
            <a:r>
              <a:rPr lang="en-US" dirty="0" err="1">
                <a:latin typeface="Lucida Grande"/>
                <a:cs typeface="Lucida Grande"/>
              </a:rPr>
              <a:t>i</a:t>
            </a:r>
            <a:r>
              <a:rPr lang="en-US" dirty="0">
                <a:latin typeface="Lucida Grande"/>
                <a:cs typeface="Lucida Grande"/>
              </a:rPr>
              <a:t>=0,1,…,N-1</a:t>
            </a:r>
            <a:r>
              <a:rPr lang="en-US" dirty="0"/>
              <a:t> compute</a:t>
            </a:r>
          </a:p>
          <a:p>
            <a:pPr>
              <a:buNone/>
            </a:pPr>
            <a:r>
              <a:rPr lang="en-US" dirty="0"/>
              <a:t>	</a:t>
            </a:r>
            <a:r>
              <a:rPr lang="en-US" dirty="0" err="1">
                <a:latin typeface="Lucida Grande"/>
                <a:ea typeface="Lucida Grande"/>
                <a:cs typeface="Lucida Grande"/>
              </a:rPr>
              <a:t>δ</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max </a:t>
            </a:r>
            <a:r>
              <a:rPr lang="en-US" sz="4000" dirty="0">
                <a:latin typeface="Lucida Grande"/>
                <a:cs typeface="Lucida Grande"/>
              </a:rPr>
              <a:t>(</a:t>
            </a:r>
            <a:r>
              <a:rPr lang="en-US" dirty="0">
                <a:latin typeface="Lucida Grande"/>
                <a:ea typeface="Lucida Grande"/>
                <a:cs typeface="Lucida Grande"/>
              </a:rPr>
              <a:t>δ</a:t>
            </a:r>
            <a:r>
              <a:rPr lang="en-US" baseline="-25000" dirty="0">
                <a:latin typeface="Lucida Grande"/>
                <a:cs typeface="Lucida Grande"/>
              </a:rPr>
              <a:t>t-1</a:t>
            </a:r>
            <a:r>
              <a:rPr lang="en-US" dirty="0">
                <a:latin typeface="Lucida Grande"/>
                <a:cs typeface="Lucida Grande"/>
              </a:rPr>
              <a:t>(j)a</a:t>
            </a:r>
            <a:r>
              <a:rPr lang="en-US" baseline="-25000" dirty="0">
                <a:latin typeface="Lucida Grande"/>
                <a:cs typeface="Lucida Grande"/>
              </a:rPr>
              <a:t>ji</a:t>
            </a:r>
            <a:r>
              <a:rPr lang="en-US" sz="4000" dirty="0">
                <a:latin typeface="Lucida Grande"/>
                <a:cs typeface="Lucida Grande"/>
              </a:rPr>
              <a:t>)</a:t>
            </a:r>
            <a:r>
              <a:rPr lang="en-US" dirty="0">
                <a:latin typeface="Lucida Grande"/>
                <a:ea typeface="Lucida Grande"/>
                <a:cs typeface="Lucida Grande"/>
              </a:rPr>
              <a:t>b</a:t>
            </a:r>
            <a:r>
              <a:rPr lang="en-US" baseline="-25000" dirty="0">
                <a:latin typeface="Lucida Grande"/>
                <a:ea typeface="Lucida Grande"/>
                <a:cs typeface="Lucida Grande"/>
              </a:rPr>
              <a:t>i</a:t>
            </a:r>
            <a:r>
              <a:rPr lang="en-US" dirty="0">
                <a:latin typeface="Lucida Grande"/>
                <a:ea typeface="Lucida Grande"/>
                <a:cs typeface="Lucida Grande"/>
              </a:rPr>
              <a:t>(O</a:t>
            </a:r>
            <a:r>
              <a:rPr lang="en-US" baseline="-25000" dirty="0">
                <a:latin typeface="Lucida Grande"/>
                <a:ea typeface="Lucida Grande"/>
                <a:cs typeface="Lucida Grande"/>
              </a:rPr>
              <a:t>t</a:t>
            </a:r>
            <a:r>
              <a:rPr lang="en-US" dirty="0">
                <a:latin typeface="Lucida Grande"/>
                <a:ea typeface="Lucida Grande"/>
                <a:cs typeface="Lucida Grande"/>
              </a:rPr>
              <a:t>)</a:t>
            </a:r>
            <a:r>
              <a:rPr lang="en-US" dirty="0">
                <a:latin typeface="Lucida Grande"/>
                <a:cs typeface="Lucida Grande"/>
              </a:rPr>
              <a:t> </a:t>
            </a:r>
            <a:endParaRPr lang="en-US" dirty="0"/>
          </a:p>
          <a:p>
            <a:pPr lvl="1"/>
            <a:r>
              <a:rPr lang="en-US" dirty="0"/>
              <a:t>Where the </a:t>
            </a:r>
            <a:r>
              <a:rPr lang="en-US" dirty="0">
                <a:latin typeface="Lucida Grande"/>
                <a:cs typeface="Lucida Grande"/>
              </a:rPr>
              <a:t>max</a:t>
            </a:r>
            <a:r>
              <a:rPr lang="en-US" dirty="0"/>
              <a:t> is over </a:t>
            </a:r>
            <a:r>
              <a:rPr lang="en-US" dirty="0" err="1">
                <a:latin typeface="Lucida Grande"/>
                <a:cs typeface="Lucida Grande"/>
              </a:rPr>
              <a:t>j</a:t>
            </a:r>
            <a:r>
              <a:rPr lang="en-US" dirty="0"/>
              <a:t> in </a:t>
            </a:r>
            <a:r>
              <a:rPr lang="en-US" dirty="0">
                <a:latin typeface="Lucida Grande"/>
                <a:cs typeface="Lucida Grande"/>
              </a:rPr>
              <a:t>{0,1,…,N-1}</a:t>
            </a:r>
          </a:p>
          <a:p>
            <a:r>
              <a:rPr lang="en-US" dirty="0"/>
              <a:t>Note that at each </a:t>
            </a:r>
            <a:r>
              <a:rPr lang="en-US" dirty="0" err="1">
                <a:latin typeface="Lucida Grande"/>
                <a:cs typeface="Lucida Grande"/>
              </a:rPr>
              <a:t>t</a:t>
            </a:r>
            <a:r>
              <a:rPr lang="en-US" dirty="0"/>
              <a:t>, the DP computes best path for each state, up to that point</a:t>
            </a:r>
          </a:p>
          <a:p>
            <a:r>
              <a:rPr lang="en-US" dirty="0"/>
              <a:t>So, probability of best path is </a:t>
            </a:r>
            <a:r>
              <a:rPr lang="en-US" dirty="0">
                <a:latin typeface="Lucida Grande"/>
                <a:cs typeface="Lucida Grande"/>
              </a:rPr>
              <a:t>max </a:t>
            </a:r>
            <a:r>
              <a:rPr lang="en-US" dirty="0">
                <a:latin typeface="Lucida Grande"/>
                <a:ea typeface="Lucida Grande"/>
                <a:cs typeface="Lucida Grande"/>
              </a:rPr>
              <a:t>δ</a:t>
            </a:r>
            <a:r>
              <a:rPr lang="en-US" baseline="-25000" dirty="0">
                <a:latin typeface="Lucida Grande"/>
                <a:cs typeface="Lucida Grande"/>
              </a:rPr>
              <a:t>T-1</a:t>
            </a:r>
            <a:r>
              <a:rPr lang="en-US" dirty="0">
                <a:latin typeface="Lucida Grande"/>
                <a:cs typeface="Lucida Grande"/>
              </a:rPr>
              <a:t>(j)</a:t>
            </a:r>
            <a:endParaRPr lang="en-US" dirty="0"/>
          </a:p>
          <a:p>
            <a:r>
              <a:rPr lang="en-US" dirty="0"/>
              <a:t>This max gives the highest probability</a:t>
            </a:r>
            <a:endParaRPr lang="en-US" b="1" i="1" dirty="0"/>
          </a:p>
          <a:p>
            <a:pPr lvl="1"/>
            <a:r>
              <a:rPr lang="en-US" dirty="0"/>
              <a:t>Not the best path, for that, see next few slides</a:t>
            </a:r>
          </a:p>
        </p:txBody>
      </p:sp>
      <p:sp>
        <p:nvSpPr>
          <p:cNvPr id="4" name="Slide Number Placeholder 3"/>
          <p:cNvSpPr>
            <a:spLocks noGrp="1"/>
          </p:cNvSpPr>
          <p:nvPr>
            <p:ph type="sldNum" sz="quarter" idx="4"/>
          </p:nvPr>
        </p:nvSpPr>
        <p:spPr/>
        <p:txBody>
          <a:bodyPr/>
          <a:lstStyle/>
          <a:p>
            <a:fld id="{E4131050-4FF2-0646-B549-420EB1446C49}" type="slidenum">
              <a:rPr lang="en-US" smtClean="0"/>
              <a:pPr/>
              <a:t>44</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8942"/>
            <a:ext cx="8229600" cy="1143000"/>
          </a:xfrm>
        </p:spPr>
        <p:txBody>
          <a:bodyPr/>
          <a:lstStyle/>
          <a:p>
            <a:r>
              <a:rPr lang="en-US" dirty="0"/>
              <a:t>Dynamic Programming</a:t>
            </a:r>
          </a:p>
        </p:txBody>
      </p:sp>
      <p:sp>
        <p:nvSpPr>
          <p:cNvPr id="3" name="Content Placeholder 2"/>
          <p:cNvSpPr>
            <a:spLocks noGrp="1"/>
          </p:cNvSpPr>
          <p:nvPr>
            <p:ph idx="1"/>
          </p:nvPr>
        </p:nvSpPr>
        <p:spPr>
          <a:xfrm>
            <a:off x="685800" y="1676400"/>
            <a:ext cx="8229600" cy="4495800"/>
          </a:xfrm>
        </p:spPr>
        <p:txBody>
          <a:bodyPr>
            <a:normAutofit fontScale="62500" lnSpcReduction="20000"/>
          </a:bodyPr>
          <a:lstStyle/>
          <a:p>
            <a:pPr>
              <a:lnSpc>
                <a:spcPct val="120000"/>
              </a:lnSpc>
            </a:pPr>
            <a:r>
              <a:rPr lang="en-US" sz="4000" dirty="0"/>
              <a:t>To determine optimal path</a:t>
            </a:r>
          </a:p>
          <a:p>
            <a:pPr lvl="1">
              <a:lnSpc>
                <a:spcPct val="120000"/>
              </a:lnSpc>
            </a:pPr>
            <a:r>
              <a:rPr lang="en-US" sz="3400" dirty="0"/>
              <a:t>While computing deltas, keep track of pointers to previous state</a:t>
            </a:r>
          </a:p>
          <a:p>
            <a:pPr lvl="1">
              <a:lnSpc>
                <a:spcPct val="120000"/>
              </a:lnSpc>
            </a:pPr>
            <a:r>
              <a:rPr lang="en-US" sz="3400" dirty="0"/>
              <a:t>When finished, construct optimal path by tracing back points</a:t>
            </a:r>
          </a:p>
          <a:p>
            <a:pPr>
              <a:lnSpc>
                <a:spcPct val="120000"/>
              </a:lnSpc>
            </a:pPr>
            <a:r>
              <a:rPr lang="en-US" sz="4000" dirty="0"/>
              <a:t>For example, consider temp example: recall that we observe </a:t>
            </a:r>
            <a:r>
              <a:rPr lang="en-US" sz="4000" dirty="0">
                <a:latin typeface="Lucida Grande"/>
                <a:cs typeface="Lucida Grande"/>
              </a:rPr>
              <a:t>(0,1,0,2)</a:t>
            </a:r>
            <a:endParaRPr lang="en-US" sz="4000" dirty="0"/>
          </a:p>
          <a:p>
            <a:pPr>
              <a:lnSpc>
                <a:spcPct val="120000"/>
              </a:lnSpc>
            </a:pPr>
            <a:r>
              <a:rPr lang="en-US" sz="4000" dirty="0"/>
              <a:t>Probabilities for path of length 1:</a:t>
            </a:r>
          </a:p>
          <a:p>
            <a:pPr>
              <a:lnSpc>
                <a:spcPct val="120000"/>
              </a:lnSpc>
            </a:pPr>
            <a:endParaRPr lang="en-US" sz="4000" dirty="0"/>
          </a:p>
          <a:p>
            <a:pPr>
              <a:lnSpc>
                <a:spcPct val="120000"/>
              </a:lnSpc>
            </a:pPr>
            <a:r>
              <a:rPr lang="en-US" sz="4000" dirty="0"/>
              <a:t>These are the only “paths” of length 1</a:t>
            </a:r>
            <a:endParaRPr lang="en-US" dirty="0">
              <a:latin typeface="Lucida Grande"/>
              <a:cs typeface="Lucida Grande"/>
            </a:endParaRPr>
          </a:p>
        </p:txBody>
      </p:sp>
      <p:pic>
        <p:nvPicPr>
          <p:cNvPr id="7" name="Picture 6" descr="temp.tiff"/>
          <p:cNvPicPr>
            <a:picLocks noChangeAspect="1"/>
          </p:cNvPicPr>
          <p:nvPr/>
        </p:nvPicPr>
        <p:blipFill>
          <a:blip r:embed="rId2"/>
          <a:stretch>
            <a:fillRect/>
          </a:stretch>
        </p:blipFill>
        <p:spPr>
          <a:xfrm>
            <a:off x="-8635" y="4876800"/>
            <a:ext cx="9144000" cy="358775"/>
          </a:xfrm>
          <a:prstGeom prst="rect">
            <a:avLst/>
          </a:prstGeom>
        </p:spPr>
      </p:pic>
      <p:sp>
        <p:nvSpPr>
          <p:cNvPr id="5" name="Slide Number Placeholder 4"/>
          <p:cNvSpPr>
            <a:spLocks noGrp="1"/>
          </p:cNvSpPr>
          <p:nvPr>
            <p:ph type="sldNum" sz="quarter" idx="4"/>
          </p:nvPr>
        </p:nvSpPr>
        <p:spPr/>
        <p:txBody>
          <a:bodyPr/>
          <a:lstStyle/>
          <a:p>
            <a:fld id="{E4131050-4FF2-0646-B549-420EB1446C49}" type="slidenum">
              <a:rPr lang="en-US" smtClean="0"/>
              <a:pPr/>
              <a:t>45</a:t>
            </a:fld>
            <a:endParaRPr lang="en-US"/>
          </a:p>
        </p:txBody>
      </p:sp>
      <p:sp>
        <p:nvSpPr>
          <p:cNvPr id="6" name="Footer Placeholder 5"/>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Programming</a:t>
            </a:r>
          </a:p>
        </p:txBody>
      </p:sp>
      <p:sp>
        <p:nvSpPr>
          <p:cNvPr id="3" name="Content Placeholder 2"/>
          <p:cNvSpPr>
            <a:spLocks noGrp="1"/>
          </p:cNvSpPr>
          <p:nvPr>
            <p:ph idx="1"/>
          </p:nvPr>
        </p:nvSpPr>
        <p:spPr>
          <a:xfrm>
            <a:off x="533400" y="1676400"/>
            <a:ext cx="8077200" cy="4419600"/>
          </a:xfrm>
        </p:spPr>
        <p:txBody>
          <a:bodyPr>
            <a:normAutofit fontScale="92500"/>
          </a:bodyPr>
          <a:lstStyle/>
          <a:p>
            <a:r>
              <a:rPr lang="en-US" dirty="0"/>
              <a:t>Probabilities for each path of length 2</a:t>
            </a:r>
          </a:p>
          <a:p>
            <a:endParaRPr lang="en-US" dirty="0"/>
          </a:p>
          <a:p>
            <a:endParaRPr lang="en-US" dirty="0"/>
          </a:p>
          <a:p>
            <a:endParaRPr lang="en-US" dirty="0"/>
          </a:p>
          <a:p>
            <a:endParaRPr lang="en-US" dirty="0"/>
          </a:p>
          <a:p>
            <a:r>
              <a:rPr lang="en-US" dirty="0"/>
              <a:t>Best path of length 2 ending with </a:t>
            </a:r>
            <a:r>
              <a:rPr lang="en-US" dirty="0">
                <a:latin typeface="Lucida Grande"/>
                <a:cs typeface="Lucida Grande"/>
              </a:rPr>
              <a:t>H</a:t>
            </a:r>
            <a:r>
              <a:rPr lang="en-US" dirty="0"/>
              <a:t> is </a:t>
            </a:r>
            <a:r>
              <a:rPr lang="en-US" dirty="0">
                <a:latin typeface="Lucida Grande"/>
                <a:cs typeface="Lucida Grande"/>
              </a:rPr>
              <a:t>CH</a:t>
            </a:r>
          </a:p>
          <a:p>
            <a:r>
              <a:rPr lang="en-US" dirty="0"/>
              <a:t>Best path of length 2 ending with </a:t>
            </a:r>
            <a:r>
              <a:rPr lang="en-US" dirty="0">
                <a:latin typeface="Lucida Grande"/>
                <a:cs typeface="Lucida Grande"/>
              </a:rPr>
              <a:t>C</a:t>
            </a:r>
            <a:r>
              <a:rPr lang="en-US" dirty="0"/>
              <a:t> is </a:t>
            </a:r>
            <a:r>
              <a:rPr lang="en-US" dirty="0">
                <a:latin typeface="Lucida Grande"/>
                <a:cs typeface="Lucida Grande"/>
              </a:rPr>
              <a:t>CC</a:t>
            </a:r>
          </a:p>
        </p:txBody>
      </p:sp>
      <p:pic>
        <p:nvPicPr>
          <p:cNvPr id="6" name="Picture 5" descr="temp.tiff"/>
          <p:cNvPicPr>
            <a:picLocks noChangeAspect="1"/>
          </p:cNvPicPr>
          <p:nvPr/>
        </p:nvPicPr>
        <p:blipFill>
          <a:blip r:embed="rId2"/>
          <a:stretch>
            <a:fillRect/>
          </a:stretch>
        </p:blipFill>
        <p:spPr>
          <a:xfrm>
            <a:off x="1657654" y="2417197"/>
            <a:ext cx="4953000" cy="1752600"/>
          </a:xfrm>
          <a:prstGeom prst="rect">
            <a:avLst/>
          </a:prstGeom>
        </p:spPr>
      </p:pic>
      <p:sp>
        <p:nvSpPr>
          <p:cNvPr id="5" name="Slide Number Placeholder 4"/>
          <p:cNvSpPr>
            <a:spLocks noGrp="1"/>
          </p:cNvSpPr>
          <p:nvPr>
            <p:ph type="sldNum" sz="quarter" idx="4"/>
          </p:nvPr>
        </p:nvSpPr>
        <p:spPr/>
        <p:txBody>
          <a:bodyPr/>
          <a:lstStyle/>
          <a:p>
            <a:fld id="{E4131050-4FF2-0646-B549-420EB1446C49}" type="slidenum">
              <a:rPr lang="en-US" smtClean="0"/>
              <a:pPr/>
              <a:t>46</a:t>
            </a:fld>
            <a:endParaRPr lang="en-US"/>
          </a:p>
        </p:txBody>
      </p:sp>
      <p:sp>
        <p:nvSpPr>
          <p:cNvPr id="7" name="Footer Placeholder 6"/>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Program</a:t>
            </a:r>
          </a:p>
        </p:txBody>
      </p:sp>
      <p:sp>
        <p:nvSpPr>
          <p:cNvPr id="3" name="Content Placeholder 2"/>
          <p:cNvSpPr>
            <a:spLocks noGrp="1"/>
          </p:cNvSpPr>
          <p:nvPr>
            <p:ph idx="1"/>
          </p:nvPr>
        </p:nvSpPr>
        <p:spPr/>
        <p:txBody>
          <a:bodyPr/>
          <a:lstStyle/>
          <a:p>
            <a:r>
              <a:rPr lang="en-US" dirty="0"/>
              <a:t>Continuing, we compute best path ending at </a:t>
            </a:r>
            <a:r>
              <a:rPr lang="en-US" dirty="0">
                <a:latin typeface="Lucida Grande"/>
                <a:cs typeface="Lucida Grande"/>
              </a:rPr>
              <a:t>H</a:t>
            </a:r>
            <a:r>
              <a:rPr lang="en-US" dirty="0"/>
              <a:t> and </a:t>
            </a:r>
            <a:r>
              <a:rPr lang="en-US" dirty="0">
                <a:latin typeface="Lucida Grande"/>
                <a:cs typeface="Lucida Grande"/>
              </a:rPr>
              <a:t>C</a:t>
            </a:r>
            <a:r>
              <a:rPr lang="en-US" dirty="0"/>
              <a:t> at each step</a:t>
            </a:r>
          </a:p>
          <a:p>
            <a:r>
              <a:rPr lang="en-US" dirty="0"/>
              <a:t>And save pointers </a:t>
            </a:r>
            <a:r>
              <a:rPr lang="en-US" dirty="0">
                <a:sym typeface="Symbol" charset="2"/>
              </a:rPr>
              <a:t></a:t>
            </a:r>
            <a:r>
              <a:rPr lang="en-US" dirty="0"/>
              <a:t> why?</a:t>
            </a:r>
          </a:p>
        </p:txBody>
      </p:sp>
      <p:sp>
        <p:nvSpPr>
          <p:cNvPr id="5" name="Slide Number Placeholder 4"/>
          <p:cNvSpPr>
            <a:spLocks noGrp="1"/>
          </p:cNvSpPr>
          <p:nvPr>
            <p:ph type="sldNum" sz="quarter" idx="4"/>
          </p:nvPr>
        </p:nvSpPr>
        <p:spPr/>
        <p:txBody>
          <a:bodyPr/>
          <a:lstStyle/>
          <a:p>
            <a:fld id="{E4131050-4FF2-0646-B549-420EB1446C49}" type="slidenum">
              <a:rPr lang="en-US" smtClean="0"/>
              <a:pPr/>
              <a:t>47</a:t>
            </a:fld>
            <a:endParaRPr lang="en-US"/>
          </a:p>
        </p:txBody>
      </p:sp>
      <p:sp>
        <p:nvSpPr>
          <p:cNvPr id="7" name="Footer Placeholder 6"/>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pic>
        <p:nvPicPr>
          <p:cNvPr id="4" name="Picture 3" descr="temp2.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3581400"/>
            <a:ext cx="5310006" cy="2076450"/>
          </a:xfrm>
          <a:prstGeom prst="rect">
            <a:avLst/>
          </a:prstGeom>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Program</a:t>
            </a:r>
          </a:p>
        </p:txBody>
      </p:sp>
      <p:sp>
        <p:nvSpPr>
          <p:cNvPr id="3" name="Content Placeholder 2"/>
          <p:cNvSpPr>
            <a:spLocks noGrp="1"/>
          </p:cNvSpPr>
          <p:nvPr>
            <p:ph idx="1"/>
          </p:nvPr>
        </p:nvSpPr>
        <p:spPr>
          <a:xfrm>
            <a:off x="457200" y="3955207"/>
            <a:ext cx="8229600" cy="2167670"/>
          </a:xfrm>
        </p:spPr>
        <p:txBody>
          <a:bodyPr>
            <a:normAutofit lnSpcReduction="10000"/>
          </a:bodyPr>
          <a:lstStyle/>
          <a:p>
            <a:r>
              <a:rPr lang="en-US" dirty="0"/>
              <a:t>Best final score is .002822</a:t>
            </a:r>
          </a:p>
          <a:p>
            <a:pPr lvl="1"/>
            <a:r>
              <a:rPr lang="en-US" dirty="0"/>
              <a:t>And thanks to pointers, best path is </a:t>
            </a:r>
            <a:r>
              <a:rPr lang="en-US" dirty="0">
                <a:latin typeface="Lucida Grande"/>
                <a:cs typeface="Lucida Grande"/>
              </a:rPr>
              <a:t>CCCH</a:t>
            </a:r>
          </a:p>
          <a:p>
            <a:r>
              <a:rPr lang="en-US" dirty="0"/>
              <a:t>But what about underflow?</a:t>
            </a:r>
          </a:p>
          <a:p>
            <a:pPr lvl="1"/>
            <a:r>
              <a:rPr lang="en-US" dirty="0"/>
              <a:t>A serious problem in bigger cases</a:t>
            </a:r>
          </a:p>
        </p:txBody>
      </p:sp>
      <p:sp>
        <p:nvSpPr>
          <p:cNvPr id="5" name="Slide Number Placeholder 4"/>
          <p:cNvSpPr>
            <a:spLocks noGrp="1"/>
          </p:cNvSpPr>
          <p:nvPr>
            <p:ph type="sldNum" sz="quarter" idx="4"/>
          </p:nvPr>
        </p:nvSpPr>
        <p:spPr/>
        <p:txBody>
          <a:bodyPr/>
          <a:lstStyle/>
          <a:p>
            <a:fld id="{E4131050-4FF2-0646-B549-420EB1446C49}" type="slidenum">
              <a:rPr lang="en-US" smtClean="0"/>
              <a:pPr/>
              <a:t>48</a:t>
            </a:fld>
            <a:endParaRPr lang="en-US"/>
          </a:p>
        </p:txBody>
      </p:sp>
      <p:sp>
        <p:nvSpPr>
          <p:cNvPr id="7" name="Footer Placeholder 6"/>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pic>
        <p:nvPicPr>
          <p:cNvPr id="4" name="Picture 3" descr="temp2.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9018" y="1714007"/>
            <a:ext cx="5359982" cy="2095993"/>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Underflow Resistant DP</a:t>
            </a:r>
          </a:p>
        </p:txBody>
      </p:sp>
      <p:sp>
        <p:nvSpPr>
          <p:cNvPr id="3" name="Content Placeholder 2"/>
          <p:cNvSpPr>
            <a:spLocks noGrp="1"/>
          </p:cNvSpPr>
          <p:nvPr>
            <p:ph idx="1"/>
          </p:nvPr>
        </p:nvSpPr>
        <p:spPr/>
        <p:txBody>
          <a:bodyPr>
            <a:normAutofit/>
          </a:bodyPr>
          <a:lstStyle/>
          <a:p>
            <a:r>
              <a:rPr lang="en-US" dirty="0"/>
              <a:t>Common trick to prevent underflow:</a:t>
            </a:r>
          </a:p>
          <a:p>
            <a:pPr lvl="1"/>
            <a:r>
              <a:rPr lang="en-US" dirty="0"/>
              <a:t>Instead of multiplying probabilities…</a:t>
            </a:r>
          </a:p>
          <a:p>
            <a:pPr lvl="1"/>
            <a:r>
              <a:rPr lang="en-US" dirty="0"/>
              <a:t>…add logarithms of probabilities</a:t>
            </a:r>
          </a:p>
          <a:p>
            <a:r>
              <a:rPr lang="en-US" dirty="0"/>
              <a:t>Why does this work?</a:t>
            </a:r>
          </a:p>
          <a:p>
            <a:pPr lvl="1"/>
            <a:r>
              <a:rPr lang="en-US" dirty="0"/>
              <a:t>Because </a:t>
            </a:r>
            <a:r>
              <a:rPr lang="en-US" dirty="0" err="1">
                <a:latin typeface="Lucida Grande"/>
                <a:cs typeface="Lucida Grande"/>
              </a:rPr>
              <a:t>log(xy</a:t>
            </a:r>
            <a:r>
              <a:rPr lang="en-US" dirty="0">
                <a:latin typeface="Lucida Grande"/>
                <a:cs typeface="Lucida Grande"/>
              </a:rPr>
              <a:t>) = log </a:t>
            </a:r>
            <a:r>
              <a:rPr lang="en-US" dirty="0" err="1">
                <a:latin typeface="Lucida Grande"/>
                <a:cs typeface="Lucida Grande"/>
              </a:rPr>
              <a:t>x</a:t>
            </a:r>
            <a:r>
              <a:rPr lang="en-US" dirty="0">
                <a:latin typeface="Lucida Grande"/>
                <a:cs typeface="Lucida Grande"/>
              </a:rPr>
              <a:t> + log </a:t>
            </a:r>
            <a:r>
              <a:rPr lang="en-US" dirty="0" err="1">
                <a:latin typeface="Lucida Grande"/>
                <a:cs typeface="Lucida Grande"/>
              </a:rPr>
              <a:t>y</a:t>
            </a:r>
            <a:endParaRPr lang="en-US" dirty="0">
              <a:latin typeface="Lucida Grande"/>
              <a:cs typeface="Lucida Grande"/>
            </a:endParaRPr>
          </a:p>
          <a:p>
            <a:pPr lvl="1"/>
            <a:r>
              <a:rPr lang="en-US" dirty="0"/>
              <a:t>Adding logs does not tend to 0</a:t>
            </a:r>
          </a:p>
          <a:p>
            <a:r>
              <a:rPr lang="en-US" dirty="0"/>
              <a:t>Note that these logs are negative…</a:t>
            </a:r>
          </a:p>
          <a:p>
            <a:r>
              <a:rPr lang="en-US" dirty="0"/>
              <a:t>…and we must avoid 0 probabilities</a:t>
            </a:r>
          </a:p>
        </p:txBody>
      </p:sp>
      <p:sp>
        <p:nvSpPr>
          <p:cNvPr id="4" name="Slide Number Placeholder 3"/>
          <p:cNvSpPr>
            <a:spLocks noGrp="1"/>
          </p:cNvSpPr>
          <p:nvPr>
            <p:ph type="sldNum" sz="quarter" idx="4"/>
          </p:nvPr>
        </p:nvSpPr>
        <p:spPr/>
        <p:txBody>
          <a:bodyPr/>
          <a:lstStyle/>
          <a:p>
            <a:fld id="{E4131050-4FF2-0646-B549-420EB1446C49}" type="slidenum">
              <a:rPr lang="en-US" smtClean="0"/>
              <a:pPr/>
              <a:t>49</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temp.tiff"/>
          <p:cNvPicPr>
            <a:picLocks noChangeAspect="1"/>
          </p:cNvPicPr>
          <p:nvPr/>
        </p:nvPicPr>
        <p:blipFill>
          <a:blip r:embed="rId3"/>
          <a:stretch>
            <a:fillRect/>
          </a:stretch>
        </p:blipFill>
        <p:spPr>
          <a:xfrm>
            <a:off x="1649885" y="2381554"/>
            <a:ext cx="2639107" cy="1349958"/>
          </a:xfrm>
          <a:prstGeom prst="rect">
            <a:avLst/>
          </a:prstGeom>
        </p:spPr>
      </p:pic>
      <p:sp>
        <p:nvSpPr>
          <p:cNvPr id="2" name="Title 1"/>
          <p:cNvSpPr>
            <a:spLocks noGrp="1"/>
          </p:cNvSpPr>
          <p:nvPr>
            <p:ph type="title"/>
          </p:nvPr>
        </p:nvSpPr>
        <p:spPr/>
        <p:txBody>
          <a:bodyPr/>
          <a:lstStyle/>
          <a:p>
            <a:r>
              <a:rPr lang="en-US" dirty="0"/>
              <a:t>Markov Chain</a:t>
            </a:r>
          </a:p>
        </p:txBody>
      </p:sp>
      <p:sp>
        <p:nvSpPr>
          <p:cNvPr id="3" name="Content Placeholder 2"/>
          <p:cNvSpPr>
            <a:spLocks noGrp="1"/>
          </p:cNvSpPr>
          <p:nvPr>
            <p:ph idx="1"/>
          </p:nvPr>
        </p:nvSpPr>
        <p:spPr>
          <a:xfrm>
            <a:off x="367553" y="1600200"/>
            <a:ext cx="5849038" cy="4332299"/>
          </a:xfrm>
        </p:spPr>
        <p:txBody>
          <a:bodyPr>
            <a:normAutofit lnSpcReduction="10000"/>
          </a:bodyPr>
          <a:lstStyle/>
          <a:p>
            <a:r>
              <a:rPr lang="en-US" dirty="0"/>
              <a:t>Transition probability matrix</a:t>
            </a:r>
          </a:p>
          <a:p>
            <a:endParaRPr lang="en-US" dirty="0"/>
          </a:p>
          <a:p>
            <a:pPr>
              <a:buNone/>
            </a:pPr>
            <a:endParaRPr lang="en-US" dirty="0"/>
          </a:p>
          <a:p>
            <a:r>
              <a:rPr lang="en-US" dirty="0"/>
              <a:t>Matrix is denoted as </a:t>
            </a:r>
            <a:r>
              <a:rPr lang="en-US" dirty="0">
                <a:latin typeface="Lucida Grande"/>
                <a:cs typeface="Lucida Grande"/>
              </a:rPr>
              <a:t>A</a:t>
            </a:r>
            <a:endParaRPr lang="en-US" dirty="0"/>
          </a:p>
          <a:p>
            <a:endParaRPr lang="en-US" dirty="0"/>
          </a:p>
          <a:p>
            <a:endParaRPr lang="en-US" dirty="0"/>
          </a:p>
          <a:p>
            <a:r>
              <a:rPr lang="en-US" dirty="0"/>
              <a:t>Note, </a:t>
            </a:r>
            <a:r>
              <a:rPr lang="en-US" dirty="0">
                <a:latin typeface="Lucida Grande"/>
                <a:cs typeface="Lucida Grande"/>
              </a:rPr>
              <a:t>A</a:t>
            </a:r>
            <a:r>
              <a:rPr lang="en-US" dirty="0"/>
              <a:t> is “row stochastic”</a:t>
            </a:r>
          </a:p>
        </p:txBody>
      </p:sp>
      <p:sp>
        <p:nvSpPr>
          <p:cNvPr id="8" name="Oval 7"/>
          <p:cNvSpPr/>
          <p:nvPr/>
        </p:nvSpPr>
        <p:spPr>
          <a:xfrm>
            <a:off x="7575089" y="1895560"/>
            <a:ext cx="934519" cy="866096"/>
          </a:xfrm>
          <a:prstGeom prst="ellipse">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7855644" y="2097105"/>
            <a:ext cx="410690" cy="461665"/>
          </a:xfrm>
          <a:prstGeom prst="rect">
            <a:avLst/>
          </a:prstGeom>
          <a:noFill/>
        </p:spPr>
        <p:txBody>
          <a:bodyPr wrap="none" rtlCol="0">
            <a:spAutoFit/>
          </a:bodyPr>
          <a:lstStyle/>
          <a:p>
            <a:r>
              <a:rPr lang="en-US" sz="2400" dirty="0">
                <a:latin typeface="Lucida Grande" panose="020B0600040502020204" pitchFamily="34" charset="0"/>
                <a:cs typeface="Lucida Grande" panose="020B0600040502020204" pitchFamily="34" charset="0"/>
              </a:rPr>
              <a:t>H</a:t>
            </a:r>
          </a:p>
        </p:txBody>
      </p:sp>
      <p:sp>
        <p:nvSpPr>
          <p:cNvPr id="10" name="Oval 9"/>
          <p:cNvSpPr/>
          <p:nvPr/>
        </p:nvSpPr>
        <p:spPr>
          <a:xfrm>
            <a:off x="7579829" y="3908728"/>
            <a:ext cx="934519" cy="866096"/>
          </a:xfrm>
          <a:prstGeom prst="ellipse">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p:cNvSpPr txBox="1"/>
          <p:nvPr/>
        </p:nvSpPr>
        <p:spPr>
          <a:xfrm>
            <a:off x="7860384" y="4110273"/>
            <a:ext cx="348773" cy="461665"/>
          </a:xfrm>
          <a:prstGeom prst="rect">
            <a:avLst/>
          </a:prstGeom>
          <a:noFill/>
        </p:spPr>
        <p:txBody>
          <a:bodyPr wrap="square" rtlCol="0">
            <a:spAutoFit/>
          </a:bodyPr>
          <a:lstStyle/>
          <a:p>
            <a:r>
              <a:rPr lang="en-US" sz="2400" dirty="0">
                <a:latin typeface="Lucida Grande" panose="020B0600040502020204" pitchFamily="34" charset="0"/>
                <a:cs typeface="Lucida Grande" panose="020B0600040502020204" pitchFamily="34" charset="0"/>
              </a:rPr>
              <a:t>C</a:t>
            </a:r>
          </a:p>
        </p:txBody>
      </p:sp>
      <p:cxnSp>
        <p:nvCxnSpPr>
          <p:cNvPr id="15" name="Curved Connector 14"/>
          <p:cNvCxnSpPr>
            <a:stCxn id="8" idx="2"/>
            <a:endCxn id="10" idx="2"/>
          </p:cNvCxnSpPr>
          <p:nvPr/>
        </p:nvCxnSpPr>
        <p:spPr>
          <a:xfrm rot="10800000" flipH="1" flipV="1">
            <a:off x="7575089" y="2328608"/>
            <a:ext cx="4740" cy="2013168"/>
          </a:xfrm>
          <a:prstGeom prst="curvedConnector3">
            <a:avLst>
              <a:gd name="adj1" fmla="val -4822785"/>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7" name="Curved Connector 16"/>
          <p:cNvCxnSpPr>
            <a:stCxn id="10" idx="6"/>
            <a:endCxn id="8" idx="6"/>
          </p:cNvCxnSpPr>
          <p:nvPr/>
        </p:nvCxnSpPr>
        <p:spPr>
          <a:xfrm flipH="1" flipV="1">
            <a:off x="8509608" y="2328608"/>
            <a:ext cx="4740" cy="2013168"/>
          </a:xfrm>
          <a:prstGeom prst="curvedConnector3">
            <a:avLst>
              <a:gd name="adj1" fmla="val -4822785"/>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7752674" y="1230868"/>
            <a:ext cx="476926" cy="369332"/>
          </a:xfrm>
          <a:prstGeom prst="rect">
            <a:avLst/>
          </a:prstGeom>
          <a:noFill/>
        </p:spPr>
        <p:txBody>
          <a:bodyPr wrap="none" rtlCol="0">
            <a:spAutoFit/>
          </a:bodyPr>
          <a:lstStyle/>
          <a:p>
            <a:r>
              <a:rPr lang="en-US" dirty="0"/>
              <a:t>0.7</a:t>
            </a:r>
          </a:p>
        </p:txBody>
      </p:sp>
      <p:sp>
        <p:nvSpPr>
          <p:cNvPr id="71" name="TextBox 70"/>
          <p:cNvSpPr txBox="1"/>
          <p:nvPr/>
        </p:nvSpPr>
        <p:spPr>
          <a:xfrm>
            <a:off x="7752674" y="5029200"/>
            <a:ext cx="476926" cy="369332"/>
          </a:xfrm>
          <a:prstGeom prst="rect">
            <a:avLst/>
          </a:prstGeom>
          <a:noFill/>
        </p:spPr>
        <p:txBody>
          <a:bodyPr wrap="none" rtlCol="0">
            <a:spAutoFit/>
          </a:bodyPr>
          <a:lstStyle/>
          <a:p>
            <a:r>
              <a:rPr lang="en-US" dirty="0"/>
              <a:t>0.6</a:t>
            </a:r>
          </a:p>
        </p:txBody>
      </p:sp>
      <p:sp>
        <p:nvSpPr>
          <p:cNvPr id="72" name="TextBox 71"/>
          <p:cNvSpPr txBox="1"/>
          <p:nvPr/>
        </p:nvSpPr>
        <p:spPr>
          <a:xfrm>
            <a:off x="6762074" y="3124200"/>
            <a:ext cx="476926" cy="369332"/>
          </a:xfrm>
          <a:prstGeom prst="rect">
            <a:avLst/>
          </a:prstGeom>
          <a:noFill/>
        </p:spPr>
        <p:txBody>
          <a:bodyPr wrap="none" rtlCol="0">
            <a:spAutoFit/>
          </a:bodyPr>
          <a:lstStyle/>
          <a:p>
            <a:r>
              <a:rPr lang="en-US" dirty="0"/>
              <a:t>0.3</a:t>
            </a:r>
          </a:p>
        </p:txBody>
      </p:sp>
      <p:sp>
        <p:nvSpPr>
          <p:cNvPr id="73" name="TextBox 72"/>
          <p:cNvSpPr txBox="1"/>
          <p:nvPr/>
        </p:nvSpPr>
        <p:spPr>
          <a:xfrm>
            <a:off x="8153400" y="3135868"/>
            <a:ext cx="479618" cy="369332"/>
          </a:xfrm>
          <a:prstGeom prst="rect">
            <a:avLst/>
          </a:prstGeom>
          <a:noFill/>
        </p:spPr>
        <p:txBody>
          <a:bodyPr wrap="none" rtlCol="0">
            <a:spAutoFit/>
          </a:bodyPr>
          <a:lstStyle/>
          <a:p>
            <a:r>
              <a:rPr lang="en-US" dirty="0"/>
              <a:t>0.4</a:t>
            </a:r>
          </a:p>
        </p:txBody>
      </p:sp>
      <p:pic>
        <p:nvPicPr>
          <p:cNvPr id="23" name="Picture 22" descr="temp2.tiff"/>
          <p:cNvPicPr>
            <a:picLocks noChangeAspect="1"/>
          </p:cNvPicPr>
          <p:nvPr/>
        </p:nvPicPr>
        <p:blipFill>
          <a:blip r:embed="rId4"/>
          <a:stretch>
            <a:fillRect/>
          </a:stretch>
        </p:blipFill>
        <p:spPr>
          <a:xfrm>
            <a:off x="1773665" y="4266427"/>
            <a:ext cx="2336800" cy="977900"/>
          </a:xfrm>
          <a:prstGeom prst="rect">
            <a:avLst/>
          </a:prstGeom>
        </p:spPr>
      </p:pic>
      <p:sp>
        <p:nvSpPr>
          <p:cNvPr id="24" name="Slide Number Placeholder 23"/>
          <p:cNvSpPr>
            <a:spLocks noGrp="1"/>
          </p:cNvSpPr>
          <p:nvPr>
            <p:ph type="sldNum" sz="quarter" idx="4"/>
          </p:nvPr>
        </p:nvSpPr>
        <p:spPr/>
        <p:txBody>
          <a:bodyPr/>
          <a:lstStyle/>
          <a:p>
            <a:fld id="{E4131050-4FF2-0646-B549-420EB1446C49}" type="slidenum">
              <a:rPr lang="en-US" smtClean="0"/>
              <a:pPr/>
              <a:t>5</a:t>
            </a:fld>
            <a:endParaRPr lang="en-US"/>
          </a:p>
        </p:txBody>
      </p:sp>
      <p:sp>
        <p:nvSpPr>
          <p:cNvPr id="25" name="Footer Placeholder 2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cxnSp>
        <p:nvCxnSpPr>
          <p:cNvPr id="26" name="Curved Connector 25"/>
          <p:cNvCxnSpPr/>
          <p:nvPr/>
        </p:nvCxnSpPr>
        <p:spPr>
          <a:xfrm rot="16200000" flipV="1">
            <a:off x="8050803" y="1682496"/>
            <a:ext cx="1588" cy="660805"/>
          </a:xfrm>
          <a:prstGeom prst="curvedConnector3">
            <a:avLst>
              <a:gd name="adj1" fmla="val 2238268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7" name="Curved Connector 26"/>
          <p:cNvCxnSpPr/>
          <p:nvPr/>
        </p:nvCxnSpPr>
        <p:spPr>
          <a:xfrm rot="5400000">
            <a:off x="8025809" y="4318592"/>
            <a:ext cx="1588" cy="660805"/>
          </a:xfrm>
          <a:prstGeom prst="curvedConnector3">
            <a:avLst>
              <a:gd name="adj1" fmla="val 2238268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Underflow Resistant DP</a:t>
            </a:r>
          </a:p>
        </p:txBody>
      </p:sp>
      <p:sp>
        <p:nvSpPr>
          <p:cNvPr id="3" name="Content Placeholder 2"/>
          <p:cNvSpPr>
            <a:spLocks noGrp="1"/>
          </p:cNvSpPr>
          <p:nvPr>
            <p:ph idx="1"/>
          </p:nvPr>
        </p:nvSpPr>
        <p:spPr>
          <a:xfrm>
            <a:off x="685800" y="1676400"/>
            <a:ext cx="8077200" cy="4419600"/>
          </a:xfrm>
        </p:spPr>
        <p:txBody>
          <a:bodyPr>
            <a:normAutofit fontScale="92500" lnSpcReduction="10000"/>
          </a:bodyPr>
          <a:lstStyle/>
          <a:p>
            <a:r>
              <a:rPr lang="en-US" dirty="0"/>
              <a:t>Underflow resistant DP algorithm:</a:t>
            </a:r>
          </a:p>
          <a:p>
            <a:r>
              <a:rPr lang="en-US" dirty="0"/>
              <a:t>Let </a:t>
            </a:r>
            <a:r>
              <a:rPr lang="en-US" dirty="0">
                <a:latin typeface="Lucida Grande"/>
                <a:ea typeface="Lucida Grande"/>
                <a:cs typeface="Lucida Grande"/>
              </a:rPr>
              <a:t>δ</a:t>
            </a:r>
            <a:r>
              <a:rPr lang="en-US" baseline="-25000" dirty="0">
                <a:latin typeface="Lucida Grande"/>
                <a:cs typeface="Lucida Grande"/>
              </a:rPr>
              <a:t>0</a:t>
            </a:r>
            <a:r>
              <a:rPr lang="en-US" dirty="0">
                <a:latin typeface="Lucida Grande"/>
                <a:cs typeface="Lucida Grande"/>
              </a:rPr>
              <a:t>(i) = </a:t>
            </a:r>
            <a:r>
              <a:rPr lang="en-US" dirty="0" err="1">
                <a:latin typeface="Lucida Grande"/>
                <a:cs typeface="Lucida Grande"/>
              </a:rPr>
              <a:t>log(</a:t>
            </a:r>
            <a:r>
              <a:rPr lang="en-US" dirty="0" err="1">
                <a:latin typeface="Lucida Grande"/>
                <a:ea typeface="Lucida Grande"/>
                <a:cs typeface="Lucida Grande"/>
              </a:rPr>
              <a:t>π</a:t>
            </a:r>
            <a:r>
              <a:rPr lang="en-US" baseline="-25000" dirty="0" err="1">
                <a:latin typeface="Lucida Grande"/>
                <a:ea typeface="Lucida Grande"/>
                <a:cs typeface="Lucida Grande"/>
              </a:rPr>
              <a:t>i</a:t>
            </a:r>
            <a:r>
              <a:rPr lang="en-US" dirty="0">
                <a:latin typeface="Lucida Grande"/>
                <a:ea typeface="Lucida Grande"/>
                <a:cs typeface="Lucida Grande"/>
              </a:rPr>
              <a:t> b</a:t>
            </a:r>
            <a:r>
              <a:rPr lang="en-US" baseline="-25000" dirty="0">
                <a:latin typeface="Lucida Grande"/>
                <a:ea typeface="Lucida Grande"/>
                <a:cs typeface="Lucida Grande"/>
              </a:rPr>
              <a:t>i</a:t>
            </a:r>
            <a:r>
              <a:rPr lang="en-US" dirty="0">
                <a:latin typeface="Lucida Grande"/>
                <a:ea typeface="Lucida Grande"/>
                <a:cs typeface="Lucida Grande"/>
              </a:rPr>
              <a:t>(O</a:t>
            </a:r>
            <a:r>
              <a:rPr lang="en-US" baseline="-25000" dirty="0">
                <a:latin typeface="Lucida Grande"/>
                <a:ea typeface="Lucida Grande"/>
                <a:cs typeface="Lucida Grande"/>
              </a:rPr>
              <a:t>0</a:t>
            </a:r>
            <a:r>
              <a:rPr lang="en-US" dirty="0">
                <a:latin typeface="Lucida Grande"/>
                <a:ea typeface="Lucida Grande"/>
                <a:cs typeface="Lucida Grande"/>
              </a:rPr>
              <a:t>))</a:t>
            </a:r>
            <a:r>
              <a:rPr lang="en-US" dirty="0">
                <a:latin typeface="Lucida Grande"/>
                <a:cs typeface="Lucida Grande"/>
              </a:rPr>
              <a:t> </a:t>
            </a:r>
          </a:p>
          <a:p>
            <a:pPr lvl="1">
              <a:buNone/>
            </a:pPr>
            <a:r>
              <a:rPr lang="en-US" dirty="0"/>
              <a:t>for </a:t>
            </a:r>
            <a:r>
              <a:rPr lang="en-US" dirty="0" err="1">
                <a:latin typeface="Lucida Grande"/>
                <a:cs typeface="Lucida Grande"/>
              </a:rPr>
              <a:t>i</a:t>
            </a:r>
            <a:r>
              <a:rPr lang="en-US" dirty="0">
                <a:latin typeface="Lucida Grande"/>
                <a:cs typeface="Lucida Grande"/>
              </a:rPr>
              <a:t>=0,1,…,N-1</a:t>
            </a:r>
            <a:r>
              <a:rPr lang="en-US" dirty="0"/>
              <a:t> </a:t>
            </a:r>
          </a:p>
          <a:p>
            <a:r>
              <a:rPr lang="en-US" dirty="0"/>
              <a:t>For </a:t>
            </a:r>
            <a:r>
              <a:rPr lang="en-US" dirty="0" err="1">
                <a:latin typeface="Lucida Grande"/>
                <a:cs typeface="Lucida Grande"/>
              </a:rPr>
              <a:t>t</a:t>
            </a:r>
            <a:r>
              <a:rPr lang="en-US" dirty="0">
                <a:latin typeface="Lucida Grande"/>
                <a:cs typeface="Lucida Grande"/>
              </a:rPr>
              <a:t>=1,2,…,T-1</a:t>
            </a:r>
            <a:r>
              <a:rPr lang="en-US" dirty="0"/>
              <a:t> and </a:t>
            </a:r>
            <a:r>
              <a:rPr lang="en-US" dirty="0" err="1">
                <a:latin typeface="Lucida Grande"/>
                <a:cs typeface="Lucida Grande"/>
              </a:rPr>
              <a:t>i</a:t>
            </a:r>
            <a:r>
              <a:rPr lang="en-US" dirty="0">
                <a:latin typeface="Lucida Grande"/>
                <a:cs typeface="Lucida Grande"/>
              </a:rPr>
              <a:t>=0,1,…,N-1</a:t>
            </a:r>
            <a:r>
              <a:rPr lang="en-US" dirty="0"/>
              <a:t> compute</a:t>
            </a:r>
          </a:p>
          <a:p>
            <a:pPr>
              <a:buNone/>
            </a:pPr>
            <a:r>
              <a:rPr lang="en-US" dirty="0"/>
              <a:t>	</a:t>
            </a:r>
            <a:r>
              <a:rPr lang="en-US" dirty="0" err="1">
                <a:latin typeface="Lucida Grande"/>
                <a:ea typeface="Lucida Grande"/>
                <a:cs typeface="Lucida Grande"/>
              </a:rPr>
              <a:t>δ</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max </a:t>
            </a:r>
            <a:r>
              <a:rPr lang="en-US" sz="3765" dirty="0">
                <a:latin typeface="Lucida Grande"/>
                <a:cs typeface="Lucida Grande"/>
              </a:rPr>
              <a:t>(</a:t>
            </a:r>
            <a:r>
              <a:rPr lang="en-US" dirty="0">
                <a:latin typeface="Lucida Grande"/>
                <a:ea typeface="Lucida Grande"/>
                <a:cs typeface="Lucida Grande"/>
              </a:rPr>
              <a:t>δ</a:t>
            </a:r>
            <a:r>
              <a:rPr lang="en-US" baseline="-25000" dirty="0">
                <a:latin typeface="Lucida Grande"/>
                <a:cs typeface="Lucida Grande"/>
              </a:rPr>
              <a:t>t-1</a:t>
            </a:r>
            <a:r>
              <a:rPr lang="en-US" dirty="0">
                <a:latin typeface="Lucida Grande"/>
                <a:cs typeface="Lucida Grande"/>
              </a:rPr>
              <a:t>(j) + </a:t>
            </a:r>
            <a:r>
              <a:rPr lang="en-US" dirty="0" err="1">
                <a:latin typeface="Lucida Grande"/>
                <a:cs typeface="Lucida Grande"/>
              </a:rPr>
              <a:t>log(a</a:t>
            </a:r>
            <a:r>
              <a:rPr lang="en-US" baseline="-25000" dirty="0" err="1">
                <a:latin typeface="Lucida Grande"/>
                <a:cs typeface="Lucida Grande"/>
              </a:rPr>
              <a:t>ji</a:t>
            </a:r>
            <a:r>
              <a:rPr lang="en-US" dirty="0">
                <a:latin typeface="Lucida Grande"/>
                <a:cs typeface="Lucida Grande"/>
              </a:rPr>
              <a:t>) + </a:t>
            </a:r>
            <a:r>
              <a:rPr lang="en-US" dirty="0" err="1">
                <a:latin typeface="Lucida Grande"/>
                <a:cs typeface="Lucida Grande"/>
              </a:rPr>
              <a:t>log(</a:t>
            </a:r>
            <a:r>
              <a:rPr lang="en-US" dirty="0" err="1">
                <a:latin typeface="Lucida Grande"/>
                <a:ea typeface="Lucida Grande"/>
                <a:cs typeface="Lucida Grande"/>
              </a:rPr>
              <a:t>b</a:t>
            </a:r>
            <a:r>
              <a:rPr lang="en-US" baseline="-25000" dirty="0" err="1">
                <a:latin typeface="Lucida Grande"/>
                <a:ea typeface="Lucida Grande"/>
                <a:cs typeface="Lucida Grande"/>
              </a:rPr>
              <a:t>i</a:t>
            </a:r>
            <a:r>
              <a:rPr lang="en-US" dirty="0" err="1">
                <a:latin typeface="Lucida Grande"/>
                <a:ea typeface="Lucida Grande"/>
                <a:cs typeface="Lucida Grande"/>
              </a:rPr>
              <a:t>(O</a:t>
            </a:r>
            <a:r>
              <a:rPr lang="en-US" baseline="-25000" dirty="0" err="1">
                <a:latin typeface="Lucida Grande"/>
                <a:ea typeface="Lucida Grande"/>
                <a:cs typeface="Lucida Grande"/>
              </a:rPr>
              <a:t>t</a:t>
            </a:r>
            <a:r>
              <a:rPr lang="en-US" dirty="0">
                <a:latin typeface="Lucida Grande"/>
                <a:ea typeface="Lucida Grande"/>
                <a:cs typeface="Lucida Grande"/>
              </a:rPr>
              <a:t>))</a:t>
            </a:r>
            <a:r>
              <a:rPr lang="en-US" sz="3765" dirty="0">
                <a:latin typeface="Lucida Grande"/>
                <a:ea typeface="Lucida Grande"/>
                <a:cs typeface="Lucida Grande"/>
              </a:rPr>
              <a:t>)</a:t>
            </a:r>
            <a:endParaRPr lang="en-US" dirty="0"/>
          </a:p>
          <a:p>
            <a:pPr lvl="1"/>
            <a:r>
              <a:rPr lang="en-US" dirty="0"/>
              <a:t>Where the </a:t>
            </a:r>
            <a:r>
              <a:rPr lang="en-US" dirty="0">
                <a:latin typeface="Lucida Grande"/>
                <a:cs typeface="Lucida Grande"/>
              </a:rPr>
              <a:t>max</a:t>
            </a:r>
            <a:r>
              <a:rPr lang="en-US" dirty="0"/>
              <a:t> is over </a:t>
            </a:r>
            <a:r>
              <a:rPr lang="en-US" dirty="0" err="1">
                <a:latin typeface="Lucida Grande"/>
                <a:cs typeface="Lucida Grande"/>
              </a:rPr>
              <a:t>j</a:t>
            </a:r>
            <a:r>
              <a:rPr lang="en-US" dirty="0"/>
              <a:t> in </a:t>
            </a:r>
            <a:r>
              <a:rPr lang="en-US" dirty="0">
                <a:latin typeface="Lucida Grande"/>
                <a:cs typeface="Lucida Grande"/>
              </a:rPr>
              <a:t>{0,1,…,N-1}</a:t>
            </a:r>
            <a:endParaRPr lang="en-US" dirty="0"/>
          </a:p>
          <a:p>
            <a:r>
              <a:rPr lang="en-US" dirty="0"/>
              <a:t>And </a:t>
            </a:r>
            <a:r>
              <a:rPr lang="en-US" b="1" i="1" dirty="0"/>
              <a:t>score</a:t>
            </a:r>
            <a:r>
              <a:rPr lang="en-US" dirty="0"/>
              <a:t> of best path is </a:t>
            </a:r>
            <a:r>
              <a:rPr lang="en-US" dirty="0">
                <a:latin typeface="Lucida Grande"/>
                <a:cs typeface="Lucida Grande"/>
              </a:rPr>
              <a:t>max </a:t>
            </a:r>
            <a:r>
              <a:rPr lang="en-US" dirty="0">
                <a:latin typeface="Lucida Grande"/>
                <a:ea typeface="Lucida Grande"/>
                <a:cs typeface="Lucida Grande"/>
              </a:rPr>
              <a:t>δ</a:t>
            </a:r>
            <a:r>
              <a:rPr lang="en-US" baseline="-25000" dirty="0">
                <a:latin typeface="Lucida Grande"/>
                <a:cs typeface="Lucida Grande"/>
              </a:rPr>
              <a:t>T-1</a:t>
            </a:r>
            <a:r>
              <a:rPr lang="en-US" dirty="0">
                <a:latin typeface="Lucida Grande"/>
                <a:cs typeface="Lucida Grande"/>
              </a:rPr>
              <a:t>(j)</a:t>
            </a:r>
          </a:p>
          <a:p>
            <a:pPr lvl="1"/>
            <a:r>
              <a:rPr lang="en-US" dirty="0"/>
              <a:t>As before, must also keep track of paths</a:t>
            </a:r>
          </a:p>
          <a:p>
            <a:endParaRPr lang="en-US"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50</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Scaling</a:t>
            </a:r>
          </a:p>
        </p:txBody>
      </p:sp>
      <p:sp>
        <p:nvSpPr>
          <p:cNvPr id="3" name="Content Placeholder 2"/>
          <p:cNvSpPr>
            <a:spLocks noGrp="1"/>
          </p:cNvSpPr>
          <p:nvPr>
            <p:ph idx="1"/>
          </p:nvPr>
        </p:nvSpPr>
        <p:spPr/>
        <p:txBody>
          <a:bodyPr>
            <a:normAutofit fontScale="92500"/>
          </a:bodyPr>
          <a:lstStyle/>
          <a:p>
            <a:r>
              <a:rPr lang="en-US" dirty="0"/>
              <a:t>Trickier to prevent underflow in HMM</a:t>
            </a:r>
          </a:p>
          <a:p>
            <a:r>
              <a:rPr lang="en-US" dirty="0"/>
              <a:t>We consider solution 3</a:t>
            </a:r>
          </a:p>
          <a:p>
            <a:pPr lvl="1"/>
            <a:r>
              <a:rPr lang="en-US" dirty="0"/>
              <a:t>Since it includes solutions 1 and 2</a:t>
            </a:r>
          </a:p>
          <a:p>
            <a:r>
              <a:rPr lang="en-US" dirty="0"/>
              <a:t>Recall for </a:t>
            </a:r>
            <a:r>
              <a:rPr lang="en-US" dirty="0" err="1">
                <a:latin typeface="Lucida Grande"/>
                <a:cs typeface="Lucida Grande"/>
              </a:rPr>
              <a:t>t</a:t>
            </a:r>
            <a:r>
              <a:rPr lang="en-US" dirty="0">
                <a:latin typeface="Lucida Grande"/>
                <a:cs typeface="Lucida Grande"/>
              </a:rPr>
              <a:t> = 1,2,…,T-1</a:t>
            </a:r>
            <a:r>
              <a:rPr lang="en-US" dirty="0"/>
              <a:t>, </a:t>
            </a:r>
            <a:r>
              <a:rPr lang="en-US" dirty="0" err="1">
                <a:latin typeface="Lucida Grande"/>
                <a:cs typeface="Lucida Grande"/>
              </a:rPr>
              <a:t>i</a:t>
            </a:r>
            <a:r>
              <a:rPr lang="en-US" dirty="0">
                <a:latin typeface="Lucida Grande"/>
                <a:cs typeface="Lucida Grande"/>
              </a:rPr>
              <a:t>=0,1,…,N-1</a:t>
            </a:r>
            <a:r>
              <a:rPr lang="en-US" dirty="0"/>
              <a:t>,</a:t>
            </a:r>
          </a:p>
          <a:p>
            <a:pPr>
              <a:buNone/>
            </a:pPr>
            <a:r>
              <a:rPr lang="en-US" dirty="0"/>
              <a:t>	</a:t>
            </a:r>
            <a:r>
              <a:rPr lang="en-US" dirty="0" err="1">
                <a:latin typeface="Lucida Grande"/>
                <a:ea typeface="Lucida Grande"/>
                <a:cs typeface="Lucida Grande"/>
              </a:rPr>
              <a:t>α</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a:t>
            </a:r>
            <a:r>
              <a:rPr lang="en-US" sz="4400" dirty="0">
                <a:latin typeface="Lucida Grande"/>
                <a:cs typeface="Lucida Grande"/>
              </a:rPr>
              <a:t>(</a:t>
            </a:r>
            <a:r>
              <a:rPr lang="en-US" dirty="0">
                <a:latin typeface="Lucida Grande"/>
                <a:cs typeface="Lucida Grande"/>
              </a:rPr>
              <a:t>Σ</a:t>
            </a:r>
            <a:r>
              <a:rPr lang="en-US" dirty="0">
                <a:latin typeface="Lucida Grande"/>
                <a:ea typeface="Lucida Grande"/>
                <a:cs typeface="Lucida Grande"/>
              </a:rPr>
              <a:t>α</a:t>
            </a:r>
            <a:r>
              <a:rPr lang="en-US" baseline="-25000" dirty="0">
                <a:latin typeface="Lucida Grande"/>
                <a:cs typeface="Lucida Grande"/>
              </a:rPr>
              <a:t>t-1</a:t>
            </a:r>
            <a:r>
              <a:rPr lang="en-US" dirty="0">
                <a:latin typeface="Lucida Grande"/>
                <a:cs typeface="Lucida Grande"/>
              </a:rPr>
              <a:t>(j)</a:t>
            </a:r>
            <a:r>
              <a:rPr lang="en-US" dirty="0">
                <a:latin typeface="Lucida Grande"/>
                <a:ea typeface="Lucida Grande"/>
                <a:cs typeface="Lucida Grande"/>
              </a:rPr>
              <a:t>a</a:t>
            </a:r>
            <a:r>
              <a:rPr lang="en-US" baseline="-25000" dirty="0">
                <a:latin typeface="Lucida Grande"/>
                <a:ea typeface="Lucida Grande"/>
                <a:cs typeface="Lucida Grande"/>
              </a:rPr>
              <a:t>j,i</a:t>
            </a:r>
            <a:r>
              <a:rPr lang="en-US" sz="4400" dirty="0">
                <a:latin typeface="Lucida Grande"/>
                <a:ea typeface="Lucida Grande"/>
                <a:cs typeface="Lucida Grande"/>
              </a:rPr>
              <a:t>)</a:t>
            </a:r>
            <a:r>
              <a:rPr lang="en-US" dirty="0">
                <a:latin typeface="Lucida Grande"/>
                <a:cs typeface="Lucida Grande"/>
              </a:rPr>
              <a:t>b</a:t>
            </a:r>
            <a:r>
              <a:rPr lang="en-US" baseline="-25000" dirty="0">
                <a:latin typeface="Lucida Grande"/>
                <a:cs typeface="Lucida Grande"/>
              </a:rPr>
              <a:t>i</a:t>
            </a:r>
            <a:r>
              <a:rPr lang="en-US" dirty="0">
                <a:latin typeface="Lucida Grande"/>
                <a:cs typeface="Lucida Grande"/>
              </a:rPr>
              <a:t>(O</a:t>
            </a:r>
            <a:r>
              <a:rPr lang="en-US" baseline="-25000" dirty="0">
                <a:latin typeface="Lucida Grande"/>
                <a:cs typeface="Lucida Grande"/>
              </a:rPr>
              <a:t>t</a:t>
            </a:r>
            <a:r>
              <a:rPr lang="en-US" dirty="0">
                <a:latin typeface="Lucida Grande"/>
                <a:cs typeface="Lucida Grande"/>
              </a:rPr>
              <a:t>)</a:t>
            </a:r>
            <a:endParaRPr lang="en-US" dirty="0"/>
          </a:p>
          <a:p>
            <a:r>
              <a:rPr lang="en-US" dirty="0"/>
              <a:t>The idea is to normalize alphas so that they sum to 1</a:t>
            </a:r>
          </a:p>
          <a:p>
            <a:pPr lvl="1"/>
            <a:r>
              <a:rPr lang="en-US" dirty="0"/>
              <a:t>Algorithm on next slide</a:t>
            </a:r>
          </a:p>
        </p:txBody>
      </p:sp>
      <p:sp>
        <p:nvSpPr>
          <p:cNvPr id="4" name="Slide Number Placeholder 3"/>
          <p:cNvSpPr>
            <a:spLocks noGrp="1"/>
          </p:cNvSpPr>
          <p:nvPr>
            <p:ph type="sldNum" sz="quarter" idx="4"/>
          </p:nvPr>
        </p:nvSpPr>
        <p:spPr/>
        <p:txBody>
          <a:bodyPr/>
          <a:lstStyle/>
          <a:p>
            <a:fld id="{E4131050-4FF2-0646-B549-420EB1446C49}" type="slidenum">
              <a:rPr lang="en-US" smtClean="0"/>
              <a:pPr/>
              <a:t>51</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Scaling</a:t>
            </a:r>
          </a:p>
        </p:txBody>
      </p:sp>
      <p:sp>
        <p:nvSpPr>
          <p:cNvPr id="3" name="Content Placeholder 2"/>
          <p:cNvSpPr>
            <a:spLocks noGrp="1"/>
          </p:cNvSpPr>
          <p:nvPr>
            <p:ph idx="1"/>
          </p:nvPr>
        </p:nvSpPr>
        <p:spPr/>
        <p:txBody>
          <a:bodyPr/>
          <a:lstStyle/>
          <a:p>
            <a:r>
              <a:rPr lang="en-US" dirty="0"/>
              <a:t>Given </a:t>
            </a:r>
            <a:r>
              <a:rPr lang="en-US" dirty="0" err="1">
                <a:latin typeface="Lucida Grande"/>
                <a:ea typeface="Lucida Grande"/>
                <a:cs typeface="Lucida Grande"/>
              </a:rPr>
              <a:t>α</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a:t>
            </a:r>
            <a:r>
              <a:rPr lang="en-US" sz="4400" dirty="0">
                <a:latin typeface="Lucida Grande"/>
                <a:cs typeface="Lucida Grande"/>
              </a:rPr>
              <a:t>(</a:t>
            </a:r>
            <a:r>
              <a:rPr lang="en-US" dirty="0">
                <a:latin typeface="Lucida Grande"/>
                <a:cs typeface="Lucida Grande"/>
              </a:rPr>
              <a:t>Σ</a:t>
            </a:r>
            <a:r>
              <a:rPr lang="en-US" dirty="0">
                <a:latin typeface="Lucida Grande"/>
                <a:ea typeface="Lucida Grande"/>
                <a:cs typeface="Lucida Grande"/>
              </a:rPr>
              <a:t>α</a:t>
            </a:r>
            <a:r>
              <a:rPr lang="en-US" baseline="-25000" dirty="0">
                <a:latin typeface="Lucida Grande"/>
                <a:cs typeface="Lucida Grande"/>
              </a:rPr>
              <a:t>t-1</a:t>
            </a:r>
            <a:r>
              <a:rPr lang="en-US" dirty="0">
                <a:latin typeface="Lucida Grande"/>
                <a:cs typeface="Lucida Grande"/>
              </a:rPr>
              <a:t>(j)</a:t>
            </a:r>
            <a:r>
              <a:rPr lang="en-US" dirty="0">
                <a:latin typeface="Lucida Grande"/>
                <a:ea typeface="Lucida Grande"/>
                <a:cs typeface="Lucida Grande"/>
              </a:rPr>
              <a:t>a</a:t>
            </a:r>
            <a:r>
              <a:rPr lang="en-US" baseline="-25000" dirty="0">
                <a:latin typeface="Lucida Grande"/>
                <a:ea typeface="Lucida Grande"/>
                <a:cs typeface="Lucida Grande"/>
              </a:rPr>
              <a:t>j,i</a:t>
            </a:r>
            <a:r>
              <a:rPr lang="en-US" sz="4400" dirty="0">
                <a:latin typeface="Lucida Grande"/>
                <a:ea typeface="Lucida Grande"/>
                <a:cs typeface="Lucida Grande"/>
              </a:rPr>
              <a:t>)</a:t>
            </a:r>
            <a:r>
              <a:rPr lang="en-US" dirty="0">
                <a:latin typeface="Lucida Grande"/>
                <a:cs typeface="Lucida Grande"/>
              </a:rPr>
              <a:t>b</a:t>
            </a:r>
            <a:r>
              <a:rPr lang="en-US" baseline="-25000" dirty="0">
                <a:latin typeface="Lucida Grande"/>
                <a:cs typeface="Lucida Grande"/>
              </a:rPr>
              <a:t>i</a:t>
            </a:r>
            <a:r>
              <a:rPr lang="en-US" dirty="0">
                <a:latin typeface="Lucida Grande"/>
                <a:cs typeface="Lucida Grande"/>
              </a:rPr>
              <a:t>(O</a:t>
            </a:r>
            <a:r>
              <a:rPr lang="en-US" baseline="-25000" dirty="0">
                <a:latin typeface="Lucida Grande"/>
                <a:cs typeface="Lucida Grande"/>
              </a:rPr>
              <a:t>t</a:t>
            </a:r>
            <a:r>
              <a:rPr lang="en-US" dirty="0">
                <a:latin typeface="Lucida Grande"/>
                <a:cs typeface="Lucida Grande"/>
              </a:rPr>
              <a:t>)</a:t>
            </a:r>
            <a:endParaRPr lang="en-US" dirty="0"/>
          </a:p>
          <a:p>
            <a:r>
              <a:rPr lang="en-US" dirty="0"/>
              <a:t>Let </a:t>
            </a:r>
            <a:r>
              <a:rPr lang="en-US" dirty="0">
                <a:latin typeface="Handwriting - Dakota"/>
                <a:cs typeface="Handwriting - Dakota"/>
              </a:rPr>
              <a:t>a</a:t>
            </a:r>
            <a:r>
              <a:rPr lang="en-US" baseline="-25000" dirty="0">
                <a:latin typeface="Lucida Grande"/>
                <a:cs typeface="Lucida Grande"/>
              </a:rPr>
              <a:t>0</a:t>
            </a:r>
            <a:r>
              <a:rPr lang="en-US" dirty="0">
                <a:latin typeface="Lucida Grande"/>
                <a:cs typeface="Lucida Grande"/>
              </a:rPr>
              <a:t>(i) = </a:t>
            </a:r>
            <a:r>
              <a:rPr lang="en-US" dirty="0">
                <a:latin typeface="Lucida Grande"/>
                <a:ea typeface="Lucida Grande"/>
                <a:cs typeface="Lucida Grande"/>
              </a:rPr>
              <a:t>α</a:t>
            </a:r>
            <a:r>
              <a:rPr lang="en-US" baseline="-25000" dirty="0">
                <a:latin typeface="Lucida Grande"/>
                <a:cs typeface="Lucida Grande"/>
              </a:rPr>
              <a:t>0</a:t>
            </a:r>
            <a:r>
              <a:rPr lang="en-US" dirty="0">
                <a:latin typeface="Lucida Grande"/>
                <a:cs typeface="Lucida Grande"/>
              </a:rPr>
              <a:t>(i) for </a:t>
            </a:r>
            <a:r>
              <a:rPr lang="en-US" dirty="0" err="1">
                <a:latin typeface="Lucida Grande"/>
                <a:cs typeface="Lucida Grande"/>
              </a:rPr>
              <a:t>i</a:t>
            </a:r>
            <a:r>
              <a:rPr lang="en-US" dirty="0">
                <a:latin typeface="Lucida Grande"/>
                <a:cs typeface="Lucida Grande"/>
              </a:rPr>
              <a:t>=0,1,…,N-1</a:t>
            </a:r>
          </a:p>
          <a:p>
            <a:r>
              <a:rPr lang="en-US" dirty="0"/>
              <a:t>Let </a:t>
            </a:r>
            <a:r>
              <a:rPr lang="en-US" dirty="0">
                <a:latin typeface="Lucida Grande"/>
                <a:cs typeface="Lucida Grande"/>
              </a:rPr>
              <a:t>c</a:t>
            </a:r>
            <a:r>
              <a:rPr lang="en-US" baseline="-25000" dirty="0">
                <a:latin typeface="Lucida Grande"/>
                <a:cs typeface="Lucida Grande"/>
              </a:rPr>
              <a:t>0</a:t>
            </a:r>
            <a:r>
              <a:rPr lang="en-US" dirty="0">
                <a:latin typeface="Lucida Grande"/>
                <a:cs typeface="Lucida Grande"/>
              </a:rPr>
              <a:t> = 1/Σ</a:t>
            </a:r>
            <a:r>
              <a:rPr lang="en-US" dirty="0">
                <a:latin typeface="Handwriting - Dakota"/>
                <a:cs typeface="Handwriting - Dakota"/>
              </a:rPr>
              <a:t>a</a:t>
            </a:r>
            <a:r>
              <a:rPr lang="en-US" baseline="-25000" dirty="0">
                <a:latin typeface="Lucida Grande"/>
                <a:cs typeface="Lucida Grande"/>
              </a:rPr>
              <a:t>0</a:t>
            </a:r>
            <a:r>
              <a:rPr lang="en-US" dirty="0">
                <a:latin typeface="Lucida Grande"/>
                <a:cs typeface="Lucida Grande"/>
              </a:rPr>
              <a:t>(j) </a:t>
            </a:r>
            <a:endParaRPr lang="en-US" dirty="0"/>
          </a:p>
          <a:p>
            <a:r>
              <a:rPr lang="en-US" dirty="0"/>
              <a:t>For </a:t>
            </a:r>
            <a:r>
              <a:rPr lang="en-US" dirty="0" err="1">
                <a:latin typeface="Lucida Grande"/>
                <a:cs typeface="Lucida Grande"/>
              </a:rPr>
              <a:t>i</a:t>
            </a:r>
            <a:r>
              <a:rPr lang="en-US" dirty="0">
                <a:latin typeface="Lucida Grande"/>
                <a:cs typeface="Lucida Grande"/>
              </a:rPr>
              <a:t> = 0,1,…,N-1</a:t>
            </a:r>
            <a:r>
              <a:rPr lang="en-US" dirty="0"/>
              <a:t>, let </a:t>
            </a:r>
            <a:r>
              <a:rPr lang="en-US" dirty="0">
                <a:latin typeface="Lucida Handwriting"/>
                <a:cs typeface="Lucida Handwriting"/>
              </a:rPr>
              <a:t>a</a:t>
            </a:r>
            <a:r>
              <a:rPr lang="en-US" baseline="-25000" dirty="0">
                <a:latin typeface="Lucida Grande"/>
                <a:cs typeface="Lucida Grande"/>
              </a:rPr>
              <a:t>0</a:t>
            </a:r>
            <a:r>
              <a:rPr lang="en-US" dirty="0">
                <a:latin typeface="Lucida Grande"/>
                <a:cs typeface="Lucida Grande"/>
              </a:rPr>
              <a:t>(i) = c</a:t>
            </a:r>
            <a:r>
              <a:rPr lang="en-US" baseline="-25000" dirty="0">
                <a:latin typeface="Lucida Grande"/>
                <a:cs typeface="Lucida Grande"/>
              </a:rPr>
              <a:t>0</a:t>
            </a:r>
            <a:r>
              <a:rPr lang="en-US" dirty="0">
                <a:latin typeface="Handwriting - Dakota"/>
                <a:cs typeface="Handwriting - Dakota"/>
              </a:rPr>
              <a:t>a</a:t>
            </a:r>
            <a:r>
              <a:rPr lang="en-US" baseline="-25000" dirty="0">
                <a:latin typeface="Lucida Grande"/>
                <a:cs typeface="Lucida Grande"/>
              </a:rPr>
              <a:t>0</a:t>
            </a:r>
            <a:r>
              <a:rPr lang="en-US" dirty="0">
                <a:latin typeface="Lucida Grande"/>
                <a:cs typeface="Lucida Grande"/>
              </a:rPr>
              <a:t>(i)</a:t>
            </a:r>
            <a:endParaRPr lang="en-US" dirty="0"/>
          </a:p>
          <a:p>
            <a:r>
              <a:rPr lang="en-US" dirty="0"/>
              <a:t>This takes care of </a:t>
            </a:r>
            <a:r>
              <a:rPr lang="en-US" dirty="0" err="1">
                <a:latin typeface="Lucida Grande"/>
                <a:cs typeface="Lucida Grande"/>
              </a:rPr>
              <a:t>t</a:t>
            </a:r>
            <a:r>
              <a:rPr lang="en-US" dirty="0">
                <a:latin typeface="Lucida Grande"/>
                <a:cs typeface="Lucida Grande"/>
              </a:rPr>
              <a:t> = 0 </a:t>
            </a:r>
            <a:r>
              <a:rPr lang="en-US" dirty="0"/>
              <a:t>case</a:t>
            </a:r>
          </a:p>
          <a:p>
            <a:r>
              <a:rPr lang="en-US" dirty="0"/>
              <a:t>Algorithm continued on next slide…</a:t>
            </a:r>
          </a:p>
        </p:txBody>
      </p:sp>
      <p:sp>
        <p:nvSpPr>
          <p:cNvPr id="4" name="Slide Number Placeholder 3"/>
          <p:cNvSpPr>
            <a:spLocks noGrp="1"/>
          </p:cNvSpPr>
          <p:nvPr>
            <p:ph type="sldNum" sz="quarter" idx="4"/>
          </p:nvPr>
        </p:nvSpPr>
        <p:spPr/>
        <p:txBody>
          <a:bodyPr/>
          <a:lstStyle/>
          <a:p>
            <a:fld id="{E4131050-4FF2-0646-B549-420EB1446C49}" type="slidenum">
              <a:rPr lang="en-US" smtClean="0"/>
              <a:pPr/>
              <a:t>52</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Scaling</a:t>
            </a:r>
          </a:p>
        </p:txBody>
      </p:sp>
      <p:sp>
        <p:nvSpPr>
          <p:cNvPr id="3" name="Content Placeholder 2"/>
          <p:cNvSpPr>
            <a:spLocks noGrp="1"/>
          </p:cNvSpPr>
          <p:nvPr>
            <p:ph idx="1"/>
          </p:nvPr>
        </p:nvSpPr>
        <p:spPr/>
        <p:txBody>
          <a:bodyPr/>
          <a:lstStyle/>
          <a:p>
            <a:r>
              <a:rPr lang="en-US" dirty="0"/>
              <a:t>For </a:t>
            </a:r>
            <a:r>
              <a:rPr lang="en-US" dirty="0" err="1">
                <a:latin typeface="Lucida Grande"/>
                <a:cs typeface="Lucida Grande"/>
              </a:rPr>
              <a:t>t</a:t>
            </a:r>
            <a:r>
              <a:rPr lang="en-US" dirty="0">
                <a:latin typeface="Lucida Grande"/>
                <a:cs typeface="Lucida Grande"/>
              </a:rPr>
              <a:t> = 1,2,…,T-1 </a:t>
            </a:r>
            <a:r>
              <a:rPr lang="en-US" dirty="0"/>
              <a:t>do the following:</a:t>
            </a:r>
          </a:p>
          <a:p>
            <a:r>
              <a:rPr lang="en-US" dirty="0"/>
              <a:t>For </a:t>
            </a:r>
            <a:r>
              <a:rPr lang="en-US" dirty="0" err="1">
                <a:latin typeface="Lucida Grande"/>
                <a:cs typeface="Lucida Grande"/>
              </a:rPr>
              <a:t>i</a:t>
            </a:r>
            <a:r>
              <a:rPr lang="en-US" dirty="0">
                <a:latin typeface="Lucida Grande"/>
                <a:cs typeface="Lucida Grande"/>
              </a:rPr>
              <a:t> = 0,1,…,N-1</a:t>
            </a:r>
            <a:r>
              <a:rPr lang="en-US" dirty="0"/>
              <a:t>, </a:t>
            </a:r>
          </a:p>
          <a:p>
            <a:pPr>
              <a:buNone/>
            </a:pPr>
            <a:r>
              <a:rPr lang="en-US" dirty="0">
                <a:latin typeface="Lucida Grande"/>
                <a:ea typeface="Lucida Grande"/>
                <a:cs typeface="Lucida Grande"/>
              </a:rPr>
              <a:t>	</a:t>
            </a:r>
            <a:r>
              <a:rPr lang="en-US" dirty="0" err="1">
                <a:latin typeface="Handwriting - Dakota"/>
                <a:cs typeface="Handwriting - Dakota"/>
              </a:rPr>
              <a:t>a</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a:t>
            </a:r>
            <a:r>
              <a:rPr lang="en-US" sz="4400" dirty="0">
                <a:latin typeface="Lucida Grande"/>
                <a:cs typeface="Lucida Grande"/>
              </a:rPr>
              <a:t>(</a:t>
            </a:r>
            <a:r>
              <a:rPr lang="en-US" dirty="0">
                <a:latin typeface="Lucida Grande"/>
                <a:cs typeface="Lucida Grande"/>
              </a:rPr>
              <a:t>Σ</a:t>
            </a:r>
            <a:r>
              <a:rPr lang="en-US" dirty="0">
                <a:latin typeface="Lucida Handwriting"/>
                <a:cs typeface="Lucida Handwriting"/>
              </a:rPr>
              <a:t>a</a:t>
            </a:r>
            <a:r>
              <a:rPr lang="en-US" baseline="-25000" dirty="0">
                <a:latin typeface="Lucida Grande"/>
                <a:cs typeface="Lucida Grande"/>
              </a:rPr>
              <a:t>t-1</a:t>
            </a:r>
            <a:r>
              <a:rPr lang="en-US" dirty="0">
                <a:latin typeface="Lucida Grande"/>
                <a:cs typeface="Lucida Grande"/>
              </a:rPr>
              <a:t>(j)</a:t>
            </a:r>
            <a:r>
              <a:rPr lang="en-US" dirty="0">
                <a:latin typeface="Lucida Grande"/>
                <a:ea typeface="Lucida Grande"/>
                <a:cs typeface="Lucida Grande"/>
              </a:rPr>
              <a:t>a</a:t>
            </a:r>
            <a:r>
              <a:rPr lang="en-US" baseline="-25000" dirty="0">
                <a:latin typeface="Lucida Grande"/>
                <a:ea typeface="Lucida Grande"/>
                <a:cs typeface="Lucida Grande"/>
              </a:rPr>
              <a:t>j,i</a:t>
            </a:r>
            <a:r>
              <a:rPr lang="en-US" sz="4400" dirty="0">
                <a:latin typeface="Lucida Grande"/>
                <a:ea typeface="Lucida Grande"/>
                <a:cs typeface="Lucida Grande"/>
              </a:rPr>
              <a:t>)</a:t>
            </a:r>
            <a:r>
              <a:rPr lang="en-US" dirty="0">
                <a:latin typeface="Lucida Grande"/>
                <a:cs typeface="Lucida Grande"/>
              </a:rPr>
              <a:t>b</a:t>
            </a:r>
            <a:r>
              <a:rPr lang="en-US" baseline="-25000" dirty="0">
                <a:latin typeface="Lucida Grande"/>
                <a:cs typeface="Lucida Grande"/>
              </a:rPr>
              <a:t>i</a:t>
            </a:r>
            <a:r>
              <a:rPr lang="en-US" dirty="0">
                <a:latin typeface="Lucida Grande"/>
                <a:cs typeface="Lucida Grande"/>
              </a:rPr>
              <a:t>(O</a:t>
            </a:r>
            <a:r>
              <a:rPr lang="en-US" baseline="-25000" dirty="0">
                <a:latin typeface="Lucida Grande"/>
                <a:cs typeface="Lucida Grande"/>
              </a:rPr>
              <a:t>t</a:t>
            </a:r>
            <a:r>
              <a:rPr lang="en-US" dirty="0">
                <a:latin typeface="Lucida Grande"/>
                <a:cs typeface="Lucida Grande"/>
              </a:rPr>
              <a:t>)</a:t>
            </a:r>
            <a:endParaRPr lang="en-US" dirty="0"/>
          </a:p>
          <a:p>
            <a:r>
              <a:rPr lang="en-US" dirty="0"/>
              <a:t>Let </a:t>
            </a:r>
            <a:r>
              <a:rPr lang="en-US" dirty="0">
                <a:latin typeface="Lucida Grande"/>
                <a:cs typeface="Lucida Grande"/>
              </a:rPr>
              <a:t>c</a:t>
            </a:r>
            <a:r>
              <a:rPr lang="en-US" baseline="-25000" dirty="0">
                <a:latin typeface="Lucida Grande"/>
                <a:cs typeface="Lucida Grande"/>
              </a:rPr>
              <a:t>t</a:t>
            </a:r>
            <a:r>
              <a:rPr lang="en-US" dirty="0">
                <a:latin typeface="Lucida Grande"/>
                <a:cs typeface="Lucida Grande"/>
              </a:rPr>
              <a:t> = 1/Σ</a:t>
            </a:r>
            <a:r>
              <a:rPr lang="en-US" dirty="0">
                <a:latin typeface="Handwriting - Dakota"/>
                <a:cs typeface="Handwriting - Dakota"/>
              </a:rPr>
              <a:t>a</a:t>
            </a:r>
            <a:r>
              <a:rPr lang="en-US" baseline="-25000" dirty="0">
                <a:latin typeface="Lucida Grande"/>
                <a:cs typeface="Lucida Grande"/>
              </a:rPr>
              <a:t>t</a:t>
            </a:r>
            <a:r>
              <a:rPr lang="en-US" dirty="0">
                <a:latin typeface="Lucida Grande"/>
                <a:cs typeface="Lucida Grande"/>
              </a:rPr>
              <a:t>(j) </a:t>
            </a:r>
            <a:endParaRPr lang="en-US" dirty="0"/>
          </a:p>
          <a:p>
            <a:r>
              <a:rPr lang="en-US" dirty="0"/>
              <a:t>For </a:t>
            </a:r>
            <a:r>
              <a:rPr lang="en-US" dirty="0" err="1">
                <a:latin typeface="Lucida Grande"/>
                <a:cs typeface="Lucida Grande"/>
              </a:rPr>
              <a:t>i</a:t>
            </a:r>
            <a:r>
              <a:rPr lang="en-US" dirty="0">
                <a:latin typeface="Lucida Grande"/>
                <a:cs typeface="Lucida Grande"/>
              </a:rPr>
              <a:t> = 0,1,…,N-1</a:t>
            </a:r>
            <a:r>
              <a:rPr lang="en-US" dirty="0"/>
              <a:t> let </a:t>
            </a:r>
            <a:r>
              <a:rPr lang="en-US" dirty="0" err="1">
                <a:latin typeface="Lucida Handwriting"/>
                <a:cs typeface="Lucida Handwriting"/>
              </a:rPr>
              <a:t>a</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a:t>
            </a:r>
            <a:r>
              <a:rPr lang="en-US" dirty="0" err="1">
                <a:latin typeface="Lucida Grande"/>
                <a:cs typeface="Lucida Grande"/>
              </a:rPr>
              <a:t>c</a:t>
            </a:r>
            <a:r>
              <a:rPr lang="en-US" baseline="-25000" dirty="0" err="1">
                <a:latin typeface="Lucida Grande"/>
                <a:cs typeface="Lucida Grande"/>
              </a:rPr>
              <a:t>t</a:t>
            </a:r>
            <a:r>
              <a:rPr lang="en-US" dirty="0" err="1">
                <a:latin typeface="Handwriting - Dakota"/>
                <a:cs typeface="Handwriting - Dakota"/>
              </a:rPr>
              <a:t>a</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a:t>
            </a:r>
            <a:endParaRPr lang="en-US" dirty="0"/>
          </a:p>
          <a:p>
            <a:endParaRPr lang="en-US"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53</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Scaling</a:t>
            </a:r>
          </a:p>
        </p:txBody>
      </p:sp>
      <p:sp>
        <p:nvSpPr>
          <p:cNvPr id="3" name="Content Placeholder 2"/>
          <p:cNvSpPr>
            <a:spLocks noGrp="1"/>
          </p:cNvSpPr>
          <p:nvPr>
            <p:ph idx="1"/>
          </p:nvPr>
        </p:nvSpPr>
        <p:spPr>
          <a:xfrm>
            <a:off x="381000" y="1676400"/>
            <a:ext cx="8610600" cy="4419600"/>
          </a:xfrm>
        </p:spPr>
        <p:txBody>
          <a:bodyPr/>
          <a:lstStyle/>
          <a:p>
            <a:r>
              <a:rPr lang="en-US" dirty="0"/>
              <a:t>Easy to show </a:t>
            </a:r>
            <a:r>
              <a:rPr lang="en-US" dirty="0" err="1">
                <a:latin typeface="Lucida Handwriting"/>
                <a:cs typeface="Lucida Handwriting"/>
              </a:rPr>
              <a:t>a</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c</a:t>
            </a:r>
            <a:r>
              <a:rPr lang="en-US" baseline="-25000" dirty="0">
                <a:latin typeface="Lucida Grande"/>
                <a:cs typeface="Lucida Grande"/>
              </a:rPr>
              <a:t>0</a:t>
            </a:r>
            <a:r>
              <a:rPr lang="en-US" dirty="0">
                <a:latin typeface="Lucida Grande"/>
                <a:cs typeface="Lucida Grande"/>
              </a:rPr>
              <a:t>c</a:t>
            </a:r>
            <a:r>
              <a:rPr lang="en-US" baseline="-25000" dirty="0">
                <a:latin typeface="Lucida Grande"/>
                <a:cs typeface="Lucida Grande"/>
              </a:rPr>
              <a:t>1</a:t>
            </a:r>
            <a:r>
              <a:rPr lang="en-US" dirty="0">
                <a:latin typeface="Lucida Grande"/>
                <a:cs typeface="Lucida Grande"/>
              </a:rPr>
              <a:t>…c</a:t>
            </a:r>
            <a:r>
              <a:rPr lang="en-US" baseline="-25000" dirty="0">
                <a:latin typeface="Lucida Grande"/>
                <a:cs typeface="Lucida Grande"/>
              </a:rPr>
              <a:t>t </a:t>
            </a:r>
            <a:r>
              <a:rPr lang="en-US" dirty="0" err="1">
                <a:latin typeface="Lucida Grande"/>
                <a:ea typeface="Lucida Grande"/>
                <a:cs typeface="Lucida Grande"/>
              </a:rPr>
              <a:t>α</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a:t>
            </a:r>
            <a:r>
              <a:rPr lang="en-US" dirty="0">
                <a:latin typeface="Lucida Grande"/>
                <a:ea typeface="ＭＳ ゴシック"/>
                <a:cs typeface="Lucida Grande"/>
              </a:rPr>
              <a:t>♯)</a:t>
            </a:r>
            <a:endParaRPr lang="en-US" dirty="0">
              <a:latin typeface="Lucida Grande"/>
              <a:cs typeface="Lucida Grande"/>
            </a:endParaRPr>
          </a:p>
          <a:p>
            <a:pPr lvl="1"/>
            <a:r>
              <a:rPr lang="en-US" dirty="0"/>
              <a:t>Simple proof by induction</a:t>
            </a:r>
          </a:p>
          <a:p>
            <a:r>
              <a:rPr lang="en-US" dirty="0"/>
              <a:t>So, </a:t>
            </a:r>
            <a:r>
              <a:rPr lang="en-US" dirty="0">
                <a:latin typeface="Lucida Grande"/>
                <a:cs typeface="Lucida Grande"/>
              </a:rPr>
              <a:t>c</a:t>
            </a:r>
            <a:r>
              <a:rPr lang="en-US" baseline="-25000" dirty="0">
                <a:latin typeface="Lucida Grande"/>
                <a:cs typeface="Lucida Grande"/>
              </a:rPr>
              <a:t>0</a:t>
            </a:r>
            <a:r>
              <a:rPr lang="en-US" dirty="0">
                <a:latin typeface="Lucida Grande"/>
                <a:cs typeface="Lucida Grande"/>
              </a:rPr>
              <a:t>c</a:t>
            </a:r>
            <a:r>
              <a:rPr lang="en-US" baseline="-25000" dirty="0">
                <a:latin typeface="Lucida Grande"/>
                <a:cs typeface="Lucida Grande"/>
              </a:rPr>
              <a:t>1</a:t>
            </a:r>
            <a:r>
              <a:rPr lang="en-US" dirty="0">
                <a:latin typeface="Lucida Grande"/>
                <a:cs typeface="Lucida Grande"/>
              </a:rPr>
              <a:t>…c</a:t>
            </a:r>
            <a:r>
              <a:rPr lang="en-US" baseline="-25000" dirty="0">
                <a:latin typeface="Lucida Grande"/>
                <a:cs typeface="Lucida Grande"/>
              </a:rPr>
              <a:t>t </a:t>
            </a:r>
            <a:r>
              <a:rPr lang="en-US" dirty="0"/>
              <a:t>is scaling factor at step </a:t>
            </a:r>
            <a:r>
              <a:rPr lang="en-US" dirty="0" err="1">
                <a:latin typeface="Lucida Grande"/>
                <a:cs typeface="Lucida Grande"/>
              </a:rPr>
              <a:t>t</a:t>
            </a:r>
            <a:endParaRPr lang="en-US" dirty="0">
              <a:latin typeface="Lucida Grande"/>
              <a:cs typeface="Lucida Grande"/>
            </a:endParaRPr>
          </a:p>
          <a:p>
            <a:r>
              <a:rPr lang="en-US" dirty="0"/>
              <a:t>Also, easy to show that</a:t>
            </a:r>
          </a:p>
          <a:p>
            <a:pPr>
              <a:buNone/>
            </a:pPr>
            <a:r>
              <a:rPr lang="en-US" dirty="0">
                <a:latin typeface="Lucida Handwriting"/>
                <a:cs typeface="Lucida Handwriting"/>
              </a:rPr>
              <a:t>	</a:t>
            </a:r>
            <a:r>
              <a:rPr lang="en-US" dirty="0" err="1">
                <a:latin typeface="Lucida Handwriting"/>
                <a:cs typeface="Lucida Handwriting"/>
              </a:rPr>
              <a:t>a</a:t>
            </a:r>
            <a:r>
              <a:rPr lang="en-US" baseline="-25000" dirty="0" err="1">
                <a:latin typeface="Lucida Grande"/>
                <a:cs typeface="Lucida Grande"/>
              </a:rPr>
              <a:t>t</a:t>
            </a:r>
            <a:r>
              <a:rPr lang="en-US" dirty="0" err="1">
                <a:latin typeface="Lucida Grande"/>
                <a:cs typeface="Lucida Grande"/>
              </a:rPr>
              <a:t>(i</a:t>
            </a:r>
            <a:r>
              <a:rPr lang="en-US" dirty="0">
                <a:latin typeface="Lucida Grande"/>
                <a:cs typeface="Lucida Grande"/>
              </a:rPr>
              <a:t>) = </a:t>
            </a:r>
            <a:r>
              <a:rPr lang="en-US" dirty="0" err="1">
                <a:latin typeface="Lucida Grande"/>
                <a:ea typeface="Lucida Grande"/>
                <a:cs typeface="Lucida Grande"/>
              </a:rPr>
              <a:t>α</a:t>
            </a:r>
            <a:r>
              <a:rPr lang="en-US" baseline="-25000" dirty="0" err="1">
                <a:latin typeface="Lucida Grande"/>
                <a:cs typeface="Lucida Grande"/>
              </a:rPr>
              <a:t>t</a:t>
            </a:r>
            <a:r>
              <a:rPr lang="en-US" dirty="0" err="1">
                <a:latin typeface="Lucida Grande"/>
                <a:cs typeface="Lucida Grande"/>
              </a:rPr>
              <a:t>(i)/Σ</a:t>
            </a:r>
            <a:r>
              <a:rPr lang="en-US" dirty="0" err="1">
                <a:latin typeface="Lucida Grande"/>
                <a:ea typeface="Lucida Grande"/>
                <a:cs typeface="Lucida Grande"/>
              </a:rPr>
              <a:t>α</a:t>
            </a:r>
            <a:r>
              <a:rPr lang="en-US" baseline="-25000" dirty="0" err="1">
                <a:latin typeface="Lucida Grande"/>
                <a:cs typeface="Lucida Grande"/>
              </a:rPr>
              <a:t>t</a:t>
            </a:r>
            <a:r>
              <a:rPr lang="en-US" dirty="0" err="1">
                <a:latin typeface="Lucida Grande"/>
                <a:cs typeface="Lucida Grande"/>
              </a:rPr>
              <a:t>(j</a:t>
            </a:r>
            <a:r>
              <a:rPr lang="en-US" dirty="0">
                <a:latin typeface="Lucida Grande"/>
                <a:cs typeface="Lucida Grande"/>
              </a:rPr>
              <a:t>)</a:t>
            </a:r>
            <a:endParaRPr lang="en-US" dirty="0"/>
          </a:p>
          <a:p>
            <a:r>
              <a:rPr lang="en-US" dirty="0"/>
              <a:t>Which implies </a:t>
            </a:r>
            <a:r>
              <a:rPr lang="en-US" dirty="0">
                <a:latin typeface="Lucida Grande"/>
                <a:cs typeface="Lucida Grande"/>
              </a:rPr>
              <a:t>Σ</a:t>
            </a:r>
            <a:r>
              <a:rPr lang="en-US" dirty="0">
                <a:latin typeface="Lucida Handwriting"/>
                <a:cs typeface="Lucida Handwriting"/>
              </a:rPr>
              <a:t>a</a:t>
            </a:r>
            <a:r>
              <a:rPr lang="en-US" baseline="-25000" dirty="0">
                <a:latin typeface="Lucida Grande"/>
                <a:cs typeface="Lucida Grande"/>
              </a:rPr>
              <a:t>T-1</a:t>
            </a:r>
            <a:r>
              <a:rPr lang="en-US" dirty="0">
                <a:latin typeface="Lucida Grande"/>
                <a:cs typeface="Lucida Grande"/>
              </a:rPr>
              <a:t>(i) = 1			(</a:t>
            </a:r>
            <a:r>
              <a:rPr lang="en-US" dirty="0">
                <a:latin typeface="Lucida Grande"/>
                <a:ea typeface="ＭＳ ゴシック"/>
                <a:cs typeface="Lucida Grande"/>
              </a:rPr>
              <a:t>♯♯)</a:t>
            </a:r>
            <a:endParaRPr lang="en-US" dirty="0">
              <a:latin typeface="Lucida Grande"/>
              <a:cs typeface="Lucida Grande"/>
            </a:endParaRPr>
          </a:p>
          <a:p>
            <a:endParaRPr lang="en-US"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54</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Scaling</a:t>
            </a:r>
          </a:p>
        </p:txBody>
      </p:sp>
      <p:sp>
        <p:nvSpPr>
          <p:cNvPr id="3" name="Content Placeholder 2"/>
          <p:cNvSpPr>
            <a:spLocks noGrp="1"/>
          </p:cNvSpPr>
          <p:nvPr>
            <p:ph idx="1"/>
          </p:nvPr>
        </p:nvSpPr>
        <p:spPr>
          <a:xfrm>
            <a:off x="228600" y="1600200"/>
            <a:ext cx="8610600" cy="4572000"/>
          </a:xfrm>
        </p:spPr>
        <p:txBody>
          <a:bodyPr vert="horz">
            <a:normAutofit/>
          </a:bodyPr>
          <a:lstStyle/>
          <a:p>
            <a:r>
              <a:rPr lang="en-US" dirty="0"/>
              <a:t>By combining </a:t>
            </a:r>
            <a:r>
              <a:rPr lang="en-US" dirty="0">
                <a:latin typeface="Lucida Grande"/>
                <a:cs typeface="Lucida Grande"/>
              </a:rPr>
              <a:t>(</a:t>
            </a:r>
            <a:r>
              <a:rPr lang="en-US" dirty="0">
                <a:latin typeface="Lucida Grande"/>
                <a:ea typeface="ＭＳ ゴシック"/>
                <a:cs typeface="Lucida Grande"/>
              </a:rPr>
              <a:t>♯)</a:t>
            </a:r>
            <a:r>
              <a:rPr lang="en-US" dirty="0">
                <a:ea typeface="ＭＳ ゴシック"/>
              </a:rPr>
              <a:t> and </a:t>
            </a:r>
            <a:r>
              <a:rPr lang="en-US" dirty="0">
                <a:latin typeface="Lucida Grande"/>
                <a:ea typeface="ＭＳ ゴシック"/>
                <a:cs typeface="Lucida Grande"/>
              </a:rPr>
              <a:t>(♯♯)</a:t>
            </a:r>
            <a:r>
              <a:rPr lang="en-US" dirty="0">
                <a:ea typeface="ＭＳ ゴシック"/>
              </a:rPr>
              <a:t>, we have</a:t>
            </a:r>
          </a:p>
          <a:p>
            <a:pPr>
              <a:buNone/>
            </a:pPr>
            <a:r>
              <a:rPr lang="en-US" dirty="0">
                <a:ea typeface="ＭＳ ゴシック"/>
              </a:rPr>
              <a:t>	</a:t>
            </a:r>
            <a:r>
              <a:rPr lang="en-US" dirty="0">
                <a:latin typeface="Lucida Grande"/>
                <a:ea typeface="ＭＳ ゴシック"/>
                <a:cs typeface="Lucida Grande"/>
              </a:rPr>
              <a:t>1 = </a:t>
            </a:r>
            <a:r>
              <a:rPr lang="en-US" dirty="0">
                <a:latin typeface="Lucida Grande"/>
                <a:cs typeface="Lucida Grande"/>
              </a:rPr>
              <a:t>Σ</a:t>
            </a:r>
            <a:r>
              <a:rPr lang="en-US" dirty="0">
                <a:latin typeface="Lucida Handwriting"/>
                <a:cs typeface="Lucida Handwriting"/>
              </a:rPr>
              <a:t>a</a:t>
            </a:r>
            <a:r>
              <a:rPr lang="en-US" baseline="-25000" dirty="0">
                <a:latin typeface="Lucida Grande"/>
                <a:cs typeface="Lucida Grande"/>
              </a:rPr>
              <a:t>T-1</a:t>
            </a:r>
            <a:r>
              <a:rPr lang="en-US" dirty="0">
                <a:latin typeface="Lucida Grande"/>
                <a:cs typeface="Lucida Grande"/>
              </a:rPr>
              <a:t>(i) = c</a:t>
            </a:r>
            <a:r>
              <a:rPr lang="en-US" baseline="-25000" dirty="0">
                <a:latin typeface="Lucida Grande"/>
                <a:cs typeface="Lucida Grande"/>
              </a:rPr>
              <a:t>0</a:t>
            </a:r>
            <a:r>
              <a:rPr lang="en-US" dirty="0">
                <a:latin typeface="Lucida Grande"/>
                <a:cs typeface="Lucida Grande"/>
              </a:rPr>
              <a:t>c</a:t>
            </a:r>
            <a:r>
              <a:rPr lang="en-US" baseline="-25000" dirty="0">
                <a:latin typeface="Lucida Grande"/>
                <a:cs typeface="Lucida Grande"/>
              </a:rPr>
              <a:t>1</a:t>
            </a:r>
            <a:r>
              <a:rPr lang="en-US" dirty="0">
                <a:latin typeface="Lucida Grande"/>
                <a:cs typeface="Lucida Grande"/>
              </a:rPr>
              <a:t>…c</a:t>
            </a:r>
            <a:r>
              <a:rPr lang="en-US" baseline="-25000" dirty="0">
                <a:latin typeface="Lucida Grande"/>
                <a:cs typeface="Lucida Grande"/>
              </a:rPr>
              <a:t>T-1 </a:t>
            </a:r>
            <a:r>
              <a:rPr lang="en-US" dirty="0">
                <a:latin typeface="Lucida Grande"/>
                <a:cs typeface="Lucida Grande"/>
              </a:rPr>
              <a:t>Σ</a:t>
            </a:r>
            <a:r>
              <a:rPr lang="en-US" dirty="0">
                <a:latin typeface="Lucida Grande"/>
                <a:ea typeface="Lucida Grande"/>
                <a:cs typeface="Lucida Grande"/>
              </a:rPr>
              <a:t>α</a:t>
            </a:r>
            <a:r>
              <a:rPr lang="en-US" baseline="-25000" dirty="0">
                <a:latin typeface="Lucida Grande"/>
                <a:cs typeface="Lucida Grande"/>
              </a:rPr>
              <a:t>T-1</a:t>
            </a:r>
            <a:r>
              <a:rPr lang="en-US" dirty="0">
                <a:latin typeface="Lucida Grande"/>
                <a:cs typeface="Lucida Grande"/>
              </a:rPr>
              <a:t>(i)</a:t>
            </a:r>
          </a:p>
          <a:p>
            <a:pPr>
              <a:buNone/>
            </a:pPr>
            <a:r>
              <a:rPr lang="en-US" dirty="0">
                <a:latin typeface="Lucida Grande"/>
                <a:cs typeface="Lucida Grande"/>
              </a:rPr>
              <a:t>				= c</a:t>
            </a:r>
            <a:r>
              <a:rPr lang="en-US" baseline="-25000" dirty="0">
                <a:latin typeface="Lucida Grande"/>
                <a:cs typeface="Lucida Grande"/>
              </a:rPr>
              <a:t>0</a:t>
            </a:r>
            <a:r>
              <a:rPr lang="en-US" dirty="0">
                <a:latin typeface="Lucida Grande"/>
                <a:cs typeface="Lucida Grande"/>
              </a:rPr>
              <a:t>c</a:t>
            </a:r>
            <a:r>
              <a:rPr lang="en-US" baseline="-25000" dirty="0">
                <a:latin typeface="Lucida Grande"/>
                <a:cs typeface="Lucida Grande"/>
              </a:rPr>
              <a:t>1</a:t>
            </a:r>
            <a:r>
              <a:rPr lang="en-US" dirty="0">
                <a:latin typeface="Lucida Grande"/>
                <a:cs typeface="Lucida Grande"/>
              </a:rPr>
              <a:t>…c</a:t>
            </a:r>
            <a:r>
              <a:rPr lang="en-US" baseline="-25000" dirty="0">
                <a:latin typeface="Lucida Grande"/>
                <a:cs typeface="Lucida Grande"/>
              </a:rPr>
              <a:t>T-1 </a:t>
            </a:r>
            <a:r>
              <a:rPr lang="en-US" dirty="0">
                <a:latin typeface="Lucida Grande"/>
                <a:cs typeface="Lucida Grande"/>
              </a:rPr>
              <a:t>P(O|</a:t>
            </a:r>
            <a:r>
              <a:rPr lang="en-US" dirty="0">
                <a:latin typeface="Lucida Grande"/>
                <a:ea typeface="Lucida Grande"/>
                <a:cs typeface="Lucida Grande"/>
              </a:rPr>
              <a:t>λ)</a:t>
            </a:r>
            <a:endParaRPr lang="en-US" dirty="0">
              <a:ea typeface="ＭＳ ゴシック"/>
            </a:endParaRPr>
          </a:p>
          <a:p>
            <a:r>
              <a:rPr lang="en-US" dirty="0">
                <a:ea typeface="ＭＳ ゴシック"/>
              </a:rPr>
              <a:t>Therefore, </a:t>
            </a:r>
            <a:r>
              <a:rPr lang="en-US" dirty="0">
                <a:latin typeface="Lucida Grande"/>
                <a:cs typeface="Lucida Grande"/>
              </a:rPr>
              <a:t>P(O|</a:t>
            </a:r>
            <a:r>
              <a:rPr lang="en-US" dirty="0">
                <a:latin typeface="Lucida Grande"/>
                <a:ea typeface="Lucida Grande"/>
                <a:cs typeface="Lucida Grande"/>
              </a:rPr>
              <a:t>λ) = 1 / </a:t>
            </a:r>
            <a:r>
              <a:rPr lang="en-US" dirty="0">
                <a:latin typeface="Lucida Grande"/>
                <a:cs typeface="Lucida Grande"/>
              </a:rPr>
              <a:t>c</a:t>
            </a:r>
            <a:r>
              <a:rPr lang="en-US" baseline="-25000" dirty="0">
                <a:latin typeface="Lucida Grande"/>
                <a:cs typeface="Lucida Grande"/>
              </a:rPr>
              <a:t>0</a:t>
            </a:r>
            <a:r>
              <a:rPr lang="en-US" dirty="0">
                <a:latin typeface="Lucida Grande"/>
                <a:cs typeface="Lucida Grande"/>
              </a:rPr>
              <a:t>c</a:t>
            </a:r>
            <a:r>
              <a:rPr lang="en-US" baseline="-25000" dirty="0">
                <a:latin typeface="Lucida Grande"/>
                <a:cs typeface="Lucida Grande"/>
              </a:rPr>
              <a:t>1</a:t>
            </a:r>
            <a:r>
              <a:rPr lang="en-US" dirty="0">
                <a:latin typeface="Lucida Grande"/>
                <a:cs typeface="Lucida Grande"/>
              </a:rPr>
              <a:t>…c</a:t>
            </a:r>
            <a:r>
              <a:rPr lang="en-US" baseline="-25000" dirty="0">
                <a:latin typeface="Lucida Grande"/>
                <a:cs typeface="Lucida Grande"/>
              </a:rPr>
              <a:t>T-1 </a:t>
            </a:r>
            <a:endParaRPr lang="en-US" dirty="0">
              <a:ea typeface="ＭＳ ゴシック"/>
            </a:endParaRPr>
          </a:p>
          <a:p>
            <a:r>
              <a:rPr lang="en-US" dirty="0">
                <a:ea typeface="ＭＳ ゴシック"/>
              </a:rPr>
              <a:t>To avoid underflow, we compute</a:t>
            </a:r>
          </a:p>
          <a:p>
            <a:pPr>
              <a:buNone/>
            </a:pPr>
            <a:r>
              <a:rPr lang="en-US" dirty="0">
                <a:ea typeface="ＭＳ ゴシック"/>
              </a:rPr>
              <a:t>	</a:t>
            </a:r>
            <a:r>
              <a:rPr lang="en-US" dirty="0">
                <a:latin typeface="Lucida Grande"/>
                <a:ea typeface="ＭＳ ゴシック"/>
                <a:cs typeface="Lucida Grande"/>
              </a:rPr>
              <a:t>log </a:t>
            </a:r>
            <a:r>
              <a:rPr lang="en-US" dirty="0">
                <a:latin typeface="Lucida Grande"/>
                <a:cs typeface="Lucida Grande"/>
              </a:rPr>
              <a:t>P(O|</a:t>
            </a:r>
            <a:r>
              <a:rPr lang="en-US" dirty="0">
                <a:latin typeface="Lucida Grande"/>
                <a:ea typeface="Lucida Grande"/>
                <a:cs typeface="Lucida Grande"/>
              </a:rPr>
              <a:t>λ) = -</a:t>
            </a:r>
            <a:r>
              <a:rPr lang="en-US" dirty="0" err="1">
                <a:latin typeface="Lucida Grande"/>
                <a:cs typeface="Lucida Grande"/>
              </a:rPr>
              <a:t>Σ</a:t>
            </a:r>
            <a:r>
              <a:rPr lang="en-US" dirty="0">
                <a:latin typeface="Lucida Grande"/>
                <a:cs typeface="Lucida Grande"/>
              </a:rPr>
              <a:t> </a:t>
            </a:r>
            <a:r>
              <a:rPr lang="en-US" dirty="0" err="1">
                <a:latin typeface="Lucida Grande"/>
                <a:cs typeface="Lucida Grande"/>
              </a:rPr>
              <a:t>log(c</a:t>
            </a:r>
            <a:r>
              <a:rPr lang="en-US" baseline="-25000" dirty="0" err="1">
                <a:latin typeface="Lucida Grande"/>
                <a:cs typeface="Lucida Grande"/>
              </a:rPr>
              <a:t>j</a:t>
            </a:r>
            <a:r>
              <a:rPr lang="en-US" dirty="0">
                <a:latin typeface="Lucida Grande"/>
                <a:cs typeface="Lucida Grande"/>
              </a:rPr>
              <a:t>)</a:t>
            </a:r>
          </a:p>
          <a:p>
            <a:pPr lvl="1"/>
            <a:r>
              <a:rPr lang="en-US" dirty="0">
                <a:ea typeface="ＭＳ ゴシック"/>
              </a:rPr>
              <a:t>Where sum is from </a:t>
            </a:r>
            <a:r>
              <a:rPr lang="en-US" dirty="0" err="1">
                <a:latin typeface="Lucida Grande"/>
                <a:ea typeface="ＭＳ ゴシック"/>
                <a:cs typeface="Lucida Grande"/>
              </a:rPr>
              <a:t>j</a:t>
            </a:r>
            <a:r>
              <a:rPr lang="en-US" dirty="0">
                <a:latin typeface="Lucida Grande"/>
                <a:ea typeface="ＭＳ ゴシック"/>
                <a:cs typeface="Lucida Grande"/>
              </a:rPr>
              <a:t> = 0 </a:t>
            </a:r>
            <a:r>
              <a:rPr lang="en-US" dirty="0">
                <a:ea typeface="ＭＳ ゴシック"/>
              </a:rPr>
              <a:t>to </a:t>
            </a:r>
            <a:r>
              <a:rPr lang="en-US" dirty="0">
                <a:latin typeface="Lucida Grande"/>
                <a:ea typeface="ＭＳ ゴシック"/>
                <a:cs typeface="Lucida Grande"/>
              </a:rPr>
              <a:t>T-1</a:t>
            </a:r>
            <a:endParaRPr lang="en-US" dirty="0">
              <a:latin typeface="Lucida Grande"/>
              <a:cs typeface="Lucida Grande"/>
            </a:endParaRPr>
          </a:p>
          <a:p>
            <a:pPr>
              <a:buNone/>
            </a:pPr>
            <a:endParaRPr lang="en-US" dirty="0">
              <a:ea typeface="ＭＳ ゴシック"/>
            </a:endParaRPr>
          </a:p>
          <a:p>
            <a:endParaRPr lang="en-US"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55</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a:t>HMM Scaling</a:t>
            </a:r>
          </a:p>
        </p:txBody>
      </p:sp>
      <p:sp>
        <p:nvSpPr>
          <p:cNvPr id="3" name="Content Placeholder 2"/>
          <p:cNvSpPr>
            <a:spLocks noGrp="1"/>
          </p:cNvSpPr>
          <p:nvPr>
            <p:ph idx="1"/>
          </p:nvPr>
        </p:nvSpPr>
        <p:spPr>
          <a:xfrm>
            <a:off x="685800" y="1371600"/>
            <a:ext cx="8077200" cy="4876800"/>
          </a:xfrm>
        </p:spPr>
        <p:txBody>
          <a:bodyPr>
            <a:noAutofit/>
          </a:bodyPr>
          <a:lstStyle/>
          <a:p>
            <a:pPr>
              <a:spcAft>
                <a:spcPts val="0"/>
              </a:spcAft>
            </a:pPr>
            <a:r>
              <a:rPr lang="en-US" sz="2800" dirty="0"/>
              <a:t>Similarly, scale betas as </a:t>
            </a:r>
            <a:r>
              <a:rPr lang="en-US" sz="2800" dirty="0" err="1">
                <a:latin typeface="Lucida Grande"/>
                <a:cs typeface="Lucida Grande"/>
              </a:rPr>
              <a:t>c</a:t>
            </a:r>
            <a:r>
              <a:rPr lang="en-US" sz="2800" baseline="-25000" dirty="0" err="1">
                <a:latin typeface="Lucida Grande"/>
                <a:cs typeface="Lucida Grande"/>
              </a:rPr>
              <a:t>t</a:t>
            </a:r>
            <a:r>
              <a:rPr lang="en-US" sz="2800" dirty="0" err="1">
                <a:latin typeface="Lucida Grande"/>
                <a:ea typeface="Lucida Grande"/>
                <a:cs typeface="Lucida Grande"/>
              </a:rPr>
              <a:t>β</a:t>
            </a:r>
            <a:r>
              <a:rPr lang="en-US" sz="2800" baseline="-25000" dirty="0" err="1">
                <a:latin typeface="Lucida Grande"/>
                <a:cs typeface="Lucida Grande"/>
              </a:rPr>
              <a:t>t</a:t>
            </a:r>
            <a:r>
              <a:rPr lang="en-US" sz="2800" dirty="0" err="1">
                <a:latin typeface="Lucida Grande"/>
                <a:cs typeface="Lucida Grande"/>
              </a:rPr>
              <a:t>(i</a:t>
            </a:r>
            <a:r>
              <a:rPr lang="en-US" sz="2800" dirty="0">
                <a:latin typeface="Lucida Grande"/>
                <a:cs typeface="Lucida Grande"/>
              </a:rPr>
              <a:t>)</a:t>
            </a:r>
            <a:endParaRPr lang="en-US" sz="2800" dirty="0"/>
          </a:p>
          <a:p>
            <a:pPr>
              <a:spcAft>
                <a:spcPts val="0"/>
              </a:spcAft>
            </a:pPr>
            <a:r>
              <a:rPr lang="en-US" sz="2800" dirty="0"/>
              <a:t>For re-estimation,</a:t>
            </a:r>
          </a:p>
          <a:p>
            <a:pPr lvl="1">
              <a:spcAft>
                <a:spcPts val="0"/>
              </a:spcAft>
            </a:pPr>
            <a:r>
              <a:rPr lang="en-US" dirty="0"/>
              <a:t>Compute</a:t>
            </a:r>
            <a:r>
              <a:rPr lang="en-US" dirty="0">
                <a:latin typeface="Lucida Grande"/>
                <a:cs typeface="Lucida Grande"/>
              </a:rPr>
              <a:t> </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(i,j</a:t>
            </a:r>
            <a:r>
              <a:rPr lang="en-US" dirty="0">
                <a:latin typeface="Lucida Grande"/>
                <a:ea typeface="Lucida Grande"/>
                <a:cs typeface="Lucida Grande"/>
              </a:rPr>
              <a:t>)</a:t>
            </a:r>
            <a:r>
              <a:rPr lang="en-US" dirty="0">
                <a:latin typeface="Lucida Grande"/>
                <a:cs typeface="Lucida Grande"/>
              </a:rPr>
              <a:t> </a:t>
            </a:r>
            <a:r>
              <a:rPr lang="en-US" dirty="0"/>
              <a:t>and</a:t>
            </a:r>
            <a:r>
              <a:rPr lang="en-US" dirty="0">
                <a:latin typeface="Lucida Grande"/>
                <a:cs typeface="Lucida Grande"/>
              </a:rPr>
              <a:t> </a:t>
            </a:r>
            <a:r>
              <a:rPr lang="en-US" dirty="0" err="1">
                <a:latin typeface="Lucida Grande"/>
                <a:ea typeface="Lucida Grande"/>
                <a:cs typeface="Lucida Grande"/>
              </a:rPr>
              <a:t>γ</a:t>
            </a:r>
            <a:r>
              <a:rPr lang="en-US" baseline="-25000" dirty="0" err="1">
                <a:latin typeface="Lucida Grande"/>
                <a:ea typeface="Lucida Grande"/>
                <a:cs typeface="Lucida Grande"/>
              </a:rPr>
              <a:t>t</a:t>
            </a:r>
            <a:r>
              <a:rPr lang="en-US" dirty="0" err="1">
                <a:latin typeface="Lucida Grande"/>
                <a:ea typeface="Lucida Grande"/>
                <a:cs typeface="Lucida Grande"/>
              </a:rPr>
              <a:t>(i</a:t>
            </a:r>
            <a:r>
              <a:rPr lang="en-US" dirty="0">
                <a:latin typeface="Lucida Grande"/>
                <a:ea typeface="Lucida Grande"/>
                <a:cs typeface="Lucida Grande"/>
              </a:rPr>
              <a:t>)</a:t>
            </a:r>
            <a:r>
              <a:rPr lang="en-US" dirty="0">
                <a:latin typeface="Lucida Grande"/>
                <a:cs typeface="Lucida Grande"/>
              </a:rPr>
              <a:t> </a:t>
            </a:r>
            <a:r>
              <a:rPr lang="en-US" dirty="0"/>
              <a:t>using original formulas, but with scaled alphas, betas</a:t>
            </a:r>
          </a:p>
          <a:p>
            <a:pPr>
              <a:spcAft>
                <a:spcPts val="0"/>
              </a:spcAft>
            </a:pPr>
            <a:r>
              <a:rPr lang="en-US" sz="2800" dirty="0"/>
              <a:t>This gives us new values for </a:t>
            </a:r>
            <a:r>
              <a:rPr lang="en-US" sz="2800" dirty="0" err="1">
                <a:latin typeface="Lucida Grande"/>
                <a:ea typeface="Lucida Grande"/>
                <a:cs typeface="Lucida Grande"/>
              </a:rPr>
              <a:t>λ</a:t>
            </a:r>
            <a:r>
              <a:rPr lang="en-US" sz="2800" dirty="0">
                <a:latin typeface="Lucida Grande"/>
                <a:ea typeface="Lucida Grande"/>
                <a:cs typeface="Lucida Grande"/>
              </a:rPr>
              <a:t> = (</a:t>
            </a:r>
            <a:r>
              <a:rPr lang="en-US" sz="2800" dirty="0">
                <a:latin typeface="Lucida Grande"/>
                <a:cs typeface="Lucida Grande"/>
              </a:rPr>
              <a:t>A,B,</a:t>
            </a:r>
            <a:r>
              <a:rPr lang="en-US" sz="2800" dirty="0">
                <a:latin typeface="Lucida Grande"/>
                <a:ea typeface="Lucida Grande"/>
                <a:cs typeface="Lucida Grande"/>
              </a:rPr>
              <a:t>π)</a:t>
            </a:r>
            <a:r>
              <a:rPr lang="en-US" sz="2800" dirty="0"/>
              <a:t> </a:t>
            </a:r>
          </a:p>
          <a:p>
            <a:pPr>
              <a:spcAft>
                <a:spcPts val="0"/>
              </a:spcAft>
            </a:pPr>
            <a:r>
              <a:rPr lang="en-US" sz="2800" dirty="0"/>
              <a:t>“Easy exercise” to show re-estimate is exact when scaled alphas and betas used</a:t>
            </a:r>
          </a:p>
          <a:p>
            <a:pPr>
              <a:spcAft>
                <a:spcPts val="0"/>
              </a:spcAft>
            </a:pPr>
            <a:r>
              <a:rPr lang="en-US" sz="2800" dirty="0"/>
              <a:t>Also, </a:t>
            </a:r>
            <a:r>
              <a:rPr lang="en-US" sz="2800" dirty="0">
                <a:latin typeface="Lucida Grande"/>
                <a:cs typeface="Lucida Grande"/>
              </a:rPr>
              <a:t>P(O|</a:t>
            </a:r>
            <a:r>
              <a:rPr lang="en-US" sz="2800" dirty="0">
                <a:latin typeface="Lucida Grande"/>
                <a:ea typeface="Lucida Grande"/>
                <a:cs typeface="Lucida Grande"/>
              </a:rPr>
              <a:t>λ) </a:t>
            </a:r>
            <a:r>
              <a:rPr lang="en-US" sz="2800" dirty="0"/>
              <a:t>cancels from formula</a:t>
            </a:r>
          </a:p>
          <a:p>
            <a:pPr lvl="1">
              <a:spcAft>
                <a:spcPts val="0"/>
              </a:spcAft>
            </a:pPr>
            <a:r>
              <a:rPr lang="en-US" dirty="0"/>
              <a:t>Use </a:t>
            </a:r>
            <a:r>
              <a:rPr lang="en-US" dirty="0">
                <a:latin typeface="Lucida Grande"/>
                <a:ea typeface="ＭＳ ゴシック"/>
                <a:cs typeface="Lucida Grande"/>
              </a:rPr>
              <a:t>log </a:t>
            </a:r>
            <a:r>
              <a:rPr lang="en-US" dirty="0">
                <a:latin typeface="Lucida Grande"/>
                <a:cs typeface="Lucida Grande"/>
              </a:rPr>
              <a:t>P(O|</a:t>
            </a:r>
            <a:r>
              <a:rPr lang="en-US" dirty="0">
                <a:latin typeface="Lucida Grande"/>
                <a:ea typeface="Lucida Grande"/>
                <a:cs typeface="Lucida Grande"/>
              </a:rPr>
              <a:t>λ) = -</a:t>
            </a:r>
            <a:r>
              <a:rPr lang="en-US" dirty="0" err="1">
                <a:latin typeface="Lucida Grande"/>
                <a:cs typeface="Lucida Grande"/>
              </a:rPr>
              <a:t>Σ</a:t>
            </a:r>
            <a:r>
              <a:rPr lang="en-US" dirty="0">
                <a:latin typeface="Lucida Grande"/>
                <a:cs typeface="Lucida Grande"/>
              </a:rPr>
              <a:t> </a:t>
            </a:r>
            <a:r>
              <a:rPr lang="en-US" dirty="0" err="1">
                <a:latin typeface="Lucida Grande"/>
                <a:cs typeface="Lucida Grande"/>
              </a:rPr>
              <a:t>log(c</a:t>
            </a:r>
            <a:r>
              <a:rPr lang="en-US" baseline="-25000" dirty="0" err="1">
                <a:latin typeface="Lucida Grande"/>
                <a:cs typeface="Lucida Grande"/>
              </a:rPr>
              <a:t>j</a:t>
            </a:r>
            <a:r>
              <a:rPr lang="en-US" dirty="0">
                <a:latin typeface="Lucida Grande"/>
                <a:cs typeface="Lucida Grande"/>
              </a:rPr>
              <a:t>) </a:t>
            </a:r>
            <a:r>
              <a:rPr lang="en-US" dirty="0"/>
              <a:t>to decide if iterate improves</a:t>
            </a:r>
          </a:p>
        </p:txBody>
      </p:sp>
      <p:sp>
        <p:nvSpPr>
          <p:cNvPr id="4" name="Slide Number Placeholder 3"/>
          <p:cNvSpPr>
            <a:spLocks noGrp="1"/>
          </p:cNvSpPr>
          <p:nvPr>
            <p:ph type="sldNum" sz="quarter" idx="4"/>
          </p:nvPr>
        </p:nvSpPr>
        <p:spPr/>
        <p:txBody>
          <a:bodyPr/>
          <a:lstStyle/>
          <a:p>
            <a:fld id="{E4131050-4FF2-0646-B549-420EB1446C49}" type="slidenum">
              <a:rPr lang="en-US" smtClean="0"/>
              <a:pPr/>
              <a:t>56</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Together Now</a:t>
            </a:r>
          </a:p>
        </p:txBody>
      </p:sp>
      <p:sp>
        <p:nvSpPr>
          <p:cNvPr id="3" name="Content Placeholder 2"/>
          <p:cNvSpPr>
            <a:spLocks noGrp="1"/>
          </p:cNvSpPr>
          <p:nvPr>
            <p:ph idx="1"/>
          </p:nvPr>
        </p:nvSpPr>
        <p:spPr/>
        <p:txBody>
          <a:bodyPr>
            <a:normAutofit fontScale="85000" lnSpcReduction="10000"/>
          </a:bodyPr>
          <a:lstStyle/>
          <a:p>
            <a:r>
              <a:rPr lang="en-US" dirty="0"/>
              <a:t>Complete pseudo code for Solution 3</a:t>
            </a:r>
          </a:p>
          <a:p>
            <a:r>
              <a:rPr lang="en-US" dirty="0"/>
              <a:t>Given: </a:t>
            </a:r>
            <a:r>
              <a:rPr lang="en-US" dirty="0">
                <a:latin typeface="Lucida Grande"/>
                <a:cs typeface="Lucida Grande"/>
              </a:rPr>
              <a:t>(O</a:t>
            </a:r>
            <a:r>
              <a:rPr lang="en-US" baseline="-25000" dirty="0">
                <a:latin typeface="Lucida Grande"/>
                <a:cs typeface="Lucida Grande"/>
              </a:rPr>
              <a:t>0</a:t>
            </a:r>
            <a:r>
              <a:rPr lang="en-US" dirty="0">
                <a:latin typeface="Lucida Grande"/>
                <a:cs typeface="Lucida Grande"/>
              </a:rPr>
              <a:t>,O</a:t>
            </a:r>
            <a:r>
              <a:rPr lang="en-US" baseline="-25000" dirty="0">
                <a:latin typeface="Lucida Grande"/>
                <a:cs typeface="Lucida Grande"/>
              </a:rPr>
              <a:t>1</a:t>
            </a:r>
            <a:r>
              <a:rPr lang="en-US" dirty="0">
                <a:latin typeface="Lucida Grande"/>
                <a:cs typeface="Lucida Grande"/>
              </a:rPr>
              <a:t>,…,O</a:t>
            </a:r>
            <a:r>
              <a:rPr lang="en-US" baseline="-25000" dirty="0">
                <a:latin typeface="Lucida Grande"/>
                <a:cs typeface="Lucida Grande"/>
              </a:rPr>
              <a:t>T-1</a:t>
            </a:r>
            <a:r>
              <a:rPr lang="en-US" dirty="0">
                <a:latin typeface="Lucida Grande"/>
                <a:cs typeface="Lucida Grande"/>
              </a:rPr>
              <a:t>)</a:t>
            </a:r>
            <a:r>
              <a:rPr lang="en-US" dirty="0"/>
              <a:t> and </a:t>
            </a:r>
            <a:r>
              <a:rPr lang="en-US" dirty="0">
                <a:latin typeface="Lucida Grande"/>
                <a:cs typeface="Lucida Grande"/>
              </a:rPr>
              <a:t>N</a:t>
            </a:r>
            <a:r>
              <a:rPr lang="en-US" dirty="0"/>
              <a:t> and </a:t>
            </a:r>
            <a:r>
              <a:rPr lang="en-US" dirty="0">
                <a:latin typeface="Lucida Grande"/>
                <a:cs typeface="Lucida Grande"/>
              </a:rPr>
              <a:t>M</a:t>
            </a:r>
          </a:p>
          <a:p>
            <a:r>
              <a:rPr lang="en-US" dirty="0"/>
              <a:t>Initialize: </a:t>
            </a:r>
            <a:r>
              <a:rPr lang="en-US" dirty="0" err="1">
                <a:latin typeface="Lucida Grande"/>
                <a:ea typeface="Lucida Grande"/>
                <a:cs typeface="Lucida Grande"/>
              </a:rPr>
              <a:t>λ</a:t>
            </a:r>
            <a:r>
              <a:rPr lang="en-US" dirty="0">
                <a:latin typeface="Lucida Grande"/>
                <a:ea typeface="Lucida Grande"/>
                <a:cs typeface="Lucida Grande"/>
              </a:rPr>
              <a:t> = (</a:t>
            </a:r>
            <a:r>
              <a:rPr lang="en-US" dirty="0">
                <a:latin typeface="Lucida Grande"/>
                <a:cs typeface="Lucida Grande"/>
              </a:rPr>
              <a:t>A,B,</a:t>
            </a:r>
            <a:r>
              <a:rPr lang="en-US" dirty="0">
                <a:latin typeface="Lucida Grande"/>
                <a:ea typeface="Lucida Grande"/>
                <a:cs typeface="Lucida Grande"/>
              </a:rPr>
              <a:t>π)</a:t>
            </a:r>
            <a:r>
              <a:rPr lang="en-US" dirty="0"/>
              <a:t> </a:t>
            </a:r>
            <a:endParaRPr lang="en-US" dirty="0">
              <a:latin typeface="Lucida Grande"/>
              <a:ea typeface="Lucida Grande"/>
              <a:cs typeface="Lucida Grande"/>
            </a:endParaRPr>
          </a:p>
          <a:p>
            <a:pPr lvl="1"/>
            <a:r>
              <a:rPr lang="en-US" dirty="0">
                <a:latin typeface="Lucida Grande"/>
                <a:cs typeface="Lucida Grande"/>
              </a:rPr>
              <a:t>A</a:t>
            </a:r>
            <a:r>
              <a:rPr lang="en-US" dirty="0"/>
              <a:t> is </a:t>
            </a:r>
            <a:r>
              <a:rPr lang="en-US" dirty="0" err="1">
                <a:latin typeface="Lucida Grande"/>
                <a:cs typeface="Lucida Grande"/>
              </a:rPr>
              <a:t>NxN</a:t>
            </a:r>
            <a:r>
              <a:rPr lang="en-US" dirty="0"/>
              <a:t>, </a:t>
            </a:r>
            <a:r>
              <a:rPr lang="en-US" dirty="0">
                <a:latin typeface="Lucida Grande"/>
                <a:cs typeface="Lucida Grande"/>
              </a:rPr>
              <a:t>B</a:t>
            </a:r>
            <a:r>
              <a:rPr lang="en-US" dirty="0"/>
              <a:t> is </a:t>
            </a:r>
            <a:r>
              <a:rPr lang="en-US" dirty="0" err="1">
                <a:latin typeface="Lucida Grande"/>
                <a:cs typeface="Lucida Grande"/>
              </a:rPr>
              <a:t>NxM</a:t>
            </a:r>
            <a:r>
              <a:rPr lang="en-US" dirty="0"/>
              <a:t> and </a:t>
            </a:r>
            <a:r>
              <a:rPr lang="en-US" dirty="0" err="1">
                <a:latin typeface="Lucida Grande"/>
                <a:ea typeface="Lucida Grande"/>
                <a:cs typeface="Lucida Grande"/>
              </a:rPr>
              <a:t>π</a:t>
            </a:r>
            <a:r>
              <a:rPr lang="en-US" dirty="0"/>
              <a:t> is </a:t>
            </a:r>
            <a:r>
              <a:rPr lang="en-US" dirty="0">
                <a:latin typeface="Lucida Grande"/>
                <a:cs typeface="Lucida Grande"/>
              </a:rPr>
              <a:t>1xN</a:t>
            </a:r>
          </a:p>
          <a:p>
            <a:pPr lvl="1"/>
            <a:r>
              <a:rPr lang="en-US" dirty="0" err="1">
                <a:latin typeface="Lucida Grande"/>
                <a:ea typeface="Lucida Grande"/>
                <a:cs typeface="Lucida Grande"/>
              </a:rPr>
              <a:t>π</a:t>
            </a:r>
            <a:r>
              <a:rPr lang="en-US" baseline="-25000" dirty="0" err="1">
                <a:latin typeface="Lucida Grande"/>
                <a:ea typeface="Lucida Grande"/>
                <a:cs typeface="Lucida Grande"/>
              </a:rPr>
              <a:t>i</a:t>
            </a:r>
            <a:r>
              <a:rPr lang="en-US" dirty="0">
                <a:latin typeface="Lucida Grande"/>
                <a:ea typeface="Lucida Grande"/>
                <a:cs typeface="Lucida Grande"/>
              </a:rPr>
              <a:t> </a:t>
            </a:r>
            <a:r>
              <a:rPr lang="en-US" dirty="0">
                <a:latin typeface="Lucida Grande"/>
                <a:cs typeface="Lucida Grande"/>
              </a:rPr>
              <a:t>≈ 1/N</a:t>
            </a:r>
            <a:r>
              <a:rPr lang="en-US" dirty="0">
                <a:latin typeface="Lucida Grande"/>
                <a:ea typeface="Lucida Grande"/>
                <a:cs typeface="Lucida Grande"/>
              </a:rPr>
              <a:t>, </a:t>
            </a:r>
            <a:r>
              <a:rPr lang="en-US" dirty="0" err="1">
                <a:latin typeface="Lucida Grande"/>
                <a:cs typeface="Lucida Grande"/>
              </a:rPr>
              <a:t>a</a:t>
            </a:r>
            <a:r>
              <a:rPr lang="en-US" baseline="-25000" dirty="0" err="1">
                <a:latin typeface="Lucida Grande"/>
                <a:cs typeface="Lucida Grande"/>
              </a:rPr>
              <a:t>ij</a:t>
            </a:r>
            <a:r>
              <a:rPr lang="en-US" dirty="0">
                <a:latin typeface="Lucida Grande"/>
                <a:cs typeface="Lucida Grande"/>
              </a:rPr>
              <a:t> ≈ 1/N, </a:t>
            </a:r>
            <a:r>
              <a:rPr lang="en-US" dirty="0" err="1">
                <a:latin typeface="Lucida Grande"/>
                <a:cs typeface="Lucida Grande"/>
              </a:rPr>
              <a:t>b</a:t>
            </a:r>
            <a:r>
              <a:rPr lang="en-US" baseline="-25000" dirty="0" err="1">
                <a:latin typeface="Lucida Grande"/>
                <a:cs typeface="Lucida Grande"/>
              </a:rPr>
              <a:t>j</a:t>
            </a:r>
            <a:r>
              <a:rPr lang="en-US" dirty="0" err="1">
                <a:latin typeface="Lucida Grande"/>
                <a:cs typeface="Lucida Grande"/>
              </a:rPr>
              <a:t>(k</a:t>
            </a:r>
            <a:r>
              <a:rPr lang="en-US" dirty="0">
                <a:latin typeface="Lucida Grande"/>
                <a:cs typeface="Lucida Grande"/>
              </a:rPr>
              <a:t>) ≈ 1/M</a:t>
            </a:r>
            <a:r>
              <a:rPr lang="en-US" dirty="0"/>
              <a:t>, each matrix row stochastic, but not uniform</a:t>
            </a:r>
          </a:p>
          <a:p>
            <a:r>
              <a:rPr lang="en-US" dirty="0"/>
              <a:t>Initialize:</a:t>
            </a:r>
          </a:p>
          <a:p>
            <a:pPr lvl="1"/>
            <a:r>
              <a:rPr lang="en-US" dirty="0" err="1">
                <a:latin typeface="Lucida Grande"/>
                <a:cs typeface="Lucida Grande"/>
              </a:rPr>
              <a:t>maxIters</a:t>
            </a:r>
            <a:r>
              <a:rPr lang="en-US" dirty="0">
                <a:latin typeface="Lucida Grande"/>
                <a:cs typeface="Lucida Grande"/>
              </a:rPr>
              <a:t> = </a:t>
            </a:r>
            <a:r>
              <a:rPr lang="en-US" dirty="0"/>
              <a:t>max number of re-estimation steps</a:t>
            </a:r>
          </a:p>
          <a:p>
            <a:pPr lvl="1"/>
            <a:r>
              <a:rPr lang="en-US" dirty="0" err="1">
                <a:latin typeface="Lucida Grande"/>
                <a:cs typeface="Lucida Grande"/>
              </a:rPr>
              <a:t>iters</a:t>
            </a:r>
            <a:r>
              <a:rPr lang="en-US" dirty="0">
                <a:latin typeface="Lucida Grande"/>
                <a:cs typeface="Lucida Grande"/>
              </a:rPr>
              <a:t> = 0</a:t>
            </a:r>
          </a:p>
          <a:p>
            <a:pPr lvl="1"/>
            <a:r>
              <a:rPr lang="en-US" dirty="0" err="1">
                <a:latin typeface="Lucida Grande"/>
                <a:cs typeface="Lucida Grande"/>
              </a:rPr>
              <a:t>oldLogProb</a:t>
            </a:r>
            <a:r>
              <a:rPr lang="en-US" dirty="0">
                <a:latin typeface="Lucida Grande"/>
                <a:cs typeface="Lucida Grande"/>
              </a:rPr>
              <a:t> = -∞</a:t>
            </a:r>
          </a:p>
        </p:txBody>
      </p:sp>
      <p:sp>
        <p:nvSpPr>
          <p:cNvPr id="4" name="Slide Number Placeholder 3"/>
          <p:cNvSpPr>
            <a:spLocks noGrp="1"/>
          </p:cNvSpPr>
          <p:nvPr>
            <p:ph type="sldNum" sz="quarter" idx="4"/>
          </p:nvPr>
        </p:nvSpPr>
        <p:spPr/>
        <p:txBody>
          <a:bodyPr/>
          <a:lstStyle/>
          <a:p>
            <a:fld id="{E4131050-4FF2-0646-B549-420EB1446C49}" type="slidenum">
              <a:rPr lang="en-US" smtClean="0"/>
              <a:pPr/>
              <a:t>57</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mp.tiff"/>
          <p:cNvPicPr>
            <a:picLocks noChangeAspect="1"/>
          </p:cNvPicPr>
          <p:nvPr/>
        </p:nvPicPr>
        <p:blipFill>
          <a:blip r:embed="rId2"/>
          <a:stretch>
            <a:fillRect/>
          </a:stretch>
        </p:blipFill>
        <p:spPr>
          <a:xfrm>
            <a:off x="6254834" y="12884"/>
            <a:ext cx="2889250" cy="6858001"/>
          </a:xfrm>
          <a:prstGeom prst="rect">
            <a:avLst/>
          </a:prstGeom>
        </p:spPr>
      </p:pic>
      <p:sp>
        <p:nvSpPr>
          <p:cNvPr id="2" name="Title 1"/>
          <p:cNvSpPr>
            <a:spLocks noGrp="1"/>
          </p:cNvSpPr>
          <p:nvPr>
            <p:ph type="title"/>
          </p:nvPr>
        </p:nvSpPr>
        <p:spPr>
          <a:xfrm>
            <a:off x="83675" y="379225"/>
            <a:ext cx="5797634" cy="1219480"/>
          </a:xfrm>
        </p:spPr>
        <p:txBody>
          <a:bodyPr/>
          <a:lstStyle/>
          <a:p>
            <a:r>
              <a:rPr lang="en-US" dirty="0"/>
              <a:t>Forward Algorithm</a:t>
            </a:r>
          </a:p>
        </p:txBody>
      </p:sp>
      <p:sp>
        <p:nvSpPr>
          <p:cNvPr id="3" name="Content Placeholder 2"/>
          <p:cNvSpPr>
            <a:spLocks noGrp="1"/>
          </p:cNvSpPr>
          <p:nvPr>
            <p:ph idx="1"/>
          </p:nvPr>
        </p:nvSpPr>
        <p:spPr>
          <a:xfrm>
            <a:off x="457200" y="1854197"/>
            <a:ext cx="4458447" cy="4032627"/>
          </a:xfrm>
        </p:spPr>
        <p:txBody>
          <a:bodyPr/>
          <a:lstStyle/>
          <a:p>
            <a:r>
              <a:rPr lang="en-US" dirty="0"/>
              <a:t>Forward algorithm</a:t>
            </a:r>
          </a:p>
          <a:p>
            <a:pPr lvl="1"/>
            <a:r>
              <a:rPr lang="en-US" dirty="0"/>
              <a:t>With scaling</a:t>
            </a:r>
          </a:p>
          <a:p>
            <a:endParaRPr lang="en-US" dirty="0"/>
          </a:p>
        </p:txBody>
      </p:sp>
      <p:sp>
        <p:nvSpPr>
          <p:cNvPr id="5" name="Slide Number Placeholder 4"/>
          <p:cNvSpPr>
            <a:spLocks noGrp="1"/>
          </p:cNvSpPr>
          <p:nvPr>
            <p:ph type="sldNum" sz="quarter" idx="4"/>
          </p:nvPr>
        </p:nvSpPr>
        <p:spPr/>
        <p:txBody>
          <a:bodyPr/>
          <a:lstStyle/>
          <a:p>
            <a:fld id="{E4131050-4FF2-0646-B549-420EB1446C49}" type="slidenum">
              <a:rPr lang="en-US" smtClean="0"/>
              <a:pPr/>
              <a:t>58</a:t>
            </a:fld>
            <a:endParaRPr lang="en-US"/>
          </a:p>
        </p:txBody>
      </p:sp>
      <p:sp>
        <p:nvSpPr>
          <p:cNvPr id="7" name="Footer Placeholder 6"/>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Backward Algorithm</a:t>
            </a:r>
          </a:p>
        </p:txBody>
      </p:sp>
      <p:sp>
        <p:nvSpPr>
          <p:cNvPr id="3" name="Content Placeholder 2"/>
          <p:cNvSpPr>
            <a:spLocks noGrp="1"/>
          </p:cNvSpPr>
          <p:nvPr>
            <p:ph idx="1"/>
          </p:nvPr>
        </p:nvSpPr>
        <p:spPr>
          <a:xfrm>
            <a:off x="143439" y="1600200"/>
            <a:ext cx="4294090" cy="4525963"/>
          </a:xfrm>
        </p:spPr>
        <p:txBody>
          <a:bodyPr/>
          <a:lstStyle/>
          <a:p>
            <a:r>
              <a:rPr lang="en-US" dirty="0"/>
              <a:t>Backward algorithm or “beta pass”</a:t>
            </a:r>
          </a:p>
          <a:p>
            <a:pPr lvl="1"/>
            <a:r>
              <a:rPr lang="en-US" dirty="0"/>
              <a:t>With scaling</a:t>
            </a:r>
          </a:p>
          <a:p>
            <a:pPr lvl="1"/>
            <a:r>
              <a:rPr lang="en-US" dirty="0"/>
              <a:t>Note: </a:t>
            </a:r>
            <a:r>
              <a:rPr lang="en-US" b="1" i="1" dirty="0"/>
              <a:t>Same</a:t>
            </a:r>
            <a:r>
              <a:rPr lang="en-US" dirty="0"/>
              <a:t> scaling factor as alpha pass</a:t>
            </a:r>
          </a:p>
        </p:txBody>
      </p:sp>
      <p:pic>
        <p:nvPicPr>
          <p:cNvPr id="6" name="Picture 5" descr="temp.tiff"/>
          <p:cNvPicPr>
            <a:picLocks noChangeAspect="1"/>
          </p:cNvPicPr>
          <p:nvPr/>
        </p:nvPicPr>
        <p:blipFill>
          <a:blip r:embed="rId2"/>
          <a:stretch>
            <a:fillRect/>
          </a:stretch>
        </p:blipFill>
        <p:spPr>
          <a:xfrm>
            <a:off x="4682190" y="1865498"/>
            <a:ext cx="4447281" cy="3842030"/>
          </a:xfrm>
          <a:prstGeom prst="rect">
            <a:avLst/>
          </a:prstGeom>
        </p:spPr>
      </p:pic>
      <p:sp>
        <p:nvSpPr>
          <p:cNvPr id="5" name="Slide Number Placeholder 4"/>
          <p:cNvSpPr>
            <a:spLocks noGrp="1"/>
          </p:cNvSpPr>
          <p:nvPr>
            <p:ph type="sldNum" sz="quarter" idx="4"/>
          </p:nvPr>
        </p:nvSpPr>
        <p:spPr/>
        <p:txBody>
          <a:bodyPr/>
          <a:lstStyle/>
          <a:p>
            <a:fld id="{E4131050-4FF2-0646-B549-420EB1446C49}" type="slidenum">
              <a:rPr lang="en-US" smtClean="0"/>
              <a:pPr/>
              <a:t>59</a:t>
            </a:fld>
            <a:endParaRPr lang="en-US"/>
          </a:p>
        </p:txBody>
      </p:sp>
      <p:sp>
        <p:nvSpPr>
          <p:cNvPr id="7" name="Footer Placeholder 6"/>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Markov Chain</a:t>
            </a:r>
          </a:p>
        </p:txBody>
      </p:sp>
      <p:sp>
        <p:nvSpPr>
          <p:cNvPr id="3" name="Content Placeholder 2"/>
          <p:cNvSpPr>
            <a:spLocks noGrp="1"/>
          </p:cNvSpPr>
          <p:nvPr>
            <p:ph idx="1"/>
          </p:nvPr>
        </p:nvSpPr>
        <p:spPr>
          <a:xfrm>
            <a:off x="457200" y="1600200"/>
            <a:ext cx="3712142" cy="4484429"/>
          </a:xfrm>
        </p:spPr>
        <p:txBody>
          <a:bodyPr>
            <a:normAutofit/>
          </a:bodyPr>
          <a:lstStyle/>
          <a:p>
            <a:r>
              <a:rPr lang="en-US" sz="2800" dirty="0"/>
              <a:t>Can also include </a:t>
            </a:r>
            <a:r>
              <a:rPr lang="en-US" sz="2800" dirty="0">
                <a:latin typeface="Lucida Grande"/>
                <a:cs typeface="Lucida Grande"/>
              </a:rPr>
              <a:t>begin</a:t>
            </a:r>
            <a:r>
              <a:rPr lang="en-US" sz="2800" dirty="0"/>
              <a:t>, </a:t>
            </a:r>
            <a:r>
              <a:rPr lang="en-US" sz="2800" dirty="0">
                <a:latin typeface="Lucida Grande"/>
                <a:cs typeface="Lucida Grande"/>
              </a:rPr>
              <a:t>end</a:t>
            </a:r>
            <a:r>
              <a:rPr lang="en-US" sz="2800" dirty="0"/>
              <a:t> states</a:t>
            </a:r>
          </a:p>
          <a:p>
            <a:r>
              <a:rPr lang="en-US" sz="2800" dirty="0"/>
              <a:t>Matrix for begin state denoted </a:t>
            </a:r>
            <a:r>
              <a:rPr lang="en-US" sz="2800" dirty="0">
                <a:latin typeface="Lucida Grande"/>
                <a:ea typeface="Lucida Grande"/>
                <a:cs typeface="Lucida Grande"/>
              </a:rPr>
              <a:t>π</a:t>
            </a:r>
          </a:p>
          <a:p>
            <a:pPr lvl="1"/>
            <a:r>
              <a:rPr lang="en-US" sz="2400" dirty="0">
                <a:ea typeface="Lucida Grande"/>
              </a:rPr>
              <a:t>In this example,</a:t>
            </a:r>
          </a:p>
          <a:p>
            <a:pPr lvl="1"/>
            <a:endParaRPr lang="en-US" sz="2400" dirty="0">
              <a:ea typeface="Lucida Grande"/>
            </a:endParaRPr>
          </a:p>
          <a:p>
            <a:pPr lvl="1"/>
            <a:endParaRPr lang="en-US" sz="2400" dirty="0">
              <a:ea typeface="Lucida Grande"/>
            </a:endParaRPr>
          </a:p>
          <a:p>
            <a:r>
              <a:rPr lang="en-US" sz="2800" dirty="0">
                <a:ea typeface="Lucida Grande"/>
              </a:rPr>
              <a:t>Note that </a:t>
            </a:r>
            <a:r>
              <a:rPr lang="en-US" sz="2800" dirty="0" err="1">
                <a:latin typeface="Lucida Grande"/>
                <a:ea typeface="Lucida Grande"/>
                <a:cs typeface="Lucida Grande"/>
              </a:rPr>
              <a:t>π</a:t>
            </a:r>
            <a:r>
              <a:rPr lang="en-US" sz="2800" dirty="0">
                <a:ea typeface="Lucida Grande"/>
              </a:rPr>
              <a:t> also row stochastic</a:t>
            </a:r>
            <a:endParaRPr lang="en-US" sz="2800" dirty="0"/>
          </a:p>
        </p:txBody>
      </p:sp>
      <p:sp>
        <p:nvSpPr>
          <p:cNvPr id="6" name="Oval 5"/>
          <p:cNvSpPr/>
          <p:nvPr/>
        </p:nvSpPr>
        <p:spPr>
          <a:xfrm>
            <a:off x="6216617" y="2412440"/>
            <a:ext cx="934519" cy="866096"/>
          </a:xfrm>
          <a:prstGeom prst="ellipse">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6497172" y="2613985"/>
            <a:ext cx="410690" cy="461665"/>
          </a:xfrm>
          <a:prstGeom prst="rect">
            <a:avLst/>
          </a:prstGeom>
          <a:noFill/>
        </p:spPr>
        <p:txBody>
          <a:bodyPr wrap="none" rtlCol="0">
            <a:spAutoFit/>
          </a:bodyPr>
          <a:lstStyle/>
          <a:p>
            <a:r>
              <a:rPr lang="en-US" sz="2400" dirty="0">
                <a:latin typeface="Lucida Grande" panose="020B0600040502020204" pitchFamily="34" charset="0"/>
                <a:cs typeface="Lucida Grande" panose="020B0600040502020204" pitchFamily="34" charset="0"/>
              </a:rPr>
              <a:t>H</a:t>
            </a:r>
          </a:p>
        </p:txBody>
      </p:sp>
      <p:sp>
        <p:nvSpPr>
          <p:cNvPr id="8" name="Oval 7"/>
          <p:cNvSpPr/>
          <p:nvPr/>
        </p:nvSpPr>
        <p:spPr>
          <a:xfrm>
            <a:off x="6221357" y="4425608"/>
            <a:ext cx="934519" cy="866096"/>
          </a:xfrm>
          <a:prstGeom prst="ellipse">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6501912" y="4627153"/>
            <a:ext cx="397866" cy="461665"/>
          </a:xfrm>
          <a:prstGeom prst="rect">
            <a:avLst/>
          </a:prstGeom>
          <a:noFill/>
        </p:spPr>
        <p:txBody>
          <a:bodyPr wrap="none" rtlCol="0">
            <a:spAutoFit/>
          </a:bodyPr>
          <a:lstStyle/>
          <a:p>
            <a:r>
              <a:rPr lang="en-US" sz="2400" dirty="0">
                <a:latin typeface="Lucida Grande" panose="020B0600040502020204" pitchFamily="34" charset="0"/>
                <a:cs typeface="Lucida Grande" panose="020B0600040502020204" pitchFamily="34" charset="0"/>
              </a:rPr>
              <a:t>C</a:t>
            </a:r>
          </a:p>
        </p:txBody>
      </p:sp>
      <p:cxnSp>
        <p:nvCxnSpPr>
          <p:cNvPr id="10" name="Curved Connector 9"/>
          <p:cNvCxnSpPr>
            <a:stCxn id="6" idx="2"/>
            <a:endCxn id="8" idx="2"/>
          </p:cNvCxnSpPr>
          <p:nvPr/>
        </p:nvCxnSpPr>
        <p:spPr>
          <a:xfrm rot="10800000" flipH="1" flipV="1">
            <a:off x="6216617" y="2845488"/>
            <a:ext cx="4740" cy="2013168"/>
          </a:xfrm>
          <a:prstGeom prst="curvedConnector3">
            <a:avLst>
              <a:gd name="adj1" fmla="val -4822785"/>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1" name="Curved Connector 10"/>
          <p:cNvCxnSpPr>
            <a:stCxn id="8" idx="6"/>
            <a:endCxn id="6" idx="6"/>
          </p:cNvCxnSpPr>
          <p:nvPr/>
        </p:nvCxnSpPr>
        <p:spPr>
          <a:xfrm flipH="1" flipV="1">
            <a:off x="7151136" y="2845488"/>
            <a:ext cx="4740" cy="2013168"/>
          </a:xfrm>
          <a:prstGeom prst="curvedConnector3">
            <a:avLst>
              <a:gd name="adj1" fmla="val -4822785"/>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400800" y="1676400"/>
            <a:ext cx="476926" cy="369332"/>
          </a:xfrm>
          <a:prstGeom prst="rect">
            <a:avLst/>
          </a:prstGeom>
          <a:noFill/>
        </p:spPr>
        <p:txBody>
          <a:bodyPr wrap="none" rtlCol="0">
            <a:spAutoFit/>
          </a:bodyPr>
          <a:lstStyle/>
          <a:p>
            <a:r>
              <a:rPr lang="en-US" dirty="0"/>
              <a:t>0.7</a:t>
            </a:r>
          </a:p>
        </p:txBody>
      </p:sp>
      <p:sp>
        <p:nvSpPr>
          <p:cNvPr id="19" name="TextBox 18"/>
          <p:cNvSpPr txBox="1"/>
          <p:nvPr/>
        </p:nvSpPr>
        <p:spPr>
          <a:xfrm>
            <a:off x="6381074" y="5486400"/>
            <a:ext cx="476926" cy="369332"/>
          </a:xfrm>
          <a:prstGeom prst="rect">
            <a:avLst/>
          </a:prstGeom>
          <a:noFill/>
        </p:spPr>
        <p:txBody>
          <a:bodyPr wrap="none" rtlCol="0">
            <a:spAutoFit/>
          </a:bodyPr>
          <a:lstStyle/>
          <a:p>
            <a:r>
              <a:rPr lang="en-US" dirty="0"/>
              <a:t>0.6</a:t>
            </a:r>
          </a:p>
        </p:txBody>
      </p:sp>
      <p:sp>
        <p:nvSpPr>
          <p:cNvPr id="20" name="TextBox 19"/>
          <p:cNvSpPr txBox="1"/>
          <p:nvPr/>
        </p:nvSpPr>
        <p:spPr>
          <a:xfrm>
            <a:off x="5410200" y="3581400"/>
            <a:ext cx="476926" cy="369332"/>
          </a:xfrm>
          <a:prstGeom prst="rect">
            <a:avLst/>
          </a:prstGeom>
          <a:noFill/>
        </p:spPr>
        <p:txBody>
          <a:bodyPr wrap="none" rtlCol="0">
            <a:spAutoFit/>
          </a:bodyPr>
          <a:lstStyle/>
          <a:p>
            <a:r>
              <a:rPr lang="en-US" dirty="0"/>
              <a:t>0.3</a:t>
            </a:r>
          </a:p>
        </p:txBody>
      </p:sp>
      <p:sp>
        <p:nvSpPr>
          <p:cNvPr id="21" name="TextBox 20"/>
          <p:cNvSpPr txBox="1"/>
          <p:nvPr/>
        </p:nvSpPr>
        <p:spPr>
          <a:xfrm>
            <a:off x="6781800" y="3581400"/>
            <a:ext cx="479618" cy="369332"/>
          </a:xfrm>
          <a:prstGeom prst="rect">
            <a:avLst/>
          </a:prstGeom>
          <a:noFill/>
        </p:spPr>
        <p:txBody>
          <a:bodyPr wrap="none" rtlCol="0">
            <a:spAutoFit/>
          </a:bodyPr>
          <a:lstStyle/>
          <a:p>
            <a:r>
              <a:rPr lang="en-US" dirty="0"/>
              <a:t>0.4</a:t>
            </a:r>
          </a:p>
        </p:txBody>
      </p:sp>
      <p:sp>
        <p:nvSpPr>
          <p:cNvPr id="22" name="Oval 21"/>
          <p:cNvSpPr/>
          <p:nvPr/>
        </p:nvSpPr>
        <p:spPr>
          <a:xfrm>
            <a:off x="4169342" y="3430936"/>
            <a:ext cx="934519" cy="866096"/>
          </a:xfrm>
          <a:prstGeom prst="ellipse">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7973774" y="3430936"/>
            <a:ext cx="934519" cy="866096"/>
          </a:xfrm>
          <a:prstGeom prst="ellipse">
            <a:avLst/>
          </a:prstGeom>
          <a:solidFill>
            <a:schemeClr val="bg1"/>
          </a:solidFill>
          <a:ln w="254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4220779" y="3638490"/>
            <a:ext cx="883081" cy="400110"/>
          </a:xfrm>
          <a:prstGeom prst="rect">
            <a:avLst/>
          </a:prstGeom>
          <a:noFill/>
        </p:spPr>
        <p:txBody>
          <a:bodyPr wrap="square" rtlCol="0">
            <a:spAutoFit/>
          </a:bodyPr>
          <a:lstStyle/>
          <a:p>
            <a:r>
              <a:rPr lang="en-US" sz="2000" dirty="0"/>
              <a:t>begin</a:t>
            </a:r>
          </a:p>
        </p:txBody>
      </p:sp>
      <p:sp>
        <p:nvSpPr>
          <p:cNvPr id="25" name="TextBox 24"/>
          <p:cNvSpPr txBox="1"/>
          <p:nvPr/>
        </p:nvSpPr>
        <p:spPr>
          <a:xfrm>
            <a:off x="8170412" y="3638490"/>
            <a:ext cx="703701" cy="400110"/>
          </a:xfrm>
          <a:prstGeom prst="rect">
            <a:avLst/>
          </a:prstGeom>
          <a:noFill/>
        </p:spPr>
        <p:txBody>
          <a:bodyPr wrap="square" rtlCol="0">
            <a:spAutoFit/>
          </a:bodyPr>
          <a:lstStyle/>
          <a:p>
            <a:r>
              <a:rPr lang="en-US" sz="2000" dirty="0"/>
              <a:t>end</a:t>
            </a:r>
          </a:p>
        </p:txBody>
      </p:sp>
      <p:cxnSp>
        <p:nvCxnSpPr>
          <p:cNvPr id="27" name="Shape 26"/>
          <p:cNvCxnSpPr>
            <a:stCxn id="22" idx="0"/>
          </p:cNvCxnSpPr>
          <p:nvPr/>
        </p:nvCxnSpPr>
        <p:spPr>
          <a:xfrm rot="5400000" flipH="1" flipV="1">
            <a:off x="5071789" y="2178799"/>
            <a:ext cx="816951" cy="1687324"/>
          </a:xfrm>
          <a:prstGeom prst="curvedConnector2">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9" name="Shape 28"/>
          <p:cNvCxnSpPr>
            <a:stCxn id="22" idx="4"/>
          </p:cNvCxnSpPr>
          <p:nvPr/>
        </p:nvCxnSpPr>
        <p:spPr>
          <a:xfrm rot="16200000" flipH="1">
            <a:off x="5084371" y="3849263"/>
            <a:ext cx="791786" cy="1687324"/>
          </a:xfrm>
          <a:prstGeom prst="curvedConnector2">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Shape 32"/>
          <p:cNvCxnSpPr/>
          <p:nvPr/>
        </p:nvCxnSpPr>
        <p:spPr>
          <a:xfrm>
            <a:off x="7086600" y="2613985"/>
            <a:ext cx="1289898" cy="816951"/>
          </a:xfrm>
          <a:prstGeom prst="curvedConnector2">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7" name="Shape 36"/>
          <p:cNvCxnSpPr/>
          <p:nvPr/>
        </p:nvCxnSpPr>
        <p:spPr>
          <a:xfrm flipV="1">
            <a:off x="7086600" y="4297032"/>
            <a:ext cx="1289898" cy="791786"/>
          </a:xfrm>
          <a:prstGeom prst="curvedConnector2">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5143426" y="2286000"/>
            <a:ext cx="476926" cy="369332"/>
          </a:xfrm>
          <a:prstGeom prst="rect">
            <a:avLst/>
          </a:prstGeom>
          <a:noFill/>
        </p:spPr>
        <p:txBody>
          <a:bodyPr wrap="none" rtlCol="0">
            <a:spAutoFit/>
          </a:bodyPr>
          <a:lstStyle/>
          <a:p>
            <a:r>
              <a:rPr lang="en-US" dirty="0"/>
              <a:t>0.6</a:t>
            </a:r>
          </a:p>
        </p:txBody>
      </p:sp>
      <p:sp>
        <p:nvSpPr>
          <p:cNvPr id="39" name="TextBox 38"/>
          <p:cNvSpPr txBox="1"/>
          <p:nvPr/>
        </p:nvSpPr>
        <p:spPr>
          <a:xfrm>
            <a:off x="5084362" y="4966816"/>
            <a:ext cx="479618" cy="369332"/>
          </a:xfrm>
          <a:prstGeom prst="rect">
            <a:avLst/>
          </a:prstGeom>
          <a:noFill/>
        </p:spPr>
        <p:txBody>
          <a:bodyPr wrap="none" rtlCol="0">
            <a:spAutoFit/>
          </a:bodyPr>
          <a:lstStyle/>
          <a:p>
            <a:r>
              <a:rPr lang="en-US" dirty="0"/>
              <a:t>0.4</a:t>
            </a:r>
          </a:p>
        </p:txBody>
      </p:sp>
      <p:pic>
        <p:nvPicPr>
          <p:cNvPr id="40" name="Picture 39" descr="temp.tiff"/>
          <p:cNvPicPr>
            <a:picLocks noChangeAspect="1"/>
          </p:cNvPicPr>
          <p:nvPr/>
        </p:nvPicPr>
        <p:blipFill>
          <a:blip r:embed="rId3"/>
          <a:stretch>
            <a:fillRect/>
          </a:stretch>
        </p:blipFill>
        <p:spPr>
          <a:xfrm>
            <a:off x="1066800" y="3999096"/>
            <a:ext cx="2286000" cy="774700"/>
          </a:xfrm>
          <a:prstGeom prst="rect">
            <a:avLst/>
          </a:prstGeom>
        </p:spPr>
      </p:pic>
      <p:sp>
        <p:nvSpPr>
          <p:cNvPr id="31" name="Slide Number Placeholder 30"/>
          <p:cNvSpPr>
            <a:spLocks noGrp="1"/>
          </p:cNvSpPr>
          <p:nvPr>
            <p:ph type="sldNum" sz="quarter" idx="4"/>
          </p:nvPr>
        </p:nvSpPr>
        <p:spPr/>
        <p:txBody>
          <a:bodyPr/>
          <a:lstStyle/>
          <a:p>
            <a:fld id="{E4131050-4FF2-0646-B549-420EB1446C49}" type="slidenum">
              <a:rPr lang="en-US" smtClean="0"/>
              <a:pPr/>
              <a:t>6</a:t>
            </a:fld>
            <a:endParaRPr lang="en-US"/>
          </a:p>
        </p:txBody>
      </p:sp>
      <p:sp>
        <p:nvSpPr>
          <p:cNvPr id="32" name="Footer Placeholder 31"/>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cxnSp>
        <p:nvCxnSpPr>
          <p:cNvPr id="34" name="Curved Connector 33"/>
          <p:cNvCxnSpPr/>
          <p:nvPr/>
        </p:nvCxnSpPr>
        <p:spPr>
          <a:xfrm rot="16200000" flipV="1">
            <a:off x="6679203" y="2184992"/>
            <a:ext cx="1588" cy="660805"/>
          </a:xfrm>
          <a:prstGeom prst="curvedConnector3">
            <a:avLst>
              <a:gd name="adj1" fmla="val 2238268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5" name="Curved Connector 34"/>
          <p:cNvCxnSpPr/>
          <p:nvPr/>
        </p:nvCxnSpPr>
        <p:spPr>
          <a:xfrm rot="5400000">
            <a:off x="6679203" y="4850403"/>
            <a:ext cx="1588" cy="660805"/>
          </a:xfrm>
          <a:prstGeom prst="curvedConnector3">
            <a:avLst>
              <a:gd name="adj1" fmla="val 22382683"/>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3657600" cy="1143000"/>
          </a:xfrm>
        </p:spPr>
        <p:txBody>
          <a:bodyPr/>
          <a:lstStyle/>
          <a:p>
            <a:r>
              <a:rPr lang="en-US" dirty="0"/>
              <a:t>Gammas</a:t>
            </a:r>
          </a:p>
        </p:txBody>
      </p:sp>
      <p:sp>
        <p:nvSpPr>
          <p:cNvPr id="3" name="Content Placeholder 2"/>
          <p:cNvSpPr>
            <a:spLocks noGrp="1"/>
          </p:cNvSpPr>
          <p:nvPr>
            <p:ph idx="1"/>
          </p:nvPr>
        </p:nvSpPr>
        <p:spPr>
          <a:xfrm>
            <a:off x="457200" y="1600200"/>
            <a:ext cx="3429000" cy="4648200"/>
          </a:xfrm>
        </p:spPr>
        <p:txBody>
          <a:bodyPr/>
          <a:lstStyle/>
          <a:p>
            <a:r>
              <a:rPr lang="en-US" dirty="0"/>
              <a:t>Using scaled alphas and betas</a:t>
            </a:r>
          </a:p>
        </p:txBody>
      </p:sp>
      <p:sp>
        <p:nvSpPr>
          <p:cNvPr id="5" name="Slide Number Placeholder 4"/>
          <p:cNvSpPr>
            <a:spLocks noGrp="1"/>
          </p:cNvSpPr>
          <p:nvPr>
            <p:ph type="sldNum" sz="quarter" idx="4"/>
          </p:nvPr>
        </p:nvSpPr>
        <p:spPr/>
        <p:txBody>
          <a:bodyPr/>
          <a:lstStyle/>
          <a:p>
            <a:fld id="{E4131050-4FF2-0646-B549-420EB1446C49}" type="slidenum">
              <a:rPr lang="en-US" smtClean="0"/>
              <a:pPr/>
              <a:t>60</a:t>
            </a:fld>
            <a:endParaRPr lang="en-US"/>
          </a:p>
        </p:txBody>
      </p:sp>
      <p:sp>
        <p:nvSpPr>
          <p:cNvPr id="6" name="Footer Placeholder 5"/>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pic>
        <p:nvPicPr>
          <p:cNvPr id="7" name="Picture 6" descr="temp.tiff"/>
          <p:cNvPicPr>
            <a:picLocks noChangeAspect="1"/>
          </p:cNvPicPr>
          <p:nvPr/>
        </p:nvPicPr>
        <p:blipFill>
          <a:blip r:embed="rId2"/>
          <a:stretch>
            <a:fillRect/>
          </a:stretch>
        </p:blipFill>
        <p:spPr>
          <a:xfrm>
            <a:off x="4358026" y="304800"/>
            <a:ext cx="4785974" cy="5999163"/>
          </a:xfrm>
          <a:prstGeom prst="rect">
            <a:avLst/>
          </a:prstGeom>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emp.tiff"/>
          <p:cNvPicPr>
            <a:picLocks noChangeAspect="1"/>
          </p:cNvPicPr>
          <p:nvPr/>
        </p:nvPicPr>
        <p:blipFill>
          <a:blip r:embed="rId2"/>
          <a:stretch>
            <a:fillRect/>
          </a:stretch>
        </p:blipFill>
        <p:spPr>
          <a:xfrm>
            <a:off x="5644792" y="-7475"/>
            <a:ext cx="2873375" cy="6858000"/>
          </a:xfrm>
          <a:prstGeom prst="rect">
            <a:avLst/>
          </a:prstGeom>
        </p:spPr>
      </p:pic>
      <p:sp>
        <p:nvSpPr>
          <p:cNvPr id="2" name="Title 1"/>
          <p:cNvSpPr>
            <a:spLocks noGrp="1"/>
          </p:cNvSpPr>
          <p:nvPr>
            <p:ph type="title"/>
          </p:nvPr>
        </p:nvSpPr>
        <p:spPr>
          <a:xfrm>
            <a:off x="262967" y="379225"/>
            <a:ext cx="5115859" cy="1143000"/>
          </a:xfrm>
        </p:spPr>
        <p:txBody>
          <a:bodyPr/>
          <a:lstStyle/>
          <a:p>
            <a:r>
              <a:rPr lang="en-US" dirty="0"/>
              <a:t>Re-Estimation</a:t>
            </a:r>
          </a:p>
        </p:txBody>
      </p:sp>
      <p:sp>
        <p:nvSpPr>
          <p:cNvPr id="3" name="Content Placeholder 2"/>
          <p:cNvSpPr>
            <a:spLocks noGrp="1"/>
          </p:cNvSpPr>
          <p:nvPr>
            <p:ph idx="1"/>
          </p:nvPr>
        </p:nvSpPr>
        <p:spPr>
          <a:xfrm>
            <a:off x="457200" y="1600200"/>
            <a:ext cx="3442447" cy="4525963"/>
          </a:xfrm>
        </p:spPr>
        <p:txBody>
          <a:bodyPr/>
          <a:lstStyle/>
          <a:p>
            <a:r>
              <a:rPr lang="en-US" dirty="0"/>
              <a:t>Again, using scaled gammas</a:t>
            </a:r>
          </a:p>
          <a:p>
            <a:r>
              <a:rPr lang="en-US" dirty="0"/>
              <a:t>So formulas unchanged</a:t>
            </a:r>
          </a:p>
        </p:txBody>
      </p:sp>
      <p:sp>
        <p:nvSpPr>
          <p:cNvPr id="5" name="Slide Number Placeholder 4"/>
          <p:cNvSpPr>
            <a:spLocks noGrp="1"/>
          </p:cNvSpPr>
          <p:nvPr>
            <p:ph type="sldNum" sz="quarter" idx="4"/>
          </p:nvPr>
        </p:nvSpPr>
        <p:spPr/>
        <p:txBody>
          <a:bodyPr/>
          <a:lstStyle/>
          <a:p>
            <a:fld id="{E4131050-4FF2-0646-B549-420EB1446C49}" type="slidenum">
              <a:rPr lang="en-US" smtClean="0"/>
              <a:pPr/>
              <a:t>61</a:t>
            </a:fld>
            <a:endParaRPr lang="en-US"/>
          </a:p>
        </p:txBody>
      </p:sp>
      <p:sp>
        <p:nvSpPr>
          <p:cNvPr id="7" name="Footer Placeholder 6"/>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Stopping Criteria</a:t>
            </a:r>
          </a:p>
        </p:txBody>
      </p:sp>
      <p:sp>
        <p:nvSpPr>
          <p:cNvPr id="3" name="Content Placeholder 2"/>
          <p:cNvSpPr>
            <a:spLocks noGrp="1"/>
          </p:cNvSpPr>
          <p:nvPr>
            <p:ph idx="1"/>
          </p:nvPr>
        </p:nvSpPr>
        <p:spPr>
          <a:xfrm>
            <a:off x="382495" y="1600200"/>
            <a:ext cx="3786093" cy="4525963"/>
          </a:xfrm>
        </p:spPr>
        <p:txBody>
          <a:bodyPr>
            <a:normAutofit lnSpcReduction="10000"/>
          </a:bodyPr>
          <a:lstStyle/>
          <a:p>
            <a:r>
              <a:rPr lang="en-US" dirty="0"/>
              <a:t>Check that probability increases</a:t>
            </a:r>
          </a:p>
          <a:p>
            <a:pPr lvl="1"/>
            <a:r>
              <a:rPr lang="en-US" dirty="0"/>
              <a:t>In practice, want</a:t>
            </a:r>
          </a:p>
          <a:p>
            <a:pPr lvl="1">
              <a:buNone/>
            </a:pPr>
            <a:r>
              <a:rPr lang="en-US" dirty="0" err="1">
                <a:latin typeface="Lucida Grande"/>
                <a:cs typeface="Lucida Grande"/>
              </a:rPr>
              <a:t>logProb</a:t>
            </a:r>
            <a:r>
              <a:rPr lang="en-US" dirty="0">
                <a:latin typeface="Lucida Grande"/>
                <a:cs typeface="Lucida Grande"/>
              </a:rPr>
              <a:t> &gt; </a:t>
            </a:r>
            <a:r>
              <a:rPr lang="en-US" dirty="0" err="1">
                <a:latin typeface="Lucida Grande"/>
                <a:cs typeface="Lucida Grande"/>
              </a:rPr>
              <a:t>oldLogProb</a:t>
            </a:r>
            <a:r>
              <a:rPr lang="en-US" dirty="0">
                <a:latin typeface="Lucida Grande"/>
                <a:cs typeface="Lucida Grande"/>
              </a:rPr>
              <a:t> + </a:t>
            </a:r>
            <a:r>
              <a:rPr lang="en-US" dirty="0" err="1">
                <a:latin typeface="Lucida Grande"/>
                <a:ea typeface="Lucida Grande"/>
                <a:cs typeface="Lucida Grande"/>
              </a:rPr>
              <a:t>ε</a:t>
            </a:r>
            <a:endParaRPr lang="en-US" dirty="0"/>
          </a:p>
          <a:p>
            <a:r>
              <a:rPr lang="en-US" dirty="0"/>
              <a:t>And don’t exceed max iterations</a:t>
            </a:r>
          </a:p>
          <a:p>
            <a:endParaRPr lang="en-US" dirty="0"/>
          </a:p>
        </p:txBody>
      </p:sp>
      <p:pic>
        <p:nvPicPr>
          <p:cNvPr id="8" name="Picture 7" descr="temp.tiff"/>
          <p:cNvPicPr>
            <a:picLocks noChangeAspect="1"/>
          </p:cNvPicPr>
          <p:nvPr/>
        </p:nvPicPr>
        <p:blipFill>
          <a:blip r:embed="rId2"/>
          <a:stretch>
            <a:fillRect/>
          </a:stretch>
        </p:blipFill>
        <p:spPr>
          <a:xfrm>
            <a:off x="4406900" y="1600200"/>
            <a:ext cx="4737100" cy="3987800"/>
          </a:xfrm>
          <a:prstGeom prst="rect">
            <a:avLst/>
          </a:prstGeom>
        </p:spPr>
      </p:pic>
      <p:sp>
        <p:nvSpPr>
          <p:cNvPr id="5" name="Slide Number Placeholder 4"/>
          <p:cNvSpPr>
            <a:spLocks noGrp="1"/>
          </p:cNvSpPr>
          <p:nvPr>
            <p:ph type="sldNum" sz="quarter" idx="4"/>
          </p:nvPr>
        </p:nvSpPr>
        <p:spPr/>
        <p:txBody>
          <a:bodyPr/>
          <a:lstStyle/>
          <a:p>
            <a:fld id="{E4131050-4FF2-0646-B549-420EB1446C49}" type="slidenum">
              <a:rPr lang="en-US" smtClean="0"/>
              <a:pPr/>
              <a:t>62</a:t>
            </a:fld>
            <a:endParaRPr lang="en-US"/>
          </a:p>
        </p:txBody>
      </p:sp>
      <p:sp>
        <p:nvSpPr>
          <p:cNvPr id="6" name="Footer Placeholder 5"/>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M. Stamp, </a:t>
            </a:r>
            <a:r>
              <a:rPr lang="en-US" dirty="0">
                <a:hlinkClick r:id="rId2"/>
              </a:rPr>
              <a:t>A revealing introduction </a:t>
            </a:r>
            <a:br>
              <a:rPr lang="en-US" dirty="0">
                <a:hlinkClick r:id="rId2"/>
              </a:rPr>
            </a:br>
            <a:r>
              <a:rPr lang="en-US" dirty="0">
                <a:hlinkClick r:id="rId2"/>
              </a:rPr>
              <a:t>to hidden Markov models</a:t>
            </a:r>
            <a:endParaRPr lang="en-US" dirty="0"/>
          </a:p>
          <a:p>
            <a:r>
              <a:rPr lang="en-US" dirty="0"/>
              <a:t>L.R. </a:t>
            </a:r>
            <a:r>
              <a:rPr lang="en-US" dirty="0" err="1"/>
              <a:t>Rabiner</a:t>
            </a:r>
            <a:r>
              <a:rPr lang="en-US" dirty="0"/>
              <a:t>, </a:t>
            </a:r>
            <a:r>
              <a:rPr lang="en-US" dirty="0">
                <a:hlinkClick r:id="rId3"/>
              </a:rPr>
              <a:t>A tutorial on hidden </a:t>
            </a:r>
            <a:br>
              <a:rPr lang="en-US" dirty="0">
                <a:hlinkClick r:id="rId3"/>
              </a:rPr>
            </a:br>
            <a:r>
              <a:rPr lang="en-US" dirty="0">
                <a:hlinkClick r:id="rId3"/>
              </a:rPr>
              <a:t>Markov models and selected applications in speech recognition</a:t>
            </a:r>
            <a:endParaRPr lang="en-US" dirty="0"/>
          </a:p>
          <a:p>
            <a:r>
              <a:rPr lang="en-US" dirty="0"/>
              <a:t>R.L. Cave &amp; L.P. </a:t>
            </a:r>
            <a:r>
              <a:rPr lang="en-US" dirty="0" err="1"/>
              <a:t>Neuwirth</a:t>
            </a:r>
            <a:r>
              <a:rPr lang="en-US" dirty="0"/>
              <a:t>, </a:t>
            </a:r>
            <a:r>
              <a:rPr lang="en-US" dirty="0">
                <a:hlinkClick r:id="rId4"/>
              </a:rPr>
              <a:t>Hidden Markov models for English</a:t>
            </a:r>
            <a:endParaRPr lang="en-US" dirty="0"/>
          </a:p>
        </p:txBody>
      </p:sp>
      <p:sp>
        <p:nvSpPr>
          <p:cNvPr id="4" name="Slide Number Placeholder 3"/>
          <p:cNvSpPr>
            <a:spLocks noGrp="1"/>
          </p:cNvSpPr>
          <p:nvPr>
            <p:ph type="sldNum" sz="quarter" idx="4"/>
          </p:nvPr>
        </p:nvSpPr>
        <p:spPr/>
        <p:txBody>
          <a:bodyPr/>
          <a:lstStyle/>
          <a:p>
            <a:fld id="{E4131050-4FF2-0646-B549-420EB1446C49}" type="slidenum">
              <a:rPr lang="en-US" smtClean="0"/>
              <a:pPr/>
              <a:t>63</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Hidden Markov Model</a:t>
            </a:r>
          </a:p>
        </p:txBody>
      </p:sp>
      <p:sp>
        <p:nvSpPr>
          <p:cNvPr id="3" name="Content Placeholder 2"/>
          <p:cNvSpPr>
            <a:spLocks noGrp="1"/>
          </p:cNvSpPr>
          <p:nvPr>
            <p:ph idx="1"/>
          </p:nvPr>
        </p:nvSpPr>
        <p:spPr>
          <a:xfrm>
            <a:off x="457200" y="1600200"/>
            <a:ext cx="8229600" cy="4499082"/>
          </a:xfrm>
        </p:spPr>
        <p:txBody>
          <a:bodyPr/>
          <a:lstStyle/>
          <a:p>
            <a:r>
              <a:rPr lang="en-US" dirty="0"/>
              <a:t>HMM includes a Markov chain</a:t>
            </a:r>
          </a:p>
          <a:p>
            <a:pPr lvl="1"/>
            <a:r>
              <a:rPr lang="en-US" dirty="0"/>
              <a:t>But the Markov process is “hidden”, i.e., we can’t directly observe the Markov process</a:t>
            </a:r>
          </a:p>
          <a:p>
            <a:pPr lvl="1"/>
            <a:r>
              <a:rPr lang="en-US" dirty="0"/>
              <a:t>Instead, observe things that are </a:t>
            </a:r>
            <a:r>
              <a:rPr lang="en-US" i="1" dirty="0"/>
              <a:t>probabilistically</a:t>
            </a:r>
            <a:r>
              <a:rPr lang="en-US" dirty="0"/>
              <a:t> related to hidden states</a:t>
            </a:r>
          </a:p>
          <a:p>
            <a:pPr lvl="1"/>
            <a:r>
              <a:rPr lang="en-US" dirty="0"/>
              <a:t>It’s as if there is a “curtain” between Markov chain and the observations</a:t>
            </a:r>
          </a:p>
          <a:p>
            <a:r>
              <a:rPr lang="en-US" dirty="0"/>
              <a:t>Example on next few slides…</a:t>
            </a:r>
          </a:p>
        </p:txBody>
      </p:sp>
      <p:sp>
        <p:nvSpPr>
          <p:cNvPr id="4" name="Slide Number Placeholder 3"/>
          <p:cNvSpPr>
            <a:spLocks noGrp="1"/>
          </p:cNvSpPr>
          <p:nvPr>
            <p:ph type="sldNum" sz="quarter" idx="4"/>
          </p:nvPr>
        </p:nvSpPr>
        <p:spPr/>
        <p:txBody>
          <a:bodyPr/>
          <a:lstStyle/>
          <a:p>
            <a:fld id="{E4131050-4FF2-0646-B549-420EB1446C49}" type="slidenum">
              <a:rPr lang="en-US" smtClean="0"/>
              <a:pPr/>
              <a:t>7</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a:xfrm>
            <a:off x="457200" y="1600200"/>
            <a:ext cx="8229600" cy="4499082"/>
          </a:xfrm>
        </p:spPr>
        <p:txBody>
          <a:bodyPr>
            <a:normAutofit/>
          </a:bodyPr>
          <a:lstStyle/>
          <a:p>
            <a:r>
              <a:rPr lang="en-US" dirty="0"/>
              <a:t>Consider </a:t>
            </a:r>
            <a:r>
              <a:rPr lang="en-US" dirty="0">
                <a:latin typeface="Lucida Grande"/>
                <a:cs typeface="Lucida Grande"/>
              </a:rPr>
              <a:t>H/C</a:t>
            </a:r>
            <a:r>
              <a:rPr lang="en-US" dirty="0"/>
              <a:t> annual temp example</a:t>
            </a:r>
          </a:p>
          <a:p>
            <a:r>
              <a:rPr lang="en-US" dirty="0"/>
              <a:t>Suppose we want to know </a:t>
            </a:r>
            <a:r>
              <a:rPr lang="en-US" dirty="0">
                <a:latin typeface="Lucida Grande"/>
                <a:cs typeface="Lucida Grande"/>
              </a:rPr>
              <a:t>H</a:t>
            </a:r>
            <a:r>
              <a:rPr lang="en-US" dirty="0"/>
              <a:t> or </a:t>
            </a:r>
            <a:r>
              <a:rPr lang="en-US" dirty="0">
                <a:latin typeface="Lucida Grande"/>
                <a:cs typeface="Lucida Grande"/>
              </a:rPr>
              <a:t>C</a:t>
            </a:r>
            <a:r>
              <a:rPr lang="en-US" dirty="0"/>
              <a:t> annual temperature in distant past</a:t>
            </a:r>
          </a:p>
          <a:p>
            <a:pPr lvl="1"/>
            <a:r>
              <a:rPr lang="en-US" dirty="0"/>
              <a:t>Before thermometers were invented</a:t>
            </a:r>
          </a:p>
          <a:p>
            <a:pPr lvl="1"/>
            <a:r>
              <a:rPr lang="en-US" dirty="0"/>
              <a:t>Note, we only distinguish between </a:t>
            </a:r>
            <a:r>
              <a:rPr lang="en-US" dirty="0">
                <a:latin typeface="Lucida Grande"/>
                <a:cs typeface="Lucida Grande"/>
              </a:rPr>
              <a:t>H</a:t>
            </a:r>
            <a:r>
              <a:rPr lang="en-US" dirty="0"/>
              <a:t> and </a:t>
            </a:r>
            <a:r>
              <a:rPr lang="en-US" dirty="0">
                <a:latin typeface="Lucida Grande"/>
                <a:cs typeface="Lucida Grande"/>
              </a:rPr>
              <a:t>C</a:t>
            </a:r>
            <a:r>
              <a:rPr lang="en-US" dirty="0"/>
              <a:t> </a:t>
            </a:r>
          </a:p>
          <a:p>
            <a:r>
              <a:rPr lang="en-US" dirty="0"/>
              <a:t>We’ll assume transition between Hot and Cold years is same as today</a:t>
            </a:r>
          </a:p>
          <a:p>
            <a:pPr lvl="1"/>
            <a:r>
              <a:rPr lang="en-US" dirty="0"/>
              <a:t>Implies that the </a:t>
            </a:r>
            <a:r>
              <a:rPr lang="en-US" dirty="0">
                <a:latin typeface="Lucida Grande"/>
                <a:cs typeface="Lucida Grande"/>
              </a:rPr>
              <a:t>A</a:t>
            </a:r>
            <a:r>
              <a:rPr lang="en-US" dirty="0"/>
              <a:t> matrix is known</a:t>
            </a:r>
          </a:p>
        </p:txBody>
      </p:sp>
      <p:sp>
        <p:nvSpPr>
          <p:cNvPr id="4" name="Slide Number Placeholder 3"/>
          <p:cNvSpPr>
            <a:spLocks noGrp="1"/>
          </p:cNvSpPr>
          <p:nvPr>
            <p:ph type="sldNum" sz="quarter" idx="4"/>
          </p:nvPr>
        </p:nvSpPr>
        <p:spPr/>
        <p:txBody>
          <a:bodyPr/>
          <a:lstStyle/>
          <a:p>
            <a:fld id="{E4131050-4FF2-0646-B549-420EB1446C49}" type="slidenum">
              <a:rPr lang="en-US" smtClean="0"/>
              <a:pPr/>
              <a:t>8</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HMM Example</a:t>
            </a:r>
          </a:p>
        </p:txBody>
      </p:sp>
      <p:sp>
        <p:nvSpPr>
          <p:cNvPr id="3" name="Content Placeholder 2"/>
          <p:cNvSpPr>
            <a:spLocks noGrp="1"/>
          </p:cNvSpPr>
          <p:nvPr>
            <p:ph idx="1"/>
          </p:nvPr>
        </p:nvSpPr>
        <p:spPr>
          <a:xfrm>
            <a:off x="457200" y="1600200"/>
            <a:ext cx="8153400" cy="4495800"/>
          </a:xfrm>
        </p:spPr>
        <p:txBody>
          <a:bodyPr>
            <a:normAutofit fontScale="92500" lnSpcReduction="10000"/>
          </a:bodyPr>
          <a:lstStyle/>
          <a:p>
            <a:r>
              <a:rPr lang="en-US" dirty="0"/>
              <a:t>Assume temps follow a Markov process</a:t>
            </a:r>
          </a:p>
          <a:p>
            <a:pPr lvl="1"/>
            <a:r>
              <a:rPr lang="en-US" dirty="0"/>
              <a:t>But, we cannot observe temperature in past</a:t>
            </a:r>
          </a:p>
          <a:p>
            <a:r>
              <a:rPr lang="en-US" dirty="0"/>
              <a:t>We find modern evidence that tree ring size is related to temperature</a:t>
            </a:r>
          </a:p>
          <a:p>
            <a:pPr lvl="1"/>
            <a:r>
              <a:rPr lang="en-US" dirty="0"/>
              <a:t>Discover this by looking at recent data</a:t>
            </a:r>
          </a:p>
          <a:p>
            <a:r>
              <a:rPr lang="en-US" dirty="0"/>
              <a:t>We’ll only consider 3 tree ring sizes</a:t>
            </a:r>
          </a:p>
          <a:p>
            <a:pPr lvl="1"/>
            <a:r>
              <a:rPr lang="en-US" dirty="0"/>
              <a:t>Small, Medium, Large (</a:t>
            </a:r>
            <a:r>
              <a:rPr lang="en-US" dirty="0">
                <a:latin typeface="Lucida Grande"/>
                <a:cs typeface="Lucida Grande"/>
              </a:rPr>
              <a:t>S, M, L</a:t>
            </a:r>
            <a:r>
              <a:rPr lang="en-US" dirty="0"/>
              <a:t>, respectively)</a:t>
            </a:r>
          </a:p>
          <a:p>
            <a:r>
              <a:rPr lang="en-US" dirty="0"/>
              <a:t>Measure tree ring sizes and recorded temperatures to determine relationship</a:t>
            </a:r>
          </a:p>
        </p:txBody>
      </p:sp>
      <p:sp>
        <p:nvSpPr>
          <p:cNvPr id="4" name="Slide Number Placeholder 3"/>
          <p:cNvSpPr>
            <a:spLocks noGrp="1"/>
          </p:cNvSpPr>
          <p:nvPr>
            <p:ph type="sldNum" sz="quarter" idx="4"/>
          </p:nvPr>
        </p:nvSpPr>
        <p:spPr/>
        <p:txBody>
          <a:bodyPr/>
          <a:lstStyle/>
          <a:p>
            <a:fld id="{E4131050-4FF2-0646-B549-420EB1446C49}" type="slidenum">
              <a:rPr lang="en-US" smtClean="0"/>
              <a:pPr/>
              <a:t>9</a:t>
            </a:fld>
            <a:endParaRPr lang="en-US"/>
          </a:p>
        </p:txBody>
      </p:sp>
      <p:sp>
        <p:nvSpPr>
          <p:cNvPr id="5" name="Footer Placeholder 4"/>
          <p:cNvSpPr>
            <a:spLocks noGrp="1"/>
          </p:cNvSpPr>
          <p:nvPr>
            <p:ph type="ftr" sz="quarter" idx="10"/>
          </p:nvPr>
        </p:nvSpPr>
        <p:spPr/>
        <p:txBody>
          <a:bodyPr/>
          <a:lstStyle/>
          <a:p>
            <a:pPr>
              <a:defRPr/>
            </a:pPr>
            <a:r>
              <a:rPr lang="en-US"/>
              <a:t>A Revealing Introduction to HMMs</a:t>
            </a:r>
            <a:endParaRPr lang="en-US" dirty="0">
              <a:latin typeface="Times New Roman" charset="0"/>
            </a:endParaRPr>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437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3806</TotalTime>
  <Words>4482</Words>
  <Application>Microsoft Macintosh PowerPoint</Application>
  <PresentationFormat>On-screen Show (4:3)</PresentationFormat>
  <Paragraphs>610</Paragraphs>
  <Slides>63</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63</vt:i4>
      </vt:variant>
    </vt:vector>
  </HeadingPairs>
  <TitlesOfParts>
    <vt:vector size="72" baseType="lpstr">
      <vt:lpstr>Arial</vt:lpstr>
      <vt:lpstr>Comic Sans MS</vt:lpstr>
      <vt:lpstr>Handwriting - Dakota</vt:lpstr>
      <vt:lpstr>Lucida Grande</vt:lpstr>
      <vt:lpstr>Lucida Handwriting</vt:lpstr>
      <vt:lpstr>Times</vt:lpstr>
      <vt:lpstr>Times New Roman</vt:lpstr>
      <vt:lpstr>Wingdings</vt:lpstr>
      <vt:lpstr>Default Design</vt:lpstr>
      <vt:lpstr>A Revealing Introduction to Hidden Markov Models</vt:lpstr>
      <vt:lpstr>Hidden Markov Models</vt:lpstr>
      <vt:lpstr>Markov Chain</vt:lpstr>
      <vt:lpstr>Markov Chain</vt:lpstr>
      <vt:lpstr>Markov Chain</vt:lpstr>
      <vt:lpstr>Markov Chain</vt:lpstr>
      <vt:lpstr>Hidden Markov Model</vt:lpstr>
      <vt:lpstr>HMM Example</vt:lpstr>
      <vt:lpstr>HMM Example</vt:lpstr>
      <vt:lpstr>HMM Example</vt:lpstr>
      <vt:lpstr>HMM Example</vt:lpstr>
      <vt:lpstr>HMM Notation</vt:lpstr>
      <vt:lpstr>HMM Notation</vt:lpstr>
      <vt:lpstr>HMM Example</vt:lpstr>
      <vt:lpstr>Generic HMM</vt:lpstr>
      <vt:lpstr>HMM Example</vt:lpstr>
      <vt:lpstr>HMM Example</vt:lpstr>
      <vt:lpstr>HMM Example</vt:lpstr>
      <vt:lpstr>HMM Example</vt:lpstr>
      <vt:lpstr>HMM Example</vt:lpstr>
      <vt:lpstr>HMM Example</vt:lpstr>
      <vt:lpstr>HMM Paradox?</vt:lpstr>
      <vt:lpstr>Probability of Observations</vt:lpstr>
      <vt:lpstr>HMM Model</vt:lpstr>
      <vt:lpstr>The Three Problems</vt:lpstr>
      <vt:lpstr>HMMs in Practice</vt:lpstr>
      <vt:lpstr>HMMs in Practice</vt:lpstr>
      <vt:lpstr>The Three Solutions</vt:lpstr>
      <vt:lpstr>Solution 1</vt:lpstr>
      <vt:lpstr>Solution 1</vt:lpstr>
      <vt:lpstr>Forward Algorithm</vt:lpstr>
      <vt:lpstr>Forward Algorithm</vt:lpstr>
      <vt:lpstr>Solution 2</vt:lpstr>
      <vt:lpstr>Backward Algorithm</vt:lpstr>
      <vt:lpstr>Backward Algorithm</vt:lpstr>
      <vt:lpstr>Solution 2</vt:lpstr>
      <vt:lpstr>Solution 3</vt:lpstr>
      <vt:lpstr>Solution 3</vt:lpstr>
      <vt:lpstr>Model Re-estimation</vt:lpstr>
      <vt:lpstr>Solution 3</vt:lpstr>
      <vt:lpstr>Solution 3</vt:lpstr>
      <vt:lpstr>HMM as Discrete Hill Climb</vt:lpstr>
      <vt:lpstr>Dynamic Programming</vt:lpstr>
      <vt:lpstr>Dynamic Programming</vt:lpstr>
      <vt:lpstr>Dynamic Programming</vt:lpstr>
      <vt:lpstr>Dynamic Programming</vt:lpstr>
      <vt:lpstr>Dynamic Program</vt:lpstr>
      <vt:lpstr>Dynamic Program</vt:lpstr>
      <vt:lpstr>Underflow Resistant DP</vt:lpstr>
      <vt:lpstr>Underflow Resistant DP</vt:lpstr>
      <vt:lpstr>HMM Scaling</vt:lpstr>
      <vt:lpstr>HMM Scaling</vt:lpstr>
      <vt:lpstr>HMM Scaling</vt:lpstr>
      <vt:lpstr>HMM Scaling</vt:lpstr>
      <vt:lpstr>HMM Scaling</vt:lpstr>
      <vt:lpstr>HMM Scaling</vt:lpstr>
      <vt:lpstr>All Together Now</vt:lpstr>
      <vt:lpstr>Forward Algorithm</vt:lpstr>
      <vt:lpstr>Backward Algorithm</vt:lpstr>
      <vt:lpstr>Gammas</vt:lpstr>
      <vt:lpstr>Re-Estimation</vt:lpstr>
      <vt:lpstr>Stopping Criteria</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c:title>
  <dc:subject/>
  <dc:creator>Mark Stamp</dc:creator>
  <cp:keywords/>
  <dc:description/>
  <cp:lastModifiedBy>Mark</cp:lastModifiedBy>
  <cp:revision>380</cp:revision>
  <dcterms:created xsi:type="dcterms:W3CDTF">2015-09-03T17:55:29Z</dcterms:created>
  <dcterms:modified xsi:type="dcterms:W3CDTF">2022-08-30T14:12:09Z</dcterms:modified>
  <cp:category/>
</cp:coreProperties>
</file>