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7" r:id="rId5"/>
    <p:sldId id="259" r:id="rId6"/>
    <p:sldId id="260" r:id="rId7"/>
    <p:sldId id="271" r:id="rId8"/>
    <p:sldId id="261" r:id="rId9"/>
    <p:sldId id="270" r:id="rId10"/>
    <p:sldId id="288" r:id="rId11"/>
    <p:sldId id="262" r:id="rId12"/>
    <p:sldId id="279" r:id="rId13"/>
    <p:sldId id="277" r:id="rId14"/>
    <p:sldId id="264" r:id="rId15"/>
    <p:sldId id="280" r:id="rId16"/>
    <p:sldId id="265" r:id="rId17"/>
    <p:sldId id="281" r:id="rId18"/>
    <p:sldId id="266" r:id="rId19"/>
    <p:sldId id="282" r:id="rId20"/>
    <p:sldId id="286" r:id="rId21"/>
    <p:sldId id="276" r:id="rId22"/>
    <p:sldId id="273" r:id="rId23"/>
    <p:sldId id="295" r:id="rId24"/>
    <p:sldId id="289" r:id="rId25"/>
    <p:sldId id="290" r:id="rId26"/>
    <p:sldId id="291" r:id="rId27"/>
    <p:sldId id="292" r:id="rId28"/>
    <p:sldId id="296" r:id="rId29"/>
    <p:sldId id="293" r:id="rId30"/>
    <p:sldId id="294" r:id="rId31"/>
    <p:sldId id="272" r:id="rId32"/>
    <p:sldId id="268" r:id="rId33"/>
    <p:sldId id="275" r:id="rId34"/>
    <p:sldId id="283" r:id="rId35"/>
    <p:sldId id="284" r:id="rId36"/>
    <p:sldId id="274" r:id="rId37"/>
    <p:sldId id="285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75"/>
  </p:normalViewPr>
  <p:slideViewPr>
    <p:cSldViewPr>
      <p:cViewPr varScale="1">
        <p:scale>
          <a:sx n="119" d="100"/>
          <a:sy n="119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12D-3968-D542-A1E3-D5185C039872}" type="datetimeFigureOut">
              <a:rPr lang="en-US" smtClean="0"/>
              <a:pPr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50C1-A837-A947-9657-3821AF38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54C3B6-66BC-0E49-9076-60700C48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0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Commercially, LSTM is the most successful NN architecture to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Sometimes, we need both types of data (i.e., “type A” and “not type A”) to</a:t>
            </a:r>
            <a:r>
              <a:rPr lang="en-US" baseline="0" dirty="0"/>
              <a:t> train a binary classifier (SVM or neural networks, for example). But sometimes (HMM or PCA, for example) we just train a model on one class, “type 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compare and contrast</a:t>
            </a:r>
            <a:r>
              <a:rPr lang="en-US" baseline="0" dirty="0"/>
              <a:t> most techniques to HMM and SVM.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Gradient ascent is an alternative to hill climbing</a:t>
            </a:r>
            <a:r>
              <a:rPr lang="en-US" baseline="0" dirty="0"/>
              <a:t> that we will cover in great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PCA</a:t>
            </a:r>
            <a:r>
              <a:rPr lang="en-US" baseline="0" dirty="0"/>
              <a:t> can help us deal with t</a:t>
            </a:r>
            <a:r>
              <a:rPr lang="en-US" dirty="0"/>
              <a:t>he “curse of dimensionality”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things about SVMs include</a:t>
            </a:r>
            <a:r>
              <a:rPr lang="en-US" baseline="0" dirty="0"/>
              <a:t> an intuitive geometric interpretation, strong theoretical guarantees, and efficient algorithms. It doesn’t get any better than that!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5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 clustering has</a:t>
            </a:r>
            <a:r>
              <a:rPr lang="en-US" baseline="0" dirty="0"/>
              <a:t> some close connections to HMMs.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/>
              <a:t>Intro to </a:t>
            </a:r>
            <a:br>
              <a:rPr lang="en-US" dirty="0"/>
            </a:br>
            <a:r>
              <a:rPr lang="en-US" dirty="0"/>
              <a:t>Intro to Machine Learning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66800" y="321945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(how NNs are trained)</a:t>
            </a:r>
          </a:p>
          <a:p>
            <a:r>
              <a:rPr lang="en-US" dirty="0"/>
              <a:t>Specific architectures</a:t>
            </a:r>
          </a:p>
          <a:p>
            <a:pPr lvl="1"/>
            <a:r>
              <a:rPr lang="en-US" dirty="0"/>
              <a:t>Convolutional Neural Network (CNN)</a:t>
            </a:r>
          </a:p>
          <a:p>
            <a:pPr lvl="1"/>
            <a:r>
              <a:rPr lang="en-US" dirty="0"/>
              <a:t>Recurrent Neural Network (RNN) and  Long Short-Term Memory (LSTM)</a:t>
            </a:r>
          </a:p>
          <a:p>
            <a:pPr lvl="1"/>
            <a:r>
              <a:rPr lang="en-US" dirty="0"/>
              <a:t>Residual Network (</a:t>
            </a:r>
            <a:r>
              <a:rPr lang="en-US" dirty="0" err="1"/>
              <a:t>ResNet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Generative Adversarial Network (GAN)</a:t>
            </a:r>
          </a:p>
          <a:p>
            <a:pPr lvl="1"/>
            <a:r>
              <a:rPr lang="en-US" dirty="0"/>
              <a:t>Word2Vec, transfer learning, ensembles, attention, dropout, </a:t>
            </a:r>
            <a:r>
              <a:rPr lang="en-US" dirty="0" err="1"/>
              <a:t>explainability</a:t>
            </a:r>
            <a:r>
              <a:rPr lang="en-US" dirty="0"/>
              <a:t>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/>
              <a:t>We cover HMMs in great(</a:t>
            </a:r>
            <a:r>
              <a:rPr lang="en-US" dirty="0" err="1"/>
              <a:t>est</a:t>
            </a:r>
            <a:r>
              <a:rPr lang="en-US" dirty="0"/>
              <a:t>) detail</a:t>
            </a:r>
          </a:p>
          <a:p>
            <a:pPr lvl="1"/>
            <a:r>
              <a:rPr lang="en-US" dirty="0"/>
              <a:t>More detail than most other techniques</a:t>
            </a:r>
          </a:p>
          <a:p>
            <a:pPr lvl="1"/>
            <a:r>
              <a:rPr lang="en-US" dirty="0"/>
              <a:t>You must implement HMM from scratch</a:t>
            </a:r>
          </a:p>
          <a:p>
            <a:pPr lvl="1"/>
            <a:r>
              <a:rPr lang="en-US" dirty="0"/>
              <a:t>You need to really understand HMM!</a:t>
            </a:r>
          </a:p>
          <a:p>
            <a:r>
              <a:rPr lang="en-US" dirty="0"/>
              <a:t>Compare/contrast most things to HMM</a:t>
            </a:r>
          </a:p>
          <a:p>
            <a:r>
              <a:rPr lang="en-US" dirty="0"/>
              <a:t>HMMs useful in many applications</a:t>
            </a:r>
          </a:p>
          <a:p>
            <a:pPr lvl="1"/>
            <a:r>
              <a:rPr lang="en-US" dirty="0"/>
              <a:t>And HMMs themselves tell us something</a:t>
            </a:r>
          </a:p>
          <a:p>
            <a:pPr lvl="1"/>
            <a:r>
              <a:rPr lang="en-US" dirty="0"/>
              <a:t>Not always true of other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View of 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1295400"/>
          </a:xfrm>
        </p:spPr>
        <p:txBody>
          <a:bodyPr/>
          <a:lstStyle/>
          <a:p>
            <a:r>
              <a:rPr lang="en-US" dirty="0"/>
              <a:t>Markov process, where states “hidden”</a:t>
            </a:r>
          </a:p>
          <a:p>
            <a:r>
              <a:rPr lang="en-US" dirty="0"/>
              <a:t>Observations related to hidden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7" y="3048000"/>
            <a:ext cx="6646333" cy="3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1028700"/>
            <a:ext cx="35687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Hill Climb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248400" cy="2667000"/>
          </a:xfrm>
        </p:spPr>
        <p:txBody>
          <a:bodyPr/>
          <a:lstStyle/>
          <a:p>
            <a:r>
              <a:rPr lang="en-US" dirty="0"/>
              <a:t>Hill climb on parameter space</a:t>
            </a:r>
          </a:p>
          <a:p>
            <a:r>
              <a:rPr lang="en-US" dirty="0"/>
              <a:t>What is a hill climb?</a:t>
            </a:r>
          </a:p>
          <a:p>
            <a:pPr lvl="1"/>
            <a:r>
              <a:rPr lang="en-US" dirty="0"/>
              <a:t>Only go “up”, never “down”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2667000"/>
            <a:ext cx="838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 contrast to heuristic search, such as genetic algorithm or simulated annealing</a:t>
            </a:r>
          </a:p>
          <a:p>
            <a:r>
              <a:rPr lang="en-US" dirty="0"/>
              <a:t>Advantage(s) of hill climb algorithm?</a:t>
            </a:r>
          </a:p>
          <a:p>
            <a:r>
              <a:rPr lang="en-US" dirty="0"/>
              <a:t>Disadvantages/limitations of hill climb</a:t>
            </a:r>
          </a:p>
          <a:p>
            <a:r>
              <a:rPr lang="en-US" dirty="0"/>
              <a:t>Alternatives to hill climb?</a:t>
            </a:r>
          </a:p>
        </p:txBody>
      </p:sp>
    </p:spTree>
    <p:extLst>
      <p:ext uri="{BB962C8B-B14F-4D97-AF65-F5344CB8AC3E}">
        <p14:creationId xmlns:p14="http://schemas.microsoft.com/office/powerpoint/2010/main" val="20754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 serves to reduce dimensionality</a:t>
            </a:r>
          </a:p>
          <a:p>
            <a:r>
              <a:rPr lang="en-US" dirty="0"/>
              <a:t>Training is complex (linear algebra)</a:t>
            </a:r>
          </a:p>
          <a:p>
            <a:pPr lvl="1"/>
            <a:r>
              <a:rPr lang="en-US" dirty="0"/>
              <a:t>But scoring is fast and efficient</a:t>
            </a:r>
          </a:p>
          <a:p>
            <a:pPr lvl="1"/>
            <a:r>
              <a:rPr lang="en-US" dirty="0"/>
              <a:t>So, when the dust settles, PCA is actually easy to use and very efficient</a:t>
            </a:r>
          </a:p>
          <a:p>
            <a:r>
              <a:rPr lang="en-US" dirty="0"/>
              <a:t>Singular Value Decomposition (SVD) (almost) synonymous with PCA</a:t>
            </a:r>
          </a:p>
          <a:p>
            <a:pPr lvl="1"/>
            <a:r>
              <a:rPr lang="en-US" dirty="0"/>
              <a:t>SVD is one way to train a model in PCA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View of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343400" cy="4419600"/>
          </a:xfrm>
        </p:spPr>
        <p:txBody>
          <a:bodyPr/>
          <a:lstStyle/>
          <a:p>
            <a:r>
              <a:rPr lang="en-US" dirty="0"/>
              <a:t>Find directions with highest variance</a:t>
            </a:r>
          </a:p>
          <a:p>
            <a:pPr lvl="1"/>
            <a:r>
              <a:rPr lang="en-US" dirty="0"/>
              <a:t>Reveals useful info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</a:t>
            </a:r>
            <a:r>
              <a:rPr lang="en-US" dirty="0"/>
              <a:t>dimensionality can be reduced</a:t>
            </a:r>
          </a:p>
          <a:p>
            <a:pPr lvl="1"/>
            <a:r>
              <a:rPr lang="en-US" dirty="0"/>
              <a:t>Why high variance?</a:t>
            </a:r>
          </a:p>
          <a:p>
            <a:r>
              <a:rPr lang="en-US" dirty="0"/>
              <a:t>Need some linear algebra here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683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419600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en-US" dirty="0"/>
              <a:t>SVM has nice geometric interpretation</a:t>
            </a:r>
          </a:p>
          <a:p>
            <a:pPr lvl="1">
              <a:spcBef>
                <a:spcPts val="150"/>
              </a:spcBef>
            </a:pPr>
            <a:r>
              <a:rPr lang="en-US" dirty="0"/>
              <a:t>We can draw pretty pictures!</a:t>
            </a:r>
          </a:p>
          <a:p>
            <a:pPr>
              <a:spcBef>
                <a:spcPts val="150"/>
              </a:spcBef>
            </a:pPr>
            <a:r>
              <a:rPr lang="en-US" dirty="0"/>
              <a:t>In SVM, we </a:t>
            </a:r>
            <a:r>
              <a:rPr lang="en-US" i="1" dirty="0"/>
              <a:t>increase</a:t>
            </a:r>
            <a:r>
              <a:rPr lang="en-US" dirty="0"/>
              <a:t> the dimension</a:t>
            </a:r>
          </a:p>
          <a:p>
            <a:pPr lvl="1">
              <a:spcBef>
                <a:spcPts val="150"/>
              </a:spcBef>
            </a:pPr>
            <a:r>
              <a:rPr lang="en-US" dirty="0"/>
              <a:t>Maybe not so intuitive (compare to PCA)</a:t>
            </a:r>
          </a:p>
          <a:p>
            <a:pPr>
              <a:spcBef>
                <a:spcPts val="150"/>
              </a:spcBef>
            </a:pPr>
            <a:r>
              <a:rPr lang="en-US" dirty="0"/>
              <a:t>SVM often used similar to other ML</a:t>
            </a:r>
          </a:p>
          <a:p>
            <a:pPr lvl="1">
              <a:spcBef>
                <a:spcPts val="150"/>
              </a:spcBef>
            </a:pPr>
            <a:r>
              <a:rPr lang="en-US" dirty="0"/>
              <a:t>But also ideal as a “meta-score” to combine other scores/techniques</a:t>
            </a:r>
          </a:p>
          <a:p>
            <a:pPr>
              <a:spcBef>
                <a:spcPts val="150"/>
              </a:spcBef>
            </a:pPr>
            <a:r>
              <a:rPr lang="en-US" dirty="0"/>
              <a:t>Nice combination of theory &amp; 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View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876800" cy="4267200"/>
          </a:xfrm>
        </p:spPr>
        <p:txBody>
          <a:bodyPr/>
          <a:lstStyle/>
          <a:p>
            <a:r>
              <a:rPr lang="en-US" dirty="0"/>
              <a:t>Labeled training data</a:t>
            </a:r>
          </a:p>
          <a:p>
            <a:pPr lvl="1"/>
            <a:r>
              <a:rPr lang="en-US" dirty="0"/>
              <a:t>Separate the sets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…and </a:t>
            </a:r>
            <a:r>
              <a:rPr lang="en-US" dirty="0"/>
              <a:t>maximize “margin”</a:t>
            </a:r>
          </a:p>
          <a:p>
            <a:r>
              <a:rPr lang="en-US" dirty="0"/>
              <a:t>Easy to picture</a:t>
            </a:r>
          </a:p>
          <a:p>
            <a:pPr lvl="1"/>
            <a:r>
              <a:rPr lang="en-US" dirty="0"/>
              <a:t>We use lots of calculus to make sense of SVM</a:t>
            </a:r>
          </a:p>
          <a:p>
            <a:pPr lvl="1"/>
            <a:r>
              <a:rPr lang="en-US" dirty="0"/>
              <a:t>Derivation of SVM is not trivial!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2603500"/>
            <a:ext cx="3937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used for “data exploration”</a:t>
            </a:r>
          </a:p>
          <a:p>
            <a:pPr lvl="1"/>
            <a:r>
              <a:rPr lang="en-US" dirty="0"/>
              <a:t>I.e., we cluster hoping to learn structure from data that we know little about</a:t>
            </a:r>
          </a:p>
          <a:p>
            <a:pPr lvl="1"/>
            <a:r>
              <a:rPr lang="en-US" dirty="0"/>
              <a:t>Observed structure may or may not be meaningful (we can cluster anything)</a:t>
            </a:r>
          </a:p>
          <a:p>
            <a:r>
              <a:rPr lang="en-US" dirty="0"/>
              <a:t>In detail, we consider</a:t>
            </a:r>
          </a:p>
          <a:p>
            <a:pPr lvl="1"/>
            <a:r>
              <a:rPr lang="en-US" dirty="0"/>
              <a:t>K-means clustering</a:t>
            </a:r>
          </a:p>
          <a:p>
            <a:pPr lvl="1"/>
            <a:r>
              <a:rPr lang="en-US" dirty="0"/>
              <a:t>EM (expectation maximization) clustering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572000" cy="4419600"/>
          </a:xfrm>
        </p:spPr>
        <p:txBody>
          <a:bodyPr/>
          <a:lstStyle/>
          <a:p>
            <a:r>
              <a:rPr lang="en-US" dirty="0"/>
              <a:t>Unsupervised</a:t>
            </a:r>
          </a:p>
          <a:p>
            <a:pPr lvl="1"/>
            <a:r>
              <a:rPr lang="en-US" dirty="0"/>
              <a:t>Data exploration</a:t>
            </a:r>
          </a:p>
          <a:p>
            <a:r>
              <a:rPr lang="en-US" dirty="0"/>
              <a:t>K-means is easy and intuitive</a:t>
            </a:r>
          </a:p>
          <a:p>
            <a:r>
              <a:rPr lang="en-US" dirty="0"/>
              <a:t>EM more challenging</a:t>
            </a:r>
          </a:p>
          <a:p>
            <a:pPr lvl="1"/>
            <a:r>
              <a:rPr lang="en-US" dirty="0"/>
              <a:t>Some statistics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Multivariate Gaussian distributions!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50" y="1778000"/>
            <a:ext cx="411875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r>
              <a:rPr lang="en-US" sz="2800" dirty="0"/>
              <a:t>Definition of machine learning (ML</a:t>
            </a:r>
            <a:r>
              <a:rPr lang="is-IS" sz="2800" dirty="0"/>
              <a:t>)?</a:t>
            </a:r>
            <a:endParaRPr lang="en-US" sz="2800" dirty="0"/>
          </a:p>
          <a:p>
            <a:pPr lvl="1"/>
            <a:r>
              <a:rPr lang="en-US" sz="2400" dirty="0"/>
              <a:t>Our working definition is</a:t>
            </a:r>
            <a:r>
              <a:rPr lang="is-IS" sz="2400" dirty="0"/>
              <a:t>…</a:t>
            </a:r>
            <a:endParaRPr lang="en-US" sz="2400" dirty="0"/>
          </a:p>
          <a:p>
            <a:pPr lvl="1"/>
            <a:r>
              <a:rPr lang="en-US" sz="2400" dirty="0"/>
              <a:t>Statistical discrimination, where</a:t>
            </a:r>
            <a:r>
              <a:rPr lang="is-IS" sz="2400" dirty="0"/>
              <a:t> the </a:t>
            </a:r>
            <a:r>
              <a:rPr lang="en-US" sz="2400" dirty="0"/>
              <a:t>“machine” does the hard work of “learning”</a:t>
            </a:r>
          </a:p>
          <a:p>
            <a:pPr lvl="1"/>
            <a:r>
              <a:rPr lang="en-US" sz="2400" dirty="0"/>
              <a:t>So, we humans don’t have to think too much</a:t>
            </a:r>
          </a:p>
          <a:p>
            <a:r>
              <a:rPr lang="en-US" sz="2800" dirty="0"/>
              <a:t>ML is often associated with AI </a:t>
            </a:r>
          </a:p>
          <a:p>
            <a:pPr lvl="1"/>
            <a:r>
              <a:rPr lang="en-US" sz="2400" dirty="0"/>
              <a:t>But actually ML is much more widely applicable</a:t>
            </a:r>
          </a:p>
          <a:p>
            <a:r>
              <a:rPr lang="en-US" sz="2800" dirty="0"/>
              <a:t>Often, ML based on a binary classifier</a:t>
            </a:r>
          </a:p>
          <a:p>
            <a:pPr lvl="1"/>
            <a:r>
              <a:rPr lang="en-US" sz="2400" dirty="0"/>
              <a:t>Multiclass problems also of interest</a:t>
            </a:r>
          </a:p>
          <a:p>
            <a:r>
              <a:rPr lang="en-US" sz="2800" dirty="0"/>
              <a:t>ML said to generate “data driven” models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Mini Topics++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  <a:p>
            <a:pPr lvl="1"/>
            <a:r>
              <a:rPr lang="en-US" dirty="0"/>
              <a:t>Make </a:t>
            </a:r>
            <a:r>
              <a:rPr lang="en-US" i="1" dirty="0"/>
              <a:t>arbitrarily strong </a:t>
            </a:r>
            <a:r>
              <a:rPr lang="en-US" dirty="0"/>
              <a:t>classifier from many (weak) classifiers</a:t>
            </a:r>
          </a:p>
          <a:p>
            <a:pPr lvl="1"/>
            <a:r>
              <a:rPr lang="en-US" dirty="0"/>
              <a:t>Focus on </a:t>
            </a:r>
            <a:r>
              <a:rPr lang="en-US" dirty="0" err="1"/>
              <a:t>AdaBoost</a:t>
            </a:r>
            <a:r>
              <a:rPr lang="en-US" dirty="0"/>
              <a:t> (Adaptive Boosting), which is simplest strategy</a:t>
            </a:r>
          </a:p>
          <a:p>
            <a:r>
              <a:rPr lang="en-US" dirty="0"/>
              <a:t>Linear Discriminant Analysis (LDA)</a:t>
            </a:r>
          </a:p>
          <a:p>
            <a:pPr lvl="1"/>
            <a:r>
              <a:rPr lang="en-US" dirty="0"/>
              <a:t>Discuss this in some detail</a:t>
            </a:r>
          </a:p>
          <a:p>
            <a:pPr lvl="1"/>
            <a:r>
              <a:rPr lang="en-US" dirty="0"/>
              <a:t>Interesting connections to PCA and SVM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Mini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forest (RF)</a:t>
            </a:r>
          </a:p>
          <a:p>
            <a:pPr lvl="1"/>
            <a:r>
              <a:rPr lang="en-US" dirty="0"/>
              <a:t>Very popular and useful</a:t>
            </a:r>
          </a:p>
          <a:p>
            <a:pPr lvl="1"/>
            <a:r>
              <a:rPr lang="en-US" dirty="0"/>
              <a:t>Based on decision trees</a:t>
            </a:r>
          </a:p>
          <a:p>
            <a:pPr lvl="1"/>
            <a:r>
              <a:rPr lang="en-US" dirty="0"/>
              <a:t>We cover only the very basics</a:t>
            </a:r>
          </a:p>
          <a:p>
            <a:r>
              <a:rPr lang="en-US" dirty="0"/>
              <a:t>K-nearest neighbor (k-NN)</a:t>
            </a:r>
          </a:p>
          <a:p>
            <a:pPr lvl="1"/>
            <a:r>
              <a:rPr lang="en-US" dirty="0"/>
              <a:t>Simplest “machine learning” imaginable</a:t>
            </a:r>
          </a:p>
          <a:p>
            <a:pPr lvl="1"/>
            <a:r>
              <a:rPr lang="en-US" dirty="0"/>
              <a:t>Often works surprisingly well</a:t>
            </a:r>
          </a:p>
          <a:p>
            <a:pPr lvl="1"/>
            <a:r>
              <a:rPr lang="en-US" dirty="0"/>
              <a:t>Some “gotchas” to be aware of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neural network (ANN)</a:t>
            </a:r>
          </a:p>
          <a:p>
            <a:pPr lvl="1"/>
            <a:r>
              <a:rPr lang="en-US" dirty="0"/>
              <a:t>A mini-mini-topic in 1</a:t>
            </a:r>
            <a:r>
              <a:rPr lang="en-US" baseline="30000" dirty="0"/>
              <a:t>st</a:t>
            </a:r>
            <a:r>
              <a:rPr lang="en-US" dirty="0"/>
              <a:t> edition of book</a:t>
            </a:r>
          </a:p>
          <a:p>
            <a:pPr lvl="1"/>
            <a:r>
              <a:rPr lang="en-US" dirty="0"/>
              <a:t>But now major-major topic of the course</a:t>
            </a:r>
          </a:p>
          <a:p>
            <a:r>
              <a:rPr lang="en-US" dirty="0" err="1"/>
              <a:t>Backpropagation</a:t>
            </a:r>
            <a:endParaRPr lang="en-US" dirty="0"/>
          </a:p>
          <a:p>
            <a:pPr lvl="1"/>
            <a:r>
              <a:rPr lang="en-US" dirty="0"/>
              <a:t>Technique to train most neural networks</a:t>
            </a:r>
          </a:p>
          <a:p>
            <a:pPr lvl="1"/>
            <a:r>
              <a:rPr lang="en-US" dirty="0"/>
              <a:t>Essentially, a </a:t>
            </a:r>
            <a:r>
              <a:rPr lang="en-US" sz="3600" dirty="0"/>
              <a:t>BIG</a:t>
            </a:r>
            <a:r>
              <a:rPr lang="en-US" dirty="0"/>
              <a:t> calculus problem</a:t>
            </a:r>
          </a:p>
          <a:p>
            <a:pPr lvl="1"/>
            <a:r>
              <a:rPr lang="en-US" dirty="0"/>
              <a:t>Based on automatic differentiation and</a:t>
            </a:r>
            <a:r>
              <a:rPr lang="is-IS" dirty="0"/>
              <a:t>…</a:t>
            </a:r>
          </a:p>
          <a:p>
            <a:pPr lvl="1"/>
            <a:r>
              <a:rPr lang="en-US" dirty="0"/>
              <a:t>R</a:t>
            </a:r>
            <a:r>
              <a:rPr lang="is-IS" dirty="0"/>
              <a:t>everse mode automatic differenatiation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3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5232122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038600" cy="4419600"/>
          </a:xfrm>
        </p:spPr>
        <p:txBody>
          <a:bodyPr/>
          <a:lstStyle/>
          <a:p>
            <a:r>
              <a:rPr lang="en-US" dirty="0"/>
              <a:t>Multilayer Perceptron </a:t>
            </a:r>
          </a:p>
          <a:p>
            <a:r>
              <a:rPr lang="en-US" dirty="0"/>
              <a:t>Basic type of neural network</a:t>
            </a:r>
          </a:p>
          <a:p>
            <a:r>
              <a:rPr lang="en-US" dirty="0" err="1"/>
              <a:t>Feedforward</a:t>
            </a:r>
            <a:r>
              <a:rPr lang="en-US" dirty="0"/>
              <a:t> network</a:t>
            </a:r>
          </a:p>
          <a:p>
            <a:pPr lvl="1"/>
            <a:r>
              <a:rPr lang="en-US" dirty="0"/>
              <a:t>There are  no loops or 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0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14800" cy="4724400"/>
          </a:xfrm>
        </p:spPr>
        <p:txBody>
          <a:bodyPr/>
          <a:lstStyle/>
          <a:p>
            <a:r>
              <a:rPr lang="en-US" dirty="0"/>
              <a:t>Convolutional neural network </a:t>
            </a:r>
          </a:p>
          <a:p>
            <a:r>
              <a:rPr lang="en-US" dirty="0"/>
              <a:t>Optimized for image analysis</a:t>
            </a:r>
          </a:p>
          <a:p>
            <a:r>
              <a:rPr lang="en-US" dirty="0"/>
              <a:t>Convolutions for translation invariance and </a:t>
            </a:r>
            <a:r>
              <a:rPr lang="en-US" b="1" i="1" dirty="0"/>
              <a:t>efficient training</a:t>
            </a:r>
            <a:r>
              <a:rPr lang="en-US" dirty="0"/>
              <a:t>   </a:t>
            </a:r>
          </a:p>
          <a:p>
            <a:r>
              <a:rPr lang="en-US" dirty="0"/>
              <a:t>CNNs are popular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24" y="2080742"/>
            <a:ext cx="4843575" cy="34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7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and LSTM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191000" cy="4419600"/>
          </a:xfrm>
        </p:spPr>
        <p:txBody>
          <a:bodyPr/>
          <a:lstStyle/>
          <a:p>
            <a:r>
              <a:rPr lang="en-US" dirty="0"/>
              <a:t>MLP networks are feedforward</a:t>
            </a:r>
          </a:p>
          <a:p>
            <a:pPr lvl="1"/>
            <a:r>
              <a:rPr lang="en-US" dirty="0"/>
              <a:t>Have no “memory”</a:t>
            </a:r>
          </a:p>
          <a:p>
            <a:r>
              <a:rPr lang="en-US" dirty="0"/>
              <a:t>RNN has memory</a:t>
            </a:r>
          </a:p>
          <a:p>
            <a:r>
              <a:rPr lang="en-US" dirty="0"/>
              <a:t>Problem with RNN</a:t>
            </a:r>
          </a:p>
          <a:p>
            <a:pPr lvl="1"/>
            <a:r>
              <a:rPr lang="en-US" dirty="0"/>
              <a:t>Vanishing gradient</a:t>
            </a:r>
          </a:p>
          <a:p>
            <a:r>
              <a:rPr lang="en-US" dirty="0"/>
              <a:t>LSTM is improved form of RNN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8" y="2209800"/>
            <a:ext cx="4555621" cy="38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2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23" y="1740531"/>
            <a:ext cx="5289677" cy="306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038600" cy="2971800"/>
          </a:xfrm>
        </p:spPr>
        <p:txBody>
          <a:bodyPr/>
          <a:lstStyle/>
          <a:p>
            <a:r>
              <a:rPr lang="en-US" dirty="0"/>
              <a:t>Residual network also deal with vanishing gradient</a:t>
            </a:r>
          </a:p>
          <a:p>
            <a:r>
              <a:rPr lang="en-US" dirty="0"/>
              <a:t>Shortcuts for “improved” gradient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028977"/>
            <a:ext cx="6629400" cy="12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Discriminative network (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) classifies</a:t>
            </a:r>
          </a:p>
          <a:p>
            <a:pPr>
              <a:lnSpc>
                <a:spcPct val="90000"/>
              </a:lnSpc>
            </a:pPr>
            <a:r>
              <a:rPr lang="en-US" dirty="0"/>
              <a:t>Generative network (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) generates (fake) samples that fit training data</a:t>
            </a:r>
          </a:p>
          <a:p>
            <a:pPr>
              <a:lnSpc>
                <a:spcPct val="90000"/>
              </a:lnSpc>
            </a:pPr>
            <a:r>
              <a:rPr lang="en-US" dirty="0"/>
              <a:t>Generative adversarial network (GAN) pits 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 and 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 against each 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 trained to distinguish between real samples and fake data from 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 trained to trick 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 and 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 compete in a “</a:t>
            </a:r>
            <a:r>
              <a:rPr lang="en-US" dirty="0" err="1"/>
              <a:t>minimax</a:t>
            </a:r>
            <a:r>
              <a:rPr lang="en-US" dirty="0"/>
              <a:t>” game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Both</a:t>
            </a:r>
            <a:r>
              <a:rPr lang="en-US" dirty="0"/>
              <a:t> 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/>
              <a:t> and 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en-US" dirty="0"/>
              <a:t> can improve in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762000"/>
          </a:xfrm>
        </p:spPr>
        <p:txBody>
          <a:bodyPr/>
          <a:lstStyle/>
          <a:p>
            <a:r>
              <a:rPr lang="en-US" dirty="0"/>
              <a:t>GAN algorithm is surprisingly simple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6172200" cy="38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dirty="0"/>
              <a:t>Vector “</a:t>
            </a:r>
            <a:r>
              <a:rPr lang="en-US" dirty="0" err="1"/>
              <a:t>embeddings</a:t>
            </a:r>
            <a:r>
              <a:rPr lang="en-US" dirty="0"/>
              <a:t>” of words</a:t>
            </a:r>
          </a:p>
          <a:p>
            <a:r>
              <a:rPr lang="en-US" dirty="0"/>
              <a:t>Word2Vec uses shallow neural network</a:t>
            </a:r>
          </a:p>
          <a:p>
            <a:pPr lvl="1"/>
            <a:r>
              <a:rPr lang="en-US" dirty="0"/>
              <a:t>Train neural network on words</a:t>
            </a:r>
          </a:p>
          <a:p>
            <a:pPr lvl="1"/>
            <a:r>
              <a:rPr lang="en-US" dirty="0"/>
              <a:t>Weights of trained network are the embedding vectors</a:t>
            </a:r>
          </a:p>
          <a:p>
            <a:pPr lvl="1"/>
            <a:r>
              <a:rPr lang="en-US" dirty="0"/>
              <a:t>Model not used for any other purpose</a:t>
            </a:r>
          </a:p>
          <a:p>
            <a:r>
              <a:rPr lang="en-US" dirty="0"/>
              <a:t>Word2Vec algebraic properties captures “meaning” of </a:t>
            </a:r>
            <a:r>
              <a:rPr lang="en-US" dirty="0" err="1"/>
              <a:t>langauge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5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What Can ML Do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495800"/>
          </a:xfrm>
        </p:spPr>
        <p:txBody>
          <a:bodyPr/>
          <a:lstStyle/>
          <a:p>
            <a:r>
              <a:rPr lang="en-US" dirty="0"/>
              <a:t>Machine learning is </a:t>
            </a:r>
            <a:r>
              <a:rPr lang="en-US" b="1" i="1" dirty="0"/>
              <a:t>very</a:t>
            </a:r>
            <a:r>
              <a:rPr lang="en-US" dirty="0"/>
              <a:t> powerful</a:t>
            </a:r>
          </a:p>
          <a:p>
            <a:pPr lvl="1"/>
            <a:r>
              <a:rPr lang="en-US" dirty="0"/>
              <a:t>Practical </a:t>
            </a:r>
            <a:r>
              <a:rPr lang="en-US" b="1" i="1" dirty="0"/>
              <a:t>and</a:t>
            </a:r>
            <a:r>
              <a:rPr lang="en-US" dirty="0"/>
              <a:t> useful</a:t>
            </a:r>
          </a:p>
          <a:p>
            <a:r>
              <a:rPr lang="en-US" dirty="0"/>
              <a:t>Successfully applied to problems in…</a:t>
            </a:r>
          </a:p>
          <a:p>
            <a:pPr lvl="1"/>
            <a:r>
              <a:rPr lang="en-US" dirty="0"/>
              <a:t>Speech recognition and NLP, bioinformatics, stock market analysis, AI (robotics, computer vision, etc.), malware, spam detection, autonomous vehicles, </a:t>
            </a:r>
            <a:r>
              <a:rPr lang="is-IS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and more applications all the time</a:t>
            </a:r>
          </a:p>
          <a:p>
            <a:pPr lvl="1"/>
            <a:r>
              <a:rPr lang="en-US" dirty="0"/>
              <a:t>Limited only by your imagination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Deep Learning Mini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Transfer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pre-trained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Re-train the output layer</a:t>
            </a:r>
          </a:p>
          <a:p>
            <a:pPr>
              <a:lnSpc>
                <a:spcPct val="90000"/>
              </a:lnSpc>
            </a:pPr>
            <a:r>
              <a:rPr lang="en-US" dirty="0"/>
              <a:t>Ensemble techniques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Combine multiple techniques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Ensembles win most competitions</a:t>
            </a:r>
          </a:p>
          <a:p>
            <a:pPr>
              <a:lnSpc>
                <a:spcPct val="90000"/>
              </a:lnSpc>
            </a:pPr>
            <a:r>
              <a:rPr lang="en-US" dirty="0"/>
              <a:t>Dropout and regularization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Ways to avoid </a:t>
            </a:r>
            <a:r>
              <a:rPr lang="en-US" dirty="0" err="1"/>
              <a:t>overfitting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“Learning” </a:t>
            </a:r>
            <a:r>
              <a:rPr lang="en-US" dirty="0" err="1"/>
              <a:t>vs</a:t>
            </a:r>
            <a:r>
              <a:rPr lang="en-US" dirty="0"/>
              <a:t> “memorization”</a:t>
            </a:r>
          </a:p>
          <a:p>
            <a:pPr>
              <a:lnSpc>
                <a:spcPct val="90000"/>
              </a:lnSpc>
            </a:pPr>
            <a:r>
              <a:rPr lang="en-US" dirty="0"/>
              <a:t>Attention, </a:t>
            </a:r>
            <a:r>
              <a:rPr lang="en-US" dirty="0" err="1"/>
              <a:t>explainability</a:t>
            </a:r>
            <a:r>
              <a:rPr lang="en-US" dirty="0"/>
              <a:t>, and more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3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Math/Stats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strive to keep math to a minimum</a:t>
            </a:r>
            <a:endParaRPr lang="is-IS" dirty="0"/>
          </a:p>
          <a:p>
            <a:pPr lvl="1">
              <a:lnSpc>
                <a:spcPct val="90000"/>
              </a:lnSpc>
            </a:pPr>
            <a:r>
              <a:rPr lang="is-IS" dirty="0"/>
              <a:t>C</a:t>
            </a:r>
            <a:r>
              <a:rPr lang="en-US" dirty="0"/>
              <a:t>o</a:t>
            </a:r>
            <a:r>
              <a:rPr lang="is-IS" dirty="0"/>
              <a:t>urse is (mostly) self-contained wrt math</a:t>
            </a:r>
          </a:p>
          <a:p>
            <a:pPr lvl="1">
              <a:lnSpc>
                <a:spcPct val="90000"/>
              </a:lnSpc>
            </a:pPr>
            <a:r>
              <a:rPr lang="is-IS" dirty="0"/>
              <a:t>We do assume knowledge of calculus</a:t>
            </a:r>
          </a:p>
          <a:p>
            <a:pPr>
              <a:lnSpc>
                <a:spcPct val="90000"/>
              </a:lnSpc>
            </a:pPr>
            <a:r>
              <a:rPr lang="is-IS" dirty="0"/>
              <a:t>To understand ML, cannot avoid math...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HMM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discrete probability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PCA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fancy linear algebra (eigenvectors)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SVM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calculus (Lagrange multipliers)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Clustering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statistics/probability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Backpropagation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calculus (computational)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to analyze data carefully</a:t>
            </a:r>
          </a:p>
          <a:p>
            <a:r>
              <a:rPr lang="en-US" dirty="0"/>
              <a:t>Especially true in research mode, as we must compare to previous work</a:t>
            </a:r>
          </a:p>
          <a:p>
            <a:r>
              <a:rPr lang="en-US" dirty="0"/>
              <a:t>Often, a major weakness!</a:t>
            </a:r>
          </a:p>
          <a:p>
            <a:r>
              <a:rPr lang="en-US" dirty="0"/>
              <a:t>We’ll discuss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Experimental design, cross validation, accuracy, ROC curves, PR curves, imbalance problem, and so 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r>
              <a:rPr lang="en-US" dirty="0"/>
              <a:t>Applications are drawn mostly from information security</a:t>
            </a:r>
          </a:p>
          <a:p>
            <a:pPr lvl="1"/>
            <a:r>
              <a:rPr lang="en-US" dirty="0"/>
              <a:t>Classic cryptanalysis (HMM)</a:t>
            </a:r>
          </a:p>
          <a:p>
            <a:pPr lvl="1"/>
            <a:r>
              <a:rPr lang="en-US" dirty="0"/>
              <a:t>Image spam detection (PCA, SVM)</a:t>
            </a:r>
          </a:p>
          <a:p>
            <a:pPr lvl="1"/>
            <a:r>
              <a:rPr lang="en-US" dirty="0"/>
              <a:t>Image-based malware analysis (CNN, MLP, RNN, transfer learning, etc.)</a:t>
            </a:r>
          </a:p>
          <a:p>
            <a:pPr lvl="1"/>
            <a:r>
              <a:rPr lang="en-US" dirty="0"/>
              <a:t>Malware evolution detection</a:t>
            </a:r>
          </a:p>
          <a:p>
            <a:pPr lvl="1"/>
            <a:r>
              <a:rPr lang="en-US" dirty="0"/>
              <a:t>Other topics as time permits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9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dirty="0"/>
              <a:t>3 Stages to ML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95800"/>
          </a:xfrm>
        </p:spPr>
        <p:txBody>
          <a:bodyPr/>
          <a:lstStyle/>
          <a:p>
            <a:r>
              <a:rPr lang="en-US" dirty="0"/>
              <a:t>First stage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elementary-school level</a:t>
            </a:r>
          </a:p>
          <a:p>
            <a:pPr lvl="1"/>
            <a:r>
              <a:rPr lang="en-US" dirty="0"/>
              <a:t>“Big picture” from 10k feet</a:t>
            </a:r>
          </a:p>
          <a:p>
            <a:pPr lvl="1"/>
            <a:r>
              <a:rPr lang="en-US" dirty="0"/>
              <a:t>See the descriptions in this intro </a:t>
            </a:r>
          </a:p>
          <a:p>
            <a:r>
              <a:rPr lang="en-US" dirty="0"/>
              <a:t>Second stage </a:t>
            </a:r>
            <a:r>
              <a:rPr lang="en-US" dirty="0">
                <a:sym typeface="Symbol" charset="2"/>
              </a:rPr>
              <a:t> drill down on big picture</a:t>
            </a:r>
          </a:p>
          <a:p>
            <a:pPr lvl="1"/>
            <a:r>
              <a:rPr lang="en-US" dirty="0">
                <a:sym typeface="Symbol" charset="2"/>
              </a:rPr>
              <a:t>More detailed and nuanced than first stage</a:t>
            </a:r>
          </a:p>
          <a:p>
            <a:pPr lvl="1"/>
            <a:r>
              <a:rPr lang="en-US" dirty="0">
                <a:sym typeface="Symbol" charset="2"/>
              </a:rPr>
              <a:t>Understand the pictures used in stage 1</a:t>
            </a:r>
          </a:p>
          <a:p>
            <a:r>
              <a:rPr lang="en-US" dirty="0">
                <a:sym typeface="Symbol" charset="2"/>
              </a:rPr>
              <a:t>Third stage  deep understanding</a:t>
            </a:r>
          </a:p>
          <a:p>
            <a:pPr lvl="1"/>
            <a:r>
              <a:rPr lang="en-US" dirty="0">
                <a:sym typeface="Symbol" charset="2"/>
              </a:rPr>
              <a:t>Learn derivations and understand details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91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419600"/>
          </a:xfrm>
        </p:spPr>
        <p:txBody>
          <a:bodyPr/>
          <a:lstStyle/>
          <a:p>
            <a:r>
              <a:rPr lang="en-US" dirty="0"/>
              <a:t>In this class, we aim for highest (3</a:t>
            </a:r>
            <a:r>
              <a:rPr lang="en-US" baseline="30000" dirty="0"/>
              <a:t>rd</a:t>
            </a:r>
            <a:r>
              <a:rPr lang="en-US" dirty="0"/>
              <a:t> stage) level of ML enlightenment</a:t>
            </a:r>
          </a:p>
          <a:p>
            <a:pPr lvl="1"/>
            <a:r>
              <a:rPr lang="en-US" dirty="0"/>
              <a:t>To pass the class, at a minimum, you must have stage 2++ knowledge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</a:t>
            </a:r>
            <a:r>
              <a:rPr lang="en-US" dirty="0"/>
              <a:t> and able to effectively use ML and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 </a:t>
            </a:r>
            <a:r>
              <a:rPr lang="en-US"/>
              <a:t>understand </a:t>
            </a:r>
            <a:r>
              <a:rPr lang="en-US" dirty="0"/>
              <a:t>strengths/weaknesses</a:t>
            </a:r>
          </a:p>
          <a:p>
            <a:r>
              <a:rPr lang="en-US" dirty="0"/>
              <a:t>Key to success</a:t>
            </a:r>
          </a:p>
          <a:p>
            <a:pPr lvl="1"/>
            <a:r>
              <a:rPr lang="en-US" dirty="0"/>
              <a:t>Work hard on homework and project!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 selected machine learning techniques in considerable detail</a:t>
            </a:r>
          </a:p>
          <a:p>
            <a:r>
              <a:rPr lang="en-US" dirty="0"/>
              <a:t>We discuss many applications, mostly related to information security</a:t>
            </a:r>
          </a:p>
          <a:p>
            <a:r>
              <a:rPr lang="en-US" dirty="0"/>
              <a:t>Goal is for students to gain a deep understanding of the techniques</a:t>
            </a:r>
          </a:p>
          <a:p>
            <a:pPr lvl="1"/>
            <a:r>
              <a:rPr lang="en-US" dirty="0"/>
              <a:t>And be able to apply ML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</a:t>
            </a:r>
            <a:r>
              <a:rPr lang="en-US" dirty="0"/>
              <a:t>especially in new and novel situations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ML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</a:t>
            </a:r>
          </a:p>
          <a:p>
            <a:pPr lvl="1"/>
            <a:r>
              <a:rPr lang="en-US" dirty="0"/>
              <a:t>Good questions are good for everybody</a:t>
            </a:r>
          </a:p>
          <a:p>
            <a:r>
              <a:rPr lang="en-US" dirty="0"/>
              <a:t>Treat the math/stats as your friend</a:t>
            </a:r>
          </a:p>
          <a:p>
            <a:pPr lvl="1"/>
            <a:r>
              <a:rPr lang="en-US" dirty="0"/>
              <a:t>Math is necessary to make sense of ML</a:t>
            </a:r>
          </a:p>
          <a:p>
            <a:r>
              <a:rPr lang="en-US" dirty="0"/>
              <a:t>Do not fear hard work!</a:t>
            </a:r>
          </a:p>
          <a:p>
            <a:pPr lvl="1"/>
            <a:r>
              <a:rPr lang="en-US" dirty="0"/>
              <a:t>Machine learning is not a spectator sport</a:t>
            </a:r>
          </a:p>
          <a:p>
            <a:r>
              <a:rPr lang="en-US" dirty="0"/>
              <a:t>Learning is a 3-step process</a:t>
            </a:r>
          </a:p>
          <a:p>
            <a:pPr lvl="1"/>
            <a:r>
              <a:rPr lang="en-US" dirty="0"/>
              <a:t>Read book, attend lecture, do homework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Any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dirty="0"/>
              <a:t>To repeat: Learning is 3-step process</a:t>
            </a:r>
          </a:p>
          <a:p>
            <a:pPr lvl="1"/>
            <a:r>
              <a:rPr lang="en-US" dirty="0"/>
              <a:t>Read the book</a:t>
            </a:r>
          </a:p>
          <a:p>
            <a:pPr lvl="1"/>
            <a:r>
              <a:rPr lang="en-US" dirty="0"/>
              <a:t>Attend the lectures</a:t>
            </a:r>
          </a:p>
          <a:p>
            <a:pPr lvl="1"/>
            <a:r>
              <a:rPr lang="en-US" dirty="0"/>
              <a:t>Work hard on the homework (projects too)</a:t>
            </a:r>
          </a:p>
          <a:p>
            <a:r>
              <a:rPr lang="en-US" dirty="0"/>
              <a:t>It’s best to do these 3 things in the order listed above</a:t>
            </a:r>
          </a:p>
          <a:p>
            <a:pPr lvl="1"/>
            <a:r>
              <a:rPr lang="en-US" dirty="0"/>
              <a:t>In other words, read ahead in </a:t>
            </a:r>
            <a:r>
              <a:rPr lang="en-US"/>
              <a:t>the 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learning (ML) algorithm often treated as a black box</a:t>
            </a:r>
          </a:p>
          <a:p>
            <a:pPr lvl="1"/>
            <a:r>
              <a:rPr lang="en-US" dirty="0"/>
              <a:t>This is one of ML’s main selling points!</a:t>
            </a:r>
          </a:p>
          <a:p>
            <a:r>
              <a:rPr lang="en-US" dirty="0"/>
              <a:t>ML black box view often works well</a:t>
            </a:r>
          </a:p>
          <a:p>
            <a:pPr lvl="1"/>
            <a:r>
              <a:rPr lang="en-US" dirty="0"/>
              <a:t>Can get good results even if you know little about underlying algorithms</a:t>
            </a:r>
          </a:p>
          <a:p>
            <a:r>
              <a:rPr lang="en-US" dirty="0"/>
              <a:t>But, black box approach is limiting</a:t>
            </a:r>
          </a:p>
          <a:p>
            <a:pPr lvl="1"/>
            <a:r>
              <a:rPr lang="en-US" dirty="0"/>
              <a:t>Especially in new and novel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dirty="0"/>
              <a:t>Analogy to a Doctor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r>
              <a:rPr lang="en-US" dirty="0"/>
              <a:t>Nurse practitioner (NP) is a nurse with advanced training</a:t>
            </a:r>
          </a:p>
          <a:p>
            <a:pPr lvl="1"/>
            <a:r>
              <a:rPr lang="en-US" dirty="0"/>
              <a:t>Physician has much more education</a:t>
            </a:r>
          </a:p>
          <a:p>
            <a:pPr lvl="1"/>
            <a:r>
              <a:rPr lang="en-US" dirty="0"/>
              <a:t>Like medical doctor, an NP can diagnose, treat, and manage patients’ problems</a:t>
            </a:r>
          </a:p>
          <a:p>
            <a:r>
              <a:rPr lang="en-US" dirty="0"/>
              <a:t>Studies show that NPs can do about 80% to 90% of what physicians do</a:t>
            </a:r>
          </a:p>
          <a:p>
            <a:pPr lvl="1"/>
            <a:r>
              <a:rPr lang="en-US" dirty="0"/>
              <a:t>But for the most challenging 10% to 20% of cases, a physician is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r>
              <a:rPr lang="en-US" dirty="0"/>
              <a:t>Interesting, But What Does This Have to Do with ML?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/>
          <a:lstStyle/>
          <a:p>
            <a:r>
              <a:rPr lang="en-US" dirty="0"/>
              <a:t>ML version of NP would have knowledge beyond black box, but not too much</a:t>
            </a:r>
          </a:p>
          <a:p>
            <a:r>
              <a:rPr lang="en-US" dirty="0"/>
              <a:t>ML version of physician would really understand how/why things work</a:t>
            </a:r>
          </a:p>
          <a:p>
            <a:r>
              <a:rPr lang="en-US" dirty="0"/>
              <a:t>Goal is for </a:t>
            </a:r>
            <a:r>
              <a:rPr lang="en-US" b="1" i="1" dirty="0"/>
              <a:t>you</a:t>
            </a:r>
            <a:r>
              <a:rPr lang="en-US" dirty="0"/>
              <a:t> to become ML physician</a:t>
            </a:r>
          </a:p>
          <a:p>
            <a:r>
              <a:rPr lang="en-US" dirty="0"/>
              <a:t>For doctors, most challenging 10% to 20% of cases are most interesting…</a:t>
            </a:r>
          </a:p>
          <a:p>
            <a:pPr lvl="1"/>
            <a:r>
              <a:rPr lang="en-US" dirty="0"/>
              <a:t>…and the most lucrative!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from 10,000 Feet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r>
              <a:rPr lang="en-US" dirty="0"/>
              <a:t>We focus on binary classification</a:t>
            </a:r>
          </a:p>
          <a:p>
            <a:pPr lvl="1"/>
            <a:r>
              <a:rPr lang="en-US" dirty="0"/>
              <a:t>Data of “type A” and “not type A”</a:t>
            </a:r>
          </a:p>
          <a:p>
            <a:r>
              <a:rPr lang="en-US" dirty="0"/>
              <a:t>First, we </a:t>
            </a:r>
            <a:r>
              <a:rPr lang="en-US" b="1" i="1" dirty="0"/>
              <a:t>train</a:t>
            </a:r>
            <a:r>
              <a:rPr lang="en-US" dirty="0"/>
              <a:t> a model on “type A”</a:t>
            </a:r>
          </a:p>
          <a:p>
            <a:r>
              <a:rPr lang="en-US" dirty="0"/>
              <a:t>Then given sample of unknown type</a:t>
            </a:r>
          </a:p>
          <a:p>
            <a:pPr lvl="1"/>
            <a:r>
              <a:rPr lang="en-US" b="1" i="1" dirty="0"/>
              <a:t>Score</a:t>
            </a:r>
            <a:r>
              <a:rPr lang="en-US" dirty="0"/>
              <a:t> the sample against the model</a:t>
            </a:r>
          </a:p>
          <a:p>
            <a:pPr lvl="1"/>
            <a:r>
              <a:rPr lang="en-US" dirty="0"/>
              <a:t>If it scores high, classify it as “type A”</a:t>
            </a:r>
          </a:p>
          <a:p>
            <a:pPr lvl="1"/>
            <a:r>
              <a:rPr lang="en-US" dirty="0"/>
              <a:t>Otherwise, classify it as “not type A”</a:t>
            </a:r>
          </a:p>
          <a:p>
            <a:pPr>
              <a:spcAft>
                <a:spcPts val="1200"/>
              </a:spcAft>
            </a:pPr>
            <a:r>
              <a:rPr lang="en-US" dirty="0"/>
              <a:t>Key ideas are </a:t>
            </a:r>
            <a:r>
              <a:rPr lang="en-US" b="1" i="1" dirty="0"/>
              <a:t>training</a:t>
            </a:r>
            <a:r>
              <a:rPr lang="en-US" dirty="0"/>
              <a:t> and </a:t>
            </a:r>
            <a:r>
              <a:rPr lang="en-US" b="1" i="1" dirty="0"/>
              <a:t>scoring</a:t>
            </a:r>
            <a:r>
              <a:rPr lang="en-US" dirty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sz="2800" dirty="0"/>
              <a:t>Classic ML</a:t>
            </a:r>
          </a:p>
          <a:p>
            <a:pPr lvl="1"/>
            <a:r>
              <a:rPr lang="en-US" sz="2400" dirty="0"/>
              <a:t>Hidden Markov Model (HMM)</a:t>
            </a:r>
          </a:p>
          <a:p>
            <a:pPr lvl="1"/>
            <a:r>
              <a:rPr lang="en-US" sz="2400" dirty="0"/>
              <a:t>Principal Component Analysis (PCA), aka Singular Value Decomposition (SVD)</a:t>
            </a:r>
          </a:p>
          <a:p>
            <a:pPr lvl="1"/>
            <a:r>
              <a:rPr lang="en-US" sz="2400" dirty="0"/>
              <a:t>Support Vector Machine (SVM)</a:t>
            </a:r>
          </a:p>
          <a:p>
            <a:pPr lvl="1"/>
            <a:r>
              <a:rPr lang="en-US" sz="2400" dirty="0"/>
              <a:t>Clustering (emphasis on K-means and EM)</a:t>
            </a:r>
          </a:p>
          <a:p>
            <a:r>
              <a:rPr lang="en-US" sz="2800" dirty="0"/>
              <a:t>Deep Learning, Neural Networks (ANN) </a:t>
            </a:r>
          </a:p>
          <a:p>
            <a:pPr lvl="1"/>
            <a:r>
              <a:rPr lang="en-US" sz="2400" dirty="0" err="1"/>
              <a:t>Backpropagation</a:t>
            </a:r>
            <a:r>
              <a:rPr lang="en-US" sz="2400" dirty="0"/>
              <a:t>, architectures (MLP, CNN, </a:t>
            </a:r>
            <a:r>
              <a:rPr lang="is-IS" sz="2400" dirty="0"/>
              <a:t>…</a:t>
            </a:r>
            <a:r>
              <a:rPr lang="en-US" sz="2400" dirty="0"/>
              <a:t>)</a:t>
            </a:r>
          </a:p>
          <a:p>
            <a:r>
              <a:rPr lang="en-US" sz="2800" dirty="0"/>
              <a:t>Data analysis &amp; experimental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dirty="0"/>
              <a:t>Many Mini-Topics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r>
              <a:rPr lang="en-US" dirty="0"/>
              <a:t>Topics on previous slide covered in great detail</a:t>
            </a:r>
          </a:p>
          <a:p>
            <a:r>
              <a:rPr lang="en-US" dirty="0"/>
              <a:t>Additional “classic” techniques covered in less detail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en-US" dirty="0"/>
              <a:t>k-nearest neighbor (k-NN)</a:t>
            </a:r>
          </a:p>
          <a:p>
            <a:pPr lvl="1"/>
            <a:r>
              <a:rPr lang="en-US" dirty="0"/>
              <a:t>Boosting (</a:t>
            </a:r>
            <a:r>
              <a:rPr lang="en-US" dirty="0" err="1"/>
              <a:t>AdaBoost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Random Forests (RF)</a:t>
            </a:r>
          </a:p>
          <a:p>
            <a:pPr lvl="1"/>
            <a:r>
              <a:rPr lang="en-US" dirty="0"/>
              <a:t>Linear Discriminant Analysis (LDA)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Machine Learning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00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2095</Words>
  <Application>Microsoft Macintosh PowerPoint</Application>
  <PresentationFormat>On-screen Show (4:3)</PresentationFormat>
  <Paragraphs>361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Comic Sans MS</vt:lpstr>
      <vt:lpstr>Times</vt:lpstr>
      <vt:lpstr>Times New Roman</vt:lpstr>
      <vt:lpstr>Wingdings</vt:lpstr>
      <vt:lpstr>Default Design</vt:lpstr>
      <vt:lpstr>Intro to  Intro to Machine Learning</vt:lpstr>
      <vt:lpstr>What is Machine Learning?</vt:lpstr>
      <vt:lpstr>What Can ML Do for Me?</vt:lpstr>
      <vt:lpstr>Black Box Approach</vt:lpstr>
      <vt:lpstr>Analogy to a Doctor</vt:lpstr>
      <vt:lpstr>Interesting, But What Does This Have to Do with ML?</vt:lpstr>
      <vt:lpstr>ML from 10,000 Feet</vt:lpstr>
      <vt:lpstr>Main ML Topics</vt:lpstr>
      <vt:lpstr>Many Mini-Topics</vt:lpstr>
      <vt:lpstr>Deep Learning Topics</vt:lpstr>
      <vt:lpstr>HMM</vt:lpstr>
      <vt:lpstr>High Level View of HMM</vt:lpstr>
      <vt:lpstr>HMM as Hill Climb</vt:lpstr>
      <vt:lpstr>PCA</vt:lpstr>
      <vt:lpstr>High Level View of PCA</vt:lpstr>
      <vt:lpstr>SVM</vt:lpstr>
      <vt:lpstr>High Level View of SVM</vt:lpstr>
      <vt:lpstr>Clustering</vt:lpstr>
      <vt:lpstr>Clustering Example</vt:lpstr>
      <vt:lpstr>Classic Mini Topics++</vt:lpstr>
      <vt:lpstr>Classic Mini Topics</vt:lpstr>
      <vt:lpstr>Deep Learning Topics</vt:lpstr>
      <vt:lpstr>MLP</vt:lpstr>
      <vt:lpstr>CNN</vt:lpstr>
      <vt:lpstr>RNN and LSTM</vt:lpstr>
      <vt:lpstr>ResNet</vt:lpstr>
      <vt:lpstr>GAN</vt:lpstr>
      <vt:lpstr>GAN</vt:lpstr>
      <vt:lpstr>Word2Vec</vt:lpstr>
      <vt:lpstr>Deep Learning Mini Topics</vt:lpstr>
      <vt:lpstr>The Dreaded Math/Stats</vt:lpstr>
      <vt:lpstr>Data Analysis</vt:lpstr>
      <vt:lpstr>Applications</vt:lpstr>
      <vt:lpstr>3 Stages to ML Enlightenment</vt:lpstr>
      <vt:lpstr>ML Enlightenment</vt:lpstr>
      <vt:lpstr>Bottom Line</vt:lpstr>
      <vt:lpstr>How to Succeed in ML Class</vt:lpstr>
      <vt:lpstr>How to Succeed in Any Class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Mark S Stamp</cp:lastModifiedBy>
  <cp:revision>464</cp:revision>
  <dcterms:created xsi:type="dcterms:W3CDTF">2015-09-01T13:32:41Z</dcterms:created>
  <dcterms:modified xsi:type="dcterms:W3CDTF">2023-08-22T10:22:10Z</dcterms:modified>
  <cp:category/>
</cp:coreProperties>
</file>