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0" r:id="rId3"/>
    <p:sldId id="288" r:id="rId4"/>
    <p:sldId id="289" r:id="rId5"/>
    <p:sldId id="292" r:id="rId6"/>
    <p:sldId id="261" r:id="rId7"/>
    <p:sldId id="290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omic Sans M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732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5"/>
  </p:normalViewPr>
  <p:slideViewPr>
    <p:cSldViewPr>
      <p:cViewPr varScale="1">
        <p:scale>
          <a:sx n="118" d="100"/>
          <a:sy n="118" d="100"/>
        </p:scale>
        <p:origin x="172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1B12D-3968-D542-A1E3-D5185C039872}" type="datetimeFigureOut">
              <a:rPr lang="en-US" smtClean="0"/>
              <a:pPr/>
              <a:t>11/22/22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150C1-A837-A947-9657-3821AF38A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843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954C3B6-66BC-0E49-9076-60700C487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367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419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67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7a_Boosting.pptx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67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Asking too much because judgement is required, and ML is not good at such judgements today (and probably never will be).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652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we are allowed to tinker with inner workings of models, then we can get models to produce any predetermined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54C3B6-66BC-0E49-9076-60700C487A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91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557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Boosting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31050-4FF2-0646-B549-420EB1446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Boosting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31050-4FF2-0646-B549-420EB1446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848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324600"/>
            <a:ext cx="4038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dirty="0">
                <a:latin typeface="Comic Sans MS" charset="0"/>
              </a:rPr>
              <a:t>Summary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31050-4FF2-0646-B549-420EB1446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Comic Sans M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q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5000"/>
        <a:buChar char="o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§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Ø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76400"/>
            <a:ext cx="7772400" cy="1371600"/>
          </a:xfrm>
        </p:spPr>
        <p:txBody>
          <a:bodyPr/>
          <a:lstStyle/>
          <a:p>
            <a:pPr eaLnBrk="1" hangingPunct="1"/>
            <a:r>
              <a:rPr lang="en-US" dirty="0"/>
              <a:t>Epilogue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1066800" y="3591580"/>
            <a:ext cx="701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lvl="0" algn="ctr" defTabSz="457200" fontAlgn="auto">
              <a:spcBef>
                <a:spcPct val="20000"/>
              </a:spcBef>
              <a:spcAft>
                <a:spcPts val="0"/>
              </a:spcAft>
              <a:buClr>
                <a:srgbClr val="0000FF"/>
              </a:buClr>
              <a:buSzPct val="75000"/>
              <a:defRPr/>
            </a:pPr>
            <a:r>
              <a:rPr lang="en-US" sz="2800" dirty="0">
                <a:solidFill>
                  <a:schemeClr val="tx1">
                    <a:tint val="75000"/>
                  </a:schemeClr>
                </a:solidFill>
                <a:latin typeface="Comic Sans MS"/>
                <a:cs typeface="Comic Sans MS"/>
              </a:rPr>
              <a:t>Mark Stamp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Summary</a:t>
            </a:r>
            <a:endParaRPr lang="en-US" dirty="0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EAF18-6DC1-4EF8-386B-66D9272B4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Fairness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BD000-E0BF-22F7-33D0-55C6A1917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Lots of research on fairness in ML/DL</a:t>
            </a:r>
          </a:p>
          <a:p>
            <a:r>
              <a:rPr lang="en-US" dirty="0"/>
              <a:t>Topics on previous slide are ill-defined</a:t>
            </a:r>
          </a:p>
          <a:p>
            <a:r>
              <a:rPr lang="en-US" dirty="0"/>
              <a:t>“Fairness” is often easy to define</a:t>
            </a:r>
          </a:p>
          <a:p>
            <a:pPr lvl="1"/>
            <a:r>
              <a:rPr lang="en-US" dirty="0"/>
              <a:t>Consider mortgage example where…</a:t>
            </a:r>
          </a:p>
          <a:p>
            <a:pPr lvl="1"/>
            <a:r>
              <a:rPr lang="en-US" dirty="0"/>
              <a:t>…bank uses ML to decide who gets loans</a:t>
            </a:r>
          </a:p>
          <a:p>
            <a:pPr lvl="1"/>
            <a:r>
              <a:rPr lang="en-US" dirty="0"/>
              <a:t>There are legal definitions of fairness</a:t>
            </a:r>
          </a:p>
          <a:p>
            <a:r>
              <a:rPr lang="en-US" dirty="0"/>
              <a:t>Can bank use ML and still be fair (in, say, a legal sense)?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2C69FF-B86D-D53E-29CB-56CB6C8B8A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Boosting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E9868D-2B99-F813-567C-37551751C0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315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EAF18-6DC1-4EF8-386B-66D9272B4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Fairness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BD000-E0BF-22F7-33D0-55C6A1917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make ML/DL models “fair”?</a:t>
            </a:r>
          </a:p>
          <a:p>
            <a:pPr lvl="1"/>
            <a:r>
              <a:rPr lang="en-US" dirty="0"/>
              <a:t>Training data might be biased, but models are less biased than humans!</a:t>
            </a:r>
          </a:p>
          <a:p>
            <a:r>
              <a:rPr lang="en-US" dirty="0"/>
              <a:t>Sensible ways to improve fairness?</a:t>
            </a:r>
          </a:p>
          <a:p>
            <a:pPr lvl="1"/>
            <a:r>
              <a:rPr lang="en-US" dirty="0"/>
              <a:t>Get more or better training data</a:t>
            </a:r>
          </a:p>
          <a:p>
            <a:pPr lvl="1"/>
            <a:r>
              <a:rPr lang="en-US" dirty="0"/>
              <a:t>Use ML as one input to human decisions</a:t>
            </a:r>
          </a:p>
          <a:p>
            <a:r>
              <a:rPr lang="en-US" dirty="0"/>
              <a:t>But, much of research into fairness tries to modify models themselves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2C69FF-B86D-D53E-29CB-56CB6C8B8A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Boosting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E9868D-2B99-F813-567C-37551751C0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200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17227-B4F1-B368-3162-B171C9502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Fairness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19D6F-65B7-B5C7-EFC9-F7121C7CB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be modify inner workings of models to make sure they are “fair”?</a:t>
            </a:r>
          </a:p>
          <a:p>
            <a:pPr lvl="1"/>
            <a:r>
              <a:rPr lang="en-US" dirty="0"/>
              <a:t>Models are just based on algorithms</a:t>
            </a:r>
          </a:p>
          <a:p>
            <a:pPr lvl="1"/>
            <a:r>
              <a:rPr lang="en-US" dirty="0"/>
              <a:t>They do not “care” what the data is</a:t>
            </a:r>
          </a:p>
          <a:p>
            <a:pPr lvl="1"/>
            <a:r>
              <a:rPr lang="en-US" dirty="0"/>
              <a:t>So, no inherent bias in ML/DL/AI</a:t>
            </a:r>
          </a:p>
          <a:p>
            <a:r>
              <a:rPr lang="en-US" dirty="0"/>
              <a:t>Modifying inner workings of models will cause people to lose faith in ML</a:t>
            </a:r>
          </a:p>
          <a:p>
            <a:r>
              <a:rPr lang="en-US" dirty="0"/>
              <a:t>Is there any limiting principle?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347FB9-E6C3-2D46-36CC-77DD652366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Boosting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7F58F4-9264-FB9D-4906-826E22A061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03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B2709-D924-A5CA-0E65-CD9479447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Goldilocks Principle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3A29A-5FC6-21C8-FA8C-D455550DA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Trying to solve ill-defined problems is asking </a:t>
            </a:r>
            <a:r>
              <a:rPr lang="en-US" i="1" dirty="0"/>
              <a:t>too much</a:t>
            </a:r>
            <a:r>
              <a:rPr lang="en-US" baseline="-25000" dirty="0"/>
              <a:t>  </a:t>
            </a:r>
            <a:r>
              <a:rPr lang="en-US" dirty="0"/>
              <a:t>of ML</a:t>
            </a:r>
          </a:p>
          <a:p>
            <a:r>
              <a:rPr lang="en-US" dirty="0"/>
              <a:t>Trying to make ML “fair” is asking </a:t>
            </a:r>
            <a:r>
              <a:rPr lang="en-US" i="1" dirty="0"/>
              <a:t>too little</a:t>
            </a:r>
            <a:r>
              <a:rPr lang="en-US" baseline="-25000" dirty="0"/>
              <a:t>  </a:t>
            </a:r>
            <a:r>
              <a:rPr lang="en-US" dirty="0"/>
              <a:t>of ML </a:t>
            </a:r>
          </a:p>
          <a:p>
            <a:r>
              <a:rPr lang="en-US" dirty="0"/>
              <a:t>ML should be applied to problems that are ”just right” !</a:t>
            </a:r>
          </a:p>
          <a:p>
            <a:pPr lvl="1"/>
            <a:r>
              <a:rPr lang="en-US" dirty="0"/>
              <a:t>Well-defined problems, and use ML/DL techniques to their full capabilities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FF5F2A-4D3F-D2AF-BC65-6624A44866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Boosting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6170C0-A755-F0D4-5728-203DA52C7C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101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6D360-89FE-65FD-4207-A86BA2794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Indexing a 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E196F-AFD5-5608-0C03-408FD34B5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make an index for a book?</a:t>
            </a:r>
          </a:p>
          <a:p>
            <a:r>
              <a:rPr lang="en-US" dirty="0"/>
              <a:t>Your author used tools in LaTeX</a:t>
            </a:r>
          </a:p>
          <a:p>
            <a:pPr lvl="1"/>
            <a:r>
              <a:rPr lang="en-US" dirty="0"/>
              <a:t>Add “index” entries manually to text</a:t>
            </a:r>
          </a:p>
          <a:p>
            <a:pPr lvl="1"/>
            <a:r>
              <a:rPr lang="en-US" dirty="0"/>
              <a:t>Tedious and boring job!</a:t>
            </a:r>
          </a:p>
          <a:p>
            <a:r>
              <a:rPr lang="en-US" dirty="0"/>
              <a:t>Can we train ML model to make index?</a:t>
            </a:r>
          </a:p>
          <a:p>
            <a:pPr lvl="1"/>
            <a:r>
              <a:rPr lang="en-US" dirty="0"/>
              <a:t>Yes, but could such a model satisfy your quirky author?</a:t>
            </a:r>
          </a:p>
          <a:p>
            <a:pPr lvl="1"/>
            <a:r>
              <a:rPr lang="en-US" dirty="0"/>
              <a:t>This could be challenging!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4CB6B0-FFAA-21D9-809E-4290BE7AF8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Boosting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44DF47-A3BD-9889-1CBE-66F90278B6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63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3D398-30B5-54D5-5B42-F6F43C373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C476E-787A-08BB-7401-2AC3AC36D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153400" cy="4419600"/>
          </a:xfrm>
        </p:spPr>
        <p:txBody>
          <a:bodyPr/>
          <a:lstStyle/>
          <a:p>
            <a:r>
              <a:rPr lang="en-US" dirty="0"/>
              <a:t>On p. 83 there is a footnote that mentions “867-5309”</a:t>
            </a:r>
          </a:p>
          <a:p>
            <a:pPr lvl="1"/>
            <a:r>
              <a:rPr lang="en-US" dirty="0"/>
              <a:t>This is supposed to be a joke…</a:t>
            </a:r>
          </a:p>
          <a:p>
            <a:pPr lvl="1"/>
            <a:r>
              <a:rPr lang="en-US" dirty="0"/>
              <a:t>Refers to a song, “Jenny/867-5309” by the group “Tommy </a:t>
            </a:r>
            <a:r>
              <a:rPr lang="en-US" dirty="0" err="1"/>
              <a:t>Tutone</a:t>
            </a:r>
            <a:r>
              <a:rPr lang="en-US" dirty="0"/>
              <a:t>” </a:t>
            </a:r>
          </a:p>
          <a:p>
            <a:r>
              <a:rPr lang="en-US" dirty="0"/>
              <a:t>Index has an entry for “Tommy </a:t>
            </a:r>
            <a:r>
              <a:rPr lang="en-US" dirty="0" err="1"/>
              <a:t>Tutone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This index entry points to page 83</a:t>
            </a:r>
          </a:p>
          <a:p>
            <a:pPr lvl="1"/>
            <a:r>
              <a:rPr lang="en-US" dirty="0"/>
              <a:t>“Tommy </a:t>
            </a:r>
            <a:r>
              <a:rPr lang="en-US" dirty="0" err="1"/>
              <a:t>Tutone</a:t>
            </a:r>
            <a:r>
              <a:rPr lang="en-US" dirty="0"/>
              <a:t>” is not mentioned on p. 83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4D4806-2A11-3631-774A-90A1AE4DCB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Boosting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D56E7B-E535-C1B9-3B61-6754F63A5A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7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D3414-5BC4-F90F-8773-1D579C35B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Entry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C8067-2C4C-B28B-AA48-DFF7C0B3C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419600"/>
          </a:xfrm>
        </p:spPr>
        <p:txBody>
          <a:bodyPr/>
          <a:lstStyle/>
          <a:p>
            <a:r>
              <a:rPr lang="en-US" dirty="0"/>
              <a:t>How would ML/DL algorithm know to create index entry on previous slide?</a:t>
            </a:r>
          </a:p>
          <a:p>
            <a:pPr lvl="1"/>
            <a:r>
              <a:rPr lang="en-US" dirty="0"/>
              <a:t>Would require a lot of cultural knowledge</a:t>
            </a:r>
          </a:p>
          <a:p>
            <a:pPr lvl="1"/>
            <a:r>
              <a:rPr lang="en-US" dirty="0"/>
              <a:t>Would have to recognize that 867-5309 refers to a song from the 1980s</a:t>
            </a:r>
          </a:p>
          <a:p>
            <a:r>
              <a:rPr lang="en-US" dirty="0"/>
              <a:t>Where would training data come from?</a:t>
            </a:r>
          </a:p>
          <a:p>
            <a:pPr lvl="1"/>
            <a:r>
              <a:rPr lang="en-US" dirty="0"/>
              <a:t>Not many tech authors include lame jokes</a:t>
            </a:r>
          </a:p>
          <a:p>
            <a:pPr lvl="1"/>
            <a:r>
              <a:rPr lang="en-US" dirty="0"/>
              <a:t>Would have to be highly customized to match your author’s specific “humor”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6EED14-6C5D-5947-C056-0914972374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Boosting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1F5DA7-91F3-98FB-27BC-41F45845E1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5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076C9-7F93-B620-64F4-296B49FE3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889AD-44F8-CFE4-9D68-9940D7CC8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Training ML model for such an index problem would be extremely difficult!</a:t>
            </a:r>
          </a:p>
          <a:p>
            <a:pPr lvl="1"/>
            <a:r>
              <a:rPr lang="en-US" dirty="0"/>
              <a:t>Far more difficult than simply creating the index manually</a:t>
            </a:r>
          </a:p>
          <a:p>
            <a:pPr lvl="1"/>
            <a:r>
              <a:rPr lang="en-US" dirty="0"/>
              <a:t>So it, would make little sense to do so</a:t>
            </a:r>
          </a:p>
          <a:p>
            <a:r>
              <a:rPr lang="en-US" dirty="0"/>
              <a:t>But suppose we only want ML that generates, say, 98% of index entries?</a:t>
            </a:r>
          </a:p>
          <a:p>
            <a:pPr lvl="1"/>
            <a:r>
              <a:rPr lang="en-US" dirty="0"/>
              <a:t>Then it’s super-simple (TF-IDF will work)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8C9B0B-FBA9-2880-048A-EE7B380DE2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Boosting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763A7C-F273-AD57-98AA-388E3C5FFB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998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564C7-442B-A4D6-74B8-5EF1F384D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Indexing Bottom 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A0F72-7D90-F0BA-B338-100BAE3C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419600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en-US" dirty="0"/>
              <a:t>Makes more sense to use ML to do the bulk of the work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Then a human can do whatever remains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That is, ML is a tool for humans</a:t>
            </a:r>
          </a:p>
          <a:p>
            <a:pPr>
              <a:spcBef>
                <a:spcPts val="500"/>
              </a:spcBef>
            </a:pPr>
            <a:r>
              <a:rPr lang="en-US" dirty="0"/>
              <a:t>Computers and software are tools</a:t>
            </a:r>
          </a:p>
          <a:p>
            <a:pPr>
              <a:spcBef>
                <a:spcPts val="500"/>
              </a:spcBef>
            </a:pPr>
            <a:r>
              <a:rPr lang="en-US" dirty="0"/>
              <a:t>ML/DL/AI also tools</a:t>
            </a:r>
          </a:p>
          <a:p>
            <a:pPr>
              <a:spcBef>
                <a:spcPts val="500"/>
              </a:spcBef>
            </a:pPr>
            <a:r>
              <a:rPr lang="en-US" dirty="0"/>
              <a:t>Should we fear these tools?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What does the future hold?</a:t>
            </a:r>
          </a:p>
          <a:p>
            <a:pPr>
              <a:spcBef>
                <a:spcPts val="500"/>
              </a:spcBef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65A92D-04E5-FF8C-CF5D-C6A2CAC66F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Boosting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0E0DDD-956F-E84D-A738-98D7899457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506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AE5D4-3BBE-6F9E-E077-A25299B09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Futurists vs the 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3CC1C-702F-E215-508C-820C2F572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8077200" cy="4419600"/>
          </a:xfrm>
        </p:spPr>
        <p:txBody>
          <a:bodyPr/>
          <a:lstStyle/>
          <a:p>
            <a:r>
              <a:rPr lang="en-US" dirty="0"/>
              <a:t>Futurists seem to think that smart robots will take over the world</a:t>
            </a:r>
          </a:p>
          <a:p>
            <a:pPr lvl="1"/>
            <a:r>
              <a:rPr lang="en-US" dirty="0"/>
              <a:t>Humans may be slaves to robots (or worse)</a:t>
            </a:r>
          </a:p>
          <a:p>
            <a:r>
              <a:rPr lang="en-US" dirty="0"/>
              <a:t>Futurists have a poor record of predicting the future!</a:t>
            </a:r>
          </a:p>
          <a:p>
            <a:pPr lvl="1"/>
            <a:r>
              <a:rPr lang="en-US" i="1" dirty="0"/>
              <a:t>Future Shock</a:t>
            </a:r>
            <a:r>
              <a:rPr lang="en-US" baseline="-25000" dirty="0"/>
              <a:t>  </a:t>
            </a:r>
            <a:r>
              <a:rPr lang="en-US" dirty="0"/>
              <a:t>(1970) predicted that kids would be overwhelmed by technology</a:t>
            </a:r>
          </a:p>
          <a:p>
            <a:pPr lvl="1"/>
            <a:r>
              <a:rPr lang="en-US" dirty="0"/>
              <a:t>Claimed that kids would need adult mentors to help them deal with computers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94B9E3-6DAB-4ABA-990E-C9BD7DC0CE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Boosting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F5039A-56EA-7689-5344-0A3A10B290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462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Classic ML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Hidden Markov Models (HMM)</a:t>
            </a:r>
          </a:p>
          <a:p>
            <a:r>
              <a:rPr lang="en-US" dirty="0"/>
              <a:t>Principal Component Analysis (PCA)</a:t>
            </a:r>
          </a:p>
          <a:p>
            <a:r>
              <a:rPr lang="en-US" dirty="0"/>
              <a:t>Support Vector Machines (SVM)</a:t>
            </a:r>
          </a:p>
          <a:p>
            <a:r>
              <a:rPr lang="en-US" dirty="0"/>
              <a:t>Clustering</a:t>
            </a:r>
          </a:p>
          <a:p>
            <a:r>
              <a:rPr lang="en-US" dirty="0"/>
              <a:t>Boosting &amp; LDA</a:t>
            </a:r>
          </a:p>
          <a:p>
            <a:r>
              <a:rPr lang="en-US" dirty="0"/>
              <a:t>k-NN &amp; Random Forest</a:t>
            </a:r>
          </a:p>
          <a:p>
            <a:r>
              <a:rPr lang="en-US" dirty="0"/>
              <a:t>Applications of most of these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Summary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126BA-6D02-2E2C-E126-A4283FB46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Crystal Ball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F1550-75BD-186C-9210-745E5BA04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</a:pPr>
            <a:r>
              <a:rPr lang="en-US" dirty="0"/>
              <a:t>ML/DL/AI very useful today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But what about the future?</a:t>
            </a:r>
          </a:p>
          <a:p>
            <a:pPr>
              <a:spcBef>
                <a:spcPts val="500"/>
              </a:spcBef>
            </a:pPr>
            <a:r>
              <a:rPr lang="en-US" dirty="0"/>
              <a:t>Your author’s view of the future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ML/DL/AI will remain very useful…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…even if there is another AI winter</a:t>
            </a:r>
          </a:p>
          <a:p>
            <a:pPr>
              <a:spcBef>
                <a:spcPts val="500"/>
              </a:spcBef>
            </a:pPr>
            <a:r>
              <a:rPr lang="en-US" dirty="0"/>
              <a:t>Humans will remain firmly in charge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Not the other way around!</a:t>
            </a:r>
          </a:p>
          <a:p>
            <a:pPr lvl="1">
              <a:spcBef>
                <a:spcPts val="500"/>
              </a:spcBef>
            </a:pPr>
            <a:r>
              <a:rPr lang="en-US" dirty="0"/>
              <a:t>The technology will become ubiquitous and fade into the background of life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7CB044-676D-312A-93B8-715EB02D4F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Boosting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20E617-7BB5-BFC5-F953-73481A9EFA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604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E7140-2D3F-3BC6-E6D7-F51DF5112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Latest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8F8E3-D502-995E-9F9F-ACB650398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Interesting recent article</a:t>
            </a:r>
          </a:p>
          <a:p>
            <a:r>
              <a:rPr lang="en-US" dirty="0"/>
              <a:t>Train RNN on easy version of problem</a:t>
            </a:r>
          </a:p>
          <a:p>
            <a:r>
              <a:rPr lang="en-US" dirty="0"/>
              <a:t>Then test on harder version</a:t>
            </a:r>
          </a:p>
          <a:p>
            <a:r>
              <a:rPr lang="en-US" dirty="0"/>
              <a:t>Find that if RNN “thinks” longer, does better on hard version of problem</a:t>
            </a:r>
          </a:p>
          <a:p>
            <a:pPr lvl="1"/>
            <a:r>
              <a:rPr lang="en-US" dirty="0"/>
              <a:t>More iterations of RNN</a:t>
            </a:r>
          </a:p>
          <a:p>
            <a:r>
              <a:rPr lang="en-US" dirty="0"/>
              <a:t>Three problems considered</a:t>
            </a:r>
          </a:p>
          <a:p>
            <a:pPr lvl="1"/>
            <a:r>
              <a:rPr lang="en-US" dirty="0"/>
              <a:t>Bit manipulation, mazes, a chess problem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55F063-6856-3899-C729-10D5C1C83F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Boosting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5B1B0E-28BA-3F35-B42C-651047A49A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3411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14AAB-FFC9-69C5-1E20-F86A07207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Latest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593D1-D3EA-50A6-12FC-0314494AD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127341-DA41-C149-D5EF-B193D3039E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Boosting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999AA8-BBEC-3E78-DBDA-BF114333C9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007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Deep Learning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Historical development</a:t>
            </a:r>
          </a:p>
          <a:p>
            <a:r>
              <a:rPr lang="en-US" dirty="0"/>
              <a:t>Backpropagation</a:t>
            </a:r>
          </a:p>
          <a:p>
            <a:pPr lvl="1"/>
            <a:r>
              <a:rPr lang="en-US" dirty="0"/>
              <a:t>Automatic differentiation</a:t>
            </a:r>
          </a:p>
          <a:p>
            <a:pPr lvl="1"/>
            <a:r>
              <a:rPr lang="en-US" dirty="0"/>
              <a:t>Reverse mode automatic differentiation</a:t>
            </a:r>
          </a:p>
          <a:p>
            <a:r>
              <a:rPr lang="en-US" dirty="0"/>
              <a:t>Multilayer Perceptron (MLP)</a:t>
            </a:r>
          </a:p>
          <a:p>
            <a:r>
              <a:rPr lang="en-US" dirty="0"/>
              <a:t>Convolutional Neural Networks (CNN)</a:t>
            </a:r>
          </a:p>
          <a:p>
            <a:r>
              <a:rPr lang="en-US" dirty="0"/>
              <a:t>Recurrent Neural Networks (RNN)</a:t>
            </a:r>
          </a:p>
          <a:p>
            <a:pPr lvl="1"/>
            <a:r>
              <a:rPr lang="en-US" dirty="0"/>
              <a:t>Gradient issues, LSTM, GRU, …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Summary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960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Deep Learning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4495800"/>
          </a:xfrm>
        </p:spPr>
        <p:txBody>
          <a:bodyPr/>
          <a:lstStyle/>
          <a:p>
            <a:r>
              <a:rPr lang="en-US" dirty="0"/>
              <a:t>Generative Adversarial Networks (GAN)</a:t>
            </a:r>
          </a:p>
          <a:p>
            <a:r>
              <a:rPr lang="en-US" dirty="0"/>
              <a:t>Word2Vec</a:t>
            </a:r>
          </a:p>
          <a:p>
            <a:r>
              <a:rPr lang="en-US" dirty="0"/>
              <a:t>Mini topics</a:t>
            </a:r>
          </a:p>
          <a:p>
            <a:pPr lvl="1"/>
            <a:r>
              <a:rPr lang="en-US" dirty="0"/>
              <a:t>Residual Networks (</a:t>
            </a:r>
            <a:r>
              <a:rPr lang="en-US" dirty="0" err="1"/>
              <a:t>ResNet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Extreme Learning Machines (ELM)</a:t>
            </a:r>
          </a:p>
          <a:p>
            <a:pPr lvl="1"/>
            <a:r>
              <a:rPr lang="en-US" dirty="0"/>
              <a:t>Transfer learning, ensembles, accuracy/loss, overfitting, regularization, </a:t>
            </a:r>
            <a:r>
              <a:rPr lang="en-US" dirty="0" err="1"/>
              <a:t>explainability</a:t>
            </a:r>
            <a:r>
              <a:rPr lang="en-US" dirty="0"/>
              <a:t>, adversarial attacks, </a:t>
            </a:r>
            <a:r>
              <a:rPr lang="mr-IN" dirty="0"/>
              <a:t>…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Summary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30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7772400" cy="1524000"/>
          </a:xfrm>
        </p:spPr>
        <p:txBody>
          <a:bodyPr/>
          <a:lstStyle/>
          <a:p>
            <a:r>
              <a:rPr lang="en-US" dirty="0"/>
              <a:t>Machine Learning: </a:t>
            </a:r>
            <a:br>
              <a:rPr lang="en-US" dirty="0"/>
            </a:br>
            <a:r>
              <a:rPr lang="en-US" dirty="0"/>
              <a:t>Past, Present, and Future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Summary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919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Discussed history of neural networks</a:t>
            </a:r>
          </a:p>
          <a:p>
            <a:pPr lvl="1"/>
            <a:r>
              <a:rPr lang="en-US" dirty="0"/>
              <a:t>Neural networks originated in 1940s</a:t>
            </a:r>
          </a:p>
          <a:p>
            <a:pPr lvl="1"/>
            <a:r>
              <a:rPr lang="en-US" dirty="0"/>
              <a:t>AI “winters”, deep networks, big data, </a:t>
            </a:r>
            <a:r>
              <a:rPr lang="mr-IN" dirty="0"/>
              <a:t>…</a:t>
            </a:r>
            <a:endParaRPr lang="en-US" dirty="0"/>
          </a:p>
          <a:p>
            <a:r>
              <a:rPr lang="en-US" dirty="0"/>
              <a:t>“Classic” ML is (mostly) more recent</a:t>
            </a:r>
          </a:p>
          <a:p>
            <a:pPr lvl="1"/>
            <a:r>
              <a:rPr lang="en-US" dirty="0"/>
              <a:t>HMM developed in the late 1960s</a:t>
            </a:r>
          </a:p>
          <a:p>
            <a:pPr lvl="1"/>
            <a:r>
              <a:rPr lang="en-US" dirty="0"/>
              <a:t>SVM only became useful in mid 1990s</a:t>
            </a:r>
          </a:p>
          <a:p>
            <a:pPr lvl="1"/>
            <a:r>
              <a:rPr lang="en-US" dirty="0"/>
              <a:t>Some older classic statistical techniques now consider ML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Summary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09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Present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9248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ML/DL/AI/”big data” is everywhere</a:t>
            </a:r>
          </a:p>
          <a:p>
            <a:pPr>
              <a:lnSpc>
                <a:spcPct val="90000"/>
              </a:lnSpc>
            </a:pPr>
            <a:r>
              <a:rPr lang="en-US" dirty="0"/>
              <a:t>All major tech companies do ML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And most smaller tech companies too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Many jobs are available!</a:t>
            </a:r>
          </a:p>
          <a:p>
            <a:pPr>
              <a:lnSpc>
                <a:spcPct val="90000"/>
              </a:lnSpc>
            </a:pPr>
            <a:r>
              <a:rPr lang="en-US" dirty="0"/>
              <a:t>ML/DL today is as important today as software was a decade ago</a:t>
            </a:r>
          </a:p>
          <a:p>
            <a:pPr>
              <a:lnSpc>
                <a:spcPct val="90000"/>
              </a:lnSpc>
            </a:pPr>
            <a:r>
              <a:rPr lang="en-US" dirty="0"/>
              <a:t>Example: Machine translation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Human translators used to be paid a lot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Machines now translate most things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Boosting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37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1223D-A749-B71B-C984-256882729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5CEC5-8407-453A-B120-6533786CF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419600"/>
          </a:xfrm>
        </p:spPr>
        <p:txBody>
          <a:bodyPr/>
          <a:lstStyle/>
          <a:p>
            <a:r>
              <a:rPr lang="en-US" dirty="0"/>
              <a:t>It’s difficult to make predictions, especially about the future </a:t>
            </a:r>
            <a:r>
              <a:rPr lang="en-US" dirty="0">
                <a:sym typeface="Symbol" charset="2"/>
              </a:rPr>
              <a:t></a:t>
            </a:r>
            <a:r>
              <a:rPr lang="en-US" dirty="0"/>
              <a:t> Yogi Berra</a:t>
            </a:r>
          </a:p>
          <a:p>
            <a:r>
              <a:rPr lang="en-US" dirty="0"/>
              <a:t>So far, there have been 2 AI winters</a:t>
            </a:r>
          </a:p>
          <a:p>
            <a:pPr lvl="1"/>
            <a:r>
              <a:rPr lang="en-US" dirty="0"/>
              <a:t>Will there be a 3</a:t>
            </a:r>
            <a:r>
              <a:rPr lang="en-US" baseline="30000" dirty="0"/>
              <a:t>rd</a:t>
            </a:r>
            <a:r>
              <a:rPr lang="en-US" dirty="0"/>
              <a:t> ? Never say never…</a:t>
            </a:r>
          </a:p>
          <a:p>
            <a:r>
              <a:rPr lang="en-US" dirty="0"/>
              <a:t>What might cause another AI winter?</a:t>
            </a:r>
          </a:p>
          <a:p>
            <a:pPr lvl="1"/>
            <a:r>
              <a:rPr lang="en-US" dirty="0"/>
              <a:t>Overpromising, so that the technology does not match the hype</a:t>
            </a:r>
          </a:p>
          <a:p>
            <a:pPr lvl="1"/>
            <a:r>
              <a:rPr lang="en-US" dirty="0"/>
              <a:t>A lot of hype around DL today…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D7F8ED-5E00-4C12-8C8D-F4501349FC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Boosting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586962-288F-A0BA-2810-EA4FEF0799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09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D8174-35FF-B4B5-FA69-3441533D3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Problematic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28B48-48B2-5F69-F914-E514BC3EC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problems not well-suited to ML</a:t>
            </a:r>
          </a:p>
          <a:p>
            <a:pPr lvl="1"/>
            <a:r>
              <a:rPr lang="en-US" dirty="0"/>
              <a:t>Perhaps, “fake news” and “hate speech”</a:t>
            </a:r>
          </a:p>
          <a:p>
            <a:r>
              <a:rPr lang="en-US" dirty="0"/>
              <a:t>Some examples of fake news are easy</a:t>
            </a:r>
          </a:p>
          <a:p>
            <a:pPr lvl="1"/>
            <a:r>
              <a:rPr lang="en-US" dirty="0"/>
              <a:t>But, some require judgements calls that learning techniques should not make</a:t>
            </a:r>
          </a:p>
          <a:p>
            <a:r>
              <a:rPr lang="en-US" dirty="0"/>
              <a:t>Some examples of hate speech easy</a:t>
            </a:r>
          </a:p>
          <a:p>
            <a:pPr lvl="1"/>
            <a:r>
              <a:rPr lang="en-US" dirty="0"/>
              <a:t>What about freedom of speech?</a:t>
            </a:r>
          </a:p>
          <a:p>
            <a:r>
              <a:rPr lang="en-US" dirty="0"/>
              <a:t>Asking </a:t>
            </a:r>
            <a:r>
              <a:rPr lang="en-US" i="1" dirty="0"/>
              <a:t>too much</a:t>
            </a:r>
            <a:r>
              <a:rPr lang="en-US" baseline="-25000" dirty="0"/>
              <a:t>  </a:t>
            </a:r>
            <a:r>
              <a:rPr lang="en-US" dirty="0"/>
              <a:t>of ML/DL?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BB62E5-9460-D315-97D9-A40A0EB28E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Boosting</a:t>
            </a:r>
            <a:endParaRPr lang="en-US" dirty="0">
              <a:latin typeface="Times New Roman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5112BD-A258-DEC4-990B-2FFF6E19C8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4131050-4FF2-0646-B549-420EB1446C4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58443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5437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6135</TotalTime>
  <Words>1169</Words>
  <Application>Microsoft Macintosh PowerPoint</Application>
  <PresentationFormat>On-screen Show (4:3)</PresentationFormat>
  <Paragraphs>198</Paragraphs>
  <Slides>22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Comic Sans MS</vt:lpstr>
      <vt:lpstr>Times</vt:lpstr>
      <vt:lpstr>Times New Roman</vt:lpstr>
      <vt:lpstr>Wingdings</vt:lpstr>
      <vt:lpstr>Default Design</vt:lpstr>
      <vt:lpstr>Epilogue</vt:lpstr>
      <vt:lpstr>Classic ML Topics</vt:lpstr>
      <vt:lpstr>Deep Learning Topics</vt:lpstr>
      <vt:lpstr>Deep Learning Topics</vt:lpstr>
      <vt:lpstr>Machine Learning:  Past, Present, and Future</vt:lpstr>
      <vt:lpstr>Past</vt:lpstr>
      <vt:lpstr>Present</vt:lpstr>
      <vt:lpstr>Future?</vt:lpstr>
      <vt:lpstr>Problematic Problems</vt:lpstr>
      <vt:lpstr>Fairness</vt:lpstr>
      <vt:lpstr>Fairness</vt:lpstr>
      <vt:lpstr>Fairness</vt:lpstr>
      <vt:lpstr>Goldilocks Principle</vt:lpstr>
      <vt:lpstr>Indexing a Book</vt:lpstr>
      <vt:lpstr>Indexing</vt:lpstr>
      <vt:lpstr>Index Entry</vt:lpstr>
      <vt:lpstr>Indexing Problem</vt:lpstr>
      <vt:lpstr>Indexing Bottom Line</vt:lpstr>
      <vt:lpstr>Futurists vs the Future</vt:lpstr>
      <vt:lpstr>Crystal Ball</vt:lpstr>
      <vt:lpstr>Latest Research</vt:lpstr>
      <vt:lpstr>Latest Research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</dc:title>
  <dc:subject/>
  <dc:creator>Mark Stamp</dc:creator>
  <cp:keywords/>
  <dc:description/>
  <cp:lastModifiedBy>Mark S Stamp</cp:lastModifiedBy>
  <cp:revision>1078</cp:revision>
  <dcterms:created xsi:type="dcterms:W3CDTF">2015-10-29T11:48:30Z</dcterms:created>
  <dcterms:modified xsi:type="dcterms:W3CDTF">2022-11-22T14:59:26Z</dcterms:modified>
  <cp:category/>
</cp:coreProperties>
</file>