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56" r:id="rId2"/>
    <p:sldId id="337" r:id="rId3"/>
    <p:sldId id="329" r:id="rId4"/>
    <p:sldId id="332" r:id="rId5"/>
    <p:sldId id="333" r:id="rId6"/>
    <p:sldId id="334" r:id="rId7"/>
    <p:sldId id="335" r:id="rId8"/>
    <p:sldId id="336" r:id="rId9"/>
    <p:sldId id="330"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31" r:id="rId23"/>
    <p:sldId id="356" r:id="rId24"/>
    <p:sldId id="350" r:id="rId25"/>
    <p:sldId id="352" r:id="rId26"/>
    <p:sldId id="351" r:id="rId27"/>
    <p:sldId id="354" r:id="rId28"/>
    <p:sldId id="353" r:id="rId29"/>
    <p:sldId id="355" r:id="rId30"/>
    <p:sldId id="357" r:id="rId31"/>
    <p:sldId id="359" r:id="rId32"/>
    <p:sldId id="360" r:id="rId33"/>
    <p:sldId id="358" r:id="rId34"/>
    <p:sldId id="361" r:id="rId35"/>
    <p:sldId id="362" r:id="rId36"/>
    <p:sldId id="363" r:id="rId37"/>
    <p:sldId id="364" r:id="rId38"/>
    <p:sldId id="365" r:id="rId39"/>
    <p:sldId id="366" r:id="rId40"/>
    <p:sldId id="367" r:id="rId41"/>
    <p:sldId id="371" r:id="rId42"/>
    <p:sldId id="368" r:id="rId43"/>
    <p:sldId id="369" r:id="rId44"/>
    <p:sldId id="370" r:id="rId45"/>
    <p:sldId id="372" r:id="rId46"/>
    <p:sldId id="373" r:id="rId47"/>
    <p:sldId id="374" r:id="rId48"/>
    <p:sldId id="375" r:id="rId49"/>
    <p:sldId id="383" r:id="rId50"/>
    <p:sldId id="376" r:id="rId51"/>
    <p:sldId id="377" r:id="rId52"/>
    <p:sldId id="378" r:id="rId53"/>
    <p:sldId id="379" r:id="rId54"/>
    <p:sldId id="380" r:id="rId55"/>
    <p:sldId id="382" r:id="rId56"/>
    <p:sldId id="384" r:id="rId57"/>
    <p:sldId id="381" r:id="rId58"/>
    <p:sldId id="385" r:id="rId5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927"/>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1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1B12D-3968-D542-A1E3-D5185C039872}" type="datetimeFigureOut">
              <a:rPr lang="en-US" smtClean="0"/>
              <a:pPr/>
              <a:t>9/2/21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150C1-A837-A947-9657-3821AF38AF38}" type="slidenum">
              <a:rPr lang="en-US" smtClean="0"/>
              <a:pPr/>
              <a:t>‹#›</a:t>
            </a:fld>
            <a:endParaRPr lang="en-US"/>
          </a:p>
        </p:txBody>
      </p:sp>
    </p:spTree>
    <p:extLst>
      <p:ext uri="{BB962C8B-B14F-4D97-AF65-F5344CB8AC3E}">
        <p14:creationId xmlns:p14="http://schemas.microsoft.com/office/powerpoint/2010/main" val="1911752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4C3B6-66BC-0E49-9076-60700C487A88}" type="slidenum">
              <a:rPr lang="en-US"/>
              <a:pPr>
                <a:defRPr/>
              </a:pPr>
              <a:t>‹#›</a:t>
            </a:fld>
            <a:endParaRPr lang="en-US"/>
          </a:p>
        </p:txBody>
      </p:sp>
    </p:spTree>
    <p:extLst>
      <p:ext uri="{BB962C8B-B14F-4D97-AF65-F5344CB8AC3E}">
        <p14:creationId xmlns:p14="http://schemas.microsoft.com/office/powerpoint/2010/main" val="2155797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a:t>
            </a:fld>
            <a:endParaRPr lang="en-US"/>
          </a:p>
        </p:txBody>
      </p:sp>
    </p:spTree>
    <p:extLst>
      <p:ext uri="{BB962C8B-B14F-4D97-AF65-F5344CB8AC3E}">
        <p14:creationId xmlns:p14="http://schemas.microsoft.com/office/powerpoint/2010/main" val="110837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illustrates an advantage of HMMs,</a:t>
            </a:r>
            <a:r>
              <a:rPr lang="en-US" baseline="0" dirty="0" smtClean="0"/>
              <a:t> namely</a:t>
            </a:r>
            <a:r>
              <a:rPr lang="en-US" dirty="0" smtClean="0"/>
              <a:t>, we can often deduce</a:t>
            </a:r>
            <a:r>
              <a:rPr lang="en-US" baseline="0" dirty="0" smtClean="0"/>
              <a:t> significant properties of the data from the model itself. Among the classic techniques we study, HMMs and (to a lesser extent) SVMs have this property. With other machine learning techniques, the models themselves usually don’t provide much insight. Although the models generated by other machine learning techniques are useful, they are generally not as “human readable” as in an HMM.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a:t>
            </a:fld>
            <a:endParaRPr lang="en-US"/>
          </a:p>
        </p:txBody>
      </p:sp>
    </p:spTree>
    <p:extLst>
      <p:ext uri="{BB962C8B-B14F-4D97-AF65-F5344CB8AC3E}">
        <p14:creationId xmlns:p14="http://schemas.microsoft.com/office/powerpoint/2010/main" val="271623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properties are not significantly affected by morphing.</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20</a:t>
            </a:fld>
            <a:endParaRPr lang="en-US"/>
          </a:p>
        </p:txBody>
      </p:sp>
    </p:spTree>
    <p:extLst>
      <p:ext uri="{BB962C8B-B14F-4D97-AF65-F5344CB8AC3E}">
        <p14:creationId xmlns:p14="http://schemas.microsoft.com/office/powerpoint/2010/main" val="385241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26! possible simple substitution keys, which is about 2</a:t>
            </a:r>
            <a:r>
              <a:rPr lang="en-US" baseline="30000" dirty="0" smtClean="0"/>
              <a:t>88</a:t>
            </a:r>
            <a:r>
              <a:rPr lang="en-US" baseline="0" dirty="0" smtClean="0"/>
              <a:t> keys.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27</a:t>
            </a:fld>
            <a:endParaRPr lang="en-US"/>
          </a:p>
        </p:txBody>
      </p:sp>
    </p:spTree>
    <p:extLst>
      <p:ext uri="{BB962C8B-B14F-4D97-AF65-F5344CB8AC3E}">
        <p14:creationId xmlns:p14="http://schemas.microsoft.com/office/powerpoint/2010/main" val="184536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 fast? Because we only decrypt the </a:t>
            </a:r>
            <a:r>
              <a:rPr lang="en-US" dirty="0" err="1" smtClean="0"/>
              <a:t>ciphertext</a:t>
            </a:r>
            <a:r>
              <a:rPr lang="en-US" dirty="0" smtClean="0"/>
              <a:t> once, and all subsequent keys</a:t>
            </a:r>
            <a:r>
              <a:rPr lang="en-US" baseline="0" dirty="0" smtClean="0"/>
              <a:t> are scored simply by manipulating the matrix D. So scoring is (essentially) independent of the length of the </a:t>
            </a:r>
            <a:r>
              <a:rPr lang="en-US" baseline="0" dirty="0" err="1" smtClean="0"/>
              <a:t>ciphertext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40</a:t>
            </a:fld>
            <a:endParaRPr lang="en-US"/>
          </a:p>
        </p:txBody>
      </p:sp>
    </p:spTree>
    <p:extLst>
      <p:ext uri="{BB962C8B-B14F-4D97-AF65-F5344CB8AC3E}">
        <p14:creationId xmlns:p14="http://schemas.microsoft.com/office/powerpoint/2010/main" val="361198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factor of each iteration</a:t>
            </a:r>
            <a:r>
              <a:rPr lang="en-US" baseline="0" dirty="0" smtClean="0"/>
              <a:t> of HMM is comparable to entire </a:t>
            </a:r>
            <a:r>
              <a:rPr lang="en-US" baseline="0" dirty="0" err="1" smtClean="0"/>
              <a:t>Jakobsen’s</a:t>
            </a:r>
            <a:r>
              <a:rPr lang="en-US" baseline="0" dirty="0" smtClean="0"/>
              <a:t> Algorithm.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47</a:t>
            </a:fld>
            <a:endParaRPr lang="en-US"/>
          </a:p>
        </p:txBody>
      </p:sp>
    </p:spTree>
    <p:extLst>
      <p:ext uri="{BB962C8B-B14F-4D97-AF65-F5344CB8AC3E}">
        <p14:creationId xmlns:p14="http://schemas.microsoft.com/office/powerpoint/2010/main" val="161715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Outer</a:t>
            </a:r>
            <a:r>
              <a:rPr lang="en-US" baseline="0" dirty="0" smtClean="0"/>
              <a:t> hill climb deals with mapping/distribution of </a:t>
            </a:r>
            <a:r>
              <a:rPr lang="en-US" baseline="0" dirty="0" err="1" smtClean="0"/>
              <a:t>ciphertext</a:t>
            </a:r>
            <a:r>
              <a:rPr lang="en-US" baseline="0" dirty="0" smtClean="0"/>
              <a:t> to plaintext, while inner hill climb is analogous to </a:t>
            </a:r>
            <a:r>
              <a:rPr lang="en-US" baseline="0" dirty="0" err="1" smtClean="0"/>
              <a:t>Jakobsen’s</a:t>
            </a:r>
            <a:r>
              <a:rPr lang="en-US" baseline="0" dirty="0" smtClean="0"/>
              <a:t> Algorithm.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50</a:t>
            </a:fld>
            <a:endParaRPr lang="en-US"/>
          </a:p>
        </p:txBody>
      </p:sp>
    </p:spTree>
    <p:extLst>
      <p:ext uri="{BB962C8B-B14F-4D97-AF65-F5344CB8AC3E}">
        <p14:creationId xmlns:p14="http://schemas.microsoft.com/office/powerpoint/2010/main" val="252335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324600"/>
            <a:ext cx="4038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HMM Applications</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 Id="rId3" Type="http://schemas.openxmlformats.org/officeDocument/2006/relationships/image" Target="../media/image13.tiff"/></Relationships>
</file>

<file path=ppt/slides/_rels/slide37.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 Id="rId3" Type="http://schemas.openxmlformats.org/officeDocument/2006/relationships/image" Target="../media/image16.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00200"/>
            <a:ext cx="7772400" cy="1143000"/>
          </a:xfrm>
        </p:spPr>
        <p:txBody>
          <a:bodyPr/>
          <a:lstStyle/>
          <a:p>
            <a:pPr eaLnBrk="1" hangingPunct="1"/>
            <a:r>
              <a:rPr lang="en-US" dirty="0" smtClean="0"/>
              <a:t>HMM Applications</a:t>
            </a:r>
          </a:p>
        </p:txBody>
      </p:sp>
      <p:sp>
        <p:nvSpPr>
          <p:cNvPr id="14340" name="TextBox 4"/>
          <p:cNvSpPr txBox="1">
            <a:spLocks noChangeArrowheads="1"/>
          </p:cNvSpPr>
          <p:nvPr/>
        </p:nvSpPr>
        <p:spPr bwMode="auto">
          <a:xfrm>
            <a:off x="1066800" y="3515380"/>
            <a:ext cx="7010400" cy="523220"/>
          </a:xfrm>
          <a:prstGeom prst="rect">
            <a:avLst/>
          </a:prstGeom>
          <a:noFill/>
          <a:ln w="9525">
            <a:noFill/>
            <a:miter lim="800000"/>
            <a:headEnd/>
            <a:tailEnd/>
          </a:ln>
        </p:spPr>
        <p:txBody>
          <a:bodyPr wrap="square">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endParaRPr lang="en-US" sz="2800" dirty="0">
              <a:solidFill>
                <a:schemeClr val="tx1">
                  <a:tint val="75000"/>
                </a:schemeClr>
              </a:solidFill>
              <a:latin typeface="Comic Sans MS"/>
              <a:cs typeface="Comic Sans MS"/>
            </a:endParaRPr>
          </a:p>
        </p:txBody>
      </p:sp>
      <p:sp>
        <p:nvSpPr>
          <p:cNvPr id="5" name="Footer Placeholder 4"/>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&amp; Detection</a:t>
            </a:r>
            <a:endParaRPr lang="en-US" dirty="0"/>
          </a:p>
        </p:txBody>
      </p:sp>
      <p:sp>
        <p:nvSpPr>
          <p:cNvPr id="3" name="Content Placeholder 2"/>
          <p:cNvSpPr>
            <a:spLocks noGrp="1"/>
          </p:cNvSpPr>
          <p:nvPr>
            <p:ph idx="1"/>
          </p:nvPr>
        </p:nvSpPr>
        <p:spPr>
          <a:xfrm>
            <a:off x="685800" y="1676400"/>
            <a:ext cx="7924800" cy="4419600"/>
          </a:xfrm>
        </p:spPr>
        <p:txBody>
          <a:bodyPr/>
          <a:lstStyle/>
          <a:p>
            <a:r>
              <a:rPr lang="en-US" dirty="0" smtClean="0"/>
              <a:t>Malware is malicious software</a:t>
            </a:r>
          </a:p>
          <a:p>
            <a:pPr lvl="1"/>
            <a:r>
              <a:rPr lang="en-US" dirty="0" smtClean="0"/>
              <a:t>Designed to do bad things</a:t>
            </a:r>
          </a:p>
          <a:p>
            <a:r>
              <a:rPr lang="en-US" dirty="0" smtClean="0"/>
              <a:t>Most popular form of detection is based on signatures</a:t>
            </a:r>
          </a:p>
          <a:p>
            <a:pPr lvl="1"/>
            <a:r>
              <a:rPr lang="en-US" dirty="0" smtClean="0"/>
              <a:t>What is a signature?</a:t>
            </a:r>
          </a:p>
          <a:p>
            <a:r>
              <a:rPr lang="en-US" dirty="0" smtClean="0"/>
              <a:t>Malware writers try to avoid detection</a:t>
            </a:r>
          </a:p>
          <a:p>
            <a:pPr lvl="1"/>
            <a:r>
              <a:rPr lang="en-US" dirty="0" smtClean="0"/>
              <a:t>How to avoid signature detection?</a:t>
            </a:r>
          </a:p>
          <a:p>
            <a:pPr lvl="1"/>
            <a:r>
              <a:rPr lang="en-US" dirty="0" smtClean="0"/>
              <a:t>One option is to morph/modify code</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a:t>
            </a:fld>
            <a:endParaRPr lang="en-US"/>
          </a:p>
        </p:txBody>
      </p:sp>
    </p:spTree>
    <p:extLst>
      <p:ext uri="{BB962C8B-B14F-4D97-AF65-F5344CB8AC3E}">
        <p14:creationId xmlns:p14="http://schemas.microsoft.com/office/powerpoint/2010/main" val="13755354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Metamorphic Malware</a:t>
            </a:r>
            <a:endParaRPr lang="en-US" dirty="0"/>
          </a:p>
        </p:txBody>
      </p:sp>
      <p:sp>
        <p:nvSpPr>
          <p:cNvPr id="3" name="Content Placeholder 2"/>
          <p:cNvSpPr>
            <a:spLocks noGrp="1"/>
          </p:cNvSpPr>
          <p:nvPr>
            <p:ph idx="1"/>
          </p:nvPr>
        </p:nvSpPr>
        <p:spPr>
          <a:xfrm>
            <a:off x="685800" y="1676400"/>
            <a:ext cx="8001000" cy="4495800"/>
          </a:xfrm>
        </p:spPr>
        <p:txBody>
          <a:bodyPr/>
          <a:lstStyle/>
          <a:p>
            <a:r>
              <a:rPr lang="en-US" dirty="0" smtClean="0"/>
              <a:t>Malware that morphs with each new infection is called “metamorphic”</a:t>
            </a:r>
          </a:p>
          <a:p>
            <a:r>
              <a:rPr lang="en-US" dirty="0" smtClean="0"/>
              <a:t>How to write metamorphic malware?</a:t>
            </a:r>
          </a:p>
          <a:p>
            <a:pPr lvl="1"/>
            <a:r>
              <a:rPr lang="en-US" dirty="0" smtClean="0"/>
              <a:t>Standalone generator </a:t>
            </a:r>
            <a:r>
              <a:rPr lang="en-US" dirty="0" err="1" smtClean="0"/>
              <a:t>vs</a:t>
            </a:r>
            <a:r>
              <a:rPr lang="en-US" dirty="0" smtClean="0"/>
              <a:t> malware that “carries its own morphing engine”</a:t>
            </a:r>
          </a:p>
          <a:p>
            <a:r>
              <a:rPr lang="en-US" dirty="0" smtClean="0"/>
              <a:t>How to detect metamorphic malware?</a:t>
            </a:r>
          </a:p>
          <a:p>
            <a:pPr lvl="1"/>
            <a:r>
              <a:rPr lang="en-US" dirty="0" smtClean="0"/>
              <a:t>Also not easy, it’s a research topic</a:t>
            </a:r>
          </a:p>
          <a:p>
            <a:pPr lvl="1"/>
            <a:r>
              <a:rPr lang="en-US" dirty="0"/>
              <a:t>M</a:t>
            </a:r>
            <a:r>
              <a:rPr lang="en-US" dirty="0" smtClean="0"/>
              <a:t>achine learning (many masters projects)</a:t>
            </a:r>
          </a:p>
          <a:p>
            <a:pPr lvl="1"/>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11</a:t>
            </a:fld>
            <a:endParaRPr lang="en-US"/>
          </a:p>
        </p:txBody>
      </p:sp>
    </p:spTree>
    <p:extLst>
      <p:ext uri="{BB962C8B-B14F-4D97-AF65-F5344CB8AC3E}">
        <p14:creationId xmlns:p14="http://schemas.microsoft.com/office/powerpoint/2010/main" val="4732748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85800" y="1676400"/>
            <a:ext cx="8077200" cy="4343400"/>
          </a:xfrm>
        </p:spPr>
        <p:txBody>
          <a:bodyPr/>
          <a:lstStyle/>
          <a:p>
            <a:r>
              <a:rPr lang="en-US" dirty="0" smtClean="0"/>
              <a:t>A paper gave a design for a  “strong” metamorphic malware generator</a:t>
            </a:r>
          </a:p>
          <a:p>
            <a:pPr lvl="1"/>
            <a:r>
              <a:rPr lang="en-US" dirty="0" smtClean="0"/>
              <a:t>They </a:t>
            </a:r>
            <a:r>
              <a:rPr lang="en-US" b="1" i="1" dirty="0" smtClean="0"/>
              <a:t>proved</a:t>
            </a:r>
            <a:r>
              <a:rPr lang="en-US" dirty="0" smtClean="0"/>
              <a:t> that resulting malware is not detectable using signatures</a:t>
            </a:r>
          </a:p>
          <a:p>
            <a:pPr lvl="1"/>
            <a:r>
              <a:rPr lang="en-US" dirty="0" smtClean="0"/>
              <a:t>Sounds </a:t>
            </a:r>
            <a:r>
              <a:rPr lang="en-US" dirty="0" smtClean="0"/>
              <a:t>impressive</a:t>
            </a:r>
            <a:r>
              <a:rPr lang="en-US" dirty="0" smtClean="0"/>
              <a:t>, </a:t>
            </a:r>
            <a:r>
              <a:rPr lang="en-US" dirty="0" smtClean="0"/>
              <a:t>but actually simple idea</a:t>
            </a:r>
          </a:p>
          <a:p>
            <a:r>
              <a:rPr lang="en-US" dirty="0" smtClean="0"/>
              <a:t>We implemented this generator</a:t>
            </a:r>
          </a:p>
          <a:p>
            <a:pPr lvl="1"/>
            <a:r>
              <a:rPr lang="en-US" dirty="0"/>
              <a:t>W</a:t>
            </a:r>
            <a:r>
              <a:rPr lang="en-US" dirty="0" smtClean="0"/>
              <a:t>e know signature detection won’t work</a:t>
            </a:r>
          </a:p>
          <a:p>
            <a:pPr lvl="1"/>
            <a:r>
              <a:rPr lang="en-US" dirty="0" smtClean="0"/>
              <a:t>So, let’s try machine learning</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12</a:t>
            </a:fld>
            <a:endParaRPr lang="en-US"/>
          </a:p>
        </p:txBody>
      </p:sp>
    </p:spTree>
    <p:extLst>
      <p:ext uri="{BB962C8B-B14F-4D97-AF65-F5344CB8AC3E}">
        <p14:creationId xmlns:p14="http://schemas.microsoft.com/office/powerpoint/2010/main" val="8155131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Code Morphing</a:t>
            </a:r>
            <a:endParaRPr lang="en-US" dirty="0"/>
          </a:p>
        </p:txBody>
      </p:sp>
      <p:sp>
        <p:nvSpPr>
          <p:cNvPr id="3" name="Content Placeholder 2"/>
          <p:cNvSpPr>
            <a:spLocks noGrp="1"/>
          </p:cNvSpPr>
          <p:nvPr>
            <p:ph idx="1"/>
          </p:nvPr>
        </p:nvSpPr>
        <p:spPr>
          <a:xfrm>
            <a:off x="685800" y="1600200"/>
            <a:ext cx="7848600" cy="4495800"/>
          </a:xfrm>
        </p:spPr>
        <p:txBody>
          <a:bodyPr/>
          <a:lstStyle/>
          <a:p>
            <a:r>
              <a:rPr lang="en-US" dirty="0" smtClean="0"/>
              <a:t>From a high level, we can morph code using</a:t>
            </a:r>
            <a:r>
              <a:rPr lang="is-IS" dirty="0" smtClean="0"/>
              <a:t> some combination of... </a:t>
            </a:r>
          </a:p>
          <a:p>
            <a:pPr lvl="1"/>
            <a:r>
              <a:rPr lang="is-IS" dirty="0" smtClean="0"/>
              <a:t>4 basic operations: transposition, substitution, insertion, and deletion</a:t>
            </a:r>
          </a:p>
          <a:p>
            <a:r>
              <a:rPr lang="is-IS" dirty="0" smtClean="0"/>
              <a:t>The “strong” metamorphic generator relies only on transposition</a:t>
            </a:r>
          </a:p>
          <a:p>
            <a:pPr lvl="1"/>
            <a:r>
              <a:rPr lang="is-IS" dirty="0" smtClean="0"/>
              <a:t>A</a:t>
            </a:r>
            <a:r>
              <a:rPr lang="en-US" dirty="0" smtClean="0"/>
              <a:t>n</a:t>
            </a:r>
            <a:r>
              <a:rPr lang="is-IS" dirty="0" smtClean="0"/>
              <a:t>d inserted jmp instructions, so that code executes in the original order</a:t>
            </a:r>
          </a:p>
          <a:p>
            <a:pPr lvl="1"/>
            <a:r>
              <a:rPr lang="is-IS" dirty="0" smtClean="0"/>
              <a:t>This is very effective wrt signatures</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13</a:t>
            </a:fld>
            <a:endParaRPr lang="en-US"/>
          </a:p>
        </p:txBody>
      </p:sp>
    </p:spTree>
    <p:extLst>
      <p:ext uri="{BB962C8B-B14F-4D97-AF65-F5344CB8AC3E}">
        <p14:creationId xmlns:p14="http://schemas.microsoft.com/office/powerpoint/2010/main" val="7784426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Real-World Metamorphism</a:t>
            </a:r>
            <a:endParaRPr lang="en-US" dirty="0"/>
          </a:p>
        </p:txBody>
      </p:sp>
      <p:sp>
        <p:nvSpPr>
          <p:cNvPr id="3" name="Content Placeholder 2"/>
          <p:cNvSpPr>
            <a:spLocks noGrp="1"/>
          </p:cNvSpPr>
          <p:nvPr>
            <p:ph idx="1"/>
          </p:nvPr>
        </p:nvSpPr>
        <p:spPr/>
        <p:txBody>
          <a:bodyPr/>
          <a:lstStyle/>
          <a:p>
            <a:r>
              <a:rPr lang="en-US" dirty="0" smtClean="0"/>
              <a:t>Examples of metamorphic malware</a:t>
            </a:r>
          </a:p>
          <a:p>
            <a:endParaRPr lang="en-US" dirty="0"/>
          </a:p>
          <a:p>
            <a:endParaRPr lang="en-US" dirty="0" smtClean="0"/>
          </a:p>
          <a:p>
            <a:endParaRPr lang="en-US" dirty="0"/>
          </a:p>
          <a:p>
            <a:pPr marL="0" indent="0">
              <a:buNone/>
            </a:pPr>
            <a:endParaRPr lang="en-US" dirty="0"/>
          </a:p>
          <a:p>
            <a:r>
              <a:rPr lang="en-US" dirty="0" smtClean="0"/>
              <a:t>Why “garbage code” (or “dead code”)?</a:t>
            </a:r>
          </a:p>
          <a:p>
            <a:r>
              <a:rPr lang="en-US" dirty="0" smtClean="0"/>
              <a:t>Why is substitution not used more?</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14</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00" y="2395262"/>
            <a:ext cx="7944400" cy="2176738"/>
          </a:xfrm>
          <a:prstGeom prst="rect">
            <a:avLst/>
          </a:prstGeom>
        </p:spPr>
      </p:pic>
    </p:spTree>
    <p:extLst>
      <p:ext uri="{BB962C8B-B14F-4D97-AF65-F5344CB8AC3E}">
        <p14:creationId xmlns:p14="http://schemas.microsoft.com/office/powerpoint/2010/main" val="34028299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Metamorphic Example</a:t>
            </a:r>
            <a:endParaRPr lang="en-US" dirty="0"/>
          </a:p>
        </p:txBody>
      </p:sp>
      <p:sp>
        <p:nvSpPr>
          <p:cNvPr id="3" name="Content Placeholder 2"/>
          <p:cNvSpPr>
            <a:spLocks noGrp="1"/>
          </p:cNvSpPr>
          <p:nvPr>
            <p:ph idx="1"/>
          </p:nvPr>
        </p:nvSpPr>
        <p:spPr>
          <a:xfrm>
            <a:off x="228600" y="1600200"/>
            <a:ext cx="4648200" cy="4495800"/>
          </a:xfrm>
        </p:spPr>
        <p:txBody>
          <a:bodyPr/>
          <a:lstStyle/>
          <a:p>
            <a:r>
              <a:rPr lang="en-US" dirty="0" smtClean="0"/>
              <a:t>From malware known as NGVCK</a:t>
            </a:r>
          </a:p>
          <a:p>
            <a:r>
              <a:rPr lang="en-US" dirty="0" smtClean="0"/>
              <a:t>3 morphed versions</a:t>
            </a:r>
          </a:p>
          <a:p>
            <a:pPr lvl="1"/>
            <a:r>
              <a:rPr lang="en-US" dirty="0" smtClean="0"/>
              <a:t>All do the same thing</a:t>
            </a:r>
          </a:p>
          <a:p>
            <a:pPr lvl="1"/>
            <a:r>
              <a:rPr lang="en-US" dirty="0" smtClean="0"/>
              <a:t>Each has different </a:t>
            </a:r>
            <a:r>
              <a:rPr lang="en-US" dirty="0" err="1" smtClean="0"/>
              <a:t>opcode</a:t>
            </a:r>
            <a:r>
              <a:rPr lang="en-US" dirty="0" smtClean="0"/>
              <a:t> sequence</a:t>
            </a:r>
          </a:p>
          <a:p>
            <a:pPr lvl="1"/>
            <a:r>
              <a:rPr lang="en-US" dirty="0" smtClean="0"/>
              <a:t>What can you say about signature(s)?</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15</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447800"/>
            <a:ext cx="4013200" cy="4953000"/>
          </a:xfrm>
          <a:prstGeom prst="rect">
            <a:avLst/>
          </a:prstGeom>
        </p:spPr>
      </p:pic>
    </p:spTree>
    <p:extLst>
      <p:ext uri="{BB962C8B-B14F-4D97-AF65-F5344CB8AC3E}">
        <p14:creationId xmlns:p14="http://schemas.microsoft.com/office/powerpoint/2010/main" val="1058500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Metamorphic Generator</a:t>
            </a:r>
            <a:endParaRPr lang="en-US" dirty="0"/>
          </a:p>
        </p:txBody>
      </p:sp>
      <p:sp>
        <p:nvSpPr>
          <p:cNvPr id="3" name="Content Placeholder 2"/>
          <p:cNvSpPr>
            <a:spLocks noGrp="1"/>
          </p:cNvSpPr>
          <p:nvPr>
            <p:ph idx="1"/>
          </p:nvPr>
        </p:nvSpPr>
        <p:spPr>
          <a:xfrm>
            <a:off x="533400" y="1676400"/>
            <a:ext cx="8229600" cy="4419600"/>
          </a:xfrm>
        </p:spPr>
        <p:txBody>
          <a:bodyPr/>
          <a:lstStyle/>
          <a:p>
            <a:r>
              <a:rPr lang="en-US" dirty="0" smtClean="0"/>
              <a:t>“Strong” metamorphic generator</a:t>
            </a:r>
          </a:p>
          <a:p>
            <a:r>
              <a:rPr lang="en-US" dirty="0" smtClean="0"/>
              <a:t>Initialize with a seed virus</a:t>
            </a:r>
          </a:p>
          <a:p>
            <a:pPr lvl="1"/>
            <a:r>
              <a:rPr lang="en-US" dirty="0" smtClean="0"/>
              <a:t>In the form of assembly code</a:t>
            </a:r>
          </a:p>
          <a:p>
            <a:r>
              <a:rPr lang="en-US" dirty="0" smtClean="0"/>
              <a:t>Split into small blocks</a:t>
            </a:r>
          </a:p>
          <a:p>
            <a:pPr lvl="1"/>
            <a:r>
              <a:rPr lang="en-US" dirty="0" smtClean="0"/>
              <a:t>Blocks are 6 lines of code, on average</a:t>
            </a:r>
          </a:p>
          <a:p>
            <a:pPr lvl="1"/>
            <a:r>
              <a:rPr lang="en-US" dirty="0" smtClean="0"/>
              <a:t>Blocks subject to some conditions</a:t>
            </a:r>
          </a:p>
          <a:p>
            <a:r>
              <a:rPr lang="en-US" dirty="0" smtClean="0"/>
              <a:t>To generate a malware sample</a:t>
            </a:r>
            <a:r>
              <a:rPr lang="is-IS" dirty="0" smtClean="0"/>
              <a:t>…</a:t>
            </a:r>
          </a:p>
          <a:p>
            <a:pPr lvl="1"/>
            <a:r>
              <a:rPr lang="is-IS" dirty="0" smtClean="0"/>
              <a:t>Shuffle code blocks, add conditional jumps</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16</a:t>
            </a:fld>
            <a:endParaRPr lang="en-US"/>
          </a:p>
        </p:txBody>
      </p:sp>
    </p:spTree>
    <p:extLst>
      <p:ext uri="{BB962C8B-B14F-4D97-AF65-F5344CB8AC3E}">
        <p14:creationId xmlns:p14="http://schemas.microsoft.com/office/powerpoint/2010/main" val="38306299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Metamorphic Generator</a:t>
            </a:r>
            <a:endParaRPr lang="en-US" dirty="0"/>
          </a:p>
        </p:txBody>
      </p:sp>
      <p:sp>
        <p:nvSpPr>
          <p:cNvPr id="3" name="Content Placeholder 2"/>
          <p:cNvSpPr>
            <a:spLocks noGrp="1"/>
          </p:cNvSpPr>
          <p:nvPr>
            <p:ph idx="1"/>
          </p:nvPr>
        </p:nvSpPr>
        <p:spPr/>
        <p:txBody>
          <a:bodyPr/>
          <a:lstStyle/>
          <a:p>
            <a:r>
              <a:rPr lang="en-US" dirty="0" smtClean="0"/>
              <a:t>Shuffling blocks will break signatures</a:t>
            </a:r>
          </a:p>
          <a:p>
            <a:r>
              <a:rPr lang="en-US" dirty="0" smtClean="0"/>
              <a:t>Can vary size of blocks as needed</a:t>
            </a:r>
          </a:p>
          <a:p>
            <a:r>
              <a:rPr lang="en-US" dirty="0" smtClean="0"/>
              <a:t>Optionally, include dead code insertion</a:t>
            </a:r>
          </a:p>
          <a:p>
            <a:pPr lvl="1"/>
            <a:r>
              <a:rPr lang="en-US" dirty="0" smtClean="0"/>
              <a:t>Inserted between actual code blocks</a:t>
            </a:r>
          </a:p>
          <a:p>
            <a:pPr lvl="1"/>
            <a:r>
              <a:rPr lang="en-US" dirty="0" smtClean="0"/>
              <a:t>We use “opaque predicates”</a:t>
            </a:r>
          </a:p>
          <a:p>
            <a:r>
              <a:rPr lang="en-US" dirty="0" smtClean="0"/>
              <a:t>Why insert dead code?</a:t>
            </a:r>
          </a:p>
          <a:p>
            <a:pPr lvl="1"/>
            <a:r>
              <a:rPr lang="en-US" dirty="0" smtClean="0"/>
              <a:t>Makes statistical analysis more difficult</a:t>
            </a:r>
          </a:p>
          <a:p>
            <a:pPr lvl="1"/>
            <a:r>
              <a:rPr lang="en-US" dirty="0" smtClean="0"/>
              <a:t>Analysis in general is more difficult</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17</a:t>
            </a:fld>
            <a:endParaRPr lang="en-US"/>
          </a:p>
        </p:txBody>
      </p:sp>
    </p:spTree>
    <p:extLst>
      <p:ext uri="{BB962C8B-B14F-4D97-AF65-F5344CB8AC3E}">
        <p14:creationId xmlns:p14="http://schemas.microsoft.com/office/powerpoint/2010/main" val="42475714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Seed the generator with NGVCK virus</a:t>
            </a:r>
          </a:p>
          <a:p>
            <a:r>
              <a:rPr lang="en-US" dirty="0" smtClean="0"/>
              <a:t>Generate 200 morphed copies</a:t>
            </a:r>
          </a:p>
          <a:p>
            <a:pPr lvl="1"/>
            <a:r>
              <a:rPr lang="en-US" dirty="0" smtClean="0"/>
              <a:t>Assemble each morphed </a:t>
            </a:r>
            <a:r>
              <a:rPr lang="en-US" dirty="0" err="1" smtClean="0"/>
              <a:t>asm</a:t>
            </a:r>
            <a:r>
              <a:rPr lang="en-US" dirty="0" smtClean="0"/>
              <a:t> into exe </a:t>
            </a:r>
          </a:p>
          <a:p>
            <a:pPr lvl="1"/>
            <a:r>
              <a:rPr lang="en-US" dirty="0" smtClean="0"/>
              <a:t>Verify that seed virus detected by AV</a:t>
            </a:r>
            <a:r>
              <a:rPr lang="is-IS" dirty="0" smtClean="0"/>
              <a:t>…</a:t>
            </a:r>
            <a:endParaRPr lang="en-US" dirty="0" smtClean="0"/>
          </a:p>
          <a:p>
            <a:pPr lvl="1"/>
            <a:r>
              <a:rPr lang="is-IS" dirty="0" smtClean="0"/>
              <a:t>…and morphed copies </a:t>
            </a:r>
            <a:r>
              <a:rPr lang="is-IS" b="1" i="1" dirty="0" smtClean="0"/>
              <a:t>not</a:t>
            </a:r>
            <a:r>
              <a:rPr lang="is-IS" dirty="0" smtClean="0"/>
              <a:t> detected by AV</a:t>
            </a:r>
            <a:endParaRPr lang="en-US" dirty="0" smtClean="0"/>
          </a:p>
          <a:p>
            <a:r>
              <a:rPr lang="en-US" dirty="0" smtClean="0"/>
              <a:t>Disassemble exes, extract </a:t>
            </a:r>
            <a:r>
              <a:rPr lang="en-US" dirty="0" err="1" smtClean="0"/>
              <a:t>opcodes</a:t>
            </a:r>
            <a:endParaRPr lang="en-US" dirty="0" smtClean="0"/>
          </a:p>
          <a:p>
            <a:pPr lvl="1"/>
            <a:r>
              <a:rPr lang="en-US" dirty="0" smtClean="0"/>
              <a:t>Train HMMs, using 5-fold cross validation</a:t>
            </a:r>
          </a:p>
          <a:p>
            <a:pPr lvl="1"/>
            <a:r>
              <a:rPr lang="en-US" dirty="0" smtClean="0"/>
              <a:t>Score each model </a:t>
            </a:r>
            <a:r>
              <a:rPr lang="en-US" dirty="0" err="1" smtClean="0"/>
              <a:t>vs</a:t>
            </a:r>
            <a:r>
              <a:rPr lang="en-US" dirty="0" smtClean="0"/>
              <a:t> 40 benign samples</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18</a:t>
            </a:fld>
            <a:endParaRPr lang="en-US"/>
          </a:p>
        </p:txBody>
      </p:sp>
    </p:spTree>
    <p:extLst>
      <p:ext uri="{BB962C8B-B14F-4D97-AF65-F5344CB8AC3E}">
        <p14:creationId xmlns:p14="http://schemas.microsoft.com/office/powerpoint/2010/main" val="9912779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Scatterplot of Results</a:t>
            </a:r>
            <a:endParaRPr lang="en-US" dirty="0"/>
          </a:p>
        </p:txBody>
      </p:sp>
      <p:sp>
        <p:nvSpPr>
          <p:cNvPr id="3" name="Content Placeholder 2"/>
          <p:cNvSpPr>
            <a:spLocks noGrp="1"/>
          </p:cNvSpPr>
          <p:nvPr>
            <p:ph idx="1"/>
          </p:nvPr>
        </p:nvSpPr>
        <p:spPr>
          <a:xfrm>
            <a:off x="304800" y="1676400"/>
            <a:ext cx="4114800" cy="4419600"/>
          </a:xfrm>
        </p:spPr>
        <p:txBody>
          <a:bodyPr/>
          <a:lstStyle/>
          <a:p>
            <a:r>
              <a:rPr lang="en-US" dirty="0"/>
              <a:t>I</a:t>
            </a:r>
            <a:r>
              <a:rPr lang="en-US" dirty="0" smtClean="0"/>
              <a:t>deal separation!</a:t>
            </a:r>
          </a:p>
          <a:p>
            <a:pPr lvl="1"/>
            <a:r>
              <a:rPr lang="en-US" dirty="0" smtClean="0"/>
              <a:t>Best-case scenario</a:t>
            </a:r>
          </a:p>
          <a:p>
            <a:r>
              <a:rPr lang="en-US" dirty="0" smtClean="0"/>
              <a:t>Using HMM</a:t>
            </a:r>
            <a:r>
              <a:rPr lang="is-IS" dirty="0" smtClean="0"/>
              <a:t>…</a:t>
            </a:r>
            <a:r>
              <a:rPr lang="en-US" dirty="0" smtClean="0"/>
              <a:t> </a:t>
            </a:r>
          </a:p>
          <a:p>
            <a:pPr lvl="1"/>
            <a:r>
              <a:rPr lang="en-US" dirty="0" smtClean="0"/>
              <a:t>Easy to separate benign from virus</a:t>
            </a:r>
          </a:p>
          <a:p>
            <a:pPr lvl="1"/>
            <a:r>
              <a:rPr lang="en-US" dirty="0"/>
              <a:t>E</a:t>
            </a:r>
            <a:r>
              <a:rPr lang="en-US" dirty="0" smtClean="0"/>
              <a:t>asy to detect!</a:t>
            </a:r>
          </a:p>
          <a:p>
            <a:r>
              <a:rPr lang="en-US" dirty="0" smtClean="0"/>
              <a:t>Undetectable using signatures</a:t>
            </a:r>
            <a:r>
              <a:rPr lang="is-IS" dirty="0" smtClean="0"/>
              <a:t>…</a:t>
            </a:r>
            <a:endParaRPr lang="en-US" dirty="0" smtClean="0"/>
          </a:p>
          <a:p>
            <a:endParaRPr lang="is-IS" dirty="0" smtClean="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19</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752600"/>
            <a:ext cx="4462756" cy="4130519"/>
          </a:xfrm>
          <a:prstGeom prst="rect">
            <a:avLst/>
          </a:prstGeom>
        </p:spPr>
      </p:pic>
    </p:spTree>
    <p:extLst>
      <p:ext uri="{BB962C8B-B14F-4D97-AF65-F5344CB8AC3E}">
        <p14:creationId xmlns:p14="http://schemas.microsoft.com/office/powerpoint/2010/main" val="16019607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Applications</a:t>
            </a:r>
            <a:endParaRPr lang="en-US" dirty="0"/>
          </a:p>
        </p:txBody>
      </p:sp>
      <p:sp>
        <p:nvSpPr>
          <p:cNvPr id="3" name="Content Placeholder 2"/>
          <p:cNvSpPr>
            <a:spLocks noGrp="1"/>
          </p:cNvSpPr>
          <p:nvPr>
            <p:ph idx="1"/>
          </p:nvPr>
        </p:nvSpPr>
        <p:spPr>
          <a:xfrm>
            <a:off x="685800" y="1752600"/>
            <a:ext cx="7848600" cy="4495800"/>
          </a:xfrm>
        </p:spPr>
        <p:txBody>
          <a:bodyPr/>
          <a:lstStyle/>
          <a:p>
            <a:r>
              <a:rPr lang="en-US" dirty="0" smtClean="0"/>
              <a:t>Applications </a:t>
            </a:r>
            <a:r>
              <a:rPr lang="en-US" b="1" i="1" dirty="0" smtClean="0"/>
              <a:t>not</a:t>
            </a:r>
            <a:r>
              <a:rPr lang="en-US" dirty="0" smtClean="0"/>
              <a:t> chosen because they are the most ingenious or clever</a:t>
            </a:r>
          </a:p>
          <a:p>
            <a:r>
              <a:rPr lang="en-US" dirty="0" smtClean="0"/>
              <a:t>Instead, straightforward applications</a:t>
            </a:r>
          </a:p>
          <a:p>
            <a:pPr lvl="1"/>
            <a:r>
              <a:rPr lang="en-US" dirty="0" smtClean="0"/>
              <a:t>Applications illustrate basic concepts</a:t>
            </a:r>
          </a:p>
          <a:p>
            <a:pPr lvl="1"/>
            <a:r>
              <a:rPr lang="en-US" dirty="0" smtClean="0"/>
              <a:t>Show off the strengths of techniques</a:t>
            </a:r>
          </a:p>
          <a:p>
            <a:pPr lvl="1"/>
            <a:r>
              <a:rPr lang="en-US" dirty="0"/>
              <a:t>E</a:t>
            </a:r>
            <a:r>
              <a:rPr lang="en-US" dirty="0" smtClean="0"/>
              <a:t>asy to understand and appreciate</a:t>
            </a:r>
          </a:p>
          <a:p>
            <a:r>
              <a:rPr lang="en-US" dirty="0" smtClean="0"/>
              <a:t>Academic publications usually favor novel,  different, clever, (weird?), </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a:t>
            </a:fld>
            <a:endParaRPr lang="en-US"/>
          </a:p>
        </p:txBody>
      </p:sp>
    </p:spTree>
    <p:extLst>
      <p:ext uri="{BB962C8B-B14F-4D97-AF65-F5344CB8AC3E}">
        <p14:creationId xmlns:p14="http://schemas.microsoft.com/office/powerpoint/2010/main" val="31076832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On Here?</a:t>
            </a:r>
            <a:endParaRPr lang="en-US" dirty="0"/>
          </a:p>
        </p:txBody>
      </p:sp>
      <p:sp>
        <p:nvSpPr>
          <p:cNvPr id="3" name="Content Placeholder 2"/>
          <p:cNvSpPr>
            <a:spLocks noGrp="1"/>
          </p:cNvSpPr>
          <p:nvPr>
            <p:ph idx="1"/>
          </p:nvPr>
        </p:nvSpPr>
        <p:spPr/>
        <p:txBody>
          <a:bodyPr/>
          <a:lstStyle/>
          <a:p>
            <a:r>
              <a:rPr lang="en-US" dirty="0" smtClean="0"/>
              <a:t>Why can we detect this morphed malware using </a:t>
            </a:r>
            <a:r>
              <a:rPr lang="en-US" dirty="0" smtClean="0"/>
              <a:t>HMMs</a:t>
            </a:r>
            <a:r>
              <a:rPr lang="en-US" dirty="0" smtClean="0"/>
              <a:t>...</a:t>
            </a:r>
            <a:endParaRPr lang="en-US" dirty="0" smtClean="0"/>
          </a:p>
          <a:p>
            <a:pPr lvl="1"/>
            <a:r>
              <a:rPr lang="mr-IN" dirty="0" smtClean="0"/>
              <a:t>…</a:t>
            </a:r>
            <a:r>
              <a:rPr lang="en-US" dirty="0" smtClean="0"/>
              <a:t>but not using signatures?</a:t>
            </a:r>
          </a:p>
          <a:p>
            <a:r>
              <a:rPr lang="en-US" dirty="0" smtClean="0"/>
              <a:t>Signatures are easily disrupted by a simple transposition strategy</a:t>
            </a:r>
          </a:p>
          <a:p>
            <a:r>
              <a:rPr lang="en-US" dirty="0" smtClean="0"/>
              <a:t>HMM not affected by transposition</a:t>
            </a:r>
          </a:p>
          <a:p>
            <a:pPr lvl="1"/>
            <a:r>
              <a:rPr lang="en-US" dirty="0" smtClean="0"/>
              <a:t>HMM “sees” differences between viruses and benign, in spite of this morphing</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20</a:t>
            </a:fld>
            <a:endParaRPr lang="en-US"/>
          </a:p>
        </p:txBody>
      </p:sp>
    </p:spTree>
    <p:extLst>
      <p:ext uri="{BB962C8B-B14F-4D97-AF65-F5344CB8AC3E}">
        <p14:creationId xmlns:p14="http://schemas.microsoft.com/office/powerpoint/2010/main" val="9442902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Transposition is highly effective anti-signature strategy...</a:t>
            </a:r>
          </a:p>
          <a:p>
            <a:r>
              <a:rPr lang="en-US" dirty="0" smtClean="0"/>
              <a:t>...but ineffective for machine learning (or statistical-based) analysis</a:t>
            </a:r>
          </a:p>
          <a:p>
            <a:r>
              <a:rPr lang="en-US" dirty="0" smtClean="0"/>
              <a:t>Can virus writer defeat both signatures and machine learning?</a:t>
            </a:r>
          </a:p>
          <a:p>
            <a:pPr lvl="1"/>
            <a:r>
              <a:rPr lang="en-US" dirty="0" smtClean="0"/>
              <a:t>Yes, but something more is </a:t>
            </a:r>
            <a:r>
              <a:rPr lang="en-US" dirty="0" smtClean="0"/>
              <a:t>required</a:t>
            </a:r>
            <a:endParaRPr lang="en-US" dirty="0" smtClean="0"/>
          </a:p>
          <a:p>
            <a:pPr lvl="1"/>
            <a:r>
              <a:rPr lang="en-US" dirty="0" smtClean="0"/>
              <a:t>We’ll have more to say about this later</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21</a:t>
            </a:fld>
            <a:endParaRPr lang="en-US"/>
          </a:p>
        </p:txBody>
      </p:sp>
    </p:spTree>
    <p:extLst>
      <p:ext uri="{BB962C8B-B14F-4D97-AF65-F5344CB8AC3E}">
        <p14:creationId xmlns:p14="http://schemas.microsoft.com/office/powerpoint/2010/main" val="21472437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00200"/>
            <a:ext cx="7772400" cy="1143000"/>
          </a:xfrm>
        </p:spPr>
        <p:txBody>
          <a:bodyPr/>
          <a:lstStyle/>
          <a:p>
            <a:pPr eaLnBrk="1" hangingPunct="1"/>
            <a:r>
              <a:rPr lang="en-US" dirty="0" smtClean="0"/>
              <a:t>Classic Cryptanalysis</a:t>
            </a:r>
          </a:p>
        </p:txBody>
      </p:sp>
      <p:sp>
        <p:nvSpPr>
          <p:cNvPr id="5" name="Footer Placeholder 4"/>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22</a:t>
            </a:fld>
            <a:endParaRPr lang="en-US"/>
          </a:p>
        </p:txBody>
      </p:sp>
      <p:sp>
        <p:nvSpPr>
          <p:cNvPr id="7" name="TextBox 4"/>
          <p:cNvSpPr txBox="1">
            <a:spLocks noChangeArrowheads="1"/>
          </p:cNvSpPr>
          <p:nvPr/>
        </p:nvSpPr>
        <p:spPr bwMode="auto">
          <a:xfrm>
            <a:off x="1066800" y="3515380"/>
            <a:ext cx="7010400" cy="1040285"/>
          </a:xfrm>
          <a:prstGeom prst="rect">
            <a:avLst/>
          </a:prstGeom>
          <a:noFill/>
          <a:ln w="9525">
            <a:noFill/>
            <a:miter lim="800000"/>
            <a:headEnd/>
            <a:tailEnd/>
          </a:ln>
        </p:spPr>
        <p:txBody>
          <a:bodyPr wrap="square">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err="1" smtClean="0">
                <a:solidFill>
                  <a:schemeClr val="tx1">
                    <a:tint val="75000"/>
                  </a:schemeClr>
                </a:solidFill>
                <a:latin typeface="Comic Sans MS"/>
                <a:cs typeface="Comic Sans MS"/>
              </a:rPr>
              <a:t>Rohit</a:t>
            </a:r>
            <a:r>
              <a:rPr lang="en-US" sz="2800" dirty="0" smtClean="0">
                <a:solidFill>
                  <a:schemeClr val="tx1">
                    <a:tint val="75000"/>
                  </a:schemeClr>
                </a:solidFill>
                <a:latin typeface="Comic Sans MS"/>
                <a:cs typeface="Comic Sans MS"/>
              </a:rPr>
              <a:t> </a:t>
            </a:r>
            <a:r>
              <a:rPr lang="en-US" sz="2800" dirty="0" err="1" smtClean="0">
                <a:solidFill>
                  <a:schemeClr val="tx1">
                    <a:tint val="75000"/>
                  </a:schemeClr>
                </a:solidFill>
                <a:latin typeface="Comic Sans MS"/>
                <a:cs typeface="Comic Sans MS"/>
              </a:rPr>
              <a:t>Vobbilisetty</a:t>
            </a:r>
            <a:endParaRPr lang="en-US" sz="2800" dirty="0" smtClean="0">
              <a:solidFill>
                <a:schemeClr val="tx1">
                  <a:tint val="75000"/>
                </a:schemeClr>
              </a:solidFill>
              <a:latin typeface="Comic Sans MS"/>
              <a:cs typeface="Comic Sans MS"/>
            </a:endParaRPr>
          </a:p>
          <a:p>
            <a:pPr lvl="0"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endParaRPr lang="en-US" sz="2800" dirty="0">
              <a:solidFill>
                <a:schemeClr val="tx1">
                  <a:tint val="75000"/>
                </a:schemeClr>
              </a:solidFill>
              <a:latin typeface="Comic Sans MS"/>
              <a:cs typeface="Comic Sans MS"/>
            </a:endParaRPr>
          </a:p>
        </p:txBody>
      </p:sp>
    </p:spTree>
    <p:extLst>
      <p:ext uri="{BB962C8B-B14F-4D97-AF65-F5344CB8AC3E}">
        <p14:creationId xmlns:p14="http://schemas.microsoft.com/office/powerpoint/2010/main" val="25973973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Here, we consider classic ciphers</a:t>
            </a:r>
          </a:p>
          <a:p>
            <a:pPr lvl="1"/>
            <a:r>
              <a:rPr lang="en-US" dirty="0" smtClean="0"/>
              <a:t>We want to cryptanalyze (break) ciphers</a:t>
            </a:r>
          </a:p>
          <a:p>
            <a:r>
              <a:rPr lang="en-US" dirty="0" smtClean="0"/>
              <a:t>We show that HMM is a useful tool</a:t>
            </a:r>
          </a:p>
          <a:p>
            <a:r>
              <a:rPr lang="en-US" dirty="0" smtClean="0"/>
              <a:t>HMM is a hill climb</a:t>
            </a:r>
          </a:p>
          <a:p>
            <a:pPr lvl="1"/>
            <a:r>
              <a:rPr lang="en-US" dirty="0" smtClean="0"/>
              <a:t>Can only find local maximum</a:t>
            </a:r>
          </a:p>
          <a:p>
            <a:pPr lvl="1"/>
            <a:r>
              <a:rPr lang="en-US" dirty="0"/>
              <a:t>M</a:t>
            </a:r>
            <a:r>
              <a:rPr lang="en-US" dirty="0" smtClean="0"/>
              <a:t>ax we find depends on starting point</a:t>
            </a:r>
          </a:p>
          <a:p>
            <a:r>
              <a:rPr lang="en-US" dirty="0" smtClean="0"/>
              <a:t>Here, we analyze effectiveness of HMMs with </a:t>
            </a:r>
            <a:r>
              <a:rPr lang="en-US" b="1" i="1" dirty="0" smtClean="0"/>
              <a:t>multiple random restarts</a:t>
            </a:r>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23</a:t>
            </a:fld>
            <a:endParaRPr lang="en-US"/>
          </a:p>
        </p:txBody>
      </p:sp>
    </p:spTree>
    <p:extLst>
      <p:ext uri="{BB962C8B-B14F-4D97-AF65-F5344CB8AC3E}">
        <p14:creationId xmlns:p14="http://schemas.microsoft.com/office/powerpoint/2010/main" val="19905573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Ciphers</a:t>
            </a:r>
            <a:endParaRPr lang="en-US" dirty="0"/>
          </a:p>
        </p:txBody>
      </p:sp>
      <p:sp>
        <p:nvSpPr>
          <p:cNvPr id="3" name="Content Placeholder 2"/>
          <p:cNvSpPr>
            <a:spLocks noGrp="1"/>
          </p:cNvSpPr>
          <p:nvPr>
            <p:ph idx="1"/>
          </p:nvPr>
        </p:nvSpPr>
        <p:spPr>
          <a:xfrm>
            <a:off x="609600" y="1676400"/>
            <a:ext cx="8001000" cy="4419600"/>
          </a:xfrm>
        </p:spPr>
        <p:txBody>
          <a:bodyPr/>
          <a:lstStyle/>
          <a:p>
            <a:r>
              <a:rPr lang="en-US" sz="2800" dirty="0" smtClean="0"/>
              <a:t>In this section, we consider simple and homophonic substitution ciphers</a:t>
            </a:r>
          </a:p>
          <a:p>
            <a:pPr lvl="1"/>
            <a:r>
              <a:rPr lang="en-US" sz="2400" dirty="0" smtClean="0"/>
              <a:t>We’ll assume the plaintext is English</a:t>
            </a:r>
          </a:p>
          <a:p>
            <a:r>
              <a:rPr lang="en-US" sz="2800" dirty="0" smtClean="0"/>
              <a:t>Simple substitution uses 1-1 mapping</a:t>
            </a:r>
          </a:p>
          <a:p>
            <a:pPr lvl="1"/>
            <a:r>
              <a:rPr lang="en-US" sz="2400" dirty="0" smtClean="0"/>
              <a:t>One </a:t>
            </a:r>
            <a:r>
              <a:rPr lang="en-US" sz="2400" dirty="0" err="1" smtClean="0"/>
              <a:t>ciphertext</a:t>
            </a:r>
            <a:r>
              <a:rPr lang="en-US" sz="2400" dirty="0" smtClean="0"/>
              <a:t> symbol for each plaintext</a:t>
            </a:r>
          </a:p>
          <a:p>
            <a:r>
              <a:rPr lang="en-US" sz="2800" dirty="0" smtClean="0"/>
              <a:t>Homophonic cipher allows many-to-one</a:t>
            </a:r>
          </a:p>
          <a:p>
            <a:pPr lvl="1"/>
            <a:r>
              <a:rPr lang="en-US" sz="2400" dirty="0" smtClean="0"/>
              <a:t>More than one </a:t>
            </a:r>
            <a:r>
              <a:rPr lang="en-US" sz="2400" dirty="0" err="1" smtClean="0"/>
              <a:t>ciphertext</a:t>
            </a:r>
            <a:r>
              <a:rPr lang="en-US" sz="2400" dirty="0" smtClean="0"/>
              <a:t> symbol can map to a single plaintext symbol</a:t>
            </a:r>
          </a:p>
          <a:p>
            <a:r>
              <a:rPr lang="en-US" sz="2800" dirty="0" smtClean="0"/>
              <a:t>Advantage(s) of homophonic substitution?</a:t>
            </a:r>
            <a:endParaRPr lang="en-US" sz="2800"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24</a:t>
            </a:fld>
            <a:endParaRPr lang="en-US"/>
          </a:p>
        </p:txBody>
      </p:sp>
    </p:spTree>
    <p:extLst>
      <p:ext uri="{BB962C8B-B14F-4D97-AF65-F5344CB8AC3E}">
        <p14:creationId xmlns:p14="http://schemas.microsoft.com/office/powerpoint/2010/main" val="27706645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HMM Applications</a:t>
            </a:r>
            <a:endParaRPr lang="en-US" smtClean="0">
              <a:latin typeface="Times New Roman" charset="0"/>
            </a:endParaRPr>
          </a:p>
        </p:txBody>
      </p:sp>
      <p:sp>
        <p:nvSpPr>
          <p:cNvPr id="20483" name="Rectangle 2"/>
          <p:cNvSpPr>
            <a:spLocks noGrp="1" noChangeArrowheads="1"/>
          </p:cNvSpPr>
          <p:nvPr>
            <p:ph type="title"/>
          </p:nvPr>
        </p:nvSpPr>
        <p:spPr>
          <a:xfrm>
            <a:off x="533400" y="457200"/>
            <a:ext cx="7924800" cy="1143000"/>
          </a:xfrm>
        </p:spPr>
        <p:txBody>
          <a:bodyPr/>
          <a:lstStyle/>
          <a:p>
            <a:pPr eaLnBrk="1" hangingPunct="1"/>
            <a:r>
              <a:rPr lang="en-US" dirty="0"/>
              <a:t>Simple </a:t>
            </a:r>
            <a:r>
              <a:rPr lang="en-US" dirty="0" smtClean="0"/>
              <a:t>Substitution Example</a:t>
            </a:r>
            <a:endParaRPr lang="en-US" dirty="0"/>
          </a:p>
        </p:txBody>
      </p:sp>
      <p:sp>
        <p:nvSpPr>
          <p:cNvPr id="20484" name="Rectangle 3"/>
          <p:cNvSpPr>
            <a:spLocks noGrp="1" noChangeArrowheads="1"/>
          </p:cNvSpPr>
          <p:nvPr>
            <p:ph type="body" idx="1"/>
          </p:nvPr>
        </p:nvSpPr>
        <p:spPr>
          <a:xfrm>
            <a:off x="685800" y="1828800"/>
            <a:ext cx="7848600" cy="1295400"/>
          </a:xfrm>
        </p:spPr>
        <p:txBody>
          <a:bodyPr/>
          <a:lstStyle/>
          <a:p>
            <a:pPr eaLnBrk="1" hangingPunct="1">
              <a:lnSpc>
                <a:spcPct val="90000"/>
              </a:lnSpc>
            </a:pPr>
            <a:r>
              <a:rPr lang="en-US" dirty="0"/>
              <a:t>Plaintext: </a:t>
            </a:r>
            <a:r>
              <a:rPr lang="en-US" dirty="0" err="1">
                <a:solidFill>
                  <a:srgbClr val="FF0000"/>
                </a:solidFill>
                <a:latin typeface="Times-Roman" charset="0"/>
              </a:rPr>
              <a:t>fourscoreandsevenyearsago</a:t>
            </a:r>
            <a:endParaRPr lang="en-US" dirty="0">
              <a:solidFill>
                <a:srgbClr val="FF0000"/>
              </a:solidFill>
              <a:latin typeface="Times-Roman" charset="0"/>
            </a:endParaRPr>
          </a:p>
          <a:p>
            <a:pPr eaLnBrk="1" hangingPunct="1">
              <a:lnSpc>
                <a:spcPct val="90000"/>
              </a:lnSpc>
            </a:pPr>
            <a:r>
              <a:rPr lang="en-US" dirty="0"/>
              <a:t>Key:</a:t>
            </a:r>
            <a:r>
              <a:rPr lang="en-US" dirty="0">
                <a:solidFill>
                  <a:srgbClr val="FF0000"/>
                </a:solidFill>
                <a:latin typeface="Times-Roman" charset="0"/>
              </a:rPr>
              <a:t> </a:t>
            </a:r>
          </a:p>
        </p:txBody>
      </p:sp>
      <p:graphicFrame>
        <p:nvGraphicFramePr>
          <p:cNvPr id="21621" name="Group 117"/>
          <p:cNvGraphicFramePr>
            <a:graphicFrameLocks noGrp="1"/>
          </p:cNvGraphicFramePr>
          <p:nvPr/>
        </p:nvGraphicFramePr>
        <p:xfrm>
          <a:off x="1752600" y="3048000"/>
          <a:ext cx="6553195" cy="1219200"/>
        </p:xfrm>
        <a:graphic>
          <a:graphicData uri="http://schemas.openxmlformats.org/drawingml/2006/table">
            <a:tbl>
              <a:tblPr/>
              <a:tblGrid>
                <a:gridCol w="228579"/>
                <a:gridCol w="243988"/>
                <a:gridCol w="264305"/>
                <a:gridCol w="262725"/>
                <a:gridCol w="265889"/>
                <a:gridCol w="264306"/>
                <a:gridCol w="265889"/>
                <a:gridCol w="264305"/>
                <a:gridCol w="262725"/>
                <a:gridCol w="265889"/>
                <a:gridCol w="264306"/>
                <a:gridCol w="262725"/>
                <a:gridCol w="265889"/>
                <a:gridCol w="262725"/>
                <a:gridCol w="264305"/>
                <a:gridCol w="265889"/>
                <a:gridCol w="262725"/>
                <a:gridCol w="264306"/>
                <a:gridCol w="265889"/>
                <a:gridCol w="264305"/>
                <a:gridCol w="265889"/>
                <a:gridCol w="262725"/>
                <a:gridCol w="264306"/>
                <a:gridCol w="264305"/>
                <a:gridCol w="264306"/>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smtClean="0">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o</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19" name="Group 115"/>
          <p:cNvGraphicFramePr>
            <a:graphicFrameLocks noGrp="1"/>
          </p:cNvGraphicFramePr>
          <p:nvPr/>
        </p:nvGraphicFramePr>
        <p:xfrm>
          <a:off x="8305800" y="3048000"/>
          <a:ext cx="381000" cy="1219200"/>
        </p:xfrm>
        <a:graphic>
          <a:graphicData uri="http://schemas.openxmlformats.org/drawingml/2006/table">
            <a:tbl>
              <a:tblPr/>
              <a:tblGrid>
                <a:gridCol w="3810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73" name="Rectangle 116"/>
          <p:cNvSpPr>
            <a:spLocks noChangeArrowheads="1"/>
          </p:cNvSpPr>
          <p:nvPr/>
        </p:nvSpPr>
        <p:spPr bwMode="auto">
          <a:xfrm>
            <a:off x="685800" y="44196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Ciphertext: </a:t>
            </a:r>
          </a:p>
          <a:p>
            <a:pPr marL="342900" indent="-342900">
              <a:lnSpc>
                <a:spcPct val="90000"/>
              </a:lnSpc>
              <a:spcBef>
                <a:spcPct val="20000"/>
              </a:spcBef>
              <a:buClr>
                <a:schemeClr val="accent2"/>
              </a:buClr>
              <a:buSzPct val="75000"/>
              <a:buFont typeface="Wingdings" charset="2"/>
              <a:buNone/>
            </a:pPr>
            <a:r>
              <a:rPr lang="en-US" sz="3200">
                <a:solidFill>
                  <a:srgbClr val="FF0000"/>
                </a:solidFill>
                <a:latin typeface="Times-Roman" charset="0"/>
              </a:rPr>
              <a:t>	IRXUVFRUHDQGVHYHQBHDUVDJR</a:t>
            </a:r>
          </a:p>
          <a:p>
            <a:pPr marL="342900" indent="-342900">
              <a:lnSpc>
                <a:spcPct val="90000"/>
              </a:lnSpc>
              <a:spcBef>
                <a:spcPct val="20000"/>
              </a:spcBef>
              <a:buClr>
                <a:schemeClr val="accent2"/>
              </a:buClr>
              <a:buSzPct val="75000"/>
              <a:buFont typeface="Wingdings" charset="2"/>
              <a:buChar char="q"/>
            </a:pPr>
            <a:r>
              <a:rPr lang="en-US" sz="3200"/>
              <a:t>Shift by 3 is “Caesar’s cipher”</a:t>
            </a:r>
            <a:endParaRPr lang="en-US" sz="3200">
              <a:solidFill>
                <a:srgbClr val="FF0000"/>
              </a:solidFill>
              <a:latin typeface="Times-Roman" charset="0"/>
            </a:endParaRPr>
          </a:p>
        </p:txBody>
      </p:sp>
      <p:sp>
        <p:nvSpPr>
          <p:cNvPr id="20574" name="Rectangle 118"/>
          <p:cNvSpPr>
            <a:spLocks noChangeArrowheads="1"/>
          </p:cNvSpPr>
          <p:nvPr/>
        </p:nvSpPr>
        <p:spPr bwMode="auto">
          <a:xfrm>
            <a:off x="457200" y="3124200"/>
            <a:ext cx="1247775" cy="446087"/>
          </a:xfrm>
          <a:prstGeom prst="rect">
            <a:avLst/>
          </a:prstGeom>
          <a:noFill/>
          <a:ln w="9525">
            <a:noFill/>
            <a:miter lim="800000"/>
            <a:headEnd/>
            <a:tailEnd/>
          </a:ln>
        </p:spPr>
        <p:txBody>
          <a:bodyPr wrap="none">
            <a:prstTxWarp prst="textNoShape">
              <a:avLst/>
            </a:prstTxWarp>
            <a:spAutoFit/>
          </a:bodyPr>
          <a:lstStyle/>
          <a:p>
            <a:r>
              <a:rPr lang="en-US" sz="2000" dirty="0"/>
              <a:t>Plaintext</a:t>
            </a:r>
          </a:p>
        </p:txBody>
      </p:sp>
      <p:sp>
        <p:nvSpPr>
          <p:cNvPr id="20575" name="Rectangle 119"/>
          <p:cNvSpPr>
            <a:spLocks noChangeArrowheads="1"/>
          </p:cNvSpPr>
          <p:nvPr/>
        </p:nvSpPr>
        <p:spPr bwMode="auto">
          <a:xfrm>
            <a:off x="228600" y="3657600"/>
            <a:ext cx="1481138" cy="446088"/>
          </a:xfrm>
          <a:prstGeom prst="rect">
            <a:avLst/>
          </a:prstGeom>
          <a:noFill/>
          <a:ln w="9525">
            <a:noFill/>
            <a:miter lim="800000"/>
            <a:headEnd/>
            <a:tailEnd/>
          </a:ln>
        </p:spPr>
        <p:txBody>
          <a:bodyPr wrap="none">
            <a:prstTxWarp prst="textNoShape">
              <a:avLst/>
            </a:prstTxWarp>
            <a:spAutoFit/>
          </a:bodyPr>
          <a:lstStyle/>
          <a:p>
            <a:r>
              <a:rPr lang="en-US" sz="2000" dirty="0" err="1"/>
              <a:t>Ciphertext</a:t>
            </a:r>
            <a:endParaRPr lang="en-US" dirty="0"/>
          </a:p>
        </p:txBody>
      </p:sp>
      <p:sp>
        <p:nvSpPr>
          <p:cNvPr id="2" name="Slide Number Placeholder 1"/>
          <p:cNvSpPr>
            <a:spLocks noGrp="1"/>
          </p:cNvSpPr>
          <p:nvPr>
            <p:ph type="sldNum" sz="quarter" idx="4"/>
          </p:nvPr>
        </p:nvSpPr>
        <p:spPr/>
        <p:txBody>
          <a:bodyPr/>
          <a:lstStyle/>
          <a:p>
            <a:fld id="{E4131050-4FF2-0646-B549-420EB1446C49}" type="slidenum">
              <a:rPr lang="en-US" smtClean="0"/>
              <a:pPr/>
              <a:t>25</a:t>
            </a:fld>
            <a:endParaRPr lang="en-US"/>
          </a:p>
        </p:txBody>
      </p:sp>
    </p:spTree>
    <p:extLst>
      <p:ext uri="{BB962C8B-B14F-4D97-AF65-F5344CB8AC3E}">
        <p14:creationId xmlns:p14="http://schemas.microsoft.com/office/powerpoint/2010/main" val="9728910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Substitution</a:t>
            </a:r>
            <a:endParaRPr lang="en-US" dirty="0"/>
          </a:p>
        </p:txBody>
      </p:sp>
      <p:sp>
        <p:nvSpPr>
          <p:cNvPr id="3" name="Content Placeholder 2"/>
          <p:cNvSpPr>
            <a:spLocks noGrp="1"/>
          </p:cNvSpPr>
          <p:nvPr>
            <p:ph idx="1"/>
          </p:nvPr>
        </p:nvSpPr>
        <p:spPr/>
        <p:txBody>
          <a:bodyPr/>
          <a:lstStyle/>
          <a:p>
            <a:r>
              <a:rPr lang="en-US" dirty="0" smtClean="0"/>
              <a:t>In general, simple substitution key can be any permutation of the alphabet</a:t>
            </a:r>
          </a:p>
          <a:p>
            <a:r>
              <a:rPr lang="en-US" dirty="0" smtClean="0"/>
              <a:t>Alice and Bob both know the key, so they can send “secret” messages</a:t>
            </a:r>
          </a:p>
          <a:p>
            <a:r>
              <a:rPr lang="en-US" dirty="0"/>
              <a:t>B</a:t>
            </a:r>
            <a:r>
              <a:rPr lang="en-US" dirty="0" smtClean="0"/>
              <a:t>ad guy, Trudy, sees </a:t>
            </a:r>
            <a:r>
              <a:rPr lang="en-US" dirty="0" err="1" smtClean="0"/>
              <a:t>ciphertext</a:t>
            </a:r>
            <a:endParaRPr lang="en-US" dirty="0" smtClean="0"/>
          </a:p>
          <a:p>
            <a:pPr lvl="1"/>
            <a:r>
              <a:rPr lang="en-US" dirty="0"/>
              <a:t>W</a:t>
            </a:r>
            <a:r>
              <a:rPr lang="en-US" dirty="0" smtClean="0"/>
              <a:t>e assume Trudy does not know the key</a:t>
            </a:r>
          </a:p>
          <a:p>
            <a:r>
              <a:rPr lang="en-US" dirty="0" smtClean="0"/>
              <a:t>Can Trudy determine plaintext and/or key if she only knows </a:t>
            </a:r>
            <a:r>
              <a:rPr lang="en-US" dirty="0" err="1" smtClean="0"/>
              <a:t>ciphertext</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26</a:t>
            </a:fld>
            <a:endParaRPr lang="en-US"/>
          </a:p>
        </p:txBody>
      </p:sp>
    </p:spTree>
    <p:extLst>
      <p:ext uri="{BB962C8B-B14F-4D97-AF65-F5344CB8AC3E}">
        <p14:creationId xmlns:p14="http://schemas.microsoft.com/office/powerpoint/2010/main" val="31161583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oter Placeholder 3"/>
          <p:cNvSpPr>
            <a:spLocks noGrp="1"/>
          </p:cNvSpPr>
          <p:nvPr>
            <p:ph type="ftr" sz="quarter" idx="10"/>
          </p:nvPr>
        </p:nvSpPr>
        <p:spPr>
          <a:noFill/>
        </p:spPr>
        <p:txBody>
          <a:bodyPr/>
          <a:lstStyle/>
          <a:p>
            <a:r>
              <a:rPr lang="en-US" smtClean="0"/>
              <a:t>HMM Applications</a:t>
            </a:r>
            <a:endParaRPr lang="en-US" smtClean="0">
              <a:latin typeface="Times New Roman" charset="0"/>
            </a:endParaRPr>
          </a:p>
        </p:txBody>
      </p:sp>
      <p:sp>
        <p:nvSpPr>
          <p:cNvPr id="26628" name="Rectangle 2"/>
          <p:cNvSpPr>
            <a:spLocks noGrp="1" noChangeArrowheads="1"/>
          </p:cNvSpPr>
          <p:nvPr>
            <p:ph type="title"/>
          </p:nvPr>
        </p:nvSpPr>
        <p:spPr>
          <a:xfrm>
            <a:off x="533400" y="304800"/>
            <a:ext cx="8153400" cy="1143000"/>
          </a:xfrm>
        </p:spPr>
        <p:txBody>
          <a:bodyPr/>
          <a:lstStyle/>
          <a:p>
            <a:pPr eaLnBrk="1" hangingPunct="1"/>
            <a:r>
              <a:rPr lang="en-US" dirty="0" smtClean="0"/>
              <a:t>Simple Substitution Cryptanalysis</a:t>
            </a:r>
            <a:endParaRPr lang="en-US" dirty="0"/>
          </a:p>
        </p:txBody>
      </p:sp>
      <p:sp>
        <p:nvSpPr>
          <p:cNvPr id="176131" name="Rectangle 3"/>
          <p:cNvSpPr>
            <a:spLocks noGrp="1" noChangeArrowheads="1"/>
          </p:cNvSpPr>
          <p:nvPr>
            <p:ph type="body" idx="1"/>
          </p:nvPr>
        </p:nvSpPr>
        <p:spPr>
          <a:xfrm>
            <a:off x="533400" y="1676400"/>
            <a:ext cx="8001000" cy="1905000"/>
          </a:xfrm>
        </p:spPr>
        <p:txBody>
          <a:bodyPr/>
          <a:lstStyle/>
          <a:p>
            <a:pPr eaLnBrk="1" hangingPunct="1"/>
            <a:r>
              <a:rPr lang="en-US" dirty="0" smtClean="0"/>
              <a:t>Cannot try all simple substitution keys</a:t>
            </a:r>
          </a:p>
          <a:p>
            <a:pPr eaLnBrk="1" hangingPunct="1"/>
            <a:r>
              <a:rPr lang="en-US" dirty="0" smtClean="0"/>
              <a:t>Can we be more clever?</a:t>
            </a:r>
          </a:p>
          <a:p>
            <a:pPr eaLnBrk="1" hangingPunct="1"/>
            <a:r>
              <a:rPr lang="en-US" dirty="0" smtClean="0"/>
              <a:t>Yes! Use English letter frequencies</a:t>
            </a:r>
            <a:endParaRPr lang="en-US" baseline="30000" dirty="0" smtClean="0"/>
          </a:p>
        </p:txBody>
      </p:sp>
      <p:graphicFrame>
        <p:nvGraphicFramePr>
          <p:cNvPr id="176133" name="Object 2"/>
          <p:cNvGraphicFramePr>
            <a:graphicFrameLocks noChangeAspect="1"/>
          </p:cNvGraphicFramePr>
          <p:nvPr>
            <p:extLst>
              <p:ext uri="{D42A27DB-BD31-4B8C-83A1-F6EECF244321}">
                <p14:modId xmlns:p14="http://schemas.microsoft.com/office/powerpoint/2010/main" val="90969238"/>
              </p:ext>
            </p:extLst>
          </p:nvPr>
        </p:nvGraphicFramePr>
        <p:xfrm>
          <a:off x="152400" y="3476625"/>
          <a:ext cx="8686800" cy="2771775"/>
        </p:xfrm>
        <a:graphic>
          <a:graphicData uri="http://schemas.openxmlformats.org/presentationml/2006/ole">
            <mc:AlternateContent xmlns:mc="http://schemas.openxmlformats.org/markup-compatibility/2006">
              <mc:Choice xmlns:v="urn:schemas-microsoft-com:vml" Requires="v">
                <p:oleObj spid="_x0000_s1174" name="Chart" r:id="rId4" imgW="16548100" imgH="5283200" progId="MSGraph.Chart.8">
                  <p:embed followColorScheme="full"/>
                </p:oleObj>
              </mc:Choice>
              <mc:Fallback>
                <p:oleObj name="Chart" r:id="rId4" imgW="16548100" imgH="5283200" progId="MSGraph.Chart.8">
                  <p:embed followColorScheme="full"/>
                  <p:pic>
                    <p:nvPicPr>
                      <p:cNvPr id="0" name=""/>
                      <p:cNvPicPr>
                        <a:picLocks noChangeAspect="1" noChangeArrowheads="1"/>
                      </p:cNvPicPr>
                      <p:nvPr/>
                    </p:nvPicPr>
                    <p:blipFill>
                      <a:blip r:embed="rId5"/>
                      <a:srcRect/>
                      <a:stretch>
                        <a:fillRect/>
                      </a:stretch>
                    </p:blipFill>
                    <p:spPr bwMode="auto">
                      <a:xfrm>
                        <a:off x="152400" y="3476625"/>
                        <a:ext cx="86868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4"/>
          </p:nvPr>
        </p:nvSpPr>
        <p:spPr/>
        <p:txBody>
          <a:bodyPr/>
          <a:lstStyle/>
          <a:p>
            <a:fld id="{E4131050-4FF2-0646-B549-420EB1446C49}" type="slidenum">
              <a:rPr lang="en-US" smtClean="0"/>
              <a:pPr/>
              <a:t>27</a:t>
            </a:fld>
            <a:endParaRPr lang="en-US"/>
          </a:p>
        </p:txBody>
      </p:sp>
    </p:spTree>
    <p:extLst>
      <p:ext uri="{BB962C8B-B14F-4D97-AF65-F5344CB8AC3E}">
        <p14:creationId xmlns:p14="http://schemas.microsoft.com/office/powerpoint/2010/main" val="893221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OleChart spid="1761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Substitution</a:t>
            </a:r>
            <a:endParaRPr lang="en-US" dirty="0"/>
          </a:p>
        </p:txBody>
      </p:sp>
      <p:sp>
        <p:nvSpPr>
          <p:cNvPr id="3" name="Content Placeholder 2"/>
          <p:cNvSpPr>
            <a:spLocks noGrp="1"/>
          </p:cNvSpPr>
          <p:nvPr>
            <p:ph idx="1"/>
          </p:nvPr>
        </p:nvSpPr>
        <p:spPr/>
        <p:txBody>
          <a:bodyPr/>
          <a:lstStyle/>
          <a:p>
            <a:r>
              <a:rPr lang="en-US" dirty="0" smtClean="0"/>
              <a:t>Trudy can use frequency counts to break simple substitution cipher</a:t>
            </a:r>
          </a:p>
          <a:p>
            <a:r>
              <a:rPr lang="en-US" dirty="0" smtClean="0"/>
              <a:t>Most common letter in English is “E”</a:t>
            </a:r>
          </a:p>
          <a:p>
            <a:pPr lvl="1"/>
            <a:r>
              <a:rPr lang="en-US" dirty="0" smtClean="0"/>
              <a:t>So, most common letter in </a:t>
            </a:r>
            <a:r>
              <a:rPr lang="en-US" dirty="0" err="1" smtClean="0"/>
              <a:t>ciphertext</a:t>
            </a:r>
            <a:r>
              <a:rPr lang="en-US" dirty="0" smtClean="0"/>
              <a:t> probably corresponds to plaintext “E”</a:t>
            </a:r>
          </a:p>
          <a:p>
            <a:r>
              <a:rPr lang="en-US" dirty="0" smtClean="0"/>
              <a:t>Next is “A” then “T” </a:t>
            </a:r>
            <a:r>
              <a:rPr lang="en-US" dirty="0" smtClean="0"/>
              <a:t>then</a:t>
            </a:r>
            <a:r>
              <a:rPr lang="is-IS" dirty="0" smtClean="0"/>
              <a:t>…</a:t>
            </a:r>
            <a:endParaRPr lang="is-IS" dirty="0" smtClean="0"/>
          </a:p>
          <a:p>
            <a:pPr lvl="1"/>
            <a:r>
              <a:rPr lang="is-IS" dirty="0" smtClean="0"/>
              <a:t>Some work, and trial-and-error required</a:t>
            </a:r>
          </a:p>
          <a:p>
            <a:pPr lvl="1"/>
            <a:r>
              <a:rPr lang="is-IS" dirty="0" smtClean="0"/>
              <a:t>But statistical analysis can succeed</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28</a:t>
            </a:fld>
            <a:endParaRPr lang="en-US"/>
          </a:p>
        </p:txBody>
      </p:sp>
    </p:spTree>
    <p:extLst>
      <p:ext uri="{BB962C8B-B14F-4D97-AF65-F5344CB8AC3E}">
        <p14:creationId xmlns:p14="http://schemas.microsoft.com/office/powerpoint/2010/main" val="37037197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Homophonic Substitution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a:t>A</a:t>
            </a:r>
            <a:r>
              <a:rPr lang="en-US" dirty="0" smtClean="0"/>
              <a:t>dvantage of homophonic substitution?</a:t>
            </a:r>
          </a:p>
          <a:p>
            <a:r>
              <a:rPr lang="en-US" dirty="0" smtClean="0"/>
              <a:t>Suppose 3 </a:t>
            </a:r>
            <a:r>
              <a:rPr lang="en-US" dirty="0" err="1" smtClean="0"/>
              <a:t>ciphertexts</a:t>
            </a:r>
            <a:r>
              <a:rPr lang="en-US" dirty="0" smtClean="0"/>
              <a:t> map to “E”</a:t>
            </a:r>
          </a:p>
          <a:p>
            <a:pPr lvl="1"/>
            <a:r>
              <a:rPr lang="en-US" dirty="0" smtClean="0"/>
              <a:t>Each time “E” is to be encrypted, randomly choose from the 3 </a:t>
            </a:r>
            <a:r>
              <a:rPr lang="en-US" dirty="0" err="1" smtClean="0"/>
              <a:t>ciphertexts</a:t>
            </a:r>
            <a:endParaRPr lang="en-US" dirty="0" smtClean="0"/>
          </a:p>
          <a:p>
            <a:r>
              <a:rPr lang="en-US" dirty="0" smtClean="0"/>
              <a:t>Then </a:t>
            </a:r>
            <a:r>
              <a:rPr lang="en-US" dirty="0" err="1" smtClean="0"/>
              <a:t>ciphertext</a:t>
            </a:r>
            <a:r>
              <a:rPr lang="en-US" dirty="0" smtClean="0"/>
              <a:t> stats more uniform</a:t>
            </a:r>
          </a:p>
          <a:p>
            <a:pPr lvl="1"/>
            <a:r>
              <a:rPr lang="en-US" dirty="0" smtClean="0"/>
              <a:t>Harder for Trudy to determine plaintext letters from </a:t>
            </a:r>
            <a:r>
              <a:rPr lang="en-US" dirty="0" err="1" smtClean="0"/>
              <a:t>ciphertext</a:t>
            </a:r>
            <a:endParaRPr lang="en-US" dirty="0" smtClean="0"/>
          </a:p>
          <a:p>
            <a:pPr lvl="1"/>
            <a:r>
              <a:rPr lang="en-US" dirty="0" smtClean="0"/>
              <a:t>But still easy to decrypt message with knowledge of the key</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29</a:t>
            </a:fld>
            <a:endParaRPr lang="en-US"/>
          </a:p>
        </p:txBody>
      </p:sp>
    </p:spTree>
    <p:extLst>
      <p:ext uri="{BB962C8B-B14F-4D97-AF65-F5344CB8AC3E}">
        <p14:creationId xmlns:p14="http://schemas.microsoft.com/office/powerpoint/2010/main" val="14022460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00200"/>
            <a:ext cx="7772400" cy="1143000"/>
          </a:xfrm>
        </p:spPr>
        <p:txBody>
          <a:bodyPr/>
          <a:lstStyle/>
          <a:p>
            <a:pPr eaLnBrk="1" hangingPunct="1"/>
            <a:r>
              <a:rPr lang="en-US" dirty="0" smtClean="0"/>
              <a:t>HMM for English Text Analysis</a:t>
            </a:r>
          </a:p>
        </p:txBody>
      </p:sp>
      <p:sp>
        <p:nvSpPr>
          <p:cNvPr id="5" name="Footer Placeholder 4"/>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3</a:t>
            </a:fld>
            <a:endParaRPr lang="en-US"/>
          </a:p>
        </p:txBody>
      </p:sp>
      <p:sp>
        <p:nvSpPr>
          <p:cNvPr id="7" name="TextBox 4"/>
          <p:cNvSpPr txBox="1">
            <a:spLocks noChangeArrowheads="1"/>
          </p:cNvSpPr>
          <p:nvPr/>
        </p:nvSpPr>
        <p:spPr bwMode="auto">
          <a:xfrm>
            <a:off x="1066800" y="3515380"/>
            <a:ext cx="7010400" cy="523220"/>
          </a:xfrm>
          <a:prstGeom prst="rect">
            <a:avLst/>
          </a:prstGeom>
          <a:noFill/>
          <a:ln w="9525">
            <a:noFill/>
            <a:miter lim="800000"/>
            <a:headEnd/>
            <a:tailEnd/>
          </a:ln>
        </p:spPr>
        <p:txBody>
          <a:bodyPr wrap="square">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endParaRPr lang="en-US" sz="2800" dirty="0">
              <a:solidFill>
                <a:schemeClr val="tx1">
                  <a:tint val="75000"/>
                </a:schemeClr>
              </a:solidFill>
              <a:latin typeface="Comic Sans MS"/>
              <a:cs typeface="Comic Sans MS"/>
            </a:endParaRPr>
          </a:p>
        </p:txBody>
      </p:sp>
    </p:spTree>
    <p:extLst>
      <p:ext uri="{BB962C8B-B14F-4D97-AF65-F5344CB8AC3E}">
        <p14:creationId xmlns:p14="http://schemas.microsoft.com/office/powerpoint/2010/main" val="31512312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Substitution</a:t>
            </a:r>
            <a:endParaRPr lang="en-US" dirty="0"/>
          </a:p>
        </p:txBody>
      </p:sp>
      <p:sp>
        <p:nvSpPr>
          <p:cNvPr id="3" name="Content Placeholder 2"/>
          <p:cNvSpPr>
            <a:spLocks noGrp="1"/>
          </p:cNvSpPr>
          <p:nvPr>
            <p:ph idx="1"/>
          </p:nvPr>
        </p:nvSpPr>
        <p:spPr/>
        <p:txBody>
          <a:bodyPr/>
          <a:lstStyle/>
          <a:p>
            <a:r>
              <a:rPr lang="en-US" dirty="0" smtClean="0"/>
              <a:t>Hill climb to break simple substitution</a:t>
            </a:r>
          </a:p>
          <a:p>
            <a:r>
              <a:rPr lang="en-US" dirty="0" smtClean="0"/>
              <a:t>Three things we must be able to do</a:t>
            </a:r>
            <a:r>
              <a:rPr lang="is-IS" dirty="0" smtClean="0"/>
              <a:t>…</a:t>
            </a:r>
          </a:p>
          <a:p>
            <a:pPr marL="971550" lvl="1" indent="-514350">
              <a:buFont typeface="+mj-lt"/>
              <a:buAutoNum type="arabicPeriod"/>
            </a:pPr>
            <a:r>
              <a:rPr lang="is-IS" dirty="0" smtClean="0"/>
              <a:t>Make initial guess for putative key</a:t>
            </a:r>
          </a:p>
          <a:p>
            <a:pPr marL="971550" lvl="1" indent="-514350">
              <a:buFont typeface="+mj-lt"/>
              <a:buAutoNum type="arabicPeriod"/>
            </a:pPr>
            <a:r>
              <a:rPr lang="is-IS" dirty="0" smtClean="0"/>
              <a:t>Modify putative key in systematic way</a:t>
            </a:r>
          </a:p>
          <a:p>
            <a:pPr marL="971550" lvl="1" indent="-514350">
              <a:buFont typeface="+mj-lt"/>
              <a:buAutoNum type="arabicPeriod"/>
            </a:pPr>
            <a:r>
              <a:rPr lang="is-IS" dirty="0" smtClean="0"/>
              <a:t>Score a putative key</a:t>
            </a:r>
          </a:p>
          <a:p>
            <a:r>
              <a:rPr lang="is-IS" dirty="0" smtClean="0"/>
              <a:t>Initial putative key? </a:t>
            </a:r>
          </a:p>
          <a:p>
            <a:pPr lvl="1"/>
            <a:r>
              <a:rPr lang="is-IS" dirty="0" smtClean="0"/>
              <a:t>Use letter frequency counts...</a:t>
            </a:r>
          </a:p>
          <a:p>
            <a:pPr lvl="1"/>
            <a:r>
              <a:rPr lang="is-IS" dirty="0" smtClean="0"/>
              <a:t>...since nothing better to start with</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30</a:t>
            </a:fld>
            <a:endParaRPr lang="en-US"/>
          </a:p>
        </p:txBody>
      </p:sp>
    </p:spTree>
    <p:extLst>
      <p:ext uri="{BB962C8B-B14F-4D97-AF65-F5344CB8AC3E}">
        <p14:creationId xmlns:p14="http://schemas.microsoft.com/office/powerpoint/2010/main" val="672291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Substitution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How to modify putative key?</a:t>
            </a:r>
          </a:p>
          <a:p>
            <a:pPr lvl="1"/>
            <a:r>
              <a:rPr lang="en-US" dirty="0" smtClean="0"/>
              <a:t>Let </a:t>
            </a:r>
            <a:r>
              <a:rPr lang="en-US" dirty="0" smtClean="0">
                <a:latin typeface="Arial"/>
                <a:cs typeface="Arial"/>
              </a:rPr>
              <a:t>K = (k</a:t>
            </a:r>
            <a:r>
              <a:rPr lang="en-US" baseline="-25000" dirty="0" smtClean="0">
                <a:latin typeface="Arial"/>
                <a:cs typeface="Arial"/>
              </a:rPr>
              <a:t>1</a:t>
            </a:r>
            <a:r>
              <a:rPr lang="en-US" dirty="0" smtClean="0">
                <a:latin typeface="Arial"/>
                <a:cs typeface="Arial"/>
              </a:rPr>
              <a:t>,k</a:t>
            </a:r>
            <a:r>
              <a:rPr lang="en-US" baseline="-25000" dirty="0" smtClean="0">
                <a:latin typeface="Arial"/>
                <a:cs typeface="Arial"/>
              </a:rPr>
              <a:t>2</a:t>
            </a:r>
            <a:r>
              <a:rPr lang="en-US" dirty="0" smtClean="0">
                <a:latin typeface="Arial"/>
                <a:cs typeface="Arial"/>
              </a:rPr>
              <a:t>,</a:t>
            </a:r>
            <a:r>
              <a:rPr lang="is-IS" dirty="0" smtClean="0">
                <a:latin typeface="Arial"/>
                <a:cs typeface="Arial"/>
              </a:rPr>
              <a:t>…,k</a:t>
            </a:r>
            <a:r>
              <a:rPr lang="is-IS" baseline="-25000" dirty="0" smtClean="0">
                <a:latin typeface="Arial"/>
                <a:cs typeface="Arial"/>
              </a:rPr>
              <a:t>26</a:t>
            </a:r>
            <a:r>
              <a:rPr lang="is-IS" dirty="0" smtClean="0">
                <a:latin typeface="Arial"/>
                <a:cs typeface="Arial"/>
              </a:rPr>
              <a:t>)</a:t>
            </a:r>
            <a:r>
              <a:rPr lang="is-IS" dirty="0" smtClean="0"/>
              <a:t> be key, then swap as...</a:t>
            </a: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r>
              <a:rPr lang="en-US" dirty="0" smtClean="0"/>
              <a:t>And restart each time score improves</a:t>
            </a:r>
            <a:endParaRPr lang="en-US" dirty="0"/>
          </a:p>
          <a:p>
            <a:endParaRPr lang="en-US" dirty="0" smtClean="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31</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895600"/>
            <a:ext cx="5778500" cy="2400300"/>
          </a:xfrm>
          <a:prstGeom prst="rect">
            <a:avLst/>
          </a:prstGeom>
        </p:spPr>
      </p:pic>
    </p:spTree>
    <p:extLst>
      <p:ext uri="{BB962C8B-B14F-4D97-AF65-F5344CB8AC3E}">
        <p14:creationId xmlns:p14="http://schemas.microsoft.com/office/powerpoint/2010/main" val="42760507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Substitution</a:t>
            </a:r>
            <a:endParaRPr lang="en-US" dirty="0"/>
          </a:p>
        </p:txBody>
      </p:sp>
      <p:sp>
        <p:nvSpPr>
          <p:cNvPr id="3" name="Content Placeholder 2"/>
          <p:cNvSpPr>
            <a:spLocks noGrp="1"/>
          </p:cNvSpPr>
          <p:nvPr>
            <p:ph idx="1"/>
          </p:nvPr>
        </p:nvSpPr>
        <p:spPr/>
        <p:txBody>
          <a:bodyPr/>
          <a:lstStyle/>
          <a:p>
            <a:r>
              <a:rPr lang="en-US" dirty="0" smtClean="0"/>
              <a:t>How to score a putative key?</a:t>
            </a:r>
          </a:p>
          <a:p>
            <a:pPr lvl="1"/>
            <a:r>
              <a:rPr lang="en-US" dirty="0" smtClean="0"/>
              <a:t>Dictionary words in putative decryption?</a:t>
            </a:r>
          </a:p>
          <a:p>
            <a:pPr lvl="1"/>
            <a:r>
              <a:rPr lang="en-US" dirty="0" smtClean="0"/>
              <a:t>Better way is to use English digraphs</a:t>
            </a:r>
          </a:p>
          <a:p>
            <a:endParaRPr lang="en-US" dirty="0" smtClean="0"/>
          </a:p>
          <a:p>
            <a:endParaRPr lang="en-US" dirty="0"/>
          </a:p>
          <a:p>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32</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64990"/>
            <a:ext cx="6866398" cy="2983410"/>
          </a:xfrm>
          <a:prstGeom prst="rect">
            <a:avLst/>
          </a:prstGeom>
        </p:spPr>
      </p:pic>
    </p:spTree>
    <p:extLst>
      <p:ext uri="{BB962C8B-B14F-4D97-AF65-F5344CB8AC3E}">
        <p14:creationId xmlns:p14="http://schemas.microsoft.com/office/powerpoint/2010/main" val="450093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err="1" smtClean="0"/>
              <a:t>Jakobsen’s</a:t>
            </a:r>
            <a:r>
              <a:rPr lang="en-US" dirty="0" smtClean="0"/>
              <a:t> Algorithm</a:t>
            </a:r>
            <a:endParaRPr lang="en-US" dirty="0"/>
          </a:p>
        </p:txBody>
      </p:sp>
      <p:sp>
        <p:nvSpPr>
          <p:cNvPr id="3" name="Content Placeholder 2"/>
          <p:cNvSpPr>
            <a:spLocks noGrp="1"/>
          </p:cNvSpPr>
          <p:nvPr>
            <p:ph idx="1"/>
          </p:nvPr>
        </p:nvSpPr>
        <p:spPr>
          <a:xfrm>
            <a:off x="685800" y="1524000"/>
            <a:ext cx="7924800" cy="4724400"/>
          </a:xfrm>
        </p:spPr>
        <p:txBody>
          <a:bodyPr/>
          <a:lstStyle/>
          <a:p>
            <a:pPr>
              <a:lnSpc>
                <a:spcPct val="90000"/>
              </a:lnSpc>
            </a:pPr>
            <a:r>
              <a:rPr lang="en-US" dirty="0"/>
              <a:t>F</a:t>
            </a:r>
            <a:r>
              <a:rPr lang="en-US" dirty="0" smtClean="0"/>
              <a:t>ast hill climb attack on simple substitution cipher</a:t>
            </a:r>
          </a:p>
          <a:p>
            <a:pPr>
              <a:lnSpc>
                <a:spcPct val="90000"/>
              </a:lnSpc>
            </a:pPr>
            <a:r>
              <a:rPr lang="en-US" dirty="0" smtClean="0"/>
              <a:t>Uses approach just described</a:t>
            </a:r>
            <a:r>
              <a:rPr lang="is-IS" dirty="0" smtClean="0"/>
              <a:t>…</a:t>
            </a:r>
          </a:p>
          <a:p>
            <a:pPr>
              <a:lnSpc>
                <a:spcPct val="90000"/>
              </a:lnSpc>
            </a:pPr>
            <a:r>
              <a:rPr lang="is-IS" dirty="0" smtClean="0"/>
              <a:t>But with a clever scoring algorithm</a:t>
            </a:r>
          </a:p>
          <a:p>
            <a:pPr>
              <a:lnSpc>
                <a:spcPct val="90000"/>
              </a:lnSpc>
            </a:pPr>
            <a:r>
              <a:rPr lang="en-US" dirty="0" smtClean="0"/>
              <a:t>Example using 8-letter alphabet:          </a:t>
            </a:r>
            <a:r>
              <a:rPr lang="en-US" dirty="0" smtClean="0">
                <a:latin typeface="Arial"/>
                <a:cs typeface="Arial"/>
              </a:rPr>
              <a:t>E H I K L R S T</a:t>
            </a:r>
          </a:p>
          <a:p>
            <a:pPr>
              <a:lnSpc>
                <a:spcPct val="90000"/>
              </a:lnSpc>
            </a:pPr>
            <a:r>
              <a:rPr lang="en-US" dirty="0" smtClean="0"/>
              <a:t>Suppose </a:t>
            </a:r>
            <a:r>
              <a:rPr lang="en-US" dirty="0" err="1" smtClean="0"/>
              <a:t>ciphertext</a:t>
            </a:r>
            <a:r>
              <a:rPr lang="en-US" dirty="0" smtClean="0"/>
              <a:t> is </a:t>
            </a:r>
          </a:p>
          <a:p>
            <a:pPr marL="0" indent="0">
              <a:lnSpc>
                <a:spcPct val="90000"/>
              </a:lnSpc>
              <a:buNone/>
            </a:pPr>
            <a:r>
              <a:rPr lang="en-US" sz="2400" dirty="0">
                <a:latin typeface="Arial"/>
                <a:cs typeface="Arial"/>
              </a:rPr>
              <a:t>HTHEIHEILIRKSHEIRLHKTISRRKSIIKLIEHTTRLHKTIS</a:t>
            </a:r>
            <a:r>
              <a:rPr lang="en-US" dirty="0"/>
              <a:t> </a:t>
            </a:r>
            <a:endParaRPr lang="en-US" dirty="0" smtClean="0"/>
          </a:p>
          <a:p>
            <a:pPr>
              <a:lnSpc>
                <a:spcPct val="90000"/>
              </a:lnSpc>
            </a:pPr>
            <a:r>
              <a:rPr lang="en-US" dirty="0" smtClean="0"/>
              <a:t>Initial key based on frequency counts</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33</a:t>
            </a:fld>
            <a:endParaRPr lang="en-US"/>
          </a:p>
        </p:txBody>
      </p:sp>
    </p:spTree>
    <p:extLst>
      <p:ext uri="{BB962C8B-B14F-4D97-AF65-F5344CB8AC3E}">
        <p14:creationId xmlns:p14="http://schemas.microsoft.com/office/powerpoint/2010/main" val="42477489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Jakobsen’s</a:t>
            </a:r>
            <a:r>
              <a:rPr lang="en-US" dirty="0" smtClean="0"/>
              <a:t> Algorithm</a:t>
            </a:r>
            <a:endParaRPr lang="en-US" dirty="0"/>
          </a:p>
        </p:txBody>
      </p:sp>
      <p:sp>
        <p:nvSpPr>
          <p:cNvPr id="3" name="Content Placeholder 2"/>
          <p:cNvSpPr>
            <a:spLocks noGrp="1"/>
          </p:cNvSpPr>
          <p:nvPr>
            <p:ph idx="1"/>
          </p:nvPr>
        </p:nvSpPr>
        <p:spPr>
          <a:xfrm>
            <a:off x="685800" y="1600200"/>
            <a:ext cx="7924800" cy="4495800"/>
          </a:xfrm>
        </p:spPr>
        <p:txBody>
          <a:bodyPr/>
          <a:lstStyle/>
          <a:p>
            <a:r>
              <a:rPr lang="en-US" dirty="0" smtClean="0"/>
              <a:t>Suppose </a:t>
            </a:r>
            <a:r>
              <a:rPr lang="en-US" dirty="0" err="1" smtClean="0"/>
              <a:t>ciphertext</a:t>
            </a:r>
            <a:r>
              <a:rPr lang="en-US" dirty="0" smtClean="0"/>
              <a:t> is </a:t>
            </a:r>
          </a:p>
          <a:p>
            <a:pPr marL="0" indent="0">
              <a:buNone/>
            </a:pPr>
            <a:r>
              <a:rPr lang="en-US" sz="2400" dirty="0">
                <a:latin typeface="Arial"/>
                <a:cs typeface="Arial"/>
              </a:rPr>
              <a:t>HTHEIHEILIRKSHEIRLHKTISRRKSIIKLIEHTTRLHKTIS</a:t>
            </a:r>
            <a:r>
              <a:rPr lang="en-US" dirty="0"/>
              <a:t> </a:t>
            </a:r>
            <a:endParaRPr lang="en-US" dirty="0" smtClean="0"/>
          </a:p>
          <a:p>
            <a:r>
              <a:rPr lang="en-US" dirty="0" smtClean="0"/>
              <a:t>Initial key based on frequency counts</a:t>
            </a:r>
          </a:p>
          <a:p>
            <a:pPr marL="0" indent="0">
              <a:buNone/>
            </a:pPr>
            <a:r>
              <a:rPr lang="fi-FI" dirty="0" smtClean="0"/>
              <a:t>	</a:t>
            </a:r>
            <a:r>
              <a:rPr lang="fi-FI" dirty="0" smtClean="0">
                <a:latin typeface="Arial"/>
                <a:cs typeface="Arial"/>
              </a:rPr>
              <a:t>E H I K L R S T</a:t>
            </a:r>
            <a:r>
              <a:rPr lang="fi-FI" dirty="0" smtClean="0"/>
              <a:t> </a:t>
            </a:r>
            <a:endParaRPr lang="fi-FI" dirty="0"/>
          </a:p>
          <a:p>
            <a:pPr marL="0" indent="0">
              <a:buNone/>
            </a:pPr>
            <a:r>
              <a:rPr lang="fi-FI" dirty="0" smtClean="0"/>
              <a:t>	</a:t>
            </a:r>
            <a:r>
              <a:rPr lang="fi-FI" sz="3600" dirty="0" smtClean="0">
                <a:latin typeface="Arial"/>
                <a:cs typeface="Arial"/>
              </a:rPr>
              <a:t>4 7 9 5 4 5 4 5</a:t>
            </a:r>
            <a:r>
              <a:rPr lang="fi-FI" sz="3600" dirty="0" smtClean="0"/>
              <a:t> </a:t>
            </a:r>
            <a:endParaRPr lang="fi-FI" dirty="0"/>
          </a:p>
          <a:p>
            <a:r>
              <a:rPr lang="en-US" dirty="0" smtClean="0"/>
              <a:t>So, we choose initial key</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34</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134052"/>
            <a:ext cx="4442343" cy="1190548"/>
          </a:xfrm>
          <a:prstGeom prst="rect">
            <a:avLst/>
          </a:prstGeom>
        </p:spPr>
      </p:pic>
    </p:spTree>
    <p:extLst>
      <p:ext uri="{BB962C8B-B14F-4D97-AF65-F5344CB8AC3E}">
        <p14:creationId xmlns:p14="http://schemas.microsoft.com/office/powerpoint/2010/main" val="3928894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Jakobsen’s</a:t>
            </a:r>
            <a:r>
              <a:rPr lang="en-US" dirty="0" smtClean="0"/>
              <a:t> Algorithm</a:t>
            </a:r>
            <a:endParaRPr lang="en-US" dirty="0"/>
          </a:p>
        </p:txBody>
      </p:sp>
      <p:sp>
        <p:nvSpPr>
          <p:cNvPr id="3" name="Content Placeholder 2"/>
          <p:cNvSpPr>
            <a:spLocks noGrp="1"/>
          </p:cNvSpPr>
          <p:nvPr>
            <p:ph idx="1"/>
          </p:nvPr>
        </p:nvSpPr>
        <p:spPr>
          <a:xfrm>
            <a:off x="533400" y="1600200"/>
            <a:ext cx="8229600" cy="4419600"/>
          </a:xfrm>
        </p:spPr>
        <p:txBody>
          <a:bodyPr/>
          <a:lstStyle/>
          <a:p>
            <a:r>
              <a:rPr lang="en-US" dirty="0" smtClean="0"/>
              <a:t>Using this key and </a:t>
            </a:r>
            <a:r>
              <a:rPr lang="en-US" dirty="0" err="1" smtClean="0"/>
              <a:t>ciphertext</a:t>
            </a:r>
            <a:r>
              <a:rPr lang="en-US" dirty="0" smtClean="0"/>
              <a:t> </a:t>
            </a:r>
          </a:p>
          <a:p>
            <a:pPr marL="0" indent="0">
              <a:buNone/>
            </a:pPr>
            <a:r>
              <a:rPr lang="en-US" sz="2400" dirty="0" smtClean="0">
                <a:latin typeface="Arial"/>
                <a:cs typeface="Arial"/>
              </a:rPr>
              <a:t>HTHEIHEILIRKSHEIRLHKTISRRKSIIKLIEHTTRLHKTIS</a:t>
            </a:r>
            <a:endParaRPr lang="en-US" sz="2400" dirty="0"/>
          </a:p>
          <a:p>
            <a:r>
              <a:rPr lang="en-US" dirty="0" smtClean="0"/>
              <a:t>Then, putative decryption is</a:t>
            </a:r>
          </a:p>
          <a:p>
            <a:pPr marL="0" indent="0">
              <a:buNone/>
            </a:pPr>
            <a:r>
              <a:rPr lang="en-US" sz="2400" dirty="0">
                <a:latin typeface="Arial"/>
                <a:cs typeface="Arial"/>
              </a:rPr>
              <a:t>TRTHETHEKESILTHESKTIRELSSILEEIKEHTRRSKTIREL </a:t>
            </a:r>
            <a:endParaRPr lang="en-US" dirty="0"/>
          </a:p>
          <a:p>
            <a:r>
              <a:rPr lang="en-US" dirty="0" smtClean="0"/>
              <a:t>“Plaintext” digraph distribution matrix</a:t>
            </a:r>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35</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4267200"/>
            <a:ext cx="3467100" cy="2590800"/>
          </a:xfrm>
          <a:prstGeom prst="rect">
            <a:avLst/>
          </a:prstGeom>
        </p:spPr>
      </p:pic>
    </p:spTree>
    <p:extLst>
      <p:ext uri="{BB962C8B-B14F-4D97-AF65-F5344CB8AC3E}">
        <p14:creationId xmlns:p14="http://schemas.microsoft.com/office/powerpoint/2010/main" val="9328065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Jakobsen’s</a:t>
            </a:r>
            <a:r>
              <a:rPr lang="en-US" dirty="0" smtClean="0"/>
              <a:t> Algorithm</a:t>
            </a:r>
            <a:endParaRPr lang="en-US" dirty="0"/>
          </a:p>
        </p:txBody>
      </p:sp>
      <p:sp>
        <p:nvSpPr>
          <p:cNvPr id="3" name="Content Placeholder 2"/>
          <p:cNvSpPr>
            <a:spLocks noGrp="1"/>
          </p:cNvSpPr>
          <p:nvPr>
            <p:ph idx="1"/>
          </p:nvPr>
        </p:nvSpPr>
        <p:spPr/>
        <p:txBody>
          <a:bodyPr/>
          <a:lstStyle/>
          <a:p>
            <a:r>
              <a:rPr lang="en-US" dirty="0" smtClean="0"/>
              <a:t>If instead, putative key is</a:t>
            </a:r>
          </a:p>
          <a:p>
            <a:endParaRPr lang="en-US" dirty="0"/>
          </a:p>
          <a:p>
            <a:endParaRPr lang="en-US" dirty="0" smtClean="0"/>
          </a:p>
          <a:p>
            <a:r>
              <a:rPr lang="en-US" dirty="0" smtClean="0"/>
              <a:t>Then digraph distribution matrix is</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36</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362200"/>
            <a:ext cx="3988191" cy="10668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064000"/>
            <a:ext cx="3429000" cy="2641600"/>
          </a:xfrm>
          <a:prstGeom prst="rect">
            <a:avLst/>
          </a:prstGeom>
        </p:spPr>
      </p:pic>
    </p:spTree>
    <p:extLst>
      <p:ext uri="{BB962C8B-B14F-4D97-AF65-F5344CB8AC3E}">
        <p14:creationId xmlns:p14="http://schemas.microsoft.com/office/powerpoint/2010/main" val="32112314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876800" cy="1295400"/>
          </a:xfrm>
        </p:spPr>
        <p:txBody>
          <a:bodyPr/>
          <a:lstStyle/>
          <a:p>
            <a:r>
              <a:rPr lang="en-US" dirty="0" err="1" smtClean="0"/>
              <a:t>Jakobsen’s</a:t>
            </a:r>
            <a:r>
              <a:rPr lang="en-US" dirty="0" smtClean="0"/>
              <a:t> Algorithm</a:t>
            </a:r>
            <a:endParaRPr lang="en-US" dirty="0"/>
          </a:p>
        </p:txBody>
      </p:sp>
      <p:sp>
        <p:nvSpPr>
          <p:cNvPr id="3" name="Content Placeholder 2"/>
          <p:cNvSpPr>
            <a:spLocks noGrp="1"/>
          </p:cNvSpPr>
          <p:nvPr>
            <p:ph idx="1"/>
          </p:nvPr>
        </p:nvSpPr>
        <p:spPr/>
        <p:txBody>
          <a:bodyPr/>
          <a:lstStyle/>
          <a:p>
            <a:r>
              <a:rPr lang="en-US" dirty="0" smtClean="0"/>
              <a:t>Key: 		Matrix:</a:t>
            </a:r>
          </a:p>
          <a:p>
            <a:endParaRPr lang="en-US" dirty="0"/>
          </a:p>
          <a:p>
            <a:pPr marL="0" indent="0">
              <a:buNone/>
            </a:pPr>
            <a:endParaRPr lang="en-US" dirty="0" smtClean="0"/>
          </a:p>
          <a:p>
            <a:r>
              <a:rPr lang="en-US" dirty="0" smtClean="0"/>
              <a:t>Key: 		Matrix:</a:t>
            </a:r>
          </a:p>
          <a:p>
            <a:endParaRPr lang="en-US" dirty="0"/>
          </a:p>
          <a:p>
            <a:endParaRPr lang="en-US" dirty="0" smtClean="0"/>
          </a:p>
          <a:p>
            <a:r>
              <a:rPr lang="en-US" dirty="0" smtClean="0"/>
              <a:t>What’s going on ??? </a:t>
            </a:r>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37</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03" y="2286000"/>
            <a:ext cx="3980597" cy="10668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609600"/>
            <a:ext cx="3059204" cy="2285999"/>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114800"/>
            <a:ext cx="3759591" cy="1005652"/>
          </a:xfrm>
          <a:prstGeom prst="rect">
            <a:avLst/>
          </a:prstGeom>
        </p:spPr>
      </p:pic>
      <p:pic>
        <p:nvPicPr>
          <p:cNvPr id="9" name="Picture 8"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3048000"/>
            <a:ext cx="2967403" cy="2286000"/>
          </a:xfrm>
          <a:prstGeom prst="rect">
            <a:avLst/>
          </a:prstGeom>
        </p:spPr>
      </p:pic>
    </p:spTree>
    <p:extLst>
      <p:ext uri="{BB962C8B-B14F-4D97-AF65-F5344CB8AC3E}">
        <p14:creationId xmlns:p14="http://schemas.microsoft.com/office/powerpoint/2010/main" val="22808533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Jakobsen’s</a:t>
            </a:r>
            <a:r>
              <a:rPr lang="en-US" dirty="0" smtClean="0"/>
              <a:t> Algorithm</a:t>
            </a:r>
            <a:endParaRPr lang="en-US" dirty="0"/>
          </a:p>
        </p:txBody>
      </p:sp>
      <p:sp>
        <p:nvSpPr>
          <p:cNvPr id="3" name="Content Placeholder 2"/>
          <p:cNvSpPr>
            <a:spLocks noGrp="1"/>
          </p:cNvSpPr>
          <p:nvPr>
            <p:ph idx="1"/>
          </p:nvPr>
        </p:nvSpPr>
        <p:spPr/>
        <p:txBody>
          <a:bodyPr/>
          <a:lstStyle/>
          <a:p>
            <a:r>
              <a:rPr lang="en-US" dirty="0" smtClean="0"/>
              <a:t>Swap 1</a:t>
            </a:r>
            <a:r>
              <a:rPr lang="en-US" baseline="30000" dirty="0" smtClean="0"/>
              <a:t>st</a:t>
            </a:r>
            <a:r>
              <a:rPr lang="en-US" dirty="0" smtClean="0"/>
              <a:t> and 2</a:t>
            </a:r>
            <a:r>
              <a:rPr lang="en-US" baseline="30000" dirty="0" smtClean="0"/>
              <a:t>nd</a:t>
            </a:r>
            <a:r>
              <a:rPr lang="en-US" dirty="0" smtClean="0"/>
              <a:t> elements of key</a:t>
            </a:r>
            <a:r>
              <a:rPr lang="is-IS" dirty="0" smtClean="0"/>
              <a:t>…</a:t>
            </a:r>
          </a:p>
          <a:p>
            <a:r>
              <a:rPr lang="is-IS" dirty="0" smtClean="0"/>
              <a:t>Has effect of swapping </a:t>
            </a:r>
            <a:r>
              <a:rPr lang="en-US" dirty="0"/>
              <a:t>1</a:t>
            </a:r>
            <a:r>
              <a:rPr lang="en-US" baseline="30000" dirty="0"/>
              <a:t>st</a:t>
            </a:r>
            <a:r>
              <a:rPr lang="is-IS" dirty="0" smtClean="0"/>
              <a:t> and </a:t>
            </a:r>
            <a:r>
              <a:rPr lang="en-US" dirty="0"/>
              <a:t>2</a:t>
            </a:r>
            <a:r>
              <a:rPr lang="en-US" baseline="30000" dirty="0"/>
              <a:t>nd</a:t>
            </a:r>
            <a:r>
              <a:rPr lang="is-IS" dirty="0" smtClean="0"/>
              <a:t> rows </a:t>
            </a:r>
            <a:r>
              <a:rPr lang="is-IS" b="1" i="1" dirty="0" smtClean="0"/>
              <a:t>and</a:t>
            </a:r>
            <a:r>
              <a:rPr lang="is-IS" dirty="0" smtClean="0"/>
              <a:t> columns of digraph matrix </a:t>
            </a:r>
            <a:endParaRPr lang="en-US" dirty="0" smtClean="0"/>
          </a:p>
          <a:p>
            <a:r>
              <a:rPr lang="en-US" dirty="0" smtClean="0"/>
              <a:t>This makes </a:t>
            </a:r>
            <a:r>
              <a:rPr lang="en-US" dirty="0" err="1" smtClean="0"/>
              <a:t>Jakobsen’s</a:t>
            </a:r>
            <a:r>
              <a:rPr lang="en-US" dirty="0" smtClean="0"/>
              <a:t> algorithm fast</a:t>
            </a:r>
          </a:p>
          <a:p>
            <a:r>
              <a:rPr lang="en-US" dirty="0" smtClean="0"/>
              <a:t>No need to decrypt again when key is modified </a:t>
            </a:r>
            <a:r>
              <a:rPr lang="en-US" dirty="0">
                <a:sym typeface="Symbol" charset="2"/>
              </a:rPr>
              <a:t></a:t>
            </a:r>
            <a:r>
              <a:rPr lang="en-US" dirty="0" smtClean="0"/>
              <a:t> just swap rows/columns</a:t>
            </a:r>
          </a:p>
          <a:p>
            <a:r>
              <a:rPr lang="en-US" dirty="0" smtClean="0"/>
              <a:t>Very nice trick!</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38</a:t>
            </a:fld>
            <a:endParaRPr lang="en-US"/>
          </a:p>
        </p:txBody>
      </p:sp>
    </p:spTree>
    <p:extLst>
      <p:ext uri="{BB962C8B-B14F-4D97-AF65-F5344CB8AC3E}">
        <p14:creationId xmlns:p14="http://schemas.microsoft.com/office/powerpoint/2010/main" val="41021362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Jakobsen’s</a:t>
            </a:r>
            <a:r>
              <a:rPr lang="en-US" dirty="0" smtClean="0"/>
              <a:t> Algorith</a:t>
            </a:r>
            <a:r>
              <a:rPr lang="en-US" dirty="0"/>
              <a:t>m</a:t>
            </a:r>
          </a:p>
        </p:txBody>
      </p:sp>
      <p:sp>
        <p:nvSpPr>
          <p:cNvPr id="3" name="Content Placeholder 2"/>
          <p:cNvSpPr>
            <a:spLocks noGrp="1"/>
          </p:cNvSpPr>
          <p:nvPr>
            <p:ph idx="1"/>
          </p:nvPr>
        </p:nvSpPr>
        <p:spPr/>
        <p:txBody>
          <a:bodyPr/>
          <a:lstStyle/>
          <a:p>
            <a:r>
              <a:rPr lang="en-US" dirty="0" smtClean="0"/>
              <a:t>Let E be the expected digraph distribution matrix for English</a:t>
            </a:r>
          </a:p>
          <a:p>
            <a:r>
              <a:rPr lang="en-US" dirty="0" smtClean="0"/>
              <a:t>Given </a:t>
            </a:r>
            <a:r>
              <a:rPr lang="en-US" dirty="0" err="1" smtClean="0"/>
              <a:t>ciphertext</a:t>
            </a:r>
            <a:r>
              <a:rPr lang="en-US" dirty="0" smtClean="0"/>
              <a:t> C</a:t>
            </a:r>
            <a:r>
              <a:rPr lang="is-IS" dirty="0" smtClean="0"/>
              <a:t>…</a:t>
            </a:r>
          </a:p>
          <a:p>
            <a:r>
              <a:rPr lang="is-IS" dirty="0" smtClean="0"/>
              <a:t>Jakobsen’s Algorithm on next slide...</a:t>
            </a:r>
          </a:p>
          <a:p>
            <a:pPr lvl="1"/>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39</a:t>
            </a:fld>
            <a:endParaRPr lang="en-US"/>
          </a:p>
        </p:txBody>
      </p:sp>
    </p:spTree>
    <p:extLst>
      <p:ext uri="{BB962C8B-B14F-4D97-AF65-F5344CB8AC3E}">
        <p14:creationId xmlns:p14="http://schemas.microsoft.com/office/powerpoint/2010/main" val="4368255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Marvin the Martian</a:t>
            </a:r>
            <a:endParaRPr lang="en-US" dirty="0"/>
          </a:p>
        </p:txBody>
      </p:sp>
      <p:sp>
        <p:nvSpPr>
          <p:cNvPr id="3" name="Content Placeholder 2"/>
          <p:cNvSpPr>
            <a:spLocks noGrp="1"/>
          </p:cNvSpPr>
          <p:nvPr>
            <p:ph idx="1"/>
          </p:nvPr>
        </p:nvSpPr>
        <p:spPr/>
        <p:txBody>
          <a:bodyPr/>
          <a:lstStyle/>
          <a:p>
            <a:r>
              <a:rPr lang="en-US" dirty="0" smtClean="0"/>
              <a:t>Marvin the Martian arrives on earth</a:t>
            </a:r>
          </a:p>
          <a:p>
            <a:pPr lvl="1"/>
            <a:r>
              <a:rPr lang="en-US" dirty="0" smtClean="0"/>
              <a:t>Marvin sees written English text</a:t>
            </a:r>
          </a:p>
          <a:p>
            <a:pPr lvl="1"/>
            <a:r>
              <a:rPr lang="en-US" dirty="0" smtClean="0"/>
              <a:t>Wants to learn something about it</a:t>
            </a:r>
          </a:p>
          <a:p>
            <a:pPr lvl="1"/>
            <a:r>
              <a:rPr lang="en-US" dirty="0" smtClean="0"/>
              <a:t>Martians know HMMs, but not English</a:t>
            </a:r>
          </a:p>
          <a:p>
            <a:r>
              <a:rPr lang="en-US" dirty="0" smtClean="0"/>
              <a:t>So, strip out all non-letters, make all letters lower-case</a:t>
            </a:r>
          </a:p>
          <a:p>
            <a:pPr lvl="1"/>
            <a:r>
              <a:rPr lang="en-US" dirty="0" smtClean="0"/>
              <a:t>27 symbols (26 letters, word-space)</a:t>
            </a:r>
          </a:p>
          <a:p>
            <a:pPr lvl="1"/>
            <a:r>
              <a:rPr lang="en-US" dirty="0" smtClean="0"/>
              <a:t>Train HMM on long sequence of “symbols”</a:t>
            </a:r>
            <a:endParaRPr lang="en-US" dirty="0"/>
          </a:p>
        </p:txBody>
      </p:sp>
      <p:sp>
        <p:nvSpPr>
          <p:cNvPr id="4" name="Slide Number Placeholder 3"/>
          <p:cNvSpPr>
            <a:spLocks noGrp="1"/>
          </p:cNvSpPr>
          <p:nvPr>
            <p:ph type="sldNum" sz="quarter" idx="4"/>
          </p:nvPr>
        </p:nvSpPr>
        <p:spPr/>
        <p:txBody>
          <a:bodyPr/>
          <a:lstStyle/>
          <a:p>
            <a:fld id="{E4131050-4FF2-0646-B549-420EB1446C49}" type="slidenum">
              <a:rPr lang="en-US" smtClean="0"/>
              <a:pPr/>
              <a:t>4</a:t>
            </a:fld>
            <a:endParaRPr lang="en-US"/>
          </a:p>
        </p:txBody>
      </p:sp>
      <p:sp>
        <p:nvSpPr>
          <p:cNvPr id="5" name="Footer Placeholder 4"/>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Tree>
    <p:extLst>
      <p:ext uri="{BB962C8B-B14F-4D97-AF65-F5344CB8AC3E}">
        <p14:creationId xmlns:p14="http://schemas.microsoft.com/office/powerpoint/2010/main" val="34763867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Jakobsen’s</a:t>
            </a:r>
            <a:r>
              <a:rPr lang="en-US" dirty="0" smtClean="0"/>
              <a:t> Algorith</a:t>
            </a:r>
            <a:r>
              <a:rPr lang="en-US" dirty="0"/>
              <a:t>m</a:t>
            </a:r>
          </a:p>
        </p:txBody>
      </p:sp>
      <p:sp>
        <p:nvSpPr>
          <p:cNvPr id="3" name="Content Placeholder 2"/>
          <p:cNvSpPr>
            <a:spLocks noGrp="1"/>
          </p:cNvSpPr>
          <p:nvPr>
            <p:ph idx="1"/>
          </p:nvPr>
        </p:nvSpPr>
        <p:spPr>
          <a:xfrm>
            <a:off x="685800" y="1600200"/>
            <a:ext cx="7848600" cy="4419600"/>
          </a:xfrm>
        </p:spPr>
        <p:txBody>
          <a:bodyPr/>
          <a:lstStyle/>
          <a:p>
            <a:pPr marL="514350" indent="-514350">
              <a:buFont typeface="+mj-lt"/>
              <a:buAutoNum type="arabicPeriod"/>
            </a:pPr>
            <a:r>
              <a:rPr lang="is-IS" sz="2800" dirty="0" smtClean="0"/>
              <a:t>Choose initial K based on frequency </a:t>
            </a:r>
            <a:r>
              <a:rPr lang="en-US" sz="2800" dirty="0"/>
              <a:t>c</a:t>
            </a:r>
            <a:r>
              <a:rPr lang="is-IS" sz="2800" dirty="0" smtClean="0"/>
              <a:t>ounts</a:t>
            </a:r>
          </a:p>
          <a:p>
            <a:pPr marL="514350" indent="-514350">
              <a:buFont typeface="+mj-lt"/>
              <a:buAutoNum type="arabicPeriod"/>
            </a:pPr>
            <a:r>
              <a:rPr lang="is-IS" sz="2800" dirty="0" smtClean="0"/>
              <a:t>Compute putative decryption, and generate digraph distribution matrix D</a:t>
            </a:r>
          </a:p>
          <a:p>
            <a:pPr marL="514350" indent="-514350">
              <a:buFont typeface="+mj-lt"/>
              <a:buAutoNum type="arabicPeriod"/>
            </a:pPr>
            <a:r>
              <a:rPr lang="en-US" sz="2800" dirty="0" smtClean="0"/>
              <a:t>Compute distance</a:t>
            </a:r>
            <a:r>
              <a:rPr lang="en-US" sz="2800" dirty="0"/>
              <a:t> </a:t>
            </a:r>
            <a:r>
              <a:rPr lang="en-US" sz="2800" dirty="0" smtClean="0"/>
              <a:t>(score) between E and D</a:t>
            </a:r>
          </a:p>
          <a:p>
            <a:pPr marL="514350" indent="-514350">
              <a:buFont typeface="+mj-lt"/>
              <a:buAutoNum type="arabicPeriod"/>
            </a:pPr>
            <a:r>
              <a:rPr lang="en-US" sz="2800" dirty="0" smtClean="0"/>
              <a:t>Swap elements of K following key schedule</a:t>
            </a:r>
          </a:p>
          <a:p>
            <a:pPr marL="514350" indent="-514350">
              <a:buFont typeface="+mj-lt"/>
              <a:buAutoNum type="arabicPeriod"/>
            </a:pPr>
            <a:r>
              <a:rPr lang="en-US" sz="2800" dirty="0" smtClean="0"/>
              <a:t>Swap corresponding rows/columns of D</a:t>
            </a:r>
          </a:p>
          <a:p>
            <a:pPr marL="514350" indent="-514350">
              <a:buFont typeface="+mj-lt"/>
              <a:buAutoNum type="arabicPeriod"/>
            </a:pPr>
            <a:r>
              <a:rPr lang="en-US" sz="2800" dirty="0" smtClean="0"/>
              <a:t>If score improves, keep new K, otherwise leave K as it was before swap</a:t>
            </a:r>
          </a:p>
          <a:p>
            <a:pPr marL="514350" indent="-514350">
              <a:buFont typeface="+mj-lt"/>
              <a:buAutoNum type="arabicPeriod"/>
            </a:pPr>
            <a:r>
              <a:rPr lang="en-US" sz="2800" dirty="0" err="1" smtClean="0"/>
              <a:t>Goto</a:t>
            </a:r>
            <a:r>
              <a:rPr lang="en-US" sz="2800" dirty="0" smtClean="0"/>
              <a:t> 4 (unless at end of key schedule)</a:t>
            </a:r>
            <a:endParaRPr lang="en-US" sz="2800"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40</a:t>
            </a:fld>
            <a:endParaRPr lang="en-US"/>
          </a:p>
        </p:txBody>
      </p:sp>
    </p:spTree>
    <p:extLst>
      <p:ext uri="{BB962C8B-B14F-4D97-AF65-F5344CB8AC3E}">
        <p14:creationId xmlns:p14="http://schemas.microsoft.com/office/powerpoint/2010/main" val="2909846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err="1" smtClean="0"/>
              <a:t>Jakobsen’s</a:t>
            </a:r>
            <a:r>
              <a:rPr lang="en-US" dirty="0" smtClean="0"/>
              <a:t> Algorithm</a:t>
            </a:r>
            <a:endParaRPr lang="en-US" dirty="0"/>
          </a:p>
        </p:txBody>
      </p:sp>
      <p:sp>
        <p:nvSpPr>
          <p:cNvPr id="3" name="Content Placeholder 2"/>
          <p:cNvSpPr>
            <a:spLocks noGrp="1"/>
          </p:cNvSpPr>
          <p:nvPr>
            <p:ph idx="1"/>
          </p:nvPr>
        </p:nvSpPr>
        <p:spPr>
          <a:xfrm>
            <a:off x="533400" y="1447800"/>
            <a:ext cx="8153400" cy="4648200"/>
          </a:xfrm>
        </p:spPr>
        <p:txBody>
          <a:bodyPr/>
          <a:lstStyle/>
          <a:p>
            <a:r>
              <a:rPr lang="en-US" dirty="0" smtClean="0"/>
              <a:t>Algorithm works well</a:t>
            </a:r>
          </a:p>
          <a:p>
            <a:pPr lvl="1"/>
            <a:r>
              <a:rPr lang="en-US" dirty="0" smtClean="0"/>
              <a:t>80% or more of “data” (red bar) is success </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41</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514600"/>
            <a:ext cx="6057900" cy="3733800"/>
          </a:xfrm>
          <a:prstGeom prst="rect">
            <a:avLst/>
          </a:prstGeom>
        </p:spPr>
      </p:pic>
    </p:spTree>
    <p:extLst>
      <p:ext uri="{BB962C8B-B14F-4D97-AF65-F5344CB8AC3E}">
        <p14:creationId xmlns:p14="http://schemas.microsoft.com/office/powerpoint/2010/main" val="26299287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219200"/>
          </a:xfrm>
        </p:spPr>
        <p:txBody>
          <a:bodyPr/>
          <a:lstStyle/>
          <a:p>
            <a:r>
              <a:rPr lang="en-US" dirty="0" smtClean="0"/>
              <a:t>HMM for Simple Substitution</a:t>
            </a:r>
            <a:endParaRPr lang="en-US" dirty="0"/>
          </a:p>
        </p:txBody>
      </p:sp>
      <p:sp>
        <p:nvSpPr>
          <p:cNvPr id="3" name="Content Placeholder 2"/>
          <p:cNvSpPr>
            <a:spLocks noGrp="1"/>
          </p:cNvSpPr>
          <p:nvPr>
            <p:ph idx="1"/>
          </p:nvPr>
        </p:nvSpPr>
        <p:spPr/>
        <p:txBody>
          <a:bodyPr/>
          <a:lstStyle/>
          <a:p>
            <a:r>
              <a:rPr lang="en-US" dirty="0" smtClean="0"/>
              <a:t>We can also use HMM to attack simple substitution ciphers!</a:t>
            </a:r>
          </a:p>
          <a:p>
            <a:r>
              <a:rPr lang="en-US" dirty="0" smtClean="0"/>
              <a:t>Recall HMM for English text example</a:t>
            </a:r>
          </a:p>
          <a:p>
            <a:pPr lvl="1"/>
            <a:r>
              <a:rPr lang="en-US" dirty="0" smtClean="0"/>
              <a:t>With N=2 states, consonants and vowels</a:t>
            </a:r>
          </a:p>
          <a:p>
            <a:r>
              <a:rPr lang="en-US" dirty="0" smtClean="0"/>
              <a:t>Simple substitution re-labels letters</a:t>
            </a:r>
          </a:p>
          <a:p>
            <a:pPr lvl="1"/>
            <a:r>
              <a:rPr lang="en-US" dirty="0" smtClean="0"/>
              <a:t>So, HMM can tell us which letters correspond to consonants vowels</a:t>
            </a:r>
          </a:p>
          <a:p>
            <a:r>
              <a:rPr lang="en-US" dirty="0" smtClean="0"/>
              <a:t>Nice, but we can do much better!</a:t>
            </a:r>
          </a:p>
          <a:p>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42</a:t>
            </a:fld>
            <a:endParaRPr lang="en-US"/>
          </a:p>
        </p:txBody>
      </p:sp>
    </p:spTree>
    <p:extLst>
      <p:ext uri="{BB962C8B-B14F-4D97-AF65-F5344CB8AC3E}">
        <p14:creationId xmlns:p14="http://schemas.microsoft.com/office/powerpoint/2010/main" val="186409365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219200"/>
          </a:xfrm>
        </p:spPr>
        <p:txBody>
          <a:bodyPr/>
          <a:lstStyle/>
          <a:p>
            <a:r>
              <a:rPr lang="en-US" dirty="0" smtClean="0"/>
              <a:t>HMM for Simple Substitution</a:t>
            </a:r>
            <a:endParaRPr lang="en-US" dirty="0"/>
          </a:p>
        </p:txBody>
      </p:sp>
      <p:sp>
        <p:nvSpPr>
          <p:cNvPr id="3" name="Content Placeholder 2"/>
          <p:cNvSpPr>
            <a:spLocks noGrp="1"/>
          </p:cNvSpPr>
          <p:nvPr>
            <p:ph idx="1"/>
          </p:nvPr>
        </p:nvSpPr>
        <p:spPr/>
        <p:txBody>
          <a:bodyPr/>
          <a:lstStyle/>
          <a:p>
            <a:r>
              <a:rPr lang="en-US" dirty="0" smtClean="0"/>
              <a:t>Suppose we have </a:t>
            </a:r>
            <a:r>
              <a:rPr lang="en-US" dirty="0" smtClean="0">
                <a:latin typeface="Arial"/>
                <a:cs typeface="Arial"/>
              </a:rPr>
              <a:t>N=26 </a:t>
            </a:r>
            <a:r>
              <a:rPr lang="en-US" dirty="0" smtClean="0"/>
              <a:t>hidden states</a:t>
            </a:r>
          </a:p>
          <a:p>
            <a:r>
              <a:rPr lang="en-US" dirty="0" smtClean="0"/>
              <a:t>Reasonable to think these might correspond to letters A,B,</a:t>
            </a:r>
            <a:r>
              <a:rPr lang="is-IS" dirty="0" smtClean="0"/>
              <a:t>…,Z</a:t>
            </a:r>
          </a:p>
          <a:p>
            <a:r>
              <a:rPr lang="is-IS" dirty="0" smtClean="0"/>
              <a:t>If so, then we know what the </a:t>
            </a:r>
            <a:r>
              <a:rPr lang="is-IS" dirty="0" smtClean="0">
                <a:latin typeface="Arial"/>
                <a:cs typeface="Arial"/>
              </a:rPr>
              <a:t>A</a:t>
            </a:r>
            <a:r>
              <a:rPr lang="is-IS" dirty="0" smtClean="0"/>
              <a:t> matrix should be... </a:t>
            </a:r>
          </a:p>
          <a:p>
            <a:r>
              <a:rPr lang="is-IS" dirty="0"/>
              <a:t>W</a:t>
            </a:r>
            <a:r>
              <a:rPr lang="is-IS" dirty="0" smtClean="0"/>
              <a:t>e can specify initial </a:t>
            </a:r>
            <a:r>
              <a:rPr lang="is-IS" dirty="0" smtClean="0">
                <a:latin typeface="Arial"/>
                <a:cs typeface="Arial"/>
              </a:rPr>
              <a:t>A</a:t>
            </a:r>
            <a:r>
              <a:rPr lang="is-IS" dirty="0" smtClean="0"/>
              <a:t> matrix</a:t>
            </a:r>
          </a:p>
          <a:p>
            <a:pPr lvl="1"/>
            <a:r>
              <a:rPr lang="is-IS" dirty="0" smtClean="0"/>
              <a:t>And no need to re-estimate </a:t>
            </a:r>
            <a:r>
              <a:rPr lang="is-IS" dirty="0" smtClean="0">
                <a:latin typeface="Arial"/>
                <a:cs typeface="Arial"/>
              </a:rPr>
              <a:t>A</a:t>
            </a:r>
            <a:r>
              <a:rPr lang="is-IS" dirty="0" smtClean="0"/>
              <a:t> matrix</a:t>
            </a:r>
          </a:p>
          <a:p>
            <a:r>
              <a:rPr lang="is-IS" dirty="0" smtClean="0"/>
              <a:t>Then what will the </a:t>
            </a:r>
            <a:r>
              <a:rPr lang="is-IS" dirty="0" smtClean="0">
                <a:latin typeface="Arial"/>
                <a:cs typeface="Arial"/>
              </a:rPr>
              <a:t>B</a:t>
            </a:r>
            <a:r>
              <a:rPr lang="is-IS" dirty="0" smtClean="0"/>
              <a:t> matrix tell us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43</a:t>
            </a:fld>
            <a:endParaRPr lang="en-US"/>
          </a:p>
        </p:txBody>
      </p:sp>
    </p:spTree>
    <p:extLst>
      <p:ext uri="{BB962C8B-B14F-4D97-AF65-F5344CB8AC3E}">
        <p14:creationId xmlns:p14="http://schemas.microsoft.com/office/powerpoint/2010/main" val="40269319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0" y="4106711"/>
            <a:ext cx="5969000" cy="2133600"/>
          </a:xfrm>
          <a:prstGeom prst="rect">
            <a:avLst/>
          </a:prstGeom>
        </p:spPr>
      </p:pic>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942" y="1665377"/>
            <a:ext cx="5918058" cy="2220823"/>
          </a:xfrm>
          <a:prstGeom prst="rect">
            <a:avLst/>
          </a:prstGeom>
        </p:spPr>
      </p:pic>
      <p:sp>
        <p:nvSpPr>
          <p:cNvPr id="2" name="Title 1"/>
          <p:cNvSpPr>
            <a:spLocks noGrp="1"/>
          </p:cNvSpPr>
          <p:nvPr>
            <p:ph type="title"/>
          </p:nvPr>
        </p:nvSpPr>
        <p:spPr>
          <a:xfrm>
            <a:off x="533400" y="228600"/>
            <a:ext cx="8077200" cy="1219200"/>
          </a:xfrm>
        </p:spPr>
        <p:txBody>
          <a:bodyPr/>
          <a:lstStyle/>
          <a:p>
            <a:r>
              <a:rPr lang="en-US" dirty="0" smtClean="0"/>
              <a:t>HMM Simple Substitution</a:t>
            </a:r>
            <a:endParaRPr lang="en-US" dirty="0"/>
          </a:p>
        </p:txBody>
      </p:sp>
      <p:sp>
        <p:nvSpPr>
          <p:cNvPr id="3" name="Content Placeholder 2"/>
          <p:cNvSpPr>
            <a:spLocks noGrp="1"/>
          </p:cNvSpPr>
          <p:nvPr>
            <p:ph idx="1"/>
          </p:nvPr>
        </p:nvSpPr>
        <p:spPr>
          <a:xfrm>
            <a:off x="533400" y="1524000"/>
            <a:ext cx="2743200" cy="4572000"/>
          </a:xfrm>
        </p:spPr>
        <p:txBody>
          <a:bodyPr/>
          <a:lstStyle/>
          <a:p>
            <a:endParaRPr lang="en-US" dirty="0" smtClean="0"/>
          </a:p>
          <a:p>
            <a:endParaRPr lang="en-US" dirty="0" smtClean="0"/>
          </a:p>
          <a:p>
            <a:r>
              <a:rPr lang="en-US" dirty="0" smtClean="0"/>
              <a:t>Initial </a:t>
            </a:r>
            <a:r>
              <a:rPr lang="en-US" dirty="0" smtClean="0">
                <a:latin typeface="Arial"/>
                <a:cs typeface="Arial"/>
              </a:rPr>
              <a:t>B</a:t>
            </a:r>
            <a:endParaRPr lang="en-US" dirty="0" smtClean="0"/>
          </a:p>
          <a:p>
            <a:pPr lvl="1"/>
            <a:endParaRPr lang="en-US" dirty="0"/>
          </a:p>
          <a:p>
            <a:pPr marL="0" indent="0">
              <a:buNone/>
            </a:pPr>
            <a:endParaRPr lang="en-US" dirty="0" smtClean="0"/>
          </a:p>
          <a:p>
            <a:pPr lvl="1"/>
            <a:endParaRPr lang="en-US" dirty="0" smtClean="0"/>
          </a:p>
          <a:p>
            <a:r>
              <a:rPr lang="en-US" dirty="0" smtClean="0"/>
              <a:t>Final </a:t>
            </a:r>
            <a:r>
              <a:rPr lang="en-US" dirty="0" smtClean="0">
                <a:latin typeface="Arial"/>
                <a:cs typeface="Arial"/>
              </a:rPr>
              <a:t>B</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44</a:t>
            </a:fld>
            <a:endParaRPr lang="en-US"/>
          </a:p>
        </p:txBody>
      </p:sp>
    </p:spTree>
    <p:extLst>
      <p:ext uri="{BB962C8B-B14F-4D97-AF65-F5344CB8AC3E}">
        <p14:creationId xmlns:p14="http://schemas.microsoft.com/office/powerpoint/2010/main" val="182197754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dirty="0" smtClean="0"/>
              <a:t>HMM for Simple Substitution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How does HMM compare to </a:t>
            </a:r>
            <a:r>
              <a:rPr lang="en-US" dirty="0" err="1" smtClean="0"/>
              <a:t>Jakobsen’s</a:t>
            </a:r>
            <a:r>
              <a:rPr lang="en-US" dirty="0" smtClean="0"/>
              <a:t> for simple substitution cryptanalysis?</a:t>
            </a:r>
          </a:p>
          <a:p>
            <a:pPr lvl="1"/>
            <a:r>
              <a:rPr lang="en-US" dirty="0" smtClean="0"/>
              <a:t>Answer: Not good!</a:t>
            </a:r>
          </a:p>
          <a:p>
            <a:r>
              <a:rPr lang="en-US" dirty="0" smtClean="0"/>
              <a:t>But, if we do multiple random restarts, HMM can do better than </a:t>
            </a:r>
            <a:r>
              <a:rPr lang="en-US" dirty="0" err="1" smtClean="0"/>
              <a:t>Jakobsen’s</a:t>
            </a:r>
            <a:endParaRPr lang="en-US" dirty="0" smtClean="0"/>
          </a:p>
          <a:p>
            <a:pPr lvl="1"/>
            <a:r>
              <a:rPr lang="en-US" dirty="0" smtClean="0"/>
              <a:t>Useful in cases where data is limited</a:t>
            </a:r>
          </a:p>
          <a:p>
            <a:pPr lvl="1"/>
            <a:r>
              <a:rPr lang="en-US" dirty="0" smtClean="0"/>
              <a:t>That is, </a:t>
            </a:r>
            <a:r>
              <a:rPr lang="en-US" dirty="0" err="1" smtClean="0"/>
              <a:t>ciphertext</a:t>
            </a:r>
            <a:r>
              <a:rPr lang="en-US" dirty="0" smtClean="0"/>
              <a:t> message is short</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45</a:t>
            </a:fld>
            <a:endParaRPr lang="en-US"/>
          </a:p>
        </p:txBody>
      </p:sp>
    </p:spTree>
    <p:extLst>
      <p:ext uri="{BB962C8B-B14F-4D97-AF65-F5344CB8AC3E}">
        <p14:creationId xmlns:p14="http://schemas.microsoft.com/office/powerpoint/2010/main" val="3329416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HMM with Random Restarts</a:t>
            </a:r>
            <a:endParaRPr lang="en-US" dirty="0"/>
          </a:p>
        </p:txBody>
      </p:sp>
      <p:sp>
        <p:nvSpPr>
          <p:cNvPr id="3" name="Content Placeholder 2"/>
          <p:cNvSpPr>
            <a:spLocks noGrp="1"/>
          </p:cNvSpPr>
          <p:nvPr>
            <p:ph idx="1"/>
          </p:nvPr>
        </p:nvSpPr>
        <p:spPr>
          <a:xfrm>
            <a:off x="381000" y="1676400"/>
            <a:ext cx="3429000" cy="4343400"/>
          </a:xfrm>
        </p:spPr>
        <p:txBody>
          <a:bodyPr/>
          <a:lstStyle/>
          <a:p>
            <a:r>
              <a:rPr lang="en-US" dirty="0" smtClean="0"/>
              <a:t>More restarts, better results</a:t>
            </a:r>
          </a:p>
          <a:p>
            <a:r>
              <a:rPr lang="en-US" dirty="0" smtClean="0"/>
              <a:t>About 1000 restarts looks good</a:t>
            </a:r>
          </a:p>
          <a:p>
            <a:pPr lvl="1"/>
            <a:r>
              <a:rPr lang="en-US" dirty="0" smtClean="0"/>
              <a:t>Lots of work</a:t>
            </a:r>
          </a:p>
          <a:p>
            <a:pPr lvl="1"/>
            <a:r>
              <a:rPr lang="en-US" dirty="0" smtClean="0"/>
              <a:t>But, it can be done</a:t>
            </a:r>
          </a:p>
          <a:p>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46</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435100"/>
            <a:ext cx="5182498" cy="4965700"/>
          </a:xfrm>
          <a:prstGeom prst="rect">
            <a:avLst/>
          </a:prstGeom>
        </p:spPr>
      </p:pic>
    </p:spTree>
    <p:extLst>
      <p:ext uri="{BB962C8B-B14F-4D97-AF65-F5344CB8AC3E}">
        <p14:creationId xmlns:p14="http://schemas.microsoft.com/office/powerpoint/2010/main" val="9787470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HMM </a:t>
            </a:r>
            <a:r>
              <a:rPr lang="en-US" dirty="0" err="1" smtClean="0"/>
              <a:t>vs</a:t>
            </a:r>
            <a:r>
              <a:rPr lang="en-US" dirty="0" smtClean="0"/>
              <a:t> </a:t>
            </a:r>
            <a:r>
              <a:rPr lang="en-US" dirty="0" err="1" smtClean="0"/>
              <a:t>Jakobsen’s</a:t>
            </a:r>
            <a:endParaRPr lang="en-US" dirty="0"/>
          </a:p>
        </p:txBody>
      </p:sp>
      <p:sp>
        <p:nvSpPr>
          <p:cNvPr id="3" name="Content Placeholder 2"/>
          <p:cNvSpPr>
            <a:spLocks noGrp="1"/>
          </p:cNvSpPr>
          <p:nvPr>
            <p:ph idx="1"/>
          </p:nvPr>
        </p:nvSpPr>
        <p:spPr>
          <a:xfrm>
            <a:off x="381000" y="1676400"/>
            <a:ext cx="3581400" cy="4495800"/>
          </a:xfrm>
        </p:spPr>
        <p:txBody>
          <a:bodyPr/>
          <a:lstStyle/>
          <a:p>
            <a:r>
              <a:rPr lang="en-US" dirty="0" err="1" smtClean="0"/>
              <a:t>Jakobsen’s</a:t>
            </a:r>
            <a:r>
              <a:rPr lang="en-US" dirty="0" smtClean="0"/>
              <a:t> </a:t>
            </a:r>
            <a:r>
              <a:rPr lang="en-US" dirty="0" err="1" smtClean="0"/>
              <a:t>vs</a:t>
            </a:r>
            <a:r>
              <a:rPr lang="en-US" dirty="0" smtClean="0"/>
              <a:t> HMM with 1000 restarts</a:t>
            </a:r>
          </a:p>
          <a:p>
            <a:r>
              <a:rPr lang="en-US" dirty="0" smtClean="0"/>
              <a:t>HMM wins</a:t>
            </a:r>
          </a:p>
          <a:p>
            <a:pPr lvl="1"/>
            <a:r>
              <a:rPr lang="en-US" dirty="0" smtClean="0"/>
              <a:t>HMM is best on hardest cases</a:t>
            </a:r>
          </a:p>
          <a:p>
            <a:pPr lvl="1"/>
            <a:r>
              <a:rPr lang="en-US" dirty="0" smtClean="0"/>
              <a:t>Short message</a:t>
            </a:r>
          </a:p>
          <a:p>
            <a:r>
              <a:rPr lang="en-US" dirty="0" smtClean="0"/>
              <a:t>HMM is costly!</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47</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422400"/>
            <a:ext cx="5034692" cy="4902200"/>
          </a:xfrm>
          <a:prstGeom prst="rect">
            <a:avLst/>
          </a:prstGeom>
        </p:spPr>
      </p:pic>
    </p:spTree>
    <p:extLst>
      <p:ext uri="{BB962C8B-B14F-4D97-AF65-F5344CB8AC3E}">
        <p14:creationId xmlns:p14="http://schemas.microsoft.com/office/powerpoint/2010/main" val="7496314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p:spPr>
        <p:txBody>
          <a:bodyPr/>
          <a:lstStyle/>
          <a:p>
            <a:r>
              <a:rPr lang="en-US" dirty="0" smtClean="0"/>
              <a:t>Accuracy </a:t>
            </a:r>
            <a:r>
              <a:rPr lang="en-US" dirty="0" err="1" smtClean="0"/>
              <a:t>vs</a:t>
            </a:r>
            <a:r>
              <a:rPr lang="en-US" dirty="0"/>
              <a:t> </a:t>
            </a:r>
            <a:r>
              <a:rPr lang="en-US" dirty="0" smtClean="0"/>
              <a:t>Length </a:t>
            </a:r>
            <a:r>
              <a:rPr lang="en-US" dirty="0" err="1" smtClean="0"/>
              <a:t>vs</a:t>
            </a:r>
            <a:r>
              <a:rPr lang="en-US" dirty="0" smtClean="0"/>
              <a:t> Number of Restarts </a:t>
            </a:r>
            <a:endParaRPr lang="en-US" dirty="0"/>
          </a:p>
        </p:txBody>
      </p:sp>
      <p:sp>
        <p:nvSpPr>
          <p:cNvPr id="3" name="Content Placeholder 2"/>
          <p:cNvSpPr>
            <a:spLocks noGrp="1"/>
          </p:cNvSpPr>
          <p:nvPr>
            <p:ph idx="1"/>
          </p:nvPr>
        </p:nvSpPr>
        <p:spPr>
          <a:xfrm>
            <a:off x="304800" y="1676400"/>
            <a:ext cx="2819400" cy="4343400"/>
          </a:xfrm>
        </p:spPr>
        <p:txBody>
          <a:bodyPr/>
          <a:lstStyle/>
          <a:p>
            <a:r>
              <a:rPr lang="en-US" dirty="0" smtClean="0"/>
              <a:t>HMM with random restarts</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48</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311400"/>
            <a:ext cx="6584293" cy="3937000"/>
          </a:xfrm>
          <a:prstGeom prst="rect">
            <a:avLst/>
          </a:prstGeom>
        </p:spPr>
      </p:pic>
    </p:spTree>
    <p:extLst>
      <p:ext uri="{BB962C8B-B14F-4D97-AF65-F5344CB8AC3E}">
        <p14:creationId xmlns:p14="http://schemas.microsoft.com/office/powerpoint/2010/main" val="147712695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Homophonic Substitution</a:t>
            </a:r>
            <a:endParaRPr lang="en-US" dirty="0"/>
          </a:p>
        </p:txBody>
      </p:sp>
      <p:sp>
        <p:nvSpPr>
          <p:cNvPr id="3" name="Content Placeholder 2"/>
          <p:cNvSpPr>
            <a:spLocks noGrp="1"/>
          </p:cNvSpPr>
          <p:nvPr>
            <p:ph idx="1"/>
          </p:nvPr>
        </p:nvSpPr>
        <p:spPr/>
        <p:txBody>
          <a:bodyPr/>
          <a:lstStyle/>
          <a:p>
            <a:r>
              <a:rPr lang="en-US" dirty="0" smtClean="0"/>
              <a:t>Recall homophonic substitution has many-to-one mapping</a:t>
            </a:r>
          </a:p>
          <a:p>
            <a:r>
              <a:rPr lang="en-US" dirty="0" smtClean="0"/>
              <a:t>More than one </a:t>
            </a:r>
            <a:r>
              <a:rPr lang="en-US" dirty="0" err="1" smtClean="0"/>
              <a:t>ciphertext</a:t>
            </a:r>
            <a:r>
              <a:rPr lang="en-US" dirty="0" smtClean="0"/>
              <a:t> symbol can map to one plaintext symbol</a:t>
            </a:r>
          </a:p>
          <a:p>
            <a:r>
              <a:rPr lang="en-US" dirty="0" smtClean="0"/>
              <a:t>Can </a:t>
            </a:r>
            <a:r>
              <a:rPr lang="en-US" dirty="0" err="1" smtClean="0"/>
              <a:t>Jakobsen’s</a:t>
            </a:r>
            <a:r>
              <a:rPr lang="en-US" dirty="0" smtClean="0"/>
              <a:t> Algorithm be modified to work on homophonic substitution?</a:t>
            </a:r>
          </a:p>
          <a:p>
            <a:r>
              <a:rPr lang="en-US" dirty="0" smtClean="0"/>
              <a:t>Can HMM (with random restarts) break homophonic substitution?</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49</a:t>
            </a:fld>
            <a:endParaRPr lang="en-US"/>
          </a:p>
        </p:txBody>
      </p:sp>
    </p:spTree>
    <p:extLst>
      <p:ext uri="{BB962C8B-B14F-4D97-AF65-F5344CB8AC3E}">
        <p14:creationId xmlns:p14="http://schemas.microsoft.com/office/powerpoint/2010/main" val="22296561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457200" y="1676400"/>
            <a:ext cx="8229600" cy="4495800"/>
          </a:xfrm>
        </p:spPr>
        <p:txBody>
          <a:bodyPr>
            <a:normAutofit/>
          </a:bodyPr>
          <a:lstStyle/>
          <a:p>
            <a:r>
              <a:rPr lang="en-US" dirty="0" smtClean="0"/>
              <a:t>For first training case, initialize</a:t>
            </a:r>
          </a:p>
          <a:p>
            <a:pPr lvl="1"/>
            <a:r>
              <a:rPr lang="en-US" dirty="0" smtClean="0">
                <a:latin typeface="Lucida Grande"/>
                <a:cs typeface="Lucida Grande"/>
              </a:rPr>
              <a:t>N = 2 </a:t>
            </a:r>
            <a:r>
              <a:rPr lang="en-US" dirty="0" smtClean="0"/>
              <a:t>and </a:t>
            </a:r>
            <a:r>
              <a:rPr lang="en-US" dirty="0" smtClean="0">
                <a:latin typeface="Lucida Grande"/>
                <a:cs typeface="Lucida Grande"/>
              </a:rPr>
              <a:t>M = 27</a:t>
            </a:r>
          </a:p>
          <a:p>
            <a:pPr lvl="1"/>
            <a:r>
              <a:rPr lang="en-US" dirty="0" smtClean="0"/>
              <a:t>Elements of </a:t>
            </a:r>
            <a:r>
              <a:rPr lang="en-US" dirty="0" smtClean="0">
                <a:latin typeface="Lucida Grande"/>
                <a:cs typeface="Lucida Grande"/>
              </a:rPr>
              <a:t>A</a:t>
            </a:r>
            <a:r>
              <a:rPr lang="en-US" dirty="0" smtClean="0"/>
              <a:t> and </a:t>
            </a:r>
            <a:r>
              <a:rPr lang="en-US" dirty="0" err="1" smtClean="0">
                <a:latin typeface="Lucida Grande"/>
                <a:ea typeface="Lucida Grande"/>
                <a:cs typeface="Lucida Grande"/>
              </a:rPr>
              <a:t>π</a:t>
            </a:r>
            <a:r>
              <a:rPr lang="en-US" dirty="0" smtClean="0">
                <a:latin typeface="Lucida Grande"/>
                <a:ea typeface="Lucida Grande"/>
                <a:cs typeface="Lucida Grande"/>
              </a:rPr>
              <a:t> </a:t>
            </a:r>
            <a:r>
              <a:rPr lang="en-US" dirty="0" smtClean="0"/>
              <a:t>are all approx 1/2</a:t>
            </a:r>
          </a:p>
          <a:p>
            <a:pPr lvl="1"/>
            <a:r>
              <a:rPr lang="en-US" dirty="0" smtClean="0"/>
              <a:t>Elements of </a:t>
            </a:r>
            <a:r>
              <a:rPr lang="en-US" dirty="0" smtClean="0">
                <a:latin typeface="Lucida Grande"/>
                <a:cs typeface="Lucida Grande"/>
              </a:rPr>
              <a:t>B</a:t>
            </a:r>
            <a:r>
              <a:rPr lang="en-US" dirty="0" smtClean="0"/>
              <a:t> are each about 1/27</a:t>
            </a:r>
          </a:p>
          <a:p>
            <a:r>
              <a:rPr lang="en-US" dirty="0" smtClean="0"/>
              <a:t>We’ll use 50,000 symbols for training</a:t>
            </a:r>
          </a:p>
          <a:p>
            <a:r>
              <a:rPr lang="en-US" dirty="0" smtClean="0"/>
              <a:t>After 1</a:t>
            </a:r>
            <a:r>
              <a:rPr lang="en-US" baseline="30000" dirty="0" smtClean="0"/>
              <a:t>st</a:t>
            </a:r>
            <a:r>
              <a:rPr lang="en-US" dirty="0" smtClean="0"/>
              <a:t> </a:t>
            </a:r>
            <a:r>
              <a:rPr lang="en-US" dirty="0" err="1" smtClean="0"/>
              <a:t>iter</a:t>
            </a:r>
            <a:r>
              <a:rPr lang="en-US" dirty="0" smtClean="0"/>
              <a:t>: </a:t>
            </a:r>
            <a:r>
              <a:rPr lang="en-US" dirty="0" smtClean="0">
                <a:latin typeface="Lucida Grande"/>
                <a:ea typeface="ＭＳ ゴシック"/>
                <a:cs typeface="Lucida Grande"/>
              </a:rPr>
              <a:t>log </a:t>
            </a:r>
            <a:r>
              <a:rPr lang="en-US" dirty="0" smtClean="0">
                <a:latin typeface="Lucida Grande"/>
                <a:cs typeface="Lucida Grande"/>
              </a:rPr>
              <a:t>P(O|</a:t>
            </a:r>
            <a:r>
              <a:rPr lang="en-US" dirty="0" smtClean="0">
                <a:latin typeface="Lucida Grande"/>
                <a:ea typeface="Lucida Grande"/>
                <a:cs typeface="Lucida Grande"/>
              </a:rPr>
              <a:t>λ) ≈ -165097</a:t>
            </a:r>
          </a:p>
          <a:p>
            <a:r>
              <a:rPr lang="en-US" dirty="0" smtClean="0">
                <a:ea typeface="Lucida Grande"/>
              </a:rPr>
              <a:t>After 100</a:t>
            </a:r>
            <a:r>
              <a:rPr lang="en-US" baseline="30000" dirty="0" smtClean="0">
                <a:ea typeface="Lucida Grande"/>
              </a:rPr>
              <a:t>th</a:t>
            </a:r>
            <a:r>
              <a:rPr lang="en-US" dirty="0" smtClean="0">
                <a:ea typeface="Lucida Grande"/>
              </a:rPr>
              <a:t> </a:t>
            </a:r>
            <a:r>
              <a:rPr lang="en-US" dirty="0" err="1" smtClean="0">
                <a:ea typeface="Lucida Grande"/>
              </a:rPr>
              <a:t>iter</a:t>
            </a:r>
            <a:r>
              <a:rPr lang="en-US" dirty="0" smtClean="0">
                <a:ea typeface="Lucida Grande"/>
              </a:rPr>
              <a:t>: </a:t>
            </a:r>
            <a:r>
              <a:rPr lang="en-US" dirty="0" smtClean="0">
                <a:latin typeface="Lucida Grande"/>
                <a:ea typeface="ＭＳ ゴシック"/>
                <a:cs typeface="Lucida Grande"/>
              </a:rPr>
              <a:t>log </a:t>
            </a:r>
            <a:r>
              <a:rPr lang="en-US" dirty="0" smtClean="0">
                <a:latin typeface="Lucida Grande"/>
                <a:cs typeface="Lucida Grande"/>
              </a:rPr>
              <a:t>P(O|</a:t>
            </a:r>
            <a:r>
              <a:rPr lang="en-US" dirty="0" smtClean="0">
                <a:latin typeface="Lucida Grande"/>
                <a:ea typeface="Lucida Grande"/>
                <a:cs typeface="Lucida Grande"/>
              </a:rPr>
              <a:t>λ) ≈ -137305</a:t>
            </a:r>
            <a:endParaRPr lang="en-US" dirty="0" smtClean="0"/>
          </a:p>
        </p:txBody>
      </p:sp>
      <p:sp>
        <p:nvSpPr>
          <p:cNvPr id="4" name="Slide Number Placeholder 3"/>
          <p:cNvSpPr>
            <a:spLocks noGrp="1"/>
          </p:cNvSpPr>
          <p:nvPr>
            <p:ph type="sldNum" sz="quarter" idx="4"/>
          </p:nvPr>
        </p:nvSpPr>
        <p:spPr/>
        <p:txBody>
          <a:bodyPr/>
          <a:lstStyle/>
          <a:p>
            <a:fld id="{E4131050-4FF2-0646-B549-420EB1446C49}" type="slidenum">
              <a:rPr lang="en-US" smtClean="0"/>
              <a:pPr/>
              <a:t>5</a:t>
            </a:fld>
            <a:endParaRPr lang="en-US"/>
          </a:p>
        </p:txBody>
      </p:sp>
      <p:sp>
        <p:nvSpPr>
          <p:cNvPr id="5" name="Footer Placeholder 4"/>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Tree>
    <p:extLst>
      <p:ext uri="{BB962C8B-B14F-4D97-AF65-F5344CB8AC3E}">
        <p14:creationId xmlns:p14="http://schemas.microsoft.com/office/powerpoint/2010/main" val="443300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Jakobsen’s</a:t>
            </a:r>
            <a:r>
              <a:rPr lang="en-US" dirty="0" smtClean="0"/>
              <a:t> for Homophonic Substitution</a:t>
            </a:r>
            <a:endParaRPr lang="en-US" dirty="0"/>
          </a:p>
        </p:txBody>
      </p:sp>
      <p:sp>
        <p:nvSpPr>
          <p:cNvPr id="3" name="Content Placeholder 2"/>
          <p:cNvSpPr>
            <a:spLocks noGrp="1"/>
          </p:cNvSpPr>
          <p:nvPr>
            <p:ph idx="1"/>
          </p:nvPr>
        </p:nvSpPr>
        <p:spPr/>
        <p:txBody>
          <a:bodyPr/>
          <a:lstStyle/>
          <a:p>
            <a:r>
              <a:rPr lang="en-US" dirty="0"/>
              <a:t>A</a:t>
            </a:r>
            <a:r>
              <a:rPr lang="en-US" dirty="0" smtClean="0"/>
              <a:t> student developed a nested hill climb for homophonic substitution </a:t>
            </a:r>
          </a:p>
          <a:p>
            <a:pPr lvl="1"/>
            <a:r>
              <a:rPr lang="en-US" dirty="0"/>
              <a:t>B</a:t>
            </a:r>
            <a:r>
              <a:rPr lang="en-US" dirty="0" smtClean="0"/>
              <a:t>ased on </a:t>
            </a:r>
            <a:r>
              <a:rPr lang="en-US" dirty="0" err="1" smtClean="0"/>
              <a:t>Jakobsen’s</a:t>
            </a:r>
            <a:r>
              <a:rPr lang="en-US" dirty="0" smtClean="0"/>
              <a:t> Algorithm</a:t>
            </a:r>
          </a:p>
          <a:p>
            <a:r>
              <a:rPr lang="en-US" dirty="0" smtClean="0"/>
              <a:t>Much slower/costlier than </a:t>
            </a:r>
            <a:r>
              <a:rPr lang="en-US" dirty="0" err="1" smtClean="0"/>
              <a:t>Jakobsen’s</a:t>
            </a:r>
            <a:endParaRPr lang="en-US" dirty="0" smtClean="0"/>
          </a:p>
          <a:p>
            <a:r>
              <a:rPr lang="en-US" dirty="0" smtClean="0"/>
              <a:t>Reasonably effective for fairly small number of </a:t>
            </a:r>
            <a:r>
              <a:rPr lang="en-US" dirty="0" err="1" smtClean="0"/>
              <a:t>ciphertext</a:t>
            </a:r>
            <a:r>
              <a:rPr lang="en-US" dirty="0" smtClean="0"/>
              <a:t> symbols</a:t>
            </a:r>
          </a:p>
          <a:p>
            <a:r>
              <a:rPr lang="en-US" dirty="0"/>
              <a:t>I</a:t>
            </a:r>
            <a:r>
              <a:rPr lang="en-US" dirty="0" smtClean="0"/>
              <a:t>mproved by another researcher</a:t>
            </a:r>
          </a:p>
          <a:p>
            <a:pPr lvl="1"/>
            <a:r>
              <a:rPr lang="en-US" dirty="0" smtClean="0"/>
              <a:t>5x faster</a:t>
            </a:r>
            <a:r>
              <a:rPr lang="en-US" dirty="0"/>
              <a:t> </a:t>
            </a:r>
            <a:r>
              <a:rPr lang="en-US" dirty="0" smtClean="0"/>
              <a:t>(but still not all that fast)</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50</a:t>
            </a:fld>
            <a:endParaRPr lang="en-US"/>
          </a:p>
        </p:txBody>
      </p:sp>
    </p:spTree>
    <p:extLst>
      <p:ext uri="{BB962C8B-B14F-4D97-AF65-F5344CB8AC3E}">
        <p14:creationId xmlns:p14="http://schemas.microsoft.com/office/powerpoint/2010/main" val="29764181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Homophonic Substitution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If we select </a:t>
            </a:r>
            <a:r>
              <a:rPr lang="en-US" dirty="0" smtClean="0">
                <a:latin typeface="Arial"/>
                <a:cs typeface="Arial"/>
              </a:rPr>
              <a:t>N=26</a:t>
            </a:r>
            <a:r>
              <a:rPr lang="en-US" dirty="0" smtClean="0"/>
              <a:t> hidden states, then</a:t>
            </a:r>
          </a:p>
          <a:p>
            <a:pPr lvl="1"/>
            <a:r>
              <a:rPr lang="en-US" dirty="0" smtClean="0"/>
              <a:t>The </a:t>
            </a:r>
            <a:r>
              <a:rPr lang="en-US" dirty="0" smtClean="0">
                <a:latin typeface="Arial"/>
                <a:cs typeface="Arial"/>
              </a:rPr>
              <a:t>A</a:t>
            </a:r>
            <a:r>
              <a:rPr lang="en-US" dirty="0" smtClean="0"/>
              <a:t> matrix </a:t>
            </a:r>
            <a:r>
              <a:rPr lang="en-US" dirty="0"/>
              <a:t>i</a:t>
            </a:r>
            <a:r>
              <a:rPr lang="en-US" dirty="0" smtClean="0"/>
              <a:t>s English digraph stats</a:t>
            </a:r>
          </a:p>
          <a:p>
            <a:pPr lvl="1"/>
            <a:r>
              <a:rPr lang="en-US" dirty="0" smtClean="0"/>
              <a:t>Just like simple substitution case (and </a:t>
            </a:r>
            <a:r>
              <a:rPr lang="en-US" dirty="0" err="1" smtClean="0"/>
              <a:t>Jakobsen’s</a:t>
            </a:r>
            <a:r>
              <a:rPr lang="en-US" dirty="0" smtClean="0"/>
              <a:t> Algorithm)</a:t>
            </a:r>
          </a:p>
          <a:p>
            <a:pPr lvl="1"/>
            <a:r>
              <a:rPr lang="en-US" dirty="0" smtClean="0"/>
              <a:t>This matrix is fixed, not re-estimated</a:t>
            </a:r>
          </a:p>
          <a:p>
            <a:r>
              <a:rPr lang="en-US" dirty="0" smtClean="0"/>
              <a:t>The </a:t>
            </a:r>
            <a:r>
              <a:rPr lang="en-US" dirty="0" smtClean="0">
                <a:latin typeface="Arial"/>
                <a:cs typeface="Arial"/>
              </a:rPr>
              <a:t>B</a:t>
            </a:r>
            <a:r>
              <a:rPr lang="en-US" dirty="0" smtClean="0"/>
              <a:t> matrix has M columns, where M is number of </a:t>
            </a:r>
            <a:r>
              <a:rPr lang="en-US" dirty="0" err="1" smtClean="0"/>
              <a:t>ciphertext</a:t>
            </a:r>
            <a:r>
              <a:rPr lang="en-US" dirty="0" smtClean="0"/>
              <a:t> symbols</a:t>
            </a:r>
          </a:p>
          <a:p>
            <a:r>
              <a:rPr lang="en-US" dirty="0" smtClean="0"/>
              <a:t>Does this work?</a:t>
            </a:r>
          </a:p>
          <a:p>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51</a:t>
            </a:fld>
            <a:endParaRPr lang="en-US"/>
          </a:p>
        </p:txBody>
      </p:sp>
    </p:spTree>
    <p:extLst>
      <p:ext uri="{BB962C8B-B14F-4D97-AF65-F5344CB8AC3E}">
        <p14:creationId xmlns:p14="http://schemas.microsoft.com/office/powerpoint/2010/main" val="155726978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4800600" cy="2057400"/>
          </a:xfrm>
        </p:spPr>
        <p:txBody>
          <a:bodyPr/>
          <a:lstStyle/>
          <a:p>
            <a:r>
              <a:rPr lang="en-US" dirty="0" smtClean="0"/>
              <a:t>HMM for Homophonic Substitution</a:t>
            </a:r>
            <a:endParaRPr lang="en-US" dirty="0"/>
          </a:p>
        </p:txBody>
      </p:sp>
      <p:sp>
        <p:nvSpPr>
          <p:cNvPr id="3" name="Content Placeholder 2"/>
          <p:cNvSpPr>
            <a:spLocks noGrp="1"/>
          </p:cNvSpPr>
          <p:nvPr>
            <p:ph idx="1"/>
          </p:nvPr>
        </p:nvSpPr>
        <p:spPr>
          <a:xfrm>
            <a:off x="381000" y="2286000"/>
            <a:ext cx="4572000" cy="3505200"/>
          </a:xfrm>
        </p:spPr>
        <p:txBody>
          <a:bodyPr/>
          <a:lstStyle/>
          <a:p>
            <a:r>
              <a:rPr lang="en-US" dirty="0"/>
              <a:t>C</a:t>
            </a:r>
            <a:r>
              <a:rPr lang="en-US" dirty="0" smtClean="0"/>
              <a:t>onverged </a:t>
            </a:r>
            <a:r>
              <a:rPr lang="en-US" dirty="0" smtClean="0">
                <a:latin typeface="Arial"/>
                <a:cs typeface="Arial"/>
              </a:rPr>
              <a:t>B</a:t>
            </a:r>
            <a:r>
              <a:rPr lang="en-US" dirty="0" smtClean="0"/>
              <a:t> matrix</a:t>
            </a:r>
          </a:p>
          <a:p>
            <a:pPr lvl="1"/>
            <a:r>
              <a:rPr lang="en-US" dirty="0" smtClean="0"/>
              <a:t>Sideways</a:t>
            </a:r>
            <a:r>
              <a:rPr lang="is-IS" dirty="0" smtClean="0"/>
              <a:t>…</a:t>
            </a:r>
            <a:endParaRPr lang="en-US" dirty="0" smtClean="0"/>
          </a:p>
          <a:p>
            <a:pPr lvl="1"/>
            <a:r>
              <a:rPr lang="en-US" dirty="0" smtClean="0"/>
              <a:t>All probabilities &gt; 0.1 are in </a:t>
            </a:r>
            <a:r>
              <a:rPr lang="en-US" dirty="0" smtClean="0">
                <a:solidFill>
                  <a:srgbClr val="FF0927"/>
                </a:solidFill>
              </a:rPr>
              <a:t>red</a:t>
            </a:r>
          </a:p>
          <a:p>
            <a:r>
              <a:rPr lang="en-US" dirty="0" smtClean="0"/>
              <a:t>What’s going on here?</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52</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047" y="0"/>
            <a:ext cx="4050953" cy="6858000"/>
          </a:xfrm>
          <a:prstGeom prst="rect">
            <a:avLst/>
          </a:prstGeom>
        </p:spPr>
      </p:pic>
    </p:spTree>
    <p:extLst>
      <p:ext uri="{BB962C8B-B14F-4D97-AF65-F5344CB8AC3E}">
        <p14:creationId xmlns:p14="http://schemas.microsoft.com/office/powerpoint/2010/main" val="289767096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HMM for Homophonic Substitution</a:t>
            </a:r>
            <a:endParaRPr lang="en-US" dirty="0"/>
          </a:p>
        </p:txBody>
      </p:sp>
      <p:sp>
        <p:nvSpPr>
          <p:cNvPr id="3" name="Content Placeholder 2"/>
          <p:cNvSpPr>
            <a:spLocks noGrp="1"/>
          </p:cNvSpPr>
          <p:nvPr>
            <p:ph idx="1"/>
          </p:nvPr>
        </p:nvSpPr>
        <p:spPr/>
        <p:txBody>
          <a:bodyPr/>
          <a:lstStyle/>
          <a:p>
            <a:r>
              <a:rPr lang="en-US" dirty="0" smtClean="0"/>
              <a:t>In this example, actual key was</a:t>
            </a:r>
          </a:p>
          <a:p>
            <a:endParaRPr lang="en-US" dirty="0"/>
          </a:p>
          <a:p>
            <a:endParaRPr lang="en-US" dirty="0" smtClean="0"/>
          </a:p>
          <a:p>
            <a:endParaRPr lang="en-US" dirty="0"/>
          </a:p>
          <a:p>
            <a:r>
              <a:rPr lang="en-US" dirty="0" smtClean="0"/>
              <a:t>Can recover this key from </a:t>
            </a:r>
            <a:r>
              <a:rPr lang="en-US" dirty="0" smtClean="0">
                <a:latin typeface="Arial"/>
                <a:cs typeface="Arial"/>
              </a:rPr>
              <a:t>B</a:t>
            </a:r>
            <a:r>
              <a:rPr lang="en-US" dirty="0" smtClean="0"/>
              <a:t> matrix on previous slide</a:t>
            </a:r>
          </a:p>
          <a:p>
            <a:pPr lvl="1"/>
            <a:r>
              <a:rPr lang="en-US" dirty="0" smtClean="0"/>
              <a:t>May not be as easy in all cases</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53</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14600"/>
            <a:ext cx="7086600" cy="1219200"/>
          </a:xfrm>
          <a:prstGeom prst="rect">
            <a:avLst/>
          </a:prstGeom>
        </p:spPr>
      </p:pic>
    </p:spTree>
    <p:extLst>
      <p:ext uri="{BB962C8B-B14F-4D97-AF65-F5344CB8AC3E}">
        <p14:creationId xmlns:p14="http://schemas.microsoft.com/office/powerpoint/2010/main" val="5627326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Homophonic Substitution</a:t>
            </a:r>
            <a:endParaRPr lang="en-US" dirty="0"/>
          </a:p>
        </p:txBody>
      </p:sp>
      <p:sp>
        <p:nvSpPr>
          <p:cNvPr id="3" name="Content Placeholder 2"/>
          <p:cNvSpPr>
            <a:spLocks noGrp="1"/>
          </p:cNvSpPr>
          <p:nvPr>
            <p:ph idx="1"/>
          </p:nvPr>
        </p:nvSpPr>
        <p:spPr/>
        <p:txBody>
          <a:bodyPr/>
          <a:lstStyle/>
          <a:p>
            <a:r>
              <a:rPr lang="en-US" dirty="0" smtClean="0"/>
              <a:t>Why would anybody care about homophonic substitutions?</a:t>
            </a:r>
          </a:p>
          <a:p>
            <a:r>
              <a:rPr lang="en-US" dirty="0" smtClean="0"/>
              <a:t>Zodiac Killer murdered several people in San Francisco area in late 1960’s</a:t>
            </a:r>
          </a:p>
          <a:p>
            <a:r>
              <a:rPr lang="en-US" dirty="0" smtClean="0"/>
              <a:t>He sent letters taunting police for not catching him</a:t>
            </a:r>
          </a:p>
          <a:p>
            <a:r>
              <a:rPr lang="en-US" dirty="0" smtClean="0"/>
              <a:t>Police had a suspect, but nobody was ever convicted of the murders </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54</a:t>
            </a:fld>
            <a:endParaRPr lang="en-US"/>
          </a:p>
        </p:txBody>
      </p:sp>
    </p:spTree>
    <p:extLst>
      <p:ext uri="{BB962C8B-B14F-4D97-AF65-F5344CB8AC3E}">
        <p14:creationId xmlns:p14="http://schemas.microsoft.com/office/powerpoint/2010/main" val="31775516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Zodiac 408 Cipher</a:t>
            </a:r>
            <a:endParaRPr lang="en-US" dirty="0"/>
          </a:p>
        </p:txBody>
      </p:sp>
      <p:sp>
        <p:nvSpPr>
          <p:cNvPr id="3" name="Content Placeholder 2"/>
          <p:cNvSpPr>
            <a:spLocks noGrp="1"/>
          </p:cNvSpPr>
          <p:nvPr>
            <p:ph idx="1"/>
          </p:nvPr>
        </p:nvSpPr>
        <p:spPr>
          <a:xfrm>
            <a:off x="76200" y="1600200"/>
            <a:ext cx="2895600" cy="4495800"/>
          </a:xfrm>
        </p:spPr>
        <p:txBody>
          <a:bodyPr/>
          <a:lstStyle/>
          <a:p>
            <a:r>
              <a:rPr lang="en-US" sz="2800" dirty="0" smtClean="0"/>
              <a:t>Solved within a few days</a:t>
            </a:r>
          </a:p>
          <a:p>
            <a:pPr lvl="1"/>
            <a:r>
              <a:rPr lang="en-US" sz="2400" dirty="0" smtClean="0"/>
              <a:t>By school teachers from Salinas</a:t>
            </a:r>
          </a:p>
          <a:p>
            <a:r>
              <a:rPr lang="en-US" sz="2800" dirty="0" smtClean="0"/>
              <a:t>Homophonic substitution</a:t>
            </a:r>
            <a:endParaRPr lang="en-US" sz="2800"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55</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334077"/>
            <a:ext cx="6218813" cy="4838123"/>
          </a:xfrm>
          <a:prstGeom prst="rect">
            <a:avLst/>
          </a:prstGeom>
        </p:spPr>
      </p:pic>
    </p:spTree>
    <p:extLst>
      <p:ext uri="{BB962C8B-B14F-4D97-AF65-F5344CB8AC3E}">
        <p14:creationId xmlns:p14="http://schemas.microsoft.com/office/powerpoint/2010/main" val="54977195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48200" cy="1371600"/>
          </a:xfrm>
        </p:spPr>
        <p:txBody>
          <a:bodyPr/>
          <a:lstStyle/>
          <a:p>
            <a:r>
              <a:rPr lang="en-US" dirty="0" smtClean="0"/>
              <a:t>Zodiac 340 Cipher</a:t>
            </a:r>
            <a:endParaRPr lang="en-US" dirty="0"/>
          </a:p>
        </p:txBody>
      </p:sp>
      <p:sp>
        <p:nvSpPr>
          <p:cNvPr id="3" name="Content Placeholder 2"/>
          <p:cNvSpPr>
            <a:spLocks noGrp="1"/>
          </p:cNvSpPr>
          <p:nvPr>
            <p:ph idx="1"/>
          </p:nvPr>
        </p:nvSpPr>
        <p:spPr>
          <a:xfrm>
            <a:off x="381000" y="1676400"/>
            <a:ext cx="3733800" cy="4343400"/>
          </a:xfrm>
        </p:spPr>
        <p:txBody>
          <a:bodyPr/>
          <a:lstStyle/>
          <a:p>
            <a:r>
              <a:rPr lang="en-US" dirty="0"/>
              <a:t>U</a:t>
            </a:r>
            <a:r>
              <a:rPr lang="en-US" dirty="0" smtClean="0"/>
              <a:t>nsolved until 2020</a:t>
            </a:r>
          </a:p>
          <a:p>
            <a:r>
              <a:rPr lang="en-US" dirty="0" smtClean="0"/>
              <a:t>Looks like homophonic substitution</a:t>
            </a:r>
          </a:p>
          <a:p>
            <a:r>
              <a:rPr lang="en-US" dirty="0" smtClean="0"/>
              <a:t>But more complex</a:t>
            </a:r>
          </a:p>
          <a:p>
            <a:pPr lvl="1"/>
            <a:r>
              <a:rPr lang="en-US" dirty="0" smtClean="0"/>
              <a:t>Diagonal</a:t>
            </a:r>
            <a:r>
              <a:rPr lang="mr-IN" dirty="0" smtClean="0"/>
              <a:t>…</a:t>
            </a:r>
            <a:endParaRPr lang="is-I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56</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800" y="579967"/>
            <a:ext cx="4394200" cy="5816600"/>
          </a:xfrm>
          <a:prstGeom prst="rect">
            <a:avLst/>
          </a:prstGeom>
        </p:spPr>
      </p:pic>
    </p:spTree>
    <p:extLst>
      <p:ext uri="{BB962C8B-B14F-4D97-AF65-F5344CB8AC3E}">
        <p14:creationId xmlns:p14="http://schemas.microsoft.com/office/powerpoint/2010/main" val="348911911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Other Classic Crypto?</a:t>
            </a:r>
            <a:endParaRPr lang="en-US" dirty="0"/>
          </a:p>
        </p:txBody>
      </p:sp>
      <p:sp>
        <p:nvSpPr>
          <p:cNvPr id="3" name="Content Placeholder 2"/>
          <p:cNvSpPr>
            <a:spLocks noGrp="1"/>
          </p:cNvSpPr>
          <p:nvPr>
            <p:ph idx="1"/>
          </p:nvPr>
        </p:nvSpPr>
        <p:spPr>
          <a:xfrm>
            <a:off x="685800" y="1295400"/>
            <a:ext cx="7848600" cy="1295400"/>
          </a:xfrm>
        </p:spPr>
        <p:txBody>
          <a:bodyPr/>
          <a:lstStyle/>
          <a:p>
            <a:r>
              <a:rPr lang="en-US" dirty="0" smtClean="0"/>
              <a:t>Other classic crypto uses of HMMs?</a:t>
            </a:r>
          </a:p>
          <a:p>
            <a:r>
              <a:rPr lang="en-US" dirty="0" smtClean="0"/>
              <a:t>Might work on Japanese Purple cipher</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57</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0" y="2590800"/>
            <a:ext cx="6076950" cy="3762991"/>
          </a:xfrm>
          <a:prstGeom prst="rect">
            <a:avLst/>
          </a:prstGeom>
        </p:spPr>
      </p:pic>
    </p:spTree>
    <p:extLst>
      <p:ext uri="{BB962C8B-B14F-4D97-AF65-F5344CB8AC3E}">
        <p14:creationId xmlns:p14="http://schemas.microsoft.com/office/powerpoint/2010/main" val="318200659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305800" cy="4495800"/>
          </a:xfrm>
        </p:spPr>
        <p:txBody>
          <a:bodyPr/>
          <a:lstStyle/>
          <a:p>
            <a:r>
              <a:rPr lang="en-US" sz="2800" dirty="0"/>
              <a:t>R. L. Cave and L. P. </a:t>
            </a:r>
            <a:r>
              <a:rPr lang="en-US" sz="2800" dirty="0" err="1"/>
              <a:t>Neuwirth</a:t>
            </a:r>
            <a:r>
              <a:rPr lang="en-US" sz="2800" dirty="0"/>
              <a:t>, Hidden Markov </a:t>
            </a:r>
            <a:r>
              <a:rPr lang="en-US" sz="2800" dirty="0" smtClean="0"/>
              <a:t>models </a:t>
            </a:r>
            <a:r>
              <a:rPr lang="en-US" sz="2800" dirty="0"/>
              <a:t>for English, IDA-CRD, Princeton, NJ, October 1980</a:t>
            </a:r>
          </a:p>
          <a:p>
            <a:r>
              <a:rPr lang="en-US" sz="2800" dirty="0"/>
              <a:t>S. </a:t>
            </a:r>
            <a:r>
              <a:rPr lang="en-US" sz="2800" dirty="0" err="1"/>
              <a:t>Venkatachalam</a:t>
            </a:r>
            <a:r>
              <a:rPr lang="en-US" sz="2800" dirty="0"/>
              <a:t> and M. Stamp, Detecting </a:t>
            </a:r>
            <a:r>
              <a:rPr lang="en-US" sz="2800" dirty="0" smtClean="0"/>
              <a:t>undetectable </a:t>
            </a:r>
            <a:r>
              <a:rPr lang="en-US" sz="2800" dirty="0"/>
              <a:t>m</a:t>
            </a:r>
            <a:r>
              <a:rPr lang="en-US" sz="2800" dirty="0" smtClean="0"/>
              <a:t>etamorphic </a:t>
            </a:r>
            <a:r>
              <a:rPr lang="en-US" sz="2800" dirty="0"/>
              <a:t>v</a:t>
            </a:r>
            <a:r>
              <a:rPr lang="en-US" sz="2800" dirty="0" smtClean="0"/>
              <a:t>iruses</a:t>
            </a:r>
            <a:r>
              <a:rPr lang="en-US" sz="2800" dirty="0"/>
              <a:t>, </a:t>
            </a:r>
            <a:r>
              <a:rPr lang="en-US" sz="2800" i="1" dirty="0"/>
              <a:t>Proceedings of 2011 International Conference on Security &amp; Management </a:t>
            </a:r>
            <a:r>
              <a:rPr lang="en-US" sz="2800" dirty="0"/>
              <a:t>(SAM '11), pp. 340-</a:t>
            </a:r>
            <a:r>
              <a:rPr lang="en-US" sz="2800" dirty="0" smtClean="0"/>
              <a:t>345</a:t>
            </a:r>
          </a:p>
          <a:p>
            <a:r>
              <a:rPr lang="en-US" sz="2800" dirty="0" smtClean="0"/>
              <a:t>R</a:t>
            </a:r>
            <a:r>
              <a:rPr lang="en-US" sz="2800" dirty="0"/>
              <a:t>. </a:t>
            </a:r>
            <a:r>
              <a:rPr lang="en-US" sz="2800" dirty="0" err="1" smtClean="0"/>
              <a:t>Vobbilisetty</a:t>
            </a:r>
            <a:r>
              <a:rPr lang="en-US" sz="2800" dirty="0" smtClean="0"/>
              <a:t>, et al, Classic cryptanalysis using HMMs, </a:t>
            </a:r>
            <a:r>
              <a:rPr lang="en-US" sz="2800" i="1" dirty="0" err="1" smtClean="0"/>
              <a:t>Cryptologia</a:t>
            </a:r>
            <a:r>
              <a:rPr lang="en-US" sz="2800" dirty="0" smtClean="0"/>
              <a:t>, 41(1):1-28, 2017</a:t>
            </a:r>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58</a:t>
            </a:fld>
            <a:endParaRPr lang="en-US"/>
          </a:p>
        </p:txBody>
      </p:sp>
    </p:spTree>
    <p:extLst>
      <p:ext uri="{BB962C8B-B14F-4D97-AF65-F5344CB8AC3E}">
        <p14:creationId xmlns:p14="http://schemas.microsoft.com/office/powerpoint/2010/main" val="15083654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latin typeface="Lucida Grande"/>
                <a:cs typeface="Lucida Grande"/>
              </a:rPr>
              <a:t>A</a:t>
            </a:r>
            <a:r>
              <a:rPr lang="en-US" dirty="0"/>
              <a:t> and </a:t>
            </a:r>
            <a:r>
              <a:rPr lang="en-US" dirty="0">
                <a:latin typeface="Lucida Grande"/>
                <a:ea typeface="Lucida Grande"/>
                <a:cs typeface="Lucida Grande"/>
              </a:rPr>
              <a:t>π </a:t>
            </a:r>
            <a:r>
              <a:rPr lang="en-US" dirty="0" smtClean="0"/>
              <a:t>Matrices </a:t>
            </a:r>
            <a:endParaRPr lang="en-US" dirty="0"/>
          </a:p>
        </p:txBody>
      </p:sp>
      <p:sp>
        <p:nvSpPr>
          <p:cNvPr id="3" name="Content Placeholder 2"/>
          <p:cNvSpPr>
            <a:spLocks noGrp="1"/>
          </p:cNvSpPr>
          <p:nvPr>
            <p:ph idx="1"/>
          </p:nvPr>
        </p:nvSpPr>
        <p:spPr>
          <a:xfrm>
            <a:off x="685800" y="1600200"/>
            <a:ext cx="7848600" cy="4419600"/>
          </a:xfrm>
        </p:spPr>
        <p:txBody>
          <a:bodyPr>
            <a:normAutofit fontScale="92500" lnSpcReduction="10000"/>
          </a:bodyPr>
          <a:lstStyle/>
          <a:p>
            <a:r>
              <a:rPr lang="en-US" dirty="0" smtClean="0"/>
              <a:t>Matrices </a:t>
            </a:r>
            <a:r>
              <a:rPr lang="en-US" dirty="0" smtClean="0">
                <a:latin typeface="Lucida Grande"/>
                <a:cs typeface="Lucida Grande"/>
              </a:rPr>
              <a:t>A</a:t>
            </a:r>
            <a:r>
              <a:rPr lang="en-US" dirty="0" smtClean="0"/>
              <a:t> and </a:t>
            </a:r>
            <a:r>
              <a:rPr lang="en-US" dirty="0" err="1" smtClean="0">
                <a:latin typeface="Lucida Grande"/>
                <a:ea typeface="Lucida Grande"/>
                <a:cs typeface="Lucida Grande"/>
              </a:rPr>
              <a:t>π</a:t>
            </a:r>
            <a:r>
              <a:rPr lang="en-US" dirty="0" smtClean="0">
                <a:latin typeface="Lucida Grande"/>
                <a:ea typeface="Lucida Grande"/>
                <a:cs typeface="Lucida Grande"/>
              </a:rPr>
              <a:t> </a:t>
            </a:r>
            <a:r>
              <a:rPr lang="en-US" dirty="0" smtClean="0"/>
              <a:t>converge to:</a:t>
            </a:r>
          </a:p>
          <a:p>
            <a:endParaRPr lang="en-US" dirty="0" smtClean="0"/>
          </a:p>
          <a:p>
            <a:endParaRPr lang="en-US" dirty="0" smtClean="0"/>
          </a:p>
          <a:p>
            <a:r>
              <a:rPr lang="en-US" dirty="0" smtClean="0"/>
              <a:t>What does this tells us?</a:t>
            </a:r>
          </a:p>
          <a:p>
            <a:pPr lvl="1"/>
            <a:r>
              <a:rPr lang="en-US" dirty="0" smtClean="0"/>
              <a:t>Started in hidden state 1 (not state 0)</a:t>
            </a:r>
          </a:p>
          <a:p>
            <a:pPr lvl="1"/>
            <a:r>
              <a:rPr lang="en-US" dirty="0" smtClean="0"/>
              <a:t>And we know transition probabilities between hidden states</a:t>
            </a:r>
          </a:p>
          <a:p>
            <a:r>
              <a:rPr lang="en-US" dirty="0" smtClean="0"/>
              <a:t>Nothing too interesting here</a:t>
            </a:r>
          </a:p>
          <a:p>
            <a:pPr lvl="1"/>
            <a:r>
              <a:rPr lang="en-US" dirty="0" smtClean="0"/>
              <a:t>We don’t (yet) know about hidden states</a:t>
            </a:r>
          </a:p>
        </p:txBody>
      </p:sp>
      <p:pic>
        <p:nvPicPr>
          <p:cNvPr id="6" name="Picture 5" descr="temp.tiff"/>
          <p:cNvPicPr>
            <a:picLocks noChangeAspect="1"/>
          </p:cNvPicPr>
          <p:nvPr/>
        </p:nvPicPr>
        <p:blipFill>
          <a:blip r:embed="rId2"/>
          <a:stretch>
            <a:fillRect/>
          </a:stretch>
        </p:blipFill>
        <p:spPr>
          <a:xfrm>
            <a:off x="1026086" y="2375649"/>
            <a:ext cx="3263900" cy="558800"/>
          </a:xfrm>
          <a:prstGeom prst="rect">
            <a:avLst/>
          </a:prstGeom>
        </p:spPr>
      </p:pic>
      <p:pic>
        <p:nvPicPr>
          <p:cNvPr id="7" name="Picture 6" descr="temp2.tiff"/>
          <p:cNvPicPr>
            <a:picLocks noChangeAspect="1"/>
          </p:cNvPicPr>
          <p:nvPr/>
        </p:nvPicPr>
        <p:blipFill>
          <a:blip r:embed="rId3"/>
          <a:stretch>
            <a:fillRect/>
          </a:stretch>
        </p:blipFill>
        <p:spPr>
          <a:xfrm>
            <a:off x="4754658" y="2153766"/>
            <a:ext cx="3251200" cy="952500"/>
          </a:xfrm>
          <a:prstGeom prst="rect">
            <a:avLst/>
          </a:prstGeom>
        </p:spPr>
      </p:pic>
      <p:sp>
        <p:nvSpPr>
          <p:cNvPr id="8" name="Slide Number Placeholder 7"/>
          <p:cNvSpPr>
            <a:spLocks noGrp="1"/>
          </p:cNvSpPr>
          <p:nvPr>
            <p:ph type="sldNum" sz="quarter" idx="4"/>
          </p:nvPr>
        </p:nvSpPr>
        <p:spPr/>
        <p:txBody>
          <a:bodyPr/>
          <a:lstStyle/>
          <a:p>
            <a:fld id="{E4131050-4FF2-0646-B549-420EB1446C49}" type="slidenum">
              <a:rPr lang="en-US" smtClean="0"/>
              <a:pPr/>
              <a:t>6</a:t>
            </a:fld>
            <a:endParaRPr lang="en-US"/>
          </a:p>
        </p:txBody>
      </p:sp>
      <p:sp>
        <p:nvSpPr>
          <p:cNvPr id="9" name="Footer Placeholder 8"/>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Tree>
    <p:extLst>
      <p:ext uri="{BB962C8B-B14F-4D97-AF65-F5344CB8AC3E}">
        <p14:creationId xmlns:p14="http://schemas.microsoft.com/office/powerpoint/2010/main" val="3553304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697"/>
            <a:ext cx="4267200" cy="1721503"/>
          </a:xfrm>
        </p:spPr>
        <p:txBody>
          <a:bodyPr/>
          <a:lstStyle/>
          <a:p>
            <a:r>
              <a:rPr lang="en-US" dirty="0" smtClean="0"/>
              <a:t>The </a:t>
            </a:r>
            <a:r>
              <a:rPr lang="en-US" dirty="0">
                <a:latin typeface="Lucida Grande"/>
                <a:cs typeface="Lucida Grande"/>
              </a:rPr>
              <a:t>B</a:t>
            </a:r>
            <a:r>
              <a:rPr lang="en-US" dirty="0"/>
              <a:t> </a:t>
            </a:r>
            <a:r>
              <a:rPr lang="en-US" dirty="0" smtClean="0"/>
              <a:t>Matrix</a:t>
            </a:r>
            <a:br>
              <a:rPr lang="en-US" dirty="0" smtClean="0"/>
            </a:br>
            <a:r>
              <a:rPr lang="en-US" dirty="0" smtClean="0"/>
              <a:t>(Transpose)</a:t>
            </a:r>
            <a:endParaRPr lang="en-US" dirty="0"/>
          </a:p>
        </p:txBody>
      </p:sp>
      <p:sp>
        <p:nvSpPr>
          <p:cNvPr id="3" name="Content Placeholder 2"/>
          <p:cNvSpPr>
            <a:spLocks noGrp="1"/>
          </p:cNvSpPr>
          <p:nvPr>
            <p:ph idx="1"/>
          </p:nvPr>
        </p:nvSpPr>
        <p:spPr>
          <a:xfrm>
            <a:off x="457200" y="2209800"/>
            <a:ext cx="3810000" cy="3810000"/>
          </a:xfrm>
        </p:spPr>
        <p:txBody>
          <a:bodyPr/>
          <a:lstStyle/>
          <a:p>
            <a:r>
              <a:rPr lang="en-US" dirty="0" smtClean="0"/>
              <a:t>What does </a:t>
            </a:r>
            <a:r>
              <a:rPr lang="en-US" dirty="0" smtClean="0">
                <a:latin typeface="Lucida Grande"/>
                <a:cs typeface="Lucida Grande"/>
              </a:rPr>
              <a:t>B</a:t>
            </a:r>
            <a:r>
              <a:rPr lang="en-US" dirty="0" smtClean="0"/>
              <a:t> matrix tell us?</a:t>
            </a:r>
          </a:p>
          <a:p>
            <a:r>
              <a:rPr lang="en-US" dirty="0" smtClean="0"/>
              <a:t>This is very interesting!</a:t>
            </a:r>
          </a:p>
          <a:p>
            <a:pPr lvl="1"/>
            <a:r>
              <a:rPr lang="en-US" dirty="0" smtClean="0"/>
              <a:t>Why???</a:t>
            </a:r>
            <a:endParaRPr lang="en-US" dirty="0"/>
          </a:p>
        </p:txBody>
      </p:sp>
      <p:pic>
        <p:nvPicPr>
          <p:cNvPr id="6" name="Picture 5" descr="temp.tiff"/>
          <p:cNvPicPr>
            <a:picLocks noChangeAspect="1"/>
          </p:cNvPicPr>
          <p:nvPr/>
        </p:nvPicPr>
        <p:blipFill>
          <a:blip r:embed="rId2"/>
          <a:stretch>
            <a:fillRect/>
          </a:stretch>
        </p:blipFill>
        <p:spPr>
          <a:xfrm>
            <a:off x="4114800" y="0"/>
            <a:ext cx="4165600" cy="6858000"/>
          </a:xfrm>
          <a:prstGeom prst="rect">
            <a:avLst/>
          </a:prstGeom>
        </p:spPr>
      </p:pic>
      <p:sp>
        <p:nvSpPr>
          <p:cNvPr id="5" name="Slide Number Placeholder 4"/>
          <p:cNvSpPr>
            <a:spLocks noGrp="1"/>
          </p:cNvSpPr>
          <p:nvPr>
            <p:ph type="sldNum" sz="quarter" idx="4"/>
          </p:nvPr>
        </p:nvSpPr>
        <p:spPr/>
        <p:txBody>
          <a:bodyPr/>
          <a:lstStyle/>
          <a:p>
            <a:fld id="{E4131050-4FF2-0646-B549-420EB1446C49}" type="slidenum">
              <a:rPr lang="en-US" smtClean="0"/>
              <a:pPr/>
              <a:t>7</a:t>
            </a:fld>
            <a:endParaRPr lang="en-US"/>
          </a:p>
        </p:txBody>
      </p:sp>
      <p:sp>
        <p:nvSpPr>
          <p:cNvPr id="7" name="Footer Placeholder 6"/>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Tree>
    <p:extLst>
      <p:ext uri="{BB962C8B-B14F-4D97-AF65-F5344CB8AC3E}">
        <p14:creationId xmlns:p14="http://schemas.microsoft.com/office/powerpoint/2010/main" val="26509207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09600" y="1600200"/>
            <a:ext cx="8153400" cy="4495800"/>
          </a:xfrm>
        </p:spPr>
        <p:txBody>
          <a:bodyPr/>
          <a:lstStyle/>
          <a:p>
            <a:r>
              <a:rPr lang="en-US" dirty="0" smtClean="0"/>
              <a:t>The </a:t>
            </a:r>
            <a:r>
              <a:rPr lang="en-US" dirty="0">
                <a:latin typeface="Lucida Grande"/>
                <a:cs typeface="Lucida Grande"/>
              </a:rPr>
              <a:t>B</a:t>
            </a:r>
            <a:r>
              <a:rPr lang="en-US" dirty="0" smtClean="0"/>
              <a:t> matrix tells Marvin about consonants and vowels </a:t>
            </a:r>
          </a:p>
          <a:p>
            <a:r>
              <a:rPr lang="en-US" dirty="0" smtClean="0"/>
              <a:t>He made no assumption, a priori</a:t>
            </a:r>
          </a:p>
          <a:p>
            <a:r>
              <a:rPr lang="en-US" dirty="0" smtClean="0"/>
              <a:t>The model itself “learned” this info</a:t>
            </a:r>
          </a:p>
          <a:p>
            <a:r>
              <a:rPr lang="en-US" dirty="0" smtClean="0"/>
              <a:t>This is the essence of machine learning!</a:t>
            </a:r>
          </a:p>
          <a:p>
            <a:pPr lvl="1"/>
            <a:r>
              <a:rPr lang="en-US" dirty="0" smtClean="0"/>
              <a:t>We don’t have to think too much</a:t>
            </a:r>
          </a:p>
          <a:p>
            <a:pPr lvl="1"/>
            <a:r>
              <a:rPr lang="en-US" dirty="0" smtClean="0"/>
              <a:t>Machine does all the hard work</a:t>
            </a:r>
          </a:p>
          <a:p>
            <a:pPr lvl="1"/>
            <a:r>
              <a:rPr lang="en-US" dirty="0" smtClean="0"/>
              <a:t>Machine “learns” (and so do we</a:t>
            </a:r>
            <a:r>
              <a:rPr lang="is-IS" dirty="0"/>
              <a:t>)</a:t>
            </a:r>
            <a:endParaRPr lang="en-US" dirty="0"/>
          </a:p>
        </p:txBody>
      </p:sp>
      <p:sp>
        <p:nvSpPr>
          <p:cNvPr id="4" name="Footer Placeholder 3"/>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a:t>
            </a:fld>
            <a:endParaRPr lang="en-US"/>
          </a:p>
        </p:txBody>
      </p:sp>
    </p:spTree>
    <p:extLst>
      <p:ext uri="{BB962C8B-B14F-4D97-AF65-F5344CB8AC3E}">
        <p14:creationId xmlns:p14="http://schemas.microsoft.com/office/powerpoint/2010/main" val="18717681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00200"/>
            <a:ext cx="7772400" cy="1143000"/>
          </a:xfrm>
        </p:spPr>
        <p:txBody>
          <a:bodyPr/>
          <a:lstStyle/>
          <a:p>
            <a:pPr eaLnBrk="1" hangingPunct="1"/>
            <a:r>
              <a:rPr lang="en-US" dirty="0" smtClean="0"/>
              <a:t>Detecting “Undetectable” Malware</a:t>
            </a:r>
          </a:p>
        </p:txBody>
      </p:sp>
      <p:sp>
        <p:nvSpPr>
          <p:cNvPr id="5" name="Footer Placeholder 4"/>
          <p:cNvSpPr>
            <a:spLocks noGrp="1"/>
          </p:cNvSpPr>
          <p:nvPr>
            <p:ph type="ftr" sz="quarter" idx="10"/>
          </p:nvPr>
        </p:nvSpPr>
        <p:spPr/>
        <p:txBody>
          <a:bodyPr/>
          <a:lstStyle/>
          <a:p>
            <a:pPr>
              <a:defRPr/>
            </a:pPr>
            <a:r>
              <a:rPr lang="en-US" smtClean="0"/>
              <a:t>HMM Applications</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9</a:t>
            </a:fld>
            <a:endParaRPr lang="en-US"/>
          </a:p>
        </p:txBody>
      </p:sp>
      <p:sp>
        <p:nvSpPr>
          <p:cNvPr id="7" name="TextBox 4"/>
          <p:cNvSpPr txBox="1">
            <a:spLocks noChangeArrowheads="1"/>
          </p:cNvSpPr>
          <p:nvPr/>
        </p:nvSpPr>
        <p:spPr bwMode="auto">
          <a:xfrm>
            <a:off x="1066800" y="3515380"/>
            <a:ext cx="7010400" cy="1040285"/>
          </a:xfrm>
          <a:prstGeom prst="rect">
            <a:avLst/>
          </a:prstGeom>
          <a:noFill/>
          <a:ln w="9525">
            <a:noFill/>
            <a:miter lim="800000"/>
            <a:headEnd/>
            <a:tailEnd/>
          </a:ln>
        </p:spPr>
        <p:txBody>
          <a:bodyPr wrap="square">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err="1" smtClean="0">
                <a:solidFill>
                  <a:schemeClr val="tx1">
                    <a:tint val="75000"/>
                  </a:schemeClr>
                </a:solidFill>
                <a:latin typeface="Comic Sans MS"/>
                <a:cs typeface="Comic Sans MS"/>
              </a:rPr>
              <a:t>Sujan</a:t>
            </a:r>
            <a:r>
              <a:rPr lang="en-US" sz="2800" dirty="0" smtClean="0">
                <a:solidFill>
                  <a:schemeClr val="tx1">
                    <a:tint val="75000"/>
                  </a:schemeClr>
                </a:solidFill>
                <a:latin typeface="Comic Sans MS"/>
                <a:cs typeface="Comic Sans MS"/>
              </a:rPr>
              <a:t> </a:t>
            </a:r>
            <a:r>
              <a:rPr lang="en-US" sz="2800" dirty="0" err="1" smtClean="0">
                <a:solidFill>
                  <a:schemeClr val="tx1">
                    <a:tint val="75000"/>
                  </a:schemeClr>
                </a:solidFill>
                <a:latin typeface="Comic Sans MS"/>
                <a:cs typeface="Comic Sans MS"/>
              </a:rPr>
              <a:t>Venkatachalam</a:t>
            </a:r>
            <a:endParaRPr lang="en-US" sz="2800" dirty="0" smtClean="0">
              <a:solidFill>
                <a:schemeClr val="tx1">
                  <a:tint val="75000"/>
                </a:schemeClr>
              </a:solidFill>
              <a:latin typeface="Comic Sans MS"/>
              <a:cs typeface="Comic Sans MS"/>
            </a:endParaRPr>
          </a:p>
          <a:p>
            <a:pPr lvl="0"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endParaRPr lang="en-US" sz="2800" dirty="0">
              <a:solidFill>
                <a:schemeClr val="tx1">
                  <a:tint val="75000"/>
                </a:schemeClr>
              </a:solidFill>
              <a:latin typeface="Comic Sans MS"/>
              <a:cs typeface="Comic Sans MS"/>
            </a:endParaRPr>
          </a:p>
        </p:txBody>
      </p:sp>
    </p:spTree>
    <p:extLst>
      <p:ext uri="{BB962C8B-B14F-4D97-AF65-F5344CB8AC3E}">
        <p14:creationId xmlns:p14="http://schemas.microsoft.com/office/powerpoint/2010/main" val="40491613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4322</TotalTime>
  <Words>2538</Words>
  <Application>Microsoft Macintosh PowerPoint</Application>
  <PresentationFormat>On-screen Show (4:3)</PresentationFormat>
  <Paragraphs>545</Paragraphs>
  <Slides>58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Default Design</vt:lpstr>
      <vt:lpstr>Chart</vt:lpstr>
      <vt:lpstr>HMM Applications</vt:lpstr>
      <vt:lpstr>Applications</vt:lpstr>
      <vt:lpstr>HMM for English Text Analysis</vt:lpstr>
      <vt:lpstr>Marvin the Martian</vt:lpstr>
      <vt:lpstr>Training</vt:lpstr>
      <vt:lpstr>The A and π Matrices </vt:lpstr>
      <vt:lpstr>The B Matrix (Transpose)</vt:lpstr>
      <vt:lpstr>Conclusion</vt:lpstr>
      <vt:lpstr>Detecting “Undetectable” Malware</vt:lpstr>
      <vt:lpstr>Malware &amp; Detection</vt:lpstr>
      <vt:lpstr>Metamorphic Malware</vt:lpstr>
      <vt:lpstr>Background</vt:lpstr>
      <vt:lpstr>Code Morphing</vt:lpstr>
      <vt:lpstr>Real-World Metamorphism</vt:lpstr>
      <vt:lpstr>Metamorphic Example</vt:lpstr>
      <vt:lpstr>Our Metamorphic Generator</vt:lpstr>
      <vt:lpstr>Metamorphic Generator</vt:lpstr>
      <vt:lpstr>Experiments</vt:lpstr>
      <vt:lpstr>Scatterplot of Results</vt:lpstr>
      <vt:lpstr>What’s Going On Here?</vt:lpstr>
      <vt:lpstr>Conclusion</vt:lpstr>
      <vt:lpstr>Classic Cryptanalysis</vt:lpstr>
      <vt:lpstr>Overview</vt:lpstr>
      <vt:lpstr>Classic Ciphers</vt:lpstr>
      <vt:lpstr>Simple Substitution Example</vt:lpstr>
      <vt:lpstr>Simple Substitution</vt:lpstr>
      <vt:lpstr>Simple Substitution Cryptanalysis</vt:lpstr>
      <vt:lpstr>Simple Substitution</vt:lpstr>
      <vt:lpstr>Homophonic Substitution</vt:lpstr>
      <vt:lpstr>Simple Substitution</vt:lpstr>
      <vt:lpstr>Simple Substitution</vt:lpstr>
      <vt:lpstr>Simple Substitution</vt:lpstr>
      <vt:lpstr>Jakobsen’s Algorithm</vt:lpstr>
      <vt:lpstr>Jakobsen’s Algorithm</vt:lpstr>
      <vt:lpstr>Jakobsen’s Algorithm</vt:lpstr>
      <vt:lpstr>Jakobsen’s Algorithm</vt:lpstr>
      <vt:lpstr>Jakobsen’s Algorithm</vt:lpstr>
      <vt:lpstr>Jakobsen’s Algorithm</vt:lpstr>
      <vt:lpstr>Jakobsen’s Algorithm</vt:lpstr>
      <vt:lpstr>Jakobsen’s Algorithm</vt:lpstr>
      <vt:lpstr>Jakobsen’s Algorithm</vt:lpstr>
      <vt:lpstr>HMM for Simple Substitution</vt:lpstr>
      <vt:lpstr>HMM for Simple Substitution</vt:lpstr>
      <vt:lpstr>HMM Simple Substitution</vt:lpstr>
      <vt:lpstr>HMM for Simple Substitution</vt:lpstr>
      <vt:lpstr>HMM with Random Restarts</vt:lpstr>
      <vt:lpstr>HMM vs Jakobsen’s</vt:lpstr>
      <vt:lpstr>Accuracy vs Length vs Number of Restarts </vt:lpstr>
      <vt:lpstr>Homophonic Substitution</vt:lpstr>
      <vt:lpstr>Jakobsen’s for Homophonic Substitution</vt:lpstr>
      <vt:lpstr>HMM for Homophonic Substitution</vt:lpstr>
      <vt:lpstr>HMM for Homophonic Substitution</vt:lpstr>
      <vt:lpstr>HMM for Homophonic Substitution</vt:lpstr>
      <vt:lpstr>Homophonic Substitution</vt:lpstr>
      <vt:lpstr>Zodiac 408 Cipher</vt:lpstr>
      <vt:lpstr>Zodiac 340 Cipher</vt:lpstr>
      <vt:lpstr>Other Classic Crypto?</vt:lpstr>
      <vt:lpstr>References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subject/>
  <dc:creator>Mark Stamp</dc:creator>
  <cp:keywords/>
  <dc:description/>
  <cp:lastModifiedBy>Mark Stamp</cp:lastModifiedBy>
  <cp:revision>471</cp:revision>
  <dcterms:created xsi:type="dcterms:W3CDTF">2015-09-03T17:55:29Z</dcterms:created>
  <dcterms:modified xsi:type="dcterms:W3CDTF">2021-09-02T14:12:45Z</dcterms:modified>
  <cp:category/>
</cp:coreProperties>
</file>