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1.bin" ContentType="audio/unknown"/>
  <Override PartName="/ppt/media/audio2.bin" ContentType="audio/unknown"/>
  <Override PartName="/ppt/embeddings/oleObject1.bin" ContentType="application/vnd.openxmlformats-officedocument.oleObject"/>
  <Override PartName="/ppt/notesSlides/notesSlide1.xml" ContentType="application/vnd.openxmlformats-officedocument.presentationml.notesSlide+xml"/>
  <Override PartName="/ppt/media/audio3.bin" ContentType="audio/unknown"/>
  <Override PartName="/ppt/media/audio4.bin" ContentType="audio/unknown"/>
  <Override PartName="/ppt/notesSlides/notesSlide2.xml" ContentType="application/vnd.openxmlformats-officedocument.presentationml.notesSlide+xml"/>
  <Override PartName="/ppt/media/audio5.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9"/>
  </p:notesMasterIdLst>
  <p:handoutMasterIdLst>
    <p:handoutMasterId r:id="rId220"/>
  </p:handoutMasterIdLst>
  <p:sldIdLst>
    <p:sldId id="256" r:id="rId2"/>
    <p:sldId id="712" r:id="rId3"/>
    <p:sldId id="288" r:id="rId4"/>
    <p:sldId id="270" r:id="rId5"/>
    <p:sldId id="416" r:id="rId6"/>
    <p:sldId id="398" r:id="rId7"/>
    <p:sldId id="257" r:id="rId8"/>
    <p:sldId id="390" r:id="rId9"/>
    <p:sldId id="389" r:id="rId10"/>
    <p:sldId id="391" r:id="rId11"/>
    <p:sldId id="392" r:id="rId12"/>
    <p:sldId id="394" r:id="rId13"/>
    <p:sldId id="396" r:id="rId14"/>
    <p:sldId id="397" r:id="rId15"/>
    <p:sldId id="417" r:id="rId16"/>
    <p:sldId id="719" r:id="rId17"/>
    <p:sldId id="720" r:id="rId18"/>
    <p:sldId id="258" r:id="rId19"/>
    <p:sldId id="375" r:id="rId20"/>
    <p:sldId id="703" r:id="rId21"/>
    <p:sldId id="376" r:id="rId22"/>
    <p:sldId id="377" r:id="rId23"/>
    <p:sldId id="264" r:id="rId24"/>
    <p:sldId id="265" r:id="rId25"/>
    <p:sldId id="685" r:id="rId26"/>
    <p:sldId id="272" r:id="rId27"/>
    <p:sldId id="714" r:id="rId28"/>
    <p:sldId id="266" r:id="rId29"/>
    <p:sldId id="267" r:id="rId30"/>
    <p:sldId id="269" r:id="rId31"/>
    <p:sldId id="273" r:id="rId32"/>
    <p:sldId id="274" r:id="rId33"/>
    <p:sldId id="275" r:id="rId34"/>
    <p:sldId id="276" r:id="rId35"/>
    <p:sldId id="277" r:id="rId36"/>
    <p:sldId id="278" r:id="rId37"/>
    <p:sldId id="289" r:id="rId38"/>
    <p:sldId id="419" r:id="rId39"/>
    <p:sldId id="418" r:id="rId40"/>
    <p:sldId id="279" r:id="rId41"/>
    <p:sldId id="501" r:id="rId42"/>
    <p:sldId id="469" r:id="rId43"/>
    <p:sldId id="280" r:id="rId44"/>
    <p:sldId id="281" r:id="rId45"/>
    <p:sldId id="282" r:id="rId46"/>
    <p:sldId id="687" r:id="rId47"/>
    <p:sldId id="695" r:id="rId48"/>
    <p:sldId id="502" r:id="rId49"/>
    <p:sldId id="286" r:id="rId50"/>
    <p:sldId id="284" r:id="rId51"/>
    <p:sldId id="285" r:id="rId52"/>
    <p:sldId id="684" r:id="rId53"/>
    <p:sldId id="470" r:id="rId54"/>
    <p:sldId id="287" r:id="rId55"/>
    <p:sldId id="290" r:id="rId56"/>
    <p:sldId id="291" r:id="rId57"/>
    <p:sldId id="292" r:id="rId58"/>
    <p:sldId id="294" r:id="rId59"/>
    <p:sldId id="693" r:id="rId60"/>
    <p:sldId id="295" r:id="rId61"/>
    <p:sldId id="296" r:id="rId62"/>
    <p:sldId id="297" r:id="rId63"/>
    <p:sldId id="298" r:id="rId64"/>
    <p:sldId id="299" r:id="rId65"/>
    <p:sldId id="300" r:id="rId66"/>
    <p:sldId id="307" r:id="rId67"/>
    <p:sldId id="420" r:id="rId68"/>
    <p:sldId id="414" r:id="rId69"/>
    <p:sldId id="384" r:id="rId70"/>
    <p:sldId id="385" r:id="rId71"/>
    <p:sldId id="301" r:id="rId72"/>
    <p:sldId id="302" r:id="rId73"/>
    <p:sldId id="303" r:id="rId74"/>
    <p:sldId id="308" r:id="rId75"/>
    <p:sldId id="304" r:id="rId76"/>
    <p:sldId id="305" r:id="rId77"/>
    <p:sldId id="306" r:id="rId78"/>
    <p:sldId id="309" r:id="rId79"/>
    <p:sldId id="314" r:id="rId80"/>
    <p:sldId id="315" r:id="rId81"/>
    <p:sldId id="316" r:id="rId82"/>
    <p:sldId id="317" r:id="rId83"/>
    <p:sldId id="606" r:id="rId84"/>
    <p:sldId id="318" r:id="rId85"/>
    <p:sldId id="471" r:id="rId86"/>
    <p:sldId id="319" r:id="rId87"/>
    <p:sldId id="321" r:id="rId88"/>
    <p:sldId id="320" r:id="rId89"/>
    <p:sldId id="499" r:id="rId90"/>
    <p:sldId id="322" r:id="rId91"/>
    <p:sldId id="324" r:id="rId92"/>
    <p:sldId id="702" r:id="rId93"/>
    <p:sldId id="325" r:id="rId94"/>
    <p:sldId id="607" r:id="rId95"/>
    <p:sldId id="327" r:id="rId96"/>
    <p:sldId id="328" r:id="rId97"/>
    <p:sldId id="330" r:id="rId98"/>
    <p:sldId id="690" r:id="rId99"/>
    <p:sldId id="331" r:id="rId100"/>
    <p:sldId id="326" r:id="rId101"/>
    <p:sldId id="473" r:id="rId102"/>
    <p:sldId id="332" r:id="rId103"/>
    <p:sldId id="357" r:id="rId104"/>
    <p:sldId id="474" r:id="rId105"/>
    <p:sldId id="342" r:id="rId106"/>
    <p:sldId id="686" r:id="rId107"/>
    <p:sldId id="343" r:id="rId108"/>
    <p:sldId id="344" r:id="rId109"/>
    <p:sldId id="345" r:id="rId110"/>
    <p:sldId id="346" r:id="rId111"/>
    <p:sldId id="608" r:id="rId112"/>
    <p:sldId id="347" r:id="rId113"/>
    <p:sldId id="348" r:id="rId114"/>
    <p:sldId id="349" r:id="rId115"/>
    <p:sldId id="350" r:id="rId116"/>
    <p:sldId id="408" r:id="rId117"/>
    <p:sldId id="436" r:id="rId118"/>
    <p:sldId id="677" r:id="rId119"/>
    <p:sldId id="609" r:id="rId120"/>
    <p:sldId id="352" r:id="rId121"/>
    <p:sldId id="353" r:id="rId122"/>
    <p:sldId id="355" r:id="rId123"/>
    <p:sldId id="354" r:id="rId124"/>
    <p:sldId id="387" r:id="rId125"/>
    <p:sldId id="356" r:id="rId126"/>
    <p:sldId id="490" r:id="rId127"/>
    <p:sldId id="359" r:id="rId128"/>
    <p:sldId id="399" r:id="rId129"/>
    <p:sldId id="402" r:id="rId130"/>
    <p:sldId id="404" r:id="rId131"/>
    <p:sldId id="400" r:id="rId132"/>
    <p:sldId id="406" r:id="rId133"/>
    <p:sldId id="407" r:id="rId134"/>
    <p:sldId id="628" r:id="rId135"/>
    <p:sldId id="716" r:id="rId136"/>
    <p:sldId id="717" r:id="rId137"/>
    <p:sldId id="718" r:id="rId138"/>
    <p:sldId id="491" r:id="rId139"/>
    <p:sldId id="360" r:id="rId140"/>
    <p:sldId id="361" r:id="rId141"/>
    <p:sldId id="362" r:id="rId142"/>
    <p:sldId id="478" r:id="rId143"/>
    <p:sldId id="477" r:id="rId144"/>
    <p:sldId id="704" r:id="rId145"/>
    <p:sldId id="479" r:id="rId146"/>
    <p:sldId id="480" r:id="rId147"/>
    <p:sldId id="492" r:id="rId148"/>
    <p:sldId id="409" r:id="rId149"/>
    <p:sldId id="410" r:id="rId150"/>
    <p:sldId id="411" r:id="rId151"/>
    <p:sldId id="412" r:id="rId152"/>
    <p:sldId id="413" r:id="rId153"/>
    <p:sldId id="633" r:id="rId154"/>
    <p:sldId id="629" r:id="rId155"/>
    <p:sldId id="630" r:id="rId156"/>
    <p:sldId id="631" r:id="rId157"/>
    <p:sldId id="632" r:id="rId158"/>
    <p:sldId id="428" r:id="rId159"/>
    <p:sldId id="713" r:id="rId160"/>
    <p:sldId id="366" r:id="rId161"/>
    <p:sldId id="705" r:id="rId162"/>
    <p:sldId id="365" r:id="rId163"/>
    <p:sldId id="367" r:id="rId164"/>
    <p:sldId id="368" r:id="rId165"/>
    <p:sldId id="369" r:id="rId166"/>
    <p:sldId id="459" r:id="rId167"/>
    <p:sldId id="461" r:id="rId168"/>
    <p:sldId id="691" r:id="rId169"/>
    <p:sldId id="634" r:id="rId170"/>
    <p:sldId id="457" r:id="rId171"/>
    <p:sldId id="456" r:id="rId172"/>
    <p:sldId id="371" r:id="rId173"/>
    <p:sldId id="692" r:id="rId174"/>
    <p:sldId id="372" r:id="rId175"/>
    <p:sldId id="373" r:id="rId176"/>
    <p:sldId id="374" r:id="rId177"/>
    <p:sldId id="481" r:id="rId178"/>
    <p:sldId id="721" r:id="rId179"/>
    <p:sldId id="482" r:id="rId180"/>
    <p:sldId id="483" r:id="rId181"/>
    <p:sldId id="484" r:id="rId182"/>
    <p:sldId id="636" r:id="rId183"/>
    <p:sldId id="635" r:id="rId184"/>
    <p:sldId id="706" r:id="rId185"/>
    <p:sldId id="707" r:id="rId186"/>
    <p:sldId id="708" r:id="rId187"/>
    <p:sldId id="709" r:id="rId188"/>
    <p:sldId id="710" r:id="rId189"/>
    <p:sldId id="711" r:id="rId190"/>
    <p:sldId id="430" r:id="rId191"/>
    <p:sldId id="431" r:id="rId192"/>
    <p:sldId id="443" r:id="rId193"/>
    <p:sldId id="503" r:id="rId194"/>
    <p:sldId id="504" r:id="rId195"/>
    <p:sldId id="505" r:id="rId196"/>
    <p:sldId id="506" r:id="rId197"/>
    <p:sldId id="507" r:id="rId198"/>
    <p:sldId id="508" r:id="rId199"/>
    <p:sldId id="444" r:id="rId200"/>
    <p:sldId id="445" r:id="rId201"/>
    <p:sldId id="678" r:id="rId202"/>
    <p:sldId id="679" r:id="rId203"/>
    <p:sldId id="680" r:id="rId204"/>
    <p:sldId id="681" r:id="rId205"/>
    <p:sldId id="447" r:id="rId206"/>
    <p:sldId id="452" r:id="rId207"/>
    <p:sldId id="683" r:id="rId208"/>
    <p:sldId id="682" r:id="rId209"/>
    <p:sldId id="454" r:id="rId210"/>
    <p:sldId id="455" r:id="rId211"/>
    <p:sldId id="453" r:id="rId212"/>
    <p:sldId id="451" r:id="rId213"/>
    <p:sldId id="672" r:id="rId214"/>
    <p:sldId id="673" r:id="rId215"/>
    <p:sldId id="674" r:id="rId216"/>
    <p:sldId id="675" r:id="rId217"/>
    <p:sldId id="676" r:id="rId2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03"/>
    <a:srgbClr val="06FF0E"/>
    <a:srgbClr val="CC14BE"/>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8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20" Type="http://schemas.openxmlformats.org/officeDocument/2006/relationships/handoutMaster" Target="handoutMasters/handoutMaster1.xml"/><Relationship Id="rId221" Type="http://schemas.openxmlformats.org/officeDocument/2006/relationships/printerSettings" Target="printerSettings/printerSettings1.bin"/><Relationship Id="rId222" Type="http://schemas.openxmlformats.org/officeDocument/2006/relationships/presProps" Target="presProps.xml"/><Relationship Id="rId223"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224" Type="http://schemas.openxmlformats.org/officeDocument/2006/relationships/theme" Target="theme/theme1.xml"/><Relationship Id="rId225" Type="http://schemas.openxmlformats.org/officeDocument/2006/relationships/tableStyles" Target="tableStyles.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15E63F-011A-3E43-A312-98E7CA0808B8}" type="datetimeFigureOut">
              <a:rPr lang="en-US" smtClean="0"/>
              <a:pPr/>
              <a:t>1/27/22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F18CF-6D04-D149-A2BD-325B25DE722B}" type="slidenum">
              <a:rPr lang="en-US" smtClean="0"/>
              <a:pPr/>
              <a:t>‹#›</a:t>
            </a:fld>
            <a:endParaRPr lang="en-US"/>
          </a:p>
        </p:txBody>
      </p:sp>
    </p:spTree>
    <p:extLst>
      <p:ext uri="{BB962C8B-B14F-4D97-AF65-F5344CB8AC3E}">
        <p14:creationId xmlns:p14="http://schemas.microsoft.com/office/powerpoint/2010/main" val="86398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134AB6-D105-B94F-AF6A-AF4BFCAA1F29}" type="slidenum">
              <a:rPr lang="en-US"/>
              <a:pPr>
                <a:defRPr/>
              </a:pPr>
              <a:t>‹#›</a:t>
            </a:fld>
            <a:endParaRPr lang="en-US"/>
          </a:p>
        </p:txBody>
      </p:sp>
    </p:spTree>
    <p:extLst>
      <p:ext uri="{BB962C8B-B14F-4D97-AF65-F5344CB8AC3E}">
        <p14:creationId xmlns:p14="http://schemas.microsoft.com/office/powerpoint/2010/main" val="1530757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attack a </a:t>
            </a:r>
            <a:r>
              <a:rPr lang="en-US" dirty="0" err="1" smtClean="0"/>
              <a:t>Vigenere</a:t>
            </a:r>
            <a:r>
              <a:rPr lang="en-US" dirty="0" smtClean="0"/>
              <a:t> </a:t>
            </a:r>
            <a:r>
              <a:rPr lang="en-US" dirty="0" err="1" smtClean="0"/>
              <a:t>ciphertext</a:t>
            </a:r>
            <a:r>
              <a:rPr lang="en-US" dirty="0" smtClean="0"/>
              <a:t>, we first need to determine keyword length. The index of coincidence (IC) is useful</a:t>
            </a:r>
            <a:r>
              <a:rPr lang="en-US" baseline="0" dirty="0" smtClean="0"/>
              <a:t> for this. See, “Friedman test”, as in William F. Friedman (not to be confused with Milton Friedman’s non-parametric statistical test, or Maurice Harold Friedman’s pregnancy test).</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17</a:t>
            </a:fld>
            <a:endParaRPr lang="en-US"/>
          </a:p>
        </p:txBody>
      </p:sp>
    </p:spTree>
    <p:extLst>
      <p:ext uri="{BB962C8B-B14F-4D97-AF65-F5344CB8AC3E}">
        <p14:creationId xmlns:p14="http://schemas.microsoft.com/office/powerpoint/2010/main" val="273545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“textbook” RSA because it would not be secure in practice. Why is that the case?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fundamentally, we need an authentication</a:t>
            </a:r>
            <a:r>
              <a:rPr lang="en-US" baseline="0" dirty="0" smtClean="0"/>
              <a:t> protocol.</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125</a:t>
            </a:fld>
            <a:endParaRPr lang="en-US"/>
          </a:p>
        </p:txBody>
      </p:sp>
    </p:spTree>
    <p:extLst>
      <p:ext uri="{BB962C8B-B14F-4D97-AF65-F5344CB8AC3E}">
        <p14:creationId xmlns:p14="http://schemas.microsoft.com/office/powerpoint/2010/main" val="178033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 is in</a:t>
            </a:r>
            <a:r>
              <a:rPr lang="en-US" baseline="0" dirty="0" smtClean="0"/>
              <a:t> terms of efficiency.</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127</a:t>
            </a:fld>
            <a:endParaRPr lang="en-US"/>
          </a:p>
        </p:txBody>
      </p:sp>
    </p:spTree>
    <p:extLst>
      <p:ext uri="{BB962C8B-B14F-4D97-AF65-F5344CB8AC3E}">
        <p14:creationId xmlns:p14="http://schemas.microsoft.com/office/powerpoint/2010/main" val="223162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addition all we need?</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129</a:t>
            </a:fld>
            <a:endParaRPr lang="en-US"/>
          </a:p>
        </p:txBody>
      </p:sp>
    </p:spTree>
    <p:extLst>
      <p:ext uri="{BB962C8B-B14F-4D97-AF65-F5344CB8AC3E}">
        <p14:creationId xmlns:p14="http://schemas.microsoft.com/office/powerpoint/2010/main" val="356978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7AEB01AE-29C2-494A-9265-B28106D64B5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BEF3D06-DB2C-0F45-953A-3E58DC02B98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2F5E24AA-7384-BA40-8F30-9DC79283B14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AD201B23-E879-9846-A2A9-CED7FCA065E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704A275-DB3B-2346-8033-8BFE9A8F495E}"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2341617-4344-324E-9E15-ABC09817E91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83BECADF-31BF-9A45-B60A-2F834887DC4F}"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D7B3BD55-AF80-B342-AA19-1C66FBFEF432}"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43B62A7-37BF-F14C-8188-B3945FC10AB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F390FFE1-3D51-2540-8BDD-BEBEA3A79C21}"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E4287857-CFE6-A14F-A3B9-C455FDB91334}" type="slidenum">
              <a:rPr lang="en-US">
                <a:latin typeface="Times New Roman" charset="0"/>
              </a:rPr>
              <a:pPr>
                <a:defRPr/>
              </a:pPr>
              <a:t>‹#›</a:t>
            </a:fld>
            <a:endParaRPr lang="en-US">
              <a:latin typeface="Times New Roma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248400"/>
            <a:ext cx="784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 Part 1 </a:t>
            </a:r>
            <a:r>
              <a:rPr lang="en-US">
                <a:sym typeface="Symbol" charset="2"/>
              </a:rPr>
              <a:t></a:t>
            </a:r>
            <a:r>
              <a:rPr lang="en-US"/>
              <a:t> Cryptography                                                                                                     </a:t>
            </a:r>
            <a:fld id="{55A73CB8-469A-9540-BADA-AFD55CD9168A}" type="slidenum">
              <a:rPr lang="en-US">
                <a:latin typeface="Times New Roman" charset="0"/>
              </a:rPr>
              <a:pPr>
                <a:defRPr/>
              </a:pPr>
              <a:t>‹#›</a:t>
            </a:fld>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audio" Target="../media/audio2.bin"/></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audio" Target="../media/audio5.bin"/><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audio" Target="../media/audio5.bin"/><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45.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4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mba.anu.edu.au/rsync/" TargetMode="Externa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varnd.org/" TargetMode="Externa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sa.gov/venona/index.cf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hyperlink" Target="http://library.thinkquest.org/28005/flashed/timemachine/courseofhistory/zimmerman.shtml?tqskip1=1&amp;tqtime=102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orld.std.com/~cme/html/timeline.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hyperlink" Target="http://www.cs.ucla.edu/~jkong/research/security/shannon1949.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4.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077FD78-4679-944C-AB2D-0BF5DEF3E59F}" type="slidenum">
              <a:rPr lang="en-US" smtClean="0">
                <a:latin typeface="Times New Roman" charset="0"/>
              </a:rPr>
              <a:pPr/>
              <a:t>1</a:t>
            </a:fld>
            <a:endParaRPr lang="en-US" smtClean="0">
              <a:latin typeface="Times New Roman" charset="0"/>
            </a:endParaRPr>
          </a:p>
        </p:txBody>
      </p:sp>
      <p:sp>
        <p:nvSpPr>
          <p:cNvPr id="14339" name="Rectangle 2"/>
          <p:cNvSpPr>
            <a:spLocks noGrp="1" noChangeArrowheads="1"/>
          </p:cNvSpPr>
          <p:nvPr>
            <p:ph type="title"/>
          </p:nvPr>
        </p:nvSpPr>
        <p:spPr>
          <a:xfrm>
            <a:off x="685800" y="1295400"/>
            <a:ext cx="7848600" cy="2209800"/>
          </a:xfrm>
        </p:spPr>
        <p:txBody>
          <a:bodyPr/>
          <a:lstStyle/>
          <a:p>
            <a:pPr eaLnBrk="1" hangingPunct="1"/>
            <a:r>
              <a:rPr lang="en-US" smtClean="0"/>
              <a:t>Part I: Crypto</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5E08E78-4D5A-E043-93F4-22D9E3809D32}" type="slidenum">
              <a:rPr lang="en-US" smtClean="0">
                <a:latin typeface="Times New Roman" charset="0"/>
              </a:rPr>
              <a:pPr/>
              <a:t>10</a:t>
            </a:fld>
            <a:endParaRPr lang="en-US" smtClean="0">
              <a:latin typeface="Times New Roman" charset="0"/>
            </a:endParaRPr>
          </a:p>
        </p:txBody>
      </p:sp>
      <p:sp>
        <p:nvSpPr>
          <p:cNvPr id="23555" name="Rectangle 2"/>
          <p:cNvSpPr>
            <a:spLocks noGrp="1" noChangeArrowheads="1"/>
          </p:cNvSpPr>
          <p:nvPr>
            <p:ph type="title"/>
          </p:nvPr>
        </p:nvSpPr>
        <p:spPr>
          <a:xfrm>
            <a:off x="533400" y="609600"/>
            <a:ext cx="7924800" cy="1143000"/>
          </a:xfrm>
        </p:spPr>
        <p:txBody>
          <a:bodyPr/>
          <a:lstStyle/>
          <a:p>
            <a:pPr eaLnBrk="1" hangingPunct="1"/>
            <a:r>
              <a:rPr lang="en-US"/>
              <a:t>Cryptanalysis I: Try Them All</a:t>
            </a:r>
          </a:p>
        </p:txBody>
      </p:sp>
      <p:sp>
        <p:nvSpPr>
          <p:cNvPr id="171011" name="Rectangle 3"/>
          <p:cNvSpPr>
            <a:spLocks noGrp="1" noChangeArrowheads="1"/>
          </p:cNvSpPr>
          <p:nvPr>
            <p:ph type="body" idx="1"/>
          </p:nvPr>
        </p:nvSpPr>
        <p:spPr>
          <a:xfrm>
            <a:off x="685800" y="1905000"/>
            <a:ext cx="8077200" cy="4038600"/>
          </a:xfrm>
        </p:spPr>
        <p:txBody>
          <a:bodyPr/>
          <a:lstStyle/>
          <a:p>
            <a:pPr eaLnBrk="1" hangingPunct="1">
              <a:lnSpc>
                <a:spcPct val="90000"/>
              </a:lnSpc>
              <a:spcAft>
                <a:spcPts val="600"/>
              </a:spcAft>
            </a:pPr>
            <a:r>
              <a:rPr lang="en-US" sz="2800" dirty="0" smtClean="0"/>
              <a:t>We know Caesar’s cipher </a:t>
            </a:r>
            <a:r>
              <a:rPr lang="en-US" sz="2800" dirty="0"/>
              <a:t>(shift by </a:t>
            </a:r>
            <a:r>
              <a:rPr lang="en-US" sz="2800" dirty="0">
                <a:latin typeface="Times-Roman" charset="0"/>
              </a:rPr>
              <a:t>n</a:t>
            </a:r>
            <a:r>
              <a:rPr lang="en-US" sz="2800" dirty="0" smtClean="0"/>
              <a:t>) </a:t>
            </a:r>
            <a:r>
              <a:rPr lang="en-US" sz="2800" dirty="0"/>
              <a:t>used</a:t>
            </a:r>
          </a:p>
          <a:p>
            <a:pPr lvl="1" eaLnBrk="1" hangingPunct="1">
              <a:lnSpc>
                <a:spcPct val="90000"/>
              </a:lnSpc>
              <a:spcAft>
                <a:spcPts val="600"/>
              </a:spcAft>
            </a:pPr>
            <a:r>
              <a:rPr lang="en-US" sz="2400" dirty="0"/>
              <a:t>But </a:t>
            </a:r>
            <a:r>
              <a:rPr lang="en-US" sz="2400" dirty="0" smtClean="0"/>
              <a:t>the specific </a:t>
            </a:r>
            <a:r>
              <a:rPr lang="en-US" sz="2400" dirty="0"/>
              <a:t>key is unknown</a:t>
            </a:r>
          </a:p>
          <a:p>
            <a:pPr eaLnBrk="1" hangingPunct="1">
              <a:lnSpc>
                <a:spcPct val="90000"/>
              </a:lnSpc>
              <a:spcAft>
                <a:spcPts val="600"/>
              </a:spcAft>
            </a:pPr>
            <a:r>
              <a:rPr lang="en-US" sz="2800" dirty="0"/>
              <a:t>Given </a:t>
            </a:r>
            <a:r>
              <a:rPr lang="en-US" sz="2800" dirty="0" err="1"/>
              <a:t>ciphertext</a:t>
            </a:r>
            <a:r>
              <a:rPr lang="en-US" sz="2800" dirty="0"/>
              <a:t>: </a:t>
            </a:r>
            <a:r>
              <a:rPr lang="en-US" sz="2800" dirty="0">
                <a:solidFill>
                  <a:srgbClr val="FF0000"/>
                </a:solidFill>
                <a:latin typeface="Times-Roman" charset="0"/>
              </a:rPr>
              <a:t>CSYEVIXIVQMREXIH</a:t>
            </a:r>
            <a:endParaRPr lang="en-US" sz="2800" dirty="0"/>
          </a:p>
          <a:p>
            <a:pPr eaLnBrk="1" hangingPunct="1">
              <a:lnSpc>
                <a:spcPct val="90000"/>
              </a:lnSpc>
              <a:spcAft>
                <a:spcPts val="600"/>
              </a:spcAft>
            </a:pPr>
            <a:r>
              <a:rPr lang="en-US" sz="2800" dirty="0"/>
              <a:t>How to </a:t>
            </a:r>
            <a:r>
              <a:rPr lang="en-US" sz="2800" dirty="0" smtClean="0"/>
              <a:t>determine </a:t>
            </a:r>
            <a:r>
              <a:rPr lang="en-US" sz="2800" dirty="0"/>
              <a:t>the key?</a:t>
            </a:r>
          </a:p>
          <a:p>
            <a:pPr eaLnBrk="1" hangingPunct="1">
              <a:lnSpc>
                <a:spcPct val="90000"/>
              </a:lnSpc>
              <a:spcAft>
                <a:spcPts val="600"/>
              </a:spcAft>
            </a:pPr>
            <a:r>
              <a:rPr lang="en-US" sz="2800" dirty="0"/>
              <a:t>Only 26 possible keys </a:t>
            </a:r>
            <a:r>
              <a:rPr lang="en-US" sz="2800" dirty="0">
                <a:sym typeface="Symbol" charset="2"/>
              </a:rPr>
              <a:t></a:t>
            </a:r>
            <a:r>
              <a:rPr lang="en-US" sz="2800" dirty="0"/>
              <a:t> try them all!</a:t>
            </a:r>
          </a:p>
          <a:p>
            <a:pPr eaLnBrk="1" hangingPunct="1">
              <a:lnSpc>
                <a:spcPct val="90000"/>
              </a:lnSpc>
              <a:spcAft>
                <a:spcPts val="600"/>
              </a:spcAft>
            </a:pPr>
            <a:r>
              <a:rPr lang="en-US" sz="2800" b="1" dirty="0">
                <a:solidFill>
                  <a:schemeClr val="accent2"/>
                </a:solidFill>
              </a:rPr>
              <a:t>Exhaustive key search</a:t>
            </a:r>
            <a:endParaRPr lang="en-US" sz="2800" dirty="0">
              <a:solidFill>
                <a:schemeClr val="accent2"/>
              </a:solidFill>
            </a:endParaRPr>
          </a:p>
          <a:p>
            <a:pPr eaLnBrk="1" hangingPunct="1">
              <a:lnSpc>
                <a:spcPct val="90000"/>
              </a:lnSpc>
              <a:spcAft>
                <a:spcPts val="600"/>
              </a:spcAft>
            </a:pPr>
            <a:r>
              <a:rPr lang="en-US" sz="2800" dirty="0"/>
              <a:t>Solution: key is </a:t>
            </a:r>
            <a:r>
              <a:rPr lang="en-US" sz="2800" dirty="0">
                <a:latin typeface="Times-Roman" charset="0"/>
              </a:rPr>
              <a:t>n = 4</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box(out)">
                                      <p:cBhvr>
                                        <p:cTn id="7" dur="500"/>
                                        <p:tgtEl>
                                          <p:spTgt spid="1710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71011">
                                            <p:txEl>
                                              <p:pRg st="1" end="1"/>
                                            </p:txEl>
                                          </p:spTgt>
                                        </p:tgtEl>
                                        <p:attrNameLst>
                                          <p:attrName>style.visibility</p:attrName>
                                        </p:attrNameLst>
                                      </p:cBhvr>
                                      <p:to>
                                        <p:strVal val="visible"/>
                                      </p:to>
                                    </p:set>
                                    <p:animEffect transition="in" filter="box(out)">
                                      <p:cBhvr>
                                        <p:cTn id="10" dur="500"/>
                                        <p:tgtEl>
                                          <p:spTgt spid="17101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animEffect transition="in" filter="box(out)">
                                      <p:cBhvr>
                                        <p:cTn id="15" dur="500"/>
                                        <p:tgtEl>
                                          <p:spTgt spid="1710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71011">
                                            <p:txEl>
                                              <p:pRg st="3" end="3"/>
                                            </p:txEl>
                                          </p:spTgt>
                                        </p:tgtEl>
                                        <p:attrNameLst>
                                          <p:attrName>style.visibility</p:attrName>
                                        </p:attrNameLst>
                                      </p:cBhvr>
                                      <p:to>
                                        <p:strVal val="visible"/>
                                      </p:to>
                                    </p:set>
                                    <p:animEffect transition="in" filter="box(out)">
                                      <p:cBhvr>
                                        <p:cTn id="20" dur="500"/>
                                        <p:tgtEl>
                                          <p:spTgt spid="17101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71011">
                                            <p:txEl>
                                              <p:pRg st="4" end="4"/>
                                            </p:txEl>
                                          </p:spTgt>
                                        </p:tgtEl>
                                        <p:attrNameLst>
                                          <p:attrName>style.visibility</p:attrName>
                                        </p:attrNameLst>
                                      </p:cBhvr>
                                      <p:to>
                                        <p:strVal val="visible"/>
                                      </p:to>
                                    </p:set>
                                    <p:animEffect transition="in" filter="box(out)">
                                      <p:cBhvr>
                                        <p:cTn id="25" dur="500"/>
                                        <p:tgtEl>
                                          <p:spTgt spid="17101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71011">
                                            <p:txEl>
                                              <p:pRg st="5" end="5"/>
                                            </p:txEl>
                                          </p:spTgt>
                                        </p:tgtEl>
                                        <p:attrNameLst>
                                          <p:attrName>style.visibility</p:attrName>
                                        </p:attrNameLst>
                                      </p:cBhvr>
                                      <p:to>
                                        <p:strVal val="visible"/>
                                      </p:to>
                                    </p:set>
                                    <p:animEffect transition="in" filter="box(out)">
                                      <p:cBhvr>
                                        <p:cTn id="30" dur="500"/>
                                        <p:tgtEl>
                                          <p:spTgt spid="17101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71011">
                                            <p:txEl>
                                              <p:pRg st="6" end="6"/>
                                            </p:txEl>
                                          </p:spTgt>
                                        </p:tgtEl>
                                        <p:attrNameLst>
                                          <p:attrName>style.visibility</p:attrName>
                                        </p:attrNameLst>
                                      </p:cBhvr>
                                      <p:to>
                                        <p:strVal val="visible"/>
                                      </p:to>
                                    </p:set>
                                    <p:animEffect transition="in" filter="box(out)">
                                      <p:cBhvr>
                                        <p:cTn id="35" dur="500"/>
                                        <p:tgtEl>
                                          <p:spTgt spid="17101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9E339F1-B8D8-7641-98F4-B8464BF3DB8F}" type="slidenum">
              <a:rPr lang="en-US" smtClean="0">
                <a:latin typeface="Times New Roman" charset="0"/>
              </a:rPr>
              <a:pPr/>
              <a:t>100</a:t>
            </a:fld>
            <a:endParaRPr lang="en-US" smtClean="0">
              <a:latin typeface="Times New Roman" charset="0"/>
            </a:endParaRPr>
          </a:p>
        </p:txBody>
      </p:sp>
      <p:sp>
        <p:nvSpPr>
          <p:cNvPr id="117763" name="Rectangle 2"/>
          <p:cNvSpPr>
            <a:spLocks noGrp="1" noChangeArrowheads="1"/>
          </p:cNvSpPr>
          <p:nvPr>
            <p:ph type="title"/>
          </p:nvPr>
        </p:nvSpPr>
        <p:spPr/>
        <p:txBody>
          <a:bodyPr/>
          <a:lstStyle/>
          <a:p>
            <a:pPr eaLnBrk="1" hangingPunct="1"/>
            <a:r>
              <a:rPr lang="en-US"/>
              <a:t>Uses for Symmetric Crypto</a:t>
            </a:r>
          </a:p>
        </p:txBody>
      </p:sp>
      <p:sp>
        <p:nvSpPr>
          <p:cNvPr id="117764" name="Rectangle 3"/>
          <p:cNvSpPr>
            <a:spLocks noGrp="1" noChangeArrowheads="1"/>
          </p:cNvSpPr>
          <p:nvPr>
            <p:ph type="body" idx="1"/>
          </p:nvPr>
        </p:nvSpPr>
        <p:spPr/>
        <p:txBody>
          <a:bodyPr/>
          <a:lstStyle/>
          <a:p>
            <a:pPr eaLnBrk="1" hangingPunct="1">
              <a:lnSpc>
                <a:spcPct val="90000"/>
              </a:lnSpc>
              <a:spcAft>
                <a:spcPts val="600"/>
              </a:spcAft>
            </a:pPr>
            <a:r>
              <a:rPr lang="en-US" dirty="0"/>
              <a:t>Confidentiality</a:t>
            </a:r>
          </a:p>
          <a:p>
            <a:pPr lvl="1" eaLnBrk="1" hangingPunct="1">
              <a:lnSpc>
                <a:spcPct val="90000"/>
              </a:lnSpc>
              <a:spcAft>
                <a:spcPts val="600"/>
              </a:spcAft>
            </a:pPr>
            <a:r>
              <a:rPr lang="en-US" dirty="0"/>
              <a:t>Transmitting data over insecure channel</a:t>
            </a:r>
          </a:p>
          <a:p>
            <a:pPr lvl="1" eaLnBrk="1" hangingPunct="1">
              <a:lnSpc>
                <a:spcPct val="90000"/>
              </a:lnSpc>
              <a:spcAft>
                <a:spcPts val="600"/>
              </a:spcAft>
            </a:pPr>
            <a:r>
              <a:rPr lang="en-US" dirty="0"/>
              <a:t>Secure storage on insecure media</a:t>
            </a:r>
          </a:p>
          <a:p>
            <a:pPr eaLnBrk="1" hangingPunct="1">
              <a:lnSpc>
                <a:spcPct val="90000"/>
              </a:lnSpc>
              <a:spcAft>
                <a:spcPts val="600"/>
              </a:spcAft>
            </a:pPr>
            <a:r>
              <a:rPr lang="en-US" dirty="0"/>
              <a:t>Integrity (</a:t>
            </a:r>
            <a:r>
              <a:rPr lang="en-US" dirty="0">
                <a:latin typeface="Times-Roman" charset="0"/>
              </a:rPr>
              <a:t>MAC</a:t>
            </a:r>
            <a:r>
              <a:rPr lang="en-US" dirty="0"/>
              <a:t>)</a:t>
            </a:r>
          </a:p>
          <a:p>
            <a:pPr eaLnBrk="1" hangingPunct="1">
              <a:lnSpc>
                <a:spcPct val="90000"/>
              </a:lnSpc>
              <a:spcAft>
                <a:spcPts val="600"/>
              </a:spcAft>
            </a:pPr>
            <a:r>
              <a:rPr lang="en-US" dirty="0"/>
              <a:t>Authentication protocols (later…)</a:t>
            </a:r>
          </a:p>
          <a:p>
            <a:pPr eaLnBrk="1" hangingPunct="1">
              <a:lnSpc>
                <a:spcPct val="90000"/>
              </a:lnSpc>
              <a:spcAft>
                <a:spcPts val="600"/>
              </a:spcAft>
            </a:pPr>
            <a:r>
              <a:rPr lang="en-US" dirty="0"/>
              <a:t>Anything you can do with a hash function (upcoming chapter…)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F1062F-6AF6-0C4A-BF6F-7F3C3D741567}" type="slidenum">
              <a:rPr lang="en-US" smtClean="0">
                <a:latin typeface="Times New Roman" charset="0"/>
              </a:rPr>
              <a:pPr/>
              <a:t>101</a:t>
            </a:fld>
            <a:endParaRPr lang="en-US" smtClean="0">
              <a:latin typeface="Times New Roman" charset="0"/>
            </a:endParaRPr>
          </a:p>
        </p:txBody>
      </p:sp>
      <p:sp>
        <p:nvSpPr>
          <p:cNvPr id="118787" name="Rectangle 2"/>
          <p:cNvSpPr>
            <a:spLocks noGrp="1" noChangeArrowheads="1"/>
          </p:cNvSpPr>
          <p:nvPr>
            <p:ph type="title"/>
          </p:nvPr>
        </p:nvSpPr>
        <p:spPr>
          <a:xfrm>
            <a:off x="685800" y="609600"/>
            <a:ext cx="7772400" cy="1981200"/>
          </a:xfrm>
        </p:spPr>
        <p:txBody>
          <a:bodyPr/>
          <a:lstStyle/>
          <a:p>
            <a:pPr eaLnBrk="1" hangingPunct="1"/>
            <a:r>
              <a:rPr lang="en-US" smtClean="0"/>
              <a:t>Chapter 4:</a:t>
            </a:r>
            <a:br>
              <a:rPr lang="en-US" smtClean="0"/>
            </a:br>
            <a:r>
              <a:rPr lang="en-US" smtClean="0"/>
              <a:t>Public Key Cryptography</a:t>
            </a:r>
          </a:p>
        </p:txBody>
      </p:sp>
      <p:sp>
        <p:nvSpPr>
          <p:cNvPr id="118788" name="TextBox 3"/>
          <p:cNvSpPr txBox="1">
            <a:spLocks noChangeArrowheads="1"/>
          </p:cNvSpPr>
          <p:nvPr/>
        </p:nvSpPr>
        <p:spPr bwMode="auto">
          <a:xfrm>
            <a:off x="887413" y="3200400"/>
            <a:ext cx="7265987"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You should not live one way in private, another in public.</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sym typeface="Symbol" charset="2"/>
              </a:rPr>
              <a:t> </a:t>
            </a:r>
            <a:r>
              <a:rPr lang="en-US" dirty="0" err="1">
                <a:latin typeface="Times New Roman" charset="0"/>
                <a:ea typeface="Times New Roman" charset="0"/>
                <a:cs typeface="Times New Roman" charset="0"/>
              </a:rPr>
              <a:t>Publilius</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Syrus</a:t>
            </a:r>
            <a:endParaRPr lang="en-US" dirty="0">
              <a:latin typeface="Times New Roman" charset="0"/>
              <a:ea typeface="Times New Roman" charset="0"/>
              <a:cs typeface="Times New Roman" charset="0"/>
            </a:endParaRPr>
          </a:p>
        </p:txBody>
      </p:sp>
      <p:sp>
        <p:nvSpPr>
          <p:cNvPr id="118789" name="TextBox 4"/>
          <p:cNvSpPr txBox="1">
            <a:spLocks noChangeArrowheads="1"/>
          </p:cNvSpPr>
          <p:nvPr/>
        </p:nvSpPr>
        <p:spPr bwMode="auto">
          <a:xfrm>
            <a:off x="1447800" y="4724400"/>
            <a:ext cx="6269038"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Three may keep a secret, if two of them are dead.</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rPr>
              <a:t> Ben Franklin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E11EB8C-6A06-D144-8305-CFBB997363D0}" type="slidenum">
              <a:rPr lang="en-US" smtClean="0">
                <a:latin typeface="Times New Roman" charset="0"/>
              </a:rPr>
              <a:pPr/>
              <a:t>102</a:t>
            </a:fld>
            <a:endParaRPr lang="en-US" smtClean="0">
              <a:latin typeface="Times New Roman" charset="0"/>
            </a:endParaRPr>
          </a:p>
        </p:txBody>
      </p:sp>
      <p:sp>
        <p:nvSpPr>
          <p:cNvPr id="119811" name="Rectangle 2"/>
          <p:cNvSpPr>
            <a:spLocks noGrp="1" noChangeArrowheads="1"/>
          </p:cNvSpPr>
          <p:nvPr>
            <p:ph type="title"/>
          </p:nvPr>
        </p:nvSpPr>
        <p:spPr/>
        <p:txBody>
          <a:bodyPr/>
          <a:lstStyle/>
          <a:p>
            <a:pPr eaLnBrk="1" hangingPunct="1"/>
            <a:r>
              <a:rPr lang="en-US"/>
              <a:t>Public Key Cryptography</a:t>
            </a:r>
          </a:p>
        </p:txBody>
      </p:sp>
      <p:sp>
        <p:nvSpPr>
          <p:cNvPr id="119812" name="Rectangle 3"/>
          <p:cNvSpPr>
            <a:spLocks noGrp="1" noChangeArrowheads="1"/>
          </p:cNvSpPr>
          <p:nvPr>
            <p:ph type="body" idx="1"/>
          </p:nvPr>
        </p:nvSpPr>
        <p:spPr>
          <a:xfrm>
            <a:off x="685800" y="1828800"/>
            <a:ext cx="8153400" cy="4191000"/>
          </a:xfrm>
        </p:spPr>
        <p:txBody>
          <a:bodyPr/>
          <a:lstStyle/>
          <a:p>
            <a:pPr eaLnBrk="1" hangingPunct="1">
              <a:lnSpc>
                <a:spcPct val="90000"/>
              </a:lnSpc>
              <a:spcAft>
                <a:spcPts val="600"/>
              </a:spcAft>
            </a:pPr>
            <a:r>
              <a:rPr lang="en-US" sz="2800" dirty="0"/>
              <a:t>Two </a:t>
            </a:r>
            <a:r>
              <a:rPr lang="en-US" sz="2800" dirty="0" smtClean="0"/>
              <a:t>keys, one to encrypt, another to decrypt</a:t>
            </a:r>
          </a:p>
          <a:p>
            <a:pPr lvl="1" eaLnBrk="1" hangingPunct="1">
              <a:lnSpc>
                <a:spcPct val="90000"/>
              </a:lnSpc>
              <a:spcAft>
                <a:spcPts val="600"/>
              </a:spcAft>
            </a:pPr>
            <a:r>
              <a:rPr lang="en-US" sz="2400" dirty="0" smtClean="0"/>
              <a:t>Alice </a:t>
            </a:r>
            <a:r>
              <a:rPr lang="en-US" sz="2400" dirty="0"/>
              <a:t>uses</a:t>
            </a:r>
            <a:r>
              <a:rPr lang="en-US" sz="2400" dirty="0" smtClean="0"/>
              <a:t> Bob’s </a:t>
            </a:r>
            <a:r>
              <a:rPr lang="en-US" sz="2400" b="1" dirty="0">
                <a:solidFill>
                  <a:schemeClr val="accent2"/>
                </a:solidFill>
              </a:rPr>
              <a:t>public key</a:t>
            </a:r>
            <a:r>
              <a:rPr lang="en-US" sz="2400" dirty="0"/>
              <a:t> to encrypt</a:t>
            </a:r>
            <a:endParaRPr lang="en-US" sz="2400" dirty="0" smtClean="0"/>
          </a:p>
          <a:p>
            <a:pPr lvl="1" eaLnBrk="1" hangingPunct="1">
              <a:lnSpc>
                <a:spcPct val="90000"/>
              </a:lnSpc>
              <a:spcAft>
                <a:spcPts val="600"/>
              </a:spcAft>
            </a:pPr>
            <a:r>
              <a:rPr lang="en-US" sz="2400" dirty="0" smtClean="0"/>
              <a:t>Only Bob’s</a:t>
            </a:r>
            <a:r>
              <a:rPr lang="en-US" sz="2400" b="1" dirty="0" smtClean="0">
                <a:solidFill>
                  <a:schemeClr val="accent2"/>
                </a:solidFill>
              </a:rPr>
              <a:t> </a:t>
            </a:r>
            <a:r>
              <a:rPr lang="en-US" sz="2400" b="1" dirty="0">
                <a:solidFill>
                  <a:schemeClr val="accent2"/>
                </a:solidFill>
              </a:rPr>
              <a:t>private key</a:t>
            </a:r>
            <a:r>
              <a:rPr lang="en-US" sz="2400" dirty="0" smtClean="0"/>
              <a:t> decrypts the message</a:t>
            </a:r>
          </a:p>
          <a:p>
            <a:pPr eaLnBrk="1" hangingPunct="1">
              <a:lnSpc>
                <a:spcPct val="90000"/>
              </a:lnSpc>
              <a:spcAft>
                <a:spcPts val="600"/>
              </a:spcAft>
            </a:pPr>
            <a:r>
              <a:rPr lang="en-US" sz="2800" dirty="0"/>
              <a:t>Based on</a:t>
            </a:r>
            <a:r>
              <a:rPr lang="en-US" sz="2800" dirty="0" smtClean="0"/>
              <a:t> “trap door, </a:t>
            </a:r>
            <a:r>
              <a:rPr lang="en-US" sz="2800" dirty="0"/>
              <a:t>one way </a:t>
            </a:r>
            <a:r>
              <a:rPr lang="en-US" sz="2800" dirty="0" smtClean="0"/>
              <a:t>function”</a:t>
            </a:r>
          </a:p>
          <a:p>
            <a:pPr lvl="1" eaLnBrk="1" hangingPunct="1">
              <a:lnSpc>
                <a:spcPct val="90000"/>
              </a:lnSpc>
              <a:spcAft>
                <a:spcPts val="600"/>
              </a:spcAft>
            </a:pPr>
            <a:r>
              <a:rPr lang="en-US" sz="2400" dirty="0" smtClean="0"/>
              <a:t>“One way” means easy </a:t>
            </a:r>
            <a:r>
              <a:rPr lang="en-US" sz="2400" dirty="0"/>
              <a:t>to compute in one </a:t>
            </a:r>
            <a:r>
              <a:rPr lang="en-US" sz="2400" dirty="0" smtClean="0"/>
              <a:t>direction, but hard </a:t>
            </a:r>
            <a:r>
              <a:rPr lang="en-US" sz="2400" dirty="0"/>
              <a:t>to compute in other direction</a:t>
            </a:r>
            <a:endParaRPr lang="en-US" sz="2400" dirty="0" smtClean="0"/>
          </a:p>
          <a:p>
            <a:pPr lvl="1" eaLnBrk="1" hangingPunct="1">
              <a:lnSpc>
                <a:spcPct val="90000"/>
              </a:lnSpc>
              <a:spcAft>
                <a:spcPts val="600"/>
              </a:spcAft>
            </a:pPr>
            <a:r>
              <a:rPr lang="en-US" sz="2400" dirty="0" smtClean="0"/>
              <a:t>Example</a:t>
            </a:r>
            <a:r>
              <a:rPr lang="en-US" sz="2400" dirty="0"/>
              <a:t>: Given </a:t>
            </a:r>
            <a:r>
              <a:rPr lang="en-US" sz="2400" dirty="0" err="1">
                <a:latin typeface="Times-Roman" charset="0"/>
              </a:rPr>
              <a:t>p</a:t>
            </a:r>
            <a:r>
              <a:rPr lang="en-US" sz="2400" dirty="0"/>
              <a:t> and </a:t>
            </a:r>
            <a:r>
              <a:rPr lang="en-US" sz="2400" dirty="0" err="1">
                <a:latin typeface="Times-Roman" charset="0"/>
              </a:rPr>
              <a:t>q</a:t>
            </a:r>
            <a:r>
              <a:rPr lang="en-US" sz="2400" dirty="0"/>
              <a:t>, product </a:t>
            </a:r>
            <a:r>
              <a:rPr lang="en-US" sz="2400" dirty="0" smtClean="0">
                <a:latin typeface="Times-Roman" charset="0"/>
              </a:rPr>
              <a:t>N = </a:t>
            </a:r>
            <a:r>
              <a:rPr lang="en-US" sz="2400" dirty="0" err="1" smtClean="0">
                <a:latin typeface="Times-Roman" charset="0"/>
              </a:rPr>
              <a:t>pq</a:t>
            </a:r>
            <a:r>
              <a:rPr lang="en-US" sz="2400" dirty="0" smtClean="0"/>
              <a:t> easy </a:t>
            </a:r>
            <a:r>
              <a:rPr lang="en-US" sz="2400" dirty="0"/>
              <a:t>to compute, but</a:t>
            </a:r>
            <a:r>
              <a:rPr lang="en-US" sz="2400" dirty="0" smtClean="0"/>
              <a:t> hard </a:t>
            </a:r>
            <a:r>
              <a:rPr lang="en-US" sz="2400" dirty="0"/>
              <a:t>to find </a:t>
            </a:r>
            <a:r>
              <a:rPr lang="en-US" sz="2400" dirty="0" err="1">
                <a:latin typeface="Times-Roman" charset="0"/>
              </a:rPr>
              <a:t>p</a:t>
            </a:r>
            <a:r>
              <a:rPr lang="en-US" sz="2400" dirty="0"/>
              <a:t> and </a:t>
            </a:r>
            <a:r>
              <a:rPr lang="en-US" sz="2400" dirty="0" err="1" smtClean="0">
                <a:latin typeface="Times-Roman" charset="0"/>
              </a:rPr>
              <a:t>q</a:t>
            </a:r>
            <a:r>
              <a:rPr lang="en-US" sz="2400" dirty="0" smtClean="0">
                <a:latin typeface="Times-Roman" charset="0"/>
              </a:rPr>
              <a:t> </a:t>
            </a:r>
            <a:r>
              <a:rPr lang="en-US" sz="2400" dirty="0" smtClean="0"/>
              <a:t>from </a:t>
            </a:r>
            <a:r>
              <a:rPr lang="en-US" sz="2400" dirty="0" smtClean="0">
                <a:latin typeface="Times-Roman" charset="0"/>
              </a:rPr>
              <a:t>N</a:t>
            </a:r>
          </a:p>
          <a:p>
            <a:pPr lvl="1" eaLnBrk="1" hangingPunct="1">
              <a:lnSpc>
                <a:spcPct val="90000"/>
              </a:lnSpc>
              <a:spcAft>
                <a:spcPts val="600"/>
              </a:spcAft>
            </a:pPr>
            <a:r>
              <a:rPr lang="en-US" sz="2400" dirty="0" smtClean="0"/>
              <a:t>“Trap door” is used when creating key pairs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B00FD72-50FA-B145-B0C8-9654FDF9F3EE}" type="slidenum">
              <a:rPr lang="en-US" smtClean="0">
                <a:latin typeface="Times New Roman" charset="0"/>
              </a:rPr>
              <a:pPr/>
              <a:t>103</a:t>
            </a:fld>
            <a:endParaRPr lang="en-US" smtClean="0">
              <a:latin typeface="Times New Roman" charset="0"/>
            </a:endParaRPr>
          </a:p>
        </p:txBody>
      </p:sp>
      <p:sp>
        <p:nvSpPr>
          <p:cNvPr id="120835" name="Rectangle 2"/>
          <p:cNvSpPr>
            <a:spLocks noGrp="1" noChangeArrowheads="1"/>
          </p:cNvSpPr>
          <p:nvPr>
            <p:ph type="title"/>
          </p:nvPr>
        </p:nvSpPr>
        <p:spPr/>
        <p:txBody>
          <a:bodyPr/>
          <a:lstStyle/>
          <a:p>
            <a:pPr eaLnBrk="1" hangingPunct="1"/>
            <a:r>
              <a:rPr lang="en-US"/>
              <a:t>Public Key Cryptography</a:t>
            </a:r>
          </a:p>
        </p:txBody>
      </p:sp>
      <p:sp>
        <p:nvSpPr>
          <p:cNvPr id="120836" name="Rectangle 3"/>
          <p:cNvSpPr>
            <a:spLocks noGrp="1" noChangeArrowheads="1"/>
          </p:cNvSpPr>
          <p:nvPr>
            <p:ph type="body" idx="1"/>
          </p:nvPr>
        </p:nvSpPr>
        <p:spPr>
          <a:xfrm>
            <a:off x="685800" y="1828800"/>
            <a:ext cx="7772400" cy="4191000"/>
          </a:xfrm>
        </p:spPr>
        <p:txBody>
          <a:bodyPr/>
          <a:lstStyle/>
          <a:p>
            <a:pPr eaLnBrk="1" hangingPunct="1">
              <a:lnSpc>
                <a:spcPct val="90000"/>
              </a:lnSpc>
              <a:spcAft>
                <a:spcPts val="600"/>
              </a:spcAft>
            </a:pPr>
            <a:r>
              <a:rPr lang="en-US" sz="2800" dirty="0"/>
              <a:t>Encryption</a:t>
            </a:r>
          </a:p>
          <a:p>
            <a:pPr lvl="1" eaLnBrk="1" hangingPunct="1">
              <a:lnSpc>
                <a:spcPct val="90000"/>
              </a:lnSpc>
              <a:spcAft>
                <a:spcPts val="600"/>
              </a:spcAft>
            </a:pPr>
            <a:r>
              <a:rPr lang="en-US" sz="2400" dirty="0"/>
              <a:t>Suppose we </a:t>
            </a:r>
            <a:r>
              <a:rPr lang="en-US" sz="2400" b="1" dirty="0">
                <a:solidFill>
                  <a:schemeClr val="accent2"/>
                </a:solidFill>
              </a:rPr>
              <a:t>encrypt</a:t>
            </a:r>
            <a:r>
              <a:rPr lang="en-US" sz="2400" dirty="0"/>
              <a:t> </a:t>
            </a:r>
            <a:r>
              <a:rPr lang="en-US" sz="2400" dirty="0">
                <a:latin typeface="Times-Roman" charset="0"/>
              </a:rPr>
              <a:t>M</a:t>
            </a:r>
            <a:r>
              <a:rPr lang="en-US" sz="2400" dirty="0"/>
              <a:t> with Bob’s public key</a:t>
            </a:r>
          </a:p>
          <a:p>
            <a:pPr lvl="1" eaLnBrk="1" hangingPunct="1">
              <a:lnSpc>
                <a:spcPct val="90000"/>
              </a:lnSpc>
              <a:spcAft>
                <a:spcPts val="600"/>
              </a:spcAft>
            </a:pPr>
            <a:r>
              <a:rPr lang="en-US" sz="2400" dirty="0"/>
              <a:t>Bob’s private key can </a:t>
            </a:r>
            <a:r>
              <a:rPr lang="en-US" sz="2400" b="1" dirty="0">
                <a:solidFill>
                  <a:schemeClr val="accent2"/>
                </a:solidFill>
              </a:rPr>
              <a:t>decrypt</a:t>
            </a:r>
            <a:r>
              <a:rPr lang="en-US" sz="2400" dirty="0" smtClean="0"/>
              <a:t> </a:t>
            </a:r>
            <a:r>
              <a:rPr lang="en-US" sz="2400" dirty="0" smtClean="0">
                <a:latin typeface="Times-Roman" charset="0"/>
              </a:rPr>
              <a:t>C</a:t>
            </a:r>
            <a:r>
              <a:rPr lang="en-US" sz="2400" dirty="0" smtClean="0"/>
              <a:t> to </a:t>
            </a:r>
            <a:r>
              <a:rPr lang="en-US" sz="2400" dirty="0"/>
              <a:t>recover </a:t>
            </a:r>
            <a:r>
              <a:rPr lang="en-US" sz="2400" dirty="0">
                <a:latin typeface="Times-Roman" charset="0"/>
              </a:rPr>
              <a:t>M</a:t>
            </a:r>
            <a:endParaRPr lang="en-US" sz="2400" dirty="0"/>
          </a:p>
          <a:p>
            <a:pPr eaLnBrk="1" hangingPunct="1">
              <a:lnSpc>
                <a:spcPct val="90000"/>
              </a:lnSpc>
              <a:spcAft>
                <a:spcPts val="600"/>
              </a:spcAft>
            </a:pPr>
            <a:r>
              <a:rPr lang="en-US" sz="2800" dirty="0"/>
              <a:t>Digital Signature</a:t>
            </a:r>
            <a:endParaRPr lang="en-US" sz="2800" dirty="0" smtClean="0"/>
          </a:p>
          <a:p>
            <a:pPr lvl="1" eaLnBrk="1" hangingPunct="1">
              <a:lnSpc>
                <a:spcPct val="90000"/>
              </a:lnSpc>
              <a:spcAft>
                <a:spcPts val="600"/>
              </a:spcAft>
            </a:pPr>
            <a:r>
              <a:rPr lang="en-US" sz="2400" dirty="0" smtClean="0"/>
              <a:t>Bob </a:t>
            </a:r>
            <a:r>
              <a:rPr lang="en-US" sz="2400" b="1" dirty="0" smtClean="0">
                <a:solidFill>
                  <a:schemeClr val="accent2"/>
                </a:solidFill>
              </a:rPr>
              <a:t>signs</a:t>
            </a:r>
            <a:r>
              <a:rPr lang="en-US" sz="2400" dirty="0" smtClean="0"/>
              <a:t> </a:t>
            </a:r>
            <a:r>
              <a:rPr lang="en-US" sz="2400" dirty="0"/>
              <a:t>by “encrypting” with</a:t>
            </a:r>
            <a:r>
              <a:rPr lang="en-US" sz="2400" dirty="0" smtClean="0"/>
              <a:t> his </a:t>
            </a:r>
            <a:r>
              <a:rPr lang="en-US" sz="2400" dirty="0"/>
              <a:t>private key</a:t>
            </a:r>
          </a:p>
          <a:p>
            <a:pPr lvl="1" eaLnBrk="1" hangingPunct="1">
              <a:lnSpc>
                <a:spcPct val="90000"/>
              </a:lnSpc>
              <a:spcAft>
                <a:spcPts val="600"/>
              </a:spcAft>
            </a:pPr>
            <a:r>
              <a:rPr lang="en-US" sz="2400" dirty="0"/>
              <a:t>Anyone can </a:t>
            </a:r>
            <a:r>
              <a:rPr lang="en-US" sz="2400" b="1" dirty="0">
                <a:solidFill>
                  <a:schemeClr val="accent2"/>
                </a:solidFill>
              </a:rPr>
              <a:t>verify</a:t>
            </a:r>
            <a:r>
              <a:rPr lang="en-US" sz="2400" dirty="0"/>
              <a:t> signature by “decrypting” with</a:t>
            </a:r>
            <a:r>
              <a:rPr lang="en-US" sz="2400" dirty="0" smtClean="0"/>
              <a:t> Bob’s public </a:t>
            </a:r>
            <a:r>
              <a:rPr lang="en-US" sz="2400" dirty="0"/>
              <a:t>key</a:t>
            </a:r>
          </a:p>
          <a:p>
            <a:pPr lvl="1" eaLnBrk="1" hangingPunct="1">
              <a:lnSpc>
                <a:spcPct val="90000"/>
              </a:lnSpc>
              <a:spcAft>
                <a:spcPts val="600"/>
              </a:spcAft>
            </a:pPr>
            <a:r>
              <a:rPr lang="en-US" sz="2400" dirty="0"/>
              <a:t>But only</a:t>
            </a:r>
            <a:r>
              <a:rPr lang="en-US" sz="2400" dirty="0" smtClean="0"/>
              <a:t> Bob </a:t>
            </a:r>
            <a:r>
              <a:rPr lang="en-US" sz="2400" dirty="0"/>
              <a:t>could have signed</a:t>
            </a:r>
          </a:p>
          <a:p>
            <a:pPr lvl="1" eaLnBrk="1" hangingPunct="1">
              <a:lnSpc>
                <a:spcPct val="90000"/>
              </a:lnSpc>
              <a:spcAft>
                <a:spcPts val="600"/>
              </a:spcAft>
            </a:pPr>
            <a:r>
              <a:rPr lang="en-US" sz="2400" dirty="0"/>
              <a:t>Like a handwritten </a:t>
            </a:r>
            <a:r>
              <a:rPr lang="en-US" sz="2400" dirty="0" smtClean="0"/>
              <a:t>signature, but much better…</a:t>
            </a:r>
            <a:endParaRPr lang="en-US" sz="24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692E874-1269-3A41-9A43-A365DD9048DC}" type="slidenum">
              <a:rPr lang="en-US" smtClean="0">
                <a:latin typeface="Times New Roman" charset="0"/>
              </a:rPr>
              <a:pPr/>
              <a:t>104</a:t>
            </a:fld>
            <a:endParaRPr lang="en-US" smtClean="0">
              <a:latin typeface="Times New Roman" charset="0"/>
            </a:endParaRPr>
          </a:p>
        </p:txBody>
      </p:sp>
      <p:sp>
        <p:nvSpPr>
          <p:cNvPr id="121859" name="Rectangle 2"/>
          <p:cNvSpPr>
            <a:spLocks noGrp="1" noChangeArrowheads="1"/>
          </p:cNvSpPr>
          <p:nvPr>
            <p:ph type="title"/>
          </p:nvPr>
        </p:nvSpPr>
        <p:spPr>
          <a:xfrm>
            <a:off x="685800" y="1524000"/>
            <a:ext cx="7772400" cy="1143000"/>
          </a:xfrm>
        </p:spPr>
        <p:txBody>
          <a:bodyPr/>
          <a:lstStyle/>
          <a:p>
            <a:pPr eaLnBrk="1" hangingPunct="1"/>
            <a:r>
              <a:rPr lang="en-US"/>
              <a:t>Knapsack</a:t>
            </a:r>
          </a:p>
        </p:txBody>
      </p:sp>
      <p:pic>
        <p:nvPicPr>
          <p:cNvPr id="121860" name="Picture 6" descr="backpack 1.tif                                                 00118CF0Macintosh HD                   BC93A1CC:"/>
          <p:cNvPicPr>
            <a:picLocks noChangeAspect="1" noChangeArrowheads="1"/>
          </p:cNvPicPr>
          <p:nvPr/>
        </p:nvPicPr>
        <p:blipFill>
          <a:blip r:embed="rId2"/>
          <a:srcRect/>
          <a:stretch>
            <a:fillRect/>
          </a:stretch>
        </p:blipFill>
        <p:spPr bwMode="auto">
          <a:xfrm>
            <a:off x="3649663" y="2971800"/>
            <a:ext cx="2370137" cy="2259013"/>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B903910-A119-DE43-9A28-B8E4455F4354}" type="slidenum">
              <a:rPr lang="en-US" smtClean="0">
                <a:latin typeface="Times New Roman" charset="0"/>
              </a:rPr>
              <a:pPr/>
              <a:t>105</a:t>
            </a:fld>
            <a:endParaRPr lang="en-US" smtClean="0">
              <a:latin typeface="Times New Roman" charset="0"/>
            </a:endParaRPr>
          </a:p>
        </p:txBody>
      </p:sp>
      <p:sp>
        <p:nvSpPr>
          <p:cNvPr id="122883" name="Rectangle 2"/>
          <p:cNvSpPr>
            <a:spLocks noGrp="1" noChangeArrowheads="1"/>
          </p:cNvSpPr>
          <p:nvPr>
            <p:ph type="title"/>
          </p:nvPr>
        </p:nvSpPr>
        <p:spPr>
          <a:xfrm>
            <a:off x="685800" y="304800"/>
            <a:ext cx="7772400" cy="1143000"/>
          </a:xfrm>
        </p:spPr>
        <p:txBody>
          <a:bodyPr/>
          <a:lstStyle/>
          <a:p>
            <a:pPr eaLnBrk="1" hangingPunct="1"/>
            <a:r>
              <a:rPr lang="en-US"/>
              <a:t>Knapsack Problem</a:t>
            </a:r>
          </a:p>
        </p:txBody>
      </p:sp>
      <p:sp>
        <p:nvSpPr>
          <p:cNvPr id="122884" name="Rectangle 3"/>
          <p:cNvSpPr>
            <a:spLocks noGrp="1" noChangeArrowheads="1"/>
          </p:cNvSpPr>
          <p:nvPr>
            <p:ph type="body" idx="1"/>
          </p:nvPr>
        </p:nvSpPr>
        <p:spPr>
          <a:xfrm>
            <a:off x="533400" y="1600200"/>
            <a:ext cx="8153400" cy="4495800"/>
          </a:xfrm>
        </p:spPr>
        <p:txBody>
          <a:bodyPr/>
          <a:lstStyle/>
          <a:p>
            <a:pPr eaLnBrk="1" hangingPunct="1">
              <a:lnSpc>
                <a:spcPct val="90000"/>
              </a:lnSpc>
              <a:spcAft>
                <a:spcPts val="600"/>
              </a:spcAft>
            </a:pPr>
            <a:r>
              <a:rPr lang="en-US" sz="2800" dirty="0"/>
              <a:t>Given</a:t>
            </a:r>
            <a:r>
              <a:rPr lang="en-US" sz="2800" dirty="0" smtClean="0"/>
              <a:t> a set </a:t>
            </a:r>
            <a:r>
              <a:rPr lang="en-US" sz="2800" dirty="0"/>
              <a:t>of </a:t>
            </a:r>
            <a:r>
              <a:rPr lang="en-US" dirty="0" err="1">
                <a:latin typeface="Times-Roman" charset="0"/>
              </a:rPr>
              <a:t>n</a:t>
            </a:r>
            <a:r>
              <a:rPr lang="en-US" sz="2800" dirty="0"/>
              <a:t> weights </a:t>
            </a:r>
            <a:r>
              <a:rPr lang="en-US" sz="2800" dirty="0">
                <a:latin typeface="Times-Roman" charset="0"/>
              </a:rPr>
              <a:t>W</a:t>
            </a:r>
            <a:r>
              <a:rPr lang="en-US" sz="2800" baseline="-25000" dirty="0">
                <a:latin typeface="Times-Roman" charset="0"/>
              </a:rPr>
              <a:t>0</a:t>
            </a:r>
            <a:r>
              <a:rPr lang="en-US" sz="2800" dirty="0">
                <a:latin typeface="Times-Roman" charset="0"/>
              </a:rPr>
              <a:t>,W</a:t>
            </a:r>
            <a:r>
              <a:rPr lang="en-US" sz="2800" baseline="-25000" dirty="0">
                <a:latin typeface="Times-Roman" charset="0"/>
              </a:rPr>
              <a:t>1</a:t>
            </a:r>
            <a:r>
              <a:rPr lang="en-US" sz="2800" dirty="0">
                <a:latin typeface="Times-Roman" charset="0"/>
              </a:rPr>
              <a:t>,...,W</a:t>
            </a:r>
            <a:r>
              <a:rPr lang="en-US" sz="2800" baseline="-25000" dirty="0">
                <a:latin typeface="Times-Roman" charset="0"/>
              </a:rPr>
              <a:t>n-1</a:t>
            </a:r>
            <a:r>
              <a:rPr lang="en-US" sz="2800" dirty="0"/>
              <a:t> </a:t>
            </a:r>
            <a:r>
              <a:rPr lang="en-US" sz="2800" dirty="0" smtClean="0"/>
              <a:t>and a sum </a:t>
            </a:r>
            <a:r>
              <a:rPr lang="en-US" sz="2800" dirty="0">
                <a:latin typeface="Times-Roman" charset="0"/>
              </a:rPr>
              <a:t>S</a:t>
            </a:r>
            <a:r>
              <a:rPr lang="en-US" sz="2800" dirty="0" smtClean="0"/>
              <a:t>, </a:t>
            </a:r>
            <a:r>
              <a:rPr lang="en-US" sz="2800" dirty="0"/>
              <a:t>find </a:t>
            </a:r>
            <a:r>
              <a:rPr lang="en-US" sz="2800" dirty="0" err="1">
                <a:latin typeface="Times-Roman" charset="0"/>
              </a:rPr>
              <a:t>a</a:t>
            </a:r>
            <a:r>
              <a:rPr lang="en-US" sz="2800" baseline="-25000" dirty="0" err="1">
                <a:latin typeface="Times-Roman" charset="0"/>
              </a:rPr>
              <a:t>i</a:t>
            </a:r>
            <a:r>
              <a:rPr lang="en-US" sz="2800" dirty="0"/>
              <a:t> </a:t>
            </a:r>
            <a:r>
              <a:rPr lang="en-US" sz="2800" dirty="0" err="1">
                <a:sym typeface="Symbol" charset="2"/>
              </a:rPr>
              <a:t></a:t>
            </a:r>
            <a:r>
              <a:rPr lang="en-US" sz="2800" dirty="0">
                <a:sym typeface="Symbol" charset="2"/>
              </a:rPr>
              <a:t> </a:t>
            </a:r>
            <a:r>
              <a:rPr lang="en-US" sz="2800" dirty="0">
                <a:latin typeface="Times-Roman" charset="0"/>
                <a:sym typeface="Symbol" charset="2"/>
              </a:rPr>
              <a:t>{0,1}</a:t>
            </a:r>
            <a:r>
              <a:rPr lang="en-US" sz="2800" dirty="0">
                <a:sym typeface="Symbol" charset="2"/>
              </a:rPr>
              <a:t> </a:t>
            </a:r>
            <a:r>
              <a:rPr lang="en-US" sz="2800" dirty="0"/>
              <a:t>so that</a:t>
            </a:r>
          </a:p>
          <a:p>
            <a:pPr lvl="1" eaLnBrk="1" hangingPunct="1">
              <a:lnSpc>
                <a:spcPct val="90000"/>
              </a:lnSpc>
              <a:spcAft>
                <a:spcPts val="600"/>
              </a:spcAft>
              <a:buFontTx/>
              <a:buNone/>
            </a:pPr>
            <a:r>
              <a:rPr lang="en-US" sz="2400" dirty="0">
                <a:latin typeface="Times-Roman" charset="0"/>
              </a:rPr>
              <a:t>	</a:t>
            </a:r>
            <a:r>
              <a:rPr lang="en-US" dirty="0">
                <a:latin typeface="Times-Roman" charset="0"/>
              </a:rPr>
              <a:t>S = a</a:t>
            </a:r>
            <a:r>
              <a:rPr lang="en-US" baseline="-25000" dirty="0">
                <a:latin typeface="Times-Roman" charset="0"/>
              </a:rPr>
              <a:t>0</a:t>
            </a:r>
            <a:r>
              <a:rPr lang="en-US" dirty="0">
                <a:latin typeface="Times-Roman" charset="0"/>
              </a:rPr>
              <a:t>W</a:t>
            </a:r>
            <a:r>
              <a:rPr lang="en-US" baseline="-25000" dirty="0">
                <a:latin typeface="Times-Roman" charset="0"/>
              </a:rPr>
              <a:t>0</a:t>
            </a:r>
            <a:r>
              <a:rPr lang="en-US" dirty="0">
                <a:latin typeface="Times-Roman" charset="0"/>
              </a:rPr>
              <a:t>+a</a:t>
            </a:r>
            <a:r>
              <a:rPr lang="en-US" baseline="-25000" dirty="0">
                <a:latin typeface="Times-Roman" charset="0"/>
              </a:rPr>
              <a:t>1</a:t>
            </a:r>
            <a:r>
              <a:rPr lang="en-US" dirty="0">
                <a:latin typeface="Times-Roman" charset="0"/>
              </a:rPr>
              <a:t>W</a:t>
            </a:r>
            <a:r>
              <a:rPr lang="en-US" baseline="-25000" dirty="0">
                <a:latin typeface="Times-Roman" charset="0"/>
              </a:rPr>
              <a:t>1</a:t>
            </a:r>
            <a:r>
              <a:rPr lang="en-US" dirty="0">
                <a:latin typeface="Times-Roman" charset="0"/>
              </a:rPr>
              <a:t> </a:t>
            </a:r>
            <a:r>
              <a:rPr lang="en-US" dirty="0" smtClean="0">
                <a:latin typeface="Times-Roman" charset="0"/>
              </a:rPr>
              <a:t>+ .</a:t>
            </a:r>
            <a:r>
              <a:rPr lang="en-US" dirty="0">
                <a:latin typeface="Times-Roman" charset="0"/>
              </a:rPr>
              <a:t>.</a:t>
            </a:r>
            <a:r>
              <a:rPr lang="en-US" dirty="0" smtClean="0">
                <a:latin typeface="Times-Roman" charset="0"/>
              </a:rPr>
              <a:t>. + </a:t>
            </a:r>
            <a:r>
              <a:rPr lang="en-US" dirty="0">
                <a:latin typeface="Times-Roman" charset="0"/>
              </a:rPr>
              <a:t>a</a:t>
            </a:r>
            <a:r>
              <a:rPr lang="en-US" baseline="-25000" dirty="0">
                <a:latin typeface="Times-Roman" charset="0"/>
              </a:rPr>
              <a:t>n-1</a:t>
            </a:r>
            <a:r>
              <a:rPr lang="en-US" dirty="0">
                <a:latin typeface="Times-Roman" charset="0"/>
              </a:rPr>
              <a:t>W</a:t>
            </a:r>
            <a:r>
              <a:rPr lang="en-US" baseline="-25000" dirty="0">
                <a:latin typeface="Times-Roman" charset="0"/>
              </a:rPr>
              <a:t>n-1</a:t>
            </a:r>
            <a:endParaRPr lang="en-US" sz="2400" dirty="0"/>
          </a:p>
          <a:p>
            <a:pPr eaLnBrk="1" hangingPunct="1">
              <a:lnSpc>
                <a:spcPct val="90000"/>
              </a:lnSpc>
              <a:spcAft>
                <a:spcPts val="600"/>
              </a:spcAft>
              <a:buFont typeface="Wingdings" charset="2"/>
              <a:buNone/>
            </a:pPr>
            <a:r>
              <a:rPr lang="en-US" sz="2800" dirty="0"/>
              <a:t>	(technically, this </a:t>
            </a:r>
            <a:r>
              <a:rPr lang="en-US" sz="2800" dirty="0" smtClean="0"/>
              <a:t>is the </a:t>
            </a:r>
            <a:r>
              <a:rPr lang="en-US" sz="2800" i="1" dirty="0" smtClean="0"/>
              <a:t>subset sum </a:t>
            </a:r>
            <a:r>
              <a:rPr lang="en-US" sz="2800" dirty="0"/>
              <a:t>problem)</a:t>
            </a:r>
          </a:p>
          <a:p>
            <a:pPr eaLnBrk="1" hangingPunct="1">
              <a:lnSpc>
                <a:spcPct val="90000"/>
              </a:lnSpc>
              <a:spcAft>
                <a:spcPts val="600"/>
              </a:spcAft>
            </a:pPr>
            <a:r>
              <a:rPr lang="en-US" sz="2800" b="1" dirty="0">
                <a:solidFill>
                  <a:schemeClr val="hlink"/>
                </a:solidFill>
              </a:rPr>
              <a:t>Example</a:t>
            </a:r>
            <a:r>
              <a:rPr lang="en-US" sz="2800" dirty="0"/>
              <a:t> </a:t>
            </a:r>
          </a:p>
          <a:p>
            <a:pPr lvl="1" eaLnBrk="1" hangingPunct="1">
              <a:lnSpc>
                <a:spcPct val="90000"/>
              </a:lnSpc>
              <a:spcAft>
                <a:spcPts val="600"/>
              </a:spcAft>
            </a:pPr>
            <a:r>
              <a:rPr lang="en-US" sz="2400" dirty="0"/>
              <a:t>Weights </a:t>
            </a:r>
            <a:r>
              <a:rPr lang="en-US" sz="2400" dirty="0">
                <a:latin typeface="Times-Roman" charset="0"/>
              </a:rPr>
              <a:t>(62,93,26,52,166,48,91,141)</a:t>
            </a:r>
            <a:endParaRPr lang="en-US" sz="3200" dirty="0"/>
          </a:p>
          <a:p>
            <a:pPr lvl="1" eaLnBrk="1" hangingPunct="1">
              <a:lnSpc>
                <a:spcPct val="90000"/>
              </a:lnSpc>
              <a:spcAft>
                <a:spcPts val="600"/>
              </a:spcAft>
            </a:pPr>
            <a:r>
              <a:rPr lang="en-US" sz="2400" dirty="0"/>
              <a:t>Problem: Find</a:t>
            </a:r>
            <a:r>
              <a:rPr lang="en-US" sz="2400" dirty="0" smtClean="0"/>
              <a:t> a subset </a:t>
            </a:r>
            <a:r>
              <a:rPr lang="en-US" sz="2400" dirty="0"/>
              <a:t>that sums to </a:t>
            </a:r>
            <a:r>
              <a:rPr lang="en-US" sz="2400" dirty="0" smtClean="0">
                <a:latin typeface="Times-Roman" charset="0"/>
              </a:rPr>
              <a:t>S = 302</a:t>
            </a:r>
            <a:endParaRPr lang="en-US" sz="2400" dirty="0"/>
          </a:p>
          <a:p>
            <a:pPr lvl="1" eaLnBrk="1" hangingPunct="1">
              <a:lnSpc>
                <a:spcPct val="90000"/>
              </a:lnSpc>
              <a:spcAft>
                <a:spcPts val="600"/>
              </a:spcAft>
            </a:pPr>
            <a:r>
              <a:rPr lang="en-US" sz="2400" dirty="0"/>
              <a:t>Answer: </a:t>
            </a:r>
            <a:r>
              <a:rPr lang="en-US" sz="2400" dirty="0" smtClean="0">
                <a:latin typeface="Times-Roman" charset="0"/>
              </a:rPr>
              <a:t>62 + 26 + 166 + 48 = 302</a:t>
            </a:r>
            <a:endParaRPr lang="en-US" sz="2400" dirty="0"/>
          </a:p>
          <a:p>
            <a:pPr eaLnBrk="1" hangingPunct="1">
              <a:lnSpc>
                <a:spcPct val="90000"/>
              </a:lnSpc>
              <a:spcAft>
                <a:spcPts val="600"/>
              </a:spcAft>
            </a:pPr>
            <a:r>
              <a:rPr lang="en-US" sz="2800" dirty="0"/>
              <a:t>The (general) knapsack is NP-complete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18ACB27-5C88-C94D-A39A-EE0DE8D4FF66}" type="slidenum">
              <a:rPr lang="en-US" smtClean="0">
                <a:latin typeface="Times New Roman" charset="0"/>
              </a:rPr>
              <a:pPr/>
              <a:t>106</a:t>
            </a:fld>
            <a:endParaRPr lang="en-US" smtClean="0">
              <a:latin typeface="Times New Roman" charset="0"/>
            </a:endParaRPr>
          </a:p>
        </p:txBody>
      </p:sp>
      <p:sp>
        <p:nvSpPr>
          <p:cNvPr id="123907" name="Rectangle 2"/>
          <p:cNvSpPr>
            <a:spLocks noGrp="1" noChangeArrowheads="1"/>
          </p:cNvSpPr>
          <p:nvPr>
            <p:ph type="title"/>
          </p:nvPr>
        </p:nvSpPr>
        <p:spPr>
          <a:xfrm>
            <a:off x="685800" y="457200"/>
            <a:ext cx="7772400" cy="1143000"/>
          </a:xfrm>
        </p:spPr>
        <p:txBody>
          <a:bodyPr/>
          <a:lstStyle/>
          <a:p>
            <a:pPr eaLnBrk="1" hangingPunct="1"/>
            <a:r>
              <a:rPr lang="en-US"/>
              <a:t>Knapsack Problem</a:t>
            </a:r>
          </a:p>
        </p:txBody>
      </p:sp>
      <p:sp>
        <p:nvSpPr>
          <p:cNvPr id="495619"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sz="2800" b="1" dirty="0"/>
              <a:t>General knapsack</a:t>
            </a:r>
            <a:r>
              <a:rPr lang="en-US" sz="2800" dirty="0"/>
              <a:t> (GK) is hard to solve</a:t>
            </a:r>
          </a:p>
          <a:p>
            <a:pPr eaLnBrk="1" hangingPunct="1">
              <a:lnSpc>
                <a:spcPct val="90000"/>
              </a:lnSpc>
              <a:spcAft>
                <a:spcPts val="600"/>
              </a:spcAft>
            </a:pPr>
            <a:r>
              <a:rPr lang="en-US" sz="2800" dirty="0"/>
              <a:t>But </a:t>
            </a:r>
            <a:r>
              <a:rPr lang="en-US" sz="2800" b="1" dirty="0" err="1">
                <a:solidFill>
                  <a:schemeClr val="hlink"/>
                </a:solidFill>
              </a:rPr>
              <a:t>superincreasing</a:t>
            </a:r>
            <a:r>
              <a:rPr lang="en-US" sz="2800" b="1" dirty="0">
                <a:solidFill>
                  <a:schemeClr val="hlink"/>
                </a:solidFill>
              </a:rPr>
              <a:t> knapsack</a:t>
            </a:r>
            <a:r>
              <a:rPr lang="en-US" sz="2800" dirty="0"/>
              <a:t> (SIK) is easy</a:t>
            </a:r>
          </a:p>
          <a:p>
            <a:pPr eaLnBrk="1" hangingPunct="1">
              <a:lnSpc>
                <a:spcPct val="90000"/>
              </a:lnSpc>
              <a:spcAft>
                <a:spcPts val="600"/>
              </a:spcAft>
            </a:pPr>
            <a:r>
              <a:rPr lang="en-US" sz="2800" dirty="0" smtClean="0"/>
              <a:t>SIK </a:t>
            </a:r>
            <a:r>
              <a:rPr lang="en-US" sz="2800" dirty="0" err="1" smtClean="0">
                <a:sym typeface="Symbol" charset="2"/>
              </a:rPr>
              <a:t></a:t>
            </a:r>
            <a:r>
              <a:rPr lang="en-US" sz="2800" dirty="0" smtClean="0"/>
              <a:t> </a:t>
            </a:r>
            <a:r>
              <a:rPr lang="en-US" sz="2800" dirty="0"/>
              <a:t>each weight greater than the </a:t>
            </a:r>
            <a:r>
              <a:rPr lang="en-US" sz="2800" i="1" dirty="0"/>
              <a:t>sum of all previous weights</a:t>
            </a:r>
          </a:p>
          <a:p>
            <a:pPr eaLnBrk="1" hangingPunct="1">
              <a:lnSpc>
                <a:spcPct val="90000"/>
              </a:lnSpc>
              <a:spcAft>
                <a:spcPts val="600"/>
              </a:spcAft>
            </a:pPr>
            <a:r>
              <a:rPr lang="en-US" sz="2800" b="1" dirty="0"/>
              <a:t>Example</a:t>
            </a:r>
            <a:endParaRPr lang="en-US" sz="2800" dirty="0"/>
          </a:p>
          <a:p>
            <a:pPr lvl="1" eaLnBrk="1" hangingPunct="1">
              <a:lnSpc>
                <a:spcPct val="90000"/>
              </a:lnSpc>
              <a:spcAft>
                <a:spcPts val="600"/>
              </a:spcAft>
            </a:pPr>
            <a:r>
              <a:rPr lang="en-US" sz="2400" dirty="0"/>
              <a:t>Weights </a:t>
            </a:r>
            <a:r>
              <a:rPr lang="en-US" sz="2400" dirty="0">
                <a:latin typeface="Times-Roman" charset="0"/>
              </a:rPr>
              <a:t>(2,3,7,14,30,57,120,251)</a:t>
            </a:r>
            <a:r>
              <a:rPr lang="en-US" sz="2000" dirty="0"/>
              <a:t> </a:t>
            </a:r>
            <a:endParaRPr lang="en-US" sz="2400" dirty="0"/>
          </a:p>
          <a:p>
            <a:pPr lvl="1" eaLnBrk="1" hangingPunct="1">
              <a:lnSpc>
                <a:spcPct val="90000"/>
              </a:lnSpc>
              <a:spcAft>
                <a:spcPts val="600"/>
              </a:spcAft>
            </a:pPr>
            <a:r>
              <a:rPr lang="en-US" sz="2400" dirty="0"/>
              <a:t>Problem: Find subset that sums to </a:t>
            </a:r>
            <a:r>
              <a:rPr lang="en-US" sz="2400" dirty="0" smtClean="0">
                <a:latin typeface="Times-Roman" charset="0"/>
              </a:rPr>
              <a:t>S = 186</a:t>
            </a:r>
            <a:endParaRPr lang="en-US" sz="2400" dirty="0"/>
          </a:p>
          <a:p>
            <a:pPr lvl="1" eaLnBrk="1" hangingPunct="1">
              <a:lnSpc>
                <a:spcPct val="90000"/>
              </a:lnSpc>
              <a:spcAft>
                <a:spcPts val="600"/>
              </a:spcAft>
            </a:pPr>
            <a:r>
              <a:rPr lang="en-US" sz="2400" dirty="0"/>
              <a:t>Work from largest to smallest weight </a:t>
            </a:r>
          </a:p>
          <a:p>
            <a:pPr lvl="1" eaLnBrk="1" hangingPunct="1">
              <a:lnSpc>
                <a:spcPct val="90000"/>
              </a:lnSpc>
              <a:spcAft>
                <a:spcPts val="600"/>
              </a:spcAft>
            </a:pPr>
            <a:r>
              <a:rPr lang="en-US" sz="2400" dirty="0"/>
              <a:t>Answer: </a:t>
            </a:r>
            <a:r>
              <a:rPr lang="en-US" sz="2400" dirty="0" smtClean="0">
                <a:latin typeface="Times-Roman" charset="0"/>
              </a:rPr>
              <a:t>120 + 57 + 7 + 2 = 186</a:t>
            </a:r>
            <a:endParaRPr lang="en-US" sz="24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wipe(left)">
                                      <p:cBhvr>
                                        <p:cTn id="7" dur="500"/>
                                        <p:tgtEl>
                                          <p:spTgt spid="495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5619">
                                            <p:txEl>
                                              <p:pRg st="1" end="1"/>
                                            </p:txEl>
                                          </p:spTgt>
                                        </p:tgtEl>
                                        <p:attrNameLst>
                                          <p:attrName>style.visibility</p:attrName>
                                        </p:attrNameLst>
                                      </p:cBhvr>
                                      <p:to>
                                        <p:strVal val="visible"/>
                                      </p:to>
                                    </p:set>
                                    <p:animEffect transition="in" filter="wipe(left)">
                                      <p:cBhvr>
                                        <p:cTn id="12" dur="500"/>
                                        <p:tgtEl>
                                          <p:spTgt spid="495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5619">
                                            <p:txEl>
                                              <p:pRg st="2" end="2"/>
                                            </p:txEl>
                                          </p:spTgt>
                                        </p:tgtEl>
                                        <p:attrNameLst>
                                          <p:attrName>style.visibility</p:attrName>
                                        </p:attrNameLst>
                                      </p:cBhvr>
                                      <p:to>
                                        <p:strVal val="visible"/>
                                      </p:to>
                                    </p:set>
                                    <p:animEffect transition="in" filter="wipe(left)">
                                      <p:cBhvr>
                                        <p:cTn id="17" dur="500"/>
                                        <p:tgtEl>
                                          <p:spTgt spid="495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5619">
                                            <p:txEl>
                                              <p:pRg st="3" end="3"/>
                                            </p:txEl>
                                          </p:spTgt>
                                        </p:tgtEl>
                                        <p:attrNameLst>
                                          <p:attrName>style.visibility</p:attrName>
                                        </p:attrNameLst>
                                      </p:cBhvr>
                                      <p:to>
                                        <p:strVal val="visible"/>
                                      </p:to>
                                    </p:set>
                                    <p:animEffect transition="in" filter="wipe(left)">
                                      <p:cBhvr>
                                        <p:cTn id="22" dur="500"/>
                                        <p:tgtEl>
                                          <p:spTgt spid="495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5619">
                                            <p:txEl>
                                              <p:pRg st="4" end="4"/>
                                            </p:txEl>
                                          </p:spTgt>
                                        </p:tgtEl>
                                        <p:attrNameLst>
                                          <p:attrName>style.visibility</p:attrName>
                                        </p:attrNameLst>
                                      </p:cBhvr>
                                      <p:to>
                                        <p:strVal val="visible"/>
                                      </p:to>
                                    </p:set>
                                    <p:animEffect transition="in" filter="wipe(left)">
                                      <p:cBhvr>
                                        <p:cTn id="27" dur="500"/>
                                        <p:tgtEl>
                                          <p:spTgt spid="495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5619">
                                            <p:txEl>
                                              <p:pRg st="5" end="5"/>
                                            </p:txEl>
                                          </p:spTgt>
                                        </p:tgtEl>
                                        <p:attrNameLst>
                                          <p:attrName>style.visibility</p:attrName>
                                        </p:attrNameLst>
                                      </p:cBhvr>
                                      <p:to>
                                        <p:strVal val="visible"/>
                                      </p:to>
                                    </p:set>
                                    <p:animEffect transition="in" filter="wipe(left)">
                                      <p:cBhvr>
                                        <p:cTn id="32" dur="500"/>
                                        <p:tgtEl>
                                          <p:spTgt spid="495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5619">
                                            <p:txEl>
                                              <p:pRg st="6" end="6"/>
                                            </p:txEl>
                                          </p:spTgt>
                                        </p:tgtEl>
                                        <p:attrNameLst>
                                          <p:attrName>style.visibility</p:attrName>
                                        </p:attrNameLst>
                                      </p:cBhvr>
                                      <p:to>
                                        <p:strVal val="visible"/>
                                      </p:to>
                                    </p:set>
                                    <p:animEffect transition="in" filter="wipe(left)">
                                      <p:cBhvr>
                                        <p:cTn id="37" dur="500"/>
                                        <p:tgtEl>
                                          <p:spTgt spid="495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5619">
                                            <p:txEl>
                                              <p:pRg st="7" end="7"/>
                                            </p:txEl>
                                          </p:spTgt>
                                        </p:tgtEl>
                                        <p:attrNameLst>
                                          <p:attrName>style.visibility</p:attrName>
                                        </p:attrNameLst>
                                      </p:cBhvr>
                                      <p:to>
                                        <p:strVal val="visible"/>
                                      </p:to>
                                    </p:set>
                                    <p:animEffect transition="in" filter="wipe(left)">
                                      <p:cBhvr>
                                        <p:cTn id="42" dur="500"/>
                                        <p:tgtEl>
                                          <p:spTgt spid="495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bldLvl="2"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B09C11C-D33C-614A-93C7-772A907E3BCF}" type="slidenum">
              <a:rPr lang="en-US" smtClean="0">
                <a:latin typeface="Times New Roman" charset="0"/>
              </a:rPr>
              <a:pPr/>
              <a:t>107</a:t>
            </a:fld>
            <a:endParaRPr lang="en-US" smtClean="0">
              <a:latin typeface="Times New Roman" charset="0"/>
            </a:endParaRPr>
          </a:p>
        </p:txBody>
      </p:sp>
      <p:sp>
        <p:nvSpPr>
          <p:cNvPr id="124931" name="Rectangle 2"/>
          <p:cNvSpPr>
            <a:spLocks noGrp="1" noChangeArrowheads="1"/>
          </p:cNvSpPr>
          <p:nvPr>
            <p:ph type="title"/>
          </p:nvPr>
        </p:nvSpPr>
        <p:spPr>
          <a:xfrm>
            <a:off x="685800" y="381000"/>
            <a:ext cx="7772400" cy="1143000"/>
          </a:xfrm>
        </p:spPr>
        <p:txBody>
          <a:bodyPr/>
          <a:lstStyle/>
          <a:p>
            <a:pPr eaLnBrk="1" hangingPunct="1"/>
            <a:r>
              <a:rPr lang="en-US"/>
              <a:t>Knapsack Cryptosystem</a:t>
            </a:r>
          </a:p>
        </p:txBody>
      </p:sp>
      <p:sp>
        <p:nvSpPr>
          <p:cNvPr id="117763" name="Rectangle 3"/>
          <p:cNvSpPr>
            <a:spLocks noGrp="1" noChangeArrowheads="1"/>
          </p:cNvSpPr>
          <p:nvPr>
            <p:ph type="body" idx="1"/>
          </p:nvPr>
        </p:nvSpPr>
        <p:spPr>
          <a:xfrm>
            <a:off x="685800" y="1828800"/>
            <a:ext cx="7772400" cy="1981200"/>
          </a:xfrm>
        </p:spPr>
        <p:txBody>
          <a:bodyPr/>
          <a:lstStyle/>
          <a:p>
            <a:pPr marL="609600" indent="-609600" eaLnBrk="1" hangingPunct="1">
              <a:lnSpc>
                <a:spcPct val="90000"/>
              </a:lnSpc>
              <a:buSzPct val="100000"/>
              <a:buFont typeface="Times" charset="0"/>
              <a:buAutoNum type="arabicPeriod"/>
            </a:pPr>
            <a:r>
              <a:rPr lang="en-US" sz="2800" dirty="0"/>
              <a:t>Generate </a:t>
            </a:r>
            <a:r>
              <a:rPr lang="en-US" sz="2800" dirty="0" err="1"/>
              <a:t>superincreasing</a:t>
            </a:r>
            <a:r>
              <a:rPr lang="en-US" sz="2800" dirty="0"/>
              <a:t> knapsack (SIK)</a:t>
            </a:r>
          </a:p>
          <a:p>
            <a:pPr marL="609600" indent="-609600" eaLnBrk="1" hangingPunct="1">
              <a:lnSpc>
                <a:spcPct val="90000"/>
              </a:lnSpc>
              <a:buSzPct val="100000"/>
              <a:buFont typeface="Times" charset="0"/>
              <a:buAutoNum type="arabicPeriod"/>
            </a:pPr>
            <a:r>
              <a:rPr lang="en-US" sz="2800" dirty="0"/>
              <a:t>Convert SIK</a:t>
            </a:r>
            <a:r>
              <a:rPr lang="en-US" sz="2800" dirty="0" smtClean="0"/>
              <a:t> to </a:t>
            </a:r>
            <a:r>
              <a:rPr lang="en-US" sz="2800" dirty="0"/>
              <a:t>“general” knapsack (GK)</a:t>
            </a:r>
          </a:p>
          <a:p>
            <a:pPr marL="609600" indent="-609600" eaLnBrk="1" hangingPunct="1">
              <a:lnSpc>
                <a:spcPct val="90000"/>
              </a:lnSpc>
              <a:buSzPct val="100000"/>
              <a:buFont typeface="Times" charset="0"/>
              <a:buAutoNum type="arabicPeriod"/>
            </a:pPr>
            <a:r>
              <a:rPr lang="en-US" sz="2800" b="1" dirty="0">
                <a:solidFill>
                  <a:schemeClr val="hlink"/>
                </a:solidFill>
              </a:rPr>
              <a:t>Public Key:</a:t>
            </a:r>
            <a:r>
              <a:rPr lang="en-US" sz="2800" dirty="0"/>
              <a:t> GK</a:t>
            </a:r>
          </a:p>
          <a:p>
            <a:pPr marL="609600" indent="-609600" eaLnBrk="1" hangingPunct="1">
              <a:lnSpc>
                <a:spcPct val="90000"/>
              </a:lnSpc>
              <a:buSzPct val="100000"/>
              <a:buFont typeface="Times" charset="0"/>
              <a:buAutoNum type="arabicPeriod"/>
            </a:pPr>
            <a:r>
              <a:rPr lang="en-US" sz="2800" b="1" dirty="0">
                <a:solidFill>
                  <a:schemeClr val="hlink"/>
                </a:solidFill>
              </a:rPr>
              <a:t>Private Key:</a:t>
            </a:r>
            <a:r>
              <a:rPr lang="en-US" sz="2800" dirty="0"/>
              <a:t> SIK</a:t>
            </a:r>
            <a:r>
              <a:rPr lang="en-US" sz="2800" dirty="0" smtClean="0"/>
              <a:t> and </a:t>
            </a:r>
            <a:r>
              <a:rPr lang="en-US" sz="2800" dirty="0"/>
              <a:t>conversion </a:t>
            </a:r>
            <a:r>
              <a:rPr lang="en-US" sz="2800" dirty="0" smtClean="0"/>
              <a:t>factor </a:t>
            </a:r>
            <a:endParaRPr lang="en-US" sz="2800" dirty="0"/>
          </a:p>
        </p:txBody>
      </p:sp>
      <p:sp>
        <p:nvSpPr>
          <p:cNvPr id="117764" name="Rectangle 4"/>
          <p:cNvSpPr>
            <a:spLocks noChangeArrowheads="1"/>
          </p:cNvSpPr>
          <p:nvPr/>
        </p:nvSpPr>
        <p:spPr bwMode="auto">
          <a:xfrm>
            <a:off x="685800" y="3733800"/>
            <a:ext cx="7772400" cy="2209800"/>
          </a:xfrm>
          <a:prstGeom prst="rect">
            <a:avLst/>
          </a:prstGeom>
          <a:noFill/>
          <a:ln w="9525">
            <a:noFill/>
            <a:miter lim="800000"/>
            <a:headEnd/>
            <a:tailEnd/>
          </a:ln>
        </p:spPr>
        <p:txBody>
          <a:bodyPr>
            <a:prstTxWarp prst="textNoShape">
              <a:avLst/>
            </a:prstTxWarp>
          </a:bodyPr>
          <a:lstStyle/>
          <a:p>
            <a:pPr marL="609600" indent="-609600">
              <a:lnSpc>
                <a:spcPct val="90000"/>
              </a:lnSpc>
              <a:spcBef>
                <a:spcPct val="20000"/>
              </a:spcBef>
              <a:buClr>
                <a:schemeClr val="accent2"/>
              </a:buClr>
              <a:buSzPct val="75000"/>
              <a:buFont typeface="Wingdings" charset="2"/>
              <a:buChar char="q"/>
            </a:pPr>
            <a:r>
              <a:rPr lang="en-US" sz="2800" dirty="0" smtClean="0"/>
              <a:t>Goal…</a:t>
            </a:r>
            <a:endParaRPr lang="en-US" sz="2800" dirty="0"/>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Easy to encrypt with GK</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 private key, easy to decrypt </a:t>
            </a:r>
            <a:r>
              <a:rPr lang="en-US" dirty="0" smtClean="0">
                <a:ea typeface="ＭＳ Ｐゴシック" charset="-128"/>
                <a:cs typeface="ＭＳ Ｐゴシック" charset="-128"/>
              </a:rPr>
              <a:t>(solve SIK)</a:t>
            </a:r>
            <a:endParaRPr lang="en-US" dirty="0">
              <a:ea typeface="ＭＳ Ｐゴシック" charset="-128"/>
              <a:cs typeface="ＭＳ Ｐゴシック" charset="-128"/>
            </a:endParaRP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Without private key,</a:t>
            </a:r>
            <a:r>
              <a:rPr lang="en-US" dirty="0" smtClean="0">
                <a:ea typeface="ＭＳ Ｐゴシック" charset="-128"/>
                <a:cs typeface="ＭＳ Ｐゴシック" charset="-128"/>
              </a:rPr>
              <a:t> Trudy has no choice but to try to solve </a:t>
            </a:r>
            <a:r>
              <a:rPr lang="en-US" dirty="0">
                <a:ea typeface="ＭＳ Ｐゴシック" charset="-128"/>
                <a:cs typeface="ＭＳ Ｐゴシック" charset="-128"/>
              </a:rPr>
              <a:t>GK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2"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2"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2"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2"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17764">
                                            <p:txEl>
                                              <p:pRg st="0" end="0"/>
                                            </p:txEl>
                                          </p:spTgt>
                                        </p:tgtEl>
                                        <p:attrNameLst>
                                          <p:attrName>style.visibility</p:attrName>
                                        </p:attrNameLst>
                                      </p:cBhvr>
                                      <p:to>
                                        <p:strVal val="visible"/>
                                      </p:to>
                                    </p:set>
                                  </p:childTnLst>
                                </p:cTn>
                              </p:par>
                              <p:par>
                                <p:cTn id="23" presetID="0" presetClass="entr" presetSubtype="0" fill="hold" grpId="0" nodeType="withEffect">
                                  <p:stCondLst>
                                    <p:cond delay="0"/>
                                  </p:stCondLst>
                                  <p:childTnLst>
                                    <p:set>
                                      <p:cBhvr>
                                        <p:cTn id="24" dur="1" fill="hold">
                                          <p:stCondLst>
                                            <p:cond delay="499"/>
                                          </p:stCondLst>
                                        </p:cTn>
                                        <p:tgtEl>
                                          <p:spTgt spid="117764">
                                            <p:txEl>
                                              <p:pRg st="1" end="1"/>
                                            </p:txEl>
                                          </p:spTgt>
                                        </p:tgtEl>
                                        <p:attrNameLst>
                                          <p:attrName>style.visibility</p:attrName>
                                        </p:attrNameLst>
                                      </p:cBhvr>
                                      <p:to>
                                        <p:strVal val="visible"/>
                                      </p:to>
                                    </p:set>
                                  </p:childTnLst>
                                </p:cTn>
                              </p:par>
                              <p:par>
                                <p:cTn id="25" presetID="0" presetClass="entr" presetSubtype="0" fill="hold" grpId="0" nodeType="withEffect">
                                  <p:stCondLst>
                                    <p:cond delay="0"/>
                                  </p:stCondLst>
                                  <p:childTnLst>
                                    <p:set>
                                      <p:cBhvr>
                                        <p:cTn id="26" dur="1" fill="hold">
                                          <p:stCondLst>
                                            <p:cond delay="499"/>
                                          </p:stCondLst>
                                        </p:cTn>
                                        <p:tgtEl>
                                          <p:spTgt spid="117764">
                                            <p:txEl>
                                              <p:pRg st="2" end="2"/>
                                            </p:txEl>
                                          </p:spTgt>
                                        </p:tgtEl>
                                        <p:attrNameLst>
                                          <p:attrName>style.visibility</p:attrName>
                                        </p:attrNameLst>
                                      </p:cBhvr>
                                      <p:to>
                                        <p:strVal val="visible"/>
                                      </p:to>
                                    </p:set>
                                  </p:childTnLst>
                                </p:cTn>
                              </p:par>
                              <p:par>
                                <p:cTn id="27" presetID="0" presetClass="entr" presetSubtype="0" fill="hold" grpId="0" nodeType="withEffect">
                                  <p:stCondLst>
                                    <p:cond delay="0"/>
                                  </p:stCondLst>
                                  <p:childTnLst>
                                    <p:set>
                                      <p:cBhvr>
                                        <p:cTn id="28" dur="1" fill="hold">
                                          <p:stCondLst>
                                            <p:cond delay="499"/>
                                          </p:stCondLst>
                                        </p:cTn>
                                        <p:tgtEl>
                                          <p:spTgt spid="117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P spid="117764"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43B7B8C-F1FE-AC42-A126-A31FF2B205EE}" type="slidenum">
              <a:rPr lang="en-US" smtClean="0">
                <a:latin typeface="Times New Roman" charset="0"/>
              </a:rPr>
              <a:pPr/>
              <a:t>108</a:t>
            </a:fld>
            <a:endParaRPr lang="en-US" smtClean="0">
              <a:latin typeface="Times New Roman" charset="0"/>
            </a:endParaRPr>
          </a:p>
        </p:txBody>
      </p:sp>
      <p:sp>
        <p:nvSpPr>
          <p:cNvPr id="125955" name="Rectangle 2"/>
          <p:cNvSpPr>
            <a:spLocks noGrp="1" noChangeArrowheads="1"/>
          </p:cNvSpPr>
          <p:nvPr>
            <p:ph type="title"/>
          </p:nvPr>
        </p:nvSpPr>
        <p:spPr>
          <a:xfrm>
            <a:off x="685800" y="457200"/>
            <a:ext cx="7772400" cy="914400"/>
          </a:xfrm>
        </p:spPr>
        <p:txBody>
          <a:bodyPr/>
          <a:lstStyle/>
          <a:p>
            <a:pPr eaLnBrk="1" hangingPunct="1"/>
            <a:r>
              <a:rPr lang="en-US" dirty="0" smtClean="0"/>
              <a:t>Example</a:t>
            </a:r>
            <a:endParaRPr lang="en-US" dirty="0"/>
          </a:p>
        </p:txBody>
      </p:sp>
      <p:sp>
        <p:nvSpPr>
          <p:cNvPr id="125956" name="Rectangle 3"/>
          <p:cNvSpPr>
            <a:spLocks noGrp="1" noChangeArrowheads="1"/>
          </p:cNvSpPr>
          <p:nvPr>
            <p:ph type="body" idx="1"/>
          </p:nvPr>
        </p:nvSpPr>
        <p:spPr>
          <a:xfrm>
            <a:off x="609600" y="1447800"/>
            <a:ext cx="8229600" cy="4648200"/>
          </a:xfrm>
        </p:spPr>
        <p:txBody>
          <a:bodyPr/>
          <a:lstStyle/>
          <a:p>
            <a:pPr marL="609600" indent="-609600" eaLnBrk="1" hangingPunct="1">
              <a:lnSpc>
                <a:spcPct val="85000"/>
              </a:lnSpc>
            </a:pPr>
            <a:r>
              <a:rPr lang="en-US" sz="2800" dirty="0"/>
              <a:t>Start with</a:t>
            </a:r>
            <a:r>
              <a:rPr lang="en-US" sz="2800" dirty="0">
                <a:latin typeface="Times-Roman" charset="0"/>
              </a:rPr>
              <a:t> </a:t>
            </a:r>
            <a:r>
              <a:rPr lang="en-US" sz="2400" dirty="0">
                <a:latin typeface="Times-Roman" charset="0"/>
              </a:rPr>
              <a:t>(2,3,7,14,30,57,120,251)</a:t>
            </a:r>
            <a:r>
              <a:rPr lang="en-US" sz="2800" dirty="0"/>
              <a:t> as the SIK</a:t>
            </a:r>
          </a:p>
          <a:p>
            <a:pPr marL="609600" indent="-609600" eaLnBrk="1" hangingPunct="1">
              <a:lnSpc>
                <a:spcPct val="85000"/>
              </a:lnSpc>
            </a:pPr>
            <a:r>
              <a:rPr lang="en-US" sz="2800" dirty="0"/>
              <a:t>Choose </a:t>
            </a:r>
            <a:r>
              <a:rPr lang="en-US" sz="2800" dirty="0" err="1">
                <a:latin typeface="Times-Roman" charset="0"/>
              </a:rPr>
              <a:t>m</a:t>
            </a:r>
            <a:r>
              <a:rPr lang="en-US" sz="2800" dirty="0">
                <a:latin typeface="Times-Roman" charset="0"/>
              </a:rPr>
              <a:t> = 41</a:t>
            </a:r>
            <a:r>
              <a:rPr lang="en-US" sz="2800" dirty="0"/>
              <a:t> and </a:t>
            </a:r>
            <a:r>
              <a:rPr lang="en-US" sz="2800" dirty="0" err="1">
                <a:latin typeface="Times-Roman" charset="0"/>
              </a:rPr>
              <a:t>n</a:t>
            </a:r>
            <a:r>
              <a:rPr lang="en-US" sz="2800" dirty="0">
                <a:latin typeface="Times-Roman" charset="0"/>
              </a:rPr>
              <a:t> = </a:t>
            </a:r>
            <a:r>
              <a:rPr lang="en-US" sz="2800" dirty="0" smtClean="0">
                <a:latin typeface="Times-Roman" charset="0"/>
              </a:rPr>
              <a:t>491 </a:t>
            </a:r>
            <a:r>
              <a:rPr lang="en-US" sz="2800" dirty="0" smtClean="0"/>
              <a:t>(</a:t>
            </a:r>
            <a:r>
              <a:rPr lang="en-US" sz="2800" dirty="0" err="1" smtClean="0">
                <a:latin typeface="Times-Roman" charset="0"/>
              </a:rPr>
              <a:t>m</a:t>
            </a:r>
            <a:r>
              <a:rPr lang="en-US" sz="2800" dirty="0"/>
              <a:t>, </a:t>
            </a:r>
            <a:r>
              <a:rPr lang="en-US" sz="2800" dirty="0" err="1">
                <a:latin typeface="Times-Roman" charset="0"/>
              </a:rPr>
              <a:t>n</a:t>
            </a:r>
            <a:r>
              <a:rPr lang="en-US" sz="2800" dirty="0"/>
              <a:t> relatively </a:t>
            </a:r>
            <a:r>
              <a:rPr lang="en-US" sz="2800" dirty="0" smtClean="0"/>
              <a:t>prime, </a:t>
            </a:r>
            <a:r>
              <a:rPr lang="en-US" sz="2800" dirty="0" err="1">
                <a:latin typeface="Times-Roman" charset="0"/>
              </a:rPr>
              <a:t>n</a:t>
            </a:r>
            <a:r>
              <a:rPr lang="en-US" sz="2800" dirty="0" smtClean="0">
                <a:latin typeface="Times-Roman" charset="0"/>
              </a:rPr>
              <a:t> </a:t>
            </a:r>
            <a:r>
              <a:rPr lang="en-US" sz="2800" dirty="0" smtClean="0"/>
              <a:t>exceeds sum of elements in SIK)</a:t>
            </a:r>
          </a:p>
          <a:p>
            <a:pPr marL="609600" indent="-609600" eaLnBrk="1" hangingPunct="1">
              <a:lnSpc>
                <a:spcPct val="85000"/>
              </a:lnSpc>
            </a:pPr>
            <a:r>
              <a:rPr lang="en-US" sz="2800" dirty="0"/>
              <a:t>Compute “general” knapsack</a:t>
            </a:r>
          </a:p>
          <a:p>
            <a:pPr marL="609600" indent="-609600" eaLnBrk="1" hangingPunct="1">
              <a:lnSpc>
                <a:spcPct val="85000"/>
              </a:lnSpc>
              <a:buFont typeface="Wingdings" charset="2"/>
              <a:buNone/>
            </a:pPr>
            <a:r>
              <a:rPr lang="en-US" sz="2000" dirty="0">
                <a:latin typeface="Times-Roman" charset="0"/>
              </a:rPr>
              <a:t>		2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82</a:t>
            </a:r>
          </a:p>
          <a:p>
            <a:pPr marL="609600" indent="-609600" eaLnBrk="1" hangingPunct="1">
              <a:lnSpc>
                <a:spcPct val="85000"/>
              </a:lnSpc>
              <a:buFont typeface="Wingdings" charset="2"/>
              <a:buNone/>
            </a:pPr>
            <a:r>
              <a:rPr lang="en-US" sz="2000" dirty="0">
                <a:latin typeface="Times-Roman" charset="0"/>
              </a:rPr>
              <a:t>		3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123</a:t>
            </a:r>
          </a:p>
          <a:p>
            <a:pPr marL="609600" indent="-609600" eaLnBrk="1" hangingPunct="1">
              <a:lnSpc>
                <a:spcPct val="85000"/>
              </a:lnSpc>
              <a:buFont typeface="Wingdings" charset="2"/>
              <a:buNone/>
            </a:pPr>
            <a:r>
              <a:rPr lang="en-US" sz="2000" dirty="0">
                <a:latin typeface="Times-Roman" charset="0"/>
              </a:rPr>
              <a:t>		7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287</a:t>
            </a:r>
          </a:p>
          <a:p>
            <a:pPr marL="609600" indent="-609600" eaLnBrk="1" hangingPunct="1">
              <a:lnSpc>
                <a:spcPct val="85000"/>
              </a:lnSpc>
              <a:buFont typeface="Wingdings" charset="2"/>
              <a:buNone/>
            </a:pPr>
            <a:r>
              <a:rPr lang="en-US" sz="2000" dirty="0">
                <a:latin typeface="Times-Roman" charset="0"/>
              </a:rPr>
              <a:t>		14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83</a:t>
            </a:r>
          </a:p>
          <a:p>
            <a:pPr marL="1371600" lvl="2" indent="-457200" eaLnBrk="1" hangingPunct="1">
              <a:lnSpc>
                <a:spcPct val="85000"/>
              </a:lnSpc>
              <a:buSzPct val="75000"/>
              <a:buFont typeface="Wingdings" charset="2"/>
              <a:buNone/>
            </a:pPr>
            <a:r>
              <a:rPr lang="en-US" sz="2000" dirty="0">
                <a:latin typeface="Times-Roman" charset="0"/>
              </a:rPr>
              <a:t>30 </a:t>
            </a:r>
            <a:r>
              <a:rPr lang="en-US" sz="2000" dirty="0" err="1">
                <a:latin typeface="Times-Roman" charset="0"/>
                <a:sym typeface="Symbol" charset="2"/>
              </a:rPr>
              <a:t></a:t>
            </a:r>
            <a:r>
              <a:rPr lang="en-US" sz="2000" dirty="0">
                <a:latin typeface="Times-Roman" charset="0"/>
              </a:rPr>
              <a:t> 41 mod 491 = 248</a:t>
            </a:r>
          </a:p>
          <a:p>
            <a:pPr marL="1371600" lvl="2" indent="-457200" eaLnBrk="1" hangingPunct="1">
              <a:lnSpc>
                <a:spcPct val="85000"/>
              </a:lnSpc>
              <a:buSzPct val="75000"/>
              <a:buFont typeface="Wingdings" charset="2"/>
              <a:buNone/>
            </a:pPr>
            <a:r>
              <a:rPr lang="en-US" sz="2000" dirty="0">
                <a:latin typeface="Times-Roman" charset="0"/>
              </a:rPr>
              <a:t>57 </a:t>
            </a:r>
            <a:r>
              <a:rPr lang="en-US" sz="2000" dirty="0" err="1">
                <a:latin typeface="Times-Roman" charset="0"/>
                <a:sym typeface="Symbol" charset="2"/>
              </a:rPr>
              <a:t></a:t>
            </a:r>
            <a:r>
              <a:rPr lang="en-US" sz="2000" dirty="0">
                <a:latin typeface="Times-Roman" charset="0"/>
              </a:rPr>
              <a:t> 41 mod 491 = 373</a:t>
            </a:r>
            <a:endParaRPr lang="en-US" sz="1600" dirty="0">
              <a:latin typeface="Times-Roman" charset="0"/>
            </a:endParaRPr>
          </a:p>
          <a:p>
            <a:pPr marL="609600" indent="-609600" eaLnBrk="1" hangingPunct="1">
              <a:lnSpc>
                <a:spcPct val="85000"/>
              </a:lnSpc>
              <a:buFont typeface="Wingdings" charset="2"/>
              <a:buNone/>
            </a:pPr>
            <a:r>
              <a:rPr lang="en-US" sz="2000" dirty="0">
                <a:latin typeface="Times-Roman" charset="0"/>
              </a:rPr>
              <a:t>		120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10</a:t>
            </a:r>
          </a:p>
          <a:p>
            <a:pPr marL="609600" indent="-609600" eaLnBrk="1" hangingPunct="1">
              <a:lnSpc>
                <a:spcPct val="85000"/>
              </a:lnSpc>
              <a:buFont typeface="Wingdings" charset="2"/>
              <a:buNone/>
            </a:pPr>
            <a:r>
              <a:rPr lang="en-US" sz="2000" dirty="0">
                <a:latin typeface="Times-Roman" charset="0"/>
              </a:rPr>
              <a:t>		251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471 </a:t>
            </a:r>
          </a:p>
          <a:p>
            <a:pPr marL="609600" indent="-609600" eaLnBrk="1" hangingPunct="1">
              <a:lnSpc>
                <a:spcPct val="85000"/>
              </a:lnSpc>
            </a:pPr>
            <a:r>
              <a:rPr lang="en-US" sz="2800" dirty="0"/>
              <a:t>“General” knapsack: </a:t>
            </a:r>
            <a:r>
              <a:rPr lang="en-US" sz="2400" dirty="0">
                <a:latin typeface="Times-Roman" charset="0"/>
              </a:rPr>
              <a:t>(82,123,287,83,248,373,10,471)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9CB04C0-E9D2-FD4D-87BF-CF5F5061D6C4}" type="slidenum">
              <a:rPr lang="en-US" smtClean="0">
                <a:latin typeface="Times New Roman" charset="0"/>
              </a:rPr>
              <a:pPr/>
              <a:t>109</a:t>
            </a:fld>
            <a:endParaRPr lang="en-US" smtClean="0">
              <a:latin typeface="Times New Roman" charset="0"/>
            </a:endParaRPr>
          </a:p>
        </p:txBody>
      </p:sp>
      <p:sp>
        <p:nvSpPr>
          <p:cNvPr id="126979" name="Rectangle 2"/>
          <p:cNvSpPr>
            <a:spLocks noGrp="1" noChangeArrowheads="1"/>
          </p:cNvSpPr>
          <p:nvPr>
            <p:ph type="title"/>
          </p:nvPr>
        </p:nvSpPr>
        <p:spPr>
          <a:xfrm>
            <a:off x="685800" y="457200"/>
            <a:ext cx="7772400" cy="1143000"/>
          </a:xfrm>
        </p:spPr>
        <p:txBody>
          <a:bodyPr/>
          <a:lstStyle/>
          <a:p>
            <a:pPr eaLnBrk="1" hangingPunct="1"/>
            <a:r>
              <a:rPr lang="en-US" dirty="0"/>
              <a:t>Knapsack</a:t>
            </a:r>
            <a:r>
              <a:rPr lang="en-US" dirty="0" smtClean="0"/>
              <a:t> Example</a:t>
            </a:r>
            <a:endParaRPr lang="en-US" dirty="0"/>
          </a:p>
        </p:txBody>
      </p:sp>
      <p:sp>
        <p:nvSpPr>
          <p:cNvPr id="126980" name="Rectangle 3"/>
          <p:cNvSpPr>
            <a:spLocks noGrp="1" noChangeArrowheads="1"/>
          </p:cNvSpPr>
          <p:nvPr>
            <p:ph type="body" idx="1"/>
          </p:nvPr>
        </p:nvSpPr>
        <p:spPr>
          <a:xfrm>
            <a:off x="457200" y="1676400"/>
            <a:ext cx="8534400" cy="4419600"/>
          </a:xfrm>
        </p:spPr>
        <p:txBody>
          <a:bodyPr/>
          <a:lstStyle/>
          <a:p>
            <a:pPr eaLnBrk="1" hangingPunct="1">
              <a:lnSpc>
                <a:spcPct val="90000"/>
              </a:lnSpc>
              <a:spcAft>
                <a:spcPts val="0"/>
              </a:spcAft>
            </a:pPr>
            <a:r>
              <a:rPr lang="en-US" b="1" dirty="0">
                <a:solidFill>
                  <a:schemeClr val="hlink"/>
                </a:solidFill>
              </a:rPr>
              <a:t>Private key:</a:t>
            </a:r>
            <a:r>
              <a:rPr lang="en-US" dirty="0"/>
              <a:t> </a:t>
            </a:r>
            <a:r>
              <a:rPr lang="en-US" sz="2800" dirty="0">
                <a:latin typeface="Times-Roman" charset="0"/>
              </a:rPr>
              <a:t>(2,3,7,14,30,57,120,251) </a:t>
            </a:r>
          </a:p>
          <a:p>
            <a:pPr eaLnBrk="1" hangingPunct="1">
              <a:lnSpc>
                <a:spcPct val="90000"/>
              </a:lnSpc>
              <a:spcAft>
                <a:spcPts val="0"/>
              </a:spcAft>
              <a:buFont typeface="Wingdings" charset="2"/>
              <a:buNone/>
            </a:pPr>
            <a:r>
              <a:rPr lang="en-US" sz="2800" dirty="0">
                <a:latin typeface="Times-Roman" charset="0"/>
              </a:rPr>
              <a:t>				 m</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a:t>
            </a:r>
            <a:r>
              <a:rPr lang="en-US" sz="2800" dirty="0" err="1">
                <a:latin typeface="Times-Roman" charset="0"/>
              </a:rPr>
              <a:t>n</a:t>
            </a:r>
            <a:r>
              <a:rPr lang="en-US" sz="2800" dirty="0">
                <a:latin typeface="Times-Roman" charset="0"/>
              </a:rPr>
              <a:t> = 41</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491 = 12</a:t>
            </a:r>
            <a:endParaRPr lang="en-US" dirty="0"/>
          </a:p>
          <a:p>
            <a:pPr eaLnBrk="1" hangingPunct="1">
              <a:lnSpc>
                <a:spcPct val="90000"/>
              </a:lnSpc>
              <a:spcAft>
                <a:spcPts val="0"/>
              </a:spcAft>
            </a:pPr>
            <a:r>
              <a:rPr lang="en-US" b="1" dirty="0">
                <a:solidFill>
                  <a:schemeClr val="hlink"/>
                </a:solidFill>
              </a:rPr>
              <a:t>Public key:</a:t>
            </a:r>
            <a:r>
              <a:rPr lang="en-US" dirty="0"/>
              <a:t> </a:t>
            </a:r>
            <a:r>
              <a:rPr lang="en-US" sz="2800" dirty="0">
                <a:latin typeface="Times-Roman" charset="0"/>
              </a:rPr>
              <a:t>(82,123,287,83,248,373,10,471), </a:t>
            </a:r>
            <a:r>
              <a:rPr lang="en-US" sz="2800" dirty="0" err="1">
                <a:latin typeface="Times-Roman" charset="0"/>
              </a:rPr>
              <a:t>n</a:t>
            </a:r>
            <a:r>
              <a:rPr lang="en-US" sz="2800" dirty="0">
                <a:latin typeface="Times-Roman" charset="0"/>
              </a:rPr>
              <a:t>=491</a:t>
            </a:r>
            <a:endParaRPr lang="en-US" sz="2800" dirty="0"/>
          </a:p>
          <a:p>
            <a:pPr eaLnBrk="1" hangingPunct="1">
              <a:lnSpc>
                <a:spcPct val="90000"/>
              </a:lnSpc>
              <a:spcAft>
                <a:spcPts val="0"/>
              </a:spcAft>
            </a:pPr>
            <a:r>
              <a:rPr lang="en-US" dirty="0"/>
              <a:t>Example: Encrypt </a:t>
            </a:r>
            <a:r>
              <a:rPr lang="en-US" sz="2800" dirty="0">
                <a:latin typeface="Times-Roman" charset="0"/>
              </a:rPr>
              <a:t>10010110 </a:t>
            </a:r>
            <a:endParaRPr lang="en-US" dirty="0"/>
          </a:p>
          <a:p>
            <a:pPr lvl="1" eaLnBrk="1" hangingPunct="1">
              <a:lnSpc>
                <a:spcPct val="90000"/>
              </a:lnSpc>
              <a:spcAft>
                <a:spcPts val="0"/>
              </a:spcAft>
              <a:buFontTx/>
              <a:buNone/>
            </a:pPr>
            <a:r>
              <a:rPr lang="en-US" sz="2400" dirty="0">
                <a:latin typeface="Times-Roman" charset="0"/>
              </a:rPr>
              <a:t>	82 + 83 + 373 + 10 =  548</a:t>
            </a:r>
          </a:p>
          <a:p>
            <a:pPr eaLnBrk="1" hangingPunct="1">
              <a:lnSpc>
                <a:spcPct val="90000"/>
              </a:lnSpc>
              <a:spcAft>
                <a:spcPts val="0"/>
              </a:spcAft>
            </a:pPr>
            <a:r>
              <a:rPr lang="en-US" dirty="0"/>
              <a:t>To decrypt</a:t>
            </a:r>
            <a:r>
              <a:rPr lang="en-US" dirty="0" smtClean="0"/>
              <a:t>, use private key…</a:t>
            </a:r>
            <a:endParaRPr lang="en-US" dirty="0" smtClean="0">
              <a:latin typeface="Times-Roman" charset="0"/>
            </a:endParaRPr>
          </a:p>
          <a:p>
            <a:pPr lvl="1" eaLnBrk="1" hangingPunct="1">
              <a:lnSpc>
                <a:spcPct val="90000"/>
              </a:lnSpc>
              <a:spcAft>
                <a:spcPts val="0"/>
              </a:spcAft>
            </a:pPr>
            <a:r>
              <a:rPr lang="en-US" dirty="0"/>
              <a:t> </a:t>
            </a:r>
            <a:r>
              <a:rPr lang="en-US" dirty="0">
                <a:latin typeface="Times-Roman" charset="0"/>
              </a:rPr>
              <a:t>548</a:t>
            </a:r>
            <a:r>
              <a:rPr lang="en-US" sz="2400" dirty="0">
                <a:latin typeface="Times-Roman" charset="0"/>
              </a:rPr>
              <a:t> · </a:t>
            </a:r>
            <a:r>
              <a:rPr lang="en-US" dirty="0">
                <a:latin typeface="Times-Roman" charset="0"/>
              </a:rPr>
              <a:t>12 = 193 mod 491</a:t>
            </a:r>
            <a:endParaRPr lang="en-US" dirty="0"/>
          </a:p>
          <a:p>
            <a:pPr lvl="1" eaLnBrk="1" hangingPunct="1">
              <a:lnSpc>
                <a:spcPct val="90000"/>
              </a:lnSpc>
              <a:spcAft>
                <a:spcPts val="0"/>
              </a:spcAft>
            </a:pPr>
            <a:r>
              <a:rPr lang="en-US" dirty="0"/>
              <a:t>Solve (easy) SIK with </a:t>
            </a:r>
            <a:r>
              <a:rPr lang="en-US" dirty="0">
                <a:latin typeface="Times-Roman" charset="0"/>
              </a:rPr>
              <a:t>S = 193</a:t>
            </a:r>
          </a:p>
          <a:p>
            <a:pPr lvl="1" eaLnBrk="1" hangingPunct="1">
              <a:lnSpc>
                <a:spcPct val="90000"/>
              </a:lnSpc>
              <a:spcAft>
                <a:spcPts val="0"/>
              </a:spcAft>
            </a:pPr>
            <a:r>
              <a:rPr lang="en-US" dirty="0"/>
              <a:t>Obtain plaintext </a:t>
            </a:r>
            <a:r>
              <a:rPr lang="en-US" dirty="0">
                <a:latin typeface="Times-Roman" charset="0"/>
              </a:rPr>
              <a:t>10010110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6757604-38C5-8541-8B73-4AC99FAF2CB7}" type="slidenum">
              <a:rPr lang="en-US" smtClean="0">
                <a:latin typeface="Times New Roman" charset="0"/>
              </a:rPr>
              <a:pPr/>
              <a:t>11</a:t>
            </a:fld>
            <a:endParaRPr lang="en-US" smtClean="0">
              <a:latin typeface="Times New Roman" charset="0"/>
            </a:endParaRPr>
          </a:p>
        </p:txBody>
      </p:sp>
      <p:sp>
        <p:nvSpPr>
          <p:cNvPr id="24579" name="Rectangle 2"/>
          <p:cNvSpPr>
            <a:spLocks noGrp="1" noChangeArrowheads="1"/>
          </p:cNvSpPr>
          <p:nvPr>
            <p:ph type="title"/>
          </p:nvPr>
        </p:nvSpPr>
        <p:spPr>
          <a:xfrm>
            <a:off x="457200" y="457200"/>
            <a:ext cx="8305800" cy="1143000"/>
          </a:xfrm>
        </p:spPr>
        <p:txBody>
          <a:bodyPr/>
          <a:lstStyle/>
          <a:p>
            <a:pPr eaLnBrk="1" hangingPunct="1"/>
            <a:r>
              <a:rPr lang="en-US" sz="4000" dirty="0" smtClean="0"/>
              <a:t>Simple Substitution: General Case</a:t>
            </a:r>
            <a:endParaRPr lang="en-US" dirty="0"/>
          </a:p>
        </p:txBody>
      </p:sp>
      <p:sp>
        <p:nvSpPr>
          <p:cNvPr id="24580" name="Rectangle 3"/>
          <p:cNvSpPr>
            <a:spLocks noGrp="1" noChangeArrowheads="1"/>
          </p:cNvSpPr>
          <p:nvPr>
            <p:ph type="body" idx="1"/>
          </p:nvPr>
        </p:nvSpPr>
        <p:spPr>
          <a:xfrm>
            <a:off x="685800" y="1676400"/>
            <a:ext cx="7924800" cy="1981200"/>
          </a:xfrm>
        </p:spPr>
        <p:txBody>
          <a:bodyPr/>
          <a:lstStyle/>
          <a:p>
            <a:pPr eaLnBrk="1" hangingPunct="1">
              <a:lnSpc>
                <a:spcPct val="90000"/>
              </a:lnSpc>
            </a:pPr>
            <a:r>
              <a:rPr lang="en-US" sz="2800" dirty="0"/>
              <a:t>In general, simple substitution key can be any </a:t>
            </a:r>
            <a:r>
              <a:rPr lang="en-US" sz="2800" b="1" dirty="0">
                <a:solidFill>
                  <a:schemeClr val="hlink"/>
                </a:solidFill>
              </a:rPr>
              <a:t>permutation</a:t>
            </a:r>
            <a:r>
              <a:rPr lang="en-US" sz="2800" dirty="0"/>
              <a:t> of letters</a:t>
            </a:r>
          </a:p>
          <a:p>
            <a:pPr lvl="1" eaLnBrk="1" hangingPunct="1">
              <a:lnSpc>
                <a:spcPct val="90000"/>
              </a:lnSpc>
            </a:pPr>
            <a:r>
              <a:rPr lang="en-US" sz="2400" dirty="0" smtClean="0"/>
              <a:t>Not necessarily a </a:t>
            </a:r>
            <a:r>
              <a:rPr lang="en-US" sz="2400" dirty="0" err="1" smtClean="0"/>
              <a:t>Caeser’s</a:t>
            </a:r>
            <a:r>
              <a:rPr lang="en-US" sz="2400" dirty="0" smtClean="0"/>
              <a:t> cipher (shift)</a:t>
            </a:r>
          </a:p>
          <a:p>
            <a:pPr eaLnBrk="1" hangingPunct="1">
              <a:lnSpc>
                <a:spcPct val="90000"/>
              </a:lnSpc>
            </a:pPr>
            <a:r>
              <a:rPr lang="en-US" sz="2800" dirty="0"/>
              <a:t>For example</a:t>
            </a:r>
            <a:endParaRPr lang="en-US" sz="2800" dirty="0">
              <a:solidFill>
                <a:srgbClr val="FF0000"/>
              </a:solidFill>
              <a:latin typeface="Times-Roman" charset="0"/>
            </a:endParaRPr>
          </a:p>
        </p:txBody>
      </p:sp>
      <p:graphicFrame>
        <p:nvGraphicFramePr>
          <p:cNvPr id="172127" name="Group 95"/>
          <p:cNvGraphicFramePr>
            <a:graphicFrameLocks noGrp="1"/>
          </p:cNvGraphicFramePr>
          <p:nvPr/>
        </p:nvGraphicFramePr>
        <p:xfrm>
          <a:off x="1719263" y="3759200"/>
          <a:ext cx="6510341" cy="1143000"/>
        </p:xfrm>
        <a:graphic>
          <a:graphicData uri="http://schemas.openxmlformats.org/drawingml/2006/table">
            <a:tbl>
              <a:tblPr/>
              <a:tblGrid>
                <a:gridCol w="206308"/>
                <a:gridCol w="262603"/>
                <a:gridCol w="262602"/>
                <a:gridCol w="261030"/>
                <a:gridCol w="264175"/>
                <a:gridCol w="262603"/>
                <a:gridCol w="264175"/>
                <a:gridCol w="262602"/>
                <a:gridCol w="261030"/>
                <a:gridCol w="264175"/>
                <a:gridCol w="262603"/>
                <a:gridCol w="261030"/>
                <a:gridCol w="264175"/>
                <a:gridCol w="261030"/>
                <a:gridCol w="262602"/>
                <a:gridCol w="264175"/>
                <a:gridCol w="261030"/>
                <a:gridCol w="262603"/>
                <a:gridCol w="264175"/>
                <a:gridCol w="262602"/>
                <a:gridCol w="264175"/>
                <a:gridCol w="261030"/>
                <a:gridCol w="262603"/>
                <a:gridCol w="262602"/>
                <a:gridCol w="262603"/>
              </a:tblGrid>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s</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t</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2128" name="Group 96"/>
          <p:cNvGraphicFramePr>
            <a:graphicFrameLocks noGrp="1"/>
          </p:cNvGraphicFramePr>
          <p:nvPr/>
        </p:nvGraphicFramePr>
        <p:xfrm>
          <a:off x="8229600" y="3759200"/>
          <a:ext cx="261937" cy="1143000"/>
        </p:xfrm>
        <a:graphic>
          <a:graphicData uri="http://schemas.openxmlformats.org/drawingml/2006/table">
            <a:tbl>
              <a:tblPr/>
              <a:tblGrid>
                <a:gridCol w="261937"/>
              </a:tblGrid>
              <a:tr h="62798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32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0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69" name="Rectangle 92"/>
          <p:cNvSpPr>
            <a:spLocks noChangeArrowheads="1"/>
          </p:cNvSpPr>
          <p:nvPr/>
        </p:nvSpPr>
        <p:spPr bwMode="auto">
          <a:xfrm>
            <a:off x="381000" y="38211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4670" name="Rectangle 93"/>
          <p:cNvSpPr>
            <a:spLocks noChangeArrowheads="1"/>
          </p:cNvSpPr>
          <p:nvPr/>
        </p:nvSpPr>
        <p:spPr bwMode="auto">
          <a:xfrm>
            <a:off x="152400" y="45069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4671" name="Rectangle 97"/>
          <p:cNvSpPr>
            <a:spLocks noChangeArrowheads="1"/>
          </p:cNvSpPr>
          <p:nvPr/>
        </p:nvSpPr>
        <p:spPr bwMode="auto">
          <a:xfrm>
            <a:off x="685800" y="52578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smtClean="0"/>
              <a:t>In general, </a:t>
            </a:r>
            <a:r>
              <a:rPr lang="en-US" sz="2800" dirty="0">
                <a:latin typeface="Times New Roman"/>
                <a:cs typeface="Times New Roman"/>
              </a:rPr>
              <a:t>26! &gt; 2</a:t>
            </a:r>
            <a:r>
              <a:rPr lang="en-US" sz="2800" baseline="30000" dirty="0">
                <a:latin typeface="Times New Roman"/>
                <a:cs typeface="Times New Roman"/>
              </a:rPr>
              <a:t>88</a:t>
            </a:r>
            <a:r>
              <a:rPr lang="en-US" sz="2800" dirty="0"/>
              <a:t> possible </a:t>
            </a:r>
            <a:r>
              <a:rPr lang="en-US" sz="2800" dirty="0" smtClean="0"/>
              <a:t>keys</a:t>
            </a:r>
            <a:endParaRPr lang="en-US" sz="2800" dirty="0">
              <a:solidFill>
                <a:srgbClr val="FF0000"/>
              </a:solidFill>
              <a:latin typeface="Times-Roman"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7FAEE64-A504-384A-BC34-183213316001}" type="slidenum">
              <a:rPr lang="en-US" smtClean="0">
                <a:latin typeface="Times New Roman" charset="0"/>
              </a:rPr>
              <a:pPr/>
              <a:t>110</a:t>
            </a:fld>
            <a:endParaRPr lang="en-US" smtClean="0">
              <a:latin typeface="Times New Roman" charset="0"/>
            </a:endParaRPr>
          </a:p>
        </p:txBody>
      </p:sp>
      <p:sp>
        <p:nvSpPr>
          <p:cNvPr id="128003" name="Rectangle 2"/>
          <p:cNvSpPr>
            <a:spLocks noGrp="1" noChangeArrowheads="1"/>
          </p:cNvSpPr>
          <p:nvPr>
            <p:ph type="title"/>
          </p:nvPr>
        </p:nvSpPr>
        <p:spPr/>
        <p:txBody>
          <a:bodyPr/>
          <a:lstStyle/>
          <a:p>
            <a:pPr eaLnBrk="1" hangingPunct="1"/>
            <a:r>
              <a:rPr lang="en-US"/>
              <a:t>Knapsack Weakness</a:t>
            </a:r>
          </a:p>
        </p:txBody>
      </p:sp>
      <p:sp>
        <p:nvSpPr>
          <p:cNvPr id="120835" name="Rectangle 3"/>
          <p:cNvSpPr>
            <a:spLocks noGrp="1" noChangeArrowheads="1"/>
          </p:cNvSpPr>
          <p:nvPr>
            <p:ph type="body" idx="1"/>
          </p:nvPr>
        </p:nvSpPr>
        <p:spPr>
          <a:xfrm>
            <a:off x="685800" y="1828800"/>
            <a:ext cx="7772400" cy="4267200"/>
          </a:xfrm>
        </p:spPr>
        <p:txBody>
          <a:bodyPr/>
          <a:lstStyle/>
          <a:p>
            <a:pPr eaLnBrk="1" hangingPunct="1">
              <a:lnSpc>
                <a:spcPct val="85000"/>
              </a:lnSpc>
              <a:spcAft>
                <a:spcPts val="600"/>
              </a:spcAft>
            </a:pPr>
            <a:r>
              <a:rPr lang="en-US" sz="2800" b="1" dirty="0">
                <a:solidFill>
                  <a:schemeClr val="hlink"/>
                </a:solidFill>
              </a:rPr>
              <a:t>Trapdoor:</a:t>
            </a:r>
            <a:r>
              <a:rPr lang="en-US" sz="2800" dirty="0"/>
              <a:t> Convert SIK into “general” knapsack using modular arithmetic</a:t>
            </a:r>
          </a:p>
          <a:p>
            <a:pPr eaLnBrk="1" hangingPunct="1">
              <a:lnSpc>
                <a:spcPct val="85000"/>
              </a:lnSpc>
              <a:spcAft>
                <a:spcPts val="600"/>
              </a:spcAft>
            </a:pPr>
            <a:r>
              <a:rPr lang="en-US" sz="2800" b="1" dirty="0">
                <a:solidFill>
                  <a:schemeClr val="hlink"/>
                </a:solidFill>
              </a:rPr>
              <a:t>One-way:</a:t>
            </a:r>
            <a:r>
              <a:rPr lang="en-US" sz="2800" dirty="0"/>
              <a:t> General knapsack easy to encrypt, hard to solve; SIK easy to solve</a:t>
            </a:r>
          </a:p>
          <a:p>
            <a:pPr eaLnBrk="1" hangingPunct="1">
              <a:lnSpc>
                <a:spcPct val="85000"/>
              </a:lnSpc>
              <a:spcAft>
                <a:spcPts val="600"/>
              </a:spcAft>
            </a:pPr>
            <a:r>
              <a:rPr lang="en-US" sz="2800" dirty="0"/>
              <a:t>This knapsack cryptosystem is </a:t>
            </a:r>
            <a:r>
              <a:rPr lang="en-US" sz="2800" b="1" dirty="0">
                <a:solidFill>
                  <a:srgbClr val="FF0000"/>
                </a:solidFill>
              </a:rPr>
              <a:t>insecure</a:t>
            </a:r>
          </a:p>
          <a:p>
            <a:pPr lvl="1" eaLnBrk="1" hangingPunct="1">
              <a:lnSpc>
                <a:spcPct val="85000"/>
              </a:lnSpc>
              <a:spcAft>
                <a:spcPts val="600"/>
              </a:spcAft>
            </a:pPr>
            <a:r>
              <a:rPr lang="en-US" sz="2400" dirty="0">
                <a:solidFill>
                  <a:schemeClr val="tx2"/>
                </a:solidFill>
              </a:rPr>
              <a:t>Broken in 1983 with Apple II computer</a:t>
            </a:r>
          </a:p>
          <a:p>
            <a:pPr lvl="1" eaLnBrk="1" hangingPunct="1">
              <a:lnSpc>
                <a:spcPct val="85000"/>
              </a:lnSpc>
              <a:spcAft>
                <a:spcPts val="600"/>
              </a:spcAft>
            </a:pPr>
            <a:r>
              <a:rPr lang="en-US" sz="2400" dirty="0"/>
              <a:t>The attack uses </a:t>
            </a:r>
            <a:r>
              <a:rPr lang="en-US" sz="2400" b="1" dirty="0">
                <a:solidFill>
                  <a:schemeClr val="hlink"/>
                </a:solidFill>
              </a:rPr>
              <a:t>lattice reduction</a:t>
            </a:r>
            <a:endParaRPr lang="en-US" sz="2400" b="1" dirty="0">
              <a:solidFill>
                <a:schemeClr val="accent2"/>
              </a:solidFill>
            </a:endParaRPr>
          </a:p>
          <a:p>
            <a:pPr eaLnBrk="1" hangingPunct="1">
              <a:lnSpc>
                <a:spcPct val="85000"/>
              </a:lnSpc>
              <a:spcAft>
                <a:spcPts val="600"/>
              </a:spcAft>
            </a:pPr>
            <a:r>
              <a:rPr lang="en-US" sz="2800" dirty="0"/>
              <a:t>“General knapsack” is not general enough!</a:t>
            </a:r>
          </a:p>
          <a:p>
            <a:pPr lvl="1" eaLnBrk="1" hangingPunct="1">
              <a:lnSpc>
                <a:spcPct val="85000"/>
              </a:lnSpc>
              <a:spcAft>
                <a:spcPts val="600"/>
              </a:spcAft>
            </a:pPr>
            <a:r>
              <a:rPr lang="en-US" sz="2400" dirty="0"/>
              <a:t>This special</a:t>
            </a:r>
            <a:r>
              <a:rPr lang="en-US" sz="2400" dirty="0" smtClean="0"/>
              <a:t> case of knapsack </a:t>
            </a:r>
            <a:r>
              <a:rPr lang="en-US" sz="2400" dirty="0"/>
              <a:t>is</a:t>
            </a:r>
            <a:r>
              <a:rPr lang="en-US" sz="2400" dirty="0" smtClean="0"/>
              <a:t> easy </a:t>
            </a:r>
            <a:r>
              <a:rPr lang="en-US" sz="2400" dirty="0"/>
              <a:t>to</a:t>
            </a:r>
            <a:r>
              <a:rPr lang="en-US" sz="2400" dirty="0" smtClean="0"/>
              <a:t> break</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ox(out)">
                                      <p:cBhvr>
                                        <p:cTn id="7" dur="500"/>
                                        <p:tgtEl>
                                          <p:spTgt spid="1208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box(out)">
                                      <p:cBhvr>
                                        <p:cTn id="12" dur="500"/>
                                        <p:tgtEl>
                                          <p:spTgt spid="12083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box(out)">
                                      <p:cBhvr>
                                        <p:cTn id="17" dur="500"/>
                                        <p:tgtEl>
                                          <p:spTgt spid="12083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120835">
                                            <p:txEl>
                                              <p:pRg st="3" end="3"/>
                                            </p:txEl>
                                          </p:spTgt>
                                        </p:tgtEl>
                                        <p:attrNameLst>
                                          <p:attrName>style.visibility</p:attrName>
                                        </p:attrNameLst>
                                      </p:cBhvr>
                                      <p:to>
                                        <p:strVal val="visible"/>
                                      </p:to>
                                    </p:set>
                                    <p:animEffect transition="in" filter="box(out)">
                                      <p:cBhvr>
                                        <p:cTn id="20" dur="500"/>
                                        <p:tgtEl>
                                          <p:spTgt spid="12083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animEffect transition="in" filter="box(out)">
                                      <p:cBhvr>
                                        <p:cTn id="23" dur="500"/>
                                        <p:tgtEl>
                                          <p:spTgt spid="12083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20835">
                                            <p:txEl>
                                              <p:pRg st="5" end="5"/>
                                            </p:txEl>
                                          </p:spTgt>
                                        </p:tgtEl>
                                        <p:attrNameLst>
                                          <p:attrName>style.visibility</p:attrName>
                                        </p:attrNameLst>
                                      </p:cBhvr>
                                      <p:to>
                                        <p:strVal val="visible"/>
                                      </p:to>
                                    </p:set>
                                    <p:animEffect transition="in" filter="box(out)">
                                      <p:cBhvr>
                                        <p:cTn id="28" dur="500"/>
                                        <p:tgtEl>
                                          <p:spTgt spid="120835">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120835">
                                            <p:txEl>
                                              <p:pRg st="6" end="6"/>
                                            </p:txEl>
                                          </p:spTgt>
                                        </p:tgtEl>
                                        <p:attrNameLst>
                                          <p:attrName>style.visibility</p:attrName>
                                        </p:attrNameLst>
                                      </p:cBhvr>
                                      <p:to>
                                        <p:strVal val="visible"/>
                                      </p:to>
                                    </p:set>
                                    <p:animEffect transition="in" filter="box(out)">
                                      <p:cBhvr>
                                        <p:cTn id="31" dur="500"/>
                                        <p:tgtEl>
                                          <p:spTgt spid="120835">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FB8F995-D470-D347-B7AE-3B55ADF404C8}" type="slidenum">
              <a:rPr lang="en-US" smtClean="0">
                <a:latin typeface="Times New Roman" charset="0"/>
              </a:rPr>
              <a:pPr/>
              <a:t>111</a:t>
            </a:fld>
            <a:endParaRPr lang="en-US" smtClean="0">
              <a:latin typeface="Times New Roman" charset="0"/>
            </a:endParaRPr>
          </a:p>
        </p:txBody>
      </p:sp>
      <p:sp>
        <p:nvSpPr>
          <p:cNvPr id="129027" name="Rectangle 2"/>
          <p:cNvSpPr>
            <a:spLocks noGrp="1" noChangeArrowheads="1"/>
          </p:cNvSpPr>
          <p:nvPr>
            <p:ph type="title"/>
          </p:nvPr>
        </p:nvSpPr>
        <p:spPr>
          <a:xfrm>
            <a:off x="685800" y="2057400"/>
            <a:ext cx="7772400" cy="1143000"/>
          </a:xfrm>
        </p:spPr>
        <p:txBody>
          <a:bodyPr/>
          <a:lstStyle/>
          <a:p>
            <a:pPr eaLnBrk="1" hangingPunct="1"/>
            <a:r>
              <a:rPr lang="en-US"/>
              <a:t>RSA</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03C3F37-2253-2542-80E0-F90B1E81810D}" type="slidenum">
              <a:rPr lang="en-US" smtClean="0">
                <a:latin typeface="Times New Roman" charset="0"/>
              </a:rPr>
              <a:pPr/>
              <a:t>112</a:t>
            </a:fld>
            <a:endParaRPr lang="en-US" smtClean="0">
              <a:latin typeface="Times New Roman" charset="0"/>
            </a:endParaRPr>
          </a:p>
        </p:txBody>
      </p:sp>
      <p:sp>
        <p:nvSpPr>
          <p:cNvPr id="130051" name="Rectangle 2"/>
          <p:cNvSpPr>
            <a:spLocks noGrp="1" noChangeArrowheads="1"/>
          </p:cNvSpPr>
          <p:nvPr>
            <p:ph type="title"/>
          </p:nvPr>
        </p:nvSpPr>
        <p:spPr>
          <a:xfrm>
            <a:off x="685800" y="457200"/>
            <a:ext cx="7772400" cy="1143000"/>
          </a:xfrm>
        </p:spPr>
        <p:txBody>
          <a:bodyPr/>
          <a:lstStyle/>
          <a:p>
            <a:pPr eaLnBrk="1" hangingPunct="1"/>
            <a:r>
              <a:rPr lang="en-US"/>
              <a:t>RSA</a:t>
            </a:r>
          </a:p>
        </p:txBody>
      </p:sp>
      <p:sp>
        <p:nvSpPr>
          <p:cNvPr id="130052" name="Rectangle 3"/>
          <p:cNvSpPr>
            <a:spLocks noGrp="1" noChangeArrowheads="1"/>
          </p:cNvSpPr>
          <p:nvPr>
            <p:ph type="body" idx="1"/>
          </p:nvPr>
        </p:nvSpPr>
        <p:spPr>
          <a:xfrm>
            <a:off x="685800" y="1676400"/>
            <a:ext cx="7848600" cy="4419600"/>
          </a:xfrm>
        </p:spPr>
        <p:txBody>
          <a:bodyPr/>
          <a:lstStyle/>
          <a:p>
            <a:pPr eaLnBrk="1" hangingPunct="1">
              <a:lnSpc>
                <a:spcPct val="85000"/>
              </a:lnSpc>
              <a:spcAft>
                <a:spcPts val="600"/>
              </a:spcAft>
            </a:pPr>
            <a:r>
              <a:rPr lang="en-US" sz="2800" dirty="0" smtClean="0"/>
              <a:t>Invented by Clifford Cocks </a:t>
            </a:r>
            <a:r>
              <a:rPr lang="en-US" sz="2800" dirty="0"/>
              <a:t>(GCHQ</a:t>
            </a:r>
            <a:r>
              <a:rPr lang="en-US" sz="2800" dirty="0" smtClean="0"/>
              <a:t>) and </a:t>
            </a:r>
            <a:r>
              <a:rPr lang="en-US" sz="2800" b="1" dirty="0" err="1">
                <a:solidFill>
                  <a:srgbClr val="3366FF"/>
                </a:solidFill>
              </a:rPr>
              <a:t>R</a:t>
            </a:r>
            <a:r>
              <a:rPr lang="en-US" sz="2800" dirty="0" err="1"/>
              <a:t>ivest</a:t>
            </a:r>
            <a:r>
              <a:rPr lang="en-US" sz="2800" dirty="0"/>
              <a:t>, </a:t>
            </a:r>
            <a:r>
              <a:rPr lang="en-US" sz="2800" b="1" dirty="0" smtClean="0">
                <a:solidFill>
                  <a:srgbClr val="3366FF"/>
                </a:solidFill>
              </a:rPr>
              <a:t>S</a:t>
            </a:r>
            <a:r>
              <a:rPr lang="en-US" sz="2800" dirty="0" smtClean="0"/>
              <a:t>hamir, and </a:t>
            </a:r>
            <a:r>
              <a:rPr lang="en-US" sz="2800" b="1" dirty="0" err="1">
                <a:solidFill>
                  <a:srgbClr val="3366FF"/>
                </a:solidFill>
              </a:rPr>
              <a:t>A</a:t>
            </a:r>
            <a:r>
              <a:rPr lang="en-US" sz="2800" dirty="0" err="1"/>
              <a:t>dleman</a:t>
            </a:r>
            <a:r>
              <a:rPr lang="en-US" sz="2800" dirty="0"/>
              <a:t> (MIT)</a:t>
            </a:r>
          </a:p>
          <a:p>
            <a:pPr lvl="1" eaLnBrk="1" hangingPunct="1">
              <a:lnSpc>
                <a:spcPct val="85000"/>
              </a:lnSpc>
              <a:spcAft>
                <a:spcPts val="600"/>
              </a:spcAft>
            </a:pPr>
            <a:r>
              <a:rPr lang="en-US" sz="2400" dirty="0"/>
              <a:t>RSA is the </a:t>
            </a:r>
            <a:r>
              <a:rPr lang="en-US" sz="2400" b="1" i="1" dirty="0">
                <a:solidFill>
                  <a:srgbClr val="FFBE03"/>
                </a:solidFill>
              </a:rPr>
              <a:t>gold standard </a:t>
            </a:r>
            <a:r>
              <a:rPr lang="en-US" sz="2400" dirty="0"/>
              <a:t>in public key crypto</a:t>
            </a:r>
          </a:p>
          <a:p>
            <a:pPr eaLnBrk="1" hangingPunct="1">
              <a:lnSpc>
                <a:spcPct val="85000"/>
              </a:lnSpc>
              <a:spcAft>
                <a:spcPts val="600"/>
              </a:spcAft>
            </a:pPr>
            <a:r>
              <a:rPr lang="en-US" sz="2800" dirty="0"/>
              <a:t>Let </a:t>
            </a:r>
            <a:r>
              <a:rPr lang="en-US" sz="2800" dirty="0" err="1">
                <a:latin typeface="Times-Roman" charset="0"/>
              </a:rPr>
              <a:t>p</a:t>
            </a:r>
            <a:r>
              <a:rPr lang="en-US" sz="2800" dirty="0"/>
              <a:t> and </a:t>
            </a:r>
            <a:r>
              <a:rPr lang="en-US" sz="2800" dirty="0" err="1">
                <a:latin typeface="Times-Roman" charset="0"/>
              </a:rPr>
              <a:t>q</a:t>
            </a:r>
            <a:r>
              <a:rPr lang="en-US" sz="2800" dirty="0"/>
              <a:t> be two large prime numbers</a:t>
            </a:r>
          </a:p>
          <a:p>
            <a:pPr eaLnBrk="1" hangingPunct="1">
              <a:lnSpc>
                <a:spcPct val="85000"/>
              </a:lnSpc>
              <a:spcAft>
                <a:spcPts val="600"/>
              </a:spcAft>
            </a:pPr>
            <a:r>
              <a:rPr lang="en-US" sz="2800" dirty="0"/>
              <a:t>Let </a:t>
            </a:r>
            <a:r>
              <a:rPr lang="en-US" sz="2800" dirty="0">
                <a:latin typeface="Times-Roman" charset="0"/>
              </a:rPr>
              <a:t>N = </a:t>
            </a:r>
            <a:r>
              <a:rPr lang="en-US" sz="2800" dirty="0" err="1">
                <a:latin typeface="Times-Roman" charset="0"/>
              </a:rPr>
              <a:t>pq</a:t>
            </a:r>
            <a:r>
              <a:rPr lang="en-US" sz="2800" dirty="0"/>
              <a:t> be the </a:t>
            </a:r>
            <a:r>
              <a:rPr lang="en-US" sz="2800" b="1" dirty="0">
                <a:solidFill>
                  <a:schemeClr val="hlink"/>
                </a:solidFill>
              </a:rPr>
              <a:t>modulus</a:t>
            </a:r>
            <a:endParaRPr lang="en-US" sz="2800" dirty="0">
              <a:solidFill>
                <a:srgbClr val="FF0000"/>
              </a:solidFill>
            </a:endParaRPr>
          </a:p>
          <a:p>
            <a:pPr eaLnBrk="1" hangingPunct="1">
              <a:lnSpc>
                <a:spcPct val="85000"/>
              </a:lnSpc>
              <a:spcAft>
                <a:spcPts val="600"/>
              </a:spcAft>
            </a:pPr>
            <a:r>
              <a:rPr lang="en-US" sz="2800" dirty="0"/>
              <a:t>Choose </a:t>
            </a:r>
            <a:r>
              <a:rPr lang="en-US" sz="2800" dirty="0" err="1">
                <a:latin typeface="Times-Roman" charset="0"/>
              </a:rPr>
              <a:t>e</a:t>
            </a:r>
            <a:r>
              <a:rPr lang="en-US" sz="2800" dirty="0"/>
              <a:t> relatively prime to </a:t>
            </a:r>
            <a:r>
              <a:rPr lang="en-US" sz="2800" dirty="0">
                <a:latin typeface="Times-Roman" charset="0"/>
              </a:rPr>
              <a:t>(</a:t>
            </a:r>
            <a:r>
              <a:rPr lang="en-US" sz="2800" dirty="0" smtClean="0">
                <a:latin typeface="Times-Roman" charset="0"/>
              </a:rPr>
              <a:t>p</a:t>
            </a:r>
            <a:r>
              <a:rPr lang="en-US" sz="2400" dirty="0" smtClean="0">
                <a:latin typeface="Times-Roman" charset="0"/>
                <a:sym typeface="Symbol" charset="2"/>
              </a:rPr>
              <a:t>−</a:t>
            </a:r>
            <a:r>
              <a:rPr lang="en-US" sz="2800" dirty="0" smtClean="0">
                <a:latin typeface="Times-Roman" charset="0"/>
              </a:rPr>
              <a:t>1</a:t>
            </a:r>
            <a:r>
              <a:rPr lang="en-US" sz="2800" dirty="0">
                <a:latin typeface="Times-Roman" charset="0"/>
              </a:rPr>
              <a:t>)(</a:t>
            </a:r>
            <a:r>
              <a:rPr lang="en-US" sz="2800" dirty="0" smtClean="0">
                <a:latin typeface="Times-Roman" charset="0"/>
              </a:rPr>
              <a:t>q</a:t>
            </a:r>
            <a:r>
              <a:rPr lang="en-US" sz="2400" dirty="0" smtClean="0">
                <a:latin typeface="Times-Roman" charset="0"/>
                <a:sym typeface="Symbol" charset="2"/>
              </a:rPr>
              <a:t>−</a:t>
            </a:r>
            <a:r>
              <a:rPr lang="en-US" sz="2800" dirty="0" smtClean="0">
                <a:latin typeface="Times-Roman" charset="0"/>
              </a:rPr>
              <a:t>1</a:t>
            </a:r>
            <a:r>
              <a:rPr lang="en-US" sz="2800" dirty="0">
                <a:latin typeface="Times-Roman" charset="0"/>
              </a:rPr>
              <a:t>)</a:t>
            </a:r>
            <a:endParaRPr lang="en-US" sz="2800" dirty="0"/>
          </a:p>
          <a:p>
            <a:pPr eaLnBrk="1" hangingPunct="1">
              <a:lnSpc>
                <a:spcPct val="85000"/>
              </a:lnSpc>
              <a:spcAft>
                <a:spcPts val="600"/>
              </a:spcAft>
            </a:pPr>
            <a:r>
              <a:rPr lang="en-US" sz="2800" dirty="0"/>
              <a:t>Find </a:t>
            </a:r>
            <a:r>
              <a:rPr lang="en-US" sz="2800" dirty="0" err="1">
                <a:latin typeface="Times-Roman" charset="0"/>
              </a:rPr>
              <a:t>d</a:t>
            </a:r>
            <a:r>
              <a:rPr lang="en-US" sz="2800" dirty="0"/>
              <a:t> such that </a:t>
            </a:r>
            <a:r>
              <a:rPr lang="en-US" sz="2800" dirty="0" err="1">
                <a:latin typeface="Times-Roman" charset="0"/>
              </a:rPr>
              <a:t>ed</a:t>
            </a:r>
            <a:r>
              <a:rPr lang="en-US" sz="2800" dirty="0">
                <a:latin typeface="Times-Roman" charset="0"/>
              </a:rPr>
              <a:t> = 1 mod (</a:t>
            </a:r>
            <a:r>
              <a:rPr lang="en-US" sz="2800" dirty="0" smtClean="0">
                <a:latin typeface="Times-Roman" charset="0"/>
              </a:rPr>
              <a:t>p</a:t>
            </a:r>
            <a:r>
              <a:rPr lang="en-US" sz="2400" dirty="0" smtClean="0">
                <a:latin typeface="Times-Roman" charset="0"/>
                <a:sym typeface="Symbol" charset="2"/>
              </a:rPr>
              <a:t>−</a:t>
            </a:r>
            <a:r>
              <a:rPr lang="en-US" sz="2800" dirty="0" smtClean="0">
                <a:latin typeface="Times-Roman" charset="0"/>
              </a:rPr>
              <a:t>1</a:t>
            </a:r>
            <a:r>
              <a:rPr lang="en-US" sz="2800" dirty="0">
                <a:latin typeface="Times-Roman" charset="0"/>
              </a:rPr>
              <a:t>)(</a:t>
            </a:r>
            <a:r>
              <a:rPr lang="en-US" sz="2800" dirty="0" smtClean="0">
                <a:latin typeface="Times-Roman" charset="0"/>
              </a:rPr>
              <a:t>q</a:t>
            </a:r>
            <a:r>
              <a:rPr lang="en-US" sz="2400" dirty="0" smtClean="0">
                <a:latin typeface="Times-Roman" charset="0"/>
                <a:sym typeface="Symbol" charset="2"/>
              </a:rPr>
              <a:t>−</a:t>
            </a:r>
            <a:r>
              <a:rPr lang="en-US" sz="2800" dirty="0" smtClean="0">
                <a:latin typeface="Times-Roman" charset="0"/>
              </a:rPr>
              <a:t>1</a:t>
            </a:r>
            <a:r>
              <a:rPr lang="en-US" sz="2800" dirty="0">
                <a:latin typeface="Times-Roman" charset="0"/>
              </a:rPr>
              <a:t>)</a:t>
            </a:r>
          </a:p>
          <a:p>
            <a:pPr eaLnBrk="1" hangingPunct="1">
              <a:lnSpc>
                <a:spcPct val="85000"/>
              </a:lnSpc>
              <a:spcAft>
                <a:spcPts val="600"/>
              </a:spcAft>
            </a:pPr>
            <a:r>
              <a:rPr lang="en-US" sz="2800" b="1" dirty="0">
                <a:solidFill>
                  <a:schemeClr val="hlink"/>
                </a:solidFill>
              </a:rPr>
              <a:t>Public key</a:t>
            </a:r>
            <a:r>
              <a:rPr lang="en-US" sz="2800" dirty="0"/>
              <a:t> is </a:t>
            </a:r>
            <a:r>
              <a:rPr lang="en-US" sz="2800" dirty="0">
                <a:latin typeface="Times-Roman" charset="0"/>
              </a:rPr>
              <a:t>(</a:t>
            </a:r>
            <a:r>
              <a:rPr lang="en-US" sz="2800" dirty="0" err="1">
                <a:latin typeface="Times-Roman" charset="0"/>
              </a:rPr>
              <a:t>N,e</a:t>
            </a:r>
            <a:r>
              <a:rPr lang="en-US" sz="2800" dirty="0">
                <a:latin typeface="Times-Roman" charset="0"/>
              </a:rPr>
              <a:t>)</a:t>
            </a:r>
            <a:endParaRPr lang="en-US" sz="2800" dirty="0"/>
          </a:p>
          <a:p>
            <a:pPr eaLnBrk="1" hangingPunct="1">
              <a:lnSpc>
                <a:spcPct val="85000"/>
              </a:lnSpc>
              <a:spcAft>
                <a:spcPts val="600"/>
              </a:spcAft>
            </a:pPr>
            <a:r>
              <a:rPr lang="en-US" sz="2800" b="1" dirty="0">
                <a:solidFill>
                  <a:schemeClr val="hlink"/>
                </a:solidFill>
              </a:rPr>
              <a:t>Private key</a:t>
            </a:r>
            <a:r>
              <a:rPr lang="en-US" sz="2800" dirty="0"/>
              <a:t> is </a:t>
            </a:r>
            <a:r>
              <a:rPr lang="en-US" sz="2800" dirty="0" err="1">
                <a:latin typeface="Times-Roman" charset="0"/>
              </a:rPr>
              <a:t>d</a:t>
            </a:r>
            <a:endParaRPr lang="en-US" sz="2800" dirty="0">
              <a:latin typeface="Times-Roman"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2DA773F-9286-D54E-A034-B80675C48B50}" type="slidenum">
              <a:rPr lang="en-US" smtClean="0">
                <a:latin typeface="Times New Roman" charset="0"/>
              </a:rPr>
              <a:pPr/>
              <a:t>113</a:t>
            </a:fld>
            <a:endParaRPr lang="en-US" smtClean="0">
              <a:latin typeface="Times New Roman" charset="0"/>
            </a:endParaRPr>
          </a:p>
        </p:txBody>
      </p:sp>
      <p:sp>
        <p:nvSpPr>
          <p:cNvPr id="131075" name="Rectangle 2"/>
          <p:cNvSpPr>
            <a:spLocks noGrp="1" noChangeArrowheads="1"/>
          </p:cNvSpPr>
          <p:nvPr>
            <p:ph type="title"/>
          </p:nvPr>
        </p:nvSpPr>
        <p:spPr>
          <a:xfrm>
            <a:off x="685800" y="609600"/>
            <a:ext cx="7772400" cy="914400"/>
          </a:xfrm>
        </p:spPr>
        <p:txBody>
          <a:bodyPr/>
          <a:lstStyle/>
          <a:p>
            <a:pPr eaLnBrk="1" hangingPunct="1"/>
            <a:r>
              <a:rPr lang="en-US" dirty="0"/>
              <a:t>RSA</a:t>
            </a:r>
          </a:p>
        </p:txBody>
      </p:sp>
      <p:sp>
        <p:nvSpPr>
          <p:cNvPr id="131076" name="Rectangle 3"/>
          <p:cNvSpPr>
            <a:spLocks noGrp="1" noChangeArrowheads="1"/>
          </p:cNvSpPr>
          <p:nvPr>
            <p:ph type="body" idx="1"/>
          </p:nvPr>
        </p:nvSpPr>
        <p:spPr>
          <a:xfrm>
            <a:off x="685800" y="1676400"/>
            <a:ext cx="7620000" cy="4419600"/>
          </a:xfrm>
        </p:spPr>
        <p:txBody>
          <a:bodyPr/>
          <a:lstStyle/>
          <a:p>
            <a:pPr eaLnBrk="1" hangingPunct="1">
              <a:lnSpc>
                <a:spcPct val="85000"/>
              </a:lnSpc>
            </a:pPr>
            <a:r>
              <a:rPr lang="en-US" sz="2800" dirty="0" smtClean="0"/>
              <a:t>Message </a:t>
            </a:r>
            <a:r>
              <a:rPr lang="en-US" sz="2800" dirty="0" smtClean="0">
                <a:latin typeface="Times-Roman"/>
                <a:cs typeface="Times-Roman"/>
              </a:rPr>
              <a:t>M</a:t>
            </a:r>
            <a:r>
              <a:rPr lang="en-US" sz="2800" dirty="0" smtClean="0"/>
              <a:t> is treated as a number</a:t>
            </a:r>
          </a:p>
          <a:p>
            <a:pPr eaLnBrk="1" hangingPunct="1">
              <a:lnSpc>
                <a:spcPct val="85000"/>
              </a:lnSpc>
            </a:pPr>
            <a:r>
              <a:rPr lang="en-US" sz="2800" dirty="0" smtClean="0"/>
              <a:t>To encrypt </a:t>
            </a:r>
            <a:r>
              <a:rPr lang="en-US" sz="2800" dirty="0">
                <a:latin typeface="Times-Roman" charset="0"/>
              </a:rPr>
              <a:t>M</a:t>
            </a:r>
            <a:r>
              <a:rPr lang="en-US" sz="2800" dirty="0" smtClean="0"/>
              <a:t> we compute</a:t>
            </a:r>
            <a:endParaRPr lang="en-US" sz="2800" dirty="0"/>
          </a:p>
          <a:p>
            <a:pPr lvl="1" eaLnBrk="1" hangingPunct="1">
              <a:lnSpc>
                <a:spcPct val="85000"/>
              </a:lnSpc>
              <a:buFontTx/>
              <a:buNone/>
            </a:pPr>
            <a:r>
              <a:rPr lang="en-US" dirty="0">
                <a:latin typeface="Times-Roman" charset="0"/>
              </a:rPr>
              <a:t>C = M</a:t>
            </a:r>
            <a:r>
              <a:rPr lang="en-US" baseline="30000" dirty="0">
                <a:latin typeface="Times-Roman" charset="0"/>
              </a:rPr>
              <a:t>e</a:t>
            </a:r>
            <a:r>
              <a:rPr lang="en-US" dirty="0">
                <a:latin typeface="Times-Roman" charset="0"/>
              </a:rPr>
              <a:t> mod N </a:t>
            </a:r>
            <a:endParaRPr lang="en-US" dirty="0"/>
          </a:p>
          <a:p>
            <a:pPr eaLnBrk="1" hangingPunct="1">
              <a:lnSpc>
                <a:spcPct val="85000"/>
              </a:lnSpc>
            </a:pPr>
            <a:r>
              <a:rPr lang="en-US" sz="2800" dirty="0"/>
              <a:t>To decrypt </a:t>
            </a:r>
            <a:r>
              <a:rPr lang="en-US" sz="2800" dirty="0" err="1"/>
              <a:t>ciphertext</a:t>
            </a:r>
            <a:r>
              <a:rPr lang="en-US" sz="2800" dirty="0"/>
              <a:t> </a:t>
            </a:r>
            <a:r>
              <a:rPr lang="en-US" sz="2800" dirty="0" smtClean="0">
                <a:latin typeface="Times-Roman" charset="0"/>
              </a:rPr>
              <a:t>C</a:t>
            </a:r>
            <a:r>
              <a:rPr lang="en-US" sz="2800" dirty="0" smtClean="0"/>
              <a:t>, we compute</a:t>
            </a:r>
            <a:endParaRPr lang="en-US" sz="2800" dirty="0"/>
          </a:p>
          <a:p>
            <a:pPr lvl="1" eaLnBrk="1" hangingPunct="1">
              <a:lnSpc>
                <a:spcPct val="85000"/>
              </a:lnSpc>
              <a:buFontTx/>
              <a:buNone/>
            </a:pPr>
            <a:r>
              <a:rPr lang="en-US" dirty="0">
                <a:latin typeface="Times-Roman" charset="0"/>
              </a:rPr>
              <a:t>M = </a:t>
            </a:r>
            <a:r>
              <a:rPr lang="en-US" dirty="0" err="1">
                <a:latin typeface="Times-Roman" charset="0"/>
              </a:rPr>
              <a:t>C</a:t>
            </a:r>
            <a:r>
              <a:rPr lang="en-US" baseline="30000" dirty="0" err="1">
                <a:latin typeface="Times-Roman" charset="0"/>
              </a:rPr>
              <a:t>d</a:t>
            </a:r>
            <a:r>
              <a:rPr lang="en-US" dirty="0">
                <a:latin typeface="Times-Roman" charset="0"/>
              </a:rPr>
              <a:t> mod N </a:t>
            </a:r>
            <a:endParaRPr lang="en-US" dirty="0"/>
          </a:p>
          <a:p>
            <a:pPr eaLnBrk="1" hangingPunct="1">
              <a:lnSpc>
                <a:spcPct val="85000"/>
              </a:lnSpc>
            </a:pPr>
            <a:r>
              <a:rPr lang="en-US" sz="2800" dirty="0"/>
              <a:t>Recall that </a:t>
            </a:r>
            <a:r>
              <a:rPr lang="en-US" sz="2800" dirty="0" err="1">
                <a:latin typeface="Times-Roman" charset="0"/>
              </a:rPr>
              <a:t>e</a:t>
            </a:r>
            <a:r>
              <a:rPr lang="en-US" sz="2800" dirty="0"/>
              <a:t> and </a:t>
            </a:r>
            <a:r>
              <a:rPr lang="en-US" sz="2800" dirty="0">
                <a:latin typeface="Times-Roman" charset="0"/>
              </a:rPr>
              <a:t>N</a:t>
            </a:r>
            <a:r>
              <a:rPr lang="en-US" sz="2800" dirty="0"/>
              <a:t> are public</a:t>
            </a:r>
          </a:p>
          <a:p>
            <a:pPr eaLnBrk="1" hangingPunct="1">
              <a:lnSpc>
                <a:spcPct val="85000"/>
              </a:lnSpc>
            </a:pPr>
            <a:r>
              <a:rPr lang="en-US" sz="2800" dirty="0"/>
              <a:t>If Trudy can factor </a:t>
            </a:r>
            <a:r>
              <a:rPr lang="en-US" sz="2800" dirty="0" smtClean="0">
                <a:latin typeface="Times-Roman" charset="0"/>
              </a:rPr>
              <a:t>N = </a:t>
            </a:r>
            <a:r>
              <a:rPr lang="en-US" sz="2800" dirty="0" err="1" smtClean="0">
                <a:latin typeface="Times-Roman" charset="0"/>
              </a:rPr>
              <a:t>pq</a:t>
            </a:r>
            <a:r>
              <a:rPr lang="en-US" sz="2800" dirty="0" smtClean="0"/>
              <a:t>, </a:t>
            </a:r>
            <a:r>
              <a:rPr lang="en-US" sz="2800" dirty="0"/>
              <a:t>she can use </a:t>
            </a:r>
            <a:r>
              <a:rPr lang="en-US" sz="2800" dirty="0" err="1">
                <a:latin typeface="Times-Roman" charset="0"/>
              </a:rPr>
              <a:t>e</a:t>
            </a:r>
            <a:r>
              <a:rPr lang="en-US" sz="2800" dirty="0"/>
              <a:t> to easily find </a:t>
            </a:r>
            <a:r>
              <a:rPr lang="en-US" sz="2800" dirty="0" err="1">
                <a:latin typeface="Times-Roman" charset="0"/>
              </a:rPr>
              <a:t>d</a:t>
            </a:r>
            <a:r>
              <a:rPr lang="en-US" sz="2800" dirty="0"/>
              <a:t> since </a:t>
            </a:r>
            <a:r>
              <a:rPr lang="en-US" sz="2800" dirty="0" err="1">
                <a:latin typeface="Times-Roman" charset="0"/>
              </a:rPr>
              <a:t>ed</a:t>
            </a:r>
            <a:r>
              <a:rPr lang="en-US" sz="2800" dirty="0">
                <a:latin typeface="Times-Roman" charset="0"/>
              </a:rPr>
              <a:t> = 1 mod (</a:t>
            </a:r>
            <a:r>
              <a:rPr lang="en-US" sz="2800" dirty="0" smtClean="0">
                <a:latin typeface="Times-Roman" charset="0"/>
              </a:rPr>
              <a:t>p</a:t>
            </a:r>
            <a:r>
              <a:rPr lang="en-US" sz="2800" dirty="0" smtClean="0">
                <a:latin typeface="Times-Roman" charset="0"/>
                <a:sym typeface="Symbol" charset="2"/>
              </a:rPr>
              <a:t>−</a:t>
            </a:r>
            <a:r>
              <a:rPr lang="en-US" sz="2800" dirty="0" smtClean="0">
                <a:latin typeface="Times-Roman" charset="0"/>
              </a:rPr>
              <a:t>1</a:t>
            </a:r>
            <a:r>
              <a:rPr lang="en-US" sz="2800" dirty="0">
                <a:latin typeface="Times-Roman" charset="0"/>
              </a:rPr>
              <a:t>)(</a:t>
            </a:r>
            <a:r>
              <a:rPr lang="en-US" sz="2800" dirty="0" smtClean="0">
                <a:latin typeface="Times-Roman" charset="0"/>
              </a:rPr>
              <a:t>q</a:t>
            </a:r>
            <a:r>
              <a:rPr lang="en-US" sz="2800" dirty="0" smtClean="0">
                <a:latin typeface="Times-Roman" charset="0"/>
                <a:sym typeface="Symbol" charset="2"/>
              </a:rPr>
              <a:t>−</a:t>
            </a:r>
            <a:r>
              <a:rPr lang="en-US" sz="2800" dirty="0" smtClean="0">
                <a:latin typeface="Times-Roman" charset="0"/>
              </a:rPr>
              <a:t>1</a:t>
            </a:r>
            <a:r>
              <a:rPr lang="en-US" sz="2800" dirty="0">
                <a:latin typeface="Times-Roman" charset="0"/>
              </a:rPr>
              <a:t>)</a:t>
            </a:r>
            <a:endParaRPr lang="en-US" sz="2800" dirty="0" smtClean="0"/>
          </a:p>
          <a:p>
            <a:pPr eaLnBrk="1" hangingPunct="1">
              <a:lnSpc>
                <a:spcPct val="85000"/>
              </a:lnSpc>
            </a:pPr>
            <a:r>
              <a:rPr lang="en-US" sz="2800" dirty="0" smtClean="0"/>
              <a:t>So, </a:t>
            </a:r>
            <a:r>
              <a:rPr lang="en-US" sz="2800" b="1" dirty="0" smtClean="0">
                <a:solidFill>
                  <a:schemeClr val="hlink"/>
                </a:solidFill>
              </a:rPr>
              <a:t>factoring </a:t>
            </a:r>
            <a:r>
              <a:rPr lang="en-US" sz="2800" b="1" dirty="0">
                <a:solidFill>
                  <a:schemeClr val="hlink"/>
                </a:solidFill>
              </a:rPr>
              <a:t>the modulus breaks RSA</a:t>
            </a:r>
            <a:endParaRPr lang="en-US" sz="2800" dirty="0"/>
          </a:p>
          <a:p>
            <a:pPr lvl="1" eaLnBrk="1" hangingPunct="1">
              <a:lnSpc>
                <a:spcPct val="85000"/>
              </a:lnSpc>
            </a:pPr>
            <a:r>
              <a:rPr lang="en-US" sz="2400" dirty="0" smtClean="0"/>
              <a:t>Is </a:t>
            </a:r>
            <a:r>
              <a:rPr lang="en-US" sz="2400" dirty="0"/>
              <a:t>factoring</a:t>
            </a:r>
            <a:r>
              <a:rPr lang="en-US" sz="2400" dirty="0" smtClean="0"/>
              <a:t> the </a:t>
            </a:r>
            <a:r>
              <a:rPr lang="en-US" sz="2400" dirty="0"/>
              <a:t>only way to break </a:t>
            </a:r>
            <a:r>
              <a:rPr lang="en-US" sz="2400" dirty="0" smtClean="0"/>
              <a:t>RSA?</a:t>
            </a:r>
            <a:endParaRPr lang="en-US" sz="24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633A32A-3EB9-9043-9241-85C119330E43}" type="slidenum">
              <a:rPr lang="en-US" smtClean="0">
                <a:latin typeface="Times New Roman" charset="0"/>
              </a:rPr>
              <a:pPr/>
              <a:t>114</a:t>
            </a:fld>
            <a:endParaRPr lang="en-US" smtClean="0">
              <a:latin typeface="Times New Roman" charset="0"/>
            </a:endParaRPr>
          </a:p>
        </p:txBody>
      </p:sp>
      <p:sp>
        <p:nvSpPr>
          <p:cNvPr id="132099" name="Rectangle 2"/>
          <p:cNvSpPr>
            <a:spLocks noGrp="1" noChangeArrowheads="1"/>
          </p:cNvSpPr>
          <p:nvPr>
            <p:ph type="title"/>
          </p:nvPr>
        </p:nvSpPr>
        <p:spPr>
          <a:xfrm>
            <a:off x="685800" y="381000"/>
            <a:ext cx="7772400" cy="838200"/>
          </a:xfrm>
        </p:spPr>
        <p:txBody>
          <a:bodyPr/>
          <a:lstStyle/>
          <a:p>
            <a:pPr eaLnBrk="1" hangingPunct="1"/>
            <a:r>
              <a:rPr lang="en-US"/>
              <a:t>Does RSA Really Work?</a:t>
            </a:r>
          </a:p>
        </p:txBody>
      </p:sp>
      <p:sp>
        <p:nvSpPr>
          <p:cNvPr id="123907" name="Rectangle 3"/>
          <p:cNvSpPr>
            <a:spLocks noGrp="1" noChangeArrowheads="1"/>
          </p:cNvSpPr>
          <p:nvPr>
            <p:ph type="body" idx="1"/>
          </p:nvPr>
        </p:nvSpPr>
        <p:spPr>
          <a:xfrm>
            <a:off x="685800" y="1447800"/>
            <a:ext cx="8153400" cy="4800600"/>
          </a:xfrm>
        </p:spPr>
        <p:txBody>
          <a:bodyPr/>
          <a:lstStyle/>
          <a:p>
            <a:pPr marL="533400" indent="-533400" eaLnBrk="1" hangingPunct="1">
              <a:lnSpc>
                <a:spcPct val="90000"/>
              </a:lnSpc>
            </a:pPr>
            <a:r>
              <a:rPr lang="en-US" sz="2800" dirty="0"/>
              <a:t>Given </a:t>
            </a:r>
            <a:r>
              <a:rPr lang="en-US" sz="2800" dirty="0">
                <a:latin typeface="Times-Roman" charset="0"/>
              </a:rPr>
              <a:t>C = M</a:t>
            </a:r>
            <a:r>
              <a:rPr lang="en-US" sz="2800" baseline="30000" dirty="0">
                <a:latin typeface="Times-Roman" charset="0"/>
              </a:rPr>
              <a:t>e</a:t>
            </a:r>
            <a:r>
              <a:rPr lang="en-US" sz="2800" dirty="0">
                <a:latin typeface="Times-Roman" charset="0"/>
              </a:rPr>
              <a:t> mod N</a:t>
            </a:r>
            <a:r>
              <a:rPr lang="en-US" sz="2800" dirty="0" smtClean="0"/>
              <a:t> we want to show that </a:t>
            </a:r>
            <a:endParaRPr lang="en-US" sz="2800" dirty="0"/>
          </a:p>
          <a:p>
            <a:pPr marL="914400" lvl="1" indent="-457200" eaLnBrk="1" hangingPunct="1">
              <a:lnSpc>
                <a:spcPct val="90000"/>
              </a:lnSpc>
              <a:buFontTx/>
              <a:buNone/>
            </a:pPr>
            <a:r>
              <a:rPr lang="en-US" sz="2400" dirty="0">
                <a:latin typeface="Times-Roman" charset="0"/>
              </a:rPr>
              <a:t> </a:t>
            </a:r>
            <a:r>
              <a:rPr lang="en-US" dirty="0">
                <a:latin typeface="Times-Roman" charset="0"/>
              </a:rPr>
              <a:t>M = </a:t>
            </a:r>
            <a:r>
              <a:rPr lang="en-US" dirty="0" err="1">
                <a:latin typeface="Times-Roman" charset="0"/>
              </a:rPr>
              <a:t>C</a:t>
            </a:r>
            <a:r>
              <a:rPr lang="en-US" baseline="30000" dirty="0" err="1">
                <a:latin typeface="Times-Roman" charset="0"/>
              </a:rPr>
              <a:t>d</a:t>
            </a:r>
            <a:r>
              <a:rPr lang="en-US" dirty="0">
                <a:latin typeface="Times-Roman" charset="0"/>
              </a:rPr>
              <a:t> mod N = M</a:t>
            </a:r>
            <a:r>
              <a:rPr lang="en-US" baseline="30000" dirty="0">
                <a:latin typeface="Times-Roman" charset="0"/>
              </a:rPr>
              <a:t>ed</a:t>
            </a:r>
            <a:r>
              <a:rPr lang="en-US" dirty="0">
                <a:latin typeface="Times-Roman" charset="0"/>
              </a:rPr>
              <a:t> mod N</a:t>
            </a:r>
            <a:endParaRPr lang="en-US" sz="2400" dirty="0"/>
          </a:p>
          <a:p>
            <a:pPr marL="533400" indent="-533400" eaLnBrk="1" hangingPunct="1">
              <a:lnSpc>
                <a:spcPct val="90000"/>
              </a:lnSpc>
            </a:pPr>
            <a:r>
              <a:rPr lang="en-US" sz="2800" dirty="0"/>
              <a:t>We’ll</a:t>
            </a:r>
            <a:r>
              <a:rPr lang="en-US" sz="2800" dirty="0" smtClean="0"/>
              <a:t> need </a:t>
            </a:r>
            <a:r>
              <a:rPr lang="en-US" sz="2800" b="1" dirty="0"/>
              <a:t>Euler’s Theorem:</a:t>
            </a:r>
            <a:endParaRPr lang="en-US" sz="2800" dirty="0"/>
          </a:p>
          <a:p>
            <a:pPr marL="914400" lvl="1" indent="-457200" eaLnBrk="1" hangingPunct="1">
              <a:lnSpc>
                <a:spcPct val="90000"/>
              </a:lnSpc>
              <a:buFontTx/>
              <a:buNone/>
            </a:pPr>
            <a:r>
              <a:rPr lang="en-US" sz="2400" dirty="0">
                <a:latin typeface="Times-Roman" charset="0"/>
              </a:rPr>
              <a:t> If </a:t>
            </a:r>
            <a:r>
              <a:rPr lang="en-US" sz="2400" dirty="0" err="1">
                <a:latin typeface="Times-Roman" charset="0"/>
              </a:rPr>
              <a:t>x</a:t>
            </a:r>
            <a:r>
              <a:rPr lang="en-US" sz="2400" dirty="0">
                <a:latin typeface="Times-Roman" charset="0"/>
              </a:rPr>
              <a:t> is relatively prime to </a:t>
            </a:r>
            <a:r>
              <a:rPr lang="en-US" sz="2400" dirty="0" err="1">
                <a:latin typeface="Times-Roman" charset="0"/>
              </a:rPr>
              <a:t>n</a:t>
            </a:r>
            <a:r>
              <a:rPr lang="en-US" sz="2400" dirty="0">
                <a:latin typeface="Times-Roman" charset="0"/>
              </a:rPr>
              <a:t> then </a:t>
            </a:r>
            <a:r>
              <a:rPr lang="en-US" sz="2400" dirty="0" err="1">
                <a:latin typeface="Times-Roman" charset="0"/>
              </a:rPr>
              <a:t>x</a:t>
            </a:r>
            <a:r>
              <a:rPr lang="en-US" sz="2400" baseline="30000" dirty="0" err="1">
                <a:latin typeface="Times-Roman" charset="0"/>
                <a:sym typeface="Symbol" charset="2"/>
              </a:rPr>
              <a:t>(</a:t>
            </a:r>
            <a:r>
              <a:rPr lang="en-US" sz="2400" baseline="30000" dirty="0" err="1">
                <a:latin typeface="Times-Roman" charset="0"/>
              </a:rPr>
              <a:t>n</a:t>
            </a:r>
            <a:r>
              <a:rPr lang="en-US" sz="2400" baseline="30000" dirty="0">
                <a:latin typeface="Times-Roman" charset="0"/>
              </a:rPr>
              <a:t>)</a:t>
            </a:r>
            <a:r>
              <a:rPr lang="en-US" sz="2400" dirty="0">
                <a:latin typeface="Times-Roman" charset="0"/>
              </a:rPr>
              <a:t> = 1 mod </a:t>
            </a:r>
            <a:r>
              <a:rPr lang="en-US" sz="2400" dirty="0" err="1">
                <a:latin typeface="Times-Roman" charset="0"/>
              </a:rPr>
              <a:t>n</a:t>
            </a:r>
            <a:r>
              <a:rPr lang="en-US" sz="2400" dirty="0">
                <a:latin typeface="Times-Roman" charset="0"/>
              </a:rPr>
              <a:t> </a:t>
            </a:r>
            <a:endParaRPr lang="en-US" sz="2400" dirty="0"/>
          </a:p>
          <a:p>
            <a:pPr marL="533400" indent="-533400" eaLnBrk="1" hangingPunct="1">
              <a:lnSpc>
                <a:spcPct val="90000"/>
              </a:lnSpc>
            </a:pPr>
            <a:r>
              <a:rPr lang="en-US" sz="2800" dirty="0"/>
              <a:t>Facts: </a:t>
            </a:r>
          </a:p>
          <a:p>
            <a:pPr marL="914400" lvl="1" indent="-457200" eaLnBrk="1" hangingPunct="1">
              <a:lnSpc>
                <a:spcPct val="90000"/>
              </a:lnSpc>
              <a:buFont typeface="Times" charset="0"/>
              <a:buAutoNum type="arabicParenR"/>
            </a:pPr>
            <a:r>
              <a:rPr lang="en-US" sz="2400" dirty="0"/>
              <a:t> </a:t>
            </a:r>
            <a:r>
              <a:rPr lang="en-US" sz="2400" dirty="0" err="1">
                <a:latin typeface="Times-Roman" charset="0"/>
              </a:rPr>
              <a:t>ed</a:t>
            </a:r>
            <a:r>
              <a:rPr lang="en-US" sz="2400" dirty="0">
                <a:latin typeface="Times-Roman" charset="0"/>
              </a:rPr>
              <a:t> = 1 mod (</a:t>
            </a:r>
            <a:r>
              <a:rPr lang="en-US" sz="2400" dirty="0" err="1">
                <a:latin typeface="Times-Roman" charset="0"/>
              </a:rPr>
              <a:t>p</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1)(q</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a:t>
            </a:r>
            <a:r>
              <a:rPr lang="en-US" sz="2400" dirty="0"/>
              <a:t> </a:t>
            </a:r>
          </a:p>
          <a:p>
            <a:pPr marL="914400" lvl="1" indent="-457200" eaLnBrk="1" hangingPunct="1">
              <a:lnSpc>
                <a:spcPct val="90000"/>
              </a:lnSpc>
              <a:buFont typeface="Times" charset="0"/>
              <a:buAutoNum type="arabicParenR"/>
            </a:pPr>
            <a:r>
              <a:rPr lang="en-US" sz="2400" dirty="0"/>
              <a:t> By definition of “mod”, </a:t>
            </a:r>
            <a:r>
              <a:rPr lang="en-US" sz="2400" dirty="0" err="1">
                <a:latin typeface="Times-Roman" charset="0"/>
              </a:rPr>
              <a:t>ed</a:t>
            </a:r>
            <a:r>
              <a:rPr lang="en-US" sz="2400" dirty="0">
                <a:latin typeface="Times-Roman" charset="0"/>
              </a:rPr>
              <a:t> = </a:t>
            </a:r>
            <a:r>
              <a:rPr lang="en-US" sz="2400" dirty="0" err="1">
                <a:latin typeface="Times-Roman" charset="0"/>
              </a:rPr>
              <a:t>k(p</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1)(q</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 + 1</a:t>
            </a:r>
          </a:p>
          <a:p>
            <a:pPr marL="914400" lvl="1" indent="-457200" eaLnBrk="1" hangingPunct="1">
              <a:lnSpc>
                <a:spcPct val="90000"/>
              </a:lnSpc>
              <a:buFont typeface="Times" charset="0"/>
              <a:buAutoNum type="arabicParenR"/>
            </a:pPr>
            <a:r>
              <a:rPr lang="en-US" sz="2400" dirty="0">
                <a:sym typeface="Symbol" charset="2"/>
              </a:rPr>
              <a:t> </a:t>
            </a:r>
            <a:r>
              <a:rPr lang="en-US" sz="2400" dirty="0">
                <a:latin typeface="Times-Roman" charset="0"/>
                <a:sym typeface="Symbol" charset="2"/>
              </a:rPr>
              <a:t>(N</a:t>
            </a:r>
            <a:r>
              <a:rPr lang="en-US" sz="2400" dirty="0">
                <a:latin typeface="Times-Roman" charset="0"/>
              </a:rPr>
              <a:t>) = (</a:t>
            </a:r>
            <a:r>
              <a:rPr lang="en-US" sz="2400" dirty="0" err="1">
                <a:latin typeface="Times-Roman" charset="0"/>
              </a:rPr>
              <a:t>p</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1)(q</a:t>
            </a:r>
            <a:r>
              <a:rPr lang="en-US" sz="2400" dirty="0" smtClean="0">
                <a:latin typeface="Times-Roman" charset="0"/>
              </a:rPr>
              <a:t> </a:t>
            </a:r>
            <a:r>
              <a:rPr lang="en-US" sz="2400" dirty="0" smtClean="0">
                <a:latin typeface="Times-Roman" charset="0"/>
                <a:sym typeface="Symbol" charset="2"/>
              </a:rPr>
              <a:t>− </a:t>
            </a:r>
            <a:r>
              <a:rPr lang="en-US" sz="2400" dirty="0">
                <a:latin typeface="Times-Roman" charset="0"/>
              </a:rPr>
              <a:t>1)</a:t>
            </a:r>
          </a:p>
          <a:p>
            <a:pPr marL="533400" indent="-533400" eaLnBrk="1" hangingPunct="1">
              <a:lnSpc>
                <a:spcPct val="90000"/>
              </a:lnSpc>
            </a:pPr>
            <a:r>
              <a:rPr lang="en-US" sz="2800" dirty="0"/>
              <a:t>Then </a:t>
            </a:r>
            <a:r>
              <a:rPr lang="en-US" sz="2800" dirty="0" err="1">
                <a:latin typeface="Times-Roman" charset="0"/>
              </a:rPr>
              <a:t>ed</a:t>
            </a:r>
            <a:r>
              <a:rPr lang="en-US" sz="2800" dirty="0" smtClean="0">
                <a:latin typeface="Times-Roman" charset="0"/>
              </a:rPr>
              <a:t> </a:t>
            </a:r>
            <a:r>
              <a:rPr lang="en-US" sz="2800" dirty="0" smtClean="0">
                <a:latin typeface="Times-Roman" charset="0"/>
                <a:sym typeface="Symbol" charset="2"/>
              </a:rPr>
              <a:t>−</a:t>
            </a:r>
            <a:r>
              <a:rPr lang="en-US" sz="2800" dirty="0" smtClean="0">
                <a:latin typeface="Times-Roman" charset="0"/>
              </a:rPr>
              <a:t> </a:t>
            </a:r>
            <a:r>
              <a:rPr lang="en-US" sz="2800" dirty="0">
                <a:latin typeface="Times-Roman" charset="0"/>
              </a:rPr>
              <a:t>1 = </a:t>
            </a:r>
            <a:r>
              <a:rPr lang="en-US" sz="2800" dirty="0" err="1">
                <a:latin typeface="Times-Roman" charset="0"/>
              </a:rPr>
              <a:t>k(p</a:t>
            </a:r>
            <a:r>
              <a:rPr lang="en-US" sz="2800" dirty="0" smtClean="0">
                <a:latin typeface="Times-Roman" charset="0"/>
              </a:rPr>
              <a:t> </a:t>
            </a:r>
            <a:r>
              <a:rPr lang="en-US" sz="2800" dirty="0" smtClean="0">
                <a:latin typeface="Times-Roman" charset="0"/>
                <a:sym typeface="Symbol" charset="2"/>
              </a:rPr>
              <a:t>− </a:t>
            </a:r>
            <a:r>
              <a:rPr lang="en-US" sz="2800" dirty="0">
                <a:latin typeface="Times-Roman" charset="0"/>
              </a:rPr>
              <a:t>1)(q</a:t>
            </a:r>
            <a:r>
              <a:rPr lang="en-US" sz="2800" dirty="0" smtClean="0">
                <a:latin typeface="Times-Roman" charset="0"/>
              </a:rPr>
              <a:t> </a:t>
            </a:r>
            <a:r>
              <a:rPr lang="en-US" sz="2800" dirty="0" smtClean="0">
                <a:latin typeface="Times-Roman" charset="0"/>
                <a:sym typeface="Symbol" charset="2"/>
              </a:rPr>
              <a:t>− </a:t>
            </a:r>
            <a:r>
              <a:rPr lang="en-US" sz="2800" dirty="0">
                <a:latin typeface="Times-Roman" charset="0"/>
              </a:rPr>
              <a:t>1) = </a:t>
            </a:r>
            <a:r>
              <a:rPr lang="en-US" sz="2800" dirty="0" err="1">
                <a:latin typeface="Times-Roman" charset="0"/>
              </a:rPr>
              <a:t>k</a:t>
            </a:r>
            <a:r>
              <a:rPr lang="en-US" sz="2800" dirty="0" err="1">
                <a:latin typeface="Times-Roman" charset="0"/>
                <a:sym typeface="Symbol" charset="2"/>
              </a:rPr>
              <a:t>(N</a:t>
            </a:r>
            <a:r>
              <a:rPr lang="en-US" sz="2800" dirty="0">
                <a:latin typeface="Times-Roman" charset="0"/>
              </a:rPr>
              <a:t>)</a:t>
            </a:r>
            <a:r>
              <a:rPr lang="en-US" sz="2800" dirty="0"/>
              <a:t> </a:t>
            </a:r>
            <a:endParaRPr lang="en-US" sz="2800" dirty="0" smtClean="0"/>
          </a:p>
          <a:p>
            <a:pPr marL="533400" indent="-533400" eaLnBrk="1" hangingPunct="1">
              <a:lnSpc>
                <a:spcPct val="90000"/>
              </a:lnSpc>
            </a:pPr>
            <a:r>
              <a:rPr lang="en-US" sz="2800" dirty="0" smtClean="0"/>
              <a:t>So, </a:t>
            </a:r>
            <a:r>
              <a:rPr lang="en-US" sz="2400" b="1" dirty="0" smtClean="0">
                <a:solidFill>
                  <a:schemeClr val="hlink"/>
                </a:solidFill>
                <a:latin typeface="Times-Roman" charset="0"/>
              </a:rPr>
              <a:t>C</a:t>
            </a:r>
            <a:r>
              <a:rPr lang="en-US" sz="2400" b="1" baseline="30000" dirty="0" smtClean="0">
                <a:solidFill>
                  <a:schemeClr val="hlink"/>
                </a:solidFill>
                <a:latin typeface="Times-Roman" charset="0"/>
              </a:rPr>
              <a:t>d</a:t>
            </a:r>
            <a:r>
              <a:rPr lang="en-US" sz="2400" dirty="0" smtClean="0">
                <a:latin typeface="Times-Roman" charset="0"/>
              </a:rPr>
              <a:t> = M</a:t>
            </a:r>
            <a:r>
              <a:rPr lang="en-US" sz="2400" baseline="30000" dirty="0" smtClean="0">
                <a:latin typeface="Times-Roman" charset="0"/>
              </a:rPr>
              <a:t>ed</a:t>
            </a:r>
            <a:r>
              <a:rPr lang="en-US" sz="2400" dirty="0" smtClean="0">
                <a:latin typeface="Times-Roman" charset="0"/>
              </a:rPr>
              <a:t> </a:t>
            </a:r>
            <a:r>
              <a:rPr lang="en-US" sz="2400" dirty="0">
                <a:latin typeface="Times-Roman" charset="0"/>
              </a:rPr>
              <a:t>=</a:t>
            </a:r>
            <a:r>
              <a:rPr lang="en-US" sz="2400" dirty="0" smtClean="0">
                <a:latin typeface="Times-Roman" charset="0"/>
              </a:rPr>
              <a:t> </a:t>
            </a:r>
            <a:r>
              <a:rPr lang="en-US" sz="2400" dirty="0">
                <a:latin typeface="Times-Roman" charset="0"/>
              </a:rPr>
              <a:t>M</a:t>
            </a:r>
            <a:r>
              <a:rPr lang="en-US" sz="2400" baseline="30000" dirty="0">
                <a:latin typeface="Times-Roman" charset="0"/>
              </a:rPr>
              <a:t>(</a:t>
            </a:r>
            <a:r>
              <a:rPr lang="en-US" sz="2400" baseline="30000" dirty="0" err="1">
                <a:latin typeface="Times-Roman" charset="0"/>
              </a:rPr>
              <a:t>ed</a:t>
            </a:r>
            <a:r>
              <a:rPr lang="en-US" sz="2400" baseline="30000" dirty="0" smtClean="0">
                <a:latin typeface="Times-Roman" charset="0"/>
              </a:rPr>
              <a:t> </a:t>
            </a:r>
            <a:r>
              <a:rPr lang="en-US" sz="2400" baseline="30000" dirty="0" smtClean="0">
                <a:latin typeface="Times-Roman" charset="0"/>
                <a:sym typeface="Symbol" charset="2"/>
              </a:rPr>
              <a:t> </a:t>
            </a:r>
            <a:r>
              <a:rPr lang="en-US" sz="2400" baseline="30000" dirty="0">
                <a:latin typeface="Times-Roman" charset="0"/>
              </a:rPr>
              <a:t>1) + 1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ed</a:t>
            </a:r>
            <a:r>
              <a:rPr lang="en-US" sz="2400" baseline="30000" dirty="0">
                <a:latin typeface="Times-Roman" charset="0"/>
              </a:rPr>
              <a:t> </a:t>
            </a:r>
            <a:r>
              <a:rPr lang="en-US" sz="2400" baseline="30000" dirty="0">
                <a:latin typeface="Times-Roman" charset="0"/>
                <a:sym typeface="Symbol" charset="2"/>
              </a:rPr>
              <a:t> </a:t>
            </a:r>
            <a:r>
              <a:rPr lang="en-US" sz="2400" baseline="30000" dirty="0">
                <a:latin typeface="Times-Roman" charset="0"/>
              </a:rPr>
              <a:t>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k</a:t>
            </a:r>
            <a:r>
              <a:rPr lang="en-US" sz="2400" baseline="30000" dirty="0">
                <a:latin typeface="Times-Roman" charset="0"/>
                <a:sym typeface="Symbol" charset="2"/>
              </a:rPr>
              <a:t>(N</a:t>
            </a:r>
            <a:r>
              <a:rPr lang="en-US" sz="2400" baseline="30000" dirty="0">
                <a:latin typeface="Times-Roman" charset="0"/>
              </a:rPr>
              <a:t>)</a:t>
            </a:r>
            <a:r>
              <a:rPr lang="en-US" sz="2400" dirty="0">
                <a:latin typeface="Times-Roman" charset="0"/>
              </a:rPr>
              <a:t> 		</a:t>
            </a:r>
            <a:r>
              <a:rPr lang="en-US" sz="2400" dirty="0" smtClean="0">
                <a:latin typeface="Times-Roman" charset="0"/>
              </a:rPr>
              <a:t>         = </a:t>
            </a:r>
            <a:r>
              <a:rPr lang="en-US" sz="2400" dirty="0">
                <a:latin typeface="Times-Roman" charset="0"/>
              </a:rPr>
              <a:t>M</a:t>
            </a:r>
            <a:r>
              <a:rPr lang="en-US" sz="2400" dirty="0">
                <a:latin typeface="Times-Roman" charset="0"/>
                <a:sym typeface="Symbol" charset="2"/>
              </a:rPr>
              <a:t>(</a:t>
            </a:r>
            <a:r>
              <a:rPr lang="en-US" sz="2400" dirty="0">
                <a:latin typeface="Times-Roman" charset="0"/>
              </a:rPr>
              <a:t>M</a:t>
            </a:r>
            <a:r>
              <a:rPr lang="en-US" sz="2400" baseline="30000" dirty="0">
                <a:latin typeface="Times-Roman" charset="0"/>
                <a:sym typeface="Symbol" charset="2"/>
              </a:rPr>
              <a:t>(N</a:t>
            </a:r>
            <a:r>
              <a:rPr lang="en-US" sz="2400" baseline="30000" dirty="0">
                <a:latin typeface="Times-Roman" charset="0"/>
              </a:rPr>
              <a:t>)</a:t>
            </a:r>
            <a:r>
              <a:rPr lang="en-US" sz="2400" dirty="0">
                <a:latin typeface="Times-Roman" charset="0"/>
              </a:rPr>
              <a:t>)</a:t>
            </a:r>
            <a:r>
              <a:rPr lang="en-US" sz="2400" baseline="30000" dirty="0">
                <a:latin typeface="Times-Roman" charset="0"/>
              </a:rPr>
              <a:t>k</a:t>
            </a:r>
            <a:r>
              <a:rPr lang="en-US" sz="2400" dirty="0">
                <a:latin typeface="Times-Roman" charset="0"/>
              </a:rPr>
              <a:t> mod N = M</a:t>
            </a:r>
            <a:r>
              <a:rPr lang="en-US" sz="2400" dirty="0">
                <a:latin typeface="Times-Roman" charset="0"/>
                <a:sym typeface="Symbol" charset="2"/>
              </a:rPr>
              <a:t></a:t>
            </a:r>
            <a:r>
              <a:rPr lang="en-US" sz="2400" dirty="0">
                <a:latin typeface="Times-Roman" charset="0"/>
              </a:rPr>
              <a:t>1</a:t>
            </a:r>
            <a:r>
              <a:rPr lang="en-US" sz="2400" baseline="30000" dirty="0">
                <a:latin typeface="Times-Roman" charset="0"/>
              </a:rPr>
              <a:t>k</a:t>
            </a:r>
            <a:r>
              <a:rPr lang="en-US" sz="2400" dirty="0">
                <a:latin typeface="Times-Roman" charset="0"/>
              </a:rPr>
              <a:t> mod N = </a:t>
            </a:r>
            <a:r>
              <a:rPr lang="en-US" sz="2400" b="1" dirty="0">
                <a:solidFill>
                  <a:schemeClr val="hlink"/>
                </a:solidFill>
                <a:latin typeface="Times-Roman" charset="0"/>
              </a:rPr>
              <a:t>M mod N</a:t>
            </a:r>
            <a:r>
              <a:rPr lang="en-US" sz="2400" dirty="0">
                <a:latin typeface="Times-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ox(out)">
                                      <p:cBhvr>
                                        <p:cTn id="7" dur="500"/>
                                        <p:tgtEl>
                                          <p:spTgt spid="1239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23907">
                                            <p:txEl>
                                              <p:pRg st="1" end="1"/>
                                            </p:txEl>
                                          </p:spTgt>
                                        </p:tgtEl>
                                        <p:attrNameLst>
                                          <p:attrName>style.visibility</p:attrName>
                                        </p:attrNameLst>
                                      </p:cBhvr>
                                      <p:to>
                                        <p:strVal val="visible"/>
                                      </p:to>
                                    </p:set>
                                    <p:animEffect transition="in" filter="box(out)">
                                      <p:cBhvr>
                                        <p:cTn id="10" dur="500"/>
                                        <p:tgtEl>
                                          <p:spTgt spid="12390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animEffect transition="in" filter="box(out)">
                                      <p:cBhvr>
                                        <p:cTn id="15" dur="500"/>
                                        <p:tgtEl>
                                          <p:spTgt spid="12390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23907">
                                            <p:txEl>
                                              <p:pRg st="3" end="3"/>
                                            </p:txEl>
                                          </p:spTgt>
                                        </p:tgtEl>
                                        <p:attrNameLst>
                                          <p:attrName>style.visibility</p:attrName>
                                        </p:attrNameLst>
                                      </p:cBhvr>
                                      <p:to>
                                        <p:strVal val="visible"/>
                                      </p:to>
                                    </p:set>
                                    <p:animEffect transition="in" filter="box(out)">
                                      <p:cBhvr>
                                        <p:cTn id="18" dur="500"/>
                                        <p:tgtEl>
                                          <p:spTgt spid="12390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animEffect transition="in" filter="box(out)">
                                      <p:cBhvr>
                                        <p:cTn id="23" dur="500"/>
                                        <p:tgtEl>
                                          <p:spTgt spid="12390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23907">
                                            <p:txEl>
                                              <p:pRg st="5" end="5"/>
                                            </p:txEl>
                                          </p:spTgt>
                                        </p:tgtEl>
                                        <p:attrNameLst>
                                          <p:attrName>style.visibility</p:attrName>
                                        </p:attrNameLst>
                                      </p:cBhvr>
                                      <p:to>
                                        <p:strVal val="visible"/>
                                      </p:to>
                                    </p:set>
                                    <p:animEffect transition="in" filter="box(out)">
                                      <p:cBhvr>
                                        <p:cTn id="26" dur="500"/>
                                        <p:tgtEl>
                                          <p:spTgt spid="12390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23907">
                                            <p:txEl>
                                              <p:pRg st="6" end="6"/>
                                            </p:txEl>
                                          </p:spTgt>
                                        </p:tgtEl>
                                        <p:attrNameLst>
                                          <p:attrName>style.visibility</p:attrName>
                                        </p:attrNameLst>
                                      </p:cBhvr>
                                      <p:to>
                                        <p:strVal val="visible"/>
                                      </p:to>
                                    </p:set>
                                    <p:animEffect transition="in" filter="box(out)">
                                      <p:cBhvr>
                                        <p:cTn id="29" dur="500"/>
                                        <p:tgtEl>
                                          <p:spTgt spid="123907">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123907">
                                            <p:txEl>
                                              <p:pRg st="7" end="7"/>
                                            </p:txEl>
                                          </p:spTgt>
                                        </p:tgtEl>
                                        <p:attrNameLst>
                                          <p:attrName>style.visibility</p:attrName>
                                        </p:attrNameLst>
                                      </p:cBhvr>
                                      <p:to>
                                        <p:strVal val="visible"/>
                                      </p:to>
                                    </p:set>
                                    <p:animEffect transition="in" filter="box(out)">
                                      <p:cBhvr>
                                        <p:cTn id="32" dur="500"/>
                                        <p:tgtEl>
                                          <p:spTgt spid="12390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23907">
                                            <p:txEl>
                                              <p:pRg st="8" end="8"/>
                                            </p:txEl>
                                          </p:spTgt>
                                        </p:tgtEl>
                                        <p:attrNameLst>
                                          <p:attrName>style.visibility</p:attrName>
                                        </p:attrNameLst>
                                      </p:cBhvr>
                                      <p:to>
                                        <p:strVal val="visible"/>
                                      </p:to>
                                    </p:set>
                                    <p:animEffect transition="in" filter="box(out)">
                                      <p:cBhvr>
                                        <p:cTn id="37" dur="500"/>
                                        <p:tgtEl>
                                          <p:spTgt spid="123907">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23907">
                                            <p:txEl>
                                              <p:pRg st="9" end="9"/>
                                            </p:txEl>
                                          </p:spTgt>
                                        </p:tgtEl>
                                        <p:attrNameLst>
                                          <p:attrName>style.visibility</p:attrName>
                                        </p:attrNameLst>
                                      </p:cBhvr>
                                      <p:to>
                                        <p:strVal val="visible"/>
                                      </p:to>
                                    </p:set>
                                    <p:animEffect transition="in" filter="box(out)">
                                      <p:cBhvr>
                                        <p:cTn id="42" dur="500"/>
                                        <p:tgtEl>
                                          <p:spTgt spid="123907">
                                            <p:txEl>
                                              <p:pRg st="9" end="9"/>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E6601B-9A2D-9F48-A9B7-393867A9E09C}" type="slidenum">
              <a:rPr lang="en-US" smtClean="0">
                <a:latin typeface="Times New Roman" charset="0"/>
              </a:rPr>
              <a:pPr/>
              <a:t>115</a:t>
            </a:fld>
            <a:endParaRPr lang="en-US" smtClean="0">
              <a:latin typeface="Times New Roman" charset="0"/>
            </a:endParaRPr>
          </a:p>
        </p:txBody>
      </p:sp>
      <p:sp>
        <p:nvSpPr>
          <p:cNvPr id="133123" name="Rectangle 2"/>
          <p:cNvSpPr>
            <a:spLocks noGrp="1" noChangeArrowheads="1"/>
          </p:cNvSpPr>
          <p:nvPr>
            <p:ph type="title"/>
          </p:nvPr>
        </p:nvSpPr>
        <p:spPr>
          <a:xfrm>
            <a:off x="685800" y="304800"/>
            <a:ext cx="7772400" cy="990600"/>
          </a:xfrm>
        </p:spPr>
        <p:txBody>
          <a:bodyPr/>
          <a:lstStyle/>
          <a:p>
            <a:pPr eaLnBrk="1" hangingPunct="1"/>
            <a:r>
              <a:rPr lang="en-US" dirty="0" smtClean="0"/>
              <a:t>RSA </a:t>
            </a:r>
            <a:r>
              <a:rPr lang="en-US" dirty="0" err="1" smtClean="0"/>
              <a:t>Keypair</a:t>
            </a:r>
            <a:endParaRPr lang="en-US" dirty="0"/>
          </a:p>
        </p:txBody>
      </p:sp>
      <p:sp>
        <p:nvSpPr>
          <p:cNvPr id="124931" name="Rectangle 3"/>
          <p:cNvSpPr>
            <a:spLocks noGrp="1" noChangeArrowheads="1"/>
          </p:cNvSpPr>
          <p:nvPr>
            <p:ph type="body" idx="1"/>
          </p:nvPr>
        </p:nvSpPr>
        <p:spPr>
          <a:xfrm>
            <a:off x="685800" y="1600200"/>
            <a:ext cx="7848600" cy="4419600"/>
          </a:xfrm>
        </p:spPr>
        <p:txBody>
          <a:bodyPr/>
          <a:lstStyle/>
          <a:p>
            <a:pPr eaLnBrk="1" hangingPunct="1">
              <a:lnSpc>
                <a:spcPct val="85000"/>
              </a:lnSpc>
              <a:spcAft>
                <a:spcPts val="600"/>
              </a:spcAft>
            </a:pPr>
            <a:r>
              <a:rPr lang="en-US" dirty="0" smtClean="0"/>
              <a:t>Generate RSA key pair</a:t>
            </a:r>
            <a:r>
              <a:rPr lang="is-IS" dirty="0" smtClean="0"/>
              <a:t>…</a:t>
            </a:r>
            <a:endParaRPr lang="en-US" dirty="0"/>
          </a:p>
          <a:p>
            <a:pPr lvl="1" eaLnBrk="1" hangingPunct="1">
              <a:lnSpc>
                <a:spcPct val="85000"/>
              </a:lnSpc>
              <a:spcAft>
                <a:spcPts val="600"/>
              </a:spcAft>
            </a:pPr>
            <a:r>
              <a:rPr lang="en-US" dirty="0"/>
              <a:t>Select “large” primes </a:t>
            </a:r>
            <a:r>
              <a:rPr lang="en-US" dirty="0" err="1">
                <a:latin typeface="Times-Roman" charset="0"/>
              </a:rPr>
              <a:t>p</a:t>
            </a:r>
            <a:r>
              <a:rPr lang="en-US" dirty="0">
                <a:latin typeface="Times-Roman" charset="0"/>
              </a:rPr>
              <a:t> = 11</a:t>
            </a:r>
            <a:r>
              <a:rPr lang="en-US" dirty="0"/>
              <a:t>, </a:t>
            </a:r>
            <a:r>
              <a:rPr lang="en-US" dirty="0" err="1">
                <a:latin typeface="Times-Roman" charset="0"/>
              </a:rPr>
              <a:t>q</a:t>
            </a:r>
            <a:r>
              <a:rPr lang="en-US" dirty="0">
                <a:latin typeface="Times-Roman" charset="0"/>
              </a:rPr>
              <a:t> = 3</a:t>
            </a:r>
            <a:r>
              <a:rPr lang="en-US" dirty="0"/>
              <a:t> </a:t>
            </a:r>
          </a:p>
          <a:p>
            <a:pPr lvl="1" eaLnBrk="1" hangingPunct="1">
              <a:lnSpc>
                <a:spcPct val="85000"/>
              </a:lnSpc>
              <a:spcAft>
                <a:spcPts val="600"/>
              </a:spcAft>
            </a:pPr>
            <a:r>
              <a:rPr lang="en-US" dirty="0"/>
              <a:t>Then </a:t>
            </a:r>
            <a:r>
              <a:rPr lang="en-US" dirty="0">
                <a:latin typeface="Times-Roman" charset="0"/>
              </a:rPr>
              <a:t>N =  </a:t>
            </a:r>
            <a:r>
              <a:rPr lang="en-US" dirty="0" err="1">
                <a:latin typeface="Times-Roman" charset="0"/>
              </a:rPr>
              <a:t>pq</a:t>
            </a:r>
            <a:r>
              <a:rPr lang="en-US" dirty="0">
                <a:latin typeface="Times-Roman" charset="0"/>
              </a:rPr>
              <a:t> = 33</a:t>
            </a:r>
            <a:r>
              <a:rPr lang="en-US" dirty="0"/>
              <a:t> and </a:t>
            </a:r>
            <a:r>
              <a:rPr lang="en-US" dirty="0">
                <a:latin typeface="Times-Roman" charset="0"/>
              </a:rPr>
              <a:t>(</a:t>
            </a:r>
            <a:r>
              <a:rPr lang="en-US" dirty="0" err="1" smtClean="0">
                <a:latin typeface="Times-Roman" charset="0"/>
              </a:rPr>
              <a:t>p</a:t>
            </a:r>
            <a:r>
              <a:rPr lang="en-US" dirty="0" smtClean="0">
                <a:latin typeface="Times-Roman" charset="0"/>
              </a:rPr>
              <a:t> </a:t>
            </a:r>
            <a:r>
              <a:rPr lang="en-US" sz="2400" dirty="0" smtClean="0">
                <a:latin typeface="Times-Roman" charset="0"/>
                <a:sym typeface="Symbol" charset="2"/>
              </a:rPr>
              <a:t>− </a:t>
            </a:r>
            <a:r>
              <a:rPr lang="en-US" dirty="0" smtClean="0">
                <a:latin typeface="Times-Roman" charset="0"/>
              </a:rPr>
              <a:t>1</a:t>
            </a:r>
            <a:r>
              <a:rPr lang="en-US" dirty="0">
                <a:latin typeface="Times-Roman" charset="0"/>
              </a:rPr>
              <a:t>)(</a:t>
            </a:r>
            <a:r>
              <a:rPr lang="en-US" dirty="0" smtClean="0">
                <a:latin typeface="Times-Roman" charset="0"/>
              </a:rPr>
              <a:t>q </a:t>
            </a:r>
            <a:r>
              <a:rPr lang="en-US" sz="2400" dirty="0" smtClean="0">
                <a:latin typeface="Times-Roman" charset="0"/>
                <a:sym typeface="Symbol" charset="2"/>
              </a:rPr>
              <a:t>− </a:t>
            </a:r>
            <a:r>
              <a:rPr lang="en-US" dirty="0" smtClean="0">
                <a:latin typeface="Times-Roman" charset="0"/>
              </a:rPr>
              <a:t>1</a:t>
            </a:r>
            <a:r>
              <a:rPr lang="en-US" dirty="0">
                <a:latin typeface="Times-Roman" charset="0"/>
              </a:rPr>
              <a:t>) = 20</a:t>
            </a:r>
            <a:r>
              <a:rPr lang="en-US" dirty="0"/>
              <a:t>  </a:t>
            </a:r>
          </a:p>
          <a:p>
            <a:pPr lvl="1" eaLnBrk="1" hangingPunct="1">
              <a:lnSpc>
                <a:spcPct val="85000"/>
              </a:lnSpc>
              <a:spcAft>
                <a:spcPts val="600"/>
              </a:spcAft>
            </a:pPr>
            <a:r>
              <a:rPr lang="en-US" dirty="0"/>
              <a:t>Choose </a:t>
            </a:r>
            <a:r>
              <a:rPr lang="en-US" dirty="0" err="1">
                <a:latin typeface="Times-Roman" charset="0"/>
              </a:rPr>
              <a:t>e</a:t>
            </a:r>
            <a:r>
              <a:rPr lang="en-US" dirty="0">
                <a:latin typeface="Times-Roman" charset="0"/>
              </a:rPr>
              <a:t> = 3</a:t>
            </a:r>
            <a:r>
              <a:rPr lang="en-US" dirty="0"/>
              <a:t> (relatively prime to </a:t>
            </a:r>
            <a:r>
              <a:rPr lang="en-US" dirty="0">
                <a:latin typeface="Times-Roman" charset="0"/>
              </a:rPr>
              <a:t>20)</a:t>
            </a:r>
            <a:endParaRPr lang="en-US" dirty="0"/>
          </a:p>
          <a:p>
            <a:pPr lvl="1" eaLnBrk="1" hangingPunct="1">
              <a:lnSpc>
                <a:spcPct val="85000"/>
              </a:lnSpc>
              <a:spcAft>
                <a:spcPts val="600"/>
              </a:spcAft>
            </a:pPr>
            <a:r>
              <a:rPr lang="en-US" dirty="0"/>
              <a:t>Find </a:t>
            </a:r>
            <a:r>
              <a:rPr lang="en-US" dirty="0" err="1">
                <a:latin typeface="Times-Roman" charset="0"/>
              </a:rPr>
              <a:t>d</a:t>
            </a:r>
            <a:r>
              <a:rPr lang="en-US" dirty="0"/>
              <a:t> such that </a:t>
            </a:r>
            <a:r>
              <a:rPr lang="en-US" dirty="0" err="1">
                <a:latin typeface="Times-Roman" charset="0"/>
              </a:rPr>
              <a:t>ed</a:t>
            </a:r>
            <a:r>
              <a:rPr lang="en-US" dirty="0">
                <a:latin typeface="Times-Roman" charset="0"/>
              </a:rPr>
              <a:t> = </a:t>
            </a:r>
            <a:r>
              <a:rPr lang="en-US" dirty="0">
                <a:latin typeface="Times-Roman"/>
                <a:cs typeface="Times-Roman"/>
              </a:rPr>
              <a:t>1 mod </a:t>
            </a:r>
            <a:r>
              <a:rPr lang="en-US" dirty="0" smtClean="0">
                <a:latin typeface="Times-Roman"/>
                <a:cs typeface="Times-Roman"/>
              </a:rPr>
              <a:t>20</a:t>
            </a:r>
            <a:r>
              <a:rPr lang="en-US" dirty="0" smtClean="0">
                <a:latin typeface="Times-Roman" charset="0"/>
              </a:rPr>
              <a:t> </a:t>
            </a:r>
          </a:p>
          <a:p>
            <a:pPr lvl="2" eaLnBrk="1" hangingPunct="1">
              <a:lnSpc>
                <a:spcPct val="85000"/>
              </a:lnSpc>
              <a:spcAft>
                <a:spcPts val="600"/>
              </a:spcAft>
            </a:pPr>
            <a:r>
              <a:rPr lang="en-US" dirty="0" smtClean="0">
                <a:latin typeface="Comic Sans MS"/>
                <a:cs typeface="Comic Sans MS"/>
              </a:rPr>
              <a:t>We </a:t>
            </a:r>
            <a:r>
              <a:rPr lang="en-US" dirty="0">
                <a:latin typeface="Comic Sans MS"/>
                <a:cs typeface="Comic Sans MS"/>
              </a:rPr>
              <a:t>find </a:t>
            </a:r>
            <a:r>
              <a:rPr lang="en-US" dirty="0"/>
              <a:t>that  </a:t>
            </a:r>
            <a:r>
              <a:rPr lang="en-US" dirty="0" err="1">
                <a:latin typeface="Times-Roman" charset="0"/>
              </a:rPr>
              <a:t>d</a:t>
            </a:r>
            <a:r>
              <a:rPr lang="en-US" dirty="0">
                <a:latin typeface="Times-Roman" charset="0"/>
              </a:rPr>
              <a:t> = 7</a:t>
            </a:r>
            <a:r>
              <a:rPr lang="en-US" dirty="0"/>
              <a:t> works</a:t>
            </a:r>
          </a:p>
          <a:p>
            <a:pPr eaLnBrk="1" hangingPunct="1">
              <a:lnSpc>
                <a:spcPct val="85000"/>
              </a:lnSpc>
              <a:spcAft>
                <a:spcPts val="600"/>
              </a:spcAft>
            </a:pPr>
            <a:r>
              <a:rPr lang="en-US" b="1" dirty="0">
                <a:solidFill>
                  <a:schemeClr val="hlink"/>
                </a:solidFill>
              </a:rPr>
              <a:t>Public key:</a:t>
            </a:r>
            <a:r>
              <a:rPr lang="en-US" dirty="0"/>
              <a:t> </a:t>
            </a:r>
            <a:r>
              <a:rPr lang="en-US" dirty="0">
                <a:latin typeface="Times-Roman" charset="0"/>
              </a:rPr>
              <a:t>(N, </a:t>
            </a:r>
            <a:r>
              <a:rPr lang="en-US" dirty="0" err="1">
                <a:latin typeface="Times-Roman" charset="0"/>
              </a:rPr>
              <a:t>e</a:t>
            </a:r>
            <a:r>
              <a:rPr lang="en-US" dirty="0">
                <a:latin typeface="Times-Roman" charset="0"/>
              </a:rPr>
              <a:t>) = (33, 3)</a:t>
            </a:r>
          </a:p>
          <a:p>
            <a:pPr eaLnBrk="1" hangingPunct="1">
              <a:lnSpc>
                <a:spcPct val="85000"/>
              </a:lnSpc>
              <a:spcAft>
                <a:spcPts val="600"/>
              </a:spcAft>
            </a:pPr>
            <a:r>
              <a:rPr lang="en-US" b="1" dirty="0">
                <a:solidFill>
                  <a:schemeClr val="hlink"/>
                </a:solidFill>
              </a:rPr>
              <a:t>Private key:</a:t>
            </a:r>
            <a:r>
              <a:rPr lang="en-US" dirty="0"/>
              <a:t> </a:t>
            </a:r>
            <a:r>
              <a:rPr lang="en-US" dirty="0">
                <a:latin typeface="Times-Roman" charset="0"/>
              </a:rPr>
              <a:t>d = 7</a:t>
            </a:r>
            <a:r>
              <a:rPr lang="en-US" dirty="0"/>
              <a:t> </a:t>
            </a: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out)">
                                      <p:cBhvr>
                                        <p:cTn id="7" dur="500"/>
                                        <p:tgtEl>
                                          <p:spTgt spid="1249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box(out)">
                                      <p:cBhvr>
                                        <p:cTn id="12" dur="500"/>
                                        <p:tgtEl>
                                          <p:spTgt spid="1249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box(out)">
                                      <p:cBhvr>
                                        <p:cTn id="17" dur="500"/>
                                        <p:tgtEl>
                                          <p:spTgt spid="1249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box(out)">
                                      <p:cBhvr>
                                        <p:cTn id="22" dur="500"/>
                                        <p:tgtEl>
                                          <p:spTgt spid="1249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box(out)">
                                      <p:cBhvr>
                                        <p:cTn id="27" dur="500"/>
                                        <p:tgtEl>
                                          <p:spTgt spid="1249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par>
                                <p:cTn id="28" presetID="4" presetClass="entr" presetSubtype="32" fill="hold" grpId="0" nodeType="withEffect">
                                  <p:stCondLst>
                                    <p:cond delay="0"/>
                                  </p:stCondLst>
                                  <p:childTnLst>
                                    <p:set>
                                      <p:cBhvr>
                                        <p:cTn id="29" dur="1" fill="hold">
                                          <p:stCondLst>
                                            <p:cond delay="0"/>
                                          </p:stCondLst>
                                        </p:cTn>
                                        <p:tgtEl>
                                          <p:spTgt spid="124931">
                                            <p:txEl>
                                              <p:pRg st="5" end="5"/>
                                            </p:txEl>
                                          </p:spTgt>
                                        </p:tgtEl>
                                        <p:attrNameLst>
                                          <p:attrName>style.visibility</p:attrName>
                                        </p:attrNameLst>
                                      </p:cBhvr>
                                      <p:to>
                                        <p:strVal val="visible"/>
                                      </p:to>
                                    </p:set>
                                    <p:animEffect transition="in" filter="box(out)">
                                      <p:cBhvr>
                                        <p:cTn id="30" dur="500"/>
                                        <p:tgtEl>
                                          <p:spTgt spid="1249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24931">
                                            <p:txEl>
                                              <p:pRg st="6" end="6"/>
                                            </p:txEl>
                                          </p:spTgt>
                                        </p:tgtEl>
                                        <p:attrNameLst>
                                          <p:attrName>style.visibility</p:attrName>
                                        </p:attrNameLst>
                                      </p:cBhvr>
                                      <p:to>
                                        <p:strVal val="visible"/>
                                      </p:to>
                                    </p:set>
                                    <p:animEffect transition="in" filter="box(out)">
                                      <p:cBhvr>
                                        <p:cTn id="35" dur="500"/>
                                        <p:tgtEl>
                                          <p:spTgt spid="12493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
                                        </p:tgtEl>
                                      </p:cMediaNode>
                                    </p:audio>
                                  </p:sub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24931">
                                            <p:txEl>
                                              <p:pRg st="7" end="7"/>
                                            </p:txEl>
                                          </p:spTgt>
                                        </p:tgtEl>
                                        <p:attrNameLst>
                                          <p:attrName>style.visibility</p:attrName>
                                        </p:attrNameLst>
                                      </p:cBhvr>
                                      <p:to>
                                        <p:strVal val="visible"/>
                                      </p:to>
                                    </p:set>
                                    <p:animEffect transition="in" filter="box(out)">
                                      <p:cBhvr>
                                        <p:cTn id="40" dur="500"/>
                                        <p:tgtEl>
                                          <p:spTgt spid="124931">
                                            <p:txEl>
                                              <p:pRg st="7" end="7"/>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2"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3D5FDA-E136-BE44-BB9C-790DE67839A4}" type="slidenum">
              <a:rPr lang="en-US" smtClean="0">
                <a:latin typeface="Times New Roman" charset="0"/>
              </a:rPr>
              <a:pPr/>
              <a:t>116</a:t>
            </a:fld>
            <a:endParaRPr lang="en-US" smtClean="0">
              <a:latin typeface="Times New Roman" charset="0"/>
            </a:endParaRPr>
          </a:p>
        </p:txBody>
      </p:sp>
      <p:sp>
        <p:nvSpPr>
          <p:cNvPr id="134147" name="Rectangle 2"/>
          <p:cNvSpPr>
            <a:spLocks noGrp="1" noChangeArrowheads="1"/>
          </p:cNvSpPr>
          <p:nvPr>
            <p:ph type="title"/>
          </p:nvPr>
        </p:nvSpPr>
        <p:spPr>
          <a:xfrm>
            <a:off x="685800" y="381000"/>
            <a:ext cx="7772400" cy="1143000"/>
          </a:xfrm>
        </p:spPr>
        <p:txBody>
          <a:bodyPr/>
          <a:lstStyle/>
          <a:p>
            <a:pPr eaLnBrk="1" hangingPunct="1"/>
            <a:r>
              <a:rPr lang="en-US" dirty="0" smtClean="0"/>
              <a:t>Textbook </a:t>
            </a:r>
            <a:r>
              <a:rPr lang="en-US" dirty="0"/>
              <a:t>RSA Example</a:t>
            </a:r>
          </a:p>
        </p:txBody>
      </p:sp>
      <p:sp>
        <p:nvSpPr>
          <p:cNvPr id="189443" name="Rectangle 3"/>
          <p:cNvSpPr>
            <a:spLocks noGrp="1" noChangeArrowheads="1"/>
          </p:cNvSpPr>
          <p:nvPr>
            <p:ph type="body" idx="1"/>
          </p:nvPr>
        </p:nvSpPr>
        <p:spPr>
          <a:xfrm>
            <a:off x="685800" y="1676400"/>
            <a:ext cx="7772400" cy="4419600"/>
          </a:xfrm>
        </p:spPr>
        <p:txBody>
          <a:bodyPr/>
          <a:lstStyle/>
          <a:p>
            <a:pPr eaLnBrk="1" hangingPunct="1">
              <a:lnSpc>
                <a:spcPct val="80000"/>
              </a:lnSpc>
              <a:spcAft>
                <a:spcPts val="600"/>
              </a:spcAft>
            </a:pPr>
            <a:r>
              <a:rPr lang="en-US" sz="2800" b="1" dirty="0">
                <a:solidFill>
                  <a:schemeClr val="hlink"/>
                </a:solidFill>
              </a:rPr>
              <a:t>Public key:</a:t>
            </a:r>
            <a:r>
              <a:rPr lang="en-US" sz="2800" dirty="0"/>
              <a:t> </a:t>
            </a:r>
            <a:r>
              <a:rPr lang="en-US" sz="2800" dirty="0">
                <a:latin typeface="Times-Roman" charset="0"/>
              </a:rPr>
              <a:t>(N, </a:t>
            </a:r>
            <a:r>
              <a:rPr lang="en-US" sz="2800" dirty="0" err="1">
                <a:latin typeface="Times-Roman" charset="0"/>
              </a:rPr>
              <a:t>e</a:t>
            </a:r>
            <a:r>
              <a:rPr lang="en-US" sz="2800" dirty="0">
                <a:latin typeface="Times-Roman" charset="0"/>
              </a:rPr>
              <a:t>) = (33, 3)</a:t>
            </a:r>
            <a:r>
              <a:rPr lang="en-US" sz="2800" dirty="0"/>
              <a:t> </a:t>
            </a:r>
          </a:p>
          <a:p>
            <a:pPr eaLnBrk="1" hangingPunct="1">
              <a:lnSpc>
                <a:spcPct val="80000"/>
              </a:lnSpc>
              <a:spcAft>
                <a:spcPts val="600"/>
              </a:spcAft>
            </a:pPr>
            <a:r>
              <a:rPr lang="en-US" sz="2800" b="1" dirty="0">
                <a:solidFill>
                  <a:schemeClr val="hlink"/>
                </a:solidFill>
              </a:rPr>
              <a:t>Private key:</a:t>
            </a:r>
            <a:r>
              <a:rPr lang="en-US" sz="2800" dirty="0">
                <a:latin typeface="Times-Roman" charset="0"/>
              </a:rPr>
              <a:t> </a:t>
            </a:r>
            <a:r>
              <a:rPr lang="en-US" sz="2800" dirty="0" err="1">
                <a:latin typeface="Times-Roman" charset="0"/>
              </a:rPr>
              <a:t>d</a:t>
            </a:r>
            <a:r>
              <a:rPr lang="en-US" sz="2800" dirty="0">
                <a:latin typeface="Times-Roman" charset="0"/>
              </a:rPr>
              <a:t> = 7</a:t>
            </a:r>
            <a:endParaRPr lang="en-US" sz="2800" dirty="0"/>
          </a:p>
          <a:p>
            <a:pPr eaLnBrk="1" hangingPunct="1">
              <a:lnSpc>
                <a:spcPct val="80000"/>
              </a:lnSpc>
              <a:spcAft>
                <a:spcPts val="600"/>
              </a:spcAft>
            </a:pPr>
            <a:r>
              <a:rPr lang="en-US" sz="2800" dirty="0"/>
              <a:t>Suppose </a:t>
            </a:r>
            <a:r>
              <a:rPr lang="en-US" sz="2800" dirty="0" smtClean="0"/>
              <a:t>message to encrypt is </a:t>
            </a:r>
            <a:r>
              <a:rPr lang="en-US" sz="2800" dirty="0">
                <a:latin typeface="Times-Roman" charset="0"/>
              </a:rPr>
              <a:t>M = 8</a:t>
            </a:r>
            <a:endParaRPr lang="en-US" sz="2800" dirty="0"/>
          </a:p>
          <a:p>
            <a:pPr eaLnBrk="1" hangingPunct="1">
              <a:lnSpc>
                <a:spcPct val="80000"/>
              </a:lnSpc>
              <a:spcAft>
                <a:spcPts val="600"/>
              </a:spcAft>
            </a:pPr>
            <a:r>
              <a:rPr lang="en-US" sz="2800" dirty="0" err="1"/>
              <a:t>Ciphertext</a:t>
            </a:r>
            <a:r>
              <a:rPr lang="en-US" sz="2800" dirty="0"/>
              <a:t> </a:t>
            </a:r>
            <a:r>
              <a:rPr lang="en-US" sz="2800" dirty="0">
                <a:latin typeface="Times-Roman" charset="0"/>
              </a:rPr>
              <a:t>C</a:t>
            </a:r>
            <a:r>
              <a:rPr lang="en-US" sz="2800" dirty="0"/>
              <a:t> is computed as</a:t>
            </a:r>
          </a:p>
          <a:p>
            <a:pPr lvl="1" eaLnBrk="1" hangingPunct="1">
              <a:lnSpc>
                <a:spcPct val="80000"/>
              </a:lnSpc>
              <a:spcAft>
                <a:spcPts val="600"/>
              </a:spcAft>
              <a:buFontTx/>
              <a:buNone/>
            </a:pPr>
            <a:r>
              <a:rPr lang="en-US" sz="2400" dirty="0">
                <a:latin typeface="Times-Roman" charset="0"/>
              </a:rPr>
              <a:t>C = M</a:t>
            </a:r>
            <a:r>
              <a:rPr lang="en-US" sz="2400" baseline="30000" dirty="0">
                <a:latin typeface="Times-Roman" charset="0"/>
              </a:rPr>
              <a:t>e</a:t>
            </a:r>
            <a:r>
              <a:rPr lang="en-US" sz="2400" dirty="0"/>
              <a:t> </a:t>
            </a:r>
            <a:r>
              <a:rPr lang="en-US" sz="2400" dirty="0">
                <a:latin typeface="Times-Roman" charset="0"/>
              </a:rPr>
              <a:t>mod N = 8</a:t>
            </a:r>
            <a:r>
              <a:rPr lang="en-US" sz="2400" baseline="30000" dirty="0">
                <a:latin typeface="Times-Roman" charset="0"/>
              </a:rPr>
              <a:t>3</a:t>
            </a:r>
            <a:r>
              <a:rPr lang="en-US" sz="2400" dirty="0">
                <a:latin typeface="Times-Roman" charset="0"/>
              </a:rPr>
              <a:t> = 512</a:t>
            </a:r>
            <a:r>
              <a:rPr lang="en-US" sz="2400" dirty="0"/>
              <a:t> </a:t>
            </a:r>
            <a:r>
              <a:rPr lang="en-US" sz="2400" dirty="0">
                <a:latin typeface="Times-Roman" charset="0"/>
              </a:rPr>
              <a:t>= 17 mod</a:t>
            </a:r>
            <a:r>
              <a:rPr lang="en-US" sz="2400" dirty="0"/>
              <a:t> </a:t>
            </a:r>
            <a:r>
              <a:rPr lang="en-US" sz="2400" dirty="0">
                <a:latin typeface="Times-Roman" charset="0"/>
              </a:rPr>
              <a:t>33 </a:t>
            </a:r>
            <a:endParaRPr lang="en-US" sz="2400" dirty="0"/>
          </a:p>
          <a:p>
            <a:pPr eaLnBrk="1" hangingPunct="1">
              <a:lnSpc>
                <a:spcPct val="80000"/>
              </a:lnSpc>
              <a:spcAft>
                <a:spcPts val="600"/>
              </a:spcAft>
            </a:pPr>
            <a:r>
              <a:rPr lang="en-US" sz="2800" dirty="0"/>
              <a:t>Decrypt </a:t>
            </a:r>
            <a:r>
              <a:rPr lang="en-US" sz="2800" dirty="0">
                <a:latin typeface="Times-Roman" charset="0"/>
              </a:rPr>
              <a:t>C</a:t>
            </a:r>
            <a:r>
              <a:rPr lang="en-US" sz="2800" dirty="0"/>
              <a:t> to recover the message </a:t>
            </a:r>
            <a:r>
              <a:rPr lang="en-US" sz="2800" dirty="0">
                <a:latin typeface="Times-Roman" charset="0"/>
              </a:rPr>
              <a:t>M</a:t>
            </a:r>
            <a:r>
              <a:rPr lang="en-US" sz="2800" dirty="0"/>
              <a:t> by</a:t>
            </a:r>
          </a:p>
          <a:p>
            <a:pPr lvl="1" eaLnBrk="1" hangingPunct="1">
              <a:lnSpc>
                <a:spcPct val="80000"/>
              </a:lnSpc>
              <a:spcAft>
                <a:spcPts val="600"/>
              </a:spcAft>
              <a:buFontTx/>
              <a:buNone/>
            </a:pPr>
            <a:r>
              <a:rPr lang="en-US" sz="2400" dirty="0" smtClean="0">
                <a:latin typeface="Times-Roman" charset="0"/>
              </a:rPr>
              <a:t>M = C</a:t>
            </a:r>
            <a:r>
              <a:rPr lang="en-US" sz="2400" baseline="30000" dirty="0" smtClean="0">
                <a:latin typeface="Times-Roman" charset="0"/>
              </a:rPr>
              <a:t>d</a:t>
            </a:r>
            <a:r>
              <a:rPr lang="en-US" sz="2400" dirty="0" smtClean="0">
                <a:latin typeface="Times-Roman" charset="0"/>
              </a:rPr>
              <a:t> mod N = 17</a:t>
            </a:r>
            <a:r>
              <a:rPr lang="en-US" sz="2400" baseline="30000" dirty="0" smtClean="0">
                <a:latin typeface="Times-Roman" charset="0"/>
              </a:rPr>
              <a:t>7</a:t>
            </a:r>
            <a:r>
              <a:rPr lang="en-US" sz="2400" dirty="0" smtClean="0">
                <a:latin typeface="Times-Roman" charset="0"/>
              </a:rPr>
              <a:t> = 410,338,673 				= 12,434,505 </a:t>
            </a:r>
            <a:r>
              <a:rPr lang="en-US" sz="2400" dirty="0" smtClean="0">
                <a:latin typeface="Times-Roman" charset="0"/>
                <a:sym typeface="Symbol" charset="2"/>
              </a:rPr>
              <a:t> </a:t>
            </a:r>
            <a:r>
              <a:rPr lang="en-US" sz="2400" dirty="0" smtClean="0">
                <a:latin typeface="Times-Roman" charset="0"/>
              </a:rPr>
              <a:t>33 + 8 = 8 mod 33 </a:t>
            </a:r>
          </a:p>
          <a:p>
            <a:pPr eaLnBrk="1" hangingPunct="1">
              <a:lnSpc>
                <a:spcPct val="80000"/>
              </a:lnSpc>
              <a:spcAft>
                <a:spcPts val="600"/>
              </a:spcAft>
            </a:pPr>
            <a:r>
              <a:rPr lang="en-US" sz="2800" dirty="0" smtClean="0"/>
              <a:t>Why is this “textbook” RSA?</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189443">
                                            <p:txEl>
                                              <p:pRg st="4" end="4"/>
                                            </p:txEl>
                                          </p:spTgt>
                                        </p:tgtEl>
                                        <p:attrNameLst>
                                          <p:attrName>style.visibility</p:attrName>
                                        </p:attrNameLst>
                                      </p:cBhvr>
                                      <p:to>
                                        <p:strVal val="visible"/>
                                      </p:to>
                                    </p:set>
                                    <p:anim calcmode="lin" valueType="num">
                                      <p:cBhvr additive="base">
                                        <p:cTn id="29"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94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D493AB4-62AB-D144-AF8F-FEE35749BD3E}" type="slidenum">
              <a:rPr lang="en-US" smtClean="0">
                <a:latin typeface="Times New Roman" charset="0"/>
              </a:rPr>
              <a:pPr/>
              <a:t>117</a:t>
            </a:fld>
            <a:endParaRPr lang="en-US" smtClean="0">
              <a:latin typeface="Times New Roman" charset="0"/>
            </a:endParaRPr>
          </a:p>
        </p:txBody>
      </p:sp>
      <p:sp>
        <p:nvSpPr>
          <p:cNvPr id="135171" name="Rectangle 2"/>
          <p:cNvSpPr>
            <a:spLocks noGrp="1" noChangeArrowheads="1"/>
          </p:cNvSpPr>
          <p:nvPr>
            <p:ph type="title"/>
          </p:nvPr>
        </p:nvSpPr>
        <p:spPr>
          <a:xfrm>
            <a:off x="685800" y="304800"/>
            <a:ext cx="7772400" cy="1143000"/>
          </a:xfrm>
        </p:spPr>
        <p:txBody>
          <a:bodyPr/>
          <a:lstStyle/>
          <a:p>
            <a:pPr eaLnBrk="1" hangingPunct="1"/>
            <a:r>
              <a:rPr lang="en-US"/>
              <a:t>More Efficient RSA (1)</a:t>
            </a:r>
          </a:p>
        </p:txBody>
      </p:sp>
      <p:sp>
        <p:nvSpPr>
          <p:cNvPr id="220163" name="Rectangle 3"/>
          <p:cNvSpPr>
            <a:spLocks noGrp="1" noChangeArrowheads="1"/>
          </p:cNvSpPr>
          <p:nvPr>
            <p:ph type="body" idx="1"/>
          </p:nvPr>
        </p:nvSpPr>
        <p:spPr>
          <a:xfrm>
            <a:off x="685800" y="1524000"/>
            <a:ext cx="7696200" cy="4572000"/>
          </a:xfrm>
        </p:spPr>
        <p:txBody>
          <a:bodyPr/>
          <a:lstStyle/>
          <a:p>
            <a:pPr marL="533400" indent="-533400" eaLnBrk="1" hangingPunct="1">
              <a:lnSpc>
                <a:spcPct val="90000"/>
              </a:lnSpc>
            </a:pPr>
            <a:r>
              <a:rPr lang="en-US" sz="2800"/>
              <a:t>Modular exponentiation example</a:t>
            </a:r>
          </a:p>
          <a:p>
            <a:pPr marL="914400" lvl="1" indent="-457200" eaLnBrk="1" hangingPunct="1">
              <a:lnSpc>
                <a:spcPct val="90000"/>
              </a:lnSpc>
            </a:pPr>
            <a:r>
              <a:rPr lang="en-US" sz="1800"/>
              <a:t> </a:t>
            </a:r>
            <a:r>
              <a:rPr lang="en-US" sz="2000">
                <a:latin typeface="Times-Roman" charset="0"/>
              </a:rPr>
              <a:t>5</a:t>
            </a:r>
            <a:r>
              <a:rPr lang="en-US" sz="2000" baseline="30000">
                <a:latin typeface="Times-Roman" charset="0"/>
              </a:rPr>
              <a:t>20</a:t>
            </a:r>
            <a:r>
              <a:rPr lang="en-US" sz="2000">
                <a:latin typeface="Times-Roman" charset="0"/>
              </a:rPr>
              <a:t> = 95367431640625 = 25 mod 35</a:t>
            </a:r>
            <a:r>
              <a:rPr lang="en-US" sz="2400">
                <a:latin typeface="Times-Roman" charset="0"/>
              </a:rPr>
              <a:t> </a:t>
            </a:r>
          </a:p>
          <a:p>
            <a:pPr marL="533400" indent="-533400" eaLnBrk="1" hangingPunct="1">
              <a:lnSpc>
                <a:spcPct val="90000"/>
              </a:lnSpc>
            </a:pPr>
            <a:r>
              <a:rPr lang="en-US" sz="2800"/>
              <a:t>A better way: </a:t>
            </a:r>
            <a:r>
              <a:rPr lang="en-US" sz="2800" b="1">
                <a:solidFill>
                  <a:schemeClr val="hlink"/>
                </a:solidFill>
              </a:rPr>
              <a:t>repeated squaring</a:t>
            </a:r>
            <a:r>
              <a:rPr lang="en-US" sz="2800"/>
              <a:t> </a:t>
            </a:r>
          </a:p>
          <a:p>
            <a:pPr marL="914400" lvl="1" indent="-457200" eaLnBrk="1" hangingPunct="1">
              <a:lnSpc>
                <a:spcPct val="90000"/>
              </a:lnSpc>
              <a:buFont typeface="Times" charset="0"/>
              <a:buChar char="o"/>
            </a:pPr>
            <a:r>
              <a:rPr lang="en-US" sz="2000">
                <a:latin typeface="Times-Roman" charset="0"/>
              </a:rPr>
              <a:t>20 = 10100 base 2</a:t>
            </a:r>
          </a:p>
          <a:p>
            <a:pPr marL="914400" lvl="1" indent="-457200" eaLnBrk="1" hangingPunct="1">
              <a:lnSpc>
                <a:spcPct val="90000"/>
              </a:lnSpc>
              <a:buFont typeface="Times" charset="0"/>
              <a:buChar char="o"/>
            </a:pPr>
            <a:r>
              <a:rPr lang="en-US" sz="2000">
                <a:latin typeface="Times-Roman" charset="0"/>
              </a:rPr>
              <a:t>(1, 10, 101, 1010, 10100) = (1, 2, 5, 10, 20)</a:t>
            </a:r>
          </a:p>
          <a:p>
            <a:pPr marL="914400" lvl="1" indent="-457200" eaLnBrk="1" hangingPunct="1">
              <a:lnSpc>
                <a:spcPct val="90000"/>
              </a:lnSpc>
              <a:buFont typeface="Times" charset="0"/>
              <a:buChar char="o"/>
            </a:pPr>
            <a:r>
              <a:rPr lang="en-US" sz="2000">
                <a:latin typeface="Times-Roman" charset="0"/>
              </a:rPr>
              <a:t>Note that 2 = 1</a:t>
            </a:r>
            <a:r>
              <a:rPr lang="en-US" sz="2000">
                <a:latin typeface="Times-Roman" charset="0"/>
                <a:sym typeface="Symbol" charset="2"/>
              </a:rPr>
              <a:t></a:t>
            </a:r>
            <a:r>
              <a:rPr lang="en-US" sz="2000">
                <a:latin typeface="Times-Roman" charset="0"/>
              </a:rPr>
              <a:t> 2, 5 = 2 </a:t>
            </a:r>
            <a:r>
              <a:rPr lang="en-US" sz="2000">
                <a:latin typeface="Times-Roman" charset="0"/>
                <a:sym typeface="Symbol" charset="2"/>
              </a:rPr>
              <a:t></a:t>
            </a:r>
            <a:r>
              <a:rPr lang="en-US" sz="2000">
                <a:latin typeface="Times-Roman" charset="0"/>
              </a:rPr>
              <a:t> 2 + 1, 10 = 2 </a:t>
            </a:r>
            <a:r>
              <a:rPr lang="en-US" sz="2000">
                <a:latin typeface="Times-Roman" charset="0"/>
                <a:sym typeface="Symbol" charset="2"/>
              </a:rPr>
              <a:t></a:t>
            </a:r>
            <a:r>
              <a:rPr lang="en-US" sz="2000">
                <a:latin typeface="Times-Roman" charset="0"/>
              </a:rPr>
              <a:t> 5, 20 = 2 </a:t>
            </a:r>
            <a:r>
              <a:rPr lang="en-US" sz="2000">
                <a:latin typeface="Times-Roman" charset="0"/>
                <a:sym typeface="Symbol" charset="2"/>
              </a:rPr>
              <a:t></a:t>
            </a:r>
            <a:r>
              <a:rPr lang="en-US" sz="2000">
                <a:latin typeface="Times-Roman" charset="0"/>
              </a:rPr>
              <a:t> 10</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1</a:t>
            </a:r>
            <a:r>
              <a:rPr lang="en-US" sz="2000">
                <a:latin typeface="Times-Roman" charset="0"/>
              </a:rPr>
              <a:t>= 5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2</a:t>
            </a:r>
            <a:r>
              <a:rPr lang="en-US" sz="2000">
                <a:latin typeface="Times-Roman" charset="0"/>
              </a:rPr>
              <a:t>= (5</a:t>
            </a:r>
            <a:r>
              <a:rPr lang="en-US" sz="2000" baseline="30000">
                <a:latin typeface="Times-Roman" charset="0"/>
              </a:rPr>
              <a:t>1</a:t>
            </a:r>
            <a:r>
              <a:rPr lang="en-US" sz="2000">
                <a:latin typeface="Times-Roman" charset="0"/>
              </a:rPr>
              <a:t>)</a:t>
            </a:r>
            <a:r>
              <a:rPr lang="en-US" sz="2000" baseline="30000">
                <a:latin typeface="Times-Roman" charset="0"/>
              </a:rPr>
              <a:t>2</a:t>
            </a:r>
            <a:r>
              <a:rPr lang="en-US" sz="2000">
                <a:latin typeface="Times-Roman" charset="0"/>
              </a:rPr>
              <a:t> = 5</a:t>
            </a:r>
            <a:r>
              <a:rPr lang="en-US" sz="2000" baseline="30000">
                <a:latin typeface="Times-Roman" charset="0"/>
              </a:rPr>
              <a:t>2</a:t>
            </a:r>
            <a:r>
              <a:rPr lang="en-US" sz="2000">
                <a:latin typeface="Times-Roman" charset="0"/>
              </a:rPr>
              <a:t> = 25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5</a:t>
            </a:r>
            <a:r>
              <a:rPr lang="en-US" sz="2000">
                <a:latin typeface="Times-Roman" charset="0"/>
              </a:rPr>
              <a:t>= (5</a:t>
            </a:r>
            <a:r>
              <a:rPr lang="en-US" sz="2000" baseline="30000">
                <a:latin typeface="Times-Roman" charset="0"/>
              </a:rPr>
              <a:t>2</a:t>
            </a:r>
            <a:r>
              <a:rPr lang="en-US" sz="2000">
                <a:latin typeface="Times-Roman" charset="0"/>
              </a:rPr>
              <a:t>)</a:t>
            </a:r>
            <a:r>
              <a:rPr lang="en-US" sz="2000" baseline="30000">
                <a:latin typeface="Times-Roman" charset="0"/>
              </a:rPr>
              <a:t>2</a:t>
            </a:r>
            <a:r>
              <a:rPr lang="en-US" sz="2000">
                <a:latin typeface="Times-Roman" charset="0"/>
              </a:rPr>
              <a:t> </a:t>
            </a:r>
            <a:r>
              <a:rPr lang="en-US" sz="2000">
                <a:latin typeface="Times-Roman" charset="0"/>
                <a:sym typeface="Symbol" charset="2"/>
              </a:rPr>
              <a:t> </a:t>
            </a:r>
            <a:r>
              <a:rPr lang="en-US" sz="2000">
                <a:latin typeface="Times-Roman" charset="0"/>
              </a:rPr>
              <a:t>5</a:t>
            </a:r>
            <a:r>
              <a:rPr lang="en-US" sz="2000" baseline="30000">
                <a:latin typeface="Times-Roman" charset="0"/>
              </a:rPr>
              <a:t>1</a:t>
            </a:r>
            <a:r>
              <a:rPr lang="en-US" sz="2000">
                <a:latin typeface="Times-Roman" charset="0"/>
              </a:rPr>
              <a:t> = 25</a:t>
            </a:r>
            <a:r>
              <a:rPr lang="en-US" sz="2000" baseline="30000">
                <a:latin typeface="Times-Roman" charset="0"/>
              </a:rPr>
              <a:t>2</a:t>
            </a:r>
            <a:r>
              <a:rPr lang="en-US" sz="2000">
                <a:latin typeface="Times-Roman" charset="0"/>
              </a:rPr>
              <a:t> </a:t>
            </a:r>
            <a:r>
              <a:rPr lang="en-US" sz="2000">
                <a:latin typeface="Times-Roman" charset="0"/>
                <a:sym typeface="Symbol" charset="2"/>
              </a:rPr>
              <a:t> </a:t>
            </a:r>
            <a:r>
              <a:rPr lang="en-US" sz="2000">
                <a:latin typeface="Times-Roman" charset="0"/>
              </a:rPr>
              <a:t>5 = 3125 = 10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10</a:t>
            </a:r>
            <a:r>
              <a:rPr lang="en-US" sz="2000">
                <a:latin typeface="Times-Roman" charset="0"/>
              </a:rPr>
              <a:t> = (5</a:t>
            </a:r>
            <a:r>
              <a:rPr lang="en-US" sz="2000" baseline="30000">
                <a:latin typeface="Times-Roman" charset="0"/>
              </a:rPr>
              <a:t>5</a:t>
            </a:r>
            <a:r>
              <a:rPr lang="en-US" sz="2000">
                <a:latin typeface="Times-Roman" charset="0"/>
              </a:rPr>
              <a:t>)</a:t>
            </a:r>
            <a:r>
              <a:rPr lang="en-US" sz="2000" baseline="30000">
                <a:latin typeface="Times-Roman" charset="0"/>
              </a:rPr>
              <a:t>2</a:t>
            </a:r>
            <a:r>
              <a:rPr lang="en-US" sz="2000">
                <a:latin typeface="Times-Roman" charset="0"/>
              </a:rPr>
              <a:t> = 10</a:t>
            </a:r>
            <a:r>
              <a:rPr lang="en-US" sz="2000" baseline="30000">
                <a:latin typeface="Times-Roman" charset="0"/>
              </a:rPr>
              <a:t>2</a:t>
            </a:r>
            <a:r>
              <a:rPr lang="en-US" sz="2000">
                <a:latin typeface="Times-Roman" charset="0"/>
              </a:rPr>
              <a:t> = 100 = 30 mod 35</a:t>
            </a:r>
          </a:p>
          <a:p>
            <a:pPr marL="914400" lvl="1" indent="-457200" eaLnBrk="1" hangingPunct="1">
              <a:lnSpc>
                <a:spcPct val="90000"/>
              </a:lnSpc>
              <a:buFont typeface="Times" charset="0"/>
              <a:buChar char="o"/>
            </a:pPr>
            <a:r>
              <a:rPr lang="en-US" sz="2000">
                <a:latin typeface="Times-Roman" charset="0"/>
              </a:rPr>
              <a:t>5</a:t>
            </a:r>
            <a:r>
              <a:rPr lang="en-US" sz="2000" baseline="30000">
                <a:latin typeface="Times-Roman" charset="0"/>
              </a:rPr>
              <a:t>20</a:t>
            </a:r>
            <a:r>
              <a:rPr lang="en-US" sz="2000">
                <a:latin typeface="Times-Roman" charset="0"/>
              </a:rPr>
              <a:t> = (5</a:t>
            </a:r>
            <a:r>
              <a:rPr lang="en-US" sz="2000" baseline="30000">
                <a:latin typeface="Times-Roman" charset="0"/>
              </a:rPr>
              <a:t>10</a:t>
            </a:r>
            <a:r>
              <a:rPr lang="en-US" sz="2000">
                <a:latin typeface="Times-Roman" charset="0"/>
              </a:rPr>
              <a:t>)</a:t>
            </a:r>
            <a:r>
              <a:rPr lang="en-US" sz="2000" baseline="30000">
                <a:latin typeface="Times-Roman" charset="0"/>
              </a:rPr>
              <a:t>2</a:t>
            </a:r>
            <a:r>
              <a:rPr lang="en-US" sz="2000">
                <a:latin typeface="Times-Roman" charset="0"/>
              </a:rPr>
              <a:t> = 30</a:t>
            </a:r>
            <a:r>
              <a:rPr lang="en-US" sz="2000" baseline="30000">
                <a:latin typeface="Times-Roman" charset="0"/>
              </a:rPr>
              <a:t>2</a:t>
            </a:r>
            <a:r>
              <a:rPr lang="en-US" sz="2000">
                <a:latin typeface="Times-Roman" charset="0"/>
              </a:rPr>
              <a:t> = 900 = 25 mod 35</a:t>
            </a:r>
          </a:p>
          <a:p>
            <a:pPr marL="533400" indent="-533400" eaLnBrk="1" hangingPunct="1">
              <a:lnSpc>
                <a:spcPct val="90000"/>
              </a:lnSpc>
            </a:pPr>
            <a:r>
              <a:rPr lang="en-US" sz="2800"/>
              <a:t>No huge numbers and it’s efficient!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box(out)">
                                      <p:cBhvr>
                                        <p:cTn id="7" dur="500"/>
                                        <p:tgtEl>
                                          <p:spTgt spid="220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0163">
                                            <p:txEl>
                                              <p:pRg st="1" end="1"/>
                                            </p:txEl>
                                          </p:spTgt>
                                        </p:tgtEl>
                                        <p:attrNameLst>
                                          <p:attrName>style.visibility</p:attrName>
                                        </p:attrNameLst>
                                      </p:cBhvr>
                                      <p:to>
                                        <p:strVal val="visible"/>
                                      </p:to>
                                    </p:set>
                                    <p:animEffect transition="in" filter="box(out)">
                                      <p:cBhvr>
                                        <p:cTn id="12" dur="500"/>
                                        <p:tgtEl>
                                          <p:spTgt spid="220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0163">
                                            <p:txEl>
                                              <p:pRg st="2" end="2"/>
                                            </p:txEl>
                                          </p:spTgt>
                                        </p:tgtEl>
                                        <p:attrNameLst>
                                          <p:attrName>style.visibility</p:attrName>
                                        </p:attrNameLst>
                                      </p:cBhvr>
                                      <p:to>
                                        <p:strVal val="visible"/>
                                      </p:to>
                                    </p:set>
                                    <p:animEffect transition="in" filter="box(out)">
                                      <p:cBhvr>
                                        <p:cTn id="17" dur="500"/>
                                        <p:tgtEl>
                                          <p:spTgt spid="220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0163">
                                            <p:txEl>
                                              <p:pRg st="3" end="3"/>
                                            </p:txEl>
                                          </p:spTgt>
                                        </p:tgtEl>
                                        <p:attrNameLst>
                                          <p:attrName>style.visibility</p:attrName>
                                        </p:attrNameLst>
                                      </p:cBhvr>
                                      <p:to>
                                        <p:strVal val="visible"/>
                                      </p:to>
                                    </p:set>
                                    <p:animEffect transition="in" filter="box(out)">
                                      <p:cBhvr>
                                        <p:cTn id="22" dur="500"/>
                                        <p:tgtEl>
                                          <p:spTgt spid="220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0163">
                                            <p:txEl>
                                              <p:pRg st="4" end="4"/>
                                            </p:txEl>
                                          </p:spTgt>
                                        </p:tgtEl>
                                        <p:attrNameLst>
                                          <p:attrName>style.visibility</p:attrName>
                                        </p:attrNameLst>
                                      </p:cBhvr>
                                      <p:to>
                                        <p:strVal val="visible"/>
                                      </p:to>
                                    </p:set>
                                    <p:animEffect transition="in" filter="box(out)">
                                      <p:cBhvr>
                                        <p:cTn id="27" dur="500"/>
                                        <p:tgtEl>
                                          <p:spTgt spid="220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0163">
                                            <p:txEl>
                                              <p:pRg st="5" end="5"/>
                                            </p:txEl>
                                          </p:spTgt>
                                        </p:tgtEl>
                                        <p:attrNameLst>
                                          <p:attrName>style.visibility</p:attrName>
                                        </p:attrNameLst>
                                      </p:cBhvr>
                                      <p:to>
                                        <p:strVal val="visible"/>
                                      </p:to>
                                    </p:set>
                                    <p:animEffect transition="in" filter="box(out)">
                                      <p:cBhvr>
                                        <p:cTn id="32" dur="500"/>
                                        <p:tgtEl>
                                          <p:spTgt spid="2201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0163">
                                            <p:txEl>
                                              <p:pRg st="6" end="6"/>
                                            </p:txEl>
                                          </p:spTgt>
                                        </p:tgtEl>
                                        <p:attrNameLst>
                                          <p:attrName>style.visibility</p:attrName>
                                        </p:attrNameLst>
                                      </p:cBhvr>
                                      <p:to>
                                        <p:strVal val="visible"/>
                                      </p:to>
                                    </p:set>
                                    <p:animEffect transition="in" filter="box(out)">
                                      <p:cBhvr>
                                        <p:cTn id="37" dur="500"/>
                                        <p:tgtEl>
                                          <p:spTgt spid="2201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0163">
                                            <p:txEl>
                                              <p:pRg st="7" end="7"/>
                                            </p:txEl>
                                          </p:spTgt>
                                        </p:tgtEl>
                                        <p:attrNameLst>
                                          <p:attrName>style.visibility</p:attrName>
                                        </p:attrNameLst>
                                      </p:cBhvr>
                                      <p:to>
                                        <p:strVal val="visible"/>
                                      </p:to>
                                    </p:set>
                                    <p:animEffect transition="in" filter="box(out)">
                                      <p:cBhvr>
                                        <p:cTn id="42" dur="500"/>
                                        <p:tgtEl>
                                          <p:spTgt spid="2201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20163">
                                            <p:txEl>
                                              <p:pRg st="8" end="8"/>
                                            </p:txEl>
                                          </p:spTgt>
                                        </p:tgtEl>
                                        <p:attrNameLst>
                                          <p:attrName>style.visibility</p:attrName>
                                        </p:attrNameLst>
                                      </p:cBhvr>
                                      <p:to>
                                        <p:strVal val="visible"/>
                                      </p:to>
                                    </p:set>
                                    <p:animEffect transition="in" filter="box(out)">
                                      <p:cBhvr>
                                        <p:cTn id="47" dur="500"/>
                                        <p:tgtEl>
                                          <p:spTgt spid="2201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20163">
                                            <p:txEl>
                                              <p:pRg st="9" end="9"/>
                                            </p:txEl>
                                          </p:spTgt>
                                        </p:tgtEl>
                                        <p:attrNameLst>
                                          <p:attrName>style.visibility</p:attrName>
                                        </p:attrNameLst>
                                      </p:cBhvr>
                                      <p:to>
                                        <p:strVal val="visible"/>
                                      </p:to>
                                    </p:set>
                                    <p:animEffect transition="in" filter="box(out)">
                                      <p:cBhvr>
                                        <p:cTn id="52" dur="500"/>
                                        <p:tgtEl>
                                          <p:spTgt spid="2201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220163">
                                            <p:txEl>
                                              <p:pRg st="10" end="10"/>
                                            </p:txEl>
                                          </p:spTgt>
                                        </p:tgtEl>
                                        <p:attrNameLst>
                                          <p:attrName>style.visibility</p:attrName>
                                        </p:attrNameLst>
                                      </p:cBhvr>
                                      <p:to>
                                        <p:strVal val="visible"/>
                                      </p:to>
                                    </p:set>
                                    <p:animEffect transition="in" filter="box(out)">
                                      <p:cBhvr>
                                        <p:cTn id="57" dur="500"/>
                                        <p:tgtEl>
                                          <p:spTgt spid="2201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20163">
                                            <p:txEl>
                                              <p:pRg st="11" end="11"/>
                                            </p:txEl>
                                          </p:spTgt>
                                        </p:tgtEl>
                                        <p:attrNameLst>
                                          <p:attrName>style.visibility</p:attrName>
                                        </p:attrNameLst>
                                      </p:cBhvr>
                                      <p:to>
                                        <p:strVal val="visible"/>
                                      </p:to>
                                    </p:set>
                                    <p:animEffect transition="in" filter="box(out)">
                                      <p:cBhvr>
                                        <p:cTn id="62" dur="500"/>
                                        <p:tgtEl>
                                          <p:spTgt spid="220163">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bldLvl="2"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C7B845-0129-6042-9982-892383FA3096}" type="slidenum">
              <a:rPr lang="en-US" smtClean="0">
                <a:latin typeface="Times New Roman" charset="0"/>
              </a:rPr>
              <a:pPr/>
              <a:t>118</a:t>
            </a:fld>
            <a:endParaRPr lang="en-US" smtClean="0">
              <a:latin typeface="Times New Roman" charset="0"/>
            </a:endParaRPr>
          </a:p>
        </p:txBody>
      </p:sp>
      <p:sp>
        <p:nvSpPr>
          <p:cNvPr id="136195" name="Rectangle 2"/>
          <p:cNvSpPr>
            <a:spLocks noGrp="1" noChangeArrowheads="1"/>
          </p:cNvSpPr>
          <p:nvPr>
            <p:ph type="title"/>
          </p:nvPr>
        </p:nvSpPr>
        <p:spPr/>
        <p:txBody>
          <a:bodyPr/>
          <a:lstStyle/>
          <a:p>
            <a:pPr eaLnBrk="1" hangingPunct="1"/>
            <a:r>
              <a:rPr lang="en-US"/>
              <a:t>More Efficient RSA (2)</a:t>
            </a:r>
          </a:p>
        </p:txBody>
      </p:sp>
      <p:sp>
        <p:nvSpPr>
          <p:cNvPr id="485379" name="Rectangle 3"/>
          <p:cNvSpPr>
            <a:spLocks noGrp="1" noChangeArrowheads="1"/>
          </p:cNvSpPr>
          <p:nvPr>
            <p:ph type="body" idx="1"/>
          </p:nvPr>
        </p:nvSpPr>
        <p:spPr>
          <a:xfrm>
            <a:off x="609600" y="1752600"/>
            <a:ext cx="8153400" cy="4267200"/>
          </a:xfrm>
        </p:spPr>
        <p:txBody>
          <a:bodyPr/>
          <a:lstStyle/>
          <a:p>
            <a:pPr eaLnBrk="1" hangingPunct="1">
              <a:lnSpc>
                <a:spcPct val="90000"/>
              </a:lnSpc>
              <a:spcAft>
                <a:spcPts val="600"/>
              </a:spcAft>
            </a:pPr>
            <a:r>
              <a:rPr lang="en-US" sz="2800" dirty="0" smtClean="0"/>
              <a:t>Use </a:t>
            </a:r>
            <a:r>
              <a:rPr lang="en-US" sz="2800" b="1" dirty="0" err="1">
                <a:solidFill>
                  <a:schemeClr val="hlink"/>
                </a:solidFill>
                <a:latin typeface="Times-Roman" charset="0"/>
              </a:rPr>
              <a:t>e</a:t>
            </a:r>
            <a:r>
              <a:rPr lang="en-US" sz="2800" b="1" dirty="0">
                <a:solidFill>
                  <a:schemeClr val="hlink"/>
                </a:solidFill>
                <a:latin typeface="Times-Roman" charset="0"/>
              </a:rPr>
              <a:t> = 3</a:t>
            </a:r>
            <a:r>
              <a:rPr lang="en-US" sz="2800" dirty="0"/>
              <a:t> for all users (but not same </a:t>
            </a:r>
            <a:r>
              <a:rPr lang="en-US" sz="2800" dirty="0">
                <a:latin typeface="Times-Roman" charset="0"/>
              </a:rPr>
              <a:t>N</a:t>
            </a:r>
            <a:r>
              <a:rPr lang="en-US" sz="2800" dirty="0"/>
              <a:t> or </a:t>
            </a:r>
            <a:r>
              <a:rPr lang="en-US" sz="2800" dirty="0" err="1">
                <a:latin typeface="Times-Roman" charset="0"/>
              </a:rPr>
              <a:t>d</a:t>
            </a:r>
            <a:r>
              <a:rPr lang="en-US" sz="2800" dirty="0"/>
              <a:t>)</a:t>
            </a:r>
            <a:r>
              <a:rPr lang="en-US" sz="2800" dirty="0">
                <a:latin typeface="Times-Roman" charset="0"/>
              </a:rPr>
              <a:t> </a:t>
            </a:r>
          </a:p>
          <a:p>
            <a:pPr lvl="1" eaLnBrk="1" hangingPunct="1">
              <a:lnSpc>
                <a:spcPct val="90000"/>
              </a:lnSpc>
              <a:spcAft>
                <a:spcPts val="600"/>
              </a:spcAft>
              <a:buFontTx/>
              <a:buChar char="+"/>
            </a:pPr>
            <a:r>
              <a:rPr lang="en-US" sz="2400" dirty="0"/>
              <a:t>Public key operations only require 2 multiplies</a:t>
            </a:r>
          </a:p>
          <a:p>
            <a:pPr lvl="1" eaLnBrk="1" hangingPunct="1">
              <a:lnSpc>
                <a:spcPct val="90000"/>
              </a:lnSpc>
              <a:spcAft>
                <a:spcPts val="600"/>
              </a:spcAft>
            </a:pPr>
            <a:r>
              <a:rPr lang="en-US" sz="2400" dirty="0"/>
              <a:t>Private key operations remain expensive</a:t>
            </a:r>
          </a:p>
          <a:p>
            <a:pPr lvl="1" eaLnBrk="1" hangingPunct="1">
              <a:lnSpc>
                <a:spcPct val="90000"/>
              </a:lnSpc>
              <a:spcAft>
                <a:spcPts val="600"/>
              </a:spcAft>
              <a:buFontTx/>
              <a:buChar char="-"/>
            </a:pPr>
            <a:r>
              <a:rPr lang="en-US" sz="2400" dirty="0"/>
              <a:t>If </a:t>
            </a:r>
            <a:r>
              <a:rPr lang="en-US" sz="2400" dirty="0">
                <a:latin typeface="Times-Roman" charset="0"/>
              </a:rPr>
              <a:t>M &lt; N</a:t>
            </a:r>
            <a:r>
              <a:rPr lang="en-US" sz="2400" baseline="30000" dirty="0">
                <a:latin typeface="Times-Roman" charset="0"/>
              </a:rPr>
              <a:t>1/3</a:t>
            </a:r>
            <a:r>
              <a:rPr lang="en-US" sz="2400" dirty="0"/>
              <a:t> then </a:t>
            </a:r>
            <a:r>
              <a:rPr lang="en-US" sz="2400" dirty="0">
                <a:latin typeface="Times-Roman" charset="0"/>
              </a:rPr>
              <a:t>C = M</a:t>
            </a:r>
            <a:r>
              <a:rPr lang="en-US" sz="2400" baseline="30000" dirty="0">
                <a:latin typeface="Times-Roman" charset="0"/>
              </a:rPr>
              <a:t>e</a:t>
            </a:r>
            <a:r>
              <a:rPr lang="en-US" sz="2400" dirty="0">
                <a:latin typeface="Times-Roman" charset="0"/>
              </a:rPr>
              <a:t> = M</a:t>
            </a:r>
            <a:r>
              <a:rPr lang="en-US" sz="2400" baseline="30000" dirty="0">
                <a:latin typeface="Times-Roman" charset="0"/>
              </a:rPr>
              <a:t>3</a:t>
            </a:r>
            <a:r>
              <a:rPr lang="en-US" sz="2400" dirty="0"/>
              <a:t> and </a:t>
            </a:r>
            <a:r>
              <a:rPr lang="en-US" sz="2400" b="1" dirty="0">
                <a:solidFill>
                  <a:schemeClr val="hlink"/>
                </a:solidFill>
              </a:rPr>
              <a:t>cube root attack</a:t>
            </a:r>
            <a:endParaRPr lang="en-US" sz="2400" dirty="0"/>
          </a:p>
          <a:p>
            <a:pPr lvl="1" eaLnBrk="1" hangingPunct="1">
              <a:lnSpc>
                <a:spcPct val="90000"/>
              </a:lnSpc>
              <a:spcAft>
                <a:spcPts val="600"/>
              </a:spcAft>
              <a:buFontTx/>
              <a:buChar char="-"/>
            </a:pPr>
            <a:r>
              <a:rPr lang="en-US" sz="2400" dirty="0"/>
              <a:t>For any </a:t>
            </a:r>
            <a:r>
              <a:rPr lang="en-US" sz="2400" dirty="0">
                <a:latin typeface="Times-Roman" charset="0"/>
              </a:rPr>
              <a:t>M</a:t>
            </a:r>
            <a:r>
              <a:rPr lang="en-US" sz="2400" dirty="0"/>
              <a:t>, if </a:t>
            </a:r>
            <a:r>
              <a:rPr lang="en-US" sz="2400" dirty="0">
                <a:latin typeface="Times-Roman" charset="0"/>
              </a:rPr>
              <a:t>C</a:t>
            </a:r>
            <a:r>
              <a:rPr lang="en-US" sz="2400" baseline="-25000" dirty="0">
                <a:latin typeface="Times-Roman" charset="0"/>
              </a:rPr>
              <a:t>1</a:t>
            </a:r>
            <a:r>
              <a:rPr lang="en-US" sz="2400" dirty="0">
                <a:latin typeface="Times-Roman" charset="0"/>
              </a:rPr>
              <a:t>, C</a:t>
            </a:r>
            <a:r>
              <a:rPr lang="en-US" sz="2400" baseline="-25000" dirty="0">
                <a:latin typeface="Times-Roman" charset="0"/>
              </a:rPr>
              <a:t>2</a:t>
            </a:r>
            <a:r>
              <a:rPr lang="en-US" sz="2400" dirty="0">
                <a:latin typeface="Times-Roman" charset="0"/>
              </a:rPr>
              <a:t>, C</a:t>
            </a:r>
            <a:r>
              <a:rPr lang="en-US" sz="2400" baseline="-25000" dirty="0">
                <a:latin typeface="Times-Roman" charset="0"/>
              </a:rPr>
              <a:t>3</a:t>
            </a:r>
            <a:r>
              <a:rPr lang="en-US" sz="2400" dirty="0"/>
              <a:t> sent to 3 users, cube root attack works (uses Chinese Remainder Theorem)</a:t>
            </a:r>
          </a:p>
          <a:p>
            <a:pPr eaLnBrk="1" hangingPunct="1">
              <a:lnSpc>
                <a:spcPct val="90000"/>
              </a:lnSpc>
              <a:spcAft>
                <a:spcPts val="600"/>
              </a:spcAft>
            </a:pPr>
            <a:r>
              <a:rPr lang="en-US" sz="2800" dirty="0"/>
              <a:t>Can prevent cube root attack </a:t>
            </a:r>
            <a:r>
              <a:rPr lang="en-US" sz="2800" dirty="0" smtClean="0"/>
              <a:t>by </a:t>
            </a:r>
            <a:r>
              <a:rPr lang="en-US" sz="2800" dirty="0"/>
              <a:t>padding message with random bits</a:t>
            </a:r>
          </a:p>
          <a:p>
            <a:pPr eaLnBrk="1" hangingPunct="1">
              <a:lnSpc>
                <a:spcPct val="90000"/>
              </a:lnSpc>
              <a:spcAft>
                <a:spcPts val="600"/>
              </a:spcAft>
            </a:pPr>
            <a:r>
              <a:rPr lang="en-US" sz="2800" dirty="0"/>
              <a:t>Note:</a:t>
            </a:r>
            <a:r>
              <a:rPr lang="en-US" sz="2800" dirty="0">
                <a:latin typeface="Times-Roman" charset="0"/>
              </a:rPr>
              <a:t> </a:t>
            </a:r>
            <a:r>
              <a:rPr lang="en-US" sz="2800" dirty="0" err="1">
                <a:latin typeface="Times-Roman" charset="0"/>
              </a:rPr>
              <a:t>e</a:t>
            </a:r>
            <a:r>
              <a:rPr lang="en-US" sz="2800" dirty="0">
                <a:latin typeface="Times-Roman" charset="0"/>
              </a:rPr>
              <a:t> = 2</a:t>
            </a:r>
            <a:r>
              <a:rPr lang="en-US" sz="2800" baseline="30000" dirty="0">
                <a:latin typeface="Times-Roman" charset="0"/>
              </a:rPr>
              <a:t>16</a:t>
            </a:r>
            <a:r>
              <a:rPr lang="en-US" sz="2800" dirty="0">
                <a:latin typeface="Times-Roman" charset="0"/>
              </a:rPr>
              <a:t> + 1</a:t>
            </a:r>
            <a:r>
              <a:rPr lang="en-US" sz="2800" dirty="0"/>
              <a:t> also used (“better” than </a:t>
            </a:r>
            <a:r>
              <a:rPr lang="en-US" sz="2800" dirty="0" err="1">
                <a:latin typeface="Times-Roman" charset="0"/>
              </a:rPr>
              <a:t>e</a:t>
            </a:r>
            <a:r>
              <a:rPr lang="en-US" sz="2800" dirty="0">
                <a:latin typeface="Times-Roman" charset="0"/>
              </a:rPr>
              <a:t> = 3</a:t>
            </a:r>
            <a:r>
              <a:rPr lang="en-US" sz="2800" dirty="0"/>
              <a:t>)</a:t>
            </a:r>
            <a:endParaRPr lang="en-US" sz="28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box(out)">
                                      <p:cBhvr>
                                        <p:cTn id="7" dur="500"/>
                                        <p:tgtEl>
                                          <p:spTgt spid="4853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box(out)">
                                      <p:cBhvr>
                                        <p:cTn id="12" dur="500"/>
                                        <p:tgtEl>
                                          <p:spTgt spid="4853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5379">
                                            <p:txEl>
                                              <p:pRg st="2" end="2"/>
                                            </p:txEl>
                                          </p:spTgt>
                                        </p:tgtEl>
                                        <p:attrNameLst>
                                          <p:attrName>style.visibility</p:attrName>
                                        </p:attrNameLst>
                                      </p:cBhvr>
                                      <p:to>
                                        <p:strVal val="visible"/>
                                      </p:to>
                                    </p:set>
                                    <p:animEffect transition="in" filter="box(out)">
                                      <p:cBhvr>
                                        <p:cTn id="17" dur="500"/>
                                        <p:tgtEl>
                                          <p:spTgt spid="48537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85379">
                                            <p:txEl>
                                              <p:pRg st="3" end="3"/>
                                            </p:txEl>
                                          </p:spTgt>
                                        </p:tgtEl>
                                        <p:attrNameLst>
                                          <p:attrName>style.visibility</p:attrName>
                                        </p:attrNameLst>
                                      </p:cBhvr>
                                      <p:to>
                                        <p:strVal val="visible"/>
                                      </p:to>
                                    </p:set>
                                    <p:animEffect transition="in" filter="box(out)">
                                      <p:cBhvr>
                                        <p:cTn id="22" dur="500"/>
                                        <p:tgtEl>
                                          <p:spTgt spid="48537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85379">
                                            <p:txEl>
                                              <p:pRg st="4" end="4"/>
                                            </p:txEl>
                                          </p:spTgt>
                                        </p:tgtEl>
                                        <p:attrNameLst>
                                          <p:attrName>style.visibility</p:attrName>
                                        </p:attrNameLst>
                                      </p:cBhvr>
                                      <p:to>
                                        <p:strVal val="visible"/>
                                      </p:to>
                                    </p:set>
                                    <p:animEffect transition="in" filter="box(out)">
                                      <p:cBhvr>
                                        <p:cTn id="27" dur="500"/>
                                        <p:tgtEl>
                                          <p:spTgt spid="48537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85379">
                                            <p:txEl>
                                              <p:pRg st="5" end="5"/>
                                            </p:txEl>
                                          </p:spTgt>
                                        </p:tgtEl>
                                        <p:attrNameLst>
                                          <p:attrName>style.visibility</p:attrName>
                                        </p:attrNameLst>
                                      </p:cBhvr>
                                      <p:to>
                                        <p:strVal val="visible"/>
                                      </p:to>
                                    </p:set>
                                    <p:animEffect transition="in" filter="box(out)">
                                      <p:cBhvr>
                                        <p:cTn id="32" dur="500"/>
                                        <p:tgtEl>
                                          <p:spTgt spid="48537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85379">
                                            <p:txEl>
                                              <p:pRg st="6" end="6"/>
                                            </p:txEl>
                                          </p:spTgt>
                                        </p:tgtEl>
                                        <p:attrNameLst>
                                          <p:attrName>style.visibility</p:attrName>
                                        </p:attrNameLst>
                                      </p:cBhvr>
                                      <p:to>
                                        <p:strVal val="visible"/>
                                      </p:to>
                                    </p:set>
                                    <p:animEffect transition="in" filter="box(out)">
                                      <p:cBhvr>
                                        <p:cTn id="37" dur="500"/>
                                        <p:tgtEl>
                                          <p:spTgt spid="48537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bldLvl="2"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B2B72FD-DE2C-AB4B-AB66-C030AC796EF0}" type="slidenum">
              <a:rPr lang="en-US" smtClean="0">
                <a:latin typeface="Times New Roman" charset="0"/>
              </a:rPr>
              <a:pPr/>
              <a:t>119</a:t>
            </a:fld>
            <a:endParaRPr lang="en-US" smtClean="0">
              <a:latin typeface="Times New Roman" charset="0"/>
            </a:endParaRPr>
          </a:p>
        </p:txBody>
      </p:sp>
      <p:sp>
        <p:nvSpPr>
          <p:cNvPr id="137219" name="Rectangle 2"/>
          <p:cNvSpPr>
            <a:spLocks noGrp="1" noChangeArrowheads="1"/>
          </p:cNvSpPr>
          <p:nvPr>
            <p:ph type="title"/>
          </p:nvPr>
        </p:nvSpPr>
        <p:spPr>
          <a:xfrm>
            <a:off x="685800" y="2057400"/>
            <a:ext cx="7772400" cy="1143000"/>
          </a:xfrm>
        </p:spPr>
        <p:txBody>
          <a:bodyPr/>
          <a:lstStyle/>
          <a:p>
            <a:pPr eaLnBrk="1" hangingPunct="1"/>
            <a:r>
              <a:rPr lang="en-US"/>
              <a:t>Diffie-Hellman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6D6B409-6BF7-A84E-AD23-1AB661362563}" type="slidenum">
              <a:rPr lang="en-US" smtClean="0">
                <a:latin typeface="Times New Roman" charset="0"/>
              </a:rPr>
              <a:pPr/>
              <a:t>12</a:t>
            </a:fld>
            <a:endParaRPr lang="en-US" smtClean="0">
              <a:latin typeface="Times New Roman" charset="0"/>
            </a:endParaRPr>
          </a:p>
        </p:txBody>
      </p:sp>
      <p:sp>
        <p:nvSpPr>
          <p:cNvPr id="25603" name="Rectangle 2"/>
          <p:cNvSpPr>
            <a:spLocks noGrp="1" noChangeArrowheads="1"/>
          </p:cNvSpPr>
          <p:nvPr>
            <p:ph type="title"/>
          </p:nvPr>
        </p:nvSpPr>
        <p:spPr>
          <a:xfrm>
            <a:off x="533400" y="609600"/>
            <a:ext cx="8153400" cy="1143000"/>
          </a:xfrm>
        </p:spPr>
        <p:txBody>
          <a:bodyPr/>
          <a:lstStyle/>
          <a:p>
            <a:pPr eaLnBrk="1" hangingPunct="1"/>
            <a:r>
              <a:rPr lang="en-US"/>
              <a:t>Cryptanalysis II: Be Clever</a:t>
            </a:r>
          </a:p>
        </p:txBody>
      </p:sp>
      <p:sp>
        <p:nvSpPr>
          <p:cNvPr id="25604" name="Rectangle 3"/>
          <p:cNvSpPr>
            <a:spLocks noGrp="1" noChangeArrowheads="1"/>
          </p:cNvSpPr>
          <p:nvPr>
            <p:ph type="body" idx="1"/>
          </p:nvPr>
        </p:nvSpPr>
        <p:spPr>
          <a:xfrm>
            <a:off x="685800" y="1828800"/>
            <a:ext cx="8153400" cy="4343400"/>
          </a:xfrm>
        </p:spPr>
        <p:txBody>
          <a:bodyPr/>
          <a:lstStyle/>
          <a:p>
            <a:pPr eaLnBrk="1" hangingPunct="1">
              <a:lnSpc>
                <a:spcPct val="90000"/>
              </a:lnSpc>
              <a:spcAft>
                <a:spcPts val="600"/>
              </a:spcAft>
            </a:pPr>
            <a:r>
              <a:rPr lang="en-US" sz="2800" dirty="0"/>
              <a:t>We know that a simple </a:t>
            </a:r>
            <a:r>
              <a:rPr lang="en-US" sz="2800" dirty="0" smtClean="0"/>
              <a:t>substitution </a:t>
            </a:r>
            <a:r>
              <a:rPr lang="en-US" sz="2800" dirty="0"/>
              <a:t>used</a:t>
            </a:r>
          </a:p>
          <a:p>
            <a:pPr eaLnBrk="1" hangingPunct="1">
              <a:lnSpc>
                <a:spcPct val="90000"/>
              </a:lnSpc>
              <a:spcAft>
                <a:spcPts val="600"/>
              </a:spcAft>
            </a:pPr>
            <a:r>
              <a:rPr lang="en-US" sz="2800" dirty="0"/>
              <a:t>But </a:t>
            </a:r>
            <a:r>
              <a:rPr lang="en-US" sz="2800" b="1" i="1" dirty="0"/>
              <a:t>not</a:t>
            </a:r>
            <a:r>
              <a:rPr lang="en-US" sz="2800" dirty="0"/>
              <a:t> necessarily a </a:t>
            </a:r>
            <a:r>
              <a:rPr lang="en-US" sz="2800" dirty="0" err="1" smtClean="0"/>
              <a:t>Ceasar’s</a:t>
            </a:r>
            <a:r>
              <a:rPr lang="en-US" sz="2800" dirty="0" smtClean="0"/>
              <a:t> cipher (shift)</a:t>
            </a:r>
          </a:p>
          <a:p>
            <a:pPr eaLnBrk="1" hangingPunct="1">
              <a:lnSpc>
                <a:spcPct val="90000"/>
              </a:lnSpc>
              <a:spcAft>
                <a:spcPts val="600"/>
              </a:spcAft>
            </a:pPr>
            <a:r>
              <a:rPr lang="en-US" sz="2800" dirty="0" smtClean="0"/>
              <a:t>Find </a:t>
            </a:r>
            <a:r>
              <a:rPr lang="en-US" sz="2800" dirty="0"/>
              <a:t>the key given</a:t>
            </a:r>
            <a:r>
              <a:rPr lang="en-US" sz="2800" dirty="0" smtClean="0"/>
              <a:t> the </a:t>
            </a:r>
            <a:r>
              <a:rPr lang="en-US" sz="2800" dirty="0" err="1" smtClean="0"/>
              <a:t>ciphertext</a:t>
            </a:r>
            <a:r>
              <a:rPr lang="en-US" sz="2800" dirty="0"/>
              <a:t>:</a:t>
            </a:r>
            <a:r>
              <a:rPr lang="en-US" sz="2800" dirty="0" smtClean="0"/>
              <a:t> </a:t>
            </a:r>
            <a:endParaRPr lang="en-US" sz="1100" dirty="0" smtClean="0"/>
          </a:p>
          <a:p>
            <a:pPr eaLnBrk="1" hangingPunct="1">
              <a:lnSpc>
                <a:spcPct val="90000"/>
              </a:lnSpc>
              <a:buFont typeface="Wingdings" charset="2"/>
              <a:buNone/>
            </a:pPr>
            <a:r>
              <a:rPr lang="en-US" sz="1800" dirty="0" smtClean="0">
                <a:solidFill>
                  <a:srgbClr val="FF0000"/>
                </a:solidFill>
              </a:rPr>
              <a:t>	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2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F6462A1-B021-7641-9D46-C8D10431E1B5}" type="slidenum">
              <a:rPr lang="en-US" smtClean="0">
                <a:latin typeface="Times New Roman" charset="0"/>
              </a:rPr>
              <a:pPr/>
              <a:t>120</a:t>
            </a:fld>
            <a:endParaRPr lang="en-US" smtClean="0">
              <a:latin typeface="Times New Roman" charset="0"/>
            </a:endParaRPr>
          </a:p>
        </p:txBody>
      </p:sp>
      <p:sp>
        <p:nvSpPr>
          <p:cNvPr id="138243" name="Rectangle 2"/>
          <p:cNvSpPr>
            <a:spLocks noGrp="1" noChangeArrowheads="1"/>
          </p:cNvSpPr>
          <p:nvPr>
            <p:ph type="title"/>
          </p:nvPr>
        </p:nvSpPr>
        <p:spPr>
          <a:xfrm>
            <a:off x="609600" y="609600"/>
            <a:ext cx="7924800" cy="1143000"/>
          </a:xfrm>
        </p:spPr>
        <p:txBody>
          <a:bodyPr/>
          <a:lstStyle/>
          <a:p>
            <a:pPr eaLnBrk="1" hangingPunct="1"/>
            <a:r>
              <a:rPr lang="en-US" dirty="0" err="1"/>
              <a:t>Diffie</a:t>
            </a:r>
            <a:r>
              <a:rPr lang="en-US" dirty="0"/>
              <a:t>-</a:t>
            </a:r>
            <a:r>
              <a:rPr lang="en-US" dirty="0" smtClean="0"/>
              <a:t>Hellman Key Exchange</a:t>
            </a:r>
            <a:endParaRPr lang="en-US" dirty="0"/>
          </a:p>
        </p:txBody>
      </p:sp>
      <p:sp>
        <p:nvSpPr>
          <p:cNvPr id="13824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dirty="0"/>
              <a:t>Invented by Williamson (GCHQ) and, independently, by D and H (Stanford)</a:t>
            </a:r>
          </a:p>
          <a:p>
            <a:pPr eaLnBrk="1" hangingPunct="1">
              <a:lnSpc>
                <a:spcPct val="90000"/>
              </a:lnSpc>
            </a:pPr>
            <a:r>
              <a:rPr lang="en-US" dirty="0"/>
              <a:t>A “key exchange” algorithm</a:t>
            </a:r>
          </a:p>
          <a:p>
            <a:pPr lvl="1" eaLnBrk="1" hangingPunct="1">
              <a:lnSpc>
                <a:spcPct val="90000"/>
              </a:lnSpc>
            </a:pPr>
            <a:r>
              <a:rPr lang="en-US" dirty="0"/>
              <a:t>Used to establish a shared symmetric key</a:t>
            </a:r>
          </a:p>
          <a:p>
            <a:pPr lvl="1" eaLnBrk="1" hangingPunct="1">
              <a:lnSpc>
                <a:spcPct val="90000"/>
              </a:lnSpc>
            </a:pPr>
            <a:r>
              <a:rPr lang="en-US" b="1" i="1" dirty="0"/>
              <a:t>Not</a:t>
            </a:r>
            <a:r>
              <a:rPr lang="en-US" dirty="0"/>
              <a:t> for encrypting or signing</a:t>
            </a:r>
          </a:p>
          <a:p>
            <a:pPr eaLnBrk="1" hangingPunct="1">
              <a:lnSpc>
                <a:spcPct val="90000"/>
              </a:lnSpc>
            </a:pPr>
            <a:r>
              <a:rPr lang="en-US" dirty="0"/>
              <a:t>Based on </a:t>
            </a:r>
            <a:r>
              <a:rPr lang="en-US" b="1" dirty="0">
                <a:solidFill>
                  <a:schemeClr val="hlink"/>
                </a:solidFill>
              </a:rPr>
              <a:t>discrete log</a:t>
            </a:r>
            <a:r>
              <a:rPr lang="en-US" dirty="0"/>
              <a:t> </a:t>
            </a:r>
            <a:r>
              <a:rPr lang="en-US" dirty="0" smtClean="0"/>
              <a:t>problem </a:t>
            </a:r>
            <a:endParaRPr lang="en-US" dirty="0"/>
          </a:p>
          <a:p>
            <a:pPr lvl="1" eaLnBrk="1" hangingPunct="1">
              <a:lnSpc>
                <a:spcPct val="90000"/>
              </a:lnSpc>
            </a:pPr>
            <a:r>
              <a:rPr lang="en-US" b="1" dirty="0" smtClean="0">
                <a:solidFill>
                  <a:schemeClr val="hlink"/>
                </a:solidFill>
              </a:rPr>
              <a:t>Given:</a:t>
            </a:r>
            <a:r>
              <a:rPr lang="en-US" dirty="0" smtClean="0"/>
              <a:t> </a:t>
            </a:r>
            <a:r>
              <a:rPr lang="en-US" dirty="0" err="1">
                <a:latin typeface="Times-Roman" charset="0"/>
              </a:rPr>
              <a:t>g</a:t>
            </a:r>
            <a:r>
              <a:rPr lang="en-US" dirty="0">
                <a:latin typeface="Times-Roman" charset="0"/>
              </a:rPr>
              <a:t>, </a:t>
            </a:r>
            <a:r>
              <a:rPr lang="en-US" dirty="0" err="1">
                <a:latin typeface="Times-Roman" charset="0"/>
              </a:rPr>
              <a:t>p</a:t>
            </a:r>
            <a:r>
              <a:rPr lang="en-US" dirty="0">
                <a:latin typeface="Times-Roman" charset="0"/>
              </a:rPr>
              <a:t>, </a:t>
            </a:r>
            <a:r>
              <a:rPr lang="en-US" dirty="0"/>
              <a:t>and </a:t>
            </a:r>
            <a:r>
              <a:rPr lang="en-US" dirty="0" err="1">
                <a:latin typeface="Times-Roman" charset="0"/>
              </a:rPr>
              <a:t>g</a:t>
            </a:r>
            <a:r>
              <a:rPr lang="en-US" baseline="30000" dirty="0" err="1">
                <a:latin typeface="Times-Roman" charset="0"/>
              </a:rPr>
              <a:t>k</a:t>
            </a:r>
            <a:r>
              <a:rPr lang="en-US" dirty="0">
                <a:latin typeface="Times-Roman" charset="0"/>
              </a:rPr>
              <a:t> mod </a:t>
            </a:r>
            <a:r>
              <a:rPr lang="en-US" dirty="0" err="1">
                <a:latin typeface="Times-Roman" charset="0"/>
              </a:rPr>
              <a:t>p</a:t>
            </a:r>
            <a:endParaRPr lang="en-US" dirty="0"/>
          </a:p>
          <a:p>
            <a:pPr lvl="1" eaLnBrk="1" hangingPunct="1">
              <a:lnSpc>
                <a:spcPct val="90000"/>
              </a:lnSpc>
            </a:pPr>
            <a:r>
              <a:rPr lang="en-US" b="1" dirty="0" smtClean="0">
                <a:solidFill>
                  <a:schemeClr val="hlink"/>
                </a:solidFill>
              </a:rPr>
              <a:t>Find:</a:t>
            </a:r>
            <a:r>
              <a:rPr lang="en-US" dirty="0" smtClean="0"/>
              <a:t> exponent </a:t>
            </a:r>
            <a:r>
              <a:rPr lang="en-US" dirty="0" err="1">
                <a:latin typeface="Times-Roman" charset="0"/>
              </a:rPr>
              <a:t>k</a:t>
            </a:r>
            <a:endParaRPr lang="en-US" dirty="0">
              <a:latin typeface="Times-Roman"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BCBE119-3185-5441-8A99-2801BE38C874}" type="slidenum">
              <a:rPr lang="en-US" smtClean="0">
                <a:latin typeface="Times New Roman" charset="0"/>
              </a:rPr>
              <a:pPr/>
              <a:t>121</a:t>
            </a:fld>
            <a:endParaRPr lang="en-US" smtClean="0">
              <a:latin typeface="Times New Roman" charset="0"/>
            </a:endParaRPr>
          </a:p>
        </p:txBody>
      </p:sp>
      <p:sp>
        <p:nvSpPr>
          <p:cNvPr id="139267" name="Rectangle 2"/>
          <p:cNvSpPr>
            <a:spLocks noGrp="1" noChangeArrowheads="1"/>
          </p:cNvSpPr>
          <p:nvPr>
            <p:ph type="title"/>
          </p:nvPr>
        </p:nvSpPr>
        <p:spPr/>
        <p:txBody>
          <a:bodyPr/>
          <a:lstStyle/>
          <a:p>
            <a:pPr eaLnBrk="1" hangingPunct="1"/>
            <a:r>
              <a:rPr lang="en-US" dirty="0" err="1"/>
              <a:t>Diffie</a:t>
            </a:r>
            <a:r>
              <a:rPr lang="en-US" dirty="0"/>
              <a:t>-Hellman</a:t>
            </a:r>
          </a:p>
        </p:txBody>
      </p:sp>
      <p:sp>
        <p:nvSpPr>
          <p:cNvPr id="139268" name="Rectangle 3"/>
          <p:cNvSpPr>
            <a:spLocks noGrp="1" noChangeArrowheads="1"/>
          </p:cNvSpPr>
          <p:nvPr>
            <p:ph type="body" idx="1"/>
          </p:nvPr>
        </p:nvSpPr>
        <p:spPr>
          <a:xfrm>
            <a:off x="533400" y="1828800"/>
            <a:ext cx="8153400" cy="4191000"/>
          </a:xfrm>
        </p:spPr>
        <p:txBody>
          <a:bodyPr/>
          <a:lstStyle/>
          <a:p>
            <a:pPr eaLnBrk="1" hangingPunct="1">
              <a:lnSpc>
                <a:spcPct val="90000"/>
              </a:lnSpc>
              <a:spcAft>
                <a:spcPts val="600"/>
              </a:spcAft>
            </a:pPr>
            <a:r>
              <a:rPr lang="en-US" sz="2800" dirty="0"/>
              <a:t>Let </a:t>
            </a:r>
            <a:r>
              <a:rPr lang="en-US" sz="2800" dirty="0" err="1">
                <a:latin typeface="Times-Roman" charset="0"/>
              </a:rPr>
              <a:t>p</a:t>
            </a:r>
            <a:r>
              <a:rPr lang="en-US" sz="2800" dirty="0"/>
              <a:t> be prime, let </a:t>
            </a:r>
            <a:r>
              <a:rPr lang="en-US" sz="2800" dirty="0" err="1">
                <a:latin typeface="Times-Roman" charset="0"/>
              </a:rPr>
              <a:t>g</a:t>
            </a:r>
            <a:r>
              <a:rPr lang="en-US" sz="2800" dirty="0"/>
              <a:t> be a </a:t>
            </a:r>
            <a:r>
              <a:rPr lang="en-US" sz="2800" b="1" dirty="0">
                <a:solidFill>
                  <a:schemeClr val="hlink"/>
                </a:solidFill>
              </a:rPr>
              <a:t>generator</a:t>
            </a:r>
            <a:r>
              <a:rPr lang="en-US" sz="2800" dirty="0"/>
              <a:t> </a:t>
            </a:r>
          </a:p>
          <a:p>
            <a:pPr lvl="1" eaLnBrk="1" hangingPunct="1">
              <a:lnSpc>
                <a:spcPct val="90000"/>
              </a:lnSpc>
              <a:spcAft>
                <a:spcPts val="600"/>
              </a:spcAft>
            </a:pPr>
            <a:r>
              <a:rPr lang="en-US" sz="2400" dirty="0"/>
              <a:t>For any </a:t>
            </a:r>
            <a:r>
              <a:rPr lang="en-US" sz="2400" dirty="0" err="1">
                <a:latin typeface="Times-Roman" charset="0"/>
              </a:rPr>
              <a:t>x</a:t>
            </a:r>
            <a:r>
              <a:rPr lang="en-US" sz="2400" dirty="0"/>
              <a:t> </a:t>
            </a:r>
            <a:r>
              <a:rPr lang="en-US" sz="2400" dirty="0" err="1">
                <a:sym typeface="Symbol" charset="2"/>
              </a:rPr>
              <a:t></a:t>
            </a:r>
            <a:r>
              <a:rPr lang="en-US" sz="2400" dirty="0"/>
              <a:t> </a:t>
            </a:r>
            <a:r>
              <a:rPr lang="en-US" sz="2400" dirty="0">
                <a:latin typeface="Times-Roman" charset="0"/>
              </a:rPr>
              <a:t>{1,2,…,p-1}</a:t>
            </a:r>
            <a:r>
              <a:rPr lang="en-US" sz="2400" dirty="0"/>
              <a:t> there is </a:t>
            </a:r>
            <a:r>
              <a:rPr lang="en-US" sz="2400" dirty="0" err="1">
                <a:latin typeface="Times-Roman" charset="0"/>
              </a:rPr>
              <a:t>n</a:t>
            </a:r>
            <a:r>
              <a:rPr lang="en-US" sz="2400" dirty="0"/>
              <a:t> </a:t>
            </a:r>
            <a:r>
              <a:rPr lang="en-US" sz="2400" dirty="0" err="1"/>
              <a:t>s.t</a:t>
            </a:r>
            <a:r>
              <a:rPr lang="en-US" sz="2400" dirty="0"/>
              <a:t>. </a:t>
            </a:r>
            <a:r>
              <a:rPr lang="en-US" sz="2400" dirty="0" err="1">
                <a:latin typeface="Times-Roman" charset="0"/>
              </a:rPr>
              <a:t>x</a:t>
            </a:r>
            <a:r>
              <a:rPr lang="en-US" sz="2400" dirty="0">
                <a:latin typeface="Times-Roman" charset="0"/>
              </a:rPr>
              <a:t> = </a:t>
            </a:r>
            <a:r>
              <a:rPr lang="en-US" sz="2400" dirty="0" err="1">
                <a:latin typeface="Times-Roman" charset="0"/>
              </a:rPr>
              <a:t>g</a:t>
            </a:r>
            <a:r>
              <a:rPr lang="en-US" sz="2400" baseline="30000" dirty="0" err="1">
                <a:latin typeface="Times-Roman" charset="0"/>
              </a:rPr>
              <a:t>n</a:t>
            </a:r>
            <a:r>
              <a:rPr lang="en-US" sz="2400" dirty="0">
                <a:latin typeface="Times-Roman" charset="0"/>
              </a:rPr>
              <a:t> mod </a:t>
            </a:r>
            <a:r>
              <a:rPr lang="en-US" sz="2400" dirty="0" err="1">
                <a:latin typeface="Times-Roman" charset="0"/>
              </a:rPr>
              <a:t>p</a:t>
            </a:r>
            <a:endParaRPr lang="en-US" sz="2400" dirty="0"/>
          </a:p>
          <a:p>
            <a:pPr eaLnBrk="1" hangingPunct="1">
              <a:lnSpc>
                <a:spcPct val="90000"/>
              </a:lnSpc>
              <a:spcAft>
                <a:spcPts val="600"/>
              </a:spcAft>
            </a:pPr>
            <a:r>
              <a:rPr lang="en-US" sz="2800" dirty="0"/>
              <a:t>Alice selects</a:t>
            </a:r>
            <a:r>
              <a:rPr lang="en-US" sz="2800" dirty="0" smtClean="0"/>
              <a:t> her private </a:t>
            </a:r>
            <a:r>
              <a:rPr lang="en-US" sz="2800" dirty="0"/>
              <a:t>value </a:t>
            </a:r>
            <a:r>
              <a:rPr lang="en-US" sz="2800" dirty="0">
                <a:latin typeface="Times-Roman" charset="0"/>
              </a:rPr>
              <a:t>a</a:t>
            </a:r>
            <a:endParaRPr lang="en-US" sz="2800" dirty="0"/>
          </a:p>
          <a:p>
            <a:pPr eaLnBrk="1" hangingPunct="1">
              <a:lnSpc>
                <a:spcPct val="90000"/>
              </a:lnSpc>
              <a:spcAft>
                <a:spcPts val="600"/>
              </a:spcAft>
            </a:pPr>
            <a:r>
              <a:rPr lang="en-US" sz="2800" dirty="0"/>
              <a:t>Bob selects</a:t>
            </a:r>
            <a:r>
              <a:rPr lang="en-US" sz="2800" dirty="0" smtClean="0"/>
              <a:t> his private </a:t>
            </a:r>
            <a:r>
              <a:rPr lang="en-US" sz="2800" dirty="0"/>
              <a:t>value </a:t>
            </a:r>
            <a:r>
              <a:rPr lang="en-US" sz="2800" dirty="0" err="1">
                <a:latin typeface="Times-Roman" charset="0"/>
              </a:rPr>
              <a:t>b</a:t>
            </a:r>
            <a:endParaRPr lang="en-US" sz="2800" dirty="0"/>
          </a:p>
          <a:p>
            <a:pPr eaLnBrk="1" hangingPunct="1">
              <a:lnSpc>
                <a:spcPct val="90000"/>
              </a:lnSpc>
              <a:spcAft>
                <a:spcPts val="600"/>
              </a:spcAft>
            </a:pPr>
            <a:r>
              <a:rPr lang="en-US" sz="2800" dirty="0"/>
              <a:t>Alice sends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to Bob</a:t>
            </a:r>
          </a:p>
          <a:p>
            <a:pPr eaLnBrk="1" hangingPunct="1">
              <a:lnSpc>
                <a:spcPct val="90000"/>
              </a:lnSpc>
              <a:spcAft>
                <a:spcPts val="600"/>
              </a:spcAft>
            </a:pPr>
            <a:r>
              <a:rPr lang="en-US" sz="2800" dirty="0"/>
              <a:t>Bob sends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r>
              <a:rPr lang="en-US" sz="2800" dirty="0"/>
              <a:t> to Alice</a:t>
            </a:r>
          </a:p>
          <a:p>
            <a:pPr eaLnBrk="1" hangingPunct="1">
              <a:lnSpc>
                <a:spcPct val="90000"/>
              </a:lnSpc>
              <a:spcAft>
                <a:spcPts val="600"/>
              </a:spcAft>
            </a:pPr>
            <a:r>
              <a:rPr lang="en-US" sz="2800" dirty="0"/>
              <a:t>Both compute shared secret, </a:t>
            </a:r>
            <a:r>
              <a:rPr lang="en-US" sz="2800" dirty="0">
                <a:latin typeface="Times-Roman" charset="0"/>
              </a:rPr>
              <a:t>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a:latin typeface="Times-Roman" charset="0"/>
            </a:endParaRPr>
          </a:p>
          <a:p>
            <a:pPr eaLnBrk="1" hangingPunct="1">
              <a:lnSpc>
                <a:spcPct val="90000"/>
              </a:lnSpc>
              <a:spcAft>
                <a:spcPts val="600"/>
              </a:spcAft>
            </a:pPr>
            <a:r>
              <a:rPr lang="en-US" sz="2800" dirty="0"/>
              <a:t>Shared secret can be used as symmetric key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501C45-3713-DC4C-AE00-F583FEA470F3}" type="slidenum">
              <a:rPr lang="en-US" smtClean="0">
                <a:latin typeface="Times New Roman" charset="0"/>
              </a:rPr>
              <a:pPr/>
              <a:t>122</a:t>
            </a:fld>
            <a:endParaRPr lang="en-US" smtClean="0">
              <a:latin typeface="Times New Roman" charset="0"/>
            </a:endParaRPr>
          </a:p>
        </p:txBody>
      </p:sp>
      <p:sp>
        <p:nvSpPr>
          <p:cNvPr id="141315"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1316" name="Rectangle 3"/>
          <p:cNvSpPr>
            <a:spLocks noGrp="1" noChangeArrowheads="1"/>
          </p:cNvSpPr>
          <p:nvPr>
            <p:ph type="body" idx="1"/>
          </p:nvPr>
        </p:nvSpPr>
        <p:spPr>
          <a:xfrm>
            <a:off x="685800" y="1524000"/>
            <a:ext cx="8077200" cy="1066800"/>
          </a:xfrm>
        </p:spPr>
        <p:txBody>
          <a:bodyPr/>
          <a:lstStyle/>
          <a:p>
            <a:pPr eaLnBrk="1" hangingPunct="1">
              <a:lnSpc>
                <a:spcPct val="90000"/>
              </a:lnSpc>
            </a:pPr>
            <a:r>
              <a:rPr lang="en-US" sz="2800" b="1" dirty="0">
                <a:solidFill>
                  <a:schemeClr val="hlink"/>
                </a:solidFill>
              </a:rPr>
              <a:t>Public:</a:t>
            </a:r>
            <a:r>
              <a:rPr lang="en-US" sz="2800" dirty="0"/>
              <a:t> </a:t>
            </a:r>
            <a:r>
              <a:rPr lang="en-US" sz="2800" dirty="0" err="1">
                <a:latin typeface="Times-Roman" charset="0"/>
              </a:rPr>
              <a:t>g</a:t>
            </a:r>
            <a:r>
              <a:rPr lang="en-US" sz="2800" dirty="0"/>
              <a:t> and </a:t>
            </a:r>
            <a:r>
              <a:rPr lang="en-US" sz="2800" dirty="0" err="1">
                <a:latin typeface="Times-Roman" charset="0"/>
              </a:rPr>
              <a:t>p</a:t>
            </a:r>
            <a:endParaRPr lang="en-US" sz="2800" dirty="0" smtClean="0"/>
          </a:p>
          <a:p>
            <a:pPr eaLnBrk="1" hangingPunct="1">
              <a:lnSpc>
                <a:spcPct val="90000"/>
              </a:lnSpc>
            </a:pPr>
            <a:r>
              <a:rPr lang="en-US" sz="2800" b="1" dirty="0" smtClean="0">
                <a:solidFill>
                  <a:schemeClr val="hlink"/>
                </a:solidFill>
              </a:rPr>
              <a:t>Private:</a:t>
            </a:r>
            <a:r>
              <a:rPr lang="en-US" sz="2800" dirty="0" smtClean="0"/>
              <a:t> </a:t>
            </a:r>
            <a:r>
              <a:rPr lang="en-US" sz="2800" dirty="0"/>
              <a:t>Alice’s exponent </a:t>
            </a:r>
            <a:r>
              <a:rPr lang="en-US" sz="2800" dirty="0">
                <a:latin typeface="Times-Roman" charset="0"/>
              </a:rPr>
              <a:t>a</a:t>
            </a:r>
            <a:r>
              <a:rPr lang="en-US" sz="2800" dirty="0"/>
              <a:t>, Bob’s exponent </a:t>
            </a:r>
            <a:r>
              <a:rPr lang="en-US" sz="2800" dirty="0" err="1">
                <a:latin typeface="Times-Roman" charset="0"/>
              </a:rPr>
              <a:t>b</a:t>
            </a:r>
            <a:endParaRPr lang="en-US" dirty="0"/>
          </a:p>
        </p:txBody>
      </p:sp>
      <p:sp>
        <p:nvSpPr>
          <p:cNvPr id="130054" name="Line 6"/>
          <p:cNvSpPr>
            <a:spLocks noChangeShapeType="1"/>
          </p:cNvSpPr>
          <p:nvPr/>
        </p:nvSpPr>
        <p:spPr bwMode="auto">
          <a:xfrm flipV="1">
            <a:off x="1981200" y="3343275"/>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30055" name="Line 7"/>
          <p:cNvSpPr>
            <a:spLocks noChangeShapeType="1"/>
          </p:cNvSpPr>
          <p:nvPr/>
        </p:nvSpPr>
        <p:spPr bwMode="auto">
          <a:xfrm flipH="1">
            <a:off x="1905000" y="3886200"/>
            <a:ext cx="4648200" cy="14288"/>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1319" name="Rectangle 8"/>
          <p:cNvSpPr>
            <a:spLocks noChangeArrowheads="1"/>
          </p:cNvSpPr>
          <p:nvPr/>
        </p:nvSpPr>
        <p:spPr bwMode="auto">
          <a:xfrm>
            <a:off x="800100" y="4233863"/>
            <a:ext cx="12573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Courier" charset="0"/>
              </a:rPr>
              <a:t>a</a:t>
            </a:r>
            <a:endParaRPr lang="en-US"/>
          </a:p>
        </p:txBody>
      </p:sp>
      <p:sp>
        <p:nvSpPr>
          <p:cNvPr id="141320" name="Rectangle 9"/>
          <p:cNvSpPr>
            <a:spLocks noChangeArrowheads="1"/>
          </p:cNvSpPr>
          <p:nvPr/>
        </p:nvSpPr>
        <p:spPr bwMode="auto">
          <a:xfrm>
            <a:off x="6781800" y="4233863"/>
            <a:ext cx="10747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Courier" charset="0"/>
              </a:rPr>
              <a:t>b</a:t>
            </a:r>
            <a:endParaRPr lang="en-US"/>
          </a:p>
        </p:txBody>
      </p:sp>
      <p:sp>
        <p:nvSpPr>
          <p:cNvPr id="130059" name="Rectangle 11"/>
          <p:cNvSpPr>
            <a:spLocks noChangeArrowheads="1"/>
          </p:cNvSpPr>
          <p:nvPr/>
        </p:nvSpPr>
        <p:spPr bwMode="auto">
          <a:xfrm>
            <a:off x="3402013" y="2846388"/>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a</a:t>
            </a:r>
            <a:r>
              <a:rPr lang="en-US">
                <a:latin typeface="Times-Roman" charset="0"/>
              </a:rPr>
              <a:t> mod p</a:t>
            </a:r>
            <a:endParaRPr lang="en-US"/>
          </a:p>
        </p:txBody>
      </p:sp>
      <p:sp>
        <p:nvSpPr>
          <p:cNvPr id="130060" name="Rectangle 12"/>
          <p:cNvSpPr>
            <a:spLocks noChangeArrowheads="1"/>
          </p:cNvSpPr>
          <p:nvPr/>
        </p:nvSpPr>
        <p:spPr bwMode="auto">
          <a:xfrm>
            <a:off x="3402013" y="3429000"/>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b</a:t>
            </a:r>
            <a:r>
              <a:rPr lang="en-US">
                <a:latin typeface="Times-Roman" charset="0"/>
              </a:rPr>
              <a:t> mod p</a:t>
            </a:r>
            <a:endParaRPr lang="en-US"/>
          </a:p>
        </p:txBody>
      </p:sp>
      <p:sp>
        <p:nvSpPr>
          <p:cNvPr id="130067" name="Rectangle 19"/>
          <p:cNvSpPr>
            <a:spLocks noChangeArrowheads="1"/>
          </p:cNvSpPr>
          <p:nvPr/>
        </p:nvSpPr>
        <p:spPr bwMode="auto">
          <a:xfrm>
            <a:off x="685800" y="4724400"/>
            <a:ext cx="8001000" cy="15240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2800" dirty="0"/>
              <a:t>Alice computes </a:t>
            </a:r>
            <a:r>
              <a:rPr lang="en-US" sz="2800" dirty="0">
                <a:latin typeface="Times-Roman" charset="0"/>
              </a:rPr>
              <a:t>(</a:t>
            </a:r>
            <a:r>
              <a:rPr lang="en-US" sz="2800" dirty="0" err="1">
                <a:latin typeface="Times-Roman" charset="0"/>
              </a:rPr>
              <a:t>g</a:t>
            </a:r>
            <a:r>
              <a:rPr lang="en-US" sz="2800" baseline="30000" dirty="0" err="1">
                <a:latin typeface="Times-Roman" charset="0"/>
              </a:rPr>
              <a:t>b</a:t>
            </a:r>
            <a:r>
              <a:rPr lang="en-US" sz="2800" dirty="0" err="1">
                <a:latin typeface="Times-Roman" charset="0"/>
              </a:rPr>
              <a:t>)</a:t>
            </a:r>
            <a:r>
              <a:rPr lang="en-US" sz="2800" baseline="30000" dirty="0" err="1">
                <a:latin typeface="Times-Roman" charset="0"/>
              </a:rPr>
              <a:t>a</a:t>
            </a:r>
            <a:r>
              <a:rPr lang="en-US" sz="2800" dirty="0">
                <a:latin typeface="Times-Roman" charset="0"/>
              </a:rPr>
              <a:t> = </a:t>
            </a:r>
            <a:r>
              <a:rPr lang="en-US" sz="2800" dirty="0" err="1">
                <a:latin typeface="Times-Roman" charset="0"/>
              </a:rPr>
              <a:t>g</a:t>
            </a:r>
            <a:r>
              <a:rPr lang="en-US" sz="2800" baseline="30000" dirty="0" err="1">
                <a:latin typeface="Times-Roman" charset="0"/>
              </a:rPr>
              <a:t>ba</a:t>
            </a:r>
            <a:r>
              <a:rPr lang="en-US" sz="2800" dirty="0"/>
              <a:t> </a:t>
            </a:r>
            <a:r>
              <a:rPr lang="en-US" sz="2800" dirty="0">
                <a:latin typeface="Times-Roman" charset="0"/>
              </a:rPr>
              <a:t>=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t>
            </a:r>
          </a:p>
          <a:p>
            <a:pPr marL="342900" indent="-342900">
              <a:lnSpc>
                <a:spcPct val="80000"/>
              </a:lnSpc>
              <a:spcBef>
                <a:spcPct val="20000"/>
              </a:spcBef>
              <a:spcAft>
                <a:spcPts val="600"/>
              </a:spcAft>
              <a:buClr>
                <a:schemeClr val="accent2"/>
              </a:buClr>
              <a:buSzPct val="75000"/>
              <a:buFont typeface="Wingdings" charset="2"/>
              <a:buChar char="q"/>
            </a:pPr>
            <a:r>
              <a:rPr lang="en-US" sz="2800" dirty="0"/>
              <a:t>Bob computes </a:t>
            </a:r>
            <a:r>
              <a:rPr lang="en-US" sz="2800" dirty="0">
                <a:latin typeface="Times-Roman" charset="0"/>
              </a:rPr>
              <a:t>(</a:t>
            </a:r>
            <a:r>
              <a:rPr lang="en-US" sz="2800" dirty="0" err="1">
                <a:latin typeface="Times-Roman" charset="0"/>
              </a:rPr>
              <a:t>g</a:t>
            </a:r>
            <a:r>
              <a:rPr lang="en-US" sz="2800" baseline="30000" dirty="0" err="1">
                <a:latin typeface="Times-Roman" charset="0"/>
              </a:rPr>
              <a:t>a</a:t>
            </a:r>
            <a:r>
              <a:rPr lang="en-US" sz="2800" dirty="0" err="1">
                <a:latin typeface="Times-Roman" charset="0"/>
              </a:rPr>
              <a:t>)</a:t>
            </a:r>
            <a:r>
              <a:rPr lang="en-US" sz="2800" baseline="30000" dirty="0" err="1">
                <a:latin typeface="Times-Roman" charset="0"/>
              </a:rPr>
              <a:t>b</a:t>
            </a:r>
            <a:r>
              <a:rPr lang="en-US" sz="2800" dirty="0">
                <a:latin typeface="Times-Roman" charset="0"/>
              </a:rPr>
              <a:t> = 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smtClean="0">
              <a:latin typeface="Times-Roman" charset="0"/>
            </a:endParaRPr>
          </a:p>
          <a:p>
            <a:pPr marL="342900" indent="-342900">
              <a:lnSpc>
                <a:spcPct val="80000"/>
              </a:lnSpc>
              <a:spcBef>
                <a:spcPct val="20000"/>
              </a:spcBef>
              <a:spcAft>
                <a:spcPts val="600"/>
              </a:spcAft>
              <a:buClr>
                <a:schemeClr val="accent2"/>
              </a:buClr>
              <a:buSzPct val="75000"/>
              <a:buFont typeface="Wingdings" charset="2"/>
              <a:buChar char="q"/>
            </a:pPr>
            <a:r>
              <a:rPr lang="en-US" sz="2800" dirty="0" smtClean="0"/>
              <a:t>They can use </a:t>
            </a:r>
            <a:r>
              <a:rPr lang="en-US" sz="2800" dirty="0">
                <a:latin typeface="Times-Roman" charset="0"/>
              </a:rPr>
              <a:t>K =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as</a:t>
            </a:r>
            <a:r>
              <a:rPr lang="en-US" sz="2800" dirty="0" smtClean="0"/>
              <a:t> symmetric </a:t>
            </a:r>
            <a:r>
              <a:rPr lang="en-US" sz="2800" dirty="0"/>
              <a:t>key </a:t>
            </a:r>
          </a:p>
        </p:txBody>
      </p:sp>
      <p:pic>
        <p:nvPicPr>
          <p:cNvPr id="141324" name="Picture 20" descr="alice3Rev.tiff                                                 0010273EMacintosh HD                   BC93A1CC:"/>
          <p:cNvPicPr>
            <a:picLocks noChangeAspect="1" noChangeArrowheads="1"/>
          </p:cNvPicPr>
          <p:nvPr/>
        </p:nvPicPr>
        <p:blipFill>
          <a:blip r:embed="rId4"/>
          <a:srcRect/>
          <a:stretch>
            <a:fillRect/>
          </a:stretch>
        </p:blipFill>
        <p:spPr bwMode="auto">
          <a:xfrm>
            <a:off x="882650" y="2667000"/>
            <a:ext cx="946150" cy="1624013"/>
          </a:xfrm>
          <a:prstGeom prst="rect">
            <a:avLst/>
          </a:prstGeom>
          <a:noFill/>
          <a:ln w="9525">
            <a:noFill/>
            <a:miter lim="800000"/>
            <a:headEnd/>
            <a:tailEnd/>
          </a:ln>
        </p:spPr>
      </p:pic>
      <p:pic>
        <p:nvPicPr>
          <p:cNvPr id="141325" name="Picture 21" descr="rabbit3.tiff                                                   0010273EMacintosh HD                   BC93A1CC:"/>
          <p:cNvPicPr>
            <a:picLocks noChangeAspect="1" noChangeArrowheads="1"/>
          </p:cNvPicPr>
          <p:nvPr/>
        </p:nvPicPr>
        <p:blipFill>
          <a:blip r:embed="rId5"/>
          <a:srcRect/>
          <a:stretch>
            <a:fillRect/>
          </a:stretch>
        </p:blipFill>
        <p:spPr bwMode="auto">
          <a:xfrm>
            <a:off x="6781800" y="2590800"/>
            <a:ext cx="1076325" cy="1665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0-#ppt_w/2"/>
                                          </p:val>
                                        </p:tav>
                                        <p:tav tm="100000">
                                          <p:val>
                                            <p:strVal val="#ppt_x"/>
                                          </p:val>
                                        </p:tav>
                                      </p:tavLst>
                                    </p:anim>
                                    <p:anim calcmode="lin" valueType="num">
                                      <p:cBhvr additive="base">
                                        <p:cTn id="8" dur="500" fill="hold"/>
                                        <p:tgtEl>
                                          <p:spTgt spid="1300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300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2" fill="hold" grpId="0" nodeType="clickEffect">
                                  <p:stCondLst>
                                    <p:cond delay="0"/>
                                  </p:stCondLst>
                                  <p:childTnLst>
                                    <p:set>
                                      <p:cBhvr>
                                        <p:cTn id="15" dur="1" fill="hold">
                                          <p:stCondLst>
                                            <p:cond delay="499"/>
                                          </p:stCondLst>
                                        </p:cTn>
                                        <p:tgtEl>
                                          <p:spTgt spid="13005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300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0067"/>
                                        </p:tgtEl>
                                        <p:attrNameLst>
                                          <p:attrName>style.visibility</p:attrName>
                                        </p:attrNameLst>
                                      </p:cBhvr>
                                      <p:to>
                                        <p:strVal val="visible"/>
                                      </p:to>
                                    </p:set>
                                    <p:animEffect transition="in" filter="wipe(up)">
                                      <p:cBhvr>
                                        <p:cTn id="23" dur="500"/>
                                        <p:tgtEl>
                                          <p:spTgt spid="130067"/>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animBg="1"/>
      <p:bldP spid="130055" grpId="0" animBg="1"/>
      <p:bldP spid="130059" grpId="0" autoUpdateAnimBg="0"/>
      <p:bldP spid="130060" grpId="0" autoUpdateAnimBg="0"/>
      <p:bldP spid="130067"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219A7A6-04CF-DB46-9AF9-EEAE0EBDD72E}" type="slidenum">
              <a:rPr lang="en-US" smtClean="0">
                <a:latin typeface="Times New Roman" charset="0"/>
              </a:rPr>
              <a:pPr/>
              <a:t>123</a:t>
            </a:fld>
            <a:endParaRPr lang="en-US" smtClean="0">
              <a:latin typeface="Times New Roman" charset="0"/>
            </a:endParaRPr>
          </a:p>
        </p:txBody>
      </p:sp>
      <p:sp>
        <p:nvSpPr>
          <p:cNvPr id="140291" name="Rectangle 2"/>
          <p:cNvSpPr>
            <a:spLocks noGrp="1" noChangeArrowheads="1"/>
          </p:cNvSpPr>
          <p:nvPr>
            <p:ph type="title"/>
          </p:nvPr>
        </p:nvSpPr>
        <p:spPr/>
        <p:txBody>
          <a:bodyPr/>
          <a:lstStyle/>
          <a:p>
            <a:pPr eaLnBrk="1" hangingPunct="1"/>
            <a:r>
              <a:rPr lang="en-US"/>
              <a:t>Diffie-Hellman</a:t>
            </a:r>
          </a:p>
        </p:txBody>
      </p:sp>
      <p:sp>
        <p:nvSpPr>
          <p:cNvPr id="140292" name="Rectangle 3"/>
          <p:cNvSpPr>
            <a:spLocks noGrp="1" noChangeArrowheads="1"/>
          </p:cNvSpPr>
          <p:nvPr>
            <p:ph type="body" idx="1"/>
          </p:nvPr>
        </p:nvSpPr>
        <p:spPr/>
        <p:txBody>
          <a:bodyPr/>
          <a:lstStyle/>
          <a:p>
            <a:pPr eaLnBrk="1" hangingPunct="1">
              <a:spcAft>
                <a:spcPts val="600"/>
              </a:spcAft>
            </a:pPr>
            <a:r>
              <a:rPr lang="en-US" sz="2800" dirty="0"/>
              <a:t>Suppose</a:t>
            </a:r>
            <a:r>
              <a:rPr lang="en-US" sz="2800" dirty="0" smtClean="0"/>
              <a:t> Bob </a:t>
            </a:r>
            <a:r>
              <a:rPr lang="en-US" sz="2800" dirty="0"/>
              <a:t>and Alice </a:t>
            </a:r>
            <a:r>
              <a:rPr lang="en-US" sz="2800" dirty="0" smtClean="0"/>
              <a:t>use </a:t>
            </a:r>
            <a:r>
              <a:rPr lang="en-US" sz="2800" dirty="0" err="1" smtClean="0"/>
              <a:t>Diffie</a:t>
            </a:r>
            <a:r>
              <a:rPr lang="en-US" sz="2800" dirty="0" smtClean="0"/>
              <a:t>-Hellman to determine symmetric key </a:t>
            </a:r>
            <a:r>
              <a:rPr lang="en-US" sz="2800" dirty="0" smtClean="0">
                <a:latin typeface="Times-Roman"/>
                <a:cs typeface="Times-Roman"/>
              </a:rPr>
              <a:t>K = </a:t>
            </a:r>
            <a:r>
              <a:rPr lang="en-US" sz="2800" dirty="0">
                <a:latin typeface="Times-Roman"/>
                <a:cs typeface="Times-Roman"/>
              </a:rPr>
              <a:t>g</a:t>
            </a:r>
            <a:r>
              <a:rPr lang="en-US" sz="2800" baseline="30000" dirty="0">
                <a:latin typeface="Times-Roman"/>
                <a:cs typeface="Times-Roman"/>
              </a:rPr>
              <a:t>ab</a:t>
            </a:r>
            <a:r>
              <a:rPr lang="en-US" sz="2800" dirty="0">
                <a:latin typeface="Times-Roman"/>
                <a:cs typeface="Times-Roman"/>
              </a:rPr>
              <a:t> mod </a:t>
            </a:r>
            <a:r>
              <a:rPr lang="en-US" sz="2800" dirty="0" err="1">
                <a:latin typeface="Times-Roman"/>
                <a:cs typeface="Times-Roman"/>
              </a:rPr>
              <a:t>p</a:t>
            </a:r>
            <a:r>
              <a:rPr lang="en-US" sz="2800" dirty="0" smtClean="0">
                <a:latin typeface="Times-Roman"/>
                <a:cs typeface="Times-Roman"/>
              </a:rPr>
              <a:t> </a:t>
            </a:r>
          </a:p>
          <a:p>
            <a:pPr eaLnBrk="1" hangingPunct="1">
              <a:spcAft>
                <a:spcPts val="600"/>
              </a:spcAft>
            </a:pPr>
            <a:r>
              <a:rPr lang="en-US" sz="2800" dirty="0"/>
              <a:t>Trudy can see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and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endParaRPr lang="en-US" sz="2800" dirty="0">
              <a:latin typeface="Times-Roman" charset="0"/>
            </a:endParaRPr>
          </a:p>
          <a:p>
            <a:pPr lvl="1" eaLnBrk="1" hangingPunct="1">
              <a:spcAft>
                <a:spcPts val="600"/>
              </a:spcAft>
            </a:pPr>
            <a:r>
              <a:rPr lang="en-US" sz="2400" dirty="0"/>
              <a:t>But… </a:t>
            </a:r>
            <a:r>
              <a:rPr lang="en-US" sz="2400" dirty="0" err="1">
                <a:latin typeface="Times-Roman" charset="0"/>
              </a:rPr>
              <a:t>g</a:t>
            </a:r>
            <a:r>
              <a:rPr lang="en-US" sz="2400" baseline="30000" dirty="0" err="1">
                <a:latin typeface="Times-Roman" charset="0"/>
              </a:rPr>
              <a:t>a</a:t>
            </a:r>
            <a:r>
              <a:rPr lang="en-US" sz="2400" baseline="30000" dirty="0">
                <a:latin typeface="Times-Roman" charset="0"/>
              </a:rPr>
              <a:t> </a:t>
            </a:r>
            <a:r>
              <a:rPr lang="en-US" sz="2400" dirty="0" err="1">
                <a:latin typeface="Times-Roman" charset="0"/>
              </a:rPr>
              <a:t>g</a:t>
            </a:r>
            <a:r>
              <a:rPr lang="en-US" sz="2400" baseline="30000" dirty="0" err="1">
                <a:latin typeface="Times-Roman" charset="0"/>
              </a:rPr>
              <a:t>b</a:t>
            </a:r>
            <a:r>
              <a:rPr lang="en-US" sz="2400" dirty="0">
                <a:latin typeface="Times-Roman" charset="0"/>
              </a:rPr>
              <a:t> mod </a:t>
            </a:r>
            <a:r>
              <a:rPr lang="en-US" sz="2400" dirty="0" err="1">
                <a:latin typeface="Times-Roman" charset="0"/>
              </a:rPr>
              <a:t>p</a:t>
            </a:r>
            <a:r>
              <a:rPr lang="en-US" sz="2400" dirty="0">
                <a:latin typeface="Times-Roman" charset="0"/>
              </a:rPr>
              <a:t> = </a:t>
            </a:r>
            <a:r>
              <a:rPr lang="en-US" sz="2400" dirty="0" err="1">
                <a:latin typeface="Times-Roman" charset="0"/>
              </a:rPr>
              <a:t>g</a:t>
            </a:r>
            <a:r>
              <a:rPr lang="en-US" sz="2400" baseline="30000" dirty="0" err="1">
                <a:latin typeface="Times-Roman" charset="0"/>
              </a:rPr>
              <a:t>a+b</a:t>
            </a:r>
            <a:r>
              <a:rPr lang="en-US" sz="2400" baseline="30000" dirty="0">
                <a:latin typeface="Times-Roman" charset="0"/>
              </a:rPr>
              <a:t> </a:t>
            </a:r>
            <a:r>
              <a:rPr lang="en-US" sz="2400" dirty="0">
                <a:latin typeface="Times-Roman" charset="0"/>
              </a:rPr>
              <a:t>mod </a:t>
            </a:r>
            <a:r>
              <a:rPr lang="en-US" sz="2400" dirty="0" err="1">
                <a:latin typeface="Times-Roman" charset="0"/>
              </a:rPr>
              <a:t>p</a:t>
            </a:r>
            <a:r>
              <a:rPr lang="en-US" sz="2400" dirty="0">
                <a:latin typeface="Times-Roman" charset="0"/>
              </a:rPr>
              <a:t> </a:t>
            </a:r>
            <a:r>
              <a:rPr lang="en-US" dirty="0" err="1">
                <a:latin typeface="Times-Roman" charset="0"/>
                <a:sym typeface="Symbol" charset="2"/>
              </a:rPr>
              <a:t></a:t>
            </a:r>
            <a:r>
              <a:rPr lang="en-US" sz="2400" dirty="0">
                <a:latin typeface="Times-Roman" charset="0"/>
                <a:sym typeface="Symbol" charset="2"/>
              </a:rPr>
              <a:t> </a:t>
            </a:r>
            <a:r>
              <a:rPr lang="en-US" sz="2400" dirty="0">
                <a:latin typeface="Times-Roman" charset="0"/>
              </a:rPr>
              <a:t>g</a:t>
            </a:r>
            <a:r>
              <a:rPr lang="en-US" sz="2400" baseline="30000" dirty="0">
                <a:latin typeface="Times-Roman" charset="0"/>
              </a:rPr>
              <a:t>ab</a:t>
            </a:r>
            <a:r>
              <a:rPr lang="en-US" sz="2400" dirty="0">
                <a:latin typeface="Times-Roman" charset="0"/>
              </a:rPr>
              <a:t> mod </a:t>
            </a:r>
            <a:r>
              <a:rPr lang="en-US" sz="2400" dirty="0" err="1">
                <a:latin typeface="Times-Roman" charset="0"/>
              </a:rPr>
              <a:t>p</a:t>
            </a:r>
            <a:endParaRPr lang="en-US" sz="2400" dirty="0"/>
          </a:p>
          <a:p>
            <a:pPr eaLnBrk="1" hangingPunct="1">
              <a:spcAft>
                <a:spcPts val="600"/>
              </a:spcAft>
            </a:pPr>
            <a:r>
              <a:rPr lang="en-US" sz="2800" dirty="0"/>
              <a:t>If Trudy can find </a:t>
            </a:r>
            <a:r>
              <a:rPr lang="en-US" sz="2800" dirty="0">
                <a:latin typeface="Times-Roman" charset="0"/>
              </a:rPr>
              <a:t>a</a:t>
            </a:r>
            <a:r>
              <a:rPr lang="en-US" sz="2800" dirty="0"/>
              <a:t> or </a:t>
            </a:r>
            <a:r>
              <a:rPr lang="en-US" sz="2800" dirty="0" err="1">
                <a:latin typeface="Times-Roman" charset="0"/>
              </a:rPr>
              <a:t>b</a:t>
            </a:r>
            <a:r>
              <a:rPr lang="en-US" sz="2800" dirty="0"/>
              <a:t>,</a:t>
            </a:r>
            <a:r>
              <a:rPr lang="en-US" sz="2800" dirty="0" smtClean="0"/>
              <a:t> she gets </a:t>
            </a:r>
            <a:r>
              <a:rPr lang="en-US" sz="2800" dirty="0" smtClean="0">
                <a:latin typeface="Times-Roman"/>
                <a:cs typeface="Times-Roman"/>
              </a:rPr>
              <a:t>K</a:t>
            </a:r>
          </a:p>
          <a:p>
            <a:pPr eaLnBrk="1" hangingPunct="1">
              <a:spcAft>
                <a:spcPts val="600"/>
              </a:spcAft>
            </a:pPr>
            <a:r>
              <a:rPr lang="en-US" sz="2800" dirty="0"/>
              <a:t>If Trudy can solve </a:t>
            </a:r>
            <a:r>
              <a:rPr lang="en-US" sz="2800" b="1" dirty="0">
                <a:solidFill>
                  <a:schemeClr val="hlink"/>
                </a:solidFill>
              </a:rPr>
              <a:t>discrete log</a:t>
            </a:r>
            <a:r>
              <a:rPr lang="en-US" sz="2800" dirty="0"/>
              <a:t> problem, she can find </a:t>
            </a:r>
            <a:r>
              <a:rPr lang="en-US" sz="2800" dirty="0">
                <a:latin typeface="Times-Roman" charset="0"/>
              </a:rPr>
              <a:t>a</a:t>
            </a:r>
            <a:r>
              <a:rPr lang="en-US" sz="2800" dirty="0"/>
              <a:t> or </a:t>
            </a:r>
            <a:r>
              <a:rPr lang="en-US" sz="2800" dirty="0" err="1">
                <a:latin typeface="Times-Roman" charset="0"/>
              </a:rPr>
              <a:t>b</a:t>
            </a:r>
            <a:endParaRPr lang="en-US" sz="2800" dirty="0">
              <a:latin typeface="Times-Roman"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3BBCAC9-BCA9-ED48-BBF5-264276486D55}" type="slidenum">
              <a:rPr lang="en-US" smtClean="0">
                <a:latin typeface="Times New Roman" charset="0"/>
              </a:rPr>
              <a:pPr/>
              <a:t>124</a:t>
            </a:fld>
            <a:endParaRPr lang="en-US" smtClean="0">
              <a:latin typeface="Times New Roman" charset="0"/>
            </a:endParaRPr>
          </a:p>
        </p:txBody>
      </p:sp>
      <p:sp>
        <p:nvSpPr>
          <p:cNvPr id="142339" name="Rectangle 2"/>
          <p:cNvSpPr>
            <a:spLocks noGrp="1" noChangeArrowheads="1"/>
          </p:cNvSpPr>
          <p:nvPr>
            <p:ph type="title"/>
          </p:nvPr>
        </p:nvSpPr>
        <p:spPr/>
        <p:txBody>
          <a:bodyPr/>
          <a:lstStyle/>
          <a:p>
            <a:pPr eaLnBrk="1" hangingPunct="1"/>
            <a:r>
              <a:rPr lang="en-US"/>
              <a:t>Diffie-Hellman</a:t>
            </a:r>
          </a:p>
        </p:txBody>
      </p:sp>
      <p:sp>
        <p:nvSpPr>
          <p:cNvPr id="142340" name="Rectangle 3"/>
          <p:cNvSpPr>
            <a:spLocks noGrp="1" noChangeArrowheads="1"/>
          </p:cNvSpPr>
          <p:nvPr>
            <p:ph type="body" idx="1"/>
          </p:nvPr>
        </p:nvSpPr>
        <p:spPr>
          <a:xfrm>
            <a:off x="685800" y="1828800"/>
            <a:ext cx="7848600" cy="609600"/>
          </a:xfrm>
        </p:spPr>
        <p:txBody>
          <a:bodyPr/>
          <a:lstStyle/>
          <a:p>
            <a:pPr eaLnBrk="1" hangingPunct="1">
              <a:lnSpc>
                <a:spcPct val="90000"/>
              </a:lnSpc>
            </a:pPr>
            <a:r>
              <a:rPr lang="en-US" sz="2800"/>
              <a:t>Subject to man-in-the-middle (MiM) attack</a:t>
            </a:r>
          </a:p>
        </p:txBody>
      </p:sp>
      <p:sp>
        <p:nvSpPr>
          <p:cNvPr id="166918" name="Line 6"/>
          <p:cNvSpPr>
            <a:spLocks noChangeShapeType="1"/>
          </p:cNvSpPr>
          <p:nvPr/>
        </p:nvSpPr>
        <p:spPr bwMode="auto">
          <a:xfrm rot="-76729">
            <a:off x="1447800" y="3200400"/>
            <a:ext cx="2133600" cy="36513"/>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19" name="Line 7"/>
          <p:cNvSpPr>
            <a:spLocks noChangeShapeType="1"/>
          </p:cNvSpPr>
          <p:nvPr/>
        </p:nvSpPr>
        <p:spPr bwMode="auto">
          <a:xfrm flipH="1" flipV="1">
            <a:off x="5181600" y="3810000"/>
            <a:ext cx="2438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42343" name="Rectangle 8"/>
          <p:cNvSpPr>
            <a:spLocks noChangeArrowheads="1"/>
          </p:cNvSpPr>
          <p:nvPr/>
        </p:nvSpPr>
        <p:spPr bwMode="auto">
          <a:xfrm>
            <a:off x="304800" y="4054475"/>
            <a:ext cx="12446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Times-Roman" charset="0"/>
              </a:rPr>
              <a:t>a</a:t>
            </a:r>
            <a:endParaRPr lang="en-US"/>
          </a:p>
        </p:txBody>
      </p:sp>
      <p:sp>
        <p:nvSpPr>
          <p:cNvPr id="142344" name="Rectangle 9"/>
          <p:cNvSpPr>
            <a:spLocks noChangeArrowheads="1"/>
          </p:cNvSpPr>
          <p:nvPr/>
        </p:nvSpPr>
        <p:spPr bwMode="auto">
          <a:xfrm>
            <a:off x="7696200" y="4038600"/>
            <a:ext cx="10620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Times-Roman" charset="0"/>
              </a:rPr>
              <a:t>b</a:t>
            </a:r>
            <a:endParaRPr lang="en-US"/>
          </a:p>
        </p:txBody>
      </p:sp>
      <p:sp>
        <p:nvSpPr>
          <p:cNvPr id="166922" name="Rectangle 10"/>
          <p:cNvSpPr>
            <a:spLocks noChangeArrowheads="1"/>
          </p:cNvSpPr>
          <p:nvPr/>
        </p:nvSpPr>
        <p:spPr bwMode="auto">
          <a:xfrm>
            <a:off x="1801813" y="2743200"/>
            <a:ext cx="13985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a</a:t>
            </a:r>
            <a:r>
              <a:rPr lang="en-US">
                <a:latin typeface="Times-Roman" charset="0"/>
              </a:rPr>
              <a:t> mod p</a:t>
            </a:r>
            <a:endParaRPr lang="en-US"/>
          </a:p>
        </p:txBody>
      </p:sp>
      <p:sp>
        <p:nvSpPr>
          <p:cNvPr id="166923" name="Rectangle 11"/>
          <p:cNvSpPr>
            <a:spLocks noChangeArrowheads="1"/>
          </p:cNvSpPr>
          <p:nvPr/>
        </p:nvSpPr>
        <p:spPr bwMode="auto">
          <a:xfrm>
            <a:off x="5791200" y="3352800"/>
            <a:ext cx="1398588" cy="457200"/>
          </a:xfrm>
          <a:prstGeom prst="rect">
            <a:avLst/>
          </a:prstGeom>
          <a:noFill/>
          <a:ln w="9525">
            <a:noFill/>
            <a:miter lim="800000"/>
            <a:headEnd/>
            <a:tailEnd/>
          </a:ln>
        </p:spPr>
        <p:txBody>
          <a:bodyPr wrap="none">
            <a:prstTxWarp prst="textNoShape">
              <a:avLst/>
            </a:prstTxWarp>
            <a:spAutoFit/>
          </a:bodyPr>
          <a:lstStyle/>
          <a:p>
            <a:r>
              <a:rPr lang="en-US" dirty="0" err="1">
                <a:latin typeface="Times-Roman" charset="0"/>
              </a:rPr>
              <a:t>g</a:t>
            </a:r>
            <a:r>
              <a:rPr lang="en-US" baseline="30000" dirty="0" err="1">
                <a:latin typeface="Times-Roman" charset="0"/>
              </a:rPr>
              <a:t>b</a:t>
            </a:r>
            <a:r>
              <a:rPr lang="en-US" dirty="0">
                <a:latin typeface="Times-Roman" charset="0"/>
              </a:rPr>
              <a:t> mod </a:t>
            </a:r>
            <a:r>
              <a:rPr lang="en-US" dirty="0" err="1">
                <a:latin typeface="Times-Roman" charset="0"/>
              </a:rPr>
              <a:t>p</a:t>
            </a:r>
            <a:endParaRPr lang="en-US" dirty="0"/>
          </a:p>
        </p:txBody>
      </p:sp>
      <p:sp>
        <p:nvSpPr>
          <p:cNvPr id="142347" name="Rectangle 15"/>
          <p:cNvSpPr>
            <a:spLocks noChangeArrowheads="1"/>
          </p:cNvSpPr>
          <p:nvPr/>
        </p:nvSpPr>
        <p:spPr bwMode="auto">
          <a:xfrm>
            <a:off x="3741738" y="4038600"/>
            <a:ext cx="1287462" cy="517525"/>
          </a:xfrm>
          <a:prstGeom prst="rect">
            <a:avLst/>
          </a:prstGeom>
          <a:noFill/>
          <a:ln w="9525">
            <a:noFill/>
            <a:miter lim="800000"/>
            <a:headEnd/>
            <a:tailEnd/>
          </a:ln>
        </p:spPr>
        <p:txBody>
          <a:bodyPr wrap="none">
            <a:prstTxWarp prst="textNoShape">
              <a:avLst/>
            </a:prstTxWarp>
            <a:spAutoFit/>
          </a:bodyPr>
          <a:lstStyle/>
          <a:p>
            <a:r>
              <a:rPr lang="en-US"/>
              <a:t>Trudy,</a:t>
            </a:r>
            <a:r>
              <a:rPr lang="en-US">
                <a:latin typeface="Times-Roman" charset="0"/>
              </a:rPr>
              <a:t> t</a:t>
            </a:r>
            <a:endParaRPr lang="en-US"/>
          </a:p>
        </p:txBody>
      </p:sp>
      <p:sp>
        <p:nvSpPr>
          <p:cNvPr id="166928" name="Line 16"/>
          <p:cNvSpPr>
            <a:spLocks noChangeShapeType="1"/>
          </p:cNvSpPr>
          <p:nvPr/>
        </p:nvSpPr>
        <p:spPr bwMode="auto">
          <a:xfrm flipV="1">
            <a:off x="5257800" y="3200400"/>
            <a:ext cx="2362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29" name="Line 17"/>
          <p:cNvSpPr>
            <a:spLocks noChangeShapeType="1"/>
          </p:cNvSpPr>
          <p:nvPr/>
        </p:nvSpPr>
        <p:spPr bwMode="auto">
          <a:xfrm flipH="1" flipV="1">
            <a:off x="1371600" y="38100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6931" name="Rectangle 19"/>
          <p:cNvSpPr>
            <a:spLocks noChangeArrowheads="1"/>
          </p:cNvSpPr>
          <p:nvPr/>
        </p:nvSpPr>
        <p:spPr bwMode="auto">
          <a:xfrm>
            <a:off x="1781175" y="3352800"/>
            <a:ext cx="1343025" cy="457200"/>
          </a:xfrm>
          <a:prstGeom prst="rect">
            <a:avLst/>
          </a:prstGeom>
          <a:noFill/>
          <a:ln w="9525">
            <a:noFill/>
            <a:miter lim="800000"/>
            <a:headEnd/>
            <a:tailEnd/>
          </a:ln>
        </p:spPr>
        <p:txBody>
          <a:bodyPr wrap="none">
            <a:prstTxWarp prst="textNoShape">
              <a:avLst/>
            </a:prstTxWarp>
            <a:spAutoFit/>
          </a:bodyPr>
          <a:lstStyle/>
          <a:p>
            <a:r>
              <a:rPr lang="en-US" dirty="0" err="1">
                <a:latin typeface="Times-Roman" charset="0"/>
              </a:rPr>
              <a:t>g</a:t>
            </a:r>
            <a:r>
              <a:rPr lang="en-US" baseline="30000" dirty="0" err="1">
                <a:latin typeface="Times-Roman" charset="0"/>
              </a:rPr>
              <a:t>t</a:t>
            </a:r>
            <a:r>
              <a:rPr lang="en-US" dirty="0">
                <a:latin typeface="Times-Roman" charset="0"/>
              </a:rPr>
              <a:t> mod </a:t>
            </a:r>
            <a:r>
              <a:rPr lang="en-US" dirty="0" err="1">
                <a:latin typeface="Times-Roman" charset="0"/>
              </a:rPr>
              <a:t>p</a:t>
            </a:r>
            <a:endParaRPr lang="en-US" dirty="0"/>
          </a:p>
        </p:txBody>
      </p:sp>
      <p:sp>
        <p:nvSpPr>
          <p:cNvPr id="166932" name="Rectangle 20"/>
          <p:cNvSpPr>
            <a:spLocks noChangeArrowheads="1"/>
          </p:cNvSpPr>
          <p:nvPr/>
        </p:nvSpPr>
        <p:spPr bwMode="auto">
          <a:xfrm>
            <a:off x="5791200" y="2743200"/>
            <a:ext cx="134302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g</a:t>
            </a:r>
            <a:r>
              <a:rPr lang="en-US" baseline="30000">
                <a:latin typeface="Times-Roman" charset="0"/>
              </a:rPr>
              <a:t>t</a:t>
            </a:r>
            <a:r>
              <a:rPr lang="en-US">
                <a:latin typeface="Times-Roman" charset="0"/>
              </a:rPr>
              <a:t> mod p</a:t>
            </a:r>
            <a:endParaRPr lang="en-US"/>
          </a:p>
        </p:txBody>
      </p:sp>
      <p:sp>
        <p:nvSpPr>
          <p:cNvPr id="166934" name="Rectangle 22"/>
          <p:cNvSpPr>
            <a:spLocks noChangeArrowheads="1"/>
          </p:cNvSpPr>
          <p:nvPr/>
        </p:nvSpPr>
        <p:spPr bwMode="auto">
          <a:xfrm>
            <a:off x="685800" y="4724400"/>
            <a:ext cx="8077200" cy="1447800"/>
          </a:xfrm>
          <a:prstGeom prst="rect">
            <a:avLst/>
          </a:prstGeom>
          <a:noFill/>
          <a:ln w="9525">
            <a:noFill/>
            <a:miter lim="800000"/>
            <a:headEnd/>
            <a:tailEnd/>
          </a:ln>
        </p:spPr>
        <p:txBody>
          <a:bodyPr>
            <a:prstTxWarp prst="textNoShape">
              <a:avLst/>
            </a:prstTxWarp>
          </a:bodyPr>
          <a:lstStyle/>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a:t>
            </a:r>
            <a:r>
              <a:rPr lang="en-US" sz="2800" dirty="0" smtClean="0"/>
              <a:t> secret </a:t>
            </a:r>
            <a:r>
              <a:rPr lang="en-US" sz="2800" dirty="0">
                <a:latin typeface="Times-Roman" charset="0"/>
              </a:rPr>
              <a:t>g</a:t>
            </a:r>
            <a:r>
              <a:rPr lang="en-US" sz="2800" baseline="30000" dirty="0">
                <a:latin typeface="Times-Roman" charset="0"/>
              </a:rPr>
              <a:t>at</a:t>
            </a:r>
            <a:r>
              <a:rPr lang="en-US" sz="2800" dirty="0">
                <a:latin typeface="Times-Roman" charset="0"/>
              </a:rPr>
              <a:t> mod </a:t>
            </a:r>
            <a:r>
              <a:rPr lang="en-US" sz="2800" dirty="0" err="1">
                <a:latin typeface="Times-Roman" charset="0"/>
              </a:rPr>
              <a:t>p</a:t>
            </a:r>
            <a:r>
              <a:rPr lang="en-US" sz="2800" dirty="0"/>
              <a:t> with Alice </a:t>
            </a:r>
          </a:p>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a:t>
            </a:r>
            <a:r>
              <a:rPr lang="en-US" sz="2800" dirty="0" smtClean="0"/>
              <a:t> secret </a:t>
            </a:r>
            <a:r>
              <a:rPr lang="en-US" sz="2800" dirty="0" err="1">
                <a:latin typeface="Times-Roman" charset="0"/>
              </a:rPr>
              <a:t>g</a:t>
            </a:r>
            <a:r>
              <a:rPr lang="en-US" sz="2800" baseline="30000" dirty="0" err="1">
                <a:latin typeface="Times-Roman" charset="0"/>
              </a:rPr>
              <a:t>bt</a:t>
            </a:r>
            <a:r>
              <a:rPr lang="en-US" sz="2800" dirty="0">
                <a:latin typeface="Times-Roman" charset="0"/>
              </a:rPr>
              <a:t> mod </a:t>
            </a:r>
            <a:r>
              <a:rPr lang="en-US" sz="2800" dirty="0" err="1">
                <a:latin typeface="Times-Roman" charset="0"/>
              </a:rPr>
              <a:t>p</a:t>
            </a:r>
            <a:r>
              <a:rPr lang="en-US" sz="2800" dirty="0"/>
              <a:t> with Bob</a:t>
            </a:r>
          </a:p>
          <a:p>
            <a:pPr marL="342900" indent="-342900">
              <a:lnSpc>
                <a:spcPct val="75000"/>
              </a:lnSpc>
              <a:spcBef>
                <a:spcPct val="20000"/>
              </a:spcBef>
              <a:spcAft>
                <a:spcPts val="600"/>
              </a:spcAft>
              <a:buClr>
                <a:schemeClr val="accent2"/>
              </a:buClr>
              <a:buSzPct val="75000"/>
              <a:buFont typeface="Wingdings" charset="2"/>
              <a:buChar char="q"/>
            </a:pPr>
            <a:r>
              <a:rPr lang="en-US" sz="2800" dirty="0"/>
              <a:t>Alice and Bob don’t know Trudy</a:t>
            </a:r>
            <a:r>
              <a:rPr lang="en-US" sz="2800" dirty="0" smtClean="0"/>
              <a:t> is </a:t>
            </a:r>
            <a:r>
              <a:rPr lang="en-US" sz="2800" dirty="0" err="1" smtClean="0"/>
              <a:t>MiM</a:t>
            </a:r>
            <a:endParaRPr lang="en-US" sz="2800" dirty="0"/>
          </a:p>
        </p:txBody>
      </p:sp>
      <p:pic>
        <p:nvPicPr>
          <p:cNvPr id="142353" name="Picture 23" descr="alice3Rev.tiff                                                 0010273EMacintosh HD                   BC93A1CC:"/>
          <p:cNvPicPr>
            <a:picLocks noChangeAspect="1" noChangeArrowheads="1"/>
          </p:cNvPicPr>
          <p:nvPr/>
        </p:nvPicPr>
        <p:blipFill>
          <a:blip r:embed="rId4"/>
          <a:srcRect/>
          <a:stretch>
            <a:fillRect/>
          </a:stretch>
        </p:blipFill>
        <p:spPr bwMode="auto">
          <a:xfrm>
            <a:off x="349250" y="2566988"/>
            <a:ext cx="946150" cy="1624012"/>
          </a:xfrm>
          <a:prstGeom prst="rect">
            <a:avLst/>
          </a:prstGeom>
          <a:noFill/>
          <a:ln w="9525">
            <a:noFill/>
            <a:miter lim="800000"/>
            <a:headEnd/>
            <a:tailEnd/>
          </a:ln>
        </p:spPr>
      </p:pic>
      <p:pic>
        <p:nvPicPr>
          <p:cNvPr id="142354" name="Picture 24" descr="rabbit3.tiff                                                   0010273EMacintosh HD                   BC93A1CC:"/>
          <p:cNvPicPr>
            <a:picLocks noChangeAspect="1" noChangeArrowheads="1"/>
          </p:cNvPicPr>
          <p:nvPr/>
        </p:nvPicPr>
        <p:blipFill>
          <a:blip r:embed="rId5"/>
          <a:srcRect/>
          <a:stretch>
            <a:fillRect/>
          </a:stretch>
        </p:blipFill>
        <p:spPr bwMode="auto">
          <a:xfrm>
            <a:off x="7696200" y="2438400"/>
            <a:ext cx="1076325" cy="1665288"/>
          </a:xfrm>
          <a:prstGeom prst="rect">
            <a:avLst/>
          </a:prstGeom>
          <a:noFill/>
          <a:ln w="9525">
            <a:noFill/>
            <a:miter lim="800000"/>
            <a:headEnd/>
            <a:tailEnd/>
          </a:ln>
        </p:spPr>
      </p:pic>
      <p:pic>
        <p:nvPicPr>
          <p:cNvPr id="142355" name="Picture 25" descr="deedum2.tiff                                                   0010273EMacintosh HD                   BC93A1CC:"/>
          <p:cNvPicPr>
            <a:picLocks noChangeAspect="1" noChangeArrowheads="1"/>
          </p:cNvPicPr>
          <p:nvPr/>
        </p:nvPicPr>
        <p:blipFill>
          <a:blip r:embed="rId6"/>
          <a:srcRect/>
          <a:stretch>
            <a:fillRect/>
          </a:stretch>
        </p:blipFill>
        <p:spPr bwMode="auto">
          <a:xfrm>
            <a:off x="3886200" y="2743200"/>
            <a:ext cx="1039813" cy="1282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0-#ppt_w/2"/>
                                          </p:val>
                                        </p:tav>
                                        <p:tav tm="100000">
                                          <p:val>
                                            <p:strVal val="#ppt_x"/>
                                          </p:val>
                                        </p:tav>
                                      </p:tavLst>
                                    </p:anim>
                                    <p:anim calcmode="lin" valueType="num">
                                      <p:cBhvr additive="base">
                                        <p:cTn id="8" dur="500" fill="hold"/>
                                        <p:tgtEl>
                                          <p:spTgt spid="1669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669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69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669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6919"/>
                                        </p:tgtEl>
                                        <p:attrNameLst>
                                          <p:attrName>style.visibility</p:attrName>
                                        </p:attrNameLst>
                                      </p:cBhvr>
                                      <p:to>
                                        <p:strVal val="visible"/>
                                      </p:to>
                                    </p:set>
                                    <p:anim calcmode="lin" valueType="num">
                                      <p:cBhvr additive="base">
                                        <p:cTn id="23" dur="500" fill="hold"/>
                                        <p:tgtEl>
                                          <p:spTgt spid="166919"/>
                                        </p:tgtEl>
                                        <p:attrNameLst>
                                          <p:attrName>ppt_x</p:attrName>
                                        </p:attrNameLst>
                                      </p:cBhvr>
                                      <p:tavLst>
                                        <p:tav tm="0">
                                          <p:val>
                                            <p:strVal val="1+#ppt_w/2"/>
                                          </p:val>
                                        </p:tav>
                                        <p:tav tm="100000">
                                          <p:val>
                                            <p:strVal val="#ppt_x"/>
                                          </p:val>
                                        </p:tav>
                                      </p:tavLst>
                                    </p:anim>
                                    <p:anim calcmode="lin" valueType="num">
                                      <p:cBhvr additive="base">
                                        <p:cTn id="24" dur="500" fill="hold"/>
                                        <p:tgtEl>
                                          <p:spTgt spid="1669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Arrow"/>
                                        </p:tgtEl>
                                      </p:cMediaNode>
                                    </p:audio>
                                  </p:sub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669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2" fill="hold" grpId="0" nodeType="clickEffect">
                                  <p:stCondLst>
                                    <p:cond delay="0"/>
                                  </p:stCondLst>
                                  <p:childTnLst>
                                    <p:set>
                                      <p:cBhvr>
                                        <p:cTn id="31" dur="1" fill="hold">
                                          <p:stCondLst>
                                            <p:cond delay="499"/>
                                          </p:stCondLst>
                                        </p:cTn>
                                        <p:tgtEl>
                                          <p:spTgt spid="16692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rrow"/>
                                        </p:tgtEl>
                                      </p:cMediaNode>
                                    </p:audio>
                                  </p:sub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669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6934"/>
                                        </p:tgtEl>
                                        <p:attrNameLst>
                                          <p:attrName>style.visibility</p:attrName>
                                        </p:attrNameLst>
                                      </p:cBhvr>
                                      <p:to>
                                        <p:strVal val="visible"/>
                                      </p:to>
                                    </p:set>
                                    <p:animEffect transition="in" filter="box(in)">
                                      <p:cBhvr>
                                        <p:cTn id="39" dur="500"/>
                                        <p:tgtEl>
                                          <p:spTgt spid="166934"/>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9" grpId="0" animBg="1"/>
      <p:bldP spid="166922" grpId="0" autoUpdateAnimBg="0"/>
      <p:bldP spid="166923" grpId="0" autoUpdateAnimBg="0"/>
      <p:bldP spid="166928" grpId="0" animBg="1"/>
      <p:bldP spid="166929" grpId="0" animBg="1"/>
      <p:bldP spid="166931" grpId="0" autoUpdateAnimBg="0"/>
      <p:bldP spid="166932" grpId="0" autoUpdateAnimBg="0"/>
      <p:bldP spid="166934"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2AB434C-DE57-E742-93E9-77C253FDE615}" type="slidenum">
              <a:rPr lang="en-US" smtClean="0">
                <a:latin typeface="Times New Roman" charset="0"/>
              </a:rPr>
              <a:pPr/>
              <a:t>125</a:t>
            </a:fld>
            <a:endParaRPr lang="en-US" smtClean="0">
              <a:latin typeface="Times New Roman" charset="0"/>
            </a:endParaRPr>
          </a:p>
        </p:txBody>
      </p:sp>
      <p:sp>
        <p:nvSpPr>
          <p:cNvPr id="143363"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3364" name="Rectangle 3"/>
          <p:cNvSpPr>
            <a:spLocks noGrp="1" noChangeArrowheads="1"/>
          </p:cNvSpPr>
          <p:nvPr>
            <p:ph type="body" idx="1"/>
          </p:nvPr>
        </p:nvSpPr>
        <p:spPr>
          <a:xfrm>
            <a:off x="609600" y="1676400"/>
            <a:ext cx="7924800" cy="4267200"/>
          </a:xfrm>
        </p:spPr>
        <p:txBody>
          <a:bodyPr/>
          <a:lstStyle/>
          <a:p>
            <a:pPr eaLnBrk="1" hangingPunct="1">
              <a:lnSpc>
                <a:spcPct val="90000"/>
              </a:lnSpc>
              <a:spcAft>
                <a:spcPts val="600"/>
              </a:spcAft>
            </a:pPr>
            <a:r>
              <a:rPr lang="en-US" sz="2800" dirty="0"/>
              <a:t>How to prevent </a:t>
            </a:r>
            <a:r>
              <a:rPr lang="en-US" sz="2800" dirty="0" err="1"/>
              <a:t>MiM</a:t>
            </a:r>
            <a:r>
              <a:rPr lang="en-US" sz="2800" dirty="0"/>
              <a:t> attack?</a:t>
            </a:r>
          </a:p>
          <a:p>
            <a:pPr lvl="1" eaLnBrk="1" hangingPunct="1">
              <a:lnSpc>
                <a:spcPct val="90000"/>
              </a:lnSpc>
              <a:spcAft>
                <a:spcPts val="600"/>
              </a:spcAft>
            </a:pPr>
            <a:r>
              <a:rPr lang="en-US" sz="2400" dirty="0"/>
              <a:t>Encrypt DH exchange with symmetric key</a:t>
            </a:r>
          </a:p>
          <a:p>
            <a:pPr lvl="1" eaLnBrk="1" hangingPunct="1">
              <a:lnSpc>
                <a:spcPct val="90000"/>
              </a:lnSpc>
              <a:spcAft>
                <a:spcPts val="600"/>
              </a:spcAft>
            </a:pPr>
            <a:r>
              <a:rPr lang="en-US" sz="2400" dirty="0"/>
              <a:t>Encrypt DH exchange with public key</a:t>
            </a:r>
          </a:p>
          <a:p>
            <a:pPr lvl="1" eaLnBrk="1" hangingPunct="1">
              <a:lnSpc>
                <a:spcPct val="90000"/>
              </a:lnSpc>
              <a:spcAft>
                <a:spcPts val="600"/>
              </a:spcAft>
            </a:pPr>
            <a:r>
              <a:rPr lang="en-US" sz="2400" dirty="0"/>
              <a:t>Sign DH values with private key</a:t>
            </a:r>
          </a:p>
          <a:p>
            <a:pPr lvl="1" eaLnBrk="1" hangingPunct="1">
              <a:lnSpc>
                <a:spcPct val="90000"/>
              </a:lnSpc>
              <a:spcAft>
                <a:spcPts val="600"/>
              </a:spcAft>
            </a:pPr>
            <a:r>
              <a:rPr lang="en-US" sz="2400" dirty="0"/>
              <a:t>Other?</a:t>
            </a:r>
          </a:p>
          <a:p>
            <a:pPr eaLnBrk="1" hangingPunct="1">
              <a:lnSpc>
                <a:spcPct val="90000"/>
              </a:lnSpc>
              <a:spcAft>
                <a:spcPts val="600"/>
              </a:spcAft>
            </a:pPr>
            <a:r>
              <a:rPr lang="en-US" sz="2800" dirty="0"/>
              <a:t>At this point, DH may look pointless…</a:t>
            </a:r>
          </a:p>
          <a:p>
            <a:pPr lvl="1" eaLnBrk="1" hangingPunct="1">
              <a:lnSpc>
                <a:spcPct val="90000"/>
              </a:lnSpc>
              <a:spcAft>
                <a:spcPts val="600"/>
              </a:spcAft>
            </a:pPr>
            <a:r>
              <a:rPr lang="en-US" sz="2400" dirty="0"/>
              <a:t>…but it’s not (more on this later)</a:t>
            </a:r>
            <a:endParaRPr lang="en-US" sz="2400" dirty="0" smtClean="0"/>
          </a:p>
          <a:p>
            <a:pPr eaLnBrk="1" hangingPunct="1">
              <a:lnSpc>
                <a:spcPct val="90000"/>
              </a:lnSpc>
              <a:spcAft>
                <a:spcPts val="600"/>
              </a:spcAft>
            </a:pPr>
            <a:r>
              <a:rPr lang="en-US" sz="2800" dirty="0" smtClean="0"/>
              <a:t>You </a:t>
            </a:r>
            <a:r>
              <a:rPr lang="en-US" sz="2800" b="1" dirty="0">
                <a:solidFill>
                  <a:schemeClr val="hlink"/>
                </a:solidFill>
                <a:latin typeface="Times-Roman" charset="0"/>
              </a:rPr>
              <a:t>MUST</a:t>
            </a:r>
            <a:r>
              <a:rPr lang="en-US" sz="2800" dirty="0"/>
              <a:t> be aware of </a:t>
            </a:r>
            <a:r>
              <a:rPr lang="en-US" sz="2800" dirty="0" err="1"/>
              <a:t>MiM</a:t>
            </a:r>
            <a:r>
              <a:rPr lang="en-US" sz="2800" dirty="0"/>
              <a:t> attack on </a:t>
            </a:r>
            <a:r>
              <a:rPr lang="en-US" sz="2800" dirty="0" err="1"/>
              <a:t>Diffie</a:t>
            </a:r>
            <a:r>
              <a:rPr lang="en-US" sz="2800" dirty="0"/>
              <a:t>-Hellman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9D9AE13-AE46-2940-A1BA-E4776EE6879F}" type="slidenum">
              <a:rPr lang="en-US" smtClean="0">
                <a:latin typeface="Times New Roman" charset="0"/>
              </a:rPr>
              <a:pPr/>
              <a:t>126</a:t>
            </a:fld>
            <a:endParaRPr lang="en-US" smtClean="0">
              <a:latin typeface="Times New Roman" charset="0"/>
            </a:endParaRPr>
          </a:p>
        </p:txBody>
      </p:sp>
      <p:sp>
        <p:nvSpPr>
          <p:cNvPr id="144387" name="Rectangle 2"/>
          <p:cNvSpPr>
            <a:spLocks noGrp="1" noChangeArrowheads="1"/>
          </p:cNvSpPr>
          <p:nvPr>
            <p:ph type="title"/>
          </p:nvPr>
        </p:nvSpPr>
        <p:spPr>
          <a:xfrm>
            <a:off x="685800" y="2133600"/>
            <a:ext cx="7772400" cy="1143000"/>
          </a:xfrm>
        </p:spPr>
        <p:txBody>
          <a:bodyPr/>
          <a:lstStyle/>
          <a:p>
            <a:pPr eaLnBrk="1" hangingPunct="1"/>
            <a:r>
              <a:rPr lang="en-US"/>
              <a:t>Elliptic Curve Cryptography</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37BC141-B6FD-C04A-9F51-B7F45430DFD6}" type="slidenum">
              <a:rPr lang="en-US" smtClean="0">
                <a:latin typeface="Times New Roman" charset="0"/>
              </a:rPr>
              <a:pPr/>
              <a:t>127</a:t>
            </a:fld>
            <a:endParaRPr lang="en-US" smtClean="0">
              <a:latin typeface="Times New Roman" charset="0"/>
            </a:endParaRPr>
          </a:p>
        </p:txBody>
      </p:sp>
      <p:sp>
        <p:nvSpPr>
          <p:cNvPr id="145411" name="Rectangle 2"/>
          <p:cNvSpPr>
            <a:spLocks noGrp="1" noChangeArrowheads="1"/>
          </p:cNvSpPr>
          <p:nvPr>
            <p:ph type="title"/>
          </p:nvPr>
        </p:nvSpPr>
        <p:spPr/>
        <p:txBody>
          <a:bodyPr/>
          <a:lstStyle/>
          <a:p>
            <a:pPr eaLnBrk="1" hangingPunct="1"/>
            <a:r>
              <a:rPr lang="en-US"/>
              <a:t>Elliptic Curve Crypto (ECC)</a:t>
            </a:r>
          </a:p>
        </p:txBody>
      </p:sp>
      <p:sp>
        <p:nvSpPr>
          <p:cNvPr id="145412" name="Rectangle 3"/>
          <p:cNvSpPr>
            <a:spLocks noGrp="1" noChangeArrowheads="1"/>
          </p:cNvSpPr>
          <p:nvPr>
            <p:ph type="body" idx="1"/>
          </p:nvPr>
        </p:nvSpPr>
        <p:spPr/>
        <p:txBody>
          <a:bodyPr/>
          <a:lstStyle/>
          <a:p>
            <a:pPr eaLnBrk="1" hangingPunct="1"/>
            <a:r>
              <a:rPr lang="en-US" dirty="0"/>
              <a:t>“Elliptic curve” is </a:t>
            </a:r>
            <a:r>
              <a:rPr lang="en-US" b="1" dirty="0">
                <a:solidFill>
                  <a:schemeClr val="hlink"/>
                </a:solidFill>
              </a:rPr>
              <a:t>not</a:t>
            </a:r>
            <a:r>
              <a:rPr lang="en-US" dirty="0"/>
              <a:t> a cryptosystem</a:t>
            </a:r>
          </a:p>
          <a:p>
            <a:pPr eaLnBrk="1" hangingPunct="1"/>
            <a:r>
              <a:rPr lang="en-US" dirty="0"/>
              <a:t>Elliptic curves</a:t>
            </a:r>
            <a:r>
              <a:rPr lang="en-US" dirty="0" smtClean="0"/>
              <a:t> provide different </a:t>
            </a:r>
            <a:r>
              <a:rPr lang="en-US" dirty="0"/>
              <a:t>way to do the math in public key system</a:t>
            </a:r>
          </a:p>
          <a:p>
            <a:pPr eaLnBrk="1" hangingPunct="1"/>
            <a:r>
              <a:rPr lang="en-US" dirty="0"/>
              <a:t>Elliptic curve </a:t>
            </a:r>
            <a:r>
              <a:rPr lang="en-US" dirty="0" smtClean="0"/>
              <a:t>versions of DH, RSA, …</a:t>
            </a:r>
          </a:p>
          <a:p>
            <a:pPr eaLnBrk="1" hangingPunct="1"/>
            <a:r>
              <a:rPr lang="en-US" dirty="0"/>
              <a:t>Elliptic curves</a:t>
            </a:r>
            <a:r>
              <a:rPr lang="en-US" dirty="0" smtClean="0"/>
              <a:t> are </a:t>
            </a:r>
            <a:r>
              <a:rPr lang="en-US" dirty="0"/>
              <a:t>more efficient</a:t>
            </a:r>
          </a:p>
          <a:p>
            <a:pPr lvl="1" eaLnBrk="1" hangingPunct="1"/>
            <a:r>
              <a:rPr lang="en-US" dirty="0"/>
              <a:t>Fewer bits needed for same security</a:t>
            </a:r>
          </a:p>
          <a:p>
            <a:pPr lvl="1" eaLnBrk="1" hangingPunct="1"/>
            <a:r>
              <a:rPr lang="en-US" dirty="0"/>
              <a:t>But the operations are more </a:t>
            </a:r>
            <a:r>
              <a:rPr lang="en-US" dirty="0" smtClean="0"/>
              <a:t>complex, yet it is a big “win” overall</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66BA29-EC6F-DC47-8A01-6D839567EE4A}" type="slidenum">
              <a:rPr lang="en-US" smtClean="0">
                <a:latin typeface="Times New Roman" charset="0"/>
              </a:rPr>
              <a:pPr/>
              <a:t>128</a:t>
            </a:fld>
            <a:endParaRPr lang="en-US" smtClean="0">
              <a:latin typeface="Times New Roman" charset="0"/>
            </a:endParaRPr>
          </a:p>
        </p:txBody>
      </p:sp>
      <p:sp>
        <p:nvSpPr>
          <p:cNvPr id="146435" name="Rectangle 2"/>
          <p:cNvSpPr>
            <a:spLocks noGrp="1" noChangeArrowheads="1"/>
          </p:cNvSpPr>
          <p:nvPr>
            <p:ph type="title"/>
          </p:nvPr>
        </p:nvSpPr>
        <p:spPr/>
        <p:txBody>
          <a:bodyPr/>
          <a:lstStyle/>
          <a:p>
            <a:pPr eaLnBrk="1" hangingPunct="1"/>
            <a:r>
              <a:rPr lang="en-US"/>
              <a:t>What is an Elliptic Curve?</a:t>
            </a:r>
          </a:p>
        </p:txBody>
      </p:sp>
      <p:sp>
        <p:nvSpPr>
          <p:cNvPr id="146436" name="Rectangle 3"/>
          <p:cNvSpPr>
            <a:spLocks noGrp="1" noChangeArrowheads="1"/>
          </p:cNvSpPr>
          <p:nvPr>
            <p:ph type="body" idx="1"/>
          </p:nvPr>
        </p:nvSpPr>
        <p:spPr>
          <a:xfrm>
            <a:off x="685800" y="1828800"/>
            <a:ext cx="7391400" cy="4038600"/>
          </a:xfrm>
        </p:spPr>
        <p:txBody>
          <a:bodyPr/>
          <a:lstStyle/>
          <a:p>
            <a:pPr eaLnBrk="1" hangingPunct="1"/>
            <a:r>
              <a:rPr lang="en-US" dirty="0"/>
              <a:t>An elliptic curve </a:t>
            </a:r>
            <a:r>
              <a:rPr lang="en-US" dirty="0">
                <a:latin typeface="Courier"/>
                <a:cs typeface="Courier"/>
              </a:rPr>
              <a:t>E</a:t>
            </a:r>
            <a:r>
              <a:rPr lang="en-US" dirty="0"/>
              <a:t> is the graph of an equation of the form</a:t>
            </a:r>
          </a:p>
          <a:p>
            <a:pPr eaLnBrk="1" hangingPunct="1">
              <a:buFont typeface="Wingdings" charset="2"/>
              <a:buNone/>
            </a:pPr>
            <a:r>
              <a:rPr lang="en-US" dirty="0"/>
              <a:t>		</a:t>
            </a:r>
            <a:r>
              <a:rPr lang="en-US" dirty="0">
                <a:latin typeface="Courier" charset="0"/>
              </a:rPr>
              <a:t>y</a:t>
            </a:r>
            <a:r>
              <a:rPr lang="en-US" baseline="30000" dirty="0">
                <a:latin typeface="Courier" charset="0"/>
              </a:rPr>
              <a:t>2</a:t>
            </a:r>
            <a:r>
              <a:rPr lang="en-US" dirty="0">
                <a:latin typeface="Courier" charset="0"/>
              </a:rPr>
              <a:t> = x</a:t>
            </a:r>
            <a:r>
              <a:rPr lang="en-US" baseline="30000" dirty="0">
                <a:latin typeface="Courier" charset="0"/>
              </a:rPr>
              <a:t>3</a:t>
            </a:r>
            <a:r>
              <a:rPr lang="en-US" dirty="0">
                <a:latin typeface="Courier" charset="0"/>
              </a:rPr>
              <a:t> + ax + b</a:t>
            </a:r>
            <a:endParaRPr lang="en-US" dirty="0"/>
          </a:p>
          <a:p>
            <a:pPr eaLnBrk="1" hangingPunct="1"/>
            <a:r>
              <a:rPr lang="en-US" dirty="0"/>
              <a:t>Also includes a “point at infinity”</a:t>
            </a:r>
          </a:p>
          <a:p>
            <a:pPr eaLnBrk="1" hangingPunct="1"/>
            <a:r>
              <a:rPr lang="en-US" dirty="0"/>
              <a:t>What do elliptic curves look like?</a:t>
            </a:r>
          </a:p>
          <a:p>
            <a:pPr eaLnBrk="1" hangingPunct="1"/>
            <a:r>
              <a:rPr lang="en-US" dirty="0"/>
              <a:t>See the next slide!</a:t>
            </a:r>
            <a:endParaRPr lang="en-US" sz="2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E77E64-D907-F249-B502-6BDA69F2FED6}" type="slidenum">
              <a:rPr lang="en-US" smtClean="0">
                <a:latin typeface="Times New Roman" charset="0"/>
              </a:rPr>
              <a:pPr/>
              <a:t>129</a:t>
            </a:fld>
            <a:endParaRPr lang="en-US" smtClean="0">
              <a:latin typeface="Times New Roman" charset="0"/>
            </a:endParaRPr>
          </a:p>
        </p:txBody>
      </p:sp>
      <p:pic>
        <p:nvPicPr>
          <p:cNvPr id="147459" name="Picture 45" descr="eccPlot.tif                                                    000675D6Macintosh HD                   BC93A1CC:"/>
          <p:cNvPicPr>
            <a:picLocks noChangeAspect="1" noChangeArrowheads="1"/>
          </p:cNvPicPr>
          <p:nvPr/>
        </p:nvPicPr>
        <p:blipFill>
          <a:blip r:embed="rId3"/>
          <a:srcRect/>
          <a:stretch>
            <a:fillRect/>
          </a:stretch>
        </p:blipFill>
        <p:spPr bwMode="auto">
          <a:xfrm>
            <a:off x="228600" y="2743200"/>
            <a:ext cx="2895600" cy="2533650"/>
          </a:xfrm>
          <a:prstGeom prst="rect">
            <a:avLst/>
          </a:prstGeom>
          <a:noFill/>
          <a:ln w="9525">
            <a:noFill/>
            <a:miter lim="800000"/>
            <a:headEnd/>
            <a:tailEnd/>
          </a:ln>
        </p:spPr>
      </p:pic>
      <p:sp>
        <p:nvSpPr>
          <p:cNvPr id="147460" name="Rectangle 2"/>
          <p:cNvSpPr>
            <a:spLocks noGrp="1" noChangeArrowheads="1"/>
          </p:cNvSpPr>
          <p:nvPr>
            <p:ph type="title"/>
          </p:nvPr>
        </p:nvSpPr>
        <p:spPr/>
        <p:txBody>
          <a:bodyPr/>
          <a:lstStyle/>
          <a:p>
            <a:pPr eaLnBrk="1" hangingPunct="1"/>
            <a:r>
              <a:rPr lang="en-US"/>
              <a:t>Elliptic Curve Picture</a:t>
            </a:r>
          </a:p>
        </p:txBody>
      </p:sp>
      <p:sp>
        <p:nvSpPr>
          <p:cNvPr id="147461" name="Rectangle 5"/>
          <p:cNvSpPr>
            <a:spLocks noGrp="1" noChangeArrowheads="1"/>
          </p:cNvSpPr>
          <p:nvPr>
            <p:ph type="body" idx="1"/>
          </p:nvPr>
        </p:nvSpPr>
        <p:spPr>
          <a:xfrm>
            <a:off x="3810000" y="2133600"/>
            <a:ext cx="5029200" cy="3581400"/>
          </a:xfrm>
          <a:noFill/>
        </p:spPr>
        <p:txBody>
          <a:bodyPr/>
          <a:lstStyle/>
          <a:p>
            <a:pPr eaLnBrk="1" hangingPunct="1">
              <a:lnSpc>
                <a:spcPct val="90000"/>
              </a:lnSpc>
            </a:pPr>
            <a:r>
              <a:rPr lang="en-US" sz="2800" dirty="0"/>
              <a:t>Consider elliptic curve</a:t>
            </a:r>
          </a:p>
          <a:p>
            <a:pPr lvl="1" eaLnBrk="1" hangingPunct="1">
              <a:lnSpc>
                <a:spcPct val="90000"/>
              </a:lnSpc>
              <a:buFontTx/>
              <a:buNone/>
            </a:pPr>
            <a:r>
              <a:rPr lang="en-US" sz="2400" dirty="0"/>
              <a:t>	</a:t>
            </a:r>
            <a:r>
              <a:rPr lang="en-US" sz="2400" dirty="0">
                <a:latin typeface="Courier" charset="0"/>
              </a:rPr>
              <a:t>E:</a:t>
            </a:r>
            <a:r>
              <a:rPr lang="en-US" sz="2400" dirty="0"/>
              <a:t>  </a:t>
            </a:r>
            <a:r>
              <a:rPr lang="en-US" sz="2400" dirty="0">
                <a:latin typeface="Courier" charset="0"/>
              </a:rPr>
              <a:t>y</a:t>
            </a:r>
            <a:r>
              <a:rPr lang="en-US" sz="2400" baseline="30000" dirty="0">
                <a:latin typeface="Courier" charset="0"/>
              </a:rPr>
              <a:t>2</a:t>
            </a:r>
            <a:r>
              <a:rPr lang="en-US" sz="2400" dirty="0">
                <a:latin typeface="Courier" charset="0"/>
              </a:rPr>
              <a:t> = x</a:t>
            </a:r>
            <a:r>
              <a:rPr lang="en-US" sz="2400" baseline="30000" dirty="0">
                <a:latin typeface="Courier" charset="0"/>
              </a:rPr>
              <a:t>3</a:t>
            </a:r>
            <a:r>
              <a:rPr lang="en-US" sz="2400" dirty="0">
                <a:latin typeface="Courier" charset="0"/>
              </a:rPr>
              <a:t> - x + 1</a:t>
            </a:r>
          </a:p>
          <a:p>
            <a:pPr eaLnBrk="1" hangingPunct="1">
              <a:lnSpc>
                <a:spcPct val="90000"/>
              </a:lnSpc>
            </a:pPr>
            <a:r>
              <a:rPr lang="en-US" sz="2800" dirty="0"/>
              <a:t>If </a:t>
            </a:r>
            <a:r>
              <a:rPr lang="en-US" sz="2800" dirty="0">
                <a:latin typeface="Courier" charset="0"/>
              </a:rPr>
              <a:t>P</a:t>
            </a:r>
            <a:r>
              <a:rPr lang="en-US" sz="2800" baseline="-25000" dirty="0">
                <a:latin typeface="Courier" charset="0"/>
              </a:rPr>
              <a:t>1</a:t>
            </a:r>
            <a:r>
              <a:rPr lang="en-US" sz="2800" dirty="0"/>
              <a:t> and </a:t>
            </a:r>
            <a:r>
              <a:rPr lang="en-US" sz="2800" dirty="0">
                <a:latin typeface="Courier" charset="0"/>
              </a:rPr>
              <a:t>P</a:t>
            </a:r>
            <a:r>
              <a:rPr lang="en-US" sz="2800" baseline="-25000" dirty="0">
                <a:latin typeface="Courier" charset="0"/>
              </a:rPr>
              <a:t>2</a:t>
            </a:r>
            <a:r>
              <a:rPr lang="en-US" sz="2800" dirty="0"/>
              <a:t> are on </a:t>
            </a:r>
            <a:r>
              <a:rPr lang="en-US" sz="2800" dirty="0">
                <a:latin typeface="Courier" charset="0"/>
              </a:rPr>
              <a:t>E</a:t>
            </a:r>
            <a:r>
              <a:rPr lang="en-US" sz="2800" dirty="0"/>
              <a:t>, we can </a:t>
            </a:r>
            <a:r>
              <a:rPr lang="en-US" sz="2800" dirty="0" smtClean="0"/>
              <a:t>define addition, </a:t>
            </a:r>
            <a:endParaRPr lang="en-US" sz="2800" dirty="0"/>
          </a:p>
          <a:p>
            <a:pPr eaLnBrk="1" hangingPunct="1">
              <a:lnSpc>
                <a:spcPct val="90000"/>
              </a:lnSpc>
              <a:buFont typeface="Wingdings" charset="2"/>
              <a:buNone/>
            </a:pPr>
            <a:r>
              <a:rPr lang="en-US" sz="2800" dirty="0">
                <a:latin typeface="Courier" charset="0"/>
              </a:rPr>
              <a:t>		P</a:t>
            </a:r>
            <a:r>
              <a:rPr lang="en-US" sz="2800" baseline="-25000" dirty="0">
                <a:latin typeface="Courier" charset="0"/>
              </a:rPr>
              <a:t>3</a:t>
            </a:r>
            <a:r>
              <a:rPr lang="en-US" sz="2800" dirty="0">
                <a:latin typeface="Courier" charset="0"/>
              </a:rPr>
              <a:t> = P</a:t>
            </a:r>
            <a:r>
              <a:rPr lang="en-US" sz="2800" baseline="-25000" dirty="0">
                <a:latin typeface="Courier" charset="0"/>
              </a:rPr>
              <a:t>1</a:t>
            </a:r>
            <a:r>
              <a:rPr lang="en-US" sz="2800" dirty="0">
                <a:latin typeface="Courier" charset="0"/>
              </a:rPr>
              <a:t> + P</a:t>
            </a:r>
            <a:r>
              <a:rPr lang="en-US" sz="2800" baseline="-25000" dirty="0">
                <a:latin typeface="Courier" charset="0"/>
              </a:rPr>
              <a:t>2</a:t>
            </a:r>
            <a:r>
              <a:rPr lang="en-US" sz="2800" dirty="0"/>
              <a:t> </a:t>
            </a:r>
          </a:p>
          <a:p>
            <a:pPr eaLnBrk="1" hangingPunct="1">
              <a:lnSpc>
                <a:spcPct val="90000"/>
              </a:lnSpc>
              <a:buFont typeface="Wingdings" charset="2"/>
              <a:buNone/>
            </a:pPr>
            <a:r>
              <a:rPr lang="en-US" sz="2800" dirty="0"/>
              <a:t>	as shown in picture</a:t>
            </a:r>
          </a:p>
          <a:p>
            <a:pPr eaLnBrk="1" hangingPunct="1">
              <a:lnSpc>
                <a:spcPct val="90000"/>
              </a:lnSpc>
            </a:pPr>
            <a:r>
              <a:rPr lang="en-US" sz="2800" dirty="0"/>
              <a:t>Addition is all we </a:t>
            </a:r>
            <a:r>
              <a:rPr lang="en-US" sz="2800" dirty="0" smtClean="0"/>
              <a:t>need</a:t>
            </a:r>
            <a:r>
              <a:rPr lang="is-IS" sz="2800" dirty="0" smtClean="0"/>
              <a:t>…</a:t>
            </a:r>
            <a:endParaRPr lang="en-US" sz="2800" dirty="0"/>
          </a:p>
        </p:txBody>
      </p:sp>
      <p:sp>
        <p:nvSpPr>
          <p:cNvPr id="182303" name="Line 31"/>
          <p:cNvSpPr>
            <a:spLocks noChangeShapeType="1"/>
          </p:cNvSpPr>
          <p:nvPr/>
        </p:nvSpPr>
        <p:spPr bwMode="auto">
          <a:xfrm flipV="1">
            <a:off x="228600" y="3276600"/>
            <a:ext cx="297180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82306" name="Oval 34"/>
          <p:cNvSpPr>
            <a:spLocks noChangeArrowheads="1"/>
          </p:cNvSpPr>
          <p:nvPr/>
        </p:nvSpPr>
        <p:spPr bwMode="auto">
          <a:xfrm>
            <a:off x="319088" y="3673475"/>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7" name="Oval 35"/>
          <p:cNvSpPr>
            <a:spLocks noChangeArrowheads="1"/>
          </p:cNvSpPr>
          <p:nvPr/>
        </p:nvSpPr>
        <p:spPr bwMode="auto">
          <a:xfrm>
            <a:off x="1598613" y="3471863"/>
            <a:ext cx="109537" cy="109537"/>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8" name="Oval 36"/>
          <p:cNvSpPr>
            <a:spLocks noChangeArrowheads="1"/>
          </p:cNvSpPr>
          <p:nvPr/>
        </p:nvSpPr>
        <p:spPr bwMode="auto">
          <a:xfrm>
            <a:off x="2405063" y="3352800"/>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09" name="Line 37"/>
          <p:cNvSpPr>
            <a:spLocks noChangeShapeType="1"/>
          </p:cNvSpPr>
          <p:nvPr/>
        </p:nvSpPr>
        <p:spPr bwMode="auto">
          <a:xfrm>
            <a:off x="2457450" y="2362200"/>
            <a:ext cx="0" cy="320040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182310" name="Oval 38"/>
          <p:cNvSpPr>
            <a:spLocks noChangeArrowheads="1"/>
          </p:cNvSpPr>
          <p:nvPr/>
        </p:nvSpPr>
        <p:spPr bwMode="auto">
          <a:xfrm>
            <a:off x="2405063" y="4572000"/>
            <a:ext cx="109537" cy="10953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182313" name="Rectangle 41"/>
          <p:cNvSpPr>
            <a:spLocks noChangeArrowheads="1"/>
          </p:cNvSpPr>
          <p:nvPr/>
        </p:nvSpPr>
        <p:spPr bwMode="auto">
          <a:xfrm>
            <a:off x="0" y="32766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1</a:t>
            </a:r>
          </a:p>
        </p:txBody>
      </p:sp>
      <p:sp>
        <p:nvSpPr>
          <p:cNvPr id="182314" name="Rectangle 42"/>
          <p:cNvSpPr>
            <a:spLocks noChangeArrowheads="1"/>
          </p:cNvSpPr>
          <p:nvPr/>
        </p:nvSpPr>
        <p:spPr bwMode="auto">
          <a:xfrm>
            <a:off x="1524000" y="30480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2</a:t>
            </a:r>
          </a:p>
        </p:txBody>
      </p:sp>
      <p:sp>
        <p:nvSpPr>
          <p:cNvPr id="182315" name="Rectangle 43"/>
          <p:cNvSpPr>
            <a:spLocks noChangeArrowheads="1"/>
          </p:cNvSpPr>
          <p:nvPr/>
        </p:nvSpPr>
        <p:spPr bwMode="auto">
          <a:xfrm>
            <a:off x="2438400" y="4267200"/>
            <a:ext cx="434975"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P</a:t>
            </a:r>
            <a:r>
              <a:rPr lang="en-US" sz="2000" baseline="-25000">
                <a:latin typeface="Courier" charset="0"/>
              </a:rPr>
              <a:t>3</a:t>
            </a:r>
          </a:p>
        </p:txBody>
      </p:sp>
      <p:sp>
        <p:nvSpPr>
          <p:cNvPr id="147471" name="Line 46"/>
          <p:cNvSpPr>
            <a:spLocks noChangeShapeType="1"/>
          </p:cNvSpPr>
          <p:nvPr/>
        </p:nvSpPr>
        <p:spPr bwMode="auto">
          <a:xfrm flipV="1">
            <a:off x="76200" y="3984625"/>
            <a:ext cx="3352800" cy="444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7472" name="Line 48"/>
          <p:cNvSpPr>
            <a:spLocks noChangeShapeType="1"/>
          </p:cNvSpPr>
          <p:nvPr/>
        </p:nvSpPr>
        <p:spPr bwMode="auto">
          <a:xfrm>
            <a:off x="914400" y="2362200"/>
            <a:ext cx="0" cy="3200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7473" name="Rectangle 50"/>
          <p:cNvSpPr>
            <a:spLocks noChangeArrowheads="1"/>
          </p:cNvSpPr>
          <p:nvPr/>
        </p:nvSpPr>
        <p:spPr bwMode="auto">
          <a:xfrm>
            <a:off x="3397250" y="3746500"/>
            <a:ext cx="336550"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x</a:t>
            </a:r>
            <a:endParaRPr lang="en-US" sz="2000" baseline="-25000">
              <a:latin typeface="Courier" charset="0"/>
            </a:endParaRPr>
          </a:p>
        </p:txBody>
      </p:sp>
      <p:sp>
        <p:nvSpPr>
          <p:cNvPr id="147474" name="Rectangle 51"/>
          <p:cNvSpPr>
            <a:spLocks noChangeArrowheads="1"/>
          </p:cNvSpPr>
          <p:nvPr/>
        </p:nvSpPr>
        <p:spPr bwMode="auto">
          <a:xfrm>
            <a:off x="762000" y="1981200"/>
            <a:ext cx="336550" cy="396875"/>
          </a:xfrm>
          <a:prstGeom prst="rect">
            <a:avLst/>
          </a:prstGeom>
          <a:noFill/>
          <a:ln w="9525">
            <a:noFill/>
            <a:miter lim="800000"/>
            <a:headEnd/>
            <a:tailEnd/>
          </a:ln>
        </p:spPr>
        <p:txBody>
          <a:bodyPr wrap="none">
            <a:prstTxWarp prst="textNoShape">
              <a:avLst/>
            </a:prstTxWarp>
            <a:spAutoFit/>
          </a:bodyPr>
          <a:lstStyle/>
          <a:p>
            <a:r>
              <a:rPr lang="en-US" sz="2000">
                <a:latin typeface="Courier" charset="0"/>
              </a:rPr>
              <a:t>y</a:t>
            </a:r>
            <a:endParaRPr lang="en-US" sz="2000" baseline="-25000">
              <a:latin typeface="Courier"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3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23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230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823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230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8230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230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82310"/>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182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03" grpId="0" animBg="1"/>
      <p:bldP spid="182306" grpId="0" animBg="1"/>
      <p:bldP spid="182307" grpId="0" animBg="1"/>
      <p:bldP spid="182308" grpId="0" animBg="1"/>
      <p:bldP spid="182309" grpId="0" animBg="1"/>
      <p:bldP spid="182310" grpId="0" animBg="1"/>
      <p:bldP spid="182313" grpId="0" autoUpdateAnimBg="0"/>
      <p:bldP spid="182314" grpId="0" autoUpdateAnimBg="0"/>
      <p:bldP spid="1823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C2394F1-28B2-6C46-932B-5C9B3AD05F75}" type="slidenum">
              <a:rPr lang="en-US" smtClean="0">
                <a:latin typeface="Times New Roman" charset="0"/>
              </a:rPr>
              <a:pPr/>
              <a:t>13</a:t>
            </a:fld>
            <a:endParaRPr lang="en-US" smtClean="0">
              <a:latin typeface="Times New Roman" charset="0"/>
            </a:endParaRPr>
          </a:p>
        </p:txBody>
      </p:sp>
      <p:sp>
        <p:nvSpPr>
          <p:cNvPr id="26628" name="Rectangle 2"/>
          <p:cNvSpPr>
            <a:spLocks noGrp="1" noChangeArrowheads="1"/>
          </p:cNvSpPr>
          <p:nvPr>
            <p:ph type="title"/>
          </p:nvPr>
        </p:nvSpPr>
        <p:spPr>
          <a:xfrm>
            <a:off x="533400" y="457200"/>
            <a:ext cx="8153400" cy="1143000"/>
          </a:xfrm>
        </p:spPr>
        <p:txBody>
          <a:bodyPr/>
          <a:lstStyle/>
          <a:p>
            <a:pPr eaLnBrk="1" hangingPunct="1"/>
            <a:r>
              <a:rPr lang="en-US"/>
              <a:t>Cryptanalysis II</a:t>
            </a:r>
          </a:p>
        </p:txBody>
      </p:sp>
      <p:sp>
        <p:nvSpPr>
          <p:cNvPr id="176131" name="Rectangle 3"/>
          <p:cNvSpPr>
            <a:spLocks noGrp="1" noChangeArrowheads="1"/>
          </p:cNvSpPr>
          <p:nvPr>
            <p:ph type="body" idx="1"/>
          </p:nvPr>
        </p:nvSpPr>
        <p:spPr>
          <a:xfrm>
            <a:off x="533400" y="1676400"/>
            <a:ext cx="8001000" cy="1905000"/>
          </a:xfrm>
        </p:spPr>
        <p:txBody>
          <a:bodyPr/>
          <a:lstStyle/>
          <a:p>
            <a:pPr eaLnBrk="1" hangingPunct="1"/>
            <a:r>
              <a:rPr lang="en-US" sz="2800" dirty="0" smtClean="0"/>
              <a:t>Cannot try all </a:t>
            </a:r>
            <a:r>
              <a:rPr lang="en-US" sz="2800" dirty="0" smtClean="0">
                <a:latin typeface="Times New Roman"/>
                <a:cs typeface="Times New Roman"/>
              </a:rPr>
              <a:t>2</a:t>
            </a:r>
            <a:r>
              <a:rPr lang="en-US" sz="2800" baseline="30000" dirty="0" smtClean="0">
                <a:latin typeface="Times New Roman"/>
                <a:cs typeface="Times New Roman"/>
              </a:rPr>
              <a:t>88</a:t>
            </a:r>
            <a:r>
              <a:rPr lang="en-US" sz="2800" dirty="0" smtClean="0"/>
              <a:t> simple substitution keys</a:t>
            </a:r>
          </a:p>
          <a:p>
            <a:pPr eaLnBrk="1" hangingPunct="1"/>
            <a:r>
              <a:rPr lang="en-US" sz="2800" dirty="0" smtClean="0"/>
              <a:t>Can we be more clever?</a:t>
            </a:r>
          </a:p>
          <a:p>
            <a:pPr eaLnBrk="1" hangingPunct="1"/>
            <a:r>
              <a:rPr lang="en-US" sz="2800" dirty="0" smtClean="0"/>
              <a:t>English letter frequency counts…</a:t>
            </a:r>
            <a:endParaRPr lang="en-US" sz="2800" baseline="30000" dirty="0" smtClean="0"/>
          </a:p>
        </p:txBody>
      </p:sp>
      <p:graphicFrame>
        <p:nvGraphicFramePr>
          <p:cNvPr id="176133" name="Object 2"/>
          <p:cNvGraphicFramePr>
            <a:graphicFrameLocks noChangeAspect="1"/>
          </p:cNvGraphicFramePr>
          <p:nvPr/>
        </p:nvGraphicFramePr>
        <p:xfrm>
          <a:off x="152400" y="3429000"/>
          <a:ext cx="8686800" cy="2771775"/>
        </p:xfrm>
        <a:graphic>
          <a:graphicData uri="http://schemas.openxmlformats.org/presentationml/2006/ole">
            <mc:AlternateContent xmlns:mc="http://schemas.openxmlformats.org/markup-compatibility/2006">
              <mc:Choice xmlns:v="urn:schemas-microsoft-com:vml" Requires="v">
                <p:oleObj spid="_x0000_s26695" name="Chart" r:id="rId4" imgW="16548100" imgH="5283200" progId="MSGraph.Chart.8">
                  <p:embed followColorScheme="full"/>
                </p:oleObj>
              </mc:Choice>
              <mc:Fallback>
                <p:oleObj name="Chart" r:id="rId4" imgW="16548100" imgH="52832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429000"/>
                        <a:ext cx="86868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box(out)">
                                      <p:cBhvr>
                                        <p:cTn id="7" dur="500"/>
                                        <p:tgtEl>
                                          <p:spTgt spid="1761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box(out)">
                                      <p:cBhvr>
                                        <p:cTn id="12" dur="500"/>
                                        <p:tgtEl>
                                          <p:spTgt spid="1761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box(out)">
                                      <p:cBhvr>
                                        <p:cTn id="17" dur="500"/>
                                        <p:tgtEl>
                                          <p:spTgt spid="1761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6133"/>
                                        </p:tgtEl>
                                        <p:attrNameLst>
                                          <p:attrName>style.visibility</p:attrName>
                                        </p:attrNameLst>
                                      </p:cBhvr>
                                      <p:to>
                                        <p:strVal val="visible"/>
                                      </p:to>
                                    </p:set>
                                    <p:anim calcmode="lin" valueType="num">
                                      <p:cBhvr additive="base">
                                        <p:cTn id="22" dur="500" fill="hold"/>
                                        <p:tgtEl>
                                          <p:spTgt spid="176133"/>
                                        </p:tgtEl>
                                        <p:attrNameLst>
                                          <p:attrName>ppt_x</p:attrName>
                                        </p:attrNameLst>
                                      </p:cBhvr>
                                      <p:tavLst>
                                        <p:tav tm="0">
                                          <p:val>
                                            <p:strVal val="#ppt_x"/>
                                          </p:val>
                                        </p:tav>
                                        <p:tav tm="100000">
                                          <p:val>
                                            <p:strVal val="#ppt_x"/>
                                          </p:val>
                                        </p:tav>
                                      </p:tavLst>
                                    </p:anim>
                                    <p:anim calcmode="lin" valueType="num">
                                      <p:cBhvr additive="base">
                                        <p:cTn id="23" dur="500" fill="hold"/>
                                        <p:tgtEl>
                                          <p:spTgt spid="176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OleChart spid="17613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CED1495-E991-6F47-9E4E-980820D6A937}" type="slidenum">
              <a:rPr lang="en-US" smtClean="0">
                <a:latin typeface="Times New Roman" charset="0"/>
              </a:rPr>
              <a:pPr/>
              <a:t>130</a:t>
            </a:fld>
            <a:endParaRPr lang="en-US" smtClean="0">
              <a:latin typeface="Times New Roman" charset="0"/>
            </a:endParaRPr>
          </a:p>
        </p:txBody>
      </p:sp>
      <p:sp>
        <p:nvSpPr>
          <p:cNvPr id="148483" name="Rectangle 2"/>
          <p:cNvSpPr>
            <a:spLocks noGrp="1" noChangeArrowheads="1"/>
          </p:cNvSpPr>
          <p:nvPr>
            <p:ph type="title"/>
          </p:nvPr>
        </p:nvSpPr>
        <p:spPr/>
        <p:txBody>
          <a:bodyPr/>
          <a:lstStyle/>
          <a:p>
            <a:pPr eaLnBrk="1" hangingPunct="1"/>
            <a:r>
              <a:rPr lang="en-US"/>
              <a:t>Points on Elliptic Curve</a:t>
            </a:r>
          </a:p>
        </p:txBody>
      </p:sp>
      <p:sp>
        <p:nvSpPr>
          <p:cNvPr id="14848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endParaRPr lang="en-US" sz="2800"/>
          </a:p>
          <a:p>
            <a:pPr eaLnBrk="1" hangingPunct="1">
              <a:lnSpc>
                <a:spcPct val="90000"/>
              </a:lnSpc>
              <a:buFont typeface="Wingdings" charset="2"/>
              <a:buNone/>
            </a:pPr>
            <a:r>
              <a:rPr lang="en-US" sz="2800">
                <a:latin typeface="Courier" charset="0"/>
              </a:rPr>
              <a:t>	</a:t>
            </a:r>
            <a:r>
              <a:rPr lang="en-US" sz="2400">
                <a:latin typeface="Courier" charset="0"/>
              </a:rPr>
              <a:t>x = 0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  no solution (mod 5)</a:t>
            </a:r>
          </a:p>
          <a:p>
            <a:pPr eaLnBrk="1" hangingPunct="1">
              <a:lnSpc>
                <a:spcPct val="90000"/>
              </a:lnSpc>
              <a:buFont typeface="Wingdings" charset="2"/>
              <a:buNone/>
            </a:pPr>
            <a:r>
              <a:rPr lang="en-US" sz="2400">
                <a:latin typeface="Courier" charset="0"/>
              </a:rPr>
              <a:t>	x = 1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2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15 = 0  y = 0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3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4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75 = 0  y = 0 (mod 5)</a:t>
            </a:r>
          </a:p>
          <a:p>
            <a:pPr eaLnBrk="1" hangingPunct="1">
              <a:lnSpc>
                <a:spcPct val="90000"/>
              </a:lnSpc>
            </a:pPr>
            <a:r>
              <a:rPr lang="en-US" sz="2800"/>
              <a:t>Then points on the elliptic curve are</a:t>
            </a:r>
          </a:p>
          <a:p>
            <a:pPr eaLnBrk="1" hangingPunct="1">
              <a:lnSpc>
                <a:spcPct val="90000"/>
              </a:lnSpc>
              <a:buFont typeface="Wingdings" charset="2"/>
              <a:buNone/>
            </a:pPr>
            <a:r>
              <a:rPr lang="en-US" sz="2800">
                <a:sym typeface="Symbol" charset="2"/>
              </a:rPr>
              <a:t>	</a:t>
            </a:r>
            <a:r>
              <a:rPr lang="en-US" sz="2800">
                <a:latin typeface="Courier" charset="0"/>
                <a:sym typeface="Symbol" charset="2"/>
              </a:rPr>
              <a:t>(1,1) (1,4) (2,0) (3,1) (3,4) (4,0) </a:t>
            </a:r>
            <a:r>
              <a:rPr lang="en-US" sz="2800">
                <a:sym typeface="Symbol" charset="2"/>
              </a:rPr>
              <a:t>and the point at infinity:</a:t>
            </a:r>
            <a:r>
              <a:rPr lang="en-US" sz="2800">
                <a:latin typeface="Courier" charset="0"/>
                <a:sym typeface="Symbol" charset="2"/>
              </a:rPr>
              <a:t> </a:t>
            </a:r>
            <a:endParaRPr lang="en-US" sz="2800">
              <a:sym typeface="Symbol" charset="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23E508D-DACF-2845-B2C8-2CF9CD5CAD16}" type="slidenum">
              <a:rPr lang="en-US" smtClean="0">
                <a:latin typeface="Times New Roman" charset="0"/>
              </a:rPr>
              <a:pPr/>
              <a:t>131</a:t>
            </a:fld>
            <a:endParaRPr lang="en-US" smtClean="0">
              <a:latin typeface="Times New Roman" charset="0"/>
            </a:endParaRPr>
          </a:p>
        </p:txBody>
      </p:sp>
      <p:sp>
        <p:nvSpPr>
          <p:cNvPr id="149507" name="Rectangle 2"/>
          <p:cNvSpPr>
            <a:spLocks noGrp="1" noChangeArrowheads="1"/>
          </p:cNvSpPr>
          <p:nvPr>
            <p:ph type="title"/>
          </p:nvPr>
        </p:nvSpPr>
        <p:spPr/>
        <p:txBody>
          <a:bodyPr/>
          <a:lstStyle/>
          <a:p>
            <a:pPr eaLnBrk="1" hangingPunct="1"/>
            <a:r>
              <a:rPr lang="en-US"/>
              <a:t>Elliptic Curve Math</a:t>
            </a:r>
          </a:p>
        </p:txBody>
      </p:sp>
      <p:sp>
        <p:nvSpPr>
          <p:cNvPr id="149508" name="Rectangle 3"/>
          <p:cNvSpPr>
            <a:spLocks noGrp="1" noChangeArrowheads="1"/>
          </p:cNvSpPr>
          <p:nvPr>
            <p:ph type="body" idx="1"/>
          </p:nvPr>
        </p:nvSpPr>
        <p:spPr>
          <a:xfrm>
            <a:off x="685800" y="1828800"/>
            <a:ext cx="8077200" cy="4267200"/>
          </a:xfrm>
        </p:spPr>
        <p:txBody>
          <a:bodyPr/>
          <a:lstStyle/>
          <a:p>
            <a:pPr eaLnBrk="1" hangingPunct="1">
              <a:lnSpc>
                <a:spcPct val="90000"/>
              </a:lnSpc>
            </a:pPr>
            <a:r>
              <a:rPr lang="en-US" sz="2800" dirty="0"/>
              <a:t>Addition on: </a:t>
            </a:r>
            <a:r>
              <a:rPr lang="en-US" sz="2800" dirty="0">
                <a:latin typeface="Courier" charset="0"/>
              </a:rPr>
              <a:t>y</a:t>
            </a:r>
            <a:r>
              <a:rPr lang="en-US" sz="2800" baseline="30000" dirty="0">
                <a:latin typeface="Courier" charset="0"/>
              </a:rPr>
              <a:t>2</a:t>
            </a:r>
            <a:r>
              <a:rPr lang="en-US" sz="2800" dirty="0">
                <a:latin typeface="Courier" charset="0"/>
              </a:rPr>
              <a:t> = x</a:t>
            </a:r>
            <a:r>
              <a:rPr lang="en-US" sz="2800" baseline="30000" dirty="0">
                <a:latin typeface="Courier" charset="0"/>
              </a:rPr>
              <a:t>3</a:t>
            </a:r>
            <a:r>
              <a:rPr lang="en-US" sz="2800" dirty="0">
                <a:latin typeface="Courier" charset="0"/>
              </a:rPr>
              <a:t> + ax + b (mod p)</a:t>
            </a:r>
            <a:endParaRPr lang="en-US" sz="2800" dirty="0"/>
          </a:p>
          <a:p>
            <a:pPr eaLnBrk="1" hangingPunct="1">
              <a:lnSpc>
                <a:spcPct val="90000"/>
              </a:lnSpc>
              <a:buFont typeface="Wingdings" charset="2"/>
              <a:buNone/>
            </a:pPr>
            <a:r>
              <a:rPr lang="en-US" sz="2400" dirty="0">
                <a:latin typeface="Courier" charset="0"/>
              </a:rPr>
              <a:t>	P</a:t>
            </a:r>
            <a:r>
              <a:rPr lang="en-US" sz="2400" baseline="-25000" dirty="0">
                <a:latin typeface="Courier" charset="0"/>
              </a:rPr>
              <a:t>1</a:t>
            </a:r>
            <a:r>
              <a:rPr lang="en-US" sz="2400" dirty="0">
                <a:latin typeface="Courier" charset="0"/>
              </a:rPr>
              <a:t>=(x</a:t>
            </a:r>
            <a:r>
              <a:rPr lang="en-US" sz="2400" baseline="-25000" dirty="0">
                <a:latin typeface="Courier" charset="0"/>
              </a:rPr>
              <a:t>1</a:t>
            </a:r>
            <a:r>
              <a:rPr lang="en-US" sz="2400" dirty="0">
                <a:latin typeface="Courier" charset="0"/>
              </a:rPr>
              <a:t>,y</a:t>
            </a:r>
            <a:r>
              <a:rPr lang="en-US" sz="2400" baseline="-25000" dirty="0">
                <a:latin typeface="Courier" charset="0"/>
              </a:rPr>
              <a:t>1</a:t>
            </a:r>
            <a:r>
              <a:rPr lang="en-US" sz="2400" dirty="0">
                <a:latin typeface="Courier" charset="0"/>
              </a:rPr>
              <a:t>)</a:t>
            </a:r>
            <a:r>
              <a:rPr lang="en-US" sz="2400" dirty="0"/>
              <a:t>, </a:t>
            </a:r>
            <a:r>
              <a:rPr lang="en-US" sz="2400" dirty="0">
                <a:latin typeface="Courier" charset="0"/>
              </a:rPr>
              <a:t>P</a:t>
            </a:r>
            <a:r>
              <a:rPr lang="en-US" sz="2400" baseline="-25000" dirty="0">
                <a:latin typeface="Courier" charset="0"/>
              </a:rPr>
              <a:t>2</a:t>
            </a:r>
            <a:r>
              <a:rPr lang="en-US" sz="2400" dirty="0">
                <a:latin typeface="Courier" charset="0"/>
              </a:rPr>
              <a:t>=(x</a:t>
            </a:r>
            <a:r>
              <a:rPr lang="en-US" sz="2400" baseline="-25000" dirty="0">
                <a:latin typeface="Courier" charset="0"/>
              </a:rPr>
              <a:t>2</a:t>
            </a:r>
            <a:r>
              <a:rPr lang="en-US" sz="2400" dirty="0">
                <a:latin typeface="Courier" charset="0"/>
              </a:rPr>
              <a:t>,y</a:t>
            </a:r>
            <a:r>
              <a:rPr lang="en-US" sz="2400" baseline="-25000" dirty="0">
                <a:latin typeface="Courier" charset="0"/>
              </a:rPr>
              <a:t>2</a:t>
            </a:r>
            <a:r>
              <a:rPr lang="en-US" sz="2400" dirty="0">
                <a:latin typeface="Courier" charset="0"/>
              </a:rPr>
              <a:t>)</a:t>
            </a:r>
            <a:endParaRPr lang="en-US" sz="2400" dirty="0"/>
          </a:p>
          <a:p>
            <a:pPr eaLnBrk="1" hangingPunct="1">
              <a:lnSpc>
                <a:spcPct val="90000"/>
              </a:lnSpc>
              <a:buFont typeface="Wingdings" charset="2"/>
              <a:buNone/>
            </a:pPr>
            <a:r>
              <a:rPr lang="en-US" sz="2400" dirty="0"/>
              <a:t>	</a:t>
            </a:r>
            <a:r>
              <a:rPr lang="en-US" sz="2400" dirty="0">
                <a:latin typeface="Courier" charset="0"/>
              </a:rPr>
              <a:t>P</a:t>
            </a:r>
            <a:r>
              <a:rPr lang="en-US" sz="2400" baseline="-25000" dirty="0">
                <a:latin typeface="Courier" charset="0"/>
              </a:rPr>
              <a:t>1</a:t>
            </a:r>
            <a:r>
              <a:rPr lang="en-US" sz="2400" dirty="0">
                <a:latin typeface="Courier" charset="0"/>
              </a:rPr>
              <a:t> + P</a:t>
            </a:r>
            <a:r>
              <a:rPr lang="en-US" sz="2400" baseline="-25000" dirty="0">
                <a:latin typeface="Courier" charset="0"/>
              </a:rPr>
              <a:t>2</a:t>
            </a:r>
            <a:r>
              <a:rPr lang="en-US" sz="2400" dirty="0">
                <a:latin typeface="Courier" charset="0"/>
              </a:rPr>
              <a:t> = P</a:t>
            </a:r>
            <a:r>
              <a:rPr lang="en-US" sz="2400" baseline="-25000" dirty="0">
                <a:latin typeface="Courier" charset="0"/>
              </a:rPr>
              <a:t>3</a:t>
            </a:r>
            <a:r>
              <a:rPr lang="en-US" sz="2400" dirty="0">
                <a:latin typeface="Courier" charset="0"/>
              </a:rPr>
              <a:t> = (x</a:t>
            </a:r>
            <a:r>
              <a:rPr lang="en-US" sz="2400" baseline="-25000" dirty="0">
                <a:latin typeface="Courier" charset="0"/>
              </a:rPr>
              <a:t>3</a:t>
            </a:r>
            <a:r>
              <a:rPr lang="en-US" sz="2400" dirty="0">
                <a:latin typeface="Courier" charset="0"/>
              </a:rPr>
              <a:t>,y</a:t>
            </a:r>
            <a:r>
              <a:rPr lang="en-US" sz="2400" baseline="-25000" dirty="0">
                <a:latin typeface="Courier" charset="0"/>
              </a:rPr>
              <a:t>3</a:t>
            </a:r>
            <a:r>
              <a:rPr lang="en-US" sz="2400" dirty="0">
                <a:latin typeface="Courier" charset="0"/>
              </a:rPr>
              <a:t>)</a:t>
            </a:r>
            <a:r>
              <a:rPr lang="en-US" sz="2400" dirty="0"/>
              <a:t> where</a:t>
            </a:r>
          </a:p>
          <a:p>
            <a:pPr lvl="1" eaLnBrk="1" hangingPunct="1">
              <a:lnSpc>
                <a:spcPct val="90000"/>
              </a:lnSpc>
              <a:buFontTx/>
              <a:buNone/>
            </a:pPr>
            <a:r>
              <a:rPr lang="en-US" sz="2400" dirty="0"/>
              <a:t>	</a:t>
            </a:r>
            <a:r>
              <a:rPr lang="en-US" sz="2400" dirty="0">
                <a:latin typeface="Courier" charset="0"/>
              </a:rPr>
              <a:t>x</a:t>
            </a:r>
            <a:r>
              <a:rPr lang="en-US" sz="2400" baseline="-25000" dirty="0">
                <a:latin typeface="Courier" charset="0"/>
              </a:rPr>
              <a:t>3</a:t>
            </a:r>
            <a:r>
              <a:rPr lang="en-US" sz="2400" dirty="0">
                <a:latin typeface="Courier" charset="0"/>
              </a:rPr>
              <a:t> = m</a:t>
            </a:r>
            <a:r>
              <a:rPr lang="en-US" sz="2400" baseline="30000" dirty="0">
                <a:latin typeface="Courier" charset="0"/>
              </a:rPr>
              <a:t>2</a:t>
            </a:r>
            <a:r>
              <a:rPr lang="en-US" sz="2400" dirty="0">
                <a:latin typeface="Courier" charset="0"/>
              </a:rPr>
              <a:t> - x</a:t>
            </a:r>
            <a:r>
              <a:rPr lang="en-US" sz="2400" baseline="-25000" dirty="0">
                <a:latin typeface="Courier" charset="0"/>
              </a:rPr>
              <a:t>1</a:t>
            </a:r>
            <a:r>
              <a:rPr lang="en-US" sz="2400" dirty="0">
                <a:latin typeface="Courier" charset="0"/>
              </a:rPr>
              <a:t> - x</a:t>
            </a:r>
            <a:r>
              <a:rPr lang="en-US" sz="2400" baseline="-25000" dirty="0">
                <a:latin typeface="Courier" charset="0"/>
              </a:rPr>
              <a:t>2 </a:t>
            </a:r>
            <a:r>
              <a:rPr lang="en-US" sz="2400" dirty="0">
                <a:latin typeface="Courier" charset="0"/>
              </a:rPr>
              <a:t>(mod p)</a:t>
            </a:r>
            <a:endParaRPr lang="en-US" sz="2400" dirty="0"/>
          </a:p>
          <a:p>
            <a:pPr lvl="1" eaLnBrk="1" hangingPunct="1">
              <a:lnSpc>
                <a:spcPct val="90000"/>
              </a:lnSpc>
              <a:buFontTx/>
              <a:buNone/>
            </a:pPr>
            <a:r>
              <a:rPr lang="en-US" sz="2400" dirty="0"/>
              <a:t>	</a:t>
            </a:r>
            <a:r>
              <a:rPr lang="en-US" sz="2400" dirty="0">
                <a:latin typeface="Courier" charset="0"/>
              </a:rPr>
              <a:t>y</a:t>
            </a:r>
            <a:r>
              <a:rPr lang="en-US" sz="2400" baseline="-25000" dirty="0">
                <a:latin typeface="Courier" charset="0"/>
              </a:rPr>
              <a:t>3</a:t>
            </a:r>
            <a:r>
              <a:rPr lang="en-US" sz="2400" dirty="0">
                <a:latin typeface="Courier" charset="0"/>
              </a:rPr>
              <a:t> = m(x</a:t>
            </a:r>
            <a:r>
              <a:rPr lang="en-US" sz="2400" baseline="-25000" dirty="0">
                <a:latin typeface="Courier" charset="0"/>
              </a:rPr>
              <a:t>1</a:t>
            </a:r>
            <a:r>
              <a:rPr lang="en-US" sz="2400" dirty="0">
                <a:latin typeface="Courier" charset="0"/>
              </a:rPr>
              <a:t> - x</a:t>
            </a:r>
            <a:r>
              <a:rPr lang="en-US" sz="2400" baseline="-25000" dirty="0">
                <a:latin typeface="Courier" charset="0"/>
              </a:rPr>
              <a:t>3</a:t>
            </a:r>
            <a:r>
              <a:rPr lang="en-US" sz="2400" dirty="0">
                <a:latin typeface="Courier" charset="0"/>
              </a:rPr>
              <a:t>) - y</a:t>
            </a:r>
            <a:r>
              <a:rPr lang="en-US" sz="2400" baseline="-25000" dirty="0">
                <a:latin typeface="Courier" charset="0"/>
              </a:rPr>
              <a:t>1 </a:t>
            </a:r>
            <a:r>
              <a:rPr lang="en-US" sz="2400" dirty="0">
                <a:latin typeface="Courier" charset="0"/>
              </a:rPr>
              <a:t>(mod p)</a:t>
            </a:r>
            <a:endParaRPr lang="en-US" sz="2400" dirty="0"/>
          </a:p>
          <a:p>
            <a:pPr lvl="1" eaLnBrk="1" hangingPunct="1">
              <a:lnSpc>
                <a:spcPct val="90000"/>
              </a:lnSpc>
              <a:buFontTx/>
              <a:buNone/>
            </a:pPr>
            <a:r>
              <a:rPr lang="en-US" sz="2400" dirty="0"/>
              <a:t>And	</a:t>
            </a:r>
            <a:r>
              <a:rPr lang="en-US" sz="2400" dirty="0">
                <a:latin typeface="Courier" charset="0"/>
              </a:rPr>
              <a:t>m = (y</a:t>
            </a:r>
            <a:r>
              <a:rPr lang="en-US" sz="2400" baseline="-25000" dirty="0">
                <a:latin typeface="Courier" charset="0"/>
              </a:rPr>
              <a:t>2</a:t>
            </a:r>
            <a:r>
              <a:rPr lang="en-US" sz="2400" dirty="0">
                <a:latin typeface="Courier" charset="0"/>
              </a:rPr>
              <a:t>-y</a:t>
            </a:r>
            <a:r>
              <a:rPr lang="en-US" sz="2400" baseline="-25000" dirty="0">
                <a:latin typeface="Courier" charset="0"/>
              </a:rPr>
              <a:t>1</a:t>
            </a:r>
            <a:r>
              <a:rPr lang="en-US" sz="2400" dirty="0">
                <a:latin typeface="Courier" charset="0"/>
              </a:rPr>
              <a:t>)</a:t>
            </a:r>
            <a:r>
              <a:rPr lang="en-US" sz="2400" dirty="0">
                <a:latin typeface="Courier" charset="0"/>
                <a:sym typeface="Symbol" charset="2"/>
              </a:rPr>
              <a:t></a:t>
            </a:r>
            <a:r>
              <a:rPr lang="en-US" sz="2400" dirty="0">
                <a:latin typeface="Courier" charset="0"/>
              </a:rPr>
              <a:t>(x</a:t>
            </a:r>
            <a:r>
              <a:rPr lang="en-US" sz="2400" baseline="-25000" dirty="0">
                <a:latin typeface="Courier" charset="0"/>
              </a:rPr>
              <a:t>2</a:t>
            </a:r>
            <a:r>
              <a:rPr lang="en-US" sz="2400" dirty="0">
                <a:latin typeface="Courier" charset="0"/>
              </a:rPr>
              <a:t>-x</a:t>
            </a:r>
            <a:r>
              <a:rPr lang="en-US" sz="2400" baseline="-25000" dirty="0">
                <a:latin typeface="Courier" charset="0"/>
              </a:rPr>
              <a:t>1</a:t>
            </a:r>
            <a:r>
              <a:rPr lang="en-US" sz="2400" dirty="0">
                <a:latin typeface="Courier" charset="0"/>
              </a:rPr>
              <a:t>)</a:t>
            </a:r>
            <a:r>
              <a:rPr lang="en-US" sz="2400" baseline="30000" dirty="0">
                <a:latin typeface="Courier" charset="0"/>
              </a:rPr>
              <a:t>-1</a:t>
            </a:r>
            <a:r>
              <a:rPr lang="en-US" sz="2400" dirty="0"/>
              <a:t> </a:t>
            </a:r>
            <a:r>
              <a:rPr lang="en-US" sz="2400" dirty="0">
                <a:latin typeface="Courier" charset="0"/>
              </a:rPr>
              <a:t>mod p</a:t>
            </a:r>
            <a:r>
              <a:rPr lang="en-US" sz="2400" dirty="0"/>
              <a:t>, if </a:t>
            </a:r>
            <a:r>
              <a:rPr lang="en-US" sz="2400" dirty="0">
                <a:latin typeface="Courier" charset="0"/>
              </a:rPr>
              <a:t>P</a:t>
            </a:r>
            <a:r>
              <a:rPr lang="en-US" sz="2400" baseline="-25000" dirty="0">
                <a:latin typeface="Courier" charset="0"/>
              </a:rPr>
              <a:t>1</a:t>
            </a:r>
            <a:r>
              <a:rPr lang="en-US" sz="2400" dirty="0">
                <a:latin typeface="Courier" charset="0"/>
                <a:sym typeface="Symbol" charset="2"/>
              </a:rPr>
              <a:t></a:t>
            </a:r>
            <a:r>
              <a:rPr lang="en-US" sz="2400" dirty="0">
                <a:latin typeface="Courier" charset="0"/>
              </a:rPr>
              <a:t>P</a:t>
            </a:r>
            <a:r>
              <a:rPr lang="en-US" sz="2400" baseline="-25000" dirty="0">
                <a:latin typeface="Courier" charset="0"/>
              </a:rPr>
              <a:t>2</a:t>
            </a:r>
            <a:endParaRPr lang="en-US" sz="2400" dirty="0"/>
          </a:p>
          <a:p>
            <a:pPr lvl="1" eaLnBrk="1" hangingPunct="1">
              <a:lnSpc>
                <a:spcPct val="90000"/>
              </a:lnSpc>
              <a:buFontTx/>
              <a:buNone/>
            </a:pPr>
            <a:r>
              <a:rPr lang="en-US" sz="2400" dirty="0"/>
              <a:t>		  	</a:t>
            </a:r>
            <a:r>
              <a:rPr lang="en-US" sz="2400" dirty="0">
                <a:latin typeface="Courier" charset="0"/>
              </a:rPr>
              <a:t>m = (3x</a:t>
            </a:r>
            <a:r>
              <a:rPr lang="en-US" sz="2400" baseline="-25000" dirty="0">
                <a:latin typeface="Courier" charset="0"/>
              </a:rPr>
              <a:t>1</a:t>
            </a:r>
            <a:r>
              <a:rPr lang="en-US" sz="2400" baseline="30000" dirty="0">
                <a:latin typeface="Courier" charset="0"/>
              </a:rPr>
              <a:t>2</a:t>
            </a:r>
            <a:r>
              <a:rPr lang="en-US" sz="2400" dirty="0">
                <a:latin typeface="Courier" charset="0"/>
              </a:rPr>
              <a:t>+a)</a:t>
            </a:r>
            <a:r>
              <a:rPr lang="en-US" sz="2400" dirty="0">
                <a:latin typeface="Courier" charset="0"/>
                <a:sym typeface="Symbol" charset="2"/>
              </a:rPr>
              <a:t></a:t>
            </a:r>
            <a:r>
              <a:rPr lang="en-US" sz="2400" dirty="0">
                <a:latin typeface="Courier" charset="0"/>
              </a:rPr>
              <a:t>(2y</a:t>
            </a:r>
            <a:r>
              <a:rPr lang="en-US" sz="2400" baseline="-25000" dirty="0">
                <a:latin typeface="Courier" charset="0"/>
              </a:rPr>
              <a:t>1</a:t>
            </a:r>
            <a:r>
              <a:rPr lang="en-US" sz="2400" dirty="0">
                <a:latin typeface="Courier" charset="0"/>
              </a:rPr>
              <a:t>)</a:t>
            </a:r>
            <a:r>
              <a:rPr lang="en-US" sz="2400" baseline="30000" dirty="0">
                <a:latin typeface="Courier" charset="0"/>
              </a:rPr>
              <a:t>-1</a:t>
            </a:r>
            <a:r>
              <a:rPr lang="en-US" sz="2400" dirty="0"/>
              <a:t> </a:t>
            </a:r>
            <a:r>
              <a:rPr lang="en-US" sz="2400" dirty="0">
                <a:latin typeface="Courier" charset="0"/>
              </a:rPr>
              <a:t>mod p</a:t>
            </a:r>
            <a:r>
              <a:rPr lang="en-US" sz="2400" dirty="0"/>
              <a:t>, if </a:t>
            </a:r>
            <a:r>
              <a:rPr lang="en-US" sz="2400" dirty="0">
                <a:latin typeface="Courier" charset="0"/>
              </a:rPr>
              <a:t>P</a:t>
            </a:r>
            <a:r>
              <a:rPr lang="en-US" sz="2400" baseline="-25000" dirty="0">
                <a:latin typeface="Courier" charset="0"/>
              </a:rPr>
              <a:t>1</a:t>
            </a:r>
            <a:r>
              <a:rPr lang="en-US" sz="2400" dirty="0">
                <a:latin typeface="Courier" charset="0"/>
              </a:rPr>
              <a:t> = P</a:t>
            </a:r>
            <a:r>
              <a:rPr lang="en-US" sz="2400" baseline="-25000" dirty="0">
                <a:latin typeface="Courier" charset="0"/>
              </a:rPr>
              <a:t>2</a:t>
            </a:r>
            <a:endParaRPr lang="en-US" sz="2400" dirty="0"/>
          </a:p>
          <a:p>
            <a:pPr lvl="1" eaLnBrk="1" hangingPunct="1">
              <a:lnSpc>
                <a:spcPct val="90000"/>
              </a:lnSpc>
              <a:buFontTx/>
              <a:buNone/>
            </a:pPr>
            <a:r>
              <a:rPr lang="en-US" sz="2400" dirty="0"/>
              <a:t>Special cases: 	If </a:t>
            </a:r>
            <a:r>
              <a:rPr lang="en-US" sz="2400" dirty="0">
                <a:latin typeface="Courier" charset="0"/>
              </a:rPr>
              <a:t>m</a:t>
            </a:r>
            <a:r>
              <a:rPr lang="en-US" sz="2400" dirty="0"/>
              <a:t> is infinite, </a:t>
            </a:r>
            <a:r>
              <a:rPr lang="en-US" sz="2400" dirty="0">
                <a:latin typeface="Courier" charset="0"/>
              </a:rPr>
              <a:t>P</a:t>
            </a:r>
            <a:r>
              <a:rPr lang="en-US" sz="2400" baseline="-25000" dirty="0">
                <a:latin typeface="Courier" charset="0"/>
              </a:rPr>
              <a:t>3</a:t>
            </a:r>
            <a:r>
              <a:rPr lang="en-US" sz="2400" dirty="0">
                <a:latin typeface="Courier" charset="0"/>
              </a:rPr>
              <a:t> = </a:t>
            </a:r>
            <a:r>
              <a:rPr lang="en-US" sz="2400" dirty="0">
                <a:latin typeface="Courier" charset="0"/>
                <a:sym typeface="Symbol" charset="2"/>
              </a:rPr>
              <a:t></a:t>
            </a:r>
            <a:r>
              <a:rPr lang="en-US" sz="2400" dirty="0">
                <a:sym typeface="Symbol" charset="2"/>
              </a:rPr>
              <a:t>, and </a:t>
            </a:r>
          </a:p>
          <a:p>
            <a:pPr lvl="1" eaLnBrk="1" hangingPunct="1">
              <a:lnSpc>
                <a:spcPct val="90000"/>
              </a:lnSpc>
              <a:buFontTx/>
              <a:buNone/>
            </a:pPr>
            <a:r>
              <a:rPr lang="en-US" sz="2400" dirty="0">
                <a:sym typeface="Symbol" charset="2"/>
              </a:rPr>
              <a:t>				</a:t>
            </a:r>
            <a:r>
              <a:rPr lang="en-US" sz="2400" dirty="0">
                <a:latin typeface="Courier" charset="0"/>
                <a:sym typeface="Symbol" charset="2"/>
              </a:rPr>
              <a:t> + P = P</a:t>
            </a:r>
            <a:r>
              <a:rPr lang="en-US" sz="2400" dirty="0">
                <a:sym typeface="Symbol" charset="2"/>
              </a:rPr>
              <a:t> for all </a:t>
            </a:r>
            <a:r>
              <a:rPr lang="en-US" sz="2400" dirty="0">
                <a:latin typeface="Courier" charset="0"/>
                <a:sym typeface="Symbol" charset="2"/>
              </a:rPr>
              <a:t>P</a:t>
            </a:r>
            <a:r>
              <a:rPr lang="en-US" sz="2400" dirty="0"/>
              <a:t>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0217232-9137-7D40-A478-69E8640077DB}" type="slidenum">
              <a:rPr lang="en-US" smtClean="0">
                <a:latin typeface="Times New Roman" charset="0"/>
              </a:rPr>
              <a:pPr/>
              <a:t>132</a:t>
            </a:fld>
            <a:endParaRPr lang="en-US" smtClean="0">
              <a:latin typeface="Times New Roman" charset="0"/>
            </a:endParaRPr>
          </a:p>
        </p:txBody>
      </p:sp>
      <p:sp>
        <p:nvSpPr>
          <p:cNvPr id="150531" name="Rectangle 2"/>
          <p:cNvSpPr>
            <a:spLocks noGrp="1" noChangeArrowheads="1"/>
          </p:cNvSpPr>
          <p:nvPr>
            <p:ph type="title"/>
          </p:nvPr>
        </p:nvSpPr>
        <p:spPr/>
        <p:txBody>
          <a:bodyPr/>
          <a:lstStyle/>
          <a:p>
            <a:pPr eaLnBrk="1" hangingPunct="1"/>
            <a:r>
              <a:rPr lang="en-US"/>
              <a:t>Elliptic Curve Addition</a:t>
            </a:r>
          </a:p>
        </p:txBody>
      </p:sp>
      <p:sp>
        <p:nvSpPr>
          <p:cNvPr id="150532" name="Rectangle 3"/>
          <p:cNvSpPr>
            <a:spLocks noGrp="1" noChangeArrowheads="1"/>
          </p:cNvSpPr>
          <p:nvPr>
            <p:ph type="body" idx="1"/>
          </p:nvPr>
        </p:nvSpPr>
        <p:spPr>
          <a:xfrm>
            <a:off x="685800" y="17526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r>
              <a:rPr lang="en-US" sz="2800"/>
              <a:t>. Points on the curve are </a:t>
            </a:r>
            <a:r>
              <a:rPr lang="en-US" sz="2800">
                <a:latin typeface="Courier" charset="0"/>
                <a:sym typeface="Symbol" charset="2"/>
              </a:rPr>
              <a:t>(1,1) (1,4) (2,0) (3,1) (3,4) (4,0) and </a:t>
            </a:r>
            <a:endParaRPr lang="en-US">
              <a:latin typeface="Courier" charset="0"/>
              <a:sym typeface="Symbol" charset="2"/>
            </a:endParaRPr>
          </a:p>
          <a:p>
            <a:pPr eaLnBrk="1" hangingPunct="1">
              <a:lnSpc>
                <a:spcPct val="75000"/>
              </a:lnSpc>
            </a:pPr>
            <a:r>
              <a:rPr lang="en-US" sz="2800"/>
              <a:t>What is </a:t>
            </a:r>
            <a:r>
              <a:rPr lang="en-US" sz="2800">
                <a:latin typeface="Courier" charset="0"/>
                <a:sym typeface="Symbol" charset="2"/>
              </a:rPr>
              <a:t>(1,4) + (3,1) = P</a:t>
            </a:r>
            <a:r>
              <a:rPr lang="en-US" sz="2800" baseline="-25000">
                <a:latin typeface="Courier" charset="0"/>
                <a:sym typeface="Symbol" charset="2"/>
              </a:rPr>
              <a:t>3</a:t>
            </a:r>
            <a:r>
              <a:rPr lang="en-US" sz="2800">
                <a:latin typeface="Courier" charset="0"/>
                <a:sym typeface="Symbol" charset="2"/>
              </a:rPr>
              <a:t> = (x</a:t>
            </a:r>
            <a:r>
              <a:rPr lang="en-US" sz="2800" baseline="-25000">
                <a:latin typeface="Courier" charset="0"/>
                <a:sym typeface="Symbol" charset="2"/>
              </a:rPr>
              <a:t>3</a:t>
            </a:r>
            <a:r>
              <a:rPr lang="en-US" sz="2800">
                <a:latin typeface="Courier" charset="0"/>
                <a:sym typeface="Symbol" charset="2"/>
              </a:rPr>
              <a:t>,y</a:t>
            </a:r>
            <a:r>
              <a:rPr lang="en-US" sz="2800" baseline="-25000">
                <a:latin typeface="Courier" charset="0"/>
                <a:sym typeface="Symbol" charset="2"/>
              </a:rPr>
              <a:t>3</a:t>
            </a:r>
            <a:r>
              <a:rPr lang="en-US" sz="2800">
                <a:latin typeface="Courier" charset="0"/>
                <a:sym typeface="Symbol" charset="2"/>
              </a:rPr>
              <a:t>)</a:t>
            </a:r>
            <a:r>
              <a:rPr lang="en-US" sz="2800">
                <a:sym typeface="Symbol" charset="2"/>
              </a:rPr>
              <a:t>?</a:t>
            </a:r>
            <a:endParaRPr lang="en-US" sz="2800"/>
          </a:p>
          <a:p>
            <a:pPr eaLnBrk="1" hangingPunct="1">
              <a:lnSpc>
                <a:spcPct val="75000"/>
              </a:lnSpc>
              <a:buFont typeface="Wingdings" charset="2"/>
              <a:buNone/>
            </a:pPr>
            <a:r>
              <a:rPr lang="en-US" sz="2800"/>
              <a:t>		</a:t>
            </a:r>
            <a:r>
              <a:rPr lang="en-US" sz="2800">
                <a:latin typeface="Courier" charset="0"/>
              </a:rPr>
              <a:t>m = (1-4)</a:t>
            </a:r>
            <a:r>
              <a:rPr lang="en-US" sz="2800">
                <a:latin typeface="Courier" charset="0"/>
                <a:sym typeface="Symbol" charset="2"/>
              </a:rPr>
              <a:t></a:t>
            </a:r>
            <a:r>
              <a:rPr lang="en-US" sz="2800">
                <a:latin typeface="Courier" charset="0"/>
              </a:rPr>
              <a:t>(3-1)</a:t>
            </a:r>
            <a:r>
              <a:rPr lang="en-US" sz="2800" baseline="30000">
                <a:latin typeface="Courier" charset="0"/>
              </a:rPr>
              <a:t>-1</a:t>
            </a:r>
            <a:r>
              <a:rPr lang="en-US" sz="2800">
                <a:latin typeface="Courier" charset="0"/>
              </a:rPr>
              <a:t> = -3</a:t>
            </a:r>
            <a:r>
              <a:rPr lang="en-US" sz="2800">
                <a:latin typeface="Courier" charset="0"/>
                <a:sym typeface="Symbol" charset="2"/>
              </a:rPr>
              <a:t></a:t>
            </a:r>
            <a:r>
              <a:rPr lang="en-US" sz="2800">
                <a:latin typeface="Courier" charset="0"/>
              </a:rPr>
              <a:t>2</a:t>
            </a:r>
            <a:r>
              <a:rPr lang="en-US" sz="2800" baseline="30000">
                <a:latin typeface="Courier" charset="0"/>
              </a:rPr>
              <a:t>-1</a:t>
            </a:r>
            <a:endParaRPr lang="en-US" sz="2800">
              <a:latin typeface="Courier" charset="0"/>
            </a:endParaRPr>
          </a:p>
          <a:p>
            <a:pPr eaLnBrk="1" hangingPunct="1">
              <a:lnSpc>
                <a:spcPct val="75000"/>
              </a:lnSpc>
              <a:buFont typeface="Wingdings" charset="2"/>
              <a:buNone/>
            </a:pPr>
            <a:r>
              <a:rPr lang="en-US" sz="2800">
                <a:latin typeface="Courier" charset="0"/>
              </a:rPr>
              <a:t>		  = 2(3) = 6 = 1 (mod 5)</a:t>
            </a:r>
            <a:endParaRPr lang="en-US" sz="2800"/>
          </a:p>
          <a:p>
            <a:pPr eaLnBrk="1" hangingPunct="1">
              <a:lnSpc>
                <a:spcPct val="75000"/>
              </a:lnSpc>
              <a:buFont typeface="Wingdings" charset="2"/>
              <a:buNone/>
            </a:pPr>
            <a:r>
              <a:rPr lang="en-US" sz="2800"/>
              <a:t>		</a:t>
            </a:r>
            <a:r>
              <a:rPr lang="en-US" sz="2800">
                <a:latin typeface="Courier" charset="0"/>
              </a:rPr>
              <a:t>x</a:t>
            </a:r>
            <a:r>
              <a:rPr lang="en-US" sz="2800" baseline="-25000">
                <a:latin typeface="Courier" charset="0"/>
              </a:rPr>
              <a:t>3</a:t>
            </a:r>
            <a:r>
              <a:rPr lang="en-US" sz="2800">
                <a:latin typeface="Courier" charset="0"/>
              </a:rPr>
              <a:t> = 1 - 1 - 3 = 2 (mod 5)</a:t>
            </a:r>
            <a:endParaRPr lang="en-US" sz="2800"/>
          </a:p>
          <a:p>
            <a:pPr eaLnBrk="1" hangingPunct="1">
              <a:lnSpc>
                <a:spcPct val="75000"/>
              </a:lnSpc>
              <a:buFont typeface="Wingdings" charset="2"/>
              <a:buNone/>
            </a:pPr>
            <a:r>
              <a:rPr lang="en-US" sz="2800"/>
              <a:t>		</a:t>
            </a:r>
            <a:r>
              <a:rPr lang="en-US" sz="2800">
                <a:latin typeface="Courier" charset="0"/>
              </a:rPr>
              <a:t>y</a:t>
            </a:r>
            <a:r>
              <a:rPr lang="en-US" sz="2800" baseline="-25000">
                <a:latin typeface="Courier" charset="0"/>
              </a:rPr>
              <a:t>3</a:t>
            </a:r>
            <a:r>
              <a:rPr lang="en-US" sz="2800">
                <a:latin typeface="Courier" charset="0"/>
              </a:rPr>
              <a:t> = 1(1-2) - 4 = 0 (mod 5)</a:t>
            </a:r>
          </a:p>
          <a:p>
            <a:pPr eaLnBrk="1" hangingPunct="1">
              <a:lnSpc>
                <a:spcPct val="90000"/>
              </a:lnSpc>
            </a:pPr>
            <a:r>
              <a:rPr lang="en-US" sz="2800"/>
              <a:t>On this curve, </a:t>
            </a:r>
            <a:r>
              <a:rPr lang="en-US" sz="2800">
                <a:latin typeface="Courier" charset="0"/>
                <a:sym typeface="Symbol" charset="2"/>
              </a:rPr>
              <a:t>(1,4) + (3,1) = </a:t>
            </a:r>
            <a:r>
              <a:rPr lang="en-US" sz="2800">
                <a:latin typeface="Courier" charset="0"/>
              </a:rPr>
              <a:t>(2,0)</a:t>
            </a:r>
            <a:r>
              <a:rPr lang="en-US" sz="2800"/>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F284461-ECD9-9748-888F-924C2B6CDD42}" type="slidenum">
              <a:rPr lang="en-US" smtClean="0">
                <a:latin typeface="Times New Roman" charset="0"/>
              </a:rPr>
              <a:pPr/>
              <a:t>133</a:t>
            </a:fld>
            <a:endParaRPr lang="en-US" smtClean="0">
              <a:latin typeface="Times New Roman" charset="0"/>
            </a:endParaRPr>
          </a:p>
        </p:txBody>
      </p:sp>
      <p:sp>
        <p:nvSpPr>
          <p:cNvPr id="151555" name="Rectangle 2"/>
          <p:cNvSpPr>
            <a:spLocks noGrp="1" noChangeArrowheads="1"/>
          </p:cNvSpPr>
          <p:nvPr>
            <p:ph type="title"/>
          </p:nvPr>
        </p:nvSpPr>
        <p:spPr>
          <a:xfrm>
            <a:off x="685800" y="228600"/>
            <a:ext cx="7772400" cy="1143000"/>
          </a:xfrm>
        </p:spPr>
        <p:txBody>
          <a:bodyPr/>
          <a:lstStyle/>
          <a:p>
            <a:pPr eaLnBrk="1" hangingPunct="1"/>
            <a:r>
              <a:rPr lang="en-US"/>
              <a:t>ECC Diffie-Hellman</a:t>
            </a:r>
          </a:p>
        </p:txBody>
      </p:sp>
      <p:sp>
        <p:nvSpPr>
          <p:cNvPr id="151556" name="Rectangle 3"/>
          <p:cNvSpPr>
            <a:spLocks noGrp="1" noChangeArrowheads="1"/>
          </p:cNvSpPr>
          <p:nvPr>
            <p:ph type="body" idx="1"/>
          </p:nvPr>
        </p:nvSpPr>
        <p:spPr>
          <a:xfrm>
            <a:off x="685800" y="1447800"/>
            <a:ext cx="7924800" cy="914400"/>
          </a:xfrm>
        </p:spPr>
        <p:txBody>
          <a:bodyPr/>
          <a:lstStyle/>
          <a:p>
            <a:pPr eaLnBrk="1" hangingPunct="1">
              <a:lnSpc>
                <a:spcPct val="90000"/>
              </a:lnSpc>
            </a:pPr>
            <a:r>
              <a:rPr lang="en-US" sz="2400" b="1" dirty="0">
                <a:solidFill>
                  <a:schemeClr val="hlink"/>
                </a:solidFill>
              </a:rPr>
              <a:t>Public:</a:t>
            </a:r>
            <a:r>
              <a:rPr lang="en-US" sz="2400" dirty="0"/>
              <a:t> Elliptic curve and point </a:t>
            </a:r>
            <a:r>
              <a:rPr lang="en-US" sz="2400" dirty="0">
                <a:latin typeface="Times-Roman" charset="0"/>
              </a:rPr>
              <a:t>(</a:t>
            </a:r>
            <a:r>
              <a:rPr lang="en-US" sz="2400" dirty="0" err="1">
                <a:latin typeface="Times-Roman" charset="0"/>
              </a:rPr>
              <a:t>x,y</a:t>
            </a:r>
            <a:r>
              <a:rPr lang="en-US" sz="2400" dirty="0">
                <a:latin typeface="Times-Roman" charset="0"/>
              </a:rPr>
              <a:t>)</a:t>
            </a:r>
            <a:r>
              <a:rPr lang="en-US" sz="2400" dirty="0"/>
              <a:t> on curve</a:t>
            </a:r>
            <a:endParaRPr lang="en-US" sz="2400" dirty="0" smtClean="0"/>
          </a:p>
          <a:p>
            <a:pPr eaLnBrk="1" hangingPunct="1">
              <a:lnSpc>
                <a:spcPct val="90000"/>
              </a:lnSpc>
            </a:pPr>
            <a:r>
              <a:rPr lang="en-US" sz="2400" b="1" dirty="0" smtClean="0">
                <a:solidFill>
                  <a:schemeClr val="hlink"/>
                </a:solidFill>
              </a:rPr>
              <a:t>Private:</a:t>
            </a:r>
            <a:r>
              <a:rPr lang="en-US" sz="2400" dirty="0" smtClean="0"/>
              <a:t> </a:t>
            </a:r>
            <a:r>
              <a:rPr lang="en-US" sz="2400" dirty="0"/>
              <a:t>Alice’s </a:t>
            </a:r>
            <a:r>
              <a:rPr lang="en-US" sz="2400" dirty="0">
                <a:latin typeface="Times-Roman" charset="0"/>
              </a:rPr>
              <a:t>A</a:t>
            </a:r>
            <a:r>
              <a:rPr lang="en-US" sz="2400" dirty="0"/>
              <a:t> and Bob’s </a:t>
            </a:r>
            <a:r>
              <a:rPr lang="en-US" sz="2400" dirty="0">
                <a:latin typeface="Times-Roman" charset="0"/>
              </a:rPr>
              <a:t>B</a:t>
            </a:r>
            <a:endParaRPr lang="en-US" sz="2400" dirty="0"/>
          </a:p>
        </p:txBody>
      </p:sp>
      <p:sp>
        <p:nvSpPr>
          <p:cNvPr id="188422" name="Line 6"/>
          <p:cNvSpPr>
            <a:spLocks noChangeShapeType="1"/>
          </p:cNvSpPr>
          <p:nvPr/>
        </p:nvSpPr>
        <p:spPr bwMode="auto">
          <a:xfrm flipV="1">
            <a:off x="1981200" y="3038475"/>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88423" name="Line 7"/>
          <p:cNvSpPr>
            <a:spLocks noChangeShapeType="1"/>
          </p:cNvSpPr>
          <p:nvPr/>
        </p:nvSpPr>
        <p:spPr bwMode="auto">
          <a:xfrm flipH="1" flipV="1">
            <a:off x="1905000" y="35956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51559" name="Rectangle 8"/>
          <p:cNvSpPr>
            <a:spLocks noChangeArrowheads="1"/>
          </p:cNvSpPr>
          <p:nvPr/>
        </p:nvSpPr>
        <p:spPr bwMode="auto">
          <a:xfrm>
            <a:off x="685800" y="3929063"/>
            <a:ext cx="12573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Courier" charset="0"/>
              </a:rPr>
              <a:t>A</a:t>
            </a:r>
            <a:endParaRPr lang="en-US"/>
          </a:p>
        </p:txBody>
      </p:sp>
      <p:sp>
        <p:nvSpPr>
          <p:cNvPr id="151560" name="Rectangle 9"/>
          <p:cNvSpPr>
            <a:spLocks noChangeArrowheads="1"/>
          </p:cNvSpPr>
          <p:nvPr/>
        </p:nvSpPr>
        <p:spPr bwMode="auto">
          <a:xfrm>
            <a:off x="6934200" y="3929063"/>
            <a:ext cx="10747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Courier" charset="0"/>
              </a:rPr>
              <a:t>B</a:t>
            </a:r>
            <a:endParaRPr lang="en-US"/>
          </a:p>
        </p:txBody>
      </p:sp>
      <p:sp>
        <p:nvSpPr>
          <p:cNvPr id="188426" name="Rectangle 10"/>
          <p:cNvSpPr>
            <a:spLocks noChangeArrowheads="1"/>
          </p:cNvSpPr>
          <p:nvPr/>
        </p:nvSpPr>
        <p:spPr bwMode="auto">
          <a:xfrm>
            <a:off x="3405188" y="2541588"/>
            <a:ext cx="9794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A</a:t>
            </a:r>
            <a:r>
              <a:rPr lang="en-US">
                <a:latin typeface="Times-Roman" charset="0"/>
                <a:sym typeface="Symbol" charset="2"/>
              </a:rPr>
              <a:t>(x,y)</a:t>
            </a:r>
            <a:endParaRPr lang="en-US"/>
          </a:p>
        </p:txBody>
      </p:sp>
      <p:sp>
        <p:nvSpPr>
          <p:cNvPr id="188427" name="Rectangle 11"/>
          <p:cNvSpPr>
            <a:spLocks noChangeArrowheads="1"/>
          </p:cNvSpPr>
          <p:nvPr/>
        </p:nvSpPr>
        <p:spPr bwMode="auto">
          <a:xfrm>
            <a:off x="3429000" y="3124200"/>
            <a:ext cx="979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B(x,y)</a:t>
            </a:r>
            <a:endParaRPr lang="en-US"/>
          </a:p>
        </p:txBody>
      </p:sp>
      <p:sp>
        <p:nvSpPr>
          <p:cNvPr id="188428" name="Rectangle 12"/>
          <p:cNvSpPr>
            <a:spLocks noChangeArrowheads="1"/>
          </p:cNvSpPr>
          <p:nvPr/>
        </p:nvSpPr>
        <p:spPr bwMode="auto">
          <a:xfrm>
            <a:off x="685800" y="4572000"/>
            <a:ext cx="7848600" cy="1524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Alice computes </a:t>
            </a:r>
            <a:r>
              <a:rPr lang="en-US">
                <a:latin typeface="Times-Roman" charset="0"/>
              </a:rPr>
              <a:t>A(B(x,y))</a:t>
            </a:r>
            <a:r>
              <a:rPr lang="en-US"/>
              <a:t> </a:t>
            </a:r>
          </a:p>
          <a:p>
            <a:pPr marL="342900" indent="-342900">
              <a:spcBef>
                <a:spcPct val="20000"/>
              </a:spcBef>
              <a:buClr>
                <a:schemeClr val="accent2"/>
              </a:buClr>
              <a:buSzPct val="75000"/>
              <a:buFont typeface="Wingdings" charset="2"/>
              <a:buChar char="q"/>
            </a:pPr>
            <a:r>
              <a:rPr lang="en-US"/>
              <a:t>Bob computes </a:t>
            </a:r>
            <a:r>
              <a:rPr lang="en-US">
                <a:latin typeface="Times-Roman" charset="0"/>
              </a:rPr>
              <a:t>B(A(x,y))</a:t>
            </a:r>
          </a:p>
          <a:p>
            <a:pPr marL="342900" indent="-342900">
              <a:spcBef>
                <a:spcPct val="20000"/>
              </a:spcBef>
              <a:buClr>
                <a:schemeClr val="accent2"/>
              </a:buClr>
              <a:buSzPct val="75000"/>
              <a:buFont typeface="Wingdings" charset="2"/>
              <a:buChar char="q"/>
            </a:pPr>
            <a:r>
              <a:rPr lang="en-US"/>
              <a:t>These are the same since </a:t>
            </a:r>
            <a:r>
              <a:rPr lang="en-US">
                <a:latin typeface="Times-Roman" charset="0"/>
              </a:rPr>
              <a:t>AB = BA</a:t>
            </a:r>
          </a:p>
        </p:txBody>
      </p:sp>
      <p:pic>
        <p:nvPicPr>
          <p:cNvPr id="151564" name="Picture 13" descr="alice3Rev.tiff                                                 0010273EMacintosh HD                   BC93A1CC:"/>
          <p:cNvPicPr>
            <a:picLocks noChangeAspect="1" noChangeArrowheads="1"/>
          </p:cNvPicPr>
          <p:nvPr/>
        </p:nvPicPr>
        <p:blipFill>
          <a:blip r:embed="rId4"/>
          <a:srcRect/>
          <a:stretch>
            <a:fillRect/>
          </a:stretch>
        </p:blipFill>
        <p:spPr bwMode="auto">
          <a:xfrm>
            <a:off x="762000" y="2338388"/>
            <a:ext cx="946150" cy="1624012"/>
          </a:xfrm>
          <a:prstGeom prst="rect">
            <a:avLst/>
          </a:prstGeom>
          <a:noFill/>
          <a:ln w="9525">
            <a:noFill/>
            <a:miter lim="800000"/>
            <a:headEnd/>
            <a:tailEnd/>
          </a:ln>
        </p:spPr>
      </p:pic>
      <p:pic>
        <p:nvPicPr>
          <p:cNvPr id="151565" name="Picture 14" descr="rabbit3.tiff                                                   0010273EMacintosh HD                   BC93A1CC:"/>
          <p:cNvPicPr>
            <a:picLocks noChangeAspect="1" noChangeArrowheads="1"/>
          </p:cNvPicPr>
          <p:nvPr/>
        </p:nvPicPr>
        <p:blipFill>
          <a:blip r:embed="rId5"/>
          <a:srcRect/>
          <a:stretch>
            <a:fillRect/>
          </a:stretch>
        </p:blipFill>
        <p:spPr bwMode="auto">
          <a:xfrm>
            <a:off x="6924675" y="2286000"/>
            <a:ext cx="1076325" cy="1665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 calcmode="lin" valueType="num">
                                      <p:cBhvr additive="base">
                                        <p:cTn id="7" dur="500" fill="hold"/>
                                        <p:tgtEl>
                                          <p:spTgt spid="188422"/>
                                        </p:tgtEl>
                                        <p:attrNameLst>
                                          <p:attrName>ppt_x</p:attrName>
                                        </p:attrNameLst>
                                      </p:cBhvr>
                                      <p:tavLst>
                                        <p:tav tm="0">
                                          <p:val>
                                            <p:strVal val="0-#ppt_w/2"/>
                                          </p:val>
                                        </p:tav>
                                        <p:tav tm="100000">
                                          <p:val>
                                            <p:strVal val="#ppt_x"/>
                                          </p:val>
                                        </p:tav>
                                      </p:tavLst>
                                    </p:anim>
                                    <p:anim calcmode="lin" valueType="num">
                                      <p:cBhvr additive="base">
                                        <p:cTn id="8" dur="500" fill="hold"/>
                                        <p:tgtEl>
                                          <p:spTgt spid="1884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884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2" fill="hold" grpId="0" nodeType="clickEffect">
                                  <p:stCondLst>
                                    <p:cond delay="0"/>
                                  </p:stCondLst>
                                  <p:childTnLst>
                                    <p:set>
                                      <p:cBhvr>
                                        <p:cTn id="15" dur="1" fill="hold">
                                          <p:stCondLst>
                                            <p:cond delay="499"/>
                                          </p:stCondLst>
                                        </p:cTn>
                                        <p:tgtEl>
                                          <p:spTgt spid="18842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884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8428"/>
                                        </p:tgtEl>
                                        <p:attrNameLst>
                                          <p:attrName>style.visibility</p:attrName>
                                        </p:attrNameLst>
                                      </p:cBhvr>
                                      <p:to>
                                        <p:strVal val="visible"/>
                                      </p:to>
                                    </p:set>
                                    <p:animEffect transition="in" filter="wipe(up)">
                                      <p:cBhvr>
                                        <p:cTn id="23" dur="500"/>
                                        <p:tgtEl>
                                          <p:spTgt spid="188428"/>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animBg="1"/>
      <p:bldP spid="188423" grpId="0" animBg="1"/>
      <p:bldP spid="188426" grpId="0" autoUpdateAnimBg="0"/>
      <p:bldP spid="188427" grpId="0" autoUpdateAnimBg="0"/>
      <p:bldP spid="188428"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47E8332-64F0-A948-AE88-45932D7FABFB}" type="slidenum">
              <a:rPr lang="en-US" smtClean="0">
                <a:latin typeface="Times New Roman" charset="0"/>
              </a:rPr>
              <a:pPr/>
              <a:t>134</a:t>
            </a:fld>
            <a:endParaRPr lang="en-US" smtClean="0">
              <a:latin typeface="Times New Roman" charset="0"/>
            </a:endParaRPr>
          </a:p>
        </p:txBody>
      </p:sp>
      <p:sp>
        <p:nvSpPr>
          <p:cNvPr id="152579" name="Rectangle 2"/>
          <p:cNvSpPr>
            <a:spLocks noGrp="1" noChangeArrowheads="1"/>
          </p:cNvSpPr>
          <p:nvPr>
            <p:ph type="title"/>
          </p:nvPr>
        </p:nvSpPr>
        <p:spPr/>
        <p:txBody>
          <a:bodyPr/>
          <a:lstStyle/>
          <a:p>
            <a:pPr eaLnBrk="1" hangingPunct="1"/>
            <a:r>
              <a:rPr lang="en-US"/>
              <a:t>ECC Diffie-Hellman </a:t>
            </a:r>
          </a:p>
        </p:txBody>
      </p:sp>
      <p:sp>
        <p:nvSpPr>
          <p:cNvPr id="433155" name="Rectangle 3"/>
          <p:cNvSpPr>
            <a:spLocks noGrp="1" noChangeArrowheads="1"/>
          </p:cNvSpPr>
          <p:nvPr>
            <p:ph type="body" idx="1"/>
          </p:nvPr>
        </p:nvSpPr>
        <p:spPr>
          <a:xfrm>
            <a:off x="533400" y="1828800"/>
            <a:ext cx="8382000" cy="4191000"/>
          </a:xfrm>
        </p:spPr>
        <p:txBody>
          <a:bodyPr/>
          <a:lstStyle/>
          <a:p>
            <a:pPr eaLnBrk="1" hangingPunct="1"/>
            <a:r>
              <a:rPr lang="en-US" b="1" dirty="0">
                <a:solidFill>
                  <a:schemeClr val="hlink"/>
                </a:solidFill>
              </a:rPr>
              <a:t>Public:</a:t>
            </a:r>
            <a:r>
              <a:rPr lang="en-US" dirty="0"/>
              <a:t> Curve </a:t>
            </a:r>
            <a:r>
              <a:rPr lang="en-US" sz="2800" dirty="0">
                <a:latin typeface="Courier" charset="0"/>
              </a:rPr>
              <a:t>y</a:t>
            </a:r>
            <a:r>
              <a:rPr lang="en-US" sz="2800" baseline="30000" dirty="0">
                <a:latin typeface="Courier" charset="0"/>
              </a:rPr>
              <a:t>2</a:t>
            </a:r>
            <a:r>
              <a:rPr lang="en-US" sz="2800" dirty="0">
                <a:latin typeface="Courier" charset="0"/>
              </a:rPr>
              <a:t> = x</a:t>
            </a:r>
            <a:r>
              <a:rPr lang="en-US" sz="2800" baseline="30000" dirty="0">
                <a:latin typeface="Courier" charset="0"/>
              </a:rPr>
              <a:t>3</a:t>
            </a:r>
            <a:r>
              <a:rPr lang="en-US" sz="2800" dirty="0">
                <a:latin typeface="Courier" charset="0"/>
              </a:rPr>
              <a:t> + 7x + </a:t>
            </a:r>
            <a:r>
              <a:rPr lang="en-US" sz="2800" dirty="0" err="1">
                <a:latin typeface="Courier" charset="0"/>
              </a:rPr>
              <a:t>b</a:t>
            </a:r>
            <a:r>
              <a:rPr lang="en-US" sz="2800" dirty="0">
                <a:latin typeface="Courier" charset="0"/>
              </a:rPr>
              <a:t> (mod 37) </a:t>
            </a:r>
            <a:r>
              <a:rPr lang="en-US" sz="2800" dirty="0"/>
              <a:t>and </a:t>
            </a:r>
            <a:r>
              <a:rPr lang="en-US" dirty="0"/>
              <a:t>point </a:t>
            </a:r>
            <a:r>
              <a:rPr lang="en-US" dirty="0">
                <a:latin typeface="Courier" charset="0"/>
              </a:rPr>
              <a:t>(2,5) </a:t>
            </a:r>
            <a:r>
              <a:rPr lang="en-US" dirty="0" err="1">
                <a:latin typeface="Courier" charset="0"/>
                <a:sym typeface="Symbol" charset="2"/>
              </a:rPr>
              <a:t></a:t>
            </a:r>
            <a:r>
              <a:rPr lang="en-US" dirty="0">
                <a:latin typeface="Courier" charset="0"/>
                <a:sym typeface="Symbol" charset="2"/>
              </a:rPr>
              <a:t> </a:t>
            </a:r>
            <a:r>
              <a:rPr lang="en-US" dirty="0" err="1">
                <a:latin typeface="Courier" charset="0"/>
                <a:sym typeface="Symbol" charset="2"/>
              </a:rPr>
              <a:t>b</a:t>
            </a:r>
            <a:r>
              <a:rPr lang="en-US" dirty="0">
                <a:latin typeface="Courier" charset="0"/>
                <a:sym typeface="Symbol" charset="2"/>
              </a:rPr>
              <a:t> = 3</a:t>
            </a:r>
          </a:p>
          <a:p>
            <a:pPr eaLnBrk="1" hangingPunct="1"/>
            <a:r>
              <a:rPr lang="en-US" b="1" dirty="0" smtClean="0">
                <a:solidFill>
                  <a:schemeClr val="hlink"/>
                </a:solidFill>
              </a:rPr>
              <a:t>Private: </a:t>
            </a:r>
            <a:r>
              <a:rPr lang="en-US" dirty="0" smtClean="0"/>
              <a:t>Alice: </a:t>
            </a:r>
            <a:r>
              <a:rPr lang="en-US" dirty="0" smtClean="0">
                <a:latin typeface="Courier" charset="0"/>
              </a:rPr>
              <a:t>A </a:t>
            </a:r>
            <a:r>
              <a:rPr lang="en-US" dirty="0">
                <a:latin typeface="Courier" charset="0"/>
              </a:rPr>
              <a:t>= </a:t>
            </a:r>
            <a:r>
              <a:rPr lang="en-US" dirty="0" smtClean="0">
                <a:latin typeface="Courier" charset="0"/>
              </a:rPr>
              <a:t>4</a:t>
            </a:r>
            <a:r>
              <a:rPr lang="en-US" dirty="0" smtClean="0"/>
              <a:t>, Bob: </a:t>
            </a:r>
            <a:r>
              <a:rPr lang="en-US" dirty="0">
                <a:latin typeface="Courier" charset="0"/>
              </a:rPr>
              <a:t>B = 7</a:t>
            </a:r>
          </a:p>
          <a:p>
            <a:pPr eaLnBrk="1" hangingPunct="1"/>
            <a:r>
              <a:rPr lang="en-US" dirty="0"/>
              <a:t>Alice sends Bob: </a:t>
            </a:r>
            <a:r>
              <a:rPr lang="en-US" dirty="0">
                <a:latin typeface="Courier" charset="0"/>
              </a:rPr>
              <a:t>4(2,5) = (7,32)</a:t>
            </a:r>
            <a:endParaRPr lang="en-US" dirty="0"/>
          </a:p>
          <a:p>
            <a:pPr eaLnBrk="1" hangingPunct="1"/>
            <a:r>
              <a:rPr lang="en-US" dirty="0"/>
              <a:t>Bob sends Alice: </a:t>
            </a:r>
            <a:r>
              <a:rPr lang="en-US" dirty="0">
                <a:latin typeface="Courier" charset="0"/>
              </a:rPr>
              <a:t>7(2,5) = (18,35)</a:t>
            </a:r>
          </a:p>
          <a:p>
            <a:pPr eaLnBrk="1" hangingPunct="1"/>
            <a:r>
              <a:rPr lang="en-US" dirty="0"/>
              <a:t>Alice computes: </a:t>
            </a:r>
            <a:r>
              <a:rPr lang="en-US" dirty="0">
                <a:latin typeface="Courier" charset="0"/>
              </a:rPr>
              <a:t>4(18,35) = (22,1)</a:t>
            </a:r>
          </a:p>
          <a:p>
            <a:pPr eaLnBrk="1" hangingPunct="1"/>
            <a:r>
              <a:rPr lang="en-US" dirty="0"/>
              <a:t>Bob computes: </a:t>
            </a:r>
            <a:r>
              <a:rPr lang="en-US" dirty="0">
                <a:latin typeface="Courier" charset="0"/>
              </a:rPr>
              <a:t>7(7,32) = (22,1)</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box(out)">
                                      <p:cBhvr>
                                        <p:cTn id="7" dur="500"/>
                                        <p:tgtEl>
                                          <p:spTgt spid="433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3155">
                                            <p:txEl>
                                              <p:pRg st="1" end="1"/>
                                            </p:txEl>
                                          </p:spTgt>
                                        </p:tgtEl>
                                        <p:attrNameLst>
                                          <p:attrName>style.visibility</p:attrName>
                                        </p:attrNameLst>
                                      </p:cBhvr>
                                      <p:to>
                                        <p:strVal val="visible"/>
                                      </p:to>
                                    </p:set>
                                    <p:animEffect transition="in" filter="box(out)">
                                      <p:cBhvr>
                                        <p:cTn id="12" dur="500"/>
                                        <p:tgtEl>
                                          <p:spTgt spid="433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Effect transition="in" filter="box(out)">
                                      <p:cBhvr>
                                        <p:cTn id="17" dur="500"/>
                                        <p:tgtEl>
                                          <p:spTgt spid="4331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3155">
                                            <p:txEl>
                                              <p:pRg st="3" end="3"/>
                                            </p:txEl>
                                          </p:spTgt>
                                        </p:tgtEl>
                                        <p:attrNameLst>
                                          <p:attrName>style.visibility</p:attrName>
                                        </p:attrNameLst>
                                      </p:cBhvr>
                                      <p:to>
                                        <p:strVal val="visible"/>
                                      </p:to>
                                    </p:set>
                                    <p:animEffect transition="in" filter="box(out)">
                                      <p:cBhvr>
                                        <p:cTn id="22" dur="500"/>
                                        <p:tgtEl>
                                          <p:spTgt spid="43315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33155">
                                            <p:txEl>
                                              <p:pRg st="4" end="4"/>
                                            </p:txEl>
                                          </p:spTgt>
                                        </p:tgtEl>
                                        <p:attrNameLst>
                                          <p:attrName>style.visibility</p:attrName>
                                        </p:attrNameLst>
                                      </p:cBhvr>
                                      <p:to>
                                        <p:strVal val="visible"/>
                                      </p:to>
                                    </p:set>
                                    <p:animEffect transition="in" filter="box(out)">
                                      <p:cBhvr>
                                        <p:cTn id="27" dur="500"/>
                                        <p:tgtEl>
                                          <p:spTgt spid="43315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33155">
                                            <p:txEl>
                                              <p:pRg st="5" end="5"/>
                                            </p:txEl>
                                          </p:spTgt>
                                        </p:tgtEl>
                                        <p:attrNameLst>
                                          <p:attrName>style.visibility</p:attrName>
                                        </p:attrNameLst>
                                      </p:cBhvr>
                                      <p:to>
                                        <p:strVal val="visible"/>
                                      </p:to>
                                    </p:set>
                                    <p:animEffect transition="in" filter="box(out)">
                                      <p:cBhvr>
                                        <p:cTn id="32" dur="500"/>
                                        <p:tgtEl>
                                          <p:spTgt spid="43315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ECC Example</a:t>
            </a:r>
            <a:endParaRPr lang="en-US" dirty="0"/>
          </a:p>
        </p:txBody>
      </p:sp>
      <p:sp>
        <p:nvSpPr>
          <p:cNvPr id="3" name="Content Placeholder 2"/>
          <p:cNvSpPr>
            <a:spLocks noGrp="1"/>
          </p:cNvSpPr>
          <p:nvPr>
            <p:ph idx="1"/>
          </p:nvPr>
        </p:nvSpPr>
        <p:spPr>
          <a:xfrm>
            <a:off x="685800" y="1828800"/>
            <a:ext cx="8153400" cy="4191000"/>
          </a:xfrm>
        </p:spPr>
        <p:txBody>
          <a:bodyPr/>
          <a:lstStyle/>
          <a:p>
            <a:r>
              <a:rPr lang="en-US" dirty="0" smtClean="0"/>
              <a:t>Example from </a:t>
            </a:r>
            <a:r>
              <a:rPr lang="en-US" dirty="0" err="1" smtClean="0"/>
              <a:t>Certicom</a:t>
            </a:r>
            <a:r>
              <a:rPr lang="en-US" dirty="0" smtClean="0"/>
              <a:t> ECCp-109</a:t>
            </a:r>
          </a:p>
          <a:p>
            <a:pPr lvl="1"/>
            <a:r>
              <a:rPr lang="en-US" dirty="0" smtClean="0"/>
              <a:t>Challenge problem, solved in 2002</a:t>
            </a:r>
          </a:p>
          <a:p>
            <a:r>
              <a:rPr lang="is-IS" dirty="0" smtClean="0"/>
              <a:t>Curve </a:t>
            </a:r>
            <a:r>
              <a:rPr lang="en-US" dirty="0" smtClean="0">
                <a:latin typeface="Courier" charset="0"/>
              </a:rPr>
              <a:t>E: y</a:t>
            </a:r>
            <a:r>
              <a:rPr lang="en-US" baseline="30000" dirty="0" smtClean="0">
                <a:latin typeface="Courier" charset="0"/>
              </a:rPr>
              <a:t>2</a:t>
            </a:r>
            <a:r>
              <a:rPr lang="en-US" dirty="0" smtClean="0">
                <a:latin typeface="Courier" charset="0"/>
              </a:rPr>
              <a:t> </a:t>
            </a:r>
            <a:r>
              <a:rPr lang="en-US" dirty="0">
                <a:latin typeface="Courier" charset="0"/>
              </a:rPr>
              <a:t>= x</a:t>
            </a:r>
            <a:r>
              <a:rPr lang="en-US" baseline="30000" dirty="0">
                <a:latin typeface="Courier" charset="0"/>
              </a:rPr>
              <a:t>3</a:t>
            </a:r>
            <a:r>
              <a:rPr lang="en-US" dirty="0">
                <a:latin typeface="Courier" charset="0"/>
              </a:rPr>
              <a:t> + ax + b (mod p)</a:t>
            </a:r>
            <a:endParaRPr lang="is-IS" dirty="0"/>
          </a:p>
          <a:p>
            <a:r>
              <a:rPr lang="is-IS" dirty="0" smtClean="0"/>
              <a:t>Where</a:t>
            </a:r>
          </a:p>
          <a:p>
            <a:pPr marL="0" indent="0">
              <a:buNone/>
            </a:pPr>
            <a:r>
              <a:rPr lang="is-IS" sz="2000" dirty="0" smtClean="0">
                <a:latin typeface="Andale Mono"/>
                <a:cs typeface="Andale Mono"/>
              </a:rPr>
              <a:t>	</a:t>
            </a:r>
            <a:r>
              <a:rPr lang="is-IS" sz="2400" dirty="0" smtClean="0">
                <a:latin typeface="Andale Mono"/>
                <a:cs typeface="Andale Mono"/>
              </a:rPr>
              <a:t>p </a:t>
            </a:r>
            <a:r>
              <a:rPr lang="is-IS" sz="2400" dirty="0">
                <a:latin typeface="Andale Mono"/>
                <a:cs typeface="Andale Mono"/>
              </a:rPr>
              <a:t>= 564538252084441556247016902735257</a:t>
            </a:r>
          </a:p>
          <a:p>
            <a:pPr marL="0" indent="0">
              <a:buNone/>
            </a:pPr>
            <a:r>
              <a:rPr lang="is-IS" sz="2400" dirty="0" smtClean="0">
                <a:latin typeface="Andale Mono"/>
                <a:cs typeface="Andale Mono"/>
              </a:rPr>
              <a:t>	a </a:t>
            </a:r>
            <a:r>
              <a:rPr lang="is-IS" sz="2400" dirty="0">
                <a:latin typeface="Andale Mono"/>
                <a:cs typeface="Andale Mono"/>
              </a:rPr>
              <a:t>= 321094768129147601892514872825668</a:t>
            </a:r>
          </a:p>
          <a:p>
            <a:pPr marL="0" indent="0">
              <a:buNone/>
            </a:pPr>
            <a:r>
              <a:rPr lang="is-IS" sz="2400" dirty="0" smtClean="0">
                <a:latin typeface="Andale Mono"/>
                <a:cs typeface="Andale Mono"/>
              </a:rPr>
              <a:t>	b </a:t>
            </a:r>
            <a:r>
              <a:rPr lang="is-IS" sz="2400" dirty="0">
                <a:latin typeface="Andale Mono"/>
                <a:cs typeface="Andale Mono"/>
              </a:rPr>
              <a:t>= 430782315140218274262276694323197</a:t>
            </a:r>
            <a:endParaRPr lang="is-IS" sz="2400" dirty="0" smtClean="0">
              <a:latin typeface="Andale Mono"/>
              <a:cs typeface="Andale Mono"/>
            </a:endParaRPr>
          </a:p>
          <a:p>
            <a:r>
              <a:rPr lang="is-IS" dirty="0" smtClean="0"/>
              <a:t>Now what? </a:t>
            </a:r>
            <a:endParaRPr lang="en-US" dirty="0"/>
          </a:p>
        </p:txBody>
      </p:sp>
      <p:sp>
        <p:nvSpPr>
          <p:cNvPr id="4" name="Footer Placeholder 3"/>
          <p:cNvSpPr>
            <a:spLocks noGrp="1"/>
          </p:cNvSpPr>
          <p:nvPr>
            <p:ph type="ftr" sz="quarter" idx="10"/>
          </p:nvPr>
        </p:nvSpPr>
        <p:spPr/>
        <p:txBody>
          <a:bodyPr/>
          <a:lstStyle/>
          <a:p>
            <a:pPr>
              <a:defRPr/>
            </a:pPr>
            <a:r>
              <a:rPr lang="en-US" smtClean="0"/>
              <a:t> Part 1 </a:t>
            </a:r>
            <a:r>
              <a:rPr lang="en-US" smtClean="0">
                <a:sym typeface="Symbol" charset="2"/>
              </a:rPr>
              <a:t></a:t>
            </a:r>
            <a:r>
              <a:rPr lang="en-US" smtClean="0"/>
              <a:t> Cryptography                                                                                                     </a:t>
            </a:r>
            <a:fld id="{AD201B23-E879-9846-A2A9-CED7FCA065EC}" type="slidenum">
              <a:rPr lang="en-US" smtClean="0">
                <a:latin typeface="Times New Roman" charset="0"/>
              </a:rPr>
              <a:pPr>
                <a:defRPr/>
              </a:pPr>
              <a:t>135</a:t>
            </a:fld>
            <a:endParaRPr lang="en-US">
              <a:latin typeface="Times New Roman" charset="0"/>
            </a:endParaRPr>
          </a:p>
        </p:txBody>
      </p:sp>
    </p:spTree>
    <p:extLst>
      <p:ext uri="{BB962C8B-B14F-4D97-AF65-F5344CB8AC3E}">
        <p14:creationId xmlns:p14="http://schemas.microsoft.com/office/powerpoint/2010/main" val="42454158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 Example</a:t>
            </a:r>
            <a:endParaRPr lang="en-US" dirty="0"/>
          </a:p>
        </p:txBody>
      </p:sp>
      <p:sp>
        <p:nvSpPr>
          <p:cNvPr id="3" name="Content Placeholder 2"/>
          <p:cNvSpPr>
            <a:spLocks noGrp="1"/>
          </p:cNvSpPr>
          <p:nvPr>
            <p:ph idx="1"/>
          </p:nvPr>
        </p:nvSpPr>
        <p:spPr>
          <a:xfrm>
            <a:off x="533400" y="1828800"/>
            <a:ext cx="8229600" cy="4191000"/>
          </a:xfrm>
        </p:spPr>
        <p:txBody>
          <a:bodyPr/>
          <a:lstStyle/>
          <a:p>
            <a:r>
              <a:rPr lang="en-US" dirty="0" smtClean="0"/>
              <a:t>The following point </a:t>
            </a:r>
            <a:r>
              <a:rPr lang="en-US" dirty="0" smtClean="0">
                <a:latin typeface="Andale Mono"/>
                <a:cs typeface="Andale Mono"/>
              </a:rPr>
              <a:t>P</a:t>
            </a:r>
            <a:r>
              <a:rPr lang="en-US" dirty="0" smtClean="0"/>
              <a:t> is on the curve </a:t>
            </a:r>
            <a:r>
              <a:rPr lang="en-US" dirty="0" smtClean="0">
                <a:latin typeface="Courier"/>
                <a:cs typeface="Courier"/>
              </a:rPr>
              <a:t>E</a:t>
            </a:r>
          </a:p>
          <a:p>
            <a:pPr marL="0" indent="0">
              <a:buNone/>
            </a:pPr>
            <a:r>
              <a:rPr lang="is-IS" sz="2400" b="1" dirty="0" smtClean="0">
                <a:latin typeface="Andale Mono"/>
                <a:cs typeface="Andale Mono"/>
              </a:rPr>
              <a:t>(x,y) = (97339010987059066523156133908935</a:t>
            </a:r>
            <a:r>
              <a:rPr lang="is-IS" sz="2400" dirty="0" smtClean="0">
                <a:latin typeface="Andale Mono"/>
                <a:cs typeface="Andale Mono"/>
              </a:rPr>
              <a:t>,</a:t>
            </a:r>
          </a:p>
          <a:p>
            <a:pPr marL="0" indent="0">
              <a:buNone/>
            </a:pPr>
            <a:r>
              <a:rPr lang="is-IS" sz="2400" b="1" dirty="0" smtClean="0">
                <a:latin typeface="Andale Mono"/>
                <a:cs typeface="Andale Mono"/>
              </a:rPr>
              <a:t>149670372846169285760682371978898</a:t>
            </a:r>
            <a:r>
              <a:rPr lang="is-IS" sz="2400" b="1" dirty="0">
                <a:latin typeface="Andale Mono"/>
                <a:cs typeface="Andale Mono"/>
              </a:rPr>
              <a:t>)</a:t>
            </a:r>
            <a:endParaRPr lang="en-US" sz="2400" dirty="0" smtClean="0">
              <a:latin typeface="Andale Mono"/>
              <a:cs typeface="Andale Mono"/>
            </a:endParaRPr>
          </a:p>
          <a:p>
            <a:r>
              <a:rPr lang="en-US" dirty="0" smtClean="0"/>
              <a:t>Let </a:t>
            </a:r>
            <a:r>
              <a:rPr lang="en-US" dirty="0" smtClean="0">
                <a:latin typeface="Andale Mono"/>
                <a:cs typeface="Andale Mono"/>
              </a:rPr>
              <a:t>k</a:t>
            </a:r>
            <a:r>
              <a:rPr lang="en-US" sz="2400" dirty="0" smtClean="0">
                <a:latin typeface="Andale Mono"/>
                <a:cs typeface="Andale Mono"/>
              </a:rPr>
              <a:t> = </a:t>
            </a:r>
            <a:r>
              <a:rPr lang="is-IS" sz="2400" dirty="0">
                <a:latin typeface="Andale Mono"/>
                <a:cs typeface="Andale Mono"/>
              </a:rPr>
              <a:t>281183840311601949668207954530684</a:t>
            </a:r>
            <a:endParaRPr lang="en-US" sz="2400" dirty="0" smtClean="0">
              <a:latin typeface="Andale Mono"/>
              <a:cs typeface="Andale Mono"/>
            </a:endParaRPr>
          </a:p>
          <a:p>
            <a:r>
              <a:rPr lang="en-US" dirty="0" smtClean="0"/>
              <a:t>The </a:t>
            </a:r>
            <a:r>
              <a:rPr lang="en-US" dirty="0" err="1" smtClean="0">
                <a:latin typeface="Andale Mono"/>
                <a:cs typeface="Andale Mono"/>
              </a:rPr>
              <a:t>kP</a:t>
            </a:r>
            <a:r>
              <a:rPr lang="en-US" dirty="0" smtClean="0"/>
              <a:t> is given by</a:t>
            </a:r>
          </a:p>
          <a:p>
            <a:pPr marL="0" indent="0">
              <a:buNone/>
            </a:pPr>
            <a:r>
              <a:rPr lang="is-IS" sz="2400" b="1" dirty="0">
                <a:latin typeface="Andale Mono"/>
                <a:cs typeface="Andale Mono"/>
              </a:rPr>
              <a:t>(x,y) </a:t>
            </a:r>
            <a:r>
              <a:rPr lang="is-IS" sz="2400" b="1" dirty="0" smtClean="0">
                <a:latin typeface="Andale Mono"/>
                <a:cs typeface="Andale Mono"/>
              </a:rPr>
              <a:t>= (</a:t>
            </a:r>
            <a:r>
              <a:rPr lang="is-IS" sz="2400" dirty="0" smtClean="0">
                <a:latin typeface="Andale Mono"/>
                <a:cs typeface="Andale Mono"/>
              </a:rPr>
              <a:t>44646769697405861057630861884284,</a:t>
            </a:r>
          </a:p>
          <a:p>
            <a:pPr marL="0" indent="0">
              <a:buNone/>
            </a:pPr>
            <a:r>
              <a:rPr lang="is-IS" sz="2400" dirty="0" smtClean="0">
                <a:latin typeface="Andale Mono"/>
                <a:cs typeface="Andale Mono"/>
              </a:rPr>
              <a:t>522968098895785888047540374779097</a:t>
            </a:r>
            <a:r>
              <a:rPr lang="is-IS" sz="2400" dirty="0">
                <a:latin typeface="Andale Mono"/>
                <a:cs typeface="Andale Mono"/>
              </a:rPr>
              <a:t>)</a:t>
            </a:r>
            <a:endParaRPr lang="en-US" sz="2400" dirty="0" smtClean="0">
              <a:latin typeface="Andale Mono"/>
              <a:cs typeface="Andale Mono"/>
            </a:endParaRPr>
          </a:p>
          <a:p>
            <a:r>
              <a:rPr lang="en-US" dirty="0" smtClean="0"/>
              <a:t>And this point is also on the curve </a:t>
            </a:r>
            <a:r>
              <a:rPr lang="en-US" dirty="0" smtClean="0">
                <a:latin typeface="Courier"/>
                <a:cs typeface="Courier"/>
              </a:rPr>
              <a:t>E</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 Part 1 </a:t>
            </a:r>
            <a:r>
              <a:rPr lang="en-US" smtClean="0">
                <a:sym typeface="Symbol" charset="2"/>
              </a:rPr>
              <a:t></a:t>
            </a:r>
            <a:r>
              <a:rPr lang="en-US" smtClean="0"/>
              <a:t> Cryptography                                                                                                     </a:t>
            </a:r>
            <a:fld id="{AD201B23-E879-9846-A2A9-CED7FCA065EC}" type="slidenum">
              <a:rPr lang="en-US" smtClean="0">
                <a:latin typeface="Times New Roman" charset="0"/>
              </a:rPr>
              <a:pPr>
                <a:defRPr/>
              </a:pPr>
              <a:t>136</a:t>
            </a:fld>
            <a:endParaRPr lang="en-US">
              <a:latin typeface="Times New Roman" charset="0"/>
            </a:endParaRPr>
          </a:p>
        </p:txBody>
      </p:sp>
    </p:spTree>
    <p:extLst>
      <p:ext uri="{BB962C8B-B14F-4D97-AF65-F5344CB8AC3E}">
        <p14:creationId xmlns:p14="http://schemas.microsoft.com/office/powerpoint/2010/main" val="34444957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Really Big </a:t>
            </a:r>
            <a:r>
              <a:rPr lang="en-US" dirty="0" smtClean="0"/>
              <a:t>Numbers!</a:t>
            </a:r>
            <a:endParaRPr lang="en-US" dirty="0"/>
          </a:p>
        </p:txBody>
      </p:sp>
      <p:sp>
        <p:nvSpPr>
          <p:cNvPr id="3" name="Content Placeholder 2"/>
          <p:cNvSpPr>
            <a:spLocks noGrp="1"/>
          </p:cNvSpPr>
          <p:nvPr>
            <p:ph idx="1"/>
          </p:nvPr>
        </p:nvSpPr>
        <p:spPr>
          <a:xfrm>
            <a:off x="685800" y="1676400"/>
            <a:ext cx="7924800" cy="4191000"/>
          </a:xfrm>
        </p:spPr>
        <p:txBody>
          <a:bodyPr/>
          <a:lstStyle/>
          <a:p>
            <a:r>
              <a:rPr lang="en-US" dirty="0" smtClean="0"/>
              <a:t>Numbers are big, but not big enough</a:t>
            </a:r>
          </a:p>
          <a:p>
            <a:pPr lvl="1"/>
            <a:r>
              <a:rPr lang="en-US" dirty="0" smtClean="0"/>
              <a:t>ECCp</a:t>
            </a:r>
            <a:r>
              <a:rPr lang="en-US" dirty="0"/>
              <a:t>-</a:t>
            </a:r>
            <a:r>
              <a:rPr lang="en-US" dirty="0" smtClean="0"/>
              <a:t>109 bit (32 digit) solved </a:t>
            </a:r>
            <a:r>
              <a:rPr lang="en-US" dirty="0"/>
              <a:t>in </a:t>
            </a:r>
            <a:r>
              <a:rPr lang="en-US" dirty="0" smtClean="0"/>
              <a:t>2002</a:t>
            </a:r>
          </a:p>
          <a:p>
            <a:r>
              <a:rPr lang="en-US" dirty="0" smtClean="0"/>
              <a:t>Today, ECC DH needs bigger numbers</a:t>
            </a:r>
          </a:p>
          <a:p>
            <a:r>
              <a:rPr lang="en-US" dirty="0" smtClean="0"/>
              <a:t>But RSA needs </a:t>
            </a:r>
            <a:r>
              <a:rPr lang="en-US" b="1" i="1" dirty="0" smtClean="0"/>
              <a:t>way</a:t>
            </a:r>
            <a:r>
              <a:rPr lang="en-US" dirty="0" smtClean="0"/>
              <a:t> bigger numbers</a:t>
            </a:r>
          </a:p>
          <a:p>
            <a:pPr lvl="1"/>
            <a:r>
              <a:rPr lang="en-US" dirty="0" smtClean="0"/>
              <a:t>Minimum RSA modulus today is 1024 bits</a:t>
            </a:r>
          </a:p>
          <a:p>
            <a:pPr lvl="1"/>
            <a:r>
              <a:rPr lang="en-US" dirty="0" smtClean="0"/>
              <a:t>That is, more than 300 decimal digits</a:t>
            </a:r>
          </a:p>
          <a:p>
            <a:pPr lvl="1"/>
            <a:r>
              <a:rPr lang="en-US" dirty="0" smtClean="0"/>
              <a:t>That’s about 10x the size of ECC example</a:t>
            </a:r>
          </a:p>
          <a:p>
            <a:pPr lvl="1"/>
            <a:r>
              <a:rPr lang="en-US" dirty="0" smtClean="0"/>
              <a:t>And 2048 bit RSA modulus is common</a:t>
            </a:r>
            <a:r>
              <a:rPr lang="is-IS" dirty="0" smtClean="0"/>
              <a:t>…</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Part 1 </a:t>
            </a:r>
            <a:r>
              <a:rPr lang="en-US" smtClean="0">
                <a:sym typeface="Symbol" charset="2"/>
              </a:rPr>
              <a:t></a:t>
            </a:r>
            <a:r>
              <a:rPr lang="en-US" smtClean="0"/>
              <a:t> Cryptography                                                                                                     </a:t>
            </a:r>
            <a:fld id="{AD201B23-E879-9846-A2A9-CED7FCA065EC}" type="slidenum">
              <a:rPr lang="en-US" smtClean="0">
                <a:latin typeface="Times New Roman" charset="0"/>
              </a:rPr>
              <a:pPr>
                <a:defRPr/>
              </a:pPr>
              <a:t>137</a:t>
            </a:fld>
            <a:endParaRPr lang="en-US">
              <a:latin typeface="Times New Roman" charset="0"/>
            </a:endParaRPr>
          </a:p>
        </p:txBody>
      </p:sp>
    </p:spTree>
    <p:extLst>
      <p:ext uri="{BB962C8B-B14F-4D97-AF65-F5344CB8AC3E}">
        <p14:creationId xmlns:p14="http://schemas.microsoft.com/office/powerpoint/2010/main" val="11145789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58EA6DF-30F4-4845-AA1D-26674A23AAE0}" type="slidenum">
              <a:rPr lang="en-US" smtClean="0">
                <a:latin typeface="Times New Roman" charset="0"/>
              </a:rPr>
              <a:pPr/>
              <a:t>138</a:t>
            </a:fld>
            <a:endParaRPr lang="en-US" smtClean="0">
              <a:latin typeface="Times New Roman" charset="0"/>
            </a:endParaRPr>
          </a:p>
        </p:txBody>
      </p:sp>
      <p:sp>
        <p:nvSpPr>
          <p:cNvPr id="153603" name="Rectangle 2"/>
          <p:cNvSpPr>
            <a:spLocks noGrp="1" noChangeArrowheads="1"/>
          </p:cNvSpPr>
          <p:nvPr>
            <p:ph type="title"/>
          </p:nvPr>
        </p:nvSpPr>
        <p:spPr>
          <a:xfrm>
            <a:off x="685800" y="2133600"/>
            <a:ext cx="7772400" cy="1143000"/>
          </a:xfrm>
        </p:spPr>
        <p:txBody>
          <a:bodyPr/>
          <a:lstStyle/>
          <a:p>
            <a:pPr eaLnBrk="1" hangingPunct="1"/>
            <a:r>
              <a:rPr lang="en-US"/>
              <a:t>Uses for Public Key Crypto</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3C92C3A-24F3-C342-8497-373C141486DE}" type="slidenum">
              <a:rPr lang="en-US" smtClean="0">
                <a:latin typeface="Times New Roman" charset="0"/>
              </a:rPr>
              <a:pPr/>
              <a:t>139</a:t>
            </a:fld>
            <a:endParaRPr lang="en-US" smtClean="0">
              <a:latin typeface="Times New Roman" charset="0"/>
            </a:endParaRPr>
          </a:p>
        </p:txBody>
      </p:sp>
      <p:sp>
        <p:nvSpPr>
          <p:cNvPr id="154627" name="Rectangle 2"/>
          <p:cNvSpPr>
            <a:spLocks noGrp="1" noChangeArrowheads="1"/>
          </p:cNvSpPr>
          <p:nvPr>
            <p:ph type="title"/>
          </p:nvPr>
        </p:nvSpPr>
        <p:spPr/>
        <p:txBody>
          <a:bodyPr/>
          <a:lstStyle/>
          <a:p>
            <a:pPr eaLnBrk="1" hangingPunct="1"/>
            <a:r>
              <a:rPr lang="en-US"/>
              <a:t>Uses for Public Key Crypto</a:t>
            </a:r>
          </a:p>
        </p:txBody>
      </p:sp>
      <p:sp>
        <p:nvSpPr>
          <p:cNvPr id="154628" name="Rectangle 3"/>
          <p:cNvSpPr>
            <a:spLocks noGrp="1" noChangeArrowheads="1"/>
          </p:cNvSpPr>
          <p:nvPr>
            <p:ph type="body" idx="1"/>
          </p:nvPr>
        </p:nvSpPr>
        <p:spPr>
          <a:xfrm>
            <a:off x="685800" y="1981200"/>
            <a:ext cx="7772400" cy="4114800"/>
          </a:xfrm>
        </p:spPr>
        <p:txBody>
          <a:bodyPr/>
          <a:lstStyle/>
          <a:p>
            <a:pPr eaLnBrk="1" hangingPunct="1">
              <a:lnSpc>
                <a:spcPct val="90000"/>
              </a:lnSpc>
            </a:pPr>
            <a:r>
              <a:rPr lang="en-US" dirty="0"/>
              <a:t>Confidentiality</a:t>
            </a:r>
          </a:p>
          <a:p>
            <a:pPr lvl="1" eaLnBrk="1" hangingPunct="1">
              <a:lnSpc>
                <a:spcPct val="90000"/>
              </a:lnSpc>
            </a:pPr>
            <a:r>
              <a:rPr lang="en-US" dirty="0"/>
              <a:t>Transmitting data over insecure channel</a:t>
            </a:r>
          </a:p>
          <a:p>
            <a:pPr lvl="1" eaLnBrk="1" hangingPunct="1">
              <a:lnSpc>
                <a:spcPct val="90000"/>
              </a:lnSpc>
            </a:pPr>
            <a:r>
              <a:rPr lang="en-US" dirty="0"/>
              <a:t>Secure storage on insecure media</a:t>
            </a:r>
            <a:endParaRPr lang="en-US" dirty="0" smtClean="0"/>
          </a:p>
          <a:p>
            <a:pPr eaLnBrk="1" hangingPunct="1">
              <a:lnSpc>
                <a:spcPct val="90000"/>
              </a:lnSpc>
            </a:pPr>
            <a:r>
              <a:rPr lang="en-US" dirty="0" smtClean="0"/>
              <a:t>Authentication protocols (</a:t>
            </a:r>
            <a:r>
              <a:rPr lang="en-US" dirty="0"/>
              <a:t>later)</a:t>
            </a:r>
          </a:p>
          <a:p>
            <a:pPr eaLnBrk="1" hangingPunct="1">
              <a:lnSpc>
                <a:spcPct val="90000"/>
              </a:lnSpc>
            </a:pPr>
            <a:r>
              <a:rPr lang="en-US" dirty="0"/>
              <a:t>Digital signature</a:t>
            </a:r>
            <a:r>
              <a:rPr lang="en-US" dirty="0" smtClean="0"/>
              <a:t> </a:t>
            </a:r>
          </a:p>
          <a:p>
            <a:pPr lvl="1" eaLnBrk="1" hangingPunct="1">
              <a:lnSpc>
                <a:spcPct val="90000"/>
              </a:lnSpc>
            </a:pPr>
            <a:r>
              <a:rPr lang="en-US" dirty="0" smtClean="0"/>
              <a:t>Provides </a:t>
            </a:r>
            <a:r>
              <a:rPr lang="en-US" dirty="0"/>
              <a:t>integrity and </a:t>
            </a:r>
            <a:r>
              <a:rPr lang="en-US" b="1" dirty="0">
                <a:solidFill>
                  <a:schemeClr val="hlink"/>
                </a:solidFill>
              </a:rPr>
              <a:t>non-repudiation</a:t>
            </a:r>
            <a:endParaRPr lang="en-US" b="1" dirty="0">
              <a:solidFill>
                <a:schemeClr val="accent2"/>
              </a:solidFill>
            </a:endParaRPr>
          </a:p>
          <a:p>
            <a:pPr lvl="1" eaLnBrk="1" hangingPunct="1">
              <a:lnSpc>
                <a:spcPct val="90000"/>
              </a:lnSpc>
            </a:pPr>
            <a:r>
              <a:rPr lang="en-US" dirty="0"/>
              <a:t>No non-repudiation with symmetric keys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6CCCB3-9F2E-3348-A460-A75E7CF45CEF}" type="slidenum">
              <a:rPr lang="en-US" smtClean="0">
                <a:latin typeface="Times New Roman" charset="0"/>
              </a:rPr>
              <a:pPr/>
              <a:t>14</a:t>
            </a:fld>
            <a:endParaRPr lang="en-US" smtClean="0">
              <a:latin typeface="Times New Roman" charset="0"/>
            </a:endParaRPr>
          </a:p>
        </p:txBody>
      </p:sp>
      <p:sp>
        <p:nvSpPr>
          <p:cNvPr id="27651" name="Rectangle 2"/>
          <p:cNvSpPr>
            <a:spLocks noGrp="1" noChangeArrowheads="1"/>
          </p:cNvSpPr>
          <p:nvPr>
            <p:ph type="title"/>
          </p:nvPr>
        </p:nvSpPr>
        <p:spPr>
          <a:xfrm>
            <a:off x="533400" y="381000"/>
            <a:ext cx="8153400" cy="1143000"/>
          </a:xfrm>
        </p:spPr>
        <p:txBody>
          <a:bodyPr/>
          <a:lstStyle/>
          <a:p>
            <a:pPr eaLnBrk="1" hangingPunct="1"/>
            <a:r>
              <a:rPr lang="en-US"/>
              <a:t>Cryptanalysis II</a:t>
            </a:r>
          </a:p>
        </p:txBody>
      </p:sp>
      <p:sp>
        <p:nvSpPr>
          <p:cNvPr id="27652" name="Rectangle 3"/>
          <p:cNvSpPr>
            <a:spLocks noGrp="1" noChangeArrowheads="1"/>
          </p:cNvSpPr>
          <p:nvPr>
            <p:ph type="body" idx="1"/>
          </p:nvPr>
        </p:nvSpPr>
        <p:spPr>
          <a:xfrm>
            <a:off x="685800" y="1371600"/>
            <a:ext cx="8077200" cy="2971800"/>
          </a:xfrm>
        </p:spPr>
        <p:txBody>
          <a:bodyPr/>
          <a:lstStyle/>
          <a:p>
            <a:pPr eaLnBrk="1" hangingPunct="1">
              <a:lnSpc>
                <a:spcPct val="90000"/>
              </a:lnSpc>
            </a:pPr>
            <a:r>
              <a:rPr lang="en-US" sz="2800" dirty="0" err="1"/>
              <a:t>Ciphertext</a:t>
            </a:r>
            <a:r>
              <a:rPr lang="en-US" sz="2800" dirty="0"/>
              <a:t>:</a:t>
            </a:r>
            <a:r>
              <a:rPr lang="en-US" sz="2800" dirty="0" smtClean="0"/>
              <a:t> </a:t>
            </a:r>
            <a:endParaRPr lang="en-US" sz="1400" dirty="0" smtClean="0"/>
          </a:p>
          <a:p>
            <a:pPr eaLnBrk="1" hangingPunct="1">
              <a:lnSpc>
                <a:spcPct val="90000"/>
              </a:lnSpc>
              <a:buFont typeface="Wingdings" charset="2"/>
              <a:buNone/>
            </a:pPr>
            <a:r>
              <a:rPr lang="en-US" sz="1600" dirty="0" smtClean="0">
                <a:solidFill>
                  <a:srgbClr val="FF0000"/>
                </a:solidFill>
              </a:rPr>
              <a:t>	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1600" dirty="0"/>
          </a:p>
        </p:txBody>
      </p:sp>
      <p:graphicFrame>
        <p:nvGraphicFramePr>
          <p:cNvPr id="177265" name="Group 113"/>
          <p:cNvGraphicFramePr>
            <a:graphicFrameLocks noGrp="1"/>
          </p:cNvGraphicFramePr>
          <p:nvPr/>
        </p:nvGraphicFramePr>
        <p:xfrm>
          <a:off x="47625" y="5202238"/>
          <a:ext cx="8610600" cy="660400"/>
        </p:xfrm>
        <a:graphic>
          <a:graphicData uri="http://schemas.openxmlformats.org/drawingml/2006/table">
            <a:tbl>
              <a:tblPr/>
              <a:tblGrid>
                <a:gridCol w="328613"/>
                <a:gridCol w="344487"/>
                <a:gridCol w="344488"/>
                <a:gridCol w="344487"/>
                <a:gridCol w="347663"/>
                <a:gridCol w="341312"/>
                <a:gridCol w="349250"/>
                <a:gridCol w="344488"/>
                <a:gridCol w="341312"/>
                <a:gridCol w="349250"/>
                <a:gridCol w="346075"/>
                <a:gridCol w="342900"/>
                <a:gridCol w="346075"/>
                <a:gridCol w="342900"/>
                <a:gridCol w="346075"/>
                <a:gridCol w="347663"/>
                <a:gridCol w="341312"/>
                <a:gridCol w="346075"/>
                <a:gridCol w="344488"/>
                <a:gridCol w="346075"/>
                <a:gridCol w="347662"/>
                <a:gridCol w="342900"/>
                <a:gridCol w="344488"/>
                <a:gridCol w="346075"/>
                <a:gridCol w="344487"/>
              </a:tblGrid>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smtClean="0">
                          <a:ln>
                            <a:noFill/>
                          </a:ln>
                          <a:solidFill>
                            <a:schemeClr val="tx1"/>
                          </a:solidFill>
                          <a:effectLst/>
                          <a:latin typeface="Comic Sans MS" charset="0"/>
                        </a:rPr>
                        <a:t>O</a:t>
                      </a:r>
                      <a:endParaRPr kumimoji="0" lang="en-US" sz="18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51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22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7383" name="Group 231"/>
          <p:cNvGraphicFramePr>
            <a:graphicFrameLocks noGrp="1"/>
          </p:cNvGraphicFramePr>
          <p:nvPr/>
        </p:nvGraphicFramePr>
        <p:xfrm>
          <a:off x="8658225" y="5200650"/>
          <a:ext cx="409575" cy="666750"/>
        </p:xfrm>
        <a:graphic>
          <a:graphicData uri="http://schemas.openxmlformats.org/drawingml/2006/table">
            <a:tbl>
              <a:tblPr/>
              <a:tblGrid>
                <a:gridCol w="409575"/>
              </a:tblGrid>
              <a:tr h="3619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Z</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41" name="Rectangle 232"/>
          <p:cNvSpPr>
            <a:spLocks noChangeArrowheads="1"/>
          </p:cNvSpPr>
          <p:nvPr/>
        </p:nvSpPr>
        <p:spPr bwMode="auto">
          <a:xfrm>
            <a:off x="609600" y="4684713"/>
            <a:ext cx="4367213" cy="517525"/>
          </a:xfrm>
          <a:prstGeom prst="rect">
            <a:avLst/>
          </a:prstGeom>
          <a:noFill/>
          <a:ln w="9525">
            <a:noFill/>
            <a:miter lim="800000"/>
            <a:headEnd/>
            <a:tailEnd/>
          </a:ln>
        </p:spPr>
        <p:txBody>
          <a:bodyPr wrap="none">
            <a:prstTxWarp prst="textNoShape">
              <a:avLst/>
            </a:prstTxWarp>
            <a:spAutoFit/>
          </a:bodyPr>
          <a:lstStyle/>
          <a:p>
            <a:r>
              <a:rPr lang="en-US"/>
              <a:t>Ciphertext frequency counts:</a:t>
            </a:r>
          </a:p>
        </p:txBody>
      </p:sp>
      <p:sp>
        <p:nvSpPr>
          <p:cNvPr id="27742" name="Rectangle 233"/>
          <p:cNvSpPr>
            <a:spLocks noChangeArrowheads="1"/>
          </p:cNvSpPr>
          <p:nvPr/>
        </p:nvSpPr>
        <p:spPr bwMode="auto">
          <a:xfrm>
            <a:off x="685800" y="39624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Analyze this message using statistics below</a:t>
            </a:r>
            <a:endParaRPr lang="en-US" sz="2800">
              <a:solidFill>
                <a:srgbClr val="FF0000"/>
              </a:solidFill>
              <a:latin typeface="Times-Roman"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F5BDDE3-CDCA-F944-BB15-197130276624}" type="slidenum">
              <a:rPr lang="en-US" smtClean="0">
                <a:latin typeface="Times New Roman" charset="0"/>
              </a:rPr>
              <a:pPr/>
              <a:t>140</a:t>
            </a:fld>
            <a:endParaRPr lang="en-US" smtClean="0">
              <a:latin typeface="Times New Roman" charset="0"/>
            </a:endParaRPr>
          </a:p>
        </p:txBody>
      </p:sp>
      <p:sp>
        <p:nvSpPr>
          <p:cNvPr id="155651" name="Rectangle 2"/>
          <p:cNvSpPr>
            <a:spLocks noGrp="1" noChangeArrowheads="1"/>
          </p:cNvSpPr>
          <p:nvPr>
            <p:ph type="title"/>
          </p:nvPr>
        </p:nvSpPr>
        <p:spPr/>
        <p:txBody>
          <a:bodyPr/>
          <a:lstStyle/>
          <a:p>
            <a:pPr eaLnBrk="1" hangingPunct="1"/>
            <a:r>
              <a:rPr lang="en-US"/>
              <a:t>Non-non-repudiation</a:t>
            </a:r>
          </a:p>
        </p:txBody>
      </p:sp>
      <p:sp>
        <p:nvSpPr>
          <p:cNvPr id="137219"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computes </a:t>
            </a:r>
            <a:r>
              <a:rPr lang="en-US" sz="2800" b="1" dirty="0">
                <a:solidFill>
                  <a:schemeClr val="hlink"/>
                </a:solidFill>
                <a:latin typeface="Times-Roman" charset="0"/>
              </a:rPr>
              <a:t>MAC</a:t>
            </a:r>
            <a:r>
              <a:rPr lang="en-US" sz="2800" dirty="0"/>
              <a:t> using symmetric key</a:t>
            </a:r>
          </a:p>
          <a:p>
            <a:pPr eaLnBrk="1" hangingPunct="1">
              <a:lnSpc>
                <a:spcPct val="90000"/>
              </a:lnSpc>
              <a:spcAft>
                <a:spcPts val="600"/>
              </a:spcAft>
            </a:pPr>
            <a:r>
              <a:rPr lang="en-US" sz="2800" dirty="0"/>
              <a:t>Stock </a:t>
            </a:r>
            <a:r>
              <a:rPr lang="en-US" sz="2800" dirty="0" smtClean="0"/>
              <a:t>drops, Alice </a:t>
            </a:r>
            <a:r>
              <a:rPr lang="en-US" sz="2800" dirty="0"/>
              <a:t>claims she did </a:t>
            </a:r>
            <a:r>
              <a:rPr lang="en-US" sz="2800" b="1" i="1" dirty="0"/>
              <a:t>not</a:t>
            </a:r>
            <a:r>
              <a:rPr lang="en-US" sz="2800" dirty="0"/>
              <a: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No!</a:t>
            </a:r>
            <a:r>
              <a:rPr lang="en-US" sz="2800" dirty="0" smtClean="0"/>
              <a:t> Bob </a:t>
            </a:r>
            <a:r>
              <a:rPr lang="en-US" sz="2800" dirty="0"/>
              <a:t>also knows</a:t>
            </a:r>
            <a:r>
              <a:rPr lang="en-US" sz="2800" dirty="0" smtClean="0"/>
              <a:t> the symmetric </a:t>
            </a:r>
            <a:r>
              <a:rPr lang="en-US" sz="2800" dirty="0"/>
              <a:t>key,</a:t>
            </a:r>
            <a:r>
              <a:rPr lang="en-US" sz="2800" dirty="0" smtClean="0"/>
              <a:t> so he </a:t>
            </a:r>
            <a:r>
              <a:rPr lang="en-US" sz="2800" dirty="0"/>
              <a:t>could have forged</a:t>
            </a:r>
            <a:r>
              <a:rPr lang="en-US" sz="2800" dirty="0" smtClean="0"/>
              <a:t> the </a:t>
            </a:r>
            <a:r>
              <a:rPr lang="en-US" sz="2800" b="1" dirty="0" smtClean="0">
                <a:solidFill>
                  <a:schemeClr val="hlink"/>
                </a:solidFill>
                <a:latin typeface="Times-Roman" charset="0"/>
              </a:rPr>
              <a:t>MAC</a:t>
            </a:r>
            <a:endParaRPr lang="en-US" sz="2800" dirty="0" smtClean="0"/>
          </a:p>
          <a:p>
            <a:pPr eaLnBrk="1" hangingPunct="1">
              <a:lnSpc>
                <a:spcPct val="90000"/>
              </a:lnSpc>
              <a:spcAft>
                <a:spcPts val="600"/>
              </a:spcAft>
            </a:pPr>
            <a:r>
              <a:rPr lang="en-US" sz="2800" b="1" dirty="0">
                <a:solidFill>
                  <a:schemeClr val="hlink"/>
                </a:solidFill>
              </a:rPr>
              <a:t>Problem:</a:t>
            </a:r>
            <a:r>
              <a:rPr lang="en-US" sz="2800" dirty="0"/>
              <a:t> Bob knows Alice placed the order, but he can’t prove it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box(out)">
                                      <p:cBhvr>
                                        <p:cTn id="7" dur="500"/>
                                        <p:tgtEl>
                                          <p:spTgt spid="137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box(out)">
                                      <p:cBhvr>
                                        <p:cTn id="12" dur="500"/>
                                        <p:tgtEl>
                                          <p:spTgt spid="137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box(out)">
                                      <p:cBhvr>
                                        <p:cTn id="17" dur="500"/>
                                        <p:tgtEl>
                                          <p:spTgt spid="137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7219">
                                            <p:txEl>
                                              <p:pRg st="3" end="3"/>
                                            </p:txEl>
                                          </p:spTgt>
                                        </p:tgtEl>
                                        <p:attrNameLst>
                                          <p:attrName>style.visibility</p:attrName>
                                        </p:attrNameLst>
                                      </p:cBhvr>
                                      <p:to>
                                        <p:strVal val="visible"/>
                                      </p:to>
                                    </p:set>
                                    <p:animEffect transition="in" filter="box(out)">
                                      <p:cBhvr>
                                        <p:cTn id="22" dur="500"/>
                                        <p:tgtEl>
                                          <p:spTgt spid="137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7219">
                                            <p:txEl>
                                              <p:pRg st="4" end="4"/>
                                            </p:txEl>
                                          </p:spTgt>
                                        </p:tgtEl>
                                        <p:attrNameLst>
                                          <p:attrName>style.visibility</p:attrName>
                                        </p:attrNameLst>
                                      </p:cBhvr>
                                      <p:to>
                                        <p:strVal val="visible"/>
                                      </p:to>
                                    </p:set>
                                    <p:animEffect transition="in" filter="box(out)">
                                      <p:cBhvr>
                                        <p:cTn id="27" dur="500"/>
                                        <p:tgtEl>
                                          <p:spTgt spid="137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7219">
                                            <p:txEl>
                                              <p:pRg st="5" end="5"/>
                                            </p:txEl>
                                          </p:spTgt>
                                        </p:tgtEl>
                                        <p:attrNameLst>
                                          <p:attrName>style.visibility</p:attrName>
                                        </p:attrNameLst>
                                      </p:cBhvr>
                                      <p:to>
                                        <p:strVal val="visible"/>
                                      </p:to>
                                    </p:set>
                                    <p:animEffect transition="in" filter="box(out)">
                                      <p:cBhvr>
                                        <p:cTn id="32" dur="500"/>
                                        <p:tgtEl>
                                          <p:spTgt spid="137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5F249E7-C12B-E34A-8C0C-FB25E98C9AC3}" type="slidenum">
              <a:rPr lang="en-US" smtClean="0">
                <a:latin typeface="Times New Roman" charset="0"/>
              </a:rPr>
              <a:pPr/>
              <a:t>141</a:t>
            </a:fld>
            <a:endParaRPr lang="en-US" smtClean="0">
              <a:latin typeface="Times New Roman" charset="0"/>
            </a:endParaRPr>
          </a:p>
        </p:txBody>
      </p:sp>
      <p:sp>
        <p:nvSpPr>
          <p:cNvPr id="156675" name="Rectangle 2"/>
          <p:cNvSpPr>
            <a:spLocks noGrp="1" noChangeArrowheads="1"/>
          </p:cNvSpPr>
          <p:nvPr>
            <p:ph type="title"/>
          </p:nvPr>
        </p:nvSpPr>
        <p:spPr/>
        <p:txBody>
          <a:bodyPr/>
          <a:lstStyle/>
          <a:p>
            <a:pPr eaLnBrk="1" hangingPunct="1"/>
            <a:r>
              <a:rPr lang="en-US"/>
              <a:t>Non-repudiation</a:t>
            </a:r>
          </a:p>
        </p:txBody>
      </p:sp>
      <p:sp>
        <p:nvSpPr>
          <p:cNvPr id="138243"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a:t>
            </a:r>
            <a:r>
              <a:rPr lang="en-US" sz="2800" b="1" dirty="0">
                <a:solidFill>
                  <a:schemeClr val="hlink"/>
                </a:solidFill>
              </a:rPr>
              <a:t>signs</a:t>
            </a:r>
            <a:r>
              <a:rPr lang="en-US" sz="2800" dirty="0"/>
              <a:t> order with her private key</a:t>
            </a:r>
          </a:p>
          <a:p>
            <a:pPr eaLnBrk="1" hangingPunct="1">
              <a:lnSpc>
                <a:spcPct val="90000"/>
              </a:lnSpc>
              <a:spcAft>
                <a:spcPts val="600"/>
              </a:spcAft>
            </a:pPr>
            <a:r>
              <a:rPr lang="en-US" sz="2800" dirty="0"/>
              <a:t>Stock drops, Alice claims she did not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Yes!</a:t>
            </a:r>
            <a:r>
              <a:rPr lang="en-US" sz="2800" dirty="0" smtClean="0"/>
              <a:t> Alice’s </a:t>
            </a:r>
            <a:r>
              <a:rPr lang="en-US" sz="2800" dirty="0"/>
              <a:t>private </a:t>
            </a:r>
            <a:r>
              <a:rPr lang="en-US" sz="2800" dirty="0" smtClean="0"/>
              <a:t>key used to sign </a:t>
            </a:r>
            <a:r>
              <a:rPr lang="en-US" sz="2800" dirty="0"/>
              <a:t>the </a:t>
            </a:r>
            <a:r>
              <a:rPr lang="en-US" sz="2800" dirty="0" smtClean="0"/>
              <a:t>order </a:t>
            </a:r>
            <a:r>
              <a:rPr lang="en-US" sz="2800" dirty="0" err="1" smtClean="0">
                <a:sym typeface="Symbol" charset="2"/>
              </a:rPr>
              <a:t></a:t>
            </a:r>
            <a:r>
              <a:rPr lang="en-US" sz="2800" dirty="0" smtClean="0">
                <a:sym typeface="Symbol" charset="2"/>
              </a:rPr>
              <a:t> </a:t>
            </a:r>
            <a:r>
              <a:rPr lang="en-US" sz="2800" dirty="0" smtClean="0"/>
              <a:t>only Alice knows her private key</a:t>
            </a:r>
          </a:p>
          <a:p>
            <a:pPr eaLnBrk="1" hangingPunct="1">
              <a:lnSpc>
                <a:spcPct val="90000"/>
              </a:lnSpc>
              <a:spcAft>
                <a:spcPts val="600"/>
              </a:spcAft>
            </a:pPr>
            <a:r>
              <a:rPr lang="en-US" sz="2800" dirty="0"/>
              <a:t>This assumes Alice’s private key</a:t>
            </a:r>
            <a:r>
              <a:rPr lang="en-US" sz="2800" dirty="0" smtClean="0"/>
              <a:t> has </a:t>
            </a:r>
            <a:r>
              <a:rPr lang="en-US" sz="2800" dirty="0"/>
              <a:t>not</a:t>
            </a:r>
            <a:r>
              <a:rPr lang="en-US" sz="2800" dirty="0" smtClean="0"/>
              <a:t> been lost/stolen</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left)">
                                      <p:cBhvr>
                                        <p:cTn id="7" dur="500"/>
                                        <p:tgtEl>
                                          <p:spTgt spid="13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ipe(left)">
                                      <p:cBhvr>
                                        <p:cTn id="12" dur="500"/>
                                        <p:tgtEl>
                                          <p:spTgt spid="138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ipe(left)">
                                      <p:cBhvr>
                                        <p:cTn id="17" dur="500"/>
                                        <p:tgtEl>
                                          <p:spTgt spid="138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wipe(left)">
                                      <p:cBhvr>
                                        <p:cTn id="22" dur="500"/>
                                        <p:tgtEl>
                                          <p:spTgt spid="138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Effect transition="in" filter="wipe(left)">
                                      <p:cBhvr>
                                        <p:cTn id="27" dur="500"/>
                                        <p:tgtEl>
                                          <p:spTgt spid="138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8243">
                                            <p:txEl>
                                              <p:pRg st="5" end="5"/>
                                            </p:txEl>
                                          </p:spTgt>
                                        </p:tgtEl>
                                        <p:attrNameLst>
                                          <p:attrName>style.visibility</p:attrName>
                                        </p:attrNameLst>
                                      </p:cBhvr>
                                      <p:to>
                                        <p:strVal val="visible"/>
                                      </p:to>
                                    </p:set>
                                    <p:animEffect transition="in" filter="wipe(left)">
                                      <p:cBhvr>
                                        <p:cTn id="32" dur="500"/>
                                        <p:tgtEl>
                                          <p:spTgt spid="138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1FC18D0-CDFE-7140-9586-CB10E66B0CEA}" type="slidenum">
              <a:rPr lang="en-US" smtClean="0">
                <a:latin typeface="Times New Roman" charset="0"/>
              </a:rPr>
              <a:pPr/>
              <a:t>142</a:t>
            </a:fld>
            <a:endParaRPr lang="en-US" smtClean="0">
              <a:latin typeface="Times New Roman" charset="0"/>
            </a:endParaRPr>
          </a:p>
        </p:txBody>
      </p:sp>
      <p:sp>
        <p:nvSpPr>
          <p:cNvPr id="158723"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Public Key Notation</a:t>
            </a:r>
          </a:p>
        </p:txBody>
      </p:sp>
      <p:sp>
        <p:nvSpPr>
          <p:cNvPr id="264195" name="Rectangle 3"/>
          <p:cNvSpPr>
            <a:spLocks noGrp="1" noChangeArrowheads="1"/>
          </p:cNvSpPr>
          <p:nvPr>
            <p:ph type="body" idx="1"/>
          </p:nvPr>
        </p:nvSpPr>
        <p:spPr>
          <a:xfrm>
            <a:off x="685800" y="1676400"/>
            <a:ext cx="7239000" cy="4495800"/>
          </a:xfrm>
        </p:spPr>
        <p:txBody>
          <a:bodyPr/>
          <a:lstStyle/>
          <a:p>
            <a:pPr eaLnBrk="1" hangingPunct="1"/>
            <a:r>
              <a:rPr lang="en-US" b="1">
                <a:solidFill>
                  <a:schemeClr val="hlink"/>
                </a:solidFill>
              </a:rPr>
              <a:t>Sign</a:t>
            </a:r>
            <a:r>
              <a:rPr lang="en-US"/>
              <a:t> message </a:t>
            </a:r>
            <a:r>
              <a:rPr lang="en-US">
                <a:latin typeface="Times-Roman" charset="0"/>
              </a:rPr>
              <a:t>M</a:t>
            </a:r>
            <a:r>
              <a:rPr lang="en-US"/>
              <a:t> with Alice’s </a:t>
            </a:r>
            <a:r>
              <a:rPr lang="en-US" b="1">
                <a:solidFill>
                  <a:schemeClr val="hlink"/>
                </a:solidFill>
              </a:rPr>
              <a:t>private key: </a:t>
            </a:r>
            <a:r>
              <a:rPr lang="en-US">
                <a:latin typeface="Times-Roman" charset="0"/>
              </a:rPr>
              <a:t>[M]</a:t>
            </a:r>
            <a:r>
              <a:rPr lang="en-US" baseline="-25000">
                <a:latin typeface="Times-Roman" charset="0"/>
              </a:rPr>
              <a:t>Alice</a:t>
            </a:r>
            <a:endParaRPr lang="en-US"/>
          </a:p>
          <a:p>
            <a:pPr eaLnBrk="1" hangingPunct="1"/>
            <a:r>
              <a:rPr lang="en-US" b="1">
                <a:solidFill>
                  <a:schemeClr val="hlink"/>
                </a:solidFill>
              </a:rPr>
              <a:t>Encrypt</a:t>
            </a:r>
            <a:r>
              <a:rPr lang="en-US"/>
              <a:t> message </a:t>
            </a:r>
            <a:r>
              <a:rPr lang="en-US">
                <a:latin typeface="Times-Roman" charset="0"/>
              </a:rPr>
              <a:t>M</a:t>
            </a:r>
            <a:r>
              <a:rPr lang="en-US"/>
              <a:t> with Alice’s </a:t>
            </a:r>
            <a:r>
              <a:rPr lang="en-US" b="1">
                <a:solidFill>
                  <a:schemeClr val="hlink"/>
                </a:solidFill>
              </a:rPr>
              <a:t>public key: </a:t>
            </a:r>
            <a:r>
              <a:rPr lang="en-US">
                <a:latin typeface="Times-Roman" charset="0"/>
              </a:rPr>
              <a:t>{M}</a:t>
            </a:r>
            <a:r>
              <a:rPr lang="en-US" baseline="-25000">
                <a:latin typeface="Times-Roman" charset="0"/>
              </a:rPr>
              <a:t>Alice</a:t>
            </a:r>
            <a:r>
              <a:rPr lang="en-US"/>
              <a:t> </a:t>
            </a:r>
          </a:p>
          <a:p>
            <a:pPr eaLnBrk="1" hangingPunct="1"/>
            <a:r>
              <a:rPr lang="en-US"/>
              <a:t>Then</a:t>
            </a:r>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ox(out)">
                                      <p:cBhvr>
                                        <p:cTn id="7" dur="500"/>
                                        <p:tgtEl>
                                          <p:spTgt spid="264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ox(out)">
                                      <p:cBhvr>
                                        <p:cTn id="12" dur="500"/>
                                        <p:tgtEl>
                                          <p:spTgt spid="2641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ox(out)">
                                      <p:cBhvr>
                                        <p:cTn id="17" dur="500"/>
                                        <p:tgtEl>
                                          <p:spTgt spid="2641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264195">
                                            <p:txEl>
                                              <p:pRg st="3" end="3"/>
                                            </p:txEl>
                                          </p:spTgt>
                                        </p:tgtEl>
                                        <p:attrNameLst>
                                          <p:attrName>style.visibility</p:attrName>
                                        </p:attrNameLst>
                                      </p:cBhvr>
                                      <p:to>
                                        <p:strVal val="visible"/>
                                      </p:to>
                                    </p:set>
                                    <p:animEffect transition="in" filter="box(out)">
                                      <p:cBhvr>
                                        <p:cTn id="20" dur="500"/>
                                        <p:tgtEl>
                                          <p:spTgt spid="26419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264195">
                                            <p:txEl>
                                              <p:pRg st="4" end="4"/>
                                            </p:txEl>
                                          </p:spTgt>
                                        </p:tgtEl>
                                        <p:attrNameLst>
                                          <p:attrName>style.visibility</p:attrName>
                                        </p:attrNameLst>
                                      </p:cBhvr>
                                      <p:to>
                                        <p:strVal val="visible"/>
                                      </p:to>
                                    </p:set>
                                    <p:animEffect transition="in" filter="box(out)">
                                      <p:cBhvr>
                                        <p:cTn id="23" dur="500"/>
                                        <p:tgtEl>
                                          <p:spTgt spid="26419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A8CED55-8412-1E47-A2F3-8CB18B75A65F}" type="slidenum">
              <a:rPr lang="en-US" smtClean="0">
                <a:latin typeface="Times New Roman" charset="0"/>
              </a:rPr>
              <a:pPr/>
              <a:t>143</a:t>
            </a:fld>
            <a:endParaRPr lang="en-US" smtClean="0">
              <a:latin typeface="Times New Roman" charset="0"/>
            </a:endParaRPr>
          </a:p>
        </p:txBody>
      </p:sp>
      <p:sp>
        <p:nvSpPr>
          <p:cNvPr id="157699" name="Rectangle 2"/>
          <p:cNvSpPr>
            <a:spLocks noGrp="1" noChangeArrowheads="1"/>
          </p:cNvSpPr>
          <p:nvPr>
            <p:ph type="title"/>
          </p:nvPr>
        </p:nvSpPr>
        <p:spPr>
          <a:xfrm>
            <a:off x="685800" y="1752600"/>
            <a:ext cx="7696200" cy="2362200"/>
          </a:xfrm>
        </p:spPr>
        <p:txBody>
          <a:bodyPr/>
          <a:lstStyle/>
          <a:p>
            <a:pPr eaLnBrk="1" hangingPunct="1"/>
            <a:r>
              <a:rPr lang="en-US"/>
              <a:t>Sign and Encrypt </a:t>
            </a:r>
            <a:br>
              <a:rPr lang="en-US"/>
            </a:br>
            <a:r>
              <a:rPr lang="en-US"/>
              <a:t>vs </a:t>
            </a:r>
            <a:br>
              <a:rPr lang="en-US"/>
            </a:br>
            <a:r>
              <a:rPr lang="en-US"/>
              <a:t>Encrypt and Sign</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ED835F4-5D42-474D-A71E-A9CCF30400AE}" type="slidenum">
              <a:rPr lang="en-US" smtClean="0">
                <a:latin typeface="Times New Roman" charset="0"/>
              </a:rPr>
              <a:pPr/>
              <a:t>144</a:t>
            </a:fld>
            <a:endParaRPr lang="en-US" smtClean="0">
              <a:latin typeface="Times New Roman" charset="0"/>
            </a:endParaRPr>
          </a:p>
        </p:txBody>
      </p:sp>
      <p:sp>
        <p:nvSpPr>
          <p:cNvPr id="159747"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Confidentiality and</a:t>
            </a:r>
            <a:br>
              <a:rPr lang="en-US"/>
            </a:br>
            <a:r>
              <a:rPr lang="en-US"/>
              <a:t> Non-repudiation?</a:t>
            </a:r>
          </a:p>
        </p:txBody>
      </p:sp>
      <p:sp>
        <p:nvSpPr>
          <p:cNvPr id="518147" name="Rectangle 3"/>
          <p:cNvSpPr>
            <a:spLocks noGrp="1" noChangeArrowheads="1"/>
          </p:cNvSpPr>
          <p:nvPr>
            <p:ph type="body" idx="1"/>
          </p:nvPr>
        </p:nvSpPr>
        <p:spPr>
          <a:xfrm>
            <a:off x="685800" y="1676400"/>
            <a:ext cx="7772400" cy="4419600"/>
          </a:xfrm>
        </p:spPr>
        <p:txBody>
          <a:bodyPr/>
          <a:lstStyle/>
          <a:p>
            <a:pPr eaLnBrk="1" hangingPunct="1">
              <a:lnSpc>
                <a:spcPct val="85000"/>
              </a:lnSpc>
              <a:spcAft>
                <a:spcPts val="600"/>
              </a:spcAft>
            </a:pPr>
            <a:r>
              <a:rPr lang="en-US" dirty="0"/>
              <a:t>Suppose that we want confidentiality and</a:t>
            </a:r>
            <a:r>
              <a:rPr lang="en-US" dirty="0" smtClean="0"/>
              <a:t> integrity/non</a:t>
            </a:r>
            <a:r>
              <a:rPr lang="en-US" dirty="0"/>
              <a:t>-repudiation</a:t>
            </a:r>
          </a:p>
          <a:p>
            <a:pPr eaLnBrk="1" hangingPunct="1">
              <a:spcAft>
                <a:spcPts val="600"/>
              </a:spcAft>
            </a:pPr>
            <a:r>
              <a:rPr lang="en-US" dirty="0"/>
              <a:t>Can public key crypto achieve</a:t>
            </a:r>
            <a:r>
              <a:rPr lang="en-US" dirty="0" smtClean="0"/>
              <a:t> both?</a:t>
            </a:r>
            <a:endParaRPr lang="en-US" dirty="0"/>
          </a:p>
          <a:p>
            <a:pPr eaLnBrk="1" hangingPunct="1">
              <a:spcAft>
                <a:spcPts val="600"/>
              </a:spcAft>
            </a:pPr>
            <a:r>
              <a:rPr lang="en-US" dirty="0"/>
              <a:t>Alice sends message to Bob</a:t>
            </a:r>
          </a:p>
          <a:p>
            <a:pPr lvl="1" eaLnBrk="1" hangingPunct="1">
              <a:spcAft>
                <a:spcPts val="600"/>
              </a:spcAft>
            </a:pPr>
            <a:r>
              <a:rPr lang="en-US" b="1" dirty="0">
                <a:solidFill>
                  <a:schemeClr val="hlink"/>
                </a:solidFill>
              </a:rPr>
              <a:t>Sign and </a:t>
            </a:r>
            <a:r>
              <a:rPr lang="en-US" b="1" dirty="0" smtClean="0">
                <a:solidFill>
                  <a:schemeClr val="hlink"/>
                </a:solidFill>
              </a:rPr>
              <a:t>encrypt:</a:t>
            </a:r>
            <a:r>
              <a:rPr lang="en-US" dirty="0" smtClean="0"/>
              <a:t> </a:t>
            </a:r>
            <a:r>
              <a:rPr lang="en-US" dirty="0">
                <a:latin typeface="Times-Roman" charset="0"/>
              </a:rPr>
              <a:t>{[</a:t>
            </a:r>
            <a:r>
              <a:rPr lang="en-US" dirty="0" err="1">
                <a:latin typeface="Times-Roman" charset="0"/>
              </a:rPr>
              <a:t>M]</a:t>
            </a:r>
            <a:r>
              <a:rPr lang="en-US" baseline="-25000" dirty="0" err="1">
                <a:latin typeface="Times-Roman" charset="0"/>
              </a:rPr>
              <a:t>Alice</a:t>
            </a:r>
            <a:r>
              <a:rPr lang="en-US" dirty="0" err="1">
                <a:latin typeface="Times-Roman" charset="0"/>
              </a:rPr>
              <a:t>}</a:t>
            </a:r>
            <a:r>
              <a:rPr lang="en-US" baseline="-25000" dirty="0" err="1">
                <a:latin typeface="Times-Roman" charset="0"/>
              </a:rPr>
              <a:t>Bob</a:t>
            </a:r>
            <a:endParaRPr lang="en-US" dirty="0"/>
          </a:p>
          <a:p>
            <a:pPr lvl="1" eaLnBrk="1" hangingPunct="1">
              <a:spcAft>
                <a:spcPts val="600"/>
              </a:spcAft>
            </a:pPr>
            <a:r>
              <a:rPr lang="en-US" b="1" dirty="0">
                <a:solidFill>
                  <a:schemeClr val="hlink"/>
                </a:solidFill>
              </a:rPr>
              <a:t>Encrypt and </a:t>
            </a:r>
            <a:r>
              <a:rPr lang="en-US" b="1" dirty="0" smtClean="0">
                <a:solidFill>
                  <a:schemeClr val="hlink"/>
                </a:solidFill>
              </a:rPr>
              <a:t>sign:</a:t>
            </a:r>
            <a:r>
              <a:rPr lang="en-US" dirty="0" smtClean="0"/>
              <a:t> </a:t>
            </a:r>
            <a:r>
              <a:rPr lang="en-US" dirty="0">
                <a:latin typeface="Times-Roman" charset="0"/>
              </a:rPr>
              <a:t>[{</a:t>
            </a:r>
            <a:r>
              <a:rPr lang="en-US" dirty="0" err="1">
                <a:latin typeface="Times-Roman" charset="0"/>
              </a:rPr>
              <a:t>M}</a:t>
            </a:r>
            <a:r>
              <a:rPr lang="en-US" baseline="-25000" dirty="0" err="1">
                <a:latin typeface="Times-Roman" charset="0"/>
              </a:rPr>
              <a:t>Bob</a:t>
            </a:r>
            <a:r>
              <a:rPr lang="en-US" dirty="0" err="1">
                <a:latin typeface="Times-Roman" charset="0"/>
              </a:rPr>
              <a:t>]</a:t>
            </a:r>
            <a:r>
              <a:rPr lang="en-US" baseline="-25000" dirty="0" err="1">
                <a:latin typeface="Times-Roman" charset="0"/>
              </a:rPr>
              <a:t>Alice</a:t>
            </a:r>
            <a:endParaRPr lang="en-US" dirty="0"/>
          </a:p>
          <a:p>
            <a:pPr eaLnBrk="1" hangingPunct="1">
              <a:spcAft>
                <a:spcPts val="600"/>
              </a:spcAft>
            </a:pPr>
            <a:r>
              <a:rPr lang="en-US" dirty="0"/>
              <a:t>Can the order possibly matter?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box(out)">
                                      <p:cBhvr>
                                        <p:cTn id="7" dur="500"/>
                                        <p:tgtEl>
                                          <p:spTgt spid="518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8147">
                                            <p:txEl>
                                              <p:pRg st="1" end="1"/>
                                            </p:txEl>
                                          </p:spTgt>
                                        </p:tgtEl>
                                        <p:attrNameLst>
                                          <p:attrName>style.visibility</p:attrName>
                                        </p:attrNameLst>
                                      </p:cBhvr>
                                      <p:to>
                                        <p:strVal val="visible"/>
                                      </p:to>
                                    </p:set>
                                    <p:animEffect transition="in" filter="box(out)">
                                      <p:cBhvr>
                                        <p:cTn id="12" dur="500"/>
                                        <p:tgtEl>
                                          <p:spTgt spid="5181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8147">
                                            <p:txEl>
                                              <p:pRg st="2" end="2"/>
                                            </p:txEl>
                                          </p:spTgt>
                                        </p:tgtEl>
                                        <p:attrNameLst>
                                          <p:attrName>style.visibility</p:attrName>
                                        </p:attrNameLst>
                                      </p:cBhvr>
                                      <p:to>
                                        <p:strVal val="visible"/>
                                      </p:to>
                                    </p:set>
                                    <p:animEffect transition="in" filter="box(out)">
                                      <p:cBhvr>
                                        <p:cTn id="17" dur="500"/>
                                        <p:tgtEl>
                                          <p:spTgt spid="5181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18147">
                                            <p:txEl>
                                              <p:pRg st="3" end="3"/>
                                            </p:txEl>
                                          </p:spTgt>
                                        </p:tgtEl>
                                        <p:attrNameLst>
                                          <p:attrName>style.visibility</p:attrName>
                                        </p:attrNameLst>
                                      </p:cBhvr>
                                      <p:to>
                                        <p:strVal val="visible"/>
                                      </p:to>
                                    </p:set>
                                    <p:animEffect transition="in" filter="box(out)">
                                      <p:cBhvr>
                                        <p:cTn id="20" dur="500"/>
                                        <p:tgtEl>
                                          <p:spTgt spid="51814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518147">
                                            <p:txEl>
                                              <p:pRg st="4" end="4"/>
                                            </p:txEl>
                                          </p:spTgt>
                                        </p:tgtEl>
                                        <p:attrNameLst>
                                          <p:attrName>style.visibility</p:attrName>
                                        </p:attrNameLst>
                                      </p:cBhvr>
                                      <p:to>
                                        <p:strVal val="visible"/>
                                      </p:to>
                                    </p:set>
                                    <p:animEffect transition="in" filter="box(out)">
                                      <p:cBhvr>
                                        <p:cTn id="23" dur="500"/>
                                        <p:tgtEl>
                                          <p:spTgt spid="51814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18147">
                                            <p:txEl>
                                              <p:pRg st="5" end="5"/>
                                            </p:txEl>
                                          </p:spTgt>
                                        </p:tgtEl>
                                        <p:attrNameLst>
                                          <p:attrName>style.visibility</p:attrName>
                                        </p:attrNameLst>
                                      </p:cBhvr>
                                      <p:to>
                                        <p:strVal val="visible"/>
                                      </p:to>
                                    </p:set>
                                    <p:animEffect transition="in" filter="box(out)">
                                      <p:cBhvr>
                                        <p:cTn id="28" dur="500"/>
                                        <p:tgtEl>
                                          <p:spTgt spid="518147">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CA8A8B9-5773-5245-872D-17232C896F7E}" type="slidenum">
              <a:rPr lang="en-US" smtClean="0">
                <a:latin typeface="Times New Roman" charset="0"/>
              </a:rPr>
              <a:pPr/>
              <a:t>145</a:t>
            </a:fld>
            <a:endParaRPr lang="en-US" smtClean="0">
              <a:latin typeface="Times New Roman" charset="0"/>
            </a:endParaRPr>
          </a:p>
        </p:txBody>
      </p:sp>
      <p:sp>
        <p:nvSpPr>
          <p:cNvPr id="160771" name="Rectangle 2"/>
          <p:cNvSpPr>
            <a:spLocks noGrp="1" noChangeArrowheads="1"/>
          </p:cNvSpPr>
          <p:nvPr>
            <p:ph type="title"/>
          </p:nvPr>
        </p:nvSpPr>
        <p:spPr>
          <a:xfrm>
            <a:off x="685800" y="304800"/>
            <a:ext cx="7772400" cy="990600"/>
          </a:xfrm>
        </p:spPr>
        <p:txBody>
          <a:bodyPr/>
          <a:lstStyle/>
          <a:p>
            <a:pPr eaLnBrk="1" hangingPunct="1"/>
            <a:r>
              <a:rPr lang="en-US"/>
              <a:t>Sign and Encrypt</a:t>
            </a:r>
          </a:p>
        </p:txBody>
      </p:sp>
      <p:sp>
        <p:nvSpPr>
          <p:cNvPr id="160772" name="Rectangle 5"/>
          <p:cNvSpPr>
            <a:spLocks noChangeArrowheads="1"/>
          </p:cNvSpPr>
          <p:nvPr/>
        </p:nvSpPr>
        <p:spPr bwMode="auto">
          <a:xfrm>
            <a:off x="455613" y="4094163"/>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60773" name="Rectangle 6"/>
          <p:cNvSpPr>
            <a:spLocks noChangeArrowheads="1"/>
          </p:cNvSpPr>
          <p:nvPr/>
        </p:nvSpPr>
        <p:spPr bwMode="auto">
          <a:xfrm>
            <a:off x="4114800" y="40544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265223" name="Rectangle 7"/>
          <p:cNvSpPr>
            <a:spLocks noChangeArrowheads="1"/>
          </p:cNvSpPr>
          <p:nvPr/>
        </p:nvSpPr>
        <p:spPr bwMode="auto">
          <a:xfrm>
            <a:off x="1676400" y="2819400"/>
            <a:ext cx="16129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Bob</a:t>
            </a:r>
            <a:endParaRPr lang="en-US"/>
          </a:p>
        </p:txBody>
      </p:sp>
      <p:sp>
        <p:nvSpPr>
          <p:cNvPr id="265224" name="Rectangle 8"/>
          <p:cNvSpPr>
            <a:spLocks noChangeArrowheads="1"/>
          </p:cNvSpPr>
          <p:nvPr/>
        </p:nvSpPr>
        <p:spPr bwMode="auto">
          <a:xfrm>
            <a:off x="1219200" y="4800600"/>
            <a:ext cx="7086600" cy="1031051"/>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rgbClr val="FF0000"/>
                </a:solidFill>
              </a:rPr>
              <a:t>Q:</a:t>
            </a:r>
            <a:r>
              <a:rPr lang="en-US" sz="2800" dirty="0"/>
              <a:t> </a:t>
            </a:r>
            <a:r>
              <a:rPr lang="en-US" sz="2800" dirty="0" smtClean="0"/>
              <a:t>What’s </a:t>
            </a:r>
            <a:r>
              <a:rPr lang="en-US" sz="2800" dirty="0"/>
              <a:t>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dirty="0" smtClean="0"/>
              <a:t> No problem </a:t>
            </a:r>
            <a:r>
              <a:rPr lang="en-US" sz="2800" dirty="0" err="1" smtClean="0">
                <a:sym typeface="Symbol" charset="2"/>
              </a:rPr>
              <a:t></a:t>
            </a:r>
            <a:r>
              <a:rPr lang="en-US" sz="2800" dirty="0" smtClean="0"/>
              <a:t> public key is public</a:t>
            </a:r>
            <a:endParaRPr lang="en-US" sz="2800" dirty="0"/>
          </a:p>
        </p:txBody>
      </p:sp>
      <p:sp>
        <p:nvSpPr>
          <p:cNvPr id="265226" name="Rectangle 10"/>
          <p:cNvSpPr>
            <a:spLocks noChangeArrowheads="1"/>
          </p:cNvSpPr>
          <p:nvPr/>
        </p:nvSpPr>
        <p:spPr bwMode="auto">
          <a:xfrm>
            <a:off x="7504113" y="4054475"/>
            <a:ext cx="1182687" cy="517525"/>
          </a:xfrm>
          <a:prstGeom prst="rect">
            <a:avLst/>
          </a:prstGeom>
          <a:noFill/>
          <a:ln w="9525">
            <a:noFill/>
            <a:miter lim="800000"/>
            <a:headEnd/>
            <a:tailEnd/>
          </a:ln>
        </p:spPr>
        <p:txBody>
          <a:bodyPr wrap="none">
            <a:prstTxWarp prst="textNoShape">
              <a:avLst/>
            </a:prstTxWarp>
            <a:spAutoFit/>
          </a:bodyPr>
          <a:lstStyle/>
          <a:p>
            <a:r>
              <a:rPr lang="en-US"/>
              <a:t>Charlie</a:t>
            </a:r>
          </a:p>
        </p:txBody>
      </p:sp>
      <p:sp>
        <p:nvSpPr>
          <p:cNvPr id="265227" name="Rectangle 11"/>
          <p:cNvSpPr>
            <a:spLocks noChangeArrowheads="1"/>
          </p:cNvSpPr>
          <p:nvPr/>
        </p:nvSpPr>
        <p:spPr bwMode="auto">
          <a:xfrm>
            <a:off x="5105400" y="2819400"/>
            <a:ext cx="189547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Charlie</a:t>
            </a:r>
            <a:endParaRPr lang="en-US"/>
          </a:p>
        </p:txBody>
      </p:sp>
      <p:sp>
        <p:nvSpPr>
          <p:cNvPr id="160778" name="Rectangle 12"/>
          <p:cNvSpPr>
            <a:spLocks noChangeArrowheads="1"/>
          </p:cNvSpPr>
          <p:nvPr/>
        </p:nvSpPr>
        <p:spPr bwMode="auto">
          <a:xfrm>
            <a:off x="1219200" y="1524000"/>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a:t> </a:t>
            </a:r>
            <a:r>
              <a:rPr lang="en-US" sz="2800">
                <a:latin typeface="Times-Roman" charset="0"/>
              </a:rPr>
              <a:t>M</a:t>
            </a:r>
            <a:r>
              <a:rPr lang="en-US" sz="2800"/>
              <a:t> = “I love you”</a:t>
            </a:r>
          </a:p>
        </p:txBody>
      </p:sp>
      <p:sp>
        <p:nvSpPr>
          <p:cNvPr id="265229" name="Line 13"/>
          <p:cNvSpPr>
            <a:spLocks noChangeShapeType="1"/>
          </p:cNvSpPr>
          <p:nvPr/>
        </p:nvSpPr>
        <p:spPr bwMode="auto">
          <a:xfrm>
            <a:off x="1447800" y="3352800"/>
            <a:ext cx="2362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65230" name="Line 14"/>
          <p:cNvSpPr>
            <a:spLocks noChangeShapeType="1"/>
          </p:cNvSpPr>
          <p:nvPr/>
        </p:nvSpPr>
        <p:spPr bwMode="auto">
          <a:xfrm>
            <a:off x="5105400" y="33528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60781" name="Picture 15" descr="alice3Rev.tiff                                                 0010273EMacintosh HD                   BC93A1CC:"/>
          <p:cNvPicPr>
            <a:picLocks noChangeAspect="1" noChangeArrowheads="1"/>
          </p:cNvPicPr>
          <p:nvPr/>
        </p:nvPicPr>
        <p:blipFill>
          <a:blip r:embed="rId4"/>
          <a:srcRect/>
          <a:stretch>
            <a:fillRect/>
          </a:stretch>
        </p:blipFill>
        <p:spPr bwMode="auto">
          <a:xfrm>
            <a:off x="425450" y="2514600"/>
            <a:ext cx="946150" cy="1624013"/>
          </a:xfrm>
          <a:prstGeom prst="rect">
            <a:avLst/>
          </a:prstGeom>
          <a:noFill/>
          <a:ln w="9525">
            <a:noFill/>
            <a:miter lim="800000"/>
            <a:headEnd/>
            <a:tailEnd/>
          </a:ln>
        </p:spPr>
      </p:pic>
      <p:pic>
        <p:nvPicPr>
          <p:cNvPr id="160782" name="Picture 16" descr="rabbit3.tiff                                                   0010273EMacintosh HD                   BC93A1CC:"/>
          <p:cNvPicPr>
            <a:picLocks noChangeAspect="1" noChangeArrowheads="1"/>
          </p:cNvPicPr>
          <p:nvPr/>
        </p:nvPicPr>
        <p:blipFill>
          <a:blip r:embed="rId5"/>
          <a:srcRect/>
          <a:stretch>
            <a:fillRect/>
          </a:stretch>
        </p:blipFill>
        <p:spPr bwMode="auto">
          <a:xfrm>
            <a:off x="3952875" y="2438400"/>
            <a:ext cx="1076325" cy="1665288"/>
          </a:xfrm>
          <a:prstGeom prst="rect">
            <a:avLst/>
          </a:prstGeom>
          <a:noFill/>
          <a:ln w="9525">
            <a:noFill/>
            <a:miter lim="800000"/>
            <a:headEnd/>
            <a:tailEnd/>
          </a:ln>
        </p:spPr>
      </p:pic>
      <p:pic>
        <p:nvPicPr>
          <p:cNvPr id="160783" name="Picture 17" descr="hatter2.tif                                                    000675D6Macintosh HD                   BC93A1CC:"/>
          <p:cNvPicPr>
            <a:picLocks noChangeAspect="1" noChangeArrowheads="1"/>
          </p:cNvPicPr>
          <p:nvPr/>
        </p:nvPicPr>
        <p:blipFill>
          <a:blip r:embed="rId6"/>
          <a:srcRect/>
          <a:stretch>
            <a:fillRect/>
          </a:stretch>
        </p:blipFill>
        <p:spPr bwMode="auto">
          <a:xfrm>
            <a:off x="7467600" y="2514600"/>
            <a:ext cx="1323975" cy="1492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652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52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6523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Arrow"/>
                                        </p:tgtEl>
                                      </p:cMediaNode>
                                    </p:audio>
                                  </p:sub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65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265224">
                                            <p:txEl>
                                              <p:pRg st="0" end="0"/>
                                            </p:txEl>
                                          </p:spTgt>
                                        </p:tgtEl>
                                        <p:attrNameLst>
                                          <p:attrName>style.visibility</p:attrName>
                                        </p:attrNameLst>
                                      </p:cBhvr>
                                      <p:to>
                                        <p:strVal val="visible"/>
                                      </p:to>
                                    </p:set>
                                    <p:animEffect transition="in" filter="blinds(vertical)">
                                      <p:cBhvr>
                                        <p:cTn id="21" dur="500"/>
                                        <p:tgtEl>
                                          <p:spTgt spid="265224">
                                            <p:txEl>
                                              <p:pRg st="0" end="0"/>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
                                        </p:tgtEl>
                                      </p:cMediaNode>
                                    </p:audio>
                                  </p:sub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265224">
                                            <p:txEl>
                                              <p:pRg st="1" end="1"/>
                                            </p:txEl>
                                          </p:spTgt>
                                        </p:tgtEl>
                                        <p:attrNameLst>
                                          <p:attrName>style.visibility</p:attrName>
                                        </p:attrNameLst>
                                      </p:cBhvr>
                                      <p:to>
                                        <p:strVal val="visible"/>
                                      </p:to>
                                    </p:set>
                                    <p:animEffect transition="in" filter="blinds(vertical)">
                                      <p:cBhvr>
                                        <p:cTn id="26" dur="500"/>
                                        <p:tgtEl>
                                          <p:spTgt spid="265224">
                                            <p:txEl>
                                              <p:pRg st="1" end="1"/>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3" grpId="0" autoUpdateAnimBg="0"/>
      <p:bldP spid="265224" grpId="0" build="p" autoUpdateAnimBg="0"/>
      <p:bldP spid="265227" grpId="0" autoUpdateAnimBg="0"/>
      <p:bldP spid="265229" grpId="0" animBg="1"/>
      <p:bldP spid="265230"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473931D-7B84-6746-B6D9-ADFEFAF0D1A2}" type="slidenum">
              <a:rPr lang="en-US" smtClean="0">
                <a:latin typeface="Times New Roman" charset="0"/>
              </a:rPr>
              <a:pPr/>
              <a:t>146</a:t>
            </a:fld>
            <a:endParaRPr lang="en-US" smtClean="0">
              <a:latin typeface="Times New Roman" charset="0"/>
            </a:endParaRPr>
          </a:p>
        </p:txBody>
      </p:sp>
      <p:sp>
        <p:nvSpPr>
          <p:cNvPr id="161795" name="Rectangle 2"/>
          <p:cNvSpPr>
            <a:spLocks noGrp="1" noChangeArrowheads="1"/>
          </p:cNvSpPr>
          <p:nvPr>
            <p:ph type="title"/>
          </p:nvPr>
        </p:nvSpPr>
        <p:spPr>
          <a:xfrm>
            <a:off x="685800" y="304800"/>
            <a:ext cx="7772400" cy="990600"/>
          </a:xfrm>
        </p:spPr>
        <p:txBody>
          <a:bodyPr/>
          <a:lstStyle/>
          <a:p>
            <a:pPr eaLnBrk="1" hangingPunct="1"/>
            <a:r>
              <a:rPr lang="en-US"/>
              <a:t>Encrypt and Sign</a:t>
            </a:r>
          </a:p>
        </p:txBody>
      </p:sp>
      <p:sp>
        <p:nvSpPr>
          <p:cNvPr id="161796" name="Rectangle 6"/>
          <p:cNvSpPr>
            <a:spLocks noChangeArrowheads="1"/>
          </p:cNvSpPr>
          <p:nvPr/>
        </p:nvSpPr>
        <p:spPr bwMode="auto">
          <a:xfrm>
            <a:off x="471488" y="3886200"/>
            <a:ext cx="900112"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61797" name="Rectangle 7"/>
          <p:cNvSpPr>
            <a:spLocks noChangeArrowheads="1"/>
          </p:cNvSpPr>
          <p:nvPr/>
        </p:nvSpPr>
        <p:spPr bwMode="auto">
          <a:xfrm>
            <a:off x="7924800" y="3865563"/>
            <a:ext cx="717550" cy="517525"/>
          </a:xfrm>
          <a:prstGeom prst="rect">
            <a:avLst/>
          </a:prstGeom>
          <a:noFill/>
          <a:ln w="9525">
            <a:noFill/>
            <a:miter lim="800000"/>
            <a:headEnd/>
            <a:tailEnd/>
          </a:ln>
        </p:spPr>
        <p:txBody>
          <a:bodyPr wrap="none">
            <a:prstTxWarp prst="textNoShape">
              <a:avLst/>
            </a:prstTxWarp>
            <a:spAutoFit/>
          </a:bodyPr>
          <a:lstStyle/>
          <a:p>
            <a:r>
              <a:rPr lang="en-US" dirty="0"/>
              <a:t>Bob</a:t>
            </a:r>
          </a:p>
        </p:txBody>
      </p:sp>
      <p:sp>
        <p:nvSpPr>
          <p:cNvPr id="266248" name="Rectangle 8"/>
          <p:cNvSpPr>
            <a:spLocks noChangeArrowheads="1"/>
          </p:cNvSpPr>
          <p:nvPr/>
        </p:nvSpPr>
        <p:spPr bwMode="auto">
          <a:xfrm>
            <a:off x="1752600" y="2667000"/>
            <a:ext cx="16129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Bob</a:t>
            </a:r>
            <a:r>
              <a:rPr lang="en-US">
                <a:latin typeface="Times-Roman" charset="0"/>
              </a:rPr>
              <a:t>]</a:t>
            </a:r>
            <a:r>
              <a:rPr lang="en-US" baseline="-25000">
                <a:latin typeface="Times-Roman" charset="0"/>
              </a:rPr>
              <a:t>Alice</a:t>
            </a:r>
            <a:endParaRPr lang="en-US"/>
          </a:p>
        </p:txBody>
      </p:sp>
      <p:sp>
        <p:nvSpPr>
          <p:cNvPr id="266249" name="Rectangle 9"/>
          <p:cNvSpPr>
            <a:spLocks noChangeArrowheads="1"/>
          </p:cNvSpPr>
          <p:nvPr/>
        </p:nvSpPr>
        <p:spPr bwMode="auto">
          <a:xfrm>
            <a:off x="1219200" y="4572000"/>
            <a:ext cx="7086600" cy="1577975"/>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chemeClr val="hlink"/>
                </a:solidFill>
              </a:rPr>
              <a:t>Note</a:t>
            </a:r>
            <a:r>
              <a:rPr lang="en-US" sz="2800" dirty="0"/>
              <a:t> that Charlie cannot decrypt </a:t>
            </a:r>
            <a:r>
              <a:rPr lang="en-US" sz="2800" dirty="0">
                <a:latin typeface="Times-Roman" charset="0"/>
              </a:rPr>
              <a:t>M</a:t>
            </a:r>
            <a:r>
              <a:rPr lang="en-US" sz="2800" dirty="0"/>
              <a:t> </a:t>
            </a:r>
          </a:p>
          <a:p>
            <a:pPr>
              <a:spcAft>
                <a:spcPts val="600"/>
              </a:spcAft>
              <a:buClr>
                <a:schemeClr val="accent2"/>
              </a:buClr>
              <a:buSzPct val="75000"/>
              <a:buFont typeface="Wingdings" charset="2"/>
              <a:buChar char="q"/>
            </a:pPr>
            <a:r>
              <a:rPr lang="en-US" sz="2800" b="1" dirty="0"/>
              <a:t> </a:t>
            </a:r>
            <a:r>
              <a:rPr lang="en-US" sz="2800" b="1" dirty="0">
                <a:solidFill>
                  <a:srgbClr val="FF0000"/>
                </a:solidFill>
              </a:rPr>
              <a:t>Q:</a:t>
            </a:r>
            <a:r>
              <a:rPr lang="en-US" sz="2800" dirty="0"/>
              <a:t> What is 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b="1" dirty="0" smtClean="0">
                <a:solidFill>
                  <a:srgbClr val="FF0000"/>
                </a:solidFill>
              </a:rPr>
              <a:t>:</a:t>
            </a:r>
            <a:r>
              <a:rPr lang="en-US" sz="2800" dirty="0" smtClean="0"/>
              <a:t> No problem </a:t>
            </a:r>
            <a:r>
              <a:rPr lang="en-US" sz="2800" dirty="0" err="1" smtClean="0">
                <a:sym typeface="Symbol" charset="2"/>
              </a:rPr>
              <a:t></a:t>
            </a:r>
            <a:r>
              <a:rPr lang="en-US" sz="2800" dirty="0" smtClean="0"/>
              <a:t> public key is public</a:t>
            </a:r>
            <a:endParaRPr lang="en-US" sz="2800" dirty="0"/>
          </a:p>
        </p:txBody>
      </p:sp>
      <p:sp>
        <p:nvSpPr>
          <p:cNvPr id="266251" name="Rectangle 11"/>
          <p:cNvSpPr>
            <a:spLocks noChangeArrowheads="1"/>
          </p:cNvSpPr>
          <p:nvPr/>
        </p:nvSpPr>
        <p:spPr bwMode="auto">
          <a:xfrm>
            <a:off x="3998913" y="3886200"/>
            <a:ext cx="1182687" cy="517525"/>
          </a:xfrm>
          <a:prstGeom prst="rect">
            <a:avLst/>
          </a:prstGeom>
          <a:noFill/>
          <a:ln w="9525">
            <a:noFill/>
            <a:miter lim="800000"/>
            <a:headEnd/>
            <a:tailEnd/>
          </a:ln>
        </p:spPr>
        <p:txBody>
          <a:bodyPr wrap="none">
            <a:prstTxWarp prst="textNoShape">
              <a:avLst/>
            </a:prstTxWarp>
            <a:spAutoFit/>
          </a:bodyPr>
          <a:lstStyle/>
          <a:p>
            <a:r>
              <a:rPr lang="en-US"/>
              <a:t>Charlie</a:t>
            </a:r>
          </a:p>
        </p:txBody>
      </p:sp>
      <p:sp>
        <p:nvSpPr>
          <p:cNvPr id="266253" name="Rectangle 13"/>
          <p:cNvSpPr>
            <a:spLocks noChangeArrowheads="1"/>
          </p:cNvSpPr>
          <p:nvPr/>
        </p:nvSpPr>
        <p:spPr bwMode="auto">
          <a:xfrm>
            <a:off x="5562600" y="2667000"/>
            <a:ext cx="18176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[{M}</a:t>
            </a:r>
            <a:r>
              <a:rPr lang="en-US" baseline="-25000">
                <a:latin typeface="Times-Roman" charset="0"/>
              </a:rPr>
              <a:t>Bob</a:t>
            </a:r>
            <a:r>
              <a:rPr lang="en-US">
                <a:latin typeface="Times-Roman" charset="0"/>
              </a:rPr>
              <a:t>]</a:t>
            </a:r>
            <a:r>
              <a:rPr lang="en-US" baseline="-25000">
                <a:latin typeface="Times-Roman" charset="0"/>
              </a:rPr>
              <a:t>Charlie</a:t>
            </a:r>
            <a:endParaRPr lang="en-US"/>
          </a:p>
        </p:txBody>
      </p:sp>
      <p:sp>
        <p:nvSpPr>
          <p:cNvPr id="161802" name="Rectangle 14"/>
          <p:cNvSpPr>
            <a:spLocks noChangeArrowheads="1"/>
          </p:cNvSpPr>
          <p:nvPr/>
        </p:nvSpPr>
        <p:spPr bwMode="auto">
          <a:xfrm>
            <a:off x="1219200" y="1524000"/>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a:t> </a:t>
            </a:r>
            <a:r>
              <a:rPr lang="en-US" sz="2800">
                <a:latin typeface="Times-Roman" charset="0"/>
              </a:rPr>
              <a:t>M</a:t>
            </a:r>
            <a:r>
              <a:rPr lang="en-US" sz="2800"/>
              <a:t> = “My theory, which is mine….”</a:t>
            </a:r>
          </a:p>
        </p:txBody>
      </p:sp>
      <p:sp>
        <p:nvSpPr>
          <p:cNvPr id="161803" name="Line 15"/>
          <p:cNvSpPr>
            <a:spLocks noChangeShapeType="1"/>
          </p:cNvSpPr>
          <p:nvPr/>
        </p:nvSpPr>
        <p:spPr bwMode="auto">
          <a:xfrm>
            <a:off x="1524000" y="32004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61804" name="Line 16"/>
          <p:cNvSpPr>
            <a:spLocks noChangeShapeType="1"/>
          </p:cNvSpPr>
          <p:nvPr/>
        </p:nvSpPr>
        <p:spPr bwMode="auto">
          <a:xfrm>
            <a:off x="5486400" y="32004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61805" name="Picture 17" descr="alice3Rev.tiff                                                 0010273EMacintosh HD                   BC93A1CC:"/>
          <p:cNvPicPr>
            <a:picLocks noChangeAspect="1" noChangeArrowheads="1"/>
          </p:cNvPicPr>
          <p:nvPr/>
        </p:nvPicPr>
        <p:blipFill>
          <a:blip r:embed="rId2"/>
          <a:srcRect/>
          <a:stretch>
            <a:fillRect/>
          </a:stretch>
        </p:blipFill>
        <p:spPr bwMode="auto">
          <a:xfrm>
            <a:off x="425450" y="2362200"/>
            <a:ext cx="946150" cy="1624013"/>
          </a:xfrm>
          <a:prstGeom prst="rect">
            <a:avLst/>
          </a:prstGeom>
          <a:noFill/>
          <a:ln w="9525">
            <a:noFill/>
            <a:miter lim="800000"/>
            <a:headEnd/>
            <a:tailEnd/>
          </a:ln>
        </p:spPr>
      </p:pic>
      <p:pic>
        <p:nvPicPr>
          <p:cNvPr id="161806" name="Picture 18" descr="rabbit3.tiff                                                   0010273EMacintosh HD                   BC93A1CC:"/>
          <p:cNvPicPr>
            <a:picLocks noChangeAspect="1" noChangeArrowheads="1"/>
          </p:cNvPicPr>
          <p:nvPr/>
        </p:nvPicPr>
        <p:blipFill>
          <a:blip r:embed="rId3"/>
          <a:srcRect/>
          <a:stretch>
            <a:fillRect/>
          </a:stretch>
        </p:blipFill>
        <p:spPr bwMode="auto">
          <a:xfrm>
            <a:off x="7772400" y="2209800"/>
            <a:ext cx="1076325" cy="1665288"/>
          </a:xfrm>
          <a:prstGeom prst="rect">
            <a:avLst/>
          </a:prstGeom>
          <a:noFill/>
          <a:ln w="9525">
            <a:noFill/>
            <a:miter lim="800000"/>
            <a:headEnd/>
            <a:tailEnd/>
          </a:ln>
        </p:spPr>
      </p:pic>
      <p:pic>
        <p:nvPicPr>
          <p:cNvPr id="161807" name="Picture 19" descr="hatter2.tif                                                    000675D6Macintosh HD                   BC93A1CC:"/>
          <p:cNvPicPr>
            <a:picLocks noChangeAspect="1" noChangeArrowheads="1"/>
          </p:cNvPicPr>
          <p:nvPr/>
        </p:nvPicPr>
        <p:blipFill>
          <a:blip r:embed="rId4"/>
          <a:srcRect/>
          <a:stretch>
            <a:fillRect/>
          </a:stretch>
        </p:blipFill>
        <p:spPr bwMode="auto">
          <a:xfrm>
            <a:off x="3933825" y="2393950"/>
            <a:ext cx="1323975" cy="1492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61803"/>
                                        </p:tgtEl>
                                        <p:attrNameLst>
                                          <p:attrName>style.visibility</p:attrName>
                                        </p:attrNameLst>
                                      </p:cBhvr>
                                      <p:to>
                                        <p:strVal val="visible"/>
                                      </p:to>
                                    </p:set>
                                    <p:anim calcmode="lin" valueType="num">
                                      <p:cBhvr additive="base">
                                        <p:cTn id="7" dur="500" fill="hold"/>
                                        <p:tgtEl>
                                          <p:spTgt spid="161803"/>
                                        </p:tgtEl>
                                        <p:attrNameLst>
                                          <p:attrName>ppt_x</p:attrName>
                                        </p:attrNameLst>
                                      </p:cBhvr>
                                      <p:tavLst>
                                        <p:tav tm="0">
                                          <p:val>
                                            <p:strVal val="0-#ppt_w/2"/>
                                          </p:val>
                                        </p:tav>
                                        <p:tav tm="100000">
                                          <p:val>
                                            <p:strVal val="#ppt_x"/>
                                          </p:val>
                                        </p:tav>
                                      </p:tavLst>
                                    </p:anim>
                                    <p:anim calcmode="lin" valueType="num">
                                      <p:cBhvr additive="base">
                                        <p:cTn id="8" dur="500" fill="hold"/>
                                        <p:tgtEl>
                                          <p:spTgt spid="16180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2662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50000" decel="50000" fill="hold" grpId="0" nodeType="clickEffect">
                                  <p:stCondLst>
                                    <p:cond delay="0"/>
                                  </p:stCondLst>
                                  <p:childTnLst>
                                    <p:set>
                                      <p:cBhvr>
                                        <p:cTn id="14" dur="1" fill="hold">
                                          <p:stCondLst>
                                            <p:cond delay="0"/>
                                          </p:stCondLst>
                                        </p:cTn>
                                        <p:tgtEl>
                                          <p:spTgt spid="161804"/>
                                        </p:tgtEl>
                                        <p:attrNameLst>
                                          <p:attrName>style.visibility</p:attrName>
                                        </p:attrNameLst>
                                      </p:cBhvr>
                                      <p:to>
                                        <p:strVal val="visible"/>
                                      </p:to>
                                    </p:set>
                                    <p:anim calcmode="lin" valueType="num">
                                      <p:cBhvr additive="base">
                                        <p:cTn id="15" dur="500" fill="hold"/>
                                        <p:tgtEl>
                                          <p:spTgt spid="161804"/>
                                        </p:tgtEl>
                                        <p:attrNameLst>
                                          <p:attrName>ppt_x</p:attrName>
                                        </p:attrNameLst>
                                      </p:cBhvr>
                                      <p:tavLst>
                                        <p:tav tm="0">
                                          <p:val>
                                            <p:strVal val="0-#ppt_w/2"/>
                                          </p:val>
                                        </p:tav>
                                        <p:tav tm="100000">
                                          <p:val>
                                            <p:strVal val="#ppt_x"/>
                                          </p:val>
                                        </p:tav>
                                      </p:tavLst>
                                    </p:anim>
                                    <p:anim calcmode="lin" valueType="num">
                                      <p:cBhvr additive="base">
                                        <p:cTn id="16" dur="500" fill="hold"/>
                                        <p:tgtEl>
                                          <p:spTgt spid="161804"/>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499"/>
                                          </p:stCondLst>
                                        </p:cTn>
                                        <p:tgtEl>
                                          <p:spTgt spid="266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8" grpId="0" autoUpdateAnimBg="0"/>
      <p:bldP spid="266253" grpId="0" autoUpdateAnimBg="0"/>
      <p:bldP spid="161803" grpId="0" animBg="1"/>
      <p:bldP spid="16180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E927BB-551F-B54A-B056-6AB242BABDF8}" type="slidenum">
              <a:rPr lang="en-US" smtClean="0">
                <a:latin typeface="Times New Roman" charset="0"/>
              </a:rPr>
              <a:pPr/>
              <a:t>147</a:t>
            </a:fld>
            <a:endParaRPr lang="en-US" smtClean="0">
              <a:latin typeface="Times New Roman" charset="0"/>
            </a:endParaRPr>
          </a:p>
        </p:txBody>
      </p:sp>
      <p:sp>
        <p:nvSpPr>
          <p:cNvPr id="162819" name="Rectangle 2"/>
          <p:cNvSpPr>
            <a:spLocks noGrp="1" noChangeArrowheads="1"/>
          </p:cNvSpPr>
          <p:nvPr>
            <p:ph type="title"/>
          </p:nvPr>
        </p:nvSpPr>
        <p:spPr>
          <a:xfrm>
            <a:off x="685800" y="1600200"/>
            <a:ext cx="7772400" cy="2057400"/>
          </a:xfrm>
        </p:spPr>
        <p:txBody>
          <a:bodyPr/>
          <a:lstStyle/>
          <a:p>
            <a:pPr eaLnBrk="1" hangingPunct="1"/>
            <a:r>
              <a:rPr lang="en-US"/>
              <a:t>Public Key Infrastructure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F872CA3-8E26-124B-A60F-FFCDD74516FD}" type="slidenum">
              <a:rPr lang="en-US" smtClean="0">
                <a:latin typeface="Times New Roman" charset="0"/>
              </a:rPr>
              <a:pPr/>
              <a:t>148</a:t>
            </a:fld>
            <a:endParaRPr lang="en-US" smtClean="0">
              <a:latin typeface="Times New Roman" charset="0"/>
            </a:endParaRPr>
          </a:p>
        </p:txBody>
      </p:sp>
      <p:sp>
        <p:nvSpPr>
          <p:cNvPr id="163843" name="Rectangle 2"/>
          <p:cNvSpPr>
            <a:spLocks noGrp="1" noChangeArrowheads="1"/>
          </p:cNvSpPr>
          <p:nvPr>
            <p:ph type="title"/>
          </p:nvPr>
        </p:nvSpPr>
        <p:spPr>
          <a:xfrm>
            <a:off x="685800" y="457200"/>
            <a:ext cx="7772400" cy="1143000"/>
          </a:xfrm>
        </p:spPr>
        <p:txBody>
          <a:bodyPr/>
          <a:lstStyle/>
          <a:p>
            <a:pPr eaLnBrk="1" hangingPunct="1"/>
            <a:r>
              <a:rPr lang="en-US"/>
              <a:t>Public Key Certificate</a:t>
            </a:r>
          </a:p>
        </p:txBody>
      </p:sp>
      <p:sp>
        <p:nvSpPr>
          <p:cNvPr id="190467" name="Rectangle 3"/>
          <p:cNvSpPr>
            <a:spLocks noGrp="1" noChangeArrowheads="1"/>
          </p:cNvSpPr>
          <p:nvPr>
            <p:ph type="body" idx="1"/>
          </p:nvPr>
        </p:nvSpPr>
        <p:spPr>
          <a:xfrm>
            <a:off x="685800" y="1676400"/>
            <a:ext cx="8001000" cy="4343400"/>
          </a:xfrm>
        </p:spPr>
        <p:txBody>
          <a:bodyPr/>
          <a:lstStyle/>
          <a:p>
            <a:pPr eaLnBrk="1" hangingPunct="1">
              <a:lnSpc>
                <a:spcPct val="90000"/>
              </a:lnSpc>
              <a:spcAft>
                <a:spcPts val="600"/>
              </a:spcAft>
            </a:pPr>
            <a:r>
              <a:rPr lang="en-US" sz="2800" dirty="0" smtClean="0"/>
              <a:t>Digital </a:t>
            </a:r>
            <a:r>
              <a:rPr lang="en-US" sz="2800" b="1" dirty="0" smtClean="0">
                <a:solidFill>
                  <a:srgbClr val="FF0000"/>
                </a:solidFill>
              </a:rPr>
              <a:t>certificate</a:t>
            </a:r>
            <a:r>
              <a:rPr lang="en-US" sz="2800" dirty="0" smtClean="0"/>
              <a:t> </a:t>
            </a:r>
            <a:r>
              <a:rPr lang="en-US" sz="2800" dirty="0"/>
              <a:t>contains name of user and user’s public key </a:t>
            </a:r>
            <a:r>
              <a:rPr lang="en-US" sz="2800" dirty="0" smtClean="0"/>
              <a:t>(possibly </a:t>
            </a:r>
            <a:r>
              <a:rPr lang="en-US" sz="2800" dirty="0"/>
              <a:t>other </a:t>
            </a:r>
            <a:r>
              <a:rPr lang="en-US" sz="2800" dirty="0" smtClean="0"/>
              <a:t>info too)</a:t>
            </a:r>
            <a:endParaRPr lang="en-US" sz="2800" dirty="0"/>
          </a:p>
          <a:p>
            <a:pPr eaLnBrk="1" hangingPunct="1">
              <a:lnSpc>
                <a:spcPct val="90000"/>
              </a:lnSpc>
              <a:spcAft>
                <a:spcPts val="600"/>
              </a:spcAft>
            </a:pPr>
            <a:r>
              <a:rPr lang="en-US" sz="2800" dirty="0"/>
              <a:t>It is </a:t>
            </a:r>
            <a:r>
              <a:rPr lang="en-US" sz="2800" b="1" i="1" dirty="0"/>
              <a:t>signed</a:t>
            </a:r>
            <a:r>
              <a:rPr lang="en-US" sz="2800" dirty="0" smtClean="0"/>
              <a:t>  by </a:t>
            </a:r>
            <a:r>
              <a:rPr lang="en-US" sz="2800" dirty="0"/>
              <a:t>the issuer, a</a:t>
            </a:r>
            <a:r>
              <a:rPr lang="en-US" sz="2800" dirty="0" smtClean="0"/>
              <a:t> </a:t>
            </a:r>
            <a:r>
              <a:rPr lang="en-US" sz="2800" b="1" i="1" dirty="0" smtClean="0"/>
              <a:t>Certificate Authority</a:t>
            </a:r>
            <a:r>
              <a:rPr lang="en-US" sz="2800" dirty="0" smtClean="0"/>
              <a:t> </a:t>
            </a:r>
            <a:r>
              <a:rPr lang="en-US" sz="2800" dirty="0"/>
              <a:t>(CA), such as VeriSign</a:t>
            </a:r>
          </a:p>
          <a:p>
            <a:pPr lvl="1" eaLnBrk="1" hangingPunct="1">
              <a:lnSpc>
                <a:spcPct val="90000"/>
              </a:lnSpc>
              <a:spcAft>
                <a:spcPts val="600"/>
              </a:spcAft>
              <a:buFontTx/>
              <a:buNone/>
            </a:pPr>
            <a:r>
              <a:rPr lang="en-US" dirty="0">
                <a:latin typeface="Times-Roman" charset="0"/>
              </a:rPr>
              <a:t>	M = (</a:t>
            </a:r>
            <a:r>
              <a:rPr lang="en-US" dirty="0"/>
              <a:t>Alice, Alice’s public key</a:t>
            </a:r>
            <a:r>
              <a:rPr lang="en-US" dirty="0" smtClean="0">
                <a:latin typeface="Times-Roman" charset="0"/>
              </a:rPr>
              <a:t>)</a:t>
            </a:r>
            <a:r>
              <a:rPr lang="en-US" dirty="0" smtClean="0"/>
              <a:t>, </a:t>
            </a:r>
            <a:r>
              <a:rPr lang="en-US" dirty="0">
                <a:latin typeface="Times-Roman" charset="0"/>
              </a:rPr>
              <a:t>S = [M]</a:t>
            </a:r>
            <a:r>
              <a:rPr lang="en-US" baseline="-25000" dirty="0">
                <a:latin typeface="Times-Roman" charset="0"/>
              </a:rPr>
              <a:t>CA</a:t>
            </a:r>
            <a:endParaRPr lang="en-US" dirty="0"/>
          </a:p>
          <a:p>
            <a:pPr lvl="1" eaLnBrk="1" hangingPunct="1">
              <a:lnSpc>
                <a:spcPct val="90000"/>
              </a:lnSpc>
              <a:spcAft>
                <a:spcPts val="600"/>
              </a:spcAft>
              <a:buFontTx/>
              <a:buNone/>
            </a:pPr>
            <a:r>
              <a:rPr lang="en-US" b="1" dirty="0">
                <a:solidFill>
                  <a:schemeClr val="hlink"/>
                </a:solidFill>
              </a:rPr>
              <a:t>	Alice’s Certificate</a:t>
            </a:r>
            <a:r>
              <a:rPr lang="en-US" dirty="0"/>
              <a:t> </a:t>
            </a:r>
            <a:r>
              <a:rPr lang="en-US" dirty="0">
                <a:latin typeface="Times-Roman" charset="0"/>
              </a:rPr>
              <a:t>= (M, S)</a:t>
            </a:r>
          </a:p>
          <a:p>
            <a:pPr eaLnBrk="1" hangingPunct="1">
              <a:lnSpc>
                <a:spcPct val="90000"/>
              </a:lnSpc>
              <a:spcAft>
                <a:spcPts val="600"/>
              </a:spcAft>
            </a:pPr>
            <a:r>
              <a:rPr lang="en-US" sz="2800" dirty="0"/>
              <a:t>Signature on certificate is verified using </a:t>
            </a:r>
            <a:r>
              <a:rPr lang="en-US" sz="2800" dirty="0" err="1"/>
              <a:t>CA’s</a:t>
            </a:r>
            <a:r>
              <a:rPr lang="en-US" sz="2800" dirty="0"/>
              <a:t> public </a:t>
            </a:r>
            <a:r>
              <a:rPr lang="en-US" sz="2800" dirty="0" smtClean="0"/>
              <a:t>key</a:t>
            </a:r>
          </a:p>
          <a:p>
            <a:pPr lvl="1" eaLnBrk="1" hangingPunct="1">
              <a:lnSpc>
                <a:spcPct val="90000"/>
              </a:lnSpc>
              <a:spcAft>
                <a:spcPts val="600"/>
              </a:spcAft>
              <a:buNone/>
            </a:pPr>
            <a:r>
              <a:rPr lang="en-US" sz="2400" dirty="0" smtClean="0"/>
              <a:t>	</a:t>
            </a:r>
            <a:r>
              <a:rPr lang="en-US" dirty="0" smtClean="0"/>
              <a:t>Must verify that </a:t>
            </a:r>
            <a:r>
              <a:rPr lang="en-US" dirty="0">
                <a:latin typeface="Times-Roman" charset="0"/>
              </a:rPr>
              <a:t>M = {S}</a:t>
            </a:r>
            <a:r>
              <a:rPr lang="en-US" baseline="-25000" dirty="0">
                <a:latin typeface="Times-Roman" charset="0"/>
              </a:rPr>
              <a:t>CA</a:t>
            </a:r>
            <a:r>
              <a:rPr lang="en-US" baseline="-25000" dirty="0"/>
              <a:t> </a:t>
            </a:r>
            <a:r>
              <a:rPr lang="en-US" dirty="0"/>
              <a:t>  </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box(out)">
                                      <p:cBhvr>
                                        <p:cTn id="7" dur="500"/>
                                        <p:tgtEl>
                                          <p:spTgt spid="1904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box(out)">
                                      <p:cBhvr>
                                        <p:cTn id="12" dur="500"/>
                                        <p:tgtEl>
                                          <p:spTgt spid="1904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animEffect transition="in" filter="box(out)">
                                      <p:cBhvr>
                                        <p:cTn id="15" dur="500"/>
                                        <p:tgtEl>
                                          <p:spTgt spid="19046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90467">
                                            <p:txEl>
                                              <p:pRg st="3" end="3"/>
                                            </p:txEl>
                                          </p:spTgt>
                                        </p:tgtEl>
                                        <p:attrNameLst>
                                          <p:attrName>style.visibility</p:attrName>
                                        </p:attrNameLst>
                                      </p:cBhvr>
                                      <p:to>
                                        <p:strVal val="visible"/>
                                      </p:to>
                                    </p:set>
                                    <p:animEffect transition="in" filter="box(out)">
                                      <p:cBhvr>
                                        <p:cTn id="18" dur="500"/>
                                        <p:tgtEl>
                                          <p:spTgt spid="19046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animEffect transition="in" filter="box(out)">
                                      <p:cBhvr>
                                        <p:cTn id="23" dur="500"/>
                                        <p:tgtEl>
                                          <p:spTgt spid="19046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90467">
                                            <p:txEl>
                                              <p:pRg st="5" end="5"/>
                                            </p:txEl>
                                          </p:spTgt>
                                        </p:tgtEl>
                                        <p:attrNameLst>
                                          <p:attrName>style.visibility</p:attrName>
                                        </p:attrNameLst>
                                      </p:cBhvr>
                                      <p:to>
                                        <p:strVal val="visible"/>
                                      </p:to>
                                    </p:set>
                                    <p:animEffect transition="in" filter="box(out)">
                                      <p:cBhvr>
                                        <p:cTn id="26" dur="500"/>
                                        <p:tgtEl>
                                          <p:spTgt spid="19046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A3C8284-8F75-454B-B4A8-9054D8E6A33A}" type="slidenum">
              <a:rPr lang="en-US" smtClean="0">
                <a:latin typeface="Times New Roman" charset="0"/>
              </a:rPr>
              <a:pPr/>
              <a:t>149</a:t>
            </a:fld>
            <a:endParaRPr lang="en-US" smtClean="0">
              <a:latin typeface="Times New Roman" charset="0"/>
            </a:endParaRPr>
          </a:p>
        </p:txBody>
      </p:sp>
      <p:sp>
        <p:nvSpPr>
          <p:cNvPr id="164867" name="Rectangle 2"/>
          <p:cNvSpPr>
            <a:spLocks noGrp="1" noChangeArrowheads="1"/>
          </p:cNvSpPr>
          <p:nvPr>
            <p:ph type="title"/>
          </p:nvPr>
        </p:nvSpPr>
        <p:spPr>
          <a:xfrm>
            <a:off x="685800" y="381000"/>
            <a:ext cx="7772400" cy="1143000"/>
          </a:xfrm>
        </p:spPr>
        <p:txBody>
          <a:bodyPr/>
          <a:lstStyle/>
          <a:p>
            <a:pPr eaLnBrk="1" hangingPunct="1"/>
            <a:r>
              <a:rPr lang="en-US"/>
              <a:t>Certificate Authority</a:t>
            </a:r>
          </a:p>
        </p:txBody>
      </p:sp>
      <p:sp>
        <p:nvSpPr>
          <p:cNvPr id="164868" name="Rectangle 3"/>
          <p:cNvSpPr>
            <a:spLocks noGrp="1" noChangeArrowheads="1"/>
          </p:cNvSpPr>
          <p:nvPr>
            <p:ph type="body" idx="1"/>
          </p:nvPr>
        </p:nvSpPr>
        <p:spPr>
          <a:xfrm>
            <a:off x="609600" y="1600200"/>
            <a:ext cx="8229600" cy="4419600"/>
          </a:xfrm>
        </p:spPr>
        <p:txBody>
          <a:bodyPr/>
          <a:lstStyle/>
          <a:p>
            <a:pPr eaLnBrk="1" hangingPunct="1">
              <a:spcAft>
                <a:spcPts val="600"/>
              </a:spcAft>
            </a:pPr>
            <a:r>
              <a:rPr lang="en-US" sz="2800" dirty="0"/>
              <a:t>Certificate authority (CA) is a trusted 3rd party (TTP) </a:t>
            </a:r>
            <a:r>
              <a:rPr lang="en-US" sz="2800" dirty="0" err="1">
                <a:sym typeface="Symbol" charset="2"/>
              </a:rPr>
              <a:t></a:t>
            </a:r>
            <a:r>
              <a:rPr lang="en-US" sz="2800" dirty="0"/>
              <a:t> creates and signs certificates</a:t>
            </a:r>
          </a:p>
          <a:p>
            <a:pPr eaLnBrk="1" hangingPunct="1">
              <a:spcAft>
                <a:spcPts val="600"/>
              </a:spcAft>
            </a:pPr>
            <a:r>
              <a:rPr lang="en-US" sz="2800" dirty="0" smtClean="0"/>
              <a:t>Verify </a:t>
            </a:r>
            <a:r>
              <a:rPr lang="en-US" sz="2800" dirty="0"/>
              <a:t>signature</a:t>
            </a:r>
            <a:r>
              <a:rPr lang="en-US" sz="2800" dirty="0" smtClean="0"/>
              <a:t> to verify </a:t>
            </a:r>
            <a:r>
              <a:rPr lang="en-US" sz="2800" b="1" dirty="0" smtClean="0">
                <a:solidFill>
                  <a:srgbClr val="0000FF"/>
                </a:solidFill>
              </a:rPr>
              <a:t>integrity</a:t>
            </a:r>
            <a:r>
              <a:rPr lang="en-US" sz="2800" dirty="0" smtClean="0"/>
              <a:t> &amp; identity </a:t>
            </a:r>
            <a:r>
              <a:rPr lang="en-US" sz="2800" dirty="0"/>
              <a:t>of</a:t>
            </a:r>
            <a:r>
              <a:rPr lang="en-US" sz="2800" dirty="0" smtClean="0"/>
              <a:t> </a:t>
            </a:r>
            <a:r>
              <a:rPr lang="en-US" sz="2800" b="1" dirty="0" smtClean="0">
                <a:solidFill>
                  <a:schemeClr val="hlink"/>
                </a:solidFill>
              </a:rPr>
              <a:t>owner </a:t>
            </a:r>
            <a:r>
              <a:rPr lang="en-US" sz="2800" b="1" dirty="0">
                <a:solidFill>
                  <a:schemeClr val="hlink"/>
                </a:solidFill>
              </a:rPr>
              <a:t>of corresponding private key</a:t>
            </a:r>
            <a:endParaRPr lang="en-US" sz="2800" dirty="0"/>
          </a:p>
          <a:p>
            <a:pPr lvl="1" eaLnBrk="1" hangingPunct="1">
              <a:spcAft>
                <a:spcPts val="600"/>
              </a:spcAft>
            </a:pPr>
            <a:r>
              <a:rPr lang="en-US" sz="2400" dirty="0"/>
              <a:t>Does </a:t>
            </a:r>
            <a:r>
              <a:rPr lang="en-US" sz="2400" b="1" dirty="0">
                <a:solidFill>
                  <a:srgbClr val="FF0000"/>
                </a:solidFill>
              </a:rPr>
              <a:t>not</a:t>
            </a:r>
            <a:r>
              <a:rPr lang="en-US" sz="2400" dirty="0"/>
              <a:t> </a:t>
            </a:r>
            <a:r>
              <a:rPr lang="en-US" sz="2400" dirty="0" smtClean="0"/>
              <a:t>tell us anything about </a:t>
            </a:r>
            <a:r>
              <a:rPr lang="en-US" sz="2400" dirty="0"/>
              <a:t>the identity of the </a:t>
            </a:r>
            <a:r>
              <a:rPr lang="en-US" sz="2400" b="1" dirty="0"/>
              <a:t>sender</a:t>
            </a:r>
            <a:r>
              <a:rPr lang="en-US" sz="2400" dirty="0"/>
              <a:t> of certificate </a:t>
            </a:r>
            <a:r>
              <a:rPr lang="en-US" sz="2400" dirty="0">
                <a:sym typeface="Symbol" charset="2"/>
              </a:rPr>
              <a:t></a:t>
            </a:r>
            <a:r>
              <a:rPr lang="en-US" sz="2400" dirty="0"/>
              <a:t> certificates are </a:t>
            </a:r>
            <a:r>
              <a:rPr lang="en-US" sz="2400" dirty="0" smtClean="0"/>
              <a:t>public!</a:t>
            </a:r>
            <a:endParaRPr lang="en-US" sz="2400" dirty="0"/>
          </a:p>
          <a:p>
            <a:pPr eaLnBrk="1" hangingPunct="1">
              <a:spcAft>
                <a:spcPts val="600"/>
              </a:spcAft>
            </a:pPr>
            <a:r>
              <a:rPr lang="en-US" sz="2800" dirty="0"/>
              <a:t>Big problem if CA makes a </a:t>
            </a:r>
            <a:r>
              <a:rPr lang="en-US" sz="2800" dirty="0" smtClean="0"/>
              <a:t>mistake</a:t>
            </a:r>
          </a:p>
          <a:p>
            <a:pPr lvl="1" eaLnBrk="1" hangingPunct="1">
              <a:spcAft>
                <a:spcPts val="600"/>
              </a:spcAft>
            </a:pPr>
            <a:r>
              <a:rPr lang="en-US" sz="2400" dirty="0" smtClean="0"/>
              <a:t>CA </a:t>
            </a:r>
            <a:r>
              <a:rPr lang="en-US" sz="2400" dirty="0"/>
              <a:t>once issued Microsoft </a:t>
            </a:r>
            <a:r>
              <a:rPr lang="en-US" sz="2400" dirty="0" smtClean="0"/>
              <a:t>cert. </a:t>
            </a:r>
            <a:r>
              <a:rPr lang="en-US" sz="2400" dirty="0"/>
              <a:t>to someone </a:t>
            </a:r>
            <a:r>
              <a:rPr lang="en-US" sz="2400" dirty="0" smtClean="0"/>
              <a:t>else</a:t>
            </a:r>
          </a:p>
          <a:p>
            <a:pPr eaLnBrk="1" hangingPunct="1">
              <a:spcAft>
                <a:spcPts val="600"/>
              </a:spcAft>
            </a:pPr>
            <a:r>
              <a:rPr lang="en-US" sz="2800" dirty="0"/>
              <a:t>A common format for certificates is X.509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6463395-890B-434F-B07C-7E5E1D7364C4}" type="slidenum">
              <a:rPr lang="en-US" smtClean="0">
                <a:latin typeface="Times New Roman" charset="0"/>
              </a:rPr>
              <a:pPr/>
              <a:t>15</a:t>
            </a:fld>
            <a:endParaRPr lang="en-US" smtClean="0">
              <a:latin typeface="Times New Roman" charset="0"/>
            </a:endParaRPr>
          </a:p>
        </p:txBody>
      </p:sp>
      <p:sp>
        <p:nvSpPr>
          <p:cNvPr id="28675" name="Rectangle 2"/>
          <p:cNvSpPr>
            <a:spLocks noGrp="1" noChangeArrowheads="1"/>
          </p:cNvSpPr>
          <p:nvPr>
            <p:ph type="title"/>
          </p:nvPr>
        </p:nvSpPr>
        <p:spPr/>
        <p:txBody>
          <a:bodyPr/>
          <a:lstStyle/>
          <a:p>
            <a:pPr eaLnBrk="1" hangingPunct="1"/>
            <a:r>
              <a:rPr lang="en-US"/>
              <a:t>Cryptanalysis: Terminology</a:t>
            </a:r>
          </a:p>
        </p:txBody>
      </p:sp>
      <p:sp>
        <p:nvSpPr>
          <p:cNvPr id="198659"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dirty="0"/>
              <a:t>Cryptosystem is </a:t>
            </a:r>
            <a:r>
              <a:rPr lang="en-US" b="1" dirty="0">
                <a:solidFill>
                  <a:schemeClr val="accent2"/>
                </a:solidFill>
              </a:rPr>
              <a:t>secure</a:t>
            </a:r>
            <a:r>
              <a:rPr lang="en-US" dirty="0"/>
              <a:t> if best know attack is to try all </a:t>
            </a:r>
            <a:r>
              <a:rPr lang="en-US" dirty="0" smtClean="0"/>
              <a:t>keys</a:t>
            </a:r>
          </a:p>
          <a:p>
            <a:pPr lvl="1" eaLnBrk="1" hangingPunct="1">
              <a:lnSpc>
                <a:spcPct val="90000"/>
              </a:lnSpc>
              <a:spcAft>
                <a:spcPts val="600"/>
              </a:spcAft>
            </a:pPr>
            <a:r>
              <a:rPr lang="en-US" dirty="0" smtClean="0"/>
              <a:t>Exhaustive key search, that is</a:t>
            </a:r>
          </a:p>
          <a:p>
            <a:pPr eaLnBrk="1" hangingPunct="1">
              <a:lnSpc>
                <a:spcPct val="90000"/>
              </a:lnSpc>
              <a:spcAft>
                <a:spcPts val="600"/>
              </a:spcAft>
            </a:pPr>
            <a:r>
              <a:rPr lang="en-US" dirty="0"/>
              <a:t>Cryptosystem is </a:t>
            </a:r>
            <a:r>
              <a:rPr lang="en-US" b="1" dirty="0">
                <a:solidFill>
                  <a:srgbClr val="FF0000"/>
                </a:solidFill>
              </a:rPr>
              <a:t>insecure</a:t>
            </a:r>
            <a:r>
              <a:rPr lang="en-US" dirty="0"/>
              <a:t> if </a:t>
            </a:r>
            <a:r>
              <a:rPr lang="en-US" b="1" i="1" dirty="0"/>
              <a:t>any</a:t>
            </a:r>
            <a:r>
              <a:rPr lang="en-US" dirty="0"/>
              <a:t> shortcut attack is known</a:t>
            </a:r>
          </a:p>
          <a:p>
            <a:pPr eaLnBrk="1" hangingPunct="1">
              <a:lnSpc>
                <a:spcPct val="90000"/>
              </a:lnSpc>
              <a:spcAft>
                <a:spcPts val="600"/>
              </a:spcAft>
            </a:pPr>
            <a:r>
              <a:rPr lang="en-US" dirty="0"/>
              <a:t>But then insecure cipher might be harder to break than a secure cipher!</a:t>
            </a:r>
          </a:p>
          <a:p>
            <a:pPr lvl="1" eaLnBrk="1" hangingPunct="1">
              <a:lnSpc>
                <a:spcPct val="90000"/>
              </a:lnSpc>
              <a:spcAft>
                <a:spcPts val="600"/>
              </a:spcAft>
            </a:pPr>
            <a:r>
              <a:rPr lang="en-US" dirty="0"/>
              <a:t>What the …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box(out)">
                                      <p:cBhvr>
                                        <p:cTn id="7" dur="500"/>
                                        <p:tgtEl>
                                          <p:spTgt spid="1986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8659">
                                            <p:txEl>
                                              <p:pRg st="1" end="1"/>
                                            </p:txEl>
                                          </p:spTgt>
                                        </p:tgtEl>
                                        <p:attrNameLst>
                                          <p:attrName>style.visibility</p:attrName>
                                        </p:attrNameLst>
                                      </p:cBhvr>
                                      <p:to>
                                        <p:strVal val="visible"/>
                                      </p:to>
                                    </p:set>
                                    <p:animEffect transition="in" filter="box(out)">
                                      <p:cBhvr>
                                        <p:cTn id="10" dur="500"/>
                                        <p:tgtEl>
                                          <p:spTgt spid="198659">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Effect transition="in" filter="box(out)">
                                      <p:cBhvr>
                                        <p:cTn id="15" dur="500"/>
                                        <p:tgtEl>
                                          <p:spTgt spid="19865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98659">
                                            <p:txEl>
                                              <p:pRg st="3" end="3"/>
                                            </p:txEl>
                                          </p:spTgt>
                                        </p:tgtEl>
                                        <p:attrNameLst>
                                          <p:attrName>style.visibility</p:attrName>
                                        </p:attrNameLst>
                                      </p:cBhvr>
                                      <p:to>
                                        <p:strVal val="visible"/>
                                      </p:to>
                                    </p:set>
                                    <p:animEffect transition="in" filter="box(out)">
                                      <p:cBhvr>
                                        <p:cTn id="20" dur="500"/>
                                        <p:tgtEl>
                                          <p:spTgt spid="19865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animEffect transition="in" filter="box(out)">
                                      <p:cBhvr>
                                        <p:cTn id="23" dur="500"/>
                                        <p:tgtEl>
                                          <p:spTgt spid="198659">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F0998F3-71BC-5849-8C59-67C3242755B1}" type="slidenum">
              <a:rPr lang="en-US" smtClean="0">
                <a:latin typeface="Times New Roman" charset="0"/>
              </a:rPr>
              <a:pPr/>
              <a:t>150</a:t>
            </a:fld>
            <a:endParaRPr lang="en-US" smtClean="0">
              <a:latin typeface="Times New Roman" charset="0"/>
            </a:endParaRPr>
          </a:p>
        </p:txBody>
      </p:sp>
      <p:sp>
        <p:nvSpPr>
          <p:cNvPr id="165891" name="Rectangle 2"/>
          <p:cNvSpPr>
            <a:spLocks noGrp="1" noChangeArrowheads="1"/>
          </p:cNvSpPr>
          <p:nvPr>
            <p:ph type="title"/>
          </p:nvPr>
        </p:nvSpPr>
        <p:spPr/>
        <p:txBody>
          <a:bodyPr/>
          <a:lstStyle/>
          <a:p>
            <a:pPr eaLnBrk="1" hangingPunct="1"/>
            <a:r>
              <a:rPr lang="en-US"/>
              <a:t>PKI</a:t>
            </a:r>
          </a:p>
        </p:txBody>
      </p:sp>
      <p:sp>
        <p:nvSpPr>
          <p:cNvPr id="192515" name="Rectangle 3"/>
          <p:cNvSpPr>
            <a:spLocks noGrp="1" noChangeArrowheads="1"/>
          </p:cNvSpPr>
          <p:nvPr>
            <p:ph type="body" idx="1"/>
          </p:nvPr>
        </p:nvSpPr>
        <p:spPr/>
        <p:txBody>
          <a:bodyPr/>
          <a:lstStyle/>
          <a:p>
            <a:pPr eaLnBrk="1" hangingPunct="1">
              <a:spcAft>
                <a:spcPts val="600"/>
              </a:spcAft>
            </a:pPr>
            <a:r>
              <a:rPr lang="en-US" sz="2800" dirty="0"/>
              <a:t>Public Key Infrastructure (PKI): the</a:t>
            </a:r>
            <a:r>
              <a:rPr lang="en-US" sz="2800" dirty="0" smtClean="0"/>
              <a:t> stuff </a:t>
            </a:r>
            <a:r>
              <a:rPr lang="en-US" sz="2800" dirty="0"/>
              <a:t>needed to securely use public key crypto</a:t>
            </a:r>
          </a:p>
          <a:p>
            <a:pPr lvl="1" eaLnBrk="1" hangingPunct="1">
              <a:spcAft>
                <a:spcPts val="600"/>
              </a:spcAft>
            </a:pPr>
            <a:r>
              <a:rPr lang="en-US" sz="2400" dirty="0"/>
              <a:t>Key generation and management</a:t>
            </a:r>
          </a:p>
          <a:p>
            <a:pPr lvl="1" eaLnBrk="1" hangingPunct="1">
              <a:spcAft>
                <a:spcPts val="600"/>
              </a:spcAft>
            </a:pPr>
            <a:r>
              <a:rPr lang="en-US" sz="2400" dirty="0"/>
              <a:t>Certificate </a:t>
            </a:r>
            <a:r>
              <a:rPr lang="en-US" sz="2400" dirty="0" smtClean="0"/>
              <a:t>authority (CA) or authorities</a:t>
            </a:r>
          </a:p>
          <a:p>
            <a:pPr lvl="1" eaLnBrk="1" hangingPunct="1">
              <a:spcAft>
                <a:spcPts val="600"/>
              </a:spcAft>
            </a:pPr>
            <a:r>
              <a:rPr lang="en-US" sz="2400" dirty="0"/>
              <a:t>Certificate revocation</a:t>
            </a:r>
            <a:r>
              <a:rPr lang="en-US" sz="2400" dirty="0" smtClean="0"/>
              <a:t> lists (</a:t>
            </a:r>
            <a:r>
              <a:rPr lang="en-US" sz="2400" dirty="0" err="1"/>
              <a:t>CRLs</a:t>
            </a:r>
            <a:r>
              <a:rPr lang="en-US" sz="2400" dirty="0"/>
              <a:t>), etc.</a:t>
            </a:r>
          </a:p>
          <a:p>
            <a:pPr eaLnBrk="1" hangingPunct="1">
              <a:spcAft>
                <a:spcPts val="600"/>
              </a:spcAft>
            </a:pPr>
            <a:r>
              <a:rPr lang="en-US" sz="2800" dirty="0"/>
              <a:t>No general standard for PKI</a:t>
            </a:r>
          </a:p>
          <a:p>
            <a:pPr eaLnBrk="1" hangingPunct="1">
              <a:spcAft>
                <a:spcPts val="600"/>
              </a:spcAft>
            </a:pPr>
            <a:r>
              <a:rPr lang="en-US" sz="2800" dirty="0" smtClean="0"/>
              <a:t>We </a:t>
            </a:r>
            <a:r>
              <a:rPr lang="en-US" sz="2800" dirty="0"/>
              <a:t>mention</a:t>
            </a:r>
            <a:r>
              <a:rPr lang="en-US" sz="2800" dirty="0" smtClean="0"/>
              <a:t> 3 generic </a:t>
            </a:r>
            <a:r>
              <a:rPr lang="en-US" sz="2800" dirty="0"/>
              <a:t>“trust models</a:t>
            </a:r>
            <a:r>
              <a:rPr lang="en-US" sz="2800" dirty="0" smtClean="0"/>
              <a:t>”</a:t>
            </a:r>
          </a:p>
          <a:p>
            <a:pPr lvl="1" eaLnBrk="1" hangingPunct="1">
              <a:spcAft>
                <a:spcPts val="600"/>
              </a:spcAft>
            </a:pPr>
            <a:r>
              <a:rPr lang="en-US" sz="2400" dirty="0" smtClean="0"/>
              <a:t>We only discuss the CA (or </a:t>
            </a:r>
            <a:r>
              <a:rPr lang="en-US" sz="2400" dirty="0" err="1" smtClean="0"/>
              <a:t>CAs</a:t>
            </a:r>
            <a:r>
              <a:rPr lang="en-US" sz="2400" dirty="0" smtClean="0"/>
              <a:t>)</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box(out)">
                                      <p:cBhvr>
                                        <p:cTn id="7" dur="500"/>
                                        <p:tgtEl>
                                          <p:spTgt spid="1925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2515">
                                            <p:txEl>
                                              <p:pRg st="1" end="1"/>
                                            </p:txEl>
                                          </p:spTgt>
                                        </p:tgtEl>
                                        <p:attrNameLst>
                                          <p:attrName>style.visibility</p:attrName>
                                        </p:attrNameLst>
                                      </p:cBhvr>
                                      <p:to>
                                        <p:strVal val="visible"/>
                                      </p:to>
                                    </p:set>
                                    <p:animEffect transition="in" filter="box(out)">
                                      <p:cBhvr>
                                        <p:cTn id="10" dur="500"/>
                                        <p:tgtEl>
                                          <p:spTgt spid="1925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animEffect transition="in" filter="box(out)">
                                      <p:cBhvr>
                                        <p:cTn id="13" dur="500"/>
                                        <p:tgtEl>
                                          <p:spTgt spid="1925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92515">
                                            <p:txEl>
                                              <p:pRg st="3" end="3"/>
                                            </p:txEl>
                                          </p:spTgt>
                                        </p:tgtEl>
                                        <p:attrNameLst>
                                          <p:attrName>style.visibility</p:attrName>
                                        </p:attrNameLst>
                                      </p:cBhvr>
                                      <p:to>
                                        <p:strVal val="visible"/>
                                      </p:to>
                                    </p:set>
                                    <p:animEffect transition="in" filter="box(out)">
                                      <p:cBhvr>
                                        <p:cTn id="16" dur="500"/>
                                        <p:tgtEl>
                                          <p:spTgt spid="1925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92515">
                                            <p:txEl>
                                              <p:pRg st="4" end="4"/>
                                            </p:txEl>
                                          </p:spTgt>
                                        </p:tgtEl>
                                        <p:attrNameLst>
                                          <p:attrName>style.visibility</p:attrName>
                                        </p:attrNameLst>
                                      </p:cBhvr>
                                      <p:to>
                                        <p:strVal val="visible"/>
                                      </p:to>
                                    </p:set>
                                    <p:animEffect transition="in" filter="box(out)">
                                      <p:cBhvr>
                                        <p:cTn id="21" dur="500"/>
                                        <p:tgtEl>
                                          <p:spTgt spid="192515">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92515">
                                            <p:txEl>
                                              <p:pRg st="5" end="5"/>
                                            </p:txEl>
                                          </p:spTgt>
                                        </p:tgtEl>
                                        <p:attrNameLst>
                                          <p:attrName>style.visibility</p:attrName>
                                        </p:attrNameLst>
                                      </p:cBhvr>
                                      <p:to>
                                        <p:strVal val="visible"/>
                                      </p:to>
                                    </p:set>
                                    <p:animEffect transition="in" filter="box(out)">
                                      <p:cBhvr>
                                        <p:cTn id="26" dur="500"/>
                                        <p:tgtEl>
                                          <p:spTgt spid="192515">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92515">
                                            <p:txEl>
                                              <p:pRg st="6" end="6"/>
                                            </p:txEl>
                                          </p:spTgt>
                                        </p:tgtEl>
                                        <p:attrNameLst>
                                          <p:attrName>style.visibility</p:attrName>
                                        </p:attrNameLst>
                                      </p:cBhvr>
                                      <p:to>
                                        <p:strVal val="visible"/>
                                      </p:to>
                                    </p:set>
                                    <p:animEffect transition="in" filter="box(out)">
                                      <p:cBhvr>
                                        <p:cTn id="29" dur="500"/>
                                        <p:tgtEl>
                                          <p:spTgt spid="192515">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D2FA39F-BF1C-AB48-903F-69C06A0BEB69}" type="slidenum">
              <a:rPr lang="en-US" smtClean="0">
                <a:latin typeface="Times New Roman" charset="0"/>
              </a:rPr>
              <a:pPr/>
              <a:t>151</a:t>
            </a:fld>
            <a:endParaRPr lang="en-US" smtClean="0">
              <a:latin typeface="Times New Roman" charset="0"/>
            </a:endParaRPr>
          </a:p>
        </p:txBody>
      </p:sp>
      <p:sp>
        <p:nvSpPr>
          <p:cNvPr id="166915" name="Rectangle 2"/>
          <p:cNvSpPr>
            <a:spLocks noGrp="1" noChangeArrowheads="1"/>
          </p:cNvSpPr>
          <p:nvPr>
            <p:ph type="title"/>
          </p:nvPr>
        </p:nvSpPr>
        <p:spPr/>
        <p:txBody>
          <a:bodyPr/>
          <a:lstStyle/>
          <a:p>
            <a:pPr eaLnBrk="1" hangingPunct="1"/>
            <a:r>
              <a:rPr lang="en-US"/>
              <a:t>PKI Trust Models</a:t>
            </a:r>
          </a:p>
        </p:txBody>
      </p:sp>
      <p:sp>
        <p:nvSpPr>
          <p:cNvPr id="166916" name="Rectangle 3"/>
          <p:cNvSpPr>
            <a:spLocks noGrp="1" noChangeArrowheads="1"/>
          </p:cNvSpPr>
          <p:nvPr>
            <p:ph type="body" idx="1"/>
          </p:nvPr>
        </p:nvSpPr>
        <p:spPr>
          <a:xfrm>
            <a:off x="685800" y="1828800"/>
            <a:ext cx="7924800" cy="4114800"/>
          </a:xfrm>
        </p:spPr>
        <p:txBody>
          <a:bodyPr/>
          <a:lstStyle/>
          <a:p>
            <a:pPr eaLnBrk="1" hangingPunct="1">
              <a:spcAft>
                <a:spcPts val="600"/>
              </a:spcAft>
            </a:pPr>
            <a:r>
              <a:rPr lang="en-US" dirty="0"/>
              <a:t>Monopoly model</a:t>
            </a:r>
          </a:p>
          <a:p>
            <a:pPr lvl="1" eaLnBrk="1" hangingPunct="1">
              <a:spcAft>
                <a:spcPts val="600"/>
              </a:spcAft>
            </a:pPr>
            <a:r>
              <a:rPr lang="en-US" dirty="0"/>
              <a:t>One universally trusted organization is the CA for the known universe</a:t>
            </a:r>
            <a:endParaRPr lang="en-US" dirty="0" smtClean="0"/>
          </a:p>
          <a:p>
            <a:pPr lvl="1" eaLnBrk="1" hangingPunct="1">
              <a:spcAft>
                <a:spcPts val="600"/>
              </a:spcAft>
            </a:pPr>
            <a:r>
              <a:rPr lang="en-US" dirty="0" smtClean="0"/>
              <a:t>Big </a:t>
            </a:r>
            <a:r>
              <a:rPr lang="en-US" dirty="0"/>
              <a:t>problems if CA is ever compromised</a:t>
            </a:r>
            <a:endParaRPr lang="en-US" dirty="0" smtClean="0"/>
          </a:p>
          <a:p>
            <a:pPr lvl="1" eaLnBrk="1" hangingPunct="1">
              <a:spcAft>
                <a:spcPts val="600"/>
              </a:spcAft>
            </a:pPr>
            <a:r>
              <a:rPr lang="en-US" dirty="0" smtClean="0"/>
              <a:t>Who will act as CA ???</a:t>
            </a:r>
          </a:p>
          <a:p>
            <a:pPr lvl="2" eaLnBrk="1" hangingPunct="1">
              <a:spcAft>
                <a:spcPts val="600"/>
              </a:spcAft>
            </a:pPr>
            <a:r>
              <a:rPr lang="en-US" dirty="0" smtClean="0"/>
              <a:t>System is useless </a:t>
            </a:r>
            <a:r>
              <a:rPr lang="en-US" dirty="0"/>
              <a:t>if you don’t trust the CA!</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EA6C4B2-E87E-A147-857B-21F7D103B6A1}" type="slidenum">
              <a:rPr lang="en-US" smtClean="0">
                <a:latin typeface="Times New Roman" charset="0"/>
              </a:rPr>
              <a:pPr/>
              <a:t>152</a:t>
            </a:fld>
            <a:endParaRPr lang="en-US" smtClean="0">
              <a:latin typeface="Times New Roman" charset="0"/>
            </a:endParaRPr>
          </a:p>
        </p:txBody>
      </p:sp>
      <p:sp>
        <p:nvSpPr>
          <p:cNvPr id="167939" name="Rectangle 2"/>
          <p:cNvSpPr>
            <a:spLocks noGrp="1" noChangeArrowheads="1"/>
          </p:cNvSpPr>
          <p:nvPr>
            <p:ph type="title"/>
          </p:nvPr>
        </p:nvSpPr>
        <p:spPr>
          <a:xfrm>
            <a:off x="685800" y="609600"/>
            <a:ext cx="7772400" cy="990600"/>
          </a:xfrm>
        </p:spPr>
        <p:txBody>
          <a:bodyPr/>
          <a:lstStyle/>
          <a:p>
            <a:pPr eaLnBrk="1" hangingPunct="1"/>
            <a:r>
              <a:rPr lang="en-US"/>
              <a:t>PKI Trust Models</a:t>
            </a:r>
          </a:p>
        </p:txBody>
      </p:sp>
      <p:sp>
        <p:nvSpPr>
          <p:cNvPr id="167940" name="Rectangle 3"/>
          <p:cNvSpPr>
            <a:spLocks noGrp="1" noChangeArrowheads="1"/>
          </p:cNvSpPr>
          <p:nvPr>
            <p:ph type="body" idx="1"/>
          </p:nvPr>
        </p:nvSpPr>
        <p:spPr>
          <a:xfrm>
            <a:off x="685800" y="1905000"/>
            <a:ext cx="7924800" cy="4267200"/>
          </a:xfrm>
        </p:spPr>
        <p:txBody>
          <a:bodyPr/>
          <a:lstStyle/>
          <a:p>
            <a:pPr eaLnBrk="1" hangingPunct="1">
              <a:spcAft>
                <a:spcPts val="600"/>
              </a:spcAft>
            </a:pPr>
            <a:r>
              <a:rPr lang="en-US" dirty="0"/>
              <a:t>Oligarchy</a:t>
            </a:r>
          </a:p>
          <a:p>
            <a:pPr lvl="1" eaLnBrk="1" hangingPunct="1">
              <a:spcAft>
                <a:spcPts val="600"/>
              </a:spcAft>
            </a:pPr>
            <a:r>
              <a:rPr lang="en-US" dirty="0"/>
              <a:t>Multiple</a:t>
            </a:r>
            <a:r>
              <a:rPr lang="en-US" dirty="0" smtClean="0"/>
              <a:t> (as in, “a few”) trusted </a:t>
            </a:r>
            <a:r>
              <a:rPr lang="en-US" dirty="0" err="1"/>
              <a:t>CAs</a:t>
            </a:r>
            <a:endParaRPr lang="en-US" dirty="0"/>
          </a:p>
          <a:p>
            <a:pPr lvl="1" eaLnBrk="1" hangingPunct="1">
              <a:spcAft>
                <a:spcPts val="600"/>
              </a:spcAft>
            </a:pPr>
            <a:r>
              <a:rPr lang="en-US" dirty="0" smtClean="0"/>
              <a:t>This </a:t>
            </a:r>
            <a:r>
              <a:rPr lang="en-US" dirty="0"/>
              <a:t>approach</a:t>
            </a:r>
            <a:r>
              <a:rPr lang="en-US" dirty="0" smtClean="0"/>
              <a:t> is used </a:t>
            </a:r>
            <a:r>
              <a:rPr lang="en-US" dirty="0"/>
              <a:t>in browsers today</a:t>
            </a:r>
          </a:p>
          <a:p>
            <a:pPr lvl="1" eaLnBrk="1" hangingPunct="1">
              <a:spcAft>
                <a:spcPts val="600"/>
              </a:spcAft>
            </a:pPr>
            <a:r>
              <a:rPr lang="en-US" dirty="0"/>
              <a:t>Browser may have 80 or </a:t>
            </a:r>
            <a:r>
              <a:rPr lang="en-US" dirty="0" smtClean="0"/>
              <a:t>more CA </a:t>
            </a:r>
            <a:r>
              <a:rPr lang="en-US" dirty="0"/>
              <a:t>certificates, just to verify</a:t>
            </a:r>
            <a:r>
              <a:rPr lang="en-US" dirty="0" smtClean="0"/>
              <a:t> certificates!</a:t>
            </a:r>
            <a:endParaRPr lang="en-US" dirty="0"/>
          </a:p>
          <a:p>
            <a:pPr lvl="1" eaLnBrk="1" hangingPunct="1">
              <a:spcAft>
                <a:spcPts val="600"/>
              </a:spcAft>
            </a:pPr>
            <a:r>
              <a:rPr lang="en-US" dirty="0"/>
              <a:t>User can decide which </a:t>
            </a:r>
            <a:r>
              <a:rPr lang="en-US" dirty="0" smtClean="0"/>
              <a:t>CA or </a:t>
            </a:r>
            <a:r>
              <a:rPr lang="en-US" dirty="0" err="1" smtClean="0"/>
              <a:t>CAs</a:t>
            </a:r>
            <a:r>
              <a:rPr lang="en-US" dirty="0" smtClean="0"/>
              <a:t> </a:t>
            </a:r>
            <a:r>
              <a:rPr lang="en-US" dirty="0"/>
              <a:t>to trust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70EC1E1-41A8-B742-B370-CC5B2FA01014}" type="slidenum">
              <a:rPr lang="en-US" smtClean="0">
                <a:latin typeface="Times New Roman" charset="0"/>
              </a:rPr>
              <a:pPr/>
              <a:t>153</a:t>
            </a:fld>
            <a:endParaRPr lang="en-US" smtClean="0">
              <a:latin typeface="Times New Roman" charset="0"/>
            </a:endParaRPr>
          </a:p>
        </p:txBody>
      </p:sp>
      <p:sp>
        <p:nvSpPr>
          <p:cNvPr id="168963" name="Rectangle 2"/>
          <p:cNvSpPr>
            <a:spLocks noGrp="1" noChangeArrowheads="1"/>
          </p:cNvSpPr>
          <p:nvPr>
            <p:ph type="title"/>
          </p:nvPr>
        </p:nvSpPr>
        <p:spPr>
          <a:xfrm>
            <a:off x="685800" y="457200"/>
            <a:ext cx="7772400" cy="990600"/>
          </a:xfrm>
        </p:spPr>
        <p:txBody>
          <a:bodyPr/>
          <a:lstStyle/>
          <a:p>
            <a:pPr eaLnBrk="1" hangingPunct="1"/>
            <a:r>
              <a:rPr lang="en-US" dirty="0"/>
              <a:t>PKI Trust Models</a:t>
            </a:r>
          </a:p>
        </p:txBody>
      </p:sp>
      <p:sp>
        <p:nvSpPr>
          <p:cNvPr id="168964" name="Rectangle 3"/>
          <p:cNvSpPr>
            <a:spLocks noGrp="1" noChangeArrowheads="1"/>
          </p:cNvSpPr>
          <p:nvPr>
            <p:ph type="body" idx="1"/>
          </p:nvPr>
        </p:nvSpPr>
        <p:spPr>
          <a:xfrm>
            <a:off x="685800" y="1524000"/>
            <a:ext cx="7848600" cy="4572000"/>
          </a:xfrm>
        </p:spPr>
        <p:txBody>
          <a:bodyPr/>
          <a:lstStyle/>
          <a:p>
            <a:pPr eaLnBrk="1" hangingPunct="1">
              <a:lnSpc>
                <a:spcPct val="90000"/>
              </a:lnSpc>
              <a:spcAft>
                <a:spcPts val="600"/>
              </a:spcAft>
            </a:pPr>
            <a:r>
              <a:rPr lang="en-US" sz="2800" dirty="0"/>
              <a:t>Anarchy model</a:t>
            </a:r>
          </a:p>
          <a:p>
            <a:pPr lvl="1" eaLnBrk="1" hangingPunct="1">
              <a:lnSpc>
                <a:spcPct val="90000"/>
              </a:lnSpc>
              <a:spcAft>
                <a:spcPts val="600"/>
              </a:spcAft>
            </a:pPr>
            <a:r>
              <a:rPr lang="en-US" sz="2400" dirty="0"/>
              <a:t>Everyone is a CA…</a:t>
            </a:r>
          </a:p>
          <a:p>
            <a:pPr lvl="1" eaLnBrk="1" hangingPunct="1">
              <a:lnSpc>
                <a:spcPct val="90000"/>
              </a:lnSpc>
              <a:spcAft>
                <a:spcPts val="600"/>
              </a:spcAft>
            </a:pPr>
            <a:r>
              <a:rPr lang="en-US" sz="2400" dirty="0"/>
              <a:t>Users must decide </a:t>
            </a:r>
            <a:r>
              <a:rPr lang="en-US" sz="2400" dirty="0" smtClean="0"/>
              <a:t>who </a:t>
            </a:r>
            <a:r>
              <a:rPr lang="en-US" sz="2400" dirty="0"/>
              <a:t>to trust</a:t>
            </a:r>
          </a:p>
          <a:p>
            <a:pPr lvl="1" eaLnBrk="1" hangingPunct="1">
              <a:lnSpc>
                <a:spcPct val="90000"/>
              </a:lnSpc>
              <a:spcAft>
                <a:spcPts val="600"/>
              </a:spcAft>
            </a:pPr>
            <a:r>
              <a:rPr lang="en-US" sz="2400" dirty="0"/>
              <a:t>This approach used in PGP: “Web of trust”</a:t>
            </a:r>
          </a:p>
          <a:p>
            <a:pPr eaLnBrk="1" hangingPunct="1">
              <a:lnSpc>
                <a:spcPct val="90000"/>
              </a:lnSpc>
              <a:spcAft>
                <a:spcPts val="600"/>
              </a:spcAft>
            </a:pPr>
            <a:r>
              <a:rPr lang="en-US" sz="2800" dirty="0"/>
              <a:t>Why is it anarchy? </a:t>
            </a:r>
          </a:p>
          <a:p>
            <a:pPr lvl="1" eaLnBrk="1" hangingPunct="1">
              <a:lnSpc>
                <a:spcPct val="90000"/>
              </a:lnSpc>
              <a:spcAft>
                <a:spcPts val="600"/>
              </a:spcAft>
            </a:pPr>
            <a:r>
              <a:rPr lang="en-US" sz="2400" dirty="0" smtClean="0"/>
              <a:t>Suppose certificate </a:t>
            </a:r>
            <a:r>
              <a:rPr lang="en-US" sz="2400" dirty="0"/>
              <a:t>is signed by Frank and</a:t>
            </a:r>
            <a:r>
              <a:rPr lang="en-US" sz="2400" dirty="0" smtClean="0"/>
              <a:t> you </a:t>
            </a:r>
            <a:r>
              <a:rPr lang="en-US" sz="2400" dirty="0"/>
              <a:t>don’t know Frank, but</a:t>
            </a:r>
            <a:r>
              <a:rPr lang="en-US" sz="2400" dirty="0" smtClean="0"/>
              <a:t> you </a:t>
            </a:r>
            <a:r>
              <a:rPr lang="en-US" sz="2400" dirty="0"/>
              <a:t>do trust Bob and Bob says Alice is trustworthy and Alice vouches for Frank. Should</a:t>
            </a:r>
            <a:r>
              <a:rPr lang="en-US" sz="2400" dirty="0" smtClean="0"/>
              <a:t> you </a:t>
            </a:r>
            <a:r>
              <a:rPr lang="en-US" sz="2400" dirty="0"/>
              <a:t>accept the certificate?</a:t>
            </a:r>
          </a:p>
          <a:p>
            <a:pPr eaLnBrk="1" hangingPunct="1">
              <a:lnSpc>
                <a:spcPct val="90000"/>
              </a:lnSpc>
              <a:spcAft>
                <a:spcPts val="600"/>
              </a:spcAft>
            </a:pPr>
            <a:r>
              <a:rPr lang="en-US" sz="2800" b="1" dirty="0">
                <a:solidFill>
                  <a:schemeClr val="hlink"/>
                </a:solidFill>
              </a:rPr>
              <a:t>Many</a:t>
            </a:r>
            <a:r>
              <a:rPr lang="en-US" sz="2800" dirty="0"/>
              <a:t> other</a:t>
            </a:r>
            <a:r>
              <a:rPr lang="en-US" sz="2800" dirty="0" smtClean="0"/>
              <a:t> trust models/PKI issues</a:t>
            </a:r>
            <a:endParaRPr lang="en-US" sz="28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173CC2C-ECF8-EE42-A5EA-B9436A56C0F1}" type="slidenum">
              <a:rPr lang="en-US" smtClean="0">
                <a:latin typeface="Times New Roman" charset="0"/>
              </a:rPr>
              <a:pPr/>
              <a:t>154</a:t>
            </a:fld>
            <a:endParaRPr lang="en-US" smtClean="0">
              <a:latin typeface="Times New Roman" charset="0"/>
            </a:endParaRPr>
          </a:p>
        </p:txBody>
      </p:sp>
      <p:sp>
        <p:nvSpPr>
          <p:cNvPr id="169987" name="Rectangle 2"/>
          <p:cNvSpPr>
            <a:spLocks noGrp="1" noChangeArrowheads="1"/>
          </p:cNvSpPr>
          <p:nvPr>
            <p:ph type="title"/>
          </p:nvPr>
        </p:nvSpPr>
        <p:spPr>
          <a:xfrm>
            <a:off x="685800" y="1828800"/>
            <a:ext cx="7848600" cy="1676400"/>
          </a:xfrm>
        </p:spPr>
        <p:txBody>
          <a:bodyPr/>
          <a:lstStyle/>
          <a:p>
            <a:pPr eaLnBrk="1" hangingPunct="1"/>
            <a:r>
              <a:rPr lang="en-US"/>
              <a:t>Confidentiality </a:t>
            </a:r>
            <a:br>
              <a:rPr lang="en-US"/>
            </a:br>
            <a:r>
              <a:rPr lang="en-US"/>
              <a:t>in the Real World</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B83AF63-410A-AD4B-B32D-E0BBEC240DB1}" type="slidenum">
              <a:rPr lang="en-US" smtClean="0">
                <a:latin typeface="Times New Roman" charset="0"/>
              </a:rPr>
              <a:pPr/>
              <a:t>155</a:t>
            </a:fld>
            <a:endParaRPr lang="en-US" smtClean="0">
              <a:latin typeface="Times New Roman" charset="0"/>
            </a:endParaRPr>
          </a:p>
        </p:txBody>
      </p:sp>
      <p:sp>
        <p:nvSpPr>
          <p:cNvPr id="171011" name="Rectangle 2"/>
          <p:cNvSpPr>
            <a:spLocks noGrp="1" noChangeArrowheads="1"/>
          </p:cNvSpPr>
          <p:nvPr>
            <p:ph type="title"/>
          </p:nvPr>
        </p:nvSpPr>
        <p:spPr/>
        <p:txBody>
          <a:bodyPr/>
          <a:lstStyle/>
          <a:p>
            <a:pPr eaLnBrk="1" hangingPunct="1"/>
            <a:r>
              <a:rPr lang="en-US"/>
              <a:t>Symmetric Key vs Public Key</a:t>
            </a:r>
          </a:p>
        </p:txBody>
      </p:sp>
      <p:sp>
        <p:nvSpPr>
          <p:cNvPr id="171012" name="Rectangle 3"/>
          <p:cNvSpPr>
            <a:spLocks noGrp="1" noChangeArrowheads="1"/>
          </p:cNvSpPr>
          <p:nvPr>
            <p:ph type="body" idx="1"/>
          </p:nvPr>
        </p:nvSpPr>
        <p:spPr>
          <a:xfrm>
            <a:off x="685800" y="1752600"/>
            <a:ext cx="8077200" cy="4343400"/>
          </a:xfrm>
        </p:spPr>
        <p:txBody>
          <a:bodyPr/>
          <a:lstStyle/>
          <a:p>
            <a:pPr eaLnBrk="1" hangingPunct="1">
              <a:spcAft>
                <a:spcPts val="600"/>
              </a:spcAft>
            </a:pPr>
            <a:r>
              <a:rPr lang="en-US" dirty="0"/>
              <a:t>Symmetric key +’</a:t>
            </a:r>
            <a:r>
              <a:rPr lang="en-US" dirty="0" err="1"/>
              <a:t>s</a:t>
            </a:r>
            <a:endParaRPr lang="en-US" dirty="0"/>
          </a:p>
          <a:p>
            <a:pPr lvl="1" eaLnBrk="1" hangingPunct="1">
              <a:spcAft>
                <a:spcPts val="600"/>
              </a:spcAft>
            </a:pPr>
            <a:r>
              <a:rPr lang="en-US" b="1" dirty="0">
                <a:solidFill>
                  <a:schemeClr val="hlink"/>
                </a:solidFill>
              </a:rPr>
              <a:t>Speed</a:t>
            </a:r>
            <a:endParaRPr lang="en-US" dirty="0"/>
          </a:p>
          <a:p>
            <a:pPr lvl="1" eaLnBrk="1" hangingPunct="1">
              <a:spcAft>
                <a:spcPts val="600"/>
              </a:spcAft>
            </a:pPr>
            <a:r>
              <a:rPr lang="en-US" dirty="0"/>
              <a:t>No public key infrastructure (PKI) </a:t>
            </a:r>
            <a:r>
              <a:rPr lang="en-US" dirty="0" smtClean="0"/>
              <a:t>needed (but have to generate/distribute keys)</a:t>
            </a:r>
          </a:p>
          <a:p>
            <a:pPr eaLnBrk="1" hangingPunct="1">
              <a:spcAft>
                <a:spcPts val="600"/>
              </a:spcAft>
            </a:pPr>
            <a:r>
              <a:rPr lang="en-US" dirty="0"/>
              <a:t>Public Key +’</a:t>
            </a:r>
            <a:r>
              <a:rPr lang="en-US" dirty="0" err="1"/>
              <a:t>s</a:t>
            </a:r>
            <a:endParaRPr lang="en-US" dirty="0"/>
          </a:p>
          <a:p>
            <a:pPr lvl="1" eaLnBrk="1" hangingPunct="1">
              <a:spcAft>
                <a:spcPts val="600"/>
              </a:spcAft>
            </a:pPr>
            <a:r>
              <a:rPr lang="en-US" b="1" dirty="0">
                <a:solidFill>
                  <a:schemeClr val="hlink"/>
                </a:solidFill>
              </a:rPr>
              <a:t>Signatures</a:t>
            </a:r>
            <a:r>
              <a:rPr lang="en-US" dirty="0"/>
              <a:t> (non-repudiation)</a:t>
            </a:r>
          </a:p>
          <a:p>
            <a:pPr lvl="1" eaLnBrk="1" hangingPunct="1">
              <a:spcAft>
                <a:spcPts val="600"/>
              </a:spcAft>
            </a:pPr>
            <a:r>
              <a:rPr lang="en-US" dirty="0"/>
              <a:t>No </a:t>
            </a:r>
            <a:r>
              <a:rPr lang="en-US" b="1" i="1" dirty="0"/>
              <a:t>shared</a:t>
            </a:r>
            <a:r>
              <a:rPr lang="en-US" dirty="0"/>
              <a:t> secret (but,</a:t>
            </a:r>
            <a:r>
              <a:rPr lang="en-US" dirty="0" smtClean="0"/>
              <a:t> do have to get private keys to the right user…</a:t>
            </a:r>
            <a:r>
              <a:rPr lang="en-US" dirty="0"/>
              <a:t>)</a:t>
            </a:r>
          </a:p>
        </p:txBody>
      </p:sp>
    </p:spTree>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2ED8CA0-41FB-8D47-BE20-6E21ED916FA8}" type="slidenum">
              <a:rPr lang="en-US" smtClean="0">
                <a:latin typeface="Times New Roman" charset="0"/>
              </a:rPr>
              <a:pPr/>
              <a:t>156</a:t>
            </a:fld>
            <a:endParaRPr lang="en-US" smtClean="0">
              <a:latin typeface="Times New Roman" charset="0"/>
            </a:endParaRPr>
          </a:p>
        </p:txBody>
      </p:sp>
      <p:sp>
        <p:nvSpPr>
          <p:cNvPr id="172035" name="Rectangle 2"/>
          <p:cNvSpPr>
            <a:spLocks noGrp="1" noChangeArrowheads="1"/>
          </p:cNvSpPr>
          <p:nvPr>
            <p:ph type="title"/>
          </p:nvPr>
        </p:nvSpPr>
        <p:spPr>
          <a:xfrm>
            <a:off x="685800" y="381000"/>
            <a:ext cx="7772400" cy="838200"/>
          </a:xfrm>
        </p:spPr>
        <p:txBody>
          <a:bodyPr/>
          <a:lstStyle/>
          <a:p>
            <a:pPr eaLnBrk="1" hangingPunct="1"/>
            <a:r>
              <a:rPr lang="en-US" dirty="0"/>
              <a:t>Notation Reminder</a:t>
            </a:r>
          </a:p>
        </p:txBody>
      </p:sp>
      <p:sp>
        <p:nvSpPr>
          <p:cNvPr id="172036" name="Rectangle 3"/>
          <p:cNvSpPr>
            <a:spLocks noGrp="1" noChangeArrowheads="1"/>
          </p:cNvSpPr>
          <p:nvPr>
            <p:ph type="body" idx="1"/>
          </p:nvPr>
        </p:nvSpPr>
        <p:spPr>
          <a:xfrm>
            <a:off x="685800" y="1295400"/>
            <a:ext cx="7848600" cy="4800600"/>
          </a:xfrm>
        </p:spPr>
        <p:txBody>
          <a:bodyPr/>
          <a:lstStyle/>
          <a:p>
            <a:pPr eaLnBrk="1" hangingPunct="1">
              <a:lnSpc>
                <a:spcPct val="90000"/>
              </a:lnSpc>
              <a:spcAft>
                <a:spcPts val="0"/>
              </a:spcAft>
            </a:pPr>
            <a:r>
              <a:rPr lang="en-US" dirty="0"/>
              <a:t>Public key notation</a:t>
            </a:r>
          </a:p>
          <a:p>
            <a:pPr lvl="1" eaLnBrk="1" hangingPunct="1">
              <a:lnSpc>
                <a:spcPct val="90000"/>
              </a:lnSpc>
              <a:spcAft>
                <a:spcPts val="0"/>
              </a:spcAft>
            </a:pPr>
            <a:r>
              <a:rPr lang="en-US" dirty="0" smtClean="0"/>
              <a:t>Sign </a:t>
            </a:r>
            <a:r>
              <a:rPr lang="en-US" dirty="0">
                <a:latin typeface="Times-Roman" charset="0"/>
              </a:rPr>
              <a:t>M</a:t>
            </a:r>
            <a:r>
              <a:rPr lang="en-US" dirty="0"/>
              <a:t> with Alice’s </a:t>
            </a:r>
            <a:r>
              <a:rPr lang="en-US" b="1" dirty="0">
                <a:solidFill>
                  <a:schemeClr val="hlink"/>
                </a:solidFill>
              </a:rPr>
              <a:t>private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lvl="1" eaLnBrk="1" hangingPunct="1">
              <a:lnSpc>
                <a:spcPct val="90000"/>
              </a:lnSpc>
              <a:spcAft>
                <a:spcPts val="0"/>
              </a:spcAft>
            </a:pPr>
            <a:r>
              <a:rPr lang="en-US" dirty="0" smtClean="0"/>
              <a:t>Encrypt </a:t>
            </a:r>
            <a:r>
              <a:rPr lang="en-US" dirty="0" smtClean="0">
                <a:latin typeface="Times-Roman" charset="0"/>
              </a:rPr>
              <a:t>M</a:t>
            </a:r>
            <a:r>
              <a:rPr lang="en-US" dirty="0" smtClean="0"/>
              <a:t> </a:t>
            </a:r>
            <a:r>
              <a:rPr lang="en-US" dirty="0"/>
              <a:t>with Alice’s </a:t>
            </a:r>
            <a:r>
              <a:rPr lang="en-US" b="1" dirty="0">
                <a:solidFill>
                  <a:schemeClr val="hlink"/>
                </a:solidFill>
              </a:rPr>
              <a:t>public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eaLnBrk="1" hangingPunct="1">
              <a:lnSpc>
                <a:spcPct val="90000"/>
              </a:lnSpc>
              <a:spcAft>
                <a:spcPts val="0"/>
              </a:spcAft>
            </a:pPr>
            <a:r>
              <a:rPr lang="en-US" dirty="0"/>
              <a:t>Symmetric key notation</a:t>
            </a:r>
          </a:p>
          <a:p>
            <a:pPr lvl="1" eaLnBrk="1" hangingPunct="1">
              <a:lnSpc>
                <a:spcPct val="90000"/>
              </a:lnSpc>
              <a:spcAft>
                <a:spcPts val="0"/>
              </a:spcAft>
            </a:pPr>
            <a:r>
              <a:rPr lang="en-US" dirty="0"/>
              <a:t>Encrypt</a:t>
            </a:r>
            <a:r>
              <a:rPr lang="en-US" dirty="0" smtClean="0"/>
              <a:t> </a:t>
            </a:r>
            <a:r>
              <a:rPr lang="en-US" dirty="0" smtClean="0">
                <a:latin typeface="Times-Roman" charset="0"/>
              </a:rPr>
              <a:t>P</a:t>
            </a:r>
            <a:r>
              <a:rPr lang="en-US" dirty="0" smtClean="0"/>
              <a:t> </a:t>
            </a:r>
            <a:r>
              <a:rPr lang="en-US" dirty="0"/>
              <a:t>with </a:t>
            </a:r>
            <a:r>
              <a:rPr lang="en-US" b="1" dirty="0">
                <a:solidFill>
                  <a:schemeClr val="accent2"/>
                </a:solidFill>
              </a:rPr>
              <a:t>symmetric key</a:t>
            </a:r>
            <a:r>
              <a:rPr lang="en-US" dirty="0"/>
              <a:t> </a:t>
            </a:r>
            <a:r>
              <a:rPr lang="en-US" dirty="0">
                <a:latin typeface="Times-Roman" charset="0"/>
              </a:rPr>
              <a:t>K</a:t>
            </a:r>
          </a:p>
          <a:p>
            <a:pPr lvl="1" eaLnBrk="1" hangingPunct="1">
              <a:lnSpc>
                <a:spcPct val="90000"/>
              </a:lnSpc>
              <a:spcAft>
                <a:spcPts val="0"/>
              </a:spcAft>
              <a:buFontTx/>
              <a:buNone/>
            </a:pPr>
            <a:r>
              <a:rPr lang="en-US" dirty="0">
                <a:latin typeface="Times-Roman" charset="0"/>
              </a:rPr>
              <a:t>		C = E(P,K)</a:t>
            </a:r>
            <a:r>
              <a:rPr lang="en-US" dirty="0"/>
              <a:t> </a:t>
            </a:r>
          </a:p>
          <a:p>
            <a:pPr lvl="1" eaLnBrk="1" hangingPunct="1">
              <a:lnSpc>
                <a:spcPct val="90000"/>
              </a:lnSpc>
              <a:spcAft>
                <a:spcPts val="0"/>
              </a:spcAft>
            </a:pPr>
            <a:r>
              <a:rPr lang="en-US" dirty="0" smtClean="0"/>
              <a:t>Decrypt </a:t>
            </a:r>
            <a:r>
              <a:rPr lang="en-US" dirty="0">
                <a:latin typeface="Times-Roman" charset="0"/>
              </a:rPr>
              <a:t>C</a:t>
            </a:r>
            <a:r>
              <a:rPr lang="en-US" dirty="0"/>
              <a:t> with </a:t>
            </a:r>
            <a:r>
              <a:rPr lang="en-US" b="1" dirty="0">
                <a:solidFill>
                  <a:schemeClr val="accent2"/>
                </a:solidFill>
              </a:rPr>
              <a:t>symmetric key</a:t>
            </a:r>
            <a:r>
              <a:rPr lang="en-US" dirty="0"/>
              <a:t> </a:t>
            </a:r>
            <a:r>
              <a:rPr lang="en-US" dirty="0">
                <a:latin typeface="Times-Roman" charset="0"/>
              </a:rPr>
              <a:t>K</a:t>
            </a:r>
          </a:p>
          <a:p>
            <a:pPr lvl="1" eaLnBrk="1" hangingPunct="1">
              <a:lnSpc>
                <a:spcPct val="90000"/>
              </a:lnSpc>
              <a:spcAft>
                <a:spcPts val="0"/>
              </a:spcAft>
              <a:buFontTx/>
              <a:buNone/>
            </a:pPr>
            <a:r>
              <a:rPr lang="en-US" dirty="0">
                <a:latin typeface="Times-Roman" charset="0"/>
              </a:rPr>
              <a:t>		P = D(C,K)</a:t>
            </a: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0A0123D-BE03-0C4F-8D69-2541DAE3FAB8}" type="slidenum">
              <a:rPr lang="en-US" smtClean="0">
                <a:latin typeface="Times New Roman" charset="0"/>
              </a:rPr>
              <a:pPr/>
              <a:t>157</a:t>
            </a:fld>
            <a:endParaRPr lang="en-US" smtClean="0">
              <a:latin typeface="Times New Roman" charset="0"/>
            </a:endParaRPr>
          </a:p>
        </p:txBody>
      </p:sp>
      <p:sp>
        <p:nvSpPr>
          <p:cNvPr id="173059" name="Rectangle 2"/>
          <p:cNvSpPr>
            <a:spLocks noGrp="1" noChangeArrowheads="1"/>
          </p:cNvSpPr>
          <p:nvPr>
            <p:ph type="title"/>
          </p:nvPr>
        </p:nvSpPr>
        <p:spPr>
          <a:xfrm>
            <a:off x="685800" y="304800"/>
            <a:ext cx="7772400" cy="1143000"/>
          </a:xfrm>
        </p:spPr>
        <p:txBody>
          <a:bodyPr/>
          <a:lstStyle/>
          <a:p>
            <a:pPr eaLnBrk="1" hangingPunct="1"/>
            <a:r>
              <a:rPr lang="en-US" sz="4000"/>
              <a:t>Real World Confidentiality</a:t>
            </a:r>
          </a:p>
        </p:txBody>
      </p:sp>
      <p:sp>
        <p:nvSpPr>
          <p:cNvPr id="173060" name="Rectangle 3"/>
          <p:cNvSpPr>
            <a:spLocks noGrp="1" noChangeArrowheads="1"/>
          </p:cNvSpPr>
          <p:nvPr>
            <p:ph type="body" idx="1"/>
          </p:nvPr>
        </p:nvSpPr>
        <p:spPr>
          <a:xfrm>
            <a:off x="685800" y="1447800"/>
            <a:ext cx="7848600" cy="1524000"/>
          </a:xfrm>
        </p:spPr>
        <p:txBody>
          <a:bodyPr/>
          <a:lstStyle/>
          <a:p>
            <a:pPr eaLnBrk="1" hangingPunct="1">
              <a:lnSpc>
                <a:spcPct val="90000"/>
              </a:lnSpc>
            </a:pPr>
            <a:r>
              <a:rPr lang="en-US" sz="2800" b="1" dirty="0"/>
              <a:t>Hybrid cryptosystem</a:t>
            </a:r>
          </a:p>
          <a:p>
            <a:pPr lvl="1" eaLnBrk="1" hangingPunct="1">
              <a:lnSpc>
                <a:spcPct val="90000"/>
              </a:lnSpc>
            </a:pPr>
            <a:r>
              <a:rPr lang="en-US" sz="2400" dirty="0"/>
              <a:t>Public key crypto to establish a key</a:t>
            </a:r>
          </a:p>
          <a:p>
            <a:pPr lvl="1" eaLnBrk="1" hangingPunct="1">
              <a:lnSpc>
                <a:spcPct val="90000"/>
              </a:lnSpc>
            </a:pPr>
            <a:r>
              <a:rPr lang="en-US" sz="2400" dirty="0"/>
              <a:t>Symmetric key crypto to encrypt </a:t>
            </a:r>
            <a:r>
              <a:rPr lang="en-US" sz="2400" dirty="0" smtClean="0"/>
              <a:t>data…</a:t>
            </a:r>
          </a:p>
        </p:txBody>
      </p:sp>
      <p:sp>
        <p:nvSpPr>
          <p:cNvPr id="437254" name="Line 6"/>
          <p:cNvSpPr>
            <a:spLocks noChangeShapeType="1"/>
          </p:cNvSpPr>
          <p:nvPr/>
        </p:nvSpPr>
        <p:spPr bwMode="auto">
          <a:xfrm flipV="1">
            <a:off x="2133600" y="36972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37255" name="Line 7"/>
          <p:cNvSpPr>
            <a:spLocks noChangeShapeType="1"/>
          </p:cNvSpPr>
          <p:nvPr/>
        </p:nvSpPr>
        <p:spPr bwMode="auto">
          <a:xfrm flipH="1" flipV="1">
            <a:off x="2057400" y="42052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73063" name="Rectangle 8"/>
          <p:cNvSpPr>
            <a:spLocks noChangeArrowheads="1"/>
          </p:cNvSpPr>
          <p:nvPr/>
        </p:nvSpPr>
        <p:spPr bwMode="auto">
          <a:xfrm>
            <a:off x="990600" y="4740275"/>
            <a:ext cx="900113" cy="517525"/>
          </a:xfrm>
          <a:prstGeom prst="rect">
            <a:avLst/>
          </a:prstGeom>
          <a:noFill/>
          <a:ln w="9525">
            <a:noFill/>
            <a:miter lim="800000"/>
            <a:headEnd/>
            <a:tailEnd/>
          </a:ln>
        </p:spPr>
        <p:txBody>
          <a:bodyPr wrap="none">
            <a:prstTxWarp prst="textNoShape">
              <a:avLst/>
            </a:prstTxWarp>
            <a:spAutoFit/>
          </a:bodyPr>
          <a:lstStyle/>
          <a:p>
            <a:r>
              <a:rPr lang="en-US"/>
              <a:t>Alice</a:t>
            </a:r>
          </a:p>
        </p:txBody>
      </p:sp>
      <p:sp>
        <p:nvSpPr>
          <p:cNvPr id="173064" name="Rectangle 9"/>
          <p:cNvSpPr>
            <a:spLocks noChangeArrowheads="1"/>
          </p:cNvSpPr>
          <p:nvPr/>
        </p:nvSpPr>
        <p:spPr bwMode="auto">
          <a:xfrm>
            <a:off x="7162800" y="4740275"/>
            <a:ext cx="717550" cy="517525"/>
          </a:xfrm>
          <a:prstGeom prst="rect">
            <a:avLst/>
          </a:prstGeom>
          <a:noFill/>
          <a:ln w="9525">
            <a:noFill/>
            <a:miter lim="800000"/>
            <a:headEnd/>
            <a:tailEnd/>
          </a:ln>
        </p:spPr>
        <p:txBody>
          <a:bodyPr wrap="none">
            <a:prstTxWarp prst="textNoShape">
              <a:avLst/>
            </a:prstTxWarp>
            <a:spAutoFit/>
          </a:bodyPr>
          <a:lstStyle/>
          <a:p>
            <a:r>
              <a:rPr lang="en-US"/>
              <a:t>Bob</a:t>
            </a:r>
          </a:p>
        </p:txBody>
      </p:sp>
      <p:sp>
        <p:nvSpPr>
          <p:cNvPr id="437258" name="Rectangle 10"/>
          <p:cNvSpPr>
            <a:spLocks noChangeArrowheads="1"/>
          </p:cNvSpPr>
          <p:nvPr/>
        </p:nvSpPr>
        <p:spPr bwMode="auto">
          <a:xfrm>
            <a:off x="3193291" y="3195935"/>
            <a:ext cx="2369309" cy="461665"/>
          </a:xfrm>
          <a:prstGeom prst="rect">
            <a:avLst/>
          </a:prstGeom>
          <a:noFill/>
          <a:ln w="9525">
            <a:noFill/>
            <a:miter lim="800000"/>
            <a:headEnd/>
            <a:tailEnd/>
          </a:ln>
        </p:spPr>
        <p:txBody>
          <a:bodyPr wrap="none">
            <a:prstTxWarp prst="textNoShape">
              <a:avLst/>
            </a:prstTxWarp>
            <a:spAutoFit/>
          </a:bodyPr>
          <a:lstStyle/>
          <a:p>
            <a:r>
              <a:rPr lang="en-US" dirty="0" smtClean="0">
                <a:latin typeface="Times-Roman" charset="0"/>
              </a:rPr>
              <a:t>I’m Alice, {</a:t>
            </a:r>
            <a:r>
              <a:rPr lang="en-US" dirty="0" err="1">
                <a:latin typeface="Times-Roman" charset="0"/>
              </a:rPr>
              <a:t>K}</a:t>
            </a:r>
            <a:r>
              <a:rPr lang="en-US" baseline="-25000" dirty="0" err="1">
                <a:latin typeface="Times-Roman" charset="0"/>
              </a:rPr>
              <a:t>Bob</a:t>
            </a:r>
            <a:endParaRPr lang="en-US" dirty="0"/>
          </a:p>
        </p:txBody>
      </p:sp>
      <p:sp>
        <p:nvSpPr>
          <p:cNvPr id="437259" name="Rectangle 11"/>
          <p:cNvSpPr>
            <a:spLocks noChangeArrowheads="1"/>
          </p:cNvSpPr>
          <p:nvPr/>
        </p:nvSpPr>
        <p:spPr bwMode="auto">
          <a:xfrm>
            <a:off x="3200400" y="3733800"/>
            <a:ext cx="2405063" cy="457200"/>
          </a:xfrm>
          <a:prstGeom prst="rect">
            <a:avLst/>
          </a:prstGeom>
          <a:noFill/>
          <a:ln w="9525">
            <a:noFill/>
            <a:miter lim="800000"/>
            <a:headEnd/>
            <a:tailEnd/>
          </a:ln>
        </p:spPr>
        <p:txBody>
          <a:bodyPr wrap="none">
            <a:prstTxWarp prst="textNoShape">
              <a:avLst/>
            </a:prstTxWarp>
            <a:spAutoFit/>
          </a:bodyPr>
          <a:lstStyle/>
          <a:p>
            <a:r>
              <a:rPr lang="en-US" dirty="0" err="1">
                <a:latin typeface="Times-Roman" charset="0"/>
              </a:rPr>
              <a:t>E(Bob’s</a:t>
            </a:r>
            <a:r>
              <a:rPr lang="en-US" dirty="0">
                <a:latin typeface="Times-Roman" charset="0"/>
              </a:rPr>
              <a:t> data, K)</a:t>
            </a:r>
            <a:endParaRPr lang="en-US" dirty="0"/>
          </a:p>
        </p:txBody>
      </p:sp>
      <p:sp>
        <p:nvSpPr>
          <p:cNvPr id="437260" name="Line 12"/>
          <p:cNvSpPr>
            <a:spLocks noChangeShapeType="1"/>
          </p:cNvSpPr>
          <p:nvPr/>
        </p:nvSpPr>
        <p:spPr bwMode="auto">
          <a:xfrm flipV="1">
            <a:off x="2133600" y="47640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37261" name="Rectangle 13"/>
          <p:cNvSpPr>
            <a:spLocks noChangeArrowheads="1"/>
          </p:cNvSpPr>
          <p:nvPr/>
        </p:nvSpPr>
        <p:spPr bwMode="auto">
          <a:xfrm>
            <a:off x="3116263" y="4267200"/>
            <a:ext cx="252253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E(Alice’s data, K)</a:t>
            </a:r>
            <a:endParaRPr lang="en-US"/>
          </a:p>
        </p:txBody>
      </p:sp>
      <p:sp>
        <p:nvSpPr>
          <p:cNvPr id="437262" name="Rectangle 14"/>
          <p:cNvSpPr>
            <a:spLocks noChangeArrowheads="1"/>
          </p:cNvSpPr>
          <p:nvPr/>
        </p:nvSpPr>
        <p:spPr bwMode="auto">
          <a:xfrm>
            <a:off x="685800" y="5486400"/>
            <a:ext cx="79248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Can Bob be sure he’s talking to Alice?</a:t>
            </a:r>
          </a:p>
        </p:txBody>
      </p:sp>
      <p:pic>
        <p:nvPicPr>
          <p:cNvPr id="173070" name="Picture 15" descr="alice3Rev.tiff                                                 0010273EMacintosh HD                   BC93A1CC:"/>
          <p:cNvPicPr>
            <a:picLocks noChangeAspect="1" noChangeArrowheads="1"/>
          </p:cNvPicPr>
          <p:nvPr/>
        </p:nvPicPr>
        <p:blipFill>
          <a:blip r:embed="rId4"/>
          <a:srcRect/>
          <a:stretch>
            <a:fillRect/>
          </a:stretch>
        </p:blipFill>
        <p:spPr bwMode="auto">
          <a:xfrm>
            <a:off x="914400" y="3252788"/>
            <a:ext cx="946150" cy="1624012"/>
          </a:xfrm>
          <a:prstGeom prst="rect">
            <a:avLst/>
          </a:prstGeom>
          <a:noFill/>
          <a:ln w="9525">
            <a:noFill/>
            <a:miter lim="800000"/>
            <a:headEnd/>
            <a:tailEnd/>
          </a:ln>
        </p:spPr>
      </p:pic>
      <p:pic>
        <p:nvPicPr>
          <p:cNvPr id="173071" name="Picture 16" descr="rabbit3.tiff                                                   0010273EMacintosh HD                   BC93A1CC:"/>
          <p:cNvPicPr>
            <a:picLocks noChangeAspect="1" noChangeArrowheads="1"/>
          </p:cNvPicPr>
          <p:nvPr/>
        </p:nvPicPr>
        <p:blipFill>
          <a:blip r:embed="rId5"/>
          <a:srcRect/>
          <a:stretch>
            <a:fillRect/>
          </a:stretch>
        </p:blipFill>
        <p:spPr bwMode="auto">
          <a:xfrm>
            <a:off x="7010400" y="3124200"/>
            <a:ext cx="1076325" cy="1665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4372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372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37255"/>
                                        </p:tgtEl>
                                        <p:attrNameLst>
                                          <p:attrName>style.visibility</p:attrName>
                                        </p:attrNameLst>
                                      </p:cBhvr>
                                      <p:to>
                                        <p:strVal val="visible"/>
                                      </p:to>
                                    </p:set>
                                    <p:anim calcmode="lin" valueType="num">
                                      <p:cBhvr additive="base">
                                        <p:cTn id="14" dur="500" fill="hold"/>
                                        <p:tgtEl>
                                          <p:spTgt spid="437255"/>
                                        </p:tgtEl>
                                        <p:attrNameLst>
                                          <p:attrName>ppt_x</p:attrName>
                                        </p:attrNameLst>
                                      </p:cBhvr>
                                      <p:tavLst>
                                        <p:tav tm="0">
                                          <p:val>
                                            <p:strVal val="1+#ppt_w/2"/>
                                          </p:val>
                                        </p:tav>
                                        <p:tav tm="100000">
                                          <p:val>
                                            <p:strVal val="#ppt_x"/>
                                          </p:val>
                                        </p:tav>
                                      </p:tavLst>
                                    </p:anim>
                                    <p:anim calcmode="lin" valueType="num">
                                      <p:cBhvr additive="base">
                                        <p:cTn id="15" dur="500" fill="hold"/>
                                        <p:tgtEl>
                                          <p:spTgt spid="4372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4372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726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Arrow"/>
                                        </p:tgtEl>
                                      </p:cMediaNode>
                                    </p:audio>
                                  </p:sub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4372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5" fill="hold" grpId="0" nodeType="clickEffect">
                                  <p:stCondLst>
                                    <p:cond delay="0"/>
                                  </p:stCondLst>
                                  <p:childTnLst>
                                    <p:set>
                                      <p:cBhvr>
                                        <p:cTn id="29" dur="1" fill="hold">
                                          <p:stCondLst>
                                            <p:cond delay="0"/>
                                          </p:stCondLst>
                                        </p:cTn>
                                        <p:tgtEl>
                                          <p:spTgt spid="437262"/>
                                        </p:tgtEl>
                                        <p:attrNameLst>
                                          <p:attrName>style.visibility</p:attrName>
                                        </p:attrNameLst>
                                      </p:cBhvr>
                                      <p:to>
                                        <p:strVal val="visible"/>
                                      </p:to>
                                    </p:set>
                                    <p:animEffect transition="in" filter="checkerboard(down)">
                                      <p:cBhvr>
                                        <p:cTn id="30" dur="500"/>
                                        <p:tgtEl>
                                          <p:spTgt spid="43726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4" grpId="0" animBg="1"/>
      <p:bldP spid="437255" grpId="0" animBg="1"/>
      <p:bldP spid="437258" grpId="0" autoUpdateAnimBg="0"/>
      <p:bldP spid="437259" grpId="0" autoUpdateAnimBg="0"/>
      <p:bldP spid="437260" grpId="0" animBg="1"/>
      <p:bldP spid="437261" grpId="0" autoUpdateAnimBg="0"/>
      <p:bldP spid="437262" grpId="0"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3A1BBE4-18A6-E941-BA13-F08A9F4C5A9E}" type="slidenum">
              <a:rPr lang="en-US" smtClean="0">
                <a:latin typeface="Times New Roman" charset="0"/>
              </a:rPr>
              <a:pPr/>
              <a:t>158</a:t>
            </a:fld>
            <a:endParaRPr lang="en-US" smtClean="0">
              <a:latin typeface="Times New Roman" charset="0"/>
            </a:endParaRPr>
          </a:p>
        </p:txBody>
      </p:sp>
      <p:sp>
        <p:nvSpPr>
          <p:cNvPr id="174083" name="Rectangle 2"/>
          <p:cNvSpPr>
            <a:spLocks noGrp="1" noChangeArrowheads="1"/>
          </p:cNvSpPr>
          <p:nvPr>
            <p:ph type="title"/>
          </p:nvPr>
        </p:nvSpPr>
        <p:spPr>
          <a:xfrm>
            <a:off x="685800" y="1066800"/>
            <a:ext cx="7772400" cy="1143000"/>
          </a:xfrm>
        </p:spPr>
        <p:txBody>
          <a:bodyPr/>
          <a:lstStyle/>
          <a:p>
            <a:pPr eaLnBrk="1" hangingPunct="1"/>
            <a:r>
              <a:rPr lang="en-US" dirty="0" smtClean="0"/>
              <a:t>Chapter 5: Hash Functions++</a:t>
            </a:r>
          </a:p>
        </p:txBody>
      </p:sp>
      <p:sp>
        <p:nvSpPr>
          <p:cNvPr id="174084" name="TextBox 3"/>
          <p:cNvSpPr txBox="1">
            <a:spLocks noChangeArrowheads="1"/>
          </p:cNvSpPr>
          <p:nvPr/>
        </p:nvSpPr>
        <p:spPr bwMode="auto">
          <a:xfrm>
            <a:off x="306388" y="2592388"/>
            <a:ext cx="8532812" cy="3046412"/>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“I'm sure [my memory] only works one way.” Alice remarked.</a:t>
            </a:r>
          </a:p>
          <a:p>
            <a:pPr algn="r"/>
            <a:r>
              <a:rPr lang="en-US">
                <a:latin typeface="Times New Roman" charset="0"/>
                <a:ea typeface="Times New Roman" charset="0"/>
                <a:cs typeface="Times New Roman" charset="0"/>
              </a:rPr>
              <a:t>“I can't remember things before they happen.”</a:t>
            </a:r>
          </a:p>
          <a:p>
            <a:pPr algn="r"/>
            <a:r>
              <a:rPr lang="en-US">
                <a:latin typeface="Times New Roman" charset="0"/>
                <a:ea typeface="Times New Roman" charset="0"/>
                <a:cs typeface="Times New Roman" charset="0"/>
              </a:rPr>
              <a:t>“It's a poor sort of memory that only works backwards,” </a:t>
            </a:r>
          </a:p>
          <a:p>
            <a:pPr algn="r"/>
            <a:r>
              <a:rPr lang="en-US">
                <a:latin typeface="Times New Roman" charset="0"/>
                <a:ea typeface="Times New Roman" charset="0"/>
                <a:cs typeface="Times New Roman" charset="0"/>
              </a:rPr>
              <a:t>the Queen remarked.</a:t>
            </a:r>
          </a:p>
          <a:p>
            <a:pPr algn="r"/>
            <a:r>
              <a:rPr lang="en-US">
                <a:latin typeface="Times New Roman" charset="0"/>
                <a:ea typeface="Times New Roman" charset="0"/>
                <a:cs typeface="Times New Roman" charset="0"/>
              </a:rPr>
              <a:t>“What sort of things do you remember best?" Alice ventured to ask.</a:t>
            </a:r>
          </a:p>
          <a:p>
            <a:pPr algn="r"/>
            <a:r>
              <a:rPr lang="en-US">
                <a:latin typeface="Times New Roman" charset="0"/>
                <a:ea typeface="Times New Roman" charset="0"/>
                <a:cs typeface="Times New Roman" charset="0"/>
              </a:rPr>
              <a:t>“Oh, things that happened the week after next,"</a:t>
            </a:r>
          </a:p>
          <a:p>
            <a:pPr algn="r"/>
            <a:r>
              <a:rPr lang="en-US">
                <a:latin typeface="Times New Roman" charset="0"/>
                <a:ea typeface="Times New Roman" charset="0"/>
                <a:cs typeface="Times New Roman" charset="0"/>
              </a:rPr>
              <a:t>the Queen replied in a careless tone.</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C4D90E0-7DE7-E64E-951E-C0826D90CB62}" type="slidenum">
              <a:rPr lang="en-US" smtClean="0">
                <a:latin typeface="Times New Roman" charset="0"/>
              </a:rPr>
              <a:pPr/>
              <a:t>159</a:t>
            </a:fld>
            <a:endParaRPr lang="en-US" smtClean="0">
              <a:latin typeface="Times New Roman" charset="0"/>
            </a:endParaRPr>
          </a:p>
        </p:txBody>
      </p:sp>
      <p:sp>
        <p:nvSpPr>
          <p:cNvPr id="175107" name="Rectangle 2"/>
          <p:cNvSpPr>
            <a:spLocks noGrp="1" noChangeArrowheads="1"/>
          </p:cNvSpPr>
          <p:nvPr>
            <p:ph type="title"/>
          </p:nvPr>
        </p:nvSpPr>
        <p:spPr>
          <a:xfrm>
            <a:off x="685800" y="1066800"/>
            <a:ext cx="7772400" cy="1143000"/>
          </a:xfrm>
        </p:spPr>
        <p:txBody>
          <a:bodyPr/>
          <a:lstStyle/>
          <a:p>
            <a:pPr eaLnBrk="1" hangingPunct="1"/>
            <a:r>
              <a:rPr lang="en-US" dirty="0" smtClean="0"/>
              <a:t>Chapter 5: Hash Functions++</a:t>
            </a:r>
          </a:p>
        </p:txBody>
      </p:sp>
      <p:sp>
        <p:nvSpPr>
          <p:cNvPr id="175108" name="TextBox 3"/>
          <p:cNvSpPr txBox="1">
            <a:spLocks noChangeArrowheads="1"/>
          </p:cNvSpPr>
          <p:nvPr/>
        </p:nvSpPr>
        <p:spPr bwMode="auto">
          <a:xfrm>
            <a:off x="-1244600" y="2590800"/>
            <a:ext cx="8636000" cy="267811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A boat, beneath a sunny sky</a:t>
            </a:r>
          </a:p>
          <a:p>
            <a:pPr algn="r"/>
            <a:r>
              <a:rPr lang="en-US">
                <a:latin typeface="Times New Roman" charset="0"/>
                <a:ea typeface="Times New Roman" charset="0"/>
                <a:cs typeface="Times New Roman" charset="0"/>
              </a:rPr>
              <a:t>Lingering onward dreamily</a:t>
            </a:r>
          </a:p>
          <a:p>
            <a:pPr algn="r"/>
            <a:r>
              <a:rPr lang="en-US">
                <a:latin typeface="Times New Roman" charset="0"/>
                <a:ea typeface="Times New Roman" charset="0"/>
                <a:cs typeface="Times New Roman" charset="0"/>
              </a:rPr>
              <a:t>In an evening of July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Children three that nestle near,</a:t>
            </a:r>
          </a:p>
          <a:p>
            <a:pPr algn="r"/>
            <a:r>
              <a:rPr lang="en-US">
                <a:latin typeface="Times New Roman" charset="0"/>
                <a:ea typeface="Times New Roman" charset="0"/>
                <a:cs typeface="Times New Roman" charset="0"/>
              </a:rPr>
              <a:t>Eager eye and willing ear,</a:t>
            </a:r>
          </a:p>
          <a:p>
            <a:pPr algn="r"/>
            <a:r>
              <a:rPr lang="en-US">
                <a:latin typeface="Times New Roman" charset="0"/>
                <a:ea typeface="Times New Roman" charset="0"/>
                <a:cs typeface="Times New Roman" charset="0"/>
              </a:rPr>
              <a:t>...</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Vigenere</a:t>
            </a:r>
            <a:r>
              <a:rPr lang="en-US" dirty="0" smtClean="0"/>
              <a:t> Cipher</a:t>
            </a:r>
            <a:endParaRPr lang="en-US" dirty="0"/>
          </a:p>
        </p:txBody>
      </p:sp>
      <p:sp>
        <p:nvSpPr>
          <p:cNvPr id="3" name="Content Placeholder 2"/>
          <p:cNvSpPr>
            <a:spLocks noGrp="1"/>
          </p:cNvSpPr>
          <p:nvPr>
            <p:ph idx="1"/>
          </p:nvPr>
        </p:nvSpPr>
        <p:spPr>
          <a:xfrm>
            <a:off x="609600" y="1828800"/>
            <a:ext cx="8077200" cy="4038600"/>
          </a:xfrm>
        </p:spPr>
        <p:txBody>
          <a:bodyPr/>
          <a:lstStyle/>
          <a:p>
            <a:r>
              <a:rPr lang="en-US" dirty="0" smtClean="0"/>
              <a:t>Simple substitution is </a:t>
            </a:r>
            <a:r>
              <a:rPr lang="en-US" b="1" i="1" dirty="0" err="1" smtClean="0"/>
              <a:t>monoalphabetic</a:t>
            </a:r>
            <a:r>
              <a:rPr lang="en-US" dirty="0" smtClean="0"/>
              <a:t>  </a:t>
            </a:r>
          </a:p>
          <a:p>
            <a:r>
              <a:rPr lang="en-US" dirty="0" err="1" smtClean="0"/>
              <a:t>Vigenere</a:t>
            </a:r>
            <a:r>
              <a:rPr lang="en-US" dirty="0" smtClean="0"/>
              <a:t> cipher is simple example of a </a:t>
            </a:r>
            <a:r>
              <a:rPr lang="en-US" b="1" i="1" dirty="0" smtClean="0"/>
              <a:t>polyalphabetic</a:t>
            </a:r>
            <a:r>
              <a:rPr lang="en-US" dirty="0" smtClean="0"/>
              <a:t> substitution</a:t>
            </a:r>
          </a:p>
          <a:p>
            <a:pPr lvl="1"/>
            <a:r>
              <a:rPr lang="en-US" dirty="0" smtClean="0"/>
              <a:t>Caesars ciphers, based on a keyword</a:t>
            </a:r>
          </a:p>
          <a:p>
            <a:r>
              <a:rPr lang="en-US" dirty="0" smtClean="0"/>
              <a:t>For example, keyword </a:t>
            </a:r>
            <a:r>
              <a:rPr lang="en-US" dirty="0" smtClean="0">
                <a:latin typeface="Arial"/>
                <a:cs typeface="Arial"/>
              </a:rPr>
              <a:t>CAT</a:t>
            </a:r>
            <a:r>
              <a:rPr lang="en-US" dirty="0" smtClean="0"/>
              <a:t> indicates shift by </a:t>
            </a:r>
            <a:r>
              <a:rPr lang="en-US" dirty="0" smtClean="0">
                <a:latin typeface="Arial"/>
                <a:cs typeface="Arial"/>
              </a:rPr>
              <a:t>2</a:t>
            </a:r>
            <a:r>
              <a:rPr lang="en-US" dirty="0" smtClean="0"/>
              <a:t>, shift by </a:t>
            </a:r>
            <a:r>
              <a:rPr lang="en-US" dirty="0" smtClean="0">
                <a:latin typeface="Arial"/>
                <a:cs typeface="Arial"/>
              </a:rPr>
              <a:t>0</a:t>
            </a:r>
            <a:r>
              <a:rPr lang="en-US" dirty="0" smtClean="0"/>
              <a:t>, shift by </a:t>
            </a:r>
            <a:r>
              <a:rPr lang="en-US" dirty="0" smtClean="0">
                <a:latin typeface="Arial"/>
                <a:cs typeface="Arial"/>
              </a:rPr>
              <a:t>19</a:t>
            </a:r>
            <a:r>
              <a:rPr lang="en-US" dirty="0" smtClean="0"/>
              <a:t>   </a:t>
            </a:r>
          </a:p>
          <a:p>
            <a:pPr lvl="1"/>
            <a:r>
              <a:rPr lang="en-US" dirty="0" smtClean="0"/>
              <a:t>Then repeat as needed</a:t>
            </a:r>
            <a:endParaRPr lang="en-US" dirty="0"/>
          </a:p>
        </p:txBody>
      </p:sp>
      <p:sp>
        <p:nvSpPr>
          <p:cNvPr id="4" name="Footer Placeholder 3"/>
          <p:cNvSpPr>
            <a:spLocks noGrp="1"/>
          </p:cNvSpPr>
          <p:nvPr>
            <p:ph type="ftr" sz="quarter" idx="10"/>
          </p:nvPr>
        </p:nvSpPr>
        <p:spPr/>
        <p:txBody>
          <a:bodyPr/>
          <a:lstStyle/>
          <a:p>
            <a:pPr>
              <a:defRPr/>
            </a:pPr>
            <a:r>
              <a:rPr lang="en-US" smtClean="0"/>
              <a:t> Part 1 </a:t>
            </a:r>
            <a:r>
              <a:rPr lang="en-US" smtClean="0">
                <a:sym typeface="Symbol" charset="2"/>
              </a:rPr>
              <a:t></a:t>
            </a:r>
            <a:r>
              <a:rPr lang="en-US" smtClean="0"/>
              <a:t> Cryptography                                                                                                     </a:t>
            </a:r>
            <a:fld id="{AD201B23-E879-9846-A2A9-CED7FCA065EC}" type="slidenum">
              <a:rPr lang="en-US" smtClean="0">
                <a:latin typeface="Times New Roman" charset="0"/>
              </a:rPr>
              <a:pPr>
                <a:defRPr/>
              </a:pPr>
              <a:t>16</a:t>
            </a:fld>
            <a:endParaRPr lang="en-US">
              <a:latin typeface="Times New Roman" charset="0"/>
            </a:endParaRPr>
          </a:p>
        </p:txBody>
      </p:sp>
    </p:spTree>
    <p:extLst>
      <p:ext uri="{BB962C8B-B14F-4D97-AF65-F5344CB8AC3E}">
        <p14:creationId xmlns:p14="http://schemas.microsoft.com/office/powerpoint/2010/main" val="132722091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B8ED059-585D-2744-9EB7-7EEA5C364254}" type="slidenum">
              <a:rPr lang="en-US" smtClean="0">
                <a:latin typeface="Times New Roman" charset="0"/>
              </a:rPr>
              <a:pPr/>
              <a:t>160</a:t>
            </a:fld>
            <a:endParaRPr lang="en-US" smtClean="0">
              <a:latin typeface="Times New Roman" charset="0"/>
            </a:endParaRPr>
          </a:p>
        </p:txBody>
      </p:sp>
      <p:sp>
        <p:nvSpPr>
          <p:cNvPr id="176131" name="Rectangle 2"/>
          <p:cNvSpPr>
            <a:spLocks noGrp="1" noChangeArrowheads="1"/>
          </p:cNvSpPr>
          <p:nvPr>
            <p:ph type="title"/>
          </p:nvPr>
        </p:nvSpPr>
        <p:spPr>
          <a:xfrm>
            <a:off x="685800" y="457200"/>
            <a:ext cx="7772400" cy="1143000"/>
          </a:xfrm>
        </p:spPr>
        <p:txBody>
          <a:bodyPr/>
          <a:lstStyle/>
          <a:p>
            <a:pPr eaLnBrk="1" hangingPunct="1"/>
            <a:r>
              <a:rPr lang="en-US"/>
              <a:t>Hash Function Motivation</a:t>
            </a:r>
          </a:p>
        </p:txBody>
      </p:sp>
      <p:sp>
        <p:nvSpPr>
          <p:cNvPr id="14233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Suppose Alice signs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a:latin typeface="Times-Roman" charset="0"/>
              </a:rPr>
              <a:t>M = {</a:t>
            </a:r>
            <a:r>
              <a:rPr lang="en-US" sz="2400" dirty="0" err="1">
                <a:latin typeface="Times-Roman" charset="0"/>
              </a:rPr>
              <a:t>S}</a:t>
            </a:r>
            <a:r>
              <a:rPr lang="en-US" sz="2400" baseline="-25000" dirty="0" err="1">
                <a:latin typeface="Times-Roman" charset="0"/>
              </a:rPr>
              <a:t>Alice</a:t>
            </a:r>
            <a:endParaRPr lang="en-US" sz="2400" dirty="0" smtClean="0"/>
          </a:p>
          <a:p>
            <a:pPr lvl="1" eaLnBrk="1" hangingPunct="1">
              <a:lnSpc>
                <a:spcPct val="90000"/>
              </a:lnSpc>
              <a:spcAft>
                <a:spcPts val="600"/>
              </a:spcAft>
            </a:pPr>
            <a:r>
              <a:rPr lang="en-US" sz="2400" dirty="0" smtClean="0"/>
              <a:t>Can Alice </a:t>
            </a:r>
            <a:r>
              <a:rPr lang="en-US" sz="2400" dirty="0"/>
              <a:t>just send </a:t>
            </a:r>
            <a:r>
              <a:rPr lang="en-US" sz="2400" dirty="0">
                <a:latin typeface="Times-Roman" charset="0"/>
              </a:rPr>
              <a:t>S</a:t>
            </a:r>
            <a:r>
              <a:rPr lang="en-US" sz="2400" dirty="0"/>
              <a:t>?</a:t>
            </a:r>
          </a:p>
          <a:p>
            <a:pPr eaLnBrk="1" hangingPunct="1">
              <a:lnSpc>
                <a:spcPct val="90000"/>
              </a:lnSpc>
              <a:spcAft>
                <a:spcPts val="600"/>
              </a:spcAft>
            </a:pPr>
            <a:r>
              <a:rPr lang="en-US" sz="2800" dirty="0"/>
              <a:t>If </a:t>
            </a:r>
            <a:r>
              <a:rPr lang="en-US" sz="2800" dirty="0">
                <a:latin typeface="Times-Roman" charset="0"/>
              </a:rPr>
              <a:t>M</a:t>
            </a:r>
            <a:r>
              <a:rPr lang="en-US" sz="2800" dirty="0"/>
              <a:t> is big, </a:t>
            </a:r>
            <a:r>
              <a:rPr lang="en-US" sz="2800" dirty="0">
                <a:latin typeface="Times-Roman" charset="0"/>
              </a:rPr>
              <a:t>[</a:t>
            </a:r>
            <a:r>
              <a:rPr lang="en-US" sz="2800" dirty="0" err="1">
                <a:latin typeface="Times-Roman" charset="0"/>
              </a:rPr>
              <a:t>M]</a:t>
            </a:r>
            <a:r>
              <a:rPr lang="en-US" sz="2800" baseline="-25000" dirty="0" err="1">
                <a:latin typeface="Times-Roman" charset="0"/>
              </a:rPr>
              <a:t>Alice</a:t>
            </a:r>
            <a:r>
              <a:rPr lang="en-US" sz="2800" dirty="0"/>
              <a:t> costly to </a:t>
            </a:r>
            <a:r>
              <a:rPr lang="en-US" sz="2800" b="1" i="1" dirty="0" smtClean="0">
                <a:solidFill>
                  <a:schemeClr val="accent2"/>
                </a:solidFill>
              </a:rPr>
              <a:t>compute</a:t>
            </a:r>
            <a:r>
              <a:rPr lang="en-US" sz="2800" dirty="0" smtClean="0"/>
              <a:t> &amp; </a:t>
            </a:r>
            <a:r>
              <a:rPr lang="en-US" sz="2800" b="1" i="1" dirty="0">
                <a:solidFill>
                  <a:schemeClr val="accent2"/>
                </a:solidFill>
              </a:rPr>
              <a:t>send</a:t>
            </a:r>
          </a:p>
          <a:p>
            <a:pPr eaLnBrk="1" hangingPunct="1">
              <a:lnSpc>
                <a:spcPct val="90000"/>
              </a:lnSpc>
              <a:spcAft>
                <a:spcPts val="600"/>
              </a:spcAft>
            </a:pPr>
            <a:r>
              <a:rPr lang="en-US" sz="2800" dirty="0"/>
              <a:t>Suppose instead, Alice signs </a:t>
            </a:r>
            <a:r>
              <a:rPr lang="en-US" sz="2800" dirty="0" err="1">
                <a:latin typeface="Times-Roman" charset="0"/>
              </a:rPr>
              <a:t>h(M</a:t>
            </a:r>
            <a:r>
              <a:rPr lang="en-US" sz="2800" dirty="0">
                <a:latin typeface="Times-Roman" charset="0"/>
              </a:rPr>
              <a:t>)</a:t>
            </a:r>
            <a:r>
              <a:rPr lang="en-US" sz="2800" dirty="0"/>
              <a:t>, where </a:t>
            </a:r>
            <a:r>
              <a:rPr lang="en-US" sz="2800" dirty="0" err="1">
                <a:latin typeface="Times-Roman" charset="0"/>
              </a:rPr>
              <a:t>h(M</a:t>
            </a:r>
            <a:r>
              <a:rPr lang="en-US" sz="2800" dirty="0">
                <a:latin typeface="Times-Roman" charset="0"/>
              </a:rPr>
              <a:t>)</a:t>
            </a:r>
            <a:r>
              <a:rPr lang="en-US" sz="2800" dirty="0"/>
              <a:t> is</a:t>
            </a:r>
            <a:r>
              <a:rPr lang="en-US" sz="2800" dirty="0" smtClean="0"/>
              <a:t> a much </a:t>
            </a:r>
            <a:r>
              <a:rPr lang="en-US" sz="2800" dirty="0"/>
              <a:t>smaller</a:t>
            </a:r>
            <a:r>
              <a:rPr lang="en-US" sz="2800" dirty="0" smtClean="0"/>
              <a:t> “fingerprint” of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box(out)">
                                      <p:cBhvr>
                                        <p:cTn id="7" dur="500"/>
                                        <p:tgtEl>
                                          <p:spTgt spid="142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box(out)">
                                      <p:cBhvr>
                                        <p:cTn id="12" dur="500"/>
                                        <p:tgtEl>
                                          <p:spTgt spid="1423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box(out)">
                                      <p:cBhvr>
                                        <p:cTn id="17" dur="500"/>
                                        <p:tgtEl>
                                          <p:spTgt spid="1423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box(out)">
                                      <p:cBhvr>
                                        <p:cTn id="22" dur="500"/>
                                        <p:tgtEl>
                                          <p:spTgt spid="1423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box(out)">
                                      <p:cBhvr>
                                        <p:cTn id="27" dur="500"/>
                                        <p:tgtEl>
                                          <p:spTgt spid="1423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box(out)">
                                      <p:cBhvr>
                                        <p:cTn id="32" dur="500"/>
                                        <p:tgtEl>
                                          <p:spTgt spid="1423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42339">
                                            <p:txEl>
                                              <p:pRg st="6" end="6"/>
                                            </p:txEl>
                                          </p:spTgt>
                                        </p:tgtEl>
                                        <p:attrNameLst>
                                          <p:attrName>style.visibility</p:attrName>
                                        </p:attrNameLst>
                                      </p:cBhvr>
                                      <p:to>
                                        <p:strVal val="visible"/>
                                      </p:to>
                                    </p:set>
                                    <p:animEffect transition="in" filter="box(out)">
                                      <p:cBhvr>
                                        <p:cTn id="37" dur="500"/>
                                        <p:tgtEl>
                                          <p:spTgt spid="1423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42339">
                                            <p:txEl>
                                              <p:pRg st="7" end="7"/>
                                            </p:txEl>
                                          </p:spTgt>
                                        </p:tgtEl>
                                        <p:attrNameLst>
                                          <p:attrName>style.visibility</p:attrName>
                                        </p:attrNameLst>
                                      </p:cBhvr>
                                      <p:to>
                                        <p:strVal val="visible"/>
                                      </p:to>
                                    </p:set>
                                    <p:animEffect transition="in" filter="box(out)">
                                      <p:cBhvr>
                                        <p:cTn id="42" dur="500"/>
                                        <p:tgtEl>
                                          <p:spTgt spid="1423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BE5D739-E4C0-8B42-9E77-6AC2A893784D}" type="slidenum">
              <a:rPr lang="en-US" smtClean="0">
                <a:latin typeface="Times New Roman" charset="0"/>
              </a:rPr>
              <a:pPr/>
              <a:t>161</a:t>
            </a:fld>
            <a:endParaRPr lang="en-US" smtClean="0">
              <a:latin typeface="Times New Roman" charset="0"/>
            </a:endParaRPr>
          </a:p>
        </p:txBody>
      </p:sp>
      <p:sp>
        <p:nvSpPr>
          <p:cNvPr id="177155" name="Rectangle 2"/>
          <p:cNvSpPr>
            <a:spLocks noGrp="1" noChangeArrowheads="1"/>
          </p:cNvSpPr>
          <p:nvPr>
            <p:ph type="title"/>
          </p:nvPr>
        </p:nvSpPr>
        <p:spPr>
          <a:xfrm>
            <a:off x="685800" y="457200"/>
            <a:ext cx="7772400" cy="1143000"/>
          </a:xfrm>
        </p:spPr>
        <p:txBody>
          <a:bodyPr/>
          <a:lstStyle/>
          <a:p>
            <a:pPr eaLnBrk="1" hangingPunct="1"/>
            <a:r>
              <a:rPr lang="en-US"/>
              <a:t>Hash Function Motivation</a:t>
            </a:r>
          </a:p>
        </p:txBody>
      </p:sp>
      <p:sp>
        <p:nvSpPr>
          <p:cNvPr id="52121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So, Alice signs </a:t>
            </a:r>
            <a:r>
              <a:rPr lang="en-US" sz="2800" dirty="0" err="1">
                <a:latin typeface="Times-Roman" charset="0"/>
              </a:rPr>
              <a:t>h(M</a:t>
            </a:r>
            <a:r>
              <a:rPr lang="en-US" sz="2800" dirty="0">
                <a:latin typeface="Times-Roman" charset="0"/>
              </a:rPr>
              <a:t>)</a:t>
            </a:r>
            <a:r>
              <a:rPr lang="en-US" sz="2800" dirty="0" smtClean="0"/>
              <a:t> </a:t>
            </a:r>
          </a:p>
          <a:p>
            <a:pPr lvl="1" eaLnBrk="1" hangingPunct="1">
              <a:lnSpc>
                <a:spcPct val="90000"/>
              </a:lnSpc>
              <a:spcAft>
                <a:spcPts val="600"/>
              </a:spcAft>
            </a:pPr>
            <a:r>
              <a:rPr lang="en-US" sz="2400" dirty="0"/>
              <a:t>That is, Alice computes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a:t>
            </a:r>
          </a:p>
          <a:p>
            <a:pPr lvl="1" eaLnBrk="1" hangingPunct="1">
              <a:lnSpc>
                <a:spcPct val="90000"/>
              </a:lnSpc>
              <a:spcAft>
                <a:spcPts val="600"/>
              </a:spcAft>
            </a:pPr>
            <a:r>
              <a:rPr lang="en-US" sz="2400" dirty="0"/>
              <a:t>Alice then sends </a:t>
            </a:r>
            <a:r>
              <a:rPr lang="en-US" sz="2400" dirty="0">
                <a:latin typeface="Times-Roman" charset="0"/>
              </a:rPr>
              <a:t>(M,</a:t>
            </a:r>
            <a:r>
              <a:rPr lang="en-US" sz="2400" baseline="-25000" dirty="0">
                <a:latin typeface="Times-Roman" charset="0"/>
              </a:rPr>
              <a:t> </a:t>
            </a:r>
            <a:r>
              <a:rPr lang="en-US" sz="2400" dirty="0">
                <a:latin typeface="Times-Roman" charset="0"/>
              </a:rPr>
              <a:t>S) </a:t>
            </a:r>
            <a:r>
              <a:rPr lang="en-US" sz="2400" dirty="0"/>
              <a:t>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a:p>
            <a:pPr eaLnBrk="1" hangingPunct="1">
              <a:lnSpc>
                <a:spcPct val="90000"/>
              </a:lnSpc>
              <a:spcAft>
                <a:spcPts val="600"/>
              </a:spcAft>
            </a:pPr>
            <a:r>
              <a:rPr lang="en-US" sz="2800" dirty="0"/>
              <a:t>What properties must </a:t>
            </a:r>
            <a:r>
              <a:rPr lang="en-US" sz="2800" dirty="0" err="1">
                <a:latin typeface="Times-Roman" charset="0"/>
              </a:rPr>
              <a:t>h(M</a:t>
            </a:r>
            <a:r>
              <a:rPr lang="en-US" sz="2800" dirty="0">
                <a:latin typeface="Times-Roman" charset="0"/>
              </a:rPr>
              <a:t>)</a:t>
            </a:r>
            <a:r>
              <a:rPr lang="en-US" sz="2800" dirty="0"/>
              <a:t> satisfy?</a:t>
            </a:r>
          </a:p>
          <a:p>
            <a:pPr lvl="1" eaLnBrk="1" hangingPunct="1">
              <a:lnSpc>
                <a:spcPct val="90000"/>
              </a:lnSpc>
              <a:spcAft>
                <a:spcPts val="600"/>
              </a:spcAft>
            </a:pPr>
            <a:r>
              <a:rPr lang="en-US" sz="2400" dirty="0"/>
              <a:t>Suppose Trudy finds </a:t>
            </a:r>
            <a:r>
              <a:rPr lang="en-US" sz="2400" b="1" dirty="0">
                <a:solidFill>
                  <a:srgbClr val="FF0000"/>
                </a:solidFill>
                <a:latin typeface="Times-Roman" charset="0"/>
              </a:rPr>
              <a:t>M’</a:t>
            </a:r>
            <a:r>
              <a:rPr lang="en-US" sz="2400" dirty="0"/>
              <a:t> so that </a:t>
            </a:r>
            <a:r>
              <a:rPr lang="en-US" sz="2400" dirty="0" err="1">
                <a:latin typeface="Times-Roman" charset="0"/>
              </a:rPr>
              <a:t>h(M</a:t>
            </a:r>
            <a:r>
              <a:rPr lang="en-US" sz="2400" dirty="0">
                <a:latin typeface="Times-Roman" charset="0"/>
              </a:rPr>
              <a:t>) = </a:t>
            </a:r>
            <a:r>
              <a:rPr lang="en-US" sz="2400" dirty="0" err="1">
                <a:latin typeface="Times-Roman" charset="0"/>
              </a:rPr>
              <a:t>h(</a:t>
            </a:r>
            <a:r>
              <a:rPr lang="en-US" sz="2400" b="1" dirty="0" err="1">
                <a:solidFill>
                  <a:srgbClr val="FF0000"/>
                </a:solidFill>
                <a:latin typeface="Times-Roman" charset="0"/>
              </a:rPr>
              <a:t>M</a:t>
            </a:r>
            <a:r>
              <a:rPr lang="en-US" sz="2400" b="1" dirty="0">
                <a:solidFill>
                  <a:srgbClr val="FF0000"/>
                </a:solidFill>
                <a:latin typeface="Times-Roman" charset="0"/>
              </a:rPr>
              <a:t>’</a:t>
            </a:r>
            <a:r>
              <a:rPr lang="en-US" sz="2400" dirty="0">
                <a:latin typeface="Times-Roman" charset="0"/>
              </a:rPr>
              <a:t>)</a:t>
            </a:r>
            <a:endParaRPr lang="en-US" sz="2400" dirty="0" smtClean="0"/>
          </a:p>
          <a:p>
            <a:pPr lvl="1" eaLnBrk="1" hangingPunct="1">
              <a:lnSpc>
                <a:spcPct val="90000"/>
              </a:lnSpc>
              <a:spcAft>
                <a:spcPts val="600"/>
              </a:spcAft>
            </a:pPr>
            <a:r>
              <a:rPr lang="en-US" sz="2400" dirty="0" smtClean="0"/>
              <a:t>Then </a:t>
            </a:r>
            <a:r>
              <a:rPr lang="en-US" sz="2400" dirty="0"/>
              <a:t>Trudy</a:t>
            </a:r>
            <a:r>
              <a:rPr lang="en-US" sz="2400" dirty="0" smtClean="0"/>
              <a:t> can replace </a:t>
            </a:r>
            <a:r>
              <a:rPr lang="en-US" sz="2400" dirty="0">
                <a:latin typeface="Times-Roman" charset="0"/>
              </a:rPr>
              <a:t>(M, S)</a:t>
            </a:r>
            <a:r>
              <a:rPr lang="en-US" sz="2400" dirty="0"/>
              <a:t> with </a:t>
            </a:r>
            <a:r>
              <a:rPr lang="en-US" sz="2400" dirty="0">
                <a:latin typeface="Times-Roman" charset="0"/>
              </a:rPr>
              <a:t>(</a:t>
            </a:r>
            <a:r>
              <a:rPr lang="en-US" sz="2400" b="1" dirty="0">
                <a:solidFill>
                  <a:srgbClr val="FF0000"/>
                </a:solidFill>
                <a:latin typeface="Times-Roman" charset="0"/>
              </a:rPr>
              <a:t>M’</a:t>
            </a:r>
            <a:r>
              <a:rPr lang="en-US" sz="2400" dirty="0">
                <a:latin typeface="Times-Roman" charset="0"/>
              </a:rPr>
              <a:t>, S)</a:t>
            </a:r>
            <a:r>
              <a:rPr lang="en-US" sz="2400" dirty="0"/>
              <a:t> </a:t>
            </a:r>
          </a:p>
          <a:p>
            <a:pPr eaLnBrk="1" hangingPunct="1">
              <a:lnSpc>
                <a:spcPct val="90000"/>
              </a:lnSpc>
              <a:spcAft>
                <a:spcPts val="600"/>
              </a:spcAft>
            </a:pPr>
            <a:r>
              <a:rPr lang="en-US" sz="2800" dirty="0"/>
              <a:t>Does Bob detect this tampering?</a:t>
            </a:r>
          </a:p>
          <a:p>
            <a:pPr lvl="1" eaLnBrk="1" hangingPunct="1">
              <a:lnSpc>
                <a:spcPct val="90000"/>
              </a:lnSpc>
              <a:spcAft>
                <a:spcPts val="600"/>
              </a:spcAft>
            </a:pPr>
            <a:r>
              <a:rPr lang="en-US" sz="2400" dirty="0"/>
              <a:t>No, since </a:t>
            </a:r>
            <a:r>
              <a:rPr lang="en-US" sz="2400" dirty="0" err="1">
                <a:latin typeface="Times-Roman" charset="0"/>
              </a:rPr>
              <a:t>h(</a:t>
            </a:r>
            <a:r>
              <a:rPr lang="en-US" sz="2400" b="1" dirty="0" err="1">
                <a:solidFill>
                  <a:srgbClr val="FF0000"/>
                </a:solidFill>
                <a:latin typeface="Times-Roman" charset="0"/>
              </a:rPr>
              <a:t>M</a:t>
            </a:r>
            <a:r>
              <a:rPr lang="en-US" sz="2400" b="1" dirty="0">
                <a:solidFill>
                  <a:srgbClr val="FF0000"/>
                </a:solidFill>
                <a:latin typeface="Times-Roman" charset="0"/>
              </a:rPr>
              <a:t>’</a:t>
            </a:r>
            <a:r>
              <a:rPr lang="en-US" sz="2400" dirty="0">
                <a:latin typeface="Times-Roman" charset="0"/>
              </a:rPr>
              <a:t>) =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r>
              <a:rPr lang="en-US" sz="2400" dirty="0">
                <a:latin typeface="Times-Roman" charset="0"/>
              </a:rPr>
              <a:t> </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box(out)">
                                      <p:cBhvr>
                                        <p:cTn id="7" dur="500"/>
                                        <p:tgtEl>
                                          <p:spTgt spid="521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1219">
                                            <p:txEl>
                                              <p:pRg st="1" end="1"/>
                                            </p:txEl>
                                          </p:spTgt>
                                        </p:tgtEl>
                                        <p:attrNameLst>
                                          <p:attrName>style.visibility</p:attrName>
                                        </p:attrNameLst>
                                      </p:cBhvr>
                                      <p:to>
                                        <p:strVal val="visible"/>
                                      </p:to>
                                    </p:set>
                                    <p:animEffect transition="in" filter="box(out)">
                                      <p:cBhvr>
                                        <p:cTn id="12" dur="500"/>
                                        <p:tgtEl>
                                          <p:spTgt spid="521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1219">
                                            <p:txEl>
                                              <p:pRg st="2" end="2"/>
                                            </p:txEl>
                                          </p:spTgt>
                                        </p:tgtEl>
                                        <p:attrNameLst>
                                          <p:attrName>style.visibility</p:attrName>
                                        </p:attrNameLst>
                                      </p:cBhvr>
                                      <p:to>
                                        <p:strVal val="visible"/>
                                      </p:to>
                                    </p:set>
                                    <p:animEffect transition="in" filter="box(out)">
                                      <p:cBhvr>
                                        <p:cTn id="17" dur="500"/>
                                        <p:tgtEl>
                                          <p:spTgt spid="521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21219">
                                            <p:txEl>
                                              <p:pRg st="3" end="3"/>
                                            </p:txEl>
                                          </p:spTgt>
                                        </p:tgtEl>
                                        <p:attrNameLst>
                                          <p:attrName>style.visibility</p:attrName>
                                        </p:attrNameLst>
                                      </p:cBhvr>
                                      <p:to>
                                        <p:strVal val="visible"/>
                                      </p:to>
                                    </p:set>
                                    <p:animEffect transition="in" filter="box(out)">
                                      <p:cBhvr>
                                        <p:cTn id="22" dur="500"/>
                                        <p:tgtEl>
                                          <p:spTgt spid="521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21219">
                                            <p:txEl>
                                              <p:pRg st="4" end="4"/>
                                            </p:txEl>
                                          </p:spTgt>
                                        </p:tgtEl>
                                        <p:attrNameLst>
                                          <p:attrName>style.visibility</p:attrName>
                                        </p:attrNameLst>
                                      </p:cBhvr>
                                      <p:to>
                                        <p:strVal val="visible"/>
                                      </p:to>
                                    </p:set>
                                    <p:animEffect transition="in" filter="box(out)">
                                      <p:cBhvr>
                                        <p:cTn id="27" dur="500"/>
                                        <p:tgtEl>
                                          <p:spTgt spid="521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21219">
                                            <p:txEl>
                                              <p:pRg st="5" end="5"/>
                                            </p:txEl>
                                          </p:spTgt>
                                        </p:tgtEl>
                                        <p:attrNameLst>
                                          <p:attrName>style.visibility</p:attrName>
                                        </p:attrNameLst>
                                      </p:cBhvr>
                                      <p:to>
                                        <p:strVal val="visible"/>
                                      </p:to>
                                    </p:set>
                                    <p:animEffect transition="in" filter="box(out)">
                                      <p:cBhvr>
                                        <p:cTn id="32" dur="500"/>
                                        <p:tgtEl>
                                          <p:spTgt spid="521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21219">
                                            <p:txEl>
                                              <p:pRg st="6" end="6"/>
                                            </p:txEl>
                                          </p:spTgt>
                                        </p:tgtEl>
                                        <p:attrNameLst>
                                          <p:attrName>style.visibility</p:attrName>
                                        </p:attrNameLst>
                                      </p:cBhvr>
                                      <p:to>
                                        <p:strVal val="visible"/>
                                      </p:to>
                                    </p:set>
                                    <p:animEffect transition="in" filter="box(out)">
                                      <p:cBhvr>
                                        <p:cTn id="37" dur="500"/>
                                        <p:tgtEl>
                                          <p:spTgt spid="52121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21219">
                                            <p:txEl>
                                              <p:pRg st="7" end="7"/>
                                            </p:txEl>
                                          </p:spTgt>
                                        </p:tgtEl>
                                        <p:attrNameLst>
                                          <p:attrName>style.visibility</p:attrName>
                                        </p:attrNameLst>
                                      </p:cBhvr>
                                      <p:to>
                                        <p:strVal val="visible"/>
                                      </p:to>
                                    </p:set>
                                    <p:animEffect transition="in" filter="box(out)">
                                      <p:cBhvr>
                                        <p:cTn id="42" dur="500"/>
                                        <p:tgtEl>
                                          <p:spTgt spid="52121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21219">
                                            <p:txEl>
                                              <p:pRg st="8" end="8"/>
                                            </p:txEl>
                                          </p:spTgt>
                                        </p:tgtEl>
                                        <p:attrNameLst>
                                          <p:attrName>style.visibility</p:attrName>
                                        </p:attrNameLst>
                                      </p:cBhvr>
                                      <p:to>
                                        <p:strVal val="visible"/>
                                      </p:to>
                                    </p:set>
                                    <p:animEffect transition="in" filter="box(out)">
                                      <p:cBhvr>
                                        <p:cTn id="47" dur="500"/>
                                        <p:tgtEl>
                                          <p:spTgt spid="52121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bldLvl="2"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C94C5F-0AD5-724D-A304-C68B5634528D}" type="slidenum">
              <a:rPr lang="en-US" smtClean="0">
                <a:latin typeface="Times New Roman" charset="0"/>
              </a:rPr>
              <a:pPr/>
              <a:t>162</a:t>
            </a:fld>
            <a:endParaRPr lang="en-US" smtClean="0">
              <a:latin typeface="Times New Roman" charset="0"/>
            </a:endParaRPr>
          </a:p>
        </p:txBody>
      </p:sp>
      <p:sp>
        <p:nvSpPr>
          <p:cNvPr id="178179" name="Rectangle 2"/>
          <p:cNvSpPr>
            <a:spLocks noGrp="1" noChangeArrowheads="1"/>
          </p:cNvSpPr>
          <p:nvPr>
            <p:ph type="title"/>
          </p:nvPr>
        </p:nvSpPr>
        <p:spPr>
          <a:xfrm>
            <a:off x="685800" y="381000"/>
            <a:ext cx="7772400" cy="1143000"/>
          </a:xfrm>
        </p:spPr>
        <p:txBody>
          <a:bodyPr/>
          <a:lstStyle/>
          <a:p>
            <a:pPr eaLnBrk="1" hangingPunct="1"/>
            <a:r>
              <a:rPr lang="en-US"/>
              <a:t>Crypto Hash Function</a:t>
            </a:r>
          </a:p>
        </p:txBody>
      </p:sp>
      <p:sp>
        <p:nvSpPr>
          <p:cNvPr id="141315" name="Rectangle 3"/>
          <p:cNvSpPr>
            <a:spLocks noGrp="1" noChangeArrowheads="1"/>
          </p:cNvSpPr>
          <p:nvPr>
            <p:ph type="body" idx="1"/>
          </p:nvPr>
        </p:nvSpPr>
        <p:spPr>
          <a:xfrm>
            <a:off x="685800" y="1676400"/>
            <a:ext cx="7848600" cy="4343400"/>
          </a:xfrm>
        </p:spPr>
        <p:txBody>
          <a:bodyPr/>
          <a:lstStyle/>
          <a:p>
            <a:pPr eaLnBrk="1" hangingPunct="1">
              <a:lnSpc>
                <a:spcPct val="90000"/>
              </a:lnSpc>
              <a:spcAft>
                <a:spcPts val="600"/>
              </a:spcAft>
            </a:pPr>
            <a:r>
              <a:rPr lang="en-US" sz="2800" dirty="0"/>
              <a:t>Crypto hash function </a:t>
            </a:r>
            <a:r>
              <a:rPr lang="en-US" sz="2800" dirty="0" err="1">
                <a:latin typeface="Times-Roman" charset="0"/>
              </a:rPr>
              <a:t>h(x</a:t>
            </a:r>
            <a:r>
              <a:rPr lang="en-US" sz="2800" dirty="0">
                <a:latin typeface="Times-Roman" charset="0"/>
              </a:rPr>
              <a:t>)</a:t>
            </a:r>
            <a:r>
              <a:rPr lang="en-US" sz="2800" dirty="0"/>
              <a:t> must provide</a:t>
            </a:r>
          </a:p>
          <a:p>
            <a:pPr lvl="1" eaLnBrk="1" hangingPunct="1">
              <a:lnSpc>
                <a:spcPct val="90000"/>
              </a:lnSpc>
              <a:spcAft>
                <a:spcPts val="600"/>
              </a:spcAft>
            </a:pPr>
            <a:r>
              <a:rPr lang="en-US" sz="2400" b="1" dirty="0">
                <a:solidFill>
                  <a:schemeClr val="hlink"/>
                </a:solidFill>
              </a:rPr>
              <a:t>Compression</a:t>
            </a:r>
            <a:r>
              <a:rPr lang="en-US" sz="2400" dirty="0"/>
              <a:t> </a:t>
            </a:r>
            <a:r>
              <a:rPr lang="en-US" sz="2400" dirty="0" err="1">
                <a:sym typeface="Symbol" charset="2"/>
              </a:rPr>
              <a:t></a:t>
            </a:r>
            <a:r>
              <a:rPr lang="en-US" sz="2400" dirty="0"/>
              <a:t> output length is small</a:t>
            </a:r>
          </a:p>
          <a:p>
            <a:pPr lvl="1" eaLnBrk="1" hangingPunct="1">
              <a:lnSpc>
                <a:spcPct val="90000"/>
              </a:lnSpc>
              <a:spcAft>
                <a:spcPts val="600"/>
              </a:spcAft>
            </a:pPr>
            <a:r>
              <a:rPr lang="en-US" sz="2400" b="1" dirty="0">
                <a:solidFill>
                  <a:schemeClr val="hlink"/>
                </a:solidFill>
              </a:rPr>
              <a:t>Efficiency</a:t>
            </a:r>
            <a:r>
              <a:rPr lang="en-US" sz="2400" dirty="0"/>
              <a:t> </a:t>
            </a:r>
            <a:r>
              <a:rPr lang="en-US" sz="2400" dirty="0" err="1">
                <a:sym typeface="Symbol" charset="2"/>
              </a:rPr>
              <a:t></a:t>
            </a:r>
            <a:r>
              <a:rPr lang="en-US" sz="2400" dirty="0"/>
              <a:t> </a:t>
            </a:r>
            <a:r>
              <a:rPr lang="en-US" sz="2400" dirty="0" err="1">
                <a:latin typeface="Times-Roman" charset="0"/>
              </a:rPr>
              <a:t>h(x</a:t>
            </a:r>
            <a:r>
              <a:rPr lang="en-US" sz="2400" dirty="0">
                <a:latin typeface="Times-Roman" charset="0"/>
              </a:rPr>
              <a:t>)</a:t>
            </a:r>
            <a:r>
              <a:rPr lang="en-US" sz="2400" dirty="0"/>
              <a:t> easy to </a:t>
            </a:r>
            <a:r>
              <a:rPr lang="en-US" sz="2400" dirty="0" smtClean="0"/>
              <a:t>compute </a:t>
            </a:r>
            <a:r>
              <a:rPr lang="en-US" sz="2400" dirty="0"/>
              <a:t>for any </a:t>
            </a:r>
            <a:r>
              <a:rPr lang="en-US" sz="2400" dirty="0" err="1">
                <a:latin typeface="Times-Roman" charset="0"/>
              </a:rPr>
              <a:t>x</a:t>
            </a:r>
            <a:endParaRPr lang="en-US" sz="2400" dirty="0"/>
          </a:p>
          <a:p>
            <a:pPr lvl="1" eaLnBrk="1" hangingPunct="1">
              <a:lnSpc>
                <a:spcPct val="90000"/>
              </a:lnSpc>
              <a:spcAft>
                <a:spcPts val="600"/>
              </a:spcAft>
            </a:pPr>
            <a:r>
              <a:rPr lang="en-US" sz="2400" b="1" dirty="0">
                <a:solidFill>
                  <a:schemeClr val="hlink"/>
                </a:solidFill>
              </a:rPr>
              <a:t>One-way</a:t>
            </a:r>
            <a:r>
              <a:rPr lang="en-US" sz="2400" dirty="0"/>
              <a:t> </a:t>
            </a:r>
            <a:r>
              <a:rPr lang="en-US" sz="2400" dirty="0" err="1">
                <a:sym typeface="Symbol" charset="2"/>
              </a:rPr>
              <a:t></a:t>
            </a:r>
            <a:r>
              <a:rPr lang="en-US" sz="2400" dirty="0"/>
              <a:t> given a value </a:t>
            </a:r>
            <a:r>
              <a:rPr lang="en-US" sz="2400" dirty="0" err="1">
                <a:latin typeface="Times-Roman" charset="0"/>
              </a:rPr>
              <a:t>y</a:t>
            </a:r>
            <a:r>
              <a:rPr lang="en-US" sz="2400" dirty="0"/>
              <a:t> it is infeasible to find an </a:t>
            </a:r>
            <a:r>
              <a:rPr lang="en-US" sz="2400" dirty="0" err="1">
                <a:latin typeface="Times-Roman" charset="0"/>
              </a:rPr>
              <a:t>x</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y</a:t>
            </a:r>
            <a:endParaRPr lang="en-US" sz="2400" dirty="0"/>
          </a:p>
          <a:p>
            <a:pPr lvl="1" eaLnBrk="1" hangingPunct="1">
              <a:lnSpc>
                <a:spcPct val="90000"/>
              </a:lnSpc>
              <a:spcAft>
                <a:spcPts val="600"/>
              </a:spcAft>
            </a:pPr>
            <a:r>
              <a:rPr lang="en-US" sz="2400" b="1" dirty="0">
                <a:solidFill>
                  <a:schemeClr val="hlink"/>
                </a:solidFill>
              </a:rPr>
              <a:t>Weak collision resistance</a:t>
            </a:r>
            <a:r>
              <a:rPr lang="en-US" sz="2400" dirty="0"/>
              <a:t> </a:t>
            </a:r>
            <a:r>
              <a:rPr lang="en-US" sz="2400" dirty="0" err="1">
                <a:sym typeface="Symbol" charset="2"/>
              </a:rPr>
              <a:t></a:t>
            </a:r>
            <a:r>
              <a:rPr lang="en-US" sz="2400" dirty="0"/>
              <a:t> given </a:t>
            </a:r>
            <a:r>
              <a:rPr lang="en-US" sz="2400" dirty="0" err="1">
                <a:latin typeface="Times-Roman" charset="0"/>
              </a:rPr>
              <a:t>x</a:t>
            </a:r>
            <a:r>
              <a:rPr lang="en-US" sz="2400" dirty="0"/>
              <a:t> and </a:t>
            </a:r>
            <a:r>
              <a:rPr lang="en-US" sz="2400" dirty="0" err="1">
                <a:latin typeface="Times-Roman" charset="0"/>
              </a:rPr>
              <a:t>h(x</a:t>
            </a:r>
            <a:r>
              <a:rPr lang="en-US" sz="2400" dirty="0">
                <a:latin typeface="Times-Roman" charset="0"/>
              </a:rPr>
              <a:t>)</a:t>
            </a:r>
            <a:r>
              <a:rPr lang="en-US" sz="2400" dirty="0"/>
              <a:t>, infeasible to find </a:t>
            </a:r>
            <a:r>
              <a:rPr lang="en-US" sz="2400" dirty="0" err="1">
                <a:latin typeface="Times-Roman" charset="0"/>
              </a:rPr>
              <a:t>y</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x</a:t>
            </a:r>
            <a:r>
              <a:rPr lang="en-US" sz="2400" dirty="0"/>
              <a:t> such that </a:t>
            </a:r>
            <a:r>
              <a:rPr lang="en-US" sz="2400" dirty="0" err="1">
                <a:latin typeface="Times-Roman" charset="0"/>
              </a:rPr>
              <a:t>h(y</a:t>
            </a:r>
            <a:r>
              <a:rPr lang="en-US" sz="2400" dirty="0">
                <a:latin typeface="Times-Roman" charset="0"/>
              </a:rPr>
              <a:t>) = </a:t>
            </a:r>
            <a:r>
              <a:rPr lang="en-US" sz="2400" dirty="0" err="1">
                <a:latin typeface="Times-Roman" charset="0"/>
              </a:rPr>
              <a:t>h(x</a:t>
            </a:r>
            <a:r>
              <a:rPr lang="en-US" sz="2400" dirty="0">
                <a:latin typeface="Times-Roman" charset="0"/>
              </a:rPr>
              <a:t>)</a:t>
            </a:r>
            <a:endParaRPr lang="en-US" sz="2400" dirty="0"/>
          </a:p>
          <a:p>
            <a:pPr lvl="1" eaLnBrk="1" hangingPunct="1">
              <a:lnSpc>
                <a:spcPct val="90000"/>
              </a:lnSpc>
              <a:spcAft>
                <a:spcPts val="600"/>
              </a:spcAft>
            </a:pPr>
            <a:r>
              <a:rPr lang="en-US" sz="2400" b="1" dirty="0">
                <a:solidFill>
                  <a:schemeClr val="hlink"/>
                </a:solidFill>
              </a:rPr>
              <a:t>Strong collision resistance</a:t>
            </a:r>
            <a:r>
              <a:rPr lang="en-US" sz="2400" dirty="0"/>
              <a:t> </a:t>
            </a:r>
            <a:r>
              <a:rPr lang="en-US" sz="2400" dirty="0" err="1">
                <a:sym typeface="Symbol" charset="2"/>
              </a:rPr>
              <a:t></a:t>
            </a:r>
            <a:r>
              <a:rPr lang="en-US" sz="2400" dirty="0"/>
              <a:t> infeasible to find </a:t>
            </a:r>
            <a:r>
              <a:rPr lang="en-US" sz="2400" b="1" i="1" dirty="0"/>
              <a:t>any</a:t>
            </a:r>
            <a:r>
              <a:rPr lang="en-US" sz="2400" dirty="0"/>
              <a:t> </a:t>
            </a:r>
            <a:r>
              <a:rPr lang="en-US" sz="2400" dirty="0" err="1">
                <a:latin typeface="Times-Roman" charset="0"/>
              </a:rPr>
              <a:t>x</a:t>
            </a:r>
            <a:r>
              <a:rPr lang="en-US" sz="2400" dirty="0"/>
              <a:t> and </a:t>
            </a:r>
            <a:r>
              <a:rPr lang="en-US" sz="2400" dirty="0" err="1">
                <a:latin typeface="Times-Roman" charset="0"/>
              </a:rPr>
              <a:t>y</a:t>
            </a:r>
            <a:r>
              <a:rPr lang="en-US" sz="2400" dirty="0"/>
              <a:t>, with </a:t>
            </a:r>
            <a:r>
              <a:rPr lang="en-US" sz="2400" dirty="0" err="1">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y</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h(y</a:t>
            </a:r>
            <a:r>
              <a:rPr lang="en-US" sz="2400" dirty="0">
                <a:latin typeface="Times-Roman" charset="0"/>
              </a:rPr>
              <a:t>)</a:t>
            </a:r>
          </a:p>
          <a:p>
            <a:pPr eaLnBrk="1" hangingPunct="1">
              <a:lnSpc>
                <a:spcPct val="90000"/>
              </a:lnSpc>
              <a:spcAft>
                <a:spcPts val="600"/>
              </a:spcAft>
            </a:pPr>
            <a:r>
              <a:rPr lang="en-US" sz="2800" dirty="0"/>
              <a:t>Lots of </a:t>
            </a:r>
            <a:r>
              <a:rPr lang="en-US" sz="2800" dirty="0" smtClean="0"/>
              <a:t>collisions exist, </a:t>
            </a:r>
            <a:r>
              <a:rPr lang="en-US" sz="2800" dirty="0"/>
              <a:t>but hard to find </a:t>
            </a:r>
            <a:r>
              <a:rPr lang="en-US" sz="2800" b="1" i="1" dirty="0">
                <a:solidFill>
                  <a:srgbClr val="FF0000"/>
                </a:solidFill>
              </a:rPr>
              <a:t>any</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box(out)">
                                      <p:cBhvr>
                                        <p:cTn id="7" dur="500"/>
                                        <p:tgtEl>
                                          <p:spTgt spid="141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41315">
                                            <p:txEl>
                                              <p:pRg st="1" end="1"/>
                                            </p:txEl>
                                          </p:spTgt>
                                        </p:tgtEl>
                                        <p:attrNameLst>
                                          <p:attrName>style.visibility</p:attrName>
                                        </p:attrNameLst>
                                      </p:cBhvr>
                                      <p:to>
                                        <p:strVal val="visible"/>
                                      </p:to>
                                    </p:set>
                                    <p:animEffect transition="in" filter="box(out)">
                                      <p:cBhvr>
                                        <p:cTn id="10" dur="500"/>
                                        <p:tgtEl>
                                          <p:spTgt spid="1413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animEffect transition="in" filter="box(out)">
                                      <p:cBhvr>
                                        <p:cTn id="13" dur="500"/>
                                        <p:tgtEl>
                                          <p:spTgt spid="1413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41315">
                                            <p:txEl>
                                              <p:pRg st="3" end="3"/>
                                            </p:txEl>
                                          </p:spTgt>
                                        </p:tgtEl>
                                        <p:attrNameLst>
                                          <p:attrName>style.visibility</p:attrName>
                                        </p:attrNameLst>
                                      </p:cBhvr>
                                      <p:to>
                                        <p:strVal val="visible"/>
                                      </p:to>
                                    </p:set>
                                    <p:animEffect transition="in" filter="box(out)">
                                      <p:cBhvr>
                                        <p:cTn id="16" dur="500"/>
                                        <p:tgtEl>
                                          <p:spTgt spid="1413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animEffect transition="in" filter="box(out)">
                                      <p:cBhvr>
                                        <p:cTn id="19" dur="500"/>
                                        <p:tgtEl>
                                          <p:spTgt spid="141315">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
                                        </p:tgtEl>
                                      </p:cMediaNode>
                                    </p:audio>
                                  </p:subTnLst>
                                </p:cTn>
                              </p:par>
                              <p:par>
                                <p:cTn id="20" presetID="4" presetClass="entr" presetSubtype="32" fill="hold" grpId="0" nodeType="withEffect">
                                  <p:stCondLst>
                                    <p:cond delay="0"/>
                                  </p:stCondLst>
                                  <p:childTnLst>
                                    <p:set>
                                      <p:cBhvr>
                                        <p:cTn id="21" dur="1" fill="hold">
                                          <p:stCondLst>
                                            <p:cond delay="0"/>
                                          </p:stCondLst>
                                        </p:cTn>
                                        <p:tgtEl>
                                          <p:spTgt spid="141315">
                                            <p:txEl>
                                              <p:pRg st="5" end="5"/>
                                            </p:txEl>
                                          </p:spTgt>
                                        </p:tgtEl>
                                        <p:attrNameLst>
                                          <p:attrName>style.visibility</p:attrName>
                                        </p:attrNameLst>
                                      </p:cBhvr>
                                      <p:to>
                                        <p:strVal val="visible"/>
                                      </p:to>
                                    </p:set>
                                    <p:animEffect transition="in" filter="box(out)">
                                      <p:cBhvr>
                                        <p:cTn id="22" dur="500"/>
                                        <p:tgtEl>
                                          <p:spTgt spid="141315">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1315">
                                            <p:txEl>
                                              <p:pRg st="6" end="6"/>
                                            </p:txEl>
                                          </p:spTgt>
                                        </p:tgtEl>
                                        <p:attrNameLst>
                                          <p:attrName>style.visibility</p:attrName>
                                        </p:attrNameLst>
                                      </p:cBhvr>
                                      <p:to>
                                        <p:strVal val="visible"/>
                                      </p:to>
                                    </p:set>
                                    <p:animEffect transition="in" filter="box(out)">
                                      <p:cBhvr>
                                        <p:cTn id="27" dur="500"/>
                                        <p:tgtEl>
                                          <p:spTgt spid="141315">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BC5EC9A-4DEB-714A-9DAE-3DA20A43CFA1}" type="slidenum">
              <a:rPr lang="en-US" smtClean="0">
                <a:latin typeface="Times New Roman" charset="0"/>
              </a:rPr>
              <a:pPr/>
              <a:t>163</a:t>
            </a:fld>
            <a:endParaRPr lang="en-US" smtClean="0">
              <a:latin typeface="Times New Roman" charset="0"/>
            </a:endParaRPr>
          </a:p>
        </p:txBody>
      </p:sp>
      <p:sp>
        <p:nvSpPr>
          <p:cNvPr id="179203" name="Rectangle 2"/>
          <p:cNvSpPr>
            <a:spLocks noGrp="1" noChangeArrowheads="1"/>
          </p:cNvSpPr>
          <p:nvPr>
            <p:ph type="title"/>
          </p:nvPr>
        </p:nvSpPr>
        <p:spPr/>
        <p:txBody>
          <a:bodyPr/>
          <a:lstStyle/>
          <a:p>
            <a:pPr eaLnBrk="1" hangingPunct="1"/>
            <a:r>
              <a:rPr lang="en-US"/>
              <a:t>Pre-Birthday Problem</a:t>
            </a:r>
          </a:p>
        </p:txBody>
      </p:sp>
      <p:sp>
        <p:nvSpPr>
          <p:cNvPr id="146435" name="Rectangle 3"/>
          <p:cNvSpPr>
            <a:spLocks noGrp="1" noChangeArrowheads="1"/>
          </p:cNvSpPr>
          <p:nvPr>
            <p:ph type="body" idx="1"/>
          </p:nvPr>
        </p:nvSpPr>
        <p:spPr/>
        <p:txBody>
          <a:bodyPr/>
          <a:lstStyle/>
          <a:p>
            <a:pPr eaLnBrk="1" hangingPunct="1">
              <a:spcAft>
                <a:spcPts val="600"/>
              </a:spcAft>
            </a:pPr>
            <a:r>
              <a:rPr lang="en-US" dirty="0"/>
              <a:t>Suppose </a:t>
            </a:r>
            <a:r>
              <a:rPr lang="en-US" dirty="0">
                <a:latin typeface="Times-Roman" charset="0"/>
              </a:rPr>
              <a:t>N</a:t>
            </a:r>
            <a:r>
              <a:rPr lang="en-US" dirty="0"/>
              <a:t> people in a room</a:t>
            </a:r>
          </a:p>
          <a:p>
            <a:pPr eaLnBrk="1" hangingPunct="1">
              <a:spcAft>
                <a:spcPts val="600"/>
              </a:spcAft>
            </a:pPr>
            <a:r>
              <a:rPr lang="en-US" dirty="0"/>
              <a:t>How large must </a:t>
            </a:r>
            <a:r>
              <a:rPr lang="en-US" dirty="0">
                <a:latin typeface="Times-Roman" charset="0"/>
              </a:rPr>
              <a:t>N</a:t>
            </a:r>
            <a:r>
              <a:rPr lang="en-US" dirty="0"/>
              <a:t> be before the probability someone has same birthday as me is </a:t>
            </a:r>
            <a:r>
              <a:rPr lang="en-US" dirty="0" err="1">
                <a:sym typeface="Symbol" charset="2"/>
              </a:rPr>
              <a:t></a:t>
            </a:r>
            <a:r>
              <a:rPr lang="en-US" dirty="0"/>
              <a:t> </a:t>
            </a:r>
            <a:r>
              <a:rPr lang="en-US" dirty="0">
                <a:latin typeface="Times-Roman" charset="0"/>
              </a:rPr>
              <a:t>1/2</a:t>
            </a:r>
            <a:r>
              <a:rPr lang="en-US" dirty="0"/>
              <a:t> ?</a:t>
            </a:r>
          </a:p>
          <a:p>
            <a:pPr lvl="1" eaLnBrk="1" hangingPunct="1">
              <a:spcAft>
                <a:spcPts val="600"/>
              </a:spcAft>
            </a:pPr>
            <a:r>
              <a:rPr lang="en-US" dirty="0"/>
              <a:t>Solve: </a:t>
            </a:r>
            <a:r>
              <a:rPr lang="en-US" dirty="0">
                <a:latin typeface="Times-Roman" charset="0"/>
              </a:rPr>
              <a:t>1/2 = 1 </a:t>
            </a:r>
            <a:r>
              <a:rPr lang="en-US" dirty="0" err="1">
                <a:latin typeface="Times-Roman" charset="0"/>
                <a:sym typeface="Symbol" charset="2"/>
              </a:rPr>
              <a:t></a:t>
            </a:r>
            <a:r>
              <a:rPr lang="en-US" dirty="0">
                <a:latin typeface="Times-Roman" charset="0"/>
              </a:rPr>
              <a:t> (364/365)</a:t>
            </a:r>
            <a:r>
              <a:rPr lang="en-US" baseline="30000" dirty="0">
                <a:latin typeface="Times-Roman" charset="0"/>
              </a:rPr>
              <a:t>N</a:t>
            </a:r>
            <a:r>
              <a:rPr lang="en-US" dirty="0"/>
              <a:t> for </a:t>
            </a:r>
            <a:r>
              <a:rPr lang="en-US" dirty="0">
                <a:latin typeface="Times-Roman" charset="0"/>
              </a:rPr>
              <a:t>N</a:t>
            </a:r>
            <a:endParaRPr lang="en-US" dirty="0" smtClean="0"/>
          </a:p>
          <a:p>
            <a:pPr lvl="1" eaLnBrk="1" hangingPunct="1">
              <a:spcAft>
                <a:spcPts val="600"/>
              </a:spcAft>
            </a:pPr>
            <a:r>
              <a:rPr lang="en-US" dirty="0" smtClean="0"/>
              <a:t>We find </a:t>
            </a:r>
            <a:r>
              <a:rPr lang="en-US" dirty="0">
                <a:latin typeface="Times-Roman" charset="0"/>
              </a:rPr>
              <a:t>N = 253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669B9CF-7685-CF43-BDE5-BA68876B4A4D}" type="slidenum">
              <a:rPr lang="en-US" smtClean="0">
                <a:latin typeface="Times New Roman" charset="0"/>
              </a:rPr>
              <a:pPr/>
              <a:t>164</a:t>
            </a:fld>
            <a:endParaRPr lang="en-US" smtClean="0">
              <a:latin typeface="Times New Roman" charset="0"/>
            </a:endParaRPr>
          </a:p>
        </p:txBody>
      </p:sp>
      <p:sp>
        <p:nvSpPr>
          <p:cNvPr id="180227" name="Rectangle 2"/>
          <p:cNvSpPr>
            <a:spLocks noGrp="1" noChangeArrowheads="1"/>
          </p:cNvSpPr>
          <p:nvPr>
            <p:ph type="title"/>
          </p:nvPr>
        </p:nvSpPr>
        <p:spPr/>
        <p:txBody>
          <a:bodyPr/>
          <a:lstStyle/>
          <a:p>
            <a:pPr eaLnBrk="1" hangingPunct="1"/>
            <a:r>
              <a:rPr lang="en-US" dirty="0"/>
              <a:t>Birthday </a:t>
            </a:r>
            <a:r>
              <a:rPr lang="en-US" dirty="0" smtClean="0"/>
              <a:t>Problem</a:t>
            </a:r>
            <a:endParaRPr lang="en-US" dirty="0"/>
          </a:p>
        </p:txBody>
      </p:sp>
      <p:sp>
        <p:nvSpPr>
          <p:cNvPr id="147459" name="Rectangle 3"/>
          <p:cNvSpPr>
            <a:spLocks noGrp="1" noChangeArrowheads="1"/>
          </p:cNvSpPr>
          <p:nvPr>
            <p:ph type="body" idx="1"/>
          </p:nvPr>
        </p:nvSpPr>
        <p:spPr>
          <a:xfrm>
            <a:off x="685800" y="1828800"/>
            <a:ext cx="7924800" cy="4191000"/>
          </a:xfrm>
        </p:spPr>
        <p:txBody>
          <a:bodyPr/>
          <a:lstStyle/>
          <a:p>
            <a:pPr eaLnBrk="1" hangingPunct="1">
              <a:lnSpc>
                <a:spcPct val="90000"/>
              </a:lnSpc>
              <a:spcAft>
                <a:spcPts val="600"/>
              </a:spcAft>
            </a:pPr>
            <a:r>
              <a:rPr lang="en-US" sz="2800" dirty="0"/>
              <a:t>How many people must be in a room before probability is </a:t>
            </a:r>
            <a:r>
              <a:rPr lang="en-US" sz="2800" dirty="0" err="1">
                <a:sym typeface="Symbol" charset="2"/>
              </a:rPr>
              <a:t></a:t>
            </a:r>
            <a:r>
              <a:rPr lang="en-US" sz="2800" dirty="0"/>
              <a:t> </a:t>
            </a:r>
            <a:r>
              <a:rPr lang="en-US" sz="2800" dirty="0">
                <a:latin typeface="Lucida Grande"/>
                <a:cs typeface="Lucida Grande"/>
              </a:rPr>
              <a:t>1/2</a:t>
            </a:r>
            <a:r>
              <a:rPr lang="en-US" sz="2800" dirty="0"/>
              <a:t> that any two (or more) have same birthday?</a:t>
            </a:r>
          </a:p>
          <a:p>
            <a:pPr lvl="1" eaLnBrk="1" hangingPunct="1">
              <a:lnSpc>
                <a:spcPct val="90000"/>
              </a:lnSpc>
              <a:spcAft>
                <a:spcPts val="600"/>
              </a:spcAft>
            </a:pPr>
            <a:r>
              <a:rPr lang="en-US" sz="2400" dirty="0">
                <a:latin typeface="Times-Roman" charset="0"/>
              </a:rPr>
              <a:t>1 </a:t>
            </a:r>
            <a:r>
              <a:rPr lang="en-US" sz="2400" dirty="0" err="1">
                <a:latin typeface="Times-Roman" charset="0"/>
                <a:sym typeface="Symbol" charset="2"/>
              </a:rPr>
              <a:t></a:t>
            </a:r>
            <a:r>
              <a:rPr lang="en-US" sz="2400" dirty="0">
                <a:latin typeface="Times-Roman" charset="0"/>
              </a:rPr>
              <a:t> 365/365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364/365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(365</a:t>
            </a:r>
            <a:r>
              <a:rPr lang="en-US" sz="2400" dirty="0">
                <a:latin typeface="Times-Roman" charset="0"/>
                <a:sym typeface="Symbol" charset="2"/>
              </a:rPr>
              <a:t></a:t>
            </a:r>
            <a:r>
              <a:rPr lang="en-US" sz="2400" dirty="0">
                <a:latin typeface="Times-Roman" charset="0"/>
              </a:rPr>
              <a:t>N+1)/365</a:t>
            </a:r>
            <a:endParaRPr lang="en-US" sz="2000" dirty="0">
              <a:latin typeface="Times-Roman" charset="0"/>
            </a:endParaRPr>
          </a:p>
          <a:p>
            <a:pPr lvl="1" eaLnBrk="1" hangingPunct="1">
              <a:lnSpc>
                <a:spcPct val="90000"/>
              </a:lnSpc>
              <a:spcAft>
                <a:spcPts val="600"/>
              </a:spcAft>
            </a:pPr>
            <a:r>
              <a:rPr lang="en-US" sz="2400" dirty="0"/>
              <a:t>Set equal to </a:t>
            </a:r>
            <a:r>
              <a:rPr lang="en-US" sz="2400" dirty="0">
                <a:latin typeface="Lucida Grande"/>
                <a:cs typeface="Lucida Grande"/>
              </a:rPr>
              <a:t>1/2</a:t>
            </a:r>
            <a:r>
              <a:rPr lang="en-US" sz="2400" dirty="0"/>
              <a:t> and solve: </a:t>
            </a:r>
            <a:r>
              <a:rPr lang="en-US" sz="2400" b="1" dirty="0">
                <a:solidFill>
                  <a:srgbClr val="FF0000"/>
                </a:solidFill>
                <a:latin typeface="Times-Roman" charset="0"/>
              </a:rPr>
              <a:t>N = 23</a:t>
            </a:r>
            <a:endParaRPr lang="en-US" sz="2400" dirty="0"/>
          </a:p>
          <a:p>
            <a:pPr eaLnBrk="1" hangingPunct="1">
              <a:lnSpc>
                <a:spcPct val="90000"/>
              </a:lnSpc>
              <a:spcAft>
                <a:spcPts val="600"/>
              </a:spcAft>
            </a:pPr>
            <a:r>
              <a:rPr lang="en-US" sz="2800" dirty="0"/>
              <a:t>Surprising? A paradox? </a:t>
            </a:r>
          </a:p>
          <a:p>
            <a:pPr eaLnBrk="1" hangingPunct="1">
              <a:lnSpc>
                <a:spcPct val="90000"/>
              </a:lnSpc>
              <a:spcAft>
                <a:spcPts val="600"/>
              </a:spcAft>
            </a:pPr>
            <a:r>
              <a:rPr lang="en-US" sz="2800" dirty="0"/>
              <a:t>Maybe not: “Should be” about </a:t>
            </a:r>
            <a:r>
              <a:rPr lang="en-US" sz="2800" dirty="0">
                <a:latin typeface="Lucida Grande"/>
                <a:cs typeface="Lucida Grande"/>
              </a:rPr>
              <a:t>sqrt(365) </a:t>
            </a:r>
            <a:r>
              <a:rPr lang="en-US" sz="2800" dirty="0"/>
              <a:t>since we compare all </a:t>
            </a:r>
            <a:r>
              <a:rPr lang="en-US" sz="2800" b="1" dirty="0">
                <a:solidFill>
                  <a:schemeClr val="hlink"/>
                </a:solidFill>
              </a:rPr>
              <a:t>pairs</a:t>
            </a:r>
            <a:r>
              <a:rPr lang="en-US" sz="2800" dirty="0"/>
              <a:t> </a:t>
            </a:r>
            <a:r>
              <a:rPr lang="en-US" sz="2800" dirty="0" err="1">
                <a:latin typeface="Lucida Grande"/>
                <a:cs typeface="Lucida Grande"/>
              </a:rPr>
              <a:t>x</a:t>
            </a:r>
            <a:r>
              <a:rPr lang="en-US" sz="2800" dirty="0"/>
              <a:t> and </a:t>
            </a:r>
            <a:r>
              <a:rPr lang="en-US" sz="2800" dirty="0" err="1" smtClean="0">
                <a:latin typeface="Lucida Grande"/>
                <a:cs typeface="Lucida Grande"/>
              </a:rPr>
              <a:t>y</a:t>
            </a:r>
            <a:endParaRPr lang="en-US" sz="2800" dirty="0" smtClean="0">
              <a:cs typeface="Lucida Grande"/>
            </a:endParaRPr>
          </a:p>
          <a:p>
            <a:pPr lvl="1" eaLnBrk="1" hangingPunct="1">
              <a:lnSpc>
                <a:spcPct val="90000"/>
              </a:lnSpc>
              <a:spcAft>
                <a:spcPts val="600"/>
              </a:spcAft>
            </a:pPr>
            <a:r>
              <a:rPr lang="en-US" sz="2400" dirty="0" smtClean="0">
                <a:cs typeface="Lucida Grande"/>
              </a:rPr>
              <a:t>And there are 365 possible birthdays</a:t>
            </a:r>
            <a:endParaRPr lang="en-US" sz="2400" dirty="0">
              <a:cs typeface="Lucida Grande"/>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 calcmode="lin" valueType="num">
                                      <p:cBhvr additive="base">
                                        <p:cTn id="19"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7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7459">
                                            <p:txEl>
                                              <p:pRg st="3" end="3"/>
                                            </p:txEl>
                                          </p:spTgt>
                                        </p:tgtEl>
                                        <p:attrNameLst>
                                          <p:attrName>style.visibility</p:attrName>
                                        </p:attrNameLst>
                                      </p:cBhvr>
                                      <p:to>
                                        <p:strVal val="visible"/>
                                      </p:to>
                                    </p:set>
                                    <p:anim calcmode="lin" valueType="num">
                                      <p:cBhvr additive="base">
                                        <p:cTn id="25" dur="500" fill="hold"/>
                                        <p:tgtEl>
                                          <p:spTgt spid="147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7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7459">
                                            <p:txEl>
                                              <p:pRg st="4" end="4"/>
                                            </p:txEl>
                                          </p:spTgt>
                                        </p:tgtEl>
                                        <p:attrNameLst>
                                          <p:attrName>style.visibility</p:attrName>
                                        </p:attrNameLst>
                                      </p:cBhvr>
                                      <p:to>
                                        <p:strVal val="visible"/>
                                      </p:to>
                                    </p:set>
                                    <p:anim calcmode="lin" valueType="num">
                                      <p:cBhvr additive="base">
                                        <p:cTn id="31" dur="500" fill="hold"/>
                                        <p:tgtEl>
                                          <p:spTgt spid="147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7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7459">
                                            <p:txEl>
                                              <p:pRg st="5" end="5"/>
                                            </p:txEl>
                                          </p:spTgt>
                                        </p:tgtEl>
                                        <p:attrNameLst>
                                          <p:attrName>style.visibility</p:attrName>
                                        </p:attrNameLst>
                                      </p:cBhvr>
                                      <p:to>
                                        <p:strVal val="visible"/>
                                      </p:to>
                                    </p:set>
                                    <p:anim calcmode="lin" valueType="num">
                                      <p:cBhvr additive="base">
                                        <p:cTn id="37" dur="500" fill="hold"/>
                                        <p:tgtEl>
                                          <p:spTgt spid="1474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7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ABA4882-5117-BE46-BF9B-F1447D7E6F0D}" type="slidenum">
              <a:rPr lang="en-US" smtClean="0">
                <a:latin typeface="Times New Roman" charset="0"/>
              </a:rPr>
              <a:pPr/>
              <a:t>165</a:t>
            </a:fld>
            <a:endParaRPr lang="en-US" smtClean="0">
              <a:latin typeface="Times New Roman" charset="0"/>
            </a:endParaRPr>
          </a:p>
        </p:txBody>
      </p:sp>
      <p:sp>
        <p:nvSpPr>
          <p:cNvPr id="181251" name="Rectangle 2"/>
          <p:cNvSpPr>
            <a:spLocks noGrp="1" noChangeArrowheads="1"/>
          </p:cNvSpPr>
          <p:nvPr>
            <p:ph type="title"/>
          </p:nvPr>
        </p:nvSpPr>
        <p:spPr/>
        <p:txBody>
          <a:bodyPr/>
          <a:lstStyle/>
          <a:p>
            <a:pPr eaLnBrk="1" hangingPunct="1"/>
            <a:r>
              <a:rPr lang="en-US"/>
              <a:t>Of Hashes and Birthdays</a:t>
            </a:r>
          </a:p>
        </p:txBody>
      </p:sp>
      <p:sp>
        <p:nvSpPr>
          <p:cNvPr id="148483" name="Rectangle 3"/>
          <p:cNvSpPr>
            <a:spLocks noGrp="1" noChangeArrowheads="1"/>
          </p:cNvSpPr>
          <p:nvPr>
            <p:ph type="body" idx="1"/>
          </p:nvPr>
        </p:nvSpPr>
        <p:spPr/>
        <p:txBody>
          <a:bodyPr/>
          <a:lstStyle/>
          <a:p>
            <a:pPr eaLnBrk="1" hangingPunct="1">
              <a:lnSpc>
                <a:spcPct val="90000"/>
              </a:lnSpc>
              <a:spcAft>
                <a:spcPts val="600"/>
              </a:spcAft>
            </a:pPr>
            <a:r>
              <a:rPr lang="en-US" sz="2800" dirty="0"/>
              <a:t>If </a:t>
            </a:r>
            <a:r>
              <a:rPr lang="en-US" sz="2800" dirty="0" err="1">
                <a:latin typeface="Times-Roman" charset="0"/>
              </a:rPr>
              <a:t>h(x</a:t>
            </a:r>
            <a:r>
              <a:rPr lang="en-US" sz="2800" dirty="0">
                <a:latin typeface="Times-Roman" charset="0"/>
              </a:rPr>
              <a:t>)</a:t>
            </a:r>
            <a:r>
              <a:rPr lang="en-US" sz="2800" dirty="0"/>
              <a:t> is </a:t>
            </a:r>
            <a:r>
              <a:rPr lang="en-US" sz="2800" dirty="0">
                <a:latin typeface="Times-Roman" charset="0"/>
              </a:rPr>
              <a:t>N</a:t>
            </a:r>
            <a:r>
              <a:rPr lang="en-US" sz="2800" dirty="0"/>
              <a:t> </a:t>
            </a:r>
            <a:r>
              <a:rPr lang="en-US" sz="2800" dirty="0" smtClean="0"/>
              <a:t>bits, then </a:t>
            </a:r>
            <a:r>
              <a:rPr lang="en-US" sz="2800" dirty="0">
                <a:latin typeface="Times-Roman" charset="0"/>
              </a:rPr>
              <a:t>2</a:t>
            </a:r>
            <a:r>
              <a:rPr lang="en-US" sz="2800" baseline="30000" dirty="0">
                <a:latin typeface="Times-Roman" charset="0"/>
              </a:rPr>
              <a:t>N</a:t>
            </a:r>
            <a:r>
              <a:rPr lang="en-US" sz="2800" dirty="0"/>
              <a:t> different hash values are possible</a:t>
            </a:r>
            <a:endParaRPr lang="en-US" sz="2800" dirty="0" smtClean="0"/>
          </a:p>
          <a:p>
            <a:pPr eaLnBrk="1" hangingPunct="1">
              <a:lnSpc>
                <a:spcPct val="90000"/>
              </a:lnSpc>
              <a:spcAft>
                <a:spcPts val="600"/>
              </a:spcAft>
            </a:pPr>
            <a:r>
              <a:rPr lang="en-US" sz="2800" dirty="0" smtClean="0"/>
              <a:t>So, if </a:t>
            </a:r>
            <a:r>
              <a:rPr lang="en-US" sz="2800" dirty="0"/>
              <a:t>you hash about</a:t>
            </a:r>
            <a:r>
              <a:rPr lang="en-US" sz="2800" dirty="0" smtClean="0"/>
              <a:t> </a:t>
            </a:r>
            <a:r>
              <a:rPr lang="en-US" sz="2800" dirty="0" smtClean="0">
                <a:latin typeface="Times-Roman" charset="0"/>
              </a:rPr>
              <a:t>sqrt(2</a:t>
            </a:r>
            <a:r>
              <a:rPr lang="en-US" sz="2800" baseline="30000" dirty="0" smtClean="0">
                <a:latin typeface="Times-Roman" charset="0"/>
              </a:rPr>
              <a:t>N</a:t>
            </a:r>
            <a:r>
              <a:rPr lang="en-US" sz="2800" dirty="0" smtClean="0">
                <a:latin typeface="Times-Roman" charset="0"/>
              </a:rPr>
              <a:t>) = 2</a:t>
            </a:r>
            <a:r>
              <a:rPr lang="en-US" sz="2800" baseline="30000" dirty="0" smtClean="0">
                <a:latin typeface="Times-Roman" charset="0"/>
              </a:rPr>
              <a:t>N/2</a:t>
            </a:r>
            <a:r>
              <a:rPr lang="en-US" sz="2800" dirty="0" smtClean="0"/>
              <a:t> values </a:t>
            </a:r>
            <a:r>
              <a:rPr lang="en-US" sz="2800" dirty="0"/>
              <a:t>then you expect to find a </a:t>
            </a:r>
            <a:r>
              <a:rPr lang="en-US" sz="2800" dirty="0" smtClean="0"/>
              <a:t>collision</a:t>
            </a:r>
            <a:r>
              <a:rPr lang="en-US" sz="2400" dirty="0" smtClean="0"/>
              <a:t> </a:t>
            </a:r>
          </a:p>
          <a:p>
            <a:pPr eaLnBrk="1" hangingPunct="1">
              <a:lnSpc>
                <a:spcPct val="90000"/>
              </a:lnSpc>
              <a:spcAft>
                <a:spcPts val="600"/>
              </a:spcAft>
            </a:pPr>
            <a:r>
              <a:rPr lang="en-US" sz="2800" b="1" dirty="0" smtClean="0">
                <a:solidFill>
                  <a:schemeClr val="hlink"/>
                </a:solidFill>
              </a:rPr>
              <a:t>Implication?</a:t>
            </a:r>
            <a:r>
              <a:rPr lang="en-US" sz="2800" dirty="0" smtClean="0"/>
              <a:t> “Exhaustive search” attack…</a:t>
            </a:r>
          </a:p>
          <a:p>
            <a:pPr lvl="1" eaLnBrk="1" hangingPunct="1">
              <a:lnSpc>
                <a:spcPct val="90000"/>
              </a:lnSpc>
              <a:spcAft>
                <a:spcPts val="600"/>
              </a:spcAft>
            </a:pPr>
            <a:r>
              <a:rPr lang="en-US" sz="2400" dirty="0" smtClean="0"/>
              <a:t>Secure </a:t>
            </a:r>
            <a:r>
              <a:rPr lang="en-US" sz="2400" dirty="0" smtClean="0">
                <a:latin typeface="Times-Roman" charset="0"/>
              </a:rPr>
              <a:t>N</a:t>
            </a:r>
            <a:r>
              <a:rPr lang="en-US" sz="2400" dirty="0"/>
              <a:t>-</a:t>
            </a:r>
            <a:r>
              <a:rPr lang="en-US" sz="2400" dirty="0" smtClean="0"/>
              <a:t>bit </a:t>
            </a:r>
            <a:r>
              <a:rPr lang="en-US" sz="2400" dirty="0"/>
              <a:t>hash requires </a:t>
            </a:r>
            <a:r>
              <a:rPr lang="en-US" sz="2400" dirty="0">
                <a:latin typeface="Times-Roman" charset="0"/>
              </a:rPr>
              <a:t>2</a:t>
            </a:r>
            <a:r>
              <a:rPr lang="en-US" sz="2400" baseline="30000" dirty="0">
                <a:latin typeface="Times-Roman" charset="0"/>
              </a:rPr>
              <a:t>N/2</a:t>
            </a:r>
            <a:r>
              <a:rPr lang="en-US" sz="2400" dirty="0"/>
              <a:t> work to “break</a:t>
            </a:r>
            <a:r>
              <a:rPr lang="en-US" sz="2400" dirty="0" smtClean="0"/>
              <a:t>”</a:t>
            </a:r>
          </a:p>
          <a:p>
            <a:pPr lvl="1" eaLnBrk="1" hangingPunct="1">
              <a:lnSpc>
                <a:spcPct val="90000"/>
              </a:lnSpc>
              <a:spcAft>
                <a:spcPts val="600"/>
              </a:spcAft>
            </a:pPr>
            <a:r>
              <a:rPr lang="en-US" sz="2400" dirty="0" smtClean="0"/>
              <a:t>Recall that secure </a:t>
            </a:r>
            <a:r>
              <a:rPr lang="en-US" sz="2400" dirty="0" smtClean="0">
                <a:latin typeface="Times-Roman" charset="0"/>
              </a:rPr>
              <a:t>N</a:t>
            </a:r>
            <a:r>
              <a:rPr lang="en-US" sz="2400" dirty="0" smtClean="0"/>
              <a:t>-bit symmetric cipher has work factor of </a:t>
            </a:r>
            <a:r>
              <a:rPr lang="en-US" sz="2400" dirty="0" smtClean="0">
                <a:latin typeface="Times-Roman" charset="0"/>
              </a:rPr>
              <a:t>2</a:t>
            </a:r>
            <a:r>
              <a:rPr lang="en-US" sz="2400" baseline="30000" dirty="0" smtClean="0">
                <a:latin typeface="Times-Roman" charset="0"/>
              </a:rPr>
              <a:t>N</a:t>
            </a:r>
            <a:r>
              <a:rPr lang="en-US" sz="2400" baseline="30000" dirty="0" smtClean="0">
                <a:latin typeface="Times-Roman" charset="0"/>
                <a:sym typeface="Symbol" charset="2"/>
              </a:rPr>
              <a:t></a:t>
            </a:r>
            <a:r>
              <a:rPr lang="en-US" sz="2400" baseline="30000" dirty="0" smtClean="0">
                <a:latin typeface="Times-Roman" charset="0"/>
              </a:rPr>
              <a:t>1</a:t>
            </a:r>
            <a:r>
              <a:rPr lang="en-US" sz="2400" dirty="0" smtClean="0"/>
              <a:t> </a:t>
            </a:r>
          </a:p>
          <a:p>
            <a:pPr eaLnBrk="1" hangingPunct="1">
              <a:lnSpc>
                <a:spcPct val="90000"/>
              </a:lnSpc>
              <a:spcAft>
                <a:spcPts val="600"/>
              </a:spcAft>
            </a:pPr>
            <a:r>
              <a:rPr lang="en-US" sz="2800" dirty="0" smtClean="0"/>
              <a:t>Hash output length </a:t>
            </a:r>
            <a:r>
              <a:rPr lang="en-US" sz="2800" dirty="0" err="1" smtClean="0"/>
              <a:t>vs</a:t>
            </a:r>
            <a:r>
              <a:rPr lang="en-US" sz="2800" dirty="0" smtClean="0"/>
              <a:t> cipher key length?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left)">
                                      <p:cBhvr>
                                        <p:cTn id="12" dur="500"/>
                                        <p:tgtEl>
                                          <p:spTgt spid="148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8483">
                                            <p:txEl>
                                              <p:pRg st="3" end="3"/>
                                            </p:txEl>
                                          </p:spTgt>
                                        </p:tgtEl>
                                        <p:attrNameLst>
                                          <p:attrName>style.visibility</p:attrName>
                                        </p:attrNameLst>
                                      </p:cBhvr>
                                      <p:to>
                                        <p:strVal val="visible"/>
                                      </p:to>
                                    </p:set>
                                    <p:animEffect transition="in" filter="wipe(left)">
                                      <p:cBhvr>
                                        <p:cTn id="20" dur="500"/>
                                        <p:tgtEl>
                                          <p:spTgt spid="14848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animEffect transition="in" filter="wipe(left)">
                                      <p:cBhvr>
                                        <p:cTn id="23" dur="500"/>
                                        <p:tgtEl>
                                          <p:spTgt spid="1484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8483">
                                            <p:txEl>
                                              <p:pRg st="5" end="5"/>
                                            </p:txEl>
                                          </p:spTgt>
                                        </p:tgtEl>
                                        <p:attrNameLst>
                                          <p:attrName>style.visibility</p:attrName>
                                        </p:attrNameLst>
                                      </p:cBhvr>
                                      <p:to>
                                        <p:strVal val="visible"/>
                                      </p:to>
                                    </p:set>
                                    <p:animEffect transition="in" filter="wipe(left)">
                                      <p:cBhvr>
                                        <p:cTn id="28" dur="500"/>
                                        <p:tgtEl>
                                          <p:spTgt spid="148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283D975-DFA9-C646-B094-4318DF56D3C2}" type="slidenum">
              <a:rPr lang="en-US" smtClean="0">
                <a:latin typeface="Times New Roman" charset="0"/>
              </a:rPr>
              <a:pPr/>
              <a:t>166</a:t>
            </a:fld>
            <a:endParaRPr lang="en-US" smtClean="0">
              <a:latin typeface="Times New Roman" charset="0"/>
            </a:endParaRPr>
          </a:p>
        </p:txBody>
      </p:sp>
      <p:sp>
        <p:nvSpPr>
          <p:cNvPr id="182275" name="Rectangle 2"/>
          <p:cNvSpPr>
            <a:spLocks noGrp="1" noChangeArrowheads="1"/>
          </p:cNvSpPr>
          <p:nvPr>
            <p:ph type="title"/>
          </p:nvPr>
        </p:nvSpPr>
        <p:spPr/>
        <p:txBody>
          <a:bodyPr/>
          <a:lstStyle/>
          <a:p>
            <a:pPr eaLnBrk="1" hangingPunct="1"/>
            <a:r>
              <a:rPr lang="en-US"/>
              <a:t>Non-crypto Hash (1)</a:t>
            </a:r>
          </a:p>
        </p:txBody>
      </p:sp>
      <p:sp>
        <p:nvSpPr>
          <p:cNvPr id="243715" name="Rectangle 3"/>
          <p:cNvSpPr>
            <a:spLocks noGrp="1" noChangeArrowheads="1"/>
          </p:cNvSpPr>
          <p:nvPr>
            <p:ph type="body" idx="1"/>
          </p:nvPr>
        </p:nvSpPr>
        <p:spPr>
          <a:xfrm>
            <a:off x="533400" y="1828800"/>
            <a:ext cx="8382000" cy="4114800"/>
          </a:xfrm>
        </p:spPr>
        <p:txBody>
          <a:bodyPr/>
          <a:lstStyle/>
          <a:p>
            <a:pPr eaLnBrk="1" hangingPunct="1">
              <a:spcAft>
                <a:spcPts val="600"/>
              </a:spcAft>
            </a:pPr>
            <a:r>
              <a:rPr lang="en-US" sz="2800" dirty="0"/>
              <a:t>Data </a:t>
            </a:r>
            <a:r>
              <a:rPr lang="en-US" sz="2800" dirty="0">
                <a:latin typeface="Times-Roman" charset="0"/>
              </a:rPr>
              <a:t>X = (</a:t>
            </a:r>
            <a:r>
              <a:rPr lang="en-US" sz="2800" dirty="0" smtClean="0">
                <a:latin typeface="Times-Roman" charset="0"/>
              </a:rPr>
              <a:t>X</a:t>
            </a:r>
            <a:r>
              <a:rPr lang="en-US" sz="2800" baseline="-25000" dirty="0">
                <a:latin typeface="Times-Roman" charset="0"/>
              </a:rPr>
              <a:t>1</a:t>
            </a:r>
            <a:r>
              <a:rPr lang="en-US" sz="2800" dirty="0" smtClean="0">
                <a:latin typeface="Times-Roman" charset="0"/>
              </a:rPr>
              <a:t>,X</a:t>
            </a:r>
            <a:r>
              <a:rPr lang="en-US" sz="2800" baseline="-25000" dirty="0">
                <a:latin typeface="Times-Roman" charset="0"/>
              </a:rPr>
              <a:t>2</a:t>
            </a:r>
            <a:r>
              <a:rPr lang="en-US" sz="2800" dirty="0" smtClean="0">
                <a:latin typeface="Times-Roman" charset="0"/>
              </a:rPr>
              <a:t>,X</a:t>
            </a:r>
            <a:r>
              <a:rPr lang="en-US" sz="2800" baseline="-25000" dirty="0">
                <a:latin typeface="Times-Roman" charset="0"/>
              </a:rPr>
              <a:t>3</a:t>
            </a:r>
            <a:r>
              <a:rPr lang="en-US" sz="2800" dirty="0" smtClean="0">
                <a:latin typeface="Times-Roman" charset="0"/>
              </a:rPr>
              <a:t>,</a:t>
            </a:r>
            <a:r>
              <a:rPr lang="en-US" sz="2800" dirty="0">
                <a:latin typeface="Times-Roman" charset="0"/>
              </a:rPr>
              <a:t>…,</a:t>
            </a:r>
            <a:r>
              <a:rPr lang="en-US" sz="2800" dirty="0" err="1" smtClean="0">
                <a:latin typeface="Times-Roman" charset="0"/>
              </a:rPr>
              <a:t>X</a:t>
            </a:r>
            <a:r>
              <a:rPr lang="en-US" sz="2800" baseline="-25000" dirty="0" err="1" smtClean="0">
                <a:latin typeface="Times-Roman" charset="0"/>
              </a:rPr>
              <a:t>n</a:t>
            </a:r>
            <a:r>
              <a:rPr lang="en-US" sz="2800" dirty="0" smtClean="0">
                <a:latin typeface="Times-Roman" charset="0"/>
              </a:rPr>
              <a:t>)</a:t>
            </a:r>
            <a:r>
              <a:rPr lang="en-US" sz="2800" dirty="0"/>
              <a:t>, each </a:t>
            </a:r>
            <a:r>
              <a:rPr lang="en-US" sz="2800" dirty="0">
                <a:latin typeface="Times-Roman" charset="0"/>
              </a:rPr>
              <a:t>X</a:t>
            </a:r>
            <a:r>
              <a:rPr lang="en-US" sz="2800" baseline="-25000" dirty="0">
                <a:latin typeface="Times-Roman" charset="0"/>
              </a:rPr>
              <a:t>i</a:t>
            </a:r>
            <a:r>
              <a:rPr lang="en-US" sz="2800" dirty="0"/>
              <a:t> is a byte</a:t>
            </a:r>
          </a:p>
          <a:p>
            <a:pPr eaLnBrk="1" hangingPunct="1">
              <a:spcAft>
                <a:spcPts val="600"/>
              </a:spcAft>
            </a:pPr>
            <a:r>
              <a:rPr lang="en-US" sz="2800" dirty="0"/>
              <a:t>Define </a:t>
            </a:r>
            <a:r>
              <a:rPr lang="en-US" sz="2800" dirty="0" err="1">
                <a:latin typeface="Times-Roman" charset="0"/>
              </a:rPr>
              <a:t>h(X</a:t>
            </a:r>
            <a:r>
              <a:rPr lang="en-US" sz="2800" dirty="0">
                <a:latin typeface="Times-Roman" charset="0"/>
              </a:rPr>
              <a:t>) =</a:t>
            </a:r>
            <a:r>
              <a:rPr lang="en-US" sz="2800" dirty="0" smtClean="0"/>
              <a:t> (</a:t>
            </a:r>
            <a:r>
              <a:rPr lang="en-US" sz="2800" dirty="0" smtClean="0">
                <a:latin typeface="Times-Roman" charset="0"/>
              </a:rPr>
              <a:t>X</a:t>
            </a:r>
            <a:r>
              <a:rPr lang="en-US" sz="2800" baseline="-25000" dirty="0" smtClean="0">
                <a:latin typeface="Times-Roman" charset="0"/>
              </a:rPr>
              <a:t>1</a:t>
            </a:r>
            <a:r>
              <a:rPr lang="en-US" sz="2800" dirty="0" smtClean="0">
                <a:latin typeface="Times-Roman" charset="0"/>
              </a:rPr>
              <a:t>+X</a:t>
            </a:r>
            <a:r>
              <a:rPr lang="en-US" sz="2800" baseline="-25000" dirty="0">
                <a:latin typeface="Times-Roman" charset="0"/>
              </a:rPr>
              <a:t>2</a:t>
            </a:r>
            <a:r>
              <a:rPr lang="en-US" sz="2800" dirty="0" smtClean="0">
                <a:latin typeface="Times-Roman" charset="0"/>
              </a:rPr>
              <a:t>+X</a:t>
            </a:r>
            <a:r>
              <a:rPr lang="en-US" sz="2800" baseline="-25000" dirty="0">
                <a:latin typeface="Times-Roman" charset="0"/>
              </a:rPr>
              <a:t>3</a:t>
            </a:r>
            <a:r>
              <a:rPr lang="en-US" sz="2800" dirty="0" smtClean="0">
                <a:latin typeface="Times-Roman" charset="0"/>
              </a:rPr>
              <a:t>+</a:t>
            </a:r>
            <a:r>
              <a:rPr lang="en-US" sz="2800" dirty="0">
                <a:latin typeface="Times-Roman" charset="0"/>
              </a:rPr>
              <a:t>…+</a:t>
            </a:r>
            <a:r>
              <a:rPr lang="en-US" sz="2800" dirty="0" err="1" smtClean="0">
                <a:latin typeface="Times-Roman" charset="0"/>
              </a:rPr>
              <a:t>X</a:t>
            </a:r>
            <a:r>
              <a:rPr lang="en-US" sz="2800" baseline="-25000" dirty="0" err="1" smtClean="0">
                <a:latin typeface="Times-Roman" charset="0"/>
              </a:rPr>
              <a:t>n</a:t>
            </a:r>
            <a:r>
              <a:rPr lang="en-US" sz="2800" dirty="0" smtClean="0">
                <a:latin typeface="Times-Roman" charset="0"/>
              </a:rPr>
              <a:t>) mod 256</a:t>
            </a:r>
            <a:endParaRPr lang="en-US" sz="2800" dirty="0" smtClean="0"/>
          </a:p>
          <a:p>
            <a:pPr eaLnBrk="1" hangingPunct="1">
              <a:spcAft>
                <a:spcPts val="600"/>
              </a:spcAft>
            </a:pPr>
            <a:r>
              <a:rPr lang="en-US" sz="2800" dirty="0"/>
              <a:t>Is this a secure </a:t>
            </a:r>
            <a:r>
              <a:rPr lang="en-US" sz="2800" dirty="0" smtClean="0"/>
              <a:t>cryptographic </a:t>
            </a:r>
            <a:r>
              <a:rPr lang="en-US" sz="2800" dirty="0"/>
              <a:t>hash?</a:t>
            </a:r>
          </a:p>
          <a:p>
            <a:pPr eaLnBrk="1" hangingPunct="1">
              <a:spcAft>
                <a:spcPts val="600"/>
              </a:spcAft>
            </a:pPr>
            <a:r>
              <a:rPr lang="en-US" sz="2800" dirty="0"/>
              <a:t>Example: </a:t>
            </a:r>
            <a:r>
              <a:rPr lang="en-US" sz="2800" dirty="0">
                <a:latin typeface="Times-Roman" charset="0"/>
              </a:rPr>
              <a:t>X = (10101010, 00001111)</a:t>
            </a:r>
            <a:endParaRPr lang="en-US" sz="2800" dirty="0"/>
          </a:p>
          <a:p>
            <a:pPr eaLnBrk="1" hangingPunct="1">
              <a:spcAft>
                <a:spcPts val="600"/>
              </a:spcAft>
            </a:pPr>
            <a:r>
              <a:rPr lang="en-US" sz="2800" dirty="0"/>
              <a:t>Hash is </a:t>
            </a:r>
            <a:r>
              <a:rPr lang="en-US" sz="2800" dirty="0" err="1">
                <a:latin typeface="Times-Roman" charset="0"/>
              </a:rPr>
              <a:t>h(X</a:t>
            </a:r>
            <a:r>
              <a:rPr lang="en-US" sz="2800" dirty="0">
                <a:latin typeface="Times-Roman" charset="0"/>
              </a:rPr>
              <a:t>) = 10111001</a:t>
            </a:r>
            <a:endParaRPr lang="en-US" sz="2800" dirty="0" smtClean="0"/>
          </a:p>
          <a:p>
            <a:pPr eaLnBrk="1" hangingPunct="1">
              <a:spcAft>
                <a:spcPts val="600"/>
              </a:spcAft>
            </a:pPr>
            <a:r>
              <a:rPr lang="en-US" sz="2800" dirty="0" smtClean="0"/>
              <a:t>If </a:t>
            </a:r>
            <a:r>
              <a:rPr lang="en-US" sz="2800" dirty="0">
                <a:latin typeface="Times-Roman" charset="0"/>
              </a:rPr>
              <a:t>Y = (00001111, 10101010)</a:t>
            </a:r>
            <a:r>
              <a:rPr lang="en-US" sz="2800" dirty="0" smtClean="0"/>
              <a:t> then </a:t>
            </a:r>
            <a:r>
              <a:rPr lang="en-US" sz="2800" dirty="0" err="1">
                <a:latin typeface="Times-Roman" charset="0"/>
              </a:rPr>
              <a:t>h(X</a:t>
            </a:r>
            <a:r>
              <a:rPr lang="en-US" sz="2800" dirty="0">
                <a:latin typeface="Times-Roman" charset="0"/>
              </a:rPr>
              <a:t>) = </a:t>
            </a:r>
            <a:r>
              <a:rPr lang="en-US" sz="2800" dirty="0" err="1">
                <a:latin typeface="Times-Roman" charset="0"/>
              </a:rPr>
              <a:t>h(Y</a:t>
            </a:r>
            <a:r>
              <a:rPr lang="en-US" sz="2800" dirty="0">
                <a:latin typeface="Times-Roman" charset="0"/>
              </a:rPr>
              <a:t>)</a:t>
            </a:r>
            <a:endParaRPr lang="en-US" sz="2800" dirty="0"/>
          </a:p>
          <a:p>
            <a:pPr eaLnBrk="1" hangingPunct="1">
              <a:spcAft>
                <a:spcPts val="600"/>
              </a:spcAft>
            </a:pPr>
            <a:r>
              <a:rPr lang="en-US" sz="2800" dirty="0"/>
              <a:t>Easy to find collisions, so </a:t>
            </a:r>
            <a:r>
              <a:rPr lang="en-US" sz="2800" b="1" dirty="0">
                <a:solidFill>
                  <a:schemeClr val="hlink"/>
                </a:solidFill>
              </a:rPr>
              <a:t>not</a:t>
            </a:r>
            <a:r>
              <a:rPr lang="en-US" sz="2800" dirty="0">
                <a:solidFill>
                  <a:schemeClr val="accent2"/>
                </a:solidFill>
              </a:rPr>
              <a:t> </a:t>
            </a:r>
            <a:r>
              <a:rPr lang="en-US" sz="2800" dirty="0"/>
              <a:t>secure…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ox(out)">
                                      <p:cBhvr>
                                        <p:cTn id="7" dur="500"/>
                                        <p:tgtEl>
                                          <p:spTgt spid="2437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ox(out)">
                                      <p:cBhvr>
                                        <p:cTn id="12" dur="500"/>
                                        <p:tgtEl>
                                          <p:spTgt spid="2437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box(out)">
                                      <p:cBhvr>
                                        <p:cTn id="17" dur="500"/>
                                        <p:tgtEl>
                                          <p:spTgt spid="2437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3715">
                                            <p:txEl>
                                              <p:pRg st="3" end="3"/>
                                            </p:txEl>
                                          </p:spTgt>
                                        </p:tgtEl>
                                        <p:attrNameLst>
                                          <p:attrName>style.visibility</p:attrName>
                                        </p:attrNameLst>
                                      </p:cBhvr>
                                      <p:to>
                                        <p:strVal val="visible"/>
                                      </p:to>
                                    </p:set>
                                    <p:animEffect transition="in" filter="box(out)">
                                      <p:cBhvr>
                                        <p:cTn id="22" dur="500"/>
                                        <p:tgtEl>
                                          <p:spTgt spid="24371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43715">
                                            <p:txEl>
                                              <p:pRg st="4" end="4"/>
                                            </p:txEl>
                                          </p:spTgt>
                                        </p:tgtEl>
                                        <p:attrNameLst>
                                          <p:attrName>style.visibility</p:attrName>
                                        </p:attrNameLst>
                                      </p:cBhvr>
                                      <p:to>
                                        <p:strVal val="visible"/>
                                      </p:to>
                                    </p:set>
                                    <p:animEffect transition="in" filter="box(out)">
                                      <p:cBhvr>
                                        <p:cTn id="27" dur="500"/>
                                        <p:tgtEl>
                                          <p:spTgt spid="24371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43715">
                                            <p:txEl>
                                              <p:pRg st="5" end="5"/>
                                            </p:txEl>
                                          </p:spTgt>
                                        </p:tgtEl>
                                        <p:attrNameLst>
                                          <p:attrName>style.visibility</p:attrName>
                                        </p:attrNameLst>
                                      </p:cBhvr>
                                      <p:to>
                                        <p:strVal val="visible"/>
                                      </p:to>
                                    </p:set>
                                    <p:animEffect transition="in" filter="box(out)">
                                      <p:cBhvr>
                                        <p:cTn id="32" dur="500"/>
                                        <p:tgtEl>
                                          <p:spTgt spid="24371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43715">
                                            <p:txEl>
                                              <p:pRg st="6" end="6"/>
                                            </p:txEl>
                                          </p:spTgt>
                                        </p:tgtEl>
                                        <p:attrNameLst>
                                          <p:attrName>style.visibility</p:attrName>
                                        </p:attrNameLst>
                                      </p:cBhvr>
                                      <p:to>
                                        <p:strVal val="visible"/>
                                      </p:to>
                                    </p:set>
                                    <p:animEffect transition="in" filter="box(out)">
                                      <p:cBhvr>
                                        <p:cTn id="37" dur="500"/>
                                        <p:tgtEl>
                                          <p:spTgt spid="24371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07ACDE-A1DE-8C49-B980-E5E92F585B56}" type="slidenum">
              <a:rPr lang="en-US" smtClean="0">
                <a:latin typeface="Times New Roman" charset="0"/>
              </a:rPr>
              <a:pPr/>
              <a:t>167</a:t>
            </a:fld>
            <a:endParaRPr lang="en-US" smtClean="0">
              <a:latin typeface="Times New Roman" charset="0"/>
            </a:endParaRPr>
          </a:p>
        </p:txBody>
      </p:sp>
      <p:sp>
        <p:nvSpPr>
          <p:cNvPr id="183299" name="Rectangle 2"/>
          <p:cNvSpPr>
            <a:spLocks noGrp="1" noChangeArrowheads="1"/>
          </p:cNvSpPr>
          <p:nvPr>
            <p:ph type="title"/>
          </p:nvPr>
        </p:nvSpPr>
        <p:spPr>
          <a:xfrm>
            <a:off x="685800" y="228600"/>
            <a:ext cx="7848600" cy="990600"/>
          </a:xfrm>
        </p:spPr>
        <p:txBody>
          <a:bodyPr/>
          <a:lstStyle/>
          <a:p>
            <a:pPr eaLnBrk="1" hangingPunct="1"/>
            <a:r>
              <a:rPr lang="en-US" dirty="0"/>
              <a:t>Non-crypto Hash (2)</a:t>
            </a:r>
          </a:p>
        </p:txBody>
      </p:sp>
      <p:sp>
        <p:nvSpPr>
          <p:cNvPr id="183300" name="Rectangle 3"/>
          <p:cNvSpPr>
            <a:spLocks noGrp="1" noChangeArrowheads="1"/>
          </p:cNvSpPr>
          <p:nvPr>
            <p:ph type="body" idx="1"/>
          </p:nvPr>
        </p:nvSpPr>
        <p:spPr>
          <a:xfrm>
            <a:off x="685800" y="1219200"/>
            <a:ext cx="7772400" cy="4876800"/>
          </a:xfrm>
        </p:spPr>
        <p:txBody>
          <a:bodyPr/>
          <a:lstStyle/>
          <a:p>
            <a:pPr eaLnBrk="1" hangingPunct="1">
              <a:lnSpc>
                <a:spcPct val="90000"/>
              </a:lnSpc>
              <a:spcAft>
                <a:spcPts val="600"/>
              </a:spcAft>
            </a:pPr>
            <a:r>
              <a:rPr lang="en-US" sz="2800" dirty="0"/>
              <a:t>Data </a:t>
            </a:r>
            <a:r>
              <a:rPr lang="en-US" sz="2800" dirty="0">
                <a:latin typeface="Times-Roman" charset="0"/>
              </a:rPr>
              <a:t>X = (X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n-1</a:t>
            </a:r>
            <a:r>
              <a:rPr lang="en-US" sz="2800" dirty="0">
                <a:latin typeface="Times-Roman" charset="0"/>
              </a:rPr>
              <a:t>)</a:t>
            </a:r>
            <a:endParaRPr lang="en-US" sz="2800" dirty="0"/>
          </a:p>
          <a:p>
            <a:pPr eaLnBrk="1" hangingPunct="1">
              <a:lnSpc>
                <a:spcPct val="90000"/>
              </a:lnSpc>
              <a:spcAft>
                <a:spcPts val="600"/>
              </a:spcAft>
            </a:pPr>
            <a:r>
              <a:rPr lang="en-US" sz="2800" dirty="0"/>
              <a:t>Suppose hash is defined as</a:t>
            </a:r>
          </a:p>
          <a:p>
            <a:pPr lvl="1" eaLnBrk="1" hangingPunct="1">
              <a:lnSpc>
                <a:spcPct val="90000"/>
              </a:lnSpc>
              <a:spcAft>
                <a:spcPts val="600"/>
              </a:spcAft>
              <a:buFontTx/>
              <a:buNone/>
            </a:pPr>
            <a:r>
              <a:rPr lang="en-US" sz="2400" dirty="0">
                <a:latin typeface="Times-Roman" charset="0"/>
              </a:rPr>
              <a:t>	</a:t>
            </a:r>
            <a:r>
              <a:rPr lang="en-US" sz="2400" dirty="0" err="1">
                <a:latin typeface="Times-Roman" charset="0"/>
              </a:rPr>
              <a:t>h(X</a:t>
            </a:r>
            <a:r>
              <a:rPr lang="en-US" sz="2400" dirty="0" smtClean="0">
                <a:latin typeface="Times-Roman" charset="0"/>
              </a:rPr>
              <a:t>) = (nX</a:t>
            </a:r>
            <a:r>
              <a:rPr lang="en-US" sz="2400" baseline="-25000" dirty="0" smtClean="0">
                <a:latin typeface="Times-Roman" charset="0"/>
              </a:rPr>
              <a:t>1</a:t>
            </a:r>
            <a:r>
              <a:rPr lang="en-US" sz="2400" dirty="0" smtClean="0">
                <a:latin typeface="Times-Roman" charset="0"/>
              </a:rPr>
              <a:t>+</a:t>
            </a:r>
            <a:r>
              <a:rPr lang="en-US" sz="2400" dirty="0">
                <a:latin typeface="Times-Roman" charset="0"/>
              </a:rPr>
              <a:t>(n</a:t>
            </a:r>
            <a:r>
              <a:rPr lang="en-US" sz="2400" dirty="0">
                <a:latin typeface="Times-Roman" charset="0"/>
                <a:sym typeface="Symbol" charset="2"/>
              </a:rPr>
              <a:t></a:t>
            </a:r>
            <a:r>
              <a:rPr lang="en-US" sz="2400" dirty="0">
                <a:latin typeface="Times-Roman" charset="0"/>
              </a:rPr>
              <a:t>1)</a:t>
            </a:r>
            <a:r>
              <a:rPr lang="en-US" sz="2400" dirty="0" smtClean="0">
                <a:latin typeface="Times-Roman" charset="0"/>
              </a:rPr>
              <a:t>X</a:t>
            </a:r>
            <a:r>
              <a:rPr lang="en-US" sz="2400" baseline="-25000" dirty="0">
                <a:latin typeface="Times-Roman" charset="0"/>
              </a:rPr>
              <a:t>2</a:t>
            </a:r>
            <a:r>
              <a:rPr lang="en-US" sz="2400" dirty="0" smtClean="0">
                <a:latin typeface="Times-Roman" charset="0"/>
              </a:rPr>
              <a:t>+</a:t>
            </a:r>
            <a:r>
              <a:rPr lang="en-US" sz="2400" dirty="0">
                <a:latin typeface="Times-Roman" charset="0"/>
              </a:rPr>
              <a:t>(n</a:t>
            </a:r>
            <a:r>
              <a:rPr lang="en-US" sz="2400" dirty="0">
                <a:latin typeface="Times-Roman" charset="0"/>
                <a:sym typeface="Symbol" charset="2"/>
              </a:rPr>
              <a:t></a:t>
            </a:r>
            <a:r>
              <a:rPr lang="en-US" sz="2400" dirty="0">
                <a:latin typeface="Times-Roman" charset="0"/>
              </a:rPr>
              <a:t>2)</a:t>
            </a:r>
            <a:r>
              <a:rPr lang="en-US" sz="2400" dirty="0" smtClean="0">
                <a:latin typeface="Times-Roman" charset="0"/>
              </a:rPr>
              <a:t>X</a:t>
            </a:r>
            <a:r>
              <a:rPr lang="en-US" sz="2400" baseline="-25000" dirty="0">
                <a:latin typeface="Times-Roman" charset="0"/>
              </a:rPr>
              <a:t>3</a:t>
            </a:r>
            <a:r>
              <a:rPr lang="en-US" sz="2400" dirty="0" smtClean="0">
                <a:latin typeface="Times-Roman" charset="0"/>
              </a:rPr>
              <a:t>+…+2</a:t>
            </a:r>
            <a:r>
              <a:rPr lang="en-US" sz="2400" dirty="0" smtClean="0">
                <a:latin typeface="Times-Roman" charset="0"/>
                <a:sym typeface="Symbol" charset="2"/>
              </a:rPr>
              <a:t></a:t>
            </a:r>
            <a:r>
              <a:rPr lang="en-US" sz="2400" dirty="0" smtClean="0">
                <a:latin typeface="Times-Roman" charset="0"/>
              </a:rPr>
              <a:t>X</a:t>
            </a:r>
            <a:r>
              <a:rPr lang="en-US" sz="2400" baseline="-25000" dirty="0" smtClean="0">
                <a:latin typeface="Times-Roman" charset="0"/>
              </a:rPr>
              <a:t>n-1</a:t>
            </a:r>
            <a:r>
              <a:rPr lang="en-US" sz="2400" dirty="0" smtClean="0">
                <a:latin typeface="Times-Roman" charset="0"/>
              </a:rPr>
              <a:t>+X</a:t>
            </a:r>
            <a:r>
              <a:rPr lang="en-US" sz="2400" baseline="-25000" dirty="0" smtClean="0">
                <a:latin typeface="Times-Roman" charset="0"/>
              </a:rPr>
              <a:t>n</a:t>
            </a:r>
            <a:r>
              <a:rPr lang="en-US" sz="2400" dirty="0" smtClean="0">
                <a:latin typeface="Times-Roman" charset="0"/>
              </a:rPr>
              <a:t>) mod 256</a:t>
            </a:r>
            <a:endParaRPr lang="en-US" sz="2400" dirty="0" smtClean="0"/>
          </a:p>
          <a:p>
            <a:pPr eaLnBrk="1" hangingPunct="1">
              <a:lnSpc>
                <a:spcPct val="90000"/>
              </a:lnSpc>
              <a:spcAft>
                <a:spcPts val="600"/>
              </a:spcAft>
            </a:pPr>
            <a:r>
              <a:rPr lang="en-US" sz="2800" dirty="0"/>
              <a:t>Is this a secure </a:t>
            </a:r>
            <a:r>
              <a:rPr lang="en-US" sz="2800" dirty="0" smtClean="0"/>
              <a:t>cryptographic </a:t>
            </a:r>
            <a:r>
              <a:rPr lang="en-US" sz="2800" dirty="0"/>
              <a:t>hash?</a:t>
            </a:r>
            <a:endParaRPr lang="en-US" sz="2800" dirty="0" smtClean="0"/>
          </a:p>
          <a:p>
            <a:pPr eaLnBrk="1" hangingPunct="1">
              <a:lnSpc>
                <a:spcPct val="90000"/>
              </a:lnSpc>
              <a:spcAft>
                <a:spcPts val="600"/>
              </a:spcAft>
            </a:pPr>
            <a:r>
              <a:rPr lang="en-US" sz="2800" dirty="0" smtClean="0"/>
              <a:t>Note that</a:t>
            </a:r>
          </a:p>
          <a:p>
            <a:pPr lvl="1" eaLnBrk="1" hangingPunct="1">
              <a:lnSpc>
                <a:spcPct val="90000"/>
              </a:lnSpc>
              <a:spcAft>
                <a:spcPts val="600"/>
              </a:spcAft>
              <a:buFontTx/>
              <a:buNone/>
            </a:pPr>
            <a:r>
              <a:rPr lang="en-US" sz="2400" dirty="0">
                <a:latin typeface="Times-Roman" charset="0"/>
              </a:rPr>
              <a:t>	h(10101010, 00001111)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h(00001111, 10101010)</a:t>
            </a:r>
            <a:endParaRPr lang="en-US" sz="2400" dirty="0"/>
          </a:p>
          <a:p>
            <a:pPr eaLnBrk="1" hangingPunct="1">
              <a:lnSpc>
                <a:spcPct val="90000"/>
              </a:lnSpc>
              <a:spcAft>
                <a:spcPts val="600"/>
              </a:spcAft>
            </a:pPr>
            <a:r>
              <a:rPr lang="en-US" sz="2800" dirty="0"/>
              <a:t>But hash of </a:t>
            </a:r>
            <a:r>
              <a:rPr lang="en-US" sz="2800" dirty="0">
                <a:latin typeface="Times-Roman" charset="0"/>
              </a:rPr>
              <a:t>(00000001, 00001111)</a:t>
            </a:r>
            <a:r>
              <a:rPr lang="en-US" sz="2800" dirty="0"/>
              <a:t> is same as hash of </a:t>
            </a:r>
            <a:r>
              <a:rPr lang="en-US" sz="2800" dirty="0">
                <a:latin typeface="Times-Roman" charset="0"/>
              </a:rPr>
              <a:t>(00000000, 00010001)</a:t>
            </a:r>
            <a:endParaRPr lang="en-US" sz="2800" dirty="0"/>
          </a:p>
          <a:p>
            <a:pPr eaLnBrk="1" hangingPunct="1">
              <a:lnSpc>
                <a:spcPct val="90000"/>
              </a:lnSpc>
              <a:spcAft>
                <a:spcPts val="600"/>
              </a:spcAft>
            </a:pPr>
            <a:r>
              <a:rPr lang="en-US" sz="2800" dirty="0"/>
              <a:t>Not</a:t>
            </a:r>
            <a:r>
              <a:rPr lang="en-US" sz="2800" dirty="0" smtClean="0"/>
              <a:t> “secure”, </a:t>
            </a:r>
            <a:r>
              <a:rPr lang="en-US" sz="2800" dirty="0"/>
              <a:t>but this hash is used in the (non-crypto) application </a:t>
            </a:r>
            <a:r>
              <a:rPr lang="en-US" sz="2800" dirty="0">
                <a:hlinkClick r:id="rId2"/>
              </a:rPr>
              <a:t>rsync</a:t>
            </a:r>
            <a:endParaRPr lang="en-US" sz="2800"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56C4B31-04FC-C149-8DD8-651EBA00D002}" type="slidenum">
              <a:rPr lang="en-US" smtClean="0">
                <a:latin typeface="Times New Roman" charset="0"/>
              </a:rPr>
              <a:pPr/>
              <a:t>168</a:t>
            </a:fld>
            <a:endParaRPr lang="en-US" smtClean="0">
              <a:latin typeface="Times New Roman" charset="0"/>
            </a:endParaRPr>
          </a:p>
        </p:txBody>
      </p:sp>
      <p:sp>
        <p:nvSpPr>
          <p:cNvPr id="184323" name="Rectangle 2"/>
          <p:cNvSpPr>
            <a:spLocks noGrp="1" noChangeArrowheads="1"/>
          </p:cNvSpPr>
          <p:nvPr>
            <p:ph type="title"/>
          </p:nvPr>
        </p:nvSpPr>
        <p:spPr>
          <a:xfrm>
            <a:off x="685800" y="457200"/>
            <a:ext cx="7772400" cy="1143000"/>
          </a:xfrm>
        </p:spPr>
        <p:txBody>
          <a:bodyPr/>
          <a:lstStyle/>
          <a:p>
            <a:pPr eaLnBrk="1" hangingPunct="1"/>
            <a:r>
              <a:rPr lang="en-US" dirty="0"/>
              <a:t>Non-crypto Hash (3)</a:t>
            </a:r>
          </a:p>
        </p:txBody>
      </p:sp>
      <p:sp>
        <p:nvSpPr>
          <p:cNvPr id="502787"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a:t>Cyclic Redundancy Check (CRC)</a:t>
            </a:r>
          </a:p>
          <a:p>
            <a:pPr eaLnBrk="1" hangingPunct="1">
              <a:lnSpc>
                <a:spcPct val="90000"/>
              </a:lnSpc>
              <a:spcAft>
                <a:spcPts val="600"/>
              </a:spcAft>
            </a:pPr>
            <a:r>
              <a:rPr lang="en-US" sz="2800" dirty="0"/>
              <a:t>Essentially, CRC is the remainder in a long division</a:t>
            </a:r>
            <a:r>
              <a:rPr lang="en-US" sz="2800" dirty="0" smtClean="0"/>
              <a:t> calculation</a:t>
            </a:r>
          </a:p>
          <a:p>
            <a:pPr eaLnBrk="1" hangingPunct="1">
              <a:lnSpc>
                <a:spcPct val="90000"/>
              </a:lnSpc>
              <a:spcAft>
                <a:spcPts val="600"/>
              </a:spcAft>
            </a:pPr>
            <a:r>
              <a:rPr lang="en-US" sz="2800" dirty="0"/>
              <a:t>Good for detecting burst </a:t>
            </a:r>
            <a:r>
              <a:rPr lang="en-US" sz="2800" b="1" dirty="0">
                <a:solidFill>
                  <a:schemeClr val="hlink"/>
                </a:solidFill>
              </a:rPr>
              <a:t>errors</a:t>
            </a:r>
            <a:endParaRPr lang="en-US" sz="2800" dirty="0" smtClean="0"/>
          </a:p>
          <a:p>
            <a:pPr lvl="1" eaLnBrk="1" hangingPunct="1">
              <a:lnSpc>
                <a:spcPct val="90000"/>
              </a:lnSpc>
              <a:spcAft>
                <a:spcPts val="600"/>
              </a:spcAft>
            </a:pPr>
            <a:r>
              <a:rPr lang="en-US" sz="2400" dirty="0" smtClean="0"/>
              <a:t>Such random errors </a:t>
            </a:r>
            <a:r>
              <a:rPr lang="en-US" sz="2400" dirty="0"/>
              <a:t>unlikely to</a:t>
            </a:r>
            <a:r>
              <a:rPr lang="en-US" sz="2400" dirty="0" smtClean="0"/>
              <a:t> yield a </a:t>
            </a:r>
            <a:r>
              <a:rPr lang="en-US" sz="2400" dirty="0"/>
              <a:t>collision</a:t>
            </a:r>
          </a:p>
          <a:p>
            <a:pPr eaLnBrk="1" hangingPunct="1">
              <a:lnSpc>
                <a:spcPct val="90000"/>
              </a:lnSpc>
              <a:spcAft>
                <a:spcPts val="600"/>
              </a:spcAft>
            </a:pPr>
            <a:r>
              <a:rPr lang="en-US" sz="2800" dirty="0"/>
              <a:t>But easy to </a:t>
            </a:r>
            <a:r>
              <a:rPr lang="en-US" sz="2800" b="1" i="1" dirty="0"/>
              <a:t>construct</a:t>
            </a:r>
            <a:r>
              <a:rPr lang="en-US" sz="2800" dirty="0"/>
              <a:t> </a:t>
            </a:r>
            <a:r>
              <a:rPr lang="en-US" sz="2800" dirty="0" smtClean="0"/>
              <a:t>collisions</a:t>
            </a:r>
          </a:p>
          <a:p>
            <a:pPr lvl="1" eaLnBrk="1" hangingPunct="1">
              <a:lnSpc>
                <a:spcPct val="90000"/>
              </a:lnSpc>
              <a:spcAft>
                <a:spcPts val="600"/>
              </a:spcAft>
            </a:pPr>
            <a:r>
              <a:rPr lang="en-US" sz="2400" dirty="0" smtClean="0"/>
              <a:t>In crypto, Trudy is the enemy, not “random”</a:t>
            </a:r>
          </a:p>
          <a:p>
            <a:pPr eaLnBrk="1" hangingPunct="1">
              <a:lnSpc>
                <a:spcPct val="90000"/>
              </a:lnSpc>
              <a:spcAft>
                <a:spcPts val="600"/>
              </a:spcAft>
            </a:pPr>
            <a:r>
              <a:rPr lang="en-US" sz="2800" dirty="0"/>
              <a:t>CRC has been mistakenly </a:t>
            </a:r>
            <a:r>
              <a:rPr lang="en-US" sz="2800" dirty="0" smtClean="0"/>
              <a:t>used where crypto integrity check is required </a:t>
            </a:r>
            <a:r>
              <a:rPr lang="en-US" sz="2800" dirty="0"/>
              <a:t>(e.g., WEP</a:t>
            </a:r>
            <a:r>
              <a:rPr lang="en-US" sz="2800" dirty="0" smtClean="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box(out)">
                                      <p:cBhvr>
                                        <p:cTn id="7" dur="500"/>
                                        <p:tgtEl>
                                          <p:spTgt spid="5027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2787">
                                            <p:txEl>
                                              <p:pRg st="1" end="1"/>
                                            </p:txEl>
                                          </p:spTgt>
                                        </p:tgtEl>
                                        <p:attrNameLst>
                                          <p:attrName>style.visibility</p:attrName>
                                        </p:attrNameLst>
                                      </p:cBhvr>
                                      <p:to>
                                        <p:strVal val="visible"/>
                                      </p:to>
                                    </p:set>
                                    <p:animEffect transition="in" filter="box(out)">
                                      <p:cBhvr>
                                        <p:cTn id="12" dur="500"/>
                                        <p:tgtEl>
                                          <p:spTgt spid="5027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2787">
                                            <p:txEl>
                                              <p:pRg st="2" end="2"/>
                                            </p:txEl>
                                          </p:spTgt>
                                        </p:tgtEl>
                                        <p:attrNameLst>
                                          <p:attrName>style.visibility</p:attrName>
                                        </p:attrNameLst>
                                      </p:cBhvr>
                                      <p:to>
                                        <p:strVal val="visible"/>
                                      </p:to>
                                    </p:set>
                                    <p:animEffect transition="in" filter="box(out)">
                                      <p:cBhvr>
                                        <p:cTn id="17" dur="500"/>
                                        <p:tgtEl>
                                          <p:spTgt spid="5027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02787">
                                            <p:txEl>
                                              <p:pRg st="3" end="3"/>
                                            </p:txEl>
                                          </p:spTgt>
                                        </p:tgtEl>
                                        <p:attrNameLst>
                                          <p:attrName>style.visibility</p:attrName>
                                        </p:attrNameLst>
                                      </p:cBhvr>
                                      <p:to>
                                        <p:strVal val="visible"/>
                                      </p:to>
                                    </p:set>
                                    <p:animEffect transition="in" filter="box(out)">
                                      <p:cBhvr>
                                        <p:cTn id="20" dur="500"/>
                                        <p:tgtEl>
                                          <p:spTgt spid="50278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02787">
                                            <p:txEl>
                                              <p:pRg st="4" end="4"/>
                                            </p:txEl>
                                          </p:spTgt>
                                        </p:tgtEl>
                                        <p:attrNameLst>
                                          <p:attrName>style.visibility</p:attrName>
                                        </p:attrNameLst>
                                      </p:cBhvr>
                                      <p:to>
                                        <p:strVal val="visible"/>
                                      </p:to>
                                    </p:set>
                                    <p:animEffect transition="in" filter="box(out)">
                                      <p:cBhvr>
                                        <p:cTn id="25" dur="500"/>
                                        <p:tgtEl>
                                          <p:spTgt spid="5027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502787">
                                            <p:txEl>
                                              <p:pRg st="5" end="5"/>
                                            </p:txEl>
                                          </p:spTgt>
                                        </p:tgtEl>
                                        <p:attrNameLst>
                                          <p:attrName>style.visibility</p:attrName>
                                        </p:attrNameLst>
                                      </p:cBhvr>
                                      <p:to>
                                        <p:strVal val="visible"/>
                                      </p:to>
                                    </p:set>
                                    <p:animEffect transition="in" filter="box(out)">
                                      <p:cBhvr>
                                        <p:cTn id="28" dur="500"/>
                                        <p:tgtEl>
                                          <p:spTgt spid="502787">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502787">
                                            <p:txEl>
                                              <p:pRg st="6" end="6"/>
                                            </p:txEl>
                                          </p:spTgt>
                                        </p:tgtEl>
                                        <p:attrNameLst>
                                          <p:attrName>style.visibility</p:attrName>
                                        </p:attrNameLst>
                                      </p:cBhvr>
                                      <p:to>
                                        <p:strVal val="visible"/>
                                      </p:to>
                                    </p:set>
                                    <p:animEffect transition="in" filter="box(out)">
                                      <p:cBhvr>
                                        <p:cTn id="33" dur="500"/>
                                        <p:tgtEl>
                                          <p:spTgt spid="502787">
                                            <p:txEl>
                                              <p:pRg st="6" end="6"/>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D7A1E9-F952-EB40-9A9C-8B16AF23697D}" type="slidenum">
              <a:rPr lang="en-US" smtClean="0">
                <a:latin typeface="Times New Roman" charset="0"/>
              </a:rPr>
              <a:pPr/>
              <a:t>169</a:t>
            </a:fld>
            <a:endParaRPr lang="en-US" smtClean="0">
              <a:latin typeface="Times New Roman" charset="0"/>
            </a:endParaRPr>
          </a:p>
        </p:txBody>
      </p:sp>
      <p:sp>
        <p:nvSpPr>
          <p:cNvPr id="185347" name="Rectangle 2"/>
          <p:cNvSpPr>
            <a:spLocks noGrp="1" noChangeArrowheads="1"/>
          </p:cNvSpPr>
          <p:nvPr>
            <p:ph type="title"/>
          </p:nvPr>
        </p:nvSpPr>
        <p:spPr>
          <a:xfrm>
            <a:off x="685800" y="304800"/>
            <a:ext cx="7772400" cy="1143000"/>
          </a:xfrm>
        </p:spPr>
        <p:txBody>
          <a:bodyPr/>
          <a:lstStyle/>
          <a:p>
            <a:pPr eaLnBrk="1" hangingPunct="1"/>
            <a:r>
              <a:rPr lang="en-US"/>
              <a:t>Popular Crypto Hashes</a:t>
            </a:r>
          </a:p>
        </p:txBody>
      </p:sp>
      <p:sp>
        <p:nvSpPr>
          <p:cNvPr id="185348" name="Rectangle 3"/>
          <p:cNvSpPr>
            <a:spLocks noGrp="1" noChangeArrowheads="1"/>
          </p:cNvSpPr>
          <p:nvPr>
            <p:ph type="body" idx="1"/>
          </p:nvPr>
        </p:nvSpPr>
        <p:spPr>
          <a:xfrm>
            <a:off x="685800" y="1600200"/>
            <a:ext cx="7772400" cy="4419600"/>
          </a:xfrm>
        </p:spPr>
        <p:txBody>
          <a:bodyPr/>
          <a:lstStyle/>
          <a:p>
            <a:pPr eaLnBrk="1" hangingPunct="1">
              <a:lnSpc>
                <a:spcPct val="85000"/>
              </a:lnSpc>
              <a:spcAft>
                <a:spcPts val="600"/>
              </a:spcAft>
            </a:pPr>
            <a:r>
              <a:rPr lang="en-US" sz="2800" b="1" dirty="0">
                <a:solidFill>
                  <a:schemeClr val="hlink"/>
                </a:solidFill>
              </a:rPr>
              <a:t>MD5</a:t>
            </a:r>
            <a:r>
              <a:rPr lang="en-US" sz="2800" dirty="0"/>
              <a:t> </a:t>
            </a:r>
            <a:r>
              <a:rPr lang="en-US" dirty="0" err="1">
                <a:sym typeface="Symbol" charset="2"/>
              </a:rPr>
              <a:t></a:t>
            </a:r>
            <a:r>
              <a:rPr lang="en-US" sz="2800" dirty="0"/>
              <a:t> invented by </a:t>
            </a:r>
            <a:r>
              <a:rPr lang="en-US" sz="2800" dirty="0" err="1" smtClean="0"/>
              <a:t>Rivest</a:t>
            </a:r>
            <a:r>
              <a:rPr lang="en-US" sz="2800" dirty="0" smtClean="0"/>
              <a:t> (of course…)</a:t>
            </a:r>
          </a:p>
          <a:p>
            <a:pPr lvl="1" eaLnBrk="1" hangingPunct="1">
              <a:lnSpc>
                <a:spcPct val="85000"/>
              </a:lnSpc>
              <a:spcAft>
                <a:spcPts val="600"/>
              </a:spcAft>
            </a:pPr>
            <a:r>
              <a:rPr lang="en-US" sz="2400" dirty="0"/>
              <a:t>128 bit output</a:t>
            </a:r>
            <a:endParaRPr lang="en-US" sz="2400" dirty="0" smtClean="0"/>
          </a:p>
          <a:p>
            <a:pPr lvl="1" eaLnBrk="1" hangingPunct="1">
              <a:lnSpc>
                <a:spcPct val="85000"/>
              </a:lnSpc>
              <a:spcAft>
                <a:spcPts val="600"/>
              </a:spcAft>
            </a:pPr>
            <a:r>
              <a:rPr lang="en-US" sz="2400" dirty="0" smtClean="0"/>
              <a:t>MD5 collisions easy to find, so it’s broken</a:t>
            </a:r>
          </a:p>
          <a:p>
            <a:pPr eaLnBrk="1" hangingPunct="1">
              <a:lnSpc>
                <a:spcPct val="85000"/>
              </a:lnSpc>
              <a:spcAft>
                <a:spcPts val="600"/>
              </a:spcAft>
            </a:pPr>
            <a:r>
              <a:rPr lang="en-US" sz="2800" b="1" dirty="0">
                <a:solidFill>
                  <a:schemeClr val="hlink"/>
                </a:solidFill>
              </a:rPr>
              <a:t>SHA-1</a:t>
            </a:r>
            <a:r>
              <a:rPr lang="en-US" sz="2800" dirty="0"/>
              <a:t> </a:t>
            </a:r>
            <a:r>
              <a:rPr lang="en-US" dirty="0" err="1">
                <a:sym typeface="Symbol" charset="2"/>
              </a:rPr>
              <a:t></a:t>
            </a:r>
            <a:r>
              <a:rPr lang="en-US" sz="2800" dirty="0"/>
              <a:t> A </a:t>
            </a:r>
            <a:r>
              <a:rPr lang="en-US" sz="2800" dirty="0" smtClean="0"/>
              <a:t>U.S. </a:t>
            </a:r>
            <a:r>
              <a:rPr lang="en-US" sz="2800" dirty="0"/>
              <a:t>government </a:t>
            </a:r>
            <a:r>
              <a:rPr lang="en-US" sz="2800" dirty="0" smtClean="0"/>
              <a:t>standard, inner </a:t>
            </a:r>
            <a:r>
              <a:rPr lang="en-US" sz="2800" dirty="0"/>
              <a:t>workings similar to </a:t>
            </a:r>
            <a:r>
              <a:rPr lang="en-US" sz="2800" dirty="0" smtClean="0"/>
              <a:t>MD5</a:t>
            </a:r>
          </a:p>
          <a:p>
            <a:pPr lvl="1" eaLnBrk="1" hangingPunct="1">
              <a:lnSpc>
                <a:spcPct val="85000"/>
              </a:lnSpc>
              <a:spcAft>
                <a:spcPts val="600"/>
              </a:spcAft>
            </a:pPr>
            <a:r>
              <a:rPr lang="en-US" sz="2400" dirty="0"/>
              <a:t>160 bit output</a:t>
            </a:r>
          </a:p>
          <a:p>
            <a:pPr eaLnBrk="1" hangingPunct="1">
              <a:lnSpc>
                <a:spcPct val="85000"/>
              </a:lnSpc>
              <a:spcAft>
                <a:spcPts val="600"/>
              </a:spcAft>
            </a:pPr>
            <a:r>
              <a:rPr lang="en-US" sz="2800" dirty="0"/>
              <a:t>Many other hashes, but MD5 and SHA-1 are the most widely used</a:t>
            </a:r>
          </a:p>
          <a:p>
            <a:pPr eaLnBrk="1" hangingPunct="1">
              <a:lnSpc>
                <a:spcPct val="85000"/>
              </a:lnSpc>
              <a:spcAft>
                <a:spcPts val="600"/>
              </a:spcAft>
            </a:pPr>
            <a:r>
              <a:rPr lang="en-US" sz="2800" dirty="0"/>
              <a:t>Hashes work by hashing message in blocks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Vigenere</a:t>
            </a:r>
            <a:r>
              <a:rPr lang="en-US" dirty="0" smtClean="0"/>
              <a:t> Example</a:t>
            </a:r>
            <a:endParaRPr lang="en-US" dirty="0"/>
          </a:p>
        </p:txBody>
      </p:sp>
      <p:sp>
        <p:nvSpPr>
          <p:cNvPr id="3" name="Content Placeholder 2"/>
          <p:cNvSpPr>
            <a:spLocks noGrp="1"/>
          </p:cNvSpPr>
          <p:nvPr>
            <p:ph idx="1"/>
          </p:nvPr>
        </p:nvSpPr>
        <p:spPr/>
        <p:txBody>
          <a:bodyPr/>
          <a:lstStyle/>
          <a:p>
            <a:r>
              <a:rPr lang="en-US" dirty="0" smtClean="0"/>
              <a:t>Suppose that we want to encrypt </a:t>
            </a:r>
            <a:r>
              <a:rPr lang="en-US" dirty="0" err="1" smtClean="0">
                <a:latin typeface="Arial"/>
                <a:cs typeface="Arial"/>
              </a:rPr>
              <a:t>attackatdawn</a:t>
            </a:r>
            <a:r>
              <a:rPr lang="en-US" dirty="0" smtClean="0"/>
              <a:t>     </a:t>
            </a:r>
          </a:p>
          <a:p>
            <a:r>
              <a:rPr lang="en-US" dirty="0" smtClean="0"/>
              <a:t> Encryption:</a:t>
            </a:r>
          </a:p>
          <a:p>
            <a:endParaRPr lang="en-US" dirty="0"/>
          </a:p>
          <a:p>
            <a:pPr marL="0" indent="0">
              <a:buNone/>
            </a:pPr>
            <a:endParaRPr lang="en-US" dirty="0"/>
          </a:p>
          <a:p>
            <a:r>
              <a:rPr lang="en-US" dirty="0" err="1"/>
              <a:t>C</a:t>
            </a:r>
            <a:r>
              <a:rPr lang="en-US" dirty="0" err="1" smtClean="0"/>
              <a:t>iphertext</a:t>
            </a:r>
            <a:r>
              <a:rPr lang="en-US" dirty="0" smtClean="0"/>
              <a:t> is </a:t>
            </a:r>
            <a:r>
              <a:rPr lang="en-US" dirty="0" err="1" smtClean="0">
                <a:latin typeface="Arial"/>
                <a:cs typeface="Arial"/>
              </a:rPr>
              <a:t>ctmccdctwcwg</a:t>
            </a:r>
            <a:r>
              <a:rPr lang="en-US" dirty="0" smtClean="0"/>
              <a:t>    </a:t>
            </a:r>
          </a:p>
          <a:p>
            <a:r>
              <a:rPr lang="en-US" dirty="0" smtClean="0"/>
              <a:t>How to decrypt? How to attack?</a:t>
            </a:r>
            <a:endParaRPr lang="en-US" dirty="0"/>
          </a:p>
        </p:txBody>
      </p:sp>
      <p:sp>
        <p:nvSpPr>
          <p:cNvPr id="4" name="Footer Placeholder 3"/>
          <p:cNvSpPr>
            <a:spLocks noGrp="1"/>
          </p:cNvSpPr>
          <p:nvPr>
            <p:ph type="ftr" sz="quarter" idx="10"/>
          </p:nvPr>
        </p:nvSpPr>
        <p:spPr/>
        <p:txBody>
          <a:bodyPr/>
          <a:lstStyle/>
          <a:p>
            <a:pPr>
              <a:defRPr/>
            </a:pPr>
            <a:r>
              <a:rPr lang="en-US" smtClean="0"/>
              <a:t> Part 1 </a:t>
            </a:r>
            <a:r>
              <a:rPr lang="en-US" smtClean="0">
                <a:sym typeface="Symbol" charset="2"/>
              </a:rPr>
              <a:t></a:t>
            </a:r>
            <a:r>
              <a:rPr lang="en-US" smtClean="0"/>
              <a:t> Cryptography                                                                                                     </a:t>
            </a:r>
            <a:fld id="{AD201B23-E879-9846-A2A9-CED7FCA065EC}" type="slidenum">
              <a:rPr lang="en-US" smtClean="0">
                <a:latin typeface="Times New Roman" charset="0"/>
              </a:rPr>
              <a:pPr>
                <a:defRPr/>
              </a:pPr>
              <a:t>17</a:t>
            </a:fld>
            <a:endParaRPr lang="en-US">
              <a:latin typeface="Times New Roman" charset="0"/>
            </a:endParaRPr>
          </a:p>
        </p:txBody>
      </p:sp>
      <p:pic>
        <p:nvPicPr>
          <p:cNvPr id="5" name="Picture 4"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971800"/>
            <a:ext cx="4876800" cy="1598951"/>
          </a:xfrm>
          <a:prstGeom prst="rect">
            <a:avLst/>
          </a:prstGeom>
        </p:spPr>
      </p:pic>
    </p:spTree>
    <p:extLst>
      <p:ext uri="{BB962C8B-B14F-4D97-AF65-F5344CB8AC3E}">
        <p14:creationId xmlns:p14="http://schemas.microsoft.com/office/powerpoint/2010/main" val="7386151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4F2C2E3-12A2-DD45-8910-0CD68B8FDFA2}" type="slidenum">
              <a:rPr lang="en-US" smtClean="0">
                <a:latin typeface="Times New Roman" charset="0"/>
              </a:rPr>
              <a:pPr/>
              <a:t>170</a:t>
            </a:fld>
            <a:endParaRPr lang="en-US" smtClean="0">
              <a:latin typeface="Times New Roman" charset="0"/>
            </a:endParaRPr>
          </a:p>
        </p:txBody>
      </p:sp>
      <p:sp>
        <p:nvSpPr>
          <p:cNvPr id="186371" name="Rectangle 2"/>
          <p:cNvSpPr>
            <a:spLocks noGrp="1" noChangeArrowheads="1"/>
          </p:cNvSpPr>
          <p:nvPr>
            <p:ph type="title"/>
          </p:nvPr>
        </p:nvSpPr>
        <p:spPr>
          <a:xfrm>
            <a:off x="685800" y="381000"/>
            <a:ext cx="7848600" cy="1143000"/>
          </a:xfrm>
        </p:spPr>
        <p:txBody>
          <a:bodyPr/>
          <a:lstStyle/>
          <a:p>
            <a:pPr eaLnBrk="1" hangingPunct="1"/>
            <a:r>
              <a:rPr lang="en-US"/>
              <a:t>Crypto Hash Design</a:t>
            </a:r>
          </a:p>
        </p:txBody>
      </p:sp>
      <p:sp>
        <p:nvSpPr>
          <p:cNvPr id="186372"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a:t>Desired property: </a:t>
            </a:r>
            <a:r>
              <a:rPr lang="en-US" sz="2800" b="1" dirty="0">
                <a:solidFill>
                  <a:schemeClr val="hlink"/>
                </a:solidFill>
              </a:rPr>
              <a:t>avalanche effect</a:t>
            </a:r>
            <a:endParaRPr lang="en-US" sz="2800" dirty="0"/>
          </a:p>
          <a:p>
            <a:pPr lvl="1" eaLnBrk="1" hangingPunct="1">
              <a:lnSpc>
                <a:spcPct val="90000"/>
              </a:lnSpc>
              <a:spcAft>
                <a:spcPts val="600"/>
              </a:spcAft>
            </a:pPr>
            <a:r>
              <a:rPr lang="en-US" sz="2400" dirty="0"/>
              <a:t>Change to 1 bit of input should affect about half of output bits</a:t>
            </a:r>
          </a:p>
          <a:p>
            <a:pPr eaLnBrk="1" hangingPunct="1">
              <a:lnSpc>
                <a:spcPct val="90000"/>
              </a:lnSpc>
              <a:spcAft>
                <a:spcPts val="600"/>
              </a:spcAft>
            </a:pPr>
            <a:r>
              <a:rPr lang="en-US" sz="2800" dirty="0"/>
              <a:t>Crypto hash functions consist of some number of rounds</a:t>
            </a:r>
          </a:p>
          <a:p>
            <a:pPr eaLnBrk="1" hangingPunct="1">
              <a:lnSpc>
                <a:spcPct val="90000"/>
              </a:lnSpc>
              <a:spcAft>
                <a:spcPts val="600"/>
              </a:spcAft>
            </a:pPr>
            <a:r>
              <a:rPr lang="en-US" sz="2800" dirty="0"/>
              <a:t>Want security and speed</a:t>
            </a:r>
            <a:endParaRPr lang="en-US" sz="2800" dirty="0" smtClean="0"/>
          </a:p>
          <a:p>
            <a:pPr lvl="1" eaLnBrk="1" hangingPunct="1">
              <a:lnSpc>
                <a:spcPct val="90000"/>
              </a:lnSpc>
              <a:spcAft>
                <a:spcPts val="600"/>
              </a:spcAft>
            </a:pPr>
            <a:r>
              <a:rPr lang="en-US" sz="2400" dirty="0" smtClean="0"/>
              <a:t>“Avalanche effect” </a:t>
            </a:r>
            <a:r>
              <a:rPr lang="en-US" sz="2400" dirty="0"/>
              <a:t>after few rounds</a:t>
            </a:r>
          </a:p>
          <a:p>
            <a:pPr lvl="1" eaLnBrk="1" hangingPunct="1">
              <a:lnSpc>
                <a:spcPct val="90000"/>
              </a:lnSpc>
              <a:spcAft>
                <a:spcPts val="600"/>
              </a:spcAft>
            </a:pPr>
            <a:r>
              <a:rPr lang="en-US" sz="2400" dirty="0"/>
              <a:t>But simple rounds</a:t>
            </a:r>
          </a:p>
          <a:p>
            <a:pPr eaLnBrk="1" hangingPunct="1">
              <a:lnSpc>
                <a:spcPct val="90000"/>
              </a:lnSpc>
              <a:spcAft>
                <a:spcPts val="600"/>
              </a:spcAft>
            </a:pPr>
            <a:r>
              <a:rPr lang="en-US" sz="2800" dirty="0"/>
              <a:t>Analogous to design of block ciphers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8AAFEFF-7A1E-BF45-80C0-7FE308DDDF6B}" type="slidenum">
              <a:rPr lang="en-US" smtClean="0">
                <a:latin typeface="Times New Roman" charset="0"/>
              </a:rPr>
              <a:pPr/>
              <a:t>171</a:t>
            </a:fld>
            <a:endParaRPr lang="en-US" smtClean="0">
              <a:latin typeface="Times New Roman" charset="0"/>
            </a:endParaRPr>
          </a:p>
        </p:txBody>
      </p:sp>
      <p:sp>
        <p:nvSpPr>
          <p:cNvPr id="187395" name="Rectangle 2"/>
          <p:cNvSpPr>
            <a:spLocks noGrp="1" noChangeArrowheads="1"/>
          </p:cNvSpPr>
          <p:nvPr>
            <p:ph type="title"/>
          </p:nvPr>
        </p:nvSpPr>
        <p:spPr>
          <a:xfrm>
            <a:off x="1905000" y="609600"/>
            <a:ext cx="5715000" cy="990600"/>
          </a:xfrm>
        </p:spPr>
        <p:txBody>
          <a:bodyPr/>
          <a:lstStyle/>
          <a:p>
            <a:pPr eaLnBrk="1" hangingPunct="1"/>
            <a:r>
              <a:rPr lang="en-US" dirty="0" smtClean="0"/>
              <a:t>SHA3</a:t>
            </a:r>
            <a:endParaRPr lang="en-US" dirty="0"/>
          </a:p>
        </p:txBody>
      </p:sp>
      <p:sp>
        <p:nvSpPr>
          <p:cNvPr id="187396" name="Rectangle 3"/>
          <p:cNvSpPr>
            <a:spLocks noGrp="1" noChangeArrowheads="1"/>
          </p:cNvSpPr>
          <p:nvPr>
            <p:ph type="body" idx="1"/>
          </p:nvPr>
        </p:nvSpPr>
        <p:spPr/>
        <p:txBody>
          <a:bodyPr/>
          <a:lstStyle/>
          <a:p>
            <a:pPr eaLnBrk="1" hangingPunct="1">
              <a:lnSpc>
                <a:spcPct val="90000"/>
              </a:lnSpc>
              <a:spcAft>
                <a:spcPts val="600"/>
              </a:spcAft>
            </a:pPr>
            <a:r>
              <a:rPr lang="en-US" dirty="0" smtClean="0"/>
              <a:t>TBD</a:t>
            </a:r>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89407A4-9FAE-6148-A23C-B96B8D26EF21}" type="slidenum">
              <a:rPr lang="en-US" smtClean="0">
                <a:latin typeface="Times New Roman" charset="0"/>
              </a:rPr>
              <a:pPr/>
              <a:t>172</a:t>
            </a:fld>
            <a:endParaRPr lang="en-US" smtClean="0">
              <a:latin typeface="Times New Roman" charset="0"/>
            </a:endParaRPr>
          </a:p>
        </p:txBody>
      </p:sp>
      <p:sp>
        <p:nvSpPr>
          <p:cNvPr id="195587" name="Rectangle 2"/>
          <p:cNvSpPr>
            <a:spLocks noGrp="1" noChangeArrowheads="1"/>
          </p:cNvSpPr>
          <p:nvPr>
            <p:ph type="title"/>
          </p:nvPr>
        </p:nvSpPr>
        <p:spPr/>
        <p:txBody>
          <a:bodyPr/>
          <a:lstStyle/>
          <a:p>
            <a:pPr eaLnBrk="1" hangingPunct="1"/>
            <a:r>
              <a:rPr lang="en-US" dirty="0"/>
              <a:t>HMAC</a:t>
            </a:r>
          </a:p>
        </p:txBody>
      </p:sp>
      <p:sp>
        <p:nvSpPr>
          <p:cNvPr id="150531" name="Rectangle 3"/>
          <p:cNvSpPr>
            <a:spLocks noGrp="1" noChangeArrowheads="1"/>
          </p:cNvSpPr>
          <p:nvPr>
            <p:ph type="body" idx="1"/>
          </p:nvPr>
        </p:nvSpPr>
        <p:spPr/>
        <p:txBody>
          <a:bodyPr/>
          <a:lstStyle/>
          <a:p>
            <a:pPr eaLnBrk="1" hangingPunct="1">
              <a:spcAft>
                <a:spcPts val="600"/>
              </a:spcAft>
            </a:pPr>
            <a:r>
              <a:rPr lang="en-US" sz="2800" dirty="0"/>
              <a:t>Can compute a </a:t>
            </a:r>
            <a:r>
              <a:rPr lang="en-US" sz="2800" dirty="0">
                <a:latin typeface="Times-Roman" charset="0"/>
              </a:rPr>
              <a:t>MAC</a:t>
            </a:r>
            <a:r>
              <a:rPr lang="en-US" sz="2800" dirty="0"/>
              <a:t> of the message </a:t>
            </a:r>
            <a:r>
              <a:rPr lang="en-US" sz="2800" dirty="0">
                <a:latin typeface="Times-Roman" charset="0"/>
              </a:rPr>
              <a:t>M</a:t>
            </a:r>
            <a:r>
              <a:rPr lang="en-US" sz="2800" dirty="0"/>
              <a:t> with key </a:t>
            </a:r>
            <a:r>
              <a:rPr lang="en-US" sz="2800" dirty="0">
                <a:latin typeface="Times-Roman" charset="0"/>
              </a:rPr>
              <a:t>K</a:t>
            </a:r>
            <a:r>
              <a:rPr lang="en-US" sz="2800" dirty="0"/>
              <a:t> using a “hashed </a:t>
            </a:r>
            <a:r>
              <a:rPr lang="en-US" sz="2800" dirty="0">
                <a:latin typeface="Times-Roman" charset="0"/>
              </a:rPr>
              <a:t>MAC</a:t>
            </a:r>
            <a:r>
              <a:rPr lang="en-US" sz="2800" dirty="0"/>
              <a:t>” or </a:t>
            </a:r>
            <a:r>
              <a:rPr lang="en-US" sz="2800" b="1" dirty="0">
                <a:solidFill>
                  <a:schemeClr val="hlink"/>
                </a:solidFill>
                <a:latin typeface="Times-Roman" charset="0"/>
              </a:rPr>
              <a:t>HMAC</a:t>
            </a:r>
            <a:endParaRPr lang="en-US" sz="2800" dirty="0"/>
          </a:p>
          <a:p>
            <a:pPr eaLnBrk="1" hangingPunct="1">
              <a:spcAft>
                <a:spcPts val="600"/>
              </a:spcAft>
            </a:pPr>
            <a:r>
              <a:rPr lang="en-US" sz="2800" dirty="0">
                <a:latin typeface="Times-Roman" charset="0"/>
              </a:rPr>
              <a:t>HMAC</a:t>
            </a:r>
            <a:r>
              <a:rPr lang="en-US" sz="2800" dirty="0"/>
              <a:t> is a </a:t>
            </a:r>
            <a:r>
              <a:rPr lang="en-US" sz="2800" b="1" i="1" dirty="0"/>
              <a:t>keyed</a:t>
            </a:r>
            <a:r>
              <a:rPr lang="en-US" sz="2800" b="1" dirty="0"/>
              <a:t> </a:t>
            </a:r>
            <a:r>
              <a:rPr lang="en-US" sz="2800" dirty="0"/>
              <a:t>hash</a:t>
            </a:r>
          </a:p>
          <a:p>
            <a:pPr lvl="1" eaLnBrk="1" hangingPunct="1">
              <a:spcAft>
                <a:spcPts val="600"/>
              </a:spcAft>
            </a:pPr>
            <a:r>
              <a:rPr lang="en-US" sz="2400" dirty="0"/>
              <a:t>Why would </a:t>
            </a:r>
            <a:r>
              <a:rPr lang="en-US" sz="2400" dirty="0" smtClean="0"/>
              <a:t>we </a:t>
            </a:r>
            <a:r>
              <a:rPr lang="en-US" sz="2400" dirty="0"/>
              <a:t>need a key?</a:t>
            </a:r>
          </a:p>
          <a:p>
            <a:pPr eaLnBrk="1" hangingPunct="1">
              <a:spcAft>
                <a:spcPts val="600"/>
              </a:spcAft>
            </a:pPr>
            <a:r>
              <a:rPr lang="en-US" sz="2800" dirty="0"/>
              <a:t>How to compute </a:t>
            </a:r>
            <a:r>
              <a:rPr lang="en-US" sz="2800" dirty="0">
                <a:latin typeface="Times-Roman" charset="0"/>
              </a:rPr>
              <a:t>HMAC</a:t>
            </a:r>
            <a:r>
              <a:rPr lang="en-US" sz="2800" dirty="0"/>
              <a:t>?</a:t>
            </a:r>
          </a:p>
          <a:p>
            <a:pPr eaLnBrk="1" hangingPunct="1">
              <a:spcAft>
                <a:spcPts val="600"/>
              </a:spcAft>
            </a:pPr>
            <a:r>
              <a:rPr lang="en-US" sz="2800" dirty="0"/>
              <a:t>Two obvious choices: </a:t>
            </a:r>
            <a:r>
              <a:rPr lang="en-US" sz="2800" dirty="0" err="1">
                <a:latin typeface="Times-Roman" charset="0"/>
              </a:rPr>
              <a:t>h(K,M</a:t>
            </a:r>
            <a:r>
              <a:rPr lang="en-US" sz="2800" dirty="0">
                <a:latin typeface="Times-Roman" charset="0"/>
              </a:rPr>
              <a:t>)</a:t>
            </a:r>
            <a:r>
              <a:rPr lang="en-US" sz="2800" dirty="0"/>
              <a:t> and </a:t>
            </a:r>
            <a:r>
              <a:rPr lang="en-US" sz="2800" dirty="0" err="1">
                <a:latin typeface="Times-Roman" charset="0"/>
              </a:rPr>
              <a:t>h(M,K</a:t>
            </a:r>
            <a:r>
              <a:rPr lang="en-US" sz="2800" dirty="0">
                <a:latin typeface="Times-Roman" charset="0"/>
              </a:rPr>
              <a:t>)</a:t>
            </a:r>
          </a:p>
          <a:p>
            <a:pPr eaLnBrk="1" hangingPunct="1">
              <a:spcAft>
                <a:spcPts val="600"/>
              </a:spcAft>
            </a:pPr>
            <a:r>
              <a:rPr lang="en-US" sz="2800" dirty="0"/>
              <a:t>Which is better?</a:t>
            </a:r>
            <a:endParaRPr lang="en-US" sz="28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box(out)">
                                      <p:cBhvr>
                                        <p:cTn id="7" dur="500"/>
                                        <p:tgtEl>
                                          <p:spTgt spid="1505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box(out)">
                                      <p:cBhvr>
                                        <p:cTn id="12" dur="500"/>
                                        <p:tgtEl>
                                          <p:spTgt spid="1505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animEffect transition="in" filter="box(out)">
                                      <p:cBhvr>
                                        <p:cTn id="15" dur="500"/>
                                        <p:tgtEl>
                                          <p:spTgt spid="1505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50531">
                                            <p:txEl>
                                              <p:pRg st="3" end="3"/>
                                            </p:txEl>
                                          </p:spTgt>
                                        </p:tgtEl>
                                        <p:attrNameLst>
                                          <p:attrName>style.visibility</p:attrName>
                                        </p:attrNameLst>
                                      </p:cBhvr>
                                      <p:to>
                                        <p:strVal val="visible"/>
                                      </p:to>
                                    </p:set>
                                    <p:animEffect transition="in" filter="box(out)">
                                      <p:cBhvr>
                                        <p:cTn id="20" dur="500"/>
                                        <p:tgtEl>
                                          <p:spTgt spid="1505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50531">
                                            <p:txEl>
                                              <p:pRg st="4" end="4"/>
                                            </p:txEl>
                                          </p:spTgt>
                                        </p:tgtEl>
                                        <p:attrNameLst>
                                          <p:attrName>style.visibility</p:attrName>
                                        </p:attrNameLst>
                                      </p:cBhvr>
                                      <p:to>
                                        <p:strVal val="visible"/>
                                      </p:to>
                                    </p:set>
                                    <p:animEffect transition="in" filter="box(out)">
                                      <p:cBhvr>
                                        <p:cTn id="25" dur="500"/>
                                        <p:tgtEl>
                                          <p:spTgt spid="1505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50531">
                                            <p:txEl>
                                              <p:pRg st="5" end="5"/>
                                            </p:txEl>
                                          </p:spTgt>
                                        </p:tgtEl>
                                        <p:attrNameLst>
                                          <p:attrName>style.visibility</p:attrName>
                                        </p:attrNameLst>
                                      </p:cBhvr>
                                      <p:to>
                                        <p:strVal val="visible"/>
                                      </p:to>
                                    </p:set>
                                    <p:animEffect transition="in" filter="box(out)">
                                      <p:cBhvr>
                                        <p:cTn id="30" dur="500"/>
                                        <p:tgtEl>
                                          <p:spTgt spid="1505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2DBFB26-C244-4843-9007-82488072BF18}" type="slidenum">
              <a:rPr lang="en-US" smtClean="0">
                <a:latin typeface="Times New Roman" charset="0"/>
              </a:rPr>
              <a:pPr/>
              <a:t>173</a:t>
            </a:fld>
            <a:endParaRPr lang="en-US" smtClean="0">
              <a:latin typeface="Times New Roman" charset="0"/>
            </a:endParaRPr>
          </a:p>
        </p:txBody>
      </p:sp>
      <p:sp>
        <p:nvSpPr>
          <p:cNvPr id="196611" name="Rectangle 2"/>
          <p:cNvSpPr>
            <a:spLocks noGrp="1" noChangeArrowheads="1"/>
          </p:cNvSpPr>
          <p:nvPr>
            <p:ph type="title"/>
          </p:nvPr>
        </p:nvSpPr>
        <p:spPr>
          <a:xfrm>
            <a:off x="685800" y="304800"/>
            <a:ext cx="7772400" cy="1143000"/>
          </a:xfrm>
        </p:spPr>
        <p:txBody>
          <a:bodyPr/>
          <a:lstStyle/>
          <a:p>
            <a:pPr eaLnBrk="1" hangingPunct="1"/>
            <a:r>
              <a:rPr lang="en-US"/>
              <a:t>HMAC</a:t>
            </a:r>
          </a:p>
        </p:txBody>
      </p:sp>
      <p:sp>
        <p:nvSpPr>
          <p:cNvPr id="503811" name="Rectangle 3"/>
          <p:cNvSpPr>
            <a:spLocks noGrp="1" noChangeArrowheads="1"/>
          </p:cNvSpPr>
          <p:nvPr>
            <p:ph type="body" idx="1"/>
          </p:nvPr>
        </p:nvSpPr>
        <p:spPr>
          <a:xfrm>
            <a:off x="685800" y="1600200"/>
            <a:ext cx="8001000" cy="4572000"/>
          </a:xfrm>
        </p:spPr>
        <p:txBody>
          <a:bodyPr/>
          <a:lstStyle/>
          <a:p>
            <a:pPr eaLnBrk="1" hangingPunct="1">
              <a:lnSpc>
                <a:spcPct val="80000"/>
              </a:lnSpc>
              <a:spcAft>
                <a:spcPts val="600"/>
              </a:spcAft>
            </a:pPr>
            <a:r>
              <a:rPr lang="en-US" sz="2800" dirty="0"/>
              <a:t>Should we compute </a:t>
            </a:r>
            <a:r>
              <a:rPr lang="en-US" sz="2800" dirty="0">
                <a:latin typeface="Times-Roman" charset="0"/>
              </a:rPr>
              <a:t>HMAC</a:t>
            </a:r>
            <a:r>
              <a:rPr lang="en-US" sz="2800" dirty="0"/>
              <a:t> as </a:t>
            </a:r>
            <a:r>
              <a:rPr lang="en-US" sz="2800" dirty="0" err="1">
                <a:latin typeface="Times-Roman" charset="0"/>
              </a:rPr>
              <a:t>h(K,M</a:t>
            </a:r>
            <a:r>
              <a:rPr lang="en-US" sz="2800" dirty="0">
                <a:latin typeface="Times-Roman" charset="0"/>
              </a:rPr>
              <a:t>) </a:t>
            </a:r>
            <a:r>
              <a:rPr lang="en-US" sz="2800" dirty="0"/>
              <a:t>?</a:t>
            </a:r>
          </a:p>
          <a:p>
            <a:pPr eaLnBrk="1" hangingPunct="1">
              <a:lnSpc>
                <a:spcPct val="80000"/>
              </a:lnSpc>
              <a:spcAft>
                <a:spcPts val="600"/>
              </a:spcAft>
            </a:pPr>
            <a:r>
              <a:rPr lang="en-US" sz="2800" dirty="0"/>
              <a:t>Hashes computed in blocks</a:t>
            </a:r>
          </a:p>
          <a:p>
            <a:pPr lvl="1" eaLnBrk="1" hangingPunct="1">
              <a:lnSpc>
                <a:spcPct val="80000"/>
              </a:lnSpc>
              <a:spcAft>
                <a:spcPts val="600"/>
              </a:spcAft>
            </a:pP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F(F(A,B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for some </a:t>
            </a:r>
            <a:r>
              <a:rPr lang="en-US" sz="2400" dirty="0">
                <a:latin typeface="Times-Roman" charset="0"/>
              </a:rPr>
              <a:t>F </a:t>
            </a:r>
            <a:r>
              <a:rPr lang="en-US" sz="2400" dirty="0"/>
              <a:t>and constant </a:t>
            </a:r>
            <a:r>
              <a:rPr lang="en-US" sz="2400" dirty="0">
                <a:latin typeface="Times-Roman" charset="0"/>
              </a:rPr>
              <a:t>A</a:t>
            </a:r>
            <a:endParaRPr lang="en-US" sz="2400" dirty="0"/>
          </a:p>
          <a:p>
            <a:pPr lvl="1" eaLnBrk="1" hangingPunct="1">
              <a:lnSpc>
                <a:spcPct val="80000"/>
              </a:lnSpc>
              <a:spcAft>
                <a:spcPts val="600"/>
              </a:spcAft>
            </a:pPr>
            <a:r>
              <a:rPr lang="en-US" sz="2400" dirty="0"/>
              <a:t>Then </a:t>
            </a: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a:t>
            </a:r>
          </a:p>
          <a:p>
            <a:pPr eaLnBrk="1" hangingPunct="1">
              <a:lnSpc>
                <a:spcPct val="80000"/>
              </a:lnSpc>
              <a:spcAft>
                <a:spcPts val="600"/>
              </a:spcAft>
            </a:pPr>
            <a:r>
              <a:rPr lang="en-US" sz="2800" dirty="0"/>
              <a:t>Let </a:t>
            </a:r>
            <a:r>
              <a:rPr lang="en-US" sz="2800" dirty="0">
                <a:latin typeface="Times-Roman" charset="0"/>
              </a:rPr>
              <a:t>M’ = (M,X)</a:t>
            </a:r>
          </a:p>
          <a:p>
            <a:pPr lvl="1" eaLnBrk="1" hangingPunct="1">
              <a:lnSpc>
                <a:spcPct val="80000"/>
              </a:lnSpc>
              <a:spcAft>
                <a:spcPts val="600"/>
              </a:spcAft>
            </a:pPr>
            <a:r>
              <a:rPr lang="en-US" sz="2400" dirty="0"/>
              <a:t>Then </a:t>
            </a:r>
            <a:r>
              <a:rPr lang="en-US" sz="2400" dirty="0" err="1">
                <a:latin typeface="Times-Roman" charset="0"/>
              </a:rPr>
              <a:t>h(K,M</a:t>
            </a:r>
            <a:r>
              <a:rPr lang="en-US" sz="2400" dirty="0">
                <a:latin typeface="Times-Roman" charset="0"/>
              </a:rPr>
              <a:t>’) = </a:t>
            </a:r>
            <a:r>
              <a:rPr lang="en-US" sz="2400" dirty="0" err="1">
                <a:latin typeface="Times-Roman" charset="0"/>
              </a:rPr>
              <a:t>F(h(K,M),X</a:t>
            </a:r>
            <a:r>
              <a:rPr lang="en-US" sz="2400" dirty="0">
                <a:latin typeface="Times-Roman" charset="0"/>
              </a:rPr>
              <a:t>)</a:t>
            </a:r>
            <a:endParaRPr lang="en-US" sz="2400" dirty="0"/>
          </a:p>
          <a:p>
            <a:pPr lvl="1" eaLnBrk="1" hangingPunct="1">
              <a:lnSpc>
                <a:spcPct val="80000"/>
              </a:lnSpc>
              <a:spcAft>
                <a:spcPts val="600"/>
              </a:spcAft>
            </a:pPr>
            <a:r>
              <a:rPr lang="en-US" sz="2400" dirty="0"/>
              <a:t>Attacker can compute </a:t>
            </a:r>
            <a:r>
              <a:rPr lang="en-US" sz="2400" dirty="0">
                <a:latin typeface="Times-Roman" charset="0"/>
              </a:rPr>
              <a:t>HMAC</a:t>
            </a:r>
            <a:r>
              <a:rPr lang="en-US" sz="2400" dirty="0"/>
              <a:t> of </a:t>
            </a:r>
            <a:r>
              <a:rPr lang="en-US" sz="2400" dirty="0">
                <a:latin typeface="Times-Roman" charset="0"/>
              </a:rPr>
              <a:t>M’</a:t>
            </a:r>
            <a:r>
              <a:rPr lang="en-US" sz="2400" dirty="0"/>
              <a:t> without </a:t>
            </a:r>
            <a:r>
              <a:rPr lang="en-US" sz="2400" dirty="0">
                <a:latin typeface="Times-Roman" charset="0"/>
              </a:rPr>
              <a:t>K</a:t>
            </a:r>
            <a:endParaRPr lang="en-US" sz="2400" dirty="0"/>
          </a:p>
          <a:p>
            <a:pPr eaLnBrk="1" hangingPunct="1">
              <a:lnSpc>
                <a:spcPct val="80000"/>
              </a:lnSpc>
              <a:spcAft>
                <a:spcPts val="600"/>
              </a:spcAft>
            </a:pPr>
            <a:r>
              <a:rPr lang="en-US" sz="2800" dirty="0"/>
              <a:t>Is </a:t>
            </a:r>
            <a:r>
              <a:rPr lang="en-US" sz="2800" dirty="0" err="1">
                <a:latin typeface="Times-Roman" charset="0"/>
              </a:rPr>
              <a:t>h(M,K</a:t>
            </a:r>
            <a:r>
              <a:rPr lang="en-US" sz="2800" dirty="0">
                <a:latin typeface="Times-Roman" charset="0"/>
              </a:rPr>
              <a:t>)</a:t>
            </a:r>
            <a:r>
              <a:rPr lang="en-US" sz="2800" dirty="0"/>
              <a:t> better? </a:t>
            </a:r>
          </a:p>
          <a:p>
            <a:pPr lvl="1" eaLnBrk="1" hangingPunct="1">
              <a:lnSpc>
                <a:spcPct val="80000"/>
              </a:lnSpc>
              <a:spcAft>
                <a:spcPts val="600"/>
              </a:spcAft>
            </a:pPr>
            <a:r>
              <a:rPr lang="en-US" sz="2400" dirty="0"/>
              <a:t>Yes, but… if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a:t>
            </a:r>
            <a:r>
              <a:rPr lang="en-US" sz="2400" dirty="0"/>
              <a:t> then we might have </a:t>
            </a:r>
            <a:r>
              <a:rPr lang="en-US" sz="2400" dirty="0" err="1"/>
              <a:t>h</a:t>
            </a:r>
            <a:r>
              <a:rPr lang="en-US" sz="2400" dirty="0" err="1">
                <a:latin typeface="Times-Roman" charset="0"/>
              </a:rPr>
              <a:t>(M,K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h(M’,K</a:t>
            </a:r>
            <a:r>
              <a:rPr lang="en-US" sz="2400" dirty="0">
                <a:latin typeface="Times-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box(out)">
                                      <p:cBhvr>
                                        <p:cTn id="7" dur="500"/>
                                        <p:tgtEl>
                                          <p:spTgt spid="5038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3811">
                                            <p:txEl>
                                              <p:pRg st="1" end="1"/>
                                            </p:txEl>
                                          </p:spTgt>
                                        </p:tgtEl>
                                        <p:attrNameLst>
                                          <p:attrName>style.visibility</p:attrName>
                                        </p:attrNameLst>
                                      </p:cBhvr>
                                      <p:to>
                                        <p:strVal val="visible"/>
                                      </p:to>
                                    </p:set>
                                    <p:animEffect transition="in" filter="box(out)">
                                      <p:cBhvr>
                                        <p:cTn id="12" dur="500"/>
                                        <p:tgtEl>
                                          <p:spTgt spid="5038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animEffect transition="in" filter="box(out)">
                                      <p:cBhvr>
                                        <p:cTn id="15" dur="500"/>
                                        <p:tgtEl>
                                          <p:spTgt spid="5038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03811">
                                            <p:txEl>
                                              <p:pRg st="3" end="3"/>
                                            </p:txEl>
                                          </p:spTgt>
                                        </p:tgtEl>
                                        <p:attrNameLst>
                                          <p:attrName>style.visibility</p:attrName>
                                        </p:attrNameLst>
                                      </p:cBhvr>
                                      <p:to>
                                        <p:strVal val="visible"/>
                                      </p:to>
                                    </p:set>
                                    <p:animEffect transition="in" filter="box(out)">
                                      <p:cBhvr>
                                        <p:cTn id="18" dur="500"/>
                                        <p:tgtEl>
                                          <p:spTgt spid="50381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03811">
                                            <p:txEl>
                                              <p:pRg st="4" end="4"/>
                                            </p:txEl>
                                          </p:spTgt>
                                        </p:tgtEl>
                                        <p:attrNameLst>
                                          <p:attrName>style.visibility</p:attrName>
                                        </p:attrNameLst>
                                      </p:cBhvr>
                                      <p:to>
                                        <p:strVal val="visible"/>
                                      </p:to>
                                    </p:set>
                                    <p:animEffect transition="in" filter="box(out)">
                                      <p:cBhvr>
                                        <p:cTn id="23" dur="500"/>
                                        <p:tgtEl>
                                          <p:spTgt spid="503811">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503811">
                                            <p:txEl>
                                              <p:pRg st="5" end="5"/>
                                            </p:txEl>
                                          </p:spTgt>
                                        </p:tgtEl>
                                        <p:attrNameLst>
                                          <p:attrName>style.visibility</p:attrName>
                                        </p:attrNameLst>
                                      </p:cBhvr>
                                      <p:to>
                                        <p:strVal val="visible"/>
                                      </p:to>
                                    </p:set>
                                    <p:animEffect transition="in" filter="box(out)">
                                      <p:cBhvr>
                                        <p:cTn id="26" dur="500"/>
                                        <p:tgtEl>
                                          <p:spTgt spid="503811">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503811">
                                            <p:txEl>
                                              <p:pRg st="6" end="6"/>
                                            </p:txEl>
                                          </p:spTgt>
                                        </p:tgtEl>
                                        <p:attrNameLst>
                                          <p:attrName>style.visibility</p:attrName>
                                        </p:attrNameLst>
                                      </p:cBhvr>
                                      <p:to>
                                        <p:strVal val="visible"/>
                                      </p:to>
                                    </p:set>
                                    <p:animEffect transition="in" filter="box(out)">
                                      <p:cBhvr>
                                        <p:cTn id="29" dur="500"/>
                                        <p:tgtEl>
                                          <p:spTgt spid="503811">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03811">
                                            <p:txEl>
                                              <p:pRg st="7" end="7"/>
                                            </p:txEl>
                                          </p:spTgt>
                                        </p:tgtEl>
                                        <p:attrNameLst>
                                          <p:attrName>style.visibility</p:attrName>
                                        </p:attrNameLst>
                                      </p:cBhvr>
                                      <p:to>
                                        <p:strVal val="visible"/>
                                      </p:to>
                                    </p:set>
                                    <p:animEffect transition="in" filter="box(out)">
                                      <p:cBhvr>
                                        <p:cTn id="34" dur="500"/>
                                        <p:tgtEl>
                                          <p:spTgt spid="503811">
                                            <p:txEl>
                                              <p:pRg st="7" end="7"/>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
                                        </p:tgtEl>
                                      </p:cMediaNode>
                                    </p:audio>
                                  </p:subTnLst>
                                </p:cTn>
                              </p:par>
                              <p:par>
                                <p:cTn id="35" presetID="4" presetClass="entr" presetSubtype="32" fill="hold" grpId="0" nodeType="withEffect">
                                  <p:stCondLst>
                                    <p:cond delay="0"/>
                                  </p:stCondLst>
                                  <p:childTnLst>
                                    <p:set>
                                      <p:cBhvr>
                                        <p:cTn id="36" dur="1" fill="hold">
                                          <p:stCondLst>
                                            <p:cond delay="0"/>
                                          </p:stCondLst>
                                        </p:cTn>
                                        <p:tgtEl>
                                          <p:spTgt spid="503811">
                                            <p:txEl>
                                              <p:pRg st="8" end="8"/>
                                            </p:txEl>
                                          </p:spTgt>
                                        </p:tgtEl>
                                        <p:attrNameLst>
                                          <p:attrName>style.visibility</p:attrName>
                                        </p:attrNameLst>
                                      </p:cBhvr>
                                      <p:to>
                                        <p:strVal val="visible"/>
                                      </p:to>
                                    </p:set>
                                    <p:animEffect transition="in" filter="box(out)">
                                      <p:cBhvr>
                                        <p:cTn id="37" dur="500"/>
                                        <p:tgtEl>
                                          <p:spTgt spid="503811">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7A2FB08-F0A8-D54E-964F-7E06C13C31A2}" type="slidenum">
              <a:rPr lang="en-US" smtClean="0">
                <a:latin typeface="Times New Roman" charset="0"/>
              </a:rPr>
              <a:pPr/>
              <a:t>174</a:t>
            </a:fld>
            <a:endParaRPr lang="en-US" smtClean="0">
              <a:latin typeface="Times New Roman" charset="0"/>
            </a:endParaRPr>
          </a:p>
        </p:txBody>
      </p:sp>
      <p:sp>
        <p:nvSpPr>
          <p:cNvPr id="197635" name="Rectangle 2"/>
          <p:cNvSpPr>
            <a:spLocks noGrp="1" noChangeArrowheads="1"/>
          </p:cNvSpPr>
          <p:nvPr>
            <p:ph type="title"/>
          </p:nvPr>
        </p:nvSpPr>
        <p:spPr/>
        <p:txBody>
          <a:bodyPr/>
          <a:lstStyle/>
          <a:p>
            <a:pPr eaLnBrk="1" hangingPunct="1"/>
            <a:r>
              <a:rPr lang="en-US" dirty="0" smtClean="0"/>
              <a:t>Correct </a:t>
            </a:r>
            <a:r>
              <a:rPr lang="en-US" dirty="0"/>
              <a:t>Way to HMAC</a:t>
            </a:r>
          </a:p>
        </p:txBody>
      </p:sp>
      <p:sp>
        <p:nvSpPr>
          <p:cNvPr id="197636" name="Rectangle 3"/>
          <p:cNvSpPr>
            <a:spLocks noGrp="1" noChangeArrowheads="1"/>
          </p:cNvSpPr>
          <p:nvPr>
            <p:ph type="body" idx="1"/>
          </p:nvPr>
        </p:nvSpPr>
        <p:spPr/>
        <p:txBody>
          <a:bodyPr/>
          <a:lstStyle/>
          <a:p>
            <a:pPr eaLnBrk="1" hangingPunct="1">
              <a:spcAft>
                <a:spcPts val="600"/>
              </a:spcAft>
            </a:pPr>
            <a:r>
              <a:rPr lang="en-US" sz="2800" dirty="0"/>
              <a:t>Described in RFC 2104 </a:t>
            </a:r>
          </a:p>
          <a:p>
            <a:pPr eaLnBrk="1" hangingPunct="1">
              <a:spcAft>
                <a:spcPts val="600"/>
              </a:spcAft>
            </a:pPr>
            <a:r>
              <a:rPr lang="en-US" sz="2800" dirty="0"/>
              <a:t>Let </a:t>
            </a:r>
            <a:r>
              <a:rPr lang="en-US" sz="2800" dirty="0">
                <a:latin typeface="Times-Roman" charset="0"/>
              </a:rPr>
              <a:t>B</a:t>
            </a:r>
            <a:r>
              <a:rPr lang="en-US" sz="2800" dirty="0"/>
              <a:t> be the block length of hash, in bytes</a:t>
            </a:r>
          </a:p>
          <a:p>
            <a:pPr lvl="1" eaLnBrk="1" hangingPunct="1">
              <a:spcAft>
                <a:spcPts val="600"/>
              </a:spcAft>
            </a:pPr>
            <a:r>
              <a:rPr lang="en-US" sz="2400" dirty="0">
                <a:latin typeface="Times-Roman" charset="0"/>
              </a:rPr>
              <a:t>B = 64</a:t>
            </a:r>
            <a:r>
              <a:rPr lang="en-US" sz="2400" dirty="0"/>
              <a:t> for MD5 and SHA-1 and Tiger</a:t>
            </a:r>
          </a:p>
          <a:p>
            <a:pPr eaLnBrk="1" hangingPunct="1">
              <a:spcAft>
                <a:spcPts val="600"/>
              </a:spcAft>
            </a:pPr>
            <a:r>
              <a:rPr lang="en-US" sz="2800" dirty="0" err="1">
                <a:latin typeface="Times-Roman" charset="0"/>
              </a:rPr>
              <a:t>ipad</a:t>
            </a:r>
            <a:r>
              <a:rPr lang="en-US" sz="2800" dirty="0">
                <a:latin typeface="Times-Roman" charset="0"/>
              </a:rPr>
              <a:t> = 0x36</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err="1">
                <a:latin typeface="Times-Roman" charset="0"/>
              </a:rPr>
              <a:t>opad</a:t>
            </a:r>
            <a:r>
              <a:rPr lang="en-US" sz="2800" dirty="0">
                <a:latin typeface="Times-Roman" charset="0"/>
              </a:rPr>
              <a:t> = 0x5C</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a:t>Then</a:t>
            </a:r>
          </a:p>
          <a:p>
            <a:pPr lvl="1" eaLnBrk="1" hangingPunct="1">
              <a:spcAft>
                <a:spcPts val="600"/>
              </a:spcAft>
              <a:buFontTx/>
              <a:buNone/>
            </a:pPr>
            <a:r>
              <a:rPr lang="en-US" sz="2400" dirty="0">
                <a:latin typeface="Times-Roman" charset="0"/>
              </a:rPr>
              <a:t>HMAC(M,K) =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opad</a:t>
            </a:r>
            <a:r>
              <a:rPr lang="en-US" sz="2400" dirty="0">
                <a:latin typeface="Times-Roman" charset="0"/>
              </a:rPr>
              <a:t>,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ipad</a:t>
            </a:r>
            <a:r>
              <a:rPr lang="en-US" sz="2400" dirty="0">
                <a:latin typeface="Times-Roman" charset="0"/>
              </a:rPr>
              <a:t>, M))</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8750253-7A45-9C4E-AAF6-0B2870593728}" type="slidenum">
              <a:rPr lang="en-US" smtClean="0">
                <a:latin typeface="Times New Roman" charset="0"/>
              </a:rPr>
              <a:pPr/>
              <a:t>175</a:t>
            </a:fld>
            <a:endParaRPr lang="en-US" smtClean="0">
              <a:latin typeface="Times New Roman" charset="0"/>
            </a:endParaRPr>
          </a:p>
        </p:txBody>
      </p:sp>
      <p:sp>
        <p:nvSpPr>
          <p:cNvPr id="198659" name="Rectangle 2"/>
          <p:cNvSpPr>
            <a:spLocks noGrp="1" noChangeArrowheads="1"/>
          </p:cNvSpPr>
          <p:nvPr>
            <p:ph type="title"/>
          </p:nvPr>
        </p:nvSpPr>
        <p:spPr/>
        <p:txBody>
          <a:bodyPr/>
          <a:lstStyle/>
          <a:p>
            <a:pPr eaLnBrk="1" hangingPunct="1"/>
            <a:r>
              <a:rPr lang="en-US"/>
              <a:t>Hash Uses</a:t>
            </a:r>
          </a:p>
        </p:txBody>
      </p:sp>
      <p:sp>
        <p:nvSpPr>
          <p:cNvPr id="198660"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Authentication (</a:t>
            </a:r>
            <a:r>
              <a:rPr lang="en-US" sz="2800" dirty="0">
                <a:latin typeface="Times-Roman" charset="0"/>
              </a:rPr>
              <a:t>HMAC</a:t>
            </a:r>
            <a:r>
              <a:rPr lang="en-US" sz="2800" dirty="0"/>
              <a:t>)</a:t>
            </a:r>
          </a:p>
          <a:p>
            <a:pPr eaLnBrk="1" hangingPunct="1">
              <a:spcAft>
                <a:spcPts val="600"/>
              </a:spcAft>
            </a:pPr>
            <a:r>
              <a:rPr lang="en-US" sz="2800" dirty="0"/>
              <a:t>Message integrity (</a:t>
            </a:r>
            <a:r>
              <a:rPr lang="en-US" sz="2800" dirty="0">
                <a:latin typeface="Times-Roman" charset="0"/>
              </a:rPr>
              <a:t>HMAC</a:t>
            </a:r>
            <a:r>
              <a:rPr lang="en-US" sz="2800" dirty="0"/>
              <a:t>)</a:t>
            </a:r>
          </a:p>
          <a:p>
            <a:pPr eaLnBrk="1" hangingPunct="1">
              <a:spcAft>
                <a:spcPts val="600"/>
              </a:spcAft>
            </a:pPr>
            <a:r>
              <a:rPr lang="en-US" sz="2800" dirty="0"/>
              <a:t>Message fingerprint</a:t>
            </a:r>
          </a:p>
          <a:p>
            <a:pPr eaLnBrk="1" hangingPunct="1">
              <a:spcAft>
                <a:spcPts val="600"/>
              </a:spcAft>
            </a:pPr>
            <a:r>
              <a:rPr lang="en-US" sz="2800" dirty="0"/>
              <a:t>Data corruption detection</a:t>
            </a:r>
          </a:p>
          <a:p>
            <a:pPr eaLnBrk="1" hangingPunct="1">
              <a:spcAft>
                <a:spcPts val="600"/>
              </a:spcAft>
            </a:pPr>
            <a:r>
              <a:rPr lang="en-US" sz="2800" dirty="0"/>
              <a:t>Digital signature efficiency</a:t>
            </a:r>
          </a:p>
          <a:p>
            <a:pPr eaLnBrk="1" hangingPunct="1">
              <a:spcAft>
                <a:spcPts val="600"/>
              </a:spcAft>
            </a:pPr>
            <a:r>
              <a:rPr lang="en-US" sz="2800" dirty="0"/>
              <a:t>Anything you can do with symmetric crypto</a:t>
            </a:r>
          </a:p>
          <a:p>
            <a:pPr eaLnBrk="1" hangingPunct="1">
              <a:spcAft>
                <a:spcPts val="600"/>
              </a:spcAft>
            </a:pPr>
            <a:r>
              <a:rPr lang="en-US" sz="2800" dirty="0"/>
              <a:t>Also, </a:t>
            </a:r>
            <a:r>
              <a:rPr lang="en-US" sz="2800" dirty="0" smtClean="0"/>
              <a:t>many, </a:t>
            </a:r>
            <a:r>
              <a:rPr lang="en-US" sz="2800" dirty="0"/>
              <a:t>many clever/surprising uses…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F568DF0-2435-9F46-A212-878E0DEC414E}" type="slidenum">
              <a:rPr lang="en-US" smtClean="0">
                <a:latin typeface="Times New Roman" charset="0"/>
              </a:rPr>
              <a:pPr/>
              <a:t>176</a:t>
            </a:fld>
            <a:endParaRPr lang="en-US" smtClean="0">
              <a:latin typeface="Times New Roman" charset="0"/>
            </a:endParaRPr>
          </a:p>
        </p:txBody>
      </p:sp>
      <p:sp>
        <p:nvSpPr>
          <p:cNvPr id="199683" name="Rectangle 2"/>
          <p:cNvSpPr>
            <a:spLocks noGrp="1" noChangeArrowheads="1"/>
          </p:cNvSpPr>
          <p:nvPr>
            <p:ph type="title"/>
          </p:nvPr>
        </p:nvSpPr>
        <p:spPr>
          <a:xfrm>
            <a:off x="685800" y="228600"/>
            <a:ext cx="7772400" cy="990600"/>
          </a:xfrm>
        </p:spPr>
        <p:txBody>
          <a:bodyPr/>
          <a:lstStyle/>
          <a:p>
            <a:pPr eaLnBrk="1" hangingPunct="1"/>
            <a:r>
              <a:rPr lang="en-US" dirty="0"/>
              <a:t>Online Bids</a:t>
            </a:r>
          </a:p>
        </p:txBody>
      </p:sp>
      <p:sp>
        <p:nvSpPr>
          <p:cNvPr id="153603" name="Rectangle 3"/>
          <p:cNvSpPr>
            <a:spLocks noGrp="1" noChangeArrowheads="1"/>
          </p:cNvSpPr>
          <p:nvPr>
            <p:ph type="body" idx="1"/>
          </p:nvPr>
        </p:nvSpPr>
        <p:spPr>
          <a:xfrm>
            <a:off x="685800" y="1295400"/>
            <a:ext cx="7924800" cy="4724400"/>
          </a:xfrm>
        </p:spPr>
        <p:txBody>
          <a:bodyPr/>
          <a:lstStyle/>
          <a:p>
            <a:pPr eaLnBrk="1" hangingPunct="1">
              <a:lnSpc>
                <a:spcPct val="80000"/>
              </a:lnSpc>
              <a:spcAft>
                <a:spcPts val="600"/>
              </a:spcAft>
            </a:pPr>
            <a:r>
              <a:rPr lang="en-US" sz="2800" dirty="0"/>
              <a:t>Suppose Alice, Bob and Charlie are bidders</a:t>
            </a:r>
          </a:p>
          <a:p>
            <a:pPr eaLnBrk="1" hangingPunct="1">
              <a:lnSpc>
                <a:spcPct val="80000"/>
              </a:lnSpc>
              <a:spcAft>
                <a:spcPts val="600"/>
              </a:spcAft>
            </a:pPr>
            <a:r>
              <a:rPr lang="en-US" sz="2800" dirty="0"/>
              <a:t>Alice plans to bid </a:t>
            </a:r>
            <a:r>
              <a:rPr lang="en-US" sz="2800" dirty="0">
                <a:latin typeface="Times-Roman" charset="0"/>
              </a:rPr>
              <a:t>A</a:t>
            </a:r>
            <a:r>
              <a:rPr lang="en-US" sz="2800" dirty="0"/>
              <a:t>, Bob </a:t>
            </a:r>
            <a:r>
              <a:rPr lang="en-US" sz="2800" dirty="0">
                <a:latin typeface="Times-Roman" charset="0"/>
              </a:rPr>
              <a:t>B</a:t>
            </a:r>
            <a:r>
              <a:rPr lang="en-US" sz="2800" dirty="0"/>
              <a:t> and Charlie </a:t>
            </a:r>
            <a:r>
              <a:rPr lang="en-US" sz="2800" dirty="0">
                <a:latin typeface="Times-Roman" charset="0"/>
              </a:rPr>
              <a:t>C</a:t>
            </a:r>
            <a:endParaRPr lang="en-US" sz="2800" dirty="0"/>
          </a:p>
          <a:p>
            <a:pPr eaLnBrk="1" hangingPunct="1">
              <a:lnSpc>
                <a:spcPct val="80000"/>
              </a:lnSpc>
              <a:spcAft>
                <a:spcPts val="600"/>
              </a:spcAft>
            </a:pPr>
            <a:r>
              <a:rPr lang="en-US" sz="2800" dirty="0"/>
              <a:t>They don’t trust that bids will stay secret</a:t>
            </a:r>
          </a:p>
          <a:p>
            <a:pPr eaLnBrk="1" hangingPunct="1">
              <a:lnSpc>
                <a:spcPct val="80000"/>
              </a:lnSpc>
              <a:spcAft>
                <a:spcPts val="600"/>
              </a:spcAft>
            </a:pPr>
            <a:r>
              <a:rPr lang="en-US" sz="2800" dirty="0"/>
              <a:t>A possible solution?</a:t>
            </a:r>
          </a:p>
          <a:p>
            <a:pPr lvl="1" eaLnBrk="1" hangingPunct="1">
              <a:lnSpc>
                <a:spcPct val="80000"/>
              </a:lnSpc>
              <a:spcAft>
                <a:spcPts val="600"/>
              </a:spcAft>
            </a:pPr>
            <a:r>
              <a:rPr lang="en-US" sz="2400" dirty="0"/>
              <a:t>Alice, Bob, Charlie submit </a:t>
            </a:r>
            <a:r>
              <a:rPr lang="en-US" sz="2400" b="1" dirty="0">
                <a:solidFill>
                  <a:schemeClr val="hlink"/>
                </a:solidFill>
              </a:rPr>
              <a:t>hashes</a:t>
            </a:r>
            <a:r>
              <a:rPr lang="en-US" sz="2400" dirty="0"/>
              <a:t> </a:t>
            </a:r>
            <a:r>
              <a:rPr lang="en-US" sz="2400" dirty="0" err="1">
                <a:latin typeface="Times-Roman" charset="0"/>
              </a:rPr>
              <a:t>h(A</a:t>
            </a:r>
            <a:r>
              <a:rPr lang="en-US" sz="2400" dirty="0">
                <a:latin typeface="Times-Roman" charset="0"/>
              </a:rPr>
              <a:t>)</a:t>
            </a:r>
            <a:r>
              <a:rPr lang="en-US" sz="2400" dirty="0"/>
              <a:t>, </a:t>
            </a:r>
            <a:r>
              <a:rPr lang="en-US" sz="2400" dirty="0" err="1">
                <a:latin typeface="Times-Roman" charset="0"/>
              </a:rPr>
              <a:t>h(B</a:t>
            </a:r>
            <a:r>
              <a:rPr lang="en-US" sz="2400" dirty="0">
                <a:latin typeface="Times-Roman" charset="0"/>
              </a:rPr>
              <a:t>)</a:t>
            </a:r>
            <a:r>
              <a:rPr lang="en-US" sz="2400" dirty="0"/>
              <a:t>, </a:t>
            </a:r>
            <a:r>
              <a:rPr lang="en-US" sz="2400" dirty="0" err="1">
                <a:latin typeface="Times-Roman" charset="0"/>
              </a:rPr>
              <a:t>h(C</a:t>
            </a:r>
            <a:r>
              <a:rPr lang="en-US" sz="2400" dirty="0">
                <a:latin typeface="Times-Roman" charset="0"/>
              </a:rPr>
              <a:t>)</a:t>
            </a:r>
            <a:endParaRPr lang="en-US" sz="2400" dirty="0"/>
          </a:p>
          <a:p>
            <a:pPr lvl="1" eaLnBrk="1" hangingPunct="1">
              <a:lnSpc>
                <a:spcPct val="80000"/>
              </a:lnSpc>
              <a:spcAft>
                <a:spcPts val="600"/>
              </a:spcAft>
            </a:pPr>
            <a:r>
              <a:rPr lang="en-US" sz="2400" dirty="0"/>
              <a:t>All hashes received and posted online</a:t>
            </a:r>
          </a:p>
          <a:p>
            <a:pPr lvl="1" eaLnBrk="1" hangingPunct="1">
              <a:lnSpc>
                <a:spcPct val="80000"/>
              </a:lnSpc>
              <a:spcAft>
                <a:spcPts val="600"/>
              </a:spcAft>
            </a:pPr>
            <a:r>
              <a:rPr lang="en-US" sz="2400" dirty="0"/>
              <a:t>Then bids </a:t>
            </a:r>
            <a:r>
              <a:rPr lang="en-US" sz="2400" dirty="0">
                <a:latin typeface="Times-Roman" charset="0"/>
              </a:rPr>
              <a:t>A</a:t>
            </a:r>
            <a:r>
              <a:rPr lang="en-US" sz="2400" dirty="0"/>
              <a:t>, </a:t>
            </a:r>
            <a:r>
              <a:rPr lang="en-US" sz="2400" dirty="0">
                <a:latin typeface="Times-Roman" charset="0"/>
              </a:rPr>
              <a:t>B</a:t>
            </a:r>
            <a:r>
              <a:rPr lang="en-US" sz="2400" dirty="0"/>
              <a:t>, and </a:t>
            </a:r>
            <a:r>
              <a:rPr lang="en-US" sz="2400" dirty="0">
                <a:latin typeface="Times-Roman" charset="0"/>
              </a:rPr>
              <a:t>C</a:t>
            </a:r>
            <a:r>
              <a:rPr lang="en-US" sz="2400" dirty="0" smtClean="0"/>
              <a:t>  submitted and revealed</a:t>
            </a:r>
            <a:endParaRPr lang="en-US" sz="2400" dirty="0"/>
          </a:p>
          <a:p>
            <a:pPr eaLnBrk="1" hangingPunct="1">
              <a:lnSpc>
                <a:spcPct val="80000"/>
              </a:lnSpc>
              <a:spcAft>
                <a:spcPts val="600"/>
              </a:spcAft>
            </a:pPr>
            <a:r>
              <a:rPr lang="en-US" sz="2800" dirty="0"/>
              <a:t>Hashes don’t reveal bids (one way)</a:t>
            </a:r>
          </a:p>
          <a:p>
            <a:pPr eaLnBrk="1" hangingPunct="1">
              <a:lnSpc>
                <a:spcPct val="80000"/>
              </a:lnSpc>
              <a:spcAft>
                <a:spcPts val="600"/>
              </a:spcAft>
            </a:pPr>
            <a:r>
              <a:rPr lang="en-US" sz="2800" dirty="0"/>
              <a:t>Can’t change bid after hash sent (collision)</a:t>
            </a:r>
          </a:p>
          <a:p>
            <a:pPr eaLnBrk="1" hangingPunct="1">
              <a:lnSpc>
                <a:spcPct val="80000"/>
              </a:lnSpc>
              <a:spcAft>
                <a:spcPts val="600"/>
              </a:spcAft>
            </a:pPr>
            <a:r>
              <a:rPr lang="en-US" sz="2800" dirty="0"/>
              <a:t>But there is a</a:t>
            </a:r>
            <a:r>
              <a:rPr lang="en-US" sz="2800" dirty="0" smtClean="0"/>
              <a:t> serious flaw </a:t>
            </a:r>
            <a:r>
              <a:rPr lang="en-US" sz="2800" dirty="0"/>
              <a:t>here…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box(out)">
                                      <p:cBhvr>
                                        <p:cTn id="7" dur="500"/>
                                        <p:tgtEl>
                                          <p:spTgt spid="153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box(out)">
                                      <p:cBhvr>
                                        <p:cTn id="12" dur="500"/>
                                        <p:tgtEl>
                                          <p:spTgt spid="1536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box(out)">
                                      <p:cBhvr>
                                        <p:cTn id="17" dur="500"/>
                                        <p:tgtEl>
                                          <p:spTgt spid="15360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box(out)">
                                      <p:cBhvr>
                                        <p:cTn id="22" dur="500"/>
                                        <p:tgtEl>
                                          <p:spTgt spid="15360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par>
                                <p:cTn id="23" presetID="4" presetClass="entr" presetSubtype="32" fill="hold" grpId="0" nodeType="withEffect">
                                  <p:stCondLst>
                                    <p:cond delay="0"/>
                                  </p:stCondLst>
                                  <p:childTnLst>
                                    <p:set>
                                      <p:cBhvr>
                                        <p:cTn id="24" dur="1" fill="hold">
                                          <p:stCondLst>
                                            <p:cond delay="0"/>
                                          </p:stCondLst>
                                        </p:cTn>
                                        <p:tgtEl>
                                          <p:spTgt spid="153603">
                                            <p:txEl>
                                              <p:pRg st="4" end="4"/>
                                            </p:txEl>
                                          </p:spTgt>
                                        </p:tgtEl>
                                        <p:attrNameLst>
                                          <p:attrName>style.visibility</p:attrName>
                                        </p:attrNameLst>
                                      </p:cBhvr>
                                      <p:to>
                                        <p:strVal val="visible"/>
                                      </p:to>
                                    </p:set>
                                    <p:animEffect transition="in" filter="box(out)">
                                      <p:cBhvr>
                                        <p:cTn id="25" dur="500"/>
                                        <p:tgtEl>
                                          <p:spTgt spid="153603">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153603">
                                            <p:txEl>
                                              <p:pRg st="5" end="5"/>
                                            </p:txEl>
                                          </p:spTgt>
                                        </p:tgtEl>
                                        <p:attrNameLst>
                                          <p:attrName>style.visibility</p:attrName>
                                        </p:attrNameLst>
                                      </p:cBhvr>
                                      <p:to>
                                        <p:strVal val="visible"/>
                                      </p:to>
                                    </p:set>
                                    <p:animEffect transition="in" filter="box(out)">
                                      <p:cBhvr>
                                        <p:cTn id="28" dur="500"/>
                                        <p:tgtEl>
                                          <p:spTgt spid="153603">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153603">
                                            <p:txEl>
                                              <p:pRg st="6" end="6"/>
                                            </p:txEl>
                                          </p:spTgt>
                                        </p:tgtEl>
                                        <p:attrNameLst>
                                          <p:attrName>style.visibility</p:attrName>
                                        </p:attrNameLst>
                                      </p:cBhvr>
                                      <p:to>
                                        <p:strVal val="visible"/>
                                      </p:to>
                                    </p:set>
                                    <p:animEffect transition="in" filter="box(out)">
                                      <p:cBhvr>
                                        <p:cTn id="31" dur="500"/>
                                        <p:tgtEl>
                                          <p:spTgt spid="153603">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53603">
                                            <p:txEl>
                                              <p:pRg st="7" end="7"/>
                                            </p:txEl>
                                          </p:spTgt>
                                        </p:tgtEl>
                                        <p:attrNameLst>
                                          <p:attrName>style.visibility</p:attrName>
                                        </p:attrNameLst>
                                      </p:cBhvr>
                                      <p:to>
                                        <p:strVal val="visible"/>
                                      </p:to>
                                    </p:set>
                                    <p:animEffect transition="in" filter="box(out)">
                                      <p:cBhvr>
                                        <p:cTn id="36" dur="500"/>
                                        <p:tgtEl>
                                          <p:spTgt spid="153603">
                                            <p:txEl>
                                              <p:pRg st="7" end="7"/>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Camera"/>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53603">
                                            <p:txEl>
                                              <p:pRg st="8" end="8"/>
                                            </p:txEl>
                                          </p:spTgt>
                                        </p:tgtEl>
                                        <p:attrNameLst>
                                          <p:attrName>style.visibility</p:attrName>
                                        </p:attrNameLst>
                                      </p:cBhvr>
                                      <p:to>
                                        <p:strVal val="visible"/>
                                      </p:to>
                                    </p:set>
                                    <p:animEffect transition="in" filter="box(out)">
                                      <p:cBhvr>
                                        <p:cTn id="41" dur="500"/>
                                        <p:tgtEl>
                                          <p:spTgt spid="153603">
                                            <p:txEl>
                                              <p:pRg st="8" end="8"/>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
                                        </p:tgtEl>
                                      </p:cMediaNode>
                                    </p:audio>
                                  </p:sub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53603">
                                            <p:txEl>
                                              <p:pRg st="9" end="9"/>
                                            </p:txEl>
                                          </p:spTgt>
                                        </p:tgtEl>
                                        <p:attrNameLst>
                                          <p:attrName>style.visibility</p:attrName>
                                        </p:attrNameLst>
                                      </p:cBhvr>
                                      <p:to>
                                        <p:strVal val="visible"/>
                                      </p:to>
                                    </p:set>
                                    <p:animEffect transition="in" filter="box(out)">
                                      <p:cBhvr>
                                        <p:cTn id="46" dur="500"/>
                                        <p:tgtEl>
                                          <p:spTgt spid="153603">
                                            <p:txEl>
                                              <p:pRg st="9" end="9"/>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9DBBD5A-ED41-BE4D-A7EC-40A34347E31D}" type="slidenum">
              <a:rPr lang="en-US" smtClean="0">
                <a:latin typeface="Times New Roman" charset="0"/>
              </a:rPr>
              <a:pPr/>
              <a:t>177</a:t>
            </a:fld>
            <a:endParaRPr lang="en-US" smtClean="0">
              <a:latin typeface="Times New Roman" charset="0"/>
            </a:endParaRPr>
          </a:p>
        </p:txBody>
      </p:sp>
      <p:sp>
        <p:nvSpPr>
          <p:cNvPr id="203779" name="Rectangle 2"/>
          <p:cNvSpPr>
            <a:spLocks noGrp="1" noChangeArrowheads="1"/>
          </p:cNvSpPr>
          <p:nvPr>
            <p:ph type="title"/>
          </p:nvPr>
        </p:nvSpPr>
        <p:spPr>
          <a:xfrm>
            <a:off x="685800" y="1752600"/>
            <a:ext cx="7696200" cy="1752600"/>
          </a:xfrm>
        </p:spPr>
        <p:txBody>
          <a:bodyPr/>
          <a:lstStyle/>
          <a:p>
            <a:pPr eaLnBrk="1" hangingPunct="1"/>
            <a:r>
              <a:rPr lang="en-US" dirty="0" err="1" smtClean="0"/>
              <a:t>Blockchain</a:t>
            </a:r>
            <a:r>
              <a:rPr lang="en-US" dirty="0" smtClean="0"/>
              <a:t> </a:t>
            </a:r>
            <a:br>
              <a:rPr lang="en-US" dirty="0" smtClean="0"/>
            </a:br>
            <a:r>
              <a:rPr lang="en-US" dirty="0" smtClean="0"/>
              <a:t>(separate </a:t>
            </a:r>
            <a:r>
              <a:rPr lang="en-US" dirty="0" err="1" smtClean="0"/>
              <a:t>ppt</a:t>
            </a:r>
            <a:r>
              <a:rPr lang="en-US" dirty="0" smtClean="0"/>
              <a:t> slides)</a:t>
            </a: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9DBBD5A-ED41-BE4D-A7EC-40A34347E31D}" type="slidenum">
              <a:rPr lang="en-US" smtClean="0">
                <a:latin typeface="Times New Roman" charset="0"/>
              </a:rPr>
              <a:pPr/>
              <a:t>178</a:t>
            </a:fld>
            <a:endParaRPr lang="en-US" smtClean="0">
              <a:latin typeface="Times New Roman" charset="0"/>
            </a:endParaRPr>
          </a:p>
        </p:txBody>
      </p:sp>
      <p:sp>
        <p:nvSpPr>
          <p:cNvPr id="203779" name="Rectangle 2"/>
          <p:cNvSpPr>
            <a:spLocks noGrp="1" noChangeArrowheads="1"/>
          </p:cNvSpPr>
          <p:nvPr>
            <p:ph type="title"/>
          </p:nvPr>
        </p:nvSpPr>
        <p:spPr>
          <a:xfrm>
            <a:off x="685800" y="1752600"/>
            <a:ext cx="7772400" cy="1143000"/>
          </a:xfrm>
        </p:spPr>
        <p:txBody>
          <a:bodyPr/>
          <a:lstStyle/>
          <a:p>
            <a:pPr eaLnBrk="1" hangingPunct="1"/>
            <a:r>
              <a:rPr lang="en-US"/>
              <a:t>Secret Sharing</a:t>
            </a:r>
          </a:p>
        </p:txBody>
      </p:sp>
    </p:spTree>
    <p:extLst>
      <p:ext uri="{BB962C8B-B14F-4D97-AF65-F5344CB8AC3E}">
        <p14:creationId xmlns:p14="http://schemas.microsoft.com/office/powerpoint/2010/main" val="164149307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4A15F0B-08BA-234B-BB10-7B1CF239831F}" type="slidenum">
              <a:rPr lang="en-US" smtClean="0">
                <a:latin typeface="Times New Roman" charset="0"/>
              </a:rPr>
              <a:pPr/>
              <a:t>179</a:t>
            </a:fld>
            <a:endParaRPr lang="en-US" smtClean="0">
              <a:latin typeface="Times New Roman" charset="0"/>
            </a:endParaRPr>
          </a:p>
        </p:txBody>
      </p:sp>
      <p:sp>
        <p:nvSpPr>
          <p:cNvPr id="204803" name="Rectangle 2"/>
          <p:cNvSpPr>
            <a:spLocks noGrp="1" noChangeArrowheads="1"/>
          </p:cNvSpPr>
          <p:nvPr>
            <p:ph type="title"/>
          </p:nvPr>
        </p:nvSpPr>
        <p:spPr>
          <a:xfrm>
            <a:off x="685800" y="457200"/>
            <a:ext cx="7772400" cy="1143000"/>
          </a:xfrm>
        </p:spPr>
        <p:txBody>
          <a:bodyPr/>
          <a:lstStyle/>
          <a:p>
            <a:pPr eaLnBrk="1" hangingPunct="1"/>
            <a:r>
              <a:rPr lang="en-US" dirty="0"/>
              <a:t>Shamir’s Secret Sharing</a:t>
            </a:r>
          </a:p>
        </p:txBody>
      </p:sp>
      <p:sp>
        <p:nvSpPr>
          <p:cNvPr id="204804"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4805"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4806"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4807"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08"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09" name="Rectangle 8"/>
          <p:cNvSpPr>
            <a:spLocks noChangeArrowheads="1"/>
          </p:cNvSpPr>
          <p:nvPr/>
        </p:nvSpPr>
        <p:spPr bwMode="auto">
          <a:xfrm>
            <a:off x="2362200" y="30480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p>
        </p:txBody>
      </p:sp>
      <p:sp>
        <p:nvSpPr>
          <p:cNvPr id="204810"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4811" name="Rectangle 10"/>
          <p:cNvSpPr>
            <a:spLocks noChangeArrowheads="1"/>
          </p:cNvSpPr>
          <p:nvPr/>
        </p:nvSpPr>
        <p:spPr bwMode="auto">
          <a:xfrm>
            <a:off x="457200" y="30480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p>
        </p:txBody>
      </p:sp>
      <p:sp>
        <p:nvSpPr>
          <p:cNvPr id="204812"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13" name="Rectangle 12"/>
          <p:cNvSpPr>
            <a:spLocks noChangeArrowheads="1"/>
          </p:cNvSpPr>
          <p:nvPr/>
        </p:nvSpPr>
        <p:spPr bwMode="auto">
          <a:xfrm>
            <a:off x="298450" y="39624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p>
        </p:txBody>
      </p:sp>
      <p:sp>
        <p:nvSpPr>
          <p:cNvPr id="204814" name="Rectangle 13"/>
          <p:cNvSpPr>
            <a:spLocks noChangeArrowheads="1"/>
          </p:cNvSpPr>
          <p:nvPr/>
        </p:nvSpPr>
        <p:spPr bwMode="auto">
          <a:xfrm>
            <a:off x="3733800" y="1867049"/>
            <a:ext cx="5257800" cy="3924151"/>
          </a:xfrm>
          <a:prstGeom prst="rect">
            <a:avLst/>
          </a:prstGeom>
          <a:noFill/>
          <a:ln w="9525">
            <a:noFill/>
            <a:miter lim="800000"/>
            <a:headEnd/>
            <a:tailEnd/>
          </a:ln>
        </p:spPr>
        <p:txBody>
          <a:bodyPr wrap="square">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Two points determine a line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spcAft>
                <a:spcPts val="600"/>
              </a:spcAft>
              <a:buClr>
                <a:schemeClr val="accent2"/>
              </a:buClr>
              <a:buSzPct val="75000"/>
              <a:buFont typeface="Wingdings" charset="2"/>
              <a:buChar char="q"/>
            </a:pPr>
            <a:r>
              <a:rPr lang="en-US" sz="2800" dirty="0"/>
              <a:t> Then Alice and Bob must cooperate to find secret </a:t>
            </a:r>
            <a:r>
              <a:rPr lang="en-US" sz="2800" dirty="0">
                <a:latin typeface="Times-Roman"/>
                <a:cs typeface="Times-Roman"/>
              </a:rPr>
              <a:t>S</a:t>
            </a:r>
          </a:p>
          <a:p>
            <a:pPr>
              <a:spcAft>
                <a:spcPts val="600"/>
              </a:spcAft>
              <a:buClr>
                <a:schemeClr val="accent2"/>
              </a:buClr>
              <a:buSzPct val="75000"/>
              <a:buFont typeface="Wingdings" charset="2"/>
              <a:buChar char="q"/>
            </a:pPr>
            <a:r>
              <a:rPr lang="en-US" sz="2800" dirty="0"/>
              <a:t> Also works in discrete case</a:t>
            </a:r>
          </a:p>
          <a:p>
            <a:pPr>
              <a:spcAft>
                <a:spcPts val="600"/>
              </a:spcAft>
              <a:buClr>
                <a:schemeClr val="accent2"/>
              </a:buClr>
              <a:buSzPct val="75000"/>
              <a:buFont typeface="Wingdings" charset="2"/>
              <a:buChar char="q"/>
            </a:pPr>
            <a:r>
              <a:rPr lang="en-US" sz="2800" dirty="0"/>
              <a:t> Easy to make “</a:t>
            </a:r>
            <a:r>
              <a:rPr lang="en-US" sz="2800" dirty="0" err="1">
                <a:latin typeface="Times-Roman" charset="0"/>
              </a:rPr>
              <a:t>m</a:t>
            </a:r>
            <a:r>
              <a:rPr lang="en-US" sz="2800" dirty="0"/>
              <a:t> out of </a:t>
            </a:r>
            <a:r>
              <a:rPr lang="en-US" sz="2800" dirty="0" err="1">
                <a:latin typeface="Times-Roman" charset="0"/>
              </a:rPr>
              <a:t>n</a:t>
            </a:r>
            <a:r>
              <a:rPr lang="en-US" sz="2800" dirty="0"/>
              <a:t>” scheme for any </a:t>
            </a:r>
            <a:r>
              <a:rPr lang="en-US" sz="2800" dirty="0" err="1">
                <a:latin typeface="Times-Roman" charset="0"/>
              </a:rPr>
              <a:t>m</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 </a:t>
            </a:r>
            <a:r>
              <a:rPr lang="en-US" sz="2800" dirty="0" err="1">
                <a:latin typeface="Times-Roman" charset="0"/>
              </a:rPr>
              <a:t>n</a:t>
            </a:r>
            <a:endParaRPr lang="en-US" sz="2800" dirty="0"/>
          </a:p>
        </p:txBody>
      </p:sp>
      <p:sp>
        <p:nvSpPr>
          <p:cNvPr id="204815"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4816"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4817" name="Rectangle 16"/>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2 out of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496BD0A-57B9-164D-8918-6227D1AB8702}" type="slidenum">
              <a:rPr lang="en-US" smtClean="0">
                <a:latin typeface="Times New Roman" charset="0"/>
              </a:rPr>
              <a:pPr/>
              <a:t>18</a:t>
            </a:fld>
            <a:endParaRPr lang="en-US" smtClean="0">
              <a:latin typeface="Times New Roman" charset="0"/>
            </a:endParaRPr>
          </a:p>
        </p:txBody>
      </p:sp>
      <p:sp>
        <p:nvSpPr>
          <p:cNvPr id="29699" name="Rectangle 2"/>
          <p:cNvSpPr>
            <a:spLocks noGrp="1" noChangeArrowheads="1"/>
          </p:cNvSpPr>
          <p:nvPr>
            <p:ph type="title"/>
          </p:nvPr>
        </p:nvSpPr>
        <p:spPr/>
        <p:txBody>
          <a:bodyPr/>
          <a:lstStyle/>
          <a:p>
            <a:pPr eaLnBrk="1" hangingPunct="1"/>
            <a:r>
              <a:rPr lang="en-US"/>
              <a:t>Double Transposition</a:t>
            </a:r>
          </a:p>
        </p:txBody>
      </p:sp>
      <p:sp>
        <p:nvSpPr>
          <p:cNvPr id="22531" name="Rectangle 3"/>
          <p:cNvSpPr>
            <a:spLocks noGrp="1" noChangeArrowheads="1"/>
          </p:cNvSpPr>
          <p:nvPr>
            <p:ph type="body" idx="1"/>
          </p:nvPr>
        </p:nvSpPr>
        <p:spPr>
          <a:xfrm>
            <a:off x="685800" y="1600200"/>
            <a:ext cx="7772400" cy="685800"/>
          </a:xfrm>
        </p:spPr>
        <p:txBody>
          <a:bodyPr/>
          <a:lstStyle/>
          <a:p>
            <a:pPr eaLnBrk="1" hangingPunct="1"/>
            <a:r>
              <a:rPr lang="en-US"/>
              <a:t>Plaintext: </a:t>
            </a:r>
            <a:r>
              <a:rPr lang="en-US">
                <a:solidFill>
                  <a:srgbClr val="FF0000"/>
                </a:solidFill>
                <a:latin typeface="Times-Roman" charset="0"/>
              </a:rPr>
              <a:t>attackxatxdawn</a:t>
            </a:r>
          </a:p>
        </p:txBody>
      </p:sp>
      <p:pic>
        <p:nvPicPr>
          <p:cNvPr id="22532" name="Picture 4" descr="001.jpg                                                        0007DDCBMacintosh HD                   B7464D7A:"/>
          <p:cNvPicPr>
            <a:picLocks noChangeAspect="1" noChangeArrowheads="1"/>
          </p:cNvPicPr>
          <p:nvPr/>
        </p:nvPicPr>
        <p:blipFill>
          <a:blip r:embed="rId3"/>
          <a:srcRect/>
          <a:stretch>
            <a:fillRect/>
          </a:stretch>
        </p:blipFill>
        <p:spPr bwMode="auto">
          <a:xfrm>
            <a:off x="1143000" y="2362200"/>
            <a:ext cx="2209800" cy="2117725"/>
          </a:xfrm>
          <a:prstGeom prst="rect">
            <a:avLst/>
          </a:prstGeom>
          <a:noFill/>
          <a:ln w="9525">
            <a:noFill/>
            <a:miter lim="800000"/>
            <a:headEnd/>
            <a:tailEnd/>
          </a:ln>
        </p:spPr>
      </p:pic>
      <p:pic>
        <p:nvPicPr>
          <p:cNvPr id="22533" name="Picture 5" descr="002.jpg                                                        0007DDCBMacintosh HD                   B7464D7A:"/>
          <p:cNvPicPr>
            <a:picLocks noChangeAspect="1" noChangeArrowheads="1"/>
          </p:cNvPicPr>
          <p:nvPr/>
        </p:nvPicPr>
        <p:blipFill>
          <a:blip r:embed="rId4"/>
          <a:srcRect/>
          <a:stretch>
            <a:fillRect/>
          </a:stretch>
        </p:blipFill>
        <p:spPr bwMode="auto">
          <a:xfrm>
            <a:off x="5334000" y="2362200"/>
            <a:ext cx="2209800" cy="2117725"/>
          </a:xfrm>
          <a:prstGeom prst="rect">
            <a:avLst/>
          </a:prstGeom>
          <a:noFill/>
          <a:ln w="9525">
            <a:noFill/>
            <a:miter lim="800000"/>
            <a:headEnd/>
            <a:tailEnd/>
          </a:ln>
        </p:spPr>
      </p:pic>
      <p:sp>
        <p:nvSpPr>
          <p:cNvPr id="22534" name="Rectangle 6"/>
          <p:cNvSpPr>
            <a:spLocks noChangeArrowheads="1"/>
          </p:cNvSpPr>
          <p:nvPr/>
        </p:nvSpPr>
        <p:spPr bwMode="auto">
          <a:xfrm>
            <a:off x="3463925" y="2590800"/>
            <a:ext cx="1795463" cy="800100"/>
          </a:xfrm>
          <a:prstGeom prst="rect">
            <a:avLst/>
          </a:prstGeom>
          <a:noFill/>
          <a:ln w="9525">
            <a:noFill/>
            <a:miter lim="800000"/>
            <a:headEnd/>
            <a:tailEnd/>
          </a:ln>
        </p:spPr>
        <p:txBody>
          <a:bodyPr wrap="none">
            <a:prstTxWarp prst="textNoShape">
              <a:avLst/>
            </a:prstTxWarp>
            <a:spAutoFit/>
          </a:bodyPr>
          <a:lstStyle/>
          <a:p>
            <a:r>
              <a:rPr lang="en-US" sz="2000"/>
              <a:t>Permute rows</a:t>
            </a:r>
          </a:p>
          <a:p>
            <a:r>
              <a:rPr lang="en-US" sz="2000"/>
              <a:t>and columns</a:t>
            </a:r>
            <a:endParaRPr lang="en-US"/>
          </a:p>
        </p:txBody>
      </p:sp>
      <p:sp>
        <p:nvSpPr>
          <p:cNvPr id="22535" name="Rectangle 7"/>
          <p:cNvSpPr>
            <a:spLocks noChangeArrowheads="1"/>
          </p:cNvSpPr>
          <p:nvPr/>
        </p:nvSpPr>
        <p:spPr bwMode="auto">
          <a:xfrm>
            <a:off x="3733800" y="3108325"/>
            <a:ext cx="1187450" cy="1311275"/>
          </a:xfrm>
          <a:prstGeom prst="rect">
            <a:avLst/>
          </a:prstGeom>
          <a:noFill/>
          <a:ln w="9525">
            <a:noFill/>
            <a:miter lim="800000"/>
            <a:headEnd/>
            <a:tailEnd/>
          </a:ln>
        </p:spPr>
        <p:txBody>
          <a:bodyPr>
            <a:prstTxWarp prst="textNoShape">
              <a:avLst/>
            </a:prstTxWarp>
            <a:spAutoFit/>
          </a:bodyPr>
          <a:lstStyle/>
          <a:p>
            <a:r>
              <a:rPr lang="en-US" sz="8000">
                <a:sym typeface="Symbol" charset="2"/>
              </a:rPr>
              <a:t></a:t>
            </a:r>
            <a:endParaRPr lang="en-US"/>
          </a:p>
        </p:txBody>
      </p:sp>
      <p:sp>
        <p:nvSpPr>
          <p:cNvPr id="22537" name="Rectangle 9"/>
          <p:cNvSpPr>
            <a:spLocks noChangeArrowheads="1"/>
          </p:cNvSpPr>
          <p:nvPr/>
        </p:nvSpPr>
        <p:spPr bwMode="auto">
          <a:xfrm>
            <a:off x="685800" y="44958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dirty="0" err="1"/>
              <a:t>Ciphertext</a:t>
            </a:r>
            <a:r>
              <a:rPr lang="en-US" sz="3200" dirty="0"/>
              <a:t>: </a:t>
            </a:r>
            <a:r>
              <a:rPr lang="en-US" sz="3200" dirty="0" err="1">
                <a:solidFill>
                  <a:srgbClr val="FF0000"/>
                </a:solidFill>
                <a:latin typeface="Times-Roman" charset="0"/>
              </a:rPr>
              <a:t>xtawxnattxadakc</a:t>
            </a:r>
            <a:r>
              <a:rPr lang="en-US" sz="3200" dirty="0">
                <a:solidFill>
                  <a:srgbClr val="FF0000"/>
                </a:solidFill>
                <a:latin typeface="Times-Roman" charset="0"/>
              </a:rPr>
              <a:t> </a:t>
            </a:r>
          </a:p>
          <a:p>
            <a:pPr marL="342900" indent="-342900">
              <a:lnSpc>
                <a:spcPct val="90000"/>
              </a:lnSpc>
              <a:spcBef>
                <a:spcPct val="20000"/>
              </a:spcBef>
              <a:buClr>
                <a:schemeClr val="accent2"/>
              </a:buClr>
              <a:buSzPct val="75000"/>
              <a:buFont typeface="Wingdings" charset="2"/>
              <a:buChar char="q"/>
            </a:pPr>
            <a:r>
              <a:rPr lang="en-US" sz="3200" dirty="0" smtClean="0"/>
              <a:t>Key is </a:t>
            </a:r>
            <a:r>
              <a:rPr lang="en-US" sz="3200" dirty="0"/>
              <a:t>matrix size and </a:t>
            </a:r>
            <a:r>
              <a:rPr lang="en-US" sz="3200" dirty="0" smtClean="0"/>
              <a:t>permutations: </a:t>
            </a:r>
            <a:r>
              <a:rPr lang="en-US" sz="3200" dirty="0">
                <a:latin typeface="Arial"/>
                <a:cs typeface="Arial"/>
              </a:rPr>
              <a:t>(3,5,1,4,2) </a:t>
            </a:r>
            <a:r>
              <a:rPr lang="en-US" sz="3200" dirty="0"/>
              <a:t>and </a:t>
            </a:r>
            <a:r>
              <a:rPr lang="en-US" sz="3200" dirty="0">
                <a:latin typeface="Arial"/>
                <a:cs typeface="Arial"/>
              </a:rPr>
              <a:t>(1,3,2)</a:t>
            </a:r>
            <a:endParaRPr lang="en-US" sz="3200" dirty="0">
              <a:solidFill>
                <a:srgbClr val="FF0000"/>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25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25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2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5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2537">
                                            <p:txEl>
                                              <p:pRg st="0" end="0"/>
                                            </p:txEl>
                                          </p:spTgt>
                                        </p:tgtEl>
                                        <p:attrNameLst>
                                          <p:attrName>style.visibility</p:attrName>
                                        </p:attrNameLst>
                                      </p:cBhvr>
                                      <p:to>
                                        <p:strVal val="visible"/>
                                      </p:to>
                                    </p:set>
                                    <p:animEffect transition="in" filter="blinds(vertical)">
                                      <p:cBhvr>
                                        <p:cTn id="27" dur="500"/>
                                        <p:tgtEl>
                                          <p:spTgt spid="2253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2537">
                                            <p:txEl>
                                              <p:pRg st="1" end="1"/>
                                            </p:txEl>
                                          </p:spTgt>
                                        </p:tgtEl>
                                        <p:attrNameLst>
                                          <p:attrName>style.visibility</p:attrName>
                                        </p:attrNameLst>
                                      </p:cBhvr>
                                      <p:to>
                                        <p:strVal val="visible"/>
                                      </p:to>
                                    </p:set>
                                    <p:animEffect transition="in" filter="blinds(vertical)">
                                      <p:cBhvr>
                                        <p:cTn id="32" dur="500"/>
                                        <p:tgtEl>
                                          <p:spTgt spid="225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4" grpId="0" autoUpdateAnimBg="0"/>
      <p:bldP spid="22535" grpId="0" autoUpdateAnimBg="0"/>
      <p:bldP spid="22537"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3"/>
          <p:cNvSpPr>
            <a:spLocks noGrp="1"/>
          </p:cNvSpPr>
          <p:nvPr>
            <p:ph type="ftr" sz="quarter" idx="10"/>
          </p:nvPr>
        </p:nvSpPr>
        <p:spPr>
          <a:noFill/>
        </p:spPr>
        <p:txBody>
          <a:bodyPr/>
          <a:lstStyle/>
          <a:p>
            <a:r>
              <a:rPr lang="en-US" dirty="0" smtClean="0"/>
              <a:t> Part 1 </a:t>
            </a:r>
            <a:r>
              <a:rPr lang="en-US" dirty="0" err="1" smtClean="0">
                <a:sym typeface="Symbol" charset="2"/>
              </a:rPr>
              <a:t></a:t>
            </a:r>
            <a:r>
              <a:rPr lang="en-US" dirty="0" smtClean="0"/>
              <a:t> Cryptography                                                                                                     </a:t>
            </a:r>
            <a:fld id="{8AF03ECF-6AF5-154C-B3CF-4C76083BAFB5}" type="slidenum">
              <a:rPr lang="en-US" smtClean="0">
                <a:latin typeface="Times New Roman" charset="0"/>
              </a:rPr>
              <a:pPr/>
              <a:t>180</a:t>
            </a:fld>
            <a:endParaRPr lang="en-US" dirty="0" smtClean="0">
              <a:latin typeface="Times New Roman" charset="0"/>
            </a:endParaRPr>
          </a:p>
        </p:txBody>
      </p:sp>
      <p:sp>
        <p:nvSpPr>
          <p:cNvPr id="205827" name="Rectangle 2"/>
          <p:cNvSpPr>
            <a:spLocks noGrp="1" noChangeArrowheads="1"/>
          </p:cNvSpPr>
          <p:nvPr>
            <p:ph type="title"/>
          </p:nvPr>
        </p:nvSpPr>
        <p:spPr/>
        <p:txBody>
          <a:bodyPr/>
          <a:lstStyle/>
          <a:p>
            <a:pPr eaLnBrk="1" hangingPunct="1"/>
            <a:r>
              <a:rPr lang="en-US" dirty="0"/>
              <a:t>Shamir’s Secret Sharing</a:t>
            </a:r>
          </a:p>
        </p:txBody>
      </p:sp>
      <p:sp>
        <p:nvSpPr>
          <p:cNvPr id="205828"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5829"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5830"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5831"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2"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3" name="Rectangle 8"/>
          <p:cNvSpPr>
            <a:spLocks noChangeArrowheads="1"/>
          </p:cNvSpPr>
          <p:nvPr/>
        </p:nvSpPr>
        <p:spPr bwMode="auto">
          <a:xfrm>
            <a:off x="1720850" y="25146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endParaRPr lang="en-US">
              <a:latin typeface="Times-Roman" charset="0"/>
            </a:endParaRPr>
          </a:p>
        </p:txBody>
      </p:sp>
      <p:sp>
        <p:nvSpPr>
          <p:cNvPr id="205834"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5835" name="Rectangle 10"/>
          <p:cNvSpPr>
            <a:spLocks noChangeArrowheads="1"/>
          </p:cNvSpPr>
          <p:nvPr/>
        </p:nvSpPr>
        <p:spPr bwMode="auto">
          <a:xfrm>
            <a:off x="349250" y="3098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endParaRPr lang="en-US">
              <a:latin typeface="Times-Roman" charset="0"/>
            </a:endParaRPr>
          </a:p>
        </p:txBody>
      </p:sp>
      <p:sp>
        <p:nvSpPr>
          <p:cNvPr id="205836"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7" name="Rectangle 12"/>
          <p:cNvSpPr>
            <a:spLocks noChangeArrowheads="1"/>
          </p:cNvSpPr>
          <p:nvPr/>
        </p:nvSpPr>
        <p:spPr bwMode="auto">
          <a:xfrm>
            <a:off x="298450" y="40132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p>
        </p:txBody>
      </p:sp>
      <p:sp>
        <p:nvSpPr>
          <p:cNvPr id="205838" name="Rectangle 13"/>
          <p:cNvSpPr>
            <a:spLocks noChangeArrowheads="1"/>
          </p:cNvSpPr>
          <p:nvPr/>
        </p:nvSpPr>
        <p:spPr bwMode="auto">
          <a:xfrm>
            <a:off x="3810000" y="1905001"/>
            <a:ext cx="5181600" cy="3493264"/>
          </a:xfrm>
          <a:prstGeom prst="rect">
            <a:avLst/>
          </a:prstGeom>
          <a:noFill/>
          <a:ln w="9525">
            <a:noFill/>
            <a:miter lim="800000"/>
            <a:headEnd/>
            <a:tailEnd/>
          </a:ln>
        </p:spPr>
        <p:txBody>
          <a:bodyPr wrap="square">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Charlie</a:t>
            </a:r>
          </a:p>
          <a:p>
            <a:pPr>
              <a:spcAft>
                <a:spcPts val="600"/>
              </a:spcAft>
              <a:buClr>
                <a:schemeClr val="accent2"/>
              </a:buClr>
              <a:buSzPct val="75000"/>
              <a:buFont typeface="Wingdings" charset="2"/>
              <a:buChar char="q"/>
            </a:pPr>
            <a:r>
              <a:rPr lang="en-US" sz="2800" dirty="0"/>
              <a:t> Then any </a:t>
            </a:r>
            <a:r>
              <a:rPr lang="en-US" sz="2800" b="1" i="1" dirty="0" smtClean="0"/>
              <a:t>two</a:t>
            </a:r>
            <a:r>
              <a:rPr lang="en-US" sz="2800" dirty="0" smtClean="0"/>
              <a:t> </a:t>
            </a:r>
            <a:r>
              <a:rPr lang="en-US" sz="2800" dirty="0"/>
              <a:t>can cooperate to find secret </a:t>
            </a:r>
            <a:r>
              <a:rPr lang="en-US" sz="2800" dirty="0">
                <a:latin typeface="Times-Roman" charset="0"/>
              </a:rPr>
              <a:t>S</a:t>
            </a:r>
            <a:endParaRPr lang="en-US" sz="2800" dirty="0"/>
          </a:p>
          <a:p>
            <a:pPr>
              <a:spcAft>
                <a:spcPts val="600"/>
              </a:spcAft>
              <a:buClr>
                <a:schemeClr val="accent2"/>
              </a:buClr>
              <a:buSzPct val="75000"/>
              <a:buFont typeface="Wingdings" charset="2"/>
              <a:buChar char="q"/>
            </a:pPr>
            <a:r>
              <a:rPr lang="en-US" sz="2800" dirty="0" smtClean="0"/>
              <a:t> No </a:t>
            </a:r>
            <a:r>
              <a:rPr lang="en-US" sz="2800" b="1" i="1" dirty="0" smtClean="0"/>
              <a:t>one</a:t>
            </a:r>
            <a:r>
              <a:rPr lang="en-US" sz="2800" dirty="0" smtClean="0"/>
              <a:t> can determine </a:t>
            </a:r>
            <a:r>
              <a:rPr lang="en-US" sz="2800" dirty="0">
                <a:latin typeface="Times-Roman" charset="0"/>
              </a:rPr>
              <a:t>S</a:t>
            </a:r>
          </a:p>
          <a:p>
            <a:pPr>
              <a:spcAft>
                <a:spcPts val="600"/>
              </a:spcAft>
              <a:buClr>
                <a:schemeClr val="accent2"/>
              </a:buClr>
              <a:buSzPct val="75000"/>
              <a:buFont typeface="Wingdings" charset="2"/>
              <a:buChar char="q"/>
            </a:pPr>
            <a:r>
              <a:rPr lang="en-US" sz="2800" dirty="0">
                <a:latin typeface="Times-Roman" charset="0"/>
              </a:rPr>
              <a:t> </a:t>
            </a:r>
            <a:r>
              <a:rPr lang="en-US" sz="2800" dirty="0"/>
              <a:t>A “2 out of 3” scheme</a:t>
            </a:r>
            <a:endParaRPr lang="en-US" sz="2800" dirty="0">
              <a:latin typeface="Times-Roman" charset="0"/>
            </a:endParaRPr>
          </a:p>
        </p:txBody>
      </p:sp>
      <p:sp>
        <p:nvSpPr>
          <p:cNvPr id="205839"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5840"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5841" name="Oval 16"/>
          <p:cNvSpPr>
            <a:spLocks noChangeArrowheads="1"/>
          </p:cNvSpPr>
          <p:nvPr/>
        </p:nvSpPr>
        <p:spPr bwMode="auto">
          <a:xfrm>
            <a:off x="1828800" y="3200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42" name="Rectangle 17"/>
          <p:cNvSpPr>
            <a:spLocks noChangeArrowheads="1"/>
          </p:cNvSpPr>
          <p:nvPr/>
        </p:nvSpPr>
        <p:spPr bwMode="auto">
          <a:xfrm>
            <a:off x="1644650" y="3352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
        <p:nvSpPr>
          <p:cNvPr id="205843" name="Rectangle 18"/>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2 out of 3</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FB0FBA2-256B-2E42-9BBE-38B0EFE533B9}" type="slidenum">
              <a:rPr lang="en-US" smtClean="0">
                <a:latin typeface="Times New Roman" charset="0"/>
              </a:rPr>
              <a:pPr/>
              <a:t>181</a:t>
            </a:fld>
            <a:endParaRPr lang="en-US" smtClean="0">
              <a:latin typeface="Times New Roman" charset="0"/>
            </a:endParaRPr>
          </a:p>
        </p:txBody>
      </p:sp>
      <p:sp>
        <p:nvSpPr>
          <p:cNvPr id="206851" name="Rectangle 2"/>
          <p:cNvSpPr>
            <a:spLocks noGrp="1" noChangeArrowheads="1"/>
          </p:cNvSpPr>
          <p:nvPr>
            <p:ph type="title"/>
          </p:nvPr>
        </p:nvSpPr>
        <p:spPr>
          <a:xfrm>
            <a:off x="685800" y="457200"/>
            <a:ext cx="7772400" cy="1143000"/>
          </a:xfrm>
        </p:spPr>
        <p:txBody>
          <a:bodyPr/>
          <a:lstStyle/>
          <a:p>
            <a:pPr eaLnBrk="1" hangingPunct="1"/>
            <a:r>
              <a:rPr lang="en-US" dirty="0"/>
              <a:t>Shamir’s Secret Sharing</a:t>
            </a:r>
          </a:p>
        </p:txBody>
      </p:sp>
      <p:sp>
        <p:nvSpPr>
          <p:cNvPr id="206852"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6853"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6854" name="Rectangle 7"/>
          <p:cNvSpPr>
            <a:spLocks noChangeArrowheads="1"/>
          </p:cNvSpPr>
          <p:nvPr/>
        </p:nvSpPr>
        <p:spPr bwMode="auto">
          <a:xfrm>
            <a:off x="2209800" y="22701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p>
        </p:txBody>
      </p:sp>
      <p:sp>
        <p:nvSpPr>
          <p:cNvPr id="206855" name="Rectangle 8"/>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6856" name="Rectangle 9"/>
          <p:cNvSpPr>
            <a:spLocks noChangeArrowheads="1"/>
          </p:cNvSpPr>
          <p:nvPr/>
        </p:nvSpPr>
        <p:spPr bwMode="auto">
          <a:xfrm>
            <a:off x="882650" y="28035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p>
        </p:txBody>
      </p:sp>
      <p:sp>
        <p:nvSpPr>
          <p:cNvPr id="206857" name="Rectangle 11"/>
          <p:cNvSpPr>
            <a:spLocks noChangeArrowheads="1"/>
          </p:cNvSpPr>
          <p:nvPr/>
        </p:nvSpPr>
        <p:spPr bwMode="auto">
          <a:xfrm>
            <a:off x="298450" y="39624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endParaRPr lang="en-US">
              <a:latin typeface="Times-Roman" charset="0"/>
            </a:endParaRPr>
          </a:p>
        </p:txBody>
      </p:sp>
      <p:sp>
        <p:nvSpPr>
          <p:cNvPr id="206858" name="Rectangle 12"/>
          <p:cNvSpPr>
            <a:spLocks noChangeArrowheads="1"/>
          </p:cNvSpPr>
          <p:nvPr/>
        </p:nvSpPr>
        <p:spPr bwMode="auto">
          <a:xfrm>
            <a:off x="3962400" y="1676400"/>
            <a:ext cx="4724400" cy="4338623"/>
          </a:xfrm>
          <a:prstGeom prst="rect">
            <a:avLst/>
          </a:prstGeom>
          <a:noFill/>
          <a:ln w="9525">
            <a:noFill/>
            <a:miter lim="800000"/>
            <a:headEnd/>
            <a:tailEnd/>
          </a:ln>
        </p:spPr>
        <p:txBody>
          <a:bodyPr>
            <a:prstTxWarp prst="textNoShape">
              <a:avLst/>
            </a:prstTxWarp>
            <a:spAutoFit/>
          </a:bodyPr>
          <a:lstStyle/>
          <a:p>
            <a:pPr>
              <a:lnSpc>
                <a:spcPct val="110000"/>
              </a:lnSpc>
              <a:spcAft>
                <a:spcPts val="600"/>
              </a:spcAft>
              <a:buClr>
                <a:schemeClr val="accent2"/>
              </a:buClr>
              <a:buSzPct val="75000"/>
              <a:buFont typeface="Wingdings" charset="2"/>
              <a:buChar char="q"/>
            </a:pPr>
            <a:r>
              <a:rPr lang="en-US" dirty="0"/>
              <a:t> </a:t>
            </a:r>
            <a:r>
              <a:rPr lang="en-US" sz="2800" dirty="0"/>
              <a:t>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lnSpc>
                <a:spcPct val="110000"/>
              </a:lnSpc>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lnSpc>
                <a:spcPct val="110000"/>
              </a:lnSpc>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Charlie</a:t>
            </a:r>
          </a:p>
          <a:p>
            <a:pPr>
              <a:lnSpc>
                <a:spcPct val="110000"/>
              </a:lnSpc>
              <a:spcAft>
                <a:spcPts val="600"/>
              </a:spcAft>
              <a:buClr>
                <a:schemeClr val="accent2"/>
              </a:buClr>
              <a:buSzPct val="75000"/>
              <a:buFont typeface="Wingdings" charset="2"/>
              <a:buChar char="q"/>
            </a:pPr>
            <a:r>
              <a:rPr lang="en-US" sz="2800" dirty="0"/>
              <a:t> 3 </a:t>
            </a:r>
            <a:r>
              <a:rPr lang="en-US" sz="2800" dirty="0" smtClean="0"/>
              <a:t>pts determine </a:t>
            </a:r>
            <a:r>
              <a:rPr lang="en-US" sz="2800" dirty="0"/>
              <a:t>parabola </a:t>
            </a:r>
          </a:p>
          <a:p>
            <a:pPr>
              <a:lnSpc>
                <a:spcPct val="110000"/>
              </a:lnSpc>
              <a:spcAft>
                <a:spcPts val="600"/>
              </a:spcAft>
              <a:buClr>
                <a:schemeClr val="accent2"/>
              </a:buClr>
              <a:buSzPct val="75000"/>
              <a:buFont typeface="Wingdings" charset="2"/>
              <a:buChar char="q"/>
            </a:pPr>
            <a:r>
              <a:rPr lang="en-US" sz="2800" dirty="0"/>
              <a:t> Alice, </a:t>
            </a:r>
            <a:r>
              <a:rPr lang="en-US" sz="2800" dirty="0" smtClean="0"/>
              <a:t>Bob, </a:t>
            </a:r>
            <a:r>
              <a:rPr lang="en-US" sz="2800" b="1" dirty="0">
                <a:solidFill>
                  <a:schemeClr val="accent2"/>
                </a:solidFill>
              </a:rPr>
              <a:t>and</a:t>
            </a:r>
            <a:r>
              <a:rPr lang="en-US" sz="2800" dirty="0"/>
              <a:t> Charlie must cooperate to </a:t>
            </a:r>
            <a:r>
              <a:rPr lang="en-US" sz="2800" dirty="0" smtClean="0"/>
              <a:t>find </a:t>
            </a:r>
            <a:r>
              <a:rPr lang="en-US" sz="2800" dirty="0">
                <a:latin typeface="Times-Roman" charset="0"/>
              </a:rPr>
              <a:t>S</a:t>
            </a:r>
          </a:p>
          <a:p>
            <a:pPr>
              <a:lnSpc>
                <a:spcPct val="110000"/>
              </a:lnSpc>
              <a:spcAft>
                <a:spcPts val="600"/>
              </a:spcAft>
              <a:buClr>
                <a:schemeClr val="accent2"/>
              </a:buClr>
              <a:buSzPct val="75000"/>
              <a:buFont typeface="Wingdings" charset="2"/>
              <a:buChar char="q"/>
            </a:pPr>
            <a:r>
              <a:rPr lang="en-US" sz="2800" dirty="0">
                <a:latin typeface="Times-Roman" charset="0"/>
              </a:rPr>
              <a:t> </a:t>
            </a:r>
            <a:r>
              <a:rPr lang="en-US" sz="2800" dirty="0"/>
              <a:t>A “3 out of 3” scheme</a:t>
            </a:r>
          </a:p>
          <a:p>
            <a:pPr>
              <a:lnSpc>
                <a:spcPct val="110000"/>
              </a:lnSpc>
              <a:spcAft>
                <a:spcPts val="600"/>
              </a:spcAft>
              <a:buClr>
                <a:schemeClr val="accent2"/>
              </a:buClr>
              <a:buSzPct val="75000"/>
              <a:buFont typeface="Wingdings" charset="2"/>
              <a:buChar char="q"/>
            </a:pPr>
            <a:r>
              <a:rPr lang="en-US" sz="2800" dirty="0" smtClean="0"/>
              <a:t> What about “</a:t>
            </a:r>
            <a:r>
              <a:rPr lang="en-US" sz="2800" dirty="0"/>
              <a:t>3 out of 4”?</a:t>
            </a:r>
            <a:endParaRPr lang="en-US" sz="2800" dirty="0">
              <a:latin typeface="Times-Roman" charset="0"/>
            </a:endParaRPr>
          </a:p>
        </p:txBody>
      </p:sp>
      <p:sp>
        <p:nvSpPr>
          <p:cNvPr id="206859" name="Rectangle 13"/>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6860" name="Rectangle 14"/>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6861" name="Rectangle 16"/>
          <p:cNvSpPr>
            <a:spLocks noChangeArrowheads="1"/>
          </p:cNvSpPr>
          <p:nvPr/>
        </p:nvSpPr>
        <p:spPr bwMode="auto">
          <a:xfrm>
            <a:off x="1720850" y="33369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
        <p:nvSpPr>
          <p:cNvPr id="206862" name="Freeform 17"/>
          <p:cNvSpPr>
            <a:spLocks/>
          </p:cNvSpPr>
          <p:nvPr/>
        </p:nvSpPr>
        <p:spPr bwMode="auto">
          <a:xfrm>
            <a:off x="228600" y="2209800"/>
            <a:ext cx="2819400" cy="1905000"/>
          </a:xfrm>
          <a:custGeom>
            <a:avLst/>
            <a:gdLst>
              <a:gd name="T0" fmla="*/ 0 w 1776"/>
              <a:gd name="T1" fmla="*/ 2147483647 h 1200"/>
              <a:gd name="T2" fmla="*/ 2147483647 w 1776"/>
              <a:gd name="T3" fmla="*/ 0 h 1200"/>
              <a:gd name="T4" fmla="*/ 2147483647 w 1776"/>
              <a:gd name="T5" fmla="*/ 2147483647 h 1200"/>
              <a:gd name="T6" fmla="*/ 0 60000 65536"/>
              <a:gd name="T7" fmla="*/ 0 60000 65536"/>
              <a:gd name="T8" fmla="*/ 0 60000 65536"/>
              <a:gd name="T9" fmla="*/ 0 w 1776"/>
              <a:gd name="T10" fmla="*/ 0 h 1200"/>
              <a:gd name="T11" fmla="*/ 1776 w 1776"/>
              <a:gd name="T12" fmla="*/ 1200 h 1200"/>
            </a:gdLst>
            <a:ahLst/>
            <a:cxnLst>
              <a:cxn ang="T6">
                <a:pos x="T0" y="T1"/>
              </a:cxn>
              <a:cxn ang="T7">
                <a:pos x="T2" y="T3"/>
              </a:cxn>
              <a:cxn ang="T8">
                <a:pos x="T4" y="T5"/>
              </a:cxn>
            </a:cxnLst>
            <a:rect l="T9" t="T10" r="T11" b="T12"/>
            <a:pathLst>
              <a:path w="1776" h="1200">
                <a:moveTo>
                  <a:pt x="0" y="1200"/>
                </a:moveTo>
                <a:cubicBezTo>
                  <a:pt x="284" y="600"/>
                  <a:pt x="568" y="0"/>
                  <a:pt x="864" y="0"/>
                </a:cubicBezTo>
                <a:cubicBezTo>
                  <a:pt x="1160" y="0"/>
                  <a:pt x="1468" y="600"/>
                  <a:pt x="1776" y="1200"/>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206863" name="Oval 10"/>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4" name="Oval 6"/>
          <p:cNvSpPr>
            <a:spLocks noChangeArrowheads="1"/>
          </p:cNvSpPr>
          <p:nvPr/>
        </p:nvSpPr>
        <p:spPr bwMode="auto">
          <a:xfrm>
            <a:off x="776288" y="2819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5" name="Oval 15"/>
          <p:cNvSpPr>
            <a:spLocks noChangeArrowheads="1"/>
          </p:cNvSpPr>
          <p:nvPr/>
        </p:nvSpPr>
        <p:spPr bwMode="auto">
          <a:xfrm>
            <a:off x="2074863" y="25146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6" name="Oval 5"/>
          <p:cNvSpPr>
            <a:spLocks noChangeArrowheads="1"/>
          </p:cNvSpPr>
          <p:nvPr/>
        </p:nvSpPr>
        <p:spPr bwMode="auto">
          <a:xfrm>
            <a:off x="2590800" y="32766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7" name="Rectangle 18"/>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3 out of 3</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1E33829-27D0-A946-B42E-0B96639288CA}" type="slidenum">
              <a:rPr lang="en-US" smtClean="0">
                <a:latin typeface="Times New Roman" charset="0"/>
              </a:rPr>
              <a:pPr/>
              <a:t>182</a:t>
            </a:fld>
            <a:endParaRPr lang="en-US" smtClean="0">
              <a:latin typeface="Times New Roman" charset="0"/>
            </a:endParaRPr>
          </a:p>
        </p:txBody>
      </p:sp>
      <p:sp>
        <p:nvSpPr>
          <p:cNvPr id="207875" name="Rectangle 2"/>
          <p:cNvSpPr>
            <a:spLocks noGrp="1" noChangeArrowheads="1"/>
          </p:cNvSpPr>
          <p:nvPr>
            <p:ph type="title"/>
          </p:nvPr>
        </p:nvSpPr>
        <p:spPr/>
        <p:txBody>
          <a:bodyPr/>
          <a:lstStyle/>
          <a:p>
            <a:pPr eaLnBrk="1" hangingPunct="1"/>
            <a:r>
              <a:rPr lang="en-US" dirty="0" smtClean="0"/>
              <a:t>Secret Sharing Use?</a:t>
            </a:r>
            <a:endParaRPr lang="en-US" dirty="0"/>
          </a:p>
        </p:txBody>
      </p:sp>
      <p:sp>
        <p:nvSpPr>
          <p:cNvPr id="207876" name="Rectangle 3"/>
          <p:cNvSpPr>
            <a:spLocks noGrp="1" noChangeArrowheads="1"/>
          </p:cNvSpPr>
          <p:nvPr>
            <p:ph type="body" idx="1"/>
          </p:nvPr>
        </p:nvSpPr>
        <p:spPr/>
        <p:txBody>
          <a:bodyPr/>
          <a:lstStyle/>
          <a:p>
            <a:pPr eaLnBrk="1" hangingPunct="1">
              <a:spcAft>
                <a:spcPts val="600"/>
              </a:spcAft>
            </a:pPr>
            <a:r>
              <a:rPr lang="en-US" sz="2800" b="1" dirty="0">
                <a:solidFill>
                  <a:schemeClr val="hlink"/>
                </a:solidFill>
              </a:rPr>
              <a:t>Key escrow</a:t>
            </a:r>
            <a:r>
              <a:rPr lang="en-US" sz="2800" dirty="0"/>
              <a:t> </a:t>
            </a:r>
            <a:r>
              <a:rPr lang="en-US" sz="2800" dirty="0" err="1">
                <a:sym typeface="Symbol" charset="2"/>
              </a:rPr>
              <a:t></a:t>
            </a:r>
            <a:r>
              <a:rPr lang="en-US" sz="2800" dirty="0" smtClean="0"/>
              <a:t> suppose it’s required </a:t>
            </a:r>
            <a:r>
              <a:rPr lang="en-US" sz="2800" dirty="0"/>
              <a:t>that your key be stored somewhere</a:t>
            </a:r>
          </a:p>
          <a:p>
            <a:pPr eaLnBrk="1" hangingPunct="1">
              <a:spcAft>
                <a:spcPts val="600"/>
              </a:spcAft>
            </a:pPr>
            <a:r>
              <a:rPr lang="en-US" sz="2800" dirty="0"/>
              <a:t>Key can be</a:t>
            </a:r>
            <a:r>
              <a:rPr lang="en-US" sz="2800" dirty="0" smtClean="0"/>
              <a:t> “recovered” </a:t>
            </a:r>
            <a:r>
              <a:rPr lang="en-US" sz="2800" dirty="0"/>
              <a:t>with court </a:t>
            </a:r>
            <a:r>
              <a:rPr lang="en-US" sz="2800" dirty="0" smtClean="0"/>
              <a:t>order</a:t>
            </a:r>
          </a:p>
          <a:p>
            <a:pPr eaLnBrk="1" hangingPunct="1">
              <a:spcAft>
                <a:spcPts val="600"/>
              </a:spcAft>
            </a:pPr>
            <a:r>
              <a:rPr lang="en-US" sz="2800" dirty="0" smtClean="0"/>
              <a:t>But you </a:t>
            </a:r>
            <a:r>
              <a:rPr lang="en-US" sz="2800" dirty="0"/>
              <a:t>don’t trust FBI to store</a:t>
            </a:r>
            <a:r>
              <a:rPr lang="en-US" sz="2800" dirty="0" smtClean="0"/>
              <a:t> your keys</a:t>
            </a:r>
          </a:p>
          <a:p>
            <a:pPr eaLnBrk="1" hangingPunct="1">
              <a:spcAft>
                <a:spcPts val="600"/>
              </a:spcAft>
            </a:pPr>
            <a:r>
              <a:rPr lang="en-US" sz="2800" dirty="0"/>
              <a:t>We can use secret sharing</a:t>
            </a:r>
          </a:p>
          <a:p>
            <a:pPr lvl="1" eaLnBrk="1" hangingPunct="1">
              <a:spcAft>
                <a:spcPts val="600"/>
              </a:spcAft>
            </a:pPr>
            <a:r>
              <a:rPr lang="en-US" sz="2400" dirty="0"/>
              <a:t>Say, three different government agencies</a:t>
            </a:r>
          </a:p>
          <a:p>
            <a:pPr lvl="1" eaLnBrk="1" hangingPunct="1">
              <a:spcAft>
                <a:spcPts val="600"/>
              </a:spcAft>
            </a:pPr>
            <a:r>
              <a:rPr lang="en-US" sz="2400" dirty="0"/>
              <a:t>Two must cooperate to recover the key</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386F29C-2BB6-DE45-8507-67C5D299D063}" type="slidenum">
              <a:rPr lang="en-US" smtClean="0">
                <a:latin typeface="Times New Roman" charset="0"/>
              </a:rPr>
              <a:pPr/>
              <a:t>183</a:t>
            </a:fld>
            <a:endParaRPr lang="en-US" smtClean="0">
              <a:latin typeface="Times New Roman" charset="0"/>
            </a:endParaRPr>
          </a:p>
        </p:txBody>
      </p:sp>
      <p:sp>
        <p:nvSpPr>
          <p:cNvPr id="208899" name="Rectangle 2"/>
          <p:cNvSpPr>
            <a:spLocks noGrp="1" noChangeArrowheads="1"/>
          </p:cNvSpPr>
          <p:nvPr>
            <p:ph type="title"/>
          </p:nvPr>
        </p:nvSpPr>
        <p:spPr/>
        <p:txBody>
          <a:bodyPr/>
          <a:lstStyle/>
          <a:p>
            <a:pPr eaLnBrk="1" hangingPunct="1"/>
            <a:r>
              <a:rPr lang="en-US"/>
              <a:t>Secret Sharing Example</a:t>
            </a:r>
          </a:p>
        </p:txBody>
      </p:sp>
      <p:sp>
        <p:nvSpPr>
          <p:cNvPr id="208900"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8901"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8902"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8903"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4"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5" name="Rectangle 8"/>
          <p:cNvSpPr>
            <a:spLocks noChangeArrowheads="1"/>
          </p:cNvSpPr>
          <p:nvPr/>
        </p:nvSpPr>
        <p:spPr bwMode="auto">
          <a:xfrm>
            <a:off x="1676400" y="25146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endParaRPr lang="en-US">
              <a:latin typeface="Times-Roman" charset="0"/>
            </a:endParaRPr>
          </a:p>
        </p:txBody>
      </p:sp>
      <p:sp>
        <p:nvSpPr>
          <p:cNvPr id="208906"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8907" name="Rectangle 10"/>
          <p:cNvSpPr>
            <a:spLocks noChangeArrowheads="1"/>
          </p:cNvSpPr>
          <p:nvPr/>
        </p:nvSpPr>
        <p:spPr bwMode="auto">
          <a:xfrm>
            <a:off x="349250" y="3098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endParaRPr lang="en-US">
              <a:latin typeface="Times-Roman" charset="0"/>
            </a:endParaRPr>
          </a:p>
        </p:txBody>
      </p:sp>
      <p:sp>
        <p:nvSpPr>
          <p:cNvPr id="208908"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9" name="Rectangle 12"/>
          <p:cNvSpPr>
            <a:spLocks noChangeArrowheads="1"/>
          </p:cNvSpPr>
          <p:nvPr/>
        </p:nvSpPr>
        <p:spPr bwMode="auto">
          <a:xfrm>
            <a:off x="298450" y="40132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(0,K)</a:t>
            </a:r>
          </a:p>
        </p:txBody>
      </p:sp>
      <p:sp>
        <p:nvSpPr>
          <p:cNvPr id="208910" name="Rectangle 13"/>
          <p:cNvSpPr>
            <a:spLocks noChangeArrowheads="1"/>
          </p:cNvSpPr>
          <p:nvPr/>
        </p:nvSpPr>
        <p:spPr bwMode="auto">
          <a:xfrm>
            <a:off x="3962400" y="1889125"/>
            <a:ext cx="4648200" cy="4054475"/>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Your symmetric key is </a:t>
            </a:r>
            <a:r>
              <a:rPr lang="en-US" sz="2800" dirty="0">
                <a:latin typeface="Times-Roman" charset="0"/>
              </a:rPr>
              <a:t>K</a:t>
            </a:r>
            <a:r>
              <a:rPr lang="en-US" sz="2800" dirty="0"/>
              <a:t> </a:t>
            </a:r>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FBI </a:t>
            </a:r>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a:t>
            </a:r>
            <a:r>
              <a:rPr lang="en-US" sz="2800" dirty="0" err="1"/>
              <a:t>DoJ</a:t>
            </a:r>
            <a:endParaRPr lang="en-US" sz="2800" dirty="0"/>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a:t>
            </a:r>
            <a:r>
              <a:rPr lang="en-US" sz="2800" dirty="0" err="1"/>
              <a:t>DoC</a:t>
            </a:r>
            <a:endParaRPr lang="en-US" sz="2800" dirty="0"/>
          </a:p>
          <a:p>
            <a:pPr>
              <a:spcAft>
                <a:spcPts val="600"/>
              </a:spcAft>
              <a:buClr>
                <a:schemeClr val="accent2"/>
              </a:buClr>
              <a:buSzPct val="75000"/>
              <a:buFont typeface="Wingdings" charset="2"/>
              <a:buChar char="q"/>
            </a:pPr>
            <a:r>
              <a:rPr lang="en-US" sz="2800" dirty="0"/>
              <a:t> To recover your key </a:t>
            </a:r>
            <a:r>
              <a:rPr lang="en-US" sz="2800" dirty="0">
                <a:latin typeface="Times-Roman" charset="0"/>
              </a:rPr>
              <a:t>K</a:t>
            </a:r>
            <a:r>
              <a:rPr lang="en-US" sz="2800" dirty="0"/>
              <a:t>, two of the three agencies must cooperate</a:t>
            </a:r>
          </a:p>
          <a:p>
            <a:pPr>
              <a:spcAft>
                <a:spcPts val="600"/>
              </a:spcAft>
              <a:buClr>
                <a:schemeClr val="accent2"/>
              </a:buClr>
              <a:buSzPct val="75000"/>
              <a:buFont typeface="Wingdings" charset="2"/>
              <a:buChar char="q"/>
            </a:pPr>
            <a:r>
              <a:rPr lang="en-US" sz="2800" dirty="0"/>
              <a:t> </a:t>
            </a:r>
            <a:r>
              <a:rPr lang="en-US" sz="2800" dirty="0" smtClean="0"/>
              <a:t>No one </a:t>
            </a:r>
            <a:r>
              <a:rPr lang="en-US" sz="2800" dirty="0"/>
              <a:t>agency can get </a:t>
            </a:r>
            <a:r>
              <a:rPr lang="en-US" sz="2800" dirty="0">
                <a:latin typeface="Times-Roman" charset="0"/>
              </a:rPr>
              <a:t>K</a:t>
            </a:r>
          </a:p>
        </p:txBody>
      </p:sp>
      <p:sp>
        <p:nvSpPr>
          <p:cNvPr id="208911"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8912"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8913" name="Oval 16"/>
          <p:cNvSpPr>
            <a:spLocks noChangeArrowheads="1"/>
          </p:cNvSpPr>
          <p:nvPr/>
        </p:nvSpPr>
        <p:spPr bwMode="auto">
          <a:xfrm>
            <a:off x="1828800" y="3200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14" name="Rectangle 17"/>
          <p:cNvSpPr>
            <a:spLocks noChangeArrowheads="1"/>
          </p:cNvSpPr>
          <p:nvPr/>
        </p:nvSpPr>
        <p:spPr bwMode="auto">
          <a:xfrm>
            <a:off x="1644650" y="3352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C72C7E1-C74E-264D-AC40-7F32710E2B94}" type="slidenum">
              <a:rPr lang="en-US" smtClean="0">
                <a:latin typeface="Times New Roman" charset="0"/>
              </a:rPr>
              <a:pPr/>
              <a:t>184</a:t>
            </a:fld>
            <a:endParaRPr lang="en-US" smtClean="0">
              <a:latin typeface="Times New Roman" charset="0"/>
            </a:endParaRPr>
          </a:p>
        </p:txBody>
      </p:sp>
      <p:sp>
        <p:nvSpPr>
          <p:cNvPr id="209923" name="Rectangle 2"/>
          <p:cNvSpPr>
            <a:spLocks noGrp="1" noChangeArrowheads="1"/>
          </p:cNvSpPr>
          <p:nvPr>
            <p:ph type="title"/>
          </p:nvPr>
        </p:nvSpPr>
        <p:spPr/>
        <p:txBody>
          <a:bodyPr/>
          <a:lstStyle/>
          <a:p>
            <a:pPr eaLnBrk="1" hangingPunct="1"/>
            <a:r>
              <a:rPr lang="en-US"/>
              <a:t>Visual Cryptography</a:t>
            </a:r>
          </a:p>
        </p:txBody>
      </p:sp>
      <p:sp>
        <p:nvSpPr>
          <p:cNvPr id="209924" name="Rectangle 3"/>
          <p:cNvSpPr>
            <a:spLocks noGrp="1" noChangeArrowheads="1"/>
          </p:cNvSpPr>
          <p:nvPr>
            <p:ph type="body" idx="1"/>
          </p:nvPr>
        </p:nvSpPr>
        <p:spPr/>
        <p:txBody>
          <a:bodyPr/>
          <a:lstStyle/>
          <a:p>
            <a:pPr eaLnBrk="1" hangingPunct="1">
              <a:spcAft>
                <a:spcPts val="600"/>
              </a:spcAft>
            </a:pPr>
            <a:r>
              <a:rPr lang="en-US" sz="2800" dirty="0" smtClean="0"/>
              <a:t>Another form of secret sharing…</a:t>
            </a:r>
            <a:endParaRPr lang="en-US" sz="2800" dirty="0"/>
          </a:p>
          <a:p>
            <a:pPr eaLnBrk="1" hangingPunct="1">
              <a:spcAft>
                <a:spcPts val="600"/>
              </a:spcAft>
            </a:pPr>
            <a:r>
              <a:rPr lang="en-US" sz="2800" dirty="0"/>
              <a:t>Alice and Bob “share” an image</a:t>
            </a:r>
          </a:p>
          <a:p>
            <a:pPr eaLnBrk="1" hangingPunct="1">
              <a:spcAft>
                <a:spcPts val="600"/>
              </a:spcAft>
            </a:pPr>
            <a:r>
              <a:rPr lang="en-US" sz="2800" dirty="0"/>
              <a:t>Both must cooperate to reveal the image</a:t>
            </a:r>
          </a:p>
          <a:p>
            <a:pPr eaLnBrk="1" hangingPunct="1">
              <a:spcAft>
                <a:spcPts val="600"/>
              </a:spcAft>
            </a:pPr>
            <a:r>
              <a:rPr lang="en-US" sz="2800" dirty="0"/>
              <a:t>Nobody can learn anything about image from Alice’s</a:t>
            </a:r>
            <a:r>
              <a:rPr lang="en-US" sz="2800" dirty="0" smtClean="0"/>
              <a:t> share </a:t>
            </a:r>
            <a:r>
              <a:rPr lang="en-US" sz="2800" dirty="0"/>
              <a:t>or </a:t>
            </a:r>
            <a:r>
              <a:rPr lang="en-US" sz="2800" dirty="0" smtClean="0"/>
              <a:t>Bob’s share</a:t>
            </a:r>
          </a:p>
          <a:p>
            <a:pPr lvl="1" eaLnBrk="1" hangingPunct="1">
              <a:spcAft>
                <a:spcPts val="600"/>
              </a:spcAft>
            </a:pPr>
            <a:r>
              <a:rPr lang="en-US" sz="2400" dirty="0"/>
              <a:t>That is, both</a:t>
            </a:r>
            <a:r>
              <a:rPr lang="en-US" sz="2400" dirty="0" smtClean="0"/>
              <a:t> shares </a:t>
            </a:r>
            <a:r>
              <a:rPr lang="en-US" sz="2400" dirty="0"/>
              <a:t>are required</a:t>
            </a:r>
          </a:p>
          <a:p>
            <a:pPr eaLnBrk="1" hangingPunct="1">
              <a:spcAft>
                <a:spcPts val="600"/>
              </a:spcAft>
            </a:pPr>
            <a:r>
              <a:rPr lang="en-US" sz="2800" dirty="0"/>
              <a:t>Is this possible?</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E39D307-EC3A-164A-9E3F-D41836135881}" type="slidenum">
              <a:rPr lang="en-US" smtClean="0">
                <a:latin typeface="Times New Roman" charset="0"/>
              </a:rPr>
              <a:pPr/>
              <a:t>185</a:t>
            </a:fld>
            <a:endParaRPr lang="en-US" smtClean="0">
              <a:latin typeface="Times New Roman" charset="0"/>
            </a:endParaRPr>
          </a:p>
        </p:txBody>
      </p:sp>
      <p:sp>
        <p:nvSpPr>
          <p:cNvPr id="210947" name="Rectangle 2"/>
          <p:cNvSpPr>
            <a:spLocks noGrp="1" noChangeArrowheads="1"/>
          </p:cNvSpPr>
          <p:nvPr>
            <p:ph type="title"/>
          </p:nvPr>
        </p:nvSpPr>
        <p:spPr>
          <a:xfrm>
            <a:off x="685800" y="304800"/>
            <a:ext cx="7772400" cy="1143000"/>
          </a:xfrm>
        </p:spPr>
        <p:txBody>
          <a:bodyPr/>
          <a:lstStyle/>
          <a:p>
            <a:pPr eaLnBrk="1" hangingPunct="1"/>
            <a:r>
              <a:rPr lang="en-US"/>
              <a:t>Visual Cryptography</a:t>
            </a:r>
          </a:p>
        </p:txBody>
      </p:sp>
      <p:sp>
        <p:nvSpPr>
          <p:cNvPr id="210948" name="Rectangle 3"/>
          <p:cNvSpPr>
            <a:spLocks noGrp="1" noChangeArrowheads="1"/>
          </p:cNvSpPr>
          <p:nvPr>
            <p:ph type="body" idx="1"/>
          </p:nvPr>
        </p:nvSpPr>
        <p:spPr>
          <a:xfrm>
            <a:off x="685800" y="1600200"/>
            <a:ext cx="7620000" cy="1371600"/>
          </a:xfrm>
        </p:spPr>
        <p:txBody>
          <a:bodyPr/>
          <a:lstStyle/>
          <a:p>
            <a:pPr eaLnBrk="1" hangingPunct="1"/>
            <a:r>
              <a:rPr lang="en-US" dirty="0"/>
              <a:t>How to</a:t>
            </a:r>
            <a:r>
              <a:rPr lang="en-US" dirty="0" smtClean="0"/>
              <a:t> “share” </a:t>
            </a:r>
            <a:r>
              <a:rPr lang="en-US" dirty="0"/>
              <a:t>a pixel?</a:t>
            </a:r>
          </a:p>
          <a:p>
            <a:pPr eaLnBrk="1" hangingPunct="1"/>
            <a:r>
              <a:rPr lang="en-US" dirty="0"/>
              <a:t>Suppose image is black and white</a:t>
            </a:r>
          </a:p>
        </p:txBody>
      </p:sp>
      <p:pic>
        <p:nvPicPr>
          <p:cNvPr id="210949" name="Picture 4"/>
          <p:cNvPicPr>
            <a:picLocks noChangeAspect="1" noChangeArrowheads="1"/>
          </p:cNvPicPr>
          <p:nvPr/>
        </p:nvPicPr>
        <p:blipFill>
          <a:blip r:embed="rId2"/>
          <a:srcRect/>
          <a:stretch>
            <a:fillRect/>
          </a:stretch>
        </p:blipFill>
        <p:spPr bwMode="auto">
          <a:xfrm>
            <a:off x="4117975" y="2895600"/>
            <a:ext cx="4568825" cy="3238500"/>
          </a:xfrm>
          <a:prstGeom prst="rect">
            <a:avLst/>
          </a:prstGeom>
          <a:noFill/>
          <a:ln w="9525">
            <a:noFill/>
            <a:miter lim="800000"/>
            <a:headEnd/>
            <a:tailEnd/>
          </a:ln>
        </p:spPr>
      </p:pic>
      <p:sp>
        <p:nvSpPr>
          <p:cNvPr id="210950" name="Rectangle 5"/>
          <p:cNvSpPr>
            <a:spLocks noChangeArrowheads="1"/>
          </p:cNvSpPr>
          <p:nvPr/>
        </p:nvSpPr>
        <p:spPr bwMode="auto">
          <a:xfrm>
            <a:off x="685800" y="2209800"/>
            <a:ext cx="3581400" cy="3810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endParaRPr lang="en-US" sz="3200" dirty="0"/>
          </a:p>
          <a:p>
            <a:pPr marL="342900" indent="-342900">
              <a:spcBef>
                <a:spcPct val="20000"/>
              </a:spcBef>
              <a:buClr>
                <a:schemeClr val="accent2"/>
              </a:buClr>
              <a:buSzPct val="75000"/>
              <a:buFont typeface="Wingdings" charset="2"/>
              <a:buChar char="q"/>
            </a:pPr>
            <a:r>
              <a:rPr lang="en-US" sz="3200" dirty="0"/>
              <a:t>Then each pixel is either black or white</a:t>
            </a:r>
          </a:p>
          <a:p>
            <a:pPr marL="342900" indent="-342900">
              <a:spcBef>
                <a:spcPct val="20000"/>
              </a:spcBef>
              <a:buClr>
                <a:schemeClr val="accent2"/>
              </a:buClr>
              <a:buSzPct val="75000"/>
              <a:buFont typeface="Wingdings" charset="2"/>
              <a:buChar char="q"/>
            </a:pPr>
            <a:r>
              <a:rPr lang="en-US" sz="3200" dirty="0" smtClean="0"/>
              <a:t>We split </a:t>
            </a:r>
            <a:r>
              <a:rPr lang="en-US" sz="3200" dirty="0"/>
              <a:t>pixels as shown</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1819CF9-D256-634E-8E17-839A0211A5DA}" type="slidenum">
              <a:rPr lang="en-US" smtClean="0">
                <a:latin typeface="Times New Roman" charset="0"/>
              </a:rPr>
              <a:pPr/>
              <a:t>186</a:t>
            </a:fld>
            <a:endParaRPr lang="en-US" smtClean="0">
              <a:latin typeface="Times New Roman" charset="0"/>
            </a:endParaRPr>
          </a:p>
        </p:txBody>
      </p:sp>
      <p:sp>
        <p:nvSpPr>
          <p:cNvPr id="211971" name="Rectangle 2"/>
          <p:cNvSpPr>
            <a:spLocks noGrp="1" noChangeArrowheads="1"/>
          </p:cNvSpPr>
          <p:nvPr>
            <p:ph type="title"/>
          </p:nvPr>
        </p:nvSpPr>
        <p:spPr>
          <a:xfrm>
            <a:off x="533400" y="457200"/>
            <a:ext cx="8001000" cy="1143000"/>
          </a:xfrm>
        </p:spPr>
        <p:txBody>
          <a:bodyPr/>
          <a:lstStyle/>
          <a:p>
            <a:pPr eaLnBrk="1" hangingPunct="1"/>
            <a:r>
              <a:rPr lang="en-US" dirty="0" smtClean="0"/>
              <a:t>Sharing Black &amp; White Image</a:t>
            </a:r>
            <a:endParaRPr lang="en-US" dirty="0"/>
          </a:p>
        </p:txBody>
      </p:sp>
      <p:sp>
        <p:nvSpPr>
          <p:cNvPr id="211972" name="Rectangle 3"/>
          <p:cNvSpPr>
            <a:spLocks noGrp="1" noChangeArrowheads="1"/>
          </p:cNvSpPr>
          <p:nvPr>
            <p:ph type="body" idx="1"/>
          </p:nvPr>
        </p:nvSpPr>
        <p:spPr>
          <a:xfrm>
            <a:off x="685800" y="1676400"/>
            <a:ext cx="7620000" cy="1371600"/>
          </a:xfrm>
        </p:spPr>
        <p:txBody>
          <a:bodyPr/>
          <a:lstStyle/>
          <a:p>
            <a:pPr eaLnBrk="1" hangingPunct="1"/>
            <a:r>
              <a:rPr lang="en-US" dirty="0" smtClean="0"/>
              <a:t>If pixel </a:t>
            </a:r>
            <a:r>
              <a:rPr lang="en-US" dirty="0"/>
              <a:t>is white, randomly choose </a:t>
            </a:r>
            <a:r>
              <a:rPr lang="en-US" dirty="0" smtClean="0">
                <a:latin typeface="Lucida Grande"/>
                <a:cs typeface="Lucida Grande"/>
              </a:rPr>
              <a:t>a</a:t>
            </a:r>
            <a:r>
              <a:rPr lang="en-US" dirty="0" smtClean="0"/>
              <a:t> </a:t>
            </a:r>
            <a:r>
              <a:rPr lang="en-US" dirty="0"/>
              <a:t>or </a:t>
            </a:r>
            <a:r>
              <a:rPr lang="en-US" dirty="0" err="1" smtClean="0">
                <a:latin typeface="Lucida Grande"/>
                <a:cs typeface="Lucida Grande"/>
              </a:rPr>
              <a:t>b</a:t>
            </a:r>
            <a:r>
              <a:rPr lang="en-US" dirty="0" smtClean="0"/>
              <a:t> </a:t>
            </a:r>
            <a:r>
              <a:rPr lang="en-US" dirty="0"/>
              <a:t>for Alice’s/Bob’s shares</a:t>
            </a:r>
          </a:p>
        </p:txBody>
      </p:sp>
      <p:pic>
        <p:nvPicPr>
          <p:cNvPr id="211973" name="Picture 4"/>
          <p:cNvPicPr>
            <a:picLocks noChangeAspect="1" noChangeArrowheads="1"/>
          </p:cNvPicPr>
          <p:nvPr/>
        </p:nvPicPr>
        <p:blipFill>
          <a:blip r:embed="rId2"/>
          <a:srcRect/>
          <a:stretch>
            <a:fillRect/>
          </a:stretch>
        </p:blipFill>
        <p:spPr bwMode="auto">
          <a:xfrm>
            <a:off x="4117975" y="2895600"/>
            <a:ext cx="4568825" cy="3238500"/>
          </a:xfrm>
          <a:prstGeom prst="rect">
            <a:avLst/>
          </a:prstGeom>
          <a:noFill/>
          <a:ln w="9525">
            <a:noFill/>
            <a:miter lim="800000"/>
            <a:headEnd/>
            <a:tailEnd/>
          </a:ln>
        </p:spPr>
      </p:pic>
      <p:sp>
        <p:nvSpPr>
          <p:cNvPr id="211974" name="Rectangle 5"/>
          <p:cNvSpPr>
            <a:spLocks noChangeArrowheads="1"/>
          </p:cNvSpPr>
          <p:nvPr/>
        </p:nvSpPr>
        <p:spPr bwMode="auto">
          <a:xfrm>
            <a:off x="685800" y="2133600"/>
            <a:ext cx="3581400" cy="3810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endParaRPr lang="en-US" sz="3200" dirty="0"/>
          </a:p>
          <a:p>
            <a:pPr marL="342900" indent="-342900">
              <a:spcBef>
                <a:spcPct val="20000"/>
              </a:spcBef>
              <a:buClr>
                <a:schemeClr val="accent2"/>
              </a:buClr>
              <a:buSzPct val="75000"/>
              <a:buFont typeface="Wingdings" charset="2"/>
              <a:buChar char="q"/>
            </a:pPr>
            <a:r>
              <a:rPr lang="en-US" sz="3200" dirty="0"/>
              <a:t>If</a:t>
            </a:r>
            <a:r>
              <a:rPr lang="en-US" sz="3200" dirty="0" smtClean="0"/>
              <a:t> pixel </a:t>
            </a:r>
            <a:r>
              <a:rPr lang="en-US" sz="3200" dirty="0"/>
              <a:t>is black, randomly choose </a:t>
            </a:r>
            <a:r>
              <a:rPr lang="en-US" sz="3200" dirty="0" err="1" smtClean="0">
                <a:latin typeface="Lucida Grande"/>
                <a:cs typeface="Lucida Grande"/>
              </a:rPr>
              <a:t>c</a:t>
            </a:r>
            <a:r>
              <a:rPr lang="en-US" sz="3200" dirty="0" smtClean="0"/>
              <a:t> </a:t>
            </a:r>
            <a:r>
              <a:rPr lang="en-US" sz="3200" dirty="0"/>
              <a:t>or </a:t>
            </a:r>
            <a:r>
              <a:rPr lang="en-US" sz="3200" dirty="0" err="1" smtClean="0">
                <a:latin typeface="Lucida Grande"/>
                <a:cs typeface="Lucida Grande"/>
              </a:rPr>
              <a:t>d</a:t>
            </a:r>
            <a:endParaRPr lang="en-US" sz="3200" dirty="0" smtClean="0">
              <a:latin typeface="Lucida Grande"/>
              <a:cs typeface="Lucida Grande"/>
            </a:endParaRPr>
          </a:p>
          <a:p>
            <a:pPr marL="342900" indent="-342900">
              <a:spcBef>
                <a:spcPct val="20000"/>
              </a:spcBef>
              <a:buClr>
                <a:schemeClr val="accent2"/>
              </a:buClr>
              <a:buSzPct val="75000"/>
              <a:buFont typeface="Wingdings" charset="2"/>
              <a:buChar char="q"/>
            </a:pPr>
            <a:r>
              <a:rPr lang="en-US" sz="3200" b="1" dirty="0" smtClean="0">
                <a:solidFill>
                  <a:schemeClr val="hlink"/>
                </a:solidFill>
              </a:rPr>
              <a:t>No information</a:t>
            </a:r>
            <a:r>
              <a:rPr lang="en-US" sz="3200" dirty="0" smtClean="0"/>
              <a:t> in </a:t>
            </a:r>
            <a:r>
              <a:rPr lang="en-US" sz="3200" dirty="0"/>
              <a:t>one</a:t>
            </a:r>
            <a:r>
              <a:rPr lang="en-US" sz="3200" dirty="0" smtClean="0"/>
              <a:t> “share”</a:t>
            </a:r>
            <a:endParaRPr lang="en-US" sz="3200"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A55C897-EEB3-974D-BB51-138055C4AFF8}" type="slidenum">
              <a:rPr lang="en-US" smtClean="0">
                <a:latin typeface="Times New Roman" charset="0"/>
              </a:rPr>
              <a:pPr/>
              <a:t>187</a:t>
            </a:fld>
            <a:endParaRPr lang="en-US" smtClean="0">
              <a:latin typeface="Times New Roman" charset="0"/>
            </a:endParaRPr>
          </a:p>
        </p:txBody>
      </p:sp>
      <p:sp>
        <p:nvSpPr>
          <p:cNvPr id="212995" name="Rectangle 2"/>
          <p:cNvSpPr>
            <a:spLocks noGrp="1" noChangeArrowheads="1"/>
          </p:cNvSpPr>
          <p:nvPr>
            <p:ph type="title"/>
          </p:nvPr>
        </p:nvSpPr>
        <p:spPr>
          <a:xfrm>
            <a:off x="685800" y="381000"/>
            <a:ext cx="7772400" cy="1143000"/>
          </a:xfrm>
        </p:spPr>
        <p:txBody>
          <a:bodyPr/>
          <a:lstStyle/>
          <a:p>
            <a:pPr eaLnBrk="1" hangingPunct="1"/>
            <a:r>
              <a:rPr lang="en-US"/>
              <a:t>Visual Crypto Example</a:t>
            </a:r>
          </a:p>
        </p:txBody>
      </p:sp>
      <p:sp>
        <p:nvSpPr>
          <p:cNvPr id="212996" name="Rectangle 3"/>
          <p:cNvSpPr>
            <a:spLocks noGrp="1" noChangeArrowheads="1"/>
          </p:cNvSpPr>
          <p:nvPr>
            <p:ph type="body" idx="1"/>
          </p:nvPr>
        </p:nvSpPr>
        <p:spPr>
          <a:xfrm>
            <a:off x="1143000" y="1752600"/>
            <a:ext cx="1981200" cy="1066800"/>
          </a:xfrm>
        </p:spPr>
        <p:txBody>
          <a:bodyPr/>
          <a:lstStyle/>
          <a:p>
            <a:pPr eaLnBrk="1" hangingPunct="1">
              <a:lnSpc>
                <a:spcPct val="90000"/>
              </a:lnSpc>
            </a:pPr>
            <a:r>
              <a:rPr lang="en-US" sz="2800"/>
              <a:t>Alice’s share</a:t>
            </a:r>
          </a:p>
        </p:txBody>
      </p:sp>
      <p:sp>
        <p:nvSpPr>
          <p:cNvPr id="212997" name="Rectangle 5"/>
          <p:cNvSpPr>
            <a:spLocks noChangeArrowheads="1"/>
          </p:cNvSpPr>
          <p:nvPr/>
        </p:nvSpPr>
        <p:spPr bwMode="auto">
          <a:xfrm>
            <a:off x="3733800" y="1752600"/>
            <a:ext cx="1981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Bob’s share</a:t>
            </a:r>
          </a:p>
        </p:txBody>
      </p:sp>
      <p:sp>
        <p:nvSpPr>
          <p:cNvPr id="525318" name="Rectangle 6"/>
          <p:cNvSpPr>
            <a:spLocks noChangeArrowheads="1"/>
          </p:cNvSpPr>
          <p:nvPr/>
        </p:nvSpPr>
        <p:spPr bwMode="auto">
          <a:xfrm>
            <a:off x="6248400" y="1752600"/>
            <a:ext cx="1981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Overlaid shares</a:t>
            </a:r>
          </a:p>
        </p:txBody>
      </p:sp>
      <p:pic>
        <p:nvPicPr>
          <p:cNvPr id="212999" name="Picture 7"/>
          <p:cNvPicPr>
            <a:picLocks noChangeAspect="1" noChangeArrowheads="1"/>
          </p:cNvPicPr>
          <p:nvPr/>
        </p:nvPicPr>
        <p:blipFill>
          <a:blip r:embed="rId2"/>
          <a:srcRect/>
          <a:stretch>
            <a:fillRect/>
          </a:stretch>
        </p:blipFill>
        <p:spPr bwMode="auto">
          <a:xfrm>
            <a:off x="990600" y="2667000"/>
            <a:ext cx="4699000" cy="3394075"/>
          </a:xfrm>
          <a:prstGeom prst="rect">
            <a:avLst/>
          </a:prstGeom>
          <a:noFill/>
          <a:ln w="9525">
            <a:noFill/>
            <a:miter lim="800000"/>
            <a:headEnd/>
            <a:tailEnd/>
          </a:ln>
        </p:spPr>
      </p:pic>
      <p:pic>
        <p:nvPicPr>
          <p:cNvPr id="525320" name="Picture 8"/>
          <p:cNvPicPr>
            <a:picLocks noChangeAspect="1" noChangeArrowheads="1"/>
          </p:cNvPicPr>
          <p:nvPr/>
        </p:nvPicPr>
        <p:blipFill>
          <a:blip r:embed="rId3"/>
          <a:srcRect/>
          <a:stretch>
            <a:fillRect/>
          </a:stretch>
        </p:blipFill>
        <p:spPr bwMode="auto">
          <a:xfrm>
            <a:off x="6205538" y="2667000"/>
            <a:ext cx="2100262" cy="3352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525318"/>
                                        </p:tgtEl>
                                        <p:attrNameLst>
                                          <p:attrName>style.visibility</p:attrName>
                                        </p:attrNameLst>
                                      </p:cBhvr>
                                      <p:to>
                                        <p:strVal val="visible"/>
                                      </p:to>
                                    </p:set>
                                  </p:childTnLst>
                                </p:cTn>
                              </p:par>
                            </p:childTnLst>
                          </p:cTn>
                        </p:par>
                        <p:par>
                          <p:cTn id="7" fill="hold">
                            <p:stCondLst>
                              <p:cond delay="500"/>
                            </p:stCondLst>
                            <p:childTnLst>
                              <p:par>
                                <p:cTn id="8" presetID="0" presetClass="entr" presetSubtype="0" fill="hold" nodeType="afterEffect">
                                  <p:stCondLst>
                                    <p:cond delay="0"/>
                                  </p:stCondLst>
                                  <p:childTnLst>
                                    <p:set>
                                      <p:cBhvr>
                                        <p:cTn id="9" dur="1" fill="hold">
                                          <p:stCondLst>
                                            <p:cond delay="499"/>
                                          </p:stCondLst>
                                        </p:cTn>
                                        <p:tgtEl>
                                          <p:spTgt spid="525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1E84F5E-006E-784D-86B1-A4609511BD87}" type="slidenum">
              <a:rPr lang="en-US" smtClean="0">
                <a:latin typeface="Times New Roman" charset="0"/>
              </a:rPr>
              <a:pPr/>
              <a:t>188</a:t>
            </a:fld>
            <a:endParaRPr lang="en-US" smtClean="0">
              <a:latin typeface="Times New Roman" charset="0"/>
            </a:endParaRPr>
          </a:p>
        </p:txBody>
      </p:sp>
      <p:sp>
        <p:nvSpPr>
          <p:cNvPr id="214019" name="Rectangle 2"/>
          <p:cNvSpPr>
            <a:spLocks noGrp="1" noChangeArrowheads="1"/>
          </p:cNvSpPr>
          <p:nvPr>
            <p:ph type="title"/>
          </p:nvPr>
        </p:nvSpPr>
        <p:spPr>
          <a:xfrm>
            <a:off x="685800" y="381000"/>
            <a:ext cx="7772400" cy="1143000"/>
          </a:xfrm>
        </p:spPr>
        <p:txBody>
          <a:bodyPr/>
          <a:lstStyle/>
          <a:p>
            <a:pPr eaLnBrk="1" hangingPunct="1"/>
            <a:r>
              <a:rPr lang="en-US" dirty="0"/>
              <a:t>Visual Crypto</a:t>
            </a:r>
          </a:p>
        </p:txBody>
      </p:sp>
      <p:sp>
        <p:nvSpPr>
          <p:cNvPr id="526339" name="Rectangle 3"/>
          <p:cNvSpPr>
            <a:spLocks noGrp="1" noChangeArrowheads="1"/>
          </p:cNvSpPr>
          <p:nvPr>
            <p:ph type="body" idx="1"/>
          </p:nvPr>
        </p:nvSpPr>
        <p:spPr>
          <a:xfrm>
            <a:off x="685800" y="1600200"/>
            <a:ext cx="7848600" cy="4419600"/>
          </a:xfrm>
        </p:spPr>
        <p:txBody>
          <a:bodyPr/>
          <a:lstStyle/>
          <a:p>
            <a:pPr eaLnBrk="1" hangingPunct="1">
              <a:lnSpc>
                <a:spcPct val="90000"/>
              </a:lnSpc>
              <a:spcAft>
                <a:spcPts val="600"/>
              </a:spcAft>
            </a:pPr>
            <a:r>
              <a:rPr lang="en-US" dirty="0"/>
              <a:t>How does visual</a:t>
            </a:r>
            <a:r>
              <a:rPr lang="en-US" dirty="0" smtClean="0"/>
              <a:t> “crypto” </a:t>
            </a:r>
            <a:r>
              <a:rPr lang="en-US" dirty="0"/>
              <a:t>compare to</a:t>
            </a:r>
            <a:r>
              <a:rPr lang="en-US" dirty="0" smtClean="0"/>
              <a:t> regular </a:t>
            </a:r>
            <a:r>
              <a:rPr lang="en-US" dirty="0"/>
              <a:t>crypto?</a:t>
            </a:r>
          </a:p>
          <a:p>
            <a:pPr eaLnBrk="1" hangingPunct="1">
              <a:lnSpc>
                <a:spcPct val="90000"/>
              </a:lnSpc>
              <a:spcAft>
                <a:spcPts val="600"/>
              </a:spcAft>
            </a:pPr>
            <a:r>
              <a:rPr lang="en-US" dirty="0"/>
              <a:t>In visual crypto, no key…</a:t>
            </a:r>
          </a:p>
          <a:p>
            <a:pPr lvl="1" eaLnBrk="1" hangingPunct="1">
              <a:lnSpc>
                <a:spcPct val="90000"/>
              </a:lnSpc>
              <a:spcAft>
                <a:spcPts val="600"/>
              </a:spcAft>
            </a:pPr>
            <a:r>
              <a:rPr lang="en-US" dirty="0"/>
              <a:t>Or, maybe both images are the key?</a:t>
            </a:r>
          </a:p>
          <a:p>
            <a:pPr eaLnBrk="1" hangingPunct="1">
              <a:lnSpc>
                <a:spcPct val="90000"/>
              </a:lnSpc>
              <a:spcAft>
                <a:spcPts val="600"/>
              </a:spcAft>
            </a:pPr>
            <a:r>
              <a:rPr lang="en-US" dirty="0" smtClean="0"/>
              <a:t>With </a:t>
            </a:r>
            <a:r>
              <a:rPr lang="en-US" dirty="0"/>
              <a:t>encryption, exhaustive </a:t>
            </a:r>
            <a:r>
              <a:rPr lang="en-US" dirty="0" smtClean="0"/>
              <a:t>search</a:t>
            </a:r>
          </a:p>
          <a:p>
            <a:pPr lvl="1" eaLnBrk="1" hangingPunct="1">
              <a:lnSpc>
                <a:spcPct val="90000"/>
              </a:lnSpc>
              <a:spcAft>
                <a:spcPts val="600"/>
              </a:spcAft>
            </a:pPr>
            <a:r>
              <a:rPr lang="en-US" dirty="0" smtClean="0"/>
              <a:t>Except for the one-time pad</a:t>
            </a:r>
          </a:p>
          <a:p>
            <a:pPr eaLnBrk="1" hangingPunct="1">
              <a:lnSpc>
                <a:spcPct val="90000"/>
              </a:lnSpc>
              <a:spcAft>
                <a:spcPts val="600"/>
              </a:spcAft>
            </a:pPr>
            <a:r>
              <a:rPr lang="en-US" dirty="0"/>
              <a:t>Exhaustive search on visual crypto?</a:t>
            </a:r>
          </a:p>
          <a:p>
            <a:pPr lvl="1" eaLnBrk="1" hangingPunct="1">
              <a:lnSpc>
                <a:spcPct val="90000"/>
              </a:lnSpc>
              <a:spcAft>
                <a:spcPts val="600"/>
              </a:spcAft>
            </a:pPr>
            <a:r>
              <a:rPr lang="en-US" dirty="0"/>
              <a:t>No exhaustive </a:t>
            </a:r>
            <a:r>
              <a:rPr lang="en-US" dirty="0" smtClean="0"/>
              <a:t>search is possible!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3" fill="hold" grpId="0" nodeType="clickEffect">
                                  <p:stCondLst>
                                    <p:cond delay="0"/>
                                  </p:stCondLst>
                                  <p:childTnLst>
                                    <p:set>
                                      <p:cBhvr>
                                        <p:cTn id="6" dur="1" fill="hold">
                                          <p:stCondLst>
                                            <p:cond delay="499"/>
                                          </p:stCondLst>
                                        </p:cTn>
                                        <p:tgtEl>
                                          <p:spTgt spid="526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3" fill="hold" grpId="0" nodeType="clickEffect">
                                  <p:stCondLst>
                                    <p:cond delay="0"/>
                                  </p:stCondLst>
                                  <p:childTnLst>
                                    <p:set>
                                      <p:cBhvr>
                                        <p:cTn id="10" dur="1" fill="hold">
                                          <p:stCondLst>
                                            <p:cond delay="499"/>
                                          </p:stCondLst>
                                        </p:cTn>
                                        <p:tgtEl>
                                          <p:spTgt spid="526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3" fill="hold" grpId="0" nodeType="clickEffect">
                                  <p:stCondLst>
                                    <p:cond delay="0"/>
                                  </p:stCondLst>
                                  <p:childTnLst>
                                    <p:set>
                                      <p:cBhvr>
                                        <p:cTn id="14" dur="1" fill="hold">
                                          <p:stCondLst>
                                            <p:cond delay="499"/>
                                          </p:stCondLst>
                                        </p:cTn>
                                        <p:tgtEl>
                                          <p:spTgt spid="526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3" fill="hold" grpId="0" nodeType="clickEffect">
                                  <p:stCondLst>
                                    <p:cond delay="0"/>
                                  </p:stCondLst>
                                  <p:childTnLst>
                                    <p:set>
                                      <p:cBhvr>
                                        <p:cTn id="18" dur="1" fill="hold">
                                          <p:stCondLst>
                                            <p:cond delay="499"/>
                                          </p:stCondLst>
                                        </p:cTn>
                                        <p:tgtEl>
                                          <p:spTgt spid="526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3" fill="hold" grpId="0" nodeType="clickEffect">
                                  <p:stCondLst>
                                    <p:cond delay="0"/>
                                  </p:stCondLst>
                                  <p:childTnLst>
                                    <p:set>
                                      <p:cBhvr>
                                        <p:cTn id="22" dur="1" fill="hold">
                                          <p:stCondLst>
                                            <p:cond delay="499"/>
                                          </p:stCondLst>
                                        </p:cTn>
                                        <p:tgtEl>
                                          <p:spTgt spid="526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3" fill="hold" grpId="0" nodeType="clickEffect">
                                  <p:stCondLst>
                                    <p:cond delay="0"/>
                                  </p:stCondLst>
                                  <p:childTnLst>
                                    <p:set>
                                      <p:cBhvr>
                                        <p:cTn id="26" dur="1" fill="hold">
                                          <p:stCondLst>
                                            <p:cond delay="499"/>
                                          </p:stCondLst>
                                        </p:cTn>
                                        <p:tgtEl>
                                          <p:spTgt spid="526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3" fill="hold" grpId="0" nodeType="clickEffect">
                                  <p:stCondLst>
                                    <p:cond delay="0"/>
                                  </p:stCondLst>
                                  <p:childTnLst>
                                    <p:set>
                                      <p:cBhvr>
                                        <p:cTn id="30" dur="1" fill="hold">
                                          <p:stCondLst>
                                            <p:cond delay="499"/>
                                          </p:stCondLst>
                                        </p:cTn>
                                        <p:tgtEl>
                                          <p:spTgt spid="526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bldLvl="2"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73A81C6-ADE1-8342-BDDD-98478F7CF133}" type="slidenum">
              <a:rPr lang="en-US" smtClean="0">
                <a:latin typeface="Times New Roman" charset="0"/>
              </a:rPr>
              <a:pPr/>
              <a:t>189</a:t>
            </a:fld>
            <a:endParaRPr lang="en-US" smtClean="0">
              <a:latin typeface="Times New Roman" charset="0"/>
            </a:endParaRPr>
          </a:p>
        </p:txBody>
      </p:sp>
      <p:sp>
        <p:nvSpPr>
          <p:cNvPr id="215043" name="Rectangle 2"/>
          <p:cNvSpPr>
            <a:spLocks noGrp="1" noChangeArrowheads="1"/>
          </p:cNvSpPr>
          <p:nvPr>
            <p:ph type="title"/>
          </p:nvPr>
        </p:nvSpPr>
        <p:spPr>
          <a:xfrm>
            <a:off x="685800" y="381000"/>
            <a:ext cx="7772400" cy="1143000"/>
          </a:xfrm>
        </p:spPr>
        <p:txBody>
          <a:bodyPr/>
          <a:lstStyle/>
          <a:p>
            <a:pPr eaLnBrk="1" hangingPunct="1"/>
            <a:r>
              <a:rPr lang="en-US"/>
              <a:t>Visual Crypto</a:t>
            </a:r>
          </a:p>
        </p:txBody>
      </p:sp>
      <p:sp>
        <p:nvSpPr>
          <p:cNvPr id="527363" name="Rectangle 3"/>
          <p:cNvSpPr>
            <a:spLocks noGrp="1" noChangeArrowheads="1"/>
          </p:cNvSpPr>
          <p:nvPr>
            <p:ph type="body" idx="1"/>
          </p:nvPr>
        </p:nvSpPr>
        <p:spPr/>
        <p:txBody>
          <a:bodyPr/>
          <a:lstStyle/>
          <a:p>
            <a:pPr eaLnBrk="1" hangingPunct="1">
              <a:lnSpc>
                <a:spcPct val="90000"/>
              </a:lnSpc>
              <a:spcAft>
                <a:spcPts val="600"/>
              </a:spcAft>
            </a:pPr>
            <a:r>
              <a:rPr lang="en-US" sz="2800" dirty="0"/>
              <a:t>Visual crypto </a:t>
            </a:r>
            <a:r>
              <a:rPr lang="en-US" sz="2800" dirty="0" err="1">
                <a:sym typeface="Symbol" charset="2"/>
              </a:rPr>
              <a:t></a:t>
            </a:r>
            <a:r>
              <a:rPr lang="en-US" sz="2800" dirty="0"/>
              <a:t> no exhaustive search…</a:t>
            </a:r>
            <a:endParaRPr lang="en-US" sz="2800" dirty="0" smtClean="0"/>
          </a:p>
          <a:p>
            <a:pPr eaLnBrk="1" hangingPunct="1">
              <a:lnSpc>
                <a:spcPct val="90000"/>
              </a:lnSpc>
              <a:spcAft>
                <a:spcPts val="600"/>
              </a:spcAft>
            </a:pPr>
            <a:r>
              <a:rPr lang="en-US" sz="2800" dirty="0" smtClean="0"/>
              <a:t>How does </a:t>
            </a:r>
            <a:r>
              <a:rPr lang="en-US" sz="2800" dirty="0"/>
              <a:t>visual crypto</a:t>
            </a:r>
            <a:r>
              <a:rPr lang="en-US" sz="2800" dirty="0" smtClean="0"/>
              <a:t> compare to </a:t>
            </a:r>
            <a:r>
              <a:rPr lang="en-US" sz="2800" dirty="0"/>
              <a:t>crypto?</a:t>
            </a:r>
          </a:p>
          <a:p>
            <a:pPr lvl="1" eaLnBrk="1" hangingPunct="1">
              <a:lnSpc>
                <a:spcPct val="90000"/>
              </a:lnSpc>
              <a:spcAft>
                <a:spcPts val="600"/>
              </a:spcAft>
            </a:pPr>
            <a:r>
              <a:rPr lang="en-US" sz="2400" dirty="0"/>
              <a:t>Visual crypto is “information theoretically” </a:t>
            </a:r>
            <a:r>
              <a:rPr lang="en-US" sz="2400" dirty="0" smtClean="0"/>
              <a:t>secure </a:t>
            </a:r>
            <a:r>
              <a:rPr lang="en-US" sz="2400" dirty="0" err="1" smtClean="0">
                <a:sym typeface="Symbol" charset="2"/>
              </a:rPr>
              <a:t></a:t>
            </a:r>
            <a:r>
              <a:rPr lang="en-US" sz="2400" dirty="0" smtClean="0"/>
              <a:t> also true of secret sharing schemes</a:t>
            </a:r>
          </a:p>
          <a:p>
            <a:pPr lvl="1" eaLnBrk="1" hangingPunct="1">
              <a:lnSpc>
                <a:spcPct val="90000"/>
              </a:lnSpc>
              <a:spcAft>
                <a:spcPts val="600"/>
              </a:spcAft>
            </a:pPr>
            <a:r>
              <a:rPr lang="en-US" sz="2400" dirty="0" smtClean="0"/>
              <a:t>With regular encryption, goal </a:t>
            </a:r>
            <a:r>
              <a:rPr lang="en-US" sz="2400" dirty="0"/>
              <a:t>is</a:t>
            </a:r>
            <a:r>
              <a:rPr lang="en-US" sz="2400" dirty="0" smtClean="0"/>
              <a:t> to make cryptanalysis computationally </a:t>
            </a:r>
            <a:r>
              <a:rPr lang="en-US" sz="2400" dirty="0"/>
              <a:t>infeasible</a:t>
            </a:r>
          </a:p>
          <a:p>
            <a:pPr eaLnBrk="1" hangingPunct="1">
              <a:lnSpc>
                <a:spcPct val="90000"/>
              </a:lnSpc>
              <a:spcAft>
                <a:spcPts val="600"/>
              </a:spcAft>
            </a:pPr>
            <a:r>
              <a:rPr lang="en-US" sz="2800" dirty="0"/>
              <a:t>Visual crypto an example of </a:t>
            </a:r>
            <a:r>
              <a:rPr lang="en-US" sz="2800" b="1" dirty="0">
                <a:solidFill>
                  <a:schemeClr val="hlink"/>
                </a:solidFill>
              </a:rPr>
              <a:t>secret sharing</a:t>
            </a:r>
            <a:endParaRPr lang="en-US" sz="2800" dirty="0"/>
          </a:p>
          <a:p>
            <a:pPr lvl="1" eaLnBrk="1" hangingPunct="1">
              <a:lnSpc>
                <a:spcPct val="90000"/>
              </a:lnSpc>
              <a:spcAft>
                <a:spcPts val="600"/>
              </a:spcAft>
            </a:pPr>
            <a:r>
              <a:rPr lang="en-US" sz="2400" dirty="0"/>
              <a:t>Not really a form of </a:t>
            </a:r>
            <a:r>
              <a:rPr lang="en-US" sz="2400" dirty="0" smtClean="0"/>
              <a:t>crypto, in the usual sense</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3" fill="hold" grpId="0" nodeType="clickEffect">
                                  <p:stCondLst>
                                    <p:cond delay="0"/>
                                  </p:stCondLst>
                                  <p:childTnLst>
                                    <p:set>
                                      <p:cBhvr>
                                        <p:cTn id="6" dur="1" fill="hold">
                                          <p:stCondLst>
                                            <p:cond delay="499"/>
                                          </p:stCondLst>
                                        </p:cTn>
                                        <p:tgtEl>
                                          <p:spTgt spid="527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3" fill="hold" grpId="0" nodeType="clickEffect">
                                  <p:stCondLst>
                                    <p:cond delay="0"/>
                                  </p:stCondLst>
                                  <p:childTnLst>
                                    <p:set>
                                      <p:cBhvr>
                                        <p:cTn id="10" dur="1" fill="hold">
                                          <p:stCondLst>
                                            <p:cond delay="499"/>
                                          </p:stCondLst>
                                        </p:cTn>
                                        <p:tgtEl>
                                          <p:spTgt spid="527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3" fill="hold" grpId="0" nodeType="clickEffect">
                                  <p:stCondLst>
                                    <p:cond delay="0"/>
                                  </p:stCondLst>
                                  <p:childTnLst>
                                    <p:set>
                                      <p:cBhvr>
                                        <p:cTn id="14" dur="1" fill="hold">
                                          <p:stCondLst>
                                            <p:cond delay="499"/>
                                          </p:stCondLst>
                                        </p:cTn>
                                        <p:tgtEl>
                                          <p:spTgt spid="527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3" fill="hold" grpId="0" nodeType="clickEffect">
                                  <p:stCondLst>
                                    <p:cond delay="0"/>
                                  </p:stCondLst>
                                  <p:childTnLst>
                                    <p:set>
                                      <p:cBhvr>
                                        <p:cTn id="18" dur="1" fill="hold">
                                          <p:stCondLst>
                                            <p:cond delay="499"/>
                                          </p:stCondLst>
                                        </p:cTn>
                                        <p:tgtEl>
                                          <p:spTgt spid="527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3" fill="hold" grpId="0" nodeType="clickEffect">
                                  <p:stCondLst>
                                    <p:cond delay="0"/>
                                  </p:stCondLst>
                                  <p:childTnLst>
                                    <p:set>
                                      <p:cBhvr>
                                        <p:cTn id="22" dur="1" fill="hold">
                                          <p:stCondLst>
                                            <p:cond delay="499"/>
                                          </p:stCondLst>
                                        </p:cTn>
                                        <p:tgtEl>
                                          <p:spTgt spid="527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3" fill="hold" grpId="0" nodeType="clickEffect">
                                  <p:stCondLst>
                                    <p:cond delay="0"/>
                                  </p:stCondLst>
                                  <p:childTnLst>
                                    <p:set>
                                      <p:cBhvr>
                                        <p:cTn id="26" dur="1" fill="hold">
                                          <p:stCondLst>
                                            <p:cond delay="499"/>
                                          </p:stCondLst>
                                        </p:cTn>
                                        <p:tgtEl>
                                          <p:spTgt spid="527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373C0A5-605A-BE43-A2D8-95C302EA7446}" type="slidenum">
              <a:rPr lang="en-US" smtClean="0">
                <a:latin typeface="Times New Roman" charset="0"/>
              </a:rPr>
              <a:pPr/>
              <a:t>19</a:t>
            </a:fld>
            <a:endParaRPr lang="en-US" smtClean="0">
              <a:latin typeface="Times New Roman" charset="0"/>
            </a:endParaRPr>
          </a:p>
        </p:txBody>
      </p:sp>
      <p:sp>
        <p:nvSpPr>
          <p:cNvPr id="30723"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Encryption</a:t>
            </a:r>
          </a:p>
        </p:txBody>
      </p:sp>
      <p:sp>
        <p:nvSpPr>
          <p:cNvPr id="30724" name="Rectangle 5"/>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0725" name="Rectangle 6"/>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4820" name="Group 196"/>
          <p:cNvGraphicFramePr>
            <a:graphicFrameLocks noGrp="1"/>
          </p:cNvGraphicFramePr>
          <p:nvPr/>
        </p:nvGraphicFramePr>
        <p:xfrm>
          <a:off x="2057400" y="320675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4937" name="Group 313"/>
          <p:cNvGraphicFramePr>
            <a:graphicFrameLocks noGrp="1"/>
          </p:cNvGraphicFramePr>
          <p:nvPr/>
        </p:nvGraphicFramePr>
        <p:xfrm>
          <a:off x="2057400" y="418147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0778" name="Rectangle 314"/>
          <p:cNvSpPr>
            <a:spLocks noChangeArrowheads="1"/>
          </p:cNvSpPr>
          <p:nvPr/>
        </p:nvSpPr>
        <p:spPr bwMode="auto">
          <a:xfrm>
            <a:off x="2089150" y="2530475"/>
            <a:ext cx="6038850"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Encryption:</a:t>
            </a:r>
            <a:r>
              <a:rPr lang="en-US">
                <a:solidFill>
                  <a:srgbClr val="FF0000"/>
                </a:solidFill>
              </a:rPr>
              <a:t> Plaintext </a:t>
            </a:r>
            <a:r>
              <a:rPr lang="en-US">
                <a:solidFill>
                  <a:srgbClr val="FF0000"/>
                </a:solidFill>
                <a:sym typeface="Symbol" charset="2"/>
              </a:rPr>
              <a:t> Key = Ciphertext</a:t>
            </a:r>
            <a:endParaRPr lang="en-US">
              <a:sym typeface="Symbol" charset="2"/>
            </a:endParaRPr>
          </a:p>
        </p:txBody>
      </p:sp>
      <p:sp>
        <p:nvSpPr>
          <p:cNvPr id="30779" name="Line 317"/>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80" name="Rectangle 319"/>
          <p:cNvSpPr>
            <a:spLocks noChangeArrowheads="1"/>
          </p:cNvSpPr>
          <p:nvPr/>
        </p:nvSpPr>
        <p:spPr bwMode="auto">
          <a:xfrm>
            <a:off x="504825" y="37401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0781" name="Rectangle 320"/>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0782" name="Rectangle 321"/>
          <p:cNvSpPr>
            <a:spLocks noChangeArrowheads="1"/>
          </p:cNvSpPr>
          <p:nvPr/>
        </p:nvSpPr>
        <p:spPr bwMode="auto">
          <a:xfrm>
            <a:off x="228600" y="47307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2700764-1382-9A4C-9F47-73A6A35E3708}" type="slidenum">
              <a:rPr lang="en-US" smtClean="0">
                <a:latin typeface="Times New Roman" charset="0"/>
              </a:rPr>
              <a:pPr/>
              <a:t>190</a:t>
            </a:fld>
            <a:endParaRPr lang="en-US" smtClean="0">
              <a:latin typeface="Times New Roman" charset="0"/>
            </a:endParaRPr>
          </a:p>
        </p:txBody>
      </p:sp>
      <p:sp>
        <p:nvSpPr>
          <p:cNvPr id="216067" name="Rectangle 2"/>
          <p:cNvSpPr>
            <a:spLocks noGrp="1" noChangeArrowheads="1"/>
          </p:cNvSpPr>
          <p:nvPr>
            <p:ph type="title"/>
          </p:nvPr>
        </p:nvSpPr>
        <p:spPr>
          <a:xfrm>
            <a:off x="685800" y="1447800"/>
            <a:ext cx="7772400" cy="2362200"/>
          </a:xfrm>
        </p:spPr>
        <p:txBody>
          <a:bodyPr/>
          <a:lstStyle/>
          <a:p>
            <a:pPr eaLnBrk="1" hangingPunct="1"/>
            <a:r>
              <a:rPr lang="en-US"/>
              <a:t>Random Numbers in Cryptography</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0E230A8-E3E6-1A49-B8F3-3B4719474C9E}" type="slidenum">
              <a:rPr lang="en-US" smtClean="0">
                <a:latin typeface="Times New Roman" charset="0"/>
              </a:rPr>
              <a:pPr/>
              <a:t>191</a:t>
            </a:fld>
            <a:endParaRPr lang="en-US" smtClean="0">
              <a:latin typeface="Times New Roman" charset="0"/>
            </a:endParaRPr>
          </a:p>
        </p:txBody>
      </p:sp>
      <p:sp>
        <p:nvSpPr>
          <p:cNvPr id="217091" name="Rectangle 2"/>
          <p:cNvSpPr>
            <a:spLocks noGrp="1" noChangeArrowheads="1"/>
          </p:cNvSpPr>
          <p:nvPr>
            <p:ph type="title"/>
          </p:nvPr>
        </p:nvSpPr>
        <p:spPr>
          <a:xfrm>
            <a:off x="685800" y="609600"/>
            <a:ext cx="7772400" cy="914400"/>
          </a:xfrm>
        </p:spPr>
        <p:txBody>
          <a:bodyPr/>
          <a:lstStyle/>
          <a:p>
            <a:pPr eaLnBrk="1" hangingPunct="1"/>
            <a:r>
              <a:rPr lang="en-US" dirty="0"/>
              <a:t>Random Numbers</a:t>
            </a:r>
          </a:p>
        </p:txBody>
      </p:sp>
      <p:sp>
        <p:nvSpPr>
          <p:cNvPr id="2" name="Rectangle 3"/>
          <p:cNvSpPr>
            <a:spLocks noGrp="1" noChangeArrowheads="1"/>
          </p:cNvSpPr>
          <p:nvPr>
            <p:ph type="body" idx="1"/>
          </p:nvPr>
        </p:nvSpPr>
        <p:spPr>
          <a:xfrm>
            <a:off x="685800" y="1676400"/>
            <a:ext cx="8001000" cy="4495800"/>
          </a:xfrm>
        </p:spPr>
        <p:txBody>
          <a:bodyPr/>
          <a:lstStyle/>
          <a:p>
            <a:pPr eaLnBrk="1" hangingPunct="1">
              <a:lnSpc>
                <a:spcPct val="80000"/>
              </a:lnSpc>
              <a:spcAft>
                <a:spcPts val="600"/>
              </a:spcAft>
            </a:pPr>
            <a:r>
              <a:rPr lang="en-US" sz="2800" dirty="0"/>
              <a:t>Random numbers used to generate </a:t>
            </a:r>
            <a:r>
              <a:rPr lang="en-US" sz="2800" b="1" dirty="0">
                <a:solidFill>
                  <a:srgbClr val="FF0000"/>
                </a:solidFill>
              </a:rPr>
              <a:t>keys</a:t>
            </a:r>
            <a:endParaRPr lang="en-US" sz="2800" dirty="0"/>
          </a:p>
          <a:p>
            <a:pPr lvl="1" eaLnBrk="1" hangingPunct="1">
              <a:lnSpc>
                <a:spcPct val="80000"/>
              </a:lnSpc>
              <a:spcAft>
                <a:spcPts val="600"/>
              </a:spcAft>
            </a:pPr>
            <a:r>
              <a:rPr lang="en-US" sz="2400" dirty="0"/>
              <a:t>Symmetric keys</a:t>
            </a:r>
          </a:p>
          <a:p>
            <a:pPr lvl="1" eaLnBrk="1" hangingPunct="1">
              <a:lnSpc>
                <a:spcPct val="80000"/>
              </a:lnSpc>
              <a:spcAft>
                <a:spcPts val="600"/>
              </a:spcAft>
            </a:pPr>
            <a:r>
              <a:rPr lang="en-US" sz="2400" dirty="0"/>
              <a:t>RSA: Prime numbers</a:t>
            </a:r>
          </a:p>
          <a:p>
            <a:pPr lvl="1" eaLnBrk="1" hangingPunct="1">
              <a:lnSpc>
                <a:spcPct val="80000"/>
              </a:lnSpc>
              <a:spcAft>
                <a:spcPts val="600"/>
              </a:spcAft>
            </a:pPr>
            <a:r>
              <a:rPr lang="en-US" sz="2400" dirty="0" err="1"/>
              <a:t>Diffie</a:t>
            </a:r>
            <a:r>
              <a:rPr lang="en-US" sz="2400" dirty="0"/>
              <a:t> Hellman: secret values</a:t>
            </a:r>
          </a:p>
          <a:p>
            <a:pPr eaLnBrk="1" hangingPunct="1">
              <a:lnSpc>
                <a:spcPct val="80000"/>
              </a:lnSpc>
              <a:spcAft>
                <a:spcPts val="600"/>
              </a:spcAft>
            </a:pPr>
            <a:r>
              <a:rPr lang="en-US" sz="2800" dirty="0"/>
              <a:t>Random numbers used for </a:t>
            </a:r>
            <a:r>
              <a:rPr lang="en-US" sz="2800" dirty="0" err="1"/>
              <a:t>nonces</a:t>
            </a:r>
            <a:endParaRPr lang="en-US" sz="2800" dirty="0"/>
          </a:p>
          <a:p>
            <a:pPr lvl="1" eaLnBrk="1" hangingPunct="1">
              <a:lnSpc>
                <a:spcPct val="80000"/>
              </a:lnSpc>
              <a:spcAft>
                <a:spcPts val="600"/>
              </a:spcAft>
            </a:pPr>
            <a:r>
              <a:rPr lang="en-US" sz="2400" dirty="0"/>
              <a:t>Sometimes a sequence is OK</a:t>
            </a:r>
          </a:p>
          <a:p>
            <a:pPr lvl="1" eaLnBrk="1" hangingPunct="1">
              <a:lnSpc>
                <a:spcPct val="80000"/>
              </a:lnSpc>
              <a:spcAft>
                <a:spcPts val="600"/>
              </a:spcAft>
            </a:pPr>
            <a:r>
              <a:rPr lang="en-US" sz="2400" dirty="0"/>
              <a:t>But sometimes </a:t>
            </a:r>
            <a:r>
              <a:rPr lang="en-US" sz="2400" dirty="0" err="1"/>
              <a:t>nonces</a:t>
            </a:r>
            <a:r>
              <a:rPr lang="en-US" sz="2400" dirty="0"/>
              <a:t> must be random</a:t>
            </a:r>
          </a:p>
          <a:p>
            <a:pPr eaLnBrk="1" hangingPunct="1">
              <a:lnSpc>
                <a:spcPct val="80000"/>
              </a:lnSpc>
              <a:spcAft>
                <a:spcPts val="600"/>
              </a:spcAft>
            </a:pPr>
            <a:r>
              <a:rPr lang="en-US" sz="2800" dirty="0"/>
              <a:t>Random numbers also used in simulations, statistics, </a:t>
            </a:r>
            <a:r>
              <a:rPr lang="en-US" sz="2800" dirty="0" smtClean="0"/>
              <a:t>etc.</a:t>
            </a:r>
          </a:p>
          <a:p>
            <a:pPr lvl="1" eaLnBrk="1" hangingPunct="1">
              <a:lnSpc>
                <a:spcPct val="80000"/>
              </a:lnSpc>
              <a:spcAft>
                <a:spcPts val="600"/>
              </a:spcAft>
            </a:pPr>
            <a:r>
              <a:rPr lang="en-US" sz="2400" dirty="0" smtClean="0"/>
              <a:t>In such apps, need “statistically” random numbers</a:t>
            </a:r>
            <a:endParaRPr lang="en-US"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out)">
                                      <p:cBhvr>
                                        <p:cTn id="12" dur="500"/>
                                        <p:tgtEl>
                                          <p:spTgt spid="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out)">
                                      <p:cBhvr>
                                        <p:cTn id="17" dur="500"/>
                                        <p:tgtEl>
                                          <p:spTgt spid="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out)">
                                      <p:cBhvr>
                                        <p:cTn id="22" dur="500"/>
                                        <p:tgtEl>
                                          <p:spTgt spid="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out)">
                                      <p:cBhvr>
                                        <p:cTn id="27" dur="500"/>
                                        <p:tgtEl>
                                          <p:spTgt spid="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out)">
                                      <p:cBhvr>
                                        <p:cTn id="32" dur="500"/>
                                        <p:tgtEl>
                                          <p:spTgt spid="2">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out)">
                                      <p:cBhvr>
                                        <p:cTn id="37" dur="500"/>
                                        <p:tgtEl>
                                          <p:spTgt spid="2">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ox(out)">
                                      <p:cBhvr>
                                        <p:cTn id="42" dur="500"/>
                                        <p:tgtEl>
                                          <p:spTgt spid="2">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ox(out)">
                                      <p:cBhvr>
                                        <p:cTn id="47" dur="500"/>
                                        <p:tgtEl>
                                          <p:spTgt spid="2">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EF4A646-D41A-3F4A-97E7-CA066CC51A18}" type="slidenum">
              <a:rPr lang="en-US" smtClean="0">
                <a:latin typeface="Times New Roman" charset="0"/>
              </a:rPr>
              <a:pPr/>
              <a:t>192</a:t>
            </a:fld>
            <a:endParaRPr lang="en-US" smtClean="0">
              <a:latin typeface="Times New Roman" charset="0"/>
            </a:endParaRPr>
          </a:p>
        </p:txBody>
      </p:sp>
      <p:sp>
        <p:nvSpPr>
          <p:cNvPr id="218115" name="Rectangle 2"/>
          <p:cNvSpPr>
            <a:spLocks noGrp="1" noChangeArrowheads="1"/>
          </p:cNvSpPr>
          <p:nvPr>
            <p:ph type="title"/>
          </p:nvPr>
        </p:nvSpPr>
        <p:spPr>
          <a:xfrm>
            <a:off x="685800" y="533400"/>
            <a:ext cx="7772400" cy="1143000"/>
          </a:xfrm>
        </p:spPr>
        <p:txBody>
          <a:bodyPr/>
          <a:lstStyle/>
          <a:p>
            <a:pPr eaLnBrk="1" hangingPunct="1"/>
            <a:r>
              <a:rPr lang="en-US"/>
              <a:t>Random Numbers</a:t>
            </a:r>
          </a:p>
        </p:txBody>
      </p:sp>
      <p:sp>
        <p:nvSpPr>
          <p:cNvPr id="227331" name="Rectangle 3"/>
          <p:cNvSpPr>
            <a:spLocks noGrp="1" noChangeArrowheads="1"/>
          </p:cNvSpPr>
          <p:nvPr>
            <p:ph type="body" idx="1"/>
          </p:nvPr>
        </p:nvSpPr>
        <p:spPr>
          <a:xfrm>
            <a:off x="685800" y="1752600"/>
            <a:ext cx="7924800" cy="4419600"/>
          </a:xfrm>
        </p:spPr>
        <p:txBody>
          <a:bodyPr/>
          <a:lstStyle/>
          <a:p>
            <a:pPr eaLnBrk="1" hangingPunct="1">
              <a:lnSpc>
                <a:spcPct val="80000"/>
              </a:lnSpc>
              <a:spcAft>
                <a:spcPts val="600"/>
              </a:spcAft>
            </a:pPr>
            <a:r>
              <a:rPr lang="en-US" sz="2800" b="1" i="1" dirty="0"/>
              <a:t>Cryptographic random</a:t>
            </a:r>
            <a:r>
              <a:rPr lang="en-US" sz="2800" dirty="0"/>
              <a:t> numbers must be statistically random and </a:t>
            </a:r>
            <a:r>
              <a:rPr lang="en-US" sz="2800" b="1" dirty="0">
                <a:solidFill>
                  <a:schemeClr val="hlink"/>
                </a:solidFill>
              </a:rPr>
              <a:t>unpredictable</a:t>
            </a:r>
            <a:endParaRPr lang="en-US" sz="2800" b="1" dirty="0"/>
          </a:p>
          <a:p>
            <a:pPr eaLnBrk="1" hangingPunct="1">
              <a:lnSpc>
                <a:spcPct val="80000"/>
              </a:lnSpc>
              <a:spcAft>
                <a:spcPts val="600"/>
              </a:spcAft>
            </a:pPr>
            <a:r>
              <a:rPr lang="en-US" sz="2800" dirty="0"/>
              <a:t>Suppose server generates symmetric </a:t>
            </a:r>
            <a:r>
              <a:rPr lang="en-US" sz="2800" dirty="0" smtClean="0"/>
              <a:t>keys</a:t>
            </a:r>
          </a:p>
          <a:p>
            <a:pPr lvl="1" eaLnBrk="1" hangingPunct="1">
              <a:lnSpc>
                <a:spcPct val="80000"/>
              </a:lnSpc>
              <a:spcAft>
                <a:spcPts val="600"/>
              </a:spcAft>
            </a:pPr>
            <a:r>
              <a:rPr lang="en-US" sz="2400" dirty="0"/>
              <a:t>Alice: </a:t>
            </a:r>
            <a:r>
              <a:rPr lang="en-US" sz="2400" dirty="0">
                <a:latin typeface="Times-Roman" charset="0"/>
              </a:rPr>
              <a:t>K</a:t>
            </a:r>
            <a:r>
              <a:rPr lang="en-US" sz="2400" baseline="-25000" dirty="0">
                <a:latin typeface="Times-Roman" charset="0"/>
              </a:rPr>
              <a:t>A</a:t>
            </a:r>
            <a:endParaRPr lang="en-US" sz="2400" dirty="0">
              <a:latin typeface="Times-Roman" charset="0"/>
            </a:endParaRPr>
          </a:p>
          <a:p>
            <a:pPr lvl="1" eaLnBrk="1" hangingPunct="1">
              <a:lnSpc>
                <a:spcPct val="80000"/>
              </a:lnSpc>
              <a:spcAft>
                <a:spcPts val="600"/>
              </a:spcAft>
            </a:pPr>
            <a:r>
              <a:rPr lang="en-US" sz="2400" dirty="0"/>
              <a:t>Bob: </a:t>
            </a:r>
            <a:r>
              <a:rPr lang="en-US" sz="2400" dirty="0">
                <a:latin typeface="Times-Roman" charset="0"/>
              </a:rPr>
              <a:t>K</a:t>
            </a:r>
            <a:r>
              <a:rPr lang="en-US" sz="2400" baseline="-25000" dirty="0">
                <a:latin typeface="Times-Roman" charset="0"/>
              </a:rPr>
              <a:t>B</a:t>
            </a:r>
            <a:endParaRPr lang="en-US" sz="2400" dirty="0"/>
          </a:p>
          <a:p>
            <a:pPr lvl="1" eaLnBrk="1" hangingPunct="1">
              <a:lnSpc>
                <a:spcPct val="80000"/>
              </a:lnSpc>
              <a:spcAft>
                <a:spcPts val="600"/>
              </a:spcAft>
            </a:pPr>
            <a:r>
              <a:rPr lang="en-US" sz="2400" dirty="0"/>
              <a:t>Charlie: </a:t>
            </a:r>
            <a:r>
              <a:rPr lang="en-US" sz="2400" dirty="0">
                <a:latin typeface="Times-Roman" charset="0"/>
              </a:rPr>
              <a:t>K</a:t>
            </a:r>
            <a:r>
              <a:rPr lang="en-US" sz="2400" baseline="-25000" dirty="0">
                <a:latin typeface="Times-Roman" charset="0"/>
              </a:rPr>
              <a:t>C</a:t>
            </a:r>
          </a:p>
          <a:p>
            <a:pPr lvl="1" eaLnBrk="1" hangingPunct="1">
              <a:lnSpc>
                <a:spcPct val="80000"/>
              </a:lnSpc>
              <a:spcAft>
                <a:spcPts val="600"/>
              </a:spcAft>
            </a:pPr>
            <a:r>
              <a:rPr lang="en-US" sz="2400" dirty="0"/>
              <a:t>Dave: </a:t>
            </a:r>
            <a:r>
              <a:rPr lang="en-US" sz="2400" dirty="0">
                <a:latin typeface="Times-Roman" charset="0"/>
              </a:rPr>
              <a:t>K</a:t>
            </a:r>
            <a:r>
              <a:rPr lang="en-US" sz="2400" baseline="-25000" dirty="0">
                <a:latin typeface="Times-Roman" charset="0"/>
              </a:rPr>
              <a:t>D</a:t>
            </a:r>
            <a:endParaRPr lang="en-US" sz="2400" dirty="0" smtClean="0"/>
          </a:p>
          <a:p>
            <a:pPr eaLnBrk="1" hangingPunct="1">
              <a:lnSpc>
                <a:spcPct val="80000"/>
              </a:lnSpc>
              <a:spcAft>
                <a:spcPts val="600"/>
              </a:spcAft>
            </a:pPr>
            <a:r>
              <a:rPr lang="en-US" sz="2800" dirty="0" smtClean="0"/>
              <a:t>Alice</a:t>
            </a:r>
            <a:r>
              <a:rPr lang="en-US" sz="2800" dirty="0"/>
              <a:t>, </a:t>
            </a:r>
            <a:r>
              <a:rPr lang="en-US" sz="2800" dirty="0" smtClean="0"/>
              <a:t>Bob, </a:t>
            </a:r>
            <a:r>
              <a:rPr lang="en-US" sz="2800" dirty="0"/>
              <a:t>and Charlie don’t like </a:t>
            </a:r>
            <a:r>
              <a:rPr lang="en-US" sz="2800" dirty="0" smtClean="0"/>
              <a:t>Dave…</a:t>
            </a:r>
          </a:p>
          <a:p>
            <a:pPr eaLnBrk="1" hangingPunct="1">
              <a:lnSpc>
                <a:spcPct val="80000"/>
              </a:lnSpc>
              <a:spcAft>
                <a:spcPts val="600"/>
              </a:spcAft>
            </a:pPr>
            <a:r>
              <a:rPr lang="en-US" sz="2800" dirty="0"/>
              <a:t>Alice, </a:t>
            </a:r>
            <a:r>
              <a:rPr lang="en-US" sz="2800" dirty="0" smtClean="0"/>
              <a:t>Bob, </a:t>
            </a:r>
            <a:r>
              <a:rPr lang="en-US" sz="2800" dirty="0"/>
              <a:t>and </a:t>
            </a:r>
            <a:r>
              <a:rPr lang="en-US" sz="2800" dirty="0" smtClean="0"/>
              <a:t>Charlie, </a:t>
            </a:r>
            <a:r>
              <a:rPr lang="en-US" sz="2800" dirty="0"/>
              <a:t>working </a:t>
            </a:r>
            <a:r>
              <a:rPr lang="en-US" sz="2800" dirty="0" smtClean="0"/>
              <a:t>together, </a:t>
            </a:r>
            <a:r>
              <a:rPr lang="en-US" sz="2800" dirty="0"/>
              <a:t>must not be able to determine </a:t>
            </a:r>
            <a:r>
              <a:rPr lang="en-US" sz="2800" dirty="0">
                <a:latin typeface="Times-Roman" charset="0"/>
              </a:rPr>
              <a:t>K</a:t>
            </a:r>
            <a:r>
              <a:rPr lang="en-US" sz="2800" baseline="-25000" dirty="0">
                <a:latin typeface="Times-Roman" charset="0"/>
              </a:rPr>
              <a:t>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box(out)">
                                      <p:cBhvr>
                                        <p:cTn id="7" dur="500"/>
                                        <p:tgtEl>
                                          <p:spTgt spid="2273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box(out)">
                                      <p:cBhvr>
                                        <p:cTn id="12" dur="500"/>
                                        <p:tgtEl>
                                          <p:spTgt spid="2273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box(out)">
                                      <p:cBhvr>
                                        <p:cTn id="17" dur="500"/>
                                        <p:tgtEl>
                                          <p:spTgt spid="2273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box(out)">
                                      <p:cBhvr>
                                        <p:cTn id="22" dur="500"/>
                                        <p:tgtEl>
                                          <p:spTgt spid="2273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box(out)">
                                      <p:cBhvr>
                                        <p:cTn id="27" dur="500"/>
                                        <p:tgtEl>
                                          <p:spTgt spid="2273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box(out)">
                                      <p:cBhvr>
                                        <p:cTn id="32" dur="500"/>
                                        <p:tgtEl>
                                          <p:spTgt spid="22733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7331">
                                            <p:txEl>
                                              <p:pRg st="6" end="6"/>
                                            </p:txEl>
                                          </p:spTgt>
                                        </p:tgtEl>
                                        <p:attrNameLst>
                                          <p:attrName>style.visibility</p:attrName>
                                        </p:attrNameLst>
                                      </p:cBhvr>
                                      <p:to>
                                        <p:strVal val="visible"/>
                                      </p:to>
                                    </p:set>
                                    <p:animEffect transition="in" filter="box(out)">
                                      <p:cBhvr>
                                        <p:cTn id="37" dur="500"/>
                                        <p:tgtEl>
                                          <p:spTgt spid="22733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box(out)">
                                      <p:cBhvr>
                                        <p:cTn id="42" dur="500"/>
                                        <p:tgtEl>
                                          <p:spTgt spid="22733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2"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3DFF32B-CE90-344D-A2F2-91E73D79D7C4}" type="slidenum">
              <a:rPr lang="en-US" smtClean="0">
                <a:latin typeface="Times New Roman" charset="0"/>
              </a:rPr>
              <a:pPr/>
              <a:t>193</a:t>
            </a:fld>
            <a:endParaRPr lang="en-US" smtClean="0">
              <a:latin typeface="Times New Roman" charset="0"/>
            </a:endParaRPr>
          </a:p>
        </p:txBody>
      </p:sp>
      <p:pic>
        <p:nvPicPr>
          <p:cNvPr id="219139" name="Picture 30" descr="&#10;poker2.tif                                                     000675D6Macintosh HD                   BC93A1CC:"/>
          <p:cNvPicPr>
            <a:picLocks noChangeAspect="1" noChangeArrowheads="1"/>
          </p:cNvPicPr>
          <p:nvPr/>
        </p:nvPicPr>
        <p:blipFill>
          <a:blip r:embed="rId2"/>
          <a:srcRect/>
          <a:stretch>
            <a:fillRect/>
          </a:stretch>
        </p:blipFill>
        <p:spPr bwMode="auto">
          <a:xfrm>
            <a:off x="914400" y="2133600"/>
            <a:ext cx="7294563" cy="2513013"/>
          </a:xfrm>
          <a:prstGeom prst="rect">
            <a:avLst/>
          </a:prstGeom>
          <a:noFill/>
          <a:ln w="9525">
            <a:noFill/>
            <a:miter lim="800000"/>
            <a:headEnd/>
            <a:tailEnd/>
          </a:ln>
        </p:spPr>
      </p:pic>
      <p:sp>
        <p:nvSpPr>
          <p:cNvPr id="219140" name="Rectangle 2"/>
          <p:cNvSpPr>
            <a:spLocks noGrp="1" noChangeArrowheads="1"/>
          </p:cNvSpPr>
          <p:nvPr>
            <p:ph type="title"/>
          </p:nvPr>
        </p:nvSpPr>
        <p:spPr>
          <a:xfrm>
            <a:off x="533400" y="381000"/>
            <a:ext cx="8077200" cy="914400"/>
          </a:xfrm>
        </p:spPr>
        <p:txBody>
          <a:bodyPr/>
          <a:lstStyle/>
          <a:p>
            <a:pPr eaLnBrk="1" hangingPunct="1"/>
            <a:r>
              <a:rPr lang="en-US" dirty="0" smtClean="0"/>
              <a:t>Non-random Random Numbers</a:t>
            </a:r>
            <a:endParaRPr lang="en-US" dirty="0"/>
          </a:p>
        </p:txBody>
      </p:sp>
      <p:sp>
        <p:nvSpPr>
          <p:cNvPr id="219141" name="Rectangle 3"/>
          <p:cNvSpPr>
            <a:spLocks noGrp="1" noChangeArrowheads="1"/>
          </p:cNvSpPr>
          <p:nvPr>
            <p:ph type="body" idx="1"/>
          </p:nvPr>
        </p:nvSpPr>
        <p:spPr>
          <a:xfrm>
            <a:off x="685800" y="4572000"/>
            <a:ext cx="7848600" cy="1600200"/>
          </a:xfrm>
        </p:spPr>
        <p:txBody>
          <a:bodyPr/>
          <a:lstStyle/>
          <a:p>
            <a:pPr eaLnBrk="1" hangingPunct="1">
              <a:lnSpc>
                <a:spcPct val="90000"/>
              </a:lnSpc>
              <a:spcAft>
                <a:spcPts val="600"/>
              </a:spcAft>
            </a:pPr>
            <a:r>
              <a:rPr lang="en-US" sz="2800" dirty="0"/>
              <a:t>Random numbers used to shuffle the deck</a:t>
            </a:r>
          </a:p>
          <a:p>
            <a:pPr eaLnBrk="1" hangingPunct="1">
              <a:lnSpc>
                <a:spcPct val="90000"/>
              </a:lnSpc>
              <a:spcAft>
                <a:spcPts val="600"/>
              </a:spcAft>
            </a:pPr>
            <a:r>
              <a:rPr lang="en-US" sz="2800" dirty="0"/>
              <a:t>Program did not produce a random shuffle</a:t>
            </a:r>
            <a:endParaRPr lang="en-US" sz="2800" dirty="0" smtClean="0"/>
          </a:p>
          <a:p>
            <a:pPr eaLnBrk="1" hangingPunct="1">
              <a:lnSpc>
                <a:spcPct val="90000"/>
              </a:lnSpc>
              <a:spcAft>
                <a:spcPts val="600"/>
              </a:spcAft>
            </a:pPr>
            <a:r>
              <a:rPr lang="en-US" sz="2800" dirty="0" smtClean="0"/>
              <a:t>A </a:t>
            </a:r>
            <a:r>
              <a:rPr lang="en-US" sz="2800" dirty="0"/>
              <a:t>serious </a:t>
            </a:r>
            <a:r>
              <a:rPr lang="en-US" sz="2800" dirty="0" smtClean="0"/>
              <a:t>problem, or not?</a:t>
            </a:r>
            <a:endParaRPr lang="en-US" sz="2800" dirty="0"/>
          </a:p>
        </p:txBody>
      </p:sp>
      <p:sp>
        <p:nvSpPr>
          <p:cNvPr id="219142" name="Rectangle 5"/>
          <p:cNvSpPr>
            <a:spLocks noChangeArrowheads="1"/>
          </p:cNvSpPr>
          <p:nvPr/>
        </p:nvSpPr>
        <p:spPr bwMode="auto">
          <a:xfrm>
            <a:off x="685800" y="1447800"/>
            <a:ext cx="80010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Online version of Texas Hold ‘</a:t>
            </a:r>
            <a:r>
              <a:rPr lang="en-US" sz="2800" dirty="0" err="1"/>
              <a:t>em</a:t>
            </a:r>
            <a:r>
              <a:rPr lang="en-US" sz="2800" dirty="0"/>
              <a:t> Poker</a:t>
            </a:r>
          </a:p>
          <a:p>
            <a:pPr marL="742950" lvl="1" indent="-285750">
              <a:lnSpc>
                <a:spcPct val="90000"/>
              </a:lnSpc>
              <a:spcBef>
                <a:spcPct val="20000"/>
              </a:spcBef>
              <a:buClr>
                <a:schemeClr val="accent2"/>
              </a:buClr>
              <a:buSzPct val="95000"/>
              <a:buFontTx/>
              <a:buChar char="o"/>
            </a:pPr>
            <a:r>
              <a:rPr lang="en-US" dirty="0">
                <a:ea typeface="ＭＳ Ｐゴシック" charset="-128"/>
                <a:cs typeface="ＭＳ Ｐゴシック" charset="-128"/>
              </a:rPr>
              <a:t>ASF Software, Inc.</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536E084-DC25-5240-9B97-9B4B24FA743A}" type="slidenum">
              <a:rPr lang="en-US" smtClean="0">
                <a:latin typeface="Times New Roman" charset="0"/>
              </a:rPr>
              <a:pPr/>
              <a:t>194</a:t>
            </a:fld>
            <a:endParaRPr lang="en-US" smtClean="0">
              <a:latin typeface="Times New Roman" charset="0"/>
            </a:endParaRPr>
          </a:p>
        </p:txBody>
      </p:sp>
      <p:sp>
        <p:nvSpPr>
          <p:cNvPr id="220163" name="Rectangle 2"/>
          <p:cNvSpPr>
            <a:spLocks noGrp="1" noChangeArrowheads="1"/>
          </p:cNvSpPr>
          <p:nvPr>
            <p:ph type="title"/>
          </p:nvPr>
        </p:nvSpPr>
        <p:spPr>
          <a:xfrm>
            <a:off x="685800" y="457200"/>
            <a:ext cx="7772400" cy="914400"/>
          </a:xfrm>
        </p:spPr>
        <p:txBody>
          <a:bodyPr/>
          <a:lstStyle/>
          <a:p>
            <a:pPr eaLnBrk="1" hangingPunct="1"/>
            <a:r>
              <a:rPr lang="en-US" dirty="0"/>
              <a:t>Card Shuffle</a:t>
            </a:r>
          </a:p>
        </p:txBody>
      </p:sp>
      <p:sp>
        <p:nvSpPr>
          <p:cNvPr id="220164" name="Rectangle 3"/>
          <p:cNvSpPr>
            <a:spLocks noGrp="1" noChangeArrowheads="1"/>
          </p:cNvSpPr>
          <p:nvPr>
            <p:ph type="body" idx="1"/>
          </p:nvPr>
        </p:nvSpPr>
        <p:spPr>
          <a:xfrm>
            <a:off x="685800" y="1524000"/>
            <a:ext cx="7848600" cy="4572000"/>
          </a:xfrm>
        </p:spPr>
        <p:txBody>
          <a:bodyPr/>
          <a:lstStyle/>
          <a:p>
            <a:pPr eaLnBrk="1" hangingPunct="1">
              <a:lnSpc>
                <a:spcPct val="85000"/>
              </a:lnSpc>
              <a:spcAft>
                <a:spcPts val="600"/>
              </a:spcAft>
            </a:pPr>
            <a:r>
              <a:rPr lang="en-US" sz="2800" dirty="0"/>
              <a:t>There are </a:t>
            </a:r>
            <a:r>
              <a:rPr lang="en-US" sz="2800" dirty="0">
                <a:latin typeface="Times-Roman" charset="0"/>
              </a:rPr>
              <a:t>52! &gt; 2</a:t>
            </a:r>
            <a:r>
              <a:rPr lang="en-US" sz="2800" baseline="30000" dirty="0">
                <a:latin typeface="Times-Roman" charset="0"/>
              </a:rPr>
              <a:t>225</a:t>
            </a:r>
            <a:r>
              <a:rPr lang="en-US" sz="2800" dirty="0"/>
              <a:t> possible shuffles</a:t>
            </a:r>
          </a:p>
          <a:p>
            <a:pPr eaLnBrk="1" hangingPunct="1">
              <a:lnSpc>
                <a:spcPct val="85000"/>
              </a:lnSpc>
              <a:spcAft>
                <a:spcPts val="600"/>
              </a:spcAft>
            </a:pPr>
            <a:r>
              <a:rPr lang="en-US" sz="2800" dirty="0"/>
              <a:t>The poker program used “random” 32-bit integer to determine the shuffle</a:t>
            </a:r>
            <a:endParaRPr lang="en-US" sz="2800" dirty="0" smtClean="0"/>
          </a:p>
          <a:p>
            <a:pPr lvl="1" eaLnBrk="1" hangingPunct="1">
              <a:lnSpc>
                <a:spcPct val="85000"/>
              </a:lnSpc>
              <a:spcAft>
                <a:spcPts val="600"/>
              </a:spcAft>
            </a:pPr>
            <a:r>
              <a:rPr lang="en-US" sz="2400" dirty="0" smtClean="0">
                <a:sym typeface="Symbol" charset="2"/>
              </a:rPr>
              <a:t>So, only </a:t>
            </a:r>
            <a:r>
              <a:rPr lang="en-US" sz="2400" dirty="0">
                <a:latin typeface="Times-Roman" charset="0"/>
                <a:sym typeface="Symbol" charset="2"/>
              </a:rPr>
              <a:t>2</a:t>
            </a:r>
            <a:r>
              <a:rPr lang="en-US" sz="2400" baseline="30000" dirty="0">
                <a:latin typeface="Times-Roman" charset="0"/>
                <a:sym typeface="Symbol" charset="2"/>
              </a:rPr>
              <a:t>32</a:t>
            </a:r>
            <a:r>
              <a:rPr lang="en-US" sz="2400" dirty="0">
                <a:sym typeface="Symbol" charset="2"/>
              </a:rPr>
              <a:t> distinct shuffles could occur</a:t>
            </a:r>
          </a:p>
          <a:p>
            <a:pPr eaLnBrk="1" hangingPunct="1">
              <a:lnSpc>
                <a:spcPct val="85000"/>
              </a:lnSpc>
              <a:spcAft>
                <a:spcPts val="600"/>
              </a:spcAft>
            </a:pPr>
            <a:r>
              <a:rPr lang="en-US" sz="2800" dirty="0"/>
              <a:t>Code used Pascal pseudo-random number generator (PRNG): </a:t>
            </a:r>
            <a:r>
              <a:rPr lang="en-US" dirty="0">
                <a:latin typeface="Times-Roman" charset="0"/>
              </a:rPr>
              <a:t>Randomize()</a:t>
            </a:r>
            <a:endParaRPr lang="en-US" sz="2800" dirty="0">
              <a:latin typeface="Times-Roman" charset="0"/>
            </a:endParaRPr>
          </a:p>
          <a:p>
            <a:pPr eaLnBrk="1" hangingPunct="1">
              <a:lnSpc>
                <a:spcPct val="85000"/>
              </a:lnSpc>
              <a:spcAft>
                <a:spcPts val="600"/>
              </a:spcAft>
            </a:pPr>
            <a:r>
              <a:rPr lang="en-US" sz="2800" dirty="0"/>
              <a:t>Seed value for PRNG was function of number of milliseconds since midnight</a:t>
            </a:r>
          </a:p>
          <a:p>
            <a:pPr eaLnBrk="1" hangingPunct="1">
              <a:lnSpc>
                <a:spcPct val="85000"/>
              </a:lnSpc>
              <a:spcAft>
                <a:spcPts val="600"/>
              </a:spcAft>
            </a:pPr>
            <a:r>
              <a:rPr lang="en-US" sz="2800" dirty="0"/>
              <a:t>Less than </a:t>
            </a:r>
            <a:r>
              <a:rPr lang="en-US" sz="2800" dirty="0">
                <a:latin typeface="Times-Roman" charset="0"/>
              </a:rPr>
              <a:t>2</a:t>
            </a:r>
            <a:r>
              <a:rPr lang="en-US" sz="2800" baseline="30000" dirty="0">
                <a:latin typeface="Times-Roman" charset="0"/>
              </a:rPr>
              <a:t>27</a:t>
            </a:r>
            <a:r>
              <a:rPr lang="en-US" sz="2800" dirty="0"/>
              <a:t> milliseconds in a day</a:t>
            </a:r>
          </a:p>
          <a:p>
            <a:pPr lvl="1" eaLnBrk="1" hangingPunct="1">
              <a:lnSpc>
                <a:spcPct val="85000"/>
              </a:lnSpc>
              <a:spcAft>
                <a:spcPts val="600"/>
              </a:spcAft>
            </a:pPr>
            <a:r>
              <a:rPr lang="en-US" sz="2400" dirty="0"/>
              <a:t>So, less than </a:t>
            </a:r>
            <a:r>
              <a:rPr lang="en-US" sz="2400" dirty="0">
                <a:latin typeface="Times-Roman" charset="0"/>
              </a:rPr>
              <a:t>2</a:t>
            </a:r>
            <a:r>
              <a:rPr lang="en-US" sz="2400" baseline="30000" dirty="0">
                <a:latin typeface="Times-Roman" charset="0"/>
              </a:rPr>
              <a:t>27</a:t>
            </a:r>
            <a:r>
              <a:rPr lang="en-US" sz="2400" dirty="0"/>
              <a:t> possible shuffles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DC78049-CDBB-7849-9749-EE8943989AE1}" type="slidenum">
              <a:rPr lang="en-US" smtClean="0">
                <a:latin typeface="Times New Roman" charset="0"/>
              </a:rPr>
              <a:pPr/>
              <a:t>195</a:t>
            </a:fld>
            <a:endParaRPr lang="en-US" smtClean="0">
              <a:latin typeface="Times New Roman" charset="0"/>
            </a:endParaRPr>
          </a:p>
        </p:txBody>
      </p:sp>
      <p:sp>
        <p:nvSpPr>
          <p:cNvPr id="221187" name="Rectangle 2"/>
          <p:cNvSpPr>
            <a:spLocks noGrp="1" noChangeArrowheads="1"/>
          </p:cNvSpPr>
          <p:nvPr>
            <p:ph type="title"/>
          </p:nvPr>
        </p:nvSpPr>
        <p:spPr/>
        <p:txBody>
          <a:bodyPr/>
          <a:lstStyle/>
          <a:p>
            <a:pPr eaLnBrk="1" hangingPunct="1"/>
            <a:r>
              <a:rPr lang="en-US"/>
              <a:t>Card Shuffle</a:t>
            </a:r>
          </a:p>
        </p:txBody>
      </p:sp>
      <p:sp>
        <p:nvSpPr>
          <p:cNvPr id="306179" name="Rectangle 3"/>
          <p:cNvSpPr>
            <a:spLocks noGrp="1" noChangeArrowheads="1"/>
          </p:cNvSpPr>
          <p:nvPr>
            <p:ph type="body" idx="1"/>
          </p:nvPr>
        </p:nvSpPr>
        <p:spPr/>
        <p:txBody>
          <a:bodyPr/>
          <a:lstStyle/>
          <a:p>
            <a:pPr eaLnBrk="1" hangingPunct="1">
              <a:lnSpc>
                <a:spcPct val="90000"/>
              </a:lnSpc>
              <a:spcAft>
                <a:spcPts val="600"/>
              </a:spcAft>
            </a:pPr>
            <a:r>
              <a:rPr lang="en-US" sz="2800" dirty="0"/>
              <a:t>Seed based on milliseconds since midnight </a:t>
            </a:r>
          </a:p>
          <a:p>
            <a:pPr eaLnBrk="1" hangingPunct="1">
              <a:lnSpc>
                <a:spcPct val="90000"/>
              </a:lnSpc>
              <a:spcAft>
                <a:spcPts val="600"/>
              </a:spcAft>
            </a:pPr>
            <a:r>
              <a:rPr lang="en-US" sz="2800" dirty="0"/>
              <a:t>PRNG re-seeded with each shuffle</a:t>
            </a:r>
          </a:p>
          <a:p>
            <a:pPr eaLnBrk="1" hangingPunct="1">
              <a:lnSpc>
                <a:spcPct val="90000"/>
              </a:lnSpc>
              <a:spcAft>
                <a:spcPts val="600"/>
              </a:spcAft>
            </a:pPr>
            <a:r>
              <a:rPr lang="en-US" sz="2800" dirty="0"/>
              <a:t>By synchronizing clock with server, number of shuffles that need to be tested </a:t>
            </a:r>
            <a:r>
              <a:rPr lang="en-US" sz="2800" dirty="0" err="1">
                <a:sym typeface="Symbol" charset="2"/>
              </a:rPr>
              <a:t></a:t>
            </a:r>
            <a:r>
              <a:rPr lang="en-US" sz="2800" dirty="0"/>
              <a:t> </a:t>
            </a:r>
            <a:r>
              <a:rPr lang="en-US" sz="2800" dirty="0">
                <a:latin typeface="Times-Roman" charset="0"/>
              </a:rPr>
              <a:t>2</a:t>
            </a:r>
            <a:r>
              <a:rPr lang="en-US" sz="2800" baseline="30000" dirty="0">
                <a:latin typeface="Times-Roman" charset="0"/>
              </a:rPr>
              <a:t>18</a:t>
            </a:r>
            <a:endParaRPr lang="en-US" sz="2800" dirty="0"/>
          </a:p>
          <a:p>
            <a:pPr eaLnBrk="1" hangingPunct="1">
              <a:lnSpc>
                <a:spcPct val="90000"/>
              </a:lnSpc>
              <a:spcAft>
                <a:spcPts val="600"/>
              </a:spcAft>
            </a:pPr>
            <a:r>
              <a:rPr lang="en-US" sz="2800" dirty="0"/>
              <a:t>Could then test all </a:t>
            </a:r>
            <a:r>
              <a:rPr lang="en-US" sz="2800" dirty="0">
                <a:latin typeface="Times-Roman" charset="0"/>
              </a:rPr>
              <a:t>2</a:t>
            </a:r>
            <a:r>
              <a:rPr lang="en-US" sz="2800" baseline="30000" dirty="0">
                <a:latin typeface="Times-Roman" charset="0"/>
              </a:rPr>
              <a:t>18</a:t>
            </a:r>
            <a:r>
              <a:rPr lang="en-US" sz="2800" dirty="0"/>
              <a:t> in real time</a:t>
            </a:r>
          </a:p>
          <a:p>
            <a:pPr lvl="1" eaLnBrk="1" hangingPunct="1">
              <a:lnSpc>
                <a:spcPct val="90000"/>
              </a:lnSpc>
              <a:spcAft>
                <a:spcPts val="600"/>
              </a:spcAft>
            </a:pPr>
            <a:r>
              <a:rPr lang="en-US" sz="2400" dirty="0"/>
              <a:t>Test each possible shuffle against “up” cards</a:t>
            </a:r>
          </a:p>
          <a:p>
            <a:pPr eaLnBrk="1" hangingPunct="1">
              <a:lnSpc>
                <a:spcPct val="90000"/>
              </a:lnSpc>
              <a:spcAft>
                <a:spcPts val="600"/>
              </a:spcAft>
            </a:pPr>
            <a:r>
              <a:rPr lang="en-US" sz="2800" dirty="0"/>
              <a:t>Attacker knows </a:t>
            </a:r>
            <a:r>
              <a:rPr lang="en-US" sz="2800" b="1" dirty="0">
                <a:solidFill>
                  <a:schemeClr val="hlink"/>
                </a:solidFill>
              </a:rPr>
              <a:t>every card</a:t>
            </a:r>
            <a:r>
              <a:rPr lang="en-US" sz="2800" dirty="0"/>
              <a:t> after the first of five rounds of betting!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6179">
                                            <p:txEl>
                                              <p:pRg st="3" end="3"/>
                                            </p:txEl>
                                          </p:spTgt>
                                        </p:tgtEl>
                                        <p:attrNameLst>
                                          <p:attrName>style.visibility</p:attrName>
                                        </p:attrNameLst>
                                      </p:cBhvr>
                                      <p:to>
                                        <p:strVal val="visible"/>
                                      </p:to>
                                    </p:set>
                                    <p:anim calcmode="lin" valueType="num">
                                      <p:cBhvr additive="base">
                                        <p:cTn id="25" dur="500" fill="hold"/>
                                        <p:tgtEl>
                                          <p:spTgt spid="306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1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06179">
                                            <p:txEl>
                                              <p:pRg st="4" end="4"/>
                                            </p:txEl>
                                          </p:spTgt>
                                        </p:tgtEl>
                                        <p:attrNameLst>
                                          <p:attrName>style.visibility</p:attrName>
                                        </p:attrNameLst>
                                      </p:cBhvr>
                                      <p:to>
                                        <p:strVal val="visible"/>
                                      </p:to>
                                    </p:set>
                                    <p:anim calcmode="lin" valueType="num">
                                      <p:cBhvr additive="base">
                                        <p:cTn id="29" dur="500" fill="hold"/>
                                        <p:tgtEl>
                                          <p:spTgt spid="30617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61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6179">
                                            <p:txEl>
                                              <p:pRg st="5" end="5"/>
                                            </p:txEl>
                                          </p:spTgt>
                                        </p:tgtEl>
                                        <p:attrNameLst>
                                          <p:attrName>style.visibility</p:attrName>
                                        </p:attrNameLst>
                                      </p:cBhvr>
                                      <p:to>
                                        <p:strVal val="visible"/>
                                      </p:to>
                                    </p:set>
                                    <p:anim calcmode="lin" valueType="num">
                                      <p:cBhvr additive="base">
                                        <p:cTn id="35" dur="500" fill="hold"/>
                                        <p:tgtEl>
                                          <p:spTgt spid="30617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61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05B0ACB-B230-A141-B693-9ABDAD11B04E}" type="slidenum">
              <a:rPr lang="en-US" smtClean="0">
                <a:latin typeface="Times New Roman" charset="0"/>
              </a:rPr>
              <a:pPr/>
              <a:t>196</a:t>
            </a:fld>
            <a:endParaRPr lang="en-US" smtClean="0">
              <a:latin typeface="Times New Roman" charset="0"/>
            </a:endParaRPr>
          </a:p>
        </p:txBody>
      </p:sp>
      <p:sp>
        <p:nvSpPr>
          <p:cNvPr id="222211" name="Rectangle 2"/>
          <p:cNvSpPr>
            <a:spLocks noGrp="1" noChangeArrowheads="1"/>
          </p:cNvSpPr>
          <p:nvPr>
            <p:ph type="title"/>
          </p:nvPr>
        </p:nvSpPr>
        <p:spPr>
          <a:xfrm>
            <a:off x="685800" y="533400"/>
            <a:ext cx="7772400" cy="990600"/>
          </a:xfrm>
        </p:spPr>
        <p:txBody>
          <a:bodyPr/>
          <a:lstStyle/>
          <a:p>
            <a:pPr eaLnBrk="1" hangingPunct="1"/>
            <a:r>
              <a:rPr lang="en-US"/>
              <a:t>Poker Example</a:t>
            </a:r>
          </a:p>
        </p:txBody>
      </p:sp>
      <p:sp>
        <p:nvSpPr>
          <p:cNvPr id="307203" name="Rectangle 3"/>
          <p:cNvSpPr>
            <a:spLocks noGrp="1" noChangeArrowheads="1"/>
          </p:cNvSpPr>
          <p:nvPr>
            <p:ph type="body" idx="1"/>
          </p:nvPr>
        </p:nvSpPr>
        <p:spPr>
          <a:xfrm>
            <a:off x="685800" y="1676400"/>
            <a:ext cx="7924800" cy="4343400"/>
          </a:xfrm>
        </p:spPr>
        <p:txBody>
          <a:bodyPr/>
          <a:lstStyle/>
          <a:p>
            <a:pPr eaLnBrk="1" hangingPunct="1">
              <a:lnSpc>
                <a:spcPct val="90000"/>
              </a:lnSpc>
              <a:spcAft>
                <a:spcPts val="600"/>
              </a:spcAft>
            </a:pPr>
            <a:r>
              <a:rPr lang="en-US" sz="2800" dirty="0"/>
              <a:t>Poker program is an extreme example</a:t>
            </a:r>
          </a:p>
          <a:p>
            <a:pPr lvl="1" eaLnBrk="1" hangingPunct="1">
              <a:lnSpc>
                <a:spcPct val="90000"/>
              </a:lnSpc>
              <a:spcAft>
                <a:spcPts val="600"/>
              </a:spcAft>
            </a:pPr>
            <a:r>
              <a:rPr lang="en-US" sz="2400" dirty="0"/>
              <a:t>But common </a:t>
            </a:r>
            <a:r>
              <a:rPr lang="en-US" sz="2400" dirty="0" err="1"/>
              <a:t>PRNGs</a:t>
            </a:r>
            <a:r>
              <a:rPr lang="en-US" sz="2400" dirty="0"/>
              <a:t> are predictable</a:t>
            </a:r>
          </a:p>
          <a:p>
            <a:pPr lvl="1" eaLnBrk="1" hangingPunct="1">
              <a:lnSpc>
                <a:spcPct val="90000"/>
              </a:lnSpc>
              <a:spcAft>
                <a:spcPts val="600"/>
              </a:spcAft>
            </a:pPr>
            <a:r>
              <a:rPr lang="en-US" sz="2400" dirty="0"/>
              <a:t>Only a question of how many outputs must be observed before determining the sequence</a:t>
            </a:r>
          </a:p>
          <a:p>
            <a:pPr eaLnBrk="1" hangingPunct="1">
              <a:lnSpc>
                <a:spcPct val="90000"/>
              </a:lnSpc>
              <a:spcAft>
                <a:spcPts val="600"/>
              </a:spcAft>
            </a:pPr>
            <a:r>
              <a:rPr lang="en-US" sz="2800" dirty="0"/>
              <a:t>Crypto random sequences not predictable</a:t>
            </a:r>
          </a:p>
          <a:p>
            <a:pPr lvl="1" eaLnBrk="1" hangingPunct="1">
              <a:lnSpc>
                <a:spcPct val="90000"/>
              </a:lnSpc>
              <a:spcAft>
                <a:spcPts val="600"/>
              </a:spcAft>
            </a:pPr>
            <a:r>
              <a:rPr lang="en-US" sz="2400" dirty="0"/>
              <a:t>For example, </a:t>
            </a:r>
            <a:r>
              <a:rPr lang="en-US" sz="2400" dirty="0" err="1"/>
              <a:t>keystream</a:t>
            </a:r>
            <a:r>
              <a:rPr lang="en-US" sz="2400" dirty="0"/>
              <a:t> from RC4 cipher</a:t>
            </a:r>
          </a:p>
          <a:p>
            <a:pPr lvl="1" eaLnBrk="1" hangingPunct="1">
              <a:lnSpc>
                <a:spcPct val="90000"/>
              </a:lnSpc>
              <a:spcAft>
                <a:spcPts val="600"/>
              </a:spcAft>
            </a:pPr>
            <a:r>
              <a:rPr lang="en-US" sz="2400" dirty="0"/>
              <a:t>But “seed” (or key) selection is still an issue!</a:t>
            </a:r>
          </a:p>
          <a:p>
            <a:pPr eaLnBrk="1" hangingPunct="1">
              <a:lnSpc>
                <a:spcPct val="90000"/>
              </a:lnSpc>
              <a:spcAft>
                <a:spcPts val="600"/>
              </a:spcAft>
            </a:pPr>
            <a:r>
              <a:rPr lang="en-US" sz="2800" dirty="0"/>
              <a:t>How to generate initial </a:t>
            </a:r>
            <a:r>
              <a:rPr lang="en-US" sz="2800" b="1" dirty="0">
                <a:solidFill>
                  <a:schemeClr val="hlink"/>
                </a:solidFill>
              </a:rPr>
              <a:t>random</a:t>
            </a:r>
            <a:r>
              <a:rPr lang="en-US" sz="2800" dirty="0"/>
              <a:t> values?</a:t>
            </a:r>
            <a:endParaRPr lang="en-US" sz="2800" dirty="0" smtClean="0"/>
          </a:p>
          <a:p>
            <a:pPr lvl="1" eaLnBrk="1" hangingPunct="1">
              <a:lnSpc>
                <a:spcPct val="90000"/>
              </a:lnSpc>
              <a:spcAft>
                <a:spcPts val="600"/>
              </a:spcAft>
            </a:pPr>
            <a:r>
              <a:rPr lang="en-US" sz="2400" dirty="0" smtClean="0"/>
              <a:t>Keys </a:t>
            </a:r>
            <a:r>
              <a:rPr lang="en-US" sz="2400" dirty="0"/>
              <a:t>(and, in some cases, seed values)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box(out)">
                                      <p:cBhvr>
                                        <p:cTn id="7" dur="500"/>
                                        <p:tgtEl>
                                          <p:spTgt spid="3072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07203">
                                            <p:txEl>
                                              <p:pRg st="1" end="1"/>
                                            </p:txEl>
                                          </p:spTgt>
                                        </p:tgtEl>
                                        <p:attrNameLst>
                                          <p:attrName>style.visibility</p:attrName>
                                        </p:attrNameLst>
                                      </p:cBhvr>
                                      <p:to>
                                        <p:strVal val="visible"/>
                                      </p:to>
                                    </p:set>
                                    <p:animEffect transition="in" filter="box(out)">
                                      <p:cBhvr>
                                        <p:cTn id="10" dur="500"/>
                                        <p:tgtEl>
                                          <p:spTgt spid="30720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07203">
                                            <p:txEl>
                                              <p:pRg st="2" end="2"/>
                                            </p:txEl>
                                          </p:spTgt>
                                        </p:tgtEl>
                                        <p:attrNameLst>
                                          <p:attrName>style.visibility</p:attrName>
                                        </p:attrNameLst>
                                      </p:cBhvr>
                                      <p:to>
                                        <p:strVal val="visible"/>
                                      </p:to>
                                    </p:set>
                                    <p:animEffect transition="in" filter="box(out)">
                                      <p:cBhvr>
                                        <p:cTn id="13" dur="500"/>
                                        <p:tgtEl>
                                          <p:spTgt spid="307203">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07203">
                                            <p:txEl>
                                              <p:pRg st="3" end="3"/>
                                            </p:txEl>
                                          </p:spTgt>
                                        </p:tgtEl>
                                        <p:attrNameLst>
                                          <p:attrName>style.visibility</p:attrName>
                                        </p:attrNameLst>
                                      </p:cBhvr>
                                      <p:to>
                                        <p:strVal val="visible"/>
                                      </p:to>
                                    </p:set>
                                    <p:animEffect transition="in" filter="box(out)">
                                      <p:cBhvr>
                                        <p:cTn id="18" dur="500"/>
                                        <p:tgtEl>
                                          <p:spTgt spid="307203">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307203">
                                            <p:txEl>
                                              <p:pRg st="4" end="4"/>
                                            </p:txEl>
                                          </p:spTgt>
                                        </p:tgtEl>
                                        <p:attrNameLst>
                                          <p:attrName>style.visibility</p:attrName>
                                        </p:attrNameLst>
                                      </p:cBhvr>
                                      <p:to>
                                        <p:strVal val="visible"/>
                                      </p:to>
                                    </p:set>
                                    <p:animEffect transition="in" filter="box(out)">
                                      <p:cBhvr>
                                        <p:cTn id="21" dur="500"/>
                                        <p:tgtEl>
                                          <p:spTgt spid="307203">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307203">
                                            <p:txEl>
                                              <p:pRg st="5" end="5"/>
                                            </p:txEl>
                                          </p:spTgt>
                                        </p:tgtEl>
                                        <p:attrNameLst>
                                          <p:attrName>style.visibility</p:attrName>
                                        </p:attrNameLst>
                                      </p:cBhvr>
                                      <p:to>
                                        <p:strVal val="visible"/>
                                      </p:to>
                                    </p:set>
                                    <p:animEffect transition="in" filter="box(out)">
                                      <p:cBhvr>
                                        <p:cTn id="24" dur="500"/>
                                        <p:tgtEl>
                                          <p:spTgt spid="307203">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307203">
                                            <p:txEl>
                                              <p:pRg st="6" end="6"/>
                                            </p:txEl>
                                          </p:spTgt>
                                        </p:tgtEl>
                                        <p:attrNameLst>
                                          <p:attrName>style.visibility</p:attrName>
                                        </p:attrNameLst>
                                      </p:cBhvr>
                                      <p:to>
                                        <p:strVal val="visible"/>
                                      </p:to>
                                    </p:set>
                                    <p:animEffect transition="in" filter="box(out)">
                                      <p:cBhvr>
                                        <p:cTn id="29" dur="500"/>
                                        <p:tgtEl>
                                          <p:spTgt spid="307203">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307203">
                                            <p:txEl>
                                              <p:pRg st="7" end="7"/>
                                            </p:txEl>
                                          </p:spTgt>
                                        </p:tgtEl>
                                        <p:attrNameLst>
                                          <p:attrName>style.visibility</p:attrName>
                                        </p:attrNameLst>
                                      </p:cBhvr>
                                      <p:to>
                                        <p:strVal val="visible"/>
                                      </p:to>
                                    </p:set>
                                    <p:animEffect transition="in" filter="box(out)">
                                      <p:cBhvr>
                                        <p:cTn id="32" dur="500"/>
                                        <p:tgtEl>
                                          <p:spTgt spid="307203">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0000657-9880-084A-BCA0-A376D3E114C9}" type="slidenum">
              <a:rPr lang="en-US" smtClean="0">
                <a:latin typeface="Times New Roman" charset="0"/>
              </a:rPr>
              <a:pPr/>
              <a:t>197</a:t>
            </a:fld>
            <a:endParaRPr lang="en-US" smtClean="0">
              <a:latin typeface="Times New Roman" charset="0"/>
            </a:endParaRPr>
          </a:p>
        </p:txBody>
      </p:sp>
      <p:sp>
        <p:nvSpPr>
          <p:cNvPr id="223235" name="Rectangle 2"/>
          <p:cNvSpPr>
            <a:spLocks noGrp="1" noChangeArrowheads="1"/>
          </p:cNvSpPr>
          <p:nvPr>
            <p:ph type="title"/>
          </p:nvPr>
        </p:nvSpPr>
        <p:spPr>
          <a:xfrm>
            <a:off x="685800" y="533400"/>
            <a:ext cx="7772400" cy="990600"/>
          </a:xfrm>
        </p:spPr>
        <p:txBody>
          <a:bodyPr/>
          <a:lstStyle/>
          <a:p>
            <a:pPr eaLnBrk="1" hangingPunct="1"/>
            <a:r>
              <a:rPr lang="en-US" dirty="0" smtClean="0"/>
              <a:t>What is Random?</a:t>
            </a:r>
            <a:endParaRPr lang="en-US" dirty="0"/>
          </a:p>
        </p:txBody>
      </p:sp>
      <p:sp>
        <p:nvSpPr>
          <p:cNvPr id="223236" name="Rectangle 3"/>
          <p:cNvSpPr>
            <a:spLocks noGrp="1" noChangeArrowheads="1"/>
          </p:cNvSpPr>
          <p:nvPr>
            <p:ph type="body" idx="1"/>
          </p:nvPr>
        </p:nvSpPr>
        <p:spPr>
          <a:xfrm>
            <a:off x="685800" y="1752600"/>
            <a:ext cx="7848600" cy="4267200"/>
          </a:xfrm>
        </p:spPr>
        <p:txBody>
          <a:bodyPr/>
          <a:lstStyle/>
          <a:p>
            <a:pPr eaLnBrk="1" hangingPunct="1">
              <a:lnSpc>
                <a:spcPct val="90000"/>
              </a:lnSpc>
              <a:spcAft>
                <a:spcPts val="600"/>
              </a:spcAft>
            </a:pPr>
            <a:r>
              <a:rPr lang="en-US" dirty="0"/>
              <a:t>True “</a:t>
            </a:r>
            <a:r>
              <a:rPr lang="en-US" dirty="0" smtClean="0"/>
              <a:t>random” is hard </a:t>
            </a:r>
            <a:r>
              <a:rPr lang="en-US" dirty="0"/>
              <a:t>to</a:t>
            </a:r>
            <a:r>
              <a:rPr lang="en-US" dirty="0" smtClean="0"/>
              <a:t> define</a:t>
            </a:r>
            <a:endParaRPr lang="en-US" dirty="0"/>
          </a:p>
          <a:p>
            <a:pPr eaLnBrk="1" hangingPunct="1">
              <a:lnSpc>
                <a:spcPct val="90000"/>
              </a:lnSpc>
              <a:spcAft>
                <a:spcPts val="600"/>
              </a:spcAft>
            </a:pPr>
            <a:r>
              <a:rPr lang="en-US" b="1" dirty="0">
                <a:solidFill>
                  <a:schemeClr val="hlink"/>
                </a:solidFill>
              </a:rPr>
              <a:t>Entropy</a:t>
            </a:r>
            <a:r>
              <a:rPr lang="en-US" dirty="0"/>
              <a:t> is a measure of randomness</a:t>
            </a:r>
          </a:p>
          <a:p>
            <a:pPr eaLnBrk="1" hangingPunct="1">
              <a:lnSpc>
                <a:spcPct val="90000"/>
              </a:lnSpc>
              <a:spcAft>
                <a:spcPts val="600"/>
              </a:spcAft>
            </a:pPr>
            <a:r>
              <a:rPr lang="en-US" dirty="0"/>
              <a:t>Good sources of “true” randomness</a:t>
            </a:r>
          </a:p>
          <a:p>
            <a:pPr lvl="1" eaLnBrk="1" hangingPunct="1">
              <a:lnSpc>
                <a:spcPct val="90000"/>
              </a:lnSpc>
              <a:spcAft>
                <a:spcPts val="600"/>
              </a:spcAft>
            </a:pPr>
            <a:r>
              <a:rPr lang="en-US" dirty="0"/>
              <a:t>Radioactive decay </a:t>
            </a:r>
            <a:r>
              <a:rPr lang="en-US" dirty="0" err="1">
                <a:sym typeface="Symbol" charset="2"/>
              </a:rPr>
              <a:t></a:t>
            </a:r>
            <a:r>
              <a:rPr lang="en-US" dirty="0" smtClean="0"/>
              <a:t> but, radioactive </a:t>
            </a:r>
            <a:r>
              <a:rPr lang="en-US" dirty="0"/>
              <a:t>computers are not too popular</a:t>
            </a:r>
          </a:p>
          <a:p>
            <a:pPr lvl="1" eaLnBrk="1" hangingPunct="1">
              <a:lnSpc>
                <a:spcPct val="90000"/>
              </a:lnSpc>
              <a:spcAft>
                <a:spcPts val="600"/>
              </a:spcAft>
            </a:pPr>
            <a:r>
              <a:rPr lang="en-US" dirty="0"/>
              <a:t>Hardware devices </a:t>
            </a:r>
            <a:r>
              <a:rPr lang="en-US" dirty="0" err="1">
                <a:sym typeface="Symbol" charset="2"/>
              </a:rPr>
              <a:t></a:t>
            </a:r>
            <a:r>
              <a:rPr lang="en-US" dirty="0"/>
              <a:t> many good ones on the market</a:t>
            </a:r>
          </a:p>
          <a:p>
            <a:pPr lvl="1" eaLnBrk="1" hangingPunct="1">
              <a:lnSpc>
                <a:spcPct val="90000"/>
              </a:lnSpc>
              <a:spcAft>
                <a:spcPts val="600"/>
              </a:spcAft>
            </a:pPr>
            <a:r>
              <a:rPr lang="en-US" dirty="0">
                <a:hlinkClick r:id="rId2"/>
              </a:rPr>
              <a:t>Lava lamp</a:t>
            </a:r>
            <a:r>
              <a:rPr lang="en-US" dirty="0"/>
              <a:t> </a:t>
            </a:r>
            <a:r>
              <a:rPr lang="en-US" dirty="0" err="1">
                <a:sym typeface="Symbol" charset="2"/>
              </a:rPr>
              <a:t></a:t>
            </a:r>
            <a:r>
              <a:rPr lang="en-US" dirty="0"/>
              <a:t> relies on chaotic behavior</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ED5907E-DB8A-8E4D-A246-D4B05DC72A45}" type="slidenum">
              <a:rPr lang="en-US" smtClean="0">
                <a:latin typeface="Times New Roman" charset="0"/>
              </a:rPr>
              <a:pPr/>
              <a:t>198</a:t>
            </a:fld>
            <a:endParaRPr lang="en-US" smtClean="0">
              <a:latin typeface="Times New Roman" charset="0"/>
            </a:endParaRPr>
          </a:p>
        </p:txBody>
      </p:sp>
      <p:sp>
        <p:nvSpPr>
          <p:cNvPr id="224259" name="Rectangle 2"/>
          <p:cNvSpPr>
            <a:spLocks noGrp="1" noChangeArrowheads="1"/>
          </p:cNvSpPr>
          <p:nvPr>
            <p:ph type="title"/>
          </p:nvPr>
        </p:nvSpPr>
        <p:spPr>
          <a:xfrm>
            <a:off x="685800" y="304800"/>
            <a:ext cx="7772400" cy="990600"/>
          </a:xfrm>
        </p:spPr>
        <p:txBody>
          <a:bodyPr/>
          <a:lstStyle/>
          <a:p>
            <a:pPr eaLnBrk="1" hangingPunct="1"/>
            <a:r>
              <a:rPr lang="en-US"/>
              <a:t>Randomness</a:t>
            </a:r>
          </a:p>
        </p:txBody>
      </p:sp>
      <p:sp>
        <p:nvSpPr>
          <p:cNvPr id="309251" name="Rectangle 3"/>
          <p:cNvSpPr>
            <a:spLocks noGrp="1" noChangeArrowheads="1"/>
          </p:cNvSpPr>
          <p:nvPr>
            <p:ph type="body" idx="1"/>
          </p:nvPr>
        </p:nvSpPr>
        <p:spPr>
          <a:xfrm>
            <a:off x="685800" y="1371600"/>
            <a:ext cx="8001000" cy="4724400"/>
          </a:xfrm>
        </p:spPr>
        <p:txBody>
          <a:bodyPr/>
          <a:lstStyle/>
          <a:p>
            <a:pPr eaLnBrk="1" hangingPunct="1">
              <a:lnSpc>
                <a:spcPct val="90000"/>
              </a:lnSpc>
              <a:spcAft>
                <a:spcPts val="600"/>
              </a:spcAft>
            </a:pPr>
            <a:r>
              <a:rPr lang="en-US" sz="2800" dirty="0"/>
              <a:t>Sources of randomness</a:t>
            </a:r>
            <a:r>
              <a:rPr lang="en-US" sz="2800" dirty="0" smtClean="0"/>
              <a:t> via software</a:t>
            </a:r>
          </a:p>
          <a:p>
            <a:pPr lvl="1" eaLnBrk="1" hangingPunct="1">
              <a:lnSpc>
                <a:spcPct val="90000"/>
              </a:lnSpc>
              <a:spcAft>
                <a:spcPts val="600"/>
              </a:spcAft>
            </a:pPr>
            <a:r>
              <a:rPr lang="en-US" sz="2400" dirty="0"/>
              <a:t>Software is</a:t>
            </a:r>
            <a:r>
              <a:rPr lang="en-US" sz="2400" dirty="0" smtClean="0"/>
              <a:t> supposed to be </a:t>
            </a:r>
            <a:r>
              <a:rPr lang="en-US" sz="2400" dirty="0"/>
              <a:t>deterministic</a:t>
            </a:r>
          </a:p>
          <a:p>
            <a:pPr lvl="1" eaLnBrk="1" hangingPunct="1">
              <a:lnSpc>
                <a:spcPct val="90000"/>
              </a:lnSpc>
              <a:spcAft>
                <a:spcPts val="600"/>
              </a:spcAft>
            </a:pPr>
            <a:r>
              <a:rPr lang="en-US" sz="2400" dirty="0" smtClean="0"/>
              <a:t>So, </a:t>
            </a:r>
            <a:r>
              <a:rPr lang="en-US" sz="2400" dirty="0"/>
              <a:t>must rely on external “random” events</a:t>
            </a:r>
          </a:p>
          <a:p>
            <a:pPr lvl="1" eaLnBrk="1" hangingPunct="1">
              <a:lnSpc>
                <a:spcPct val="90000"/>
              </a:lnSpc>
              <a:spcAft>
                <a:spcPts val="600"/>
              </a:spcAft>
            </a:pPr>
            <a:r>
              <a:rPr lang="en-US" sz="2400" dirty="0"/>
              <a:t>Mouse movements, keyboard dynamics, network activity, etc., etc.</a:t>
            </a:r>
          </a:p>
          <a:p>
            <a:pPr eaLnBrk="1" hangingPunct="1">
              <a:lnSpc>
                <a:spcPct val="90000"/>
              </a:lnSpc>
              <a:spcAft>
                <a:spcPts val="600"/>
              </a:spcAft>
            </a:pPr>
            <a:r>
              <a:rPr lang="en-US" sz="2800" dirty="0"/>
              <a:t>Can get </a:t>
            </a:r>
            <a:r>
              <a:rPr lang="en-US" sz="2800" b="1" dirty="0">
                <a:solidFill>
                  <a:schemeClr val="hlink"/>
                </a:solidFill>
              </a:rPr>
              <a:t>quality</a:t>
            </a:r>
            <a:r>
              <a:rPr lang="en-US" sz="2800" dirty="0"/>
              <a:t> random </a:t>
            </a:r>
            <a:r>
              <a:rPr lang="en-US" sz="2800" dirty="0" smtClean="0"/>
              <a:t>bits by such methods</a:t>
            </a:r>
          </a:p>
          <a:p>
            <a:pPr eaLnBrk="1" hangingPunct="1">
              <a:lnSpc>
                <a:spcPct val="90000"/>
              </a:lnSpc>
              <a:spcAft>
                <a:spcPts val="600"/>
              </a:spcAft>
            </a:pPr>
            <a:r>
              <a:rPr lang="en-US" sz="2800" dirty="0"/>
              <a:t>But </a:t>
            </a:r>
            <a:r>
              <a:rPr lang="en-US" sz="2800" b="1" dirty="0">
                <a:solidFill>
                  <a:schemeClr val="hlink"/>
                </a:solidFill>
              </a:rPr>
              <a:t>quantity</a:t>
            </a:r>
            <a:r>
              <a:rPr lang="en-US" sz="2800" dirty="0"/>
              <a:t> </a:t>
            </a:r>
            <a:r>
              <a:rPr lang="en-US" sz="2800" dirty="0" smtClean="0"/>
              <a:t>of </a:t>
            </a:r>
            <a:r>
              <a:rPr lang="en-US" sz="2800" dirty="0"/>
              <a:t>bits is very limited</a:t>
            </a:r>
          </a:p>
          <a:p>
            <a:pPr eaLnBrk="1" hangingPunct="1">
              <a:lnSpc>
                <a:spcPct val="90000"/>
              </a:lnSpc>
              <a:spcAft>
                <a:spcPts val="600"/>
              </a:spcAft>
            </a:pPr>
            <a:r>
              <a:rPr lang="en-US" sz="2800" dirty="0"/>
              <a:t>Bottom line: “The use of pseudo-random processes to generate secret quantities can result in pseudo-security”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box(out)">
                                      <p:cBhvr>
                                        <p:cTn id="7" dur="500"/>
                                        <p:tgtEl>
                                          <p:spTgt spid="3092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09251">
                                            <p:txEl>
                                              <p:pRg st="1" end="1"/>
                                            </p:txEl>
                                          </p:spTgt>
                                        </p:tgtEl>
                                        <p:attrNameLst>
                                          <p:attrName>style.visibility</p:attrName>
                                        </p:attrNameLst>
                                      </p:cBhvr>
                                      <p:to>
                                        <p:strVal val="visible"/>
                                      </p:to>
                                    </p:set>
                                    <p:animEffect transition="in" filter="box(out)">
                                      <p:cBhvr>
                                        <p:cTn id="10" dur="500"/>
                                        <p:tgtEl>
                                          <p:spTgt spid="30925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09251">
                                            <p:txEl>
                                              <p:pRg st="2" end="2"/>
                                            </p:txEl>
                                          </p:spTgt>
                                        </p:tgtEl>
                                        <p:attrNameLst>
                                          <p:attrName>style.visibility</p:attrName>
                                        </p:attrNameLst>
                                      </p:cBhvr>
                                      <p:to>
                                        <p:strVal val="visible"/>
                                      </p:to>
                                    </p:set>
                                    <p:animEffect transition="in" filter="box(out)">
                                      <p:cBhvr>
                                        <p:cTn id="13" dur="500"/>
                                        <p:tgtEl>
                                          <p:spTgt spid="309251">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09251">
                                            <p:txEl>
                                              <p:pRg st="3" end="3"/>
                                            </p:txEl>
                                          </p:spTgt>
                                        </p:tgtEl>
                                        <p:attrNameLst>
                                          <p:attrName>style.visibility</p:attrName>
                                        </p:attrNameLst>
                                      </p:cBhvr>
                                      <p:to>
                                        <p:strVal val="visible"/>
                                      </p:to>
                                    </p:set>
                                    <p:animEffect transition="in" filter="box(out)">
                                      <p:cBhvr>
                                        <p:cTn id="16" dur="500"/>
                                        <p:tgtEl>
                                          <p:spTgt spid="309251">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09251">
                                            <p:txEl>
                                              <p:pRg st="4" end="4"/>
                                            </p:txEl>
                                          </p:spTgt>
                                        </p:tgtEl>
                                        <p:attrNameLst>
                                          <p:attrName>style.visibility</p:attrName>
                                        </p:attrNameLst>
                                      </p:cBhvr>
                                      <p:to>
                                        <p:strVal val="visible"/>
                                      </p:to>
                                    </p:set>
                                    <p:animEffect transition="in" filter="box(out)">
                                      <p:cBhvr>
                                        <p:cTn id="21" dur="500"/>
                                        <p:tgtEl>
                                          <p:spTgt spid="309251">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09251">
                                            <p:txEl>
                                              <p:pRg st="5" end="5"/>
                                            </p:txEl>
                                          </p:spTgt>
                                        </p:tgtEl>
                                        <p:attrNameLst>
                                          <p:attrName>style.visibility</p:attrName>
                                        </p:attrNameLst>
                                      </p:cBhvr>
                                      <p:to>
                                        <p:strVal val="visible"/>
                                      </p:to>
                                    </p:set>
                                    <p:animEffect transition="in" filter="box(out)">
                                      <p:cBhvr>
                                        <p:cTn id="26" dur="500"/>
                                        <p:tgtEl>
                                          <p:spTgt spid="309251">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09251">
                                            <p:txEl>
                                              <p:pRg st="6" end="6"/>
                                            </p:txEl>
                                          </p:spTgt>
                                        </p:tgtEl>
                                        <p:attrNameLst>
                                          <p:attrName>style.visibility</p:attrName>
                                        </p:attrNameLst>
                                      </p:cBhvr>
                                      <p:to>
                                        <p:strVal val="visible"/>
                                      </p:to>
                                    </p:set>
                                    <p:animEffect transition="in" filter="box(out)">
                                      <p:cBhvr>
                                        <p:cTn id="31" dur="500"/>
                                        <p:tgtEl>
                                          <p:spTgt spid="309251">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4C88D18-7142-6A4E-AD73-552AF1CBBB7B}" type="slidenum">
              <a:rPr lang="en-US" smtClean="0">
                <a:latin typeface="Times New Roman" charset="0"/>
              </a:rPr>
              <a:pPr/>
              <a:t>199</a:t>
            </a:fld>
            <a:endParaRPr lang="en-US" smtClean="0">
              <a:latin typeface="Times New Roman" charset="0"/>
            </a:endParaRPr>
          </a:p>
        </p:txBody>
      </p:sp>
      <p:sp>
        <p:nvSpPr>
          <p:cNvPr id="225283" name="Rectangle 2"/>
          <p:cNvSpPr>
            <a:spLocks noGrp="1" noChangeArrowheads="1"/>
          </p:cNvSpPr>
          <p:nvPr>
            <p:ph type="title"/>
          </p:nvPr>
        </p:nvSpPr>
        <p:spPr>
          <a:xfrm>
            <a:off x="685800" y="1752600"/>
            <a:ext cx="7772400" cy="1143000"/>
          </a:xfrm>
        </p:spPr>
        <p:txBody>
          <a:bodyPr/>
          <a:lstStyle/>
          <a:p>
            <a:pPr eaLnBrk="1" hangingPunct="1"/>
            <a:r>
              <a:rPr lang="en-US"/>
              <a:t>Information Hiding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1143000"/>
          </a:xfrm>
        </p:spPr>
        <p:txBody>
          <a:bodyPr/>
          <a:lstStyle/>
          <a:p>
            <a:r>
              <a:rPr lang="en-US" smtClean="0"/>
              <a:t>Chapter 2: Crypto Basics</a:t>
            </a:r>
          </a:p>
        </p:txBody>
      </p:sp>
      <p:sp>
        <p:nvSpPr>
          <p:cNvPr id="15363" name="Content Placeholder 2"/>
          <p:cNvSpPr>
            <a:spLocks noGrp="1"/>
          </p:cNvSpPr>
          <p:nvPr>
            <p:ph idx="1"/>
          </p:nvPr>
        </p:nvSpPr>
        <p:spPr>
          <a:xfrm>
            <a:off x="304800" y="1524000"/>
            <a:ext cx="8458200" cy="4495800"/>
          </a:xfrm>
        </p:spPr>
        <p:txBody>
          <a:bodyPr/>
          <a:lstStyle/>
          <a:p>
            <a:pPr algn="r">
              <a:buFont typeface="Wingdings" charset="2"/>
              <a:buNone/>
            </a:pPr>
            <a:r>
              <a:rPr lang="en-US" sz="2000" dirty="0" smtClean="0">
                <a:latin typeface="American Typewriter" charset="0"/>
                <a:ea typeface="American Typewriter" charset="0"/>
                <a:cs typeface="American Typewriter" charset="0"/>
              </a:rPr>
              <a:t>MXDXBVTZWVMXNSPBQXLIMSCCSGXSCJXBOVQXCJZMOJZCVC</a:t>
            </a:r>
          </a:p>
          <a:p>
            <a:pPr algn="r">
              <a:buFont typeface="Wingdings" charset="2"/>
              <a:buNone/>
            </a:pPr>
            <a:r>
              <a:rPr lang="en-US" sz="2000" dirty="0" smtClean="0">
                <a:latin typeface="American Typewriter" charset="0"/>
                <a:ea typeface="American Typewriter" charset="0"/>
                <a:cs typeface="American Typewriter" charset="0"/>
              </a:rPr>
              <a:t>TVWJCZAAXZBCSSCJXBQCJZCOJZCNSPOXBXSBTVWJC</a:t>
            </a:r>
          </a:p>
          <a:p>
            <a:pPr algn="r">
              <a:buFont typeface="Wingdings" charset="2"/>
              <a:buNone/>
            </a:pPr>
            <a:r>
              <a:rPr lang="en-US" sz="2000" dirty="0" smtClean="0">
                <a:latin typeface="American Typewriter" charset="0"/>
                <a:ea typeface="American Typewriter" charset="0"/>
                <a:cs typeface="American Typewriter" charset="0"/>
              </a:rPr>
              <a:t>JZDXGXXMOZQMSCSCJXBOVQXCJZMOJZCNSPJZHGXXMOSPLH</a:t>
            </a:r>
          </a:p>
          <a:p>
            <a:pPr algn="r">
              <a:buFont typeface="Wingdings" charset="2"/>
              <a:buNone/>
            </a:pPr>
            <a:r>
              <a:rPr lang="en-US" sz="2000" dirty="0" smtClean="0">
                <a:latin typeface="American Typewriter" charset="0"/>
                <a:ea typeface="American Typewriter" charset="0"/>
                <a:cs typeface="American Typewriter" charset="0"/>
              </a:rPr>
              <a:t>JZDXZAAXZBXHCSCJXTCSGXSCJXBOVQX</a:t>
            </a:r>
          </a:p>
          <a:p>
            <a:pPr algn="r">
              <a:buFont typeface="Wingdings" charset="2"/>
              <a:buNone/>
            </a:pPr>
            <a:r>
              <a:rPr lang="en-US" sz="2000" dirty="0" smtClean="0"/>
              <a:t>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rPr>
              <a:t> plaintext from Lewis Carroll, </a:t>
            </a:r>
            <a:r>
              <a:rPr lang="en-US" sz="2400" i="1" dirty="0" smtClean="0">
                <a:latin typeface="Times New Roman" charset="0"/>
                <a:ea typeface="Times New Roman" charset="0"/>
                <a:cs typeface="Times New Roman" charset="0"/>
              </a:rPr>
              <a:t>Alice in Wonderland</a:t>
            </a:r>
            <a:endParaRPr lang="en-US" sz="2000" i="1" dirty="0" smtClean="0">
              <a:latin typeface="Times New Roman" charset="0"/>
              <a:ea typeface="Times New Roman" charset="0"/>
              <a:cs typeface="Times New Roman" charset="0"/>
            </a:endParaRPr>
          </a:p>
          <a:p>
            <a:pPr algn="r">
              <a:buFont typeface="Wingdings" charset="2"/>
              <a:buNone/>
            </a:pPr>
            <a:endParaRPr lang="en-US" sz="2000" dirty="0" smtClean="0"/>
          </a:p>
          <a:p>
            <a:pPr algn="r">
              <a:buFont typeface="Wingdings" charset="2"/>
              <a:buNone/>
            </a:pPr>
            <a:r>
              <a:rPr lang="en-US" sz="2400" dirty="0" smtClean="0">
                <a:latin typeface="Times New Roman" charset="0"/>
                <a:ea typeface="Times New Roman" charset="0"/>
                <a:cs typeface="Times New Roman" charset="0"/>
              </a:rPr>
              <a:t>The solution is by no means so difficult as you might</a:t>
            </a:r>
          </a:p>
          <a:p>
            <a:pPr algn="r">
              <a:buFont typeface="Wingdings" charset="2"/>
              <a:buNone/>
            </a:pPr>
            <a:r>
              <a:rPr lang="en-US" sz="2400" dirty="0" smtClean="0">
                <a:latin typeface="Times New Roman" charset="0"/>
                <a:ea typeface="Times New Roman" charset="0"/>
                <a:cs typeface="Times New Roman" charset="0"/>
              </a:rPr>
              <a:t>be led to imagine from the first hasty inspection of the characters.</a:t>
            </a:r>
          </a:p>
          <a:p>
            <a:pPr algn="r">
              <a:buFont typeface="Wingdings" charset="2"/>
              <a:buNone/>
            </a:pPr>
            <a:r>
              <a:rPr lang="en-US" sz="2400" dirty="0" smtClean="0">
                <a:latin typeface="Times New Roman" charset="0"/>
                <a:ea typeface="Times New Roman" charset="0"/>
                <a:cs typeface="Times New Roman" charset="0"/>
              </a:rPr>
              <a:t>These characters, as any one might readily guess,</a:t>
            </a:r>
          </a:p>
          <a:p>
            <a:pPr algn="r">
              <a:buFont typeface="Wingdings" charset="2"/>
              <a:buNone/>
            </a:pPr>
            <a:r>
              <a:rPr lang="en-US" sz="2400" dirty="0" smtClean="0">
                <a:latin typeface="Times New Roman" charset="0"/>
                <a:ea typeface="Times New Roman" charset="0"/>
                <a:cs typeface="Times New Roman" charset="0"/>
              </a:rPr>
              <a:t>form a cipher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sym typeface="Symbol" charset="2"/>
              </a:rPr>
              <a:t> </a:t>
            </a:r>
            <a:r>
              <a:rPr lang="en-US" sz="2400" dirty="0" smtClean="0">
                <a:latin typeface="Times New Roman" charset="0"/>
                <a:ea typeface="Times New Roman" charset="0"/>
                <a:cs typeface="Times New Roman" charset="0"/>
              </a:rPr>
              <a:t>that is to say, they convey a meaning…</a:t>
            </a:r>
          </a:p>
          <a:p>
            <a:pPr algn="r">
              <a:buFont typeface="Wingdings" charset="2"/>
              <a:buNone/>
            </a:pPr>
            <a:r>
              <a:rPr lang="en-US" sz="2400" dirty="0" smtClean="0"/>
              <a:t>	</a:t>
            </a: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rPr>
              <a:t> Edgar Allan Poe, </a:t>
            </a:r>
            <a:r>
              <a:rPr lang="en-US" sz="2400" i="1" dirty="0" smtClean="0">
                <a:latin typeface="Times New Roman" charset="0"/>
                <a:ea typeface="Times New Roman" charset="0"/>
                <a:cs typeface="Times New Roman" charset="0"/>
              </a:rPr>
              <a:t>The Gold Bug</a:t>
            </a:r>
          </a:p>
        </p:txBody>
      </p:sp>
      <p:sp>
        <p:nvSpPr>
          <p:cNvPr id="1536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01ED786-E32A-BB44-BB08-3562EF6406C3}" type="slidenum">
              <a:rPr lang="en-US" smtClean="0">
                <a:latin typeface="Times New Roman" charset="0"/>
              </a:rPr>
              <a:pPr/>
              <a:t>2</a:t>
            </a:fld>
            <a:endParaRPr lang="en-US" smtClean="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761833C-3C83-1047-A589-7D2AA2D8D7A4}" type="slidenum">
              <a:rPr lang="en-US" smtClean="0">
                <a:latin typeface="Times New Roman" charset="0"/>
              </a:rPr>
              <a:pPr/>
              <a:t>20</a:t>
            </a:fld>
            <a:endParaRPr lang="en-US" smtClean="0">
              <a:latin typeface="Times New Roman" charset="0"/>
            </a:endParaRPr>
          </a:p>
        </p:txBody>
      </p:sp>
      <p:sp>
        <p:nvSpPr>
          <p:cNvPr id="31747"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Decryption</a:t>
            </a:r>
          </a:p>
        </p:txBody>
      </p:sp>
      <p:sp>
        <p:nvSpPr>
          <p:cNvPr id="31748" name="Rectangle 3"/>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1749" name="Rectangle 4"/>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517125" name="Group 5"/>
          <p:cNvGraphicFramePr>
            <a:graphicFrameLocks noGrp="1"/>
          </p:cNvGraphicFramePr>
          <p:nvPr/>
        </p:nvGraphicFramePr>
        <p:xfrm>
          <a:off x="2057400" y="32004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517168" name="Group 48"/>
          <p:cNvGraphicFramePr>
            <a:graphicFrameLocks noGrp="1"/>
          </p:cNvGraphicFramePr>
          <p:nvPr/>
        </p:nvGraphicFramePr>
        <p:xfrm>
          <a:off x="2057400" y="418147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1802" name="Rectangle 101"/>
          <p:cNvSpPr>
            <a:spLocks noChangeArrowheads="1"/>
          </p:cNvSpPr>
          <p:nvPr/>
        </p:nvSpPr>
        <p:spPr bwMode="auto">
          <a:xfrm>
            <a:off x="2089150" y="2530475"/>
            <a:ext cx="6078538"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Decryption:</a:t>
            </a:r>
            <a:r>
              <a:rPr lang="en-US">
                <a:solidFill>
                  <a:srgbClr val="FF0000"/>
                </a:solidFill>
              </a:rPr>
              <a:t> Ciphertext </a:t>
            </a:r>
            <a:r>
              <a:rPr lang="en-US">
                <a:solidFill>
                  <a:srgbClr val="FF0000"/>
                </a:solidFill>
                <a:sym typeface="Symbol" charset="2"/>
              </a:rPr>
              <a:t> Key = Plaintext</a:t>
            </a:r>
            <a:endParaRPr lang="en-US">
              <a:sym typeface="Symbol" charset="2"/>
            </a:endParaRPr>
          </a:p>
        </p:txBody>
      </p:sp>
      <p:sp>
        <p:nvSpPr>
          <p:cNvPr id="31803" name="Line 102"/>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Rectangle 103"/>
          <p:cNvSpPr>
            <a:spLocks noChangeArrowheads="1"/>
          </p:cNvSpPr>
          <p:nvPr/>
        </p:nvSpPr>
        <p:spPr bwMode="auto">
          <a:xfrm>
            <a:off x="152400" y="37401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1805" name="Rectangle 104"/>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1806" name="Rectangle 105"/>
          <p:cNvSpPr>
            <a:spLocks noChangeArrowheads="1"/>
          </p:cNvSpPr>
          <p:nvPr/>
        </p:nvSpPr>
        <p:spPr bwMode="auto">
          <a:xfrm>
            <a:off x="428625" y="47307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B798413-3F78-0C4C-945B-3C2FFB61A062}" type="slidenum">
              <a:rPr lang="en-US" smtClean="0">
                <a:latin typeface="Times New Roman" charset="0"/>
              </a:rPr>
              <a:pPr/>
              <a:t>200</a:t>
            </a:fld>
            <a:endParaRPr lang="en-US" smtClean="0">
              <a:latin typeface="Times New Roman" charset="0"/>
            </a:endParaRPr>
          </a:p>
        </p:txBody>
      </p:sp>
      <p:sp>
        <p:nvSpPr>
          <p:cNvPr id="226307" name="Rectangle 2"/>
          <p:cNvSpPr>
            <a:spLocks noGrp="1" noChangeArrowheads="1"/>
          </p:cNvSpPr>
          <p:nvPr>
            <p:ph type="title"/>
          </p:nvPr>
        </p:nvSpPr>
        <p:spPr/>
        <p:txBody>
          <a:bodyPr/>
          <a:lstStyle/>
          <a:p>
            <a:pPr eaLnBrk="1" hangingPunct="1"/>
            <a:r>
              <a:rPr lang="en-US"/>
              <a:t>Information Hiding</a:t>
            </a:r>
          </a:p>
        </p:txBody>
      </p:sp>
      <p:sp>
        <p:nvSpPr>
          <p:cNvPr id="226308" name="Rectangle 3"/>
          <p:cNvSpPr>
            <a:spLocks noGrp="1" noChangeArrowheads="1"/>
          </p:cNvSpPr>
          <p:nvPr>
            <p:ph type="body" idx="1"/>
          </p:nvPr>
        </p:nvSpPr>
        <p:spPr/>
        <p:txBody>
          <a:bodyPr/>
          <a:lstStyle/>
          <a:p>
            <a:pPr eaLnBrk="1" hangingPunct="1">
              <a:spcAft>
                <a:spcPts val="600"/>
              </a:spcAft>
            </a:pPr>
            <a:r>
              <a:rPr lang="en-US" dirty="0"/>
              <a:t>Digital Watermarks</a:t>
            </a:r>
          </a:p>
          <a:p>
            <a:pPr lvl="1" eaLnBrk="1" hangingPunct="1">
              <a:spcAft>
                <a:spcPts val="600"/>
              </a:spcAft>
            </a:pPr>
            <a:r>
              <a:rPr lang="en-US" dirty="0"/>
              <a:t>Example: Add “invisible” </a:t>
            </a:r>
            <a:r>
              <a:rPr lang="en-US" dirty="0" smtClean="0"/>
              <a:t>info </a:t>
            </a:r>
            <a:r>
              <a:rPr lang="en-US" dirty="0"/>
              <a:t>to data</a:t>
            </a:r>
          </a:p>
          <a:p>
            <a:pPr lvl="1" eaLnBrk="1" hangingPunct="1">
              <a:spcAft>
                <a:spcPts val="600"/>
              </a:spcAft>
            </a:pPr>
            <a:r>
              <a:rPr lang="en-US" dirty="0"/>
              <a:t>Defense against </a:t>
            </a:r>
            <a:r>
              <a:rPr lang="en-US" dirty="0" smtClean="0"/>
              <a:t>music/software </a:t>
            </a:r>
            <a:r>
              <a:rPr lang="en-US" dirty="0"/>
              <a:t>piracy</a:t>
            </a:r>
          </a:p>
          <a:p>
            <a:pPr eaLnBrk="1" hangingPunct="1">
              <a:spcAft>
                <a:spcPts val="600"/>
              </a:spcAft>
            </a:pPr>
            <a:r>
              <a:rPr lang="en-US" dirty="0" err="1"/>
              <a:t>Steganography</a:t>
            </a:r>
            <a:endParaRPr lang="en-US" dirty="0"/>
          </a:p>
          <a:p>
            <a:pPr lvl="1" eaLnBrk="1" hangingPunct="1">
              <a:spcAft>
                <a:spcPts val="600"/>
              </a:spcAft>
            </a:pPr>
            <a:r>
              <a:rPr lang="en-US" dirty="0"/>
              <a:t>“Secret” communication channel</a:t>
            </a:r>
          </a:p>
          <a:p>
            <a:pPr lvl="1" eaLnBrk="1" hangingPunct="1">
              <a:spcAft>
                <a:spcPts val="600"/>
              </a:spcAft>
            </a:pPr>
            <a:r>
              <a:rPr lang="en-US" dirty="0"/>
              <a:t>Similar to a </a:t>
            </a:r>
            <a:r>
              <a:rPr lang="en-US" b="1" dirty="0">
                <a:solidFill>
                  <a:schemeClr val="hlink"/>
                </a:solidFill>
              </a:rPr>
              <a:t>covert channel</a:t>
            </a:r>
            <a:r>
              <a:rPr lang="en-US" dirty="0"/>
              <a:t> (</a:t>
            </a:r>
            <a:r>
              <a:rPr lang="en-US" dirty="0" smtClean="0"/>
              <a:t>more later</a:t>
            </a:r>
            <a:r>
              <a:rPr lang="en-US" dirty="0"/>
              <a:t>)</a:t>
            </a:r>
          </a:p>
          <a:p>
            <a:pPr lvl="1" eaLnBrk="1" hangingPunct="1">
              <a:spcAft>
                <a:spcPts val="600"/>
              </a:spcAft>
            </a:pPr>
            <a:r>
              <a:rPr lang="en-US" dirty="0"/>
              <a:t>Example: Hide data in</a:t>
            </a:r>
            <a:r>
              <a:rPr lang="en-US" dirty="0" smtClean="0"/>
              <a:t> an image </a:t>
            </a:r>
            <a:r>
              <a:rPr lang="en-US" dirty="0"/>
              <a:t>file</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F20D69C-3DD5-9B42-ACB1-4979ADA46823}" type="slidenum">
              <a:rPr lang="en-US" smtClean="0">
                <a:latin typeface="Times New Roman" charset="0"/>
              </a:rPr>
              <a:pPr/>
              <a:t>201</a:t>
            </a:fld>
            <a:endParaRPr lang="en-US" smtClean="0">
              <a:latin typeface="Times New Roman" charset="0"/>
            </a:endParaRPr>
          </a:p>
        </p:txBody>
      </p:sp>
      <p:sp>
        <p:nvSpPr>
          <p:cNvPr id="227331" name="Rectangle 2"/>
          <p:cNvSpPr>
            <a:spLocks noGrp="1" noChangeArrowheads="1"/>
          </p:cNvSpPr>
          <p:nvPr>
            <p:ph type="title"/>
          </p:nvPr>
        </p:nvSpPr>
        <p:spPr/>
        <p:txBody>
          <a:bodyPr/>
          <a:lstStyle/>
          <a:p>
            <a:pPr eaLnBrk="1" hangingPunct="1"/>
            <a:r>
              <a:rPr lang="en-US"/>
              <a:t>Watermark</a:t>
            </a:r>
          </a:p>
        </p:txBody>
      </p:sp>
      <p:sp>
        <p:nvSpPr>
          <p:cNvPr id="227332" name="Rectangle 3"/>
          <p:cNvSpPr>
            <a:spLocks noGrp="1" noChangeArrowheads="1"/>
          </p:cNvSpPr>
          <p:nvPr>
            <p:ph type="body" idx="1"/>
          </p:nvPr>
        </p:nvSpPr>
        <p:spPr>
          <a:xfrm>
            <a:off x="685800" y="1752600"/>
            <a:ext cx="7924800" cy="4267200"/>
          </a:xfrm>
        </p:spPr>
        <p:txBody>
          <a:bodyPr/>
          <a:lstStyle/>
          <a:p>
            <a:pPr eaLnBrk="1" hangingPunct="1">
              <a:spcAft>
                <a:spcPts val="600"/>
              </a:spcAft>
            </a:pPr>
            <a:r>
              <a:rPr lang="en-US" dirty="0"/>
              <a:t>Add a “mark” to data</a:t>
            </a:r>
            <a:endParaRPr lang="en-US" sz="3600" dirty="0" smtClean="0"/>
          </a:p>
          <a:p>
            <a:pPr eaLnBrk="1" hangingPunct="1">
              <a:spcAft>
                <a:spcPts val="600"/>
              </a:spcAft>
            </a:pPr>
            <a:r>
              <a:rPr lang="en-US" dirty="0" smtClean="0"/>
              <a:t>Visibility (or not) of </a:t>
            </a:r>
            <a:r>
              <a:rPr lang="en-US" dirty="0"/>
              <a:t>watermarks</a:t>
            </a:r>
          </a:p>
          <a:p>
            <a:pPr lvl="1" eaLnBrk="1" hangingPunct="1">
              <a:spcAft>
                <a:spcPts val="600"/>
              </a:spcAft>
            </a:pPr>
            <a:r>
              <a:rPr lang="en-US" dirty="0"/>
              <a:t>Invisible </a:t>
            </a:r>
            <a:r>
              <a:rPr lang="en-US" dirty="0" err="1">
                <a:sym typeface="Symbol" charset="2"/>
              </a:rPr>
              <a:t></a:t>
            </a:r>
            <a:r>
              <a:rPr lang="en-US" dirty="0"/>
              <a:t> Watermark is not obvious</a:t>
            </a:r>
          </a:p>
          <a:p>
            <a:pPr lvl="1" eaLnBrk="1" hangingPunct="1">
              <a:spcAft>
                <a:spcPts val="600"/>
              </a:spcAft>
            </a:pPr>
            <a:r>
              <a:rPr lang="en-US" dirty="0"/>
              <a:t>Visible </a:t>
            </a:r>
            <a:r>
              <a:rPr lang="en-US" dirty="0" err="1">
                <a:sym typeface="Symbol" charset="2"/>
              </a:rPr>
              <a:t></a:t>
            </a:r>
            <a:r>
              <a:rPr lang="en-US" dirty="0"/>
              <a:t> Such as </a:t>
            </a:r>
            <a:r>
              <a:rPr lang="en-US" b="1" dirty="0">
                <a:latin typeface="Times-Roman" charset="0"/>
              </a:rPr>
              <a:t>TOP </a:t>
            </a:r>
            <a:r>
              <a:rPr lang="en-US" b="1" dirty="0" smtClean="0">
                <a:latin typeface="Times-Roman" charset="0"/>
              </a:rPr>
              <a:t>SECRET</a:t>
            </a:r>
          </a:p>
          <a:p>
            <a:pPr eaLnBrk="1" hangingPunct="1">
              <a:spcAft>
                <a:spcPts val="600"/>
              </a:spcAft>
            </a:pPr>
            <a:r>
              <a:rPr lang="en-US" dirty="0" smtClean="0"/>
              <a:t>Strength (or not) of watermarks</a:t>
            </a:r>
          </a:p>
          <a:p>
            <a:pPr lvl="1" eaLnBrk="1" hangingPunct="1">
              <a:spcAft>
                <a:spcPts val="600"/>
              </a:spcAft>
            </a:pPr>
            <a:r>
              <a:rPr lang="en-US" dirty="0"/>
              <a:t>Robust </a:t>
            </a:r>
            <a:r>
              <a:rPr lang="en-US" dirty="0" err="1">
                <a:sym typeface="Symbol" charset="2"/>
              </a:rPr>
              <a:t></a:t>
            </a:r>
            <a:r>
              <a:rPr lang="en-US" dirty="0"/>
              <a:t> Readable even if attacked</a:t>
            </a:r>
          </a:p>
          <a:p>
            <a:pPr lvl="1" eaLnBrk="1" hangingPunct="1">
              <a:spcAft>
                <a:spcPts val="600"/>
              </a:spcAft>
            </a:pPr>
            <a:r>
              <a:rPr lang="en-US" dirty="0"/>
              <a:t>Fragile </a:t>
            </a:r>
            <a:r>
              <a:rPr lang="en-US" dirty="0" err="1">
                <a:sym typeface="Symbol" charset="2"/>
              </a:rPr>
              <a:t></a:t>
            </a:r>
            <a:r>
              <a:rPr lang="en-US" dirty="0" smtClean="0"/>
              <a:t> Damaged </a:t>
            </a:r>
            <a:r>
              <a:rPr lang="en-US" dirty="0"/>
              <a:t>if attacked</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3"/>
          <p:cNvSpPr>
            <a:spLocks noGrp="1"/>
          </p:cNvSpPr>
          <p:nvPr>
            <p:ph type="ftr" sz="quarter" idx="10"/>
          </p:nvPr>
        </p:nvSpPr>
        <p:spPr>
          <a:noFill/>
        </p:spPr>
        <p:txBody>
          <a:bodyPr/>
          <a:lstStyle/>
          <a:p>
            <a:r>
              <a:rPr lang="en-US" dirty="0" smtClean="0"/>
              <a:t> Part 1 </a:t>
            </a:r>
            <a:r>
              <a:rPr lang="en-US" dirty="0" err="1" smtClean="0">
                <a:sym typeface="Symbol" charset="2"/>
              </a:rPr>
              <a:t></a:t>
            </a:r>
            <a:r>
              <a:rPr lang="en-US" dirty="0" smtClean="0"/>
              <a:t> Cryptography                                                                                                     </a:t>
            </a:r>
            <a:fld id="{893F25A6-CAEA-EB40-AF70-BC847057A9DB}" type="slidenum">
              <a:rPr lang="en-US" smtClean="0">
                <a:latin typeface="Times New Roman" charset="0"/>
              </a:rPr>
              <a:pPr/>
              <a:t>202</a:t>
            </a:fld>
            <a:endParaRPr lang="en-US" dirty="0" smtClean="0">
              <a:latin typeface="Times New Roman" charset="0"/>
            </a:endParaRPr>
          </a:p>
        </p:txBody>
      </p:sp>
      <p:sp>
        <p:nvSpPr>
          <p:cNvPr id="228355" name="Rectangle 2"/>
          <p:cNvSpPr>
            <a:spLocks noGrp="1" noChangeArrowheads="1"/>
          </p:cNvSpPr>
          <p:nvPr>
            <p:ph type="title"/>
          </p:nvPr>
        </p:nvSpPr>
        <p:spPr/>
        <p:txBody>
          <a:bodyPr/>
          <a:lstStyle/>
          <a:p>
            <a:pPr eaLnBrk="1" hangingPunct="1"/>
            <a:r>
              <a:rPr lang="en-US" dirty="0" smtClean="0"/>
              <a:t>Watermark Examples</a:t>
            </a:r>
            <a:endParaRPr lang="en-US" dirty="0"/>
          </a:p>
        </p:txBody>
      </p:sp>
      <p:sp>
        <p:nvSpPr>
          <p:cNvPr id="228356" name="Rectangle 3"/>
          <p:cNvSpPr>
            <a:spLocks noGrp="1" noChangeArrowheads="1"/>
          </p:cNvSpPr>
          <p:nvPr>
            <p:ph type="body" idx="1"/>
          </p:nvPr>
        </p:nvSpPr>
        <p:spPr>
          <a:xfrm>
            <a:off x="685800" y="1828800"/>
            <a:ext cx="7772400" cy="4267200"/>
          </a:xfrm>
        </p:spPr>
        <p:txBody>
          <a:bodyPr/>
          <a:lstStyle/>
          <a:p>
            <a:pPr eaLnBrk="1" hangingPunct="1">
              <a:lnSpc>
                <a:spcPct val="90000"/>
              </a:lnSpc>
              <a:spcAft>
                <a:spcPts val="600"/>
              </a:spcAft>
            </a:pPr>
            <a:r>
              <a:rPr lang="en-US" sz="2800" dirty="0"/>
              <a:t>Add </a:t>
            </a:r>
            <a:r>
              <a:rPr lang="en-US" sz="2800" b="1" dirty="0">
                <a:solidFill>
                  <a:schemeClr val="hlink"/>
                </a:solidFill>
              </a:rPr>
              <a:t>robust invisible</a:t>
            </a:r>
            <a:r>
              <a:rPr lang="en-US" sz="2800" dirty="0"/>
              <a:t> mark to digital music</a:t>
            </a:r>
          </a:p>
          <a:p>
            <a:pPr lvl="1" eaLnBrk="1" hangingPunct="1">
              <a:lnSpc>
                <a:spcPct val="90000"/>
              </a:lnSpc>
              <a:spcAft>
                <a:spcPts val="600"/>
              </a:spcAft>
            </a:pPr>
            <a:r>
              <a:rPr lang="en-US" sz="2400" dirty="0"/>
              <a:t>If pirated music appears on Internet, can trace it back to original </a:t>
            </a:r>
            <a:r>
              <a:rPr lang="en-US" sz="2400" dirty="0" smtClean="0"/>
              <a:t>source of the leak</a:t>
            </a:r>
          </a:p>
          <a:p>
            <a:pPr eaLnBrk="1" hangingPunct="1">
              <a:lnSpc>
                <a:spcPct val="90000"/>
              </a:lnSpc>
              <a:spcAft>
                <a:spcPts val="600"/>
              </a:spcAft>
            </a:pPr>
            <a:r>
              <a:rPr lang="en-US" sz="2800" dirty="0"/>
              <a:t>Add </a:t>
            </a:r>
            <a:r>
              <a:rPr lang="en-US" sz="2800" b="1" dirty="0">
                <a:solidFill>
                  <a:schemeClr val="hlink"/>
                </a:solidFill>
              </a:rPr>
              <a:t>fragile invisible</a:t>
            </a:r>
            <a:r>
              <a:rPr lang="en-US" sz="2800" dirty="0"/>
              <a:t> mark to audio file </a:t>
            </a:r>
          </a:p>
          <a:p>
            <a:pPr lvl="1" eaLnBrk="1" hangingPunct="1">
              <a:lnSpc>
                <a:spcPct val="90000"/>
              </a:lnSpc>
              <a:spcAft>
                <a:spcPts val="600"/>
              </a:spcAft>
            </a:pPr>
            <a:r>
              <a:rPr lang="en-US" sz="2400" dirty="0"/>
              <a:t>If watermark is unreadable, recipient knows that audio has been tampered</a:t>
            </a:r>
            <a:r>
              <a:rPr lang="en-US" sz="2400" dirty="0" smtClean="0"/>
              <a:t> with (</a:t>
            </a:r>
            <a:r>
              <a:rPr lang="en-US" sz="2400" dirty="0"/>
              <a:t>integrity)</a:t>
            </a:r>
          </a:p>
          <a:p>
            <a:pPr eaLnBrk="1" hangingPunct="1">
              <a:lnSpc>
                <a:spcPct val="90000"/>
              </a:lnSpc>
              <a:spcAft>
                <a:spcPts val="600"/>
              </a:spcAft>
            </a:pPr>
            <a:r>
              <a:rPr lang="en-US" sz="2800" dirty="0"/>
              <a:t>Combinations of several types are sometimes used</a:t>
            </a:r>
          </a:p>
          <a:p>
            <a:pPr lvl="1" eaLnBrk="1" hangingPunct="1">
              <a:lnSpc>
                <a:spcPct val="90000"/>
              </a:lnSpc>
              <a:spcAft>
                <a:spcPts val="600"/>
              </a:spcAft>
            </a:pPr>
            <a:r>
              <a:rPr lang="en-US" sz="2400" dirty="0"/>
              <a:t>E.g., visible plus robust invisible watermarks</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AE70E5-C81D-7D4E-9EB1-E345E3AD150B}" type="slidenum">
              <a:rPr lang="en-US" smtClean="0">
                <a:latin typeface="Times New Roman" charset="0"/>
              </a:rPr>
              <a:pPr/>
              <a:t>203</a:t>
            </a:fld>
            <a:endParaRPr lang="en-US" smtClean="0">
              <a:latin typeface="Times New Roman" charset="0"/>
            </a:endParaRPr>
          </a:p>
        </p:txBody>
      </p:sp>
      <p:sp>
        <p:nvSpPr>
          <p:cNvPr id="229379" name="Rectangle 2"/>
          <p:cNvSpPr>
            <a:spLocks noGrp="1" noChangeArrowheads="1"/>
          </p:cNvSpPr>
          <p:nvPr>
            <p:ph type="title"/>
          </p:nvPr>
        </p:nvSpPr>
        <p:spPr/>
        <p:txBody>
          <a:bodyPr/>
          <a:lstStyle/>
          <a:p>
            <a:pPr eaLnBrk="1" hangingPunct="1"/>
            <a:r>
              <a:rPr lang="en-US"/>
              <a:t>Watermark Example (1)</a:t>
            </a:r>
          </a:p>
        </p:txBody>
      </p:sp>
      <p:sp>
        <p:nvSpPr>
          <p:cNvPr id="229380" name="Rectangle 3"/>
          <p:cNvSpPr>
            <a:spLocks noGrp="1" noChangeArrowheads="1"/>
          </p:cNvSpPr>
          <p:nvPr>
            <p:ph type="body" idx="1"/>
          </p:nvPr>
        </p:nvSpPr>
        <p:spPr>
          <a:xfrm>
            <a:off x="685800" y="1828800"/>
            <a:ext cx="7772400" cy="762000"/>
          </a:xfrm>
        </p:spPr>
        <p:txBody>
          <a:bodyPr/>
          <a:lstStyle/>
          <a:p>
            <a:pPr eaLnBrk="1" hangingPunct="1"/>
            <a:r>
              <a:rPr lang="en-US"/>
              <a:t>Non-digital watermark: U.S. currency</a:t>
            </a:r>
          </a:p>
        </p:txBody>
      </p:sp>
      <p:sp>
        <p:nvSpPr>
          <p:cNvPr id="229381" name="Rectangle 4"/>
          <p:cNvSpPr>
            <a:spLocks noChangeArrowheads="1"/>
          </p:cNvSpPr>
          <p:nvPr/>
        </p:nvSpPr>
        <p:spPr bwMode="auto">
          <a:xfrm>
            <a:off x="685800" y="4953000"/>
            <a:ext cx="7848600" cy="1219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Image embedded in paper on rhs</a:t>
            </a:r>
          </a:p>
          <a:p>
            <a:pPr marL="742950" lvl="1" indent="-285750">
              <a:spcBef>
                <a:spcPct val="20000"/>
              </a:spcBef>
              <a:buClr>
                <a:schemeClr val="accent2"/>
              </a:buClr>
              <a:buSzPct val="95000"/>
              <a:buFontTx/>
              <a:buChar char="o"/>
            </a:pPr>
            <a:r>
              <a:rPr lang="en-US" sz="2800">
                <a:ea typeface="ＭＳ Ｐゴシック" charset="-128"/>
                <a:cs typeface="ＭＳ Ｐゴシック" charset="-128"/>
              </a:rPr>
              <a:t>Hold bill to light to see embedded info</a:t>
            </a:r>
          </a:p>
        </p:txBody>
      </p:sp>
      <p:pic>
        <p:nvPicPr>
          <p:cNvPr id="229382" name="Picture 6" descr="&#10;twenty.tif                                                     000675D6Macintosh HD                   BC93A1CC:"/>
          <p:cNvPicPr>
            <a:picLocks noChangeAspect="1" noChangeArrowheads="1"/>
          </p:cNvPicPr>
          <p:nvPr/>
        </p:nvPicPr>
        <p:blipFill>
          <a:blip r:embed="rId2"/>
          <a:srcRect/>
          <a:stretch>
            <a:fillRect/>
          </a:stretch>
        </p:blipFill>
        <p:spPr bwMode="auto">
          <a:xfrm>
            <a:off x="1600200" y="2514600"/>
            <a:ext cx="5461000" cy="2487004"/>
          </a:xfrm>
          <a:prstGeom prst="rect">
            <a:avLst/>
          </a:prstGeom>
          <a:noFill/>
          <a:ln w="9525">
            <a:noFill/>
            <a:miter lim="800000"/>
            <a:headEnd/>
            <a:tailEnd/>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2AE86C9-4032-6A4C-A9B0-6FB66D41488A}" type="slidenum">
              <a:rPr lang="en-US" smtClean="0">
                <a:latin typeface="Times New Roman" charset="0"/>
              </a:rPr>
              <a:pPr/>
              <a:t>204</a:t>
            </a:fld>
            <a:endParaRPr lang="en-US" smtClean="0">
              <a:latin typeface="Times New Roman" charset="0"/>
            </a:endParaRPr>
          </a:p>
        </p:txBody>
      </p:sp>
      <p:sp>
        <p:nvSpPr>
          <p:cNvPr id="230403" name="Rectangle 2"/>
          <p:cNvSpPr>
            <a:spLocks noGrp="1" noChangeArrowheads="1"/>
          </p:cNvSpPr>
          <p:nvPr>
            <p:ph type="title"/>
          </p:nvPr>
        </p:nvSpPr>
        <p:spPr/>
        <p:txBody>
          <a:bodyPr/>
          <a:lstStyle/>
          <a:p>
            <a:pPr eaLnBrk="1" hangingPunct="1"/>
            <a:r>
              <a:rPr lang="en-US"/>
              <a:t>Watermark Example (2)</a:t>
            </a:r>
          </a:p>
        </p:txBody>
      </p:sp>
      <p:sp>
        <p:nvSpPr>
          <p:cNvPr id="230404" name="Rectangle 3"/>
          <p:cNvSpPr>
            <a:spLocks noGrp="1" noChangeArrowheads="1"/>
          </p:cNvSpPr>
          <p:nvPr>
            <p:ph type="body" idx="1"/>
          </p:nvPr>
        </p:nvSpPr>
        <p:spPr/>
        <p:txBody>
          <a:bodyPr/>
          <a:lstStyle/>
          <a:p>
            <a:pPr eaLnBrk="1" hangingPunct="1">
              <a:spcAft>
                <a:spcPts val="600"/>
              </a:spcAft>
            </a:pPr>
            <a:r>
              <a:rPr lang="en-US" dirty="0"/>
              <a:t>Add </a:t>
            </a:r>
            <a:r>
              <a:rPr lang="en-US" b="1" dirty="0">
                <a:solidFill>
                  <a:schemeClr val="hlink"/>
                </a:solidFill>
              </a:rPr>
              <a:t>invisible</a:t>
            </a:r>
            <a:r>
              <a:rPr lang="en-US" dirty="0"/>
              <a:t> watermark to </a:t>
            </a:r>
            <a:r>
              <a:rPr lang="en-US" dirty="0" smtClean="0"/>
              <a:t>photo</a:t>
            </a:r>
          </a:p>
          <a:p>
            <a:pPr eaLnBrk="1" hangingPunct="1">
              <a:spcAft>
                <a:spcPts val="600"/>
              </a:spcAft>
            </a:pPr>
            <a:r>
              <a:rPr lang="en-US" dirty="0" smtClean="0"/>
              <a:t>Claim is </a:t>
            </a:r>
            <a:r>
              <a:rPr lang="en-US" dirty="0"/>
              <a:t>that 1</a:t>
            </a:r>
            <a:r>
              <a:rPr lang="en-US" dirty="0" smtClean="0"/>
              <a:t> inch</a:t>
            </a:r>
            <a:r>
              <a:rPr lang="en-US" baseline="30000" dirty="0" smtClean="0"/>
              <a:t>2</a:t>
            </a:r>
            <a:r>
              <a:rPr lang="en-US" dirty="0" smtClean="0"/>
              <a:t> contains </a:t>
            </a:r>
            <a:r>
              <a:rPr lang="en-US" dirty="0"/>
              <a:t>enough info to reconstruct entire photo</a:t>
            </a:r>
          </a:p>
          <a:p>
            <a:pPr eaLnBrk="1" hangingPunct="1">
              <a:spcAft>
                <a:spcPts val="600"/>
              </a:spcAft>
            </a:pPr>
            <a:r>
              <a:rPr lang="en-US" dirty="0"/>
              <a:t>If photo is damaged, watermark can be</a:t>
            </a:r>
            <a:r>
              <a:rPr lang="en-US" dirty="0" smtClean="0"/>
              <a:t> used to reconstruct it!</a:t>
            </a:r>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E479DFE-72BE-964E-BCDC-11EC4DC1FB04}" type="slidenum">
              <a:rPr lang="en-US" smtClean="0">
                <a:latin typeface="Times New Roman" charset="0"/>
              </a:rPr>
              <a:pPr/>
              <a:t>205</a:t>
            </a:fld>
            <a:endParaRPr lang="en-US" smtClean="0">
              <a:latin typeface="Times New Roman" charset="0"/>
            </a:endParaRPr>
          </a:p>
        </p:txBody>
      </p:sp>
      <p:sp>
        <p:nvSpPr>
          <p:cNvPr id="231427" name="Rectangle 2"/>
          <p:cNvSpPr>
            <a:spLocks noGrp="1" noChangeArrowheads="1"/>
          </p:cNvSpPr>
          <p:nvPr>
            <p:ph type="title"/>
          </p:nvPr>
        </p:nvSpPr>
        <p:spPr/>
        <p:txBody>
          <a:bodyPr/>
          <a:lstStyle/>
          <a:p>
            <a:pPr eaLnBrk="1" hangingPunct="1"/>
            <a:r>
              <a:rPr lang="en-US"/>
              <a:t>Steganography</a:t>
            </a:r>
          </a:p>
        </p:txBody>
      </p:sp>
      <p:sp>
        <p:nvSpPr>
          <p:cNvPr id="231428" name="Rectangle 3"/>
          <p:cNvSpPr>
            <a:spLocks noGrp="1" noChangeArrowheads="1"/>
          </p:cNvSpPr>
          <p:nvPr>
            <p:ph type="body" idx="1"/>
          </p:nvPr>
        </p:nvSpPr>
        <p:spPr>
          <a:xfrm>
            <a:off x="685800" y="1828800"/>
            <a:ext cx="7772400" cy="4267200"/>
          </a:xfrm>
        </p:spPr>
        <p:txBody>
          <a:bodyPr/>
          <a:lstStyle/>
          <a:p>
            <a:pPr eaLnBrk="1" hangingPunct="1">
              <a:lnSpc>
                <a:spcPct val="90000"/>
              </a:lnSpc>
              <a:spcAft>
                <a:spcPts val="600"/>
              </a:spcAft>
            </a:pPr>
            <a:r>
              <a:rPr lang="en-US" sz="2800" dirty="0"/>
              <a:t>According to Herodotus (Greece 440 BC)</a:t>
            </a:r>
          </a:p>
          <a:p>
            <a:pPr lvl="1" eaLnBrk="1" hangingPunct="1">
              <a:lnSpc>
                <a:spcPct val="90000"/>
              </a:lnSpc>
              <a:spcAft>
                <a:spcPts val="600"/>
              </a:spcAft>
            </a:pPr>
            <a:r>
              <a:rPr lang="en-US" sz="2400" dirty="0"/>
              <a:t>Shaved slave’s head</a:t>
            </a:r>
          </a:p>
          <a:p>
            <a:pPr lvl="1" eaLnBrk="1" hangingPunct="1">
              <a:lnSpc>
                <a:spcPct val="90000"/>
              </a:lnSpc>
              <a:spcAft>
                <a:spcPts val="600"/>
              </a:spcAft>
            </a:pPr>
            <a:r>
              <a:rPr lang="en-US" sz="2400" dirty="0"/>
              <a:t>Wrote message on head</a:t>
            </a:r>
          </a:p>
          <a:p>
            <a:pPr lvl="1" eaLnBrk="1" hangingPunct="1">
              <a:lnSpc>
                <a:spcPct val="90000"/>
              </a:lnSpc>
              <a:spcAft>
                <a:spcPts val="600"/>
              </a:spcAft>
            </a:pPr>
            <a:r>
              <a:rPr lang="en-US" sz="2400" dirty="0"/>
              <a:t>Let hair grow back</a:t>
            </a:r>
          </a:p>
          <a:p>
            <a:pPr lvl="1" eaLnBrk="1" hangingPunct="1">
              <a:lnSpc>
                <a:spcPct val="90000"/>
              </a:lnSpc>
              <a:spcAft>
                <a:spcPts val="600"/>
              </a:spcAft>
            </a:pPr>
            <a:r>
              <a:rPr lang="en-US" sz="2400" dirty="0"/>
              <a:t>Send slave to deliver message</a:t>
            </a:r>
          </a:p>
          <a:p>
            <a:pPr lvl="1" eaLnBrk="1" hangingPunct="1">
              <a:lnSpc>
                <a:spcPct val="90000"/>
              </a:lnSpc>
              <a:spcAft>
                <a:spcPts val="600"/>
              </a:spcAft>
            </a:pPr>
            <a:r>
              <a:rPr lang="en-US" sz="2400" dirty="0"/>
              <a:t>Shave slave’s head to expose</a:t>
            </a:r>
            <a:r>
              <a:rPr lang="en-US" sz="2400" dirty="0" smtClean="0"/>
              <a:t> a message  warning </a:t>
            </a:r>
            <a:r>
              <a:rPr lang="en-US" sz="2400" dirty="0"/>
              <a:t>of Persian </a:t>
            </a:r>
            <a:r>
              <a:rPr lang="en-US" sz="2400" dirty="0" smtClean="0"/>
              <a:t>invasion</a:t>
            </a:r>
          </a:p>
          <a:p>
            <a:pPr eaLnBrk="1" hangingPunct="1">
              <a:lnSpc>
                <a:spcPct val="90000"/>
              </a:lnSpc>
              <a:spcAft>
                <a:spcPts val="600"/>
              </a:spcAft>
            </a:pPr>
            <a:r>
              <a:rPr lang="en-US" sz="2800" dirty="0"/>
              <a:t>Historically, </a:t>
            </a:r>
            <a:r>
              <a:rPr lang="en-US" sz="2800" dirty="0" err="1" smtClean="0"/>
              <a:t>steganography</a:t>
            </a:r>
            <a:r>
              <a:rPr lang="en-US" sz="2800" dirty="0" smtClean="0"/>
              <a:t> </a:t>
            </a:r>
            <a:r>
              <a:rPr lang="en-US" sz="2800" dirty="0"/>
              <a:t>used</a:t>
            </a:r>
            <a:r>
              <a:rPr lang="en-US" sz="2800" dirty="0" smtClean="0"/>
              <a:t> by military more often than cryptography</a:t>
            </a:r>
            <a:endParaRPr lang="en-US" sz="2800"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8D7F291-9DBF-4D44-8857-02B2223D1ADD}" type="slidenum">
              <a:rPr lang="en-US" smtClean="0">
                <a:latin typeface="Times New Roman" charset="0"/>
              </a:rPr>
              <a:pPr/>
              <a:t>206</a:t>
            </a:fld>
            <a:endParaRPr lang="en-US" smtClean="0">
              <a:latin typeface="Times New Roman" charset="0"/>
            </a:endParaRPr>
          </a:p>
        </p:txBody>
      </p:sp>
      <p:sp>
        <p:nvSpPr>
          <p:cNvPr id="232451" name="Rectangle 2"/>
          <p:cNvSpPr>
            <a:spLocks noGrp="1" noChangeArrowheads="1"/>
          </p:cNvSpPr>
          <p:nvPr>
            <p:ph type="title"/>
          </p:nvPr>
        </p:nvSpPr>
        <p:spPr>
          <a:xfrm>
            <a:off x="685800" y="304800"/>
            <a:ext cx="7772400" cy="1143000"/>
          </a:xfrm>
        </p:spPr>
        <p:txBody>
          <a:bodyPr/>
          <a:lstStyle/>
          <a:p>
            <a:pPr eaLnBrk="1" hangingPunct="1"/>
            <a:r>
              <a:rPr lang="en-US" dirty="0"/>
              <a:t>Images and </a:t>
            </a:r>
            <a:r>
              <a:rPr lang="en-US" dirty="0" err="1"/>
              <a:t>Steganography</a:t>
            </a:r>
            <a:endParaRPr lang="en-US" dirty="0"/>
          </a:p>
        </p:txBody>
      </p:sp>
      <p:sp>
        <p:nvSpPr>
          <p:cNvPr id="236547" name="Rectangle 3"/>
          <p:cNvSpPr>
            <a:spLocks noGrp="1" noChangeArrowheads="1"/>
          </p:cNvSpPr>
          <p:nvPr>
            <p:ph type="body" idx="1"/>
          </p:nvPr>
        </p:nvSpPr>
        <p:spPr>
          <a:xfrm>
            <a:off x="685800" y="1524000"/>
            <a:ext cx="7772400" cy="4572000"/>
          </a:xfrm>
        </p:spPr>
        <p:txBody>
          <a:bodyPr/>
          <a:lstStyle/>
          <a:p>
            <a:pPr eaLnBrk="1" hangingPunct="1">
              <a:lnSpc>
                <a:spcPct val="90000"/>
              </a:lnSpc>
              <a:spcAft>
                <a:spcPts val="600"/>
              </a:spcAft>
            </a:pPr>
            <a:r>
              <a:rPr lang="en-US" sz="2800" dirty="0"/>
              <a:t>Images use 24 bits for color: </a:t>
            </a:r>
            <a:r>
              <a:rPr lang="en-US" sz="2800" b="1" dirty="0">
                <a:solidFill>
                  <a:srgbClr val="FF0000"/>
                </a:solidFill>
                <a:latin typeface="Times-Roman" charset="0"/>
              </a:rPr>
              <a:t>R</a:t>
            </a:r>
            <a:r>
              <a:rPr lang="en-US" sz="2800" b="1" dirty="0">
                <a:solidFill>
                  <a:srgbClr val="06FF0E"/>
                </a:solidFill>
                <a:latin typeface="Times-Roman" charset="0"/>
              </a:rPr>
              <a:t>G</a:t>
            </a:r>
            <a:r>
              <a:rPr lang="en-US" sz="2800" b="1" dirty="0">
                <a:solidFill>
                  <a:schemeClr val="accent2"/>
                </a:solidFill>
                <a:latin typeface="Times-Roman" charset="0"/>
              </a:rPr>
              <a:t>B</a:t>
            </a:r>
            <a:endParaRPr lang="en-US" sz="2800" dirty="0"/>
          </a:p>
          <a:p>
            <a:pPr lvl="1" eaLnBrk="1" hangingPunct="1">
              <a:lnSpc>
                <a:spcPct val="90000"/>
              </a:lnSpc>
              <a:spcAft>
                <a:spcPts val="600"/>
              </a:spcAft>
            </a:pPr>
            <a:r>
              <a:rPr lang="en-US" sz="2400" dirty="0"/>
              <a:t>8 bits for </a:t>
            </a:r>
            <a:r>
              <a:rPr lang="en-US" sz="2400" dirty="0">
                <a:solidFill>
                  <a:srgbClr val="FF0000"/>
                </a:solidFill>
              </a:rPr>
              <a:t>red</a:t>
            </a:r>
            <a:r>
              <a:rPr lang="en-US" sz="2400" dirty="0"/>
              <a:t>, 8 for </a:t>
            </a:r>
            <a:r>
              <a:rPr lang="en-US" sz="2400" dirty="0">
                <a:solidFill>
                  <a:srgbClr val="06FF0E"/>
                </a:solidFill>
              </a:rPr>
              <a:t>green</a:t>
            </a:r>
            <a:r>
              <a:rPr lang="en-US" sz="2400" dirty="0"/>
              <a:t>, 8 for </a:t>
            </a:r>
            <a:r>
              <a:rPr lang="en-US" sz="2400" dirty="0">
                <a:solidFill>
                  <a:schemeClr val="accent2"/>
                </a:solidFill>
              </a:rPr>
              <a:t>blue</a:t>
            </a:r>
            <a:endParaRPr lang="en-US" sz="2400" dirty="0"/>
          </a:p>
          <a:p>
            <a:pPr eaLnBrk="1" hangingPunct="1">
              <a:lnSpc>
                <a:spcPct val="90000"/>
              </a:lnSpc>
              <a:spcAft>
                <a:spcPts val="600"/>
              </a:spcAft>
            </a:pPr>
            <a:r>
              <a:rPr lang="en-US" sz="2800" dirty="0"/>
              <a:t>For example </a:t>
            </a:r>
          </a:p>
          <a:p>
            <a:pPr lvl="1" eaLnBrk="1" hangingPunct="1">
              <a:lnSpc>
                <a:spcPct val="90000"/>
              </a:lnSpc>
              <a:spcAft>
                <a:spcPts val="600"/>
              </a:spcAft>
            </a:pPr>
            <a:r>
              <a:rPr lang="en-US" sz="2400" b="1" dirty="0">
                <a:solidFill>
                  <a:srgbClr val="FF0000"/>
                </a:solidFill>
                <a:latin typeface="Times-Roman" charset="0"/>
              </a:rPr>
              <a:t>0x7E </a:t>
            </a:r>
            <a:r>
              <a:rPr lang="en-US" sz="2400" b="1" dirty="0">
                <a:solidFill>
                  <a:srgbClr val="06FF0E"/>
                </a:solidFill>
                <a:latin typeface="Times-Roman" charset="0"/>
              </a:rPr>
              <a:t>0x52</a:t>
            </a:r>
            <a:r>
              <a:rPr lang="en-US" sz="2400" b="1" dirty="0">
                <a:solidFill>
                  <a:schemeClr val="accent2"/>
                </a:solidFill>
                <a:latin typeface="Times-Roman" charset="0"/>
              </a:rPr>
              <a:t> 0x90</a:t>
            </a:r>
            <a:r>
              <a:rPr lang="en-US" sz="2400" dirty="0"/>
              <a:t> is </a:t>
            </a:r>
            <a:r>
              <a:rPr lang="en-US" sz="2400" dirty="0">
                <a:solidFill>
                  <a:srgbClr val="7E5290"/>
                </a:solidFill>
              </a:rPr>
              <a:t>this color</a:t>
            </a:r>
            <a:endParaRPr lang="en-US" sz="2400" dirty="0"/>
          </a:p>
          <a:p>
            <a:pPr lvl="1" eaLnBrk="1" hangingPunct="1">
              <a:lnSpc>
                <a:spcPct val="90000"/>
              </a:lnSpc>
              <a:spcAft>
                <a:spcPts val="600"/>
              </a:spcAft>
            </a:pPr>
            <a:r>
              <a:rPr lang="en-US" sz="2400" b="1" dirty="0">
                <a:solidFill>
                  <a:srgbClr val="FF0000"/>
                </a:solidFill>
                <a:latin typeface="Times-Roman" charset="0"/>
              </a:rPr>
              <a:t>0xFE </a:t>
            </a:r>
            <a:r>
              <a:rPr lang="en-US" sz="2400" b="1" dirty="0">
                <a:solidFill>
                  <a:srgbClr val="06FF0E"/>
                </a:solidFill>
                <a:latin typeface="Times-Roman" charset="0"/>
              </a:rPr>
              <a:t>0x52</a:t>
            </a:r>
            <a:r>
              <a:rPr lang="en-US" sz="2400" b="1" dirty="0">
                <a:solidFill>
                  <a:schemeClr val="accent2"/>
                </a:solidFill>
                <a:latin typeface="Times-Roman" charset="0"/>
              </a:rPr>
              <a:t> 0x90</a:t>
            </a:r>
            <a:r>
              <a:rPr lang="en-US" sz="2400" dirty="0"/>
              <a:t> is </a:t>
            </a:r>
            <a:r>
              <a:rPr lang="en-US" sz="2400" dirty="0">
                <a:solidFill>
                  <a:srgbClr val="FE5290"/>
                </a:solidFill>
              </a:rPr>
              <a:t>this color</a:t>
            </a:r>
            <a:r>
              <a:rPr lang="en-US" sz="2400" dirty="0">
                <a:solidFill>
                  <a:srgbClr val="FE5290"/>
                </a:solidFill>
                <a:latin typeface="Times-Roman" charset="0"/>
              </a:rPr>
              <a:t> </a:t>
            </a:r>
          </a:p>
          <a:p>
            <a:pPr eaLnBrk="1" hangingPunct="1">
              <a:lnSpc>
                <a:spcPct val="90000"/>
              </a:lnSpc>
              <a:spcAft>
                <a:spcPts val="600"/>
              </a:spcAft>
            </a:pPr>
            <a:r>
              <a:rPr lang="en-US" sz="2800" dirty="0"/>
              <a:t>While</a:t>
            </a:r>
          </a:p>
          <a:p>
            <a:pPr lvl="1" eaLnBrk="1" hangingPunct="1">
              <a:lnSpc>
                <a:spcPct val="90000"/>
              </a:lnSpc>
              <a:spcAft>
                <a:spcPts val="600"/>
              </a:spcAft>
            </a:pPr>
            <a:r>
              <a:rPr lang="en-US" sz="2400" b="1" dirty="0">
                <a:solidFill>
                  <a:srgbClr val="FF0000"/>
                </a:solidFill>
                <a:latin typeface="Times-Roman" charset="0"/>
              </a:rPr>
              <a:t>0xAB </a:t>
            </a:r>
            <a:r>
              <a:rPr lang="en-US" sz="2400" b="1" dirty="0">
                <a:solidFill>
                  <a:srgbClr val="06FF0E"/>
                </a:solidFill>
                <a:latin typeface="Times-Roman" charset="0"/>
              </a:rPr>
              <a:t>0x33</a:t>
            </a:r>
            <a:r>
              <a:rPr lang="en-US" sz="2400" b="1" dirty="0">
                <a:solidFill>
                  <a:schemeClr val="accent2"/>
                </a:solidFill>
                <a:latin typeface="Times-Roman" charset="0"/>
              </a:rPr>
              <a:t> 0xF0</a:t>
            </a:r>
            <a:r>
              <a:rPr lang="en-US" sz="2400" dirty="0"/>
              <a:t> is </a:t>
            </a:r>
            <a:r>
              <a:rPr lang="en-US" sz="2400" dirty="0">
                <a:solidFill>
                  <a:srgbClr val="AB33F0"/>
                </a:solidFill>
              </a:rPr>
              <a:t>this color</a:t>
            </a:r>
            <a:endParaRPr lang="en-US" sz="2400" dirty="0"/>
          </a:p>
          <a:p>
            <a:pPr lvl="1" eaLnBrk="1" hangingPunct="1">
              <a:lnSpc>
                <a:spcPct val="90000"/>
              </a:lnSpc>
              <a:spcAft>
                <a:spcPts val="600"/>
              </a:spcAft>
            </a:pPr>
            <a:r>
              <a:rPr lang="en-US" sz="2400" b="1" dirty="0">
                <a:solidFill>
                  <a:srgbClr val="FF0000"/>
                </a:solidFill>
                <a:latin typeface="Times-Roman" charset="0"/>
              </a:rPr>
              <a:t>0xAB </a:t>
            </a:r>
            <a:r>
              <a:rPr lang="en-US" sz="2400" b="1" dirty="0">
                <a:solidFill>
                  <a:srgbClr val="06FF0E"/>
                </a:solidFill>
                <a:latin typeface="Times-Roman" charset="0"/>
              </a:rPr>
              <a:t>0x33</a:t>
            </a:r>
            <a:r>
              <a:rPr lang="en-US" sz="2400" b="1" dirty="0">
                <a:solidFill>
                  <a:schemeClr val="accent2"/>
                </a:solidFill>
                <a:latin typeface="Times-Roman" charset="0"/>
              </a:rPr>
              <a:t> 0xF1</a:t>
            </a:r>
            <a:r>
              <a:rPr lang="en-US" sz="2400" dirty="0"/>
              <a:t> is </a:t>
            </a:r>
            <a:r>
              <a:rPr lang="en-US" sz="2400" dirty="0">
                <a:solidFill>
                  <a:srgbClr val="AB33F1"/>
                </a:solidFill>
              </a:rPr>
              <a:t>this color </a:t>
            </a:r>
            <a:endParaRPr lang="en-US" sz="2400" dirty="0"/>
          </a:p>
          <a:p>
            <a:pPr eaLnBrk="1" hangingPunct="1">
              <a:lnSpc>
                <a:spcPct val="90000"/>
              </a:lnSpc>
              <a:spcAft>
                <a:spcPts val="600"/>
              </a:spcAft>
            </a:pPr>
            <a:r>
              <a:rPr lang="en-US" sz="2800" dirty="0"/>
              <a:t>Low-order bits</a:t>
            </a:r>
            <a:r>
              <a:rPr lang="en-US" sz="2800" dirty="0" smtClean="0"/>
              <a:t> don’t matter…</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box(out)">
                                      <p:cBhvr>
                                        <p:cTn id="7" dur="500"/>
                                        <p:tgtEl>
                                          <p:spTgt spid="2365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36547">
                                            <p:txEl>
                                              <p:pRg st="1" end="1"/>
                                            </p:txEl>
                                          </p:spTgt>
                                        </p:tgtEl>
                                        <p:attrNameLst>
                                          <p:attrName>style.visibility</p:attrName>
                                        </p:attrNameLst>
                                      </p:cBhvr>
                                      <p:to>
                                        <p:strVal val="visible"/>
                                      </p:to>
                                    </p:set>
                                    <p:animEffect transition="in" filter="box(out)">
                                      <p:cBhvr>
                                        <p:cTn id="10" dur="500"/>
                                        <p:tgtEl>
                                          <p:spTgt spid="23654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animEffect transition="in" filter="box(out)">
                                      <p:cBhvr>
                                        <p:cTn id="15" dur="500"/>
                                        <p:tgtEl>
                                          <p:spTgt spid="23654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236547">
                                            <p:txEl>
                                              <p:pRg st="3" end="3"/>
                                            </p:txEl>
                                          </p:spTgt>
                                        </p:tgtEl>
                                        <p:attrNameLst>
                                          <p:attrName>style.visibility</p:attrName>
                                        </p:attrNameLst>
                                      </p:cBhvr>
                                      <p:to>
                                        <p:strVal val="visible"/>
                                      </p:to>
                                    </p:set>
                                    <p:animEffect transition="in" filter="box(out)">
                                      <p:cBhvr>
                                        <p:cTn id="18" dur="500"/>
                                        <p:tgtEl>
                                          <p:spTgt spid="23654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236547">
                                            <p:txEl>
                                              <p:pRg st="4" end="4"/>
                                            </p:txEl>
                                          </p:spTgt>
                                        </p:tgtEl>
                                        <p:attrNameLst>
                                          <p:attrName>style.visibility</p:attrName>
                                        </p:attrNameLst>
                                      </p:cBhvr>
                                      <p:to>
                                        <p:strVal val="visible"/>
                                      </p:to>
                                    </p:set>
                                    <p:animEffect transition="in" filter="box(out)">
                                      <p:cBhvr>
                                        <p:cTn id="21" dur="500"/>
                                        <p:tgtEl>
                                          <p:spTgt spid="236547">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36547">
                                            <p:txEl>
                                              <p:pRg st="5" end="5"/>
                                            </p:txEl>
                                          </p:spTgt>
                                        </p:tgtEl>
                                        <p:attrNameLst>
                                          <p:attrName>style.visibility</p:attrName>
                                        </p:attrNameLst>
                                      </p:cBhvr>
                                      <p:to>
                                        <p:strVal val="visible"/>
                                      </p:to>
                                    </p:set>
                                    <p:animEffect transition="in" filter="box(out)">
                                      <p:cBhvr>
                                        <p:cTn id="26" dur="500"/>
                                        <p:tgtEl>
                                          <p:spTgt spid="23654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236547">
                                            <p:txEl>
                                              <p:pRg st="6" end="6"/>
                                            </p:txEl>
                                          </p:spTgt>
                                        </p:tgtEl>
                                        <p:attrNameLst>
                                          <p:attrName>style.visibility</p:attrName>
                                        </p:attrNameLst>
                                      </p:cBhvr>
                                      <p:to>
                                        <p:strVal val="visible"/>
                                      </p:to>
                                    </p:set>
                                    <p:animEffect transition="in" filter="box(out)">
                                      <p:cBhvr>
                                        <p:cTn id="29" dur="500"/>
                                        <p:tgtEl>
                                          <p:spTgt spid="236547">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236547">
                                            <p:txEl>
                                              <p:pRg st="7" end="7"/>
                                            </p:txEl>
                                          </p:spTgt>
                                        </p:tgtEl>
                                        <p:attrNameLst>
                                          <p:attrName>style.visibility</p:attrName>
                                        </p:attrNameLst>
                                      </p:cBhvr>
                                      <p:to>
                                        <p:strVal val="visible"/>
                                      </p:to>
                                    </p:set>
                                    <p:animEffect transition="in" filter="box(out)">
                                      <p:cBhvr>
                                        <p:cTn id="32" dur="500"/>
                                        <p:tgtEl>
                                          <p:spTgt spid="23654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36547">
                                            <p:txEl>
                                              <p:pRg st="8" end="8"/>
                                            </p:txEl>
                                          </p:spTgt>
                                        </p:tgtEl>
                                        <p:attrNameLst>
                                          <p:attrName>style.visibility</p:attrName>
                                        </p:attrNameLst>
                                      </p:cBhvr>
                                      <p:to>
                                        <p:strVal val="visible"/>
                                      </p:to>
                                    </p:set>
                                    <p:animEffect transition="in" filter="box(out)">
                                      <p:cBhvr>
                                        <p:cTn id="37" dur="500"/>
                                        <p:tgtEl>
                                          <p:spTgt spid="236547">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00CAA72-245F-8B44-AF0E-5DE921A3727A}" type="slidenum">
              <a:rPr lang="en-US" smtClean="0">
                <a:latin typeface="Times New Roman" charset="0"/>
              </a:rPr>
              <a:pPr/>
              <a:t>207</a:t>
            </a:fld>
            <a:endParaRPr lang="en-US" smtClean="0">
              <a:latin typeface="Times New Roman" charset="0"/>
            </a:endParaRPr>
          </a:p>
        </p:txBody>
      </p:sp>
      <p:sp>
        <p:nvSpPr>
          <p:cNvPr id="233475" name="Rectangle 2"/>
          <p:cNvSpPr>
            <a:spLocks noGrp="1" noChangeArrowheads="1"/>
          </p:cNvSpPr>
          <p:nvPr>
            <p:ph type="title"/>
          </p:nvPr>
        </p:nvSpPr>
        <p:spPr/>
        <p:txBody>
          <a:bodyPr/>
          <a:lstStyle/>
          <a:p>
            <a:pPr eaLnBrk="1" hangingPunct="1"/>
            <a:r>
              <a:rPr lang="en-US"/>
              <a:t>Images and Stego</a:t>
            </a:r>
          </a:p>
        </p:txBody>
      </p:sp>
      <p:sp>
        <p:nvSpPr>
          <p:cNvPr id="233476" name="Rectangle 3"/>
          <p:cNvSpPr>
            <a:spLocks noGrp="1" noChangeArrowheads="1"/>
          </p:cNvSpPr>
          <p:nvPr>
            <p:ph type="body" idx="1"/>
          </p:nvPr>
        </p:nvSpPr>
        <p:spPr>
          <a:xfrm>
            <a:off x="685800" y="1828800"/>
            <a:ext cx="7924800" cy="4191000"/>
          </a:xfrm>
        </p:spPr>
        <p:txBody>
          <a:bodyPr/>
          <a:lstStyle/>
          <a:p>
            <a:pPr eaLnBrk="1" hangingPunct="1">
              <a:spcAft>
                <a:spcPts val="600"/>
              </a:spcAft>
            </a:pPr>
            <a:r>
              <a:rPr lang="en-US" sz="2800" dirty="0"/>
              <a:t>Given an uncompressed image file…</a:t>
            </a:r>
          </a:p>
          <a:p>
            <a:pPr lvl="1" eaLnBrk="1" hangingPunct="1">
              <a:spcAft>
                <a:spcPts val="600"/>
              </a:spcAft>
            </a:pPr>
            <a:r>
              <a:rPr lang="en-US" sz="2400" dirty="0"/>
              <a:t>For example, BMP format</a:t>
            </a:r>
          </a:p>
          <a:p>
            <a:pPr eaLnBrk="1" hangingPunct="1">
              <a:spcAft>
                <a:spcPts val="600"/>
              </a:spcAft>
            </a:pPr>
            <a:r>
              <a:rPr lang="en-US" sz="2800" dirty="0"/>
              <a:t>…we can insert information into low-order RGB bits</a:t>
            </a:r>
          </a:p>
          <a:p>
            <a:pPr eaLnBrk="1" hangingPunct="1">
              <a:spcAft>
                <a:spcPts val="600"/>
              </a:spcAft>
            </a:pPr>
            <a:r>
              <a:rPr lang="en-US" sz="2800" dirty="0"/>
              <a:t>Since low-order RGB bits don’t matter,</a:t>
            </a:r>
            <a:r>
              <a:rPr lang="en-US" sz="2800" dirty="0" smtClean="0"/>
              <a:t> changes </a:t>
            </a:r>
            <a:r>
              <a:rPr lang="en-US" sz="2800" dirty="0"/>
              <a:t>will be “invisible” to human eye</a:t>
            </a:r>
          </a:p>
          <a:p>
            <a:pPr lvl="1" eaLnBrk="1" hangingPunct="1">
              <a:spcAft>
                <a:spcPts val="600"/>
              </a:spcAft>
            </a:pPr>
            <a:r>
              <a:rPr lang="en-US" sz="2400" dirty="0"/>
              <a:t>But, computer program </a:t>
            </a:r>
            <a:r>
              <a:rPr lang="en-US" sz="2400" dirty="0" smtClean="0"/>
              <a:t>can </a:t>
            </a:r>
            <a:r>
              <a:rPr lang="en-US" sz="2400" dirty="0"/>
              <a:t>“see” the bits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3FB0B0-5335-E04A-A9DF-C595F66F91D1}" type="slidenum">
              <a:rPr lang="en-US" smtClean="0">
                <a:latin typeface="Times New Roman" charset="0"/>
              </a:rPr>
              <a:pPr/>
              <a:t>208</a:t>
            </a:fld>
            <a:endParaRPr lang="en-US" smtClean="0">
              <a:latin typeface="Times New Roman" charset="0"/>
            </a:endParaRPr>
          </a:p>
        </p:txBody>
      </p:sp>
      <p:sp>
        <p:nvSpPr>
          <p:cNvPr id="234499" name="Rectangle 2"/>
          <p:cNvSpPr>
            <a:spLocks noGrp="1" noChangeArrowheads="1"/>
          </p:cNvSpPr>
          <p:nvPr>
            <p:ph type="title"/>
          </p:nvPr>
        </p:nvSpPr>
        <p:spPr>
          <a:xfrm>
            <a:off x="685800" y="152400"/>
            <a:ext cx="7772400" cy="914400"/>
          </a:xfrm>
        </p:spPr>
        <p:txBody>
          <a:bodyPr/>
          <a:lstStyle/>
          <a:p>
            <a:pPr eaLnBrk="1" hangingPunct="1"/>
            <a:r>
              <a:rPr lang="en-US"/>
              <a:t>Stego Example 1</a:t>
            </a:r>
          </a:p>
        </p:txBody>
      </p:sp>
      <p:sp>
        <p:nvSpPr>
          <p:cNvPr id="234500" name="Rectangle 3"/>
          <p:cNvSpPr>
            <a:spLocks noGrp="1" noChangeArrowheads="1"/>
          </p:cNvSpPr>
          <p:nvPr>
            <p:ph type="body" idx="1"/>
          </p:nvPr>
        </p:nvSpPr>
        <p:spPr>
          <a:xfrm>
            <a:off x="609600" y="4648200"/>
            <a:ext cx="7696200" cy="1524000"/>
          </a:xfrm>
        </p:spPr>
        <p:txBody>
          <a:bodyPr/>
          <a:lstStyle/>
          <a:p>
            <a:pPr eaLnBrk="1" hangingPunct="1">
              <a:lnSpc>
                <a:spcPct val="90000"/>
              </a:lnSpc>
              <a:spcAft>
                <a:spcPts val="600"/>
              </a:spcAft>
            </a:pPr>
            <a:r>
              <a:rPr lang="en-US" sz="2800" dirty="0"/>
              <a:t>Left side: plain Alice image</a:t>
            </a:r>
          </a:p>
          <a:p>
            <a:pPr eaLnBrk="1" hangingPunct="1">
              <a:lnSpc>
                <a:spcPct val="90000"/>
              </a:lnSpc>
              <a:spcAft>
                <a:spcPts val="600"/>
              </a:spcAft>
            </a:pPr>
            <a:r>
              <a:rPr lang="en-US" sz="2800" dirty="0"/>
              <a:t>Right side: Alice with entire </a:t>
            </a:r>
            <a:r>
              <a:rPr lang="en-US" sz="2800" i="1" dirty="0"/>
              <a:t>Alice in Wonderland</a:t>
            </a:r>
            <a:r>
              <a:rPr lang="en-US" sz="2800" dirty="0"/>
              <a:t> (</a:t>
            </a:r>
            <a:r>
              <a:rPr lang="en-US" sz="2800" dirty="0" err="1"/>
              <a:t>pdf</a:t>
            </a:r>
            <a:r>
              <a:rPr lang="en-US" sz="2800" dirty="0"/>
              <a:t>) “hidden” </a:t>
            </a:r>
            <a:r>
              <a:rPr lang="en-US" sz="2800" dirty="0" smtClean="0"/>
              <a:t>in the </a:t>
            </a:r>
            <a:r>
              <a:rPr lang="en-US" sz="2800" dirty="0"/>
              <a:t>image</a:t>
            </a:r>
          </a:p>
        </p:txBody>
      </p:sp>
      <p:pic>
        <p:nvPicPr>
          <p:cNvPr id="234501" name="Picture 8" descr="alices2Stego.tif                                               000675D6Macintosh HD                   BC93A1CC:"/>
          <p:cNvPicPr>
            <a:picLocks noChangeAspect="1" noChangeArrowheads="1"/>
          </p:cNvPicPr>
          <p:nvPr/>
        </p:nvPicPr>
        <p:blipFill>
          <a:blip r:embed="rId2"/>
          <a:srcRect/>
          <a:stretch>
            <a:fillRect/>
          </a:stretch>
        </p:blipFill>
        <p:spPr bwMode="auto">
          <a:xfrm>
            <a:off x="2057400" y="1071563"/>
            <a:ext cx="4964113" cy="36528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E6FE30E-34A9-204D-B638-2C078D328EFE}" type="slidenum">
              <a:rPr lang="en-US" smtClean="0">
                <a:latin typeface="Times New Roman" charset="0"/>
              </a:rPr>
              <a:pPr/>
              <a:t>209</a:t>
            </a:fld>
            <a:endParaRPr lang="en-US" smtClean="0">
              <a:latin typeface="Times New Roman" charset="0"/>
            </a:endParaRPr>
          </a:p>
        </p:txBody>
      </p:sp>
      <p:sp>
        <p:nvSpPr>
          <p:cNvPr id="235523" name="Rectangle 2"/>
          <p:cNvSpPr>
            <a:spLocks noGrp="1" noChangeArrowheads="1"/>
          </p:cNvSpPr>
          <p:nvPr>
            <p:ph type="title"/>
          </p:nvPr>
        </p:nvSpPr>
        <p:spPr>
          <a:xfrm>
            <a:off x="685800" y="457200"/>
            <a:ext cx="7772400" cy="914400"/>
          </a:xfrm>
        </p:spPr>
        <p:txBody>
          <a:bodyPr/>
          <a:lstStyle/>
          <a:p>
            <a:pPr eaLnBrk="1" hangingPunct="1"/>
            <a:r>
              <a:rPr lang="en-US"/>
              <a:t>Non-Stego Example</a:t>
            </a:r>
          </a:p>
        </p:txBody>
      </p:sp>
      <p:sp>
        <p:nvSpPr>
          <p:cNvPr id="235524" name="Rectangle 3"/>
          <p:cNvSpPr>
            <a:spLocks noGrp="1" noChangeArrowheads="1"/>
          </p:cNvSpPr>
          <p:nvPr>
            <p:ph type="body" idx="1"/>
          </p:nvPr>
        </p:nvSpPr>
        <p:spPr>
          <a:xfrm>
            <a:off x="685800" y="3733800"/>
            <a:ext cx="7924800" cy="2362200"/>
          </a:xfrm>
        </p:spPr>
        <p:txBody>
          <a:bodyPr/>
          <a:lstStyle/>
          <a:p>
            <a:pPr eaLnBrk="1" hangingPunct="1">
              <a:lnSpc>
                <a:spcPct val="90000"/>
              </a:lnSpc>
            </a:pPr>
            <a:r>
              <a:rPr lang="en-US" sz="2800" dirty="0"/>
              <a:t>“View source” reveals:</a:t>
            </a:r>
          </a:p>
          <a:p>
            <a:pPr eaLnBrk="1" hangingPunct="1">
              <a:lnSpc>
                <a:spcPct val="90000"/>
              </a:lnSpc>
              <a:buFont typeface="Wingdings" charset="2"/>
              <a:buNone/>
            </a:pPr>
            <a:r>
              <a:rPr lang="en-US" sz="1800" dirty="0">
                <a:latin typeface="American Typewriter Condensed" charset="0"/>
              </a:rPr>
              <a:t>&lt;font color=#000000&gt;"The time has come," the Walrus said,&lt;/font&gt;&lt;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color=#000000&gt;"To talk of many things: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color=#000000&gt;Of shoes and ships and sealing wax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color=#000000&gt;Of cabbages and kings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color=#000000&gt;And why the sea is boiling hot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color=#000000&gt;And whether pigs have wings." &lt;/font&gt;&lt;</a:t>
            </a:r>
            <a:r>
              <a:rPr lang="en-US" sz="1800" dirty="0" err="1">
                <a:latin typeface="American Typewriter Condensed" charset="0"/>
              </a:rPr>
              <a:t>br</a:t>
            </a:r>
            <a:r>
              <a:rPr lang="en-US" sz="1800" dirty="0">
                <a:latin typeface="American Typewriter Condensed" charset="0"/>
              </a:rPr>
              <a:t>&gt;</a:t>
            </a:r>
            <a:endParaRPr lang="en-US" sz="2800" dirty="0"/>
          </a:p>
        </p:txBody>
      </p:sp>
      <p:sp>
        <p:nvSpPr>
          <p:cNvPr id="235525" name="Rectangle 5"/>
          <p:cNvSpPr>
            <a:spLocks noChangeArrowheads="1"/>
          </p:cNvSpPr>
          <p:nvPr/>
        </p:nvSpPr>
        <p:spPr bwMode="auto">
          <a:xfrm>
            <a:off x="685800" y="15240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Walrus.html in web browser</a:t>
            </a:r>
          </a:p>
        </p:txBody>
      </p:sp>
      <p:pic>
        <p:nvPicPr>
          <p:cNvPr id="235526" name="Picture 6" descr="001.jpg                                                        0007DDCBMacintosh HD                   B7464D7A:"/>
          <p:cNvPicPr>
            <a:picLocks noChangeAspect="1" noChangeArrowheads="1"/>
          </p:cNvPicPr>
          <p:nvPr/>
        </p:nvPicPr>
        <p:blipFill>
          <a:blip r:embed="rId2"/>
          <a:srcRect/>
          <a:stretch>
            <a:fillRect/>
          </a:stretch>
        </p:blipFill>
        <p:spPr bwMode="auto">
          <a:xfrm>
            <a:off x="1066800" y="2057400"/>
            <a:ext cx="3733800" cy="1739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D660417-D070-C24C-9CD1-4177797B9ED3}" type="slidenum">
              <a:rPr lang="en-US" smtClean="0">
                <a:latin typeface="Times New Roman" charset="0"/>
              </a:rPr>
              <a:pPr/>
              <a:t>21</a:t>
            </a:fld>
            <a:endParaRPr lang="en-US" smtClean="0">
              <a:latin typeface="Times New Roman" charset="0"/>
            </a:endParaRPr>
          </a:p>
        </p:txBody>
      </p:sp>
      <p:sp>
        <p:nvSpPr>
          <p:cNvPr id="32771" name="Rectangle 2"/>
          <p:cNvSpPr>
            <a:spLocks noGrp="1" noChangeArrowheads="1"/>
          </p:cNvSpPr>
          <p:nvPr>
            <p:ph type="title"/>
          </p:nvPr>
        </p:nvSpPr>
        <p:spPr/>
        <p:txBody>
          <a:bodyPr/>
          <a:lstStyle/>
          <a:p>
            <a:pPr eaLnBrk="1" hangingPunct="1"/>
            <a:r>
              <a:rPr lang="en-US" dirty="0"/>
              <a:t>One</a:t>
            </a:r>
            <a:r>
              <a:rPr lang="en-US" dirty="0" smtClean="0"/>
              <a:t>-Time </a:t>
            </a:r>
            <a:r>
              <a:rPr lang="en-US" dirty="0"/>
              <a:t>Pad</a:t>
            </a:r>
          </a:p>
        </p:txBody>
      </p:sp>
      <p:sp>
        <p:nvSpPr>
          <p:cNvPr id="32772"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2773"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5653" name="Group 5"/>
          <p:cNvGraphicFramePr>
            <a:graphicFrameLocks noGrp="1"/>
          </p:cNvGraphicFramePr>
          <p:nvPr/>
        </p:nvGraphicFramePr>
        <p:xfrm>
          <a:off x="2057400" y="23622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5698" name="Group 50"/>
          <p:cNvGraphicFramePr>
            <a:graphicFrameLocks noGrp="1"/>
          </p:cNvGraphicFramePr>
          <p:nvPr/>
        </p:nvGraphicFramePr>
        <p:xfrm>
          <a:off x="2057400" y="333692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2826" name="Line 104"/>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827" name="Rectangle 105"/>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2828" name="Rectangle 106"/>
          <p:cNvSpPr>
            <a:spLocks noChangeArrowheads="1"/>
          </p:cNvSpPr>
          <p:nvPr/>
        </p:nvSpPr>
        <p:spPr bwMode="auto">
          <a:xfrm>
            <a:off x="990600" y="3368675"/>
            <a:ext cx="1019175" cy="517525"/>
          </a:xfrm>
          <a:prstGeom prst="rect">
            <a:avLst/>
          </a:prstGeom>
          <a:noFill/>
          <a:ln w="9525">
            <a:noFill/>
            <a:miter lim="800000"/>
            <a:headEnd/>
            <a:tailEnd/>
          </a:ln>
        </p:spPr>
        <p:txBody>
          <a:bodyPr wrap="none">
            <a:prstTxWarp prst="textNoShape">
              <a:avLst/>
            </a:prstTxWarp>
            <a:spAutoFit/>
          </a:bodyPr>
          <a:lstStyle/>
          <a:p>
            <a:r>
              <a:rPr lang="en-US"/>
              <a:t>“</a:t>
            </a:r>
            <a:r>
              <a:rPr lang="en-US" b="1">
                <a:solidFill>
                  <a:schemeClr val="accent2"/>
                </a:solidFill>
              </a:rPr>
              <a:t>key</a:t>
            </a:r>
            <a:r>
              <a:rPr lang="en-US"/>
              <a:t>”:</a:t>
            </a:r>
          </a:p>
        </p:txBody>
      </p:sp>
      <p:sp>
        <p:nvSpPr>
          <p:cNvPr id="32829" name="Rectangle 107"/>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2830" name="Rectangle 108"/>
          <p:cNvSpPr>
            <a:spLocks noChangeArrowheads="1"/>
          </p:cNvSpPr>
          <p:nvPr/>
        </p:nvSpPr>
        <p:spPr bwMode="auto">
          <a:xfrm>
            <a:off x="304800" y="1789113"/>
            <a:ext cx="7758504" cy="523220"/>
          </a:xfrm>
          <a:prstGeom prst="rect">
            <a:avLst/>
          </a:prstGeom>
          <a:noFill/>
          <a:ln w="9525">
            <a:noFill/>
            <a:miter lim="800000"/>
            <a:headEnd/>
            <a:tailEnd/>
          </a:ln>
        </p:spPr>
        <p:txBody>
          <a:bodyPr wrap="none">
            <a:prstTxWarp prst="textNoShape">
              <a:avLst/>
            </a:prstTxWarp>
            <a:spAutoFit/>
          </a:bodyPr>
          <a:lstStyle/>
          <a:p>
            <a:r>
              <a:rPr lang="en-US" sz="2800" dirty="0"/>
              <a:t>Double agent </a:t>
            </a:r>
            <a:r>
              <a:rPr lang="en-US" sz="2800" dirty="0" smtClean="0"/>
              <a:t>claims </a:t>
            </a:r>
            <a:r>
              <a:rPr lang="en-US" sz="2800" dirty="0"/>
              <a:t>following “</a:t>
            </a:r>
            <a:r>
              <a:rPr lang="en-US" sz="2800" b="1" dirty="0">
                <a:solidFill>
                  <a:schemeClr val="accent2"/>
                </a:solidFill>
              </a:rPr>
              <a:t>key</a:t>
            </a:r>
            <a:r>
              <a:rPr lang="en-US" sz="2800" dirty="0" smtClean="0"/>
              <a:t>” was used:</a:t>
            </a:r>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3BFA286-917C-DF48-9DE2-544B5945EBF6}" type="slidenum">
              <a:rPr lang="en-US" smtClean="0">
                <a:latin typeface="Times New Roman" charset="0"/>
              </a:rPr>
              <a:pPr/>
              <a:t>210</a:t>
            </a:fld>
            <a:endParaRPr lang="en-US" smtClean="0">
              <a:latin typeface="Times New Roman" charset="0"/>
            </a:endParaRPr>
          </a:p>
        </p:txBody>
      </p:sp>
      <p:pic>
        <p:nvPicPr>
          <p:cNvPr id="236547" name="Picture 7" descr="004.jpg                                                        0007DDCBMacintosh HD                   B7464D7A:"/>
          <p:cNvPicPr>
            <a:picLocks noChangeAspect="1" noChangeArrowheads="1"/>
          </p:cNvPicPr>
          <p:nvPr/>
        </p:nvPicPr>
        <p:blipFill>
          <a:blip r:embed="rId2"/>
          <a:srcRect/>
          <a:stretch>
            <a:fillRect/>
          </a:stretch>
        </p:blipFill>
        <p:spPr bwMode="auto">
          <a:xfrm>
            <a:off x="1143000" y="1676400"/>
            <a:ext cx="3733800" cy="1720850"/>
          </a:xfrm>
          <a:prstGeom prst="rect">
            <a:avLst/>
          </a:prstGeom>
          <a:noFill/>
          <a:ln w="9525">
            <a:noFill/>
            <a:miter lim="800000"/>
            <a:headEnd/>
            <a:tailEnd/>
          </a:ln>
        </p:spPr>
      </p:pic>
      <p:sp>
        <p:nvSpPr>
          <p:cNvPr id="236548" name="Rectangle 2"/>
          <p:cNvSpPr>
            <a:spLocks noGrp="1" noChangeArrowheads="1"/>
          </p:cNvSpPr>
          <p:nvPr>
            <p:ph type="title"/>
          </p:nvPr>
        </p:nvSpPr>
        <p:spPr>
          <a:xfrm>
            <a:off x="685800" y="228600"/>
            <a:ext cx="7772400" cy="914400"/>
          </a:xfrm>
        </p:spPr>
        <p:txBody>
          <a:bodyPr/>
          <a:lstStyle/>
          <a:p>
            <a:pPr eaLnBrk="1" hangingPunct="1"/>
            <a:r>
              <a:rPr lang="en-US"/>
              <a:t>Stego Example 2</a:t>
            </a:r>
          </a:p>
        </p:txBody>
      </p:sp>
      <p:sp>
        <p:nvSpPr>
          <p:cNvPr id="236549" name="Rectangle 3"/>
          <p:cNvSpPr>
            <a:spLocks noGrp="1" noChangeArrowheads="1"/>
          </p:cNvSpPr>
          <p:nvPr>
            <p:ph type="body" idx="1"/>
          </p:nvPr>
        </p:nvSpPr>
        <p:spPr>
          <a:xfrm>
            <a:off x="685800" y="3352800"/>
            <a:ext cx="7848600" cy="2438400"/>
          </a:xfrm>
        </p:spPr>
        <p:txBody>
          <a:bodyPr/>
          <a:lstStyle/>
          <a:p>
            <a:pPr eaLnBrk="1" hangingPunct="1">
              <a:lnSpc>
                <a:spcPct val="90000"/>
              </a:lnSpc>
            </a:pPr>
            <a:r>
              <a:rPr lang="en-US" sz="2800"/>
              <a:t>“View source” reveals:</a:t>
            </a:r>
          </a:p>
          <a:p>
            <a:pPr eaLnBrk="1" hangingPunct="1">
              <a:lnSpc>
                <a:spcPct val="90000"/>
              </a:lnSpc>
              <a:buFont typeface="Wingdings" charset="2"/>
              <a:buNone/>
            </a:pPr>
            <a:r>
              <a:rPr lang="en-US" sz="1800">
                <a:latin typeface="American Typewriter Condensed" charset="0"/>
              </a:rPr>
              <a:t>&lt;font color=#000101&gt;"The time has come," the Walrus said,&lt;/font&gt;&lt;br&gt;</a:t>
            </a:r>
          </a:p>
          <a:p>
            <a:pPr eaLnBrk="1" hangingPunct="1">
              <a:lnSpc>
                <a:spcPct val="90000"/>
              </a:lnSpc>
              <a:buFont typeface="Wingdings" charset="2"/>
              <a:buNone/>
            </a:pPr>
            <a:r>
              <a:rPr lang="en-US" sz="1800">
                <a:latin typeface="American Typewriter Condensed" charset="0"/>
              </a:rPr>
              <a:t>&lt;font color=#000100&gt;"To talk of many things: &lt;/font&gt;&lt;br&gt;</a:t>
            </a:r>
          </a:p>
          <a:p>
            <a:pPr eaLnBrk="1" hangingPunct="1">
              <a:lnSpc>
                <a:spcPct val="90000"/>
              </a:lnSpc>
              <a:buFont typeface="Wingdings" charset="2"/>
              <a:buNone/>
            </a:pPr>
            <a:r>
              <a:rPr lang="en-US" sz="1800">
                <a:latin typeface="American Typewriter Condensed" charset="0"/>
              </a:rPr>
              <a:t>&lt;font color=#010000&gt;Of shoes and ships and sealing wax &lt;/font&gt;&lt;br&gt;</a:t>
            </a:r>
          </a:p>
          <a:p>
            <a:pPr eaLnBrk="1" hangingPunct="1">
              <a:lnSpc>
                <a:spcPct val="90000"/>
              </a:lnSpc>
              <a:buFont typeface="Wingdings" charset="2"/>
              <a:buNone/>
            </a:pPr>
            <a:r>
              <a:rPr lang="en-US" sz="1800">
                <a:latin typeface="American Typewriter Condensed" charset="0"/>
              </a:rPr>
              <a:t>&lt;font color=#010000&gt;Of cabbages and kings &lt;/font&gt;&lt;br&gt;</a:t>
            </a:r>
          </a:p>
          <a:p>
            <a:pPr eaLnBrk="1" hangingPunct="1">
              <a:lnSpc>
                <a:spcPct val="90000"/>
              </a:lnSpc>
              <a:buFont typeface="Wingdings" charset="2"/>
              <a:buNone/>
            </a:pPr>
            <a:r>
              <a:rPr lang="en-US" sz="1800">
                <a:latin typeface="American Typewriter Condensed" charset="0"/>
              </a:rPr>
              <a:t>&lt;font color=#000000&gt;And why the sea is boiling hot &lt;/font&gt;&lt;br&gt;</a:t>
            </a:r>
          </a:p>
          <a:p>
            <a:pPr eaLnBrk="1" hangingPunct="1">
              <a:lnSpc>
                <a:spcPct val="90000"/>
              </a:lnSpc>
              <a:buFont typeface="Wingdings" charset="2"/>
              <a:buNone/>
            </a:pPr>
            <a:r>
              <a:rPr lang="en-US" sz="1800">
                <a:latin typeface="American Typewriter Condensed" charset="0"/>
              </a:rPr>
              <a:t>&lt;font color=#010001&gt;And whether pigs have wings." &lt;/font&gt;&lt;br&gt;</a:t>
            </a:r>
            <a:endParaRPr lang="en-US" sz="2800"/>
          </a:p>
        </p:txBody>
      </p:sp>
      <p:sp>
        <p:nvSpPr>
          <p:cNvPr id="236550" name="Rectangle 5"/>
          <p:cNvSpPr>
            <a:spLocks noChangeArrowheads="1"/>
          </p:cNvSpPr>
          <p:nvPr/>
        </p:nvSpPr>
        <p:spPr bwMode="auto">
          <a:xfrm>
            <a:off x="685800" y="11430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stegoWalrus.html in web browser</a:t>
            </a:r>
            <a:endParaRPr lang="en-US" sz="3200"/>
          </a:p>
        </p:txBody>
      </p:sp>
      <p:sp>
        <p:nvSpPr>
          <p:cNvPr id="236551" name="Rectangle 9"/>
          <p:cNvSpPr>
            <a:spLocks noChangeArrowheads="1"/>
          </p:cNvSpPr>
          <p:nvPr/>
        </p:nvSpPr>
        <p:spPr bwMode="auto">
          <a:xfrm>
            <a:off x="685800" y="5638800"/>
            <a:ext cx="8153400" cy="6096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“Hidden” message: </a:t>
            </a:r>
            <a:r>
              <a:rPr lang="en-US" b="1">
                <a:latin typeface="Times-Roman" charset="0"/>
              </a:rPr>
              <a:t>011 010 100 100 000 101</a:t>
            </a:r>
            <a:endParaRPr lang="en-US">
              <a:latin typeface="Times-Roman"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3B2C1AF-5499-7C4B-AD5D-55F81FB385C6}" type="slidenum">
              <a:rPr lang="en-US" smtClean="0">
                <a:latin typeface="Times New Roman" charset="0"/>
              </a:rPr>
              <a:pPr/>
              <a:t>211</a:t>
            </a:fld>
            <a:endParaRPr lang="en-US" smtClean="0">
              <a:latin typeface="Times New Roman" charset="0"/>
            </a:endParaRPr>
          </a:p>
        </p:txBody>
      </p:sp>
      <p:sp>
        <p:nvSpPr>
          <p:cNvPr id="237571" name="Rectangle 2"/>
          <p:cNvSpPr>
            <a:spLocks noGrp="1" noChangeArrowheads="1"/>
          </p:cNvSpPr>
          <p:nvPr>
            <p:ph type="title"/>
          </p:nvPr>
        </p:nvSpPr>
        <p:spPr>
          <a:xfrm>
            <a:off x="685800" y="533400"/>
            <a:ext cx="7772400" cy="990600"/>
          </a:xfrm>
        </p:spPr>
        <p:txBody>
          <a:bodyPr/>
          <a:lstStyle/>
          <a:p>
            <a:pPr eaLnBrk="1" hangingPunct="1"/>
            <a:r>
              <a:rPr lang="en-US" dirty="0" err="1"/>
              <a:t>Steganography</a:t>
            </a:r>
            <a:endParaRPr lang="en-US" dirty="0"/>
          </a:p>
        </p:txBody>
      </p:sp>
      <p:sp>
        <p:nvSpPr>
          <p:cNvPr id="237572" name="Rectangle 3"/>
          <p:cNvSpPr>
            <a:spLocks noGrp="1" noChangeArrowheads="1"/>
          </p:cNvSpPr>
          <p:nvPr>
            <p:ph type="body" idx="1"/>
          </p:nvPr>
        </p:nvSpPr>
        <p:spPr>
          <a:xfrm>
            <a:off x="685800" y="1676400"/>
            <a:ext cx="7772400" cy="4419600"/>
          </a:xfrm>
        </p:spPr>
        <p:txBody>
          <a:bodyPr/>
          <a:lstStyle/>
          <a:p>
            <a:pPr eaLnBrk="1" hangingPunct="1">
              <a:spcAft>
                <a:spcPts val="0"/>
              </a:spcAft>
            </a:pPr>
            <a:r>
              <a:rPr lang="en-US" sz="2800" dirty="0"/>
              <a:t>Some formats (e.g., image files) are more difficult than html for </a:t>
            </a:r>
            <a:r>
              <a:rPr lang="en-US" sz="2800" b="1" dirty="0">
                <a:solidFill>
                  <a:schemeClr val="hlink"/>
                </a:solidFill>
              </a:rPr>
              <a:t>humans</a:t>
            </a:r>
            <a:r>
              <a:rPr lang="en-US" sz="2800" dirty="0"/>
              <a:t> to read</a:t>
            </a:r>
          </a:p>
          <a:p>
            <a:pPr lvl="1" eaLnBrk="1" hangingPunct="1">
              <a:spcAft>
                <a:spcPts val="0"/>
              </a:spcAft>
            </a:pPr>
            <a:r>
              <a:rPr lang="en-US" sz="2400" dirty="0"/>
              <a:t>But</a:t>
            </a:r>
            <a:r>
              <a:rPr lang="en-US" sz="2400" dirty="0" smtClean="0"/>
              <a:t> easy </a:t>
            </a:r>
            <a:r>
              <a:rPr lang="en-US" sz="2400" dirty="0"/>
              <a:t>for computer programs to read…</a:t>
            </a:r>
          </a:p>
          <a:p>
            <a:pPr eaLnBrk="1" hangingPunct="1">
              <a:spcAft>
                <a:spcPts val="0"/>
              </a:spcAft>
            </a:pPr>
            <a:r>
              <a:rPr lang="en-US" sz="2800" dirty="0"/>
              <a:t>Easy to hide info in </a:t>
            </a:r>
            <a:r>
              <a:rPr lang="en-US" sz="2800" b="1" dirty="0">
                <a:solidFill>
                  <a:schemeClr val="hlink"/>
                </a:solidFill>
              </a:rPr>
              <a:t>unimportant bits</a:t>
            </a:r>
            <a:endParaRPr lang="en-US" sz="2800" dirty="0" smtClean="0"/>
          </a:p>
          <a:p>
            <a:pPr eaLnBrk="1" hangingPunct="1">
              <a:spcAft>
                <a:spcPts val="0"/>
              </a:spcAft>
            </a:pPr>
            <a:r>
              <a:rPr lang="en-US" sz="2800" dirty="0" smtClean="0"/>
              <a:t>Easy </a:t>
            </a:r>
            <a:r>
              <a:rPr lang="en-US" sz="2800" dirty="0"/>
              <a:t>to </a:t>
            </a:r>
            <a:r>
              <a:rPr lang="en-US" sz="2800" dirty="0" smtClean="0"/>
              <a:t>damage </a:t>
            </a:r>
            <a:r>
              <a:rPr lang="en-US" sz="2800" dirty="0"/>
              <a:t>info in unimportant bits</a:t>
            </a:r>
          </a:p>
          <a:p>
            <a:pPr eaLnBrk="1" hangingPunct="1">
              <a:spcAft>
                <a:spcPts val="0"/>
              </a:spcAft>
            </a:pPr>
            <a:r>
              <a:rPr lang="en-US" sz="2800" dirty="0"/>
              <a:t>To be </a:t>
            </a:r>
            <a:r>
              <a:rPr lang="en-US" sz="2800" b="1" i="1" dirty="0"/>
              <a:t>robust</a:t>
            </a:r>
            <a:r>
              <a:rPr lang="en-US" sz="2800" dirty="0"/>
              <a:t>,</a:t>
            </a:r>
            <a:r>
              <a:rPr lang="en-US" sz="2800" dirty="0" smtClean="0"/>
              <a:t> must </a:t>
            </a:r>
            <a:r>
              <a:rPr lang="en-US" sz="2800" dirty="0"/>
              <a:t>use </a:t>
            </a:r>
            <a:r>
              <a:rPr lang="en-US" sz="2800" b="1" dirty="0">
                <a:solidFill>
                  <a:schemeClr val="hlink"/>
                </a:solidFill>
              </a:rPr>
              <a:t>important bits</a:t>
            </a:r>
            <a:endParaRPr lang="en-US" sz="2800" dirty="0"/>
          </a:p>
          <a:p>
            <a:pPr lvl="1" eaLnBrk="1" hangingPunct="1">
              <a:spcAft>
                <a:spcPts val="0"/>
              </a:spcAft>
            </a:pPr>
            <a:r>
              <a:rPr lang="en-US" sz="2400" dirty="0"/>
              <a:t>But stored </a:t>
            </a:r>
            <a:r>
              <a:rPr lang="en-US" sz="2400" dirty="0" smtClean="0"/>
              <a:t>info </a:t>
            </a:r>
            <a:r>
              <a:rPr lang="en-US" sz="2400" dirty="0"/>
              <a:t>must not damage </a:t>
            </a:r>
            <a:r>
              <a:rPr lang="en-US" sz="2400" dirty="0" smtClean="0"/>
              <a:t>data</a:t>
            </a:r>
          </a:p>
          <a:p>
            <a:pPr lvl="1" eaLnBrk="1" hangingPunct="1">
              <a:spcAft>
                <a:spcPts val="0"/>
              </a:spcAft>
            </a:pPr>
            <a:r>
              <a:rPr lang="en-US" sz="2400" dirty="0"/>
              <a:t>Collusion attacks are </a:t>
            </a:r>
            <a:r>
              <a:rPr lang="en-US" sz="2400" dirty="0" smtClean="0"/>
              <a:t>also a </a:t>
            </a:r>
            <a:r>
              <a:rPr lang="en-US" sz="2400" dirty="0"/>
              <a:t>concern</a:t>
            </a:r>
          </a:p>
          <a:p>
            <a:pPr eaLnBrk="1" hangingPunct="1">
              <a:spcAft>
                <a:spcPts val="0"/>
              </a:spcAft>
            </a:pPr>
            <a:r>
              <a:rPr lang="en-US" sz="2800" dirty="0"/>
              <a:t>Robust </a:t>
            </a:r>
            <a:r>
              <a:rPr lang="en-US" sz="2800" dirty="0" err="1"/>
              <a:t>steganography</a:t>
            </a:r>
            <a:r>
              <a:rPr lang="en-US" sz="2800" dirty="0"/>
              <a:t> is</a:t>
            </a:r>
            <a:r>
              <a:rPr lang="en-US" sz="2800" dirty="0" smtClean="0"/>
              <a:t> tricky!</a:t>
            </a:r>
            <a:endParaRPr lang="en-US" sz="2800"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1468096-961A-7A43-98E9-B36425FF345E}" type="slidenum">
              <a:rPr lang="en-US" smtClean="0">
                <a:latin typeface="Times New Roman" charset="0"/>
              </a:rPr>
              <a:pPr/>
              <a:t>212</a:t>
            </a:fld>
            <a:endParaRPr lang="en-US" smtClean="0">
              <a:latin typeface="Times New Roman" charset="0"/>
            </a:endParaRPr>
          </a:p>
        </p:txBody>
      </p:sp>
      <p:sp>
        <p:nvSpPr>
          <p:cNvPr id="238595" name="Rectangle 2"/>
          <p:cNvSpPr>
            <a:spLocks noGrp="1" noChangeArrowheads="1"/>
          </p:cNvSpPr>
          <p:nvPr>
            <p:ph type="title"/>
          </p:nvPr>
        </p:nvSpPr>
        <p:spPr>
          <a:xfrm>
            <a:off x="685800" y="228600"/>
            <a:ext cx="7772400" cy="1371600"/>
          </a:xfrm>
        </p:spPr>
        <p:txBody>
          <a:bodyPr/>
          <a:lstStyle/>
          <a:p>
            <a:pPr eaLnBrk="1" hangingPunct="1">
              <a:lnSpc>
                <a:spcPct val="90000"/>
              </a:lnSpc>
            </a:pPr>
            <a:r>
              <a:rPr lang="en-US"/>
              <a:t>Information Hiding: </a:t>
            </a:r>
            <a:br>
              <a:rPr lang="en-US"/>
            </a:br>
            <a:r>
              <a:rPr lang="en-US"/>
              <a:t>The Bottom Line</a:t>
            </a:r>
          </a:p>
        </p:txBody>
      </p:sp>
      <p:sp>
        <p:nvSpPr>
          <p:cNvPr id="238596" name="Rectangle 3"/>
          <p:cNvSpPr>
            <a:spLocks noGrp="1" noChangeArrowheads="1"/>
          </p:cNvSpPr>
          <p:nvPr>
            <p:ph type="body" idx="1"/>
          </p:nvPr>
        </p:nvSpPr>
        <p:spPr>
          <a:xfrm>
            <a:off x="685800" y="1676400"/>
            <a:ext cx="7772400" cy="4495800"/>
          </a:xfrm>
        </p:spPr>
        <p:txBody>
          <a:bodyPr/>
          <a:lstStyle/>
          <a:p>
            <a:pPr eaLnBrk="1" hangingPunct="1">
              <a:lnSpc>
                <a:spcPct val="90000"/>
              </a:lnSpc>
              <a:spcAft>
                <a:spcPts val="600"/>
              </a:spcAft>
            </a:pPr>
            <a:r>
              <a:rPr lang="en-US" sz="2800" dirty="0" smtClean="0"/>
              <a:t>Not so</a:t>
            </a:r>
            <a:r>
              <a:rPr lang="en-US" sz="2800" dirty="0"/>
              <a:t> </a:t>
            </a:r>
            <a:r>
              <a:rPr lang="en-US" sz="2800" dirty="0" smtClean="0"/>
              <a:t>easy </a:t>
            </a:r>
            <a:r>
              <a:rPr lang="en-US" sz="2800" dirty="0"/>
              <a:t>to hide digital information</a:t>
            </a:r>
          </a:p>
          <a:p>
            <a:pPr lvl="1" eaLnBrk="1" hangingPunct="1">
              <a:lnSpc>
                <a:spcPct val="90000"/>
              </a:lnSpc>
              <a:spcAft>
                <a:spcPts val="600"/>
              </a:spcAft>
            </a:pPr>
            <a:r>
              <a:rPr lang="en-US" sz="2400" dirty="0"/>
              <a:t>“Obvious” approach is </a:t>
            </a:r>
            <a:r>
              <a:rPr lang="en-US" sz="2400" b="1" dirty="0">
                <a:solidFill>
                  <a:srgbClr val="FF0000"/>
                </a:solidFill>
              </a:rPr>
              <a:t>not</a:t>
            </a:r>
            <a:r>
              <a:rPr lang="en-US" sz="2400" dirty="0"/>
              <a:t> robust</a:t>
            </a:r>
          </a:p>
          <a:p>
            <a:pPr lvl="1" eaLnBrk="1" hangingPunct="1">
              <a:lnSpc>
                <a:spcPct val="90000"/>
              </a:lnSpc>
              <a:spcAft>
                <a:spcPts val="600"/>
              </a:spcAft>
            </a:pPr>
            <a:r>
              <a:rPr lang="en-US" sz="2400" b="1" dirty="0" err="1">
                <a:solidFill>
                  <a:schemeClr val="hlink"/>
                </a:solidFill>
              </a:rPr>
              <a:t>Stirmark</a:t>
            </a:r>
            <a:r>
              <a:rPr lang="en-US" sz="2400" b="1" dirty="0">
                <a:solidFill>
                  <a:schemeClr val="hlink"/>
                </a:solidFill>
              </a:rPr>
              <a:t>:</a:t>
            </a:r>
            <a:r>
              <a:rPr lang="en-US" sz="2400" dirty="0"/>
              <a:t> tool to make most watermarks in images unreadable without damaging the image</a:t>
            </a:r>
            <a:endParaRPr lang="en-US" sz="2400" dirty="0" smtClean="0"/>
          </a:p>
          <a:p>
            <a:pPr lvl="1" eaLnBrk="1" hangingPunct="1">
              <a:lnSpc>
                <a:spcPct val="90000"/>
              </a:lnSpc>
              <a:spcAft>
                <a:spcPts val="600"/>
              </a:spcAft>
            </a:pPr>
            <a:r>
              <a:rPr lang="en-US" sz="2400" dirty="0" err="1" smtClean="0"/>
              <a:t>Stego</a:t>
            </a:r>
            <a:r>
              <a:rPr lang="en-US" sz="2400" dirty="0" smtClean="0"/>
              <a:t>/watermarking are active </a:t>
            </a:r>
            <a:r>
              <a:rPr lang="en-US" sz="2400" dirty="0"/>
              <a:t>research</a:t>
            </a:r>
            <a:r>
              <a:rPr lang="en-US" sz="2400" dirty="0" smtClean="0"/>
              <a:t> topics</a:t>
            </a:r>
          </a:p>
          <a:p>
            <a:pPr eaLnBrk="1" hangingPunct="1">
              <a:lnSpc>
                <a:spcPct val="90000"/>
              </a:lnSpc>
              <a:spcAft>
                <a:spcPts val="600"/>
              </a:spcAft>
            </a:pPr>
            <a:r>
              <a:rPr lang="en-US" sz="2800" dirty="0"/>
              <a:t>If information hiding is suspected</a:t>
            </a:r>
          </a:p>
          <a:p>
            <a:pPr lvl="1" eaLnBrk="1" hangingPunct="1">
              <a:lnSpc>
                <a:spcPct val="90000"/>
              </a:lnSpc>
              <a:spcAft>
                <a:spcPts val="600"/>
              </a:spcAft>
            </a:pPr>
            <a:r>
              <a:rPr lang="en-US" sz="2400" dirty="0"/>
              <a:t>Attacker may be able to make information/watermark unreadable</a:t>
            </a:r>
          </a:p>
          <a:p>
            <a:pPr lvl="1" eaLnBrk="1" hangingPunct="1">
              <a:lnSpc>
                <a:spcPct val="90000"/>
              </a:lnSpc>
              <a:spcAft>
                <a:spcPts val="600"/>
              </a:spcAft>
            </a:pPr>
            <a:r>
              <a:rPr lang="en-US" sz="2400" dirty="0"/>
              <a:t>Attacker may be able to read the information, given the original document (image, audio, etc.)</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F77A316-B1D1-0A4E-8FF6-DD0F9FF46B2F}" type="slidenum">
              <a:rPr lang="en-US" smtClean="0">
                <a:latin typeface="Times New Roman" charset="0"/>
              </a:rPr>
              <a:pPr/>
              <a:t>213</a:t>
            </a:fld>
            <a:endParaRPr lang="en-US" smtClean="0">
              <a:latin typeface="Times New Roman" charset="0"/>
            </a:endParaRPr>
          </a:p>
        </p:txBody>
      </p:sp>
      <p:sp>
        <p:nvSpPr>
          <p:cNvPr id="333827" name="Rectangle 2"/>
          <p:cNvSpPr>
            <a:spLocks noGrp="1" noChangeArrowheads="1"/>
          </p:cNvSpPr>
          <p:nvPr>
            <p:ph type="title"/>
          </p:nvPr>
        </p:nvSpPr>
        <p:spPr/>
        <p:txBody>
          <a:bodyPr/>
          <a:lstStyle/>
          <a:p>
            <a:pPr eaLnBrk="1" hangingPunct="1"/>
            <a:r>
              <a:rPr lang="en-US"/>
              <a:t>Crypto Summary</a:t>
            </a:r>
          </a:p>
        </p:txBody>
      </p:sp>
      <p:sp>
        <p:nvSpPr>
          <p:cNvPr id="333828" name="Rectangle 3"/>
          <p:cNvSpPr>
            <a:spLocks noGrp="1" noChangeArrowheads="1"/>
          </p:cNvSpPr>
          <p:nvPr>
            <p:ph type="body" idx="1"/>
          </p:nvPr>
        </p:nvSpPr>
        <p:spPr/>
        <p:txBody>
          <a:bodyPr/>
          <a:lstStyle/>
          <a:p>
            <a:pPr eaLnBrk="1" hangingPunct="1"/>
            <a:r>
              <a:rPr lang="en-US" dirty="0"/>
              <a:t>Terminology</a:t>
            </a:r>
          </a:p>
          <a:p>
            <a:pPr eaLnBrk="1" hangingPunct="1"/>
            <a:r>
              <a:rPr lang="en-US" dirty="0"/>
              <a:t>Symmetric key crypto</a:t>
            </a:r>
          </a:p>
          <a:p>
            <a:pPr lvl="1" eaLnBrk="1" hangingPunct="1"/>
            <a:r>
              <a:rPr lang="en-US" dirty="0"/>
              <a:t>Stream ciphers</a:t>
            </a:r>
          </a:p>
          <a:p>
            <a:pPr lvl="2" eaLnBrk="1" hangingPunct="1"/>
            <a:r>
              <a:rPr lang="en-US" dirty="0"/>
              <a:t>A5/1 and RC4</a:t>
            </a:r>
          </a:p>
          <a:p>
            <a:pPr lvl="1" eaLnBrk="1" hangingPunct="1"/>
            <a:r>
              <a:rPr lang="en-US" dirty="0"/>
              <a:t>Block ciphers</a:t>
            </a:r>
          </a:p>
          <a:p>
            <a:pPr lvl="2" eaLnBrk="1" hangingPunct="1"/>
            <a:r>
              <a:rPr lang="en-US" dirty="0"/>
              <a:t>DES, AES, TEA</a:t>
            </a:r>
          </a:p>
          <a:p>
            <a:pPr lvl="2" eaLnBrk="1" hangingPunct="1"/>
            <a:r>
              <a:rPr lang="en-US" dirty="0"/>
              <a:t>Modes of operation</a:t>
            </a:r>
          </a:p>
          <a:p>
            <a:pPr lvl="2" eaLnBrk="1" hangingPunct="1"/>
            <a:r>
              <a:rPr lang="en-US" dirty="0"/>
              <a:t>Integrity</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A022ACB-3A72-A043-91ED-0B0284317C54}" type="slidenum">
              <a:rPr lang="en-US" smtClean="0">
                <a:latin typeface="Times New Roman" charset="0"/>
              </a:rPr>
              <a:pPr/>
              <a:t>214</a:t>
            </a:fld>
            <a:endParaRPr lang="en-US" smtClean="0">
              <a:latin typeface="Times New Roman" charset="0"/>
            </a:endParaRPr>
          </a:p>
        </p:txBody>
      </p:sp>
      <p:sp>
        <p:nvSpPr>
          <p:cNvPr id="334851" name="Rectangle 2"/>
          <p:cNvSpPr>
            <a:spLocks noGrp="1" noChangeArrowheads="1"/>
          </p:cNvSpPr>
          <p:nvPr>
            <p:ph type="title"/>
          </p:nvPr>
        </p:nvSpPr>
        <p:spPr/>
        <p:txBody>
          <a:bodyPr/>
          <a:lstStyle/>
          <a:p>
            <a:pPr eaLnBrk="1" hangingPunct="1"/>
            <a:r>
              <a:rPr lang="en-US"/>
              <a:t>Crypto Summary</a:t>
            </a:r>
          </a:p>
        </p:txBody>
      </p:sp>
      <p:sp>
        <p:nvSpPr>
          <p:cNvPr id="334852" name="Rectangle 3"/>
          <p:cNvSpPr>
            <a:spLocks noGrp="1" noChangeArrowheads="1"/>
          </p:cNvSpPr>
          <p:nvPr>
            <p:ph type="body" idx="1"/>
          </p:nvPr>
        </p:nvSpPr>
        <p:spPr/>
        <p:txBody>
          <a:bodyPr/>
          <a:lstStyle/>
          <a:p>
            <a:pPr eaLnBrk="1" hangingPunct="1">
              <a:lnSpc>
                <a:spcPct val="90000"/>
              </a:lnSpc>
              <a:spcAft>
                <a:spcPts val="600"/>
              </a:spcAft>
            </a:pPr>
            <a:r>
              <a:rPr lang="en-US" dirty="0"/>
              <a:t>Public key crypto</a:t>
            </a:r>
          </a:p>
          <a:p>
            <a:pPr lvl="1" eaLnBrk="1" hangingPunct="1">
              <a:lnSpc>
                <a:spcPct val="90000"/>
              </a:lnSpc>
              <a:spcAft>
                <a:spcPts val="600"/>
              </a:spcAft>
            </a:pPr>
            <a:r>
              <a:rPr lang="en-US" dirty="0"/>
              <a:t>Knapsack</a:t>
            </a:r>
          </a:p>
          <a:p>
            <a:pPr lvl="1" eaLnBrk="1" hangingPunct="1">
              <a:lnSpc>
                <a:spcPct val="90000"/>
              </a:lnSpc>
              <a:spcAft>
                <a:spcPts val="600"/>
              </a:spcAft>
            </a:pPr>
            <a:r>
              <a:rPr lang="en-US" dirty="0"/>
              <a:t>RSA</a:t>
            </a:r>
          </a:p>
          <a:p>
            <a:pPr lvl="1" eaLnBrk="1" hangingPunct="1">
              <a:lnSpc>
                <a:spcPct val="90000"/>
              </a:lnSpc>
              <a:spcAft>
                <a:spcPts val="600"/>
              </a:spcAft>
            </a:pPr>
            <a:r>
              <a:rPr lang="en-US" dirty="0" err="1"/>
              <a:t>Diffie</a:t>
            </a:r>
            <a:r>
              <a:rPr lang="en-US" dirty="0"/>
              <a:t>-Hellman</a:t>
            </a:r>
          </a:p>
          <a:p>
            <a:pPr lvl="1" eaLnBrk="1" hangingPunct="1">
              <a:lnSpc>
                <a:spcPct val="90000"/>
              </a:lnSpc>
              <a:spcAft>
                <a:spcPts val="600"/>
              </a:spcAft>
            </a:pPr>
            <a:r>
              <a:rPr lang="en-US" dirty="0"/>
              <a:t>ECC</a:t>
            </a:r>
          </a:p>
          <a:p>
            <a:pPr lvl="1" eaLnBrk="1" hangingPunct="1">
              <a:lnSpc>
                <a:spcPct val="90000"/>
              </a:lnSpc>
              <a:spcAft>
                <a:spcPts val="600"/>
              </a:spcAft>
            </a:pPr>
            <a:r>
              <a:rPr lang="en-US" dirty="0"/>
              <a:t>Non-repudiation</a:t>
            </a:r>
          </a:p>
          <a:p>
            <a:pPr lvl="1" eaLnBrk="1" hangingPunct="1">
              <a:lnSpc>
                <a:spcPct val="90000"/>
              </a:lnSpc>
              <a:spcAft>
                <a:spcPts val="600"/>
              </a:spcAft>
            </a:pPr>
            <a:r>
              <a:rPr lang="en-US" dirty="0"/>
              <a:t>PKI, etc.</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A820835-4B2B-F043-A4A2-EF35D3206167}" type="slidenum">
              <a:rPr lang="en-US" smtClean="0">
                <a:latin typeface="Times New Roman" charset="0"/>
              </a:rPr>
              <a:pPr/>
              <a:t>215</a:t>
            </a:fld>
            <a:endParaRPr lang="en-US" smtClean="0">
              <a:latin typeface="Times New Roman" charset="0"/>
            </a:endParaRPr>
          </a:p>
        </p:txBody>
      </p:sp>
      <p:sp>
        <p:nvSpPr>
          <p:cNvPr id="335875" name="Rectangle 2"/>
          <p:cNvSpPr>
            <a:spLocks noGrp="1" noChangeArrowheads="1"/>
          </p:cNvSpPr>
          <p:nvPr>
            <p:ph type="title"/>
          </p:nvPr>
        </p:nvSpPr>
        <p:spPr/>
        <p:txBody>
          <a:bodyPr/>
          <a:lstStyle/>
          <a:p>
            <a:pPr eaLnBrk="1" hangingPunct="1"/>
            <a:r>
              <a:rPr lang="en-US"/>
              <a:t>Crypto Summary</a:t>
            </a:r>
          </a:p>
        </p:txBody>
      </p:sp>
      <p:sp>
        <p:nvSpPr>
          <p:cNvPr id="335876" name="Rectangle 3"/>
          <p:cNvSpPr>
            <a:spLocks noGrp="1" noChangeArrowheads="1"/>
          </p:cNvSpPr>
          <p:nvPr>
            <p:ph type="body" idx="1"/>
          </p:nvPr>
        </p:nvSpPr>
        <p:spPr/>
        <p:txBody>
          <a:bodyPr/>
          <a:lstStyle/>
          <a:p>
            <a:pPr eaLnBrk="1" hangingPunct="1">
              <a:lnSpc>
                <a:spcPct val="90000"/>
              </a:lnSpc>
              <a:spcAft>
                <a:spcPts val="600"/>
              </a:spcAft>
            </a:pPr>
            <a:r>
              <a:rPr lang="en-US" dirty="0"/>
              <a:t>Hashing</a:t>
            </a:r>
          </a:p>
          <a:p>
            <a:pPr lvl="1" eaLnBrk="1" hangingPunct="1">
              <a:lnSpc>
                <a:spcPct val="90000"/>
              </a:lnSpc>
              <a:spcAft>
                <a:spcPts val="600"/>
              </a:spcAft>
            </a:pPr>
            <a:r>
              <a:rPr lang="en-US" dirty="0"/>
              <a:t>Birthday problem</a:t>
            </a:r>
          </a:p>
          <a:p>
            <a:pPr lvl="1" eaLnBrk="1" hangingPunct="1">
              <a:lnSpc>
                <a:spcPct val="90000"/>
              </a:lnSpc>
              <a:spcAft>
                <a:spcPts val="600"/>
              </a:spcAft>
            </a:pPr>
            <a:r>
              <a:rPr lang="en-US" dirty="0"/>
              <a:t>Tiger hash</a:t>
            </a:r>
          </a:p>
          <a:p>
            <a:pPr lvl="1" eaLnBrk="1" hangingPunct="1">
              <a:lnSpc>
                <a:spcPct val="90000"/>
              </a:lnSpc>
              <a:spcAft>
                <a:spcPts val="600"/>
              </a:spcAft>
            </a:pPr>
            <a:r>
              <a:rPr lang="en-US" dirty="0">
                <a:latin typeface="Times-Roman" charset="0"/>
              </a:rPr>
              <a:t>HMAC</a:t>
            </a:r>
            <a:endParaRPr lang="en-US" dirty="0"/>
          </a:p>
          <a:p>
            <a:pPr eaLnBrk="1" hangingPunct="1">
              <a:lnSpc>
                <a:spcPct val="90000"/>
              </a:lnSpc>
              <a:spcAft>
                <a:spcPts val="600"/>
              </a:spcAft>
            </a:pPr>
            <a:r>
              <a:rPr lang="en-US" dirty="0"/>
              <a:t>Secret sharing</a:t>
            </a:r>
          </a:p>
          <a:p>
            <a:pPr eaLnBrk="1" hangingPunct="1">
              <a:lnSpc>
                <a:spcPct val="90000"/>
              </a:lnSpc>
              <a:spcAft>
                <a:spcPts val="600"/>
              </a:spcAft>
            </a:pPr>
            <a:r>
              <a:rPr lang="en-US" dirty="0"/>
              <a:t>Random numbers</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4748EC7-0341-3A49-A774-82DF949A91FA}" type="slidenum">
              <a:rPr lang="en-US" smtClean="0">
                <a:latin typeface="Times New Roman" charset="0"/>
              </a:rPr>
              <a:pPr/>
              <a:t>216</a:t>
            </a:fld>
            <a:endParaRPr lang="en-US" smtClean="0">
              <a:latin typeface="Times New Roman" charset="0"/>
            </a:endParaRPr>
          </a:p>
        </p:txBody>
      </p:sp>
      <p:sp>
        <p:nvSpPr>
          <p:cNvPr id="336899" name="Rectangle 2"/>
          <p:cNvSpPr>
            <a:spLocks noGrp="1" noChangeArrowheads="1"/>
          </p:cNvSpPr>
          <p:nvPr>
            <p:ph type="title"/>
          </p:nvPr>
        </p:nvSpPr>
        <p:spPr>
          <a:xfrm>
            <a:off x="685800" y="457200"/>
            <a:ext cx="7772400" cy="1143000"/>
          </a:xfrm>
        </p:spPr>
        <p:txBody>
          <a:bodyPr/>
          <a:lstStyle/>
          <a:p>
            <a:pPr eaLnBrk="1" hangingPunct="1"/>
            <a:r>
              <a:rPr lang="en-US"/>
              <a:t>Crypto Summary</a:t>
            </a:r>
          </a:p>
        </p:txBody>
      </p:sp>
      <p:sp>
        <p:nvSpPr>
          <p:cNvPr id="336900"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dirty="0"/>
              <a:t>Information hiding</a:t>
            </a:r>
          </a:p>
          <a:p>
            <a:pPr lvl="1" eaLnBrk="1" hangingPunct="1">
              <a:lnSpc>
                <a:spcPct val="90000"/>
              </a:lnSpc>
              <a:spcAft>
                <a:spcPts val="600"/>
              </a:spcAft>
            </a:pPr>
            <a:r>
              <a:rPr lang="en-US" dirty="0" err="1"/>
              <a:t>Steganography</a:t>
            </a:r>
            <a:endParaRPr lang="en-US" dirty="0"/>
          </a:p>
          <a:p>
            <a:pPr lvl="1" eaLnBrk="1" hangingPunct="1">
              <a:lnSpc>
                <a:spcPct val="90000"/>
              </a:lnSpc>
              <a:spcAft>
                <a:spcPts val="600"/>
              </a:spcAft>
            </a:pPr>
            <a:r>
              <a:rPr lang="en-US" dirty="0" smtClean="0"/>
              <a:t>Watermarking</a:t>
            </a:r>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C626192-05E6-E346-9BEA-94BF5FBD9879}" type="slidenum">
              <a:rPr lang="en-US" smtClean="0">
                <a:latin typeface="Times New Roman" charset="0"/>
              </a:rPr>
              <a:pPr/>
              <a:t>217</a:t>
            </a:fld>
            <a:endParaRPr lang="en-US" smtClean="0">
              <a:latin typeface="Times New Roman" charset="0"/>
            </a:endParaRPr>
          </a:p>
        </p:txBody>
      </p:sp>
      <p:sp>
        <p:nvSpPr>
          <p:cNvPr id="337923" name="Rectangle 2"/>
          <p:cNvSpPr>
            <a:spLocks noGrp="1" noChangeArrowheads="1"/>
          </p:cNvSpPr>
          <p:nvPr>
            <p:ph type="title"/>
          </p:nvPr>
        </p:nvSpPr>
        <p:spPr/>
        <p:txBody>
          <a:bodyPr/>
          <a:lstStyle/>
          <a:p>
            <a:pPr eaLnBrk="1" hangingPunct="1"/>
            <a:r>
              <a:rPr lang="en-US"/>
              <a:t>Coming Attractions…</a:t>
            </a:r>
          </a:p>
        </p:txBody>
      </p:sp>
      <p:sp>
        <p:nvSpPr>
          <p:cNvPr id="337924" name="Rectangle 3"/>
          <p:cNvSpPr>
            <a:spLocks noGrp="1" noChangeArrowheads="1"/>
          </p:cNvSpPr>
          <p:nvPr>
            <p:ph type="body" idx="1"/>
          </p:nvPr>
        </p:nvSpPr>
        <p:spPr>
          <a:xfrm>
            <a:off x="609600" y="1828800"/>
            <a:ext cx="8077200" cy="4114800"/>
          </a:xfrm>
        </p:spPr>
        <p:txBody>
          <a:bodyPr/>
          <a:lstStyle/>
          <a:p>
            <a:pPr eaLnBrk="1" hangingPunct="1">
              <a:spcAft>
                <a:spcPts val="600"/>
              </a:spcAft>
            </a:pPr>
            <a:r>
              <a:rPr lang="en-US" dirty="0"/>
              <a:t>Access Control</a:t>
            </a:r>
          </a:p>
          <a:p>
            <a:pPr lvl="1" eaLnBrk="1" hangingPunct="1">
              <a:spcAft>
                <a:spcPts val="600"/>
              </a:spcAft>
            </a:pPr>
            <a:r>
              <a:rPr lang="en-US" dirty="0"/>
              <a:t>Authentication -- who goes there?</a:t>
            </a:r>
          </a:p>
          <a:p>
            <a:pPr lvl="1" eaLnBrk="1" hangingPunct="1">
              <a:spcAft>
                <a:spcPts val="600"/>
              </a:spcAft>
            </a:pPr>
            <a:r>
              <a:rPr lang="en-US" dirty="0"/>
              <a:t>Authorization -- can you do that?</a:t>
            </a:r>
          </a:p>
          <a:p>
            <a:pPr eaLnBrk="1" hangingPunct="1">
              <a:spcAft>
                <a:spcPts val="600"/>
              </a:spcAft>
            </a:pPr>
            <a:r>
              <a:rPr lang="en-US" dirty="0"/>
              <a:t>We’ll see some crypto in next chapter</a:t>
            </a:r>
          </a:p>
          <a:p>
            <a:pPr eaLnBrk="1" hangingPunct="1">
              <a:spcAft>
                <a:spcPts val="600"/>
              </a:spcAft>
            </a:pPr>
            <a:r>
              <a:rPr lang="en-US" dirty="0"/>
              <a:t>We’ll see </a:t>
            </a:r>
            <a:r>
              <a:rPr lang="en-US" b="1" dirty="0">
                <a:solidFill>
                  <a:schemeClr val="accent2"/>
                </a:solidFill>
              </a:rPr>
              <a:t>lots</a:t>
            </a:r>
            <a:r>
              <a:rPr lang="en-US" dirty="0"/>
              <a:t> of crypto in protocol chapters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E3DA746-DEF9-CA45-9CE9-E81014D9E1F0}" type="slidenum">
              <a:rPr lang="en-US" smtClean="0">
                <a:latin typeface="Times New Roman" charset="0"/>
              </a:rPr>
              <a:pPr/>
              <a:t>22</a:t>
            </a:fld>
            <a:endParaRPr lang="en-US" smtClean="0">
              <a:latin typeface="Times New Roman" charset="0"/>
            </a:endParaRPr>
          </a:p>
        </p:txBody>
      </p:sp>
      <p:sp>
        <p:nvSpPr>
          <p:cNvPr id="33795" name="Rectangle 2"/>
          <p:cNvSpPr>
            <a:spLocks noGrp="1" noChangeArrowheads="1"/>
          </p:cNvSpPr>
          <p:nvPr>
            <p:ph type="title"/>
          </p:nvPr>
        </p:nvSpPr>
        <p:spPr/>
        <p:txBody>
          <a:bodyPr/>
          <a:lstStyle/>
          <a:p>
            <a:pPr eaLnBrk="1" hangingPunct="1"/>
            <a:r>
              <a:rPr lang="en-US" dirty="0"/>
              <a:t>One</a:t>
            </a:r>
            <a:r>
              <a:rPr lang="en-US" dirty="0" smtClean="0"/>
              <a:t>-Time </a:t>
            </a:r>
            <a:r>
              <a:rPr lang="en-US" dirty="0"/>
              <a:t>Pad</a:t>
            </a:r>
          </a:p>
        </p:txBody>
      </p:sp>
      <p:sp>
        <p:nvSpPr>
          <p:cNvPr id="33796"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3797"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6677" name="Group 5"/>
          <p:cNvGraphicFramePr>
            <a:graphicFrameLocks noGrp="1"/>
          </p:cNvGraphicFramePr>
          <p:nvPr/>
        </p:nvGraphicFramePr>
        <p:xfrm>
          <a:off x="2057400" y="2362200"/>
          <a:ext cx="6553200" cy="1117600"/>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tr>
            </a:tbl>
          </a:graphicData>
        </a:graphic>
      </p:graphicFrame>
      <p:graphicFrame>
        <p:nvGraphicFramePr>
          <p:cNvPr id="156722" name="Group 50"/>
          <p:cNvGraphicFramePr>
            <a:graphicFrameLocks noGrp="1"/>
          </p:cNvGraphicFramePr>
          <p:nvPr/>
        </p:nvGraphicFramePr>
        <p:xfrm>
          <a:off x="2057400" y="3336925"/>
          <a:ext cx="6553200" cy="1762125"/>
        </p:xfrm>
        <a:graphic>
          <a:graphicData uri="http://schemas.openxmlformats.org/drawingml/2006/table">
            <a:tbl>
              <a:tblPr/>
              <a:tblGrid>
                <a:gridCol w="655638"/>
                <a:gridCol w="655637"/>
                <a:gridCol w="654050"/>
                <a:gridCol w="655638"/>
                <a:gridCol w="655637"/>
                <a:gridCol w="655638"/>
                <a:gridCol w="655637"/>
                <a:gridCol w="654050"/>
                <a:gridCol w="655638"/>
                <a:gridCol w="655637"/>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cap="fla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cap="flat">
                      <a:noFill/>
                    </a:lnR>
                    <a:lnT>
                      <a:noFill/>
                    </a:lnT>
                    <a:lnB cap="flat">
                      <a:noFill/>
                    </a:lnB>
                    <a:lnTlToBr>
                      <a:noFill/>
                    </a:lnTlToBr>
                    <a:lnBlToTr>
                      <a:noFill/>
                    </a:lnBlToTr>
                    <a:noFill/>
                  </a:tcPr>
                </a:tc>
              </a:tr>
            </a:tbl>
          </a:graphicData>
        </a:graphic>
      </p:graphicFrame>
      <p:sp>
        <p:nvSpPr>
          <p:cNvPr id="33850" name="Line 103"/>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51" name="Rectangle 104"/>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3852" name="Rectangle 105"/>
          <p:cNvSpPr>
            <a:spLocks noChangeArrowheads="1"/>
          </p:cNvSpPr>
          <p:nvPr/>
        </p:nvSpPr>
        <p:spPr bwMode="auto">
          <a:xfrm>
            <a:off x="990600" y="3368675"/>
            <a:ext cx="1013919" cy="461665"/>
          </a:xfrm>
          <a:prstGeom prst="rect">
            <a:avLst/>
          </a:prstGeom>
          <a:noFill/>
          <a:ln w="9525">
            <a:noFill/>
            <a:miter lim="800000"/>
            <a:headEnd/>
            <a:tailEnd/>
          </a:ln>
        </p:spPr>
        <p:txBody>
          <a:bodyPr wrap="none">
            <a:prstTxWarp prst="textNoShape">
              <a:avLst/>
            </a:prstTxWarp>
            <a:spAutoFit/>
          </a:bodyPr>
          <a:lstStyle/>
          <a:p>
            <a:r>
              <a:rPr lang="en-US" dirty="0" smtClean="0"/>
              <a:t>“key</a:t>
            </a:r>
            <a:r>
              <a:rPr lang="en-US" dirty="0"/>
              <a:t>”:</a:t>
            </a:r>
          </a:p>
        </p:txBody>
      </p:sp>
      <p:sp>
        <p:nvSpPr>
          <p:cNvPr id="33853" name="Rectangle 106"/>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3854" name="Rectangle 107"/>
          <p:cNvSpPr>
            <a:spLocks noChangeArrowheads="1"/>
          </p:cNvSpPr>
          <p:nvPr/>
        </p:nvSpPr>
        <p:spPr bwMode="auto">
          <a:xfrm>
            <a:off x="304800" y="1789113"/>
            <a:ext cx="4816844" cy="523220"/>
          </a:xfrm>
          <a:prstGeom prst="rect">
            <a:avLst/>
          </a:prstGeom>
          <a:noFill/>
          <a:ln w="9525">
            <a:noFill/>
            <a:miter lim="800000"/>
            <a:headEnd/>
            <a:tailEnd/>
          </a:ln>
        </p:spPr>
        <p:txBody>
          <a:bodyPr wrap="none">
            <a:prstTxWarp prst="textNoShape">
              <a:avLst/>
            </a:prstTxWarp>
            <a:spAutoFit/>
          </a:bodyPr>
          <a:lstStyle/>
          <a:p>
            <a:r>
              <a:rPr lang="en-US" sz="2800" dirty="0" smtClean="0"/>
              <a:t>Or, might claim </a:t>
            </a:r>
            <a:r>
              <a:rPr lang="en-US" sz="2800" dirty="0"/>
              <a:t>the key is…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068664B-7061-3C4D-87D7-31EA03D80DAA}" type="slidenum">
              <a:rPr lang="en-US" smtClean="0">
                <a:latin typeface="Times New Roman" charset="0"/>
              </a:rPr>
              <a:pPr/>
              <a:t>23</a:t>
            </a:fld>
            <a:endParaRPr lang="en-US" smtClean="0">
              <a:latin typeface="Times New Roman" charset="0"/>
            </a:endParaRPr>
          </a:p>
        </p:txBody>
      </p:sp>
      <p:sp>
        <p:nvSpPr>
          <p:cNvPr id="34819" name="Rectangle 2"/>
          <p:cNvSpPr>
            <a:spLocks noGrp="1" noChangeArrowheads="1"/>
          </p:cNvSpPr>
          <p:nvPr>
            <p:ph type="title"/>
          </p:nvPr>
        </p:nvSpPr>
        <p:spPr/>
        <p:txBody>
          <a:bodyPr/>
          <a:lstStyle/>
          <a:p>
            <a:pPr eaLnBrk="1" hangingPunct="1"/>
            <a:r>
              <a:rPr lang="en-US" dirty="0"/>
              <a:t>One</a:t>
            </a:r>
            <a:r>
              <a:rPr lang="en-US" dirty="0" smtClean="0"/>
              <a:t>-Time </a:t>
            </a:r>
            <a:r>
              <a:rPr lang="en-US" dirty="0"/>
              <a:t>Pad Summary</a:t>
            </a:r>
          </a:p>
        </p:txBody>
      </p:sp>
      <p:sp>
        <p:nvSpPr>
          <p:cNvPr id="30723" name="Rectangle 3"/>
          <p:cNvSpPr>
            <a:spLocks noGrp="1" noChangeArrowheads="1"/>
          </p:cNvSpPr>
          <p:nvPr>
            <p:ph type="body" idx="1"/>
          </p:nvPr>
        </p:nvSpPr>
        <p:spPr>
          <a:xfrm>
            <a:off x="685800" y="1828800"/>
            <a:ext cx="7772400" cy="4267200"/>
          </a:xfrm>
        </p:spPr>
        <p:txBody>
          <a:bodyPr/>
          <a:lstStyle/>
          <a:p>
            <a:pPr eaLnBrk="1" hangingPunct="1">
              <a:spcAft>
                <a:spcPts val="0"/>
              </a:spcAft>
            </a:pPr>
            <a:r>
              <a:rPr lang="en-US" sz="2800" b="1" dirty="0">
                <a:solidFill>
                  <a:srgbClr val="FF0000"/>
                </a:solidFill>
              </a:rPr>
              <a:t>Provably</a:t>
            </a:r>
            <a:r>
              <a:rPr lang="en-US" sz="2800" dirty="0"/>
              <a:t> </a:t>
            </a:r>
            <a:r>
              <a:rPr lang="en-US" sz="2800" dirty="0" smtClean="0"/>
              <a:t>secure</a:t>
            </a:r>
          </a:p>
          <a:p>
            <a:pPr lvl="1" eaLnBrk="1" hangingPunct="1">
              <a:spcAft>
                <a:spcPts val="0"/>
              </a:spcAft>
            </a:pPr>
            <a:r>
              <a:rPr lang="en-US" sz="2400" dirty="0" err="1"/>
              <a:t>Ciphertext</a:t>
            </a:r>
            <a:r>
              <a:rPr lang="en-US" sz="2400" dirty="0" smtClean="0"/>
              <a:t> gives </a:t>
            </a:r>
            <a:r>
              <a:rPr lang="en-US" sz="2400" b="1" dirty="0">
                <a:solidFill>
                  <a:schemeClr val="hlink"/>
                </a:solidFill>
              </a:rPr>
              <a:t>no</a:t>
            </a:r>
            <a:r>
              <a:rPr lang="en-US" sz="2400" dirty="0" smtClean="0"/>
              <a:t> useful info </a:t>
            </a:r>
            <a:r>
              <a:rPr lang="en-US" sz="2400" dirty="0"/>
              <a:t>about plaintext</a:t>
            </a:r>
          </a:p>
          <a:p>
            <a:pPr lvl="1" eaLnBrk="1" hangingPunct="1">
              <a:spcAft>
                <a:spcPts val="0"/>
              </a:spcAft>
            </a:pPr>
            <a:r>
              <a:rPr lang="en-US" sz="2400" dirty="0"/>
              <a:t>All plaintexts are </a:t>
            </a:r>
            <a:r>
              <a:rPr lang="en-US" sz="2400" b="1" i="1" dirty="0"/>
              <a:t>equally </a:t>
            </a:r>
            <a:r>
              <a:rPr lang="en-US" sz="2400" b="1" i="1" dirty="0" smtClean="0"/>
              <a:t>likely</a:t>
            </a:r>
          </a:p>
          <a:p>
            <a:pPr eaLnBrk="1" hangingPunct="1">
              <a:spcAft>
                <a:spcPts val="0"/>
              </a:spcAft>
            </a:pPr>
            <a:r>
              <a:rPr lang="en-US" sz="2800" dirty="0" smtClean="0"/>
              <a:t>BUT, only when be used correctly</a:t>
            </a:r>
          </a:p>
          <a:p>
            <a:pPr lvl="1" eaLnBrk="1" hangingPunct="1">
              <a:spcAft>
                <a:spcPts val="0"/>
              </a:spcAft>
            </a:pPr>
            <a:r>
              <a:rPr lang="en-US" sz="2400" dirty="0"/>
              <a:t>Pad must be random, used only once</a:t>
            </a:r>
          </a:p>
          <a:p>
            <a:pPr lvl="1" eaLnBrk="1" hangingPunct="1">
              <a:spcAft>
                <a:spcPts val="0"/>
              </a:spcAft>
            </a:pPr>
            <a:r>
              <a:rPr lang="en-US" sz="2400" dirty="0"/>
              <a:t>Pad is known only to sender and receiver</a:t>
            </a:r>
            <a:endParaRPr lang="en-US" sz="2400" dirty="0" smtClean="0"/>
          </a:p>
          <a:p>
            <a:pPr eaLnBrk="1" hangingPunct="1">
              <a:spcAft>
                <a:spcPts val="0"/>
              </a:spcAft>
            </a:pPr>
            <a:r>
              <a:rPr lang="en-US" sz="2800" dirty="0" smtClean="0"/>
              <a:t>Note: pad (key) </a:t>
            </a:r>
            <a:r>
              <a:rPr lang="en-US" sz="2800" dirty="0"/>
              <a:t>is same size as </a:t>
            </a:r>
            <a:r>
              <a:rPr lang="en-US" sz="2800" dirty="0" smtClean="0"/>
              <a:t>message</a:t>
            </a:r>
          </a:p>
          <a:p>
            <a:pPr eaLnBrk="1" hangingPunct="1">
              <a:spcAft>
                <a:spcPts val="0"/>
              </a:spcAft>
            </a:pPr>
            <a:r>
              <a:rPr lang="en-US" sz="2800" dirty="0" smtClean="0"/>
              <a:t>So, why </a:t>
            </a:r>
            <a:r>
              <a:rPr lang="en-US" sz="2800" dirty="0"/>
              <a:t>not distribute </a:t>
            </a:r>
            <a:r>
              <a:rPr lang="en-US" sz="2800" dirty="0" smtClean="0"/>
              <a:t>message itself, </a:t>
            </a:r>
            <a:r>
              <a:rPr lang="en-US" sz="2800" dirty="0"/>
              <a:t>instead of </a:t>
            </a:r>
            <a:r>
              <a:rPr lang="en-US" sz="2800" dirty="0" smtClean="0"/>
              <a:t>the pad</a:t>
            </a:r>
            <a:r>
              <a:rPr lang="en-US" sz="2800" dirty="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out)">
                                      <p:cBhvr>
                                        <p:cTn id="7" dur="500"/>
                                        <p:tgtEl>
                                          <p:spTgt spid="307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out)">
                                      <p:cBhvr>
                                        <p:cTn id="12" dur="500"/>
                                        <p:tgtEl>
                                          <p:spTgt spid="307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ox(out)">
                                      <p:cBhvr>
                                        <p:cTn id="17" dur="500"/>
                                        <p:tgtEl>
                                          <p:spTgt spid="307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ox(out)">
                                      <p:cBhvr>
                                        <p:cTn id="22" dur="500"/>
                                        <p:tgtEl>
                                          <p:spTgt spid="307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ox(out)">
                                      <p:cBhvr>
                                        <p:cTn id="27" dur="500"/>
                                        <p:tgtEl>
                                          <p:spTgt spid="307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ox(out)">
                                      <p:cBhvr>
                                        <p:cTn id="32" dur="500"/>
                                        <p:tgtEl>
                                          <p:spTgt spid="307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box(out)">
                                      <p:cBhvr>
                                        <p:cTn id="37" dur="500"/>
                                        <p:tgtEl>
                                          <p:spTgt spid="307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box(out)">
                                      <p:cBhvr>
                                        <p:cTn id="42" dur="500"/>
                                        <p:tgtEl>
                                          <p:spTgt spid="3072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560AFDB-089A-554E-B779-83FC94726F9E}" type="slidenum">
              <a:rPr lang="en-US" smtClean="0">
                <a:latin typeface="Times New Roman" charset="0"/>
              </a:rPr>
              <a:pPr/>
              <a:t>24</a:t>
            </a:fld>
            <a:endParaRPr lang="en-US" smtClean="0">
              <a:latin typeface="Times New Roman" charset="0"/>
            </a:endParaRPr>
          </a:p>
        </p:txBody>
      </p:sp>
      <p:sp>
        <p:nvSpPr>
          <p:cNvPr id="35843" name="Rectangle 2"/>
          <p:cNvSpPr>
            <a:spLocks noGrp="1" noChangeArrowheads="1"/>
          </p:cNvSpPr>
          <p:nvPr>
            <p:ph type="title"/>
          </p:nvPr>
        </p:nvSpPr>
        <p:spPr>
          <a:xfrm>
            <a:off x="685800" y="533400"/>
            <a:ext cx="7772400" cy="1143000"/>
          </a:xfrm>
        </p:spPr>
        <p:txBody>
          <a:bodyPr/>
          <a:lstStyle/>
          <a:p>
            <a:pPr eaLnBrk="1" hangingPunct="1"/>
            <a:r>
              <a:rPr lang="en-US" dirty="0"/>
              <a:t>Real</a:t>
            </a:r>
            <a:r>
              <a:rPr lang="en-US" dirty="0" smtClean="0"/>
              <a:t>-World </a:t>
            </a:r>
            <a:r>
              <a:rPr lang="en-US" dirty="0"/>
              <a:t>One</a:t>
            </a:r>
            <a:r>
              <a:rPr lang="en-US" dirty="0" smtClean="0"/>
              <a:t>-Time </a:t>
            </a:r>
            <a:r>
              <a:rPr lang="en-US" dirty="0"/>
              <a:t>Pad</a:t>
            </a:r>
          </a:p>
        </p:txBody>
      </p:sp>
      <p:sp>
        <p:nvSpPr>
          <p:cNvPr id="35844" name="Rectangle 3"/>
          <p:cNvSpPr>
            <a:spLocks noGrp="1" noChangeArrowheads="1"/>
          </p:cNvSpPr>
          <p:nvPr>
            <p:ph type="body" idx="1"/>
          </p:nvPr>
        </p:nvSpPr>
        <p:spPr>
          <a:xfrm>
            <a:off x="685800" y="1752600"/>
            <a:ext cx="7772400" cy="4343400"/>
          </a:xfrm>
        </p:spPr>
        <p:txBody>
          <a:bodyPr/>
          <a:lstStyle/>
          <a:p>
            <a:pPr eaLnBrk="1" hangingPunct="1">
              <a:lnSpc>
                <a:spcPct val="90000"/>
              </a:lnSpc>
              <a:spcAft>
                <a:spcPts val="600"/>
              </a:spcAft>
            </a:pPr>
            <a:r>
              <a:rPr lang="en-US" sz="2800" dirty="0"/>
              <a:t>Project </a:t>
            </a:r>
            <a:r>
              <a:rPr lang="en-US" sz="2800" dirty="0">
                <a:hlinkClick r:id="rId2"/>
              </a:rPr>
              <a:t>VENONA</a:t>
            </a:r>
            <a:endParaRPr lang="en-US" sz="2800" dirty="0"/>
          </a:p>
          <a:p>
            <a:pPr lvl="1" eaLnBrk="1" hangingPunct="1">
              <a:lnSpc>
                <a:spcPct val="90000"/>
              </a:lnSpc>
              <a:spcAft>
                <a:spcPts val="600"/>
              </a:spcAft>
            </a:pPr>
            <a:r>
              <a:rPr lang="en-US" sz="2400" dirty="0" smtClean="0"/>
              <a:t>Soviet spies </a:t>
            </a:r>
            <a:r>
              <a:rPr lang="en-US" sz="2400" smtClean="0"/>
              <a:t>encrypted messages </a:t>
            </a:r>
            <a:r>
              <a:rPr lang="en-US" sz="2400" dirty="0"/>
              <a:t>from U.S. to Moscow in 30’s, 40’</a:t>
            </a:r>
            <a:r>
              <a:rPr lang="en-US" sz="2400" dirty="0" smtClean="0"/>
              <a:t>s, </a:t>
            </a:r>
            <a:r>
              <a:rPr lang="en-US" sz="2400" dirty="0"/>
              <a:t>and 50’s</a:t>
            </a:r>
          </a:p>
          <a:p>
            <a:pPr lvl="1" eaLnBrk="1" hangingPunct="1">
              <a:lnSpc>
                <a:spcPct val="90000"/>
              </a:lnSpc>
              <a:spcAft>
                <a:spcPts val="600"/>
              </a:spcAft>
            </a:pPr>
            <a:r>
              <a:rPr lang="en-US" sz="2400" dirty="0"/>
              <a:t>Nuclear espionage, etc.</a:t>
            </a:r>
          </a:p>
          <a:p>
            <a:pPr lvl="1" eaLnBrk="1" hangingPunct="1">
              <a:lnSpc>
                <a:spcPct val="90000"/>
              </a:lnSpc>
              <a:spcAft>
                <a:spcPts val="600"/>
              </a:spcAft>
            </a:pPr>
            <a:r>
              <a:rPr lang="en-US" sz="2400" dirty="0"/>
              <a:t>Thousands of messages</a:t>
            </a:r>
          </a:p>
          <a:p>
            <a:pPr eaLnBrk="1" hangingPunct="1">
              <a:lnSpc>
                <a:spcPct val="90000"/>
              </a:lnSpc>
              <a:spcAft>
                <a:spcPts val="600"/>
              </a:spcAft>
            </a:pPr>
            <a:r>
              <a:rPr lang="en-US" sz="2800" dirty="0"/>
              <a:t>Spy carried one-time pad into U.S.</a:t>
            </a:r>
          </a:p>
          <a:p>
            <a:pPr eaLnBrk="1" hangingPunct="1">
              <a:lnSpc>
                <a:spcPct val="90000"/>
              </a:lnSpc>
              <a:spcAft>
                <a:spcPts val="600"/>
              </a:spcAft>
            </a:pPr>
            <a:r>
              <a:rPr lang="en-US" sz="2800" dirty="0"/>
              <a:t>Spy used pad to encrypt secret messages</a:t>
            </a:r>
          </a:p>
          <a:p>
            <a:pPr eaLnBrk="1" hangingPunct="1">
              <a:lnSpc>
                <a:spcPct val="90000"/>
              </a:lnSpc>
              <a:spcAft>
                <a:spcPts val="600"/>
              </a:spcAft>
            </a:pPr>
            <a:r>
              <a:rPr lang="en-US" sz="2800" dirty="0"/>
              <a:t>Repeats within the “one-time” pads made cryptanalysis possible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AD2577B-A357-3148-A307-4C5D02F31F87}" type="slidenum">
              <a:rPr lang="en-US" smtClean="0">
                <a:latin typeface="Times New Roman" charset="0"/>
              </a:rPr>
              <a:pPr/>
              <a:t>25</a:t>
            </a:fld>
            <a:endParaRPr lang="en-US" smtClean="0">
              <a:latin typeface="Times New Roman" charset="0"/>
            </a:endParaRPr>
          </a:p>
        </p:txBody>
      </p:sp>
      <p:sp>
        <p:nvSpPr>
          <p:cNvPr id="36867" name="Rectangle 2"/>
          <p:cNvSpPr>
            <a:spLocks noGrp="1" noChangeArrowheads="1"/>
          </p:cNvSpPr>
          <p:nvPr>
            <p:ph type="title"/>
          </p:nvPr>
        </p:nvSpPr>
        <p:spPr>
          <a:xfrm>
            <a:off x="685800" y="228600"/>
            <a:ext cx="7772400" cy="685800"/>
          </a:xfrm>
        </p:spPr>
        <p:txBody>
          <a:bodyPr/>
          <a:lstStyle/>
          <a:p>
            <a:pPr eaLnBrk="1" hangingPunct="1"/>
            <a:r>
              <a:rPr lang="en-US"/>
              <a:t>VENONA Decrypt (1944)</a:t>
            </a:r>
          </a:p>
        </p:txBody>
      </p:sp>
      <p:sp>
        <p:nvSpPr>
          <p:cNvPr id="36868" name="Rectangle 3"/>
          <p:cNvSpPr>
            <a:spLocks noGrp="1" noChangeArrowheads="1"/>
          </p:cNvSpPr>
          <p:nvPr>
            <p:ph type="body" idx="1"/>
          </p:nvPr>
        </p:nvSpPr>
        <p:spPr>
          <a:xfrm>
            <a:off x="685800" y="990600"/>
            <a:ext cx="7696200" cy="3886200"/>
          </a:xfrm>
        </p:spPr>
        <p:txBody>
          <a:bodyPr/>
          <a:lstStyle/>
          <a:p>
            <a:pPr eaLnBrk="1" hangingPunct="1">
              <a:lnSpc>
                <a:spcPct val="85000"/>
              </a:lnSpc>
              <a:buFont typeface="Wingdings" charset="2"/>
              <a:buNone/>
            </a:pPr>
            <a:r>
              <a:rPr lang="en-US" sz="1800">
                <a:latin typeface="Arial" charset="0"/>
              </a:rPr>
              <a:t>	[C% Ruth] learned that her husband [v] was called up by the army but he was not sent to the front. He  is a mechanical engineer and is now working at the ENORMOUS [ENORMOZ] [vi] plant in SANTA FE, New Mexico. [45 groups  unrecoverable]</a:t>
            </a:r>
          </a:p>
          <a:p>
            <a:pPr eaLnBrk="1" hangingPunct="1">
              <a:lnSpc>
                <a:spcPct val="85000"/>
              </a:lnSpc>
              <a:buFont typeface="Wingdings" charset="2"/>
              <a:buNone/>
            </a:pPr>
            <a:r>
              <a:rPr lang="en-US" sz="1800">
                <a:latin typeface="Arial" charset="0"/>
              </a:rPr>
              <a:t>	detain VOLOK [vii] who is working in a plant on ENORMOUS. He is a FELLOWCOUNTRYMAN  [ZEMLYaK] [viii]. Yesterday  he learned that they had dismissed him from his work. His  active work in progressive organizations in the past was cause of his dismissal. In the FELLOWCOUNTRYMAN line LIBERAL is in touch with CHESTER [ix]. They meet once a month for the payment of dues. CHESTER is interested in whether we are satisfied with the collaboration and whether there are not any misunderstandings. He does not inquire about specific items of work [KONKRETNAYa RABOTA]. In  as much as CHESTER knows about the role of  LIBERAL's group we beg consent to ask C. through LIBERAL about leads from among people who are working on ENOURMOUS and in other technical fields.</a:t>
            </a:r>
          </a:p>
        </p:txBody>
      </p:sp>
      <p:sp>
        <p:nvSpPr>
          <p:cNvPr id="494596" name="Rectangle 4"/>
          <p:cNvSpPr>
            <a:spLocks noChangeArrowheads="1"/>
          </p:cNvSpPr>
          <p:nvPr/>
        </p:nvSpPr>
        <p:spPr bwMode="auto">
          <a:xfrm>
            <a:off x="838200" y="4953000"/>
            <a:ext cx="7162800" cy="1295400"/>
          </a:xfrm>
          <a:prstGeom prst="rect">
            <a:avLst/>
          </a:prstGeom>
          <a:noFill/>
          <a:ln w="9525">
            <a:noFill/>
            <a:miter lim="800000"/>
            <a:headEnd/>
            <a:tailEnd/>
          </a:ln>
        </p:spPr>
        <p:txBody>
          <a:bodyPr>
            <a:prstTxWarp prst="textNoShape">
              <a:avLst/>
            </a:prstTxWarp>
          </a:bodyPr>
          <a:lstStyle/>
          <a:p>
            <a:pPr marL="342900" indent="-342900">
              <a:lnSpc>
                <a:spcPct val="70000"/>
              </a:lnSpc>
              <a:spcBef>
                <a:spcPct val="20000"/>
              </a:spcBef>
              <a:buClr>
                <a:schemeClr val="accent2"/>
              </a:buClr>
              <a:buSzPct val="75000"/>
              <a:buFont typeface="Wingdings" charset="2"/>
              <a:buChar char="q"/>
            </a:pPr>
            <a:r>
              <a:rPr lang="en-US" sz="2800"/>
              <a:t>“Ruth” == Ruth Greenglass</a:t>
            </a:r>
          </a:p>
          <a:p>
            <a:pPr marL="342900" indent="-342900">
              <a:lnSpc>
                <a:spcPct val="70000"/>
              </a:lnSpc>
              <a:spcBef>
                <a:spcPct val="20000"/>
              </a:spcBef>
              <a:buClr>
                <a:schemeClr val="accent2"/>
              </a:buClr>
              <a:buSzPct val="75000"/>
              <a:buFont typeface="Wingdings" charset="2"/>
              <a:buChar char="q"/>
            </a:pPr>
            <a:r>
              <a:rPr lang="en-US" sz="2800"/>
              <a:t>“Liberal” == Julius Rosenberg</a:t>
            </a:r>
          </a:p>
          <a:p>
            <a:pPr marL="342900" indent="-342900">
              <a:lnSpc>
                <a:spcPct val="70000"/>
              </a:lnSpc>
              <a:spcBef>
                <a:spcPct val="20000"/>
              </a:spcBef>
              <a:buClr>
                <a:schemeClr val="accent2"/>
              </a:buClr>
              <a:buSzPct val="75000"/>
              <a:buFont typeface="Wingdings" charset="2"/>
              <a:buChar char="q"/>
            </a:pPr>
            <a:r>
              <a:rPr lang="en-US" sz="2800"/>
              <a:t>“Enormous” == the atomic bomb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4596">
                                            <p:txEl>
                                              <p:pRg st="0" end="0"/>
                                            </p:txEl>
                                          </p:spTgt>
                                        </p:tgtEl>
                                        <p:attrNameLst>
                                          <p:attrName>style.visibility</p:attrName>
                                        </p:attrNameLst>
                                      </p:cBhvr>
                                      <p:to>
                                        <p:strVal val="visible"/>
                                      </p:to>
                                    </p:set>
                                    <p:animEffect transition="in" filter="box(out)">
                                      <p:cBhvr>
                                        <p:cTn id="7" dur="500"/>
                                        <p:tgtEl>
                                          <p:spTgt spid="49459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4596">
                                            <p:txEl>
                                              <p:pRg st="1" end="1"/>
                                            </p:txEl>
                                          </p:spTgt>
                                        </p:tgtEl>
                                        <p:attrNameLst>
                                          <p:attrName>style.visibility</p:attrName>
                                        </p:attrNameLst>
                                      </p:cBhvr>
                                      <p:to>
                                        <p:strVal val="visible"/>
                                      </p:to>
                                    </p:set>
                                    <p:animEffect transition="in" filter="box(out)">
                                      <p:cBhvr>
                                        <p:cTn id="12" dur="500"/>
                                        <p:tgtEl>
                                          <p:spTgt spid="49459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4596">
                                            <p:txEl>
                                              <p:pRg st="2" end="2"/>
                                            </p:txEl>
                                          </p:spTgt>
                                        </p:tgtEl>
                                        <p:attrNameLst>
                                          <p:attrName>style.visibility</p:attrName>
                                        </p:attrNameLst>
                                      </p:cBhvr>
                                      <p:to>
                                        <p:strVal val="visible"/>
                                      </p:to>
                                    </p:set>
                                    <p:animEffect transition="in" filter="box(out)">
                                      <p:cBhvr>
                                        <p:cTn id="17" dur="500"/>
                                        <p:tgtEl>
                                          <p:spTgt spid="49459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7E4FC5-B460-1242-B768-2ECFEA7E5878}" type="slidenum">
              <a:rPr lang="en-US" smtClean="0">
                <a:latin typeface="Times New Roman" charset="0"/>
              </a:rPr>
              <a:pPr/>
              <a:t>26</a:t>
            </a:fld>
            <a:endParaRPr lang="en-US" smtClean="0">
              <a:latin typeface="Times New Roman" charset="0"/>
            </a:endParaRPr>
          </a:p>
        </p:txBody>
      </p:sp>
      <p:sp>
        <p:nvSpPr>
          <p:cNvPr id="37891" name="Rectangle 2"/>
          <p:cNvSpPr>
            <a:spLocks noGrp="1" noChangeArrowheads="1"/>
          </p:cNvSpPr>
          <p:nvPr>
            <p:ph type="title"/>
          </p:nvPr>
        </p:nvSpPr>
        <p:spPr>
          <a:xfrm>
            <a:off x="685800" y="228600"/>
            <a:ext cx="7772400" cy="1143000"/>
          </a:xfrm>
        </p:spPr>
        <p:txBody>
          <a:bodyPr/>
          <a:lstStyle/>
          <a:p>
            <a:pPr eaLnBrk="1" hangingPunct="1"/>
            <a:r>
              <a:rPr lang="en-US" dirty="0" smtClean="0"/>
              <a:t>Codebook Cipher</a:t>
            </a:r>
          </a:p>
        </p:txBody>
      </p:sp>
      <p:sp>
        <p:nvSpPr>
          <p:cNvPr id="39939" name="Rectangle 3"/>
          <p:cNvSpPr>
            <a:spLocks noGrp="1" noChangeArrowheads="1"/>
          </p:cNvSpPr>
          <p:nvPr>
            <p:ph type="body" idx="1"/>
          </p:nvPr>
        </p:nvSpPr>
        <p:spPr>
          <a:xfrm>
            <a:off x="533400" y="1295400"/>
            <a:ext cx="8229600" cy="4648200"/>
          </a:xfrm>
        </p:spPr>
        <p:txBody>
          <a:bodyPr/>
          <a:lstStyle/>
          <a:p>
            <a:pPr eaLnBrk="1" hangingPunct="1">
              <a:lnSpc>
                <a:spcPct val="90000"/>
              </a:lnSpc>
              <a:spcAft>
                <a:spcPts val="600"/>
              </a:spcAft>
            </a:pPr>
            <a:r>
              <a:rPr lang="en-US" sz="2800" dirty="0"/>
              <a:t>Literally, a book filled with “</a:t>
            </a:r>
            <a:r>
              <a:rPr lang="en-US" sz="2800" dirty="0" err="1"/>
              <a:t>codewords</a:t>
            </a:r>
            <a:r>
              <a:rPr lang="en-US" sz="2800" dirty="0"/>
              <a:t>”</a:t>
            </a:r>
            <a:endParaRPr lang="en-US" sz="2800" dirty="0">
              <a:hlinkClick r:id="rId3"/>
            </a:endParaRPr>
          </a:p>
          <a:p>
            <a:pPr eaLnBrk="1" hangingPunct="1">
              <a:lnSpc>
                <a:spcPct val="90000"/>
              </a:lnSpc>
              <a:spcAft>
                <a:spcPts val="600"/>
              </a:spcAft>
            </a:pPr>
            <a:r>
              <a:rPr lang="en-US" sz="2800" dirty="0">
                <a:hlinkClick r:id="rId3"/>
              </a:rPr>
              <a:t>Zimmerman Telegram</a:t>
            </a:r>
            <a:r>
              <a:rPr lang="en-US" sz="2800" dirty="0"/>
              <a:t> encrypted via codebook</a:t>
            </a:r>
          </a:p>
          <a:p>
            <a:pPr eaLnBrk="1" hangingPunct="1">
              <a:lnSpc>
                <a:spcPct val="90000"/>
              </a:lnSpc>
              <a:spcAft>
                <a:spcPts val="600"/>
              </a:spcAft>
              <a:buFont typeface="Wingdings" charset="2"/>
              <a:buNone/>
            </a:pPr>
            <a:r>
              <a:rPr lang="en-US" sz="1800" dirty="0"/>
              <a:t>		</a:t>
            </a:r>
            <a:r>
              <a:rPr lang="en-US" sz="1800" dirty="0" err="1"/>
              <a:t>Februar</a:t>
            </a:r>
            <a:r>
              <a:rPr lang="en-US" sz="1800" dirty="0"/>
              <a:t>			13605</a:t>
            </a:r>
          </a:p>
          <a:p>
            <a:pPr eaLnBrk="1" hangingPunct="1">
              <a:lnSpc>
                <a:spcPct val="90000"/>
              </a:lnSpc>
              <a:spcAft>
                <a:spcPts val="600"/>
              </a:spcAft>
              <a:buFont typeface="Wingdings" charset="2"/>
              <a:buNone/>
            </a:pPr>
            <a:r>
              <a:rPr lang="en-US" sz="1800" dirty="0"/>
              <a:t>		fest			13732</a:t>
            </a:r>
          </a:p>
          <a:p>
            <a:pPr eaLnBrk="1" hangingPunct="1">
              <a:lnSpc>
                <a:spcPct val="90000"/>
              </a:lnSpc>
              <a:spcAft>
                <a:spcPts val="600"/>
              </a:spcAft>
              <a:buFont typeface="Wingdings" charset="2"/>
              <a:buNone/>
            </a:pPr>
            <a:r>
              <a:rPr lang="en-US" sz="1800" dirty="0"/>
              <a:t>		</a:t>
            </a:r>
            <a:r>
              <a:rPr lang="en-US" sz="1800" dirty="0" err="1"/>
              <a:t>finanzielle</a:t>
            </a:r>
            <a:r>
              <a:rPr lang="en-US" sz="1800" dirty="0"/>
              <a:t>		13850</a:t>
            </a:r>
          </a:p>
          <a:p>
            <a:pPr eaLnBrk="1" hangingPunct="1">
              <a:lnSpc>
                <a:spcPct val="90000"/>
              </a:lnSpc>
              <a:spcAft>
                <a:spcPts val="600"/>
              </a:spcAft>
              <a:buFont typeface="Wingdings" charset="2"/>
              <a:buNone/>
            </a:pPr>
            <a:r>
              <a:rPr lang="en-US" sz="1800" dirty="0"/>
              <a:t>		</a:t>
            </a:r>
            <a:r>
              <a:rPr lang="en-US" sz="1800" dirty="0" err="1"/>
              <a:t>folgender</a:t>
            </a:r>
            <a:r>
              <a:rPr lang="en-US" sz="1800" dirty="0"/>
              <a:t>		13918</a:t>
            </a:r>
          </a:p>
          <a:p>
            <a:pPr eaLnBrk="1" hangingPunct="1">
              <a:lnSpc>
                <a:spcPct val="90000"/>
              </a:lnSpc>
              <a:spcAft>
                <a:spcPts val="600"/>
              </a:spcAft>
              <a:buFont typeface="Wingdings" charset="2"/>
              <a:buNone/>
            </a:pPr>
            <a:r>
              <a:rPr lang="en-US" sz="1800" dirty="0"/>
              <a:t>		</a:t>
            </a:r>
            <a:r>
              <a:rPr lang="en-US" sz="1800" dirty="0" err="1"/>
              <a:t>Frieden</a:t>
            </a:r>
            <a:r>
              <a:rPr lang="en-US" sz="1800" dirty="0"/>
              <a:t>			17142</a:t>
            </a:r>
          </a:p>
          <a:p>
            <a:pPr eaLnBrk="1" hangingPunct="1">
              <a:lnSpc>
                <a:spcPct val="90000"/>
              </a:lnSpc>
              <a:spcAft>
                <a:spcPts val="600"/>
              </a:spcAft>
              <a:buFont typeface="Wingdings" charset="2"/>
              <a:buNone/>
            </a:pPr>
            <a:r>
              <a:rPr lang="en-US" sz="1800" dirty="0"/>
              <a:t>		</a:t>
            </a:r>
            <a:r>
              <a:rPr lang="en-US" sz="1800" dirty="0" err="1"/>
              <a:t>Friedenschluss</a:t>
            </a:r>
            <a:r>
              <a:rPr lang="en-US" sz="1800" dirty="0"/>
              <a:t>		17149</a:t>
            </a:r>
          </a:p>
          <a:p>
            <a:pPr eaLnBrk="1" hangingPunct="1">
              <a:lnSpc>
                <a:spcPct val="90000"/>
              </a:lnSpc>
              <a:spcAft>
                <a:spcPts val="600"/>
              </a:spcAft>
              <a:buFont typeface="Wingdings" charset="2"/>
              <a:buNone/>
            </a:pPr>
            <a:r>
              <a:rPr lang="en-US" sz="1800" dirty="0"/>
              <a:t>			:		    :</a:t>
            </a:r>
            <a:endParaRPr lang="en-US" sz="1800" dirty="0" smtClean="0"/>
          </a:p>
          <a:p>
            <a:pPr eaLnBrk="1" hangingPunct="1">
              <a:lnSpc>
                <a:spcPct val="90000"/>
              </a:lnSpc>
              <a:spcAft>
                <a:spcPts val="600"/>
              </a:spcAft>
            </a:pPr>
            <a:r>
              <a:rPr lang="en-US" sz="2800" dirty="0" smtClean="0"/>
              <a:t>Modern </a:t>
            </a:r>
            <a:r>
              <a:rPr lang="en-US" sz="2800" dirty="0"/>
              <a:t>block ciphers are codebooks!</a:t>
            </a:r>
          </a:p>
          <a:p>
            <a:pPr eaLnBrk="1" hangingPunct="1">
              <a:lnSpc>
                <a:spcPct val="90000"/>
              </a:lnSpc>
              <a:spcAft>
                <a:spcPts val="600"/>
              </a:spcAft>
            </a:pPr>
            <a:r>
              <a:rPr lang="en-US" sz="2800" dirty="0"/>
              <a:t>More about this later…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ox(out)">
                                      <p:cBhvr>
                                        <p:cTn id="17" dur="500"/>
                                        <p:tgtEl>
                                          <p:spTgt spid="399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ox(out)">
                                      <p:cBhvr>
                                        <p:cTn id="22" dur="500"/>
                                        <p:tgtEl>
                                          <p:spTgt spid="399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box(out)">
                                      <p:cBhvr>
                                        <p:cTn id="27" dur="500"/>
                                        <p:tgtEl>
                                          <p:spTgt spid="399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ox(out)">
                                      <p:cBhvr>
                                        <p:cTn id="32" dur="500"/>
                                        <p:tgtEl>
                                          <p:spTgt spid="399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box(out)">
                                      <p:cBhvr>
                                        <p:cTn id="37" dur="500"/>
                                        <p:tgtEl>
                                          <p:spTgt spid="399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box(out)">
                                      <p:cBhvr>
                                        <p:cTn id="42" dur="500"/>
                                        <p:tgtEl>
                                          <p:spTgt spid="399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box(out)">
                                      <p:cBhvr>
                                        <p:cTn id="47" dur="500"/>
                                        <p:tgtEl>
                                          <p:spTgt spid="3993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9939">
                                            <p:txEl>
                                              <p:pRg st="9" end="9"/>
                                            </p:txEl>
                                          </p:spTgt>
                                        </p:tgtEl>
                                        <p:attrNameLst>
                                          <p:attrName>style.visibility</p:attrName>
                                        </p:attrNameLst>
                                      </p:cBhvr>
                                      <p:to>
                                        <p:strVal val="visible"/>
                                      </p:to>
                                    </p:set>
                                    <p:animEffect transition="in" filter="box(out)">
                                      <p:cBhvr>
                                        <p:cTn id="52" dur="500"/>
                                        <p:tgtEl>
                                          <p:spTgt spid="39939">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9939">
                                            <p:txEl>
                                              <p:pRg st="10" end="10"/>
                                            </p:txEl>
                                          </p:spTgt>
                                        </p:tgtEl>
                                        <p:attrNameLst>
                                          <p:attrName>style.visibility</p:attrName>
                                        </p:attrNameLst>
                                      </p:cBhvr>
                                      <p:to>
                                        <p:strVal val="visible"/>
                                      </p:to>
                                    </p:set>
                                    <p:animEffect transition="in" filter="box(out)">
                                      <p:cBhvr>
                                        <p:cTn id="57" dur="500"/>
                                        <p:tgtEl>
                                          <p:spTgt spid="39939">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228600"/>
            <a:ext cx="7772400" cy="1143000"/>
          </a:xfrm>
        </p:spPr>
        <p:txBody>
          <a:bodyPr/>
          <a:lstStyle/>
          <a:p>
            <a:r>
              <a:rPr lang="en-US" dirty="0" smtClean="0"/>
              <a:t>Codebook Cipher: Additive</a:t>
            </a:r>
          </a:p>
        </p:txBody>
      </p:sp>
      <p:sp>
        <p:nvSpPr>
          <p:cNvPr id="38915" name="Content Placeholder 2"/>
          <p:cNvSpPr>
            <a:spLocks noGrp="1"/>
          </p:cNvSpPr>
          <p:nvPr>
            <p:ph idx="1"/>
          </p:nvPr>
        </p:nvSpPr>
        <p:spPr>
          <a:xfrm>
            <a:off x="685800" y="1371600"/>
            <a:ext cx="8077200" cy="4648200"/>
          </a:xfrm>
        </p:spPr>
        <p:txBody>
          <a:bodyPr/>
          <a:lstStyle/>
          <a:p>
            <a:r>
              <a:rPr lang="en-US" dirty="0" smtClean="0"/>
              <a:t>Codebooks also (usually) use </a:t>
            </a:r>
            <a:r>
              <a:rPr lang="en-US" b="1" dirty="0" smtClean="0">
                <a:solidFill>
                  <a:srgbClr val="3366FF"/>
                </a:solidFill>
              </a:rPr>
              <a:t>additive</a:t>
            </a:r>
            <a:endParaRPr lang="en-US" dirty="0" smtClean="0"/>
          </a:p>
          <a:p>
            <a:r>
              <a:rPr lang="en-US" dirty="0" smtClean="0"/>
              <a:t>Additive </a:t>
            </a:r>
            <a:r>
              <a:rPr lang="en-US" dirty="0" err="1" smtClean="0">
                <a:sym typeface="Symbol" charset="2"/>
              </a:rPr>
              <a:t></a:t>
            </a:r>
            <a:r>
              <a:rPr lang="en-US" dirty="0" smtClean="0"/>
              <a:t> book of “random” numbers</a:t>
            </a:r>
          </a:p>
          <a:p>
            <a:pPr lvl="1"/>
            <a:r>
              <a:rPr lang="en-US" dirty="0" smtClean="0"/>
              <a:t>Encrypt message with codebook</a:t>
            </a:r>
          </a:p>
          <a:p>
            <a:pPr lvl="1"/>
            <a:r>
              <a:rPr lang="en-US" dirty="0" smtClean="0"/>
              <a:t>Then choose position in additive book</a:t>
            </a:r>
          </a:p>
          <a:p>
            <a:pPr lvl="1"/>
            <a:r>
              <a:rPr lang="en-US" dirty="0" smtClean="0"/>
              <a:t>Add additive sequence to get </a:t>
            </a:r>
            <a:r>
              <a:rPr lang="en-US" dirty="0" err="1" smtClean="0"/>
              <a:t>ciphertext</a:t>
            </a:r>
            <a:endParaRPr lang="en-US" dirty="0" smtClean="0"/>
          </a:p>
          <a:p>
            <a:pPr lvl="1"/>
            <a:r>
              <a:rPr lang="en-US" dirty="0" smtClean="0"/>
              <a:t>Send </a:t>
            </a:r>
            <a:r>
              <a:rPr lang="en-US" dirty="0" err="1" smtClean="0"/>
              <a:t>ciphertext</a:t>
            </a:r>
            <a:r>
              <a:rPr lang="en-US" dirty="0" smtClean="0"/>
              <a:t> and additive position (MI)</a:t>
            </a:r>
          </a:p>
          <a:p>
            <a:pPr lvl="1"/>
            <a:r>
              <a:rPr lang="en-US" dirty="0" smtClean="0"/>
              <a:t>Recipient subtracts additives before decrypting</a:t>
            </a:r>
          </a:p>
          <a:p>
            <a:r>
              <a:rPr lang="en-US" dirty="0" smtClean="0"/>
              <a:t>Why use an additive sequence? </a:t>
            </a:r>
          </a:p>
        </p:txBody>
      </p:sp>
      <p:sp>
        <p:nvSpPr>
          <p:cNvPr id="3891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B776C74-A506-D44D-962D-9EBA034CCA4A}" type="slidenum">
              <a:rPr lang="en-US" smtClean="0">
                <a:latin typeface="Times New Roman" charset="0"/>
              </a:rPr>
              <a:pPr/>
              <a:t>27</a:t>
            </a:fld>
            <a:endParaRPr lang="en-US" smtClean="0">
              <a:latin typeface="Times New Roman"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7FDAE77-8D36-0E42-9FE4-D6FC3A3C63F1}" type="slidenum">
              <a:rPr lang="en-US" smtClean="0">
                <a:latin typeface="Times New Roman" charset="0"/>
              </a:rPr>
              <a:pPr/>
              <a:t>28</a:t>
            </a:fld>
            <a:endParaRPr lang="en-US" smtClean="0">
              <a:latin typeface="Times New Roman" charset="0"/>
            </a:endParaRPr>
          </a:p>
        </p:txBody>
      </p:sp>
      <p:sp>
        <p:nvSpPr>
          <p:cNvPr id="39939" name="Rectangle 7"/>
          <p:cNvSpPr>
            <a:spLocks noGrp="1" noChangeArrowheads="1"/>
          </p:cNvSpPr>
          <p:nvPr>
            <p:ph type="title"/>
          </p:nvPr>
        </p:nvSpPr>
        <p:spPr>
          <a:xfrm>
            <a:off x="457200" y="457200"/>
            <a:ext cx="3200400" cy="1524000"/>
          </a:xfrm>
          <a:noFill/>
        </p:spPr>
        <p:txBody>
          <a:bodyPr/>
          <a:lstStyle/>
          <a:p>
            <a:pPr eaLnBrk="1" hangingPunct="1"/>
            <a:r>
              <a:rPr lang="en-US"/>
              <a:t>Zimmerman</a:t>
            </a:r>
            <a:br>
              <a:rPr lang="en-US"/>
            </a:br>
            <a:r>
              <a:rPr lang="en-US"/>
              <a:t>Telegram</a:t>
            </a:r>
          </a:p>
        </p:txBody>
      </p:sp>
      <p:sp>
        <p:nvSpPr>
          <p:cNvPr id="39940" name="Rectangle 8"/>
          <p:cNvSpPr>
            <a:spLocks noGrp="1" noChangeArrowheads="1"/>
          </p:cNvSpPr>
          <p:nvPr>
            <p:ph type="body" idx="1"/>
          </p:nvPr>
        </p:nvSpPr>
        <p:spPr>
          <a:xfrm>
            <a:off x="381000" y="2362200"/>
            <a:ext cx="3429000" cy="3581400"/>
          </a:xfrm>
          <a:noFill/>
        </p:spPr>
        <p:txBody>
          <a:bodyPr/>
          <a:lstStyle/>
          <a:p>
            <a:pPr eaLnBrk="1" hangingPunct="1">
              <a:lnSpc>
                <a:spcPct val="90000"/>
              </a:lnSpc>
            </a:pPr>
            <a:r>
              <a:rPr lang="en-US" sz="2800" dirty="0"/>
              <a:t>Perhaps most famous codebook </a:t>
            </a:r>
            <a:r>
              <a:rPr lang="en-US" sz="2800" dirty="0" err="1" smtClean="0"/>
              <a:t>ciphertext</a:t>
            </a:r>
            <a:r>
              <a:rPr lang="en-US" sz="2800" dirty="0" smtClean="0"/>
              <a:t> ever</a:t>
            </a:r>
          </a:p>
          <a:p>
            <a:pPr eaLnBrk="1" hangingPunct="1">
              <a:lnSpc>
                <a:spcPct val="90000"/>
              </a:lnSpc>
            </a:pPr>
            <a:r>
              <a:rPr lang="en-US" sz="2800" dirty="0" smtClean="0"/>
              <a:t>A major factor in U.S. </a:t>
            </a:r>
            <a:r>
              <a:rPr lang="en-US" sz="2800" dirty="0"/>
              <a:t>entry </a:t>
            </a:r>
            <a:r>
              <a:rPr lang="en-US" sz="2800" dirty="0" smtClean="0"/>
              <a:t>into World War I</a:t>
            </a:r>
          </a:p>
        </p:txBody>
      </p:sp>
      <p:pic>
        <p:nvPicPr>
          <p:cNvPr id="39941" name="Picture 12" descr="bernstorcoded.jpg                                              000675D6Macintosh HD                   BC93A1CC:"/>
          <p:cNvPicPr>
            <a:picLocks noChangeAspect="1" noChangeArrowheads="1"/>
          </p:cNvPicPr>
          <p:nvPr/>
        </p:nvPicPr>
        <p:blipFill>
          <a:blip r:embed="rId2"/>
          <a:srcRect/>
          <a:stretch>
            <a:fillRect/>
          </a:stretch>
        </p:blipFill>
        <p:spPr bwMode="auto">
          <a:xfrm>
            <a:off x="4267200" y="533400"/>
            <a:ext cx="4286250" cy="54879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924B12F-E643-4842-BEA7-677DC000E631}" type="slidenum">
              <a:rPr lang="en-US" smtClean="0">
                <a:latin typeface="Times New Roman" charset="0"/>
              </a:rPr>
              <a:pPr/>
              <a:t>29</a:t>
            </a:fld>
            <a:endParaRPr lang="en-US" smtClean="0">
              <a:latin typeface="Times New Roman" charset="0"/>
            </a:endParaRPr>
          </a:p>
        </p:txBody>
      </p:sp>
      <p:sp>
        <p:nvSpPr>
          <p:cNvPr id="40963" name="Rectangle 5"/>
          <p:cNvSpPr>
            <a:spLocks noGrp="1" noChangeArrowheads="1"/>
          </p:cNvSpPr>
          <p:nvPr>
            <p:ph type="title"/>
          </p:nvPr>
        </p:nvSpPr>
        <p:spPr>
          <a:xfrm>
            <a:off x="152400" y="304800"/>
            <a:ext cx="3276600" cy="2057400"/>
          </a:xfrm>
          <a:noFill/>
        </p:spPr>
        <p:txBody>
          <a:bodyPr/>
          <a:lstStyle/>
          <a:p>
            <a:pPr eaLnBrk="1" hangingPunct="1"/>
            <a:r>
              <a:rPr lang="en-US"/>
              <a:t>Zimmerman</a:t>
            </a:r>
            <a:br>
              <a:rPr lang="en-US"/>
            </a:br>
            <a:r>
              <a:rPr lang="en-US"/>
              <a:t>Telegram</a:t>
            </a:r>
            <a:br>
              <a:rPr lang="en-US"/>
            </a:br>
            <a:r>
              <a:rPr lang="en-US"/>
              <a:t>Decrypted</a:t>
            </a:r>
          </a:p>
        </p:txBody>
      </p:sp>
      <p:sp>
        <p:nvSpPr>
          <p:cNvPr id="40964" name="Rectangle 6"/>
          <p:cNvSpPr>
            <a:spLocks noChangeArrowheads="1"/>
          </p:cNvSpPr>
          <p:nvPr/>
        </p:nvSpPr>
        <p:spPr bwMode="auto">
          <a:xfrm>
            <a:off x="228600" y="2743200"/>
            <a:ext cx="3124200" cy="2895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British had recovered partial codebook</a:t>
            </a:r>
          </a:p>
          <a:p>
            <a:pPr marL="342900" indent="-342900">
              <a:lnSpc>
                <a:spcPct val="90000"/>
              </a:lnSpc>
              <a:spcBef>
                <a:spcPct val="20000"/>
              </a:spcBef>
              <a:buClr>
                <a:schemeClr val="accent2"/>
              </a:buClr>
              <a:buSzPct val="75000"/>
              <a:buFont typeface="Wingdings" charset="2"/>
              <a:buChar char="q"/>
            </a:pPr>
            <a:r>
              <a:rPr lang="en-US" sz="2800"/>
              <a:t>Then able to fill in missing parts</a:t>
            </a:r>
          </a:p>
        </p:txBody>
      </p:sp>
      <p:pic>
        <p:nvPicPr>
          <p:cNvPr id="40965" name="Picture 9" descr="telegramdecoded.jpg                                            000675D6Macintosh HD                   BC93A1CC:"/>
          <p:cNvPicPr>
            <a:picLocks noChangeAspect="1" noChangeArrowheads="1"/>
          </p:cNvPicPr>
          <p:nvPr/>
        </p:nvPicPr>
        <p:blipFill>
          <a:blip r:embed="rId2"/>
          <a:srcRect/>
          <a:stretch>
            <a:fillRect/>
          </a:stretch>
        </p:blipFill>
        <p:spPr bwMode="auto">
          <a:xfrm>
            <a:off x="3962400" y="609600"/>
            <a:ext cx="4554538" cy="53800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AD14339-D0ED-BB4F-97DA-0F6D33FB40F5}" type="slidenum">
              <a:rPr lang="en-US" smtClean="0">
                <a:latin typeface="Times New Roman" charset="0"/>
              </a:rPr>
              <a:pPr/>
              <a:t>3</a:t>
            </a:fld>
            <a:endParaRPr lang="en-US" smtClean="0">
              <a:latin typeface="Times New Roman" charset="0"/>
            </a:endParaRPr>
          </a:p>
        </p:txBody>
      </p:sp>
      <p:sp>
        <p:nvSpPr>
          <p:cNvPr id="16387" name="Rectangle 2"/>
          <p:cNvSpPr>
            <a:spLocks noGrp="1" noChangeArrowheads="1"/>
          </p:cNvSpPr>
          <p:nvPr>
            <p:ph type="title"/>
          </p:nvPr>
        </p:nvSpPr>
        <p:spPr/>
        <p:txBody>
          <a:bodyPr/>
          <a:lstStyle/>
          <a:p>
            <a:pPr eaLnBrk="1" hangingPunct="1"/>
            <a:r>
              <a:rPr lang="en-US"/>
              <a:t>Crypto</a:t>
            </a:r>
          </a:p>
        </p:txBody>
      </p:sp>
      <p:sp>
        <p:nvSpPr>
          <p:cNvPr id="16388" name="Rectangle 3"/>
          <p:cNvSpPr>
            <a:spLocks noGrp="1" noChangeArrowheads="1"/>
          </p:cNvSpPr>
          <p:nvPr>
            <p:ph type="body" idx="1"/>
          </p:nvPr>
        </p:nvSpPr>
        <p:spPr/>
        <p:txBody>
          <a:bodyPr/>
          <a:lstStyle/>
          <a:p>
            <a:pPr eaLnBrk="1" hangingPunct="1">
              <a:lnSpc>
                <a:spcPct val="90000"/>
              </a:lnSpc>
            </a:pPr>
            <a:r>
              <a:rPr lang="en-US" b="1">
                <a:solidFill>
                  <a:schemeClr val="accent2"/>
                </a:solidFill>
              </a:rPr>
              <a:t>Cryptology </a:t>
            </a:r>
            <a:r>
              <a:rPr lang="en-US">
                <a:sym typeface="Symbol" charset="2"/>
              </a:rPr>
              <a:t></a:t>
            </a:r>
            <a:r>
              <a:rPr lang="en-US"/>
              <a:t> The art and science of making and breaking “secret codes”</a:t>
            </a:r>
          </a:p>
          <a:p>
            <a:pPr eaLnBrk="1" hangingPunct="1">
              <a:lnSpc>
                <a:spcPct val="90000"/>
              </a:lnSpc>
            </a:pPr>
            <a:r>
              <a:rPr lang="en-US" b="1">
                <a:solidFill>
                  <a:schemeClr val="accent2"/>
                </a:solidFill>
              </a:rPr>
              <a:t>Cryptography</a:t>
            </a:r>
            <a:r>
              <a:rPr lang="en-US"/>
              <a:t> </a:t>
            </a:r>
            <a:r>
              <a:rPr lang="en-US">
                <a:sym typeface="Symbol" charset="2"/>
              </a:rPr>
              <a:t></a:t>
            </a:r>
            <a:r>
              <a:rPr lang="en-US"/>
              <a:t> making “secret codes”</a:t>
            </a:r>
          </a:p>
          <a:p>
            <a:pPr eaLnBrk="1" hangingPunct="1">
              <a:lnSpc>
                <a:spcPct val="90000"/>
              </a:lnSpc>
            </a:pPr>
            <a:r>
              <a:rPr lang="en-US" b="1">
                <a:solidFill>
                  <a:schemeClr val="accent2"/>
                </a:solidFill>
              </a:rPr>
              <a:t>Cryptanalysis</a:t>
            </a:r>
            <a:r>
              <a:rPr lang="en-US"/>
              <a:t> </a:t>
            </a:r>
            <a:r>
              <a:rPr lang="en-US">
                <a:sym typeface="Symbol" charset="2"/>
              </a:rPr>
              <a:t></a:t>
            </a:r>
            <a:r>
              <a:rPr lang="en-US"/>
              <a:t> breaking “secret codes”</a:t>
            </a:r>
          </a:p>
          <a:p>
            <a:pPr eaLnBrk="1" hangingPunct="1">
              <a:lnSpc>
                <a:spcPct val="90000"/>
              </a:lnSpc>
            </a:pPr>
            <a:r>
              <a:rPr lang="en-US" b="1">
                <a:solidFill>
                  <a:schemeClr val="accent2"/>
                </a:solidFill>
              </a:rPr>
              <a:t>Crypto</a:t>
            </a:r>
            <a:r>
              <a:rPr lang="en-US"/>
              <a:t> </a:t>
            </a:r>
            <a:r>
              <a:rPr lang="en-US">
                <a:sym typeface="Symbol" charset="2"/>
              </a:rPr>
              <a:t></a:t>
            </a:r>
            <a:r>
              <a:rPr lang="en-US"/>
              <a:t> all of the above (and more)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63E6745-9C54-904B-9971-DE25525C3CBF}" type="slidenum">
              <a:rPr lang="en-US" smtClean="0">
                <a:latin typeface="Times New Roman" charset="0"/>
              </a:rPr>
              <a:pPr/>
              <a:t>30</a:t>
            </a:fld>
            <a:endParaRPr lang="en-US" smtClean="0">
              <a:latin typeface="Times New Roman" charset="0"/>
            </a:endParaRPr>
          </a:p>
        </p:txBody>
      </p:sp>
      <p:sp>
        <p:nvSpPr>
          <p:cNvPr id="41987" name="Rectangle 2"/>
          <p:cNvSpPr>
            <a:spLocks noGrp="1" noChangeArrowheads="1"/>
          </p:cNvSpPr>
          <p:nvPr>
            <p:ph type="title"/>
          </p:nvPr>
        </p:nvSpPr>
        <p:spPr/>
        <p:txBody>
          <a:bodyPr/>
          <a:lstStyle/>
          <a:p>
            <a:pPr eaLnBrk="1" hangingPunct="1"/>
            <a:r>
              <a:rPr lang="en-US" dirty="0" smtClean="0"/>
              <a:t>Random </a:t>
            </a:r>
            <a:r>
              <a:rPr lang="en-US" dirty="0"/>
              <a:t>Historical Items</a:t>
            </a:r>
          </a:p>
        </p:txBody>
      </p:sp>
      <p:sp>
        <p:nvSpPr>
          <p:cNvPr id="41988" name="Rectangle 3"/>
          <p:cNvSpPr>
            <a:spLocks noGrp="1" noChangeArrowheads="1"/>
          </p:cNvSpPr>
          <p:nvPr>
            <p:ph type="body" idx="1"/>
          </p:nvPr>
        </p:nvSpPr>
        <p:spPr>
          <a:xfrm>
            <a:off x="685800" y="1981200"/>
            <a:ext cx="7772400" cy="4038600"/>
          </a:xfrm>
        </p:spPr>
        <p:txBody>
          <a:bodyPr/>
          <a:lstStyle/>
          <a:p>
            <a:pPr eaLnBrk="1" hangingPunct="1"/>
            <a:r>
              <a:rPr lang="en-US" dirty="0">
                <a:hlinkClick r:id="rId2"/>
              </a:rPr>
              <a:t>Crypto timeline</a:t>
            </a:r>
            <a:endParaRPr lang="en-US" dirty="0"/>
          </a:p>
          <a:p>
            <a:pPr eaLnBrk="1" hangingPunct="1"/>
            <a:r>
              <a:rPr lang="en-US" dirty="0"/>
              <a:t>Spartan </a:t>
            </a:r>
            <a:r>
              <a:rPr lang="en-US" dirty="0" err="1"/>
              <a:t>Scytale</a:t>
            </a:r>
            <a:r>
              <a:rPr lang="en-US" b="1" dirty="0"/>
              <a:t> </a:t>
            </a:r>
            <a:r>
              <a:rPr lang="en-US" dirty="0" err="1">
                <a:sym typeface="Symbol" charset="2"/>
              </a:rPr>
              <a:t></a:t>
            </a:r>
            <a:r>
              <a:rPr lang="en-US" dirty="0"/>
              <a:t> transposition cipher</a:t>
            </a:r>
          </a:p>
          <a:p>
            <a:pPr eaLnBrk="1" hangingPunct="1"/>
            <a:r>
              <a:rPr lang="en-US" dirty="0"/>
              <a:t>Caesar’s cipher</a:t>
            </a:r>
          </a:p>
          <a:p>
            <a:pPr eaLnBrk="1" hangingPunct="1"/>
            <a:r>
              <a:rPr lang="en-US" dirty="0"/>
              <a:t>Poe’s short story: </a:t>
            </a:r>
            <a:r>
              <a:rPr lang="en-US" b="1" i="1" dirty="0">
                <a:solidFill>
                  <a:srgbClr val="FFBE03"/>
                </a:solidFill>
              </a:rPr>
              <a:t>The Gold Bug</a:t>
            </a:r>
          </a:p>
          <a:p>
            <a:pPr eaLnBrk="1" hangingPunct="1"/>
            <a:r>
              <a:rPr lang="en-US" dirty="0"/>
              <a:t>Election of 1876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310AA50-5D13-4F4E-9B21-5F972E851DDC}" type="slidenum">
              <a:rPr lang="en-US" smtClean="0">
                <a:latin typeface="Times New Roman" charset="0"/>
              </a:rPr>
              <a:pPr/>
              <a:t>31</a:t>
            </a:fld>
            <a:endParaRPr lang="en-US" smtClean="0">
              <a:latin typeface="Times New Roman" charset="0"/>
            </a:endParaRPr>
          </a:p>
        </p:txBody>
      </p:sp>
      <p:sp>
        <p:nvSpPr>
          <p:cNvPr id="43011" name="Rectangle 2"/>
          <p:cNvSpPr>
            <a:spLocks noGrp="1" noChangeArrowheads="1"/>
          </p:cNvSpPr>
          <p:nvPr>
            <p:ph type="title"/>
          </p:nvPr>
        </p:nvSpPr>
        <p:spPr/>
        <p:txBody>
          <a:bodyPr/>
          <a:lstStyle/>
          <a:p>
            <a:pPr eaLnBrk="1" hangingPunct="1"/>
            <a:r>
              <a:rPr lang="en-US"/>
              <a:t>Election of 1876</a:t>
            </a:r>
          </a:p>
        </p:txBody>
      </p:sp>
      <p:sp>
        <p:nvSpPr>
          <p:cNvPr id="43012"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a:t>
            </a:r>
            <a:r>
              <a:rPr lang="en-US" sz="2800" dirty="0" err="1"/>
              <a:t>Rutherfraud</a:t>
            </a:r>
            <a:r>
              <a:rPr lang="en-US" sz="2800" dirty="0"/>
              <a:t>” Hayes </a:t>
            </a:r>
            <a:r>
              <a:rPr lang="en-US" sz="2800" dirty="0" err="1"/>
              <a:t>vs</a:t>
            </a:r>
            <a:r>
              <a:rPr lang="en-US" sz="2800" dirty="0"/>
              <a:t> “Swindling” Tilden</a:t>
            </a:r>
          </a:p>
          <a:p>
            <a:pPr lvl="1" eaLnBrk="1" hangingPunct="1">
              <a:spcAft>
                <a:spcPts val="600"/>
              </a:spcAft>
            </a:pPr>
            <a:r>
              <a:rPr lang="en-US" sz="2400" dirty="0"/>
              <a:t>Popular vote was virtual tie</a:t>
            </a:r>
          </a:p>
          <a:p>
            <a:pPr eaLnBrk="1" hangingPunct="1">
              <a:spcAft>
                <a:spcPts val="600"/>
              </a:spcAft>
            </a:pPr>
            <a:r>
              <a:rPr lang="en-US" sz="2800" dirty="0"/>
              <a:t>Electoral college delegations for </a:t>
            </a:r>
            <a:r>
              <a:rPr lang="en-US" sz="2800" dirty="0">
                <a:latin typeface="Arial"/>
                <a:cs typeface="Arial"/>
              </a:rPr>
              <a:t>4</a:t>
            </a:r>
            <a:r>
              <a:rPr lang="en-US" sz="2800" dirty="0"/>
              <a:t> states (including Florida) in dispute</a:t>
            </a:r>
          </a:p>
          <a:p>
            <a:pPr eaLnBrk="1" hangingPunct="1">
              <a:spcAft>
                <a:spcPts val="600"/>
              </a:spcAft>
            </a:pPr>
            <a:r>
              <a:rPr lang="en-US" sz="2800" dirty="0"/>
              <a:t>Commission gave all </a:t>
            </a:r>
            <a:r>
              <a:rPr lang="en-US" sz="2800" dirty="0">
                <a:latin typeface="Arial"/>
                <a:cs typeface="Arial"/>
              </a:rPr>
              <a:t>4</a:t>
            </a:r>
            <a:r>
              <a:rPr lang="en-US" sz="2800" dirty="0"/>
              <a:t> states to Hayes</a:t>
            </a:r>
          </a:p>
          <a:p>
            <a:pPr lvl="1" eaLnBrk="1" hangingPunct="1">
              <a:spcAft>
                <a:spcPts val="600"/>
              </a:spcAft>
            </a:pPr>
            <a:r>
              <a:rPr lang="en-US" sz="2400" dirty="0" smtClean="0"/>
              <a:t>Voted </a:t>
            </a:r>
            <a:r>
              <a:rPr lang="en-US" sz="2400" dirty="0"/>
              <a:t>on straight party lines</a:t>
            </a:r>
          </a:p>
          <a:p>
            <a:pPr eaLnBrk="1" hangingPunct="1">
              <a:spcAft>
                <a:spcPts val="600"/>
              </a:spcAft>
            </a:pPr>
            <a:r>
              <a:rPr lang="en-US" sz="2800" dirty="0"/>
              <a:t>Tilden accused Hayes of bribery</a:t>
            </a:r>
          </a:p>
          <a:p>
            <a:pPr lvl="1" eaLnBrk="1" hangingPunct="1">
              <a:spcAft>
                <a:spcPts val="600"/>
              </a:spcAft>
            </a:pPr>
            <a:r>
              <a:rPr lang="en-US" sz="2400" dirty="0"/>
              <a:t>Was it true?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70100E0-B565-264D-97EA-257CB63F49E6}" type="slidenum">
              <a:rPr lang="en-US" smtClean="0">
                <a:latin typeface="Times New Roman" charset="0"/>
              </a:rPr>
              <a:pPr/>
              <a:t>32</a:t>
            </a:fld>
            <a:endParaRPr lang="en-US" smtClean="0">
              <a:latin typeface="Times New Roman" charset="0"/>
            </a:endParaRPr>
          </a:p>
        </p:txBody>
      </p:sp>
      <p:sp>
        <p:nvSpPr>
          <p:cNvPr id="44035" name="Rectangle 2"/>
          <p:cNvSpPr>
            <a:spLocks noGrp="1" noChangeArrowheads="1"/>
          </p:cNvSpPr>
          <p:nvPr>
            <p:ph type="title"/>
          </p:nvPr>
        </p:nvSpPr>
        <p:spPr>
          <a:xfrm>
            <a:off x="685800" y="457200"/>
            <a:ext cx="7772400" cy="990600"/>
          </a:xfrm>
        </p:spPr>
        <p:txBody>
          <a:bodyPr/>
          <a:lstStyle/>
          <a:p>
            <a:pPr eaLnBrk="1" hangingPunct="1"/>
            <a:r>
              <a:rPr lang="en-US"/>
              <a:t>Election of 1876</a:t>
            </a:r>
          </a:p>
        </p:txBody>
      </p:sp>
      <p:sp>
        <p:nvSpPr>
          <p:cNvPr id="44036" name="Rectangle 3"/>
          <p:cNvSpPr>
            <a:spLocks noGrp="1" noChangeArrowheads="1"/>
          </p:cNvSpPr>
          <p:nvPr>
            <p:ph type="body" idx="1"/>
          </p:nvPr>
        </p:nvSpPr>
        <p:spPr>
          <a:xfrm>
            <a:off x="685800" y="1676400"/>
            <a:ext cx="7772400" cy="4343400"/>
          </a:xfrm>
        </p:spPr>
        <p:txBody>
          <a:bodyPr/>
          <a:lstStyle/>
          <a:p>
            <a:pPr eaLnBrk="1" hangingPunct="1">
              <a:lnSpc>
                <a:spcPct val="90000"/>
              </a:lnSpc>
            </a:pPr>
            <a:r>
              <a:rPr lang="en-US" sz="2800"/>
              <a:t>Encrypted messages by Tilden supporters later emerged</a:t>
            </a:r>
          </a:p>
          <a:p>
            <a:pPr eaLnBrk="1" hangingPunct="1">
              <a:lnSpc>
                <a:spcPct val="90000"/>
              </a:lnSpc>
            </a:pPr>
            <a:r>
              <a:rPr lang="en-US" sz="2800"/>
              <a:t>Cipher: Partial codebook, plus transposition</a:t>
            </a:r>
          </a:p>
          <a:p>
            <a:pPr eaLnBrk="1" hangingPunct="1">
              <a:lnSpc>
                <a:spcPct val="90000"/>
              </a:lnSpc>
            </a:pPr>
            <a:r>
              <a:rPr lang="en-US" sz="2800"/>
              <a:t>Codebook substitution for important words</a:t>
            </a:r>
          </a:p>
          <a:p>
            <a:pPr eaLnBrk="1" hangingPunct="1">
              <a:lnSpc>
                <a:spcPct val="90000"/>
              </a:lnSpc>
              <a:buFont typeface="Wingdings" charset="2"/>
              <a:buNone/>
            </a:pPr>
            <a:r>
              <a:rPr lang="en-US" sz="2800"/>
              <a:t>		</a:t>
            </a:r>
            <a:r>
              <a:rPr lang="en-US" sz="2400" b="1">
                <a:solidFill>
                  <a:schemeClr val="accent2"/>
                </a:solidFill>
              </a:rPr>
              <a:t>ciphertext		plaintext</a:t>
            </a:r>
            <a:endParaRPr lang="en-US" sz="2800"/>
          </a:p>
          <a:p>
            <a:pPr lvl="2" eaLnBrk="1" hangingPunct="1">
              <a:lnSpc>
                <a:spcPct val="90000"/>
              </a:lnSpc>
              <a:buFont typeface="Wingdings" charset="2"/>
              <a:buNone/>
            </a:pPr>
            <a:r>
              <a:rPr lang="en-US" sz="1800"/>
              <a:t>Copenhagen		Greenbacks</a:t>
            </a:r>
          </a:p>
          <a:p>
            <a:pPr lvl="2" eaLnBrk="1" hangingPunct="1">
              <a:lnSpc>
                <a:spcPct val="90000"/>
              </a:lnSpc>
              <a:buFont typeface="Wingdings" charset="2"/>
              <a:buNone/>
            </a:pPr>
            <a:r>
              <a:rPr lang="en-US" sz="1800"/>
              <a:t>Greece			Hayes</a:t>
            </a:r>
          </a:p>
          <a:p>
            <a:pPr lvl="2" eaLnBrk="1" hangingPunct="1">
              <a:lnSpc>
                <a:spcPct val="90000"/>
              </a:lnSpc>
              <a:buFont typeface="Wingdings" charset="2"/>
              <a:buNone/>
            </a:pPr>
            <a:r>
              <a:rPr lang="en-US" sz="1800"/>
              <a:t>Rochester		votes</a:t>
            </a:r>
          </a:p>
          <a:p>
            <a:pPr lvl="2" eaLnBrk="1" hangingPunct="1">
              <a:lnSpc>
                <a:spcPct val="90000"/>
              </a:lnSpc>
              <a:buFont typeface="Wingdings" charset="2"/>
              <a:buNone/>
            </a:pPr>
            <a:r>
              <a:rPr lang="en-US" sz="1800"/>
              <a:t>Russia			Tilden</a:t>
            </a:r>
          </a:p>
          <a:p>
            <a:pPr lvl="2" eaLnBrk="1" hangingPunct="1">
              <a:lnSpc>
                <a:spcPct val="90000"/>
              </a:lnSpc>
              <a:buFont typeface="Wingdings" charset="2"/>
              <a:buNone/>
            </a:pPr>
            <a:r>
              <a:rPr lang="en-US" sz="1800" b="1">
                <a:solidFill>
                  <a:srgbClr val="FF0000"/>
                </a:solidFill>
              </a:rPr>
              <a:t>Warsaw</a:t>
            </a:r>
            <a:r>
              <a:rPr lang="en-US" sz="1800"/>
              <a:t>			</a:t>
            </a:r>
            <a:r>
              <a:rPr lang="en-US" sz="1800" b="1">
                <a:solidFill>
                  <a:srgbClr val="FF0000"/>
                </a:solidFill>
              </a:rPr>
              <a:t>telegram</a:t>
            </a:r>
            <a:endParaRPr lang="en-US" sz="1800"/>
          </a:p>
          <a:p>
            <a:pPr lvl="2" eaLnBrk="1" hangingPunct="1">
              <a:lnSpc>
                <a:spcPct val="90000"/>
              </a:lnSpc>
              <a:buFont typeface="Wingdings" charset="2"/>
              <a:buNone/>
            </a:pPr>
            <a:r>
              <a:rPr lang="en-US" sz="1800"/>
              <a:t>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5D2E22D-3A5C-454F-888E-45E0D758DEE2}" type="slidenum">
              <a:rPr lang="en-US" smtClean="0">
                <a:latin typeface="Times New Roman" charset="0"/>
              </a:rPr>
              <a:pPr/>
              <a:t>33</a:t>
            </a:fld>
            <a:endParaRPr lang="en-US" smtClean="0">
              <a:latin typeface="Times New Roman" charset="0"/>
            </a:endParaRPr>
          </a:p>
        </p:txBody>
      </p:sp>
      <p:sp>
        <p:nvSpPr>
          <p:cNvPr id="45059" name="Rectangle 2"/>
          <p:cNvSpPr>
            <a:spLocks noGrp="1" noChangeArrowheads="1"/>
          </p:cNvSpPr>
          <p:nvPr>
            <p:ph type="title"/>
          </p:nvPr>
        </p:nvSpPr>
        <p:spPr>
          <a:xfrm>
            <a:off x="685800" y="304800"/>
            <a:ext cx="7772400" cy="1143000"/>
          </a:xfrm>
        </p:spPr>
        <p:txBody>
          <a:bodyPr/>
          <a:lstStyle/>
          <a:p>
            <a:pPr eaLnBrk="1" hangingPunct="1"/>
            <a:r>
              <a:rPr lang="en-US"/>
              <a:t>Election of 1876</a:t>
            </a:r>
          </a:p>
        </p:txBody>
      </p:sp>
      <p:sp>
        <p:nvSpPr>
          <p:cNvPr id="45060" name="Rectangle 3"/>
          <p:cNvSpPr>
            <a:spLocks noGrp="1" noChangeArrowheads="1"/>
          </p:cNvSpPr>
          <p:nvPr>
            <p:ph type="body" idx="1"/>
          </p:nvPr>
        </p:nvSpPr>
        <p:spPr>
          <a:xfrm>
            <a:off x="685800" y="1524000"/>
            <a:ext cx="7848600" cy="4495800"/>
          </a:xfrm>
        </p:spPr>
        <p:txBody>
          <a:bodyPr/>
          <a:lstStyle/>
          <a:p>
            <a:pPr eaLnBrk="1" hangingPunct="1">
              <a:lnSpc>
                <a:spcPct val="90000"/>
              </a:lnSpc>
              <a:spcAft>
                <a:spcPts val="600"/>
              </a:spcAft>
            </a:pPr>
            <a:r>
              <a:rPr lang="en-US" sz="2800" dirty="0"/>
              <a:t>Apply codebook to original message</a:t>
            </a:r>
          </a:p>
          <a:p>
            <a:pPr eaLnBrk="1" hangingPunct="1">
              <a:lnSpc>
                <a:spcPct val="90000"/>
              </a:lnSpc>
              <a:spcAft>
                <a:spcPts val="600"/>
              </a:spcAft>
            </a:pPr>
            <a:r>
              <a:rPr lang="en-US" sz="2800" dirty="0"/>
              <a:t>Pad message to multiple of </a:t>
            </a:r>
            <a:r>
              <a:rPr lang="en-US" sz="2800" dirty="0">
                <a:latin typeface="Arial"/>
                <a:cs typeface="Arial"/>
              </a:rPr>
              <a:t>5</a:t>
            </a:r>
            <a:r>
              <a:rPr lang="en-US" sz="2800" dirty="0"/>
              <a:t> words (total length, </a:t>
            </a:r>
            <a:r>
              <a:rPr lang="en-US" sz="2800" dirty="0">
                <a:latin typeface="Arial"/>
                <a:cs typeface="Arial"/>
              </a:rPr>
              <a:t>10,15,20,25</a:t>
            </a:r>
            <a:r>
              <a:rPr lang="en-US" sz="2800" dirty="0"/>
              <a:t> or </a:t>
            </a:r>
            <a:r>
              <a:rPr lang="en-US" sz="2800" dirty="0">
                <a:latin typeface="Arial"/>
                <a:cs typeface="Arial"/>
              </a:rPr>
              <a:t>30</a:t>
            </a:r>
            <a:r>
              <a:rPr lang="en-US" sz="2800" dirty="0"/>
              <a:t> words)</a:t>
            </a:r>
          </a:p>
          <a:p>
            <a:pPr eaLnBrk="1" hangingPunct="1">
              <a:lnSpc>
                <a:spcPct val="90000"/>
              </a:lnSpc>
              <a:spcAft>
                <a:spcPts val="600"/>
              </a:spcAft>
            </a:pPr>
            <a:r>
              <a:rPr lang="en-US" sz="2800" dirty="0"/>
              <a:t>For each length, a fixed permutation applied to resulting message</a:t>
            </a:r>
          </a:p>
          <a:p>
            <a:pPr eaLnBrk="1" hangingPunct="1">
              <a:lnSpc>
                <a:spcPct val="90000"/>
              </a:lnSpc>
              <a:spcAft>
                <a:spcPts val="600"/>
              </a:spcAft>
            </a:pPr>
            <a:r>
              <a:rPr lang="en-US" sz="2800" dirty="0"/>
              <a:t>Permutations found by comparing several messages of same length</a:t>
            </a:r>
          </a:p>
          <a:p>
            <a:pPr eaLnBrk="1" hangingPunct="1">
              <a:lnSpc>
                <a:spcPct val="90000"/>
              </a:lnSpc>
              <a:spcAft>
                <a:spcPts val="600"/>
              </a:spcAft>
            </a:pPr>
            <a:r>
              <a:rPr lang="en-US" sz="2800" dirty="0"/>
              <a:t>Note that the </a:t>
            </a:r>
            <a:r>
              <a:rPr lang="en-US" sz="2800" b="1" dirty="0">
                <a:solidFill>
                  <a:schemeClr val="accent2"/>
                </a:solidFill>
              </a:rPr>
              <a:t>same key</a:t>
            </a:r>
            <a:r>
              <a:rPr lang="en-US" sz="2800" dirty="0"/>
              <a:t> is applied to all messages of a given length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DC50DB-CDCB-6E4F-B355-0D0C33F56FB8}" type="slidenum">
              <a:rPr lang="en-US" smtClean="0">
                <a:latin typeface="Times New Roman" charset="0"/>
              </a:rPr>
              <a:pPr/>
              <a:t>34</a:t>
            </a:fld>
            <a:endParaRPr lang="en-US" smtClean="0">
              <a:latin typeface="Times New Roman" charset="0"/>
            </a:endParaRPr>
          </a:p>
        </p:txBody>
      </p:sp>
      <p:sp>
        <p:nvSpPr>
          <p:cNvPr id="46083" name="Rectangle 2"/>
          <p:cNvSpPr>
            <a:spLocks noGrp="1" noChangeArrowheads="1"/>
          </p:cNvSpPr>
          <p:nvPr>
            <p:ph type="title"/>
          </p:nvPr>
        </p:nvSpPr>
        <p:spPr/>
        <p:txBody>
          <a:bodyPr/>
          <a:lstStyle/>
          <a:p>
            <a:pPr eaLnBrk="1" hangingPunct="1"/>
            <a:r>
              <a:rPr lang="en-US"/>
              <a:t>Election of 1876</a:t>
            </a:r>
          </a:p>
        </p:txBody>
      </p:sp>
      <p:sp>
        <p:nvSpPr>
          <p:cNvPr id="2"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err="1"/>
              <a:t>Ciphertext</a:t>
            </a:r>
            <a:r>
              <a:rPr lang="en-US" sz="2800" dirty="0"/>
              <a:t>: </a:t>
            </a:r>
            <a:r>
              <a:rPr lang="en-US" sz="2800" b="1" dirty="0">
                <a:solidFill>
                  <a:schemeClr val="accent2"/>
                </a:solidFill>
              </a:rPr>
              <a:t>Warsaw they read all unchanged last are idiots can’t situation</a:t>
            </a:r>
            <a:endParaRPr lang="en-US" sz="2800" dirty="0">
              <a:solidFill>
                <a:srgbClr val="FF0000"/>
              </a:solidFill>
            </a:endParaRPr>
          </a:p>
          <a:p>
            <a:pPr eaLnBrk="1" hangingPunct="1">
              <a:lnSpc>
                <a:spcPct val="90000"/>
              </a:lnSpc>
              <a:spcAft>
                <a:spcPts val="600"/>
              </a:spcAft>
            </a:pPr>
            <a:r>
              <a:rPr lang="en-US" sz="2800" dirty="0"/>
              <a:t>Codebook: Warsaw </a:t>
            </a:r>
            <a:r>
              <a:rPr lang="en-US" sz="2800" dirty="0" err="1">
                <a:sym typeface="Symbol" charset="2"/>
              </a:rPr>
              <a:t></a:t>
            </a:r>
            <a:r>
              <a:rPr lang="en-US" sz="2800" dirty="0"/>
              <a:t> telegram</a:t>
            </a:r>
          </a:p>
          <a:p>
            <a:pPr eaLnBrk="1" hangingPunct="1">
              <a:lnSpc>
                <a:spcPct val="90000"/>
              </a:lnSpc>
              <a:spcAft>
                <a:spcPts val="600"/>
              </a:spcAft>
            </a:pPr>
            <a:r>
              <a:rPr lang="en-US" sz="2800" dirty="0"/>
              <a:t>Transposition: </a:t>
            </a:r>
            <a:r>
              <a:rPr lang="en-US" sz="2800" dirty="0">
                <a:latin typeface="Arial" charset="0"/>
              </a:rPr>
              <a:t>9,3,6,1,10,5,2,7,4,8</a:t>
            </a:r>
            <a:endParaRPr lang="en-US" sz="2800" dirty="0"/>
          </a:p>
          <a:p>
            <a:pPr eaLnBrk="1" hangingPunct="1">
              <a:lnSpc>
                <a:spcPct val="90000"/>
              </a:lnSpc>
              <a:spcAft>
                <a:spcPts val="600"/>
              </a:spcAft>
            </a:pPr>
            <a:r>
              <a:rPr lang="en-US" sz="2800" dirty="0"/>
              <a:t>Plaintext: </a:t>
            </a:r>
            <a:r>
              <a:rPr lang="en-US" sz="2800" b="1" dirty="0">
                <a:solidFill>
                  <a:schemeClr val="accent2"/>
                </a:solidFill>
              </a:rPr>
              <a:t>Can’t read last telegram. Situation unchanged. They are all idiots.</a:t>
            </a:r>
            <a:endParaRPr lang="en-US" sz="2800" dirty="0">
              <a:solidFill>
                <a:srgbClr val="FF0000"/>
              </a:solidFill>
            </a:endParaRPr>
          </a:p>
          <a:p>
            <a:pPr eaLnBrk="1" hangingPunct="1">
              <a:lnSpc>
                <a:spcPct val="90000"/>
              </a:lnSpc>
              <a:spcAft>
                <a:spcPts val="600"/>
              </a:spcAft>
            </a:pPr>
            <a:r>
              <a:rPr lang="en-US" sz="2800" dirty="0"/>
              <a:t>A weak cipher made worse by reuse of key</a:t>
            </a:r>
          </a:p>
          <a:p>
            <a:pPr eaLnBrk="1" hangingPunct="1">
              <a:lnSpc>
                <a:spcPct val="90000"/>
              </a:lnSpc>
              <a:spcAft>
                <a:spcPts val="600"/>
              </a:spcAft>
            </a:pPr>
            <a:r>
              <a:rPr lang="en-US" sz="2800" dirty="0" smtClean="0"/>
              <a:t>Lesson? Don’t overuse </a:t>
            </a:r>
            <a:r>
              <a:rPr lang="en-US" sz="2800" dirty="0"/>
              <a:t>keys!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A08D399-DDF6-AC4B-B5DE-71A3FDCE8D76}" type="slidenum">
              <a:rPr lang="en-US" smtClean="0">
                <a:latin typeface="Times New Roman" charset="0"/>
              </a:rPr>
              <a:pPr/>
              <a:t>35</a:t>
            </a:fld>
            <a:endParaRPr lang="en-US" smtClean="0">
              <a:latin typeface="Times New Roman" charset="0"/>
            </a:endParaRPr>
          </a:p>
        </p:txBody>
      </p:sp>
      <p:sp>
        <p:nvSpPr>
          <p:cNvPr id="47107" name="Rectangle 2"/>
          <p:cNvSpPr>
            <a:spLocks noGrp="1" noChangeArrowheads="1"/>
          </p:cNvSpPr>
          <p:nvPr>
            <p:ph type="title"/>
          </p:nvPr>
        </p:nvSpPr>
        <p:spPr/>
        <p:txBody>
          <a:bodyPr/>
          <a:lstStyle/>
          <a:p>
            <a:pPr eaLnBrk="1" hangingPunct="1"/>
            <a:r>
              <a:rPr lang="en-US"/>
              <a:t>Early 20th Century</a:t>
            </a:r>
          </a:p>
        </p:txBody>
      </p:sp>
      <p:sp>
        <p:nvSpPr>
          <p:cNvPr id="47108" name="Rectangle 3"/>
          <p:cNvSpPr>
            <a:spLocks noGrp="1" noChangeArrowheads="1"/>
          </p:cNvSpPr>
          <p:nvPr>
            <p:ph type="body" idx="1"/>
          </p:nvPr>
        </p:nvSpPr>
        <p:spPr>
          <a:xfrm>
            <a:off x="609600" y="1981200"/>
            <a:ext cx="8077200" cy="3962400"/>
          </a:xfrm>
        </p:spPr>
        <p:txBody>
          <a:bodyPr/>
          <a:lstStyle/>
          <a:p>
            <a:pPr eaLnBrk="1" hangingPunct="1">
              <a:spcAft>
                <a:spcPts val="600"/>
              </a:spcAft>
            </a:pPr>
            <a:r>
              <a:rPr lang="en-US" sz="2800" dirty="0"/>
              <a:t>WWI </a:t>
            </a:r>
            <a:r>
              <a:rPr lang="en-US" sz="2800" dirty="0" err="1">
                <a:sym typeface="Symbol" charset="2"/>
              </a:rPr>
              <a:t></a:t>
            </a:r>
            <a:r>
              <a:rPr lang="en-US" sz="2800" dirty="0"/>
              <a:t> Zimmerman Telegram</a:t>
            </a:r>
          </a:p>
          <a:p>
            <a:pPr eaLnBrk="1" hangingPunct="1">
              <a:spcAft>
                <a:spcPts val="600"/>
              </a:spcAft>
            </a:pPr>
            <a:r>
              <a:rPr lang="en-US" sz="2800" dirty="0"/>
              <a:t>“Gentlemen do not read each other’s mail” </a:t>
            </a:r>
          </a:p>
          <a:p>
            <a:pPr lvl="1" eaLnBrk="1" hangingPunct="1">
              <a:spcAft>
                <a:spcPts val="600"/>
              </a:spcAft>
            </a:pPr>
            <a:r>
              <a:rPr lang="en-US" sz="2400" dirty="0"/>
              <a:t>Henry L. Stimson, Secretary of State, </a:t>
            </a:r>
            <a:r>
              <a:rPr lang="en-US" sz="2400" dirty="0" smtClean="0">
                <a:latin typeface="Arial"/>
                <a:cs typeface="Arial"/>
              </a:rPr>
              <a:t>1929</a:t>
            </a:r>
            <a:r>
              <a:rPr lang="en-US" sz="2400" dirty="0" smtClean="0"/>
              <a:t>   </a:t>
            </a:r>
            <a:endParaRPr lang="en-US" sz="2400" dirty="0"/>
          </a:p>
          <a:p>
            <a:pPr eaLnBrk="1" hangingPunct="1">
              <a:spcAft>
                <a:spcPts val="600"/>
              </a:spcAft>
            </a:pPr>
            <a:r>
              <a:rPr lang="en-US" sz="2800" dirty="0"/>
              <a:t>WWII </a:t>
            </a:r>
            <a:r>
              <a:rPr lang="en-US" sz="2800" dirty="0" err="1">
                <a:sym typeface="Symbol" charset="2"/>
              </a:rPr>
              <a:t></a:t>
            </a:r>
            <a:r>
              <a:rPr lang="en-US" sz="2800" dirty="0"/>
              <a:t> </a:t>
            </a:r>
            <a:r>
              <a:rPr lang="en-US" sz="2800" b="1" dirty="0">
                <a:solidFill>
                  <a:srgbClr val="FFBE03"/>
                </a:solidFill>
              </a:rPr>
              <a:t>golden </a:t>
            </a:r>
            <a:r>
              <a:rPr lang="en-US" sz="2800" dirty="0"/>
              <a:t>age of cryptanalysis</a:t>
            </a:r>
          </a:p>
          <a:p>
            <a:pPr lvl="1" eaLnBrk="1" hangingPunct="1">
              <a:spcAft>
                <a:spcPts val="600"/>
              </a:spcAft>
            </a:pPr>
            <a:r>
              <a:rPr lang="en-US" sz="2400" dirty="0"/>
              <a:t>Midway/Coral Sea</a:t>
            </a:r>
          </a:p>
          <a:p>
            <a:pPr lvl="1" eaLnBrk="1" hangingPunct="1">
              <a:spcAft>
                <a:spcPts val="600"/>
              </a:spcAft>
            </a:pPr>
            <a:r>
              <a:rPr lang="en-US" sz="2400" dirty="0"/>
              <a:t>Japanese </a:t>
            </a:r>
            <a:r>
              <a:rPr lang="en-US" sz="2400" b="1" dirty="0">
                <a:solidFill>
                  <a:schemeClr val="accent2"/>
                </a:solidFill>
              </a:rPr>
              <a:t>Purple</a:t>
            </a:r>
            <a:r>
              <a:rPr lang="en-US" sz="2400" dirty="0"/>
              <a:t> (codename </a:t>
            </a:r>
            <a:r>
              <a:rPr lang="en-US" sz="2400" b="1" dirty="0">
                <a:latin typeface="Times New Roman" charset="0"/>
              </a:rPr>
              <a:t>MAGIC</a:t>
            </a:r>
            <a:r>
              <a:rPr lang="en-US" sz="2400" dirty="0"/>
              <a:t>)</a:t>
            </a:r>
          </a:p>
          <a:p>
            <a:pPr lvl="1" eaLnBrk="1" hangingPunct="1">
              <a:spcAft>
                <a:spcPts val="600"/>
              </a:spcAft>
            </a:pPr>
            <a:r>
              <a:rPr lang="en-US" sz="2400" dirty="0"/>
              <a:t>German </a:t>
            </a:r>
            <a:r>
              <a:rPr lang="en-US" sz="2400" b="1" dirty="0">
                <a:solidFill>
                  <a:schemeClr val="accent2"/>
                </a:solidFill>
              </a:rPr>
              <a:t>Enigma</a:t>
            </a:r>
            <a:r>
              <a:rPr lang="en-US" sz="2400" dirty="0"/>
              <a:t> (codename </a:t>
            </a:r>
            <a:r>
              <a:rPr lang="en-US" sz="2400" b="1" dirty="0">
                <a:latin typeface="Times New Roman" charset="0"/>
              </a:rPr>
              <a:t>ULTRA</a:t>
            </a:r>
            <a:r>
              <a:rPr lang="en-US" sz="24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17AF85B-83B7-B44A-895B-E46A1C1F465B}" type="slidenum">
              <a:rPr lang="en-US" smtClean="0">
                <a:latin typeface="Times New Roman" charset="0"/>
              </a:rPr>
              <a:pPr/>
              <a:t>36</a:t>
            </a:fld>
            <a:endParaRPr lang="en-US" smtClean="0">
              <a:latin typeface="Times New Roman" charset="0"/>
            </a:endParaRPr>
          </a:p>
        </p:txBody>
      </p:sp>
      <p:sp>
        <p:nvSpPr>
          <p:cNvPr id="48131" name="Rectangle 2"/>
          <p:cNvSpPr>
            <a:spLocks noGrp="1" noChangeArrowheads="1"/>
          </p:cNvSpPr>
          <p:nvPr>
            <p:ph type="title"/>
          </p:nvPr>
        </p:nvSpPr>
        <p:spPr/>
        <p:txBody>
          <a:bodyPr/>
          <a:lstStyle/>
          <a:p>
            <a:pPr eaLnBrk="1" hangingPunct="1"/>
            <a:r>
              <a:rPr lang="en-US"/>
              <a:t>Post-WWII History</a:t>
            </a:r>
          </a:p>
        </p:txBody>
      </p:sp>
      <p:sp>
        <p:nvSpPr>
          <p:cNvPr id="48132" name="Rectangle 3"/>
          <p:cNvSpPr>
            <a:spLocks noGrp="1" noChangeArrowheads="1"/>
          </p:cNvSpPr>
          <p:nvPr>
            <p:ph type="body" idx="1"/>
          </p:nvPr>
        </p:nvSpPr>
        <p:spPr>
          <a:xfrm>
            <a:off x="533400" y="1905000"/>
            <a:ext cx="8305800" cy="4267200"/>
          </a:xfrm>
        </p:spPr>
        <p:txBody>
          <a:bodyPr/>
          <a:lstStyle/>
          <a:p>
            <a:pPr eaLnBrk="1" hangingPunct="1">
              <a:lnSpc>
                <a:spcPct val="90000"/>
              </a:lnSpc>
              <a:spcAft>
                <a:spcPts val="600"/>
              </a:spcAft>
            </a:pPr>
            <a:r>
              <a:rPr lang="en-US" sz="2800" dirty="0"/>
              <a:t>Claude Shannon </a:t>
            </a:r>
            <a:r>
              <a:rPr lang="en-US" sz="2800" dirty="0" err="1">
                <a:sym typeface="Symbol" charset="2"/>
              </a:rPr>
              <a:t></a:t>
            </a:r>
            <a:r>
              <a:rPr lang="en-US" sz="2800" dirty="0"/>
              <a:t> father of the science of information theory</a:t>
            </a:r>
          </a:p>
          <a:p>
            <a:pPr eaLnBrk="1" hangingPunct="1">
              <a:lnSpc>
                <a:spcPct val="90000"/>
              </a:lnSpc>
              <a:spcAft>
                <a:spcPts val="600"/>
              </a:spcAft>
            </a:pPr>
            <a:r>
              <a:rPr lang="en-US" sz="2800" dirty="0"/>
              <a:t>Computer revolution </a:t>
            </a:r>
            <a:r>
              <a:rPr lang="en-US" sz="2800" dirty="0" err="1">
                <a:sym typeface="Symbol" charset="2"/>
              </a:rPr>
              <a:t></a:t>
            </a:r>
            <a:r>
              <a:rPr lang="en-US" sz="2800" dirty="0"/>
              <a:t> lots of data to protect</a:t>
            </a:r>
          </a:p>
          <a:p>
            <a:pPr eaLnBrk="1" hangingPunct="1">
              <a:lnSpc>
                <a:spcPct val="90000"/>
              </a:lnSpc>
              <a:spcAft>
                <a:spcPts val="600"/>
              </a:spcAft>
            </a:pPr>
            <a:r>
              <a:rPr lang="en-US" sz="2800" dirty="0"/>
              <a:t>Data Encryption Standard (DES), 70’s</a:t>
            </a:r>
          </a:p>
          <a:p>
            <a:pPr eaLnBrk="1" hangingPunct="1">
              <a:lnSpc>
                <a:spcPct val="90000"/>
              </a:lnSpc>
              <a:spcAft>
                <a:spcPts val="600"/>
              </a:spcAft>
            </a:pPr>
            <a:r>
              <a:rPr lang="en-US" sz="2800" dirty="0"/>
              <a:t>Public Key cryptography, 70’s</a:t>
            </a:r>
          </a:p>
          <a:p>
            <a:pPr eaLnBrk="1" hangingPunct="1">
              <a:lnSpc>
                <a:spcPct val="90000"/>
              </a:lnSpc>
              <a:spcAft>
                <a:spcPts val="600"/>
              </a:spcAft>
            </a:pPr>
            <a:r>
              <a:rPr lang="en-US" sz="2800" dirty="0"/>
              <a:t>CRYPTO conferences, 80’s</a:t>
            </a:r>
          </a:p>
          <a:p>
            <a:pPr eaLnBrk="1" hangingPunct="1">
              <a:lnSpc>
                <a:spcPct val="90000"/>
              </a:lnSpc>
              <a:spcAft>
                <a:spcPts val="600"/>
              </a:spcAft>
            </a:pPr>
            <a:r>
              <a:rPr lang="en-US" sz="2800" dirty="0"/>
              <a:t>Advanced Encryption Standard (AES), 90’s</a:t>
            </a:r>
            <a:endParaRPr lang="en-US" sz="2800" dirty="0" smtClean="0"/>
          </a:p>
          <a:p>
            <a:pPr eaLnBrk="1" hangingPunct="1">
              <a:lnSpc>
                <a:spcPct val="90000"/>
              </a:lnSpc>
              <a:spcAft>
                <a:spcPts val="600"/>
              </a:spcAft>
            </a:pPr>
            <a:r>
              <a:rPr lang="en-US" sz="2800" dirty="0" smtClean="0"/>
              <a:t>The crypto genie is out of the bottle…</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DF6E89-CA89-1B43-857D-F81058D3C833}" type="slidenum">
              <a:rPr lang="en-US" smtClean="0">
                <a:latin typeface="Times New Roman" charset="0"/>
              </a:rPr>
              <a:pPr/>
              <a:t>37</a:t>
            </a:fld>
            <a:endParaRPr lang="en-US" smtClean="0">
              <a:latin typeface="Times New Roman" charset="0"/>
            </a:endParaRPr>
          </a:p>
        </p:txBody>
      </p:sp>
      <p:sp>
        <p:nvSpPr>
          <p:cNvPr id="49155" name="Rectangle 2"/>
          <p:cNvSpPr>
            <a:spLocks noGrp="1" noChangeArrowheads="1"/>
          </p:cNvSpPr>
          <p:nvPr>
            <p:ph type="title"/>
          </p:nvPr>
        </p:nvSpPr>
        <p:spPr>
          <a:xfrm>
            <a:off x="685800" y="381000"/>
            <a:ext cx="7772400" cy="914400"/>
          </a:xfrm>
        </p:spPr>
        <p:txBody>
          <a:bodyPr/>
          <a:lstStyle/>
          <a:p>
            <a:pPr eaLnBrk="1" hangingPunct="1"/>
            <a:r>
              <a:rPr lang="en-US" dirty="0"/>
              <a:t>Claude Shannon</a:t>
            </a:r>
          </a:p>
        </p:txBody>
      </p:sp>
      <p:sp>
        <p:nvSpPr>
          <p:cNvPr id="58371" name="Rectangle 3"/>
          <p:cNvSpPr>
            <a:spLocks noGrp="1" noChangeArrowheads="1"/>
          </p:cNvSpPr>
          <p:nvPr>
            <p:ph type="body" idx="1"/>
          </p:nvPr>
        </p:nvSpPr>
        <p:spPr>
          <a:xfrm>
            <a:off x="685800" y="1524000"/>
            <a:ext cx="8001000" cy="4572000"/>
          </a:xfrm>
        </p:spPr>
        <p:txBody>
          <a:bodyPr/>
          <a:lstStyle/>
          <a:p>
            <a:pPr eaLnBrk="1" hangingPunct="1">
              <a:lnSpc>
                <a:spcPct val="90000"/>
              </a:lnSpc>
              <a:spcAft>
                <a:spcPts val="600"/>
              </a:spcAft>
            </a:pPr>
            <a:r>
              <a:rPr lang="en-US" sz="2800" dirty="0" smtClean="0"/>
              <a:t>Founded field of information </a:t>
            </a:r>
            <a:r>
              <a:rPr lang="en-US" sz="2800" dirty="0"/>
              <a:t>t</a:t>
            </a:r>
            <a:r>
              <a:rPr lang="en-US" sz="2800" dirty="0" smtClean="0"/>
              <a:t>heory</a:t>
            </a:r>
            <a:endParaRPr lang="en-US" sz="2800" dirty="0">
              <a:latin typeface="Times-Italic" charset="0"/>
            </a:endParaRPr>
          </a:p>
          <a:p>
            <a:pPr eaLnBrk="1" hangingPunct="1">
              <a:lnSpc>
                <a:spcPct val="90000"/>
              </a:lnSpc>
              <a:spcAft>
                <a:spcPts val="600"/>
              </a:spcAft>
            </a:pPr>
            <a:r>
              <a:rPr lang="en-US" sz="2800" dirty="0" smtClean="0"/>
              <a:t>His </a:t>
            </a:r>
            <a:r>
              <a:rPr lang="en-US" sz="2800" dirty="0" smtClean="0">
                <a:latin typeface="Arial"/>
                <a:cs typeface="Arial"/>
              </a:rPr>
              <a:t>1949</a:t>
            </a:r>
            <a:r>
              <a:rPr lang="en-US" sz="2800" dirty="0" smtClean="0"/>
              <a:t> </a:t>
            </a:r>
            <a:r>
              <a:rPr lang="en-US" sz="2800" dirty="0"/>
              <a:t>paper:</a:t>
            </a:r>
            <a:r>
              <a:rPr lang="en-US" sz="2800" i="1" dirty="0">
                <a:latin typeface="Times-Italic" charset="0"/>
              </a:rPr>
              <a:t> </a:t>
            </a:r>
            <a:r>
              <a:rPr lang="en-US" sz="2800" i="1" dirty="0">
                <a:latin typeface="Times-Italic" charset="0"/>
                <a:hlinkClick r:id="rId3"/>
              </a:rPr>
              <a:t>Comm. Thy. of Secrecy Systems</a:t>
            </a:r>
            <a:endParaRPr lang="en-US" sz="2800" i="1" dirty="0" smtClean="0">
              <a:latin typeface="Times-Italic" charset="0"/>
            </a:endParaRPr>
          </a:p>
          <a:p>
            <a:pPr eaLnBrk="1" hangingPunct="1">
              <a:lnSpc>
                <a:spcPct val="90000"/>
              </a:lnSpc>
              <a:spcAft>
                <a:spcPts val="600"/>
              </a:spcAft>
            </a:pPr>
            <a:r>
              <a:rPr lang="en-US" sz="2800" dirty="0" smtClean="0"/>
              <a:t>Fundamental concepts</a:t>
            </a:r>
          </a:p>
          <a:p>
            <a:pPr lvl="1" eaLnBrk="1" hangingPunct="1">
              <a:lnSpc>
                <a:spcPct val="90000"/>
              </a:lnSpc>
              <a:spcAft>
                <a:spcPts val="600"/>
              </a:spcAft>
            </a:pPr>
            <a:r>
              <a:rPr lang="en-US" sz="2400" b="1" dirty="0">
                <a:solidFill>
                  <a:schemeClr val="accent2"/>
                </a:solidFill>
              </a:rPr>
              <a:t>Confusion</a:t>
            </a:r>
            <a:r>
              <a:rPr lang="en-US" sz="2400" dirty="0"/>
              <a:t> </a:t>
            </a:r>
            <a:r>
              <a:rPr lang="en-US" sz="2400" dirty="0" err="1">
                <a:sym typeface="Symbol" charset="2"/>
              </a:rPr>
              <a:t></a:t>
            </a:r>
            <a:r>
              <a:rPr lang="en-US" sz="2400" dirty="0"/>
              <a:t> obscure relationship between plaintext and </a:t>
            </a:r>
            <a:r>
              <a:rPr lang="en-US" sz="2400" dirty="0" err="1"/>
              <a:t>ciphertext</a:t>
            </a:r>
            <a:endParaRPr lang="en-US" sz="2400" dirty="0"/>
          </a:p>
          <a:p>
            <a:pPr lvl="1" eaLnBrk="1" hangingPunct="1">
              <a:lnSpc>
                <a:spcPct val="90000"/>
              </a:lnSpc>
              <a:spcAft>
                <a:spcPts val="600"/>
              </a:spcAft>
            </a:pPr>
            <a:r>
              <a:rPr lang="en-US" sz="2400" b="1" dirty="0">
                <a:solidFill>
                  <a:schemeClr val="accent2"/>
                </a:solidFill>
              </a:rPr>
              <a:t>Diffusion</a:t>
            </a:r>
            <a:r>
              <a:rPr lang="en-US" sz="2400" dirty="0"/>
              <a:t> </a:t>
            </a:r>
            <a:r>
              <a:rPr lang="en-US" sz="2400" dirty="0" err="1">
                <a:sym typeface="Symbol" charset="2"/>
              </a:rPr>
              <a:t></a:t>
            </a:r>
            <a:r>
              <a:rPr lang="en-US" sz="2400" dirty="0"/>
              <a:t> spread plaintext statistics through the </a:t>
            </a:r>
            <a:r>
              <a:rPr lang="en-US" sz="2400" dirty="0" err="1"/>
              <a:t>ciphertext</a:t>
            </a:r>
            <a:endParaRPr lang="en-US" sz="2400" dirty="0"/>
          </a:p>
          <a:p>
            <a:pPr eaLnBrk="1" hangingPunct="1">
              <a:lnSpc>
                <a:spcPct val="90000"/>
              </a:lnSpc>
              <a:spcAft>
                <a:spcPts val="600"/>
              </a:spcAft>
            </a:pPr>
            <a:r>
              <a:rPr lang="en-US" sz="2800" dirty="0"/>
              <a:t>Proved one-time pad is secure</a:t>
            </a:r>
          </a:p>
          <a:p>
            <a:pPr eaLnBrk="1" hangingPunct="1">
              <a:lnSpc>
                <a:spcPct val="90000"/>
              </a:lnSpc>
              <a:spcAft>
                <a:spcPts val="600"/>
              </a:spcAft>
            </a:pPr>
            <a:r>
              <a:rPr lang="en-US" sz="2800" dirty="0"/>
              <a:t>One-time pad is confusion-only, while double transposition is diffusion-only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out)">
                                      <p:cBhvr>
                                        <p:cTn id="7" dur="500"/>
                                        <p:tgtEl>
                                          <p:spTgt spid="58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out)">
                                      <p:cBhvr>
                                        <p:cTn id="17" dur="500"/>
                                        <p:tgtEl>
                                          <p:spTgt spid="583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out)">
                                      <p:cBhvr>
                                        <p:cTn id="22" dur="500"/>
                                        <p:tgtEl>
                                          <p:spTgt spid="583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box(out)">
                                      <p:cBhvr>
                                        <p:cTn id="27" dur="500"/>
                                        <p:tgtEl>
                                          <p:spTgt spid="5837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box(out)">
                                      <p:cBhvr>
                                        <p:cTn id="32" dur="500"/>
                                        <p:tgtEl>
                                          <p:spTgt spid="5837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box(out)">
                                      <p:cBhvr>
                                        <p:cTn id="37" dur="500"/>
                                        <p:tgtEl>
                                          <p:spTgt spid="5837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7F722E7-745C-CA4A-9027-AF4D0E836525}" type="slidenum">
              <a:rPr lang="en-US" smtClean="0">
                <a:latin typeface="Times New Roman" charset="0"/>
              </a:rPr>
              <a:pPr/>
              <a:t>38</a:t>
            </a:fld>
            <a:endParaRPr lang="en-US" smtClean="0">
              <a:latin typeface="Times New Roman" charset="0"/>
            </a:endParaRPr>
          </a:p>
        </p:txBody>
      </p:sp>
      <p:sp>
        <p:nvSpPr>
          <p:cNvPr id="50179" name="Rectangle 2"/>
          <p:cNvSpPr>
            <a:spLocks noGrp="1" noChangeArrowheads="1"/>
          </p:cNvSpPr>
          <p:nvPr>
            <p:ph type="title"/>
          </p:nvPr>
        </p:nvSpPr>
        <p:spPr>
          <a:xfrm>
            <a:off x="685800" y="457200"/>
            <a:ext cx="7772400" cy="914400"/>
          </a:xfrm>
        </p:spPr>
        <p:txBody>
          <a:bodyPr/>
          <a:lstStyle/>
          <a:p>
            <a:pPr eaLnBrk="1" hangingPunct="1"/>
            <a:r>
              <a:rPr lang="en-US"/>
              <a:t>Taxonomy of Cryptography</a:t>
            </a:r>
          </a:p>
        </p:txBody>
      </p:sp>
      <p:sp>
        <p:nvSpPr>
          <p:cNvPr id="50180" name="Rectangle 3"/>
          <p:cNvSpPr>
            <a:spLocks noGrp="1" noChangeArrowheads="1"/>
          </p:cNvSpPr>
          <p:nvPr>
            <p:ph type="body" idx="1"/>
          </p:nvPr>
        </p:nvSpPr>
        <p:spPr>
          <a:xfrm>
            <a:off x="685800" y="1524000"/>
            <a:ext cx="7848600" cy="4648200"/>
          </a:xfrm>
        </p:spPr>
        <p:txBody>
          <a:bodyPr/>
          <a:lstStyle/>
          <a:p>
            <a:pPr eaLnBrk="1" hangingPunct="1"/>
            <a:r>
              <a:rPr lang="en-US" sz="2800" b="1" dirty="0">
                <a:solidFill>
                  <a:schemeClr val="accent2"/>
                </a:solidFill>
              </a:rPr>
              <a:t>Symmetric Key</a:t>
            </a:r>
            <a:endParaRPr lang="en-US" sz="2800" dirty="0"/>
          </a:p>
          <a:p>
            <a:pPr lvl="1" eaLnBrk="1" hangingPunct="1"/>
            <a:r>
              <a:rPr lang="en-US" sz="2400" dirty="0"/>
              <a:t>Same key for encryption and decryption</a:t>
            </a:r>
            <a:endParaRPr lang="en-US" sz="2400" dirty="0" smtClean="0"/>
          </a:p>
          <a:p>
            <a:pPr lvl="1" eaLnBrk="1" hangingPunct="1"/>
            <a:r>
              <a:rPr lang="en-US" sz="2400" dirty="0" smtClean="0"/>
              <a:t>Modern </a:t>
            </a:r>
            <a:r>
              <a:rPr lang="en-US" sz="2400" dirty="0"/>
              <a:t>types: Stream ciphers, Block ciphers</a:t>
            </a:r>
          </a:p>
          <a:p>
            <a:pPr eaLnBrk="1" hangingPunct="1"/>
            <a:r>
              <a:rPr lang="en-US" sz="2800" b="1" dirty="0">
                <a:solidFill>
                  <a:schemeClr val="accent2"/>
                </a:solidFill>
              </a:rPr>
              <a:t>Public Key</a:t>
            </a:r>
            <a:r>
              <a:rPr lang="en-US" sz="2800" dirty="0"/>
              <a:t> (or</a:t>
            </a:r>
            <a:r>
              <a:rPr lang="en-US" sz="2800" dirty="0" smtClean="0"/>
              <a:t> “asymmetric” </a:t>
            </a:r>
            <a:r>
              <a:rPr lang="en-US" sz="2800" dirty="0"/>
              <a:t>crypto)</a:t>
            </a:r>
          </a:p>
          <a:p>
            <a:pPr lvl="1" eaLnBrk="1" hangingPunct="1"/>
            <a:r>
              <a:rPr lang="en-US" sz="2400" dirty="0"/>
              <a:t>Two keys, one for encryption (public), and one for decryption (private)</a:t>
            </a:r>
            <a:endParaRPr lang="en-US" sz="2400" dirty="0" smtClean="0"/>
          </a:p>
          <a:p>
            <a:pPr lvl="1" eaLnBrk="1" hangingPunct="1"/>
            <a:r>
              <a:rPr lang="en-US" sz="2400" dirty="0" smtClean="0"/>
              <a:t>And digital </a:t>
            </a:r>
            <a:r>
              <a:rPr lang="en-US" sz="2400" dirty="0"/>
              <a:t>signatures </a:t>
            </a:r>
            <a:r>
              <a:rPr lang="en-US" sz="2400" dirty="0" err="1">
                <a:sym typeface="Symbol" charset="2"/>
              </a:rPr>
              <a:t></a:t>
            </a:r>
            <a:r>
              <a:rPr lang="en-US" sz="2400" dirty="0"/>
              <a:t> nothing comparable in symmetric key crypto</a:t>
            </a:r>
          </a:p>
          <a:p>
            <a:pPr eaLnBrk="1" hangingPunct="1"/>
            <a:r>
              <a:rPr lang="en-US" sz="2800" b="1" dirty="0">
                <a:solidFill>
                  <a:schemeClr val="accent2"/>
                </a:solidFill>
              </a:rPr>
              <a:t>Hash algorithms</a:t>
            </a:r>
            <a:endParaRPr lang="en-US" sz="2800" b="1" dirty="0" smtClean="0">
              <a:solidFill>
                <a:schemeClr val="accent2"/>
              </a:solidFill>
            </a:endParaRPr>
          </a:p>
          <a:p>
            <a:pPr lvl="1" eaLnBrk="1" hangingPunct="1"/>
            <a:r>
              <a:rPr lang="en-US" sz="2400" dirty="0" smtClean="0"/>
              <a:t>Can be </a:t>
            </a:r>
            <a:r>
              <a:rPr lang="en-US" sz="2400" dirty="0"/>
              <a:t>viewed as “one way”</a:t>
            </a:r>
            <a:r>
              <a:rPr lang="en-US" sz="2400" dirty="0" smtClean="0"/>
              <a:t> crypto</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B7FF3D-1AE5-3D4D-BC92-E1A216A662DD}" type="slidenum">
              <a:rPr lang="en-US" smtClean="0">
                <a:latin typeface="Times New Roman" charset="0"/>
              </a:rPr>
              <a:pPr/>
              <a:t>39</a:t>
            </a:fld>
            <a:endParaRPr lang="en-US" smtClean="0">
              <a:latin typeface="Times New Roman" charset="0"/>
            </a:endParaRPr>
          </a:p>
        </p:txBody>
      </p:sp>
      <p:sp>
        <p:nvSpPr>
          <p:cNvPr id="51203" name="Rectangle 2"/>
          <p:cNvSpPr>
            <a:spLocks noGrp="1" noChangeArrowheads="1"/>
          </p:cNvSpPr>
          <p:nvPr>
            <p:ph type="title"/>
          </p:nvPr>
        </p:nvSpPr>
        <p:spPr>
          <a:xfrm>
            <a:off x="685800" y="228600"/>
            <a:ext cx="7772400" cy="1143000"/>
          </a:xfrm>
        </p:spPr>
        <p:txBody>
          <a:bodyPr/>
          <a:lstStyle/>
          <a:p>
            <a:pPr eaLnBrk="1" hangingPunct="1"/>
            <a:r>
              <a:rPr lang="en-US"/>
              <a:t>Taxonomy of Cryptanalysis</a:t>
            </a:r>
          </a:p>
        </p:txBody>
      </p:sp>
      <p:sp>
        <p:nvSpPr>
          <p:cNvPr id="51204" name="Rectangle 3"/>
          <p:cNvSpPr>
            <a:spLocks noGrp="1" noChangeArrowheads="1"/>
          </p:cNvSpPr>
          <p:nvPr>
            <p:ph type="body" idx="1"/>
          </p:nvPr>
        </p:nvSpPr>
        <p:spPr>
          <a:xfrm>
            <a:off x="533400" y="1447800"/>
            <a:ext cx="8229600" cy="4648200"/>
          </a:xfrm>
        </p:spPr>
        <p:txBody>
          <a:bodyPr/>
          <a:lstStyle/>
          <a:p>
            <a:pPr eaLnBrk="1" hangingPunct="1">
              <a:lnSpc>
                <a:spcPct val="85000"/>
              </a:lnSpc>
              <a:spcAft>
                <a:spcPts val="600"/>
              </a:spcAft>
            </a:pPr>
            <a:r>
              <a:rPr lang="en-US" sz="2800" dirty="0" smtClean="0"/>
              <a:t>From perspective of info available to Trudy…</a:t>
            </a:r>
          </a:p>
          <a:p>
            <a:pPr lvl="1" eaLnBrk="1" hangingPunct="1">
              <a:lnSpc>
                <a:spcPct val="85000"/>
              </a:lnSpc>
              <a:spcAft>
                <a:spcPts val="600"/>
              </a:spcAft>
            </a:pPr>
            <a:r>
              <a:rPr lang="en-US" sz="2400" dirty="0" err="1" smtClean="0"/>
              <a:t>Ciphertext</a:t>
            </a:r>
            <a:r>
              <a:rPr lang="en-US" sz="2400" dirty="0" smtClean="0"/>
              <a:t> only </a:t>
            </a:r>
            <a:r>
              <a:rPr lang="en-US" sz="2400" dirty="0" err="1" smtClean="0">
                <a:sym typeface="Symbol" charset="2"/>
              </a:rPr>
              <a:t></a:t>
            </a:r>
            <a:r>
              <a:rPr lang="en-US" sz="2400" dirty="0" smtClean="0"/>
              <a:t> Trudy’s worst case scenario</a:t>
            </a:r>
          </a:p>
          <a:p>
            <a:pPr lvl="1" eaLnBrk="1" hangingPunct="1">
              <a:lnSpc>
                <a:spcPct val="85000"/>
              </a:lnSpc>
              <a:spcAft>
                <a:spcPts val="600"/>
              </a:spcAft>
            </a:pPr>
            <a:r>
              <a:rPr lang="en-US" sz="2400" dirty="0"/>
              <a:t>Known plaintext</a:t>
            </a:r>
          </a:p>
          <a:p>
            <a:pPr lvl="1" eaLnBrk="1" hangingPunct="1">
              <a:lnSpc>
                <a:spcPct val="85000"/>
              </a:lnSpc>
              <a:spcAft>
                <a:spcPts val="600"/>
              </a:spcAft>
            </a:pPr>
            <a:r>
              <a:rPr lang="en-US" sz="2400" dirty="0"/>
              <a:t>Chosen plaintext</a:t>
            </a:r>
          </a:p>
          <a:p>
            <a:pPr lvl="2" eaLnBrk="1" hangingPunct="1">
              <a:lnSpc>
                <a:spcPct val="85000"/>
              </a:lnSpc>
              <a:spcAft>
                <a:spcPts val="600"/>
              </a:spcAft>
            </a:pPr>
            <a:r>
              <a:rPr lang="en-US" dirty="0"/>
              <a:t>“Lunchtime attack”</a:t>
            </a:r>
            <a:endParaRPr lang="en-US" dirty="0" smtClean="0"/>
          </a:p>
          <a:p>
            <a:pPr lvl="2" eaLnBrk="1" hangingPunct="1">
              <a:lnSpc>
                <a:spcPct val="85000"/>
              </a:lnSpc>
              <a:spcAft>
                <a:spcPts val="600"/>
              </a:spcAft>
            </a:pPr>
            <a:r>
              <a:rPr lang="en-US" dirty="0" smtClean="0"/>
              <a:t>Some protocols will </a:t>
            </a:r>
            <a:r>
              <a:rPr lang="en-US" dirty="0"/>
              <a:t>encrypt chosen data</a:t>
            </a:r>
          </a:p>
          <a:p>
            <a:pPr lvl="1" eaLnBrk="1" hangingPunct="1">
              <a:lnSpc>
                <a:spcPct val="85000"/>
              </a:lnSpc>
              <a:spcAft>
                <a:spcPts val="600"/>
              </a:spcAft>
            </a:pPr>
            <a:r>
              <a:rPr lang="en-US" sz="2400" dirty="0"/>
              <a:t>Adaptively chosen plaintext</a:t>
            </a:r>
          </a:p>
          <a:p>
            <a:pPr lvl="1" eaLnBrk="1" hangingPunct="1">
              <a:lnSpc>
                <a:spcPct val="85000"/>
              </a:lnSpc>
              <a:spcAft>
                <a:spcPts val="600"/>
              </a:spcAft>
            </a:pPr>
            <a:r>
              <a:rPr lang="en-US" sz="2400" dirty="0"/>
              <a:t>Related key</a:t>
            </a:r>
          </a:p>
          <a:p>
            <a:pPr lvl="1" eaLnBrk="1" hangingPunct="1">
              <a:lnSpc>
                <a:spcPct val="85000"/>
              </a:lnSpc>
              <a:spcAft>
                <a:spcPts val="600"/>
              </a:spcAft>
            </a:pPr>
            <a:r>
              <a:rPr lang="en-US" sz="2400" dirty="0"/>
              <a:t>Forward search (public key </a:t>
            </a:r>
            <a:r>
              <a:rPr lang="en-US" sz="2400" dirty="0" smtClean="0"/>
              <a:t>crypto)</a:t>
            </a:r>
          </a:p>
          <a:p>
            <a:pPr lvl="1" eaLnBrk="1" hangingPunct="1">
              <a:lnSpc>
                <a:spcPct val="85000"/>
              </a:lnSpc>
              <a:spcAft>
                <a:spcPts val="600"/>
              </a:spcAft>
            </a:pPr>
            <a:r>
              <a:rPr lang="en-US" sz="2400" dirty="0" smtClean="0"/>
              <a:t>And others…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F069D46-BB23-7841-B9FA-F498C19DF3C8}" type="slidenum">
              <a:rPr lang="en-US" smtClean="0">
                <a:latin typeface="Times New Roman" charset="0"/>
              </a:rPr>
              <a:pPr/>
              <a:t>4</a:t>
            </a:fld>
            <a:endParaRPr lang="en-US" smtClean="0">
              <a:latin typeface="Times New Roman" charset="0"/>
            </a:endParaRPr>
          </a:p>
        </p:txBody>
      </p:sp>
      <p:sp>
        <p:nvSpPr>
          <p:cNvPr id="17411" name="Rectangle 2"/>
          <p:cNvSpPr>
            <a:spLocks noGrp="1" noChangeArrowheads="1"/>
          </p:cNvSpPr>
          <p:nvPr>
            <p:ph type="title"/>
          </p:nvPr>
        </p:nvSpPr>
        <p:spPr>
          <a:xfrm>
            <a:off x="685800" y="381000"/>
            <a:ext cx="7772400" cy="1143000"/>
          </a:xfrm>
        </p:spPr>
        <p:txBody>
          <a:bodyPr/>
          <a:lstStyle/>
          <a:p>
            <a:pPr eaLnBrk="1" hangingPunct="1"/>
            <a:r>
              <a:rPr lang="en-US"/>
              <a:t>How to Speak Crypto</a:t>
            </a:r>
          </a:p>
        </p:txBody>
      </p:sp>
      <p:sp>
        <p:nvSpPr>
          <p:cNvPr id="17412" name="Rectangle 3"/>
          <p:cNvSpPr>
            <a:spLocks noGrp="1" noChangeArrowheads="1"/>
          </p:cNvSpPr>
          <p:nvPr>
            <p:ph type="body" idx="1"/>
          </p:nvPr>
        </p:nvSpPr>
        <p:spPr>
          <a:xfrm>
            <a:off x="609600" y="1752600"/>
            <a:ext cx="8229600" cy="4343400"/>
          </a:xfrm>
        </p:spPr>
        <p:txBody>
          <a:bodyPr/>
          <a:lstStyle/>
          <a:p>
            <a:pPr eaLnBrk="1" hangingPunct="1">
              <a:lnSpc>
                <a:spcPct val="85000"/>
              </a:lnSpc>
            </a:pPr>
            <a:r>
              <a:rPr lang="en-US" sz="2800" dirty="0"/>
              <a:t>A </a:t>
            </a:r>
            <a:r>
              <a:rPr lang="en-US" sz="2800" i="1" dirty="0">
                <a:solidFill>
                  <a:schemeClr val="accent2"/>
                </a:solidFill>
              </a:rPr>
              <a:t>cipher</a:t>
            </a:r>
            <a:r>
              <a:rPr lang="en-US" sz="2800" dirty="0"/>
              <a:t> or </a:t>
            </a:r>
            <a:r>
              <a:rPr lang="en-US" sz="2800" i="1" dirty="0">
                <a:solidFill>
                  <a:schemeClr val="accent2"/>
                </a:solidFill>
              </a:rPr>
              <a:t>cryptosystem</a:t>
            </a:r>
            <a:r>
              <a:rPr lang="en-US" sz="2800" dirty="0"/>
              <a:t> is used to </a:t>
            </a:r>
            <a:r>
              <a:rPr lang="en-US" sz="2800" i="1" dirty="0">
                <a:solidFill>
                  <a:schemeClr val="accent2"/>
                </a:solidFill>
              </a:rPr>
              <a:t>encrypt </a:t>
            </a:r>
            <a:r>
              <a:rPr lang="en-US" sz="2800" i="1" dirty="0"/>
              <a:t> </a:t>
            </a:r>
            <a:r>
              <a:rPr lang="en-US" sz="2800" dirty="0"/>
              <a:t>the </a:t>
            </a:r>
            <a:r>
              <a:rPr lang="en-US" sz="2800" i="1" dirty="0">
                <a:solidFill>
                  <a:schemeClr val="accent2"/>
                </a:solidFill>
              </a:rPr>
              <a:t>plaintext </a:t>
            </a:r>
            <a:endParaRPr lang="en-US" sz="2800" dirty="0"/>
          </a:p>
          <a:p>
            <a:pPr eaLnBrk="1" hangingPunct="1">
              <a:lnSpc>
                <a:spcPct val="85000"/>
              </a:lnSpc>
            </a:pPr>
            <a:r>
              <a:rPr lang="en-US" sz="2800" dirty="0"/>
              <a:t>The result of encryption is </a:t>
            </a:r>
            <a:r>
              <a:rPr lang="en-US" sz="2800" i="1" dirty="0" err="1">
                <a:solidFill>
                  <a:schemeClr val="accent2"/>
                </a:solidFill>
              </a:rPr>
              <a:t>ciphertext</a:t>
            </a:r>
            <a:r>
              <a:rPr lang="en-US" sz="2800" i="1" dirty="0">
                <a:solidFill>
                  <a:srgbClr val="FF0000"/>
                </a:solidFill>
              </a:rPr>
              <a:t> </a:t>
            </a:r>
            <a:r>
              <a:rPr lang="en-US" sz="2800" dirty="0"/>
              <a:t>  </a:t>
            </a:r>
          </a:p>
          <a:p>
            <a:pPr eaLnBrk="1" hangingPunct="1">
              <a:lnSpc>
                <a:spcPct val="85000"/>
              </a:lnSpc>
            </a:pPr>
            <a:r>
              <a:rPr lang="en-US" sz="2800" dirty="0"/>
              <a:t>We </a:t>
            </a:r>
            <a:r>
              <a:rPr lang="en-US" sz="2800" i="1" dirty="0" smtClean="0">
                <a:solidFill>
                  <a:schemeClr val="accent2"/>
                </a:solidFill>
              </a:rPr>
              <a:t>decrypt</a:t>
            </a:r>
            <a:r>
              <a:rPr lang="en-US" sz="2800" i="1" dirty="0" smtClean="0">
                <a:solidFill>
                  <a:srgbClr val="FF0000"/>
                </a:solidFill>
              </a:rPr>
              <a:t> </a:t>
            </a:r>
            <a:r>
              <a:rPr lang="en-US" sz="2800" dirty="0" err="1"/>
              <a:t>ciphertext</a:t>
            </a:r>
            <a:r>
              <a:rPr lang="en-US" sz="2800" dirty="0"/>
              <a:t> to recover plaintext</a:t>
            </a:r>
          </a:p>
          <a:p>
            <a:pPr eaLnBrk="1" hangingPunct="1">
              <a:lnSpc>
                <a:spcPct val="85000"/>
              </a:lnSpc>
            </a:pPr>
            <a:r>
              <a:rPr lang="en-US" sz="2800" dirty="0"/>
              <a:t>A </a:t>
            </a:r>
            <a:r>
              <a:rPr lang="en-US" sz="2800" i="1" dirty="0" smtClean="0">
                <a:solidFill>
                  <a:schemeClr val="accent2"/>
                </a:solidFill>
              </a:rPr>
              <a:t>key</a:t>
            </a:r>
            <a:r>
              <a:rPr lang="en-US" sz="2800" i="1" dirty="0" smtClean="0">
                <a:solidFill>
                  <a:srgbClr val="FF0000"/>
                </a:solidFill>
              </a:rPr>
              <a:t> </a:t>
            </a:r>
            <a:r>
              <a:rPr lang="en-US" sz="2800" dirty="0"/>
              <a:t>is used to configure a cryptosystem</a:t>
            </a:r>
          </a:p>
          <a:p>
            <a:pPr eaLnBrk="1" hangingPunct="1">
              <a:lnSpc>
                <a:spcPct val="85000"/>
              </a:lnSpc>
            </a:pPr>
            <a:r>
              <a:rPr lang="en-US" sz="2800" dirty="0"/>
              <a:t>A </a:t>
            </a:r>
            <a:r>
              <a:rPr lang="en-US" sz="2800" i="1" dirty="0">
                <a:solidFill>
                  <a:schemeClr val="accent2"/>
                </a:solidFill>
              </a:rPr>
              <a:t>symmetric key</a:t>
            </a:r>
            <a:r>
              <a:rPr lang="en-US" sz="2800" i="1" dirty="0"/>
              <a:t> </a:t>
            </a:r>
            <a:r>
              <a:rPr lang="en-US" sz="2800" dirty="0"/>
              <a:t>cryptosystem uses the same key to encrypt as to decrypt</a:t>
            </a:r>
          </a:p>
          <a:p>
            <a:pPr eaLnBrk="1" hangingPunct="1">
              <a:lnSpc>
                <a:spcPct val="85000"/>
              </a:lnSpc>
            </a:pPr>
            <a:r>
              <a:rPr lang="en-US" sz="2800" dirty="0"/>
              <a:t>A </a:t>
            </a:r>
            <a:r>
              <a:rPr lang="en-US" sz="2800" i="1" dirty="0">
                <a:solidFill>
                  <a:schemeClr val="accent2"/>
                </a:solidFill>
              </a:rPr>
              <a:t>public key</a:t>
            </a:r>
            <a:r>
              <a:rPr lang="en-US" sz="2800" i="1" dirty="0"/>
              <a:t> </a:t>
            </a:r>
            <a:r>
              <a:rPr lang="en-US" sz="2800" dirty="0"/>
              <a:t>cryptosystem uses a </a:t>
            </a:r>
            <a:r>
              <a:rPr lang="en-US" sz="2800" i="1" dirty="0">
                <a:solidFill>
                  <a:schemeClr val="accent2"/>
                </a:solidFill>
              </a:rPr>
              <a:t>public key</a:t>
            </a:r>
            <a:r>
              <a:rPr lang="en-US" sz="2800" dirty="0"/>
              <a:t>  to encrypt and a </a:t>
            </a:r>
            <a:r>
              <a:rPr lang="en-US" sz="2800" i="1" dirty="0">
                <a:solidFill>
                  <a:schemeClr val="accent2"/>
                </a:solidFill>
              </a:rPr>
              <a:t>private </a:t>
            </a:r>
            <a:r>
              <a:rPr lang="en-US" sz="2800" i="1" dirty="0" smtClean="0">
                <a:solidFill>
                  <a:schemeClr val="accent2"/>
                </a:solidFill>
              </a:rPr>
              <a:t>key</a:t>
            </a:r>
            <a:r>
              <a:rPr lang="en-US" sz="2800" dirty="0" smtClean="0"/>
              <a:t> </a:t>
            </a:r>
            <a:r>
              <a:rPr lang="en-US" sz="2800" dirty="0"/>
              <a:t>to decrypt</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379088D-F5A0-8A42-8062-723709313645}" type="slidenum">
              <a:rPr lang="en-US" smtClean="0">
                <a:latin typeface="Times New Roman" charset="0"/>
              </a:rPr>
              <a:pPr/>
              <a:t>40</a:t>
            </a:fld>
            <a:endParaRPr lang="en-US" smtClean="0">
              <a:latin typeface="Times New Roman" charset="0"/>
            </a:endParaRPr>
          </a:p>
        </p:txBody>
      </p:sp>
      <p:sp>
        <p:nvSpPr>
          <p:cNvPr id="52227" name="Rectangle 2"/>
          <p:cNvSpPr>
            <a:spLocks noGrp="1" noChangeArrowheads="1"/>
          </p:cNvSpPr>
          <p:nvPr>
            <p:ph type="title"/>
          </p:nvPr>
        </p:nvSpPr>
        <p:spPr>
          <a:xfrm>
            <a:off x="685800" y="457200"/>
            <a:ext cx="7848600" cy="1905000"/>
          </a:xfrm>
        </p:spPr>
        <p:txBody>
          <a:bodyPr/>
          <a:lstStyle/>
          <a:p>
            <a:pPr eaLnBrk="1" hangingPunct="1"/>
            <a:r>
              <a:rPr lang="en-US" smtClean="0"/>
              <a:t>Chapter 3:</a:t>
            </a:r>
            <a:br>
              <a:rPr lang="en-US" smtClean="0"/>
            </a:br>
            <a:r>
              <a:rPr lang="en-US" smtClean="0"/>
              <a:t>Symmetric Key Crypto</a:t>
            </a:r>
          </a:p>
        </p:txBody>
      </p:sp>
      <p:sp>
        <p:nvSpPr>
          <p:cNvPr id="52228" name="TextBox 5"/>
          <p:cNvSpPr txBox="1">
            <a:spLocks noChangeArrowheads="1"/>
          </p:cNvSpPr>
          <p:nvPr/>
        </p:nvSpPr>
        <p:spPr bwMode="auto">
          <a:xfrm>
            <a:off x="3121025" y="3351213"/>
            <a:ext cx="185738" cy="460375"/>
          </a:xfrm>
          <a:prstGeom prst="rect">
            <a:avLst/>
          </a:prstGeom>
          <a:noFill/>
          <a:ln w="9525">
            <a:noFill/>
            <a:miter lim="800000"/>
            <a:headEnd/>
            <a:tailEnd/>
          </a:ln>
        </p:spPr>
        <p:txBody>
          <a:bodyPr wrap="none">
            <a:prstTxWarp prst="textNoShape">
              <a:avLst/>
            </a:prstTxWarp>
            <a:spAutoFit/>
          </a:bodyPr>
          <a:lstStyle/>
          <a:p>
            <a:endParaRPr lang="en-US"/>
          </a:p>
        </p:txBody>
      </p:sp>
      <p:sp>
        <p:nvSpPr>
          <p:cNvPr id="52229" name="TextBox 6"/>
          <p:cNvSpPr txBox="1">
            <a:spLocks noChangeArrowheads="1"/>
          </p:cNvSpPr>
          <p:nvPr/>
        </p:nvSpPr>
        <p:spPr bwMode="auto">
          <a:xfrm>
            <a:off x="1293813" y="2743200"/>
            <a:ext cx="6707187" cy="83026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The chief forms of beauty are order and symmetry…</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Aristotle</a:t>
            </a:r>
          </a:p>
        </p:txBody>
      </p:sp>
      <p:sp>
        <p:nvSpPr>
          <p:cNvPr id="52230" name="TextBox 7"/>
          <p:cNvSpPr txBox="1">
            <a:spLocks noChangeArrowheads="1"/>
          </p:cNvSpPr>
          <p:nvPr/>
        </p:nvSpPr>
        <p:spPr bwMode="auto">
          <a:xfrm>
            <a:off x="1208088" y="3810000"/>
            <a:ext cx="6488112" cy="1938338"/>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“You boil it in sawdust: you salt it in glue:</a:t>
            </a:r>
          </a:p>
          <a:p>
            <a:pPr algn="r"/>
            <a:r>
              <a:rPr lang="en-US">
                <a:latin typeface="Times New Roman" charset="0"/>
                <a:ea typeface="Times New Roman" charset="0"/>
                <a:cs typeface="Times New Roman" charset="0"/>
              </a:rPr>
              <a:t>You condense it with locusts and tape:</a:t>
            </a:r>
          </a:p>
          <a:p>
            <a:pPr algn="r"/>
            <a:r>
              <a:rPr lang="en-US">
                <a:latin typeface="Times New Roman" charset="0"/>
                <a:ea typeface="Times New Roman" charset="0"/>
                <a:cs typeface="Times New Roman" charset="0"/>
              </a:rPr>
              <a:t>Still keeping one principal object in view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To preserve its symmetrical shape.”</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Lewis Carroll, </a:t>
            </a:r>
            <a:r>
              <a:rPr lang="en-US" i="1">
                <a:latin typeface="Times New Roman" charset="0"/>
                <a:ea typeface="Times New Roman" charset="0"/>
                <a:cs typeface="Times New Roman" charset="0"/>
              </a:rPr>
              <a:t>The Hunting of the Snark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906AFC4-BFC5-B847-9BEA-4E48D12E61DE}" type="slidenum">
              <a:rPr lang="en-US" smtClean="0">
                <a:latin typeface="Times New Roman" charset="0"/>
              </a:rPr>
              <a:pPr/>
              <a:t>41</a:t>
            </a:fld>
            <a:endParaRPr lang="en-US" smtClean="0">
              <a:latin typeface="Times New Roman" charset="0"/>
            </a:endParaRPr>
          </a:p>
        </p:txBody>
      </p:sp>
      <p:sp>
        <p:nvSpPr>
          <p:cNvPr id="53251" name="Rectangle 2"/>
          <p:cNvSpPr>
            <a:spLocks noGrp="1" noChangeArrowheads="1"/>
          </p:cNvSpPr>
          <p:nvPr>
            <p:ph type="title"/>
          </p:nvPr>
        </p:nvSpPr>
        <p:spPr/>
        <p:txBody>
          <a:bodyPr/>
          <a:lstStyle/>
          <a:p>
            <a:pPr eaLnBrk="1" hangingPunct="1"/>
            <a:r>
              <a:rPr lang="en-US"/>
              <a:t>Symmetric Key Crypto</a:t>
            </a:r>
          </a:p>
        </p:txBody>
      </p:sp>
      <p:sp>
        <p:nvSpPr>
          <p:cNvPr id="53252" name="Rectangle 3"/>
          <p:cNvSpPr>
            <a:spLocks noGrp="1" noChangeArrowheads="1"/>
          </p:cNvSpPr>
          <p:nvPr>
            <p:ph type="body" idx="1"/>
          </p:nvPr>
        </p:nvSpPr>
        <p:spPr/>
        <p:txBody>
          <a:bodyPr/>
          <a:lstStyle/>
          <a:p>
            <a:pPr eaLnBrk="1" hangingPunct="1">
              <a:lnSpc>
                <a:spcPct val="90000"/>
              </a:lnSpc>
              <a:spcAft>
                <a:spcPts val="600"/>
              </a:spcAft>
            </a:pPr>
            <a:r>
              <a:rPr lang="en-US" sz="2800" dirty="0"/>
              <a:t>Stream cipher </a:t>
            </a:r>
            <a:r>
              <a:rPr lang="en-US" sz="2800" dirty="0" err="1">
                <a:sym typeface="Symbol" charset="2"/>
              </a:rPr>
              <a:t></a:t>
            </a:r>
            <a:r>
              <a:rPr lang="en-US" sz="2800" dirty="0" smtClean="0"/>
              <a:t> generalize </a:t>
            </a:r>
            <a:r>
              <a:rPr lang="en-US" sz="2800" dirty="0"/>
              <a:t>one-time pad</a:t>
            </a:r>
          </a:p>
          <a:p>
            <a:pPr lvl="1" eaLnBrk="1" hangingPunct="1">
              <a:lnSpc>
                <a:spcPct val="90000"/>
              </a:lnSpc>
              <a:spcAft>
                <a:spcPts val="600"/>
              </a:spcAft>
            </a:pPr>
            <a:r>
              <a:rPr lang="en-US" sz="2400" dirty="0"/>
              <a:t>Except that key is relatively short</a:t>
            </a:r>
          </a:p>
          <a:p>
            <a:pPr lvl="1" eaLnBrk="1" hangingPunct="1">
              <a:lnSpc>
                <a:spcPct val="90000"/>
              </a:lnSpc>
              <a:spcAft>
                <a:spcPts val="600"/>
              </a:spcAft>
            </a:pPr>
            <a:r>
              <a:rPr lang="en-US" sz="2400" dirty="0"/>
              <a:t>Key is stretched into a long </a:t>
            </a:r>
            <a:r>
              <a:rPr lang="en-US" sz="2400" b="1" dirty="0" err="1">
                <a:solidFill>
                  <a:schemeClr val="accent2"/>
                </a:solidFill>
              </a:rPr>
              <a:t>keystream</a:t>
            </a:r>
            <a:endParaRPr lang="en-US" sz="2400" dirty="0"/>
          </a:p>
          <a:p>
            <a:pPr lvl="1" eaLnBrk="1" hangingPunct="1">
              <a:lnSpc>
                <a:spcPct val="90000"/>
              </a:lnSpc>
              <a:spcAft>
                <a:spcPts val="600"/>
              </a:spcAft>
            </a:pPr>
            <a:r>
              <a:rPr lang="en-US" sz="2400" dirty="0" err="1"/>
              <a:t>Keystream</a:t>
            </a:r>
            <a:r>
              <a:rPr lang="en-US" sz="2400" dirty="0"/>
              <a:t> is used just like a one-time pad</a:t>
            </a:r>
          </a:p>
          <a:p>
            <a:pPr eaLnBrk="1" hangingPunct="1">
              <a:lnSpc>
                <a:spcPct val="90000"/>
              </a:lnSpc>
              <a:spcAft>
                <a:spcPts val="600"/>
              </a:spcAft>
            </a:pPr>
            <a:r>
              <a:rPr lang="en-US" sz="2800" dirty="0"/>
              <a:t>Block cipher </a:t>
            </a:r>
            <a:r>
              <a:rPr lang="en-US" sz="2800" dirty="0" err="1">
                <a:sym typeface="Symbol" charset="2"/>
              </a:rPr>
              <a:t></a:t>
            </a:r>
            <a:r>
              <a:rPr lang="en-US" sz="2800" dirty="0" smtClean="0"/>
              <a:t> generalized codebook</a:t>
            </a:r>
          </a:p>
          <a:p>
            <a:pPr lvl="1" eaLnBrk="1" hangingPunct="1">
              <a:lnSpc>
                <a:spcPct val="90000"/>
              </a:lnSpc>
              <a:spcAft>
                <a:spcPts val="600"/>
              </a:spcAft>
            </a:pPr>
            <a:r>
              <a:rPr lang="en-US" sz="2400" dirty="0"/>
              <a:t>Block cipher </a:t>
            </a:r>
            <a:r>
              <a:rPr lang="en-US" sz="2400" b="1" i="1" dirty="0"/>
              <a:t>key</a:t>
            </a:r>
            <a:r>
              <a:rPr lang="en-US" sz="2400" dirty="0"/>
              <a:t> determines a codebook</a:t>
            </a:r>
          </a:p>
          <a:p>
            <a:pPr lvl="1" eaLnBrk="1" hangingPunct="1">
              <a:lnSpc>
                <a:spcPct val="90000"/>
              </a:lnSpc>
              <a:spcAft>
                <a:spcPts val="600"/>
              </a:spcAft>
            </a:pPr>
            <a:r>
              <a:rPr lang="en-US" sz="2400" dirty="0"/>
              <a:t>Each key yields a different codebook</a:t>
            </a:r>
          </a:p>
          <a:p>
            <a:pPr lvl="1" eaLnBrk="1" hangingPunct="1">
              <a:lnSpc>
                <a:spcPct val="90000"/>
              </a:lnSpc>
              <a:spcAft>
                <a:spcPts val="600"/>
              </a:spcAft>
            </a:pPr>
            <a:r>
              <a:rPr lang="en-US" sz="2400" dirty="0"/>
              <a:t>Employs both “confusion” and “diffusion”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FF06CA1-3735-E441-B5DC-20741A50237C}" type="slidenum">
              <a:rPr lang="en-US" smtClean="0">
                <a:latin typeface="Times New Roman" charset="0"/>
              </a:rPr>
              <a:pPr/>
              <a:t>42</a:t>
            </a:fld>
            <a:endParaRPr lang="en-US" smtClean="0">
              <a:latin typeface="Times New Roman" charset="0"/>
            </a:endParaRPr>
          </a:p>
        </p:txBody>
      </p:sp>
      <p:sp>
        <p:nvSpPr>
          <p:cNvPr id="54275" name="Rectangle 2"/>
          <p:cNvSpPr>
            <a:spLocks noGrp="1" noChangeArrowheads="1"/>
          </p:cNvSpPr>
          <p:nvPr>
            <p:ph type="title"/>
          </p:nvPr>
        </p:nvSpPr>
        <p:spPr>
          <a:xfrm>
            <a:off x="685800" y="1524000"/>
            <a:ext cx="7772400" cy="1143000"/>
          </a:xfrm>
        </p:spPr>
        <p:txBody>
          <a:bodyPr/>
          <a:lstStyle/>
          <a:p>
            <a:pPr eaLnBrk="1" hangingPunct="1"/>
            <a:r>
              <a:rPr lang="en-US"/>
              <a:t>Stream Ciphers</a:t>
            </a:r>
          </a:p>
        </p:txBody>
      </p:sp>
      <p:pic>
        <p:nvPicPr>
          <p:cNvPr id="54276" name="Picture 5" descr="Wooden bridge over stream.tif                                  00118CF0Macintosh HD                   BC93A1CC:"/>
          <p:cNvPicPr>
            <a:picLocks noChangeAspect="1" noChangeArrowheads="1"/>
          </p:cNvPicPr>
          <p:nvPr/>
        </p:nvPicPr>
        <p:blipFill>
          <a:blip r:embed="rId2"/>
          <a:srcRect/>
          <a:stretch>
            <a:fillRect/>
          </a:stretch>
        </p:blipFill>
        <p:spPr bwMode="auto">
          <a:xfrm>
            <a:off x="3048000" y="2971800"/>
            <a:ext cx="3213100" cy="218281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3EA9536-8A98-FF40-A5F3-8138EC035496}" type="slidenum">
              <a:rPr lang="en-US" smtClean="0">
                <a:latin typeface="Times New Roman" charset="0"/>
              </a:rPr>
              <a:pPr/>
              <a:t>43</a:t>
            </a:fld>
            <a:endParaRPr lang="en-US" smtClean="0">
              <a:latin typeface="Times New Roman" charset="0"/>
            </a:endParaRPr>
          </a:p>
        </p:txBody>
      </p:sp>
      <p:sp>
        <p:nvSpPr>
          <p:cNvPr id="55299" name="Rectangle 2"/>
          <p:cNvSpPr>
            <a:spLocks noGrp="1" noChangeArrowheads="1"/>
          </p:cNvSpPr>
          <p:nvPr>
            <p:ph type="title"/>
          </p:nvPr>
        </p:nvSpPr>
        <p:spPr>
          <a:xfrm>
            <a:off x="685800" y="457200"/>
            <a:ext cx="7772400" cy="1143000"/>
          </a:xfrm>
        </p:spPr>
        <p:txBody>
          <a:bodyPr/>
          <a:lstStyle/>
          <a:p>
            <a:pPr eaLnBrk="1" hangingPunct="1"/>
            <a:r>
              <a:rPr lang="en-US" dirty="0"/>
              <a:t>Stream Ciphers</a:t>
            </a:r>
          </a:p>
        </p:txBody>
      </p:sp>
      <p:sp>
        <p:nvSpPr>
          <p:cNvPr id="55300" name="Rectangle 3"/>
          <p:cNvSpPr>
            <a:spLocks noGrp="1" noChangeArrowheads="1"/>
          </p:cNvSpPr>
          <p:nvPr>
            <p:ph type="body" idx="1"/>
          </p:nvPr>
        </p:nvSpPr>
        <p:spPr>
          <a:xfrm>
            <a:off x="685800" y="1752600"/>
            <a:ext cx="7696200" cy="4267200"/>
          </a:xfrm>
        </p:spPr>
        <p:txBody>
          <a:bodyPr/>
          <a:lstStyle/>
          <a:p>
            <a:pPr eaLnBrk="1" hangingPunct="1">
              <a:lnSpc>
                <a:spcPct val="90000"/>
              </a:lnSpc>
            </a:pPr>
            <a:r>
              <a:rPr lang="en-US" sz="2800" dirty="0" smtClean="0"/>
              <a:t>Once upon a time, not so very long ago… stream ciphers were the king of crypto</a:t>
            </a:r>
          </a:p>
          <a:p>
            <a:pPr eaLnBrk="1" hangingPunct="1">
              <a:lnSpc>
                <a:spcPct val="90000"/>
              </a:lnSpc>
            </a:pPr>
            <a:r>
              <a:rPr lang="en-US" sz="2800" dirty="0" smtClean="0"/>
              <a:t>Today</a:t>
            </a:r>
            <a:r>
              <a:rPr lang="en-US" sz="2800" dirty="0"/>
              <a:t>, not as popular as block ciphers</a:t>
            </a:r>
          </a:p>
          <a:p>
            <a:pPr eaLnBrk="1" hangingPunct="1">
              <a:lnSpc>
                <a:spcPct val="90000"/>
              </a:lnSpc>
            </a:pPr>
            <a:r>
              <a:rPr lang="en-US" sz="2800" dirty="0"/>
              <a:t>We’ll discuss two</a:t>
            </a:r>
            <a:r>
              <a:rPr lang="en-US" sz="2800" dirty="0" smtClean="0"/>
              <a:t> stream ciphers:</a:t>
            </a:r>
          </a:p>
          <a:p>
            <a:pPr eaLnBrk="1" hangingPunct="1">
              <a:lnSpc>
                <a:spcPct val="90000"/>
              </a:lnSpc>
            </a:pPr>
            <a:r>
              <a:rPr lang="en-US" sz="2800" dirty="0"/>
              <a:t>A5/1</a:t>
            </a:r>
          </a:p>
          <a:p>
            <a:pPr lvl="1" eaLnBrk="1" hangingPunct="1">
              <a:lnSpc>
                <a:spcPct val="90000"/>
              </a:lnSpc>
            </a:pPr>
            <a:r>
              <a:rPr lang="en-US" sz="2400" dirty="0"/>
              <a:t>Based on shift registers</a:t>
            </a:r>
          </a:p>
          <a:p>
            <a:pPr lvl="1" eaLnBrk="1" hangingPunct="1">
              <a:lnSpc>
                <a:spcPct val="90000"/>
              </a:lnSpc>
            </a:pPr>
            <a:r>
              <a:rPr lang="en-US" sz="2400" dirty="0"/>
              <a:t>Used in GSM mobile phone system</a:t>
            </a:r>
          </a:p>
          <a:p>
            <a:pPr eaLnBrk="1" hangingPunct="1">
              <a:lnSpc>
                <a:spcPct val="90000"/>
              </a:lnSpc>
            </a:pPr>
            <a:r>
              <a:rPr lang="en-US" sz="2800" dirty="0"/>
              <a:t>RC4</a:t>
            </a:r>
          </a:p>
          <a:p>
            <a:pPr lvl="1" eaLnBrk="1" hangingPunct="1">
              <a:lnSpc>
                <a:spcPct val="90000"/>
              </a:lnSpc>
            </a:pPr>
            <a:r>
              <a:rPr lang="en-US" sz="2400" dirty="0"/>
              <a:t>Based on a changing lookup table</a:t>
            </a:r>
          </a:p>
          <a:p>
            <a:pPr lvl="1" eaLnBrk="1" hangingPunct="1">
              <a:lnSpc>
                <a:spcPct val="90000"/>
              </a:lnSpc>
            </a:pPr>
            <a:r>
              <a:rPr lang="en-US" sz="2400" dirty="0"/>
              <a:t>Used many places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07D91BD-25EE-CE49-9511-2A9DADE48DAD}" type="slidenum">
              <a:rPr lang="en-US" smtClean="0">
                <a:latin typeface="Times New Roman" charset="0"/>
              </a:rPr>
              <a:pPr/>
              <a:t>44</a:t>
            </a:fld>
            <a:endParaRPr lang="en-US" smtClean="0">
              <a:latin typeface="Times New Roman" charset="0"/>
            </a:endParaRPr>
          </a:p>
        </p:txBody>
      </p:sp>
      <p:sp>
        <p:nvSpPr>
          <p:cNvPr id="56323" name="Rectangle 2"/>
          <p:cNvSpPr>
            <a:spLocks noGrp="1" noChangeArrowheads="1"/>
          </p:cNvSpPr>
          <p:nvPr>
            <p:ph type="title"/>
          </p:nvPr>
        </p:nvSpPr>
        <p:spPr/>
        <p:txBody>
          <a:bodyPr/>
          <a:lstStyle/>
          <a:p>
            <a:pPr eaLnBrk="1" hangingPunct="1"/>
            <a:r>
              <a:rPr lang="en-US" dirty="0"/>
              <a:t>A5/</a:t>
            </a:r>
            <a:r>
              <a:rPr lang="en-US" dirty="0" smtClean="0"/>
              <a:t>1: Shift Registers</a:t>
            </a:r>
            <a:endParaRPr lang="en-US" dirty="0"/>
          </a:p>
        </p:txBody>
      </p:sp>
      <p:sp>
        <p:nvSpPr>
          <p:cNvPr id="56324" name="Rectangle 3"/>
          <p:cNvSpPr>
            <a:spLocks noGrp="1" noChangeArrowheads="1"/>
          </p:cNvSpPr>
          <p:nvPr>
            <p:ph type="body" idx="1"/>
          </p:nvPr>
        </p:nvSpPr>
        <p:spPr/>
        <p:txBody>
          <a:bodyPr/>
          <a:lstStyle/>
          <a:p>
            <a:pPr eaLnBrk="1" hangingPunct="1"/>
            <a:r>
              <a:rPr lang="en-US"/>
              <a:t>A5/1 uses 3 </a:t>
            </a:r>
            <a:r>
              <a:rPr lang="en-US" i="1"/>
              <a:t>shift registers</a:t>
            </a:r>
          </a:p>
          <a:p>
            <a:pPr lvl="1" eaLnBrk="1" hangingPunct="1"/>
            <a:r>
              <a:rPr lang="en-US">
                <a:latin typeface="Times-Roman" charset="0"/>
              </a:rPr>
              <a:t>X</a:t>
            </a:r>
            <a:r>
              <a:rPr lang="en-US"/>
              <a:t>: 19 bits </a:t>
            </a:r>
            <a:r>
              <a:rPr lang="en-US">
                <a:latin typeface="Times New Roman" charset="0"/>
              </a:rPr>
              <a:t>(</a:t>
            </a:r>
            <a:r>
              <a:rPr lang="en-US" i="1">
                <a:latin typeface="Times New Roman" charset="0"/>
              </a:rPr>
              <a:t>x</a:t>
            </a:r>
            <a:r>
              <a:rPr lang="en-US" baseline="-25000">
                <a:latin typeface="Times New Roman" charset="0"/>
              </a:rPr>
              <a:t>0</a:t>
            </a:r>
            <a:r>
              <a:rPr lang="en-US">
                <a:latin typeface="Times New Roman" charset="0"/>
              </a:rPr>
              <a:t>,</a:t>
            </a:r>
            <a:r>
              <a:rPr lang="en-US" i="1">
                <a:latin typeface="Times New Roman" charset="0"/>
                <a:sym typeface="Symbol" charset="2"/>
              </a:rPr>
              <a:t>x</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x</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…,x</a:t>
            </a:r>
            <a:r>
              <a:rPr lang="en-US" baseline="-25000">
                <a:latin typeface="Times New Roman" charset="0"/>
                <a:sym typeface="Symbol" charset="2"/>
              </a:rPr>
              <a:t>18</a:t>
            </a:r>
            <a:r>
              <a:rPr lang="en-US">
                <a:latin typeface="Times New Roman" charset="0"/>
                <a:sym typeface="Symbol" charset="2"/>
              </a:rPr>
              <a:t>)</a:t>
            </a:r>
            <a:endParaRPr lang="en-US" i="1">
              <a:latin typeface="Times New Roman" charset="0"/>
              <a:sym typeface="Symbol" charset="2"/>
            </a:endParaRPr>
          </a:p>
          <a:p>
            <a:pPr lvl="1" eaLnBrk="1" hangingPunct="1"/>
            <a:r>
              <a:rPr lang="en-US">
                <a:latin typeface="Times-Roman" charset="0"/>
              </a:rPr>
              <a:t>Y</a:t>
            </a:r>
            <a:r>
              <a:rPr lang="en-US"/>
              <a:t>: 22 bits </a:t>
            </a:r>
            <a:r>
              <a:rPr lang="en-US">
                <a:latin typeface="Times New Roman" charset="0"/>
              </a:rPr>
              <a:t>(</a:t>
            </a:r>
            <a:r>
              <a:rPr lang="en-US" i="1">
                <a:latin typeface="Times New Roman" charset="0"/>
              </a:rPr>
              <a:t>y</a:t>
            </a:r>
            <a:r>
              <a:rPr lang="en-US" baseline="-25000">
                <a:latin typeface="Times New Roman" charset="0"/>
              </a:rPr>
              <a:t>0</a:t>
            </a:r>
            <a:r>
              <a:rPr lang="en-US">
                <a:latin typeface="Times New Roman" charset="0"/>
              </a:rPr>
              <a:t>,</a:t>
            </a:r>
            <a:r>
              <a:rPr lang="en-US" i="1">
                <a:latin typeface="Times New Roman" charset="0"/>
                <a:sym typeface="Symbol" charset="2"/>
              </a:rPr>
              <a:t>y</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y</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…,y</a:t>
            </a:r>
            <a:r>
              <a:rPr lang="en-US" baseline="-25000">
                <a:latin typeface="Times New Roman" charset="0"/>
                <a:sym typeface="Symbol" charset="2"/>
              </a:rPr>
              <a:t>21</a:t>
            </a:r>
            <a:r>
              <a:rPr lang="en-US">
                <a:latin typeface="Times New Roman" charset="0"/>
                <a:sym typeface="Symbol" charset="2"/>
              </a:rPr>
              <a:t>)</a:t>
            </a:r>
            <a:endParaRPr lang="en-US"/>
          </a:p>
          <a:p>
            <a:pPr lvl="1" eaLnBrk="1" hangingPunct="1"/>
            <a:r>
              <a:rPr lang="en-US">
                <a:latin typeface="Times-Roman" charset="0"/>
              </a:rPr>
              <a:t>Z</a:t>
            </a:r>
            <a:r>
              <a:rPr lang="en-US"/>
              <a:t>: 23 bits </a:t>
            </a:r>
            <a:r>
              <a:rPr lang="en-US">
                <a:latin typeface="Times New Roman" charset="0"/>
              </a:rPr>
              <a:t>(</a:t>
            </a:r>
            <a:r>
              <a:rPr lang="en-US" i="1">
                <a:latin typeface="Times New Roman" charset="0"/>
              </a:rPr>
              <a:t>z</a:t>
            </a:r>
            <a:r>
              <a:rPr lang="en-US" baseline="-25000">
                <a:latin typeface="Times New Roman" charset="0"/>
              </a:rPr>
              <a:t>0</a:t>
            </a:r>
            <a:r>
              <a:rPr lang="en-US">
                <a:latin typeface="Times New Roman" charset="0"/>
              </a:rPr>
              <a:t>,</a:t>
            </a:r>
            <a:r>
              <a:rPr lang="en-US" i="1">
                <a:latin typeface="Times New Roman" charset="0"/>
                <a:sym typeface="Symbol" charset="2"/>
              </a:rPr>
              <a:t>z</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z</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…,z</a:t>
            </a:r>
            <a:r>
              <a:rPr lang="en-US" baseline="-25000">
                <a:latin typeface="Times New Roman" charset="0"/>
                <a:sym typeface="Symbol" charset="2"/>
              </a:rPr>
              <a:t>22</a:t>
            </a:r>
            <a:r>
              <a:rPr lang="en-US">
                <a:latin typeface="Times New Roman" charset="0"/>
                <a:sym typeface="Symbol" charset="2"/>
              </a:rPr>
              <a:t>)</a:t>
            </a:r>
            <a:endParaRPr lang="en-US" sz="2400">
              <a:latin typeface="Times New Roman"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4F25862-CF45-9E44-AFB5-73DEA0FCD715}" type="slidenum">
              <a:rPr lang="en-US" smtClean="0">
                <a:latin typeface="Times New Roman" charset="0"/>
              </a:rPr>
              <a:pPr/>
              <a:t>45</a:t>
            </a:fld>
            <a:endParaRPr lang="en-US" smtClean="0">
              <a:latin typeface="Times New Roman" charset="0"/>
            </a:endParaRPr>
          </a:p>
        </p:txBody>
      </p:sp>
      <p:sp>
        <p:nvSpPr>
          <p:cNvPr id="57347" name="Rectangle 2"/>
          <p:cNvSpPr>
            <a:spLocks noGrp="1" noChangeArrowheads="1"/>
          </p:cNvSpPr>
          <p:nvPr>
            <p:ph type="title"/>
          </p:nvPr>
        </p:nvSpPr>
        <p:spPr>
          <a:xfrm>
            <a:off x="685800" y="228600"/>
            <a:ext cx="7772400" cy="1143000"/>
          </a:xfrm>
        </p:spPr>
        <p:txBody>
          <a:bodyPr/>
          <a:lstStyle/>
          <a:p>
            <a:pPr eaLnBrk="1" hangingPunct="1"/>
            <a:r>
              <a:rPr lang="en-US" dirty="0"/>
              <a:t>A5/</a:t>
            </a:r>
            <a:r>
              <a:rPr lang="en-US" dirty="0" smtClean="0"/>
              <a:t>1: </a:t>
            </a:r>
            <a:r>
              <a:rPr lang="en-US" dirty="0" err="1" smtClean="0"/>
              <a:t>Keystream</a:t>
            </a:r>
            <a:endParaRPr lang="en-US" dirty="0"/>
          </a:p>
        </p:txBody>
      </p:sp>
      <p:sp>
        <p:nvSpPr>
          <p:cNvPr id="57348" name="Rectangle 3"/>
          <p:cNvSpPr>
            <a:spLocks noGrp="1" noChangeArrowheads="1"/>
          </p:cNvSpPr>
          <p:nvPr>
            <p:ph type="body" idx="1"/>
          </p:nvPr>
        </p:nvSpPr>
        <p:spPr>
          <a:xfrm>
            <a:off x="685800" y="1371600"/>
            <a:ext cx="7848600" cy="4724400"/>
          </a:xfrm>
        </p:spPr>
        <p:txBody>
          <a:bodyPr/>
          <a:lstStyle/>
          <a:p>
            <a:pPr eaLnBrk="1" hangingPunct="1">
              <a:lnSpc>
                <a:spcPct val="80000"/>
              </a:lnSpc>
            </a:pPr>
            <a:r>
              <a:rPr lang="en-US" sz="2800" dirty="0"/>
              <a:t>At each</a:t>
            </a:r>
            <a:r>
              <a:rPr lang="en-US" sz="2800" dirty="0" smtClean="0"/>
              <a:t> iteration: </a:t>
            </a:r>
            <a:r>
              <a:rPr lang="en-US" sz="2800" i="1" dirty="0" err="1">
                <a:latin typeface="Times New Roman" charset="0"/>
              </a:rPr>
              <a:t>m</a:t>
            </a:r>
            <a:r>
              <a:rPr lang="en-US" sz="2800" dirty="0">
                <a:latin typeface="Times New Roman" charset="0"/>
              </a:rPr>
              <a:t> = maj(</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r>
              <a:rPr lang="en-US" sz="2800" dirty="0"/>
              <a:t> </a:t>
            </a:r>
          </a:p>
          <a:p>
            <a:pPr lvl="1" eaLnBrk="1" hangingPunct="1">
              <a:lnSpc>
                <a:spcPct val="80000"/>
              </a:lnSpc>
            </a:pPr>
            <a:r>
              <a:rPr lang="en-US" sz="2400" dirty="0"/>
              <a:t>Examples: </a:t>
            </a:r>
            <a:r>
              <a:rPr lang="en-US" sz="2400" dirty="0">
                <a:latin typeface="Times New Roman" charset="0"/>
              </a:rPr>
              <a:t>maj(0</a:t>
            </a:r>
            <a:r>
              <a:rPr lang="en-US" sz="2400" dirty="0">
                <a:latin typeface="Times New Roman" charset="0"/>
                <a:sym typeface="Symbol" charset="2"/>
              </a:rPr>
              <a:t>,1,0) = 0</a:t>
            </a:r>
            <a:r>
              <a:rPr lang="en-US" sz="2400" dirty="0"/>
              <a:t> and </a:t>
            </a:r>
            <a:r>
              <a:rPr lang="en-US" sz="2400" dirty="0">
                <a:latin typeface="Times New Roman" charset="0"/>
              </a:rPr>
              <a:t>maj(1</a:t>
            </a:r>
            <a:r>
              <a:rPr lang="en-US" sz="2400" dirty="0">
                <a:latin typeface="Times New Roman" charset="0"/>
                <a:sym typeface="Symbol" charset="2"/>
              </a:rPr>
              <a:t>,1,0) = 1</a:t>
            </a:r>
            <a:r>
              <a:rPr lang="en-US" sz="2400" dirty="0"/>
              <a:t> </a:t>
            </a:r>
            <a:endParaRPr lang="en-US" sz="2400" dirty="0">
              <a:sym typeface="Symbol" charset="2"/>
            </a:endParaRPr>
          </a:p>
          <a:p>
            <a:pPr eaLnBrk="1" hangingPunct="1">
              <a:lnSpc>
                <a:spcPct val="80000"/>
              </a:lnSpc>
            </a:pPr>
            <a:r>
              <a:rPr lang="en-US" sz="2800" dirty="0"/>
              <a:t>If </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X</a:t>
            </a:r>
            <a:r>
              <a:rPr lang="en-US" sz="2800" dirty="0"/>
              <a:t> </a:t>
            </a:r>
            <a:r>
              <a:rPr lang="en-US" sz="2800" i="1" dirty="0"/>
              <a:t>steps</a:t>
            </a:r>
            <a:r>
              <a:rPr lang="en-US" sz="2800" dirty="0"/>
              <a:t> </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x</a:t>
            </a:r>
            <a:r>
              <a:rPr lang="en-US" sz="2400" baseline="-25000" dirty="0">
                <a:latin typeface="Times New Roman" charset="0"/>
              </a:rPr>
              <a:t>13</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16</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17</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18</a:t>
            </a:r>
            <a:endParaRPr lang="en-US" sz="2400" i="1" dirty="0">
              <a:latin typeface="Times New Roman" charset="0"/>
            </a:endParaRPr>
          </a:p>
          <a:p>
            <a:pPr lvl="1" eaLnBrk="1" hangingPunct="1">
              <a:lnSpc>
                <a:spcPct val="80000"/>
              </a:lnSpc>
            </a:pPr>
            <a:r>
              <a:rPr lang="en-US" sz="2400" i="1" dirty="0">
                <a:latin typeface="Times New Roman" charset="0"/>
              </a:rPr>
              <a:t>x</a:t>
            </a:r>
            <a:r>
              <a:rPr lang="en-US" sz="2400" i="1" baseline="-25000" dirty="0">
                <a:latin typeface="Times New Roman" charset="0"/>
              </a:rPr>
              <a:t>i</a:t>
            </a:r>
            <a:r>
              <a:rPr lang="en-US" sz="2400" dirty="0">
                <a:latin typeface="Times New Roman" charset="0"/>
              </a:rPr>
              <a:t> = </a:t>
            </a:r>
            <a:r>
              <a:rPr lang="en-US" sz="2400" i="1" dirty="0">
                <a:latin typeface="Times New Roman" charset="0"/>
              </a:rPr>
              <a:t>x</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18,17,…,1 and </a:t>
            </a:r>
            <a:r>
              <a:rPr lang="en-US" sz="2400" i="1" dirty="0">
                <a:latin typeface="Times New Roman" charset="0"/>
              </a:rPr>
              <a:t>x</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Y</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y</a:t>
            </a:r>
            <a:r>
              <a:rPr lang="en-US" sz="2400" baseline="-25000" dirty="0">
                <a:latin typeface="Times New Roman" charset="0"/>
              </a:rPr>
              <a:t>20</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21</a:t>
            </a:r>
            <a:endParaRPr lang="en-US" sz="2400" i="1" dirty="0">
              <a:latin typeface="Times New Roman" charset="0"/>
            </a:endParaRPr>
          </a:p>
          <a:p>
            <a:pPr lvl="1" eaLnBrk="1" hangingPunct="1">
              <a:lnSpc>
                <a:spcPct val="80000"/>
              </a:lnSpc>
            </a:pPr>
            <a:r>
              <a:rPr lang="en-US" sz="2400" i="1" dirty="0" err="1">
                <a:latin typeface="Times New Roman" charset="0"/>
              </a:rPr>
              <a:t>y</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y</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21,20,…,1 and </a:t>
            </a:r>
            <a:r>
              <a:rPr lang="en-US" sz="2400" i="1" dirty="0">
                <a:latin typeface="Times New Roman" charset="0"/>
              </a:rPr>
              <a:t>y</a:t>
            </a:r>
            <a:r>
              <a:rPr lang="en-US" sz="2400" i="1" baseline="-25000" dirty="0">
                <a:latin typeface="Times New Roman" charset="0"/>
              </a:rPr>
              <a:t>0</a:t>
            </a:r>
            <a:r>
              <a:rPr lang="en-US" sz="2400" i="1" dirty="0">
                <a:latin typeface="Times New Roman" charset="0"/>
              </a:rPr>
              <a:t> =</a:t>
            </a:r>
            <a:r>
              <a:rPr lang="en-US" sz="2400" dirty="0">
                <a:latin typeface="Times New Roman" charset="0"/>
              </a:rPr>
              <a:t>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Z</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i="1" dirty="0">
                <a:latin typeface="Times New Roman" charset="0"/>
              </a:rPr>
              <a:t> = </a:t>
            </a:r>
            <a:r>
              <a:rPr lang="en-US" sz="2400" dirty="0">
                <a:latin typeface="Times New Roman" charset="0"/>
              </a:rPr>
              <a:t>z</a:t>
            </a:r>
            <a:r>
              <a:rPr lang="en-US" sz="2400" baseline="-25000" dirty="0">
                <a:latin typeface="Times New Roman" charset="0"/>
              </a:rPr>
              <a:t>7</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20</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21</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22</a:t>
            </a:r>
            <a:endParaRPr lang="en-US" sz="2400" i="1" dirty="0">
              <a:latin typeface="Times New Roman" charset="0"/>
            </a:endParaRPr>
          </a:p>
          <a:p>
            <a:pPr lvl="1" eaLnBrk="1" hangingPunct="1">
              <a:lnSpc>
                <a:spcPct val="80000"/>
              </a:lnSpc>
            </a:pPr>
            <a:r>
              <a:rPr lang="en-US" sz="2400" i="1" dirty="0" err="1">
                <a:latin typeface="Times New Roman" charset="0"/>
              </a:rPr>
              <a:t>z</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z</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22,21,…,1 and </a:t>
            </a:r>
            <a:r>
              <a:rPr lang="en-US" sz="2400" i="1" dirty="0">
                <a:latin typeface="Times New Roman" charset="0"/>
              </a:rPr>
              <a:t>z</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err="1"/>
              <a:t>Keystream</a:t>
            </a:r>
            <a:r>
              <a:rPr lang="en-US" sz="2800" dirty="0"/>
              <a:t> </a:t>
            </a:r>
            <a:r>
              <a:rPr lang="en-US" sz="2800" b="1" dirty="0">
                <a:solidFill>
                  <a:schemeClr val="hlink"/>
                </a:solidFill>
              </a:rPr>
              <a:t>bit</a:t>
            </a:r>
            <a:r>
              <a:rPr lang="en-US" sz="2800" dirty="0"/>
              <a:t> is </a:t>
            </a:r>
            <a:r>
              <a:rPr lang="en-US" sz="2800" i="1" dirty="0">
                <a:latin typeface="Times New Roman" charset="0"/>
              </a:rPr>
              <a:t>x</a:t>
            </a:r>
            <a:r>
              <a:rPr lang="en-US" sz="2800" baseline="-25000" dirty="0">
                <a:latin typeface="Times New Roman" charset="0"/>
              </a:rPr>
              <a:t>18</a:t>
            </a:r>
            <a:r>
              <a:rPr lang="en-US" sz="2800" dirty="0">
                <a:latin typeface="Times New Roman" charset="0"/>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21</a:t>
            </a:r>
            <a:r>
              <a:rPr lang="en-US" sz="2800" dirty="0">
                <a:latin typeface="Times New Roman" charset="0"/>
                <a:sym typeface="Symbol" charset="2"/>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22</a:t>
            </a:r>
            <a:r>
              <a:rPr lang="en-US" sz="2800" dirty="0">
                <a:latin typeface="Times New Roman" charset="0"/>
                <a:sym typeface="Symbol" charset="2"/>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E9BF726-F5D3-8047-89D3-A2A39BAAF856}" type="slidenum">
              <a:rPr lang="en-US" smtClean="0">
                <a:latin typeface="Times New Roman" charset="0"/>
              </a:rPr>
              <a:pPr/>
              <a:t>46</a:t>
            </a:fld>
            <a:endParaRPr lang="en-US" smtClean="0">
              <a:latin typeface="Times New Roman" charset="0"/>
            </a:endParaRPr>
          </a:p>
        </p:txBody>
      </p:sp>
      <p:sp>
        <p:nvSpPr>
          <p:cNvPr id="58371"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8372" name="Rectangle 3"/>
          <p:cNvSpPr>
            <a:spLocks noGrp="1" noChangeArrowheads="1"/>
          </p:cNvSpPr>
          <p:nvPr>
            <p:ph type="body" idx="1"/>
          </p:nvPr>
        </p:nvSpPr>
        <p:spPr>
          <a:xfrm>
            <a:off x="609600" y="4572000"/>
            <a:ext cx="8229600" cy="1600200"/>
          </a:xfrm>
        </p:spPr>
        <p:txBody>
          <a:bodyPr/>
          <a:lstStyle/>
          <a:p>
            <a:pPr eaLnBrk="1" hangingPunct="1">
              <a:lnSpc>
                <a:spcPct val="70000"/>
              </a:lnSpc>
              <a:spcAft>
                <a:spcPts val="600"/>
              </a:spcAft>
            </a:pPr>
            <a:r>
              <a:rPr lang="en-US" sz="2400" dirty="0"/>
              <a:t>Each variable here is a single bit</a:t>
            </a:r>
          </a:p>
          <a:p>
            <a:pPr eaLnBrk="1" hangingPunct="1">
              <a:lnSpc>
                <a:spcPct val="70000"/>
              </a:lnSpc>
              <a:spcAft>
                <a:spcPts val="600"/>
              </a:spcAft>
            </a:pPr>
            <a:r>
              <a:rPr lang="en-US" sz="2400" dirty="0"/>
              <a:t>Key is used as </a:t>
            </a:r>
            <a:r>
              <a:rPr lang="en-US" sz="2400" b="1" dirty="0">
                <a:solidFill>
                  <a:schemeClr val="hlink"/>
                </a:solidFill>
              </a:rPr>
              <a:t>initial fill</a:t>
            </a:r>
            <a:r>
              <a:rPr lang="en-US" sz="2400" dirty="0"/>
              <a:t> of registers</a:t>
            </a:r>
          </a:p>
          <a:p>
            <a:pPr eaLnBrk="1" hangingPunct="1">
              <a:lnSpc>
                <a:spcPct val="70000"/>
              </a:lnSpc>
              <a:spcAft>
                <a:spcPts val="600"/>
              </a:spcAft>
            </a:pPr>
            <a:r>
              <a:rPr lang="en-US" sz="2400" dirty="0"/>
              <a:t>Each register steps (or not) based on </a:t>
            </a:r>
            <a:r>
              <a:rPr lang="en-US" sz="2400" dirty="0">
                <a:latin typeface="Times New Roman" charset="0"/>
              </a:rPr>
              <a:t>maj</a:t>
            </a:r>
            <a:r>
              <a:rPr lang="en-US" sz="2800" dirty="0">
                <a:latin typeface="Times New Roman" charset="0"/>
              </a:rPr>
              <a:t>(</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endParaRPr lang="en-US" sz="2400" dirty="0"/>
          </a:p>
          <a:p>
            <a:pPr eaLnBrk="1" hangingPunct="1">
              <a:lnSpc>
                <a:spcPct val="70000"/>
              </a:lnSpc>
              <a:spcAft>
                <a:spcPts val="600"/>
              </a:spcAft>
            </a:pPr>
            <a:r>
              <a:rPr lang="en-US" sz="2400" dirty="0" err="1"/>
              <a:t>Keystream</a:t>
            </a:r>
            <a:r>
              <a:rPr lang="en-US" sz="2400" dirty="0"/>
              <a:t> bit is XOR of rightmost bits of registers</a:t>
            </a:r>
          </a:p>
        </p:txBody>
      </p:sp>
      <p:graphicFrame>
        <p:nvGraphicFramePr>
          <p:cNvPr id="497098" name="Group 458"/>
          <p:cNvGraphicFramePr>
            <a:graphicFrameLocks noGrp="1"/>
          </p:cNvGraphicFramePr>
          <p:nvPr/>
        </p:nvGraphicFramePr>
        <p:xfrm>
          <a:off x="914400" y="2438400"/>
          <a:ext cx="6477000" cy="304800"/>
        </p:xfrm>
        <a:graphic>
          <a:graphicData uri="http://schemas.openxmlformats.org/drawingml/2006/table">
            <a:tbl>
              <a:tblPr/>
              <a:tblGrid>
                <a:gridCol w="295275"/>
                <a:gridCol w="293688"/>
                <a:gridCol w="295275"/>
                <a:gridCol w="293687"/>
                <a:gridCol w="295275"/>
                <a:gridCol w="292100"/>
                <a:gridCol w="295275"/>
                <a:gridCol w="293688"/>
                <a:gridCol w="295275"/>
                <a:gridCol w="293687"/>
                <a:gridCol w="295275"/>
                <a:gridCol w="295275"/>
                <a:gridCol w="293688"/>
                <a:gridCol w="295275"/>
                <a:gridCol w="293687"/>
                <a:gridCol w="295275"/>
                <a:gridCol w="292100"/>
                <a:gridCol w="295275"/>
                <a:gridCol w="293688"/>
                <a:gridCol w="295275"/>
                <a:gridCol w="293687"/>
                <a:gridCol w="295275"/>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0</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y</a:t>
                      </a:r>
                      <a:r>
                        <a:rPr kumimoji="0" lang="en-US" sz="1200" b="1" i="1" u="none" strike="noStrike" cap="none" normalizeH="0" baseline="-25000">
                          <a:ln>
                            <a:noFill/>
                          </a:ln>
                          <a:solidFill>
                            <a:srgbClr val="FF0000"/>
                          </a:solidFill>
                          <a:effectLst/>
                          <a:latin typeface="Times New Roman" charset="0"/>
                        </a:rPr>
                        <a:t>10</a:t>
                      </a:r>
                      <a:endParaRPr kumimoji="0" lang="en-US" sz="1200" b="0" i="1" u="none" strike="noStrike" cap="none" normalizeH="0" baseline="-2500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21</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7100" name="Group 460"/>
          <p:cNvGraphicFramePr>
            <a:graphicFrameLocks noGrp="1"/>
          </p:cNvGraphicFramePr>
          <p:nvPr/>
        </p:nvGraphicFramePr>
        <p:xfrm>
          <a:off x="914400" y="3581400"/>
          <a:ext cx="6705600" cy="304800"/>
        </p:xfrm>
        <a:graphic>
          <a:graphicData uri="http://schemas.openxmlformats.org/drawingml/2006/table">
            <a:tbl>
              <a:tblPr/>
              <a:tblGrid>
                <a:gridCol w="292100"/>
                <a:gridCol w="290513"/>
                <a:gridCol w="292100"/>
                <a:gridCol w="292100"/>
                <a:gridCol w="292100"/>
                <a:gridCol w="290512"/>
                <a:gridCol w="292100"/>
                <a:gridCol w="292100"/>
                <a:gridCol w="290513"/>
                <a:gridCol w="292100"/>
                <a:gridCol w="292100"/>
                <a:gridCol w="288925"/>
                <a:gridCol w="292100"/>
                <a:gridCol w="292100"/>
                <a:gridCol w="290512"/>
                <a:gridCol w="292100"/>
                <a:gridCol w="292100"/>
                <a:gridCol w="292100"/>
                <a:gridCol w="290513"/>
                <a:gridCol w="292100"/>
                <a:gridCol w="292100"/>
                <a:gridCol w="290512"/>
                <a:gridCol w="29210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0</a:t>
                      </a: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7</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8</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9</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z</a:t>
                      </a:r>
                      <a:r>
                        <a:rPr kumimoji="0" lang="en-US" sz="1200" b="1" i="1" u="none" strike="noStrike" cap="none" normalizeH="0" baseline="-25000">
                          <a:ln>
                            <a:noFill/>
                          </a:ln>
                          <a:solidFill>
                            <a:srgbClr val="FF0000"/>
                          </a:solidFill>
                          <a:effectLst/>
                          <a:latin typeface="Times New Roman" charset="0"/>
                        </a:rPr>
                        <a:t>10</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11</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22</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71" name="Rectangle 391"/>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8472" name="Rectangle 392"/>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8473" name="Rectangle 393"/>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8474" name="Text Box 39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5" name="Text Box 39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6" name="Text Box 39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7" name="Text Box 398"/>
          <p:cNvSpPr txBox="1">
            <a:spLocks noChangeArrowheads="1"/>
          </p:cNvSpPr>
          <p:nvPr/>
        </p:nvSpPr>
        <p:spPr bwMode="auto">
          <a:xfrm>
            <a:off x="8077200" y="2422525"/>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8" name="Rectangle 39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497207" name="Group 567"/>
          <p:cNvGraphicFramePr>
            <a:graphicFrameLocks noGrp="1"/>
          </p:cNvGraphicFramePr>
          <p:nvPr/>
        </p:nvGraphicFramePr>
        <p:xfrm>
          <a:off x="914400" y="1397000"/>
          <a:ext cx="6096000" cy="279400"/>
        </p:xfrm>
        <a:graphic>
          <a:graphicData uri="http://schemas.openxmlformats.org/drawingml/2006/table">
            <a:tbl>
              <a:tblPr/>
              <a:tblGrid>
                <a:gridCol w="320675"/>
                <a:gridCol w="320675"/>
                <a:gridCol w="320675"/>
                <a:gridCol w="320675"/>
                <a:gridCol w="322263"/>
                <a:gridCol w="320675"/>
                <a:gridCol w="320675"/>
                <a:gridCol w="320675"/>
                <a:gridCol w="320675"/>
                <a:gridCol w="320675"/>
                <a:gridCol w="320675"/>
                <a:gridCol w="320675"/>
                <a:gridCol w="320675"/>
                <a:gridCol w="320675"/>
                <a:gridCol w="322262"/>
                <a:gridCol w="320675"/>
                <a:gridCol w="320675"/>
                <a:gridCol w="320675"/>
                <a:gridCol w="320675"/>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0</a:t>
                      </a:r>
                      <a:endParaRPr kumimoji="0" lang="en-US" sz="1200" b="0" i="0" u="none" strike="noStrike" cap="none" normalizeH="0" baseline="0">
                        <a:ln>
                          <a:noFill/>
                        </a:ln>
                        <a:solidFill>
                          <a:schemeClr val="tx1"/>
                        </a:solidFill>
                        <a:effectLst/>
                        <a:latin typeface="Times New Roman"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x</a:t>
                      </a:r>
                      <a:r>
                        <a:rPr kumimoji="0" lang="en-US" sz="1200" b="1" i="1" u="none" strike="noStrike" cap="none" normalizeH="0" baseline="-25000">
                          <a:ln>
                            <a:noFill/>
                          </a:ln>
                          <a:solidFill>
                            <a:srgbClr val="FF0000"/>
                          </a:solidFill>
                          <a:effectLst/>
                          <a:latin typeface="Times New Roman" charset="0"/>
                        </a:rPr>
                        <a:t>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521" name="Line 568"/>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2" name="Line 569"/>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3" name="Line 570"/>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4" name="Line 571"/>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5" name="Line 574"/>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26" name="Line 575"/>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7" name="Line 576"/>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8" name="Line 577"/>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9" name="Line 578"/>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0" name="Line 579"/>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1" name="Line 580"/>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2" name="Line 581"/>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3" name="Line 582"/>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4" name="Line 583"/>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5" name="Line 584"/>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6" name="Line 585"/>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7" name="Line 586"/>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8" name="Line 587"/>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9" name="Line 588"/>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0" name="Line 589"/>
          <p:cNvSpPr>
            <a:spLocks noChangeShapeType="1"/>
          </p:cNvSpPr>
          <p:nvPr/>
        </p:nvSpPr>
        <p:spPr bwMode="auto">
          <a:xfrm>
            <a:off x="83820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1" name="Line 590"/>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00BDDD-DED9-DC49-BA10-21F8ED42EFAE}" type="slidenum">
              <a:rPr lang="en-US" smtClean="0">
                <a:latin typeface="Times New Roman" charset="0"/>
              </a:rPr>
              <a:pPr/>
              <a:t>47</a:t>
            </a:fld>
            <a:endParaRPr lang="en-US" smtClean="0">
              <a:latin typeface="Times New Roman" charset="0"/>
            </a:endParaRPr>
          </a:p>
        </p:txBody>
      </p:sp>
      <p:sp>
        <p:nvSpPr>
          <p:cNvPr id="59395"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07907" name="Rectangle 3"/>
          <p:cNvSpPr>
            <a:spLocks noGrp="1" noChangeArrowheads="1"/>
          </p:cNvSpPr>
          <p:nvPr>
            <p:ph type="body" idx="1"/>
          </p:nvPr>
        </p:nvSpPr>
        <p:spPr>
          <a:xfrm>
            <a:off x="685800" y="4419600"/>
            <a:ext cx="7772400" cy="1752600"/>
          </a:xfrm>
        </p:spPr>
        <p:txBody>
          <a:bodyPr/>
          <a:lstStyle/>
          <a:p>
            <a:pPr eaLnBrk="1" hangingPunct="1">
              <a:lnSpc>
                <a:spcPct val="80000"/>
              </a:lnSpc>
              <a:spcAft>
                <a:spcPts val="600"/>
              </a:spcAft>
            </a:pPr>
            <a:r>
              <a:rPr lang="en-US" sz="2400" dirty="0"/>
              <a:t>In this example, </a:t>
            </a:r>
            <a:r>
              <a:rPr lang="en-US" sz="2400" i="1" dirty="0" err="1">
                <a:latin typeface="Times New Roman" charset="0"/>
              </a:rPr>
              <a:t>m</a:t>
            </a:r>
            <a:r>
              <a:rPr lang="en-US" sz="2400" dirty="0">
                <a:latin typeface="Times New Roman" charset="0"/>
              </a:rPr>
              <a:t> = maj(</a:t>
            </a:r>
            <a:r>
              <a:rPr lang="en-US" sz="2400" i="1" dirty="0">
                <a:latin typeface="Times New Roman" charset="0"/>
                <a:sym typeface="Symbol" charset="2"/>
              </a:rPr>
              <a:t>x</a:t>
            </a:r>
            <a:r>
              <a:rPr lang="en-US" sz="2400" baseline="-25000" dirty="0">
                <a:latin typeface="Times New Roman" charset="0"/>
                <a:sym typeface="Symbol" charset="2"/>
              </a:rPr>
              <a:t>8</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10</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10</a:t>
            </a:r>
            <a:r>
              <a:rPr lang="en-US" sz="2400" dirty="0">
                <a:latin typeface="Times New Roman" charset="0"/>
                <a:sym typeface="Symbol" charset="2"/>
              </a:rPr>
              <a:t>)</a:t>
            </a:r>
            <a:r>
              <a:rPr lang="en-US" sz="2400" dirty="0"/>
              <a:t> </a:t>
            </a:r>
            <a:r>
              <a:rPr lang="en-US" sz="2400" dirty="0">
                <a:latin typeface="Times New Roman" charset="0"/>
              </a:rPr>
              <a:t>= maj(</a:t>
            </a:r>
            <a:r>
              <a:rPr lang="en-US" sz="2400" b="1" dirty="0">
                <a:solidFill>
                  <a:srgbClr val="FF0000"/>
                </a:solidFill>
                <a:latin typeface="Times New Roman" charset="0"/>
                <a:sym typeface="Symbol" charset="2"/>
              </a:rPr>
              <a:t>1</a:t>
            </a:r>
            <a:r>
              <a:rPr lang="en-US" sz="2400" dirty="0">
                <a:latin typeface="Times New Roman" charset="0"/>
                <a:sym typeface="Symbol" charset="2"/>
              </a:rPr>
              <a:t>,</a:t>
            </a:r>
            <a:r>
              <a:rPr lang="en-US" sz="2400" b="1" dirty="0">
                <a:solidFill>
                  <a:srgbClr val="FF0000"/>
                </a:solidFill>
                <a:latin typeface="Times New Roman" charset="0"/>
                <a:sym typeface="Symbol" charset="2"/>
              </a:rPr>
              <a:t>0</a:t>
            </a:r>
            <a:r>
              <a:rPr lang="en-US" sz="2400" dirty="0">
                <a:latin typeface="Times New Roman" charset="0"/>
                <a:sym typeface="Symbol" charset="2"/>
              </a:rPr>
              <a:t>,</a:t>
            </a:r>
            <a:r>
              <a:rPr lang="en-US" sz="2400" b="1" dirty="0">
                <a:solidFill>
                  <a:srgbClr val="FF0000"/>
                </a:solidFill>
                <a:latin typeface="Times New Roman" charset="0"/>
                <a:sym typeface="Symbol" charset="2"/>
              </a:rPr>
              <a:t>1</a:t>
            </a:r>
            <a:r>
              <a:rPr lang="en-US" sz="2400" dirty="0">
                <a:latin typeface="Times New Roman" charset="0"/>
                <a:sym typeface="Symbol" charset="2"/>
              </a:rPr>
              <a:t>) = </a:t>
            </a:r>
            <a:r>
              <a:rPr lang="en-US" sz="2400" b="1" dirty="0">
                <a:solidFill>
                  <a:schemeClr val="hlink"/>
                </a:solidFill>
                <a:latin typeface="Times New Roman" charset="0"/>
                <a:sym typeface="Symbol" charset="2"/>
              </a:rPr>
              <a:t>1</a:t>
            </a:r>
            <a:r>
              <a:rPr lang="en-US" sz="2400" dirty="0"/>
              <a:t> </a:t>
            </a:r>
          </a:p>
          <a:p>
            <a:pPr eaLnBrk="1" hangingPunct="1">
              <a:lnSpc>
                <a:spcPct val="80000"/>
              </a:lnSpc>
              <a:spcAft>
                <a:spcPts val="600"/>
              </a:spcAft>
            </a:pPr>
            <a:r>
              <a:rPr lang="en-US" sz="2400" dirty="0"/>
              <a:t>Register </a:t>
            </a:r>
            <a:r>
              <a:rPr lang="en-US" sz="2400" dirty="0">
                <a:latin typeface="Times-Roman" charset="0"/>
              </a:rPr>
              <a:t>X</a:t>
            </a:r>
            <a:r>
              <a:rPr lang="en-US" sz="2400" dirty="0"/>
              <a:t> steps, </a:t>
            </a:r>
            <a:r>
              <a:rPr lang="en-US" sz="2400" dirty="0">
                <a:latin typeface="Times-Roman" charset="0"/>
              </a:rPr>
              <a:t>Y</a:t>
            </a:r>
            <a:r>
              <a:rPr lang="en-US" sz="2400" dirty="0"/>
              <a:t> does not step, and </a:t>
            </a:r>
            <a:r>
              <a:rPr lang="en-US" sz="2400" dirty="0">
                <a:latin typeface="Times-Roman" charset="0"/>
              </a:rPr>
              <a:t>Z</a:t>
            </a:r>
            <a:r>
              <a:rPr lang="en-US" sz="2400" dirty="0"/>
              <a:t> steps</a:t>
            </a:r>
          </a:p>
          <a:p>
            <a:pPr eaLnBrk="1" hangingPunct="1">
              <a:lnSpc>
                <a:spcPct val="80000"/>
              </a:lnSpc>
              <a:spcAft>
                <a:spcPts val="600"/>
              </a:spcAft>
            </a:pPr>
            <a:r>
              <a:rPr lang="en-US" sz="2400" dirty="0" err="1"/>
              <a:t>Keystream</a:t>
            </a:r>
            <a:r>
              <a:rPr lang="en-US" sz="2400" dirty="0"/>
              <a:t> bit is XOR of right bits of registers</a:t>
            </a:r>
          </a:p>
          <a:p>
            <a:pPr eaLnBrk="1" hangingPunct="1">
              <a:lnSpc>
                <a:spcPct val="80000"/>
              </a:lnSpc>
              <a:spcAft>
                <a:spcPts val="600"/>
              </a:spcAft>
            </a:pPr>
            <a:r>
              <a:rPr lang="en-US" sz="2400" dirty="0"/>
              <a:t>Here, </a:t>
            </a:r>
            <a:r>
              <a:rPr lang="en-US" sz="2400" dirty="0" err="1"/>
              <a:t>keystream</a:t>
            </a:r>
            <a:r>
              <a:rPr lang="en-US" sz="2400" dirty="0"/>
              <a:t> bit will be </a:t>
            </a:r>
            <a:r>
              <a:rPr lang="en-US" sz="2400" dirty="0">
                <a:latin typeface="Times-Roman" charset="0"/>
              </a:rPr>
              <a:t>0 </a:t>
            </a:r>
            <a:r>
              <a:rPr lang="en-US" sz="2400" dirty="0" err="1">
                <a:latin typeface="Times-Roman" charset="0"/>
                <a:sym typeface="Symbol" charset="2"/>
              </a:rPr>
              <a:t></a:t>
            </a:r>
            <a:r>
              <a:rPr lang="en-US" sz="2400" dirty="0">
                <a:latin typeface="Times-Roman" charset="0"/>
                <a:sym typeface="Symbol" charset="2"/>
              </a:rPr>
              <a:t> 1 </a:t>
            </a:r>
            <a:r>
              <a:rPr lang="en-US" sz="2400" dirty="0" err="1">
                <a:latin typeface="Times-Roman" charset="0"/>
                <a:sym typeface="Symbol" charset="2"/>
              </a:rPr>
              <a:t></a:t>
            </a:r>
            <a:r>
              <a:rPr lang="en-US" sz="2400" dirty="0">
                <a:latin typeface="Times-Roman" charset="0"/>
                <a:sym typeface="Symbol" charset="2"/>
              </a:rPr>
              <a:t> 0 = 1</a:t>
            </a:r>
            <a:endParaRPr lang="en-US" sz="2400" dirty="0">
              <a:sym typeface="Symbol" charset="2"/>
            </a:endParaRPr>
          </a:p>
        </p:txBody>
      </p:sp>
      <p:graphicFrame>
        <p:nvGraphicFramePr>
          <p:cNvPr id="508079" name="Group 175"/>
          <p:cNvGraphicFramePr>
            <a:graphicFrameLocks noGrp="1"/>
          </p:cNvGraphicFramePr>
          <p:nvPr/>
        </p:nvGraphicFramePr>
        <p:xfrm>
          <a:off x="914400" y="2438400"/>
          <a:ext cx="6477000" cy="304800"/>
        </p:xfrm>
        <a:graphic>
          <a:graphicData uri="http://schemas.openxmlformats.org/drawingml/2006/table">
            <a:tbl>
              <a:tblPr/>
              <a:tblGrid>
                <a:gridCol w="295275"/>
                <a:gridCol w="293688"/>
                <a:gridCol w="295275"/>
                <a:gridCol w="293687"/>
                <a:gridCol w="295275"/>
                <a:gridCol w="292100"/>
                <a:gridCol w="295275"/>
                <a:gridCol w="293688"/>
                <a:gridCol w="295275"/>
                <a:gridCol w="293687"/>
                <a:gridCol w="295275"/>
                <a:gridCol w="295275"/>
                <a:gridCol w="293688"/>
                <a:gridCol w="295275"/>
                <a:gridCol w="293687"/>
                <a:gridCol w="295275"/>
                <a:gridCol w="292100"/>
                <a:gridCol w="295275"/>
                <a:gridCol w="293688"/>
                <a:gridCol w="295275"/>
                <a:gridCol w="293687"/>
                <a:gridCol w="295275"/>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0</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08080" name="Group 176"/>
          <p:cNvGraphicFramePr>
            <a:graphicFrameLocks noGrp="1"/>
          </p:cNvGraphicFramePr>
          <p:nvPr/>
        </p:nvGraphicFramePr>
        <p:xfrm>
          <a:off x="914400" y="3581400"/>
          <a:ext cx="6705600" cy="304800"/>
        </p:xfrm>
        <a:graphic>
          <a:graphicData uri="http://schemas.openxmlformats.org/drawingml/2006/table">
            <a:tbl>
              <a:tblPr/>
              <a:tblGrid>
                <a:gridCol w="292100"/>
                <a:gridCol w="290513"/>
                <a:gridCol w="292100"/>
                <a:gridCol w="292100"/>
                <a:gridCol w="292100"/>
                <a:gridCol w="290512"/>
                <a:gridCol w="292100"/>
                <a:gridCol w="292100"/>
                <a:gridCol w="290513"/>
                <a:gridCol w="292100"/>
                <a:gridCol w="292100"/>
                <a:gridCol w="288925"/>
                <a:gridCol w="292100"/>
                <a:gridCol w="292100"/>
                <a:gridCol w="290512"/>
                <a:gridCol w="292100"/>
                <a:gridCol w="292100"/>
                <a:gridCol w="292100"/>
                <a:gridCol w="290513"/>
                <a:gridCol w="292100"/>
                <a:gridCol w="292100"/>
                <a:gridCol w="290512"/>
                <a:gridCol w="29210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95" name="Rectangle 102"/>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9496" name="Rectangle 103"/>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9497" name="Rectangle 104"/>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9498" name="Text Box 10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499" name="Text Box 10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0" name="Text Box 10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1" name="Text Box 108"/>
          <p:cNvSpPr txBox="1">
            <a:spLocks noChangeArrowheads="1"/>
          </p:cNvSpPr>
          <p:nvPr/>
        </p:nvSpPr>
        <p:spPr bwMode="auto">
          <a:xfrm>
            <a:off x="8040688" y="2378075"/>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sz="2000"/>
          </a:p>
        </p:txBody>
      </p:sp>
      <p:sp>
        <p:nvSpPr>
          <p:cNvPr id="59502" name="Rectangle 10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508014" name="Group 110"/>
          <p:cNvGraphicFramePr>
            <a:graphicFrameLocks noGrp="1"/>
          </p:cNvGraphicFramePr>
          <p:nvPr/>
        </p:nvGraphicFramePr>
        <p:xfrm>
          <a:off x="914400" y="1397000"/>
          <a:ext cx="6096000" cy="279400"/>
        </p:xfrm>
        <a:graphic>
          <a:graphicData uri="http://schemas.openxmlformats.org/drawingml/2006/table">
            <a:tbl>
              <a:tblPr/>
              <a:tblGrid>
                <a:gridCol w="320675"/>
                <a:gridCol w="320675"/>
                <a:gridCol w="320675"/>
                <a:gridCol w="320675"/>
                <a:gridCol w="322263"/>
                <a:gridCol w="320675"/>
                <a:gridCol w="320675"/>
                <a:gridCol w="320675"/>
                <a:gridCol w="320675"/>
                <a:gridCol w="320675"/>
                <a:gridCol w="320675"/>
                <a:gridCol w="320675"/>
                <a:gridCol w="320675"/>
                <a:gridCol w="320675"/>
                <a:gridCol w="322262"/>
                <a:gridCol w="320675"/>
                <a:gridCol w="320675"/>
                <a:gridCol w="320675"/>
                <a:gridCol w="320675"/>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545" name="Line 152"/>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6" name="Line 153"/>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7" name="Line 154"/>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8" name="Line 155"/>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9" name="Line 156"/>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0" name="Line 157"/>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1" name="Line 158"/>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2" name="Line 159"/>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3" name="Line 160"/>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4" name="Line 161"/>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5" name="Line 162"/>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6" name="Line 163"/>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7" name="Line 164"/>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8" name="Line 165"/>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9" name="Line 166"/>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0" name="Line 167"/>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1" name="Line 168"/>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2" name="Line 169"/>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3" name="Line 170"/>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4" name="Line 171"/>
          <p:cNvSpPr>
            <a:spLocks noChangeShapeType="1"/>
          </p:cNvSpPr>
          <p:nvPr/>
        </p:nvSpPr>
        <p:spPr bwMode="auto">
          <a:xfrm>
            <a:off x="83058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5" name="Line 177"/>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Effect transition="in" filter="wipe(left)">
                                      <p:cBhvr>
                                        <p:cTn id="7" dur="500"/>
                                        <p:tgtEl>
                                          <p:spTgt spid="507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7907">
                                            <p:txEl>
                                              <p:pRg st="1" end="1"/>
                                            </p:txEl>
                                          </p:spTgt>
                                        </p:tgtEl>
                                        <p:attrNameLst>
                                          <p:attrName>style.visibility</p:attrName>
                                        </p:attrNameLst>
                                      </p:cBhvr>
                                      <p:to>
                                        <p:strVal val="visible"/>
                                      </p:to>
                                    </p:set>
                                    <p:animEffect transition="in" filter="wipe(left)">
                                      <p:cBhvr>
                                        <p:cTn id="12" dur="500"/>
                                        <p:tgtEl>
                                          <p:spTgt spid="507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7907">
                                            <p:txEl>
                                              <p:pRg st="2" end="2"/>
                                            </p:txEl>
                                          </p:spTgt>
                                        </p:tgtEl>
                                        <p:attrNameLst>
                                          <p:attrName>style.visibility</p:attrName>
                                        </p:attrNameLst>
                                      </p:cBhvr>
                                      <p:to>
                                        <p:strVal val="visible"/>
                                      </p:to>
                                    </p:set>
                                    <p:animEffect transition="in" filter="wipe(left)">
                                      <p:cBhvr>
                                        <p:cTn id="17" dur="500"/>
                                        <p:tgtEl>
                                          <p:spTgt spid="507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7907">
                                            <p:txEl>
                                              <p:pRg st="3" end="3"/>
                                            </p:txEl>
                                          </p:spTgt>
                                        </p:tgtEl>
                                        <p:attrNameLst>
                                          <p:attrName>style.visibility</p:attrName>
                                        </p:attrNameLst>
                                      </p:cBhvr>
                                      <p:to>
                                        <p:strVal val="visible"/>
                                      </p:to>
                                    </p:set>
                                    <p:animEffect transition="in" filter="wipe(left)">
                                      <p:cBhvr>
                                        <p:cTn id="22" dur="500"/>
                                        <p:tgtEl>
                                          <p:spTgt spid="507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158269F-32BF-8A47-97B9-9A9B2CAF4F87}" type="slidenum">
              <a:rPr lang="en-US" smtClean="0">
                <a:latin typeface="Times New Roman" charset="0"/>
              </a:rPr>
              <a:pPr/>
              <a:t>48</a:t>
            </a:fld>
            <a:endParaRPr lang="en-US" smtClean="0">
              <a:latin typeface="Times New Roman" charset="0"/>
            </a:endParaRPr>
          </a:p>
        </p:txBody>
      </p:sp>
      <p:sp>
        <p:nvSpPr>
          <p:cNvPr id="60419" name="Rectangle 2"/>
          <p:cNvSpPr>
            <a:spLocks noGrp="1" noChangeArrowheads="1"/>
          </p:cNvSpPr>
          <p:nvPr>
            <p:ph type="title"/>
          </p:nvPr>
        </p:nvSpPr>
        <p:spPr/>
        <p:txBody>
          <a:bodyPr/>
          <a:lstStyle/>
          <a:p>
            <a:pPr eaLnBrk="1" hangingPunct="1"/>
            <a:r>
              <a:rPr lang="en-US"/>
              <a:t>Shift Register Crypto</a:t>
            </a:r>
          </a:p>
        </p:txBody>
      </p:sp>
      <p:sp>
        <p:nvSpPr>
          <p:cNvPr id="60420" name="Rectangle 3"/>
          <p:cNvSpPr>
            <a:spLocks noGrp="1" noChangeArrowheads="1"/>
          </p:cNvSpPr>
          <p:nvPr>
            <p:ph type="body" idx="1"/>
          </p:nvPr>
        </p:nvSpPr>
        <p:spPr/>
        <p:txBody>
          <a:bodyPr/>
          <a:lstStyle/>
          <a:p>
            <a:pPr eaLnBrk="1" hangingPunct="1">
              <a:lnSpc>
                <a:spcPct val="90000"/>
              </a:lnSpc>
              <a:spcAft>
                <a:spcPts val="600"/>
              </a:spcAft>
            </a:pPr>
            <a:r>
              <a:rPr lang="en-US" sz="2800" dirty="0"/>
              <a:t>Shift </a:t>
            </a:r>
            <a:r>
              <a:rPr lang="en-US" sz="2800" dirty="0" smtClean="0"/>
              <a:t>register </a:t>
            </a:r>
            <a:r>
              <a:rPr lang="en-US" sz="2800" dirty="0"/>
              <a:t>crypto</a:t>
            </a:r>
            <a:r>
              <a:rPr lang="en-US" sz="2800" dirty="0" smtClean="0"/>
              <a:t> efficient </a:t>
            </a:r>
            <a:r>
              <a:rPr lang="en-US" sz="2800" dirty="0"/>
              <a:t>in hardware</a:t>
            </a:r>
            <a:endParaRPr lang="en-US" sz="2800" dirty="0" smtClean="0"/>
          </a:p>
          <a:p>
            <a:pPr eaLnBrk="1" hangingPunct="1">
              <a:lnSpc>
                <a:spcPct val="90000"/>
              </a:lnSpc>
              <a:spcAft>
                <a:spcPts val="600"/>
              </a:spcAft>
            </a:pPr>
            <a:r>
              <a:rPr lang="en-US" sz="2800" dirty="0" smtClean="0"/>
              <a:t>Often, slow </a:t>
            </a:r>
            <a:r>
              <a:rPr lang="en-US" sz="2800" dirty="0"/>
              <a:t>if </a:t>
            </a:r>
            <a:r>
              <a:rPr lang="en-US" sz="2800" dirty="0" smtClean="0"/>
              <a:t>implemented </a:t>
            </a:r>
            <a:r>
              <a:rPr lang="en-US" sz="2800" dirty="0"/>
              <a:t>in software</a:t>
            </a:r>
          </a:p>
          <a:p>
            <a:pPr eaLnBrk="1" hangingPunct="1">
              <a:lnSpc>
                <a:spcPct val="90000"/>
              </a:lnSpc>
              <a:spcAft>
                <a:spcPts val="600"/>
              </a:spcAft>
            </a:pPr>
            <a:r>
              <a:rPr lang="en-US" sz="2800" dirty="0"/>
              <a:t>In the past, </a:t>
            </a:r>
            <a:r>
              <a:rPr lang="en-US" sz="2800" dirty="0" smtClean="0"/>
              <a:t>very, very </a:t>
            </a:r>
            <a:r>
              <a:rPr lang="en-US" sz="2800" dirty="0"/>
              <a:t>popular</a:t>
            </a:r>
          </a:p>
          <a:p>
            <a:pPr eaLnBrk="1" hangingPunct="1">
              <a:lnSpc>
                <a:spcPct val="90000"/>
              </a:lnSpc>
              <a:spcAft>
                <a:spcPts val="600"/>
              </a:spcAft>
            </a:pPr>
            <a:r>
              <a:rPr lang="en-US" sz="2800" dirty="0"/>
              <a:t>Today, more is done in software due to fast processors</a:t>
            </a:r>
          </a:p>
          <a:p>
            <a:pPr eaLnBrk="1" hangingPunct="1">
              <a:lnSpc>
                <a:spcPct val="90000"/>
              </a:lnSpc>
              <a:spcAft>
                <a:spcPts val="600"/>
              </a:spcAft>
            </a:pPr>
            <a:r>
              <a:rPr lang="en-US" sz="2800" dirty="0"/>
              <a:t>Shift register crypto still used some</a:t>
            </a:r>
            <a:endParaRPr lang="en-US" sz="2800" dirty="0" smtClean="0"/>
          </a:p>
          <a:p>
            <a:pPr lvl="1" eaLnBrk="1" hangingPunct="1">
              <a:lnSpc>
                <a:spcPct val="90000"/>
              </a:lnSpc>
              <a:spcAft>
                <a:spcPts val="600"/>
              </a:spcAft>
            </a:pPr>
            <a:r>
              <a:rPr lang="en-US" sz="2400" dirty="0" smtClean="0"/>
              <a:t>Especially in resource-constrained devices</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73B8FE3-DD26-0548-95A9-12375515C9E0}" type="slidenum">
              <a:rPr lang="en-US" smtClean="0">
                <a:latin typeface="Times New Roman" charset="0"/>
              </a:rPr>
              <a:pPr/>
              <a:t>49</a:t>
            </a:fld>
            <a:endParaRPr lang="en-US" smtClean="0">
              <a:latin typeface="Times New Roman" charset="0"/>
            </a:endParaRPr>
          </a:p>
        </p:txBody>
      </p:sp>
      <p:sp>
        <p:nvSpPr>
          <p:cNvPr id="61443" name="Rectangle 2"/>
          <p:cNvSpPr>
            <a:spLocks noGrp="1" noChangeArrowheads="1"/>
          </p:cNvSpPr>
          <p:nvPr>
            <p:ph type="title"/>
          </p:nvPr>
        </p:nvSpPr>
        <p:spPr>
          <a:xfrm>
            <a:off x="685800" y="152400"/>
            <a:ext cx="7772400" cy="914400"/>
          </a:xfrm>
        </p:spPr>
        <p:txBody>
          <a:bodyPr/>
          <a:lstStyle/>
          <a:p>
            <a:pPr eaLnBrk="1" hangingPunct="1"/>
            <a:r>
              <a:rPr lang="en-US" dirty="0"/>
              <a:t>RC4</a:t>
            </a:r>
          </a:p>
        </p:txBody>
      </p:sp>
      <p:sp>
        <p:nvSpPr>
          <p:cNvPr id="61444" name="Rectangle 3"/>
          <p:cNvSpPr>
            <a:spLocks noGrp="1" noChangeArrowheads="1"/>
          </p:cNvSpPr>
          <p:nvPr>
            <p:ph type="body" idx="1"/>
          </p:nvPr>
        </p:nvSpPr>
        <p:spPr>
          <a:xfrm>
            <a:off x="685800" y="1143000"/>
            <a:ext cx="7772400" cy="4953000"/>
          </a:xfrm>
        </p:spPr>
        <p:txBody>
          <a:bodyPr/>
          <a:lstStyle/>
          <a:p>
            <a:pPr eaLnBrk="1" hangingPunct="1">
              <a:lnSpc>
                <a:spcPct val="80000"/>
              </a:lnSpc>
              <a:spcAft>
                <a:spcPts val="600"/>
              </a:spcAft>
            </a:pPr>
            <a:r>
              <a:rPr lang="en-US" sz="2800" dirty="0"/>
              <a:t>A self-modifying lookup table</a:t>
            </a:r>
          </a:p>
          <a:p>
            <a:pPr eaLnBrk="1" hangingPunct="1">
              <a:lnSpc>
                <a:spcPct val="80000"/>
              </a:lnSpc>
              <a:spcAft>
                <a:spcPts val="600"/>
              </a:spcAft>
            </a:pPr>
            <a:r>
              <a:rPr lang="en-US" sz="2800" dirty="0"/>
              <a:t>Table always contains a permutation </a:t>
            </a:r>
            <a:r>
              <a:rPr lang="en-US" sz="2800" dirty="0" smtClean="0"/>
              <a:t>of the byte values </a:t>
            </a:r>
            <a:r>
              <a:rPr lang="en-US" sz="2800" dirty="0">
                <a:latin typeface="Times-Roman" charset="0"/>
              </a:rPr>
              <a:t>0,1,…,255</a:t>
            </a:r>
            <a:endParaRPr lang="en-US" sz="2800" dirty="0"/>
          </a:p>
          <a:p>
            <a:pPr eaLnBrk="1" hangingPunct="1">
              <a:lnSpc>
                <a:spcPct val="80000"/>
              </a:lnSpc>
              <a:spcAft>
                <a:spcPts val="600"/>
              </a:spcAft>
            </a:pPr>
            <a:r>
              <a:rPr lang="en-US" sz="2800" dirty="0"/>
              <a:t>Initialize the permutation using key</a:t>
            </a:r>
          </a:p>
          <a:p>
            <a:pPr eaLnBrk="1" hangingPunct="1">
              <a:lnSpc>
                <a:spcPct val="80000"/>
              </a:lnSpc>
              <a:spcAft>
                <a:spcPts val="600"/>
              </a:spcAft>
            </a:pPr>
            <a:r>
              <a:rPr lang="en-US" sz="2800" dirty="0"/>
              <a:t>At each step, RC4 does the following</a:t>
            </a:r>
          </a:p>
          <a:p>
            <a:pPr lvl="1" eaLnBrk="1" hangingPunct="1">
              <a:lnSpc>
                <a:spcPct val="80000"/>
              </a:lnSpc>
              <a:spcAft>
                <a:spcPts val="600"/>
              </a:spcAft>
            </a:pPr>
            <a:r>
              <a:rPr lang="en-US" sz="2400" dirty="0"/>
              <a:t>Swaps elements in current lookup table</a:t>
            </a:r>
          </a:p>
          <a:p>
            <a:pPr lvl="1" eaLnBrk="1" hangingPunct="1">
              <a:lnSpc>
                <a:spcPct val="80000"/>
              </a:lnSpc>
              <a:spcAft>
                <a:spcPts val="600"/>
              </a:spcAft>
            </a:pPr>
            <a:r>
              <a:rPr lang="en-US" sz="2400" dirty="0"/>
              <a:t>Selects a </a:t>
            </a:r>
            <a:r>
              <a:rPr lang="en-US" sz="2400" dirty="0" err="1"/>
              <a:t>keystream</a:t>
            </a:r>
            <a:r>
              <a:rPr lang="en-US" sz="2400" dirty="0"/>
              <a:t> byte from table</a:t>
            </a:r>
          </a:p>
          <a:p>
            <a:pPr eaLnBrk="1" hangingPunct="1">
              <a:lnSpc>
                <a:spcPct val="80000"/>
              </a:lnSpc>
              <a:spcAft>
                <a:spcPts val="600"/>
              </a:spcAft>
            </a:pPr>
            <a:r>
              <a:rPr lang="en-US" sz="2800" dirty="0"/>
              <a:t>Each step of RC4 produces a </a:t>
            </a:r>
            <a:r>
              <a:rPr lang="en-US" sz="2800" b="1" dirty="0">
                <a:solidFill>
                  <a:schemeClr val="hlink"/>
                </a:solidFill>
              </a:rPr>
              <a:t>byte</a:t>
            </a:r>
            <a:endParaRPr lang="en-US" sz="2800" dirty="0"/>
          </a:p>
          <a:p>
            <a:pPr lvl="1" eaLnBrk="1" hangingPunct="1">
              <a:lnSpc>
                <a:spcPct val="80000"/>
              </a:lnSpc>
              <a:spcAft>
                <a:spcPts val="600"/>
              </a:spcAft>
            </a:pPr>
            <a:r>
              <a:rPr lang="en-US" sz="2400" dirty="0"/>
              <a:t>Efficient in software</a:t>
            </a:r>
          </a:p>
          <a:p>
            <a:pPr eaLnBrk="1" hangingPunct="1">
              <a:lnSpc>
                <a:spcPct val="80000"/>
              </a:lnSpc>
              <a:spcAft>
                <a:spcPts val="600"/>
              </a:spcAft>
            </a:pPr>
            <a:r>
              <a:rPr lang="en-US" sz="2800" dirty="0"/>
              <a:t>Each step of A5/1 produces only a bit</a:t>
            </a:r>
          </a:p>
          <a:p>
            <a:pPr lvl="1" eaLnBrk="1" hangingPunct="1">
              <a:lnSpc>
                <a:spcPct val="80000"/>
              </a:lnSpc>
              <a:spcAft>
                <a:spcPts val="600"/>
              </a:spcAft>
            </a:pPr>
            <a:r>
              <a:rPr lang="en-US" sz="2400" dirty="0"/>
              <a:t>Efficient in hardware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C943832-E9C2-D64C-9666-81B5D336AC7E}" type="slidenum">
              <a:rPr lang="en-US" smtClean="0">
                <a:latin typeface="Times New Roman" charset="0"/>
              </a:rPr>
              <a:pPr/>
              <a:t>5</a:t>
            </a:fld>
            <a:endParaRPr lang="en-US" smtClean="0">
              <a:latin typeface="Times New Roman" charset="0"/>
            </a:endParaRPr>
          </a:p>
        </p:txBody>
      </p:sp>
      <p:sp>
        <p:nvSpPr>
          <p:cNvPr id="18435" name="Rectangle 2"/>
          <p:cNvSpPr>
            <a:spLocks noGrp="1" noChangeArrowheads="1"/>
          </p:cNvSpPr>
          <p:nvPr>
            <p:ph type="title"/>
          </p:nvPr>
        </p:nvSpPr>
        <p:spPr>
          <a:xfrm>
            <a:off x="685800" y="304800"/>
            <a:ext cx="7772400" cy="990600"/>
          </a:xfrm>
        </p:spPr>
        <p:txBody>
          <a:bodyPr/>
          <a:lstStyle/>
          <a:p>
            <a:pPr eaLnBrk="1" hangingPunct="1"/>
            <a:r>
              <a:rPr lang="en-US"/>
              <a:t>Crypto</a:t>
            </a:r>
          </a:p>
        </p:txBody>
      </p:sp>
      <p:sp>
        <p:nvSpPr>
          <p:cNvPr id="197635" name="Rectangle 3"/>
          <p:cNvSpPr>
            <a:spLocks noGrp="1" noChangeArrowheads="1"/>
          </p:cNvSpPr>
          <p:nvPr>
            <p:ph type="body" idx="1"/>
          </p:nvPr>
        </p:nvSpPr>
        <p:spPr>
          <a:xfrm>
            <a:off x="685800" y="1371600"/>
            <a:ext cx="7848600" cy="4724400"/>
          </a:xfrm>
        </p:spPr>
        <p:txBody>
          <a:bodyPr/>
          <a:lstStyle/>
          <a:p>
            <a:pPr eaLnBrk="1" hangingPunct="1">
              <a:lnSpc>
                <a:spcPct val="90000"/>
              </a:lnSpc>
              <a:spcAft>
                <a:spcPts val="600"/>
              </a:spcAft>
            </a:pPr>
            <a:r>
              <a:rPr lang="en-US" sz="2800" dirty="0"/>
              <a:t>Basic assumptions</a:t>
            </a:r>
          </a:p>
          <a:p>
            <a:pPr lvl="1" eaLnBrk="1" hangingPunct="1">
              <a:lnSpc>
                <a:spcPct val="90000"/>
              </a:lnSpc>
              <a:spcAft>
                <a:spcPts val="600"/>
              </a:spcAft>
            </a:pPr>
            <a:r>
              <a:rPr lang="en-US" sz="2400" dirty="0"/>
              <a:t>The system is completely known to the attacker</a:t>
            </a:r>
          </a:p>
          <a:p>
            <a:pPr lvl="1" eaLnBrk="1" hangingPunct="1">
              <a:lnSpc>
                <a:spcPct val="90000"/>
              </a:lnSpc>
              <a:spcAft>
                <a:spcPts val="600"/>
              </a:spcAft>
            </a:pPr>
            <a:r>
              <a:rPr lang="en-US" sz="2400" dirty="0"/>
              <a:t>Only the key is </a:t>
            </a:r>
            <a:r>
              <a:rPr lang="en-US" sz="2400" dirty="0" smtClean="0"/>
              <a:t>secret</a:t>
            </a:r>
          </a:p>
          <a:p>
            <a:pPr lvl="1" eaLnBrk="1" hangingPunct="1">
              <a:lnSpc>
                <a:spcPct val="90000"/>
              </a:lnSpc>
              <a:spcAft>
                <a:spcPts val="600"/>
              </a:spcAft>
            </a:pPr>
            <a:r>
              <a:rPr lang="en-US" sz="2400" dirty="0" smtClean="0"/>
              <a:t>That is, crypto algorithms are not secret</a:t>
            </a:r>
          </a:p>
          <a:p>
            <a:pPr eaLnBrk="1" hangingPunct="1">
              <a:lnSpc>
                <a:spcPct val="90000"/>
              </a:lnSpc>
              <a:spcAft>
                <a:spcPts val="600"/>
              </a:spcAft>
            </a:pPr>
            <a:r>
              <a:rPr lang="en-US" sz="2800" dirty="0"/>
              <a:t>This is known as </a:t>
            </a:r>
            <a:r>
              <a:rPr lang="en-US" sz="2800" b="1" dirty="0" err="1">
                <a:solidFill>
                  <a:schemeClr val="accent2"/>
                </a:solidFill>
              </a:rPr>
              <a:t>Kerckhoffs</a:t>
            </a:r>
            <a:r>
              <a:rPr lang="en-US" sz="2800" b="1" dirty="0">
                <a:solidFill>
                  <a:schemeClr val="accent2"/>
                </a:solidFill>
              </a:rPr>
              <a:t>’ </a:t>
            </a:r>
            <a:r>
              <a:rPr lang="en-US" sz="2800" b="1" dirty="0" smtClean="0">
                <a:solidFill>
                  <a:schemeClr val="accent2"/>
                </a:solidFill>
              </a:rPr>
              <a:t>Principle</a:t>
            </a:r>
            <a:endParaRPr lang="en-US" sz="2400" dirty="0" smtClean="0"/>
          </a:p>
          <a:p>
            <a:pPr eaLnBrk="1" hangingPunct="1">
              <a:lnSpc>
                <a:spcPct val="90000"/>
              </a:lnSpc>
              <a:spcAft>
                <a:spcPts val="600"/>
              </a:spcAft>
            </a:pPr>
            <a:r>
              <a:rPr lang="en-US" sz="2800" dirty="0"/>
              <a:t>Why do we </a:t>
            </a:r>
            <a:r>
              <a:rPr lang="en-US" sz="2800" dirty="0" smtClean="0"/>
              <a:t>make such an </a:t>
            </a:r>
            <a:r>
              <a:rPr lang="en-US" sz="2800" dirty="0"/>
              <a:t>assumption?</a:t>
            </a:r>
          </a:p>
          <a:p>
            <a:pPr lvl="1" eaLnBrk="1" hangingPunct="1">
              <a:lnSpc>
                <a:spcPct val="90000"/>
              </a:lnSpc>
              <a:spcAft>
                <a:spcPts val="600"/>
              </a:spcAft>
            </a:pPr>
            <a:r>
              <a:rPr lang="en-US" sz="2400" dirty="0"/>
              <a:t>Experience has shown that secret </a:t>
            </a:r>
            <a:r>
              <a:rPr lang="en-US" sz="2400" dirty="0" smtClean="0"/>
              <a:t>algorithms tend to be </a:t>
            </a:r>
            <a:r>
              <a:rPr lang="en-US" sz="2400" dirty="0"/>
              <a:t>weak when exposed</a:t>
            </a:r>
          </a:p>
          <a:p>
            <a:pPr lvl="1" eaLnBrk="1" hangingPunct="1">
              <a:lnSpc>
                <a:spcPct val="90000"/>
              </a:lnSpc>
              <a:spcAft>
                <a:spcPts val="600"/>
              </a:spcAft>
            </a:pPr>
            <a:r>
              <a:rPr lang="en-US" sz="2400" dirty="0"/>
              <a:t>Secret algorithms never remain secret</a:t>
            </a:r>
          </a:p>
          <a:p>
            <a:pPr lvl="1" eaLnBrk="1" hangingPunct="1">
              <a:lnSpc>
                <a:spcPct val="90000"/>
              </a:lnSpc>
              <a:spcAft>
                <a:spcPts val="600"/>
              </a:spcAft>
            </a:pPr>
            <a:r>
              <a:rPr lang="en-US" sz="2400" dirty="0"/>
              <a:t>Better to find weaknesses beforehand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197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197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97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1976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499"/>
                                          </p:stCondLst>
                                        </p:cTn>
                                        <p:tgtEl>
                                          <p:spTgt spid="1976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entr" presetSubtype="0" fill="hold" grpId="0" nodeType="clickEffect">
                                  <p:stCondLst>
                                    <p:cond delay="0"/>
                                  </p:stCondLst>
                                  <p:childTnLst>
                                    <p:set>
                                      <p:cBhvr>
                                        <p:cTn id="34" dur="1" fill="hold">
                                          <p:stCondLst>
                                            <p:cond delay="499"/>
                                          </p:stCondLst>
                                        </p:cTn>
                                        <p:tgtEl>
                                          <p:spTgt spid="1976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499"/>
                                          </p:stCondLst>
                                        </p:cTn>
                                        <p:tgtEl>
                                          <p:spTgt spid="197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CE4E490-4BCB-EB4B-BE55-BC0EF7DD839A}" type="slidenum">
              <a:rPr lang="en-US" smtClean="0">
                <a:latin typeface="Times New Roman" charset="0"/>
              </a:rPr>
              <a:pPr/>
              <a:t>50</a:t>
            </a:fld>
            <a:endParaRPr lang="en-US" smtClean="0">
              <a:latin typeface="Times New Roman" charset="0"/>
            </a:endParaRPr>
          </a:p>
        </p:txBody>
      </p:sp>
      <p:sp>
        <p:nvSpPr>
          <p:cNvPr id="62467" name="Rectangle 2"/>
          <p:cNvSpPr>
            <a:spLocks noGrp="1" noChangeArrowheads="1"/>
          </p:cNvSpPr>
          <p:nvPr>
            <p:ph type="title"/>
          </p:nvPr>
        </p:nvSpPr>
        <p:spPr>
          <a:xfrm>
            <a:off x="685800" y="381000"/>
            <a:ext cx="7772400" cy="1143000"/>
          </a:xfrm>
        </p:spPr>
        <p:txBody>
          <a:bodyPr/>
          <a:lstStyle/>
          <a:p>
            <a:pPr eaLnBrk="1" hangingPunct="1"/>
            <a:r>
              <a:rPr lang="en-US"/>
              <a:t>RC4 Initialization</a:t>
            </a:r>
          </a:p>
        </p:txBody>
      </p:sp>
      <p:sp>
        <p:nvSpPr>
          <p:cNvPr id="62468"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sz="2400" dirty="0">
                <a:latin typeface="Courier" charset="0"/>
              </a:rPr>
              <a:t>S[] is permutation of 0,1,...,255</a:t>
            </a:r>
          </a:p>
          <a:p>
            <a:pPr eaLnBrk="1" hangingPunct="1">
              <a:lnSpc>
                <a:spcPct val="90000"/>
              </a:lnSpc>
            </a:pPr>
            <a:r>
              <a:rPr lang="en-US" sz="2400" dirty="0">
                <a:latin typeface="Courier" charset="0"/>
              </a:rPr>
              <a:t>key[] contains N bytes of key</a:t>
            </a:r>
          </a:p>
          <a:p>
            <a:pPr eaLnBrk="1" hangingPunct="1">
              <a:lnSpc>
                <a:spcPct val="90000"/>
              </a:lnSpc>
              <a:buFont typeface="Wingdings" charset="2"/>
              <a:buNone/>
            </a:pPr>
            <a:endParaRPr lang="en-US" sz="1000" dirty="0">
              <a:latin typeface="Courier" charset="0"/>
            </a:endParaRP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S[i</a:t>
            </a:r>
            <a:r>
              <a:rPr lang="en-US" sz="2000" dirty="0">
                <a:latin typeface="Courier" charset="0"/>
              </a:rPr>
              <a:t>] =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K[i</a:t>
            </a:r>
            <a:r>
              <a:rPr lang="en-US" sz="2000" dirty="0">
                <a:latin typeface="Courier" charset="0"/>
              </a:rPr>
              <a:t>] = </a:t>
            </a:r>
            <a:r>
              <a:rPr lang="en-US" sz="2000" dirty="0" err="1">
                <a:latin typeface="Courier" charset="0"/>
              </a:rPr>
              <a:t>key[i</a:t>
            </a:r>
            <a:r>
              <a:rPr lang="en-US" sz="2000" dirty="0">
                <a:latin typeface="Courier" charset="0"/>
              </a:rPr>
              <a:t> (mod N)]</a:t>
            </a:r>
          </a:p>
          <a:p>
            <a:pPr eaLnBrk="1" hangingPunct="1">
              <a:lnSpc>
                <a:spcPct val="90000"/>
              </a:lnSpc>
              <a:buFont typeface="Wingdings" charset="2"/>
              <a:buNone/>
            </a:pPr>
            <a:r>
              <a:rPr lang="en-US" sz="2000" dirty="0">
                <a:latin typeface="Courier" charset="0"/>
              </a:rPr>
              <a:t>		next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0</a:t>
            </a: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K[i</a:t>
            </a:r>
            <a:r>
              <a:rPr lang="en-US" sz="2000" dirty="0">
                <a:latin typeface="Courier" charset="0"/>
              </a:rPr>
              <a:t>]) mod 256</a:t>
            </a:r>
          </a:p>
          <a:p>
            <a:pPr eaLnBrk="1" hangingPunct="1">
              <a:lnSpc>
                <a:spcPct val="90000"/>
              </a:lnSpc>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buFont typeface="Wingdings" charset="2"/>
              <a:buNone/>
            </a:pPr>
            <a:r>
              <a:rPr lang="en-US" sz="2000" dirty="0">
                <a:latin typeface="Courier" charset="0"/>
              </a:rPr>
              <a:t>		next</a:t>
            </a:r>
            <a:r>
              <a:rPr lang="en-US" sz="2000" dirty="0" smtClean="0">
                <a:latin typeface="Courier" charset="0"/>
              </a:rPr>
              <a:t> </a:t>
            </a:r>
            <a:r>
              <a:rPr lang="en-US" sz="2000">
                <a:latin typeface="Courier" charset="0"/>
              </a:rPr>
              <a:t>i</a:t>
            </a:r>
            <a:endParaRPr lang="en-US" sz="2000" smtClean="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j</a:t>
            </a:r>
            <a:r>
              <a:rPr lang="en-US" sz="2000" dirty="0">
                <a:latin typeface="Courier" charset="0"/>
              </a:rPr>
              <a:t> = 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3B6A93C-1BF7-764A-8E03-451B23F1771C}" type="slidenum">
              <a:rPr lang="en-US" smtClean="0">
                <a:latin typeface="Times New Roman" charset="0"/>
              </a:rPr>
              <a:pPr/>
              <a:t>51</a:t>
            </a:fld>
            <a:endParaRPr lang="en-US" smtClean="0">
              <a:latin typeface="Times New Roman" charset="0"/>
            </a:endParaRPr>
          </a:p>
        </p:txBody>
      </p:sp>
      <p:sp>
        <p:nvSpPr>
          <p:cNvPr id="63491" name="Rectangle 2"/>
          <p:cNvSpPr>
            <a:spLocks noGrp="1" noChangeArrowheads="1"/>
          </p:cNvSpPr>
          <p:nvPr>
            <p:ph type="title"/>
          </p:nvPr>
        </p:nvSpPr>
        <p:spPr/>
        <p:txBody>
          <a:bodyPr/>
          <a:lstStyle/>
          <a:p>
            <a:pPr eaLnBrk="1" hangingPunct="1"/>
            <a:r>
              <a:rPr lang="en-US"/>
              <a:t>RC4 Keystream</a:t>
            </a:r>
          </a:p>
        </p:txBody>
      </p:sp>
      <p:sp>
        <p:nvSpPr>
          <p:cNvPr id="63492" name="Rectangle 3"/>
          <p:cNvSpPr>
            <a:spLocks noGrp="1" noChangeArrowheads="1"/>
          </p:cNvSpPr>
          <p:nvPr>
            <p:ph type="body" idx="1"/>
          </p:nvPr>
        </p:nvSpPr>
        <p:spPr/>
        <p:txBody>
          <a:bodyPr/>
          <a:lstStyle/>
          <a:p>
            <a:pPr eaLnBrk="1" hangingPunct="1">
              <a:lnSpc>
                <a:spcPct val="90000"/>
              </a:lnSpc>
              <a:spcAft>
                <a:spcPts val="600"/>
              </a:spcAft>
            </a:pPr>
            <a:r>
              <a:rPr lang="en-US" sz="2800" dirty="0" smtClean="0"/>
              <a:t>At each step, </a:t>
            </a:r>
            <a:r>
              <a:rPr lang="en-US" sz="2800" dirty="0"/>
              <a:t>swap </a:t>
            </a:r>
            <a:r>
              <a:rPr lang="en-US" sz="2800" dirty="0" smtClean="0"/>
              <a:t>elements </a:t>
            </a:r>
            <a:r>
              <a:rPr lang="en-US" sz="2800" dirty="0"/>
              <a:t>in table and select</a:t>
            </a:r>
            <a:r>
              <a:rPr lang="en-US" sz="2800" dirty="0" smtClean="0"/>
              <a:t> </a:t>
            </a:r>
            <a:r>
              <a:rPr lang="en-US" sz="2800" dirty="0" err="1" smtClean="0"/>
              <a:t>keystream</a:t>
            </a:r>
            <a:r>
              <a:rPr lang="en-US" sz="2800" smtClean="0"/>
              <a:t> byte</a:t>
            </a:r>
            <a:endParaRPr lang="en-US" sz="2800" dirty="0"/>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i</a:t>
            </a:r>
            <a:r>
              <a:rPr lang="en-US" sz="2000" dirty="0">
                <a:latin typeface="Courier" charset="0"/>
              </a:rPr>
              <a:t> + 1)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t</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S[j</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keystreamByte</a:t>
            </a:r>
            <a:r>
              <a:rPr lang="en-US" sz="2000" dirty="0">
                <a:latin typeface="Courier" charset="0"/>
              </a:rPr>
              <a:t> = </a:t>
            </a:r>
            <a:r>
              <a:rPr lang="en-US" sz="2000" dirty="0" err="1">
                <a:latin typeface="Courier" charset="0"/>
              </a:rPr>
              <a:t>S[t</a:t>
            </a:r>
            <a:r>
              <a:rPr lang="en-US" sz="2000" dirty="0">
                <a:latin typeface="Courier" charset="0"/>
              </a:rPr>
              <a:t>]</a:t>
            </a:r>
          </a:p>
          <a:p>
            <a:pPr eaLnBrk="1" hangingPunct="1">
              <a:lnSpc>
                <a:spcPct val="90000"/>
              </a:lnSpc>
              <a:spcAft>
                <a:spcPts val="600"/>
              </a:spcAft>
            </a:pPr>
            <a:r>
              <a:rPr lang="en-US" sz="2800" dirty="0"/>
              <a:t>Use </a:t>
            </a:r>
            <a:r>
              <a:rPr lang="en-US" sz="2800" dirty="0" err="1"/>
              <a:t>keystream</a:t>
            </a:r>
            <a:r>
              <a:rPr lang="en-US" sz="2800" dirty="0"/>
              <a:t> bytes like a one-time pad</a:t>
            </a:r>
          </a:p>
          <a:p>
            <a:pPr eaLnBrk="1" hangingPunct="1">
              <a:lnSpc>
                <a:spcPct val="90000"/>
              </a:lnSpc>
              <a:spcAft>
                <a:spcPts val="600"/>
              </a:spcAft>
            </a:pPr>
            <a:r>
              <a:rPr lang="en-US" sz="2800" b="1" dirty="0">
                <a:solidFill>
                  <a:schemeClr val="accent2"/>
                </a:solidFill>
              </a:rPr>
              <a:t>Note:</a:t>
            </a:r>
            <a:r>
              <a:rPr lang="en-US" sz="2800" dirty="0"/>
              <a:t> first 256 bytes</a:t>
            </a:r>
            <a:r>
              <a:rPr lang="en-US" sz="2800" dirty="0" smtClean="0"/>
              <a:t> should </a:t>
            </a:r>
            <a:r>
              <a:rPr lang="en-US" sz="2800" dirty="0"/>
              <a:t>be discarded</a:t>
            </a:r>
          </a:p>
          <a:p>
            <a:pPr lvl="1" eaLnBrk="1" hangingPunct="1">
              <a:lnSpc>
                <a:spcPct val="90000"/>
              </a:lnSpc>
              <a:spcAft>
                <a:spcPts val="600"/>
              </a:spcAft>
            </a:pPr>
            <a:r>
              <a:rPr lang="en-US" sz="2400" dirty="0" smtClean="0"/>
              <a:t>Otherwise, related key </a:t>
            </a:r>
            <a:r>
              <a:rPr lang="en-US" sz="2400" dirty="0"/>
              <a:t>attack exists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3574FED-E4DC-5B49-8C62-D3463D0D69FB}" type="slidenum">
              <a:rPr lang="en-US" smtClean="0">
                <a:latin typeface="Times New Roman" charset="0"/>
              </a:rPr>
              <a:pPr/>
              <a:t>52</a:t>
            </a:fld>
            <a:endParaRPr lang="en-US" smtClean="0">
              <a:latin typeface="Times New Roman" charset="0"/>
            </a:endParaRPr>
          </a:p>
        </p:txBody>
      </p:sp>
      <p:sp>
        <p:nvSpPr>
          <p:cNvPr id="64515" name="Rectangle 2"/>
          <p:cNvSpPr>
            <a:spLocks noGrp="1" noChangeArrowheads="1"/>
          </p:cNvSpPr>
          <p:nvPr>
            <p:ph type="title"/>
          </p:nvPr>
        </p:nvSpPr>
        <p:spPr/>
        <p:txBody>
          <a:bodyPr/>
          <a:lstStyle/>
          <a:p>
            <a:pPr eaLnBrk="1" hangingPunct="1"/>
            <a:r>
              <a:rPr lang="en-US"/>
              <a:t>Stream Ciphers</a:t>
            </a:r>
          </a:p>
        </p:txBody>
      </p:sp>
      <p:sp>
        <p:nvSpPr>
          <p:cNvPr id="493571" name="Rectangle 3"/>
          <p:cNvSpPr>
            <a:spLocks noGrp="1" noChangeArrowheads="1"/>
          </p:cNvSpPr>
          <p:nvPr>
            <p:ph type="body" idx="1"/>
          </p:nvPr>
        </p:nvSpPr>
        <p:spPr>
          <a:xfrm>
            <a:off x="685800" y="1752600"/>
            <a:ext cx="7772400" cy="4267200"/>
          </a:xfrm>
        </p:spPr>
        <p:txBody>
          <a:bodyPr/>
          <a:lstStyle/>
          <a:p>
            <a:pPr eaLnBrk="1" hangingPunct="1">
              <a:spcAft>
                <a:spcPts val="600"/>
              </a:spcAft>
            </a:pPr>
            <a:r>
              <a:rPr lang="en-US" sz="2800" dirty="0"/>
              <a:t>Stream ciphers were popular in the past</a:t>
            </a:r>
          </a:p>
          <a:p>
            <a:pPr lvl="1" eaLnBrk="1" hangingPunct="1">
              <a:spcAft>
                <a:spcPts val="600"/>
              </a:spcAft>
            </a:pPr>
            <a:r>
              <a:rPr lang="en-US" sz="2400" dirty="0"/>
              <a:t>Efficient in </a:t>
            </a:r>
            <a:r>
              <a:rPr lang="en-US" sz="2400" dirty="0" smtClean="0"/>
              <a:t>hardware (shift register types)</a:t>
            </a:r>
            <a:endParaRPr lang="en-US" sz="2400" dirty="0"/>
          </a:p>
          <a:p>
            <a:pPr lvl="1" eaLnBrk="1" hangingPunct="1">
              <a:spcAft>
                <a:spcPts val="600"/>
              </a:spcAft>
            </a:pPr>
            <a:r>
              <a:rPr lang="en-US" sz="2400" dirty="0"/>
              <a:t>Speed</a:t>
            </a:r>
            <a:r>
              <a:rPr lang="en-US" sz="2400" dirty="0" smtClean="0"/>
              <a:t> was needed </a:t>
            </a:r>
            <a:r>
              <a:rPr lang="en-US" sz="2400" dirty="0"/>
              <a:t>to keep up with voice, etc.</a:t>
            </a:r>
          </a:p>
          <a:p>
            <a:pPr lvl="1" eaLnBrk="1" hangingPunct="1">
              <a:spcAft>
                <a:spcPts val="600"/>
              </a:spcAft>
            </a:pPr>
            <a:r>
              <a:rPr lang="en-US" sz="2400" dirty="0"/>
              <a:t>Today, processors are fast, so software-based crypto is usually more than fast enough</a:t>
            </a:r>
          </a:p>
          <a:p>
            <a:pPr eaLnBrk="1" hangingPunct="1">
              <a:spcAft>
                <a:spcPts val="600"/>
              </a:spcAft>
            </a:pPr>
            <a:r>
              <a:rPr lang="en-US" sz="2800" dirty="0"/>
              <a:t>Future of stream ciphers?</a:t>
            </a:r>
          </a:p>
          <a:p>
            <a:pPr lvl="1" eaLnBrk="1" hangingPunct="1">
              <a:spcAft>
                <a:spcPts val="600"/>
              </a:spcAft>
            </a:pPr>
            <a:r>
              <a:rPr lang="en-US" sz="2400" dirty="0"/>
              <a:t>Shamir declared “the death of stream ciphers”</a:t>
            </a:r>
          </a:p>
          <a:p>
            <a:pPr lvl="1" eaLnBrk="1" hangingPunct="1">
              <a:spcAft>
                <a:spcPts val="600"/>
              </a:spcAft>
            </a:pPr>
            <a:r>
              <a:rPr lang="en-US" sz="2400" dirty="0"/>
              <a:t>May be greatly exaggerated…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 calcmode="lin" valueType="num">
                                      <p:cBhvr additive="base">
                                        <p:cTn id="7" dur="500" fill="hold"/>
                                        <p:tgtEl>
                                          <p:spTgt spid="493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35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3571">
                                            <p:txEl>
                                              <p:pRg st="1" end="1"/>
                                            </p:txEl>
                                          </p:spTgt>
                                        </p:tgtEl>
                                        <p:attrNameLst>
                                          <p:attrName>style.visibility</p:attrName>
                                        </p:attrNameLst>
                                      </p:cBhvr>
                                      <p:to>
                                        <p:strVal val="visible"/>
                                      </p:to>
                                    </p:set>
                                    <p:anim calcmode="lin" valueType="num">
                                      <p:cBhvr additive="base">
                                        <p:cTn id="13" dur="500" fill="hold"/>
                                        <p:tgtEl>
                                          <p:spTgt spid="493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35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3571">
                                            <p:txEl>
                                              <p:pRg st="2" end="2"/>
                                            </p:txEl>
                                          </p:spTgt>
                                        </p:tgtEl>
                                        <p:attrNameLst>
                                          <p:attrName>style.visibility</p:attrName>
                                        </p:attrNameLst>
                                      </p:cBhvr>
                                      <p:to>
                                        <p:strVal val="visible"/>
                                      </p:to>
                                    </p:set>
                                    <p:anim calcmode="lin" valueType="num">
                                      <p:cBhvr additive="base">
                                        <p:cTn id="19" dur="500" fill="hold"/>
                                        <p:tgtEl>
                                          <p:spTgt spid="493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35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3571">
                                            <p:txEl>
                                              <p:pRg st="3" end="3"/>
                                            </p:txEl>
                                          </p:spTgt>
                                        </p:tgtEl>
                                        <p:attrNameLst>
                                          <p:attrName>style.visibility</p:attrName>
                                        </p:attrNameLst>
                                      </p:cBhvr>
                                      <p:to>
                                        <p:strVal val="visible"/>
                                      </p:to>
                                    </p:set>
                                    <p:anim calcmode="lin" valueType="num">
                                      <p:cBhvr additive="base">
                                        <p:cTn id="25" dur="500" fill="hold"/>
                                        <p:tgtEl>
                                          <p:spTgt spid="493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35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3571">
                                            <p:txEl>
                                              <p:pRg st="4" end="4"/>
                                            </p:txEl>
                                          </p:spTgt>
                                        </p:tgtEl>
                                        <p:attrNameLst>
                                          <p:attrName>style.visibility</p:attrName>
                                        </p:attrNameLst>
                                      </p:cBhvr>
                                      <p:to>
                                        <p:strVal val="visible"/>
                                      </p:to>
                                    </p:set>
                                    <p:anim calcmode="lin" valueType="num">
                                      <p:cBhvr additive="base">
                                        <p:cTn id="31" dur="500" fill="hold"/>
                                        <p:tgtEl>
                                          <p:spTgt spid="493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35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3571">
                                            <p:txEl>
                                              <p:pRg st="5" end="5"/>
                                            </p:txEl>
                                          </p:spTgt>
                                        </p:tgtEl>
                                        <p:attrNameLst>
                                          <p:attrName>style.visibility</p:attrName>
                                        </p:attrNameLst>
                                      </p:cBhvr>
                                      <p:to>
                                        <p:strVal val="visible"/>
                                      </p:to>
                                    </p:set>
                                    <p:anim calcmode="lin" valueType="num">
                                      <p:cBhvr additive="base">
                                        <p:cTn id="37" dur="500" fill="hold"/>
                                        <p:tgtEl>
                                          <p:spTgt spid="4935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35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3571">
                                            <p:txEl>
                                              <p:pRg st="6" end="6"/>
                                            </p:txEl>
                                          </p:spTgt>
                                        </p:tgtEl>
                                        <p:attrNameLst>
                                          <p:attrName>style.visibility</p:attrName>
                                        </p:attrNameLst>
                                      </p:cBhvr>
                                      <p:to>
                                        <p:strVal val="visible"/>
                                      </p:to>
                                    </p:set>
                                    <p:anim calcmode="lin" valueType="num">
                                      <p:cBhvr additive="base">
                                        <p:cTn id="43" dur="500" fill="hold"/>
                                        <p:tgtEl>
                                          <p:spTgt spid="4935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35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12C3A19-F781-5142-AE02-73F76C411C29}" type="slidenum">
              <a:rPr lang="en-US" smtClean="0">
                <a:latin typeface="Times New Roman" charset="0"/>
              </a:rPr>
              <a:pPr/>
              <a:t>53</a:t>
            </a:fld>
            <a:endParaRPr lang="en-US" smtClean="0">
              <a:latin typeface="Times New Roman" charset="0"/>
            </a:endParaRPr>
          </a:p>
        </p:txBody>
      </p:sp>
      <p:sp>
        <p:nvSpPr>
          <p:cNvPr id="65539" name="Rectangle 2"/>
          <p:cNvSpPr>
            <a:spLocks noGrp="1" noChangeArrowheads="1"/>
          </p:cNvSpPr>
          <p:nvPr>
            <p:ph type="title"/>
          </p:nvPr>
        </p:nvSpPr>
        <p:spPr>
          <a:xfrm>
            <a:off x="685800" y="1676400"/>
            <a:ext cx="7772400" cy="1143000"/>
          </a:xfrm>
        </p:spPr>
        <p:txBody>
          <a:bodyPr/>
          <a:lstStyle/>
          <a:p>
            <a:pPr eaLnBrk="1" hangingPunct="1"/>
            <a:r>
              <a:rPr lang="en-US"/>
              <a:t>Block Ciphers</a:t>
            </a:r>
          </a:p>
        </p:txBody>
      </p:sp>
      <p:pic>
        <p:nvPicPr>
          <p:cNvPr id="65540" name="Picture 5" descr="toy blocks 4.tif                                               00118CF0Macintosh HD                   BC93A1CC:"/>
          <p:cNvPicPr>
            <a:picLocks noChangeAspect="1" noChangeArrowheads="1"/>
          </p:cNvPicPr>
          <p:nvPr/>
        </p:nvPicPr>
        <p:blipFill>
          <a:blip r:embed="rId2"/>
          <a:srcRect/>
          <a:stretch>
            <a:fillRect/>
          </a:stretch>
        </p:blipFill>
        <p:spPr bwMode="auto">
          <a:xfrm>
            <a:off x="3606800" y="3048000"/>
            <a:ext cx="2184400" cy="22764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FA935B-7A13-3844-88E6-74D4E8486660}" type="slidenum">
              <a:rPr lang="en-US" smtClean="0">
                <a:latin typeface="Times New Roman" charset="0"/>
              </a:rPr>
              <a:pPr/>
              <a:t>54</a:t>
            </a:fld>
            <a:endParaRPr lang="en-US" smtClean="0">
              <a:latin typeface="Times New Roman" charset="0"/>
            </a:endParaRPr>
          </a:p>
        </p:txBody>
      </p:sp>
      <p:sp>
        <p:nvSpPr>
          <p:cNvPr id="66563" name="Rectangle 2"/>
          <p:cNvSpPr>
            <a:spLocks noGrp="1" noChangeArrowheads="1"/>
          </p:cNvSpPr>
          <p:nvPr>
            <p:ph type="title"/>
          </p:nvPr>
        </p:nvSpPr>
        <p:spPr/>
        <p:txBody>
          <a:bodyPr/>
          <a:lstStyle/>
          <a:p>
            <a:pPr eaLnBrk="1" hangingPunct="1"/>
            <a:r>
              <a:rPr lang="en-US"/>
              <a:t>(Iterated) Block Cipher</a:t>
            </a:r>
          </a:p>
        </p:txBody>
      </p:sp>
      <p:sp>
        <p:nvSpPr>
          <p:cNvPr id="66564" name="Rectangle 3"/>
          <p:cNvSpPr>
            <a:spLocks noGrp="1" noChangeArrowheads="1"/>
          </p:cNvSpPr>
          <p:nvPr>
            <p:ph type="body" idx="1"/>
          </p:nvPr>
        </p:nvSpPr>
        <p:spPr/>
        <p:txBody>
          <a:bodyPr/>
          <a:lstStyle/>
          <a:p>
            <a:pPr eaLnBrk="1" hangingPunct="1">
              <a:lnSpc>
                <a:spcPct val="90000"/>
              </a:lnSpc>
              <a:spcAft>
                <a:spcPts val="600"/>
              </a:spcAft>
            </a:pPr>
            <a:r>
              <a:rPr lang="en-US" dirty="0"/>
              <a:t>Plaintext and </a:t>
            </a:r>
            <a:r>
              <a:rPr lang="en-US" dirty="0" err="1"/>
              <a:t>ciphertext</a:t>
            </a:r>
            <a:r>
              <a:rPr lang="en-US" dirty="0"/>
              <a:t> consist of </a:t>
            </a:r>
            <a:r>
              <a:rPr lang="en-US" dirty="0" smtClean="0"/>
              <a:t>fixed-sized </a:t>
            </a:r>
            <a:r>
              <a:rPr lang="en-US" dirty="0"/>
              <a:t>blocks</a:t>
            </a:r>
          </a:p>
          <a:p>
            <a:pPr eaLnBrk="1" hangingPunct="1">
              <a:lnSpc>
                <a:spcPct val="90000"/>
              </a:lnSpc>
              <a:spcAft>
                <a:spcPts val="600"/>
              </a:spcAft>
            </a:pPr>
            <a:r>
              <a:rPr lang="en-US" dirty="0" err="1"/>
              <a:t>Ciphertext</a:t>
            </a:r>
            <a:r>
              <a:rPr lang="en-US" dirty="0"/>
              <a:t> obtained from plaintext by iterating a </a:t>
            </a:r>
            <a:r>
              <a:rPr lang="en-US" b="1" dirty="0">
                <a:solidFill>
                  <a:schemeClr val="accent2"/>
                </a:solidFill>
              </a:rPr>
              <a:t>round function</a:t>
            </a:r>
            <a:endParaRPr lang="en-US" dirty="0"/>
          </a:p>
          <a:p>
            <a:pPr eaLnBrk="1" hangingPunct="1">
              <a:lnSpc>
                <a:spcPct val="90000"/>
              </a:lnSpc>
              <a:spcAft>
                <a:spcPts val="600"/>
              </a:spcAft>
            </a:pPr>
            <a:r>
              <a:rPr lang="en-US" dirty="0"/>
              <a:t>Input to round function consists of </a:t>
            </a:r>
            <a:r>
              <a:rPr lang="en-US" b="1" i="1" dirty="0"/>
              <a:t>key</a:t>
            </a:r>
            <a:r>
              <a:rPr lang="en-US" dirty="0"/>
              <a:t> </a:t>
            </a:r>
            <a:r>
              <a:rPr lang="en-US" dirty="0" smtClean="0"/>
              <a:t>and </a:t>
            </a:r>
            <a:r>
              <a:rPr lang="en-US" b="1" i="1" dirty="0"/>
              <a:t>output</a:t>
            </a:r>
            <a:r>
              <a:rPr lang="en-US" dirty="0"/>
              <a:t> of previous round</a:t>
            </a:r>
          </a:p>
          <a:p>
            <a:pPr eaLnBrk="1" hangingPunct="1">
              <a:lnSpc>
                <a:spcPct val="90000"/>
              </a:lnSpc>
              <a:spcAft>
                <a:spcPts val="600"/>
              </a:spcAft>
            </a:pPr>
            <a:r>
              <a:rPr lang="en-US" dirty="0"/>
              <a:t>Usually implemented in software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77287BF-1CE8-7C44-92DD-FEFAF79751A0}" type="slidenum">
              <a:rPr lang="en-US" smtClean="0">
                <a:latin typeface="Times New Roman" charset="0"/>
              </a:rPr>
              <a:pPr/>
              <a:t>55</a:t>
            </a:fld>
            <a:endParaRPr lang="en-US" smtClean="0">
              <a:latin typeface="Times New Roman" charset="0"/>
            </a:endParaRPr>
          </a:p>
        </p:txBody>
      </p:sp>
      <p:sp>
        <p:nvSpPr>
          <p:cNvPr id="67587" name="Rectangle 2"/>
          <p:cNvSpPr>
            <a:spLocks noGrp="1" noChangeArrowheads="1"/>
          </p:cNvSpPr>
          <p:nvPr>
            <p:ph type="title"/>
          </p:nvPr>
        </p:nvSpPr>
        <p:spPr>
          <a:xfrm>
            <a:off x="685800" y="381000"/>
            <a:ext cx="7772400" cy="1143000"/>
          </a:xfrm>
        </p:spPr>
        <p:txBody>
          <a:bodyPr/>
          <a:lstStyle/>
          <a:p>
            <a:pPr eaLnBrk="1" hangingPunct="1"/>
            <a:r>
              <a:rPr lang="en-US"/>
              <a:t>Feistel Cipher: Encryption</a:t>
            </a:r>
          </a:p>
        </p:txBody>
      </p:sp>
      <p:sp>
        <p:nvSpPr>
          <p:cNvPr id="67588" name="Rectangle 3"/>
          <p:cNvSpPr>
            <a:spLocks noGrp="1" noChangeArrowheads="1"/>
          </p:cNvSpPr>
          <p:nvPr>
            <p:ph type="body" idx="1"/>
          </p:nvPr>
        </p:nvSpPr>
        <p:spPr>
          <a:xfrm>
            <a:off x="685800" y="1600200"/>
            <a:ext cx="8153400" cy="4572000"/>
          </a:xfrm>
        </p:spPr>
        <p:txBody>
          <a:bodyPr/>
          <a:lstStyle/>
          <a:p>
            <a:pPr eaLnBrk="1" hangingPunct="1">
              <a:lnSpc>
                <a:spcPct val="90000"/>
              </a:lnSpc>
              <a:spcAft>
                <a:spcPts val="600"/>
              </a:spcAft>
            </a:pPr>
            <a:r>
              <a:rPr lang="en-US" sz="2800" b="1" dirty="0" err="1">
                <a:solidFill>
                  <a:schemeClr val="accent2"/>
                </a:solidFill>
              </a:rPr>
              <a:t>Feistel</a:t>
            </a:r>
            <a:r>
              <a:rPr lang="en-US" sz="2800" b="1" dirty="0">
                <a:solidFill>
                  <a:schemeClr val="accent2"/>
                </a:solidFill>
              </a:rPr>
              <a:t> cipher</a:t>
            </a:r>
            <a:r>
              <a:rPr lang="en-US" sz="2800" dirty="0"/>
              <a:t> is a type of block </a:t>
            </a:r>
            <a:r>
              <a:rPr lang="en-US" sz="2800" dirty="0" smtClean="0"/>
              <a:t>cipher</a:t>
            </a:r>
          </a:p>
          <a:p>
            <a:pPr lvl="1" eaLnBrk="1" hangingPunct="1">
              <a:lnSpc>
                <a:spcPct val="90000"/>
              </a:lnSpc>
              <a:spcAft>
                <a:spcPts val="600"/>
              </a:spcAft>
            </a:pPr>
            <a:r>
              <a:rPr lang="en-US" sz="2400" b="1" i="1" dirty="0" smtClean="0"/>
              <a:t>Not</a:t>
            </a:r>
            <a:r>
              <a:rPr lang="en-US" sz="2400" dirty="0" smtClean="0"/>
              <a:t> </a:t>
            </a:r>
            <a:r>
              <a:rPr lang="en-US" sz="2400" dirty="0"/>
              <a:t>a specific</a:t>
            </a:r>
            <a:r>
              <a:rPr lang="en-US" sz="2400" dirty="0" smtClean="0"/>
              <a:t> block cipher</a:t>
            </a:r>
            <a:endParaRPr lang="en-US" sz="2400" dirty="0"/>
          </a:p>
          <a:p>
            <a:pPr eaLnBrk="1" hangingPunct="1">
              <a:lnSpc>
                <a:spcPct val="90000"/>
              </a:lnSpc>
              <a:spcAft>
                <a:spcPts val="600"/>
              </a:spcAft>
            </a:pPr>
            <a:r>
              <a:rPr lang="en-US" sz="2800" dirty="0"/>
              <a:t>Split plaintext block into left and right halves: </a:t>
            </a:r>
            <a:r>
              <a:rPr lang="en-US" sz="2800" dirty="0">
                <a:latin typeface="Times-Roman" charset="0"/>
              </a:rPr>
              <a:t>P </a:t>
            </a:r>
            <a:r>
              <a:rPr lang="en-US" sz="2800" dirty="0"/>
              <a:t>= </a:t>
            </a:r>
            <a:r>
              <a:rPr lang="en-US" sz="2800" dirty="0">
                <a:latin typeface="Times-Roman" charset="0"/>
              </a:rPr>
              <a:t>(L</a:t>
            </a:r>
            <a:r>
              <a:rPr lang="en-US" sz="2800" baseline="-25000" dirty="0">
                <a:latin typeface="Times-Roman" charset="0"/>
              </a:rPr>
              <a:t>0</a:t>
            </a:r>
            <a:r>
              <a:rPr lang="en-US" sz="2800" dirty="0" smtClean="0">
                <a:latin typeface="Times-Roman" charset="0"/>
              </a:rPr>
              <a:t>,</a:t>
            </a:r>
            <a:r>
              <a:rPr lang="en-US" sz="2800" baseline="-25000" dirty="0" smtClean="0">
                <a:latin typeface="Times-Roman" charset="0"/>
              </a:rPr>
              <a:t> </a:t>
            </a:r>
            <a:r>
              <a:rPr lang="en-US" sz="2800" dirty="0" smtClean="0">
                <a:latin typeface="Times-Roman" charset="0"/>
              </a:rPr>
              <a:t>R</a:t>
            </a:r>
            <a:r>
              <a:rPr lang="en-US" sz="2800" baseline="-25000" dirty="0" smtClean="0">
                <a:latin typeface="Times-Roman" charset="0"/>
              </a:rPr>
              <a:t>0</a:t>
            </a:r>
            <a:r>
              <a:rPr lang="en-US" sz="2800" dirty="0">
                <a:latin typeface="Times-Roman" charset="0"/>
              </a:rPr>
              <a:t>)</a:t>
            </a:r>
            <a:endParaRPr lang="en-US" sz="2800" dirty="0">
              <a:latin typeface="Courier" charset="0"/>
            </a:endParaRPr>
          </a:p>
          <a:p>
            <a:pPr eaLnBrk="1" hangingPunct="1">
              <a:lnSpc>
                <a:spcPct val="90000"/>
              </a:lnSpc>
              <a:spcAft>
                <a:spcPts val="600"/>
              </a:spcAft>
            </a:pPr>
            <a:r>
              <a:rPr lang="en-US" sz="2800" dirty="0"/>
              <a:t>For each round</a:t>
            </a:r>
            <a:r>
              <a:rPr lang="en-US" sz="2800" dirty="0" smtClean="0"/>
              <a:t> </a:t>
            </a:r>
            <a:r>
              <a:rPr lang="en-US" sz="2800" dirty="0" err="1" smtClean="0">
                <a:latin typeface="Times-Roman" charset="0"/>
              </a:rPr>
              <a:t>i</a:t>
            </a:r>
            <a:r>
              <a:rPr lang="en-US" sz="2800" dirty="0" smtClean="0">
                <a:latin typeface="Times-Roman" charset="0"/>
              </a:rPr>
              <a:t> = 1, 2, .</a:t>
            </a:r>
            <a:r>
              <a:rPr lang="en-US" sz="2800" dirty="0">
                <a:latin typeface="Times-Roman" charset="0"/>
              </a:rPr>
              <a:t>..</a:t>
            </a:r>
            <a:r>
              <a:rPr lang="en-US" sz="2800" dirty="0" smtClean="0">
                <a:latin typeface="Times-Roman" charset="0"/>
              </a:rPr>
              <a:t>, </a:t>
            </a:r>
            <a:r>
              <a:rPr lang="en-US" sz="2800" dirty="0" err="1" smtClean="0">
                <a:latin typeface="Times-Roman" charset="0"/>
              </a:rPr>
              <a:t>n</a:t>
            </a:r>
            <a:r>
              <a:rPr lang="en-US" sz="2800" dirty="0"/>
              <a:t>, compute</a:t>
            </a:r>
          </a:p>
          <a:p>
            <a:pPr eaLnBrk="1" hangingPunct="1">
              <a:lnSpc>
                <a:spcPct val="90000"/>
              </a:lnSpc>
              <a:spcAft>
                <a:spcPts val="0"/>
              </a:spcAft>
              <a:buFont typeface="Wingdings" charset="2"/>
              <a:buNone/>
            </a:pPr>
            <a:r>
              <a:rPr lang="en-US" sz="2800" dirty="0">
                <a:latin typeface="Times-Roman" charset="0"/>
              </a:rPr>
              <a:t>	</a:t>
            </a:r>
            <a:r>
              <a:rPr lang="en-US" sz="2800" dirty="0" smtClean="0">
                <a:latin typeface="Times-Roman" charset="0"/>
              </a:rPr>
              <a:t>L</a:t>
            </a:r>
            <a:r>
              <a:rPr lang="en-US" sz="2800" baseline="-25000" dirty="0" smtClean="0">
                <a:latin typeface="Times-Roman" charset="0"/>
              </a:rPr>
              <a:t>i </a:t>
            </a:r>
            <a:r>
              <a:rPr lang="en-US" sz="2800" dirty="0" smtClean="0">
                <a:latin typeface="Times-Roman" charset="0"/>
              </a:rPr>
              <a:t>= </a:t>
            </a:r>
            <a:r>
              <a:rPr lang="en-US" sz="2800" dirty="0">
                <a:latin typeface="Times-Roman" charset="0"/>
              </a:rPr>
              <a:t>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p>
          <a:p>
            <a:pPr eaLnBrk="1" hangingPunct="1">
              <a:lnSpc>
                <a:spcPct val="90000"/>
              </a:lnSpc>
              <a:spcAft>
                <a:spcPts val="0"/>
              </a:spcAft>
              <a:buFont typeface="Wingdings" charset="2"/>
              <a:buNone/>
            </a:pPr>
            <a:r>
              <a:rPr lang="en-US" sz="2800" dirty="0">
                <a:latin typeface="Times-Roman" charset="0"/>
              </a:rPr>
              <a:t>	</a:t>
            </a:r>
            <a:r>
              <a:rPr lang="en-US" sz="2800" dirty="0" err="1" smtClean="0">
                <a:latin typeface="Times-Roman" charset="0"/>
              </a:rPr>
              <a:t>R</a:t>
            </a:r>
            <a:r>
              <a:rPr lang="en-US" sz="2800" baseline="-25000" dirty="0" err="1" smtClean="0">
                <a:latin typeface="Times-Roman" charset="0"/>
              </a:rPr>
              <a:t>i</a:t>
            </a:r>
            <a:r>
              <a:rPr lang="en-US" sz="2800" baseline="-25000" dirty="0" smtClean="0">
                <a:latin typeface="Times-Roman" charset="0"/>
              </a:rPr>
              <a:t> </a:t>
            </a:r>
            <a:r>
              <a:rPr lang="en-US" sz="2800" dirty="0" smtClean="0">
                <a:latin typeface="Times-Roman" charset="0"/>
              </a:rPr>
              <a:t>= </a:t>
            </a:r>
            <a:r>
              <a:rPr lang="en-US" sz="2800" dirty="0">
                <a:latin typeface="Times-Roman" charset="0"/>
              </a:rPr>
              <a:t>L</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smtClean="0">
                <a:latin typeface="Times-Roman" charset="0"/>
              </a:rPr>
              <a:t>,</a:t>
            </a:r>
            <a:r>
              <a:rPr lang="en-US" sz="2800" baseline="-25000" dirty="0" smtClean="0">
                <a:latin typeface="Times-Roman" charset="0"/>
              </a:rPr>
              <a:t> </a:t>
            </a:r>
            <a:r>
              <a:rPr lang="en-US" sz="2800" dirty="0" err="1" smtClean="0">
                <a:latin typeface="Times-Roman" charset="0"/>
              </a:rPr>
              <a:t>K</a:t>
            </a:r>
            <a:r>
              <a:rPr lang="en-US" sz="2800" baseline="-25000" dirty="0" err="1" smtClean="0">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a:t>
            </a:r>
            <a:r>
              <a:rPr lang="en-US" sz="2800" b="1" dirty="0">
                <a:solidFill>
                  <a:schemeClr val="accent2"/>
                </a:solidFill>
              </a:rPr>
              <a:t>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b="1" dirty="0" err="1">
                <a:solidFill>
                  <a:schemeClr val="accent2"/>
                </a:solidFill>
              </a:rPr>
              <a:t>subkey</a:t>
            </a:r>
            <a:endParaRPr lang="en-US" sz="2800" dirty="0"/>
          </a:p>
          <a:p>
            <a:pPr eaLnBrk="1" hangingPunct="1">
              <a:lnSpc>
                <a:spcPct val="90000"/>
              </a:lnSpc>
              <a:spcAft>
                <a:spcPts val="600"/>
              </a:spcAft>
            </a:pPr>
            <a:r>
              <a:rPr lang="en-US" sz="2800" dirty="0" err="1"/>
              <a:t>Ciphertext</a:t>
            </a:r>
            <a:r>
              <a:rPr lang="en-US" sz="2800" dirty="0"/>
              <a:t>: </a:t>
            </a:r>
            <a:r>
              <a:rPr lang="en-US" sz="2800" dirty="0">
                <a:latin typeface="Times-Roman" charset="0"/>
              </a:rPr>
              <a:t>C</a:t>
            </a:r>
            <a:r>
              <a:rPr lang="en-US" sz="2800" dirty="0" smtClean="0"/>
              <a:t> </a:t>
            </a:r>
            <a:r>
              <a:rPr lang="en-US" sz="2800" dirty="0" smtClean="0">
                <a:latin typeface="Times-Roman" charset="0"/>
              </a:rPr>
              <a:t>=</a:t>
            </a:r>
            <a:r>
              <a:rPr lang="en-US" sz="2800" dirty="0" smtClean="0"/>
              <a:t>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smtClean="0">
                <a:latin typeface="Times-Roman" charset="0"/>
              </a:rPr>
              <a:t>,</a:t>
            </a:r>
            <a:r>
              <a:rPr lang="en-US" sz="2800" baseline="-25000" dirty="0" smtClean="0">
                <a:latin typeface="Times-Roman" charset="0"/>
              </a:rPr>
              <a:t> </a:t>
            </a:r>
            <a:r>
              <a:rPr lang="en-US" sz="2800" dirty="0" err="1" smtClean="0">
                <a:latin typeface="Times-Roman" charset="0"/>
              </a:rPr>
              <a:t>R</a:t>
            </a:r>
            <a:r>
              <a:rPr lang="en-US" sz="2800" baseline="-25000" dirty="0" err="1" smtClean="0">
                <a:latin typeface="Times-Roman" charset="0"/>
              </a:rPr>
              <a:t>n</a:t>
            </a:r>
            <a:r>
              <a:rPr lang="en-US" sz="2800" dirty="0">
                <a:latin typeface="Times-Roman" charset="0"/>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333F0CE-E365-0641-AA23-447C5E4DBB2A}" type="slidenum">
              <a:rPr lang="en-US" smtClean="0">
                <a:latin typeface="Times New Roman" charset="0"/>
              </a:rPr>
              <a:pPr/>
              <a:t>56</a:t>
            </a:fld>
            <a:endParaRPr lang="en-US" smtClean="0">
              <a:latin typeface="Times New Roman" charset="0"/>
            </a:endParaRPr>
          </a:p>
        </p:txBody>
      </p:sp>
      <p:sp>
        <p:nvSpPr>
          <p:cNvPr id="68611" name="Rectangle 2"/>
          <p:cNvSpPr>
            <a:spLocks noGrp="1" noChangeArrowheads="1"/>
          </p:cNvSpPr>
          <p:nvPr>
            <p:ph type="title"/>
          </p:nvPr>
        </p:nvSpPr>
        <p:spPr>
          <a:xfrm>
            <a:off x="685800" y="381000"/>
            <a:ext cx="7772400" cy="1143000"/>
          </a:xfrm>
        </p:spPr>
        <p:txBody>
          <a:bodyPr/>
          <a:lstStyle/>
          <a:p>
            <a:pPr eaLnBrk="1" hangingPunct="1"/>
            <a:r>
              <a:rPr lang="en-US"/>
              <a:t>Feistel Cipher: Decryption</a:t>
            </a:r>
          </a:p>
        </p:txBody>
      </p:sp>
      <p:sp>
        <p:nvSpPr>
          <p:cNvPr id="68612" name="Rectangle 3"/>
          <p:cNvSpPr>
            <a:spLocks noGrp="1" noChangeArrowheads="1"/>
          </p:cNvSpPr>
          <p:nvPr>
            <p:ph type="body" idx="1"/>
          </p:nvPr>
        </p:nvSpPr>
        <p:spPr>
          <a:xfrm>
            <a:off x="685800" y="1676400"/>
            <a:ext cx="7772400" cy="4267200"/>
          </a:xfrm>
        </p:spPr>
        <p:txBody>
          <a:bodyPr/>
          <a:lstStyle/>
          <a:p>
            <a:pPr eaLnBrk="1" hangingPunct="1">
              <a:lnSpc>
                <a:spcPct val="90000"/>
              </a:lnSpc>
              <a:spcAft>
                <a:spcPts val="600"/>
              </a:spcAft>
            </a:pPr>
            <a:r>
              <a:rPr lang="en-US" sz="2800" dirty="0"/>
              <a:t>Start with </a:t>
            </a:r>
            <a:r>
              <a:rPr lang="en-US" sz="2800" dirty="0" err="1"/>
              <a:t>ciphertext</a:t>
            </a:r>
            <a:r>
              <a:rPr lang="en-US" sz="2800" dirty="0"/>
              <a:t> </a:t>
            </a:r>
            <a:r>
              <a:rPr lang="en-US" sz="2800" dirty="0">
                <a:latin typeface="Times-Roman" charset="0"/>
              </a:rPr>
              <a:t>C =</a:t>
            </a:r>
            <a:r>
              <a:rPr lang="en-US" sz="2800" dirty="0"/>
              <a:t>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smtClean="0">
                <a:latin typeface="Times-Roman" charset="0"/>
              </a:rPr>
              <a:t>,</a:t>
            </a:r>
            <a:r>
              <a:rPr lang="en-US" sz="2800" baseline="-25000" dirty="0" smtClean="0">
                <a:latin typeface="Times-Roman" charset="0"/>
              </a:rPr>
              <a:t> </a:t>
            </a:r>
            <a:r>
              <a:rPr lang="en-US" sz="2800" dirty="0" err="1" smtClean="0">
                <a:latin typeface="Times-Roman" charset="0"/>
              </a:rPr>
              <a:t>R</a:t>
            </a:r>
            <a:r>
              <a:rPr lang="en-US" sz="2800" baseline="-25000" dirty="0" err="1" smtClean="0">
                <a:latin typeface="Times-Roman" charset="0"/>
              </a:rPr>
              <a:t>n</a:t>
            </a:r>
            <a:r>
              <a:rPr lang="en-US" sz="2800" dirty="0">
                <a:latin typeface="Times-Roman" charset="0"/>
              </a:rPr>
              <a:t>)</a:t>
            </a:r>
          </a:p>
          <a:p>
            <a:pPr eaLnBrk="1" hangingPunct="1">
              <a:lnSpc>
                <a:spcPct val="90000"/>
              </a:lnSpc>
              <a:spcAft>
                <a:spcPts val="600"/>
              </a:spcAft>
            </a:pPr>
            <a:r>
              <a:rPr lang="en-US" sz="2800" dirty="0"/>
              <a:t>For each round </a:t>
            </a:r>
            <a:r>
              <a:rPr lang="en-US" sz="2800" dirty="0" err="1">
                <a:latin typeface="Times-Roman"/>
                <a:cs typeface="Times-Roman"/>
              </a:rPr>
              <a:t>i</a:t>
            </a:r>
            <a:r>
              <a:rPr lang="en-US" sz="2800" dirty="0">
                <a:latin typeface="Times-Roman"/>
                <a:cs typeface="Times-Roman"/>
              </a:rPr>
              <a:t> </a:t>
            </a:r>
            <a:r>
              <a:rPr lang="en-US" sz="2800" dirty="0">
                <a:latin typeface="Times-Roman" charset="0"/>
              </a:rPr>
              <a:t>= </a:t>
            </a:r>
            <a:r>
              <a:rPr lang="en-US" sz="2800" dirty="0" err="1">
                <a:latin typeface="Times-Roman" charset="0"/>
              </a:rPr>
              <a:t>n</a:t>
            </a:r>
            <a:r>
              <a:rPr lang="en-US" sz="2800" dirty="0" smtClean="0">
                <a:latin typeface="Times-Roman" charset="0"/>
              </a:rPr>
              <a:t>, n</a:t>
            </a:r>
            <a:r>
              <a:rPr lang="en-US" sz="2800" dirty="0">
                <a:latin typeface="Times-Roman" charset="0"/>
                <a:sym typeface="Symbol" charset="2"/>
              </a:rPr>
              <a:t></a:t>
            </a:r>
            <a:r>
              <a:rPr lang="en-US" sz="2800" dirty="0">
                <a:latin typeface="Times-Roman" charset="0"/>
              </a:rPr>
              <a:t>1</a:t>
            </a:r>
            <a:r>
              <a:rPr lang="en-US" sz="2800" dirty="0" smtClean="0">
                <a:latin typeface="Times-Roman" charset="0"/>
              </a:rPr>
              <a:t>, …, 1</a:t>
            </a:r>
            <a:r>
              <a:rPr lang="en-US" sz="2800" dirty="0"/>
              <a:t>, compute</a:t>
            </a:r>
          </a:p>
          <a:p>
            <a:pPr eaLnBrk="1" hangingPunct="1">
              <a:lnSpc>
                <a:spcPct val="90000"/>
              </a:lnSpc>
              <a:spcAft>
                <a:spcPts val="0"/>
              </a:spcAft>
              <a:buFont typeface="Wingdings" charset="2"/>
              <a:buNone/>
            </a:pPr>
            <a:r>
              <a:rPr lang="en-US" sz="2800" dirty="0">
                <a:latin typeface="Times-Roman" charset="0"/>
              </a:rPr>
              <a:t>	R</a:t>
            </a:r>
            <a:r>
              <a:rPr lang="en-US" sz="2800" baseline="-25000" dirty="0">
                <a:latin typeface="Times-Roman" charset="0"/>
              </a:rPr>
              <a:t>i</a:t>
            </a:r>
            <a:r>
              <a:rPr lang="en-US" sz="2800" baseline="-25000" dirty="0">
                <a:latin typeface="Times-Roman" charset="0"/>
                <a:sym typeface="Symbol" charset="2"/>
              </a:rPr>
              <a:t></a:t>
            </a:r>
            <a:r>
              <a:rPr lang="en-US" sz="2800" baseline="-25000" dirty="0" smtClean="0">
                <a:latin typeface="Times-Roman" charset="0"/>
              </a:rPr>
              <a:t>1</a:t>
            </a:r>
            <a:r>
              <a:rPr lang="en-US" sz="2800" baseline="-25000" dirty="0">
                <a:latin typeface="Times-Roman" charset="0"/>
              </a:rPr>
              <a:t> </a:t>
            </a:r>
            <a:r>
              <a:rPr lang="en-US" sz="2800" dirty="0" smtClean="0">
                <a:latin typeface="Times-Roman" charset="0"/>
              </a:rPr>
              <a:t>= </a:t>
            </a:r>
            <a:r>
              <a:rPr lang="en-US" sz="2800" dirty="0">
                <a:latin typeface="Times-Roman" charset="0"/>
              </a:rPr>
              <a:t>L</a:t>
            </a:r>
            <a:r>
              <a:rPr lang="en-US" sz="2800" baseline="-25000" dirty="0">
                <a:latin typeface="Times-Roman" charset="0"/>
              </a:rPr>
              <a:t>i</a:t>
            </a:r>
            <a:endParaRPr lang="en-US" sz="2800" dirty="0">
              <a:latin typeface="Times-Roman" charset="0"/>
            </a:endParaRP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a:t>
            </a:r>
            <a:r>
              <a:rPr lang="en-US" sz="2800" baseline="-25000" dirty="0">
                <a:latin typeface="Times-Roman" charset="0"/>
                <a:sym typeface="Symbol" charset="2"/>
              </a:rPr>
              <a:t></a:t>
            </a:r>
            <a:r>
              <a:rPr lang="en-US" sz="2800" baseline="-25000" dirty="0" smtClean="0">
                <a:latin typeface="Times-Roman" charset="0"/>
              </a:rPr>
              <a:t>1</a:t>
            </a:r>
            <a:r>
              <a:rPr lang="en-US" sz="2800" baseline="-25000" dirty="0">
                <a:latin typeface="Times-Roman" charset="0"/>
              </a:rPr>
              <a:t> </a:t>
            </a:r>
            <a:r>
              <a:rPr lang="en-US" sz="2800" dirty="0" smtClean="0">
                <a:latin typeface="Times-Roman" charset="0"/>
              </a:rPr>
              <a:t>= </a:t>
            </a:r>
            <a:r>
              <a:rPr lang="en-US" sz="2800" dirty="0" err="1">
                <a:latin typeface="Times-Roman" charset="0"/>
              </a:rPr>
              <a:t>R</a:t>
            </a:r>
            <a:r>
              <a:rPr lang="en-US" sz="2800" baseline="-25000" dirty="0" err="1">
                <a:latin typeface="Times-Roman" charset="0"/>
              </a:rPr>
              <a:t>i</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smtClean="0">
                <a:latin typeface="Times-Roman" charset="0"/>
              </a:rPr>
              <a:t>,</a:t>
            </a:r>
            <a:r>
              <a:rPr lang="en-US" sz="2800" baseline="-25000" dirty="0" smtClean="0">
                <a:latin typeface="Times-Roman" charset="0"/>
              </a:rPr>
              <a:t> </a:t>
            </a:r>
            <a:r>
              <a:rPr lang="en-US" sz="2800" dirty="0" err="1" smtClean="0">
                <a:latin typeface="Times-Roman" charset="0"/>
              </a:rPr>
              <a:t>K</a:t>
            </a:r>
            <a:r>
              <a:rPr lang="en-US" sz="2800" baseline="-25000" dirty="0" err="1" smtClean="0">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dirty="0" err="1"/>
              <a:t>subkey</a:t>
            </a:r>
            <a:endParaRPr lang="en-US" sz="2800" dirty="0"/>
          </a:p>
          <a:p>
            <a:pPr eaLnBrk="1" hangingPunct="1">
              <a:lnSpc>
                <a:spcPct val="90000"/>
              </a:lnSpc>
              <a:spcAft>
                <a:spcPts val="600"/>
              </a:spcAft>
            </a:pPr>
            <a:r>
              <a:rPr lang="en-US" sz="2800" dirty="0"/>
              <a:t>Plaintext: </a:t>
            </a:r>
            <a:r>
              <a:rPr lang="en-US" sz="2800" dirty="0">
                <a:latin typeface="Times-Roman" charset="0"/>
              </a:rPr>
              <a:t>P</a:t>
            </a:r>
            <a:r>
              <a:rPr lang="en-US" sz="2800" dirty="0"/>
              <a:t> </a:t>
            </a:r>
            <a:r>
              <a:rPr lang="en-US" sz="2800" dirty="0">
                <a:latin typeface="Times-Roman" charset="0"/>
              </a:rPr>
              <a:t>=</a:t>
            </a:r>
            <a:r>
              <a:rPr lang="en-US" sz="2800" dirty="0"/>
              <a:t> </a:t>
            </a:r>
            <a:r>
              <a:rPr lang="en-US" sz="2800" dirty="0">
                <a:latin typeface="Times-Roman" charset="0"/>
              </a:rPr>
              <a:t>(L</a:t>
            </a:r>
            <a:r>
              <a:rPr lang="en-US" sz="2800" baseline="-25000" dirty="0">
                <a:latin typeface="Times-Roman" charset="0"/>
              </a:rPr>
              <a:t>0</a:t>
            </a:r>
            <a:r>
              <a:rPr lang="en-US" sz="2800" dirty="0" smtClean="0">
                <a:latin typeface="Times-Roman" charset="0"/>
              </a:rPr>
              <a:t>,</a:t>
            </a:r>
            <a:r>
              <a:rPr lang="en-US" sz="2800" baseline="-25000" dirty="0" smtClean="0">
                <a:latin typeface="Times-Roman" charset="0"/>
              </a:rPr>
              <a:t> </a:t>
            </a:r>
            <a:r>
              <a:rPr lang="en-US" sz="2800" dirty="0" smtClean="0">
                <a:latin typeface="Times-Roman" charset="0"/>
              </a:rPr>
              <a:t>R</a:t>
            </a:r>
            <a:r>
              <a:rPr lang="en-US" sz="2800" baseline="-25000" dirty="0" smtClean="0">
                <a:latin typeface="Times-Roman" charset="0"/>
              </a:rPr>
              <a:t>0</a:t>
            </a:r>
            <a:r>
              <a:rPr lang="en-US" sz="2800" dirty="0">
                <a:latin typeface="Times-Roman" charset="0"/>
              </a:rPr>
              <a:t>)</a:t>
            </a:r>
            <a:endParaRPr lang="en-US" sz="2800" dirty="0" smtClean="0">
              <a:latin typeface="Times-Roman" charset="0"/>
            </a:endParaRPr>
          </a:p>
          <a:p>
            <a:pPr eaLnBrk="1" hangingPunct="1">
              <a:lnSpc>
                <a:spcPct val="90000"/>
              </a:lnSpc>
              <a:spcAft>
                <a:spcPts val="600"/>
              </a:spcAft>
            </a:pPr>
            <a:r>
              <a:rPr lang="en-US" sz="2800" dirty="0" smtClean="0"/>
              <a:t>Decryption works </a:t>
            </a:r>
            <a:r>
              <a:rPr lang="en-US" sz="2800" dirty="0"/>
              <a:t>for any function </a:t>
            </a:r>
            <a:r>
              <a:rPr lang="en-US" sz="2800" dirty="0">
                <a:latin typeface="Times-Roman" charset="0"/>
              </a:rPr>
              <a:t>F</a:t>
            </a:r>
          </a:p>
          <a:p>
            <a:pPr lvl="1" eaLnBrk="1" hangingPunct="1">
              <a:lnSpc>
                <a:spcPct val="90000"/>
              </a:lnSpc>
              <a:spcAft>
                <a:spcPts val="600"/>
              </a:spcAft>
            </a:pPr>
            <a:r>
              <a:rPr lang="en-US" sz="2400" dirty="0"/>
              <a:t>But only </a:t>
            </a:r>
            <a:r>
              <a:rPr lang="en-US" sz="2400" b="1" i="1" dirty="0"/>
              <a:t>secure</a:t>
            </a:r>
            <a:r>
              <a:rPr lang="en-US" sz="2400" dirty="0"/>
              <a:t> for certain functions </a:t>
            </a:r>
            <a:r>
              <a:rPr lang="en-US" sz="2400" dirty="0">
                <a:latin typeface="Times-Roman" charset="0"/>
              </a:rPr>
              <a:t>F</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0CD7F9C-E4EE-5946-BC3B-B1B1844FC4B1}" type="slidenum">
              <a:rPr lang="en-US" smtClean="0">
                <a:latin typeface="Times New Roman" charset="0"/>
              </a:rPr>
              <a:pPr/>
              <a:t>57</a:t>
            </a:fld>
            <a:endParaRPr lang="en-US" smtClean="0">
              <a:latin typeface="Times New Roman" charset="0"/>
            </a:endParaRPr>
          </a:p>
        </p:txBody>
      </p:sp>
      <p:sp>
        <p:nvSpPr>
          <p:cNvPr id="69635" name="Rectangle 2"/>
          <p:cNvSpPr>
            <a:spLocks noGrp="1" noChangeArrowheads="1"/>
          </p:cNvSpPr>
          <p:nvPr>
            <p:ph type="title"/>
          </p:nvPr>
        </p:nvSpPr>
        <p:spPr/>
        <p:txBody>
          <a:bodyPr/>
          <a:lstStyle/>
          <a:p>
            <a:pPr eaLnBrk="1" hangingPunct="1"/>
            <a:r>
              <a:rPr lang="en-US"/>
              <a:t>Data Encryption Standard</a:t>
            </a:r>
          </a:p>
        </p:txBody>
      </p:sp>
      <p:sp>
        <p:nvSpPr>
          <p:cNvPr id="69636"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b="1" dirty="0">
                <a:solidFill>
                  <a:schemeClr val="hlink"/>
                </a:solidFill>
              </a:rPr>
              <a:t>DES</a:t>
            </a:r>
            <a:r>
              <a:rPr lang="en-US" sz="2800" dirty="0"/>
              <a:t> developed in 1970’s</a:t>
            </a:r>
          </a:p>
          <a:p>
            <a:pPr eaLnBrk="1" hangingPunct="1">
              <a:lnSpc>
                <a:spcPct val="90000"/>
              </a:lnSpc>
              <a:spcAft>
                <a:spcPts val="600"/>
              </a:spcAft>
            </a:pPr>
            <a:r>
              <a:rPr lang="en-US" sz="2800" dirty="0"/>
              <a:t>Based on </a:t>
            </a:r>
            <a:r>
              <a:rPr lang="en-US" sz="2800" dirty="0" smtClean="0"/>
              <a:t>IBM’s </a:t>
            </a:r>
            <a:r>
              <a:rPr lang="en-US" sz="2800" dirty="0"/>
              <a:t>Lucifer cipher</a:t>
            </a:r>
            <a:endParaRPr lang="en-US" sz="2800" dirty="0" smtClean="0"/>
          </a:p>
          <a:p>
            <a:pPr eaLnBrk="1" hangingPunct="1">
              <a:lnSpc>
                <a:spcPct val="90000"/>
              </a:lnSpc>
              <a:spcAft>
                <a:spcPts val="600"/>
              </a:spcAft>
            </a:pPr>
            <a:r>
              <a:rPr lang="en-US" sz="2800" dirty="0" smtClean="0"/>
              <a:t>DES was U.S</a:t>
            </a:r>
            <a:r>
              <a:rPr lang="en-US" sz="2800" dirty="0"/>
              <a:t>. government standard</a:t>
            </a:r>
          </a:p>
          <a:p>
            <a:pPr eaLnBrk="1" hangingPunct="1">
              <a:lnSpc>
                <a:spcPct val="90000"/>
              </a:lnSpc>
              <a:spcAft>
                <a:spcPts val="600"/>
              </a:spcAft>
            </a:pPr>
            <a:r>
              <a:rPr lang="en-US" sz="2800" dirty="0" smtClean="0"/>
              <a:t>Development of DES </a:t>
            </a:r>
            <a:r>
              <a:rPr lang="en-US" sz="2800" dirty="0"/>
              <a:t>was controversial</a:t>
            </a:r>
          </a:p>
          <a:p>
            <a:pPr lvl="1" eaLnBrk="1" hangingPunct="1">
              <a:lnSpc>
                <a:spcPct val="90000"/>
              </a:lnSpc>
              <a:spcAft>
                <a:spcPts val="600"/>
              </a:spcAft>
            </a:pPr>
            <a:r>
              <a:rPr lang="en-US" sz="2400" dirty="0"/>
              <a:t>NSA secretly </a:t>
            </a:r>
            <a:r>
              <a:rPr lang="en-US" sz="2400" dirty="0" smtClean="0"/>
              <a:t>involved </a:t>
            </a:r>
          </a:p>
          <a:p>
            <a:pPr lvl="1" eaLnBrk="1" hangingPunct="1">
              <a:lnSpc>
                <a:spcPct val="90000"/>
              </a:lnSpc>
              <a:spcAft>
                <a:spcPts val="600"/>
              </a:spcAft>
            </a:pPr>
            <a:r>
              <a:rPr lang="en-US" sz="2400" dirty="0"/>
              <a:t>Design process was secret</a:t>
            </a:r>
          </a:p>
          <a:p>
            <a:pPr lvl="1" eaLnBrk="1" hangingPunct="1">
              <a:lnSpc>
                <a:spcPct val="90000"/>
              </a:lnSpc>
              <a:spcAft>
                <a:spcPts val="600"/>
              </a:spcAft>
            </a:pPr>
            <a:r>
              <a:rPr lang="en-US" sz="2400" dirty="0"/>
              <a:t>Key length </a:t>
            </a:r>
            <a:r>
              <a:rPr lang="en-US" sz="2400" dirty="0" smtClean="0"/>
              <a:t>reduced from 128 to 56 bits</a:t>
            </a:r>
          </a:p>
          <a:p>
            <a:pPr lvl="1" eaLnBrk="1" hangingPunct="1">
              <a:lnSpc>
                <a:spcPct val="90000"/>
              </a:lnSpc>
              <a:spcAft>
                <a:spcPts val="600"/>
              </a:spcAft>
            </a:pPr>
            <a:r>
              <a:rPr lang="en-US" sz="2400" dirty="0"/>
              <a:t>Subtle changes to Lucifer algorithm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28197E3-BED4-4044-97CB-89EEAEC1892A}" type="slidenum">
              <a:rPr lang="en-US" smtClean="0">
                <a:latin typeface="Times New Roman" charset="0"/>
              </a:rPr>
              <a:pPr/>
              <a:t>58</a:t>
            </a:fld>
            <a:endParaRPr lang="en-US" smtClean="0">
              <a:latin typeface="Times New Roman" charset="0"/>
            </a:endParaRPr>
          </a:p>
        </p:txBody>
      </p:sp>
      <p:sp>
        <p:nvSpPr>
          <p:cNvPr id="70659" name="Rectangle 2"/>
          <p:cNvSpPr>
            <a:spLocks noGrp="1" noChangeArrowheads="1"/>
          </p:cNvSpPr>
          <p:nvPr>
            <p:ph type="title"/>
          </p:nvPr>
        </p:nvSpPr>
        <p:spPr>
          <a:xfrm>
            <a:off x="685800" y="457200"/>
            <a:ext cx="7772400" cy="1143000"/>
          </a:xfrm>
        </p:spPr>
        <p:txBody>
          <a:bodyPr/>
          <a:lstStyle/>
          <a:p>
            <a:pPr eaLnBrk="1" hangingPunct="1"/>
            <a:r>
              <a:rPr lang="en-US"/>
              <a:t>DES Numerology</a:t>
            </a:r>
          </a:p>
        </p:txBody>
      </p:sp>
      <p:sp>
        <p:nvSpPr>
          <p:cNvPr id="70660" name="Rectangle 3"/>
          <p:cNvSpPr>
            <a:spLocks noGrp="1" noChangeArrowheads="1"/>
          </p:cNvSpPr>
          <p:nvPr>
            <p:ph type="body" idx="1"/>
          </p:nvPr>
        </p:nvSpPr>
        <p:spPr>
          <a:xfrm>
            <a:off x="685800" y="1600200"/>
            <a:ext cx="7772400" cy="4191000"/>
          </a:xfrm>
        </p:spPr>
        <p:txBody>
          <a:bodyPr/>
          <a:lstStyle/>
          <a:p>
            <a:pPr eaLnBrk="1" hangingPunct="1">
              <a:lnSpc>
                <a:spcPct val="95000"/>
              </a:lnSpc>
              <a:spcAft>
                <a:spcPts val="600"/>
              </a:spcAft>
            </a:pPr>
            <a:r>
              <a:rPr lang="en-US" sz="2800" dirty="0"/>
              <a:t>DES is a </a:t>
            </a:r>
            <a:r>
              <a:rPr lang="en-US" sz="2800" dirty="0" err="1"/>
              <a:t>Feistel</a:t>
            </a:r>
            <a:r>
              <a:rPr lang="en-US" sz="2800" dirty="0"/>
              <a:t> </a:t>
            </a:r>
            <a:r>
              <a:rPr lang="en-US" sz="2800" dirty="0" smtClean="0"/>
              <a:t>cipher with…</a:t>
            </a:r>
          </a:p>
          <a:p>
            <a:pPr lvl="1" eaLnBrk="1" hangingPunct="1">
              <a:lnSpc>
                <a:spcPct val="95000"/>
              </a:lnSpc>
              <a:spcAft>
                <a:spcPts val="600"/>
              </a:spcAft>
            </a:pPr>
            <a:r>
              <a:rPr lang="en-US" sz="2400" dirty="0"/>
              <a:t>64 bit block length</a:t>
            </a:r>
          </a:p>
          <a:p>
            <a:pPr lvl="1" eaLnBrk="1" hangingPunct="1">
              <a:lnSpc>
                <a:spcPct val="95000"/>
              </a:lnSpc>
              <a:spcAft>
                <a:spcPts val="600"/>
              </a:spcAft>
            </a:pPr>
            <a:r>
              <a:rPr lang="en-US" sz="2400" dirty="0"/>
              <a:t>56 bit key length</a:t>
            </a:r>
          </a:p>
          <a:p>
            <a:pPr lvl="1" eaLnBrk="1" hangingPunct="1">
              <a:lnSpc>
                <a:spcPct val="95000"/>
              </a:lnSpc>
              <a:spcAft>
                <a:spcPts val="600"/>
              </a:spcAft>
            </a:pPr>
            <a:r>
              <a:rPr lang="en-US" sz="2400" dirty="0"/>
              <a:t>16 rounds</a:t>
            </a:r>
          </a:p>
          <a:p>
            <a:pPr lvl="1" eaLnBrk="1" hangingPunct="1">
              <a:lnSpc>
                <a:spcPct val="95000"/>
              </a:lnSpc>
              <a:spcAft>
                <a:spcPts val="600"/>
              </a:spcAft>
            </a:pPr>
            <a:r>
              <a:rPr lang="en-US" sz="2400" dirty="0"/>
              <a:t>48 bits of key used each round (</a:t>
            </a:r>
            <a:r>
              <a:rPr lang="en-US" sz="2400" dirty="0" err="1"/>
              <a:t>subkey</a:t>
            </a:r>
            <a:r>
              <a:rPr lang="en-US" sz="2400" dirty="0"/>
              <a:t>)</a:t>
            </a:r>
            <a:endParaRPr lang="en-US" sz="2400" dirty="0" smtClean="0"/>
          </a:p>
          <a:p>
            <a:pPr eaLnBrk="1" hangingPunct="1">
              <a:lnSpc>
                <a:spcPct val="95000"/>
              </a:lnSpc>
              <a:spcAft>
                <a:spcPts val="600"/>
              </a:spcAft>
            </a:pPr>
            <a:r>
              <a:rPr lang="en-US" sz="2800" dirty="0" smtClean="0"/>
              <a:t>Round function is </a:t>
            </a:r>
            <a:r>
              <a:rPr lang="en-US" sz="2800" dirty="0"/>
              <a:t>simple (for</a:t>
            </a:r>
            <a:r>
              <a:rPr lang="en-US" sz="2800" dirty="0" smtClean="0"/>
              <a:t> block </a:t>
            </a:r>
            <a:r>
              <a:rPr lang="en-US" sz="2800" dirty="0"/>
              <a:t>cipher)</a:t>
            </a:r>
          </a:p>
          <a:p>
            <a:pPr eaLnBrk="1" hangingPunct="1">
              <a:lnSpc>
                <a:spcPct val="95000"/>
              </a:lnSpc>
              <a:spcAft>
                <a:spcPts val="600"/>
              </a:spcAft>
            </a:pPr>
            <a:r>
              <a:rPr lang="en-US" sz="2800" dirty="0"/>
              <a:t>Security depends</a:t>
            </a:r>
            <a:r>
              <a:rPr lang="en-US" sz="2800" dirty="0" smtClean="0"/>
              <a:t> heavily </a:t>
            </a:r>
            <a:r>
              <a:rPr lang="en-US" sz="2800" dirty="0"/>
              <a:t>on “S-boxes”</a:t>
            </a:r>
          </a:p>
          <a:p>
            <a:pPr lvl="1" eaLnBrk="1" hangingPunct="1">
              <a:lnSpc>
                <a:spcPct val="95000"/>
              </a:lnSpc>
              <a:spcAft>
                <a:spcPts val="600"/>
              </a:spcAft>
            </a:pPr>
            <a:r>
              <a:rPr lang="en-US" sz="2400" dirty="0"/>
              <a:t>Each S-</a:t>
            </a:r>
            <a:r>
              <a:rPr lang="en-US" sz="2400" dirty="0" smtClean="0"/>
              <a:t>box </a:t>
            </a:r>
            <a:r>
              <a:rPr lang="en-US" sz="2400" dirty="0"/>
              <a:t>maps 6 bits to 4 bits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96CF003-8A65-2A4A-B06F-7C155D4D74C2}" type="slidenum">
              <a:rPr lang="en-US" smtClean="0">
                <a:latin typeface="Times New Roman" charset="0"/>
              </a:rPr>
              <a:pPr/>
              <a:t>59</a:t>
            </a:fld>
            <a:endParaRPr lang="en-US" smtClean="0">
              <a:latin typeface="Times New Roman" charset="0"/>
            </a:endParaRPr>
          </a:p>
        </p:txBody>
      </p:sp>
      <p:sp>
        <p:nvSpPr>
          <p:cNvPr id="71683" name="Rectangle 2"/>
          <p:cNvSpPr>
            <a:spLocks noChangeArrowheads="1"/>
          </p:cNvSpPr>
          <p:nvPr/>
        </p:nvSpPr>
        <p:spPr bwMode="auto">
          <a:xfrm>
            <a:off x="2635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4" name="Rectangle 3"/>
          <p:cNvSpPr>
            <a:spLocks noChangeArrowheads="1"/>
          </p:cNvSpPr>
          <p:nvPr/>
        </p:nvSpPr>
        <p:spPr bwMode="auto">
          <a:xfrm>
            <a:off x="339725" y="152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685" name="Rectangle 4"/>
          <p:cNvSpPr>
            <a:spLocks noChangeArrowheads="1"/>
          </p:cNvSpPr>
          <p:nvPr/>
        </p:nvSpPr>
        <p:spPr bwMode="auto">
          <a:xfrm>
            <a:off x="1804988" y="152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686" name="Rectangle 5"/>
          <p:cNvSpPr>
            <a:spLocks noChangeArrowheads="1"/>
          </p:cNvSpPr>
          <p:nvPr/>
        </p:nvSpPr>
        <p:spPr bwMode="auto">
          <a:xfrm>
            <a:off x="1752600"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7" name="Line 6"/>
          <p:cNvSpPr>
            <a:spLocks noChangeShapeType="1"/>
          </p:cNvSpPr>
          <p:nvPr/>
        </p:nvSpPr>
        <p:spPr bwMode="auto">
          <a:xfrm>
            <a:off x="1981200" y="609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688" name="Rectangle 7"/>
          <p:cNvSpPr>
            <a:spLocks noChangeArrowheads="1"/>
          </p:cNvSpPr>
          <p:nvPr/>
        </p:nvSpPr>
        <p:spPr bwMode="auto">
          <a:xfrm>
            <a:off x="1420813" y="1322388"/>
            <a:ext cx="1017587"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expand</a:t>
            </a:r>
            <a:endParaRPr lang="en-US"/>
          </a:p>
        </p:txBody>
      </p:sp>
      <p:sp>
        <p:nvSpPr>
          <p:cNvPr id="71689" name="Rectangle 8"/>
          <p:cNvSpPr>
            <a:spLocks noChangeArrowheads="1"/>
          </p:cNvSpPr>
          <p:nvPr/>
        </p:nvSpPr>
        <p:spPr bwMode="auto">
          <a:xfrm>
            <a:off x="56737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0" name="Rectangle 9"/>
          <p:cNvSpPr>
            <a:spLocks noChangeArrowheads="1"/>
          </p:cNvSpPr>
          <p:nvPr/>
        </p:nvSpPr>
        <p:spPr bwMode="auto">
          <a:xfrm>
            <a:off x="588645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p>
        </p:txBody>
      </p:sp>
      <p:sp>
        <p:nvSpPr>
          <p:cNvPr id="71691" name="Rectangle 10"/>
          <p:cNvSpPr>
            <a:spLocks noChangeArrowheads="1"/>
          </p:cNvSpPr>
          <p:nvPr/>
        </p:nvSpPr>
        <p:spPr bwMode="auto">
          <a:xfrm>
            <a:off x="38449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2" name="Rectangle 11"/>
          <p:cNvSpPr>
            <a:spLocks noChangeArrowheads="1"/>
          </p:cNvSpPr>
          <p:nvPr/>
        </p:nvSpPr>
        <p:spPr bwMode="auto">
          <a:xfrm>
            <a:off x="403860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endParaRPr lang="en-US">
              <a:latin typeface="Times-Roman" charset="0"/>
            </a:endParaRPr>
          </a:p>
        </p:txBody>
      </p:sp>
      <p:sp>
        <p:nvSpPr>
          <p:cNvPr id="71693" name="Rectangle 12"/>
          <p:cNvSpPr>
            <a:spLocks noChangeArrowheads="1"/>
          </p:cNvSpPr>
          <p:nvPr/>
        </p:nvSpPr>
        <p:spPr bwMode="auto">
          <a:xfrm>
            <a:off x="4979988" y="76200"/>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4" name="Rectangle 13"/>
          <p:cNvSpPr>
            <a:spLocks noChangeArrowheads="1"/>
          </p:cNvSpPr>
          <p:nvPr/>
        </p:nvSpPr>
        <p:spPr bwMode="auto">
          <a:xfrm>
            <a:off x="4191000" y="762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5" name="Rectangle 14"/>
          <p:cNvSpPr>
            <a:spLocks noChangeArrowheads="1"/>
          </p:cNvSpPr>
          <p:nvPr/>
        </p:nvSpPr>
        <p:spPr bwMode="auto">
          <a:xfrm>
            <a:off x="4999038" y="57515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6" name="Rectangle 15"/>
          <p:cNvSpPr>
            <a:spLocks noChangeArrowheads="1"/>
          </p:cNvSpPr>
          <p:nvPr/>
        </p:nvSpPr>
        <p:spPr bwMode="auto">
          <a:xfrm>
            <a:off x="4191000" y="57150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7" name="Rectangle 16"/>
          <p:cNvSpPr>
            <a:spLocks noChangeArrowheads="1"/>
          </p:cNvSpPr>
          <p:nvPr/>
        </p:nvSpPr>
        <p:spPr bwMode="auto">
          <a:xfrm>
            <a:off x="1482725" y="4267200"/>
            <a:ext cx="1031875"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8" name="Rectangle 17"/>
          <p:cNvSpPr>
            <a:spLocks noChangeArrowheads="1"/>
          </p:cNvSpPr>
          <p:nvPr/>
        </p:nvSpPr>
        <p:spPr bwMode="auto">
          <a:xfrm>
            <a:off x="1492250" y="3214688"/>
            <a:ext cx="1022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S-boxes</a:t>
            </a:r>
            <a:endParaRPr lang="en-US"/>
          </a:p>
        </p:txBody>
      </p:sp>
      <p:sp>
        <p:nvSpPr>
          <p:cNvPr id="71699" name="Rectangle 18"/>
          <p:cNvSpPr>
            <a:spLocks noChangeArrowheads="1"/>
          </p:cNvSpPr>
          <p:nvPr/>
        </p:nvSpPr>
        <p:spPr bwMode="auto">
          <a:xfrm>
            <a:off x="4724400" y="2465388"/>
            <a:ext cx="1285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compress</a:t>
            </a:r>
          </a:p>
        </p:txBody>
      </p:sp>
      <p:sp>
        <p:nvSpPr>
          <p:cNvPr id="71700" name="Line 19"/>
          <p:cNvSpPr>
            <a:spLocks noChangeShapeType="1"/>
          </p:cNvSpPr>
          <p:nvPr/>
        </p:nvSpPr>
        <p:spPr bwMode="auto">
          <a:xfrm>
            <a:off x="48355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1" name="Line 20"/>
          <p:cNvSpPr>
            <a:spLocks noChangeShapeType="1"/>
          </p:cNvSpPr>
          <p:nvPr/>
        </p:nvSpPr>
        <p:spPr bwMode="auto">
          <a:xfrm>
            <a:off x="59023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2" name="Line 21"/>
          <p:cNvSpPr>
            <a:spLocks noChangeShapeType="1"/>
          </p:cNvSpPr>
          <p:nvPr/>
        </p:nvSpPr>
        <p:spPr bwMode="auto">
          <a:xfrm>
            <a:off x="48355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3" name="Line 22"/>
          <p:cNvSpPr>
            <a:spLocks noChangeShapeType="1"/>
          </p:cNvSpPr>
          <p:nvPr/>
        </p:nvSpPr>
        <p:spPr bwMode="auto">
          <a:xfrm>
            <a:off x="59023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4" name="Line 23"/>
          <p:cNvSpPr>
            <a:spLocks noChangeShapeType="1"/>
          </p:cNvSpPr>
          <p:nvPr/>
        </p:nvSpPr>
        <p:spPr bwMode="auto">
          <a:xfrm flipH="1">
            <a:off x="2103438" y="2514600"/>
            <a:ext cx="2468562"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5" name="Line 24"/>
          <p:cNvSpPr>
            <a:spLocks noChangeShapeType="1"/>
          </p:cNvSpPr>
          <p:nvPr/>
        </p:nvSpPr>
        <p:spPr bwMode="auto">
          <a:xfrm>
            <a:off x="1981200" y="1752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6" name="Line 25"/>
          <p:cNvSpPr>
            <a:spLocks noChangeShapeType="1"/>
          </p:cNvSpPr>
          <p:nvPr/>
        </p:nvSpPr>
        <p:spPr bwMode="auto">
          <a:xfrm flipH="1">
            <a:off x="1981200" y="54102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7" name="Rectangle 26"/>
          <p:cNvSpPr>
            <a:spLocks noChangeArrowheads="1"/>
          </p:cNvSpPr>
          <p:nvPr/>
        </p:nvSpPr>
        <p:spPr bwMode="auto">
          <a:xfrm>
            <a:off x="263525"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08" name="Rectangle 27"/>
          <p:cNvSpPr>
            <a:spLocks noChangeArrowheads="1"/>
          </p:cNvSpPr>
          <p:nvPr/>
        </p:nvSpPr>
        <p:spPr bwMode="auto">
          <a:xfrm>
            <a:off x="339725" y="5867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709" name="Rectangle 28"/>
          <p:cNvSpPr>
            <a:spLocks noChangeArrowheads="1"/>
          </p:cNvSpPr>
          <p:nvPr/>
        </p:nvSpPr>
        <p:spPr bwMode="auto">
          <a:xfrm>
            <a:off x="1804988" y="5867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710" name="Rectangle 29"/>
          <p:cNvSpPr>
            <a:spLocks noChangeArrowheads="1"/>
          </p:cNvSpPr>
          <p:nvPr/>
        </p:nvSpPr>
        <p:spPr bwMode="auto">
          <a:xfrm>
            <a:off x="1752600"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11" name="Line 30"/>
          <p:cNvSpPr>
            <a:spLocks noChangeShapeType="1"/>
          </p:cNvSpPr>
          <p:nvPr/>
        </p:nvSpPr>
        <p:spPr bwMode="auto">
          <a:xfrm>
            <a:off x="492125" y="609600"/>
            <a:ext cx="727075" cy="464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2" name="Line 31"/>
          <p:cNvSpPr>
            <a:spLocks noChangeShapeType="1"/>
          </p:cNvSpPr>
          <p:nvPr/>
        </p:nvSpPr>
        <p:spPr bwMode="auto">
          <a:xfrm>
            <a:off x="1219200" y="5257800"/>
            <a:ext cx="6508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3" name="Line 32"/>
          <p:cNvSpPr>
            <a:spLocks noChangeShapeType="1"/>
          </p:cNvSpPr>
          <p:nvPr/>
        </p:nvSpPr>
        <p:spPr bwMode="auto">
          <a:xfrm flipH="1">
            <a:off x="1143000" y="838200"/>
            <a:ext cx="838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4" name="Line 33"/>
          <p:cNvSpPr>
            <a:spLocks noChangeShapeType="1"/>
          </p:cNvSpPr>
          <p:nvPr/>
        </p:nvSpPr>
        <p:spPr bwMode="auto">
          <a:xfrm flipH="1">
            <a:off x="492125" y="838200"/>
            <a:ext cx="650875" cy="502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5" name="Line 34"/>
          <p:cNvSpPr>
            <a:spLocks noChangeShapeType="1"/>
          </p:cNvSpPr>
          <p:nvPr/>
        </p:nvSpPr>
        <p:spPr bwMode="auto">
          <a:xfrm>
            <a:off x="43783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6" name="Line 35"/>
          <p:cNvSpPr>
            <a:spLocks noChangeShapeType="1"/>
          </p:cNvSpPr>
          <p:nvPr/>
        </p:nvSpPr>
        <p:spPr bwMode="auto">
          <a:xfrm>
            <a:off x="63595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7" name="Rectangle 36"/>
          <p:cNvSpPr>
            <a:spLocks noChangeArrowheads="1"/>
          </p:cNvSpPr>
          <p:nvPr/>
        </p:nvSpPr>
        <p:spPr bwMode="auto">
          <a:xfrm>
            <a:off x="64008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8" name="Rectangle 37"/>
          <p:cNvSpPr>
            <a:spLocks noChangeArrowheads="1"/>
          </p:cNvSpPr>
          <p:nvPr/>
        </p:nvSpPr>
        <p:spPr bwMode="auto">
          <a:xfrm>
            <a:off x="38862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9" name="Rectangle 38"/>
          <p:cNvSpPr>
            <a:spLocks noChangeArrowheads="1"/>
          </p:cNvSpPr>
          <p:nvPr/>
        </p:nvSpPr>
        <p:spPr bwMode="auto">
          <a:xfrm>
            <a:off x="59436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0" name="Rectangle 39"/>
          <p:cNvSpPr>
            <a:spLocks noChangeArrowheads="1"/>
          </p:cNvSpPr>
          <p:nvPr/>
        </p:nvSpPr>
        <p:spPr bwMode="auto">
          <a:xfrm>
            <a:off x="43434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1" name="Rectangle 40"/>
          <p:cNvSpPr>
            <a:spLocks noChangeArrowheads="1"/>
          </p:cNvSpPr>
          <p:nvPr/>
        </p:nvSpPr>
        <p:spPr bwMode="auto">
          <a:xfrm>
            <a:off x="5410200" y="1839913"/>
            <a:ext cx="493713" cy="446087"/>
          </a:xfrm>
          <a:prstGeom prst="rect">
            <a:avLst/>
          </a:prstGeom>
          <a:noFill/>
          <a:ln w="9525">
            <a:noFill/>
            <a:miter lim="800000"/>
            <a:headEnd/>
            <a:tailEnd/>
          </a:ln>
        </p:spPr>
        <p:txBody>
          <a:bodyPr wrap="none">
            <a:prstTxWarp prst="textNoShape">
              <a:avLst/>
            </a:prstTxWarp>
            <a:spAutoFit/>
          </a:bodyPr>
          <a:lstStyle/>
          <a:p>
            <a:r>
              <a:rPr lang="en-US" sz="2000" dirty="0"/>
              <a:t>28</a:t>
            </a:r>
          </a:p>
        </p:txBody>
      </p:sp>
      <p:sp>
        <p:nvSpPr>
          <p:cNvPr id="71722" name="Rectangle 41"/>
          <p:cNvSpPr>
            <a:spLocks noChangeArrowheads="1"/>
          </p:cNvSpPr>
          <p:nvPr/>
        </p:nvSpPr>
        <p:spPr bwMode="auto">
          <a:xfrm>
            <a:off x="4835525" y="1839913"/>
            <a:ext cx="493713" cy="446087"/>
          </a:xfrm>
          <a:prstGeom prst="rect">
            <a:avLst/>
          </a:prstGeom>
          <a:noFill/>
          <a:ln w="9525">
            <a:noFill/>
            <a:miter lim="800000"/>
            <a:headEnd/>
            <a:tailEnd/>
          </a:ln>
        </p:spPr>
        <p:txBody>
          <a:bodyPr wrap="none">
            <a:prstTxWarp prst="textNoShape">
              <a:avLst/>
            </a:prstTxWarp>
            <a:spAutoFit/>
          </a:bodyPr>
          <a:lstStyle/>
          <a:p>
            <a:r>
              <a:rPr lang="en-US" sz="2000" dirty="0"/>
              <a:t>28</a:t>
            </a:r>
          </a:p>
        </p:txBody>
      </p:sp>
      <p:sp>
        <p:nvSpPr>
          <p:cNvPr id="71723" name="Rectangle 42"/>
          <p:cNvSpPr>
            <a:spLocks noChangeArrowheads="1"/>
          </p:cNvSpPr>
          <p:nvPr/>
        </p:nvSpPr>
        <p:spPr bwMode="auto">
          <a:xfrm>
            <a:off x="3087688" y="2514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4" name="Rectangle 43"/>
          <p:cNvSpPr>
            <a:spLocks noChangeArrowheads="1"/>
          </p:cNvSpPr>
          <p:nvPr/>
        </p:nvSpPr>
        <p:spPr bwMode="auto">
          <a:xfrm>
            <a:off x="2016125" y="60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5" name="Rectangle 44"/>
          <p:cNvSpPr>
            <a:spLocks noChangeArrowheads="1"/>
          </p:cNvSpPr>
          <p:nvPr/>
        </p:nvSpPr>
        <p:spPr bwMode="auto">
          <a:xfrm>
            <a:off x="2020888" y="1752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6" name="Rectangle 45"/>
          <p:cNvSpPr>
            <a:spLocks noChangeArrowheads="1"/>
          </p:cNvSpPr>
          <p:nvPr/>
        </p:nvSpPr>
        <p:spPr bwMode="auto">
          <a:xfrm>
            <a:off x="2057400" y="3733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7" name="Rectangle 46"/>
          <p:cNvSpPr>
            <a:spLocks noChangeArrowheads="1"/>
          </p:cNvSpPr>
          <p:nvPr/>
        </p:nvSpPr>
        <p:spPr bwMode="auto">
          <a:xfrm>
            <a:off x="2057400" y="54102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8" name="Rectangle 47"/>
          <p:cNvSpPr>
            <a:spLocks noChangeArrowheads="1"/>
          </p:cNvSpPr>
          <p:nvPr/>
        </p:nvSpPr>
        <p:spPr bwMode="auto">
          <a:xfrm>
            <a:off x="152400" y="1828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9" name="Rectangle 48"/>
          <p:cNvSpPr>
            <a:spLocks noChangeArrowheads="1"/>
          </p:cNvSpPr>
          <p:nvPr/>
        </p:nvSpPr>
        <p:spPr bwMode="auto">
          <a:xfrm>
            <a:off x="152400" y="441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0" name="Rectangle 49"/>
          <p:cNvSpPr>
            <a:spLocks noChangeArrowheads="1"/>
          </p:cNvSpPr>
          <p:nvPr/>
        </p:nvSpPr>
        <p:spPr bwMode="auto">
          <a:xfrm>
            <a:off x="7086600" y="1371600"/>
            <a:ext cx="1828800" cy="3209925"/>
          </a:xfrm>
          <a:prstGeom prst="rect">
            <a:avLst/>
          </a:prstGeom>
          <a:noFill/>
          <a:ln w="9525">
            <a:noFill/>
            <a:miter lim="800000"/>
            <a:headEnd/>
            <a:tailEnd/>
          </a:ln>
        </p:spPr>
        <p:txBody>
          <a:bodyPr>
            <a:prstTxWarp prst="textNoShape">
              <a:avLst/>
            </a:prstTxWarp>
            <a:spAutoFit/>
          </a:bodyPr>
          <a:lstStyle/>
          <a:p>
            <a:pPr algn="ctr"/>
            <a:r>
              <a:rPr lang="en-US" sz="4400">
                <a:solidFill>
                  <a:schemeClr val="accent2"/>
                </a:solidFill>
              </a:rPr>
              <a:t>One</a:t>
            </a:r>
          </a:p>
          <a:p>
            <a:pPr algn="ctr"/>
            <a:r>
              <a:rPr lang="en-US" sz="4400">
                <a:solidFill>
                  <a:schemeClr val="accent2"/>
                </a:solidFill>
              </a:rPr>
              <a:t>Round</a:t>
            </a:r>
          </a:p>
          <a:p>
            <a:pPr algn="ctr"/>
            <a:r>
              <a:rPr lang="en-US" sz="4400">
                <a:solidFill>
                  <a:schemeClr val="accent2"/>
                </a:solidFill>
              </a:rPr>
              <a:t> of</a:t>
            </a:r>
          </a:p>
          <a:p>
            <a:pPr algn="ctr"/>
            <a:r>
              <a:rPr lang="en-US" sz="4400">
                <a:solidFill>
                  <a:schemeClr val="accent2"/>
                </a:solidFill>
              </a:rPr>
              <a:t>DES</a:t>
            </a:r>
          </a:p>
        </p:txBody>
      </p:sp>
      <p:sp>
        <p:nvSpPr>
          <p:cNvPr id="71731" name="Rectangle 50"/>
          <p:cNvSpPr>
            <a:spLocks noChangeArrowheads="1"/>
          </p:cNvSpPr>
          <p:nvPr/>
        </p:nvSpPr>
        <p:spPr bwMode="auto">
          <a:xfrm>
            <a:off x="2020888" y="25908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32" name="Rectangle 51"/>
          <p:cNvSpPr>
            <a:spLocks noChangeArrowheads="1"/>
          </p:cNvSpPr>
          <p:nvPr/>
        </p:nvSpPr>
        <p:spPr bwMode="auto">
          <a:xfrm>
            <a:off x="2057400" y="4659313"/>
            <a:ext cx="493713" cy="446087"/>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3" name="AutoShape 52"/>
          <p:cNvSpPr>
            <a:spLocks noChangeArrowheads="1"/>
          </p:cNvSpPr>
          <p:nvPr/>
        </p:nvSpPr>
        <p:spPr bwMode="auto">
          <a:xfrm flipV="1">
            <a:off x="1143000" y="1219200"/>
            <a:ext cx="16002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4" name="AutoShape 53"/>
          <p:cNvSpPr>
            <a:spLocks noChangeArrowheads="1"/>
          </p:cNvSpPr>
          <p:nvPr/>
        </p:nvSpPr>
        <p:spPr bwMode="auto">
          <a:xfrm>
            <a:off x="4495800" y="2362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5" name="Rectangle 54"/>
          <p:cNvSpPr>
            <a:spLocks noChangeArrowheads="1"/>
          </p:cNvSpPr>
          <p:nvPr/>
        </p:nvSpPr>
        <p:spPr bwMode="auto">
          <a:xfrm>
            <a:off x="3149600" y="19812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endParaRPr lang="en-US">
              <a:latin typeface="Times-Roman" charset="0"/>
            </a:endParaRPr>
          </a:p>
        </p:txBody>
      </p:sp>
      <p:sp>
        <p:nvSpPr>
          <p:cNvPr id="71736" name="Rectangle 55"/>
          <p:cNvSpPr>
            <a:spLocks noChangeArrowheads="1"/>
          </p:cNvSpPr>
          <p:nvPr/>
        </p:nvSpPr>
        <p:spPr bwMode="auto">
          <a:xfrm>
            <a:off x="1593850" y="4281488"/>
            <a:ext cx="768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P box</a:t>
            </a:r>
            <a:endParaRPr lang="en-US"/>
          </a:p>
        </p:txBody>
      </p:sp>
      <p:sp>
        <p:nvSpPr>
          <p:cNvPr id="71737" name="AutoShape 56"/>
          <p:cNvSpPr>
            <a:spLocks noChangeArrowheads="1"/>
          </p:cNvSpPr>
          <p:nvPr/>
        </p:nvSpPr>
        <p:spPr bwMode="auto">
          <a:xfrm>
            <a:off x="1143000" y="3124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8" name="Line 57"/>
          <p:cNvSpPr>
            <a:spLocks noChangeShapeType="1"/>
          </p:cNvSpPr>
          <p:nvPr/>
        </p:nvSpPr>
        <p:spPr bwMode="auto">
          <a:xfrm>
            <a:off x="1981200" y="2590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39" name="Line 58"/>
          <p:cNvSpPr>
            <a:spLocks noChangeShapeType="1"/>
          </p:cNvSpPr>
          <p:nvPr/>
        </p:nvSpPr>
        <p:spPr bwMode="auto">
          <a:xfrm>
            <a:off x="1981200" y="3733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0" name="Line 59"/>
          <p:cNvSpPr>
            <a:spLocks noChangeShapeType="1"/>
          </p:cNvSpPr>
          <p:nvPr/>
        </p:nvSpPr>
        <p:spPr bwMode="auto">
          <a:xfrm>
            <a:off x="1981200" y="46482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1" name="Rectangle 60"/>
          <p:cNvSpPr>
            <a:spLocks noChangeArrowheads="1"/>
          </p:cNvSpPr>
          <p:nvPr/>
        </p:nvSpPr>
        <p:spPr bwMode="auto">
          <a:xfrm>
            <a:off x="1752600" y="5029200"/>
            <a:ext cx="417512" cy="457200"/>
          </a:xfrm>
          <a:prstGeom prst="rect">
            <a:avLst/>
          </a:prstGeom>
          <a:noFill/>
          <a:ln w="9525">
            <a:noFill/>
            <a:miter lim="800000"/>
            <a:headEnd/>
            <a:tailEnd/>
          </a:ln>
        </p:spPr>
        <p:txBody>
          <a:bodyPr wrap="none">
            <a:prstTxWarp prst="textNoShape">
              <a:avLst/>
            </a:prstTxWarp>
            <a:spAutoFit/>
          </a:bodyPr>
          <a:lstStyle/>
          <a:p>
            <a:r>
              <a:rPr lang="en-US" dirty="0" err="1">
                <a:sym typeface="Symbol" charset="2"/>
              </a:rPr>
              <a:t></a:t>
            </a:r>
            <a:endParaRPr lang="en-US" dirty="0"/>
          </a:p>
        </p:txBody>
      </p:sp>
      <p:sp>
        <p:nvSpPr>
          <p:cNvPr id="71742" name="Rectangle 61"/>
          <p:cNvSpPr>
            <a:spLocks noChangeArrowheads="1"/>
          </p:cNvSpPr>
          <p:nvPr/>
        </p:nvSpPr>
        <p:spPr bwMode="auto">
          <a:xfrm>
            <a:off x="1792288" y="2209800"/>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111B5A8-DA3F-CB42-A529-80EB0B2D585A}" type="slidenum">
              <a:rPr lang="en-US" smtClean="0">
                <a:latin typeface="Times New Roman" charset="0"/>
              </a:rPr>
              <a:pPr/>
              <a:t>6</a:t>
            </a:fld>
            <a:endParaRPr lang="en-US" smtClean="0">
              <a:latin typeface="Times New Roman" charset="0"/>
            </a:endParaRPr>
          </a:p>
        </p:txBody>
      </p:sp>
      <p:sp>
        <p:nvSpPr>
          <p:cNvPr id="19459" name="Rectangle 2"/>
          <p:cNvSpPr>
            <a:spLocks noGrp="1" noChangeArrowheads="1"/>
          </p:cNvSpPr>
          <p:nvPr>
            <p:ph type="title"/>
          </p:nvPr>
        </p:nvSpPr>
        <p:spPr/>
        <p:txBody>
          <a:bodyPr/>
          <a:lstStyle/>
          <a:p>
            <a:pPr eaLnBrk="1" hangingPunct="1"/>
            <a:r>
              <a:rPr lang="en-US"/>
              <a:t>Crypto as Black Box</a:t>
            </a:r>
          </a:p>
        </p:txBody>
      </p:sp>
      <p:sp>
        <p:nvSpPr>
          <p:cNvPr id="19460" name="Rectangle 4"/>
          <p:cNvSpPr>
            <a:spLocks noChangeArrowheads="1"/>
          </p:cNvSpPr>
          <p:nvPr/>
        </p:nvSpPr>
        <p:spPr bwMode="auto">
          <a:xfrm>
            <a:off x="2133600" y="3581400"/>
            <a:ext cx="11430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1" name="Rectangle 5"/>
          <p:cNvSpPr>
            <a:spLocks noChangeArrowheads="1"/>
          </p:cNvSpPr>
          <p:nvPr/>
        </p:nvSpPr>
        <p:spPr bwMode="auto">
          <a:xfrm>
            <a:off x="5830888" y="3581400"/>
            <a:ext cx="12192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2" name="Rectangle 6"/>
          <p:cNvSpPr>
            <a:spLocks noChangeArrowheads="1"/>
          </p:cNvSpPr>
          <p:nvPr/>
        </p:nvSpPr>
        <p:spPr bwMode="auto">
          <a:xfrm>
            <a:off x="76200" y="3668713"/>
            <a:ext cx="1295400" cy="446087"/>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3" name="Rectangle 8"/>
          <p:cNvSpPr>
            <a:spLocks noChangeArrowheads="1"/>
          </p:cNvSpPr>
          <p:nvPr/>
        </p:nvSpPr>
        <p:spPr bwMode="auto">
          <a:xfrm>
            <a:off x="6096000" y="2286000"/>
            <a:ext cx="83820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4" name="Rectangle 9"/>
          <p:cNvSpPr>
            <a:spLocks noChangeArrowheads="1"/>
          </p:cNvSpPr>
          <p:nvPr/>
        </p:nvSpPr>
        <p:spPr bwMode="auto">
          <a:xfrm>
            <a:off x="2438400" y="2301875"/>
            <a:ext cx="81915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5" name="Rectangle 10"/>
          <p:cNvSpPr>
            <a:spLocks noChangeArrowheads="1"/>
          </p:cNvSpPr>
          <p:nvPr/>
        </p:nvSpPr>
        <p:spPr bwMode="auto">
          <a:xfrm>
            <a:off x="7848600" y="3657600"/>
            <a:ext cx="1295400" cy="446088"/>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6" name="Rectangle 11"/>
          <p:cNvSpPr>
            <a:spLocks noChangeArrowheads="1"/>
          </p:cNvSpPr>
          <p:nvPr/>
        </p:nvSpPr>
        <p:spPr bwMode="auto">
          <a:xfrm>
            <a:off x="3810000" y="4114800"/>
            <a:ext cx="1524000" cy="446088"/>
          </a:xfrm>
          <a:prstGeom prst="rect">
            <a:avLst/>
          </a:prstGeom>
          <a:noFill/>
          <a:ln w="9525">
            <a:noFill/>
            <a:miter lim="800000"/>
            <a:headEnd/>
            <a:tailEnd/>
          </a:ln>
        </p:spPr>
        <p:txBody>
          <a:bodyPr>
            <a:prstTxWarp prst="textNoShape">
              <a:avLst/>
            </a:prstTxWarp>
            <a:spAutoFit/>
          </a:bodyPr>
          <a:lstStyle/>
          <a:p>
            <a:r>
              <a:rPr lang="en-US" sz="2000"/>
              <a:t>ciphertext</a:t>
            </a:r>
          </a:p>
        </p:txBody>
      </p:sp>
      <p:sp>
        <p:nvSpPr>
          <p:cNvPr id="19467" name="Line 12"/>
          <p:cNvSpPr>
            <a:spLocks noChangeShapeType="1"/>
          </p:cNvSpPr>
          <p:nvPr/>
        </p:nvSpPr>
        <p:spPr bwMode="auto">
          <a:xfrm>
            <a:off x="1295400"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68" name="Rectangle 18"/>
          <p:cNvSpPr>
            <a:spLocks noChangeArrowheads="1"/>
          </p:cNvSpPr>
          <p:nvPr/>
        </p:nvSpPr>
        <p:spPr bwMode="auto">
          <a:xfrm>
            <a:off x="2589213" y="528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19469" name="Line 22"/>
          <p:cNvSpPr>
            <a:spLocks noChangeShapeType="1"/>
          </p:cNvSpPr>
          <p:nvPr/>
        </p:nvSpPr>
        <p:spPr bwMode="auto">
          <a:xfrm>
            <a:off x="7046913"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0" name="Line 23"/>
          <p:cNvSpPr>
            <a:spLocks noChangeShapeType="1"/>
          </p:cNvSpPr>
          <p:nvPr/>
        </p:nvSpPr>
        <p:spPr bwMode="auto">
          <a:xfrm>
            <a:off x="27432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1" name="Line 24"/>
          <p:cNvSpPr>
            <a:spLocks noChangeShapeType="1"/>
          </p:cNvSpPr>
          <p:nvPr/>
        </p:nvSpPr>
        <p:spPr bwMode="auto">
          <a:xfrm>
            <a:off x="64008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2" name="Rectangle 25"/>
          <p:cNvSpPr>
            <a:spLocks noChangeArrowheads="1"/>
          </p:cNvSpPr>
          <p:nvPr/>
        </p:nvSpPr>
        <p:spPr bwMode="auto">
          <a:xfrm>
            <a:off x="762000" y="5105400"/>
            <a:ext cx="7805141" cy="584776"/>
          </a:xfrm>
          <a:prstGeom prst="rect">
            <a:avLst/>
          </a:prstGeom>
          <a:noFill/>
          <a:ln w="9525">
            <a:noFill/>
            <a:miter lim="800000"/>
            <a:headEnd/>
            <a:tailEnd/>
          </a:ln>
        </p:spPr>
        <p:txBody>
          <a:bodyPr wrap="none">
            <a:prstTxWarp prst="textNoShape">
              <a:avLst/>
            </a:prstTxWarp>
            <a:spAutoFit/>
          </a:bodyPr>
          <a:lstStyle/>
          <a:p>
            <a:r>
              <a:rPr lang="en-US" sz="3200" dirty="0"/>
              <a:t>A generic</a:t>
            </a:r>
            <a:r>
              <a:rPr lang="en-US" sz="3200" dirty="0" smtClean="0"/>
              <a:t> view of </a:t>
            </a:r>
            <a:r>
              <a:rPr lang="en-US" sz="3200" dirty="0"/>
              <a:t>symmetric key crypto</a:t>
            </a:r>
          </a:p>
        </p:txBody>
      </p:sp>
      <p:sp>
        <p:nvSpPr>
          <p:cNvPr id="19473" name="Rectangle 26"/>
          <p:cNvSpPr>
            <a:spLocks noChangeArrowheads="1"/>
          </p:cNvSpPr>
          <p:nvPr/>
        </p:nvSpPr>
        <p:spPr bwMode="auto">
          <a:xfrm>
            <a:off x="2179638" y="3657600"/>
            <a:ext cx="1096962" cy="446088"/>
          </a:xfrm>
          <a:prstGeom prst="rect">
            <a:avLst/>
          </a:prstGeom>
          <a:noFill/>
          <a:ln w="9525">
            <a:noFill/>
            <a:miter lim="800000"/>
            <a:headEnd/>
            <a:tailEnd/>
          </a:ln>
        </p:spPr>
        <p:txBody>
          <a:bodyPr wrap="none">
            <a:prstTxWarp prst="textNoShape">
              <a:avLst/>
            </a:prstTxWarp>
            <a:spAutoFit/>
          </a:bodyPr>
          <a:lstStyle/>
          <a:p>
            <a:r>
              <a:rPr lang="en-US" sz="2000"/>
              <a:t>encrypt</a:t>
            </a:r>
          </a:p>
        </p:txBody>
      </p:sp>
      <p:sp>
        <p:nvSpPr>
          <p:cNvPr id="19474" name="Rectangle 27"/>
          <p:cNvSpPr>
            <a:spLocks noChangeArrowheads="1"/>
          </p:cNvSpPr>
          <p:nvPr/>
        </p:nvSpPr>
        <p:spPr bwMode="auto">
          <a:xfrm>
            <a:off x="5897563" y="3668713"/>
            <a:ext cx="1112837" cy="446087"/>
          </a:xfrm>
          <a:prstGeom prst="rect">
            <a:avLst/>
          </a:prstGeom>
          <a:noFill/>
          <a:ln w="9525">
            <a:noFill/>
            <a:miter lim="800000"/>
            <a:headEnd/>
            <a:tailEnd/>
          </a:ln>
        </p:spPr>
        <p:txBody>
          <a:bodyPr wrap="none">
            <a:prstTxWarp prst="textNoShape">
              <a:avLst/>
            </a:prstTxWarp>
            <a:spAutoFit/>
          </a:bodyPr>
          <a:lstStyle/>
          <a:p>
            <a:r>
              <a:rPr lang="en-US" sz="2000"/>
              <a:t>decrypt</a:t>
            </a:r>
          </a:p>
        </p:txBody>
      </p:sp>
      <p:sp>
        <p:nvSpPr>
          <p:cNvPr id="19475" name="Line 31"/>
          <p:cNvSpPr>
            <a:spLocks noChangeShapeType="1"/>
          </p:cNvSpPr>
          <p:nvPr/>
        </p:nvSpPr>
        <p:spPr bwMode="auto">
          <a:xfrm>
            <a:off x="3276600"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6" name="Line 32"/>
          <p:cNvSpPr>
            <a:spLocks noChangeShapeType="1"/>
          </p:cNvSpPr>
          <p:nvPr/>
        </p:nvSpPr>
        <p:spPr bwMode="auto">
          <a:xfrm flipV="1">
            <a:off x="5446713"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7" name="Line 33"/>
          <p:cNvSpPr>
            <a:spLocks noChangeShapeType="1"/>
          </p:cNvSpPr>
          <p:nvPr/>
        </p:nvSpPr>
        <p:spPr bwMode="auto">
          <a:xfrm flipV="1">
            <a:off x="3657600"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8" name="Line 34"/>
          <p:cNvSpPr>
            <a:spLocks noChangeShapeType="1"/>
          </p:cNvSpPr>
          <p:nvPr/>
        </p:nvSpPr>
        <p:spPr bwMode="auto">
          <a:xfrm flipV="1">
            <a:off x="4249738"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9" name="Line 35"/>
          <p:cNvSpPr>
            <a:spLocks noChangeShapeType="1"/>
          </p:cNvSpPr>
          <p:nvPr/>
        </p:nvSpPr>
        <p:spPr bwMode="auto">
          <a:xfrm flipV="1">
            <a:off x="4862513" y="3811588"/>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0" name="Line 36"/>
          <p:cNvSpPr>
            <a:spLocks noChangeShapeType="1"/>
          </p:cNvSpPr>
          <p:nvPr/>
        </p:nvSpPr>
        <p:spPr bwMode="auto">
          <a:xfrm>
            <a:off x="39576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1" name="Line 37"/>
          <p:cNvSpPr>
            <a:spLocks noChangeShapeType="1"/>
          </p:cNvSpPr>
          <p:nvPr/>
        </p:nvSpPr>
        <p:spPr bwMode="auto">
          <a:xfrm>
            <a:off x="4551363"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2" name="Line 38"/>
          <p:cNvSpPr>
            <a:spLocks noChangeShapeType="1"/>
          </p:cNvSpPr>
          <p:nvPr/>
        </p:nvSpPr>
        <p:spPr bwMode="auto">
          <a:xfrm>
            <a:off x="51641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D1DDB1A-3BFC-BD45-AB86-5A0F8DEA72BD}" type="slidenum">
              <a:rPr lang="en-US" smtClean="0">
                <a:latin typeface="Times New Roman" charset="0"/>
              </a:rPr>
              <a:pPr/>
              <a:t>60</a:t>
            </a:fld>
            <a:endParaRPr lang="en-US" smtClean="0">
              <a:latin typeface="Times New Roman" charset="0"/>
            </a:endParaRPr>
          </a:p>
        </p:txBody>
      </p:sp>
      <p:sp>
        <p:nvSpPr>
          <p:cNvPr id="72707" name="Rectangle 2"/>
          <p:cNvSpPr>
            <a:spLocks noGrp="1" noChangeArrowheads="1"/>
          </p:cNvSpPr>
          <p:nvPr>
            <p:ph type="title"/>
          </p:nvPr>
        </p:nvSpPr>
        <p:spPr>
          <a:xfrm>
            <a:off x="609600" y="609600"/>
            <a:ext cx="8001000" cy="1219200"/>
          </a:xfrm>
        </p:spPr>
        <p:txBody>
          <a:bodyPr/>
          <a:lstStyle/>
          <a:p>
            <a:pPr eaLnBrk="1" hangingPunct="1"/>
            <a:r>
              <a:rPr lang="en-US" dirty="0"/>
              <a:t>DES Expansion </a:t>
            </a:r>
            <a:r>
              <a:rPr lang="en-US" dirty="0" smtClean="0"/>
              <a:t>“Permutation”</a:t>
            </a:r>
            <a:endParaRPr lang="en-US" dirty="0"/>
          </a:p>
        </p:txBody>
      </p:sp>
      <p:sp>
        <p:nvSpPr>
          <p:cNvPr id="72708" name="Rectangle 3"/>
          <p:cNvSpPr>
            <a:spLocks noGrp="1" noChangeArrowheads="1"/>
          </p:cNvSpPr>
          <p:nvPr>
            <p:ph type="body" idx="1"/>
          </p:nvPr>
        </p:nvSpPr>
        <p:spPr/>
        <p:txBody>
          <a:bodyPr/>
          <a:lstStyle/>
          <a:p>
            <a:pPr eaLnBrk="1" hangingPunct="1"/>
            <a:r>
              <a:rPr lang="en-US"/>
              <a:t>Input 32 bits</a:t>
            </a:r>
          </a:p>
          <a:p>
            <a:pPr eaLnBrk="1" hangingPunct="1">
              <a:buFont typeface="Wingdings" charset="2"/>
              <a:buNone/>
            </a:pPr>
            <a:r>
              <a:rPr lang="en-US" sz="2000">
                <a:latin typeface="Courier" charset="0"/>
              </a:rPr>
              <a:t>	 0  1  2  3  4  5  6  7  8  9 10 11 12 13 14 15</a:t>
            </a:r>
          </a:p>
          <a:p>
            <a:pPr eaLnBrk="1" hangingPunct="1">
              <a:buFont typeface="Wingdings" charset="2"/>
              <a:buNone/>
            </a:pPr>
            <a:r>
              <a:rPr lang="en-US" sz="2000">
                <a:latin typeface="Courier" charset="0"/>
              </a:rPr>
              <a:t>	16 17 18 19 20 21 22 23 24 25 26 27 28 29 30 31</a:t>
            </a:r>
          </a:p>
          <a:p>
            <a:pPr eaLnBrk="1" hangingPunct="1"/>
            <a:r>
              <a:rPr lang="en-US"/>
              <a:t>Output 48 bits</a:t>
            </a:r>
          </a:p>
          <a:p>
            <a:pPr eaLnBrk="1" hangingPunct="1">
              <a:buFont typeface="Wingdings" charset="2"/>
              <a:buNone/>
            </a:pPr>
            <a:r>
              <a:rPr lang="en-US" sz="2000">
                <a:latin typeface="Courier" charset="0"/>
              </a:rPr>
              <a:t>	31  0  1  2  3  4  3  4  5  6  7  8</a:t>
            </a:r>
          </a:p>
          <a:p>
            <a:pPr eaLnBrk="1" hangingPunct="1">
              <a:buFont typeface="Wingdings" charset="2"/>
              <a:buNone/>
            </a:pPr>
            <a:r>
              <a:rPr lang="en-US" sz="2000">
                <a:latin typeface="Courier" charset="0"/>
              </a:rPr>
              <a:t>	 7  8  9 10 11 12 11 12 13 14 15 16</a:t>
            </a:r>
          </a:p>
          <a:p>
            <a:pPr eaLnBrk="1" hangingPunct="1">
              <a:buFont typeface="Wingdings" charset="2"/>
              <a:buNone/>
            </a:pPr>
            <a:r>
              <a:rPr lang="en-US" sz="2000">
                <a:latin typeface="Courier" charset="0"/>
              </a:rPr>
              <a:t>	15 16 17 18 19 20 19 20 21 22 23 24</a:t>
            </a:r>
          </a:p>
          <a:p>
            <a:pPr eaLnBrk="1" hangingPunct="1">
              <a:buFont typeface="Wingdings" charset="2"/>
              <a:buNone/>
            </a:pPr>
            <a:r>
              <a:rPr lang="en-US" sz="2000">
                <a:latin typeface="Courier" charset="0"/>
              </a:rPr>
              <a:t>	23 24 25 26 27 28 27 28 29 30 31  0</a:t>
            </a:r>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482F747-10A1-6F4F-BE82-C903AE782123}" type="slidenum">
              <a:rPr lang="en-US" smtClean="0">
                <a:latin typeface="Times New Roman" charset="0"/>
              </a:rPr>
              <a:pPr/>
              <a:t>61</a:t>
            </a:fld>
            <a:endParaRPr lang="en-US" smtClean="0">
              <a:latin typeface="Times New Roman" charset="0"/>
            </a:endParaRPr>
          </a:p>
        </p:txBody>
      </p:sp>
      <p:sp>
        <p:nvSpPr>
          <p:cNvPr id="73731" name="Rectangle 2"/>
          <p:cNvSpPr>
            <a:spLocks noGrp="1" noChangeArrowheads="1"/>
          </p:cNvSpPr>
          <p:nvPr>
            <p:ph type="title"/>
          </p:nvPr>
        </p:nvSpPr>
        <p:spPr/>
        <p:txBody>
          <a:bodyPr/>
          <a:lstStyle/>
          <a:p>
            <a:pPr eaLnBrk="1" hangingPunct="1"/>
            <a:r>
              <a:rPr lang="en-US"/>
              <a:t>DES S-box</a:t>
            </a:r>
          </a:p>
        </p:txBody>
      </p:sp>
      <p:sp>
        <p:nvSpPr>
          <p:cNvPr id="73732" name="Rectangle 3"/>
          <p:cNvSpPr>
            <a:spLocks noGrp="1" noChangeArrowheads="1"/>
          </p:cNvSpPr>
          <p:nvPr>
            <p:ph type="body" idx="1"/>
          </p:nvPr>
        </p:nvSpPr>
        <p:spPr>
          <a:xfrm>
            <a:off x="685800" y="1828800"/>
            <a:ext cx="8077200" cy="4038600"/>
          </a:xfrm>
        </p:spPr>
        <p:txBody>
          <a:bodyPr/>
          <a:lstStyle/>
          <a:p>
            <a:pPr eaLnBrk="1" hangingPunct="1">
              <a:lnSpc>
                <a:spcPct val="90000"/>
              </a:lnSpc>
            </a:pPr>
            <a:r>
              <a:rPr lang="en-US" dirty="0"/>
              <a:t>8 “substitution boxes” or S-boxes</a:t>
            </a:r>
          </a:p>
          <a:p>
            <a:pPr eaLnBrk="1" hangingPunct="1">
              <a:lnSpc>
                <a:spcPct val="90000"/>
              </a:lnSpc>
            </a:pPr>
            <a:r>
              <a:rPr lang="en-US" dirty="0"/>
              <a:t>Each S-box maps 6 bits to 4 bits</a:t>
            </a:r>
            <a:endParaRPr lang="en-US" dirty="0" smtClean="0"/>
          </a:p>
          <a:p>
            <a:pPr eaLnBrk="1" hangingPunct="1">
              <a:lnSpc>
                <a:spcPct val="90000"/>
              </a:lnSpc>
            </a:pPr>
            <a:r>
              <a:rPr lang="en-US" dirty="0" smtClean="0"/>
              <a:t>Here is S</a:t>
            </a:r>
            <a:r>
              <a:rPr lang="en-US" dirty="0"/>
              <a:t>-box number </a:t>
            </a:r>
            <a:r>
              <a:rPr lang="en-US" dirty="0" smtClean="0"/>
              <a:t>1</a:t>
            </a:r>
          </a:p>
          <a:p>
            <a:pPr eaLnBrk="1" hangingPunct="1">
              <a:lnSpc>
                <a:spcPct val="90000"/>
              </a:lnSpc>
              <a:buNone/>
            </a:pPr>
            <a:endParaRPr lang="en-US" sz="1200" dirty="0" smtClean="0"/>
          </a:p>
          <a:p>
            <a:pPr eaLnBrk="1" hangingPunct="1">
              <a:lnSpc>
                <a:spcPct val="90000"/>
              </a:lnSpc>
              <a:buFont typeface="Wingdings" charset="2"/>
              <a:buNone/>
            </a:pPr>
            <a:r>
              <a:rPr lang="en-US" sz="2000" dirty="0"/>
              <a:t>input bits (0,5)	</a:t>
            </a:r>
          </a:p>
          <a:p>
            <a:pPr eaLnBrk="1" hangingPunct="1">
              <a:lnSpc>
                <a:spcPct val="90000"/>
              </a:lnSpc>
              <a:buFont typeface="Wingdings" charset="2"/>
              <a:buNone/>
            </a:pPr>
            <a:r>
              <a:rPr lang="en-US" sz="2000" dirty="0" err="1">
                <a:sym typeface="Symbol" charset="2"/>
              </a:rPr>
              <a:t></a:t>
            </a:r>
            <a:r>
              <a:rPr lang="en-US" sz="2000" dirty="0"/>
              <a:t>			            input bits (1,2,3,4)</a:t>
            </a:r>
            <a:endParaRPr lang="en-US" dirty="0"/>
          </a:p>
          <a:p>
            <a:pPr eaLnBrk="1" hangingPunct="1">
              <a:lnSpc>
                <a:spcPct val="90000"/>
              </a:lnSpc>
              <a:buFont typeface="Wingdings" charset="2"/>
              <a:buNone/>
            </a:pPr>
            <a:r>
              <a:rPr lang="en-US" sz="1200" dirty="0">
                <a:latin typeface="Courier" charset="0"/>
              </a:rPr>
              <a:t>   | 0000 0001 0010 0011 0100 0101 0110 0111 1000 1001 1010 1011 1100 1101 1110 1111</a:t>
            </a:r>
          </a:p>
          <a:p>
            <a:pPr eaLnBrk="1" hangingPunct="1">
              <a:lnSpc>
                <a:spcPct val="90000"/>
              </a:lnSpc>
              <a:buFont typeface="Wingdings" charset="2"/>
              <a:buNone/>
            </a:pPr>
            <a:r>
              <a:rPr lang="en-US" sz="1200" dirty="0">
                <a:latin typeface="Courier" charset="0"/>
              </a:rPr>
              <a:t>------------------------------------------------------------------------------------</a:t>
            </a:r>
          </a:p>
          <a:p>
            <a:pPr eaLnBrk="1" hangingPunct="1">
              <a:lnSpc>
                <a:spcPct val="90000"/>
              </a:lnSpc>
              <a:buFont typeface="Wingdings" charset="2"/>
              <a:buNone/>
            </a:pPr>
            <a:r>
              <a:rPr lang="en-US" sz="1200" dirty="0">
                <a:latin typeface="Courier" charset="0"/>
              </a:rPr>
              <a:t>00 | 1110 0100 1101 0001 0010 1111 1011 1000 0011 1010 0110 1100 0101 1001 0000 0111</a:t>
            </a:r>
          </a:p>
          <a:p>
            <a:pPr eaLnBrk="1" hangingPunct="1">
              <a:lnSpc>
                <a:spcPct val="90000"/>
              </a:lnSpc>
              <a:buFont typeface="Wingdings" charset="2"/>
              <a:buNone/>
            </a:pPr>
            <a:r>
              <a:rPr lang="en-US" sz="1200" dirty="0">
                <a:latin typeface="Courier" charset="0"/>
              </a:rPr>
              <a:t>01 | 0000 1111 0111 0100 1110 0010 1101 0001 1010 0110 1100 1011 1001 0101 0011 1000</a:t>
            </a:r>
          </a:p>
          <a:p>
            <a:pPr eaLnBrk="1" hangingPunct="1">
              <a:lnSpc>
                <a:spcPct val="90000"/>
              </a:lnSpc>
              <a:buFont typeface="Wingdings" charset="2"/>
              <a:buNone/>
            </a:pPr>
            <a:r>
              <a:rPr lang="en-US" sz="1200" dirty="0">
                <a:latin typeface="Courier" charset="0"/>
              </a:rPr>
              <a:t>10 | 0100 0001 1110 1000 1101 0110 0010 1011 1111 1100 1001 0111 0011 1010 0101 0000</a:t>
            </a:r>
          </a:p>
          <a:p>
            <a:pPr eaLnBrk="1" hangingPunct="1">
              <a:lnSpc>
                <a:spcPct val="90000"/>
              </a:lnSpc>
              <a:buFont typeface="Wingdings" charset="2"/>
              <a:buNone/>
            </a:pPr>
            <a:r>
              <a:rPr lang="en-US" sz="1200" dirty="0">
                <a:latin typeface="Courier" charset="0"/>
              </a:rPr>
              <a:t>11 | 1111 1100 1000 0010 0100 1001 0001 0111 0101 1011 0011 1110 1010 0000 0110 1101</a:t>
            </a:r>
            <a:endParaRPr lang="en-US" sz="1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D74A9C-3F85-4A4C-9ABD-5823807D14B5}" type="slidenum">
              <a:rPr lang="en-US" smtClean="0">
                <a:latin typeface="Times New Roman" charset="0"/>
              </a:rPr>
              <a:pPr/>
              <a:t>62</a:t>
            </a:fld>
            <a:endParaRPr lang="en-US" smtClean="0">
              <a:latin typeface="Times New Roman" charset="0"/>
            </a:endParaRPr>
          </a:p>
        </p:txBody>
      </p:sp>
      <p:sp>
        <p:nvSpPr>
          <p:cNvPr id="74755" name="Rectangle 2"/>
          <p:cNvSpPr>
            <a:spLocks noGrp="1" noChangeArrowheads="1"/>
          </p:cNvSpPr>
          <p:nvPr>
            <p:ph type="title"/>
          </p:nvPr>
        </p:nvSpPr>
        <p:spPr/>
        <p:txBody>
          <a:bodyPr/>
          <a:lstStyle/>
          <a:p>
            <a:pPr eaLnBrk="1" hangingPunct="1"/>
            <a:r>
              <a:rPr lang="en-US"/>
              <a:t>DES P-box</a:t>
            </a:r>
          </a:p>
        </p:txBody>
      </p:sp>
      <p:sp>
        <p:nvSpPr>
          <p:cNvPr id="74756" name="Rectangle 3"/>
          <p:cNvSpPr>
            <a:spLocks noGrp="1" noChangeArrowheads="1"/>
          </p:cNvSpPr>
          <p:nvPr>
            <p:ph type="body" idx="1"/>
          </p:nvPr>
        </p:nvSpPr>
        <p:spPr/>
        <p:txBody>
          <a:bodyPr/>
          <a:lstStyle/>
          <a:p>
            <a:pPr eaLnBrk="1" hangingPunct="1"/>
            <a:r>
              <a:rPr lang="en-US" dirty="0"/>
              <a:t>Input 32 bits</a:t>
            </a:r>
          </a:p>
          <a:p>
            <a:pPr eaLnBrk="1" hangingPunct="1">
              <a:buFont typeface="Wingdings" charset="2"/>
              <a:buNone/>
            </a:pPr>
            <a:r>
              <a:rPr lang="en-US" sz="2000" dirty="0">
                <a:latin typeface="Courier" charset="0"/>
              </a:rPr>
              <a:t>	 0  1  2  3  4  5  6  7  8  9 10 11 12 13 14 15</a:t>
            </a:r>
          </a:p>
          <a:p>
            <a:pPr eaLnBrk="1" hangingPunct="1">
              <a:buFont typeface="Wingdings" charset="2"/>
              <a:buNone/>
            </a:pPr>
            <a:r>
              <a:rPr lang="en-US" sz="2000" dirty="0">
                <a:latin typeface="Courier" charset="0"/>
              </a:rPr>
              <a:t>	16 17 18 19 20 21 22 23 24 25 26 27 28 29 30 31</a:t>
            </a:r>
            <a:endParaRPr lang="en-US" sz="2000" dirty="0" smtClean="0">
              <a:latin typeface="Courier" charset="0"/>
            </a:endParaRPr>
          </a:p>
          <a:p>
            <a:pPr eaLnBrk="1" hangingPunct="1">
              <a:buNone/>
            </a:pPr>
            <a:endParaRPr lang="en-US" sz="1600" dirty="0" smtClean="0"/>
          </a:p>
          <a:p>
            <a:pPr eaLnBrk="1" hangingPunct="1"/>
            <a:r>
              <a:rPr lang="en-US" dirty="0" smtClean="0"/>
              <a:t>Output </a:t>
            </a:r>
            <a:r>
              <a:rPr lang="en-US" dirty="0"/>
              <a:t>32 bits</a:t>
            </a:r>
          </a:p>
          <a:p>
            <a:pPr eaLnBrk="1" hangingPunct="1">
              <a:buFont typeface="Wingdings" charset="2"/>
              <a:buNone/>
            </a:pPr>
            <a:r>
              <a:rPr lang="en-US" sz="2000" dirty="0">
                <a:latin typeface="Courier" charset="0"/>
              </a:rPr>
              <a:t>	15  6 19 20 28 11 27 16  0 14 22 25  4 17 30  9</a:t>
            </a:r>
          </a:p>
          <a:p>
            <a:pPr eaLnBrk="1" hangingPunct="1">
              <a:buFont typeface="Wingdings" charset="2"/>
              <a:buNone/>
            </a:pPr>
            <a:r>
              <a:rPr lang="en-US" sz="2000" dirty="0">
                <a:latin typeface="Courier" charset="0"/>
              </a:rPr>
              <a:t>	 1  7 23 13 31 26  2  8 18 12 29  5 21 10  3 24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F382F986-BA3A-5D46-A813-301E678FAE32}" type="slidenum">
              <a:rPr lang="en-US" smtClean="0">
                <a:latin typeface="Times New Roman" charset="0"/>
              </a:rPr>
              <a:pPr/>
              <a:t>63</a:t>
            </a:fld>
            <a:endParaRPr lang="en-US" smtClean="0">
              <a:latin typeface="Times New Roman" charset="0"/>
            </a:endParaRPr>
          </a:p>
        </p:txBody>
      </p:sp>
      <p:sp>
        <p:nvSpPr>
          <p:cNvPr id="75779" name="Rectangle 2"/>
          <p:cNvSpPr>
            <a:spLocks noGrp="1" noChangeArrowheads="1"/>
          </p:cNvSpPr>
          <p:nvPr>
            <p:ph type="title"/>
          </p:nvPr>
        </p:nvSpPr>
        <p:spPr/>
        <p:txBody>
          <a:bodyPr/>
          <a:lstStyle/>
          <a:p>
            <a:pPr eaLnBrk="1" hangingPunct="1"/>
            <a:r>
              <a:rPr lang="en-US"/>
              <a:t>DES Subkey</a:t>
            </a:r>
          </a:p>
        </p:txBody>
      </p:sp>
      <p:sp>
        <p:nvSpPr>
          <p:cNvPr id="75780" name="Rectangle 3"/>
          <p:cNvSpPr>
            <a:spLocks noGrp="1" noChangeArrowheads="1"/>
          </p:cNvSpPr>
          <p:nvPr>
            <p:ph type="body" idx="1"/>
          </p:nvPr>
        </p:nvSpPr>
        <p:spPr>
          <a:xfrm>
            <a:off x="685800" y="1752600"/>
            <a:ext cx="7772400" cy="4191000"/>
          </a:xfrm>
        </p:spPr>
        <p:txBody>
          <a:bodyPr/>
          <a:lstStyle/>
          <a:p>
            <a:pPr eaLnBrk="1" hangingPunct="1">
              <a:lnSpc>
                <a:spcPct val="90000"/>
              </a:lnSpc>
            </a:pPr>
            <a:r>
              <a:rPr lang="en-US" sz="2800"/>
              <a:t>56 bit DES key, numbered 0,1,2,…,55</a:t>
            </a:r>
          </a:p>
          <a:p>
            <a:pPr eaLnBrk="1" hangingPunct="1">
              <a:lnSpc>
                <a:spcPct val="90000"/>
              </a:lnSpc>
            </a:pPr>
            <a:r>
              <a:rPr lang="en-US" sz="2800"/>
              <a:t>Left half key bits, </a:t>
            </a:r>
            <a:r>
              <a:rPr lang="en-US" sz="2800">
                <a:latin typeface="Courier" charset="0"/>
              </a:rPr>
              <a:t>LK</a:t>
            </a:r>
            <a:endParaRPr lang="en-US" sz="2800"/>
          </a:p>
          <a:p>
            <a:pPr eaLnBrk="1" hangingPunct="1">
              <a:lnSpc>
                <a:spcPct val="90000"/>
              </a:lnSpc>
              <a:buFont typeface="Wingdings" charset="2"/>
              <a:buNone/>
            </a:pPr>
            <a:r>
              <a:rPr lang="en-US" sz="2000">
                <a:latin typeface="Courier" charset="0"/>
              </a:rPr>
              <a:t>			49 42 35 28 21 14  7  </a:t>
            </a:r>
          </a:p>
          <a:p>
            <a:pPr eaLnBrk="1" hangingPunct="1">
              <a:lnSpc>
                <a:spcPct val="90000"/>
              </a:lnSpc>
              <a:buFont typeface="Wingdings" charset="2"/>
              <a:buNone/>
            </a:pPr>
            <a:r>
              <a:rPr lang="en-US" sz="2000">
                <a:latin typeface="Courier" charset="0"/>
              </a:rPr>
              <a:t>			 0 50 43 36 29 22 15</a:t>
            </a:r>
          </a:p>
          <a:p>
            <a:pPr eaLnBrk="1" hangingPunct="1">
              <a:lnSpc>
                <a:spcPct val="90000"/>
              </a:lnSpc>
              <a:buFont typeface="Wingdings" charset="2"/>
              <a:buNone/>
            </a:pPr>
            <a:r>
              <a:rPr lang="en-US" sz="2000">
                <a:latin typeface="Courier" charset="0"/>
              </a:rPr>
              <a:t>			 8  1 51 44 37 30 23</a:t>
            </a:r>
          </a:p>
          <a:p>
            <a:pPr eaLnBrk="1" hangingPunct="1">
              <a:lnSpc>
                <a:spcPct val="90000"/>
              </a:lnSpc>
              <a:buFont typeface="Wingdings" charset="2"/>
              <a:buNone/>
            </a:pPr>
            <a:r>
              <a:rPr lang="en-US" sz="2000">
                <a:latin typeface="Courier" charset="0"/>
              </a:rPr>
              <a:t>			16  9  2 52 45 38 31</a:t>
            </a:r>
          </a:p>
          <a:p>
            <a:pPr eaLnBrk="1" hangingPunct="1">
              <a:lnSpc>
                <a:spcPct val="90000"/>
              </a:lnSpc>
            </a:pPr>
            <a:r>
              <a:rPr lang="en-US" sz="2800"/>
              <a:t>Right half key bits, </a:t>
            </a:r>
            <a:r>
              <a:rPr lang="en-US" sz="2800">
                <a:latin typeface="Courier" charset="0"/>
              </a:rPr>
              <a:t>RK</a:t>
            </a:r>
            <a:r>
              <a:rPr lang="en-US" sz="2800"/>
              <a:t> </a:t>
            </a:r>
          </a:p>
          <a:p>
            <a:pPr eaLnBrk="1" hangingPunct="1">
              <a:lnSpc>
                <a:spcPct val="90000"/>
              </a:lnSpc>
              <a:buFont typeface="Wingdings" charset="2"/>
              <a:buNone/>
            </a:pPr>
            <a:r>
              <a:rPr lang="en-US" sz="2000">
                <a:latin typeface="Courier" charset="0"/>
              </a:rPr>
              <a:t>			55 48 41 34 27 20 13</a:t>
            </a:r>
          </a:p>
          <a:p>
            <a:pPr eaLnBrk="1" hangingPunct="1">
              <a:lnSpc>
                <a:spcPct val="90000"/>
              </a:lnSpc>
              <a:buFont typeface="Wingdings" charset="2"/>
              <a:buNone/>
            </a:pPr>
            <a:r>
              <a:rPr lang="en-US" sz="2000">
                <a:latin typeface="Courier" charset="0"/>
              </a:rPr>
              <a:t>			 6 54 47 40 33 26 19</a:t>
            </a:r>
          </a:p>
          <a:p>
            <a:pPr eaLnBrk="1" hangingPunct="1">
              <a:lnSpc>
                <a:spcPct val="90000"/>
              </a:lnSpc>
              <a:buFont typeface="Wingdings" charset="2"/>
              <a:buNone/>
            </a:pPr>
            <a:r>
              <a:rPr lang="en-US" sz="2000">
                <a:latin typeface="Courier" charset="0"/>
              </a:rPr>
              <a:t>			12  5 53 46 39 32 25</a:t>
            </a:r>
          </a:p>
          <a:p>
            <a:pPr eaLnBrk="1" hangingPunct="1">
              <a:lnSpc>
                <a:spcPct val="90000"/>
              </a:lnSpc>
              <a:buFont typeface="Wingdings" charset="2"/>
              <a:buNone/>
            </a:pPr>
            <a:r>
              <a:rPr lang="en-US" sz="2000">
                <a:latin typeface="Courier" charset="0"/>
              </a:rPr>
              <a:t>			18 11  4 24 17 10  3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62BEA32-5DCA-4D4B-B795-3669F809BEDE}" type="slidenum">
              <a:rPr lang="en-US" smtClean="0">
                <a:latin typeface="Times New Roman" charset="0"/>
              </a:rPr>
              <a:pPr/>
              <a:t>64</a:t>
            </a:fld>
            <a:endParaRPr lang="en-US" smtClean="0">
              <a:latin typeface="Times New Roman" charset="0"/>
            </a:endParaRPr>
          </a:p>
        </p:txBody>
      </p:sp>
      <p:sp>
        <p:nvSpPr>
          <p:cNvPr id="76803" name="Rectangle 2"/>
          <p:cNvSpPr>
            <a:spLocks noGrp="1" noChangeArrowheads="1"/>
          </p:cNvSpPr>
          <p:nvPr>
            <p:ph type="title"/>
          </p:nvPr>
        </p:nvSpPr>
        <p:spPr/>
        <p:txBody>
          <a:bodyPr/>
          <a:lstStyle/>
          <a:p>
            <a:pPr eaLnBrk="1" hangingPunct="1"/>
            <a:r>
              <a:rPr lang="en-US"/>
              <a:t>DES Subkey</a:t>
            </a:r>
          </a:p>
        </p:txBody>
      </p:sp>
      <p:sp>
        <p:nvSpPr>
          <p:cNvPr id="76804" name="Rectangle 3"/>
          <p:cNvSpPr>
            <a:spLocks noGrp="1" noChangeArrowheads="1"/>
          </p:cNvSpPr>
          <p:nvPr>
            <p:ph type="body" idx="1"/>
          </p:nvPr>
        </p:nvSpPr>
        <p:spPr>
          <a:xfrm>
            <a:off x="685800" y="1981200"/>
            <a:ext cx="7772400" cy="4114800"/>
          </a:xfrm>
        </p:spPr>
        <p:txBody>
          <a:bodyPr/>
          <a:lstStyle/>
          <a:p>
            <a:pPr eaLnBrk="1" hangingPunct="1">
              <a:spcAft>
                <a:spcPts val="600"/>
              </a:spcAft>
            </a:pPr>
            <a:r>
              <a:rPr lang="en-US" sz="2800" dirty="0"/>
              <a:t>For rounds </a:t>
            </a:r>
            <a:r>
              <a:rPr lang="en-US" sz="2800" dirty="0" err="1">
                <a:latin typeface="Courier" charset="0"/>
              </a:rPr>
              <a:t>i</a:t>
            </a:r>
            <a:r>
              <a:rPr lang="en-US" sz="2800" dirty="0">
                <a:latin typeface="Courier" charset="0"/>
              </a:rPr>
              <a:t>=1,2,...,16</a:t>
            </a:r>
          </a:p>
          <a:p>
            <a:pPr lvl="1" eaLnBrk="1" hangingPunct="1">
              <a:spcAft>
                <a:spcPts val="600"/>
              </a:spcAft>
            </a:pPr>
            <a:r>
              <a:rPr lang="en-US" sz="2400" dirty="0"/>
              <a:t>Let </a:t>
            </a:r>
            <a:r>
              <a:rPr lang="en-US" sz="2400" dirty="0">
                <a:latin typeface="Times-Roman" charset="0"/>
              </a:rPr>
              <a:t>LK = (LK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Let </a:t>
            </a:r>
            <a:r>
              <a:rPr lang="en-US" sz="2400" dirty="0">
                <a:latin typeface="Times-Roman" charset="0"/>
              </a:rPr>
              <a:t>RK = (RK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Left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of </a:t>
            </a:r>
            <a:r>
              <a:rPr lang="en-US" sz="2400" dirty="0">
                <a:latin typeface="Times-Roman" charset="0"/>
              </a:rPr>
              <a:t>LK</a:t>
            </a:r>
            <a:r>
              <a:rPr lang="en-US" sz="2400" dirty="0"/>
              <a:t> bits</a:t>
            </a:r>
          </a:p>
          <a:p>
            <a:pPr eaLnBrk="1" hangingPunct="1">
              <a:spcAft>
                <a:spcPts val="0"/>
              </a:spcAft>
              <a:buFont typeface="Wingdings" charset="2"/>
              <a:buNone/>
            </a:pPr>
            <a:r>
              <a:rPr lang="en-US" sz="1800" dirty="0">
                <a:latin typeface="Courier" charset="0"/>
              </a:rPr>
              <a:t>		13 16 10 23  0  4  2 27 14  5 20  9</a:t>
            </a:r>
          </a:p>
          <a:p>
            <a:pPr eaLnBrk="1" hangingPunct="1">
              <a:spcAft>
                <a:spcPts val="0"/>
              </a:spcAft>
              <a:buFont typeface="Wingdings" charset="2"/>
              <a:buNone/>
            </a:pPr>
            <a:r>
              <a:rPr lang="en-US" sz="1800" dirty="0">
                <a:latin typeface="Courier" charset="0"/>
              </a:rPr>
              <a:t>		22 18 11  3 25  7 15  6 26 19 12  1</a:t>
            </a:r>
          </a:p>
          <a:p>
            <a:pPr lvl="1" eaLnBrk="1" hangingPunct="1">
              <a:spcAft>
                <a:spcPts val="600"/>
              </a:spcAft>
            </a:pPr>
            <a:r>
              <a:rPr lang="en-US" sz="2400" dirty="0"/>
              <a:t>Right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a:t>
            </a:r>
            <a:r>
              <a:rPr lang="en-US" sz="2400" dirty="0">
                <a:latin typeface="Times-Roman" charset="0"/>
              </a:rPr>
              <a:t>RK</a:t>
            </a:r>
            <a:r>
              <a:rPr lang="en-US" sz="2400" dirty="0"/>
              <a:t> bits</a:t>
            </a:r>
            <a:endParaRPr lang="en-US" sz="2400" dirty="0">
              <a:latin typeface="Courier" charset="0"/>
            </a:endParaRPr>
          </a:p>
          <a:p>
            <a:pPr eaLnBrk="1" hangingPunct="1">
              <a:spcAft>
                <a:spcPts val="0"/>
              </a:spcAft>
              <a:buFont typeface="Wingdings" charset="2"/>
              <a:buNone/>
            </a:pPr>
            <a:r>
              <a:rPr lang="en-US" sz="1800" dirty="0">
                <a:latin typeface="Courier" charset="0"/>
              </a:rPr>
              <a:t>		12 23  2  8 18 26  1 11 22 16  4 19</a:t>
            </a:r>
          </a:p>
          <a:p>
            <a:pPr eaLnBrk="1" hangingPunct="1">
              <a:spcAft>
                <a:spcPts val="0"/>
              </a:spcAft>
              <a:buFont typeface="Wingdings" charset="2"/>
              <a:buNone/>
            </a:pPr>
            <a:r>
              <a:rPr lang="en-US" sz="1800" dirty="0">
                <a:latin typeface="Courier" charset="0"/>
              </a:rPr>
              <a:t>		15 20 10 27  5 24 17 13 21  7  0  3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0B10C46-A091-554A-9F8D-961C549EDE9F}" type="slidenum">
              <a:rPr lang="en-US" smtClean="0">
                <a:latin typeface="Times New Roman" charset="0"/>
              </a:rPr>
              <a:pPr/>
              <a:t>65</a:t>
            </a:fld>
            <a:endParaRPr lang="en-US" smtClean="0">
              <a:latin typeface="Times New Roman" charset="0"/>
            </a:endParaRPr>
          </a:p>
        </p:txBody>
      </p:sp>
      <p:sp>
        <p:nvSpPr>
          <p:cNvPr id="77827" name="Rectangle 2"/>
          <p:cNvSpPr>
            <a:spLocks noGrp="1" noChangeArrowheads="1"/>
          </p:cNvSpPr>
          <p:nvPr>
            <p:ph type="title"/>
          </p:nvPr>
        </p:nvSpPr>
        <p:spPr/>
        <p:txBody>
          <a:bodyPr/>
          <a:lstStyle/>
          <a:p>
            <a:pPr eaLnBrk="1" hangingPunct="1"/>
            <a:r>
              <a:rPr lang="en-US"/>
              <a:t>DES Subkey</a:t>
            </a:r>
          </a:p>
        </p:txBody>
      </p:sp>
      <p:sp>
        <p:nvSpPr>
          <p:cNvPr id="77828" name="Rectangle 3"/>
          <p:cNvSpPr>
            <a:spLocks noGrp="1" noChangeArrowheads="1"/>
          </p:cNvSpPr>
          <p:nvPr>
            <p:ph type="body" idx="1"/>
          </p:nvPr>
        </p:nvSpPr>
        <p:spPr>
          <a:xfrm>
            <a:off x="685800" y="1981200"/>
            <a:ext cx="7772400" cy="3733800"/>
          </a:xfrm>
        </p:spPr>
        <p:txBody>
          <a:bodyPr/>
          <a:lstStyle/>
          <a:p>
            <a:pPr eaLnBrk="1" hangingPunct="1">
              <a:lnSpc>
                <a:spcPct val="90000"/>
              </a:lnSpc>
              <a:spcAft>
                <a:spcPts val="600"/>
              </a:spcAft>
            </a:pPr>
            <a:r>
              <a:rPr lang="en-US" sz="2800" dirty="0"/>
              <a:t>For rounds </a:t>
            </a:r>
            <a:r>
              <a:rPr lang="en-US" sz="2800" dirty="0">
                <a:latin typeface="Times-Roman" charset="0"/>
              </a:rPr>
              <a:t>1, 2, 9</a:t>
            </a:r>
            <a:r>
              <a:rPr lang="en-US" sz="2800" dirty="0"/>
              <a:t> and </a:t>
            </a:r>
            <a:r>
              <a:rPr lang="en-US" sz="2800" dirty="0">
                <a:latin typeface="Times-Roman" charset="0"/>
              </a:rPr>
              <a:t>16</a:t>
            </a:r>
            <a:r>
              <a:rPr lang="en-US" sz="2800" dirty="0"/>
              <a:t> the shift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1</a:t>
            </a:r>
            <a:r>
              <a:rPr lang="en-US" sz="2800" dirty="0"/>
              <a:t>, and in all other rounds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2</a:t>
            </a:r>
          </a:p>
          <a:p>
            <a:pPr eaLnBrk="1" hangingPunct="1">
              <a:lnSpc>
                <a:spcPct val="90000"/>
              </a:lnSpc>
              <a:spcAft>
                <a:spcPts val="600"/>
              </a:spcAft>
            </a:pPr>
            <a:r>
              <a:rPr lang="en-US" sz="2800" dirty="0"/>
              <a:t>Bits </a:t>
            </a:r>
            <a:r>
              <a:rPr lang="en-US" sz="2800" dirty="0">
                <a:latin typeface="Times-Roman" charset="0"/>
              </a:rPr>
              <a:t>8,17,21,24</a:t>
            </a:r>
            <a:r>
              <a:rPr lang="en-US" sz="2800" dirty="0"/>
              <a:t> of </a:t>
            </a:r>
            <a:r>
              <a:rPr lang="en-US" sz="2800" dirty="0">
                <a:latin typeface="Times-Roman" charset="0"/>
              </a:rPr>
              <a:t>LK</a:t>
            </a:r>
            <a:r>
              <a:rPr lang="en-US" sz="2800" dirty="0"/>
              <a:t> omitted each round</a:t>
            </a:r>
          </a:p>
          <a:p>
            <a:pPr eaLnBrk="1" hangingPunct="1">
              <a:lnSpc>
                <a:spcPct val="90000"/>
              </a:lnSpc>
              <a:spcAft>
                <a:spcPts val="600"/>
              </a:spcAft>
            </a:pPr>
            <a:r>
              <a:rPr lang="en-US" sz="2800" dirty="0"/>
              <a:t>Bits </a:t>
            </a:r>
            <a:r>
              <a:rPr lang="en-US" sz="2800" dirty="0">
                <a:latin typeface="Times-Roman" charset="0"/>
              </a:rPr>
              <a:t>6,9,14,25</a:t>
            </a:r>
            <a:r>
              <a:rPr lang="en-US" sz="2800" dirty="0"/>
              <a:t> of </a:t>
            </a:r>
            <a:r>
              <a:rPr lang="en-US" sz="2800" dirty="0">
                <a:latin typeface="Times-Roman" charset="0"/>
              </a:rPr>
              <a:t>RK</a:t>
            </a:r>
            <a:r>
              <a:rPr lang="en-US" sz="2800" dirty="0"/>
              <a:t> omitted each round</a:t>
            </a:r>
          </a:p>
          <a:p>
            <a:pPr eaLnBrk="1" hangingPunct="1">
              <a:lnSpc>
                <a:spcPct val="90000"/>
              </a:lnSpc>
              <a:spcAft>
                <a:spcPts val="600"/>
              </a:spcAft>
            </a:pPr>
            <a:r>
              <a:rPr lang="en-US" sz="2800" b="1" dirty="0">
                <a:solidFill>
                  <a:schemeClr val="accent2"/>
                </a:solidFill>
              </a:rPr>
              <a:t>Compression permutation</a:t>
            </a:r>
            <a:r>
              <a:rPr lang="en-US" sz="2800" dirty="0"/>
              <a:t> yields </a:t>
            </a:r>
            <a:r>
              <a:rPr lang="en-US" sz="2800" dirty="0">
                <a:latin typeface="Times-Roman" charset="0"/>
              </a:rPr>
              <a:t>48</a:t>
            </a:r>
            <a:r>
              <a:rPr lang="en-US" sz="2800" dirty="0"/>
              <a:t> bit </a:t>
            </a:r>
            <a:r>
              <a:rPr lang="en-US" sz="2800" dirty="0" err="1"/>
              <a:t>subkey</a:t>
            </a:r>
            <a:r>
              <a:rPr lang="en-US" sz="2800" dirty="0"/>
              <a:t> </a:t>
            </a:r>
            <a:r>
              <a:rPr lang="en-US" sz="2800" dirty="0" err="1">
                <a:latin typeface="Times-Roman" charset="0"/>
              </a:rPr>
              <a:t>K</a:t>
            </a:r>
            <a:r>
              <a:rPr lang="en-US" sz="2800" baseline="-25000" dirty="0" err="1">
                <a:latin typeface="Times-Roman" charset="0"/>
              </a:rPr>
              <a:t>i</a:t>
            </a:r>
            <a:r>
              <a:rPr lang="en-US" sz="2800" dirty="0"/>
              <a:t> from </a:t>
            </a:r>
            <a:r>
              <a:rPr lang="en-US" sz="2800" dirty="0">
                <a:latin typeface="Times-Roman" charset="0"/>
              </a:rPr>
              <a:t>56</a:t>
            </a:r>
            <a:r>
              <a:rPr lang="en-US" sz="2800" dirty="0"/>
              <a:t> bits of </a:t>
            </a:r>
            <a:r>
              <a:rPr lang="en-US" sz="2800" dirty="0">
                <a:latin typeface="Times-Roman" charset="0"/>
              </a:rPr>
              <a:t>LK</a:t>
            </a:r>
            <a:r>
              <a:rPr lang="en-US" sz="2800" dirty="0"/>
              <a:t> and </a:t>
            </a:r>
            <a:r>
              <a:rPr lang="en-US" sz="2800" dirty="0">
                <a:latin typeface="Times-Roman" charset="0"/>
              </a:rPr>
              <a:t>RK</a:t>
            </a:r>
            <a:endParaRPr lang="en-US" sz="2800" dirty="0">
              <a:latin typeface="Courier" charset="0"/>
            </a:endParaRPr>
          </a:p>
          <a:p>
            <a:pPr eaLnBrk="1" hangingPunct="1">
              <a:lnSpc>
                <a:spcPct val="90000"/>
              </a:lnSpc>
              <a:spcAft>
                <a:spcPts val="600"/>
              </a:spcAft>
            </a:pPr>
            <a:r>
              <a:rPr lang="en-US" sz="2800" b="1" dirty="0">
                <a:solidFill>
                  <a:schemeClr val="accent2"/>
                </a:solidFill>
              </a:rPr>
              <a:t>Key schedule</a:t>
            </a:r>
            <a:r>
              <a:rPr lang="en-US" sz="2800" b="1" dirty="0"/>
              <a:t> </a:t>
            </a:r>
            <a:r>
              <a:rPr lang="en-US" sz="2800" dirty="0"/>
              <a:t>generates </a:t>
            </a:r>
            <a:r>
              <a:rPr lang="en-US" sz="2800" dirty="0" err="1"/>
              <a:t>subkey</a:t>
            </a:r>
            <a:endParaRPr 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4A4F712-3967-7848-AA33-F503FF5E49AE}" type="slidenum">
              <a:rPr lang="en-US" smtClean="0">
                <a:latin typeface="Times New Roman" charset="0"/>
              </a:rPr>
              <a:pPr/>
              <a:t>66</a:t>
            </a:fld>
            <a:endParaRPr lang="en-US" smtClean="0">
              <a:latin typeface="Times New Roman" charset="0"/>
            </a:endParaRPr>
          </a:p>
        </p:txBody>
      </p:sp>
      <p:sp>
        <p:nvSpPr>
          <p:cNvPr id="78851" name="Rectangle 2"/>
          <p:cNvSpPr>
            <a:spLocks noGrp="1" noChangeArrowheads="1"/>
          </p:cNvSpPr>
          <p:nvPr>
            <p:ph type="title"/>
          </p:nvPr>
        </p:nvSpPr>
        <p:spPr/>
        <p:txBody>
          <a:bodyPr/>
          <a:lstStyle/>
          <a:p>
            <a:pPr eaLnBrk="1" hangingPunct="1"/>
            <a:r>
              <a:rPr lang="en-US"/>
              <a:t>DES Last Word (Almost)</a:t>
            </a:r>
          </a:p>
        </p:txBody>
      </p:sp>
      <p:sp>
        <p:nvSpPr>
          <p:cNvPr id="78852"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dirty="0"/>
              <a:t>An initial permutation before round 1</a:t>
            </a:r>
          </a:p>
          <a:p>
            <a:pPr eaLnBrk="1" hangingPunct="1">
              <a:spcAft>
                <a:spcPts val="600"/>
              </a:spcAft>
            </a:pPr>
            <a:r>
              <a:rPr lang="en-US" dirty="0"/>
              <a:t>Halves are swapped after last round</a:t>
            </a:r>
          </a:p>
          <a:p>
            <a:pPr eaLnBrk="1" hangingPunct="1">
              <a:spcAft>
                <a:spcPts val="600"/>
              </a:spcAft>
            </a:pPr>
            <a:r>
              <a:rPr lang="en-US" dirty="0"/>
              <a:t>A final permutation (inverse of </a:t>
            </a:r>
            <a:r>
              <a:rPr lang="en-US" dirty="0" smtClean="0"/>
              <a:t>initial perm) </a:t>
            </a:r>
            <a:r>
              <a:rPr lang="en-US" dirty="0"/>
              <a:t>applied to </a:t>
            </a:r>
            <a:r>
              <a:rPr lang="en-US" dirty="0">
                <a:latin typeface="Times-Roman" charset="0"/>
              </a:rPr>
              <a:t>(R</a:t>
            </a:r>
            <a:r>
              <a:rPr lang="en-US" baseline="-25000" dirty="0">
                <a:latin typeface="Times-Roman" charset="0"/>
              </a:rPr>
              <a:t>16</a:t>
            </a:r>
            <a:r>
              <a:rPr lang="en-US" dirty="0" smtClean="0">
                <a:latin typeface="Times-Roman" charset="0"/>
              </a:rPr>
              <a:t>,</a:t>
            </a:r>
            <a:r>
              <a:rPr lang="en-US" baseline="-25000" dirty="0" smtClean="0">
                <a:latin typeface="Times-Roman" charset="0"/>
              </a:rPr>
              <a:t> </a:t>
            </a:r>
            <a:r>
              <a:rPr lang="en-US" dirty="0" smtClean="0">
                <a:latin typeface="Times-Roman" charset="0"/>
              </a:rPr>
              <a:t>L</a:t>
            </a:r>
            <a:r>
              <a:rPr lang="en-US" baseline="-25000" dirty="0" smtClean="0">
                <a:latin typeface="Times-Roman" charset="0"/>
              </a:rPr>
              <a:t>16</a:t>
            </a:r>
            <a:r>
              <a:rPr lang="en-US" dirty="0">
                <a:latin typeface="Times-Roman" charset="0"/>
              </a:rPr>
              <a:t>)</a:t>
            </a:r>
            <a:r>
              <a:rPr lang="en-US" dirty="0"/>
              <a:t> </a:t>
            </a:r>
            <a:endParaRPr lang="en-US" dirty="0">
              <a:latin typeface="Courier" charset="0"/>
            </a:endParaRPr>
          </a:p>
          <a:p>
            <a:pPr eaLnBrk="1" hangingPunct="1">
              <a:spcAft>
                <a:spcPts val="600"/>
              </a:spcAft>
            </a:pPr>
            <a:r>
              <a:rPr lang="en-US" dirty="0"/>
              <a:t>None of this serves</a:t>
            </a:r>
            <a:r>
              <a:rPr lang="en-US" dirty="0" smtClean="0"/>
              <a:t> any security </a:t>
            </a:r>
            <a:r>
              <a:rPr lang="en-US" dirty="0"/>
              <a:t>purpose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19FC67-4D8F-0842-8557-2A303BAC8422}" type="slidenum">
              <a:rPr lang="en-US" smtClean="0">
                <a:latin typeface="Times New Roman" charset="0"/>
              </a:rPr>
              <a:pPr/>
              <a:t>67</a:t>
            </a:fld>
            <a:endParaRPr lang="en-US" smtClean="0">
              <a:latin typeface="Times New Roman" charset="0"/>
            </a:endParaRPr>
          </a:p>
        </p:txBody>
      </p:sp>
      <p:sp>
        <p:nvSpPr>
          <p:cNvPr id="79875" name="Rectangle 2"/>
          <p:cNvSpPr>
            <a:spLocks noGrp="1" noChangeArrowheads="1"/>
          </p:cNvSpPr>
          <p:nvPr>
            <p:ph type="title"/>
          </p:nvPr>
        </p:nvSpPr>
        <p:spPr>
          <a:xfrm>
            <a:off x="685800" y="457200"/>
            <a:ext cx="7772400" cy="1143000"/>
          </a:xfrm>
        </p:spPr>
        <p:txBody>
          <a:bodyPr/>
          <a:lstStyle/>
          <a:p>
            <a:pPr eaLnBrk="1" hangingPunct="1"/>
            <a:r>
              <a:rPr lang="en-US" dirty="0"/>
              <a:t>Security of DES</a:t>
            </a:r>
          </a:p>
        </p:txBody>
      </p:sp>
      <p:sp>
        <p:nvSpPr>
          <p:cNvPr id="201731"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Security</a:t>
            </a:r>
            <a:r>
              <a:rPr lang="en-US" sz="2800" dirty="0" smtClean="0"/>
              <a:t> depends heavily on </a:t>
            </a:r>
            <a:r>
              <a:rPr lang="en-US" sz="2800" dirty="0"/>
              <a:t>S-boxes</a:t>
            </a:r>
          </a:p>
          <a:p>
            <a:pPr lvl="1" eaLnBrk="1" hangingPunct="1">
              <a:lnSpc>
                <a:spcPct val="90000"/>
              </a:lnSpc>
              <a:spcAft>
                <a:spcPts val="600"/>
              </a:spcAft>
            </a:pPr>
            <a:r>
              <a:rPr lang="en-US" sz="2400" dirty="0"/>
              <a:t>Everything else in DES is linear</a:t>
            </a:r>
            <a:endParaRPr lang="en-US" sz="2400" dirty="0" smtClean="0"/>
          </a:p>
          <a:p>
            <a:pPr eaLnBrk="1" hangingPunct="1">
              <a:lnSpc>
                <a:spcPct val="90000"/>
              </a:lnSpc>
              <a:spcAft>
                <a:spcPts val="600"/>
              </a:spcAft>
            </a:pPr>
            <a:r>
              <a:rPr lang="en-US" sz="2800" dirty="0" smtClean="0"/>
              <a:t>40+ </a:t>
            </a:r>
            <a:r>
              <a:rPr lang="en-US" sz="2800" dirty="0"/>
              <a:t>years of </a:t>
            </a:r>
            <a:r>
              <a:rPr lang="en-US" sz="2800" dirty="0" smtClean="0"/>
              <a:t>analysis revealed </a:t>
            </a:r>
            <a:r>
              <a:rPr lang="en-US" sz="2800" dirty="0"/>
              <a:t>no</a:t>
            </a:r>
            <a:r>
              <a:rPr lang="en-US" sz="2800" dirty="0" smtClean="0"/>
              <a:t> back door</a:t>
            </a:r>
          </a:p>
          <a:p>
            <a:pPr eaLnBrk="1" hangingPunct="1">
              <a:lnSpc>
                <a:spcPct val="90000"/>
              </a:lnSpc>
              <a:spcAft>
                <a:spcPts val="600"/>
              </a:spcAft>
            </a:pPr>
            <a:r>
              <a:rPr lang="en-US" sz="2800" dirty="0" smtClean="0"/>
              <a:t>Attacks? </a:t>
            </a:r>
            <a:r>
              <a:rPr lang="en-US" sz="2800" dirty="0"/>
              <a:t>E</a:t>
            </a:r>
            <a:r>
              <a:rPr lang="en-US" sz="2800" dirty="0" smtClean="0"/>
              <a:t>ssentially exhaustive </a:t>
            </a:r>
            <a:r>
              <a:rPr lang="en-US" sz="2800" dirty="0"/>
              <a:t>key search</a:t>
            </a:r>
          </a:p>
          <a:p>
            <a:pPr eaLnBrk="1" hangingPunct="1">
              <a:lnSpc>
                <a:spcPct val="90000"/>
              </a:lnSpc>
              <a:spcAft>
                <a:spcPts val="600"/>
              </a:spcAft>
            </a:pPr>
            <a:r>
              <a:rPr lang="en-US" sz="2800" b="1" dirty="0">
                <a:solidFill>
                  <a:schemeClr val="accent2"/>
                </a:solidFill>
              </a:rPr>
              <a:t>Inescapable conclusions</a:t>
            </a:r>
            <a:r>
              <a:rPr lang="en-US" sz="2800" dirty="0"/>
              <a:t> </a:t>
            </a:r>
          </a:p>
          <a:p>
            <a:pPr lvl="1" eaLnBrk="1" hangingPunct="1">
              <a:lnSpc>
                <a:spcPct val="90000"/>
              </a:lnSpc>
              <a:spcAft>
                <a:spcPts val="600"/>
              </a:spcAft>
            </a:pPr>
            <a:r>
              <a:rPr lang="en-US" sz="2400" dirty="0"/>
              <a:t>Designers of DES knew what they were doing</a:t>
            </a:r>
          </a:p>
          <a:p>
            <a:pPr lvl="1" eaLnBrk="1" hangingPunct="1">
              <a:lnSpc>
                <a:spcPct val="90000"/>
              </a:lnSpc>
              <a:spcAft>
                <a:spcPts val="600"/>
              </a:spcAft>
            </a:pPr>
            <a:r>
              <a:rPr lang="en-US" sz="2400" dirty="0"/>
              <a:t>Designers of DES were way ahead of their </a:t>
            </a:r>
            <a:r>
              <a:rPr lang="en-US" sz="2400" dirty="0" smtClean="0"/>
              <a:t>time (at least </a:t>
            </a:r>
            <a:r>
              <a:rPr lang="en-US" sz="2400" dirty="0" err="1" smtClean="0"/>
              <a:t>wrt</a:t>
            </a:r>
            <a:r>
              <a:rPr lang="en-US" sz="2400" dirty="0" smtClean="0"/>
              <a:t> certain cryptanalytic techniques)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box(out)">
                                      <p:cBhvr>
                                        <p:cTn id="7" dur="500"/>
                                        <p:tgtEl>
                                          <p:spTgt spid="2017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01731">
                                            <p:txEl>
                                              <p:pRg st="1" end="1"/>
                                            </p:txEl>
                                          </p:spTgt>
                                        </p:tgtEl>
                                        <p:attrNameLst>
                                          <p:attrName>style.visibility</p:attrName>
                                        </p:attrNameLst>
                                      </p:cBhvr>
                                      <p:to>
                                        <p:strVal val="visible"/>
                                      </p:to>
                                    </p:set>
                                    <p:animEffect transition="in" filter="box(out)">
                                      <p:cBhvr>
                                        <p:cTn id="10" dur="500"/>
                                        <p:tgtEl>
                                          <p:spTgt spid="20173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01731">
                                            <p:txEl>
                                              <p:pRg st="2" end="2"/>
                                            </p:txEl>
                                          </p:spTgt>
                                        </p:tgtEl>
                                        <p:attrNameLst>
                                          <p:attrName>style.visibility</p:attrName>
                                        </p:attrNameLst>
                                      </p:cBhvr>
                                      <p:to>
                                        <p:strVal val="visible"/>
                                      </p:to>
                                    </p:set>
                                    <p:animEffect transition="in" filter="box(out)">
                                      <p:cBhvr>
                                        <p:cTn id="15" dur="500"/>
                                        <p:tgtEl>
                                          <p:spTgt spid="2017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01731">
                                            <p:txEl>
                                              <p:pRg st="3" end="3"/>
                                            </p:txEl>
                                          </p:spTgt>
                                        </p:tgtEl>
                                        <p:attrNameLst>
                                          <p:attrName>style.visibility</p:attrName>
                                        </p:attrNameLst>
                                      </p:cBhvr>
                                      <p:to>
                                        <p:strVal val="visible"/>
                                      </p:to>
                                    </p:set>
                                    <p:animEffect transition="in" filter="box(out)">
                                      <p:cBhvr>
                                        <p:cTn id="20" dur="500"/>
                                        <p:tgtEl>
                                          <p:spTgt spid="2017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01731">
                                            <p:txEl>
                                              <p:pRg st="4" end="4"/>
                                            </p:txEl>
                                          </p:spTgt>
                                        </p:tgtEl>
                                        <p:attrNameLst>
                                          <p:attrName>style.visibility</p:attrName>
                                        </p:attrNameLst>
                                      </p:cBhvr>
                                      <p:to>
                                        <p:strVal val="visible"/>
                                      </p:to>
                                    </p:set>
                                    <p:animEffect transition="in" filter="box(out)">
                                      <p:cBhvr>
                                        <p:cTn id="25" dur="500"/>
                                        <p:tgtEl>
                                          <p:spTgt spid="2017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201731">
                                            <p:txEl>
                                              <p:pRg st="5" end="5"/>
                                            </p:txEl>
                                          </p:spTgt>
                                        </p:tgtEl>
                                        <p:attrNameLst>
                                          <p:attrName>style.visibility</p:attrName>
                                        </p:attrNameLst>
                                      </p:cBhvr>
                                      <p:to>
                                        <p:strVal val="visible"/>
                                      </p:to>
                                    </p:set>
                                    <p:animEffect transition="in" filter="box(out)">
                                      <p:cBhvr>
                                        <p:cTn id="28" dur="500"/>
                                        <p:tgtEl>
                                          <p:spTgt spid="201731">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201731">
                                            <p:txEl>
                                              <p:pRg st="6" end="6"/>
                                            </p:txEl>
                                          </p:spTgt>
                                        </p:tgtEl>
                                        <p:attrNameLst>
                                          <p:attrName>style.visibility</p:attrName>
                                        </p:attrNameLst>
                                      </p:cBhvr>
                                      <p:to>
                                        <p:strVal val="visible"/>
                                      </p:to>
                                    </p:set>
                                    <p:animEffect transition="in" filter="box(out)">
                                      <p:cBhvr>
                                        <p:cTn id="31" dur="500"/>
                                        <p:tgtEl>
                                          <p:spTgt spid="201731">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C1E8A0F-50AA-2449-89EE-667D3D5FEE62}" type="slidenum">
              <a:rPr lang="en-US" smtClean="0">
                <a:latin typeface="Times New Roman" charset="0"/>
              </a:rPr>
              <a:pPr/>
              <a:t>68</a:t>
            </a:fld>
            <a:endParaRPr lang="en-US" smtClean="0">
              <a:latin typeface="Times New Roman" charset="0"/>
            </a:endParaRPr>
          </a:p>
        </p:txBody>
      </p:sp>
      <p:sp>
        <p:nvSpPr>
          <p:cNvPr id="80899" name="Rectangle 2"/>
          <p:cNvSpPr>
            <a:spLocks noGrp="1" noChangeArrowheads="1"/>
          </p:cNvSpPr>
          <p:nvPr>
            <p:ph type="title"/>
          </p:nvPr>
        </p:nvSpPr>
        <p:spPr>
          <a:xfrm>
            <a:off x="685800" y="457200"/>
            <a:ext cx="7772400" cy="1143000"/>
          </a:xfrm>
        </p:spPr>
        <p:txBody>
          <a:bodyPr/>
          <a:lstStyle/>
          <a:p>
            <a:pPr eaLnBrk="1" hangingPunct="1"/>
            <a:r>
              <a:rPr lang="en-US" dirty="0"/>
              <a:t>Block Cipher Notation</a:t>
            </a:r>
          </a:p>
        </p:txBody>
      </p:sp>
      <p:sp>
        <p:nvSpPr>
          <p:cNvPr id="80900" name="Rectangle 3"/>
          <p:cNvSpPr>
            <a:spLocks noGrp="1" noChangeArrowheads="1"/>
          </p:cNvSpPr>
          <p:nvPr>
            <p:ph type="body" idx="1"/>
          </p:nvPr>
        </p:nvSpPr>
        <p:spPr>
          <a:xfrm>
            <a:off x="685800" y="1676400"/>
            <a:ext cx="8153400" cy="4419600"/>
          </a:xfrm>
        </p:spPr>
        <p:txBody>
          <a:bodyPr/>
          <a:lstStyle/>
          <a:p>
            <a:pPr eaLnBrk="1" hangingPunct="1">
              <a:lnSpc>
                <a:spcPct val="90000"/>
              </a:lnSpc>
              <a:spcAft>
                <a:spcPts val="600"/>
              </a:spcAft>
            </a:pPr>
            <a:r>
              <a:rPr lang="en-US" sz="2800" dirty="0">
                <a:latin typeface="Times-Roman"/>
                <a:cs typeface="Times-Roman"/>
              </a:rPr>
              <a:t>P =</a:t>
            </a:r>
            <a:r>
              <a:rPr lang="en-US" sz="2800" dirty="0"/>
              <a:t> plaintext block </a:t>
            </a:r>
          </a:p>
          <a:p>
            <a:pPr eaLnBrk="1" hangingPunct="1">
              <a:lnSpc>
                <a:spcPct val="90000"/>
              </a:lnSpc>
              <a:spcAft>
                <a:spcPts val="600"/>
              </a:spcAft>
            </a:pPr>
            <a:r>
              <a:rPr lang="en-US" sz="2800" dirty="0">
                <a:latin typeface="Times-Roman"/>
                <a:cs typeface="Times-Roman"/>
              </a:rPr>
              <a:t>C =</a:t>
            </a:r>
            <a:r>
              <a:rPr lang="en-US" sz="2800" dirty="0"/>
              <a:t> </a:t>
            </a:r>
            <a:r>
              <a:rPr lang="en-US" sz="2800" dirty="0" err="1"/>
              <a:t>ciphertext</a:t>
            </a:r>
            <a:r>
              <a:rPr lang="en-US" sz="2800" dirty="0"/>
              <a:t> block</a:t>
            </a:r>
          </a:p>
          <a:p>
            <a:pPr eaLnBrk="1" hangingPunct="1">
              <a:lnSpc>
                <a:spcPct val="90000"/>
              </a:lnSpc>
              <a:spcAft>
                <a:spcPts val="600"/>
              </a:spcAft>
            </a:pPr>
            <a:r>
              <a:rPr lang="en-US" sz="2800" dirty="0"/>
              <a:t>Encrypt </a:t>
            </a:r>
            <a:r>
              <a:rPr lang="en-US" sz="2800" dirty="0">
                <a:latin typeface="Times-Roman" charset="0"/>
              </a:rPr>
              <a:t>P</a:t>
            </a:r>
            <a:r>
              <a:rPr lang="en-US" sz="2800" dirty="0"/>
              <a:t> with key </a:t>
            </a:r>
            <a:r>
              <a:rPr lang="en-US" sz="2800" dirty="0">
                <a:latin typeface="Times-Roman" charset="0"/>
              </a:rPr>
              <a:t>K</a:t>
            </a:r>
            <a:r>
              <a:rPr lang="en-US" sz="2800" dirty="0"/>
              <a:t> to get </a:t>
            </a:r>
            <a:r>
              <a:rPr lang="en-US" sz="2800" dirty="0" err="1"/>
              <a:t>ciphertext</a:t>
            </a:r>
            <a:r>
              <a:rPr lang="en-US" sz="2800" dirty="0"/>
              <a:t> </a:t>
            </a:r>
            <a:r>
              <a:rPr lang="en-US" sz="2800" dirty="0">
                <a:latin typeface="Times-Roman" charset="0"/>
              </a:rPr>
              <a:t>C</a:t>
            </a:r>
            <a:endParaRPr lang="en-US" sz="2800" dirty="0"/>
          </a:p>
          <a:p>
            <a:pPr lvl="1" eaLnBrk="1" hangingPunct="1">
              <a:lnSpc>
                <a:spcPct val="90000"/>
              </a:lnSpc>
              <a:spcAft>
                <a:spcPts val="600"/>
              </a:spcAft>
            </a:pPr>
            <a:r>
              <a:rPr lang="en-US" sz="2400" dirty="0">
                <a:latin typeface="Times-Roman" charset="0"/>
              </a:rPr>
              <a:t>C = E(P, K)</a:t>
            </a:r>
          </a:p>
          <a:p>
            <a:pPr eaLnBrk="1" hangingPunct="1">
              <a:lnSpc>
                <a:spcPct val="90000"/>
              </a:lnSpc>
              <a:spcAft>
                <a:spcPts val="600"/>
              </a:spcAft>
            </a:pPr>
            <a:r>
              <a:rPr lang="en-US" sz="2800" dirty="0"/>
              <a:t>Decrypt </a:t>
            </a:r>
            <a:r>
              <a:rPr lang="en-US" sz="2800" dirty="0">
                <a:latin typeface="Times-Roman" charset="0"/>
              </a:rPr>
              <a:t>C</a:t>
            </a:r>
            <a:r>
              <a:rPr lang="en-US" sz="2800" dirty="0"/>
              <a:t> with key </a:t>
            </a:r>
            <a:r>
              <a:rPr lang="en-US" sz="2800" dirty="0">
                <a:latin typeface="Times-Roman" charset="0"/>
              </a:rPr>
              <a:t>K</a:t>
            </a:r>
            <a:r>
              <a:rPr lang="en-US" sz="2800" dirty="0"/>
              <a:t> to get plaintext </a:t>
            </a:r>
            <a:r>
              <a:rPr lang="en-US" sz="2800" dirty="0">
                <a:latin typeface="Times-Roman" charset="0"/>
              </a:rPr>
              <a:t>P</a:t>
            </a:r>
            <a:endParaRPr lang="en-US" sz="2800" dirty="0"/>
          </a:p>
          <a:p>
            <a:pPr lvl="1" eaLnBrk="1" hangingPunct="1">
              <a:lnSpc>
                <a:spcPct val="90000"/>
              </a:lnSpc>
              <a:spcAft>
                <a:spcPts val="600"/>
              </a:spcAft>
            </a:pPr>
            <a:r>
              <a:rPr lang="en-US" sz="2400" dirty="0">
                <a:latin typeface="Times-Roman" charset="0"/>
              </a:rPr>
              <a:t>P = D(C, K)</a:t>
            </a:r>
          </a:p>
          <a:p>
            <a:pPr eaLnBrk="1" hangingPunct="1">
              <a:lnSpc>
                <a:spcPct val="90000"/>
              </a:lnSpc>
              <a:spcAft>
                <a:spcPts val="600"/>
              </a:spcAft>
            </a:pPr>
            <a:r>
              <a:rPr lang="en-US" sz="2800" dirty="0"/>
              <a:t>Note: </a:t>
            </a:r>
            <a:r>
              <a:rPr lang="en-US" sz="2800" dirty="0">
                <a:latin typeface="Times-Roman" charset="0"/>
              </a:rPr>
              <a:t>P = D(E(P, K), K)</a:t>
            </a:r>
            <a:r>
              <a:rPr lang="en-US" sz="2800" dirty="0"/>
              <a:t> and </a:t>
            </a:r>
            <a:r>
              <a:rPr lang="en-US" sz="2800" dirty="0">
                <a:latin typeface="Times-Roman" charset="0"/>
              </a:rPr>
              <a:t>C = E(D(C, K), K)</a:t>
            </a:r>
          </a:p>
          <a:p>
            <a:pPr lvl="1" eaLnBrk="1" hangingPunct="1">
              <a:lnSpc>
                <a:spcPct val="90000"/>
              </a:lnSpc>
              <a:spcAft>
                <a:spcPts val="600"/>
              </a:spcAft>
            </a:pPr>
            <a:r>
              <a:rPr lang="en-US" sz="2400" dirty="0" smtClean="0"/>
              <a:t>But </a:t>
            </a:r>
            <a:r>
              <a:rPr lang="en-US" sz="2400" dirty="0">
                <a:latin typeface="Times-Roman" charset="0"/>
              </a:rPr>
              <a:t>P </a:t>
            </a:r>
            <a:r>
              <a:rPr lang="en-US" sz="2400" dirty="0" err="1">
                <a:latin typeface="Times-Roman" charset="0"/>
                <a:sym typeface="Symbol" charset="2"/>
              </a:rPr>
              <a:t></a:t>
            </a:r>
            <a:r>
              <a:rPr lang="en-US" sz="2400" dirty="0">
                <a:latin typeface="Times-Roman" charset="0"/>
              </a:rPr>
              <a:t> D(E(P,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and </a:t>
            </a:r>
            <a:r>
              <a:rPr lang="en-US" sz="2400" dirty="0">
                <a:latin typeface="Times-Roman" charset="0"/>
              </a:rPr>
              <a:t>C </a:t>
            </a:r>
            <a:r>
              <a:rPr lang="en-US" sz="2400" dirty="0" err="1">
                <a:latin typeface="Times-Roman" charset="0"/>
                <a:sym typeface="Symbol" charset="2"/>
              </a:rPr>
              <a:t></a:t>
            </a:r>
            <a:r>
              <a:rPr lang="en-US" sz="2400" dirty="0">
                <a:latin typeface="Times-Roman" charset="0"/>
              </a:rPr>
              <a:t> E(D(C,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when </a:t>
            </a:r>
            <a:r>
              <a:rPr lang="en-US" sz="2400" dirty="0">
                <a:latin typeface="Times-Roman" charset="0"/>
              </a:rPr>
              <a:t>K</a:t>
            </a:r>
            <a:r>
              <a:rPr lang="en-US" sz="2400" baseline="-25000" dirty="0">
                <a:latin typeface="Times-Roman" charset="0"/>
              </a:rPr>
              <a:t>1</a:t>
            </a:r>
            <a:r>
              <a:rPr lang="en-US" sz="2400" dirty="0"/>
              <a:t> </a:t>
            </a:r>
            <a:r>
              <a:rPr lang="en-US" sz="2400" dirty="0" err="1">
                <a:latin typeface="Times-Roman" charset="0"/>
                <a:sym typeface="Symbol" charset="2"/>
              </a:rPr>
              <a:t></a:t>
            </a:r>
            <a:r>
              <a:rPr lang="en-US" sz="2400" dirty="0"/>
              <a:t> </a:t>
            </a:r>
            <a:r>
              <a:rPr lang="en-US" sz="2400" dirty="0">
                <a:latin typeface="Times-Roman" charset="0"/>
              </a:rPr>
              <a:t>K</a:t>
            </a:r>
            <a:r>
              <a:rPr lang="en-US" sz="2400" baseline="-25000" dirty="0">
                <a:latin typeface="Times-Roman" charset="0"/>
              </a:rPr>
              <a:t>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567121DC-186E-0D47-990E-CACDDFDB41E9}" type="slidenum">
              <a:rPr lang="en-US" smtClean="0">
                <a:latin typeface="Times New Roman" charset="0"/>
              </a:rPr>
              <a:pPr/>
              <a:t>69</a:t>
            </a:fld>
            <a:endParaRPr lang="en-US" smtClean="0">
              <a:latin typeface="Times New Roman" charset="0"/>
            </a:endParaRPr>
          </a:p>
        </p:txBody>
      </p:sp>
      <p:sp>
        <p:nvSpPr>
          <p:cNvPr id="81923" name="Rectangle 2"/>
          <p:cNvSpPr>
            <a:spLocks noGrp="1" noChangeArrowheads="1"/>
          </p:cNvSpPr>
          <p:nvPr>
            <p:ph type="title"/>
          </p:nvPr>
        </p:nvSpPr>
        <p:spPr>
          <a:xfrm>
            <a:off x="685800" y="457200"/>
            <a:ext cx="7772400" cy="1143000"/>
          </a:xfrm>
        </p:spPr>
        <p:txBody>
          <a:bodyPr/>
          <a:lstStyle/>
          <a:p>
            <a:pPr eaLnBrk="1" hangingPunct="1"/>
            <a:r>
              <a:rPr lang="en-US"/>
              <a:t>Triple DES</a:t>
            </a:r>
          </a:p>
        </p:txBody>
      </p:sp>
      <p:sp>
        <p:nvSpPr>
          <p:cNvPr id="163843" name="Rectangle 3"/>
          <p:cNvSpPr>
            <a:spLocks noGrp="1" noChangeArrowheads="1"/>
          </p:cNvSpPr>
          <p:nvPr>
            <p:ph type="body" idx="1"/>
          </p:nvPr>
        </p:nvSpPr>
        <p:spPr>
          <a:xfrm>
            <a:off x="685800" y="1600200"/>
            <a:ext cx="7848600" cy="4419600"/>
          </a:xfrm>
        </p:spPr>
        <p:txBody>
          <a:bodyPr/>
          <a:lstStyle/>
          <a:p>
            <a:pPr eaLnBrk="1" hangingPunct="1">
              <a:lnSpc>
                <a:spcPct val="90000"/>
              </a:lnSpc>
              <a:spcAft>
                <a:spcPts val="600"/>
              </a:spcAft>
            </a:pPr>
            <a:r>
              <a:rPr lang="en-US" sz="2800" dirty="0" smtClean="0"/>
              <a:t>56 </a:t>
            </a:r>
            <a:r>
              <a:rPr lang="en-US" sz="2800" dirty="0"/>
              <a:t>bit DES key is too </a:t>
            </a:r>
            <a:r>
              <a:rPr lang="en-US" sz="2800" dirty="0" smtClean="0"/>
              <a:t>small</a:t>
            </a:r>
          </a:p>
          <a:p>
            <a:pPr lvl="1" eaLnBrk="1" hangingPunct="1">
              <a:lnSpc>
                <a:spcPct val="90000"/>
              </a:lnSpc>
              <a:spcAft>
                <a:spcPts val="600"/>
              </a:spcAft>
            </a:pPr>
            <a:r>
              <a:rPr lang="en-US" sz="2400" dirty="0"/>
              <a:t>Exhaustive key search is feasible</a:t>
            </a:r>
          </a:p>
          <a:p>
            <a:pPr eaLnBrk="1" hangingPunct="1">
              <a:lnSpc>
                <a:spcPct val="90000"/>
              </a:lnSpc>
              <a:spcAft>
                <a:spcPts val="600"/>
              </a:spcAft>
            </a:pPr>
            <a:r>
              <a:rPr lang="en-US" sz="2800" dirty="0"/>
              <a:t>But DES </a:t>
            </a:r>
            <a:r>
              <a:rPr lang="en-US" sz="2800" dirty="0" smtClean="0"/>
              <a:t>was everywhere, so what </a:t>
            </a:r>
            <a:r>
              <a:rPr lang="en-US" sz="2800" dirty="0"/>
              <a:t>to do?</a:t>
            </a:r>
          </a:p>
          <a:p>
            <a:pPr eaLnBrk="1" hangingPunct="1">
              <a:lnSpc>
                <a:spcPct val="90000"/>
              </a:lnSpc>
              <a:spcAft>
                <a:spcPts val="600"/>
              </a:spcAft>
            </a:pPr>
            <a:r>
              <a:rPr lang="en-US" sz="2800" b="1" dirty="0">
                <a:solidFill>
                  <a:schemeClr val="hlink"/>
                </a:solidFill>
              </a:rPr>
              <a:t>Triple DES</a:t>
            </a:r>
            <a:r>
              <a:rPr lang="en-US" sz="2800" dirty="0"/>
              <a:t> or </a:t>
            </a:r>
            <a:r>
              <a:rPr lang="en-US" sz="2800" b="1" dirty="0" smtClean="0">
                <a:solidFill>
                  <a:schemeClr val="hlink"/>
                </a:solidFill>
              </a:rPr>
              <a:t>3DES</a:t>
            </a:r>
            <a:r>
              <a:rPr lang="en-US" sz="2800" dirty="0" smtClean="0"/>
              <a:t> (112 </a:t>
            </a:r>
            <a:r>
              <a:rPr lang="en-US" sz="2800" dirty="0"/>
              <a:t>bit </a:t>
            </a:r>
            <a:r>
              <a:rPr lang="en-US" sz="2800" dirty="0" smtClean="0"/>
              <a:t>key)</a:t>
            </a:r>
          </a:p>
          <a:p>
            <a:pPr lvl="1" eaLnBrk="1" hangingPunct="1">
              <a:lnSpc>
                <a:spcPct val="90000"/>
              </a:lnSpc>
              <a:spcAft>
                <a:spcPts val="600"/>
              </a:spcAft>
            </a:pPr>
            <a:r>
              <a:rPr lang="en-US" sz="2400" dirty="0"/>
              <a:t> </a:t>
            </a:r>
            <a:r>
              <a:rPr lang="en-US" sz="2400" dirty="0">
                <a:latin typeface="Times-Roman" charset="0"/>
              </a:rPr>
              <a:t>C = E(D(E(P,K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lvl="1" eaLnBrk="1" hangingPunct="1">
              <a:lnSpc>
                <a:spcPct val="90000"/>
              </a:lnSpc>
              <a:spcAft>
                <a:spcPts val="600"/>
              </a:spcAft>
            </a:pPr>
            <a:r>
              <a:rPr lang="en-US" sz="2400" dirty="0"/>
              <a:t> </a:t>
            </a:r>
            <a:r>
              <a:rPr lang="en-US" sz="2400" dirty="0">
                <a:latin typeface="Times-Roman" charset="0"/>
              </a:rPr>
              <a:t>P = D(E(D(C,K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eaLnBrk="1" hangingPunct="1">
              <a:lnSpc>
                <a:spcPct val="90000"/>
              </a:lnSpc>
              <a:spcAft>
                <a:spcPts val="600"/>
              </a:spcAft>
            </a:pPr>
            <a:r>
              <a:rPr lang="en-US" sz="2800" dirty="0"/>
              <a:t>Why </a:t>
            </a:r>
            <a:r>
              <a:rPr lang="en-US" sz="2800" dirty="0">
                <a:latin typeface="Times-Roman" charset="0"/>
              </a:rPr>
              <a:t>Encrypt-Decrypt-Encrypt </a:t>
            </a:r>
            <a:r>
              <a:rPr lang="en-US" sz="2800" dirty="0"/>
              <a:t>with 2 keys?</a:t>
            </a:r>
          </a:p>
          <a:p>
            <a:pPr lvl="1" eaLnBrk="1" hangingPunct="1">
              <a:lnSpc>
                <a:spcPct val="90000"/>
              </a:lnSpc>
              <a:spcAft>
                <a:spcPts val="600"/>
              </a:spcAft>
            </a:pPr>
            <a:r>
              <a:rPr lang="en-US" sz="2400" dirty="0"/>
              <a:t>Backward compatible: </a:t>
            </a:r>
            <a:r>
              <a:rPr lang="en-US" sz="2400" dirty="0">
                <a:latin typeface="Times-Roman" charset="0"/>
              </a:rPr>
              <a:t>E(D(E(P,K),K),K) = E(P,K)</a:t>
            </a:r>
            <a:endParaRPr lang="en-US" sz="2400" dirty="0"/>
          </a:p>
          <a:p>
            <a:pPr lvl="1" eaLnBrk="1" hangingPunct="1">
              <a:lnSpc>
                <a:spcPct val="90000"/>
              </a:lnSpc>
              <a:spcAft>
                <a:spcPts val="600"/>
              </a:spcAft>
            </a:pPr>
            <a:r>
              <a:rPr lang="en-US" sz="2400" dirty="0"/>
              <a:t>And 112</a:t>
            </a:r>
            <a:r>
              <a:rPr lang="en-US" sz="2400" dirty="0" smtClean="0"/>
              <a:t> is a lot of bits</a:t>
            </a:r>
            <a:endParaRPr lang="en-US" sz="24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box(out)">
                                      <p:cBhvr>
                                        <p:cTn id="7" dur="500"/>
                                        <p:tgtEl>
                                          <p:spTgt spid="1638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box(out)">
                                      <p:cBhvr>
                                        <p:cTn id="12" dur="500"/>
                                        <p:tgtEl>
                                          <p:spTgt spid="1638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box(out)">
                                      <p:cBhvr>
                                        <p:cTn id="17" dur="500"/>
                                        <p:tgtEl>
                                          <p:spTgt spid="1638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box(out)">
                                      <p:cBhvr>
                                        <p:cTn id="22" dur="500"/>
                                        <p:tgtEl>
                                          <p:spTgt spid="1638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box(out)">
                                      <p:cBhvr>
                                        <p:cTn id="27" dur="500"/>
                                        <p:tgtEl>
                                          <p:spTgt spid="16384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box(out)">
                                      <p:cBhvr>
                                        <p:cTn id="32" dur="500"/>
                                        <p:tgtEl>
                                          <p:spTgt spid="16384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3843">
                                            <p:txEl>
                                              <p:pRg st="6" end="6"/>
                                            </p:txEl>
                                          </p:spTgt>
                                        </p:tgtEl>
                                        <p:attrNameLst>
                                          <p:attrName>style.visibility</p:attrName>
                                        </p:attrNameLst>
                                      </p:cBhvr>
                                      <p:to>
                                        <p:strVal val="visible"/>
                                      </p:to>
                                    </p:set>
                                    <p:animEffect transition="in" filter="box(out)">
                                      <p:cBhvr>
                                        <p:cTn id="37" dur="500"/>
                                        <p:tgtEl>
                                          <p:spTgt spid="16384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3843">
                                            <p:txEl>
                                              <p:pRg st="7" end="7"/>
                                            </p:txEl>
                                          </p:spTgt>
                                        </p:tgtEl>
                                        <p:attrNameLst>
                                          <p:attrName>style.visibility</p:attrName>
                                        </p:attrNameLst>
                                      </p:cBhvr>
                                      <p:to>
                                        <p:strVal val="visible"/>
                                      </p:to>
                                    </p:set>
                                    <p:animEffect transition="in" filter="box(out)">
                                      <p:cBhvr>
                                        <p:cTn id="42" dur="500"/>
                                        <p:tgtEl>
                                          <p:spTgt spid="16384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63843">
                                            <p:txEl>
                                              <p:pRg st="8" end="8"/>
                                            </p:txEl>
                                          </p:spTgt>
                                        </p:tgtEl>
                                        <p:attrNameLst>
                                          <p:attrName>style.visibility</p:attrName>
                                        </p:attrNameLst>
                                      </p:cBhvr>
                                      <p:to>
                                        <p:strVal val="visible"/>
                                      </p:to>
                                    </p:set>
                                    <p:animEffect transition="in" filter="box(out)">
                                      <p:cBhvr>
                                        <p:cTn id="47" dur="500"/>
                                        <p:tgtEl>
                                          <p:spTgt spid="16384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8368049-4EBF-8042-A111-17E777338B66}" type="slidenum">
              <a:rPr lang="en-US" smtClean="0">
                <a:latin typeface="Times New Roman" charset="0"/>
              </a:rPr>
              <a:pPr/>
              <a:t>7</a:t>
            </a:fld>
            <a:endParaRPr lang="en-US" smtClean="0">
              <a:latin typeface="Times New Roman" charset="0"/>
            </a:endParaRPr>
          </a:p>
        </p:txBody>
      </p:sp>
      <p:sp>
        <p:nvSpPr>
          <p:cNvPr id="20483" name="Rectangle 2"/>
          <p:cNvSpPr>
            <a:spLocks noGrp="1" noChangeArrowheads="1"/>
          </p:cNvSpPr>
          <p:nvPr>
            <p:ph type="title"/>
          </p:nvPr>
        </p:nvSpPr>
        <p:spPr>
          <a:xfrm>
            <a:off x="533400" y="609600"/>
            <a:ext cx="7924800" cy="1143000"/>
          </a:xfrm>
        </p:spPr>
        <p:txBody>
          <a:bodyPr/>
          <a:lstStyle/>
          <a:p>
            <a:pPr eaLnBrk="1" hangingPunct="1"/>
            <a:r>
              <a:rPr lang="en-US"/>
              <a:t>Simple Substitution</a:t>
            </a:r>
          </a:p>
        </p:txBody>
      </p:sp>
      <p:sp>
        <p:nvSpPr>
          <p:cNvPr id="20484" name="Rectangle 3"/>
          <p:cNvSpPr>
            <a:spLocks noGrp="1" noChangeArrowheads="1"/>
          </p:cNvSpPr>
          <p:nvPr>
            <p:ph type="body" idx="1"/>
          </p:nvPr>
        </p:nvSpPr>
        <p:spPr>
          <a:xfrm>
            <a:off x="685800" y="1828800"/>
            <a:ext cx="7848600" cy="1295400"/>
          </a:xfrm>
        </p:spPr>
        <p:txBody>
          <a:bodyPr/>
          <a:lstStyle/>
          <a:p>
            <a:pPr eaLnBrk="1" hangingPunct="1">
              <a:lnSpc>
                <a:spcPct val="90000"/>
              </a:lnSpc>
            </a:pPr>
            <a:r>
              <a:rPr lang="en-US"/>
              <a:t>Plaintext: </a:t>
            </a:r>
            <a:r>
              <a:rPr lang="en-US">
                <a:solidFill>
                  <a:srgbClr val="FF0000"/>
                </a:solidFill>
                <a:latin typeface="Times-Roman" charset="0"/>
              </a:rPr>
              <a:t>fourscoreandsevenyearsago</a:t>
            </a:r>
          </a:p>
          <a:p>
            <a:pPr eaLnBrk="1" hangingPunct="1">
              <a:lnSpc>
                <a:spcPct val="90000"/>
              </a:lnSpc>
            </a:pPr>
            <a:r>
              <a:rPr lang="en-US"/>
              <a:t>Key:</a:t>
            </a:r>
            <a:r>
              <a:rPr lang="en-US">
                <a:solidFill>
                  <a:srgbClr val="FF0000"/>
                </a:solidFill>
                <a:latin typeface="Times-Roman" charset="0"/>
              </a:rPr>
              <a:t> </a:t>
            </a:r>
          </a:p>
        </p:txBody>
      </p:sp>
      <p:graphicFrame>
        <p:nvGraphicFramePr>
          <p:cNvPr id="21621" name="Group 117"/>
          <p:cNvGraphicFramePr>
            <a:graphicFrameLocks noGrp="1"/>
          </p:cNvGraphicFramePr>
          <p:nvPr/>
        </p:nvGraphicFramePr>
        <p:xfrm>
          <a:off x="1752600" y="3048000"/>
          <a:ext cx="6553195" cy="1219200"/>
        </p:xfrm>
        <a:graphic>
          <a:graphicData uri="http://schemas.openxmlformats.org/drawingml/2006/table">
            <a:tbl>
              <a:tblPr/>
              <a:tblGrid>
                <a:gridCol w="228579"/>
                <a:gridCol w="243988"/>
                <a:gridCol w="264305"/>
                <a:gridCol w="262725"/>
                <a:gridCol w="265889"/>
                <a:gridCol w="264306"/>
                <a:gridCol w="265889"/>
                <a:gridCol w="264305"/>
                <a:gridCol w="262725"/>
                <a:gridCol w="265889"/>
                <a:gridCol w="264306"/>
                <a:gridCol w="262725"/>
                <a:gridCol w="265889"/>
                <a:gridCol w="262725"/>
                <a:gridCol w="264305"/>
                <a:gridCol w="265889"/>
                <a:gridCol w="262725"/>
                <a:gridCol w="264306"/>
                <a:gridCol w="265889"/>
                <a:gridCol w="264305"/>
                <a:gridCol w="265889"/>
                <a:gridCol w="262725"/>
                <a:gridCol w="264306"/>
                <a:gridCol w="264305"/>
                <a:gridCol w="264306"/>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smtClean="0">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o</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619" name="Group 115"/>
          <p:cNvGraphicFramePr>
            <a:graphicFrameLocks noGrp="1"/>
          </p:cNvGraphicFramePr>
          <p:nvPr/>
        </p:nvGraphicFramePr>
        <p:xfrm>
          <a:off x="8305800" y="3048000"/>
          <a:ext cx="381000" cy="1219200"/>
        </p:xfrm>
        <a:graphic>
          <a:graphicData uri="http://schemas.openxmlformats.org/drawingml/2006/table">
            <a:tbl>
              <a:tblPr/>
              <a:tblGrid>
                <a:gridCol w="3810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73" name="Rectangle 116"/>
          <p:cNvSpPr>
            <a:spLocks noChangeArrowheads="1"/>
          </p:cNvSpPr>
          <p:nvPr/>
        </p:nvSpPr>
        <p:spPr bwMode="auto">
          <a:xfrm>
            <a:off x="685800" y="44196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Ciphertext: </a:t>
            </a:r>
          </a:p>
          <a:p>
            <a:pPr marL="342900" indent="-342900">
              <a:lnSpc>
                <a:spcPct val="90000"/>
              </a:lnSpc>
              <a:spcBef>
                <a:spcPct val="20000"/>
              </a:spcBef>
              <a:buClr>
                <a:schemeClr val="accent2"/>
              </a:buClr>
              <a:buSzPct val="75000"/>
              <a:buFont typeface="Wingdings" charset="2"/>
              <a:buNone/>
            </a:pPr>
            <a:r>
              <a:rPr lang="en-US" sz="3200">
                <a:solidFill>
                  <a:srgbClr val="FF0000"/>
                </a:solidFill>
                <a:latin typeface="Times-Roman" charset="0"/>
              </a:rPr>
              <a:t>	IRXUVFRUHDQGVHYHQBHDUVDJR</a:t>
            </a:r>
          </a:p>
          <a:p>
            <a:pPr marL="342900" indent="-342900">
              <a:lnSpc>
                <a:spcPct val="90000"/>
              </a:lnSpc>
              <a:spcBef>
                <a:spcPct val="20000"/>
              </a:spcBef>
              <a:buClr>
                <a:schemeClr val="accent2"/>
              </a:buClr>
              <a:buSzPct val="75000"/>
              <a:buFont typeface="Wingdings" charset="2"/>
              <a:buChar char="q"/>
            </a:pPr>
            <a:r>
              <a:rPr lang="en-US" sz="3200"/>
              <a:t>Shift by 3 is “Caesar’s cipher”</a:t>
            </a:r>
            <a:endParaRPr lang="en-US" sz="3200">
              <a:solidFill>
                <a:srgbClr val="FF0000"/>
              </a:solidFill>
              <a:latin typeface="Times-Roman" charset="0"/>
            </a:endParaRPr>
          </a:p>
        </p:txBody>
      </p:sp>
      <p:sp>
        <p:nvSpPr>
          <p:cNvPr id="20574" name="Rectangle 118"/>
          <p:cNvSpPr>
            <a:spLocks noChangeArrowheads="1"/>
          </p:cNvSpPr>
          <p:nvPr/>
        </p:nvSpPr>
        <p:spPr bwMode="auto">
          <a:xfrm>
            <a:off x="457200" y="3124200"/>
            <a:ext cx="1247775" cy="446087"/>
          </a:xfrm>
          <a:prstGeom prst="rect">
            <a:avLst/>
          </a:prstGeom>
          <a:noFill/>
          <a:ln w="9525">
            <a:noFill/>
            <a:miter lim="800000"/>
            <a:headEnd/>
            <a:tailEnd/>
          </a:ln>
        </p:spPr>
        <p:txBody>
          <a:bodyPr wrap="none">
            <a:prstTxWarp prst="textNoShape">
              <a:avLst/>
            </a:prstTxWarp>
            <a:spAutoFit/>
          </a:bodyPr>
          <a:lstStyle/>
          <a:p>
            <a:r>
              <a:rPr lang="en-US" sz="2000" dirty="0"/>
              <a:t>Plaintext</a:t>
            </a:r>
          </a:p>
        </p:txBody>
      </p:sp>
      <p:sp>
        <p:nvSpPr>
          <p:cNvPr id="20575" name="Rectangle 119"/>
          <p:cNvSpPr>
            <a:spLocks noChangeArrowheads="1"/>
          </p:cNvSpPr>
          <p:nvPr/>
        </p:nvSpPr>
        <p:spPr bwMode="auto">
          <a:xfrm>
            <a:off x="228600" y="3657600"/>
            <a:ext cx="1481138" cy="446088"/>
          </a:xfrm>
          <a:prstGeom prst="rect">
            <a:avLst/>
          </a:prstGeom>
          <a:noFill/>
          <a:ln w="9525">
            <a:noFill/>
            <a:miter lim="800000"/>
            <a:headEnd/>
            <a:tailEnd/>
          </a:ln>
        </p:spPr>
        <p:txBody>
          <a:bodyPr wrap="none">
            <a:prstTxWarp prst="textNoShape">
              <a:avLst/>
            </a:prstTxWarp>
            <a:spAutoFit/>
          </a:bodyPr>
          <a:lstStyle/>
          <a:p>
            <a:r>
              <a:rPr lang="en-US" sz="2000" dirty="0" err="1"/>
              <a:t>Ciphertext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813EDEC-71D2-7543-B98C-9E8C0C73A579}" type="slidenum">
              <a:rPr lang="en-US" smtClean="0">
                <a:latin typeface="Times New Roman" charset="0"/>
              </a:rPr>
              <a:pPr/>
              <a:t>70</a:t>
            </a:fld>
            <a:endParaRPr lang="en-US" smtClean="0">
              <a:latin typeface="Times New Roman" charset="0"/>
            </a:endParaRPr>
          </a:p>
        </p:txBody>
      </p:sp>
      <p:sp>
        <p:nvSpPr>
          <p:cNvPr id="82947" name="Rectangle 2"/>
          <p:cNvSpPr>
            <a:spLocks noGrp="1" noChangeArrowheads="1"/>
          </p:cNvSpPr>
          <p:nvPr>
            <p:ph type="title"/>
          </p:nvPr>
        </p:nvSpPr>
        <p:spPr>
          <a:xfrm>
            <a:off x="685800" y="228600"/>
            <a:ext cx="7772400" cy="1143000"/>
          </a:xfrm>
        </p:spPr>
        <p:txBody>
          <a:bodyPr/>
          <a:lstStyle/>
          <a:p>
            <a:pPr eaLnBrk="1" hangingPunct="1"/>
            <a:r>
              <a:rPr lang="en-US"/>
              <a:t>3DES</a:t>
            </a:r>
          </a:p>
        </p:txBody>
      </p:sp>
      <p:sp>
        <p:nvSpPr>
          <p:cNvPr id="164867" name="Rectangle 3"/>
          <p:cNvSpPr>
            <a:spLocks noGrp="1" noChangeArrowheads="1"/>
          </p:cNvSpPr>
          <p:nvPr>
            <p:ph type="body" idx="1"/>
          </p:nvPr>
        </p:nvSpPr>
        <p:spPr>
          <a:xfrm>
            <a:off x="685800" y="1371600"/>
            <a:ext cx="7924800" cy="4800600"/>
          </a:xfrm>
        </p:spPr>
        <p:txBody>
          <a:bodyPr/>
          <a:lstStyle/>
          <a:p>
            <a:pPr eaLnBrk="1" hangingPunct="1">
              <a:lnSpc>
                <a:spcPct val="90000"/>
              </a:lnSpc>
              <a:spcAft>
                <a:spcPts val="600"/>
              </a:spcAft>
            </a:pPr>
            <a:r>
              <a:rPr lang="en-US" sz="2800" dirty="0"/>
              <a:t>Why not </a:t>
            </a:r>
            <a:r>
              <a:rPr lang="en-US" sz="2800" dirty="0">
                <a:latin typeface="Times-Roman" charset="0"/>
              </a:rPr>
              <a:t>C = E(E(P,K),K)</a:t>
            </a:r>
            <a:r>
              <a:rPr lang="en-US" sz="2800" dirty="0" smtClean="0"/>
              <a:t> instead?</a:t>
            </a:r>
          </a:p>
          <a:p>
            <a:pPr lvl="1" eaLnBrk="1" hangingPunct="1">
              <a:lnSpc>
                <a:spcPct val="90000"/>
              </a:lnSpc>
              <a:spcAft>
                <a:spcPts val="600"/>
              </a:spcAft>
            </a:pPr>
            <a:r>
              <a:rPr lang="en-US" sz="2400" dirty="0" smtClean="0"/>
              <a:t>Trick question </a:t>
            </a:r>
            <a:r>
              <a:rPr lang="en-US" sz="2400" dirty="0" err="1" smtClean="0">
                <a:sym typeface="Symbol" charset="2"/>
              </a:rPr>
              <a:t></a:t>
            </a:r>
            <a:r>
              <a:rPr lang="en-US" sz="2400" dirty="0" smtClean="0"/>
              <a:t> still </a:t>
            </a:r>
            <a:r>
              <a:rPr lang="en-US" sz="2400" dirty="0"/>
              <a:t>just 56 bit key</a:t>
            </a:r>
          </a:p>
          <a:p>
            <a:pPr eaLnBrk="1" hangingPunct="1">
              <a:lnSpc>
                <a:spcPct val="90000"/>
              </a:lnSpc>
              <a:spcAft>
                <a:spcPts val="600"/>
              </a:spcAft>
            </a:pPr>
            <a:r>
              <a:rPr lang="en-US" sz="2800" dirty="0"/>
              <a:t>Why not </a:t>
            </a:r>
            <a:r>
              <a:rPr lang="en-US" sz="2800" dirty="0">
                <a:latin typeface="Times-Roman" charset="0"/>
              </a:rPr>
              <a:t>C = E(E(P,K</a:t>
            </a:r>
            <a:r>
              <a:rPr lang="en-US" sz="2800" baseline="-25000" dirty="0">
                <a:latin typeface="Times-Roman" charset="0"/>
              </a:rPr>
              <a:t>1</a:t>
            </a:r>
            <a:r>
              <a:rPr lang="en-US" sz="2800" dirty="0">
                <a:latin typeface="Times-Roman" charset="0"/>
              </a:rPr>
              <a:t>),K</a:t>
            </a:r>
            <a:r>
              <a:rPr lang="en-US" sz="2800" baseline="-25000" dirty="0">
                <a:latin typeface="Times-Roman" charset="0"/>
              </a:rPr>
              <a:t>2</a:t>
            </a:r>
            <a:r>
              <a:rPr lang="en-US" sz="2800" dirty="0">
                <a:latin typeface="Times-Roman" charset="0"/>
              </a:rPr>
              <a:t>)</a:t>
            </a:r>
            <a:r>
              <a:rPr lang="en-US" sz="2800" dirty="0" smtClean="0"/>
              <a:t> instead?</a:t>
            </a:r>
            <a:endParaRPr lang="en-US" sz="2800" dirty="0"/>
          </a:p>
          <a:p>
            <a:pPr eaLnBrk="1" hangingPunct="1">
              <a:lnSpc>
                <a:spcPct val="90000"/>
              </a:lnSpc>
              <a:spcAft>
                <a:spcPts val="600"/>
              </a:spcAft>
            </a:pPr>
            <a:r>
              <a:rPr lang="en-US" sz="2800" dirty="0"/>
              <a:t>A (semi-practical) </a:t>
            </a:r>
            <a:r>
              <a:rPr lang="en-US" sz="2800" b="1" dirty="0">
                <a:solidFill>
                  <a:schemeClr val="accent2"/>
                </a:solidFill>
              </a:rPr>
              <a:t>known plaintext</a:t>
            </a:r>
            <a:r>
              <a:rPr lang="en-US" sz="2800" dirty="0"/>
              <a:t> attack</a:t>
            </a:r>
          </a:p>
          <a:p>
            <a:pPr lvl="1" eaLnBrk="1" hangingPunct="1">
              <a:lnSpc>
                <a:spcPct val="90000"/>
              </a:lnSpc>
              <a:spcAft>
                <a:spcPts val="600"/>
              </a:spcAft>
            </a:pPr>
            <a:r>
              <a:rPr lang="en-US" sz="2400" dirty="0"/>
              <a:t>Pre-compute table of </a:t>
            </a:r>
            <a:r>
              <a:rPr lang="en-US" sz="2400" dirty="0">
                <a:latin typeface="Times-Roman" charset="0"/>
              </a:rPr>
              <a:t>E(P,K</a:t>
            </a:r>
            <a:r>
              <a:rPr lang="en-US" sz="2400" baseline="-25000" dirty="0">
                <a:latin typeface="Times-Roman" charset="0"/>
              </a:rPr>
              <a:t>1</a:t>
            </a:r>
            <a:r>
              <a:rPr lang="en-US" sz="2400" dirty="0">
                <a:latin typeface="Times-Roman" charset="0"/>
              </a:rPr>
              <a:t>)</a:t>
            </a:r>
            <a:r>
              <a:rPr lang="en-US" sz="2400" dirty="0"/>
              <a:t> for every possible key </a:t>
            </a:r>
            <a:r>
              <a:rPr lang="en-US" sz="2400" dirty="0">
                <a:latin typeface="Times-Roman" charset="0"/>
              </a:rPr>
              <a:t>K</a:t>
            </a:r>
            <a:r>
              <a:rPr lang="en-US" sz="2400" baseline="-25000" dirty="0">
                <a:latin typeface="Times-Roman" charset="0"/>
              </a:rPr>
              <a:t>1</a:t>
            </a:r>
            <a:r>
              <a:rPr lang="en-US" sz="2400" dirty="0"/>
              <a:t> (resulting table has 2</a:t>
            </a:r>
            <a:r>
              <a:rPr lang="en-US" sz="2400" baseline="30000" dirty="0"/>
              <a:t>56</a:t>
            </a:r>
            <a:r>
              <a:rPr lang="en-US" sz="2400" dirty="0"/>
              <a:t> entries) </a:t>
            </a:r>
          </a:p>
          <a:p>
            <a:pPr lvl="1" eaLnBrk="1" hangingPunct="1">
              <a:lnSpc>
                <a:spcPct val="90000"/>
              </a:lnSpc>
              <a:spcAft>
                <a:spcPts val="600"/>
              </a:spcAft>
            </a:pPr>
            <a:r>
              <a:rPr lang="en-US" sz="2400" dirty="0"/>
              <a:t>Then for each possible </a:t>
            </a:r>
            <a:r>
              <a:rPr lang="en-US" sz="2400" dirty="0">
                <a:latin typeface="Times-Roman" charset="0"/>
              </a:rPr>
              <a:t>K</a:t>
            </a:r>
            <a:r>
              <a:rPr lang="en-US" sz="2400" baseline="-25000" dirty="0">
                <a:latin typeface="Times-Roman" charset="0"/>
              </a:rPr>
              <a:t>2</a:t>
            </a:r>
            <a:r>
              <a:rPr lang="en-US" sz="2400" dirty="0"/>
              <a:t> compute </a:t>
            </a:r>
            <a:r>
              <a:rPr lang="en-US" sz="2400" dirty="0">
                <a:latin typeface="Times-Roman" charset="0"/>
              </a:rPr>
              <a:t>D(C,K</a:t>
            </a:r>
            <a:r>
              <a:rPr lang="en-US" sz="2400" baseline="-25000" dirty="0">
                <a:latin typeface="Times-Roman" charset="0"/>
              </a:rPr>
              <a:t>2</a:t>
            </a:r>
            <a:r>
              <a:rPr lang="en-US" sz="2400" dirty="0">
                <a:latin typeface="Times-Roman" charset="0"/>
              </a:rPr>
              <a:t>)</a:t>
            </a:r>
            <a:r>
              <a:rPr lang="en-US" sz="2400" dirty="0"/>
              <a:t> until a match in table is found</a:t>
            </a:r>
          </a:p>
          <a:p>
            <a:pPr lvl="1" eaLnBrk="1" hangingPunct="1">
              <a:lnSpc>
                <a:spcPct val="90000"/>
              </a:lnSpc>
              <a:spcAft>
                <a:spcPts val="600"/>
              </a:spcAft>
            </a:pPr>
            <a:r>
              <a:rPr lang="en-US" sz="2400" dirty="0"/>
              <a:t>When match is found, have </a:t>
            </a:r>
            <a:r>
              <a:rPr lang="en-US" sz="2400" dirty="0">
                <a:latin typeface="Times-Roman" charset="0"/>
              </a:rPr>
              <a:t>E(P,K</a:t>
            </a:r>
            <a:r>
              <a:rPr lang="en-US" sz="2400" baseline="-25000" dirty="0">
                <a:latin typeface="Times-Roman" charset="0"/>
              </a:rPr>
              <a:t>1</a:t>
            </a:r>
            <a:r>
              <a:rPr lang="en-US" sz="2400" dirty="0">
                <a:latin typeface="Times-Roman" charset="0"/>
              </a:rPr>
              <a:t>) = D(C,K</a:t>
            </a:r>
            <a:r>
              <a:rPr lang="en-US" sz="2400" baseline="-25000" dirty="0">
                <a:latin typeface="Times-Roman" charset="0"/>
              </a:rPr>
              <a:t>2</a:t>
            </a:r>
            <a:r>
              <a:rPr lang="en-US" sz="2400" dirty="0">
                <a:latin typeface="Times-Roman" charset="0"/>
              </a:rPr>
              <a:t>)</a:t>
            </a:r>
          </a:p>
          <a:p>
            <a:pPr lvl="1" eaLnBrk="1" hangingPunct="1">
              <a:lnSpc>
                <a:spcPct val="90000"/>
              </a:lnSpc>
              <a:spcAft>
                <a:spcPts val="600"/>
              </a:spcAft>
            </a:pPr>
            <a:r>
              <a:rPr lang="en-US" sz="2400" dirty="0"/>
              <a:t>Result gives us keys: </a:t>
            </a:r>
            <a:r>
              <a:rPr lang="en-US" sz="2400" dirty="0">
                <a:latin typeface="Times-Roman" charset="0"/>
              </a:rPr>
              <a:t>C = E(E(P,K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a:t>
            </a:r>
            <a:r>
              <a:rPr lang="en-US" sz="2400"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4867">
                                            <p:txEl>
                                              <p:pRg st="3" end="3"/>
                                            </p:txEl>
                                          </p:spTgt>
                                        </p:tgtEl>
                                        <p:attrNameLst>
                                          <p:attrName>style.visibility</p:attrName>
                                        </p:attrNameLst>
                                      </p:cBhvr>
                                      <p:to>
                                        <p:strVal val="visible"/>
                                      </p:to>
                                    </p:set>
                                    <p:anim calcmode="lin" valueType="num">
                                      <p:cBhvr additive="base">
                                        <p:cTn id="25" dur="500" fill="hold"/>
                                        <p:tgtEl>
                                          <p:spTgt spid="164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4867">
                                            <p:txEl>
                                              <p:pRg st="4" end="4"/>
                                            </p:txEl>
                                          </p:spTgt>
                                        </p:tgtEl>
                                        <p:attrNameLst>
                                          <p:attrName>style.visibility</p:attrName>
                                        </p:attrNameLst>
                                      </p:cBhvr>
                                      <p:to>
                                        <p:strVal val="visible"/>
                                      </p:to>
                                    </p:set>
                                    <p:anim calcmode="lin" valueType="num">
                                      <p:cBhvr additive="base">
                                        <p:cTn id="31" dur="500" fill="hold"/>
                                        <p:tgtEl>
                                          <p:spTgt spid="164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4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4867">
                                            <p:txEl>
                                              <p:pRg st="5" end="5"/>
                                            </p:txEl>
                                          </p:spTgt>
                                        </p:tgtEl>
                                        <p:attrNameLst>
                                          <p:attrName>style.visibility</p:attrName>
                                        </p:attrNameLst>
                                      </p:cBhvr>
                                      <p:to>
                                        <p:strVal val="visible"/>
                                      </p:to>
                                    </p:set>
                                    <p:anim calcmode="lin" valueType="num">
                                      <p:cBhvr additive="base">
                                        <p:cTn id="37" dur="500" fill="hold"/>
                                        <p:tgtEl>
                                          <p:spTgt spid="164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4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4867">
                                            <p:txEl>
                                              <p:pRg st="6" end="6"/>
                                            </p:txEl>
                                          </p:spTgt>
                                        </p:tgtEl>
                                        <p:attrNameLst>
                                          <p:attrName>style.visibility</p:attrName>
                                        </p:attrNameLst>
                                      </p:cBhvr>
                                      <p:to>
                                        <p:strVal val="visible"/>
                                      </p:to>
                                    </p:set>
                                    <p:anim calcmode="lin" valueType="num">
                                      <p:cBhvr additive="base">
                                        <p:cTn id="43" dur="500" fill="hold"/>
                                        <p:tgtEl>
                                          <p:spTgt spid="164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48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4867">
                                            <p:txEl>
                                              <p:pRg st="7" end="7"/>
                                            </p:txEl>
                                          </p:spTgt>
                                        </p:tgtEl>
                                        <p:attrNameLst>
                                          <p:attrName>style.visibility</p:attrName>
                                        </p:attrNameLst>
                                      </p:cBhvr>
                                      <p:to>
                                        <p:strVal val="visible"/>
                                      </p:to>
                                    </p:set>
                                    <p:anim calcmode="lin" valueType="num">
                                      <p:cBhvr additive="base">
                                        <p:cTn id="49" dur="500" fill="hold"/>
                                        <p:tgtEl>
                                          <p:spTgt spid="164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48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261130C-02D8-BB4C-8229-7FE0ACF06482}" type="slidenum">
              <a:rPr lang="en-US" smtClean="0">
                <a:latin typeface="Times New Roman" charset="0"/>
              </a:rPr>
              <a:pPr/>
              <a:t>71</a:t>
            </a:fld>
            <a:endParaRPr lang="en-US" smtClean="0">
              <a:latin typeface="Times New Roman" charset="0"/>
            </a:endParaRPr>
          </a:p>
        </p:txBody>
      </p:sp>
      <p:sp>
        <p:nvSpPr>
          <p:cNvPr id="83971" name="Rectangle 2"/>
          <p:cNvSpPr>
            <a:spLocks noGrp="1" noChangeArrowheads="1"/>
          </p:cNvSpPr>
          <p:nvPr>
            <p:ph type="title"/>
          </p:nvPr>
        </p:nvSpPr>
        <p:spPr>
          <a:xfrm>
            <a:off x="381000" y="457200"/>
            <a:ext cx="8534400" cy="1219200"/>
          </a:xfrm>
        </p:spPr>
        <p:txBody>
          <a:bodyPr/>
          <a:lstStyle/>
          <a:p>
            <a:pPr eaLnBrk="1" hangingPunct="1"/>
            <a:r>
              <a:rPr lang="en-US" dirty="0"/>
              <a:t>Advanced Encryption Standard</a:t>
            </a:r>
          </a:p>
        </p:txBody>
      </p:sp>
      <p:sp>
        <p:nvSpPr>
          <p:cNvPr id="83972" name="Rectangle 3"/>
          <p:cNvSpPr>
            <a:spLocks noGrp="1" noChangeArrowheads="1"/>
          </p:cNvSpPr>
          <p:nvPr>
            <p:ph type="body" idx="1"/>
          </p:nvPr>
        </p:nvSpPr>
        <p:spPr>
          <a:xfrm>
            <a:off x="685800" y="1752600"/>
            <a:ext cx="7848600" cy="4343400"/>
          </a:xfrm>
        </p:spPr>
        <p:txBody>
          <a:bodyPr/>
          <a:lstStyle/>
          <a:p>
            <a:pPr eaLnBrk="1" hangingPunct="1">
              <a:lnSpc>
                <a:spcPct val="90000"/>
              </a:lnSpc>
              <a:spcAft>
                <a:spcPts val="600"/>
              </a:spcAft>
            </a:pPr>
            <a:r>
              <a:rPr lang="en-US" sz="2800" dirty="0"/>
              <a:t>Replacement for DES</a:t>
            </a:r>
          </a:p>
          <a:p>
            <a:pPr eaLnBrk="1" hangingPunct="1">
              <a:lnSpc>
                <a:spcPct val="90000"/>
              </a:lnSpc>
              <a:spcAft>
                <a:spcPts val="600"/>
              </a:spcAft>
            </a:pPr>
            <a:r>
              <a:rPr lang="en-US" sz="2800" dirty="0"/>
              <a:t>AES competition (late 90’s)</a:t>
            </a:r>
          </a:p>
          <a:p>
            <a:pPr lvl="1" eaLnBrk="1" hangingPunct="1">
              <a:lnSpc>
                <a:spcPct val="90000"/>
              </a:lnSpc>
              <a:spcAft>
                <a:spcPts val="600"/>
              </a:spcAft>
            </a:pPr>
            <a:r>
              <a:rPr lang="en-US" sz="2400" dirty="0"/>
              <a:t>NSA openly involved</a:t>
            </a:r>
          </a:p>
          <a:p>
            <a:pPr lvl="1" eaLnBrk="1" hangingPunct="1">
              <a:lnSpc>
                <a:spcPct val="90000"/>
              </a:lnSpc>
              <a:spcAft>
                <a:spcPts val="600"/>
              </a:spcAft>
            </a:pPr>
            <a:r>
              <a:rPr lang="en-US" sz="2400" dirty="0"/>
              <a:t>Transparent</a:t>
            </a:r>
            <a:r>
              <a:rPr lang="en-US" sz="2400" dirty="0" smtClean="0"/>
              <a:t> selection process</a:t>
            </a:r>
            <a:endParaRPr lang="en-US" sz="2400" dirty="0"/>
          </a:p>
          <a:p>
            <a:pPr lvl="1" eaLnBrk="1" hangingPunct="1">
              <a:lnSpc>
                <a:spcPct val="90000"/>
              </a:lnSpc>
              <a:spcAft>
                <a:spcPts val="600"/>
              </a:spcAft>
            </a:pPr>
            <a:r>
              <a:rPr lang="en-US" sz="2400" dirty="0"/>
              <a:t>Many strong algorithms proposed</a:t>
            </a:r>
          </a:p>
          <a:p>
            <a:pPr lvl="1" eaLnBrk="1" hangingPunct="1">
              <a:lnSpc>
                <a:spcPct val="90000"/>
              </a:lnSpc>
              <a:spcAft>
                <a:spcPts val="600"/>
              </a:spcAft>
            </a:pPr>
            <a:r>
              <a:rPr lang="en-US" sz="2400" dirty="0" err="1"/>
              <a:t>Rijndael</a:t>
            </a:r>
            <a:r>
              <a:rPr lang="en-US" sz="2400" dirty="0"/>
              <a:t> Algorithm ultimately </a:t>
            </a:r>
            <a:r>
              <a:rPr lang="en-US" sz="2400" dirty="0" smtClean="0"/>
              <a:t>selected (pronounced </a:t>
            </a:r>
            <a:r>
              <a:rPr lang="en-US" sz="2400" dirty="0"/>
              <a:t>like “Rain Doll” or “Rhine Doll</a:t>
            </a:r>
            <a:r>
              <a:rPr lang="en-US" sz="2400" dirty="0" smtClean="0"/>
              <a:t>”)</a:t>
            </a:r>
          </a:p>
          <a:p>
            <a:pPr eaLnBrk="1" hangingPunct="1">
              <a:lnSpc>
                <a:spcPct val="90000"/>
              </a:lnSpc>
              <a:spcAft>
                <a:spcPts val="600"/>
              </a:spcAft>
            </a:pPr>
            <a:r>
              <a:rPr lang="en-US" sz="2800" dirty="0"/>
              <a:t>Iterated block cipher (like DES)</a:t>
            </a:r>
          </a:p>
          <a:p>
            <a:pPr eaLnBrk="1" hangingPunct="1">
              <a:lnSpc>
                <a:spcPct val="90000"/>
              </a:lnSpc>
              <a:spcAft>
                <a:spcPts val="600"/>
              </a:spcAft>
            </a:pPr>
            <a:r>
              <a:rPr lang="en-US" sz="2800" dirty="0"/>
              <a:t>Not a </a:t>
            </a:r>
            <a:r>
              <a:rPr lang="en-US" sz="2800" dirty="0" err="1"/>
              <a:t>Feistel</a:t>
            </a:r>
            <a:r>
              <a:rPr lang="en-US" sz="2800" dirty="0"/>
              <a:t> cipher (unlike DES)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7F52909-0511-FA40-A24E-AB6DC4C0C1A6}" type="slidenum">
              <a:rPr lang="en-US" smtClean="0">
                <a:latin typeface="Times New Roman" charset="0"/>
              </a:rPr>
              <a:pPr/>
              <a:t>72</a:t>
            </a:fld>
            <a:endParaRPr lang="en-US" smtClean="0">
              <a:latin typeface="Times New Roman" charset="0"/>
            </a:endParaRPr>
          </a:p>
        </p:txBody>
      </p:sp>
      <p:sp>
        <p:nvSpPr>
          <p:cNvPr id="84995" name="Rectangle 2"/>
          <p:cNvSpPr>
            <a:spLocks noGrp="1" noChangeArrowheads="1"/>
          </p:cNvSpPr>
          <p:nvPr>
            <p:ph type="title"/>
          </p:nvPr>
        </p:nvSpPr>
        <p:spPr>
          <a:xfrm>
            <a:off x="685800" y="457200"/>
            <a:ext cx="7772400" cy="1143000"/>
          </a:xfrm>
        </p:spPr>
        <p:txBody>
          <a:bodyPr/>
          <a:lstStyle/>
          <a:p>
            <a:pPr eaLnBrk="1" hangingPunct="1"/>
            <a:r>
              <a:rPr lang="en-US" dirty="0" smtClean="0"/>
              <a:t>AES: Executive Summary</a:t>
            </a:r>
            <a:endParaRPr lang="en-US" dirty="0"/>
          </a:p>
        </p:txBody>
      </p:sp>
      <p:sp>
        <p:nvSpPr>
          <p:cNvPr id="84996" name="Rectangle 3"/>
          <p:cNvSpPr>
            <a:spLocks noGrp="1" noChangeArrowheads="1"/>
          </p:cNvSpPr>
          <p:nvPr>
            <p:ph type="body" idx="1"/>
          </p:nvPr>
        </p:nvSpPr>
        <p:spPr>
          <a:xfrm>
            <a:off x="609600" y="1752600"/>
            <a:ext cx="8229600" cy="4267200"/>
          </a:xfrm>
        </p:spPr>
        <p:txBody>
          <a:bodyPr/>
          <a:lstStyle/>
          <a:p>
            <a:pPr eaLnBrk="1" hangingPunct="1">
              <a:lnSpc>
                <a:spcPct val="90000"/>
              </a:lnSpc>
            </a:pPr>
            <a:r>
              <a:rPr lang="en-US" b="1" dirty="0">
                <a:solidFill>
                  <a:schemeClr val="accent2"/>
                </a:solidFill>
              </a:rPr>
              <a:t>Block size:</a:t>
            </a:r>
            <a:r>
              <a:rPr lang="en-US" dirty="0"/>
              <a:t> </a:t>
            </a:r>
            <a:r>
              <a:rPr lang="en-US" dirty="0" smtClean="0"/>
              <a:t>128 bits (others in </a:t>
            </a:r>
            <a:r>
              <a:rPr lang="en-US" dirty="0" err="1" smtClean="0"/>
              <a:t>Rijndael</a:t>
            </a:r>
            <a:r>
              <a:rPr lang="en-US" dirty="0" smtClean="0"/>
              <a:t>)</a:t>
            </a:r>
          </a:p>
          <a:p>
            <a:pPr eaLnBrk="1" hangingPunct="1">
              <a:lnSpc>
                <a:spcPct val="90000"/>
              </a:lnSpc>
            </a:pPr>
            <a:r>
              <a:rPr lang="en-US" b="1" dirty="0">
                <a:solidFill>
                  <a:schemeClr val="accent2"/>
                </a:solidFill>
              </a:rPr>
              <a:t>Key length:</a:t>
            </a:r>
            <a:r>
              <a:rPr lang="en-US" dirty="0"/>
              <a:t> 128, 192 or 256 bits (independent of block </a:t>
            </a:r>
            <a:r>
              <a:rPr lang="en-US" dirty="0" smtClean="0"/>
              <a:t>size in </a:t>
            </a:r>
            <a:r>
              <a:rPr lang="en-US" dirty="0" err="1" smtClean="0"/>
              <a:t>Rijndael</a:t>
            </a:r>
            <a:r>
              <a:rPr lang="en-US" dirty="0" smtClean="0"/>
              <a:t>)</a:t>
            </a:r>
            <a:endParaRPr lang="en-US" dirty="0"/>
          </a:p>
          <a:p>
            <a:pPr eaLnBrk="1" hangingPunct="1">
              <a:lnSpc>
                <a:spcPct val="90000"/>
              </a:lnSpc>
            </a:pPr>
            <a:r>
              <a:rPr lang="en-US" dirty="0"/>
              <a:t>10 to 14 rounds (depends on key length)</a:t>
            </a:r>
          </a:p>
          <a:p>
            <a:pPr eaLnBrk="1" hangingPunct="1">
              <a:lnSpc>
                <a:spcPct val="90000"/>
              </a:lnSpc>
            </a:pPr>
            <a:r>
              <a:rPr lang="en-US" dirty="0"/>
              <a:t>Each round uses 4 functions </a:t>
            </a:r>
            <a:r>
              <a:rPr lang="en-US" dirty="0" smtClean="0"/>
              <a:t>(3 </a:t>
            </a:r>
            <a:r>
              <a:rPr lang="en-US" dirty="0"/>
              <a:t>“layers”)</a:t>
            </a:r>
          </a:p>
          <a:p>
            <a:pPr lvl="1" eaLnBrk="1" hangingPunct="1">
              <a:lnSpc>
                <a:spcPct val="90000"/>
              </a:lnSpc>
            </a:pPr>
            <a:r>
              <a:rPr lang="en-US" sz="2400" dirty="0" err="1"/>
              <a:t>ByteSub</a:t>
            </a:r>
            <a:r>
              <a:rPr lang="en-US" sz="2400" dirty="0"/>
              <a:t> (nonlinear layer)</a:t>
            </a:r>
          </a:p>
          <a:p>
            <a:pPr lvl="1" eaLnBrk="1" hangingPunct="1">
              <a:lnSpc>
                <a:spcPct val="90000"/>
              </a:lnSpc>
            </a:pPr>
            <a:r>
              <a:rPr lang="en-US" sz="2400" dirty="0" err="1"/>
              <a:t>ShiftRow</a:t>
            </a:r>
            <a:r>
              <a:rPr lang="en-US" sz="2400" dirty="0"/>
              <a:t> (linear mixing layer)</a:t>
            </a:r>
          </a:p>
          <a:p>
            <a:pPr lvl="1" eaLnBrk="1" hangingPunct="1">
              <a:lnSpc>
                <a:spcPct val="90000"/>
              </a:lnSpc>
            </a:pPr>
            <a:r>
              <a:rPr lang="en-US" sz="2400" dirty="0" err="1"/>
              <a:t>MixColumn</a:t>
            </a:r>
            <a:r>
              <a:rPr lang="en-US" sz="2400" dirty="0"/>
              <a:t> (nonlinear layer)</a:t>
            </a:r>
          </a:p>
          <a:p>
            <a:pPr lvl="1" eaLnBrk="1" hangingPunct="1">
              <a:lnSpc>
                <a:spcPct val="90000"/>
              </a:lnSpc>
            </a:pPr>
            <a:r>
              <a:rPr lang="en-US" sz="2400" dirty="0" err="1"/>
              <a:t>AddRoundKey</a:t>
            </a:r>
            <a:r>
              <a:rPr lang="en-US" sz="2400" dirty="0"/>
              <a:t> (key addition layer)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3793205E-A558-3342-86C2-396D222F5997}" type="slidenum">
              <a:rPr lang="en-US" smtClean="0">
                <a:latin typeface="Times New Roman" charset="0"/>
              </a:rPr>
              <a:pPr/>
              <a:t>73</a:t>
            </a:fld>
            <a:endParaRPr lang="en-US" smtClean="0">
              <a:latin typeface="Times New Roman" charset="0"/>
            </a:endParaRPr>
          </a:p>
        </p:txBody>
      </p:sp>
      <p:sp>
        <p:nvSpPr>
          <p:cNvPr id="86019" name="Rectangle 2"/>
          <p:cNvSpPr>
            <a:spLocks noGrp="1" noChangeArrowheads="1"/>
          </p:cNvSpPr>
          <p:nvPr>
            <p:ph type="title"/>
          </p:nvPr>
        </p:nvSpPr>
        <p:spPr/>
        <p:txBody>
          <a:bodyPr/>
          <a:lstStyle/>
          <a:p>
            <a:pPr eaLnBrk="1" hangingPunct="1"/>
            <a:r>
              <a:rPr lang="en-US"/>
              <a:t>AES ByteSub</a:t>
            </a:r>
          </a:p>
        </p:txBody>
      </p:sp>
      <p:sp>
        <p:nvSpPr>
          <p:cNvPr id="86020" name="Rectangle 3"/>
          <p:cNvSpPr>
            <a:spLocks noGrp="1" noChangeArrowheads="1"/>
          </p:cNvSpPr>
          <p:nvPr>
            <p:ph type="body" idx="1"/>
          </p:nvPr>
        </p:nvSpPr>
        <p:spPr>
          <a:xfrm>
            <a:off x="685800" y="4267200"/>
            <a:ext cx="7772400" cy="1447800"/>
          </a:xfrm>
        </p:spPr>
        <p:txBody>
          <a:bodyPr/>
          <a:lstStyle/>
          <a:p>
            <a:pPr eaLnBrk="1" hangingPunct="1">
              <a:lnSpc>
                <a:spcPct val="90000"/>
              </a:lnSpc>
            </a:pPr>
            <a:r>
              <a:rPr lang="en-US" sz="2800" dirty="0" err="1"/>
              <a:t>ByteSub</a:t>
            </a:r>
            <a:r>
              <a:rPr lang="en-US" sz="2800" dirty="0"/>
              <a:t> is AES’s “S-box”</a:t>
            </a:r>
          </a:p>
          <a:p>
            <a:pPr eaLnBrk="1" hangingPunct="1">
              <a:lnSpc>
                <a:spcPct val="90000"/>
              </a:lnSpc>
            </a:pPr>
            <a:r>
              <a:rPr lang="en-US" sz="2800" dirty="0"/>
              <a:t>Can be viewed as nonlinear (but invertible) composition of two math operations</a:t>
            </a:r>
          </a:p>
          <a:p>
            <a:pPr lvl="1" eaLnBrk="1" hangingPunct="1">
              <a:lnSpc>
                <a:spcPct val="90000"/>
              </a:lnSpc>
            </a:pPr>
            <a:endParaRPr lang="en-US" sz="2400" dirty="0"/>
          </a:p>
        </p:txBody>
      </p:sp>
      <p:sp>
        <p:nvSpPr>
          <p:cNvPr id="86022" name="Rectangle 5"/>
          <p:cNvSpPr>
            <a:spLocks noChangeArrowheads="1"/>
          </p:cNvSpPr>
          <p:nvPr/>
        </p:nvSpPr>
        <p:spPr bwMode="auto">
          <a:xfrm>
            <a:off x="685800" y="1828800"/>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smtClean="0"/>
              <a:t>Treat 128 </a:t>
            </a:r>
            <a:r>
              <a:rPr lang="en-US" sz="2800" dirty="0"/>
              <a:t>bit </a:t>
            </a:r>
            <a:r>
              <a:rPr lang="en-US" sz="2800" dirty="0" smtClean="0"/>
              <a:t>block </a:t>
            </a:r>
            <a:r>
              <a:rPr lang="en-US" sz="2800" smtClean="0"/>
              <a:t>as 4x4 </a:t>
            </a:r>
            <a:r>
              <a:rPr lang="en-US" sz="2800" dirty="0" smtClean="0"/>
              <a:t>byte array</a:t>
            </a:r>
            <a:endParaRPr lang="en-US" sz="2800" dirty="0"/>
          </a:p>
        </p:txBody>
      </p:sp>
      <p:pic>
        <p:nvPicPr>
          <p:cNvPr id="7" name="Picture 6" descr="ttt.jpg"/>
          <p:cNvPicPr>
            <a:picLocks noChangeAspect="1"/>
          </p:cNvPicPr>
          <p:nvPr/>
        </p:nvPicPr>
        <p:blipFill>
          <a:blip r:embed="rId2"/>
          <a:stretch>
            <a:fillRect/>
          </a:stretch>
        </p:blipFill>
        <p:spPr>
          <a:xfrm>
            <a:off x="985325" y="2514600"/>
            <a:ext cx="6634675" cy="146685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5D09D90-4980-FF48-9BFB-602775B908BF}" type="slidenum">
              <a:rPr lang="en-US" smtClean="0">
                <a:latin typeface="Times New Roman" charset="0"/>
              </a:rPr>
              <a:pPr/>
              <a:t>74</a:t>
            </a:fld>
            <a:endParaRPr lang="en-US" smtClean="0">
              <a:latin typeface="Times New Roman" charset="0"/>
            </a:endParaRPr>
          </a:p>
        </p:txBody>
      </p:sp>
      <p:pic>
        <p:nvPicPr>
          <p:cNvPr id="87043" name="Picture 7" descr="bytesub.tif                                                    000675D6Macintosh HD                   BC93A1CC:"/>
          <p:cNvPicPr>
            <a:picLocks noChangeAspect="1" noChangeArrowheads="1"/>
          </p:cNvPicPr>
          <p:nvPr/>
        </p:nvPicPr>
        <p:blipFill>
          <a:blip r:embed="rId2"/>
          <a:srcRect/>
          <a:stretch>
            <a:fillRect/>
          </a:stretch>
        </p:blipFill>
        <p:spPr bwMode="auto">
          <a:xfrm>
            <a:off x="1752600" y="2057400"/>
            <a:ext cx="5943600" cy="3754438"/>
          </a:xfrm>
          <a:prstGeom prst="rect">
            <a:avLst/>
          </a:prstGeom>
          <a:noFill/>
          <a:ln w="9525">
            <a:noFill/>
            <a:miter lim="800000"/>
            <a:headEnd/>
            <a:tailEnd/>
          </a:ln>
        </p:spPr>
      </p:pic>
      <p:sp>
        <p:nvSpPr>
          <p:cNvPr id="87044" name="Rectangle 2"/>
          <p:cNvSpPr>
            <a:spLocks noGrp="1" noChangeArrowheads="1"/>
          </p:cNvSpPr>
          <p:nvPr>
            <p:ph type="title"/>
          </p:nvPr>
        </p:nvSpPr>
        <p:spPr/>
        <p:txBody>
          <a:bodyPr/>
          <a:lstStyle/>
          <a:p>
            <a:pPr eaLnBrk="1" hangingPunct="1"/>
            <a:r>
              <a:rPr lang="en-US"/>
              <a:t>AES “S-box”</a:t>
            </a:r>
          </a:p>
        </p:txBody>
      </p:sp>
      <p:sp>
        <p:nvSpPr>
          <p:cNvPr id="87045" name="Rectangle 5"/>
          <p:cNvSpPr>
            <a:spLocks noChangeArrowheads="1"/>
          </p:cNvSpPr>
          <p:nvPr/>
        </p:nvSpPr>
        <p:spPr bwMode="auto">
          <a:xfrm>
            <a:off x="974725" y="3494088"/>
            <a:ext cx="1006475" cy="1154112"/>
          </a:xfrm>
          <a:prstGeom prst="rect">
            <a:avLst/>
          </a:prstGeom>
          <a:noFill/>
          <a:ln w="9525">
            <a:noFill/>
            <a:miter lim="800000"/>
            <a:headEnd/>
            <a:tailEnd/>
          </a:ln>
        </p:spPr>
        <p:txBody>
          <a:bodyPr wrap="none">
            <a:prstTxWarp prst="textNoShape">
              <a:avLst/>
            </a:prstTxWarp>
            <a:spAutoFit/>
          </a:bodyPr>
          <a:lstStyle/>
          <a:p>
            <a:r>
              <a:rPr lang="en-US" sz="2000"/>
              <a:t>First 4</a:t>
            </a:r>
          </a:p>
          <a:p>
            <a:r>
              <a:rPr lang="en-US" sz="2000"/>
              <a:t>bits of</a:t>
            </a:r>
          </a:p>
          <a:p>
            <a:r>
              <a:rPr lang="en-US" sz="2000"/>
              <a:t>input</a:t>
            </a:r>
          </a:p>
        </p:txBody>
      </p:sp>
      <p:sp>
        <p:nvSpPr>
          <p:cNvPr id="87046" name="Rectangle 6"/>
          <p:cNvSpPr>
            <a:spLocks noChangeArrowheads="1"/>
          </p:cNvSpPr>
          <p:nvPr/>
        </p:nvSpPr>
        <p:spPr bwMode="auto">
          <a:xfrm>
            <a:off x="3495675" y="1752600"/>
            <a:ext cx="2474913" cy="446088"/>
          </a:xfrm>
          <a:prstGeom prst="rect">
            <a:avLst/>
          </a:prstGeom>
          <a:noFill/>
          <a:ln w="9525">
            <a:noFill/>
            <a:miter lim="800000"/>
            <a:headEnd/>
            <a:tailEnd/>
          </a:ln>
        </p:spPr>
        <p:txBody>
          <a:bodyPr wrap="none">
            <a:prstTxWarp prst="textNoShape">
              <a:avLst/>
            </a:prstTxWarp>
            <a:spAutoFit/>
          </a:bodyPr>
          <a:lstStyle/>
          <a:p>
            <a:r>
              <a:rPr lang="en-US" sz="2000"/>
              <a:t>Last 4 bits of input</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BC09AFF-4697-F448-97D8-712F9D6E138B}" type="slidenum">
              <a:rPr lang="en-US" smtClean="0">
                <a:latin typeface="Times New Roman" charset="0"/>
              </a:rPr>
              <a:pPr/>
              <a:t>75</a:t>
            </a:fld>
            <a:endParaRPr lang="en-US" smtClean="0">
              <a:latin typeface="Times New Roman" charset="0"/>
            </a:endParaRPr>
          </a:p>
        </p:txBody>
      </p:sp>
      <p:sp>
        <p:nvSpPr>
          <p:cNvPr id="88067" name="Rectangle 2"/>
          <p:cNvSpPr>
            <a:spLocks noGrp="1" noChangeArrowheads="1"/>
          </p:cNvSpPr>
          <p:nvPr>
            <p:ph type="title"/>
          </p:nvPr>
        </p:nvSpPr>
        <p:spPr/>
        <p:txBody>
          <a:bodyPr/>
          <a:lstStyle/>
          <a:p>
            <a:pPr eaLnBrk="1" hangingPunct="1"/>
            <a:r>
              <a:rPr lang="en-US"/>
              <a:t>AES ShiftRow</a:t>
            </a:r>
          </a:p>
        </p:txBody>
      </p:sp>
      <p:sp>
        <p:nvSpPr>
          <p:cNvPr id="88068" name="Rectangle 3"/>
          <p:cNvSpPr>
            <a:spLocks noGrp="1" noChangeArrowheads="1"/>
          </p:cNvSpPr>
          <p:nvPr>
            <p:ph type="body" idx="1"/>
          </p:nvPr>
        </p:nvSpPr>
        <p:spPr/>
        <p:txBody>
          <a:bodyPr/>
          <a:lstStyle/>
          <a:p>
            <a:pPr eaLnBrk="1" hangingPunct="1"/>
            <a:r>
              <a:rPr lang="en-US"/>
              <a:t>Cyclic shift rows</a:t>
            </a:r>
          </a:p>
        </p:txBody>
      </p:sp>
      <p:pic>
        <p:nvPicPr>
          <p:cNvPr id="6" name="Picture 5" descr="ttt2.jpg"/>
          <p:cNvPicPr>
            <a:picLocks noChangeAspect="1"/>
          </p:cNvPicPr>
          <p:nvPr/>
        </p:nvPicPr>
        <p:blipFill>
          <a:blip r:embed="rId2"/>
          <a:stretch>
            <a:fillRect/>
          </a:stretch>
        </p:blipFill>
        <p:spPr>
          <a:xfrm>
            <a:off x="1066800" y="2819400"/>
            <a:ext cx="6685387" cy="15875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F8AF617-8F1A-1841-86B8-98A6CC7592A4}" type="slidenum">
              <a:rPr lang="en-US" smtClean="0">
                <a:latin typeface="Times New Roman" charset="0"/>
              </a:rPr>
              <a:pPr/>
              <a:t>76</a:t>
            </a:fld>
            <a:endParaRPr lang="en-US" smtClean="0">
              <a:latin typeface="Times New Roman" charset="0"/>
            </a:endParaRPr>
          </a:p>
        </p:txBody>
      </p:sp>
      <p:sp>
        <p:nvSpPr>
          <p:cNvPr id="89091" name="Rectangle 2"/>
          <p:cNvSpPr>
            <a:spLocks noGrp="1" noChangeArrowheads="1"/>
          </p:cNvSpPr>
          <p:nvPr>
            <p:ph type="title"/>
          </p:nvPr>
        </p:nvSpPr>
        <p:spPr/>
        <p:txBody>
          <a:bodyPr/>
          <a:lstStyle/>
          <a:p>
            <a:pPr eaLnBrk="1" hangingPunct="1"/>
            <a:r>
              <a:rPr lang="en-US"/>
              <a:t>AES MixColumn</a:t>
            </a:r>
          </a:p>
        </p:txBody>
      </p:sp>
      <p:sp>
        <p:nvSpPr>
          <p:cNvPr id="89092" name="Rectangle 3"/>
          <p:cNvSpPr>
            <a:spLocks noGrp="1" noChangeArrowheads="1"/>
          </p:cNvSpPr>
          <p:nvPr>
            <p:ph type="body" idx="1"/>
          </p:nvPr>
        </p:nvSpPr>
        <p:spPr>
          <a:xfrm>
            <a:off x="685800" y="5257800"/>
            <a:ext cx="7772400" cy="838200"/>
          </a:xfrm>
        </p:spPr>
        <p:txBody>
          <a:bodyPr/>
          <a:lstStyle/>
          <a:p>
            <a:pPr eaLnBrk="1" hangingPunct="1"/>
            <a:r>
              <a:rPr lang="en-US"/>
              <a:t>Implemented as a (big) lookup table</a:t>
            </a:r>
          </a:p>
        </p:txBody>
      </p:sp>
      <p:sp>
        <p:nvSpPr>
          <p:cNvPr id="89094" name="Rectangle 5"/>
          <p:cNvSpPr>
            <a:spLocks noChangeArrowheads="1"/>
          </p:cNvSpPr>
          <p:nvPr/>
        </p:nvSpPr>
        <p:spPr bwMode="auto">
          <a:xfrm>
            <a:off x="685800" y="1828800"/>
            <a:ext cx="77724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smtClean="0"/>
              <a:t>Invertible, linear </a:t>
            </a:r>
            <a:r>
              <a:rPr lang="en-US" sz="3200" dirty="0"/>
              <a:t>operation applied to each column</a:t>
            </a:r>
          </a:p>
        </p:txBody>
      </p:sp>
      <p:pic>
        <p:nvPicPr>
          <p:cNvPr id="7" name="Picture 6" descr="ttt3.jpg"/>
          <p:cNvPicPr>
            <a:picLocks noChangeAspect="1"/>
          </p:cNvPicPr>
          <p:nvPr/>
        </p:nvPicPr>
        <p:blipFill>
          <a:blip r:embed="rId2"/>
          <a:stretch>
            <a:fillRect/>
          </a:stretch>
        </p:blipFill>
        <p:spPr>
          <a:xfrm>
            <a:off x="1524000" y="3505200"/>
            <a:ext cx="5345983" cy="130492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tt4.jpg"/>
          <p:cNvPicPr>
            <a:picLocks noChangeAspect="1"/>
          </p:cNvPicPr>
          <p:nvPr/>
        </p:nvPicPr>
        <p:blipFill>
          <a:blip r:embed="rId2"/>
          <a:stretch>
            <a:fillRect/>
          </a:stretch>
        </p:blipFill>
        <p:spPr>
          <a:xfrm>
            <a:off x="990600" y="2598844"/>
            <a:ext cx="6630987" cy="1439756"/>
          </a:xfrm>
          <a:prstGeom prst="rect">
            <a:avLst/>
          </a:prstGeom>
        </p:spPr>
      </p:pic>
      <p:sp>
        <p:nvSpPr>
          <p:cNvPr id="901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BA4F5815-6637-3943-B0C8-F23FD73EEFFC}" type="slidenum">
              <a:rPr lang="en-US" smtClean="0">
                <a:latin typeface="Times New Roman" charset="0"/>
              </a:rPr>
              <a:pPr/>
              <a:t>77</a:t>
            </a:fld>
            <a:endParaRPr lang="en-US" smtClean="0">
              <a:latin typeface="Times New Roman" charset="0"/>
            </a:endParaRPr>
          </a:p>
        </p:txBody>
      </p:sp>
      <p:sp>
        <p:nvSpPr>
          <p:cNvPr id="90115" name="Rectangle 2"/>
          <p:cNvSpPr>
            <a:spLocks noGrp="1" noChangeArrowheads="1"/>
          </p:cNvSpPr>
          <p:nvPr>
            <p:ph type="title"/>
          </p:nvPr>
        </p:nvSpPr>
        <p:spPr/>
        <p:txBody>
          <a:bodyPr/>
          <a:lstStyle/>
          <a:p>
            <a:pPr eaLnBrk="1" hangingPunct="1"/>
            <a:r>
              <a:rPr lang="en-US"/>
              <a:t>AES AddRoundKey</a:t>
            </a:r>
          </a:p>
        </p:txBody>
      </p:sp>
      <p:sp>
        <p:nvSpPr>
          <p:cNvPr id="90116" name="Rectangle 3"/>
          <p:cNvSpPr>
            <a:spLocks noGrp="1" noChangeArrowheads="1"/>
          </p:cNvSpPr>
          <p:nvPr>
            <p:ph type="body" idx="1"/>
          </p:nvPr>
        </p:nvSpPr>
        <p:spPr>
          <a:xfrm>
            <a:off x="685800" y="4572000"/>
            <a:ext cx="7772400" cy="1219200"/>
          </a:xfrm>
        </p:spPr>
        <p:txBody>
          <a:bodyPr/>
          <a:lstStyle/>
          <a:p>
            <a:pPr eaLnBrk="1" hangingPunct="1">
              <a:lnSpc>
                <a:spcPct val="90000"/>
              </a:lnSpc>
            </a:pPr>
            <a:r>
              <a:rPr lang="en-US"/>
              <a:t>RoundKey (subkey) determined by </a:t>
            </a:r>
            <a:r>
              <a:rPr lang="en-US" b="1">
                <a:solidFill>
                  <a:schemeClr val="accent2"/>
                </a:solidFill>
              </a:rPr>
              <a:t>key schedule</a:t>
            </a:r>
            <a:r>
              <a:rPr lang="en-US"/>
              <a:t> algorithm</a:t>
            </a:r>
          </a:p>
        </p:txBody>
      </p:sp>
      <p:sp>
        <p:nvSpPr>
          <p:cNvPr id="90117" name="Rectangle 5"/>
          <p:cNvSpPr>
            <a:spLocks noChangeArrowheads="1"/>
          </p:cNvSpPr>
          <p:nvPr/>
        </p:nvSpPr>
        <p:spPr bwMode="auto">
          <a:xfrm>
            <a:off x="685800" y="1828800"/>
            <a:ext cx="7772400" cy="762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XOR subkey with block</a:t>
            </a:r>
          </a:p>
        </p:txBody>
      </p:sp>
      <p:sp>
        <p:nvSpPr>
          <p:cNvPr id="90119" name="Rectangle 7"/>
          <p:cNvSpPr>
            <a:spLocks noChangeArrowheads="1"/>
          </p:cNvSpPr>
          <p:nvPr/>
        </p:nvSpPr>
        <p:spPr bwMode="auto">
          <a:xfrm>
            <a:off x="1573213" y="3902075"/>
            <a:ext cx="941387" cy="517525"/>
          </a:xfrm>
          <a:prstGeom prst="rect">
            <a:avLst/>
          </a:prstGeom>
          <a:noFill/>
          <a:ln w="9525">
            <a:noFill/>
            <a:miter lim="800000"/>
            <a:headEnd/>
            <a:tailEnd/>
          </a:ln>
        </p:spPr>
        <p:txBody>
          <a:bodyPr wrap="none">
            <a:prstTxWarp prst="textNoShape">
              <a:avLst/>
            </a:prstTxWarp>
            <a:spAutoFit/>
          </a:bodyPr>
          <a:lstStyle/>
          <a:p>
            <a:r>
              <a:rPr lang="en-US" dirty="0"/>
              <a:t>Block</a:t>
            </a:r>
          </a:p>
        </p:txBody>
      </p:sp>
      <p:sp>
        <p:nvSpPr>
          <p:cNvPr id="90120" name="Rectangle 8"/>
          <p:cNvSpPr>
            <a:spLocks noChangeArrowheads="1"/>
          </p:cNvSpPr>
          <p:nvPr/>
        </p:nvSpPr>
        <p:spPr bwMode="auto">
          <a:xfrm>
            <a:off x="3657600" y="3902075"/>
            <a:ext cx="1225550" cy="517525"/>
          </a:xfrm>
          <a:prstGeom prst="rect">
            <a:avLst/>
          </a:prstGeom>
          <a:noFill/>
          <a:ln w="9525">
            <a:noFill/>
            <a:miter lim="800000"/>
            <a:headEnd/>
            <a:tailEnd/>
          </a:ln>
        </p:spPr>
        <p:txBody>
          <a:bodyPr wrap="none">
            <a:prstTxWarp prst="textNoShape">
              <a:avLst/>
            </a:prstTxWarp>
            <a:spAutoFit/>
          </a:bodyPr>
          <a:lstStyle/>
          <a:p>
            <a:r>
              <a:rPr lang="en-US" dirty="0" err="1"/>
              <a:t>Subkey</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0347829-0CA5-6B44-A663-1DBEC979CF03}" type="slidenum">
              <a:rPr lang="en-US" smtClean="0">
                <a:latin typeface="Times New Roman" charset="0"/>
              </a:rPr>
              <a:pPr/>
              <a:t>78</a:t>
            </a:fld>
            <a:endParaRPr lang="en-US" smtClean="0">
              <a:latin typeface="Times New Roman" charset="0"/>
            </a:endParaRPr>
          </a:p>
        </p:txBody>
      </p:sp>
      <p:sp>
        <p:nvSpPr>
          <p:cNvPr id="91139" name="Rectangle 2"/>
          <p:cNvSpPr>
            <a:spLocks noGrp="1" noChangeArrowheads="1"/>
          </p:cNvSpPr>
          <p:nvPr>
            <p:ph type="title"/>
          </p:nvPr>
        </p:nvSpPr>
        <p:spPr>
          <a:xfrm>
            <a:off x="685800" y="457200"/>
            <a:ext cx="7772400" cy="1143000"/>
          </a:xfrm>
        </p:spPr>
        <p:txBody>
          <a:bodyPr/>
          <a:lstStyle/>
          <a:p>
            <a:pPr eaLnBrk="1" hangingPunct="1"/>
            <a:r>
              <a:rPr lang="en-US"/>
              <a:t>AES Decryption</a:t>
            </a:r>
          </a:p>
        </p:txBody>
      </p:sp>
      <p:sp>
        <p:nvSpPr>
          <p:cNvPr id="91140" name="Rectangle 3"/>
          <p:cNvSpPr>
            <a:spLocks noGrp="1" noChangeArrowheads="1"/>
          </p:cNvSpPr>
          <p:nvPr>
            <p:ph type="body" idx="1"/>
          </p:nvPr>
        </p:nvSpPr>
        <p:spPr>
          <a:xfrm>
            <a:off x="685800" y="1676400"/>
            <a:ext cx="7696200" cy="4419600"/>
          </a:xfrm>
        </p:spPr>
        <p:txBody>
          <a:bodyPr/>
          <a:lstStyle/>
          <a:p>
            <a:pPr eaLnBrk="1" hangingPunct="1">
              <a:lnSpc>
                <a:spcPct val="90000"/>
              </a:lnSpc>
              <a:spcAft>
                <a:spcPts val="600"/>
              </a:spcAft>
            </a:pPr>
            <a:r>
              <a:rPr lang="en-US" sz="2800" dirty="0"/>
              <a:t>To decrypt, process must be invertible</a:t>
            </a:r>
          </a:p>
          <a:p>
            <a:pPr eaLnBrk="1" hangingPunct="1">
              <a:lnSpc>
                <a:spcPct val="90000"/>
              </a:lnSpc>
              <a:spcAft>
                <a:spcPts val="600"/>
              </a:spcAft>
            </a:pPr>
            <a:r>
              <a:rPr lang="en-US" sz="2800" dirty="0"/>
              <a:t>Inverse of </a:t>
            </a:r>
            <a:r>
              <a:rPr lang="en-US" sz="2800" dirty="0" err="1"/>
              <a:t>MixAddRoundKey</a:t>
            </a:r>
            <a:r>
              <a:rPr lang="en-US" sz="2800" dirty="0"/>
              <a:t> is easy, since</a:t>
            </a:r>
            <a:r>
              <a:rPr lang="en-US" sz="2800" dirty="0" smtClean="0"/>
              <a:t> “</a:t>
            </a:r>
            <a:r>
              <a:rPr lang="en-US" sz="2800" dirty="0" err="1" smtClean="0">
                <a:sym typeface="Symbol" charset="2"/>
              </a:rPr>
              <a:t></a:t>
            </a:r>
            <a:r>
              <a:rPr lang="en-US" sz="2800" dirty="0" smtClean="0">
                <a:sym typeface="Symbol" charset="2"/>
              </a:rPr>
              <a:t>”</a:t>
            </a:r>
            <a:r>
              <a:rPr lang="en-US" sz="2800" dirty="0" smtClean="0"/>
              <a:t> </a:t>
            </a:r>
            <a:r>
              <a:rPr lang="en-US" sz="2800" dirty="0"/>
              <a:t>is its own inverse</a:t>
            </a:r>
          </a:p>
          <a:p>
            <a:pPr eaLnBrk="1" hangingPunct="1">
              <a:lnSpc>
                <a:spcPct val="90000"/>
              </a:lnSpc>
              <a:spcAft>
                <a:spcPts val="600"/>
              </a:spcAft>
            </a:pPr>
            <a:r>
              <a:rPr lang="en-US" sz="2800" dirty="0" err="1"/>
              <a:t>MixColumn</a:t>
            </a:r>
            <a:r>
              <a:rPr lang="en-US" sz="2800" dirty="0"/>
              <a:t> is invertible (inverse is also implemented as a lookup table)</a:t>
            </a:r>
          </a:p>
          <a:p>
            <a:pPr eaLnBrk="1" hangingPunct="1">
              <a:lnSpc>
                <a:spcPct val="90000"/>
              </a:lnSpc>
              <a:spcAft>
                <a:spcPts val="600"/>
              </a:spcAft>
            </a:pPr>
            <a:r>
              <a:rPr lang="en-US" sz="2800" dirty="0"/>
              <a:t>Inverse of </a:t>
            </a:r>
            <a:r>
              <a:rPr lang="en-US" sz="2800" dirty="0" err="1"/>
              <a:t>ShiftRow</a:t>
            </a:r>
            <a:r>
              <a:rPr lang="en-US" sz="2800" dirty="0"/>
              <a:t> is easy (cyclic shift the other direction)</a:t>
            </a:r>
          </a:p>
          <a:p>
            <a:pPr eaLnBrk="1" hangingPunct="1">
              <a:lnSpc>
                <a:spcPct val="90000"/>
              </a:lnSpc>
              <a:spcAft>
                <a:spcPts val="600"/>
              </a:spcAft>
            </a:pPr>
            <a:r>
              <a:rPr lang="en-US" sz="2800" dirty="0" err="1"/>
              <a:t>ByteSub</a:t>
            </a:r>
            <a:r>
              <a:rPr lang="en-US" sz="2800" dirty="0"/>
              <a:t> is invertible (inverse is also implemented as a lookup table)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9611723-59A9-E34D-A711-79A03FA1D94B}" type="slidenum">
              <a:rPr lang="en-US" smtClean="0">
                <a:latin typeface="Times New Roman" charset="0"/>
              </a:rPr>
              <a:pPr/>
              <a:t>79</a:t>
            </a:fld>
            <a:endParaRPr lang="en-US" smtClean="0">
              <a:latin typeface="Times New Roman" charset="0"/>
            </a:endParaRPr>
          </a:p>
        </p:txBody>
      </p:sp>
      <p:sp>
        <p:nvSpPr>
          <p:cNvPr id="96259" name="Rectangle 2"/>
          <p:cNvSpPr>
            <a:spLocks noGrp="1" noChangeArrowheads="1"/>
          </p:cNvSpPr>
          <p:nvPr>
            <p:ph type="title"/>
          </p:nvPr>
        </p:nvSpPr>
        <p:spPr/>
        <p:txBody>
          <a:bodyPr/>
          <a:lstStyle/>
          <a:p>
            <a:pPr eaLnBrk="1" hangingPunct="1"/>
            <a:r>
              <a:rPr lang="en-US" dirty="0" smtClean="0"/>
              <a:t>Time for TEA…</a:t>
            </a:r>
            <a:endParaRPr lang="en-US" dirty="0"/>
          </a:p>
        </p:txBody>
      </p:sp>
      <p:sp>
        <p:nvSpPr>
          <p:cNvPr id="96260" name="Rectangle 3"/>
          <p:cNvSpPr>
            <a:spLocks noGrp="1" noChangeArrowheads="1"/>
          </p:cNvSpPr>
          <p:nvPr>
            <p:ph type="body" idx="1"/>
          </p:nvPr>
        </p:nvSpPr>
        <p:spPr>
          <a:xfrm>
            <a:off x="685800" y="1828800"/>
            <a:ext cx="7848600" cy="4114800"/>
          </a:xfrm>
        </p:spPr>
        <p:txBody>
          <a:bodyPr/>
          <a:lstStyle/>
          <a:p>
            <a:pPr eaLnBrk="1" hangingPunct="1"/>
            <a:r>
              <a:rPr lang="en-US" dirty="0" smtClean="0"/>
              <a:t>Tiny Encryption Algorithm (TEA)</a:t>
            </a:r>
          </a:p>
          <a:p>
            <a:pPr eaLnBrk="1" hangingPunct="1"/>
            <a:r>
              <a:rPr lang="en-US" dirty="0" smtClean="0"/>
              <a:t>64 </a:t>
            </a:r>
            <a:r>
              <a:rPr lang="en-US" dirty="0"/>
              <a:t>bit block, 128 bit key</a:t>
            </a:r>
          </a:p>
          <a:p>
            <a:pPr eaLnBrk="1" hangingPunct="1"/>
            <a:r>
              <a:rPr lang="en-US" dirty="0"/>
              <a:t>Assumes 32-bit arithmetic</a:t>
            </a:r>
          </a:p>
          <a:p>
            <a:pPr eaLnBrk="1" hangingPunct="1"/>
            <a:r>
              <a:rPr lang="en-US" dirty="0"/>
              <a:t>Number of rounds is variable (32 is considered secure)</a:t>
            </a:r>
          </a:p>
          <a:p>
            <a:pPr eaLnBrk="1" hangingPunct="1"/>
            <a:r>
              <a:rPr lang="en-US" dirty="0"/>
              <a:t>Uses “weak” round function, so large number of rounds required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96FC27C-4AD1-7F42-ADBC-A095A1DB3AED}" type="slidenum">
              <a:rPr lang="en-US" smtClean="0">
                <a:latin typeface="Times New Roman" charset="0"/>
              </a:rPr>
              <a:pPr/>
              <a:t>8</a:t>
            </a:fld>
            <a:endParaRPr lang="en-US" smtClean="0">
              <a:latin typeface="Times New Roman" charset="0"/>
            </a:endParaRPr>
          </a:p>
        </p:txBody>
      </p:sp>
      <p:sp>
        <p:nvSpPr>
          <p:cNvPr id="21507" name="Rectangle 2"/>
          <p:cNvSpPr>
            <a:spLocks noGrp="1" noChangeArrowheads="1"/>
          </p:cNvSpPr>
          <p:nvPr>
            <p:ph type="title"/>
          </p:nvPr>
        </p:nvSpPr>
        <p:spPr>
          <a:xfrm>
            <a:off x="533400" y="457200"/>
            <a:ext cx="8077200" cy="990600"/>
          </a:xfrm>
        </p:spPr>
        <p:txBody>
          <a:bodyPr/>
          <a:lstStyle/>
          <a:p>
            <a:pPr eaLnBrk="1" hangingPunct="1"/>
            <a:r>
              <a:rPr lang="en-US" dirty="0" smtClean="0"/>
              <a:t>Caesar’s </a:t>
            </a:r>
            <a:r>
              <a:rPr lang="en-US" dirty="0"/>
              <a:t>Cipher Decryption</a:t>
            </a:r>
          </a:p>
        </p:txBody>
      </p:sp>
      <p:sp>
        <p:nvSpPr>
          <p:cNvPr id="169987" name="Rectangle 3"/>
          <p:cNvSpPr>
            <a:spLocks noGrp="1" noChangeArrowheads="1"/>
          </p:cNvSpPr>
          <p:nvPr>
            <p:ph type="body" idx="1"/>
          </p:nvPr>
        </p:nvSpPr>
        <p:spPr>
          <a:xfrm>
            <a:off x="685800" y="5410200"/>
            <a:ext cx="8077200" cy="838200"/>
          </a:xfrm>
        </p:spPr>
        <p:txBody>
          <a:bodyPr/>
          <a:lstStyle/>
          <a:p>
            <a:pPr eaLnBrk="1" hangingPunct="1">
              <a:lnSpc>
                <a:spcPct val="90000"/>
              </a:lnSpc>
            </a:pPr>
            <a:r>
              <a:rPr lang="en-US" dirty="0"/>
              <a:t>Plaintext: </a:t>
            </a:r>
            <a:r>
              <a:rPr lang="en-US" sz="3600" dirty="0" err="1">
                <a:solidFill>
                  <a:srgbClr val="FF0000"/>
                </a:solidFill>
                <a:latin typeface="Times-Roman" charset="0"/>
              </a:rPr>
              <a:t>spongebobsquarepants</a:t>
            </a:r>
            <a:endParaRPr lang="en-US" sz="3600" dirty="0">
              <a:solidFill>
                <a:srgbClr val="FF0000"/>
              </a:solidFill>
              <a:latin typeface="Times-Roman" charset="0"/>
            </a:endParaRPr>
          </a:p>
        </p:txBody>
      </p:sp>
      <p:graphicFrame>
        <p:nvGraphicFramePr>
          <p:cNvPr id="169988" name="Group 4"/>
          <p:cNvGraphicFramePr>
            <a:graphicFrameLocks noGrp="1"/>
          </p:cNvGraphicFramePr>
          <p:nvPr/>
        </p:nvGraphicFramePr>
        <p:xfrm>
          <a:off x="1752599" y="2819400"/>
          <a:ext cx="6615432" cy="1219200"/>
        </p:xfrm>
        <a:graphic>
          <a:graphicData uri="http://schemas.openxmlformats.org/drawingml/2006/table">
            <a:tbl>
              <a:tblPr/>
              <a:tblGrid>
                <a:gridCol w="209638"/>
                <a:gridCol w="266842"/>
                <a:gridCol w="266841"/>
                <a:gridCol w="265244"/>
                <a:gridCol w="268439"/>
                <a:gridCol w="266842"/>
                <a:gridCol w="268439"/>
                <a:gridCol w="266841"/>
                <a:gridCol w="265244"/>
                <a:gridCol w="268439"/>
                <a:gridCol w="266842"/>
                <a:gridCol w="265244"/>
                <a:gridCol w="268439"/>
                <a:gridCol w="265244"/>
                <a:gridCol w="266841"/>
                <a:gridCol w="268439"/>
                <a:gridCol w="265244"/>
                <a:gridCol w="266842"/>
                <a:gridCol w="268439"/>
                <a:gridCol w="266841"/>
                <a:gridCol w="268439"/>
                <a:gridCol w="265244"/>
                <a:gridCol w="266842"/>
                <a:gridCol w="266841"/>
                <a:gridCol w="266842"/>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0068" name="Group 84"/>
          <p:cNvGraphicFramePr>
            <a:graphicFrameLocks noGrp="1"/>
          </p:cNvGraphicFramePr>
          <p:nvPr/>
        </p:nvGraphicFramePr>
        <p:xfrm>
          <a:off x="8382000" y="2819400"/>
          <a:ext cx="381000" cy="1219200"/>
        </p:xfrm>
        <a:graphic>
          <a:graphicData uri="http://schemas.openxmlformats.org/drawingml/2006/table">
            <a:tbl>
              <a:tblPr/>
              <a:tblGrid>
                <a:gridCol w="3810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97" name="Rectangle 93"/>
          <p:cNvSpPr>
            <a:spLocks noChangeArrowheads="1"/>
          </p:cNvSpPr>
          <p:nvPr/>
        </p:nvSpPr>
        <p:spPr bwMode="auto">
          <a:xfrm>
            <a:off x="457200" y="2971800"/>
            <a:ext cx="1247775" cy="446088"/>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1598" name="Rectangle 94"/>
          <p:cNvSpPr>
            <a:spLocks noChangeArrowheads="1"/>
          </p:cNvSpPr>
          <p:nvPr/>
        </p:nvSpPr>
        <p:spPr bwMode="auto">
          <a:xfrm>
            <a:off x="228600" y="3505200"/>
            <a:ext cx="1481138" cy="446088"/>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1599" name="Rectangle 97"/>
          <p:cNvSpPr>
            <a:spLocks noChangeArrowheads="1"/>
          </p:cNvSpPr>
          <p:nvPr/>
        </p:nvSpPr>
        <p:spPr bwMode="auto">
          <a:xfrm>
            <a:off x="685800" y="1600200"/>
            <a:ext cx="7924800" cy="3505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3200" dirty="0"/>
              <a:t>Suppose we know a </a:t>
            </a:r>
            <a:r>
              <a:rPr lang="en-US" sz="3200" dirty="0" smtClean="0"/>
              <a:t>Caesar’s </a:t>
            </a:r>
            <a:r>
              <a:rPr lang="en-US" sz="3200" dirty="0"/>
              <a:t>cipher is being </a:t>
            </a:r>
            <a:r>
              <a:rPr lang="en-US" sz="3200" dirty="0" smtClean="0"/>
              <a:t>used:</a:t>
            </a:r>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endParaRPr lang="en-US" sz="3200" dirty="0" smtClean="0"/>
          </a:p>
          <a:p>
            <a:pPr marL="342900" indent="-342900">
              <a:lnSpc>
                <a:spcPct val="80000"/>
              </a:lnSpc>
              <a:spcBef>
                <a:spcPct val="20000"/>
              </a:spcBef>
              <a:buClr>
                <a:schemeClr val="accent2"/>
              </a:buClr>
              <a:buSzPct val="75000"/>
              <a:buFont typeface="Wingdings" charset="2"/>
              <a:buChar char="q"/>
            </a:pPr>
            <a:r>
              <a:rPr lang="en-US" sz="3200" dirty="0" smtClean="0"/>
              <a:t>Given </a:t>
            </a:r>
            <a:r>
              <a:rPr lang="en-US" sz="3200" dirty="0" err="1" smtClean="0"/>
              <a:t>ciphertext</a:t>
            </a:r>
            <a:r>
              <a:rPr lang="en-US" sz="3200" dirty="0" smtClean="0"/>
              <a:t>:</a:t>
            </a:r>
          </a:p>
          <a:p>
            <a:pPr marL="342900" indent="-342900">
              <a:lnSpc>
                <a:spcPct val="80000"/>
              </a:lnSpc>
              <a:spcBef>
                <a:spcPct val="20000"/>
              </a:spcBef>
              <a:buClr>
                <a:schemeClr val="accent2"/>
              </a:buClr>
              <a:buSzPct val="75000"/>
            </a:pPr>
            <a:r>
              <a:rPr lang="en-US" sz="3200" dirty="0" smtClean="0"/>
              <a:t>	</a:t>
            </a:r>
            <a:r>
              <a:rPr lang="en-US" sz="3200" dirty="0" smtClean="0">
                <a:solidFill>
                  <a:srgbClr val="FF0000"/>
                </a:solidFill>
                <a:latin typeface="Times-Roman" charset="0"/>
              </a:rPr>
              <a:t>VSRQJHEREVTXDUHSDQWV</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75" fill="hold"/>
                                        <p:tgtEl>
                                          <p:spTgt spid="16998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69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BD0799A-CD17-B54F-9B6E-CA534C01C3A9}" type="slidenum">
              <a:rPr lang="en-US" smtClean="0">
                <a:latin typeface="Times New Roman" charset="0"/>
              </a:rPr>
              <a:pPr/>
              <a:t>80</a:t>
            </a:fld>
            <a:endParaRPr lang="en-US" smtClean="0">
              <a:latin typeface="Times New Roman" charset="0"/>
            </a:endParaRPr>
          </a:p>
        </p:txBody>
      </p:sp>
      <p:sp>
        <p:nvSpPr>
          <p:cNvPr id="97283" name="Rectangle 2"/>
          <p:cNvSpPr>
            <a:spLocks noGrp="1" noChangeArrowheads="1"/>
          </p:cNvSpPr>
          <p:nvPr>
            <p:ph type="title"/>
          </p:nvPr>
        </p:nvSpPr>
        <p:spPr>
          <a:xfrm>
            <a:off x="685800" y="304800"/>
            <a:ext cx="7772400" cy="1143000"/>
          </a:xfrm>
        </p:spPr>
        <p:txBody>
          <a:bodyPr/>
          <a:lstStyle/>
          <a:p>
            <a:pPr eaLnBrk="1" hangingPunct="1"/>
            <a:r>
              <a:rPr lang="en-US"/>
              <a:t>TEA Encryption</a:t>
            </a:r>
          </a:p>
        </p:txBody>
      </p:sp>
      <p:sp>
        <p:nvSpPr>
          <p:cNvPr id="97284" name="Rectangle 3"/>
          <p:cNvSpPr>
            <a:spLocks noGrp="1" noChangeArrowheads="1"/>
          </p:cNvSpPr>
          <p:nvPr>
            <p:ph type="body" idx="1"/>
          </p:nvPr>
        </p:nvSpPr>
        <p:spPr>
          <a:xfrm>
            <a:off x="685800" y="1447800"/>
            <a:ext cx="7848600" cy="4572000"/>
          </a:xfrm>
        </p:spPr>
        <p:txBody>
          <a:bodyPr/>
          <a:lstStyle/>
          <a:p>
            <a:pPr eaLnBrk="1" hangingPunct="1">
              <a:lnSpc>
                <a:spcPct val="90000"/>
              </a:lnSpc>
              <a:buFont typeface="Wingdings" charset="2"/>
              <a:buNone/>
            </a:pPr>
            <a:r>
              <a:rPr lang="en-US" dirty="0"/>
              <a:t>Assuming 32 rounds:</a:t>
            </a:r>
            <a:endParaRPr lang="en-US" dirty="0">
              <a:latin typeface="Courier" charset="0"/>
            </a:endParaRPr>
          </a:p>
          <a:p>
            <a:pPr lvl="1" eaLnBrk="1" hangingPunct="1">
              <a:lnSpc>
                <a:spcPct val="90000"/>
              </a:lnSpc>
              <a:buFontTx/>
              <a:buNone/>
            </a:pPr>
            <a:r>
              <a:rPr lang="en-US" sz="2400" dirty="0">
                <a:latin typeface="Times-Roman" charset="0"/>
              </a:rPr>
              <a:t>(K[0]</a:t>
            </a:r>
            <a:r>
              <a:rPr lang="en-US" sz="2400" dirty="0" smtClean="0">
                <a:latin typeface="Times-Roman" charset="0"/>
              </a:rPr>
              <a:t>,</a:t>
            </a:r>
            <a:r>
              <a:rPr lang="en-US" sz="2400" baseline="-25000" dirty="0" smtClean="0">
                <a:latin typeface="Times-Roman" charset="0"/>
              </a:rPr>
              <a:t> </a:t>
            </a:r>
            <a:r>
              <a:rPr lang="en-US" sz="2400" dirty="0" smtClean="0">
                <a:latin typeface="Times-Roman" charset="0"/>
              </a:rPr>
              <a:t>K</a:t>
            </a:r>
            <a:r>
              <a:rPr lang="en-US" sz="2400" dirty="0">
                <a:latin typeface="Times-Roman" charset="0"/>
              </a:rPr>
              <a:t>[1]</a:t>
            </a:r>
            <a:r>
              <a:rPr lang="en-US" sz="2400" dirty="0" smtClean="0">
                <a:latin typeface="Times-Roman" charset="0"/>
              </a:rPr>
              <a:t>,</a:t>
            </a:r>
            <a:r>
              <a:rPr lang="en-US" sz="2400" baseline="-25000" dirty="0" smtClean="0">
                <a:latin typeface="Times-Roman" charset="0"/>
              </a:rPr>
              <a:t> </a:t>
            </a:r>
            <a:r>
              <a:rPr lang="en-US" sz="2400" dirty="0" smtClean="0">
                <a:latin typeface="Times-Roman" charset="0"/>
              </a:rPr>
              <a:t>K</a:t>
            </a:r>
            <a:r>
              <a:rPr lang="en-US" sz="2400" dirty="0">
                <a:latin typeface="Times-Roman" charset="0"/>
              </a:rPr>
              <a:t>[2]</a:t>
            </a:r>
            <a:r>
              <a:rPr lang="en-US" sz="2400" dirty="0" smtClean="0">
                <a:latin typeface="Times-Roman" charset="0"/>
              </a:rPr>
              <a:t>,</a:t>
            </a:r>
            <a:r>
              <a:rPr lang="en-US" sz="2400" baseline="-25000" dirty="0" smtClean="0">
                <a:latin typeface="Times-Roman" charset="0"/>
              </a:rPr>
              <a:t> </a:t>
            </a:r>
            <a:r>
              <a:rPr lang="en-US" sz="2400" dirty="0" smtClean="0">
                <a:latin typeface="Times-Roman" charset="0"/>
              </a:rPr>
              <a:t>K</a:t>
            </a:r>
            <a:r>
              <a:rPr lang="en-US" sz="2400" dirty="0">
                <a:latin typeface="Times-Roman" charset="0"/>
              </a:rPr>
              <a:t>[3]) = 128 bit key</a:t>
            </a:r>
          </a:p>
          <a:p>
            <a:pPr lvl="1" eaLnBrk="1" hangingPunct="1">
              <a:lnSpc>
                <a:spcPct val="90000"/>
              </a:lnSpc>
              <a:buFontTx/>
              <a:buNone/>
            </a:pPr>
            <a:r>
              <a:rPr lang="en-US" sz="2400" dirty="0">
                <a:latin typeface="Times-Roman" charset="0"/>
              </a:rPr>
              <a:t>(L,R) = plaintext (64-bit block)</a:t>
            </a:r>
          </a:p>
          <a:p>
            <a:pPr lvl="1" eaLnBrk="1" hangingPunct="1">
              <a:lnSpc>
                <a:spcPct val="90000"/>
              </a:lnSpc>
              <a:buFontTx/>
              <a:buNone/>
            </a:pPr>
            <a:r>
              <a:rPr lang="en-US" sz="2400" dirty="0">
                <a:latin typeface="Times-Roman" charset="0"/>
              </a:rPr>
              <a:t>delta = 0x9e3779b9</a:t>
            </a:r>
          </a:p>
          <a:p>
            <a:pPr lvl="1" eaLnBrk="1" hangingPunct="1">
              <a:lnSpc>
                <a:spcPct val="90000"/>
              </a:lnSpc>
              <a:buFontTx/>
              <a:buNone/>
            </a:pPr>
            <a:r>
              <a:rPr lang="en-US" sz="2400" dirty="0">
                <a:latin typeface="Times-Roman" charset="0"/>
              </a:rPr>
              <a:t>sum = 0</a:t>
            </a:r>
          </a:p>
          <a:p>
            <a:pPr lvl="1" eaLnBrk="1" hangingPunct="1">
              <a:lnSpc>
                <a:spcPct val="90000"/>
              </a:lnSpc>
              <a:buFontTx/>
              <a:buNone/>
            </a:pPr>
            <a:r>
              <a:rPr lang="en-US" sz="2400" dirty="0">
                <a:latin typeface="Times-Roman" charset="0"/>
              </a:rPr>
              <a:t>for </a:t>
            </a:r>
            <a:r>
              <a:rPr lang="en-US" sz="2400" dirty="0" err="1">
                <a:latin typeface="Times-Roman" charset="0"/>
              </a:rPr>
              <a:t>i</a:t>
            </a:r>
            <a:r>
              <a:rPr lang="en-US" sz="2400" dirty="0">
                <a:latin typeface="Times-Roman" charset="0"/>
              </a:rPr>
              <a:t> = 1 to 32</a:t>
            </a:r>
          </a:p>
          <a:p>
            <a:pPr lvl="1" eaLnBrk="1" hangingPunct="1">
              <a:lnSpc>
                <a:spcPct val="90000"/>
              </a:lnSpc>
              <a:buFontTx/>
              <a:buNone/>
            </a:pPr>
            <a:r>
              <a:rPr lang="en-US" sz="2400" dirty="0">
                <a:latin typeface="Times-Roman" charset="0"/>
              </a:rPr>
              <a:t>     sum += delta</a:t>
            </a:r>
          </a:p>
          <a:p>
            <a:pPr lvl="1" eaLnBrk="1" hangingPunct="1">
              <a:lnSpc>
                <a:spcPct val="90000"/>
              </a:lnSpc>
              <a:buFontTx/>
              <a:buNone/>
            </a:pPr>
            <a:r>
              <a:rPr lang="en-US" sz="2400" dirty="0">
                <a:latin typeface="Times-Roman" charset="0"/>
              </a:rPr>
              <a:t>     L += ((R&lt;&lt;4)+K[0])^(R+sum)^((R&gt;&gt;5)+K[1])</a:t>
            </a:r>
          </a:p>
          <a:p>
            <a:pPr lvl="1" eaLnBrk="1" hangingPunct="1">
              <a:lnSpc>
                <a:spcPct val="90000"/>
              </a:lnSpc>
              <a:buFontTx/>
              <a:buNone/>
            </a:pPr>
            <a:r>
              <a:rPr lang="en-US" sz="2400" dirty="0">
                <a:latin typeface="Times-Roman" charset="0"/>
              </a:rPr>
              <a:t>	 R += ((L&lt;&lt;4)+K[2])^(L+sum)^((L&gt;&gt;5)+K[3])</a:t>
            </a:r>
          </a:p>
          <a:p>
            <a:pPr lvl="1" eaLnBrk="1" hangingPunct="1">
              <a:lnSpc>
                <a:spcPct val="90000"/>
              </a:lnSpc>
              <a:buFontTx/>
              <a:buNone/>
            </a:pPr>
            <a:r>
              <a:rPr lang="en-US" sz="2400" dirty="0">
                <a:latin typeface="Times-Roman" charset="0"/>
              </a:rPr>
              <a:t>next </a:t>
            </a:r>
            <a:r>
              <a:rPr lang="en-US" sz="2400" dirty="0" err="1">
                <a:latin typeface="Times-Roman" charset="0"/>
              </a:rPr>
              <a:t>i</a:t>
            </a:r>
            <a:endParaRPr lang="en-US" sz="2400" dirty="0">
              <a:latin typeface="Times-Roman" charset="0"/>
            </a:endParaRPr>
          </a:p>
          <a:p>
            <a:pPr lvl="1" eaLnBrk="1" hangingPunct="1">
              <a:lnSpc>
                <a:spcPct val="90000"/>
              </a:lnSpc>
              <a:buFontTx/>
              <a:buNone/>
            </a:pPr>
            <a:r>
              <a:rPr lang="en-US" sz="2400" dirty="0" err="1">
                <a:latin typeface="Times-Roman" charset="0"/>
              </a:rPr>
              <a:t>ciphertext</a:t>
            </a:r>
            <a:r>
              <a:rPr lang="en-US" sz="2400" dirty="0">
                <a:latin typeface="Times-Roman" charset="0"/>
              </a:rPr>
              <a:t> = (L,R)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2D44FB2-316F-2046-8228-EBB6CB9FF9F2}" type="slidenum">
              <a:rPr lang="en-US" smtClean="0">
                <a:latin typeface="Times New Roman" charset="0"/>
              </a:rPr>
              <a:pPr/>
              <a:t>81</a:t>
            </a:fld>
            <a:endParaRPr lang="en-US" smtClean="0">
              <a:latin typeface="Times New Roman" charset="0"/>
            </a:endParaRPr>
          </a:p>
        </p:txBody>
      </p:sp>
      <p:sp>
        <p:nvSpPr>
          <p:cNvPr id="98307" name="Rectangle 2"/>
          <p:cNvSpPr>
            <a:spLocks noGrp="1" noChangeArrowheads="1"/>
          </p:cNvSpPr>
          <p:nvPr>
            <p:ph type="title"/>
          </p:nvPr>
        </p:nvSpPr>
        <p:spPr>
          <a:xfrm>
            <a:off x="685800" y="304800"/>
            <a:ext cx="7772400" cy="1143000"/>
          </a:xfrm>
        </p:spPr>
        <p:txBody>
          <a:bodyPr/>
          <a:lstStyle/>
          <a:p>
            <a:pPr eaLnBrk="1" hangingPunct="1"/>
            <a:r>
              <a:rPr lang="en-US"/>
              <a:t>TEA Decryption</a:t>
            </a:r>
          </a:p>
        </p:txBody>
      </p:sp>
      <p:sp>
        <p:nvSpPr>
          <p:cNvPr id="98308" name="Rectangle 3"/>
          <p:cNvSpPr>
            <a:spLocks noGrp="1" noChangeArrowheads="1"/>
          </p:cNvSpPr>
          <p:nvPr>
            <p:ph type="body" idx="1"/>
          </p:nvPr>
        </p:nvSpPr>
        <p:spPr>
          <a:xfrm>
            <a:off x="685800" y="1447800"/>
            <a:ext cx="7772400" cy="4572000"/>
          </a:xfrm>
        </p:spPr>
        <p:txBody>
          <a:bodyPr/>
          <a:lstStyle/>
          <a:p>
            <a:pPr eaLnBrk="1" hangingPunct="1">
              <a:lnSpc>
                <a:spcPct val="90000"/>
              </a:lnSpc>
              <a:buFont typeface="Wingdings" charset="2"/>
              <a:buNone/>
            </a:pPr>
            <a:r>
              <a:rPr lang="en-US" dirty="0"/>
              <a:t>Assuming 32 rounds:</a:t>
            </a:r>
            <a:endParaRPr lang="en-US" dirty="0" smtClean="0"/>
          </a:p>
          <a:p>
            <a:pPr lvl="1" eaLnBrk="1" hangingPunct="1">
              <a:lnSpc>
                <a:spcPct val="90000"/>
              </a:lnSpc>
              <a:buFontTx/>
              <a:buNone/>
            </a:pPr>
            <a:r>
              <a:rPr lang="en-US" sz="2400" dirty="0" smtClean="0">
                <a:latin typeface="Times-Roman" charset="0"/>
              </a:rPr>
              <a:t>(K[0],</a:t>
            </a:r>
            <a:r>
              <a:rPr lang="en-US" sz="2400" baseline="-25000" dirty="0" smtClean="0">
                <a:latin typeface="Times-Roman" charset="0"/>
              </a:rPr>
              <a:t> </a:t>
            </a:r>
            <a:r>
              <a:rPr lang="en-US" sz="2400" dirty="0" smtClean="0">
                <a:latin typeface="Times-Roman" charset="0"/>
              </a:rPr>
              <a:t>K[1],</a:t>
            </a:r>
            <a:r>
              <a:rPr lang="en-US" sz="2400" baseline="-25000" dirty="0" smtClean="0">
                <a:latin typeface="Times-Roman" charset="0"/>
              </a:rPr>
              <a:t> </a:t>
            </a:r>
            <a:r>
              <a:rPr lang="en-US" sz="2400" dirty="0" smtClean="0">
                <a:latin typeface="Times-Roman" charset="0"/>
              </a:rPr>
              <a:t>K[2],</a:t>
            </a:r>
            <a:r>
              <a:rPr lang="en-US" sz="2400" baseline="-25000" dirty="0" smtClean="0">
                <a:latin typeface="Times-Roman" charset="0"/>
              </a:rPr>
              <a:t> </a:t>
            </a:r>
            <a:r>
              <a:rPr lang="en-US" sz="2400" dirty="0" smtClean="0">
                <a:latin typeface="Times-Roman" charset="0"/>
              </a:rPr>
              <a:t>K[3]) = 128 bit key</a:t>
            </a:r>
          </a:p>
          <a:p>
            <a:pPr lvl="1" eaLnBrk="1" hangingPunct="1">
              <a:lnSpc>
                <a:spcPct val="90000"/>
              </a:lnSpc>
              <a:buFontTx/>
              <a:buNone/>
            </a:pPr>
            <a:r>
              <a:rPr lang="en-US" sz="2400" dirty="0" smtClean="0">
                <a:latin typeface="Times-Roman" charset="0"/>
              </a:rPr>
              <a:t>(</a:t>
            </a:r>
            <a:r>
              <a:rPr lang="en-US" sz="2400" dirty="0">
                <a:latin typeface="Times-Roman" charset="0"/>
              </a:rPr>
              <a:t>L,R) = </a:t>
            </a:r>
            <a:r>
              <a:rPr lang="en-US" sz="2400" dirty="0" err="1">
                <a:latin typeface="Times-Roman" charset="0"/>
              </a:rPr>
              <a:t>ciphertext</a:t>
            </a:r>
            <a:r>
              <a:rPr lang="en-US" sz="2400" dirty="0">
                <a:latin typeface="Times-Roman" charset="0"/>
              </a:rPr>
              <a:t> (64-bit block)</a:t>
            </a:r>
          </a:p>
          <a:p>
            <a:pPr lvl="1" eaLnBrk="1" hangingPunct="1">
              <a:lnSpc>
                <a:spcPct val="90000"/>
              </a:lnSpc>
              <a:buFontTx/>
              <a:buNone/>
            </a:pPr>
            <a:r>
              <a:rPr lang="en-US" sz="2400" dirty="0">
                <a:latin typeface="Times-Roman" charset="0"/>
              </a:rPr>
              <a:t>delta = 0x9e3779b9</a:t>
            </a:r>
          </a:p>
          <a:p>
            <a:pPr lvl="1" eaLnBrk="1" hangingPunct="1">
              <a:lnSpc>
                <a:spcPct val="90000"/>
              </a:lnSpc>
              <a:buFontTx/>
              <a:buNone/>
            </a:pPr>
            <a:r>
              <a:rPr lang="en-US" sz="2400" dirty="0">
                <a:latin typeface="Times-Roman" charset="0"/>
              </a:rPr>
              <a:t>sum = delta &lt;&lt; 5</a:t>
            </a:r>
          </a:p>
          <a:p>
            <a:pPr lvl="1" eaLnBrk="1" hangingPunct="1">
              <a:lnSpc>
                <a:spcPct val="90000"/>
              </a:lnSpc>
              <a:buFontTx/>
              <a:buNone/>
            </a:pPr>
            <a:r>
              <a:rPr lang="en-US" sz="2400" dirty="0">
                <a:latin typeface="Times-Roman" charset="0"/>
              </a:rPr>
              <a:t>for </a:t>
            </a:r>
            <a:r>
              <a:rPr lang="en-US" sz="2400" dirty="0" err="1">
                <a:latin typeface="Times-Roman" charset="0"/>
              </a:rPr>
              <a:t>i</a:t>
            </a:r>
            <a:r>
              <a:rPr lang="en-US" sz="2400" dirty="0">
                <a:latin typeface="Times-Roman" charset="0"/>
              </a:rPr>
              <a:t> = 1 to 32</a:t>
            </a:r>
          </a:p>
          <a:p>
            <a:pPr lvl="1" eaLnBrk="1" hangingPunct="1">
              <a:lnSpc>
                <a:spcPct val="90000"/>
              </a:lnSpc>
              <a:buFontTx/>
              <a:buNone/>
            </a:pPr>
            <a:r>
              <a:rPr lang="en-US" sz="2400" dirty="0">
                <a:latin typeface="Times-Roman" charset="0"/>
              </a:rPr>
              <a:t>     R </a:t>
            </a:r>
            <a:r>
              <a:rPr lang="en-US" sz="2400" dirty="0" err="1">
                <a:latin typeface="Times-Roman" charset="0"/>
                <a:sym typeface="Symbol" charset="2"/>
              </a:rPr>
              <a:t></a:t>
            </a:r>
            <a:r>
              <a:rPr lang="en-US" sz="2400" dirty="0">
                <a:latin typeface="Times-Roman" charset="0"/>
              </a:rPr>
              <a:t>= ((L&lt;&lt;4)+K[2])^(L+sum)^((L&gt;&gt;5)+K[3])</a:t>
            </a:r>
          </a:p>
          <a:p>
            <a:pPr lvl="1" eaLnBrk="1" hangingPunct="1">
              <a:lnSpc>
                <a:spcPct val="90000"/>
              </a:lnSpc>
              <a:buFontTx/>
              <a:buNone/>
            </a:pPr>
            <a:r>
              <a:rPr lang="en-US" sz="2400" dirty="0">
                <a:latin typeface="Times-Roman" charset="0"/>
              </a:rPr>
              <a:t>     L </a:t>
            </a:r>
            <a:r>
              <a:rPr lang="en-US" sz="2400" dirty="0" err="1">
                <a:latin typeface="Times-Roman" charset="0"/>
                <a:sym typeface="Symbol" charset="2"/>
              </a:rPr>
              <a:t></a:t>
            </a:r>
            <a:r>
              <a:rPr lang="en-US" sz="2400" dirty="0">
                <a:latin typeface="Times-Roman" charset="0"/>
              </a:rPr>
              <a:t>= ((R&lt;&lt;4)+K[0])^(R+sum)^((R&gt;&gt;5)+K[1])</a:t>
            </a:r>
          </a:p>
          <a:p>
            <a:pPr lvl="1" eaLnBrk="1" hangingPunct="1">
              <a:lnSpc>
                <a:spcPct val="90000"/>
              </a:lnSpc>
              <a:buFontTx/>
              <a:buNone/>
            </a:pPr>
            <a:r>
              <a:rPr lang="en-US" sz="2400" dirty="0">
                <a:latin typeface="Times-Roman" charset="0"/>
              </a:rPr>
              <a:t>	 sum </a:t>
            </a:r>
            <a:r>
              <a:rPr lang="en-US" sz="2400" dirty="0" err="1">
                <a:latin typeface="Times-Roman" charset="0"/>
                <a:sym typeface="Symbol" charset="2"/>
              </a:rPr>
              <a:t></a:t>
            </a:r>
            <a:r>
              <a:rPr lang="en-US" sz="2400" dirty="0">
                <a:latin typeface="Times-Roman" charset="0"/>
              </a:rPr>
              <a:t>= delta</a:t>
            </a:r>
          </a:p>
          <a:p>
            <a:pPr lvl="1" eaLnBrk="1" hangingPunct="1">
              <a:lnSpc>
                <a:spcPct val="90000"/>
              </a:lnSpc>
              <a:buFontTx/>
              <a:buNone/>
            </a:pPr>
            <a:r>
              <a:rPr lang="en-US" sz="2400" dirty="0">
                <a:latin typeface="Times-Roman" charset="0"/>
              </a:rPr>
              <a:t>next </a:t>
            </a:r>
            <a:r>
              <a:rPr lang="en-US" sz="2400" dirty="0" err="1">
                <a:latin typeface="Times-Roman" charset="0"/>
              </a:rPr>
              <a:t>i</a:t>
            </a:r>
            <a:endParaRPr lang="en-US" sz="2400" dirty="0">
              <a:latin typeface="Times-Roman" charset="0"/>
            </a:endParaRPr>
          </a:p>
          <a:p>
            <a:pPr lvl="1" eaLnBrk="1" hangingPunct="1">
              <a:lnSpc>
                <a:spcPct val="90000"/>
              </a:lnSpc>
              <a:buFontTx/>
              <a:buNone/>
            </a:pPr>
            <a:r>
              <a:rPr lang="en-US" sz="2400" dirty="0">
                <a:latin typeface="Times-Roman" charset="0"/>
              </a:rPr>
              <a:t>plaintext = (L,R)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6261B5-9CA0-864C-BC43-C392E358683B}" type="slidenum">
              <a:rPr lang="en-US" smtClean="0">
                <a:latin typeface="Times New Roman" charset="0"/>
              </a:rPr>
              <a:pPr/>
              <a:t>82</a:t>
            </a:fld>
            <a:endParaRPr lang="en-US" smtClean="0">
              <a:latin typeface="Times New Roman" charset="0"/>
            </a:endParaRPr>
          </a:p>
        </p:txBody>
      </p:sp>
      <p:sp>
        <p:nvSpPr>
          <p:cNvPr id="99331" name="Rectangle 2"/>
          <p:cNvSpPr>
            <a:spLocks noGrp="1" noChangeArrowheads="1"/>
          </p:cNvSpPr>
          <p:nvPr>
            <p:ph type="title"/>
          </p:nvPr>
        </p:nvSpPr>
        <p:spPr>
          <a:xfrm>
            <a:off x="685800" y="457200"/>
            <a:ext cx="7772400" cy="1143000"/>
          </a:xfrm>
        </p:spPr>
        <p:txBody>
          <a:bodyPr/>
          <a:lstStyle/>
          <a:p>
            <a:pPr eaLnBrk="1" hangingPunct="1"/>
            <a:r>
              <a:rPr lang="en-US" dirty="0"/>
              <a:t>TEA</a:t>
            </a:r>
            <a:r>
              <a:rPr lang="en-US" dirty="0" smtClean="0"/>
              <a:t> Comments</a:t>
            </a:r>
            <a:endParaRPr lang="en-US" dirty="0"/>
          </a:p>
        </p:txBody>
      </p:sp>
      <p:sp>
        <p:nvSpPr>
          <p:cNvPr id="89091"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b="1" dirty="0" smtClean="0">
                <a:solidFill>
                  <a:schemeClr val="accent2"/>
                </a:solidFill>
              </a:rPr>
              <a:t>“Almost”</a:t>
            </a:r>
            <a:r>
              <a:rPr lang="en-US" sz="2800" dirty="0" smtClean="0"/>
              <a:t> </a:t>
            </a:r>
            <a:r>
              <a:rPr lang="en-US" sz="2800" dirty="0"/>
              <a:t>a </a:t>
            </a:r>
            <a:r>
              <a:rPr lang="en-US" sz="2800" dirty="0" err="1"/>
              <a:t>Feistel</a:t>
            </a:r>
            <a:r>
              <a:rPr lang="en-US" sz="2800" dirty="0"/>
              <a:t> cipher</a:t>
            </a:r>
          </a:p>
          <a:p>
            <a:pPr lvl="1" eaLnBrk="1" hangingPunct="1">
              <a:lnSpc>
                <a:spcPct val="90000"/>
              </a:lnSpc>
              <a:spcAft>
                <a:spcPts val="600"/>
              </a:spcAft>
            </a:pPr>
            <a:r>
              <a:rPr lang="en-US" sz="2400" dirty="0"/>
              <a:t>Uses + and - instead of </a:t>
            </a:r>
            <a:r>
              <a:rPr lang="en-US" sz="2400" dirty="0" err="1">
                <a:sym typeface="Symbol" charset="2"/>
              </a:rPr>
              <a:t></a:t>
            </a:r>
            <a:r>
              <a:rPr lang="en-US" sz="2400" dirty="0"/>
              <a:t> (XOR)</a:t>
            </a:r>
          </a:p>
          <a:p>
            <a:pPr eaLnBrk="1" hangingPunct="1">
              <a:lnSpc>
                <a:spcPct val="90000"/>
              </a:lnSpc>
              <a:spcAft>
                <a:spcPts val="600"/>
              </a:spcAft>
            </a:pPr>
            <a:r>
              <a:rPr lang="en-US" sz="2800" dirty="0"/>
              <a:t>Simple, easy to implement, fast, low memory requirement, etc.</a:t>
            </a:r>
          </a:p>
          <a:p>
            <a:pPr eaLnBrk="1" hangingPunct="1">
              <a:lnSpc>
                <a:spcPct val="90000"/>
              </a:lnSpc>
              <a:spcAft>
                <a:spcPts val="600"/>
              </a:spcAft>
            </a:pPr>
            <a:r>
              <a:rPr lang="en-US" sz="2800" dirty="0"/>
              <a:t>Possibly a “related key” attack</a:t>
            </a:r>
          </a:p>
          <a:p>
            <a:pPr eaLnBrk="1" hangingPunct="1">
              <a:lnSpc>
                <a:spcPct val="90000"/>
              </a:lnSpc>
              <a:spcAft>
                <a:spcPts val="600"/>
              </a:spcAft>
            </a:pPr>
            <a:r>
              <a:rPr lang="en-US" sz="2800" dirty="0" err="1"/>
              <a:t>eXtended</a:t>
            </a:r>
            <a:r>
              <a:rPr lang="en-US" sz="2800" dirty="0"/>
              <a:t> TEA (XTEA) eliminates related key attack (slightly more complex)</a:t>
            </a:r>
          </a:p>
          <a:p>
            <a:pPr eaLnBrk="1" hangingPunct="1">
              <a:lnSpc>
                <a:spcPct val="90000"/>
              </a:lnSpc>
              <a:spcAft>
                <a:spcPts val="600"/>
              </a:spcAft>
            </a:pPr>
            <a:r>
              <a:rPr lang="en-US" sz="2800" dirty="0"/>
              <a:t>Simplified TEA (STEA) </a:t>
            </a:r>
            <a:r>
              <a:rPr lang="en-US" sz="2800" dirty="0" err="1">
                <a:sym typeface="Symbol" charset="2"/>
              </a:rPr>
              <a:t></a:t>
            </a:r>
            <a:r>
              <a:rPr lang="en-US" sz="2800" dirty="0"/>
              <a:t> insecure version used as an example for cryptanalysis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 calcmode="lin" valueType="num">
                                      <p:cBhvr additive="base">
                                        <p:cTn id="37" dur="500" fill="hold"/>
                                        <p:tgtEl>
                                          <p:spTgt spid="890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90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2"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27B8E84-14D5-554E-A51A-975C92831949}" type="slidenum">
              <a:rPr lang="en-US" smtClean="0">
                <a:latin typeface="Times New Roman" charset="0"/>
              </a:rPr>
              <a:pPr/>
              <a:t>83</a:t>
            </a:fld>
            <a:endParaRPr lang="en-US" smtClean="0">
              <a:latin typeface="Times New Roman" charset="0"/>
            </a:endParaRPr>
          </a:p>
        </p:txBody>
      </p:sp>
      <p:sp>
        <p:nvSpPr>
          <p:cNvPr id="100355" name="Rectangle 2"/>
          <p:cNvSpPr>
            <a:spLocks noGrp="1" noChangeArrowheads="1"/>
          </p:cNvSpPr>
          <p:nvPr>
            <p:ph type="title"/>
          </p:nvPr>
        </p:nvSpPr>
        <p:spPr>
          <a:xfrm>
            <a:off x="685800" y="1981200"/>
            <a:ext cx="7772400" cy="1143000"/>
          </a:xfrm>
        </p:spPr>
        <p:txBody>
          <a:bodyPr/>
          <a:lstStyle/>
          <a:p>
            <a:pPr eaLnBrk="1" hangingPunct="1"/>
            <a:r>
              <a:rPr lang="en-US"/>
              <a:t>Block Cipher Modes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6F58E7-7E66-B348-8F5A-B18B59F6E401}" type="slidenum">
              <a:rPr lang="en-US" smtClean="0">
                <a:latin typeface="Times New Roman" charset="0"/>
              </a:rPr>
              <a:pPr/>
              <a:t>84</a:t>
            </a:fld>
            <a:endParaRPr lang="en-US" smtClean="0">
              <a:latin typeface="Times New Roman" charset="0"/>
            </a:endParaRPr>
          </a:p>
        </p:txBody>
      </p:sp>
      <p:sp>
        <p:nvSpPr>
          <p:cNvPr id="101379" name="Rectangle 2"/>
          <p:cNvSpPr>
            <a:spLocks noGrp="1" noChangeArrowheads="1"/>
          </p:cNvSpPr>
          <p:nvPr>
            <p:ph type="title"/>
          </p:nvPr>
        </p:nvSpPr>
        <p:spPr>
          <a:xfrm>
            <a:off x="685800" y="533400"/>
            <a:ext cx="7772400" cy="1143000"/>
          </a:xfrm>
        </p:spPr>
        <p:txBody>
          <a:bodyPr/>
          <a:lstStyle/>
          <a:p>
            <a:pPr eaLnBrk="1" hangingPunct="1"/>
            <a:r>
              <a:rPr lang="en-US" dirty="0"/>
              <a:t>Multiple Blocks</a:t>
            </a:r>
          </a:p>
        </p:txBody>
      </p:sp>
      <p:sp>
        <p:nvSpPr>
          <p:cNvPr id="101380" name="Rectangle 3"/>
          <p:cNvSpPr>
            <a:spLocks noGrp="1" noChangeArrowheads="1"/>
          </p:cNvSpPr>
          <p:nvPr>
            <p:ph type="body" idx="1"/>
          </p:nvPr>
        </p:nvSpPr>
        <p:spPr>
          <a:xfrm>
            <a:off x="685800" y="1676400"/>
            <a:ext cx="7772400" cy="4267200"/>
          </a:xfrm>
        </p:spPr>
        <p:txBody>
          <a:bodyPr/>
          <a:lstStyle/>
          <a:p>
            <a:pPr eaLnBrk="1" hangingPunct="1">
              <a:spcAft>
                <a:spcPts val="600"/>
              </a:spcAft>
            </a:pPr>
            <a:r>
              <a:rPr lang="en-US" sz="2800" dirty="0"/>
              <a:t>How to encrypt multiple blocks?</a:t>
            </a:r>
            <a:endParaRPr lang="en-US" sz="2800" dirty="0" smtClean="0"/>
          </a:p>
          <a:p>
            <a:pPr eaLnBrk="1" hangingPunct="1">
              <a:spcAft>
                <a:spcPts val="600"/>
              </a:spcAft>
            </a:pPr>
            <a:r>
              <a:rPr lang="en-US" sz="2800" dirty="0" smtClean="0"/>
              <a:t>Do we need a </a:t>
            </a:r>
            <a:r>
              <a:rPr lang="en-US" sz="2800" dirty="0"/>
              <a:t>new key for each block?</a:t>
            </a:r>
            <a:endParaRPr lang="en-US" sz="2800" dirty="0" smtClean="0"/>
          </a:p>
          <a:p>
            <a:pPr lvl="1" eaLnBrk="1" hangingPunct="1">
              <a:spcAft>
                <a:spcPts val="600"/>
              </a:spcAft>
            </a:pPr>
            <a:r>
              <a:rPr lang="en-US" sz="2400" dirty="0" smtClean="0"/>
              <a:t>If so, as impractical as </a:t>
            </a:r>
            <a:r>
              <a:rPr lang="en-US" sz="2400" dirty="0"/>
              <a:t>a one-time pad!</a:t>
            </a:r>
          </a:p>
          <a:p>
            <a:pPr eaLnBrk="1" hangingPunct="1">
              <a:spcAft>
                <a:spcPts val="600"/>
              </a:spcAft>
            </a:pPr>
            <a:r>
              <a:rPr lang="en-US" sz="2800" dirty="0"/>
              <a:t>Encrypt each block independently?</a:t>
            </a:r>
            <a:endParaRPr lang="en-US" sz="2800" dirty="0" smtClean="0"/>
          </a:p>
          <a:p>
            <a:pPr eaLnBrk="1" hangingPunct="1">
              <a:spcAft>
                <a:spcPts val="600"/>
              </a:spcAft>
            </a:pPr>
            <a:r>
              <a:rPr lang="en-US" sz="2800" dirty="0" smtClean="0"/>
              <a:t>Is there any analog of codebook “additive”</a:t>
            </a:r>
            <a:r>
              <a:rPr lang="en-US" sz="2400" dirty="0" smtClean="0"/>
              <a:t>?</a:t>
            </a:r>
          </a:p>
          <a:p>
            <a:pPr eaLnBrk="1" hangingPunct="1">
              <a:spcAft>
                <a:spcPts val="600"/>
              </a:spcAft>
            </a:pPr>
            <a:r>
              <a:rPr lang="en-US" sz="2800" dirty="0"/>
              <a:t>How to handle partial blocks</a:t>
            </a:r>
            <a:r>
              <a:rPr lang="en-US" sz="2800" dirty="0" smtClean="0"/>
              <a:t>?</a:t>
            </a:r>
          </a:p>
          <a:p>
            <a:pPr lvl="1" eaLnBrk="1" hangingPunct="1">
              <a:spcAft>
                <a:spcPts val="600"/>
              </a:spcAft>
            </a:pPr>
            <a:r>
              <a:rPr lang="en-US" sz="2400" dirty="0" smtClean="0"/>
              <a:t>We won’t discuss this issue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0224E8E5-0957-704D-8E0C-656C43F363C1}" type="slidenum">
              <a:rPr lang="en-US" smtClean="0">
                <a:latin typeface="Times New Roman" charset="0"/>
              </a:rPr>
              <a:pPr/>
              <a:t>85</a:t>
            </a:fld>
            <a:endParaRPr lang="en-US" smtClean="0">
              <a:latin typeface="Times New Roman" charset="0"/>
            </a:endParaRPr>
          </a:p>
        </p:txBody>
      </p:sp>
      <p:sp>
        <p:nvSpPr>
          <p:cNvPr id="102403" name="Rectangle 2"/>
          <p:cNvSpPr>
            <a:spLocks noGrp="1" noChangeArrowheads="1"/>
          </p:cNvSpPr>
          <p:nvPr>
            <p:ph type="title"/>
          </p:nvPr>
        </p:nvSpPr>
        <p:spPr>
          <a:xfrm>
            <a:off x="685800" y="304800"/>
            <a:ext cx="7772400" cy="1143000"/>
          </a:xfrm>
        </p:spPr>
        <p:txBody>
          <a:bodyPr/>
          <a:lstStyle/>
          <a:p>
            <a:pPr eaLnBrk="1" hangingPunct="1"/>
            <a:r>
              <a:rPr lang="en-US" dirty="0"/>
              <a:t>Modes of Operation</a:t>
            </a:r>
          </a:p>
        </p:txBody>
      </p:sp>
      <p:sp>
        <p:nvSpPr>
          <p:cNvPr id="102404" name="Rectangle 3"/>
          <p:cNvSpPr>
            <a:spLocks noGrp="1" noChangeArrowheads="1"/>
          </p:cNvSpPr>
          <p:nvPr>
            <p:ph type="body" idx="1"/>
          </p:nvPr>
        </p:nvSpPr>
        <p:spPr>
          <a:xfrm>
            <a:off x="685800" y="1524000"/>
            <a:ext cx="7696200" cy="4572000"/>
          </a:xfrm>
        </p:spPr>
        <p:txBody>
          <a:bodyPr/>
          <a:lstStyle/>
          <a:p>
            <a:pPr eaLnBrk="1" hangingPunct="1">
              <a:lnSpc>
                <a:spcPct val="80000"/>
              </a:lnSpc>
              <a:spcAft>
                <a:spcPts val="600"/>
              </a:spcAft>
            </a:pPr>
            <a:r>
              <a:rPr lang="en-US" sz="2800" dirty="0"/>
              <a:t>Many modes </a:t>
            </a:r>
            <a:r>
              <a:rPr lang="en-US" dirty="0" err="1">
                <a:sym typeface="Symbol" charset="2"/>
              </a:rPr>
              <a:t></a:t>
            </a:r>
            <a:r>
              <a:rPr lang="en-US" sz="2800" dirty="0"/>
              <a:t> we </a:t>
            </a:r>
            <a:r>
              <a:rPr lang="en-US" sz="2800" dirty="0" smtClean="0"/>
              <a:t>discuss 3 most popular</a:t>
            </a:r>
          </a:p>
          <a:p>
            <a:pPr eaLnBrk="1" hangingPunct="1">
              <a:lnSpc>
                <a:spcPct val="80000"/>
              </a:lnSpc>
              <a:spcAft>
                <a:spcPts val="600"/>
              </a:spcAft>
            </a:pPr>
            <a:r>
              <a:rPr lang="en-US" sz="2800" dirty="0"/>
              <a:t>Electronic Codebook (</a:t>
            </a:r>
            <a:r>
              <a:rPr lang="en-US" sz="2800" b="1" dirty="0">
                <a:solidFill>
                  <a:schemeClr val="accent2"/>
                </a:solidFill>
              </a:rPr>
              <a:t>ECB</a:t>
            </a:r>
            <a:r>
              <a:rPr lang="en-US" sz="2800" dirty="0"/>
              <a:t>) mode</a:t>
            </a:r>
          </a:p>
          <a:p>
            <a:pPr lvl="1" eaLnBrk="1" hangingPunct="1">
              <a:lnSpc>
                <a:spcPct val="80000"/>
              </a:lnSpc>
              <a:spcAft>
                <a:spcPts val="600"/>
              </a:spcAft>
            </a:pPr>
            <a:r>
              <a:rPr lang="en-US" sz="2400" dirty="0"/>
              <a:t>Encrypt each block independently</a:t>
            </a:r>
          </a:p>
          <a:p>
            <a:pPr lvl="1" eaLnBrk="1" hangingPunct="1">
              <a:lnSpc>
                <a:spcPct val="80000"/>
              </a:lnSpc>
              <a:spcAft>
                <a:spcPts val="600"/>
              </a:spcAft>
            </a:pPr>
            <a:r>
              <a:rPr lang="en-US" sz="2400" dirty="0"/>
              <a:t>Most </a:t>
            </a:r>
            <a:r>
              <a:rPr lang="en-US" sz="2400" dirty="0" smtClean="0"/>
              <a:t>obvious approach, </a:t>
            </a:r>
            <a:r>
              <a:rPr lang="en-US" sz="2400" dirty="0"/>
              <a:t>but</a:t>
            </a:r>
            <a:r>
              <a:rPr lang="en-US" sz="2400" dirty="0" smtClean="0"/>
              <a:t> a bad idea</a:t>
            </a:r>
          </a:p>
          <a:p>
            <a:pPr eaLnBrk="1" hangingPunct="1">
              <a:lnSpc>
                <a:spcPct val="80000"/>
              </a:lnSpc>
              <a:spcAft>
                <a:spcPts val="600"/>
              </a:spcAft>
            </a:pPr>
            <a:r>
              <a:rPr lang="en-US" sz="2800" dirty="0"/>
              <a:t>Cipher Block Chaining (</a:t>
            </a:r>
            <a:r>
              <a:rPr lang="en-US" sz="2800" b="1" dirty="0">
                <a:solidFill>
                  <a:schemeClr val="accent2"/>
                </a:solidFill>
              </a:rPr>
              <a:t>CBC</a:t>
            </a:r>
            <a:r>
              <a:rPr lang="en-US" sz="2800" dirty="0"/>
              <a:t>) mode</a:t>
            </a:r>
          </a:p>
          <a:p>
            <a:pPr lvl="1" eaLnBrk="1" hangingPunct="1">
              <a:lnSpc>
                <a:spcPct val="80000"/>
              </a:lnSpc>
              <a:spcAft>
                <a:spcPts val="600"/>
              </a:spcAft>
            </a:pPr>
            <a:r>
              <a:rPr lang="en-US" sz="2400" dirty="0"/>
              <a:t>Chain the blocks together</a:t>
            </a:r>
          </a:p>
          <a:p>
            <a:pPr lvl="1" eaLnBrk="1" hangingPunct="1">
              <a:lnSpc>
                <a:spcPct val="80000"/>
              </a:lnSpc>
              <a:spcAft>
                <a:spcPts val="600"/>
              </a:spcAft>
            </a:pPr>
            <a:r>
              <a:rPr lang="en-US" sz="2400" dirty="0"/>
              <a:t>More secure than ECB, virtually no extra work</a:t>
            </a:r>
          </a:p>
          <a:p>
            <a:pPr eaLnBrk="1" hangingPunct="1">
              <a:lnSpc>
                <a:spcPct val="80000"/>
              </a:lnSpc>
              <a:spcAft>
                <a:spcPts val="600"/>
              </a:spcAft>
            </a:pPr>
            <a:r>
              <a:rPr lang="en-US" sz="2800" dirty="0"/>
              <a:t>Counter Mode (</a:t>
            </a:r>
            <a:r>
              <a:rPr lang="en-US" sz="2800" b="1" dirty="0">
                <a:solidFill>
                  <a:schemeClr val="accent2"/>
                </a:solidFill>
              </a:rPr>
              <a:t>CTR</a:t>
            </a:r>
            <a:r>
              <a:rPr lang="en-US" sz="2800" dirty="0"/>
              <a:t>) mode</a:t>
            </a:r>
            <a:endParaRPr lang="en-US" sz="2800" dirty="0" smtClean="0"/>
          </a:p>
          <a:p>
            <a:pPr lvl="1" eaLnBrk="1" hangingPunct="1">
              <a:lnSpc>
                <a:spcPct val="80000"/>
              </a:lnSpc>
              <a:spcAft>
                <a:spcPts val="600"/>
              </a:spcAft>
            </a:pPr>
            <a:r>
              <a:rPr lang="en-US" sz="2400" dirty="0" smtClean="0"/>
              <a:t>Block ciphers acts </a:t>
            </a:r>
            <a:r>
              <a:rPr lang="en-US" sz="2400" dirty="0"/>
              <a:t>like a stream cipher</a:t>
            </a:r>
          </a:p>
          <a:p>
            <a:pPr lvl="1" eaLnBrk="1" hangingPunct="1">
              <a:lnSpc>
                <a:spcPct val="80000"/>
              </a:lnSpc>
              <a:spcAft>
                <a:spcPts val="600"/>
              </a:spcAft>
            </a:pPr>
            <a:r>
              <a:rPr lang="en-US" sz="2400" dirty="0"/>
              <a:t>Popular for random access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1CA7C06-78FD-0D42-973D-24FB0E1B19CA}" type="slidenum">
              <a:rPr lang="en-US" smtClean="0">
                <a:latin typeface="Times New Roman" charset="0"/>
              </a:rPr>
              <a:pPr/>
              <a:t>86</a:t>
            </a:fld>
            <a:endParaRPr lang="en-US" smtClean="0">
              <a:latin typeface="Times New Roman" charset="0"/>
            </a:endParaRPr>
          </a:p>
        </p:txBody>
      </p:sp>
      <p:sp>
        <p:nvSpPr>
          <p:cNvPr id="103427" name="Rectangle 2"/>
          <p:cNvSpPr>
            <a:spLocks noGrp="1" noChangeArrowheads="1"/>
          </p:cNvSpPr>
          <p:nvPr>
            <p:ph type="title"/>
          </p:nvPr>
        </p:nvSpPr>
        <p:spPr>
          <a:xfrm>
            <a:off x="685800" y="381000"/>
            <a:ext cx="7772400" cy="990600"/>
          </a:xfrm>
        </p:spPr>
        <p:txBody>
          <a:bodyPr/>
          <a:lstStyle/>
          <a:p>
            <a:pPr eaLnBrk="1" hangingPunct="1"/>
            <a:r>
              <a:rPr lang="en-US"/>
              <a:t>ECB Mode</a:t>
            </a:r>
          </a:p>
        </p:txBody>
      </p:sp>
      <p:sp>
        <p:nvSpPr>
          <p:cNvPr id="103428" name="Rectangle 3"/>
          <p:cNvSpPr>
            <a:spLocks noGrp="1" noChangeArrowheads="1"/>
          </p:cNvSpPr>
          <p:nvPr>
            <p:ph type="body" idx="1"/>
          </p:nvPr>
        </p:nvSpPr>
        <p:spPr>
          <a:xfrm>
            <a:off x="685800" y="1447800"/>
            <a:ext cx="7848600" cy="4724400"/>
          </a:xfrm>
        </p:spPr>
        <p:txBody>
          <a:bodyPr/>
          <a:lstStyle/>
          <a:p>
            <a:pPr eaLnBrk="1" hangingPunct="1">
              <a:lnSpc>
                <a:spcPct val="90000"/>
              </a:lnSpc>
              <a:spcAft>
                <a:spcPts val="600"/>
              </a:spcAft>
            </a:pPr>
            <a:r>
              <a:rPr lang="en-US" sz="2800" dirty="0"/>
              <a:t>Notation: </a:t>
            </a:r>
            <a:r>
              <a:rPr lang="en-US" sz="2800" dirty="0" smtClean="0">
                <a:latin typeface="Times-Roman" charset="0"/>
              </a:rPr>
              <a:t>C = E</a:t>
            </a:r>
            <a:r>
              <a:rPr lang="en-US" sz="2800" dirty="0">
                <a:latin typeface="Times-Roman" charset="0"/>
              </a:rPr>
              <a:t>(P</a:t>
            </a:r>
            <a:r>
              <a:rPr lang="en-US" sz="2800" dirty="0" smtClean="0">
                <a:latin typeface="Times-Roman" charset="0"/>
              </a:rPr>
              <a:t>,</a:t>
            </a:r>
            <a:r>
              <a:rPr lang="en-US" sz="2800" baseline="-25000" dirty="0" smtClean="0">
                <a:latin typeface="Times-Roman" charset="0"/>
              </a:rPr>
              <a:t> </a:t>
            </a:r>
            <a:r>
              <a:rPr lang="en-US" sz="2800" dirty="0" smtClean="0">
                <a:latin typeface="Times-Roman" charset="0"/>
              </a:rPr>
              <a:t>K</a:t>
            </a:r>
            <a:r>
              <a:rPr lang="en-US" sz="2800" dirty="0">
                <a:latin typeface="Times-Roman" charset="0"/>
              </a:rPr>
              <a:t>)</a:t>
            </a:r>
          </a:p>
          <a:p>
            <a:pPr eaLnBrk="1" hangingPunct="1">
              <a:lnSpc>
                <a:spcPct val="90000"/>
              </a:lnSpc>
              <a:spcAft>
                <a:spcPts val="600"/>
              </a:spcAft>
            </a:pPr>
            <a:r>
              <a:rPr lang="en-US" sz="2800" dirty="0"/>
              <a:t>Given plaintext </a:t>
            </a:r>
            <a:r>
              <a:rPr lang="en-US" sz="2800" dirty="0">
                <a:latin typeface="Times-Roman" charset="0"/>
              </a:rPr>
              <a:t>P</a:t>
            </a:r>
            <a:r>
              <a:rPr lang="en-US" sz="2800" baseline="-25000" dirty="0">
                <a:latin typeface="Times-Roman" charset="0"/>
              </a:rPr>
              <a:t>0</a:t>
            </a:r>
            <a:r>
              <a:rPr lang="en-US" sz="2800" dirty="0" smtClean="0">
                <a:latin typeface="Times-Roman" charset="0"/>
              </a:rPr>
              <a:t>, P</a:t>
            </a:r>
            <a:r>
              <a:rPr lang="en-US" sz="2800" baseline="-25000" dirty="0" smtClean="0">
                <a:latin typeface="Times-Roman" charset="0"/>
              </a:rPr>
              <a:t>1</a:t>
            </a:r>
            <a:r>
              <a:rPr lang="en-US" sz="2800" dirty="0" smtClean="0">
                <a:latin typeface="Times-Roman" charset="0"/>
              </a:rPr>
              <a:t>, …, P</a:t>
            </a:r>
            <a:r>
              <a:rPr lang="en-US" sz="2800" baseline="-25000" dirty="0" smtClean="0">
                <a:latin typeface="Times-Roman" charset="0"/>
              </a:rPr>
              <a:t>m</a:t>
            </a:r>
            <a:r>
              <a:rPr lang="en-US" sz="2800" dirty="0" smtClean="0">
                <a:latin typeface="Times-Roman" charset="0"/>
              </a:rPr>
              <a:t>, …</a:t>
            </a:r>
          </a:p>
          <a:p>
            <a:pPr eaLnBrk="1" hangingPunct="1">
              <a:lnSpc>
                <a:spcPct val="90000"/>
              </a:lnSpc>
              <a:spcAft>
                <a:spcPts val="600"/>
              </a:spcAft>
            </a:pPr>
            <a:r>
              <a:rPr lang="en-US" sz="2800" dirty="0" smtClean="0"/>
              <a:t>Most obvious </a:t>
            </a:r>
            <a:r>
              <a:rPr lang="en-US" sz="2800" dirty="0"/>
              <a:t>way to use a block </a:t>
            </a:r>
            <a:r>
              <a:rPr lang="en-US" sz="2800" dirty="0" smtClean="0"/>
              <a:t>cipher:</a:t>
            </a:r>
          </a:p>
          <a:p>
            <a:pPr eaLnBrk="1" hangingPunct="1">
              <a:lnSpc>
                <a:spcPct val="90000"/>
              </a:lnSpc>
              <a:spcAft>
                <a:spcPts val="0"/>
              </a:spcAft>
              <a:buFont typeface="Wingdings" charset="2"/>
              <a:buNone/>
            </a:pPr>
            <a:r>
              <a:rPr lang="en-US" sz="2400" dirty="0"/>
              <a:t>	</a:t>
            </a:r>
            <a:r>
              <a:rPr lang="en-US" sz="2400" b="1" dirty="0">
                <a:solidFill>
                  <a:schemeClr val="accent2"/>
                </a:solidFill>
              </a:rPr>
              <a:t>Encrypt</a:t>
            </a:r>
            <a:r>
              <a:rPr lang="en-US" sz="2400" dirty="0">
                <a:solidFill>
                  <a:schemeClr val="accent2"/>
                </a:solidFill>
              </a:rPr>
              <a:t> 			</a:t>
            </a:r>
            <a:r>
              <a:rPr lang="en-US" sz="2400" b="1" dirty="0">
                <a:solidFill>
                  <a:schemeClr val="accent2"/>
                </a:solidFill>
              </a:rPr>
              <a:t>Decrypt</a:t>
            </a:r>
            <a:endParaRPr lang="en-US" sz="2400" dirty="0"/>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0 </a:t>
            </a:r>
            <a:r>
              <a:rPr lang="en-US" sz="2400" dirty="0">
                <a:latin typeface="Times-Roman" charset="0"/>
              </a:rPr>
              <a:t>= E(P</a:t>
            </a:r>
            <a:r>
              <a:rPr lang="en-US" sz="2400" baseline="-25000" dirty="0">
                <a:latin typeface="Times-Roman" charset="0"/>
              </a:rPr>
              <a:t>0</a:t>
            </a:r>
            <a:r>
              <a:rPr lang="en-US" sz="2400" dirty="0">
                <a:latin typeface="Times-Roman" charset="0"/>
              </a:rPr>
              <a:t>, K</a:t>
            </a:r>
            <a:r>
              <a:rPr lang="en-US" sz="2400" dirty="0" smtClean="0">
                <a:latin typeface="Times-Roman" charset="0"/>
              </a:rPr>
              <a:t>)	</a:t>
            </a:r>
            <a:r>
              <a:rPr lang="en-US" sz="2400" dirty="0">
                <a:latin typeface="Times-Roman" charset="0"/>
              </a:rPr>
              <a:t>	P</a:t>
            </a:r>
            <a:r>
              <a:rPr lang="en-US" sz="2400" baseline="-25000" dirty="0">
                <a:latin typeface="Times-Roman" charset="0"/>
              </a:rPr>
              <a:t>0 </a:t>
            </a:r>
            <a:r>
              <a:rPr lang="en-US" sz="2400" dirty="0">
                <a:latin typeface="Times-Roman" charset="0"/>
              </a:rPr>
              <a:t>= D(C</a:t>
            </a:r>
            <a:r>
              <a:rPr lang="en-US" sz="2400" baseline="-25000" dirty="0">
                <a:latin typeface="Times-Roman" charset="0"/>
              </a:rPr>
              <a:t>0</a:t>
            </a:r>
            <a:r>
              <a:rPr lang="en-US" sz="2400" dirty="0">
                <a:latin typeface="Times-Roman" charset="0"/>
              </a:rPr>
              <a:t>, K</a:t>
            </a:r>
            <a:r>
              <a:rPr lang="en-US" sz="2400" dirty="0" smtClean="0">
                <a:latin typeface="Times-Roman" charset="0"/>
              </a:rPr>
              <a:t>) </a:t>
            </a:r>
            <a:endParaRPr lang="en-US" sz="2400" dirty="0">
              <a:latin typeface="Times-Roman" charset="0"/>
            </a:endParaRPr>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E(P</a:t>
            </a:r>
            <a:r>
              <a:rPr lang="en-US" sz="2400" baseline="-25000" dirty="0">
                <a:latin typeface="Times-Roman" charset="0"/>
              </a:rPr>
              <a:t>1</a:t>
            </a:r>
            <a:r>
              <a:rPr lang="en-US" sz="2400" dirty="0">
                <a:latin typeface="Times-Roman" charset="0"/>
              </a:rPr>
              <a:t>, K</a:t>
            </a:r>
            <a:r>
              <a:rPr lang="en-US" sz="2400" dirty="0" smtClean="0">
                <a:latin typeface="Times-Roman" charset="0"/>
              </a:rPr>
              <a:t>)	</a:t>
            </a:r>
            <a:r>
              <a:rPr lang="en-US" sz="2400" dirty="0">
                <a:latin typeface="Times-Roman" charset="0"/>
              </a:rPr>
              <a:t>	P</a:t>
            </a:r>
            <a:r>
              <a:rPr lang="en-US" sz="2400" baseline="-25000" dirty="0">
                <a:latin typeface="Times-Roman" charset="0"/>
              </a:rPr>
              <a:t>1 </a:t>
            </a:r>
            <a:r>
              <a:rPr lang="en-US" sz="2400" dirty="0">
                <a:latin typeface="Times-Roman" charset="0"/>
              </a:rPr>
              <a:t>= D(C</a:t>
            </a:r>
            <a:r>
              <a:rPr lang="en-US" sz="2400" baseline="-25000" dirty="0">
                <a:latin typeface="Times-Roman" charset="0"/>
              </a:rPr>
              <a:t>1</a:t>
            </a:r>
            <a:r>
              <a:rPr lang="en-US" sz="2400" dirty="0">
                <a:latin typeface="Times-Roman" charset="0"/>
              </a:rPr>
              <a:t>, K</a:t>
            </a:r>
            <a:r>
              <a:rPr lang="en-US" sz="2400" dirty="0" smtClean="0">
                <a:latin typeface="Times-Roman" charset="0"/>
              </a:rPr>
              <a:t>)</a:t>
            </a:r>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E(P</a:t>
            </a:r>
            <a:r>
              <a:rPr lang="en-US" sz="2400" baseline="-25000" dirty="0">
                <a:latin typeface="Times-Roman" charset="0"/>
              </a:rPr>
              <a:t>2</a:t>
            </a:r>
            <a:r>
              <a:rPr lang="en-US" sz="2400" dirty="0">
                <a:latin typeface="Times-Roman" charset="0"/>
              </a:rPr>
              <a:t>, K</a:t>
            </a:r>
            <a:r>
              <a:rPr lang="en-US" sz="2400" dirty="0" smtClean="0">
                <a:latin typeface="Times-Roman" charset="0"/>
              </a:rPr>
              <a:t>)  …</a:t>
            </a:r>
            <a:r>
              <a:rPr lang="en-US" sz="2400" dirty="0">
                <a:latin typeface="Times-Roman" charset="0"/>
              </a:rPr>
              <a:t>		P</a:t>
            </a:r>
            <a:r>
              <a:rPr lang="en-US" sz="2400" baseline="-25000" dirty="0">
                <a:latin typeface="Times-Roman" charset="0"/>
              </a:rPr>
              <a:t>2 </a:t>
            </a:r>
            <a:r>
              <a:rPr lang="en-US" sz="2400" dirty="0">
                <a:latin typeface="Times-Roman" charset="0"/>
              </a:rPr>
              <a:t>= D(C</a:t>
            </a:r>
            <a:r>
              <a:rPr lang="en-US" sz="2400" baseline="-25000" dirty="0">
                <a:latin typeface="Times-Roman" charset="0"/>
              </a:rPr>
              <a:t>2</a:t>
            </a:r>
            <a:r>
              <a:rPr lang="en-US" sz="2400" dirty="0">
                <a:latin typeface="Times-Roman" charset="0"/>
              </a:rPr>
              <a:t>, K</a:t>
            </a:r>
            <a:r>
              <a:rPr lang="en-US" sz="2400" dirty="0" smtClean="0">
                <a:latin typeface="Times-Roman" charset="0"/>
              </a:rPr>
              <a:t>)  …</a:t>
            </a:r>
            <a:endParaRPr lang="en-US" sz="2400" dirty="0">
              <a:latin typeface="Times-Roman" charset="0"/>
            </a:endParaRPr>
          </a:p>
          <a:p>
            <a:pPr eaLnBrk="1" hangingPunct="1">
              <a:lnSpc>
                <a:spcPct val="90000"/>
              </a:lnSpc>
              <a:spcAft>
                <a:spcPts val="600"/>
              </a:spcAft>
            </a:pPr>
            <a:r>
              <a:rPr lang="en-US" sz="2800" dirty="0"/>
              <a:t>For</a:t>
            </a:r>
            <a:r>
              <a:rPr lang="en-US" sz="2800" dirty="0" smtClean="0"/>
              <a:t> fixed </a:t>
            </a:r>
            <a:r>
              <a:rPr lang="en-US" sz="2800" dirty="0"/>
              <a:t>key </a:t>
            </a:r>
            <a:r>
              <a:rPr lang="en-US" sz="2800" dirty="0">
                <a:latin typeface="Times-Roman" charset="0"/>
              </a:rPr>
              <a:t>K</a:t>
            </a:r>
            <a:r>
              <a:rPr lang="en-US" sz="2800" dirty="0"/>
              <a:t>, this is</a:t>
            </a:r>
            <a:r>
              <a:rPr lang="en-US" sz="2800" dirty="0" smtClean="0"/>
              <a:t> “electronic” </a:t>
            </a:r>
            <a:r>
              <a:rPr lang="en-US" sz="2800" dirty="0"/>
              <a:t>version of a codebook </a:t>
            </a:r>
            <a:r>
              <a:rPr lang="en-US" sz="2800" dirty="0" smtClean="0"/>
              <a:t>cipher (</a:t>
            </a:r>
            <a:r>
              <a:rPr lang="en-US" sz="2800" b="1" i="1" dirty="0" smtClean="0"/>
              <a:t>without additive</a:t>
            </a:r>
            <a:r>
              <a:rPr lang="en-US" sz="2800" dirty="0" smtClean="0"/>
              <a:t>)</a:t>
            </a:r>
          </a:p>
          <a:p>
            <a:pPr lvl="1" eaLnBrk="1" hangingPunct="1">
              <a:lnSpc>
                <a:spcPct val="90000"/>
              </a:lnSpc>
              <a:spcAft>
                <a:spcPts val="600"/>
              </a:spcAft>
            </a:pPr>
            <a:r>
              <a:rPr lang="en-US" sz="2400" dirty="0" smtClean="0"/>
              <a:t>With a different </a:t>
            </a:r>
            <a:r>
              <a:rPr lang="en-US" sz="2400" dirty="0"/>
              <a:t>codebook for each key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D24A4E88-5CEF-9443-9931-55F45ED32632}" type="slidenum">
              <a:rPr lang="en-US" smtClean="0">
                <a:latin typeface="Times New Roman" charset="0"/>
              </a:rPr>
              <a:pPr/>
              <a:t>87</a:t>
            </a:fld>
            <a:endParaRPr lang="en-US" smtClean="0">
              <a:latin typeface="Times New Roman" charset="0"/>
            </a:endParaRPr>
          </a:p>
        </p:txBody>
      </p:sp>
      <p:sp>
        <p:nvSpPr>
          <p:cNvPr id="104451" name="Rectangle 2"/>
          <p:cNvSpPr>
            <a:spLocks noGrp="1" noChangeArrowheads="1"/>
          </p:cNvSpPr>
          <p:nvPr>
            <p:ph type="title"/>
          </p:nvPr>
        </p:nvSpPr>
        <p:spPr>
          <a:xfrm>
            <a:off x="685800" y="457200"/>
            <a:ext cx="7772400" cy="1143000"/>
          </a:xfrm>
        </p:spPr>
        <p:txBody>
          <a:bodyPr/>
          <a:lstStyle/>
          <a:p>
            <a:pPr eaLnBrk="1" hangingPunct="1"/>
            <a:r>
              <a:rPr lang="en-US"/>
              <a:t>ECB Cut and Paste</a:t>
            </a:r>
          </a:p>
        </p:txBody>
      </p:sp>
      <p:sp>
        <p:nvSpPr>
          <p:cNvPr id="93187" name="Rectangle 3"/>
          <p:cNvSpPr>
            <a:spLocks noGrp="1" noChangeArrowheads="1"/>
          </p:cNvSpPr>
          <p:nvPr>
            <p:ph type="body" idx="1"/>
          </p:nvPr>
        </p:nvSpPr>
        <p:spPr>
          <a:xfrm>
            <a:off x="685800" y="1600200"/>
            <a:ext cx="8001000" cy="4495800"/>
          </a:xfrm>
        </p:spPr>
        <p:txBody>
          <a:bodyPr/>
          <a:lstStyle/>
          <a:p>
            <a:pPr eaLnBrk="1" hangingPunct="1">
              <a:lnSpc>
                <a:spcPct val="90000"/>
              </a:lnSpc>
            </a:pPr>
            <a:r>
              <a:rPr lang="en-US" sz="2800" dirty="0"/>
              <a:t>Suppose plaintext </a:t>
            </a:r>
            <a:r>
              <a:rPr lang="en-US" sz="2800" dirty="0" smtClean="0"/>
              <a:t>is</a:t>
            </a:r>
            <a:endParaRPr lang="en-US" sz="2800" dirty="0"/>
          </a:p>
          <a:p>
            <a:pPr eaLnBrk="1" hangingPunct="1">
              <a:lnSpc>
                <a:spcPct val="90000"/>
              </a:lnSpc>
              <a:buFont typeface="Wingdings" charset="2"/>
              <a:buNone/>
            </a:pPr>
            <a:r>
              <a:rPr lang="en-US" sz="2800" dirty="0">
                <a:latin typeface="Courier" charset="0"/>
              </a:rPr>
              <a:t>		Alice digs Bob. Trudy digs Tom.</a:t>
            </a:r>
          </a:p>
          <a:p>
            <a:pPr eaLnBrk="1" hangingPunct="1">
              <a:lnSpc>
                <a:spcPct val="90000"/>
              </a:lnSpc>
            </a:pPr>
            <a:r>
              <a:rPr lang="en-US" sz="2800" dirty="0"/>
              <a:t>Assuming 64-bit blocks and 8-bit ASCII:</a:t>
            </a:r>
          </a:p>
          <a:p>
            <a:pPr eaLnBrk="1" hangingPunct="1">
              <a:lnSpc>
                <a:spcPct val="90000"/>
              </a:lnSpc>
              <a:buFont typeface="Wingdings" charset="2"/>
              <a:buNone/>
            </a:pPr>
            <a:r>
              <a:rPr lang="en-US" sz="2800" dirty="0">
                <a:latin typeface="Courier" charset="0"/>
              </a:rPr>
              <a:t>	</a:t>
            </a:r>
            <a:r>
              <a:rPr lang="en-US" sz="2800" dirty="0">
                <a:latin typeface="Times-Roman" charset="0"/>
              </a:rPr>
              <a:t>P</a:t>
            </a:r>
            <a:r>
              <a:rPr lang="en-US" sz="2800" baseline="-25000" dirty="0">
                <a:latin typeface="Times-Roman" charset="0"/>
              </a:rPr>
              <a:t>0 </a:t>
            </a:r>
            <a:r>
              <a:rPr lang="en-US" sz="2800" dirty="0">
                <a:latin typeface="Times-Roman" charset="0"/>
              </a:rPr>
              <a:t>= “</a:t>
            </a:r>
            <a:r>
              <a:rPr lang="en-US" sz="2800" dirty="0">
                <a:latin typeface="Courier" charset="0"/>
              </a:rPr>
              <a:t>Alice </a:t>
            </a:r>
            <a:r>
              <a:rPr lang="en-US" sz="2800" dirty="0" err="1">
                <a:latin typeface="Courier" charset="0"/>
              </a:rPr>
              <a:t>di</a:t>
            </a:r>
            <a:r>
              <a:rPr lang="en-US" sz="2800" dirty="0">
                <a:latin typeface="Times-Roman" charset="0"/>
              </a:rPr>
              <a:t>”, P</a:t>
            </a:r>
            <a:r>
              <a:rPr lang="en-US" sz="2800" baseline="-25000" dirty="0">
                <a:latin typeface="Times-Roman" charset="0"/>
              </a:rPr>
              <a:t>1 </a:t>
            </a:r>
            <a:r>
              <a:rPr lang="en-US" sz="2800" dirty="0">
                <a:latin typeface="Times-Roman" charset="0"/>
              </a:rPr>
              <a:t>= “</a:t>
            </a:r>
            <a:r>
              <a:rPr lang="en-US" sz="2800" dirty="0" err="1">
                <a:latin typeface="Courier" charset="0"/>
              </a:rPr>
              <a:t>gs</a:t>
            </a:r>
            <a:r>
              <a:rPr lang="en-US" sz="2800" dirty="0">
                <a:latin typeface="Courier" charset="0"/>
              </a:rPr>
              <a:t> Bob. </a:t>
            </a:r>
            <a:r>
              <a:rPr lang="en-US" sz="2800" dirty="0">
                <a:latin typeface="Times-Roman" charset="0"/>
              </a:rPr>
              <a:t>”,</a:t>
            </a:r>
            <a:endParaRPr lang="en-US" sz="2800" dirty="0">
              <a:latin typeface="Courier" charset="0"/>
            </a:endParaRPr>
          </a:p>
          <a:p>
            <a:pPr eaLnBrk="1" hangingPunct="1">
              <a:lnSpc>
                <a:spcPct val="90000"/>
              </a:lnSpc>
              <a:buFont typeface="Wingdings" charset="2"/>
              <a:buNone/>
            </a:pPr>
            <a:r>
              <a:rPr lang="en-US" sz="2800" dirty="0">
                <a:latin typeface="Courier" charset="0"/>
              </a:rPr>
              <a:t>	</a:t>
            </a:r>
            <a:r>
              <a:rPr lang="en-US" sz="2800" dirty="0">
                <a:latin typeface="Times-Roman" charset="0"/>
              </a:rPr>
              <a:t>P</a:t>
            </a:r>
            <a:r>
              <a:rPr lang="en-US" sz="2800" baseline="-25000" dirty="0">
                <a:latin typeface="Times-Roman" charset="0"/>
              </a:rPr>
              <a:t>2 </a:t>
            </a:r>
            <a:r>
              <a:rPr lang="en-US" sz="2800" dirty="0">
                <a:latin typeface="Times-Roman" charset="0"/>
              </a:rPr>
              <a:t>= “</a:t>
            </a:r>
            <a:r>
              <a:rPr lang="en-US" sz="2800" dirty="0">
                <a:latin typeface="Courier" charset="0"/>
              </a:rPr>
              <a:t>Trudy </a:t>
            </a:r>
            <a:r>
              <a:rPr lang="en-US" sz="2800" dirty="0" err="1">
                <a:latin typeface="Courier" charset="0"/>
              </a:rPr>
              <a:t>di</a:t>
            </a:r>
            <a:r>
              <a:rPr lang="en-US" sz="2800" dirty="0">
                <a:latin typeface="Times-Roman" charset="0"/>
              </a:rPr>
              <a:t>”, P</a:t>
            </a:r>
            <a:r>
              <a:rPr lang="en-US" sz="2800" baseline="-25000" dirty="0">
                <a:latin typeface="Times-Roman" charset="0"/>
              </a:rPr>
              <a:t>3 </a:t>
            </a:r>
            <a:r>
              <a:rPr lang="en-US" sz="2800" dirty="0">
                <a:latin typeface="Times-Roman" charset="0"/>
              </a:rPr>
              <a:t>= “</a:t>
            </a:r>
            <a:r>
              <a:rPr lang="en-US" sz="2800" dirty="0" err="1">
                <a:latin typeface="Courier" charset="0"/>
              </a:rPr>
              <a:t>gs</a:t>
            </a:r>
            <a:r>
              <a:rPr lang="en-US" sz="2800" dirty="0">
                <a:latin typeface="Courier" charset="0"/>
              </a:rPr>
              <a:t> Tom. </a:t>
            </a:r>
            <a:r>
              <a:rPr lang="en-US" sz="2800" dirty="0">
                <a:latin typeface="Times-Roman" charset="0"/>
              </a:rPr>
              <a:t>”</a:t>
            </a:r>
          </a:p>
          <a:p>
            <a:pPr eaLnBrk="1" hangingPunct="1">
              <a:lnSpc>
                <a:spcPct val="90000"/>
              </a:lnSpc>
            </a:pPr>
            <a:r>
              <a:rPr lang="en-US" sz="2800" dirty="0" err="1"/>
              <a:t>Ciphertext</a:t>
            </a:r>
            <a:r>
              <a:rPr lang="en-US" sz="2800" dirty="0"/>
              <a:t>: </a:t>
            </a:r>
            <a:r>
              <a:rPr lang="en-US" sz="2800" dirty="0">
                <a:latin typeface="Times-Roman" charset="0"/>
              </a:rPr>
              <a:t>C</a:t>
            </a:r>
            <a:r>
              <a:rPr lang="en-US" sz="2800" baseline="-25000" dirty="0">
                <a:latin typeface="Times-Roman" charset="0"/>
              </a:rPr>
              <a:t>0</a:t>
            </a:r>
            <a:r>
              <a:rPr lang="en-US" sz="2800" dirty="0" smtClean="0">
                <a:latin typeface="Times-Roman" charset="0"/>
              </a:rPr>
              <a:t>, C</a:t>
            </a:r>
            <a:r>
              <a:rPr lang="en-US" sz="2800" baseline="-25000" dirty="0" smtClean="0">
                <a:latin typeface="Times-Roman" charset="0"/>
              </a:rPr>
              <a:t>1</a:t>
            </a:r>
            <a:r>
              <a:rPr lang="en-US" sz="2800" dirty="0" smtClean="0">
                <a:latin typeface="Times-Roman" charset="0"/>
              </a:rPr>
              <a:t>, C</a:t>
            </a:r>
            <a:r>
              <a:rPr lang="en-US" sz="2800" baseline="-25000" dirty="0" smtClean="0">
                <a:latin typeface="Times-Roman" charset="0"/>
              </a:rPr>
              <a:t>2</a:t>
            </a:r>
            <a:r>
              <a:rPr lang="en-US" sz="2800" dirty="0" smtClean="0">
                <a:latin typeface="Times-Roman" charset="0"/>
              </a:rPr>
              <a:t>, C</a:t>
            </a:r>
            <a:r>
              <a:rPr lang="en-US" sz="2800" baseline="-25000" dirty="0" smtClean="0">
                <a:latin typeface="Times-Roman" charset="0"/>
              </a:rPr>
              <a:t>3</a:t>
            </a:r>
            <a:endParaRPr lang="en-US" sz="2800" baseline="-25000" dirty="0">
              <a:latin typeface="Times-Roman" charset="0"/>
            </a:endParaRPr>
          </a:p>
          <a:p>
            <a:pPr eaLnBrk="1" hangingPunct="1">
              <a:lnSpc>
                <a:spcPct val="90000"/>
              </a:lnSpc>
            </a:pPr>
            <a:r>
              <a:rPr lang="en-US" sz="2800" dirty="0"/>
              <a:t>Trudy cuts and pastes: </a:t>
            </a:r>
            <a:r>
              <a:rPr lang="en-US" sz="2800" dirty="0">
                <a:latin typeface="Times-Roman" charset="0"/>
              </a:rPr>
              <a:t>C</a:t>
            </a:r>
            <a:r>
              <a:rPr lang="en-US" sz="2800" baseline="-25000" dirty="0">
                <a:latin typeface="Times-Roman" charset="0"/>
              </a:rPr>
              <a:t>0</a:t>
            </a:r>
            <a:r>
              <a:rPr lang="en-US" sz="2800" dirty="0" smtClean="0">
                <a:latin typeface="Times-Roman" charset="0"/>
              </a:rPr>
              <a:t>, C</a:t>
            </a:r>
            <a:r>
              <a:rPr lang="en-US" sz="2800" baseline="-25000" dirty="0" smtClean="0">
                <a:latin typeface="Times-Roman" charset="0"/>
              </a:rPr>
              <a:t>3</a:t>
            </a:r>
            <a:r>
              <a:rPr lang="en-US" sz="2800" dirty="0" smtClean="0">
                <a:latin typeface="Times-Roman" charset="0"/>
              </a:rPr>
              <a:t>, C</a:t>
            </a:r>
            <a:r>
              <a:rPr lang="en-US" sz="2800" baseline="-25000" dirty="0" smtClean="0">
                <a:latin typeface="Times-Roman" charset="0"/>
              </a:rPr>
              <a:t>2</a:t>
            </a:r>
            <a:r>
              <a:rPr lang="en-US" sz="2800" dirty="0" smtClean="0">
                <a:latin typeface="Times-Roman" charset="0"/>
              </a:rPr>
              <a:t>, C</a:t>
            </a:r>
            <a:r>
              <a:rPr lang="en-US" sz="2800" baseline="-25000" dirty="0" smtClean="0">
                <a:latin typeface="Times-Roman" charset="0"/>
              </a:rPr>
              <a:t>1</a:t>
            </a:r>
            <a:endParaRPr lang="en-US" sz="2400" baseline="-25000" dirty="0">
              <a:latin typeface="Times-Roman" charset="0"/>
            </a:endParaRPr>
          </a:p>
          <a:p>
            <a:pPr eaLnBrk="1" hangingPunct="1">
              <a:lnSpc>
                <a:spcPct val="90000"/>
              </a:lnSpc>
            </a:pPr>
            <a:r>
              <a:rPr lang="en-US" sz="2800" dirty="0"/>
              <a:t>Decrypts as</a:t>
            </a:r>
          </a:p>
          <a:p>
            <a:pPr eaLnBrk="1" hangingPunct="1">
              <a:lnSpc>
                <a:spcPct val="90000"/>
              </a:lnSpc>
              <a:buFont typeface="Wingdings" charset="2"/>
              <a:buNone/>
            </a:pPr>
            <a:r>
              <a:rPr lang="en-US" sz="2800" dirty="0">
                <a:latin typeface="Courier" charset="0"/>
              </a:rPr>
              <a:t>		Alice digs Tom. Trudy digs Bob.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up)">
                                      <p:cBhvr>
                                        <p:cTn id="7" dur="75"/>
                                        <p:tgtEl>
                                          <p:spTgt spid="93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up)">
                                      <p:cBhvr>
                                        <p:cTn id="12" dur="75"/>
                                        <p:tgtEl>
                                          <p:spTgt spid="93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up)">
                                      <p:cBhvr>
                                        <p:cTn id="17" dur="75"/>
                                        <p:tgtEl>
                                          <p:spTgt spid="931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riter"/>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wipe(up)">
                                      <p:cBhvr>
                                        <p:cTn id="22" dur="75"/>
                                        <p:tgtEl>
                                          <p:spTgt spid="931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riter"/>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wipe(up)">
                                      <p:cBhvr>
                                        <p:cTn id="27" dur="75"/>
                                        <p:tgtEl>
                                          <p:spTgt spid="931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riter"/>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93187">
                                            <p:txEl>
                                              <p:pRg st="5" end="5"/>
                                            </p:txEl>
                                          </p:spTgt>
                                        </p:tgtEl>
                                        <p:attrNameLst>
                                          <p:attrName>style.visibility</p:attrName>
                                        </p:attrNameLst>
                                      </p:cBhvr>
                                      <p:to>
                                        <p:strVal val="visible"/>
                                      </p:to>
                                    </p:set>
                                    <p:animEffect transition="in" filter="wipe(up)">
                                      <p:cBhvr>
                                        <p:cTn id="32" dur="75"/>
                                        <p:tgtEl>
                                          <p:spTgt spid="931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riter"/>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93187">
                                            <p:txEl>
                                              <p:pRg st="6" end="6"/>
                                            </p:txEl>
                                          </p:spTgt>
                                        </p:tgtEl>
                                        <p:attrNameLst>
                                          <p:attrName>style.visibility</p:attrName>
                                        </p:attrNameLst>
                                      </p:cBhvr>
                                      <p:to>
                                        <p:strVal val="visible"/>
                                      </p:to>
                                    </p:set>
                                    <p:animEffect transition="in" filter="wipe(up)">
                                      <p:cBhvr>
                                        <p:cTn id="37" dur="75"/>
                                        <p:tgtEl>
                                          <p:spTgt spid="931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riter"/>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93187">
                                            <p:txEl>
                                              <p:pRg st="7" end="7"/>
                                            </p:txEl>
                                          </p:spTgt>
                                        </p:tgtEl>
                                        <p:attrNameLst>
                                          <p:attrName>style.visibility</p:attrName>
                                        </p:attrNameLst>
                                      </p:cBhvr>
                                      <p:to>
                                        <p:strVal val="visible"/>
                                      </p:to>
                                    </p:set>
                                    <p:animEffect transition="in" filter="wipe(up)">
                                      <p:cBhvr>
                                        <p:cTn id="42" dur="75"/>
                                        <p:tgtEl>
                                          <p:spTgt spid="9318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riter"/>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93187">
                                            <p:txEl>
                                              <p:pRg st="8" end="8"/>
                                            </p:txEl>
                                          </p:spTgt>
                                        </p:tgtEl>
                                        <p:attrNameLst>
                                          <p:attrName>style.visibility</p:attrName>
                                        </p:attrNameLst>
                                      </p:cBhvr>
                                      <p:to>
                                        <p:strVal val="visible"/>
                                      </p:to>
                                    </p:set>
                                    <p:animEffect transition="in" filter="wipe(up)">
                                      <p:cBhvr>
                                        <p:cTn id="47" dur="75"/>
                                        <p:tgtEl>
                                          <p:spTgt spid="9318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22D09D89-2FF1-1F4F-BAC9-90EC472F7D67}" type="slidenum">
              <a:rPr lang="en-US" smtClean="0">
                <a:latin typeface="Times New Roman" charset="0"/>
              </a:rPr>
              <a:pPr/>
              <a:t>88</a:t>
            </a:fld>
            <a:endParaRPr lang="en-US" smtClean="0">
              <a:latin typeface="Times New Roman" charset="0"/>
            </a:endParaRPr>
          </a:p>
        </p:txBody>
      </p:sp>
      <p:sp>
        <p:nvSpPr>
          <p:cNvPr id="105475" name="Rectangle 2"/>
          <p:cNvSpPr>
            <a:spLocks noGrp="1" noChangeArrowheads="1"/>
          </p:cNvSpPr>
          <p:nvPr>
            <p:ph type="title"/>
          </p:nvPr>
        </p:nvSpPr>
        <p:spPr/>
        <p:txBody>
          <a:bodyPr/>
          <a:lstStyle/>
          <a:p>
            <a:pPr eaLnBrk="1" hangingPunct="1"/>
            <a:r>
              <a:rPr lang="en-US"/>
              <a:t>ECB Weakness</a:t>
            </a:r>
          </a:p>
        </p:txBody>
      </p:sp>
      <p:sp>
        <p:nvSpPr>
          <p:cNvPr id="92163" name="Rectangle 3"/>
          <p:cNvSpPr>
            <a:spLocks noGrp="1" noChangeArrowheads="1"/>
          </p:cNvSpPr>
          <p:nvPr>
            <p:ph type="body" idx="1"/>
          </p:nvPr>
        </p:nvSpPr>
        <p:spPr/>
        <p:txBody>
          <a:bodyPr/>
          <a:lstStyle/>
          <a:p>
            <a:pPr eaLnBrk="1" hangingPunct="1">
              <a:spcAft>
                <a:spcPts val="600"/>
              </a:spcAft>
            </a:pPr>
            <a:r>
              <a:rPr lang="en-US" dirty="0"/>
              <a:t>Suppose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latin typeface="Times-Roman" charset="0"/>
            </a:endParaRPr>
          </a:p>
          <a:p>
            <a:pPr eaLnBrk="1" hangingPunct="1">
              <a:spcAft>
                <a:spcPts val="600"/>
              </a:spcAft>
            </a:pPr>
            <a:r>
              <a:rPr lang="en-US" dirty="0"/>
              <a:t>Then </a:t>
            </a:r>
            <a:r>
              <a:rPr lang="en-US" dirty="0" err="1">
                <a:latin typeface="Times-Roman" charset="0"/>
              </a:rPr>
              <a:t>C</a:t>
            </a:r>
            <a:r>
              <a:rPr lang="en-US" baseline="-25000" dirty="0" err="1">
                <a:latin typeface="Times-Roman" charset="0"/>
              </a:rPr>
              <a:t>i</a:t>
            </a:r>
            <a:r>
              <a:rPr lang="en-US" baseline="-25000" dirty="0">
                <a:latin typeface="Times-Roman" charset="0"/>
              </a:rPr>
              <a:t> </a:t>
            </a:r>
            <a:r>
              <a:rPr lang="en-US" dirty="0">
                <a:latin typeface="Times-Roman" charset="0"/>
              </a:rPr>
              <a:t>= </a:t>
            </a:r>
            <a:r>
              <a:rPr lang="en-US" dirty="0" err="1">
                <a:latin typeface="Times-Roman" charset="0"/>
              </a:rPr>
              <a:t>C</a:t>
            </a:r>
            <a:r>
              <a:rPr lang="en-US" baseline="-25000" dirty="0" err="1">
                <a:latin typeface="Times-Roman" charset="0"/>
              </a:rPr>
              <a:t>j</a:t>
            </a:r>
            <a:r>
              <a:rPr lang="en-US" dirty="0"/>
              <a:t> and Trudy knows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p>
          <a:p>
            <a:pPr eaLnBrk="1" hangingPunct="1">
              <a:spcAft>
                <a:spcPts val="600"/>
              </a:spcAft>
            </a:pPr>
            <a:r>
              <a:rPr lang="en-US" dirty="0"/>
              <a:t>This gives Trudy some information, even if she does not know </a:t>
            </a:r>
            <a:r>
              <a:rPr lang="en-US" dirty="0">
                <a:latin typeface="Times-Roman" charset="0"/>
              </a:rPr>
              <a:t>P</a:t>
            </a:r>
            <a:r>
              <a:rPr lang="en-US" baseline="-25000" dirty="0">
                <a:latin typeface="Times-Roman" charset="0"/>
              </a:rPr>
              <a:t>i</a:t>
            </a:r>
            <a:r>
              <a:rPr lang="en-US" dirty="0"/>
              <a:t> or </a:t>
            </a:r>
            <a:r>
              <a:rPr lang="en-US" dirty="0" err="1">
                <a:latin typeface="Times-Roman" charset="0"/>
              </a:rPr>
              <a:t>P</a:t>
            </a:r>
            <a:r>
              <a:rPr lang="en-US" baseline="-25000" dirty="0" err="1">
                <a:latin typeface="Times-Roman" charset="0"/>
              </a:rPr>
              <a:t>j</a:t>
            </a:r>
            <a:endParaRPr lang="en-US" baseline="-25000" dirty="0">
              <a:latin typeface="Courier" charset="0"/>
            </a:endParaRPr>
          </a:p>
          <a:p>
            <a:pPr eaLnBrk="1" hangingPunct="1">
              <a:spcAft>
                <a:spcPts val="600"/>
              </a:spcAft>
            </a:pPr>
            <a:r>
              <a:rPr lang="en-US" dirty="0"/>
              <a:t>Trudy might know </a:t>
            </a:r>
            <a:r>
              <a:rPr lang="en-US" dirty="0">
                <a:latin typeface="Times-Roman" charset="0"/>
              </a:rPr>
              <a:t>P</a:t>
            </a:r>
            <a:r>
              <a:rPr lang="en-US" baseline="-25000" dirty="0">
                <a:latin typeface="Times-Roman" charset="0"/>
              </a:rPr>
              <a:t>i</a:t>
            </a:r>
            <a:endParaRPr lang="en-US" dirty="0">
              <a:latin typeface="Times-Roman" charset="0"/>
            </a:endParaRPr>
          </a:p>
          <a:p>
            <a:pPr eaLnBrk="1" hangingPunct="1">
              <a:spcAft>
                <a:spcPts val="600"/>
              </a:spcAft>
            </a:pPr>
            <a:r>
              <a:rPr lang="en-US" dirty="0"/>
              <a:t>Is this a serious issue?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ox(out)">
                                      <p:cBhvr>
                                        <p:cTn id="7" dur="500"/>
                                        <p:tgtEl>
                                          <p:spTgt spid="92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ox(out)">
                                      <p:cBhvr>
                                        <p:cTn id="12" dur="500"/>
                                        <p:tgtEl>
                                          <p:spTgt spid="92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ox(out)">
                                      <p:cBhvr>
                                        <p:cTn id="17" dur="500"/>
                                        <p:tgtEl>
                                          <p:spTgt spid="92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ox(out)">
                                      <p:cBhvr>
                                        <p:cTn id="22" dur="500"/>
                                        <p:tgtEl>
                                          <p:spTgt spid="92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ox(out)">
                                      <p:cBhvr>
                                        <p:cTn id="27" dur="500"/>
                                        <p:tgtEl>
                                          <p:spTgt spid="92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139B3C41-B68A-6748-87DC-32C2B7FB43A6}" type="slidenum">
              <a:rPr lang="en-US" smtClean="0">
                <a:latin typeface="Times New Roman" charset="0"/>
              </a:rPr>
              <a:pPr/>
              <a:t>89</a:t>
            </a:fld>
            <a:endParaRPr lang="en-US" smtClean="0">
              <a:latin typeface="Times New Roman" charset="0"/>
            </a:endParaRPr>
          </a:p>
        </p:txBody>
      </p:sp>
      <p:sp>
        <p:nvSpPr>
          <p:cNvPr id="106499" name="Rectangle 2"/>
          <p:cNvSpPr>
            <a:spLocks noGrp="1" noChangeArrowheads="1"/>
          </p:cNvSpPr>
          <p:nvPr>
            <p:ph type="title"/>
          </p:nvPr>
        </p:nvSpPr>
        <p:spPr>
          <a:xfrm>
            <a:off x="762000" y="152400"/>
            <a:ext cx="7696200" cy="990600"/>
          </a:xfrm>
        </p:spPr>
        <p:txBody>
          <a:bodyPr/>
          <a:lstStyle/>
          <a:p>
            <a:pPr eaLnBrk="1" hangingPunct="1"/>
            <a:r>
              <a:rPr lang="en-US"/>
              <a:t>Alice Hates ECB Mode</a:t>
            </a:r>
          </a:p>
        </p:txBody>
      </p:sp>
      <p:sp>
        <p:nvSpPr>
          <p:cNvPr id="106500" name="Rectangle 6"/>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dirty="0"/>
              <a:t>Alice’s uncompressed </a:t>
            </a:r>
            <a:r>
              <a:rPr lang="en-US" sz="2400" dirty="0" smtClean="0"/>
              <a:t>image, and </a:t>
            </a:r>
            <a:r>
              <a:rPr lang="en-US" sz="2400" dirty="0"/>
              <a:t>ECB encrypted (TEA)</a:t>
            </a:r>
          </a:p>
        </p:txBody>
      </p:sp>
      <p:sp>
        <p:nvSpPr>
          <p:cNvPr id="300040" name="Rectangle 8"/>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a:t>
            </a:r>
            <a:r>
              <a:rPr lang="en-US" dirty="0" smtClean="0"/>
              <a:t>plaintext yields same </a:t>
            </a:r>
            <a:r>
              <a:rPr lang="en-US" dirty="0" err="1"/>
              <a:t>ciphertext</a:t>
            </a:r>
            <a:r>
              <a:rPr lang="en-US" dirty="0"/>
              <a:t>!</a:t>
            </a:r>
          </a:p>
        </p:txBody>
      </p:sp>
      <p:pic>
        <p:nvPicPr>
          <p:cNvPr id="106502" name="Picture 14" descr="alices2ECB.tif                                                 000675D6Macintosh HD                   BC93A1CC:"/>
          <p:cNvPicPr>
            <a:picLocks noChangeAspect="1" noChangeArrowheads="1"/>
          </p:cNvPicPr>
          <p:nvPr/>
        </p:nvPicPr>
        <p:blipFill>
          <a:blip r:embed="rId2"/>
          <a:srcRect/>
          <a:stretch>
            <a:fillRect/>
          </a:stretch>
        </p:blipFill>
        <p:spPr bwMode="auto">
          <a:xfrm>
            <a:off x="2133600" y="1601788"/>
            <a:ext cx="4954588" cy="36560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040">
                                            <p:txEl>
                                              <p:pRg st="0" end="0"/>
                                            </p:txEl>
                                          </p:spTgt>
                                        </p:tgtEl>
                                        <p:attrNameLst>
                                          <p:attrName>style.visibility</p:attrName>
                                        </p:attrNameLst>
                                      </p:cBhvr>
                                      <p:to>
                                        <p:strVal val="visible"/>
                                      </p:to>
                                    </p:set>
                                    <p:anim calcmode="lin" valueType="num">
                                      <p:cBhvr additive="base">
                                        <p:cTn id="7" dur="500" fill="hold"/>
                                        <p:tgtEl>
                                          <p:spTgt spid="3000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00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0040">
                                            <p:txEl>
                                              <p:pRg st="1" end="1"/>
                                            </p:txEl>
                                          </p:spTgt>
                                        </p:tgtEl>
                                        <p:attrNameLst>
                                          <p:attrName>style.visibility</p:attrName>
                                        </p:attrNameLst>
                                      </p:cBhvr>
                                      <p:to>
                                        <p:strVal val="visible"/>
                                      </p:to>
                                    </p:set>
                                    <p:anim calcmode="lin" valueType="num">
                                      <p:cBhvr additive="base">
                                        <p:cTn id="13" dur="500" fill="hold"/>
                                        <p:tgtEl>
                                          <p:spTgt spid="3000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00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C51EACCD-09DD-AC49-8636-E3638C5FAC02}" type="slidenum">
              <a:rPr lang="en-US" smtClean="0">
                <a:latin typeface="Times New Roman" charset="0"/>
              </a:rPr>
              <a:pPr/>
              <a:t>9</a:t>
            </a:fld>
            <a:endParaRPr lang="en-US" smtClean="0">
              <a:latin typeface="Times New Roman" charset="0"/>
            </a:endParaRPr>
          </a:p>
        </p:txBody>
      </p:sp>
      <p:sp>
        <p:nvSpPr>
          <p:cNvPr id="22531" name="Rectangle 2"/>
          <p:cNvSpPr>
            <a:spLocks noGrp="1" noChangeArrowheads="1"/>
          </p:cNvSpPr>
          <p:nvPr>
            <p:ph type="title"/>
          </p:nvPr>
        </p:nvSpPr>
        <p:spPr>
          <a:xfrm>
            <a:off x="381000" y="609600"/>
            <a:ext cx="8382000" cy="1066800"/>
          </a:xfrm>
        </p:spPr>
        <p:txBody>
          <a:bodyPr/>
          <a:lstStyle/>
          <a:p>
            <a:pPr eaLnBrk="1" hangingPunct="1"/>
            <a:r>
              <a:rPr lang="en-US" dirty="0" smtClean="0"/>
              <a:t>Caesar’s Cipher</a:t>
            </a:r>
            <a:endParaRPr lang="en-US" dirty="0"/>
          </a:p>
        </p:txBody>
      </p:sp>
      <p:sp>
        <p:nvSpPr>
          <p:cNvPr id="22532" name="Rectangle 3"/>
          <p:cNvSpPr>
            <a:spLocks noGrp="1" noChangeArrowheads="1"/>
          </p:cNvSpPr>
          <p:nvPr>
            <p:ph type="body" idx="1"/>
          </p:nvPr>
        </p:nvSpPr>
        <p:spPr>
          <a:xfrm>
            <a:off x="685800" y="1905000"/>
            <a:ext cx="7924800" cy="1981200"/>
          </a:xfrm>
        </p:spPr>
        <p:txBody>
          <a:bodyPr/>
          <a:lstStyle/>
          <a:p>
            <a:pPr eaLnBrk="1" hangingPunct="1">
              <a:lnSpc>
                <a:spcPct val="90000"/>
              </a:lnSpc>
              <a:spcAft>
                <a:spcPts val="600"/>
              </a:spcAft>
            </a:pPr>
            <a:r>
              <a:rPr lang="en-US" dirty="0"/>
              <a:t>Shift by </a:t>
            </a:r>
            <a:r>
              <a:rPr lang="en-US" dirty="0" err="1">
                <a:latin typeface="Times Roman"/>
                <a:cs typeface="Times Roman"/>
              </a:rPr>
              <a:t>n</a:t>
            </a:r>
            <a:r>
              <a:rPr lang="en-US" dirty="0"/>
              <a:t> for some </a:t>
            </a:r>
            <a:r>
              <a:rPr lang="en-US" dirty="0" err="1">
                <a:latin typeface="Times-Roman" charset="0"/>
              </a:rPr>
              <a:t>n</a:t>
            </a:r>
            <a:r>
              <a:rPr lang="en-US" dirty="0"/>
              <a:t> </a:t>
            </a:r>
            <a:r>
              <a:rPr lang="en-US" dirty="0" err="1">
                <a:sym typeface="Symbol" charset="2"/>
              </a:rPr>
              <a:t></a:t>
            </a:r>
            <a:r>
              <a:rPr lang="en-US" dirty="0">
                <a:sym typeface="Symbol" charset="2"/>
              </a:rPr>
              <a:t> </a:t>
            </a:r>
            <a:r>
              <a:rPr lang="en-US" dirty="0">
                <a:latin typeface="Times-Roman" charset="0"/>
                <a:sym typeface="Symbol" charset="2"/>
              </a:rPr>
              <a:t>{0,1,2,…,25}</a:t>
            </a:r>
            <a:endParaRPr lang="en-US" dirty="0">
              <a:sym typeface="Symbol" charset="2"/>
            </a:endParaRPr>
          </a:p>
          <a:p>
            <a:pPr eaLnBrk="1" hangingPunct="1">
              <a:lnSpc>
                <a:spcPct val="90000"/>
              </a:lnSpc>
              <a:spcAft>
                <a:spcPts val="600"/>
              </a:spcAft>
            </a:pPr>
            <a:r>
              <a:rPr lang="en-US" dirty="0"/>
              <a:t>Then key is </a:t>
            </a:r>
            <a:r>
              <a:rPr lang="en-US" dirty="0" err="1">
                <a:latin typeface="Times-Roman" charset="0"/>
              </a:rPr>
              <a:t>n</a:t>
            </a:r>
            <a:endParaRPr lang="en-US" dirty="0"/>
          </a:p>
          <a:p>
            <a:pPr eaLnBrk="1" hangingPunct="1">
              <a:lnSpc>
                <a:spcPct val="90000"/>
              </a:lnSpc>
              <a:spcAft>
                <a:spcPts val="600"/>
              </a:spcAft>
            </a:pPr>
            <a:r>
              <a:rPr lang="en-US" dirty="0"/>
              <a:t>Example: </a:t>
            </a:r>
            <a:r>
              <a:rPr lang="en-US" dirty="0" smtClean="0"/>
              <a:t>key </a:t>
            </a:r>
            <a:r>
              <a:rPr lang="en-US" dirty="0" err="1">
                <a:latin typeface="Times-Roman" charset="0"/>
              </a:rPr>
              <a:t>n</a:t>
            </a:r>
            <a:r>
              <a:rPr lang="en-US" dirty="0">
                <a:latin typeface="Times-Roman" charset="0"/>
              </a:rPr>
              <a:t> = 7</a:t>
            </a:r>
            <a:endParaRPr lang="en-US" dirty="0">
              <a:solidFill>
                <a:srgbClr val="FF0000"/>
              </a:solidFill>
              <a:latin typeface="Times-Roman" charset="0"/>
            </a:endParaRPr>
          </a:p>
        </p:txBody>
      </p:sp>
      <p:graphicFrame>
        <p:nvGraphicFramePr>
          <p:cNvPr id="169056" name="Group 96"/>
          <p:cNvGraphicFramePr>
            <a:graphicFrameLocks noGrp="1"/>
          </p:cNvGraphicFramePr>
          <p:nvPr/>
        </p:nvGraphicFramePr>
        <p:xfrm>
          <a:off x="1600207" y="4114800"/>
          <a:ext cx="6781792" cy="1219200"/>
        </p:xfrm>
        <a:graphic>
          <a:graphicData uri="http://schemas.openxmlformats.org/drawingml/2006/table">
            <a:tbl>
              <a:tblPr/>
              <a:tblGrid>
                <a:gridCol w="214911"/>
                <a:gridCol w="273552"/>
                <a:gridCol w="273551"/>
                <a:gridCol w="271914"/>
                <a:gridCol w="275190"/>
                <a:gridCol w="273552"/>
                <a:gridCol w="275190"/>
                <a:gridCol w="273551"/>
                <a:gridCol w="271914"/>
                <a:gridCol w="275190"/>
                <a:gridCol w="273552"/>
                <a:gridCol w="271914"/>
                <a:gridCol w="275190"/>
                <a:gridCol w="271914"/>
                <a:gridCol w="273551"/>
                <a:gridCol w="275190"/>
                <a:gridCol w="271914"/>
                <a:gridCol w="273552"/>
                <a:gridCol w="275190"/>
                <a:gridCol w="273551"/>
                <a:gridCol w="275190"/>
                <a:gridCol w="271914"/>
                <a:gridCol w="273552"/>
                <a:gridCol w="273551"/>
                <a:gridCol w="273552"/>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9044" name="Group 84"/>
          <p:cNvGraphicFramePr>
            <a:graphicFrameLocks noGrp="1"/>
          </p:cNvGraphicFramePr>
          <p:nvPr/>
        </p:nvGraphicFramePr>
        <p:xfrm>
          <a:off x="8382000" y="4114800"/>
          <a:ext cx="304800" cy="1219200"/>
        </p:xfrm>
        <a:graphic>
          <a:graphicData uri="http://schemas.openxmlformats.org/drawingml/2006/table">
            <a:tbl>
              <a:tblPr/>
              <a:tblGrid>
                <a:gridCol w="304800"/>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21" name="Rectangle 93"/>
          <p:cNvSpPr>
            <a:spLocks noChangeArrowheads="1"/>
          </p:cNvSpPr>
          <p:nvPr/>
        </p:nvSpPr>
        <p:spPr bwMode="auto">
          <a:xfrm>
            <a:off x="228600" y="41767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2622" name="Rectangle 94"/>
          <p:cNvSpPr>
            <a:spLocks noChangeArrowheads="1"/>
          </p:cNvSpPr>
          <p:nvPr/>
        </p:nvSpPr>
        <p:spPr bwMode="auto">
          <a:xfrm>
            <a:off x="0" y="48117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795AEE67-F25C-9F4E-8258-39E3545F61FA}" type="slidenum">
              <a:rPr lang="en-US" smtClean="0">
                <a:latin typeface="Times New Roman" charset="0"/>
              </a:rPr>
              <a:pPr/>
              <a:t>90</a:t>
            </a:fld>
            <a:endParaRPr lang="en-US" smtClean="0">
              <a:latin typeface="Times New Roman" charset="0"/>
            </a:endParaRPr>
          </a:p>
        </p:txBody>
      </p:sp>
      <p:sp>
        <p:nvSpPr>
          <p:cNvPr id="107523" name="Rectangle 2"/>
          <p:cNvSpPr>
            <a:spLocks noGrp="1" noChangeArrowheads="1"/>
          </p:cNvSpPr>
          <p:nvPr>
            <p:ph type="title"/>
          </p:nvPr>
        </p:nvSpPr>
        <p:spPr>
          <a:xfrm>
            <a:off x="685800" y="381000"/>
            <a:ext cx="7772400" cy="1143000"/>
          </a:xfrm>
        </p:spPr>
        <p:txBody>
          <a:bodyPr/>
          <a:lstStyle/>
          <a:p>
            <a:pPr eaLnBrk="1" hangingPunct="1"/>
            <a:r>
              <a:rPr lang="en-US" dirty="0"/>
              <a:t>CBC Mode</a:t>
            </a:r>
          </a:p>
        </p:txBody>
      </p:sp>
      <p:sp>
        <p:nvSpPr>
          <p:cNvPr id="107524" name="Rectangle 3"/>
          <p:cNvSpPr>
            <a:spLocks noGrp="1" noChangeArrowheads="1"/>
          </p:cNvSpPr>
          <p:nvPr>
            <p:ph type="body" idx="1"/>
          </p:nvPr>
        </p:nvSpPr>
        <p:spPr>
          <a:xfrm>
            <a:off x="685800" y="1600200"/>
            <a:ext cx="8077200" cy="4495800"/>
          </a:xfrm>
        </p:spPr>
        <p:txBody>
          <a:bodyPr/>
          <a:lstStyle/>
          <a:p>
            <a:pPr eaLnBrk="1" hangingPunct="1">
              <a:lnSpc>
                <a:spcPct val="90000"/>
              </a:lnSpc>
              <a:spcAft>
                <a:spcPts val="600"/>
              </a:spcAft>
            </a:pPr>
            <a:r>
              <a:rPr lang="en-US" sz="2800" dirty="0"/>
              <a:t>Blocks are “chained” </a:t>
            </a:r>
            <a:r>
              <a:rPr lang="en-US" sz="2800" dirty="0" smtClean="0"/>
              <a:t>together</a:t>
            </a:r>
          </a:p>
          <a:p>
            <a:pPr eaLnBrk="1" hangingPunct="1">
              <a:lnSpc>
                <a:spcPct val="90000"/>
              </a:lnSpc>
              <a:spcAft>
                <a:spcPts val="600"/>
              </a:spcAft>
            </a:pPr>
            <a:r>
              <a:rPr lang="en-US" sz="2800" dirty="0" smtClean="0"/>
              <a:t>A random initialization vector, or </a:t>
            </a:r>
            <a:r>
              <a:rPr lang="en-US" sz="2800" dirty="0" smtClean="0">
                <a:latin typeface="Times-Roman" charset="0"/>
              </a:rPr>
              <a:t>IV</a:t>
            </a:r>
            <a:r>
              <a:rPr lang="en-US" sz="2800" dirty="0" smtClean="0"/>
              <a:t>, is required to initialize CBC mode</a:t>
            </a:r>
          </a:p>
          <a:p>
            <a:pPr eaLnBrk="1" hangingPunct="1">
              <a:lnSpc>
                <a:spcPct val="90000"/>
              </a:lnSpc>
              <a:spcAft>
                <a:spcPts val="600"/>
              </a:spcAft>
            </a:pPr>
            <a:r>
              <a:rPr lang="en-US" sz="2800" dirty="0" smtClean="0">
                <a:latin typeface="Times-Roman" charset="0"/>
              </a:rPr>
              <a:t>IV</a:t>
            </a:r>
            <a:r>
              <a:rPr lang="en-US" sz="2800" dirty="0" smtClean="0"/>
              <a:t> is random, but not secret</a:t>
            </a:r>
          </a:p>
          <a:p>
            <a:pPr eaLnBrk="1" hangingPunct="1">
              <a:lnSpc>
                <a:spcPct val="90000"/>
              </a:lnSpc>
              <a:buNone/>
            </a:pPr>
            <a:r>
              <a:rPr lang="en-US" sz="2800" dirty="0" smtClean="0"/>
              <a:t>	</a:t>
            </a:r>
            <a:r>
              <a:rPr lang="en-US" sz="2800" b="1" dirty="0" smtClean="0">
                <a:solidFill>
                  <a:schemeClr val="hlink"/>
                </a:solidFill>
              </a:rPr>
              <a:t>Encryption</a:t>
            </a:r>
            <a:r>
              <a:rPr lang="en-US" sz="2800" dirty="0" smtClean="0">
                <a:solidFill>
                  <a:schemeClr val="hlink"/>
                </a:solidFill>
                <a:latin typeface="Courier" charset="0"/>
              </a:rPr>
              <a:t> 			</a:t>
            </a:r>
            <a:r>
              <a:rPr lang="en-US" sz="2800" b="1" dirty="0" smtClean="0">
                <a:solidFill>
                  <a:schemeClr val="hlink"/>
                </a:solidFill>
              </a:rPr>
              <a:t>Decryption</a:t>
            </a:r>
            <a:endParaRPr lang="en-US" sz="2800" dirty="0" smtClean="0">
              <a:latin typeface="Courier" charset="0"/>
            </a:endParaRPr>
          </a:p>
          <a:p>
            <a:pPr eaLnBrk="1" hangingPunct="1">
              <a:lnSpc>
                <a:spcPct val="90000"/>
              </a:lnSpc>
              <a:buNone/>
            </a:pPr>
            <a:r>
              <a:rPr lang="en-US" sz="2800" dirty="0" smtClean="0">
                <a:latin typeface="Times-Roman" charset="0"/>
              </a:rPr>
              <a:t>	</a:t>
            </a:r>
            <a:r>
              <a:rPr lang="en-US" sz="2400" dirty="0" smtClean="0">
                <a:latin typeface="Times-Roman" charset="0"/>
              </a:rPr>
              <a:t>C</a:t>
            </a:r>
            <a:r>
              <a:rPr lang="en-US" sz="2400" baseline="-25000" dirty="0" smtClean="0">
                <a:latin typeface="Times-Roman" charset="0"/>
              </a:rPr>
              <a:t>0 </a:t>
            </a:r>
            <a:r>
              <a:rPr lang="en-US" sz="2400" dirty="0" smtClean="0">
                <a:latin typeface="Times-Roman" charset="0"/>
              </a:rPr>
              <a:t>= E(IV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P</a:t>
            </a:r>
            <a:r>
              <a:rPr lang="en-US" sz="2400" baseline="-25000" dirty="0" smtClean="0">
                <a:latin typeface="Times-Roman" charset="0"/>
              </a:rPr>
              <a:t>0</a:t>
            </a:r>
            <a:r>
              <a:rPr lang="en-US" sz="2400" dirty="0" smtClean="0">
                <a:latin typeface="Times-Roman" charset="0"/>
              </a:rPr>
              <a:t>, K),		P</a:t>
            </a:r>
            <a:r>
              <a:rPr lang="en-US" sz="2400" baseline="-25000" dirty="0" smtClean="0">
                <a:latin typeface="Times-Roman" charset="0"/>
              </a:rPr>
              <a:t>0 </a:t>
            </a:r>
            <a:r>
              <a:rPr lang="en-US" sz="2400" dirty="0" smtClean="0">
                <a:latin typeface="Times-Roman" charset="0"/>
              </a:rPr>
              <a:t>= IV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D(C</a:t>
            </a:r>
            <a:r>
              <a:rPr lang="en-US" sz="2400" baseline="-25000" dirty="0" smtClean="0">
                <a:latin typeface="Times-Roman" charset="0"/>
              </a:rPr>
              <a:t>0</a:t>
            </a:r>
            <a:r>
              <a:rPr lang="en-US" sz="2400" dirty="0" smtClean="0">
                <a:latin typeface="Times-Roman" charset="0"/>
              </a:rPr>
              <a:t>, K),</a:t>
            </a:r>
          </a:p>
          <a:p>
            <a:pPr eaLnBrk="1" hangingPunct="1">
              <a:lnSpc>
                <a:spcPct val="90000"/>
              </a:lnSpc>
              <a:buNone/>
            </a:pPr>
            <a:r>
              <a:rPr lang="en-US" sz="2400" dirty="0" smtClean="0">
                <a:latin typeface="Times-Roman" charset="0"/>
              </a:rPr>
              <a:t>	C</a:t>
            </a:r>
            <a:r>
              <a:rPr lang="en-US" sz="2400" baseline="-25000" dirty="0" smtClean="0">
                <a:latin typeface="Times-Roman" charset="0"/>
              </a:rPr>
              <a:t>1 </a:t>
            </a:r>
            <a:r>
              <a:rPr lang="en-US" sz="2400" dirty="0" smtClean="0">
                <a:latin typeface="Times-Roman" charset="0"/>
              </a:rPr>
              <a:t>= E(C</a:t>
            </a:r>
            <a:r>
              <a:rPr lang="en-US" sz="2400" baseline="-25000" dirty="0" smtClean="0">
                <a:latin typeface="Times-Roman" charset="0"/>
              </a:rPr>
              <a:t>0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P</a:t>
            </a:r>
            <a:r>
              <a:rPr lang="en-US" sz="2400" baseline="-25000" dirty="0" smtClean="0">
                <a:latin typeface="Times-Roman" charset="0"/>
              </a:rPr>
              <a:t>1</a:t>
            </a:r>
            <a:r>
              <a:rPr lang="en-US" sz="2400" dirty="0" smtClean="0">
                <a:latin typeface="Times-Roman" charset="0"/>
              </a:rPr>
              <a:t>, K),			P</a:t>
            </a:r>
            <a:r>
              <a:rPr lang="en-US" sz="2400" baseline="-25000" dirty="0" smtClean="0">
                <a:latin typeface="Times-Roman" charset="0"/>
              </a:rPr>
              <a:t>1 </a:t>
            </a:r>
            <a:r>
              <a:rPr lang="en-US" sz="2400" dirty="0" smtClean="0">
                <a:latin typeface="Times-Roman" charset="0"/>
              </a:rPr>
              <a:t>= C</a:t>
            </a:r>
            <a:r>
              <a:rPr lang="en-US" sz="2400" baseline="-25000" dirty="0" smtClean="0">
                <a:latin typeface="Times-Roman" charset="0"/>
              </a:rPr>
              <a:t>0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D(C</a:t>
            </a:r>
            <a:r>
              <a:rPr lang="en-US" sz="2400" baseline="-25000" dirty="0" smtClean="0">
                <a:latin typeface="Times-Roman" charset="0"/>
              </a:rPr>
              <a:t>1</a:t>
            </a:r>
            <a:r>
              <a:rPr lang="en-US" sz="2400" dirty="0" smtClean="0">
                <a:latin typeface="Times-Roman" charset="0"/>
              </a:rPr>
              <a:t>, K),</a:t>
            </a:r>
          </a:p>
          <a:p>
            <a:pPr eaLnBrk="1" hangingPunct="1">
              <a:lnSpc>
                <a:spcPct val="90000"/>
              </a:lnSpc>
              <a:spcAft>
                <a:spcPts val="1200"/>
              </a:spcAft>
              <a:buNone/>
            </a:pPr>
            <a:r>
              <a:rPr lang="en-US" sz="2400" dirty="0" smtClean="0">
                <a:latin typeface="Times-Roman" charset="0"/>
              </a:rPr>
              <a:t>	C</a:t>
            </a:r>
            <a:r>
              <a:rPr lang="en-US" sz="2400" baseline="-25000" dirty="0" smtClean="0">
                <a:latin typeface="Times-Roman" charset="0"/>
              </a:rPr>
              <a:t>2 </a:t>
            </a:r>
            <a:r>
              <a:rPr lang="en-US" sz="2400" dirty="0" smtClean="0">
                <a:latin typeface="Times-Roman" charset="0"/>
              </a:rPr>
              <a:t>= E(C</a:t>
            </a:r>
            <a:r>
              <a:rPr lang="en-US" sz="2400" baseline="-25000" dirty="0" smtClean="0">
                <a:latin typeface="Times-Roman" charset="0"/>
              </a:rPr>
              <a:t>1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P</a:t>
            </a:r>
            <a:r>
              <a:rPr lang="en-US" sz="2400" baseline="-25000" dirty="0" smtClean="0">
                <a:latin typeface="Times-Roman" charset="0"/>
              </a:rPr>
              <a:t>2</a:t>
            </a:r>
            <a:r>
              <a:rPr lang="en-US" sz="2400" dirty="0" smtClean="0">
                <a:latin typeface="Times-Roman" charset="0"/>
              </a:rPr>
              <a:t>, K),…		P</a:t>
            </a:r>
            <a:r>
              <a:rPr lang="en-US" sz="2400" baseline="-25000" dirty="0" smtClean="0">
                <a:latin typeface="Times-Roman" charset="0"/>
              </a:rPr>
              <a:t>2 </a:t>
            </a:r>
            <a:r>
              <a:rPr lang="en-US" sz="2400" dirty="0" smtClean="0">
                <a:latin typeface="Times-Roman" charset="0"/>
              </a:rPr>
              <a:t>= C</a:t>
            </a:r>
            <a:r>
              <a:rPr lang="en-US" sz="2400" baseline="-25000" dirty="0" smtClean="0">
                <a:latin typeface="Times-Roman" charset="0"/>
              </a:rPr>
              <a:t>1 </a:t>
            </a:r>
            <a:r>
              <a:rPr lang="en-US" sz="2400" dirty="0" err="1" smtClean="0">
                <a:latin typeface="Times-Roman" charset="0"/>
                <a:sym typeface="Symbol" charset="2"/>
              </a:rPr>
              <a:t></a:t>
            </a:r>
            <a:r>
              <a:rPr lang="en-US" sz="2400" dirty="0" smtClean="0">
                <a:latin typeface="Times-Roman" charset="0"/>
                <a:sym typeface="Symbol" charset="2"/>
              </a:rPr>
              <a:t> </a:t>
            </a:r>
            <a:r>
              <a:rPr lang="en-US" sz="2400" dirty="0" smtClean="0">
                <a:latin typeface="Times-Roman" charset="0"/>
              </a:rPr>
              <a:t>D(C</a:t>
            </a:r>
            <a:r>
              <a:rPr lang="en-US" sz="2400" baseline="-25000" dirty="0" smtClean="0">
                <a:latin typeface="Times-Roman" charset="0"/>
              </a:rPr>
              <a:t>2</a:t>
            </a:r>
            <a:r>
              <a:rPr lang="en-US" sz="2400" dirty="0" smtClean="0">
                <a:latin typeface="Times-Roman" charset="0"/>
              </a:rPr>
              <a:t>, K),…</a:t>
            </a:r>
            <a:endParaRPr lang="en-US" sz="2800" dirty="0" smtClean="0">
              <a:latin typeface="Times-Roman" charset="0"/>
            </a:endParaRPr>
          </a:p>
          <a:p>
            <a:pPr eaLnBrk="1" hangingPunct="1">
              <a:lnSpc>
                <a:spcPct val="90000"/>
              </a:lnSpc>
              <a:spcAft>
                <a:spcPts val="1200"/>
              </a:spcAft>
            </a:pPr>
            <a:r>
              <a:rPr lang="en-US" sz="2800" dirty="0" smtClean="0"/>
              <a:t>Analogous to classic codebook </a:t>
            </a:r>
            <a:r>
              <a:rPr lang="en-US" sz="2800" b="1" i="1" dirty="0" smtClean="0"/>
              <a:t>with additive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B6A2928-7D73-DA4B-84DA-8A2E701B0D1D}" type="slidenum">
              <a:rPr lang="en-US" smtClean="0">
                <a:latin typeface="Times New Roman" charset="0"/>
              </a:rPr>
              <a:pPr/>
              <a:t>91</a:t>
            </a:fld>
            <a:endParaRPr lang="en-US" smtClean="0">
              <a:latin typeface="Times New Roman" charset="0"/>
            </a:endParaRPr>
          </a:p>
        </p:txBody>
      </p:sp>
      <p:sp>
        <p:nvSpPr>
          <p:cNvPr id="108547" name="Rectangle 2"/>
          <p:cNvSpPr>
            <a:spLocks noGrp="1" noChangeArrowheads="1"/>
          </p:cNvSpPr>
          <p:nvPr>
            <p:ph type="title"/>
          </p:nvPr>
        </p:nvSpPr>
        <p:spPr>
          <a:xfrm>
            <a:off x="685800" y="533400"/>
            <a:ext cx="7772400" cy="1143000"/>
          </a:xfrm>
        </p:spPr>
        <p:txBody>
          <a:bodyPr/>
          <a:lstStyle/>
          <a:p>
            <a:pPr eaLnBrk="1" hangingPunct="1"/>
            <a:r>
              <a:rPr lang="en-US" dirty="0"/>
              <a:t>CBC Mode</a:t>
            </a:r>
          </a:p>
        </p:txBody>
      </p:sp>
      <p:sp>
        <p:nvSpPr>
          <p:cNvPr id="96259"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Identical plaintext blocks yield different </a:t>
            </a:r>
            <a:r>
              <a:rPr lang="en-US" sz="2800" dirty="0" err="1"/>
              <a:t>ciphertext</a:t>
            </a:r>
            <a:r>
              <a:rPr lang="en-US" sz="2800" dirty="0"/>
              <a:t> </a:t>
            </a:r>
            <a:r>
              <a:rPr lang="en-US" sz="2800" dirty="0" smtClean="0"/>
              <a:t>blocks </a:t>
            </a:r>
            <a:r>
              <a:rPr lang="en-US" sz="2800" dirty="0" err="1" smtClean="0">
                <a:sym typeface="Symbol" charset="2"/>
              </a:rPr>
              <a:t></a:t>
            </a:r>
            <a:r>
              <a:rPr lang="en-US" sz="2800" dirty="0" smtClean="0"/>
              <a:t> this is very good!</a:t>
            </a:r>
          </a:p>
          <a:p>
            <a:pPr eaLnBrk="1" hangingPunct="1">
              <a:lnSpc>
                <a:spcPct val="90000"/>
              </a:lnSpc>
              <a:spcAft>
                <a:spcPts val="600"/>
              </a:spcAft>
            </a:pPr>
            <a:r>
              <a:rPr lang="en-US" sz="2800" dirty="0" smtClean="0"/>
              <a:t>But what about errors in transmission?</a:t>
            </a:r>
          </a:p>
          <a:p>
            <a:pPr lvl="1" eaLnBrk="1" hangingPunct="1">
              <a:lnSpc>
                <a:spcPct val="90000"/>
              </a:lnSpc>
              <a:spcAft>
                <a:spcPts val="600"/>
              </a:spcAft>
            </a:pPr>
            <a:r>
              <a:rPr lang="en-US" sz="2400" dirty="0" smtClean="0"/>
              <a:t>If </a:t>
            </a:r>
            <a:r>
              <a:rPr lang="en-US" sz="2400" dirty="0">
                <a:latin typeface="Times-Roman" charset="0"/>
              </a:rPr>
              <a:t>C</a:t>
            </a:r>
            <a:r>
              <a:rPr lang="en-US" sz="2400" baseline="-25000" dirty="0">
                <a:latin typeface="Times-Roman" charset="0"/>
              </a:rPr>
              <a:t>1</a:t>
            </a:r>
            <a:r>
              <a:rPr lang="en-US" sz="2400" dirty="0"/>
              <a:t> is garbled to, say, </a:t>
            </a:r>
            <a:r>
              <a:rPr lang="en-US" sz="2400" dirty="0">
                <a:latin typeface="Times-Roman" charset="0"/>
              </a:rPr>
              <a:t>G</a:t>
            </a:r>
            <a:r>
              <a:rPr lang="en-US" sz="2400" dirty="0"/>
              <a:t> then</a:t>
            </a:r>
          </a:p>
          <a:p>
            <a:pPr eaLnBrk="1" hangingPunct="1">
              <a:lnSpc>
                <a:spcPct val="90000"/>
              </a:lnSpc>
              <a:spcAft>
                <a:spcPts val="600"/>
              </a:spcAft>
              <a:buFont typeface="Wingdings" charset="2"/>
              <a:buNone/>
            </a:pPr>
            <a:r>
              <a:rPr lang="en-US" sz="2000" dirty="0" smtClean="0">
                <a:latin typeface="Courier" charset="0"/>
              </a:rPr>
              <a:t>		</a:t>
            </a:r>
            <a:r>
              <a:rPr lang="en-US" sz="2400" dirty="0" smtClean="0">
                <a:latin typeface="Times-Roman" charset="0"/>
              </a:rPr>
              <a:t>P</a:t>
            </a:r>
            <a:r>
              <a:rPr lang="en-US" sz="2400" baseline="-25000" dirty="0" smtClean="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D(G, K), P</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G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2</a:t>
            </a:r>
            <a:r>
              <a:rPr lang="en-US" sz="2400" dirty="0">
                <a:latin typeface="Times-Roman" charset="0"/>
              </a:rPr>
              <a:t>, K)</a:t>
            </a:r>
          </a:p>
          <a:p>
            <a:pPr lvl="1" eaLnBrk="1" hangingPunct="1">
              <a:lnSpc>
                <a:spcPct val="90000"/>
              </a:lnSpc>
              <a:spcAft>
                <a:spcPts val="600"/>
              </a:spcAft>
            </a:pPr>
            <a:r>
              <a:rPr lang="en-US" sz="2400" dirty="0"/>
              <a:t>But </a:t>
            </a:r>
            <a:r>
              <a:rPr lang="en-US" sz="2400" dirty="0">
                <a:latin typeface="Times-Roman" charset="0"/>
              </a:rPr>
              <a:t>P</a:t>
            </a:r>
            <a:r>
              <a:rPr lang="en-US" sz="2400" baseline="-25000" dirty="0">
                <a:latin typeface="Times-Roman" charset="0"/>
              </a:rPr>
              <a:t>3 </a:t>
            </a:r>
            <a:r>
              <a:rPr lang="en-US" sz="2400" dirty="0">
                <a:latin typeface="Times-Roman" charset="0"/>
              </a:rPr>
              <a:t>= C</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3</a:t>
            </a:r>
            <a:r>
              <a:rPr lang="en-US" sz="2400" dirty="0">
                <a:latin typeface="Times-Roman" charset="0"/>
              </a:rPr>
              <a:t>, K), P</a:t>
            </a:r>
            <a:r>
              <a:rPr lang="en-US" sz="2400" baseline="-25000" dirty="0">
                <a:latin typeface="Times-Roman" charset="0"/>
              </a:rPr>
              <a:t>4 </a:t>
            </a:r>
            <a:r>
              <a:rPr lang="en-US" sz="2400" dirty="0">
                <a:latin typeface="Times-Roman" charset="0"/>
              </a:rPr>
              <a:t>= C</a:t>
            </a:r>
            <a:r>
              <a:rPr lang="en-US" sz="2400" baseline="-25000" dirty="0">
                <a:latin typeface="Times-Roman" charset="0"/>
              </a:rPr>
              <a:t>3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4</a:t>
            </a:r>
            <a:r>
              <a:rPr lang="en-US" sz="2400" dirty="0">
                <a:latin typeface="Times-Roman" charset="0"/>
              </a:rPr>
              <a:t>, K)</a:t>
            </a:r>
            <a:r>
              <a:rPr lang="en-US" sz="2400" dirty="0" smtClean="0">
                <a:latin typeface="Times-Roman" charset="0"/>
              </a:rPr>
              <a:t>, …</a:t>
            </a:r>
            <a:endParaRPr lang="en-US" sz="2000" dirty="0">
              <a:latin typeface="Times-Roman" charset="0"/>
            </a:endParaRPr>
          </a:p>
          <a:p>
            <a:pPr lvl="1" eaLnBrk="1" hangingPunct="1">
              <a:lnSpc>
                <a:spcPct val="90000"/>
              </a:lnSpc>
              <a:spcAft>
                <a:spcPts val="600"/>
              </a:spcAft>
            </a:pPr>
            <a:r>
              <a:rPr lang="en-US" sz="2400" dirty="0"/>
              <a:t>Automatically recovers from errors</a:t>
            </a:r>
            <a:r>
              <a:rPr lang="en-US" sz="2400" dirty="0" smtClean="0"/>
              <a:t>!</a:t>
            </a:r>
          </a:p>
          <a:p>
            <a:pPr eaLnBrk="1" hangingPunct="1">
              <a:lnSpc>
                <a:spcPct val="90000"/>
              </a:lnSpc>
              <a:spcAft>
                <a:spcPts val="600"/>
              </a:spcAft>
            </a:pPr>
            <a:r>
              <a:rPr lang="en-US" sz="2800" dirty="0" smtClean="0"/>
              <a:t>Cut and paste is still possible, but more complex (and will cause garbles)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1"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1"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1"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1"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1" nodeType="clickEffect">
                                  <p:stCondLst>
                                    <p:cond delay="0"/>
                                  </p:stCondLst>
                                  <p:childTnLst>
                                    <p:set>
                                      <p:cBhvr>
                                        <p:cTn id="42" dur="1" fill="hold">
                                          <p:stCondLst>
                                            <p:cond delay="0"/>
                                          </p:stCondLst>
                                        </p:cTn>
                                        <p:tgtEl>
                                          <p:spTgt spid="96259">
                                            <p:txEl>
                                              <p:pRg st="6" end="6"/>
                                            </p:txEl>
                                          </p:spTgt>
                                        </p:tgtEl>
                                        <p:attrNameLst>
                                          <p:attrName>style.visibility</p:attrName>
                                        </p:attrNameLst>
                                      </p:cBhvr>
                                      <p:to>
                                        <p:strVal val="visible"/>
                                      </p:to>
                                    </p:set>
                                    <p:anim calcmode="lin" valueType="num">
                                      <p:cBhvr additive="base">
                                        <p:cTn id="43"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1" build="p" bldLvl="2"/>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2F81F88-4404-6746-9004-B85B16D8F257}" type="slidenum">
              <a:rPr lang="en-US" smtClean="0">
                <a:latin typeface="Times New Roman" charset="0"/>
              </a:rPr>
              <a:pPr/>
              <a:t>92</a:t>
            </a:fld>
            <a:endParaRPr lang="en-US" smtClean="0">
              <a:latin typeface="Times New Roman" charset="0"/>
            </a:endParaRPr>
          </a:p>
        </p:txBody>
      </p:sp>
      <p:sp>
        <p:nvSpPr>
          <p:cNvPr id="109571" name="Rectangle 2"/>
          <p:cNvSpPr>
            <a:spLocks noGrp="1" noChangeArrowheads="1"/>
          </p:cNvSpPr>
          <p:nvPr>
            <p:ph type="title"/>
          </p:nvPr>
        </p:nvSpPr>
        <p:spPr>
          <a:xfrm>
            <a:off x="762000" y="152400"/>
            <a:ext cx="7696200" cy="990600"/>
          </a:xfrm>
        </p:spPr>
        <p:txBody>
          <a:bodyPr/>
          <a:lstStyle/>
          <a:p>
            <a:pPr eaLnBrk="1" hangingPunct="1"/>
            <a:r>
              <a:rPr lang="en-US"/>
              <a:t>Alice Likes CBC Mode</a:t>
            </a:r>
          </a:p>
        </p:txBody>
      </p:sp>
      <p:sp>
        <p:nvSpPr>
          <p:cNvPr id="109572" name="Rectangle 3"/>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a:t>Alice’s uncompressed image, Alice CBC encrypted (TEA)</a:t>
            </a:r>
            <a:endParaRPr lang="en-US" sz="2000"/>
          </a:p>
        </p:txBody>
      </p:sp>
      <p:sp>
        <p:nvSpPr>
          <p:cNvPr id="516101" name="Rectangle 5"/>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plaintext yields different </a:t>
            </a:r>
            <a:r>
              <a:rPr lang="en-US" dirty="0" err="1"/>
              <a:t>ciphertext</a:t>
            </a:r>
            <a:r>
              <a:rPr lang="en-US" dirty="0"/>
              <a:t>!</a:t>
            </a:r>
          </a:p>
        </p:txBody>
      </p:sp>
      <p:pic>
        <p:nvPicPr>
          <p:cNvPr id="109574" name="Picture 11" descr="alices2CBC.tif                                                 000675D6Macintosh HD                   BC93A1CC:"/>
          <p:cNvPicPr>
            <a:picLocks noChangeAspect="1" noChangeArrowheads="1"/>
          </p:cNvPicPr>
          <p:nvPr/>
        </p:nvPicPr>
        <p:blipFill>
          <a:blip r:embed="rId2"/>
          <a:srcRect/>
          <a:stretch>
            <a:fillRect/>
          </a:stretch>
        </p:blipFill>
        <p:spPr bwMode="auto">
          <a:xfrm>
            <a:off x="2133600" y="1600200"/>
            <a:ext cx="5000625" cy="3657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6101">
                                            <p:txEl>
                                              <p:pRg st="0" end="0"/>
                                            </p:txEl>
                                          </p:spTgt>
                                        </p:tgtEl>
                                        <p:attrNameLst>
                                          <p:attrName>style.visibility</p:attrName>
                                        </p:attrNameLst>
                                      </p:cBhvr>
                                      <p:to>
                                        <p:strVal val="visible"/>
                                      </p:to>
                                    </p:set>
                                    <p:anim calcmode="lin" valueType="num">
                                      <p:cBhvr additive="base">
                                        <p:cTn id="7" dur="500" fill="hold"/>
                                        <p:tgtEl>
                                          <p:spTgt spid="516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6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6101">
                                            <p:txEl>
                                              <p:pRg st="1" end="1"/>
                                            </p:txEl>
                                          </p:spTgt>
                                        </p:tgtEl>
                                        <p:attrNameLst>
                                          <p:attrName>style.visibility</p:attrName>
                                        </p:attrNameLst>
                                      </p:cBhvr>
                                      <p:to>
                                        <p:strVal val="visible"/>
                                      </p:to>
                                    </p:set>
                                    <p:anim calcmode="lin" valueType="num">
                                      <p:cBhvr additive="base">
                                        <p:cTn id="13" dur="500" fill="hold"/>
                                        <p:tgtEl>
                                          <p:spTgt spid="5161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61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1"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2B5459C-CFB4-4F4F-9746-14827780E2CA}" type="slidenum">
              <a:rPr lang="en-US" smtClean="0">
                <a:latin typeface="Times New Roman" charset="0"/>
              </a:rPr>
              <a:pPr/>
              <a:t>93</a:t>
            </a:fld>
            <a:endParaRPr lang="en-US" smtClean="0">
              <a:latin typeface="Times New Roman" charset="0"/>
            </a:endParaRPr>
          </a:p>
        </p:txBody>
      </p:sp>
      <p:sp>
        <p:nvSpPr>
          <p:cNvPr id="110595" name="Rectangle 2"/>
          <p:cNvSpPr>
            <a:spLocks noGrp="1" noChangeArrowheads="1"/>
          </p:cNvSpPr>
          <p:nvPr>
            <p:ph type="title"/>
          </p:nvPr>
        </p:nvSpPr>
        <p:spPr/>
        <p:txBody>
          <a:bodyPr/>
          <a:lstStyle/>
          <a:p>
            <a:pPr eaLnBrk="1" hangingPunct="1"/>
            <a:r>
              <a:rPr lang="en-US"/>
              <a:t>Counter Mode (CTR)</a:t>
            </a:r>
          </a:p>
        </p:txBody>
      </p:sp>
      <p:sp>
        <p:nvSpPr>
          <p:cNvPr id="110596" name="Rectangle 3"/>
          <p:cNvSpPr>
            <a:spLocks noGrp="1" noChangeArrowheads="1"/>
          </p:cNvSpPr>
          <p:nvPr>
            <p:ph type="body" idx="1"/>
          </p:nvPr>
        </p:nvSpPr>
        <p:spPr>
          <a:xfrm>
            <a:off x="457200" y="1828800"/>
            <a:ext cx="8001000" cy="4191000"/>
          </a:xfrm>
        </p:spPr>
        <p:txBody>
          <a:bodyPr/>
          <a:lstStyle/>
          <a:p>
            <a:pPr eaLnBrk="1" hangingPunct="1">
              <a:spcAft>
                <a:spcPts val="600"/>
              </a:spcAft>
            </a:pPr>
            <a:r>
              <a:rPr lang="en-US" sz="2800" dirty="0"/>
              <a:t>CTR is popular for random access</a:t>
            </a:r>
          </a:p>
          <a:p>
            <a:pPr eaLnBrk="1" hangingPunct="1">
              <a:spcAft>
                <a:spcPts val="600"/>
              </a:spcAft>
            </a:pPr>
            <a:r>
              <a:rPr lang="en-US" sz="2800" dirty="0"/>
              <a:t>Use block cipher </a:t>
            </a:r>
            <a:r>
              <a:rPr lang="en-US" sz="2800" dirty="0" smtClean="0"/>
              <a:t>like a </a:t>
            </a:r>
            <a:r>
              <a:rPr lang="en-US" sz="2800" dirty="0"/>
              <a:t>stream cipher</a:t>
            </a:r>
          </a:p>
          <a:p>
            <a:pPr eaLnBrk="1" hangingPunct="1">
              <a:spcAft>
                <a:spcPts val="0"/>
              </a:spcAft>
              <a:buFont typeface="Wingdings" charset="2"/>
              <a:buNone/>
            </a:pPr>
            <a:r>
              <a:rPr lang="en-US" sz="2800" dirty="0"/>
              <a:t>	</a:t>
            </a:r>
            <a:r>
              <a:rPr lang="en-US" sz="2800" b="1" dirty="0">
                <a:solidFill>
                  <a:schemeClr val="hlink"/>
                </a:solidFill>
              </a:rPr>
              <a:t>Encryption</a:t>
            </a:r>
            <a:r>
              <a:rPr lang="en-US" sz="2800" dirty="0"/>
              <a:t>			</a:t>
            </a:r>
            <a:r>
              <a:rPr lang="en-US" sz="2800" b="1" dirty="0">
                <a:solidFill>
                  <a:schemeClr val="hlink"/>
                </a:solidFill>
              </a:rPr>
              <a:t>Decryption</a:t>
            </a:r>
            <a:endParaRPr lang="en-US" sz="2800" dirty="0"/>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0 </a:t>
            </a:r>
            <a:r>
              <a:rPr lang="en-US" sz="2400" dirty="0">
                <a:latin typeface="Times-Roman" charset="0"/>
              </a:rPr>
              <a:t>= P</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 K),			P</a:t>
            </a:r>
            <a:r>
              <a:rPr lang="en-US" sz="2400" baseline="-25000" dirty="0">
                <a:latin typeface="Times-Roman" charset="0"/>
              </a:rPr>
              <a:t>0 </a:t>
            </a:r>
            <a:r>
              <a:rPr lang="en-US" sz="2400" dirty="0">
                <a:latin typeface="Times-Roman" charset="0"/>
              </a:rPr>
              <a:t>= 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P</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E(IV+1, K),		P</a:t>
            </a:r>
            <a:r>
              <a:rPr lang="en-US" sz="2400" baseline="-25000" dirty="0">
                <a:latin typeface="Times-Roman" charset="0"/>
              </a:rPr>
              <a:t>1 </a:t>
            </a:r>
            <a:r>
              <a:rPr lang="en-US" sz="2400" dirty="0">
                <a:latin typeface="Times-Roman" charset="0"/>
              </a:rPr>
              <a:t>= 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E(IV+1, K),</a:t>
            </a:r>
          </a:p>
          <a:p>
            <a:pPr eaLnBrk="1" hangingPunct="1">
              <a:spcAft>
                <a:spcPts val="60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P</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E(IV+2, K),…		P</a:t>
            </a:r>
            <a:r>
              <a:rPr lang="en-US" sz="2400" baseline="-25000" dirty="0">
                <a:latin typeface="Times-Roman" charset="0"/>
              </a:rPr>
              <a:t>2 </a:t>
            </a:r>
            <a:r>
              <a:rPr lang="en-US" sz="2400" dirty="0">
                <a:latin typeface="Times-Roman" charset="0"/>
              </a:rPr>
              <a:t>= C</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E(IV+2, K),…</a:t>
            </a:r>
            <a:endParaRPr lang="en-US" sz="2400" dirty="0" smtClean="0">
              <a:latin typeface="Courier" charset="0"/>
            </a:endParaRPr>
          </a:p>
          <a:p>
            <a:pPr eaLnBrk="1" hangingPunct="1">
              <a:spcAft>
                <a:spcPts val="0"/>
              </a:spcAft>
            </a:pPr>
            <a:r>
              <a:rPr lang="en-US" sz="2800" dirty="0" smtClean="0"/>
              <a:t>Note: CBC also works </a:t>
            </a:r>
            <a:r>
              <a:rPr lang="en-US" sz="2800" dirty="0"/>
              <a:t>for random </a:t>
            </a:r>
            <a:r>
              <a:rPr lang="en-US" sz="2800" dirty="0" smtClean="0"/>
              <a:t>access</a:t>
            </a:r>
          </a:p>
          <a:p>
            <a:pPr lvl="1" eaLnBrk="1" hangingPunct="1">
              <a:spcAft>
                <a:spcPts val="0"/>
              </a:spcAft>
            </a:pPr>
            <a:r>
              <a:rPr lang="en-US" sz="2400" dirty="0" smtClean="0"/>
              <a:t>But there is a significant limitation in this case</a:t>
            </a:r>
            <a:endParaRPr lang="en-US" sz="24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AC2AF535-20CB-464C-B20F-C79106B62841}" type="slidenum">
              <a:rPr lang="en-US" smtClean="0">
                <a:latin typeface="Times New Roman" charset="0"/>
              </a:rPr>
              <a:pPr/>
              <a:t>94</a:t>
            </a:fld>
            <a:endParaRPr lang="en-US" smtClean="0">
              <a:latin typeface="Times New Roman" charset="0"/>
            </a:endParaRPr>
          </a:p>
        </p:txBody>
      </p:sp>
      <p:sp>
        <p:nvSpPr>
          <p:cNvPr id="111619" name="Rectangle 2"/>
          <p:cNvSpPr>
            <a:spLocks noGrp="1" noChangeArrowheads="1"/>
          </p:cNvSpPr>
          <p:nvPr>
            <p:ph type="title"/>
          </p:nvPr>
        </p:nvSpPr>
        <p:spPr>
          <a:xfrm>
            <a:off x="685800" y="1752600"/>
            <a:ext cx="7772400" cy="1143000"/>
          </a:xfrm>
        </p:spPr>
        <p:txBody>
          <a:bodyPr/>
          <a:lstStyle/>
          <a:p>
            <a:pPr eaLnBrk="1" hangingPunct="1"/>
            <a:r>
              <a:rPr lang="en-US"/>
              <a:t>Integrity</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408429A0-0DB3-E34B-8A6C-88A592E61FF1}" type="slidenum">
              <a:rPr lang="en-US" smtClean="0">
                <a:latin typeface="Times New Roman" charset="0"/>
              </a:rPr>
              <a:pPr/>
              <a:t>95</a:t>
            </a:fld>
            <a:endParaRPr lang="en-US" smtClean="0">
              <a:latin typeface="Times New Roman" charset="0"/>
            </a:endParaRPr>
          </a:p>
        </p:txBody>
      </p:sp>
      <p:sp>
        <p:nvSpPr>
          <p:cNvPr id="112643" name="Rectangle 2"/>
          <p:cNvSpPr>
            <a:spLocks noGrp="1" noChangeArrowheads="1"/>
          </p:cNvSpPr>
          <p:nvPr>
            <p:ph type="title"/>
          </p:nvPr>
        </p:nvSpPr>
        <p:spPr/>
        <p:txBody>
          <a:bodyPr/>
          <a:lstStyle/>
          <a:p>
            <a:pPr eaLnBrk="1" hangingPunct="1"/>
            <a:r>
              <a:rPr lang="en-US"/>
              <a:t>Data Integrity</a:t>
            </a:r>
          </a:p>
        </p:txBody>
      </p:sp>
      <p:sp>
        <p:nvSpPr>
          <p:cNvPr id="112644" name="Rectangle 3"/>
          <p:cNvSpPr>
            <a:spLocks noGrp="1" noChangeArrowheads="1"/>
          </p:cNvSpPr>
          <p:nvPr>
            <p:ph type="body" idx="1"/>
          </p:nvPr>
        </p:nvSpPr>
        <p:spPr/>
        <p:txBody>
          <a:bodyPr/>
          <a:lstStyle/>
          <a:p>
            <a:pPr eaLnBrk="1" hangingPunct="1">
              <a:lnSpc>
                <a:spcPct val="90000"/>
              </a:lnSpc>
              <a:spcAft>
                <a:spcPts val="600"/>
              </a:spcAft>
            </a:pPr>
            <a:r>
              <a:rPr lang="en-US" sz="2800" b="1" dirty="0">
                <a:solidFill>
                  <a:schemeClr val="accent2"/>
                </a:solidFill>
              </a:rPr>
              <a:t>Integrity</a:t>
            </a:r>
            <a:r>
              <a:rPr lang="en-US" sz="2800" dirty="0"/>
              <a:t> </a:t>
            </a:r>
            <a:r>
              <a:rPr lang="en-US" sz="2800" dirty="0" err="1">
                <a:sym typeface="Symbol" charset="2"/>
              </a:rPr>
              <a:t></a:t>
            </a:r>
            <a:r>
              <a:rPr lang="en-US" sz="2800" dirty="0" smtClean="0"/>
              <a:t> detect unauthorized writing (i.e., detect unauthorized mod of data)</a:t>
            </a:r>
          </a:p>
          <a:p>
            <a:pPr eaLnBrk="1" hangingPunct="1">
              <a:lnSpc>
                <a:spcPct val="90000"/>
              </a:lnSpc>
              <a:spcAft>
                <a:spcPts val="600"/>
              </a:spcAft>
            </a:pPr>
            <a:r>
              <a:rPr lang="en-US" sz="2800" dirty="0"/>
              <a:t>Example: Inter-bank fund transfers</a:t>
            </a:r>
          </a:p>
          <a:p>
            <a:pPr lvl="1" eaLnBrk="1" hangingPunct="1">
              <a:lnSpc>
                <a:spcPct val="90000"/>
              </a:lnSpc>
              <a:spcAft>
                <a:spcPts val="600"/>
              </a:spcAft>
            </a:pPr>
            <a:r>
              <a:rPr lang="en-US" sz="2400" dirty="0"/>
              <a:t>Confidentiality</a:t>
            </a:r>
            <a:r>
              <a:rPr lang="en-US" sz="2400" dirty="0" smtClean="0"/>
              <a:t> may be </a:t>
            </a:r>
            <a:r>
              <a:rPr lang="en-US" sz="2400" dirty="0"/>
              <a:t>nice</a:t>
            </a:r>
            <a:r>
              <a:rPr lang="en-US" sz="2400" dirty="0" smtClean="0"/>
              <a:t>, integrity </a:t>
            </a:r>
            <a:r>
              <a:rPr lang="en-US" sz="2400" dirty="0"/>
              <a:t>is </a:t>
            </a:r>
            <a:r>
              <a:rPr lang="en-US" sz="2400" b="1" i="1" dirty="0"/>
              <a:t>critical</a:t>
            </a:r>
          </a:p>
          <a:p>
            <a:pPr eaLnBrk="1" hangingPunct="1">
              <a:lnSpc>
                <a:spcPct val="90000"/>
              </a:lnSpc>
              <a:spcAft>
                <a:spcPts val="600"/>
              </a:spcAft>
            </a:pPr>
            <a:r>
              <a:rPr lang="en-US" sz="2800" dirty="0"/>
              <a:t>Encryption provides </a:t>
            </a:r>
            <a:r>
              <a:rPr lang="en-US" sz="2800" b="1" dirty="0">
                <a:solidFill>
                  <a:schemeClr val="accent2"/>
                </a:solidFill>
              </a:rPr>
              <a:t>confidentiality</a:t>
            </a:r>
            <a:r>
              <a:rPr lang="en-US" sz="2800" dirty="0"/>
              <a:t> (prevents unauthorized disclosure)</a:t>
            </a:r>
          </a:p>
          <a:p>
            <a:pPr eaLnBrk="1" hangingPunct="1">
              <a:lnSpc>
                <a:spcPct val="90000"/>
              </a:lnSpc>
              <a:spcAft>
                <a:spcPts val="600"/>
              </a:spcAft>
            </a:pPr>
            <a:r>
              <a:rPr lang="en-US" sz="2800" dirty="0"/>
              <a:t>Encryption alone does </a:t>
            </a:r>
            <a:r>
              <a:rPr lang="en-US" sz="2800" b="1" dirty="0">
                <a:solidFill>
                  <a:srgbClr val="FF0000"/>
                </a:solidFill>
              </a:rPr>
              <a:t>not</a:t>
            </a:r>
            <a:r>
              <a:rPr lang="en-US" sz="2800" dirty="0" smtClean="0"/>
              <a:t> provide </a:t>
            </a:r>
            <a:r>
              <a:rPr lang="en-US" sz="2800" dirty="0"/>
              <a:t>integrity</a:t>
            </a:r>
          </a:p>
          <a:p>
            <a:pPr lvl="1" eaLnBrk="1" hangingPunct="1">
              <a:lnSpc>
                <a:spcPct val="90000"/>
              </a:lnSpc>
              <a:spcAft>
                <a:spcPts val="600"/>
              </a:spcAft>
            </a:pPr>
            <a:r>
              <a:rPr lang="en-US" sz="2400" dirty="0"/>
              <a:t>One-time pad, ECB cut-and-paste, etc</a:t>
            </a:r>
            <a:r>
              <a:rPr lang="en-US" sz="2400" dirty="0" smtClean="0"/>
              <a:t>., etc.</a:t>
            </a:r>
            <a:endParaRPr lang="en-US" sz="2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61C00963-0118-B74C-92B6-F2BE3F0388E4}" type="slidenum">
              <a:rPr lang="en-US" smtClean="0">
                <a:latin typeface="Times New Roman" charset="0"/>
              </a:rPr>
              <a:pPr/>
              <a:t>96</a:t>
            </a:fld>
            <a:endParaRPr lang="en-US" smtClean="0">
              <a:latin typeface="Times New Roman" charset="0"/>
            </a:endParaRPr>
          </a:p>
        </p:txBody>
      </p:sp>
      <p:sp>
        <p:nvSpPr>
          <p:cNvPr id="113667" name="Rectangle 2"/>
          <p:cNvSpPr>
            <a:spLocks noGrp="1" noChangeArrowheads="1"/>
          </p:cNvSpPr>
          <p:nvPr>
            <p:ph type="title"/>
          </p:nvPr>
        </p:nvSpPr>
        <p:spPr>
          <a:xfrm>
            <a:off x="685800" y="533400"/>
            <a:ext cx="7772400" cy="1143000"/>
          </a:xfrm>
        </p:spPr>
        <p:txBody>
          <a:bodyPr/>
          <a:lstStyle/>
          <a:p>
            <a:pPr eaLnBrk="1" hangingPunct="1"/>
            <a:r>
              <a:rPr lang="en-US" dirty="0">
                <a:latin typeface="Times-Roman"/>
                <a:cs typeface="Times-Roman"/>
              </a:rPr>
              <a:t>MAC</a:t>
            </a:r>
          </a:p>
        </p:txBody>
      </p:sp>
      <p:sp>
        <p:nvSpPr>
          <p:cNvPr id="113668" name="Rectangle 3"/>
          <p:cNvSpPr>
            <a:spLocks noGrp="1" noChangeArrowheads="1"/>
          </p:cNvSpPr>
          <p:nvPr>
            <p:ph type="body" idx="1"/>
          </p:nvPr>
        </p:nvSpPr>
        <p:spPr>
          <a:xfrm>
            <a:off x="685800" y="1752600"/>
            <a:ext cx="7772400" cy="4114800"/>
          </a:xfrm>
        </p:spPr>
        <p:txBody>
          <a:bodyPr/>
          <a:lstStyle/>
          <a:p>
            <a:pPr eaLnBrk="1" hangingPunct="1"/>
            <a:r>
              <a:rPr lang="en-US" dirty="0"/>
              <a:t>Message Authentication Code (</a:t>
            </a:r>
            <a:r>
              <a:rPr lang="en-US" dirty="0">
                <a:latin typeface="Times-Roman" charset="0"/>
              </a:rPr>
              <a:t>MAC</a:t>
            </a:r>
            <a:r>
              <a:rPr lang="en-US" dirty="0"/>
              <a:t>)</a:t>
            </a:r>
          </a:p>
          <a:p>
            <a:pPr lvl="1" eaLnBrk="1" hangingPunct="1"/>
            <a:r>
              <a:rPr lang="en-US" dirty="0"/>
              <a:t>Used for data </a:t>
            </a:r>
            <a:r>
              <a:rPr lang="en-US" b="1" dirty="0">
                <a:solidFill>
                  <a:schemeClr val="accent2"/>
                </a:solidFill>
              </a:rPr>
              <a:t>integrity </a:t>
            </a:r>
            <a:endParaRPr lang="en-US" dirty="0"/>
          </a:p>
          <a:p>
            <a:pPr lvl="1" eaLnBrk="1" hangingPunct="1"/>
            <a:r>
              <a:rPr lang="en-US" dirty="0"/>
              <a:t>Integrity </a:t>
            </a:r>
            <a:r>
              <a:rPr lang="en-US" b="1" dirty="0">
                <a:solidFill>
                  <a:srgbClr val="FF0000"/>
                </a:solidFill>
              </a:rPr>
              <a:t>not</a:t>
            </a:r>
            <a:r>
              <a:rPr lang="en-US" dirty="0"/>
              <a:t> the same as confidentiality</a:t>
            </a:r>
          </a:p>
          <a:p>
            <a:pPr eaLnBrk="1" hangingPunct="1"/>
            <a:r>
              <a:rPr lang="en-US" dirty="0">
                <a:latin typeface="Times-Roman" charset="0"/>
              </a:rPr>
              <a:t>MAC</a:t>
            </a:r>
            <a:r>
              <a:rPr lang="en-US" dirty="0"/>
              <a:t> is computed as </a:t>
            </a:r>
            <a:r>
              <a:rPr lang="en-US" b="1" dirty="0">
                <a:solidFill>
                  <a:schemeClr val="accent2"/>
                </a:solidFill>
              </a:rPr>
              <a:t>CBC residue</a:t>
            </a:r>
            <a:endParaRPr lang="en-US" dirty="0"/>
          </a:p>
          <a:p>
            <a:pPr lvl="1" eaLnBrk="1" hangingPunct="1"/>
            <a:r>
              <a:rPr lang="en-US" dirty="0"/>
              <a:t>That is, compute CBC encryption</a:t>
            </a:r>
            <a:r>
              <a:rPr lang="en-US" dirty="0" smtClean="0"/>
              <a:t>, saving only final </a:t>
            </a:r>
            <a:r>
              <a:rPr lang="en-US" dirty="0" err="1"/>
              <a:t>ciphertext</a:t>
            </a:r>
            <a:r>
              <a:rPr lang="en-US" dirty="0"/>
              <a:t> </a:t>
            </a:r>
            <a:r>
              <a:rPr lang="en-US" dirty="0" smtClean="0"/>
              <a:t>block, the </a:t>
            </a:r>
            <a:r>
              <a:rPr lang="en-US" dirty="0" smtClean="0">
                <a:latin typeface="Times-Roman"/>
                <a:cs typeface="Times-Roman"/>
              </a:rPr>
              <a:t>MAC</a:t>
            </a:r>
            <a:endParaRPr lang="en-US" dirty="0" smtClean="0">
              <a:cs typeface="Times-Roman"/>
            </a:endParaRPr>
          </a:p>
          <a:p>
            <a:pPr lvl="1" eaLnBrk="1" hangingPunct="1"/>
            <a:r>
              <a:rPr lang="en-US" dirty="0" smtClean="0">
                <a:cs typeface="Times-Roman"/>
              </a:rPr>
              <a:t>The </a:t>
            </a:r>
            <a:r>
              <a:rPr lang="en-US" dirty="0" smtClean="0">
                <a:latin typeface="Times-Roman"/>
                <a:cs typeface="Times-Roman"/>
              </a:rPr>
              <a:t>MAC</a:t>
            </a:r>
            <a:r>
              <a:rPr lang="en-US" dirty="0" smtClean="0">
                <a:cs typeface="Times-Roman"/>
              </a:rPr>
              <a:t> serves as a cryptographic checksum for data</a:t>
            </a:r>
            <a:endParaRPr lang="en-US" dirty="0">
              <a:cs typeface="Times-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EF7570A0-6682-4C4C-8F5E-78D1E0B634A1}" type="slidenum">
              <a:rPr lang="en-US" smtClean="0">
                <a:latin typeface="Times New Roman" charset="0"/>
              </a:rPr>
              <a:pPr/>
              <a:t>97</a:t>
            </a:fld>
            <a:endParaRPr lang="en-US" smtClean="0">
              <a:latin typeface="Times New Roman" charset="0"/>
            </a:endParaRPr>
          </a:p>
        </p:txBody>
      </p:sp>
      <p:sp>
        <p:nvSpPr>
          <p:cNvPr id="114691" name="Rectangle 2"/>
          <p:cNvSpPr>
            <a:spLocks noGrp="1" noChangeArrowheads="1"/>
          </p:cNvSpPr>
          <p:nvPr>
            <p:ph type="title"/>
          </p:nvPr>
        </p:nvSpPr>
        <p:spPr>
          <a:xfrm>
            <a:off x="685800" y="304800"/>
            <a:ext cx="7772400" cy="990600"/>
          </a:xfrm>
        </p:spPr>
        <p:txBody>
          <a:bodyPr/>
          <a:lstStyle/>
          <a:p>
            <a:pPr eaLnBrk="1" hangingPunct="1"/>
            <a:r>
              <a:rPr lang="en-US" dirty="0">
                <a:latin typeface="Times-Roman"/>
                <a:cs typeface="Times-Roman"/>
              </a:rPr>
              <a:t>MAC</a:t>
            </a:r>
            <a:r>
              <a:rPr lang="en-US" dirty="0"/>
              <a:t> Computation</a:t>
            </a:r>
          </a:p>
        </p:txBody>
      </p:sp>
      <p:sp>
        <p:nvSpPr>
          <p:cNvPr id="114692" name="Rectangle 3"/>
          <p:cNvSpPr>
            <a:spLocks noGrp="1" noChangeArrowheads="1"/>
          </p:cNvSpPr>
          <p:nvPr>
            <p:ph type="body" idx="1"/>
          </p:nvPr>
        </p:nvSpPr>
        <p:spPr>
          <a:xfrm>
            <a:off x="685800" y="1371600"/>
            <a:ext cx="7848600" cy="4876800"/>
          </a:xfrm>
        </p:spPr>
        <p:txBody>
          <a:bodyPr/>
          <a:lstStyle/>
          <a:p>
            <a:pPr eaLnBrk="1" hangingPunct="1">
              <a:spcAft>
                <a:spcPts val="0"/>
              </a:spcAft>
            </a:pPr>
            <a:r>
              <a:rPr lang="en-US" dirty="0">
                <a:latin typeface="Times-Roman" charset="0"/>
              </a:rPr>
              <a:t>MAC</a:t>
            </a:r>
            <a:r>
              <a:rPr lang="en-US" dirty="0"/>
              <a:t> computation (assuming </a:t>
            </a:r>
            <a:r>
              <a:rPr lang="en-US" dirty="0">
                <a:latin typeface="Times-Roman" charset="0"/>
              </a:rPr>
              <a:t>N</a:t>
            </a:r>
            <a:r>
              <a:rPr lang="en-US" dirty="0"/>
              <a:t> blocks)</a:t>
            </a:r>
            <a:endParaRPr lang="en-US" dirty="0">
              <a:latin typeface="Courier" charset="0"/>
            </a:endParaRPr>
          </a:p>
          <a:p>
            <a:pPr eaLnBrk="1" hangingPunct="1">
              <a:spcAft>
                <a:spcPts val="0"/>
              </a:spcAft>
              <a:buFont typeface="Wingdings" charset="2"/>
              <a:buNone/>
            </a:pPr>
            <a:r>
              <a:rPr lang="en-US" dirty="0">
                <a:latin typeface="Times-Roman" charset="0"/>
              </a:rPr>
              <a:t>	</a:t>
            </a:r>
            <a:r>
              <a:rPr lang="en-US" sz="2400" dirty="0">
                <a:latin typeface="Times-Roman" charset="0"/>
              </a:rPr>
              <a:t>C</a:t>
            </a:r>
            <a:r>
              <a:rPr lang="en-US" sz="2400" baseline="-25000" dirty="0">
                <a:latin typeface="Times-Roman" charset="0"/>
              </a:rPr>
              <a:t>0 </a:t>
            </a:r>
            <a:r>
              <a:rPr lang="en-US" sz="2400" dirty="0">
                <a:latin typeface="Times-Roman" charset="0"/>
              </a:rPr>
              <a:t>= E(IV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0</a:t>
            </a:r>
            <a:r>
              <a:rPr lang="en-US" sz="2400" dirty="0">
                <a:latin typeface="Times-Roman" charset="0"/>
              </a:rPr>
              <a:t>,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E(C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1</a:t>
            </a:r>
            <a:r>
              <a:rPr lang="en-US" sz="2400" dirty="0">
                <a:latin typeface="Times-Roman" charset="0"/>
              </a:rPr>
              <a:t>,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E(C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2</a:t>
            </a:r>
            <a:r>
              <a:rPr lang="en-US" sz="2400" dirty="0">
                <a:latin typeface="Times-Roman" charset="0"/>
              </a:rPr>
              <a:t>, K),…</a:t>
            </a:r>
          </a:p>
          <a:p>
            <a:pPr eaLnBrk="1" hangingPunct="1">
              <a:spcAft>
                <a:spcPts val="600"/>
              </a:spcAft>
              <a:buFont typeface="Wingdings" charset="2"/>
              <a:buNone/>
            </a:pPr>
            <a:r>
              <a:rPr lang="en-US" sz="2400" dirty="0">
                <a:latin typeface="Times-Roman" charset="0"/>
              </a:rPr>
              <a:t>	C</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1 </a:t>
            </a:r>
            <a:r>
              <a:rPr lang="en-US" sz="2400" dirty="0">
                <a:latin typeface="Times-Roman" charset="0"/>
              </a:rPr>
              <a:t>= E(C</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K) = MAC</a:t>
            </a:r>
            <a:endParaRPr lang="en-US" dirty="0" smtClean="0">
              <a:latin typeface="Times-Roman" charset="0"/>
            </a:endParaRPr>
          </a:p>
          <a:p>
            <a:pPr eaLnBrk="1" hangingPunct="1">
              <a:lnSpc>
                <a:spcPct val="85000"/>
              </a:lnSpc>
              <a:spcAft>
                <a:spcPts val="600"/>
              </a:spcAft>
            </a:pPr>
            <a:r>
              <a:rPr lang="en-US" dirty="0" smtClean="0"/>
              <a:t>Send </a:t>
            </a:r>
            <a:r>
              <a:rPr lang="en-US" dirty="0" smtClean="0">
                <a:latin typeface="Times-Roman" charset="0"/>
              </a:rPr>
              <a:t>IV, P</a:t>
            </a:r>
            <a:r>
              <a:rPr lang="en-US" baseline="-25000" dirty="0" smtClean="0">
                <a:latin typeface="Times-Roman" charset="0"/>
              </a:rPr>
              <a:t>0</a:t>
            </a:r>
            <a:r>
              <a:rPr lang="en-US" dirty="0" smtClean="0">
                <a:latin typeface="Times-Roman" charset="0"/>
              </a:rPr>
              <a:t>, P</a:t>
            </a:r>
            <a:r>
              <a:rPr lang="en-US" baseline="-25000" dirty="0" smtClean="0">
                <a:latin typeface="Times-Roman" charset="0"/>
              </a:rPr>
              <a:t>1</a:t>
            </a:r>
            <a:r>
              <a:rPr lang="en-US" dirty="0" smtClean="0">
                <a:latin typeface="Times-Roman" charset="0"/>
              </a:rPr>
              <a:t>, …, P</a:t>
            </a:r>
            <a:r>
              <a:rPr lang="en-US" baseline="-25000" dirty="0" smtClean="0">
                <a:latin typeface="Times-Roman" charset="0"/>
              </a:rPr>
              <a:t>N</a:t>
            </a:r>
            <a:r>
              <a:rPr lang="en-US" baseline="-25000" dirty="0" smtClean="0">
                <a:latin typeface="Times-Roman" charset="0"/>
                <a:sym typeface="Symbol" charset="2"/>
              </a:rPr>
              <a:t></a:t>
            </a:r>
            <a:r>
              <a:rPr lang="en-US" baseline="-25000" dirty="0" smtClean="0">
                <a:latin typeface="Times-Roman" charset="0"/>
              </a:rPr>
              <a:t>1</a:t>
            </a:r>
            <a:r>
              <a:rPr lang="en-US" dirty="0" smtClean="0"/>
              <a:t> and </a:t>
            </a:r>
            <a:r>
              <a:rPr lang="en-US" dirty="0" smtClean="0">
                <a:latin typeface="Times-Roman" charset="0"/>
              </a:rPr>
              <a:t>MAC</a:t>
            </a:r>
            <a:r>
              <a:rPr lang="en-US" dirty="0" smtClean="0"/>
              <a:t> </a:t>
            </a:r>
          </a:p>
          <a:p>
            <a:pPr eaLnBrk="1" hangingPunct="1">
              <a:lnSpc>
                <a:spcPct val="85000"/>
              </a:lnSpc>
              <a:spcAft>
                <a:spcPts val="600"/>
              </a:spcAft>
            </a:pPr>
            <a:r>
              <a:rPr lang="en-US" dirty="0"/>
              <a:t>Receiver does same computation and verifies that result agrees with </a:t>
            </a:r>
            <a:r>
              <a:rPr lang="en-US" dirty="0">
                <a:latin typeface="Times-Roman" charset="0"/>
              </a:rPr>
              <a:t>MAC</a:t>
            </a:r>
            <a:endParaRPr lang="en-US" dirty="0" smtClean="0"/>
          </a:p>
          <a:p>
            <a:pPr eaLnBrk="1" hangingPunct="1">
              <a:lnSpc>
                <a:spcPct val="85000"/>
              </a:lnSpc>
              <a:spcAft>
                <a:spcPts val="600"/>
              </a:spcAft>
            </a:pPr>
            <a:r>
              <a:rPr lang="en-US" dirty="0" smtClean="0"/>
              <a:t>Both sender and receiver must know </a:t>
            </a:r>
            <a:r>
              <a:rPr lang="en-US" dirty="0" smtClean="0">
                <a:latin typeface="Times-Roman" charset="0"/>
              </a:rPr>
              <a:t>K</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8847D9D7-F861-2F44-BC12-73342ECC3777}" type="slidenum">
              <a:rPr lang="en-US" smtClean="0">
                <a:latin typeface="Times New Roman" charset="0"/>
              </a:rPr>
              <a:pPr/>
              <a:t>98</a:t>
            </a:fld>
            <a:endParaRPr lang="en-US" smtClean="0">
              <a:latin typeface="Times New Roman" charset="0"/>
            </a:endParaRPr>
          </a:p>
        </p:txBody>
      </p:sp>
      <p:sp>
        <p:nvSpPr>
          <p:cNvPr id="115715" name="Rectangle 2"/>
          <p:cNvSpPr>
            <a:spLocks noGrp="1" noChangeArrowheads="1"/>
          </p:cNvSpPr>
          <p:nvPr>
            <p:ph type="title"/>
          </p:nvPr>
        </p:nvSpPr>
        <p:spPr>
          <a:xfrm>
            <a:off x="685800" y="304800"/>
            <a:ext cx="7772400" cy="990600"/>
          </a:xfrm>
        </p:spPr>
        <p:txBody>
          <a:bodyPr/>
          <a:lstStyle/>
          <a:p>
            <a:pPr eaLnBrk="1" hangingPunct="1"/>
            <a:r>
              <a:rPr lang="en-US" dirty="0" smtClean="0"/>
              <a:t>Does </a:t>
            </a:r>
            <a:r>
              <a:rPr lang="en-US" dirty="0"/>
              <a:t>a </a:t>
            </a:r>
            <a:r>
              <a:rPr lang="en-US" dirty="0">
                <a:latin typeface="Times-Roman"/>
                <a:cs typeface="Times-Roman"/>
              </a:rPr>
              <a:t>MAC</a:t>
            </a:r>
            <a:r>
              <a:rPr lang="en-US" dirty="0"/>
              <a:t> work?</a:t>
            </a:r>
          </a:p>
        </p:txBody>
      </p:sp>
      <p:sp>
        <p:nvSpPr>
          <p:cNvPr id="501763" name="Rectangle 3"/>
          <p:cNvSpPr>
            <a:spLocks noGrp="1" noChangeArrowheads="1"/>
          </p:cNvSpPr>
          <p:nvPr>
            <p:ph type="body" idx="1"/>
          </p:nvPr>
        </p:nvSpPr>
        <p:spPr>
          <a:xfrm>
            <a:off x="685800" y="1295400"/>
            <a:ext cx="8001000" cy="4800600"/>
          </a:xfrm>
        </p:spPr>
        <p:txBody>
          <a:bodyPr/>
          <a:lstStyle/>
          <a:p>
            <a:pPr eaLnBrk="1" hangingPunct="1">
              <a:lnSpc>
                <a:spcPct val="90000"/>
              </a:lnSpc>
              <a:spcAft>
                <a:spcPts val="0"/>
              </a:spcAft>
            </a:pPr>
            <a:r>
              <a:rPr lang="en-US" sz="2800" dirty="0"/>
              <a:t>Suppose Alice has 4 plaintext blocks</a:t>
            </a:r>
          </a:p>
          <a:p>
            <a:pPr eaLnBrk="1" hangingPunct="1">
              <a:lnSpc>
                <a:spcPct val="90000"/>
              </a:lnSpc>
              <a:spcAft>
                <a:spcPts val="0"/>
              </a:spcAft>
            </a:pPr>
            <a:r>
              <a:rPr lang="en-US" sz="2800" dirty="0"/>
              <a:t>Alice computes</a:t>
            </a:r>
            <a:endParaRPr lang="en-US" sz="2800" dirty="0" smtClean="0">
              <a:latin typeface="Courier" charset="0"/>
            </a:endParaRPr>
          </a:p>
          <a:p>
            <a:pPr eaLnBrk="1" hangingPunct="1">
              <a:lnSpc>
                <a:spcPct val="90000"/>
              </a:lnSpc>
              <a:spcAft>
                <a:spcPts val="0"/>
              </a:spcAft>
              <a:buFont typeface="Wingdings" charset="2"/>
              <a:buNone/>
            </a:pPr>
            <a:r>
              <a:rPr lang="en-US" sz="2400" b="1" dirty="0" smtClean="0">
                <a:solidFill>
                  <a:schemeClr val="accent2"/>
                </a:solidFill>
                <a:latin typeface="Times-Roman" charset="0"/>
              </a:rPr>
              <a:t>	C</a:t>
            </a:r>
            <a:r>
              <a:rPr lang="en-US" sz="2400" b="1" baseline="-25000" dirty="0" smtClean="0">
                <a:solidFill>
                  <a:schemeClr val="accent2"/>
                </a:solidFill>
                <a:latin typeface="Times-Roman" charset="0"/>
              </a:rPr>
              <a:t>0</a:t>
            </a:r>
            <a:r>
              <a:rPr lang="en-US" sz="2400" baseline="-25000" dirty="0" smtClean="0">
                <a:latin typeface="Times-Roman" charset="0"/>
              </a:rPr>
              <a:t> </a:t>
            </a:r>
            <a:r>
              <a:rPr lang="en-US" sz="2400" dirty="0">
                <a:latin typeface="Times-Roman" charset="0"/>
              </a:rPr>
              <a:t>= E(IV</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0</a:t>
            </a:r>
            <a:r>
              <a:rPr lang="en-US" sz="2400" dirty="0" smtClean="0">
                <a:latin typeface="Times-Roman" charset="0"/>
              </a:rPr>
              <a:t>, K</a:t>
            </a:r>
            <a:r>
              <a:rPr lang="en-US" sz="2400" dirty="0">
                <a:latin typeface="Times-Roman" charset="0"/>
              </a:rPr>
              <a:t>), </a:t>
            </a:r>
            <a:r>
              <a:rPr lang="en-US" sz="2400" b="1" dirty="0">
                <a:solidFill>
                  <a:schemeClr val="accent2"/>
                </a:solidFill>
                <a:latin typeface="Times-Roman" charset="0"/>
              </a:rPr>
              <a:t>C</a:t>
            </a:r>
            <a:r>
              <a:rPr lang="en-US" sz="2400" b="1" baseline="-25000" dirty="0">
                <a:solidFill>
                  <a:schemeClr val="accent2"/>
                </a:solidFill>
                <a:latin typeface="Times-Roman" charset="0"/>
              </a:rPr>
              <a:t>1</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0</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1</a:t>
            </a:r>
            <a:r>
              <a:rPr lang="en-US" sz="2400" dirty="0" smtClean="0">
                <a:latin typeface="Times-Roman" charset="0"/>
              </a:rPr>
              <a:t>, K</a:t>
            </a:r>
            <a:r>
              <a:rPr lang="en-US" sz="2400" dirty="0">
                <a:latin typeface="Times-Roman" charset="0"/>
              </a:rPr>
              <a:t>),</a:t>
            </a:r>
            <a:endParaRPr lang="en-US" sz="2400" dirty="0" smtClean="0">
              <a:latin typeface="Times-Roman" charset="0"/>
            </a:endParaRPr>
          </a:p>
          <a:p>
            <a:pPr eaLnBrk="1" hangingPunct="1">
              <a:lnSpc>
                <a:spcPct val="90000"/>
              </a:lnSpc>
              <a:spcAft>
                <a:spcPts val="0"/>
              </a:spcAft>
              <a:buFont typeface="Wingdings" charset="2"/>
              <a:buNone/>
            </a:pPr>
            <a:r>
              <a:rPr lang="en-US" sz="2400" b="1" dirty="0" smtClean="0">
                <a:solidFill>
                  <a:schemeClr val="accent2"/>
                </a:solidFill>
                <a:latin typeface="Times-Roman" charset="0"/>
              </a:rPr>
              <a:t>	C</a:t>
            </a:r>
            <a:r>
              <a:rPr lang="en-US" sz="2400" b="1" baseline="-25000" dirty="0" smtClean="0">
                <a:solidFill>
                  <a:schemeClr val="accent2"/>
                </a:solidFill>
                <a:latin typeface="Times-Roman" charset="0"/>
              </a:rPr>
              <a:t>2</a:t>
            </a:r>
            <a:r>
              <a:rPr lang="en-US" sz="2400" baseline="-25000" dirty="0" smtClean="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1</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2</a:t>
            </a:r>
            <a:r>
              <a:rPr lang="en-US" sz="2400" dirty="0" smtClean="0">
                <a:latin typeface="Times-Roman" charset="0"/>
              </a:rPr>
              <a:t>, K</a:t>
            </a:r>
            <a:r>
              <a:rPr lang="en-US" sz="2400" dirty="0">
                <a:latin typeface="Times-Roman" charset="0"/>
              </a:rPr>
              <a:t>), </a:t>
            </a:r>
            <a:r>
              <a:rPr lang="en-US" sz="2400" b="1" dirty="0">
                <a:solidFill>
                  <a:schemeClr val="accent2"/>
                </a:solidFill>
                <a:latin typeface="Times-Roman" charset="0"/>
              </a:rPr>
              <a:t>C</a:t>
            </a:r>
            <a:r>
              <a:rPr lang="en-US" sz="2400" b="1" baseline="-25000" dirty="0">
                <a:solidFill>
                  <a:schemeClr val="accent2"/>
                </a:solidFill>
                <a:latin typeface="Times-Roman" charset="0"/>
              </a:rPr>
              <a:t>3</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2</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3</a:t>
            </a:r>
            <a:r>
              <a:rPr lang="en-US" sz="2400" dirty="0" smtClean="0">
                <a:latin typeface="Times-Roman" charset="0"/>
              </a:rPr>
              <a:t>, K</a:t>
            </a:r>
            <a:r>
              <a:rPr lang="en-US" sz="2400" dirty="0">
                <a:latin typeface="Times-Roman" charset="0"/>
              </a:rPr>
              <a:t>) = </a:t>
            </a:r>
            <a:r>
              <a:rPr lang="en-US" sz="2400" b="1" dirty="0">
                <a:solidFill>
                  <a:schemeClr val="accent2"/>
                </a:solidFill>
                <a:latin typeface="Times-Roman" charset="0"/>
              </a:rPr>
              <a:t>MAC</a:t>
            </a:r>
            <a:endParaRPr lang="en-US" dirty="0">
              <a:latin typeface="Times-Roman" charset="0"/>
            </a:endParaRPr>
          </a:p>
          <a:p>
            <a:pPr eaLnBrk="1" hangingPunct="1">
              <a:lnSpc>
                <a:spcPct val="85000"/>
              </a:lnSpc>
              <a:spcAft>
                <a:spcPts val="0"/>
              </a:spcAft>
            </a:pPr>
            <a:r>
              <a:rPr lang="en-US" sz="2800" dirty="0"/>
              <a:t>Alice sends </a:t>
            </a:r>
            <a:r>
              <a:rPr lang="en-US" sz="2800" dirty="0">
                <a:latin typeface="Times-Roman" charset="0"/>
              </a:rPr>
              <a:t>IV</a:t>
            </a:r>
            <a:r>
              <a:rPr lang="en-US" sz="2800" dirty="0" smtClean="0">
                <a:latin typeface="Times-Roman" charset="0"/>
              </a:rPr>
              <a:t>, P</a:t>
            </a:r>
            <a:r>
              <a:rPr lang="en-US" sz="2800" baseline="-25000" dirty="0" smtClean="0">
                <a:latin typeface="Times-Roman" charset="0"/>
              </a:rPr>
              <a:t>0</a:t>
            </a:r>
            <a:r>
              <a:rPr lang="en-US" sz="2800" dirty="0" smtClean="0">
                <a:latin typeface="Times-Roman" charset="0"/>
              </a:rPr>
              <a:t>, P</a:t>
            </a:r>
            <a:r>
              <a:rPr lang="en-US" sz="2800" baseline="-25000" dirty="0" smtClean="0">
                <a:latin typeface="Times-Roman" charset="0"/>
              </a:rPr>
              <a:t>1</a:t>
            </a:r>
            <a:r>
              <a:rPr lang="en-US" sz="2800" dirty="0" smtClean="0">
                <a:latin typeface="Times-Roman" charset="0"/>
              </a:rPr>
              <a:t>, P</a:t>
            </a:r>
            <a:r>
              <a:rPr lang="en-US" sz="2800" baseline="-25000" dirty="0" smtClean="0">
                <a:latin typeface="Times-Roman" charset="0"/>
              </a:rPr>
              <a:t>2</a:t>
            </a:r>
            <a:r>
              <a:rPr lang="en-US" sz="2800" dirty="0" smtClean="0">
                <a:latin typeface="Times-Roman" charset="0"/>
              </a:rPr>
              <a:t>, P</a:t>
            </a:r>
            <a:r>
              <a:rPr lang="en-US" sz="2800" baseline="-25000" dirty="0" smtClean="0">
                <a:latin typeface="Times-Roman" charset="0"/>
              </a:rPr>
              <a:t>3</a:t>
            </a:r>
            <a:r>
              <a:rPr lang="en-US" sz="2800" dirty="0" smtClean="0">
                <a:latin typeface="Times New Roman"/>
                <a:cs typeface="Times New Roman"/>
              </a:rPr>
              <a:t> </a:t>
            </a:r>
            <a:r>
              <a:rPr lang="en-US" sz="2800" dirty="0"/>
              <a:t>and </a:t>
            </a:r>
            <a:r>
              <a:rPr lang="en-US" sz="2800" b="1" dirty="0">
                <a:solidFill>
                  <a:schemeClr val="accent2"/>
                </a:solidFill>
                <a:latin typeface="Times-Roman" charset="0"/>
              </a:rPr>
              <a:t>MAC</a:t>
            </a:r>
            <a:r>
              <a:rPr lang="en-US" sz="2800" dirty="0"/>
              <a:t> to Bob </a:t>
            </a:r>
          </a:p>
          <a:p>
            <a:pPr eaLnBrk="1" hangingPunct="1">
              <a:lnSpc>
                <a:spcPct val="85000"/>
              </a:lnSpc>
              <a:spcAft>
                <a:spcPts val="0"/>
              </a:spcAft>
            </a:pPr>
            <a:r>
              <a:rPr lang="en-US" sz="2800" dirty="0"/>
              <a:t>Suppose Trudy changes </a:t>
            </a:r>
            <a:r>
              <a:rPr lang="en-US" sz="2800" dirty="0">
                <a:latin typeface="Times-Roman" charset="0"/>
              </a:rPr>
              <a:t>P</a:t>
            </a:r>
            <a:r>
              <a:rPr lang="en-US" sz="2800" baseline="-25000" dirty="0">
                <a:latin typeface="Times-Roman" charset="0"/>
              </a:rPr>
              <a:t>1</a:t>
            </a:r>
            <a:r>
              <a:rPr lang="en-US" sz="2800" dirty="0"/>
              <a:t> to </a:t>
            </a:r>
            <a:r>
              <a:rPr lang="en-US" sz="2800" dirty="0">
                <a:latin typeface="Times-Roman" charset="0"/>
              </a:rPr>
              <a:t>X</a:t>
            </a:r>
            <a:r>
              <a:rPr lang="en-US" sz="2800" dirty="0"/>
              <a:t> </a:t>
            </a:r>
          </a:p>
          <a:p>
            <a:pPr eaLnBrk="1" hangingPunct="1">
              <a:lnSpc>
                <a:spcPct val="85000"/>
              </a:lnSpc>
              <a:spcAft>
                <a:spcPts val="0"/>
              </a:spcAft>
            </a:pPr>
            <a:r>
              <a:rPr lang="en-US" sz="2800" dirty="0"/>
              <a:t>Bob computes</a:t>
            </a:r>
            <a:endParaRPr lang="en-US" sz="2800" dirty="0" smtClean="0"/>
          </a:p>
          <a:p>
            <a:pPr eaLnBrk="1" hangingPunct="1">
              <a:lnSpc>
                <a:spcPct val="90000"/>
              </a:lnSpc>
              <a:spcAft>
                <a:spcPts val="0"/>
              </a:spcAft>
              <a:buFont typeface="Wingdings" charset="2"/>
              <a:buNone/>
            </a:pPr>
            <a:r>
              <a:rPr lang="en-US" sz="2400" b="1" dirty="0" smtClean="0">
                <a:solidFill>
                  <a:schemeClr val="accent2"/>
                </a:solidFill>
                <a:latin typeface="Times-Roman" charset="0"/>
              </a:rPr>
              <a:t>	C</a:t>
            </a:r>
            <a:r>
              <a:rPr lang="en-US" sz="2400" b="1" baseline="-25000" dirty="0" smtClean="0">
                <a:solidFill>
                  <a:schemeClr val="accent2"/>
                </a:solidFill>
                <a:latin typeface="Times-Roman" charset="0"/>
              </a:rPr>
              <a:t>0</a:t>
            </a:r>
            <a:r>
              <a:rPr lang="en-US" sz="2400" baseline="-25000" dirty="0" smtClean="0">
                <a:latin typeface="Times-Roman" charset="0"/>
              </a:rPr>
              <a:t> </a:t>
            </a:r>
            <a:r>
              <a:rPr lang="en-US" sz="2400" dirty="0">
                <a:latin typeface="Times-Roman" charset="0"/>
              </a:rPr>
              <a:t>= E(IV</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0</a:t>
            </a:r>
            <a:r>
              <a:rPr lang="en-US" sz="2400" dirty="0" smtClean="0">
                <a:latin typeface="Times-Roman" charset="0"/>
              </a:rPr>
              <a:t>, K</a:t>
            </a:r>
            <a:r>
              <a:rPr lang="en-US" sz="2400" dirty="0">
                <a:latin typeface="Times-Roman" charset="0"/>
              </a:rPr>
              <a:t>), </a:t>
            </a:r>
            <a:r>
              <a:rPr lang="en-US" sz="2400" b="1" i="1" dirty="0">
                <a:solidFill>
                  <a:srgbClr val="FF0000"/>
                </a:solidFill>
                <a:latin typeface="Times-Roman" charset="0"/>
              </a:rPr>
              <a:t>C</a:t>
            </a:r>
            <a:r>
              <a:rPr lang="en-US" sz="2400" b="1" i="1" baseline="-25000" dirty="0">
                <a:solidFill>
                  <a:srgbClr val="FF0000"/>
                </a:solidFill>
                <a:latin typeface="Times-Roman" charset="0"/>
              </a:rPr>
              <a:t>1</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0</a:t>
            </a:r>
            <a:r>
              <a:rPr lang="en-US" sz="2400" dirty="0">
                <a:latin typeface="Times-Roman" charset="0"/>
                <a:sym typeface="Symbol" charset="2"/>
              </a:rPr>
              <a:t>X</a:t>
            </a:r>
            <a:r>
              <a:rPr lang="en-US" sz="2400" dirty="0" smtClean="0">
                <a:latin typeface="Times-Roman" charset="0"/>
              </a:rPr>
              <a:t>, K</a:t>
            </a:r>
            <a:r>
              <a:rPr lang="en-US" sz="2400" dirty="0">
                <a:latin typeface="Times-Roman" charset="0"/>
              </a:rPr>
              <a:t>),</a:t>
            </a:r>
            <a:endParaRPr lang="en-US" sz="2400" dirty="0" smtClean="0">
              <a:latin typeface="Times-Roman" charset="0"/>
            </a:endParaRPr>
          </a:p>
          <a:p>
            <a:pPr eaLnBrk="1" hangingPunct="1">
              <a:lnSpc>
                <a:spcPct val="90000"/>
              </a:lnSpc>
              <a:spcAft>
                <a:spcPts val="0"/>
              </a:spcAft>
              <a:buFont typeface="Wingdings" charset="2"/>
              <a:buNone/>
            </a:pPr>
            <a:r>
              <a:rPr lang="en-US" sz="2400" b="1" dirty="0" smtClean="0">
                <a:solidFill>
                  <a:srgbClr val="FF0000"/>
                </a:solidFill>
                <a:latin typeface="Times-Roman" charset="0"/>
              </a:rPr>
              <a:t>	</a:t>
            </a:r>
            <a:r>
              <a:rPr lang="en-US" sz="2400" b="1" i="1" dirty="0" smtClean="0">
                <a:solidFill>
                  <a:srgbClr val="FF0000"/>
                </a:solidFill>
                <a:latin typeface="Times-Roman" charset="0"/>
              </a:rPr>
              <a:t>C</a:t>
            </a:r>
            <a:r>
              <a:rPr lang="en-US" sz="2400" b="1" i="1" baseline="-25000" dirty="0" smtClean="0">
                <a:solidFill>
                  <a:srgbClr val="FF0000"/>
                </a:solidFill>
                <a:latin typeface="Times-Roman" charset="0"/>
              </a:rPr>
              <a:t>2</a:t>
            </a:r>
            <a:r>
              <a:rPr lang="en-US" sz="2400" baseline="-25000" dirty="0" smtClean="0">
                <a:latin typeface="Times-Roman" charset="0"/>
              </a:rPr>
              <a:t> </a:t>
            </a:r>
            <a:r>
              <a:rPr lang="en-US" sz="2400" dirty="0">
                <a:latin typeface="Times-Roman" charset="0"/>
              </a:rPr>
              <a:t>= E(</a:t>
            </a:r>
            <a:r>
              <a:rPr lang="en-US" sz="2400" b="1" i="1" dirty="0">
                <a:solidFill>
                  <a:srgbClr val="FF0000"/>
                </a:solidFill>
                <a:latin typeface="Times-Roman" charset="0"/>
              </a:rPr>
              <a:t>C</a:t>
            </a:r>
            <a:r>
              <a:rPr lang="en-US" sz="2400" b="1" i="1" baseline="-25000" dirty="0">
                <a:solidFill>
                  <a:srgbClr val="FF0000"/>
                </a:solidFill>
                <a:latin typeface="Times-Roman" charset="0"/>
              </a:rPr>
              <a:t>1</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2</a:t>
            </a:r>
            <a:r>
              <a:rPr lang="en-US" sz="2400" dirty="0" smtClean="0">
                <a:latin typeface="Times-Roman" charset="0"/>
              </a:rPr>
              <a:t>, K</a:t>
            </a:r>
            <a:r>
              <a:rPr lang="en-US" sz="2400" dirty="0">
                <a:latin typeface="Times-Roman" charset="0"/>
              </a:rPr>
              <a:t>), </a:t>
            </a:r>
            <a:r>
              <a:rPr lang="en-US" sz="2400" b="1" i="1" dirty="0">
                <a:solidFill>
                  <a:srgbClr val="FF0000"/>
                </a:solidFill>
                <a:latin typeface="Times-Roman" charset="0"/>
              </a:rPr>
              <a:t>C</a:t>
            </a:r>
            <a:r>
              <a:rPr lang="en-US" sz="2400" b="1" i="1" baseline="-25000" dirty="0">
                <a:solidFill>
                  <a:srgbClr val="FF0000"/>
                </a:solidFill>
                <a:latin typeface="Times-Roman" charset="0"/>
              </a:rPr>
              <a:t>3</a:t>
            </a:r>
            <a:r>
              <a:rPr lang="en-US" sz="2400" baseline="-25000" dirty="0">
                <a:latin typeface="Times-Roman" charset="0"/>
              </a:rPr>
              <a:t> </a:t>
            </a:r>
            <a:r>
              <a:rPr lang="en-US" sz="2400" dirty="0">
                <a:latin typeface="Times-Roman" charset="0"/>
              </a:rPr>
              <a:t>= E(</a:t>
            </a:r>
            <a:r>
              <a:rPr lang="en-US" sz="2400" b="1" i="1" dirty="0">
                <a:solidFill>
                  <a:srgbClr val="FF0000"/>
                </a:solidFill>
                <a:latin typeface="Times-Roman" charset="0"/>
              </a:rPr>
              <a:t>C</a:t>
            </a:r>
            <a:r>
              <a:rPr lang="en-US" sz="2400" b="1" i="1" baseline="-25000" dirty="0">
                <a:solidFill>
                  <a:srgbClr val="FF0000"/>
                </a:solidFill>
                <a:latin typeface="Times-Roman" charset="0"/>
              </a:rPr>
              <a:t>2</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3</a:t>
            </a:r>
            <a:r>
              <a:rPr lang="en-US" sz="2400" dirty="0" smtClean="0">
                <a:latin typeface="Times-Roman" charset="0"/>
              </a:rPr>
              <a:t>, K</a:t>
            </a:r>
            <a:r>
              <a:rPr lang="en-US" sz="2400" dirty="0">
                <a:latin typeface="Times-Roman" charset="0"/>
              </a:rPr>
              <a:t>) = </a:t>
            </a:r>
            <a:r>
              <a:rPr lang="en-US" sz="2400" b="1" i="1" dirty="0">
                <a:solidFill>
                  <a:srgbClr val="FF0000"/>
                </a:solidFill>
                <a:latin typeface="Times-Roman" charset="0"/>
              </a:rPr>
              <a:t>MAC</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b="1" dirty="0">
                <a:solidFill>
                  <a:schemeClr val="accent2"/>
                </a:solidFill>
                <a:latin typeface="Times-Roman" charset="0"/>
                <a:sym typeface="Symbol" charset="2"/>
              </a:rPr>
              <a:t>MAC</a:t>
            </a:r>
            <a:endParaRPr lang="en-US" dirty="0" smtClean="0">
              <a:latin typeface="Times-Roman" charset="0"/>
            </a:endParaRPr>
          </a:p>
          <a:p>
            <a:pPr eaLnBrk="1" hangingPunct="1">
              <a:lnSpc>
                <a:spcPct val="85000"/>
              </a:lnSpc>
              <a:spcAft>
                <a:spcPts val="0"/>
              </a:spcAft>
            </a:pPr>
            <a:r>
              <a:rPr lang="en-US" sz="2800" dirty="0" smtClean="0"/>
              <a:t>It works since error </a:t>
            </a:r>
            <a:r>
              <a:rPr lang="en-US" sz="2800" u="sng" dirty="0"/>
              <a:t>propagates</a:t>
            </a:r>
            <a:r>
              <a:rPr lang="en-US" sz="2800" dirty="0"/>
              <a:t> into </a:t>
            </a:r>
            <a:r>
              <a:rPr lang="en-US" sz="2800" b="1" dirty="0" smtClean="0">
                <a:latin typeface="Times-Roman" charset="0"/>
              </a:rPr>
              <a:t>MAC</a:t>
            </a:r>
            <a:endParaRPr lang="en-US" sz="2800" dirty="0" smtClean="0"/>
          </a:p>
          <a:p>
            <a:pPr eaLnBrk="1" hangingPunct="1">
              <a:lnSpc>
                <a:spcPct val="85000"/>
              </a:lnSpc>
              <a:spcAft>
                <a:spcPts val="0"/>
              </a:spcAft>
            </a:pPr>
            <a:r>
              <a:rPr lang="en-US" sz="2800" dirty="0" smtClean="0"/>
              <a:t>Cannot make </a:t>
            </a:r>
            <a:r>
              <a:rPr lang="en-US" sz="2800" b="1" i="1" dirty="0">
                <a:solidFill>
                  <a:srgbClr val="FF0000"/>
                </a:solidFill>
                <a:latin typeface="Times-Roman" charset="0"/>
              </a:rPr>
              <a:t>MAC</a:t>
            </a:r>
            <a:r>
              <a:rPr lang="en-US" sz="2800" dirty="0" smtClean="0"/>
              <a:t> </a:t>
            </a:r>
            <a:r>
              <a:rPr lang="en-US" sz="2800" dirty="0" smtClean="0">
                <a:latin typeface="Times-Roman" charset="0"/>
              </a:rPr>
              <a:t>== </a:t>
            </a:r>
            <a:r>
              <a:rPr lang="en-US" sz="2800" b="1" dirty="0">
                <a:solidFill>
                  <a:schemeClr val="accent2"/>
                </a:solidFill>
                <a:latin typeface="Times-Roman" charset="0"/>
              </a:rPr>
              <a:t>MAC</a:t>
            </a:r>
            <a:r>
              <a:rPr lang="en-US" sz="2800" dirty="0"/>
              <a:t> </a:t>
            </a:r>
            <a:r>
              <a:rPr lang="en-US" sz="2800" dirty="0" smtClean="0"/>
              <a:t>without key </a:t>
            </a:r>
            <a:r>
              <a:rPr lang="en-US" sz="2800" dirty="0" smtClean="0">
                <a:latin typeface="Times-Roman" charset="0"/>
              </a:rPr>
              <a:t>K</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Effect transition="in" filter="box(out)">
                                      <p:cBhvr>
                                        <p:cTn id="7" dur="500"/>
                                        <p:tgtEl>
                                          <p:spTgt spid="5017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763">
                                            <p:txEl>
                                              <p:pRg st="1" end="1"/>
                                            </p:txEl>
                                          </p:spTgt>
                                        </p:tgtEl>
                                        <p:attrNameLst>
                                          <p:attrName>style.visibility</p:attrName>
                                        </p:attrNameLst>
                                      </p:cBhvr>
                                      <p:to>
                                        <p:strVal val="visible"/>
                                      </p:to>
                                    </p:set>
                                    <p:animEffect transition="in" filter="box(out)">
                                      <p:cBhvr>
                                        <p:cTn id="12" dur="500"/>
                                        <p:tgtEl>
                                          <p:spTgt spid="5017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1763">
                                            <p:txEl>
                                              <p:pRg st="2" end="2"/>
                                            </p:txEl>
                                          </p:spTgt>
                                        </p:tgtEl>
                                        <p:attrNameLst>
                                          <p:attrName>style.visibility</p:attrName>
                                        </p:attrNameLst>
                                      </p:cBhvr>
                                      <p:to>
                                        <p:strVal val="visible"/>
                                      </p:to>
                                    </p:set>
                                    <p:animEffect transition="in" filter="box(out)">
                                      <p:cBhvr>
                                        <p:cTn id="17" dur="500"/>
                                        <p:tgtEl>
                                          <p:spTgt spid="5017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1763">
                                            <p:txEl>
                                              <p:pRg st="3" end="3"/>
                                            </p:txEl>
                                          </p:spTgt>
                                        </p:tgtEl>
                                        <p:attrNameLst>
                                          <p:attrName>style.visibility</p:attrName>
                                        </p:attrNameLst>
                                      </p:cBhvr>
                                      <p:to>
                                        <p:strVal val="visible"/>
                                      </p:to>
                                    </p:set>
                                    <p:animEffect transition="in" filter="box(out)">
                                      <p:cBhvr>
                                        <p:cTn id="22" dur="500"/>
                                        <p:tgtEl>
                                          <p:spTgt spid="5017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01763">
                                            <p:txEl>
                                              <p:pRg st="4" end="4"/>
                                            </p:txEl>
                                          </p:spTgt>
                                        </p:tgtEl>
                                        <p:attrNameLst>
                                          <p:attrName>style.visibility</p:attrName>
                                        </p:attrNameLst>
                                      </p:cBhvr>
                                      <p:to>
                                        <p:strVal val="visible"/>
                                      </p:to>
                                    </p:set>
                                    <p:animEffect transition="in" filter="box(out)">
                                      <p:cBhvr>
                                        <p:cTn id="27" dur="500"/>
                                        <p:tgtEl>
                                          <p:spTgt spid="5017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01763">
                                            <p:txEl>
                                              <p:pRg st="5" end="5"/>
                                            </p:txEl>
                                          </p:spTgt>
                                        </p:tgtEl>
                                        <p:attrNameLst>
                                          <p:attrName>style.visibility</p:attrName>
                                        </p:attrNameLst>
                                      </p:cBhvr>
                                      <p:to>
                                        <p:strVal val="visible"/>
                                      </p:to>
                                    </p:set>
                                    <p:animEffect transition="in" filter="box(out)">
                                      <p:cBhvr>
                                        <p:cTn id="32" dur="500"/>
                                        <p:tgtEl>
                                          <p:spTgt spid="5017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01763">
                                            <p:txEl>
                                              <p:pRg st="6" end="6"/>
                                            </p:txEl>
                                          </p:spTgt>
                                        </p:tgtEl>
                                        <p:attrNameLst>
                                          <p:attrName>style.visibility</p:attrName>
                                        </p:attrNameLst>
                                      </p:cBhvr>
                                      <p:to>
                                        <p:strVal val="visible"/>
                                      </p:to>
                                    </p:set>
                                    <p:animEffect transition="in" filter="box(out)">
                                      <p:cBhvr>
                                        <p:cTn id="37" dur="500"/>
                                        <p:tgtEl>
                                          <p:spTgt spid="5017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01763">
                                            <p:txEl>
                                              <p:pRg st="7" end="7"/>
                                            </p:txEl>
                                          </p:spTgt>
                                        </p:tgtEl>
                                        <p:attrNameLst>
                                          <p:attrName>style.visibility</p:attrName>
                                        </p:attrNameLst>
                                      </p:cBhvr>
                                      <p:to>
                                        <p:strVal val="visible"/>
                                      </p:to>
                                    </p:set>
                                    <p:animEffect transition="in" filter="box(out)">
                                      <p:cBhvr>
                                        <p:cTn id="42" dur="500"/>
                                        <p:tgtEl>
                                          <p:spTgt spid="5017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01763">
                                            <p:txEl>
                                              <p:pRg st="8" end="8"/>
                                            </p:txEl>
                                          </p:spTgt>
                                        </p:tgtEl>
                                        <p:attrNameLst>
                                          <p:attrName>style.visibility</p:attrName>
                                        </p:attrNameLst>
                                      </p:cBhvr>
                                      <p:to>
                                        <p:strVal val="visible"/>
                                      </p:to>
                                    </p:set>
                                    <p:animEffect transition="in" filter="box(out)">
                                      <p:cBhvr>
                                        <p:cTn id="47" dur="500"/>
                                        <p:tgtEl>
                                          <p:spTgt spid="5017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01763">
                                            <p:txEl>
                                              <p:pRg st="9" end="9"/>
                                            </p:txEl>
                                          </p:spTgt>
                                        </p:tgtEl>
                                        <p:attrNameLst>
                                          <p:attrName>style.visibility</p:attrName>
                                        </p:attrNameLst>
                                      </p:cBhvr>
                                      <p:to>
                                        <p:strVal val="visible"/>
                                      </p:to>
                                    </p:set>
                                    <p:animEffect transition="in" filter="box(out)">
                                      <p:cBhvr>
                                        <p:cTn id="52" dur="500"/>
                                        <p:tgtEl>
                                          <p:spTgt spid="5017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501763">
                                            <p:txEl>
                                              <p:pRg st="10" end="10"/>
                                            </p:txEl>
                                          </p:spTgt>
                                        </p:tgtEl>
                                        <p:attrNameLst>
                                          <p:attrName>style.visibility</p:attrName>
                                        </p:attrNameLst>
                                      </p:cBhvr>
                                      <p:to>
                                        <p:strVal val="visible"/>
                                      </p:to>
                                    </p:set>
                                    <p:animEffect transition="in" filter="box(out)">
                                      <p:cBhvr>
                                        <p:cTn id="57" dur="500"/>
                                        <p:tgtEl>
                                          <p:spTgt spid="5017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p:cNvSpPr>
            <a:spLocks noGrp="1"/>
          </p:cNvSpPr>
          <p:nvPr>
            <p:ph type="ftr" sz="quarter" idx="10"/>
          </p:nvPr>
        </p:nvSpPr>
        <p:spPr>
          <a:noFill/>
        </p:spPr>
        <p:txBody>
          <a:bodyPr/>
          <a:lstStyle/>
          <a:p>
            <a:r>
              <a:rPr lang="en-US" smtClean="0"/>
              <a:t> Part 1 </a:t>
            </a:r>
            <a:r>
              <a:rPr lang="en-US" smtClean="0">
                <a:sym typeface="Symbol" charset="2"/>
              </a:rPr>
              <a:t></a:t>
            </a:r>
            <a:r>
              <a:rPr lang="en-US" smtClean="0"/>
              <a:t> Cryptography                                                                                                     </a:t>
            </a:r>
            <a:fld id="{9E34E1BA-7111-9A42-841D-3B88E95FF0DF}" type="slidenum">
              <a:rPr lang="en-US" smtClean="0">
                <a:latin typeface="Times New Roman" charset="0"/>
              </a:rPr>
              <a:pPr/>
              <a:t>99</a:t>
            </a:fld>
            <a:endParaRPr lang="en-US" smtClean="0">
              <a:latin typeface="Times New Roman" charset="0"/>
            </a:endParaRPr>
          </a:p>
        </p:txBody>
      </p:sp>
      <p:sp>
        <p:nvSpPr>
          <p:cNvPr id="116739" name="Rectangle 2"/>
          <p:cNvSpPr>
            <a:spLocks noGrp="1" noChangeArrowheads="1"/>
          </p:cNvSpPr>
          <p:nvPr>
            <p:ph type="title"/>
          </p:nvPr>
        </p:nvSpPr>
        <p:spPr>
          <a:xfrm>
            <a:off x="685800" y="457200"/>
            <a:ext cx="7772400" cy="1143000"/>
          </a:xfrm>
        </p:spPr>
        <p:txBody>
          <a:bodyPr/>
          <a:lstStyle/>
          <a:p>
            <a:pPr eaLnBrk="1" hangingPunct="1"/>
            <a:r>
              <a:rPr lang="en-US"/>
              <a:t>Confidentiality and Integrity</a:t>
            </a:r>
          </a:p>
        </p:txBody>
      </p:sp>
      <p:sp>
        <p:nvSpPr>
          <p:cNvPr id="116740" name="Rectangle 3"/>
          <p:cNvSpPr>
            <a:spLocks noGrp="1" noChangeArrowheads="1"/>
          </p:cNvSpPr>
          <p:nvPr>
            <p:ph type="body" idx="1"/>
          </p:nvPr>
        </p:nvSpPr>
        <p:spPr>
          <a:xfrm>
            <a:off x="685800" y="1752600"/>
            <a:ext cx="8001000" cy="4343400"/>
          </a:xfrm>
        </p:spPr>
        <p:txBody>
          <a:bodyPr/>
          <a:lstStyle/>
          <a:p>
            <a:pPr eaLnBrk="1" hangingPunct="1">
              <a:lnSpc>
                <a:spcPct val="90000"/>
              </a:lnSpc>
            </a:pPr>
            <a:r>
              <a:rPr lang="en-US" sz="2800" dirty="0"/>
              <a:t>Encrypt with one key</a:t>
            </a:r>
            <a:r>
              <a:rPr lang="en-US" sz="2800" dirty="0" smtClean="0"/>
              <a:t>, </a:t>
            </a:r>
            <a:r>
              <a:rPr lang="en-US" sz="2800" dirty="0">
                <a:latin typeface="Times-Roman" charset="0"/>
              </a:rPr>
              <a:t>MAC</a:t>
            </a:r>
            <a:r>
              <a:rPr lang="en-US" sz="2800" dirty="0"/>
              <a:t> with </a:t>
            </a:r>
            <a:r>
              <a:rPr lang="en-US" sz="2800" dirty="0" smtClean="0"/>
              <a:t>another key </a:t>
            </a:r>
            <a:endParaRPr lang="en-US" sz="2800" dirty="0"/>
          </a:p>
          <a:p>
            <a:pPr eaLnBrk="1" hangingPunct="1">
              <a:lnSpc>
                <a:spcPct val="90000"/>
              </a:lnSpc>
            </a:pPr>
            <a:r>
              <a:rPr lang="en-US" sz="2800" dirty="0"/>
              <a:t>Why not use the same key?</a:t>
            </a:r>
          </a:p>
          <a:p>
            <a:pPr lvl="1" eaLnBrk="1" hangingPunct="1">
              <a:lnSpc>
                <a:spcPct val="90000"/>
              </a:lnSpc>
            </a:pPr>
            <a:r>
              <a:rPr lang="en-US" sz="2400" dirty="0"/>
              <a:t>Send last encrypted block (</a:t>
            </a:r>
            <a:r>
              <a:rPr lang="en-US" sz="2400" dirty="0">
                <a:latin typeface="Times-Roman" charset="0"/>
              </a:rPr>
              <a:t>MAC</a:t>
            </a:r>
            <a:r>
              <a:rPr lang="en-US" sz="2400" dirty="0"/>
              <a:t>) twice? </a:t>
            </a:r>
          </a:p>
          <a:p>
            <a:pPr lvl="1" eaLnBrk="1" hangingPunct="1">
              <a:lnSpc>
                <a:spcPct val="90000"/>
              </a:lnSpc>
            </a:pPr>
            <a:r>
              <a:rPr lang="en-US" sz="2400" dirty="0"/>
              <a:t>This cannot add any security!</a:t>
            </a:r>
          </a:p>
          <a:p>
            <a:pPr eaLnBrk="1" hangingPunct="1">
              <a:lnSpc>
                <a:spcPct val="90000"/>
              </a:lnSpc>
            </a:pPr>
            <a:r>
              <a:rPr lang="en-US" sz="2800" dirty="0"/>
              <a:t>Using different keys to encrypt and compute </a:t>
            </a:r>
            <a:r>
              <a:rPr lang="en-US" sz="2800" dirty="0">
                <a:latin typeface="Times-Roman" charset="0"/>
              </a:rPr>
              <a:t>MAC</a:t>
            </a:r>
            <a:r>
              <a:rPr lang="en-US" sz="2800" dirty="0"/>
              <a:t> works, even if keys are related</a:t>
            </a:r>
          </a:p>
          <a:p>
            <a:pPr lvl="1" eaLnBrk="1" hangingPunct="1">
              <a:lnSpc>
                <a:spcPct val="90000"/>
              </a:lnSpc>
            </a:pPr>
            <a:r>
              <a:rPr lang="en-US" sz="2400" dirty="0"/>
              <a:t>But, twice as much work as encryption alone</a:t>
            </a:r>
          </a:p>
          <a:p>
            <a:pPr lvl="1" eaLnBrk="1" hangingPunct="1">
              <a:lnSpc>
                <a:spcPct val="90000"/>
              </a:lnSpc>
            </a:pPr>
            <a:r>
              <a:rPr lang="en-US" sz="2400" dirty="0"/>
              <a:t>Can do a little better </a:t>
            </a:r>
            <a:r>
              <a:rPr lang="en-US" sz="2400" dirty="0" err="1">
                <a:sym typeface="Symbol" charset="2"/>
              </a:rPr>
              <a:t></a:t>
            </a:r>
            <a:r>
              <a:rPr lang="en-US" sz="2400" dirty="0">
                <a:sym typeface="Symbol" charset="2"/>
              </a:rPr>
              <a:t> </a:t>
            </a:r>
            <a:r>
              <a:rPr lang="en-US" sz="2400" dirty="0"/>
              <a:t>about</a:t>
            </a:r>
            <a:r>
              <a:rPr lang="en-US" sz="2400" dirty="0" smtClean="0"/>
              <a:t> 1.5 “encryptions</a:t>
            </a:r>
            <a:r>
              <a:rPr lang="en-US" sz="2400" dirty="0"/>
              <a:t>”</a:t>
            </a:r>
          </a:p>
          <a:p>
            <a:pPr eaLnBrk="1" hangingPunct="1">
              <a:lnSpc>
                <a:spcPct val="90000"/>
              </a:lnSpc>
            </a:pPr>
            <a:r>
              <a:rPr lang="en-US" sz="2800" dirty="0"/>
              <a:t>Confidentiality </a:t>
            </a:r>
            <a:r>
              <a:rPr lang="en-US" sz="2800" i="1" dirty="0"/>
              <a:t>and</a:t>
            </a:r>
            <a:r>
              <a:rPr lang="en-US" sz="2800" dirty="0"/>
              <a:t> integrity </a:t>
            </a:r>
            <a:r>
              <a:rPr lang="en-US" sz="2800" dirty="0" smtClean="0"/>
              <a:t>with same work as one encryption </a:t>
            </a:r>
            <a:r>
              <a:rPr lang="en-US" sz="2800" dirty="0"/>
              <a:t>is a research topic</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10569</TotalTime>
  <Words>12590</Words>
  <Application>Microsoft Macintosh PowerPoint</Application>
  <PresentationFormat>On-screen Show (4:3)</PresentationFormat>
  <Paragraphs>2478</Paragraphs>
  <Slides>217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217</vt:i4>
      </vt:variant>
    </vt:vector>
  </HeadingPairs>
  <TitlesOfParts>
    <vt:vector size="219" baseType="lpstr">
      <vt:lpstr>Default Design</vt:lpstr>
      <vt:lpstr>Chart</vt:lpstr>
      <vt:lpstr>Part I: Crypto</vt:lpstr>
      <vt:lpstr>Chapter 2: Crypto Basics</vt:lpstr>
      <vt:lpstr>Crypto</vt:lpstr>
      <vt:lpstr>How to Speak Crypto</vt:lpstr>
      <vt:lpstr>Crypto</vt:lpstr>
      <vt:lpstr>Crypto as Black Box</vt:lpstr>
      <vt:lpstr>Simple Substitution</vt:lpstr>
      <vt:lpstr>Caesar’s Cipher Decryption</vt:lpstr>
      <vt:lpstr>Caesar’s Cipher</vt:lpstr>
      <vt:lpstr>Cryptanalysis I: Try Them All</vt:lpstr>
      <vt:lpstr>Simple Substitution: General Case</vt:lpstr>
      <vt:lpstr>Cryptanalysis II: Be Clever</vt:lpstr>
      <vt:lpstr>Cryptanalysis II</vt:lpstr>
      <vt:lpstr>Cryptanalysis II</vt:lpstr>
      <vt:lpstr>Cryptanalysis: Terminology</vt:lpstr>
      <vt:lpstr>Vigenere Cipher</vt:lpstr>
      <vt:lpstr>Vigenere Example</vt:lpstr>
      <vt:lpstr>Double Transposition</vt:lpstr>
      <vt:lpstr>One-Time Pad: Encryption</vt:lpstr>
      <vt:lpstr>One-Time Pad: Decryption</vt:lpstr>
      <vt:lpstr>One-Time Pad</vt:lpstr>
      <vt:lpstr>One-Time Pad</vt:lpstr>
      <vt:lpstr>One-Time Pad Summary</vt:lpstr>
      <vt:lpstr>Real-World One-Time Pad</vt:lpstr>
      <vt:lpstr>VENONA Decrypt (1944)</vt:lpstr>
      <vt:lpstr>Codebook Cipher</vt:lpstr>
      <vt:lpstr>Codebook Cipher: Additive</vt:lpstr>
      <vt:lpstr>Zimmerman Telegram</vt:lpstr>
      <vt:lpstr>Zimmerman Telegram Decrypted</vt:lpstr>
      <vt:lpstr>Random Historical Items</vt:lpstr>
      <vt:lpstr>Election of 1876</vt:lpstr>
      <vt:lpstr>Election of 1876</vt:lpstr>
      <vt:lpstr>Election of 1876</vt:lpstr>
      <vt:lpstr>Election of 1876</vt:lpstr>
      <vt:lpstr>Early 20th Century</vt:lpstr>
      <vt:lpstr>Post-WWII History</vt:lpstr>
      <vt:lpstr>Claude Shannon</vt:lpstr>
      <vt:lpstr>Taxonomy of Cryptography</vt:lpstr>
      <vt:lpstr>Taxonomy of Cryptanalysis</vt:lpstr>
      <vt:lpstr>Chapter 3: Symmetric Key Crypto</vt:lpstr>
      <vt:lpstr>Symmetric Key Crypto</vt:lpstr>
      <vt:lpstr>Stream Ciphers</vt:lpstr>
      <vt:lpstr>Stream Ciphers</vt:lpstr>
      <vt:lpstr>A5/1: Shift Registers</vt:lpstr>
      <vt:lpstr>A5/1: Keystream</vt:lpstr>
      <vt:lpstr>A5/1</vt:lpstr>
      <vt:lpstr>A5/1</vt:lpstr>
      <vt:lpstr>Shift Register Crypto</vt:lpstr>
      <vt:lpstr>RC4</vt:lpstr>
      <vt:lpstr>RC4 Initialization</vt:lpstr>
      <vt:lpstr>RC4 Keystream</vt:lpstr>
      <vt:lpstr>Stream Ciphers</vt:lpstr>
      <vt:lpstr>Block Ciphers</vt:lpstr>
      <vt:lpstr>(Iterated) Block Cipher</vt:lpstr>
      <vt:lpstr>Feistel Cipher: Encryption</vt:lpstr>
      <vt:lpstr>Feistel Cipher: Decryption</vt:lpstr>
      <vt:lpstr>Data Encryption Standard</vt:lpstr>
      <vt:lpstr>DES Numerology</vt:lpstr>
      <vt:lpstr>PowerPoint Presentation</vt:lpstr>
      <vt:lpstr>DES Expansion “Permutation”</vt:lpstr>
      <vt:lpstr>DES S-box</vt:lpstr>
      <vt:lpstr>DES P-box</vt:lpstr>
      <vt:lpstr>DES Subkey</vt:lpstr>
      <vt:lpstr>DES Subkey</vt:lpstr>
      <vt:lpstr>DES Subkey</vt:lpstr>
      <vt:lpstr>DES Last Word (Almost)</vt:lpstr>
      <vt:lpstr>Security of DES</vt:lpstr>
      <vt:lpstr>Block Cipher Notation</vt:lpstr>
      <vt:lpstr>Triple DES</vt:lpstr>
      <vt:lpstr>3DES</vt:lpstr>
      <vt:lpstr>Advanced Encryption Standard</vt:lpstr>
      <vt:lpstr>AES: Executive Summary</vt:lpstr>
      <vt:lpstr>AES ByteSub</vt:lpstr>
      <vt:lpstr>AES “S-box”</vt:lpstr>
      <vt:lpstr>AES ShiftRow</vt:lpstr>
      <vt:lpstr>AES MixColumn</vt:lpstr>
      <vt:lpstr>AES AddRoundKey</vt:lpstr>
      <vt:lpstr>AES Decryption</vt:lpstr>
      <vt:lpstr>Time for TEA…</vt:lpstr>
      <vt:lpstr>TEA Encryption</vt:lpstr>
      <vt:lpstr>TEA Decryption</vt:lpstr>
      <vt:lpstr>TEA Comments</vt:lpstr>
      <vt:lpstr>Block Cipher Modes</vt:lpstr>
      <vt:lpstr>Multiple Blocks</vt:lpstr>
      <vt:lpstr>Modes of Operation</vt:lpstr>
      <vt:lpstr>ECB Mode</vt:lpstr>
      <vt:lpstr>ECB Cut and Paste</vt:lpstr>
      <vt:lpstr>ECB Weakness</vt:lpstr>
      <vt:lpstr>Alice Hates ECB Mode</vt:lpstr>
      <vt:lpstr>CBC Mode</vt:lpstr>
      <vt:lpstr>CBC Mode</vt:lpstr>
      <vt:lpstr>Alice Likes CBC Mode</vt:lpstr>
      <vt:lpstr>Counter Mode (CTR)</vt:lpstr>
      <vt:lpstr>Integrity</vt:lpstr>
      <vt:lpstr>Data Integrity</vt:lpstr>
      <vt:lpstr>MAC</vt:lpstr>
      <vt:lpstr>MAC Computation</vt:lpstr>
      <vt:lpstr>Does a MAC work?</vt:lpstr>
      <vt:lpstr>Confidentiality and Integrity</vt:lpstr>
      <vt:lpstr>Uses for Symmetric Crypto</vt:lpstr>
      <vt:lpstr>Chapter 4: Public Key Cryptography</vt:lpstr>
      <vt:lpstr>Public Key Cryptography</vt:lpstr>
      <vt:lpstr>Public Key Cryptography</vt:lpstr>
      <vt:lpstr>Knapsack</vt:lpstr>
      <vt:lpstr>Knapsack Problem</vt:lpstr>
      <vt:lpstr>Knapsack Problem</vt:lpstr>
      <vt:lpstr>Knapsack Cryptosystem</vt:lpstr>
      <vt:lpstr>Example</vt:lpstr>
      <vt:lpstr>Knapsack Example</vt:lpstr>
      <vt:lpstr>Knapsack Weakness</vt:lpstr>
      <vt:lpstr>RSA</vt:lpstr>
      <vt:lpstr>RSA</vt:lpstr>
      <vt:lpstr>RSA</vt:lpstr>
      <vt:lpstr>Does RSA Really Work?</vt:lpstr>
      <vt:lpstr>RSA Keypair</vt:lpstr>
      <vt:lpstr>Textbook RSA Example</vt:lpstr>
      <vt:lpstr>More Efficient RSA (1)</vt:lpstr>
      <vt:lpstr>More Efficient RSA (2)</vt:lpstr>
      <vt:lpstr>Diffie-Hellman</vt:lpstr>
      <vt:lpstr>Diffie-Hellman Key Exchange</vt:lpstr>
      <vt:lpstr>Diffie-Hellman</vt:lpstr>
      <vt:lpstr>Diffie-Hellman</vt:lpstr>
      <vt:lpstr>Diffie-Hellman</vt:lpstr>
      <vt:lpstr>Diffie-Hellman</vt:lpstr>
      <vt:lpstr>Diffie-Hellman</vt:lpstr>
      <vt:lpstr>Elliptic Curve Cryptography</vt:lpstr>
      <vt:lpstr>Elliptic Curve Crypto (ECC)</vt:lpstr>
      <vt:lpstr>What is an Elliptic Curve?</vt:lpstr>
      <vt:lpstr>Elliptic Curve Picture</vt:lpstr>
      <vt:lpstr>Points on Elliptic Curve</vt:lpstr>
      <vt:lpstr>Elliptic Curve Math</vt:lpstr>
      <vt:lpstr>Elliptic Curve Addition</vt:lpstr>
      <vt:lpstr>ECC Diffie-Hellman</vt:lpstr>
      <vt:lpstr>ECC Diffie-Hellman </vt:lpstr>
      <vt:lpstr>Larger ECC Example</vt:lpstr>
      <vt:lpstr>ECC Example</vt:lpstr>
      <vt:lpstr>Really Big Numbers!</vt:lpstr>
      <vt:lpstr>Uses for Public Key Crypto</vt:lpstr>
      <vt:lpstr>Uses for Public Key Crypto</vt:lpstr>
      <vt:lpstr>Non-non-repudiation</vt:lpstr>
      <vt:lpstr>Non-repudiation</vt:lpstr>
      <vt:lpstr>Public Key Notation</vt:lpstr>
      <vt:lpstr>Sign and Encrypt  vs  Encrypt and Sign</vt:lpstr>
      <vt:lpstr>Confidentiality and  Non-repudiation?</vt:lpstr>
      <vt:lpstr>Sign and Encrypt</vt:lpstr>
      <vt:lpstr>Encrypt and Sign</vt:lpstr>
      <vt:lpstr>Public Key Infrastructure</vt:lpstr>
      <vt:lpstr>Public Key Certificate</vt:lpstr>
      <vt:lpstr>Certificate Authority</vt:lpstr>
      <vt:lpstr>PKI</vt:lpstr>
      <vt:lpstr>PKI Trust Models</vt:lpstr>
      <vt:lpstr>PKI Trust Models</vt:lpstr>
      <vt:lpstr>PKI Trust Models</vt:lpstr>
      <vt:lpstr>Confidentiality  in the Real World</vt:lpstr>
      <vt:lpstr>Symmetric Key vs Public Key</vt:lpstr>
      <vt:lpstr>Notation Reminder</vt:lpstr>
      <vt:lpstr>Real World Confidentiality</vt:lpstr>
      <vt:lpstr>Chapter 5: Hash Functions++</vt:lpstr>
      <vt:lpstr>Chapter 5: Hash Functions++</vt:lpstr>
      <vt:lpstr>Hash Function Motivation</vt:lpstr>
      <vt:lpstr>Hash Function Motivation</vt:lpstr>
      <vt:lpstr>Crypto Hash Function</vt:lpstr>
      <vt:lpstr>Pre-Birthday Problem</vt:lpstr>
      <vt:lpstr>Birthday Problem</vt:lpstr>
      <vt:lpstr>Of Hashes and Birthdays</vt:lpstr>
      <vt:lpstr>Non-crypto Hash (1)</vt:lpstr>
      <vt:lpstr>Non-crypto Hash (2)</vt:lpstr>
      <vt:lpstr>Non-crypto Hash (3)</vt:lpstr>
      <vt:lpstr>Popular Crypto Hashes</vt:lpstr>
      <vt:lpstr>Crypto Hash Design</vt:lpstr>
      <vt:lpstr>SHA3</vt:lpstr>
      <vt:lpstr>HMAC</vt:lpstr>
      <vt:lpstr>HMAC</vt:lpstr>
      <vt:lpstr>Correct Way to HMAC</vt:lpstr>
      <vt:lpstr>Hash Uses</vt:lpstr>
      <vt:lpstr>Online Bids</vt:lpstr>
      <vt:lpstr>Blockchain  (separate ppt slides)</vt:lpstr>
      <vt:lpstr>Secret Sharing</vt:lpstr>
      <vt:lpstr>Shamir’s Secret Sharing</vt:lpstr>
      <vt:lpstr>Shamir’s Secret Sharing</vt:lpstr>
      <vt:lpstr>Shamir’s Secret Sharing</vt:lpstr>
      <vt:lpstr>Secret Sharing Use?</vt:lpstr>
      <vt:lpstr>Secret Sharing Example</vt:lpstr>
      <vt:lpstr>Visual Cryptography</vt:lpstr>
      <vt:lpstr>Visual Cryptography</vt:lpstr>
      <vt:lpstr>Sharing Black &amp; White Image</vt:lpstr>
      <vt:lpstr>Visual Crypto Example</vt:lpstr>
      <vt:lpstr>Visual Crypto</vt:lpstr>
      <vt:lpstr>Visual Crypto</vt:lpstr>
      <vt:lpstr>Random Numbers in Cryptography</vt:lpstr>
      <vt:lpstr>Random Numbers</vt:lpstr>
      <vt:lpstr>Random Numbers</vt:lpstr>
      <vt:lpstr>Non-random Random Numbers</vt:lpstr>
      <vt:lpstr>Card Shuffle</vt:lpstr>
      <vt:lpstr>Card Shuffle</vt:lpstr>
      <vt:lpstr>Poker Example</vt:lpstr>
      <vt:lpstr>What is Random?</vt:lpstr>
      <vt:lpstr>Randomness</vt:lpstr>
      <vt:lpstr>Information Hiding</vt:lpstr>
      <vt:lpstr>Information Hiding</vt:lpstr>
      <vt:lpstr>Watermark</vt:lpstr>
      <vt:lpstr>Watermark Examples</vt:lpstr>
      <vt:lpstr>Watermark Example (1)</vt:lpstr>
      <vt:lpstr>Watermark Example (2)</vt:lpstr>
      <vt:lpstr>Steganography</vt:lpstr>
      <vt:lpstr>Images and Steganography</vt:lpstr>
      <vt:lpstr>Images and Stego</vt:lpstr>
      <vt:lpstr>Stego Example 1</vt:lpstr>
      <vt:lpstr>Non-Stego Example</vt:lpstr>
      <vt:lpstr>Stego Example 2</vt:lpstr>
      <vt:lpstr>Steganography</vt:lpstr>
      <vt:lpstr>Information Hiding:  The Bottom Line</vt:lpstr>
      <vt:lpstr>Crypto Summary</vt:lpstr>
      <vt:lpstr>Crypto Summary</vt:lpstr>
      <vt:lpstr>Crypto Summary</vt:lpstr>
      <vt:lpstr>Crypto Summary</vt:lpstr>
      <vt:lpstr>Coming Attractions…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dc:title>
  <dc:subject/>
  <dc:creator>Mark Stamp</dc:creator>
  <cp:keywords/>
  <dc:description/>
  <cp:lastModifiedBy>Mark Stamp</cp:lastModifiedBy>
  <cp:revision>1226</cp:revision>
  <cp:lastPrinted>2004-12-25T16:50:47Z</cp:lastPrinted>
  <dcterms:created xsi:type="dcterms:W3CDTF">2015-09-22T02:43:33Z</dcterms:created>
  <dcterms:modified xsi:type="dcterms:W3CDTF">2022-01-27T11:17:37Z</dcterms:modified>
  <cp:category/>
</cp:coreProperties>
</file>