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59"/>
  </p:notesMasterIdLst>
  <p:handoutMasterIdLst>
    <p:handoutMasterId r:id="rId60"/>
  </p:handoutMasterIdLst>
  <p:sldIdLst>
    <p:sldId id="256" r:id="rId2"/>
    <p:sldId id="765" r:id="rId3"/>
    <p:sldId id="766" r:id="rId4"/>
    <p:sldId id="772" r:id="rId5"/>
    <p:sldId id="767" r:id="rId6"/>
    <p:sldId id="768" r:id="rId7"/>
    <p:sldId id="835" r:id="rId8"/>
    <p:sldId id="836" r:id="rId9"/>
    <p:sldId id="837" r:id="rId10"/>
    <p:sldId id="583" r:id="rId11"/>
    <p:sldId id="777" r:id="rId12"/>
    <p:sldId id="778" r:id="rId13"/>
    <p:sldId id="784" r:id="rId14"/>
    <p:sldId id="785" r:id="rId15"/>
    <p:sldId id="779" r:id="rId16"/>
    <p:sldId id="828" r:id="rId17"/>
    <p:sldId id="627" r:id="rId18"/>
    <p:sldId id="786" r:id="rId19"/>
    <p:sldId id="780" r:id="rId20"/>
    <p:sldId id="787" r:id="rId21"/>
    <p:sldId id="788" r:id="rId22"/>
    <p:sldId id="781" r:id="rId23"/>
    <p:sldId id="789" r:id="rId24"/>
    <p:sldId id="782" r:id="rId25"/>
    <p:sldId id="790" r:id="rId26"/>
    <p:sldId id="791" r:id="rId27"/>
    <p:sldId id="792" r:id="rId28"/>
    <p:sldId id="793" r:id="rId29"/>
    <p:sldId id="794" r:id="rId30"/>
    <p:sldId id="827" r:id="rId31"/>
    <p:sldId id="783" r:id="rId32"/>
    <p:sldId id="795" r:id="rId33"/>
    <p:sldId id="797" r:id="rId34"/>
    <p:sldId id="261" r:id="rId35"/>
    <p:sldId id="799" r:id="rId36"/>
    <p:sldId id="798" r:id="rId37"/>
    <p:sldId id="829" r:id="rId38"/>
    <p:sldId id="801" r:id="rId39"/>
    <p:sldId id="802" r:id="rId40"/>
    <p:sldId id="803" r:id="rId41"/>
    <p:sldId id="804" r:id="rId42"/>
    <p:sldId id="805" r:id="rId43"/>
    <p:sldId id="806" r:id="rId44"/>
    <p:sldId id="818" r:id="rId45"/>
    <p:sldId id="830" r:id="rId46"/>
    <p:sldId id="831" r:id="rId47"/>
    <p:sldId id="832" r:id="rId48"/>
    <p:sldId id="833" r:id="rId49"/>
    <p:sldId id="834" r:id="rId50"/>
    <p:sldId id="812" r:id="rId51"/>
    <p:sldId id="823" r:id="rId52"/>
    <p:sldId id="814" r:id="rId53"/>
    <p:sldId id="815" r:id="rId54"/>
    <p:sldId id="824" r:id="rId55"/>
    <p:sldId id="817" r:id="rId56"/>
    <p:sldId id="825" r:id="rId57"/>
    <p:sldId id="826" r:id="rId5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66CCFF"/>
    <a:srgbClr val="A12A03"/>
    <a:srgbClr val="B23C00"/>
    <a:srgbClr val="009051"/>
    <a:srgbClr val="008F00"/>
    <a:srgbClr val="0033CC"/>
    <a:srgbClr val="E41A48"/>
    <a:srgbClr val="E1F5FF"/>
    <a:srgbClr val="C6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125" autoAdjust="0"/>
    <p:restoredTop sz="96327" autoAdjust="0"/>
  </p:normalViewPr>
  <p:slideViewPr>
    <p:cSldViewPr>
      <p:cViewPr varScale="1">
        <p:scale>
          <a:sx n="129" d="100"/>
          <a:sy n="129" d="100"/>
        </p:scale>
        <p:origin x="216" y="880"/>
      </p:cViewPr>
      <p:guideLst>
        <p:guide orient="horz" pos="2160"/>
        <p:guide pos="28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72681-C581-F644-AAF5-C092E01AA013}" type="datetimeFigureOut">
              <a:rPr lang="en-US" smtClean="0"/>
              <a:t>7/5/21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581D9-7090-374C-A542-C325CF1D3FFC}" type="slidenum">
              <a:rPr lang="en-US" smtClean="0"/>
              <a:t>‹#›</a:t>
            </a:fld>
            <a:endParaRPr lang="en-US"/>
          </a:p>
        </p:txBody>
      </p:sp>
    </p:spTree>
    <p:extLst>
      <p:ext uri="{BB962C8B-B14F-4D97-AF65-F5344CB8AC3E}">
        <p14:creationId xmlns:p14="http://schemas.microsoft.com/office/powerpoint/2010/main" val="2257200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164504C-A0F5-524D-82C6-1B8158989AE1}" type="slidenum">
              <a:rPr lang="en-US"/>
              <a:pPr/>
              <a:t>‹#›</a:t>
            </a:fld>
            <a:endParaRPr lang="en-US"/>
          </a:p>
        </p:txBody>
      </p:sp>
    </p:spTree>
    <p:extLst>
      <p:ext uri="{BB962C8B-B14F-4D97-AF65-F5344CB8AC3E}">
        <p14:creationId xmlns:p14="http://schemas.microsoft.com/office/powerpoint/2010/main" val="21817687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64504C-A0F5-524D-82C6-1B8158989AE1}" type="slidenum">
              <a:rPr lang="en-US" smtClean="0"/>
              <a:pPr/>
              <a:t>2</a:t>
            </a:fld>
            <a:endParaRPr lang="en-US"/>
          </a:p>
        </p:txBody>
      </p:sp>
    </p:spTree>
    <p:extLst>
      <p:ext uri="{BB962C8B-B14F-4D97-AF65-F5344CB8AC3E}">
        <p14:creationId xmlns:p14="http://schemas.microsoft.com/office/powerpoint/2010/main" val="68865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E4F0376-0E54-9843-B673-E00D6670E830}" type="slidenum">
              <a:rPr lang="en-US"/>
              <a:pPr/>
              <a:t>‹#›</a:t>
            </a:fld>
            <a:endParaRPr lang="en-US"/>
          </a:p>
        </p:txBody>
      </p:sp>
    </p:spTree>
    <p:extLst>
      <p:ext uri="{BB962C8B-B14F-4D97-AF65-F5344CB8AC3E}">
        <p14:creationId xmlns:p14="http://schemas.microsoft.com/office/powerpoint/2010/main" val="227775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DC82CD-30B2-1348-96D0-860A277DEA53}"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
        <p:nvSpPr>
          <p:cNvPr id="2" name="TextBox 1"/>
          <p:cNvSpPr txBox="1"/>
          <p:nvPr userDrawn="1"/>
        </p:nvSpPr>
        <p:spPr>
          <a:xfrm>
            <a:off x="1095012" y="6263609"/>
            <a:ext cx="1648208" cy="400110"/>
          </a:xfrm>
          <a:prstGeom prst="rect">
            <a:avLst/>
          </a:prstGeom>
          <a:noFill/>
        </p:spPr>
        <p:txBody>
          <a:bodyPr wrap="none" rtlCol="0">
            <a:spAutoFit/>
          </a:bodyPr>
          <a:lstStyle/>
          <a:p>
            <a:r>
              <a:rPr lang="en-US" sz="1000" dirty="0"/>
              <a:t>Technical Summer Series</a:t>
            </a:r>
            <a:endParaRPr lang="en-US" sz="1000" baseline="0" dirty="0"/>
          </a:p>
          <a:p>
            <a:r>
              <a:rPr lang="en-US" sz="1000" dirty="0"/>
              <a:t>July 29, 2021</a:t>
            </a:r>
          </a:p>
        </p:txBody>
      </p:sp>
      <p:sp>
        <p:nvSpPr>
          <p:cNvPr id="15" name="TextBox 14"/>
          <p:cNvSpPr txBox="1"/>
          <p:nvPr userDrawn="1"/>
        </p:nvSpPr>
        <p:spPr>
          <a:xfrm>
            <a:off x="3383293" y="6263609"/>
            <a:ext cx="2736647" cy="400110"/>
          </a:xfrm>
          <a:prstGeom prst="rect">
            <a:avLst/>
          </a:prstGeom>
          <a:noFill/>
        </p:spPr>
        <p:txBody>
          <a:bodyPr wrap="none" rtlCol="0">
            <a:spAutoFit/>
          </a:bodyPr>
          <a:lstStyle/>
          <a:p>
            <a:pPr algn="ctr"/>
            <a:r>
              <a:rPr lang="en-US" sz="1000" dirty="0"/>
              <a:t>Relational Databases and SQL Programming</a:t>
            </a:r>
            <a:br>
              <a:rPr lang="en-US" sz="1000" baseline="0" dirty="0"/>
            </a:br>
            <a:r>
              <a:rPr lang="en-US" sz="1000" baseline="0" dirty="0"/>
              <a:t>© R. Mak</a:t>
            </a:r>
            <a:endParaRPr lang="en-US" sz="1000" dirty="0"/>
          </a:p>
        </p:txBody>
      </p:sp>
      <p:pic>
        <p:nvPicPr>
          <p:cNvPr id="1026" name="Picture 2">
            <a:extLst>
              <a:ext uri="{FF2B5EF4-FFF2-40B4-BE49-F238E27FC236}">
                <a16:creationId xmlns:a16="http://schemas.microsoft.com/office/drawing/2014/main" id="{A8049297-683B-A145-9559-1EC2E9D213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5936" y="6293231"/>
            <a:ext cx="640073" cy="35844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sjsu.edu/~ma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propos-logic.com/dbcla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3schools.in/mysql/ddl-dml-dc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hyperlink" Target="https://dev.mysql.com/doc/mysql-installation-excerpt/5.7/e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rdplus.com/"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000" b="1" dirty="0">
                <a:solidFill>
                  <a:srgbClr val="0432FF"/>
                </a:solidFill>
              </a:rPr>
              <a:t>Management Information Systems Association</a:t>
            </a:r>
            <a:br>
              <a:rPr lang="en-US" sz="2000" dirty="0"/>
            </a:br>
            <a:r>
              <a:rPr lang="en-US" sz="2000" dirty="0"/>
              <a:t>Technical Summer Series</a:t>
            </a:r>
            <a:br>
              <a:rPr lang="en-US" sz="2800" dirty="0"/>
            </a:br>
            <a:r>
              <a:rPr lang="en-US" sz="3200" dirty="0"/>
              <a:t>Relational Databases </a:t>
            </a:r>
            <a:br>
              <a:rPr lang="en-US" sz="3200" dirty="0"/>
            </a:br>
            <a:r>
              <a:rPr lang="en-US" sz="3200" dirty="0"/>
              <a:t>and SQL Programming</a:t>
            </a:r>
            <a:br>
              <a:rPr lang="en-US" sz="3600" dirty="0"/>
            </a:br>
            <a:r>
              <a:rPr lang="en-US" sz="2000" dirty="0"/>
              <a:t>July 29, 2021</a:t>
            </a:r>
            <a:endParaRPr lang="en-US" sz="2400" dirty="0"/>
          </a:p>
        </p:txBody>
      </p:sp>
      <p:sp>
        <p:nvSpPr>
          <p:cNvPr id="2051" name="Rectangle 3"/>
          <p:cNvSpPr>
            <a:spLocks noGrp="1" noChangeArrowheads="1"/>
          </p:cNvSpPr>
          <p:nvPr>
            <p:ph type="subTitle" idx="1"/>
          </p:nvPr>
        </p:nvSpPr>
        <p:spPr/>
        <p:txBody>
          <a:bodyPr/>
          <a:lstStyle/>
          <a:p>
            <a:pPr algn="ctr">
              <a:lnSpc>
                <a:spcPct val="90000"/>
              </a:lnSpc>
            </a:pPr>
            <a:r>
              <a:rPr lang="en-US" sz="2000" dirty="0"/>
              <a:t>Instructor: Ron Mak</a:t>
            </a:r>
          </a:p>
          <a:p>
            <a:pPr algn="ctr">
              <a:lnSpc>
                <a:spcPct val="90000"/>
              </a:lnSpc>
            </a:pPr>
            <a:r>
              <a:rPr lang="en-US" sz="2000" dirty="0">
                <a:hlinkClick r:id="rId2"/>
              </a:rPr>
              <a:t>www.cs.sjsu.edu/~mak</a:t>
            </a:r>
            <a:endParaRPr lang="en-US" sz="1100" dirty="0"/>
          </a:p>
          <a:p>
            <a:pPr algn="ctr">
              <a:lnSpc>
                <a:spcPct val="90000"/>
              </a:lnSpc>
            </a:pPr>
            <a:br>
              <a:rPr lang="en-US" sz="1200" dirty="0"/>
            </a:br>
            <a:r>
              <a:rPr lang="en-US" sz="2000" dirty="0"/>
              <a:t>Department of Computer Engineering</a:t>
            </a:r>
            <a:br>
              <a:rPr lang="en-US" sz="2000" dirty="0"/>
            </a:br>
            <a:r>
              <a:rPr lang="en-US" sz="2000" dirty="0"/>
              <a:t>Department of Computer Science</a:t>
            </a:r>
            <a:br>
              <a:rPr lang="en-US" sz="2000" dirty="0"/>
            </a:br>
            <a:r>
              <a:rPr lang="en-US" sz="2000" dirty="0"/>
              <a:t>Department of Applied Data Science</a:t>
            </a:r>
            <a:br>
              <a:rPr lang="en-US" sz="2000" dirty="0"/>
            </a:br>
            <a:r>
              <a:rPr lang="en-US" sz="2000" dirty="0"/>
              <a:t>San Jose State University</a:t>
            </a:r>
            <a:br>
              <a:rPr lang="en-US" sz="2000" dirty="0"/>
            </a:br>
            <a:endParaRPr lang="en-US" sz="1100" dirty="0"/>
          </a:p>
        </p:txBody>
      </p:sp>
      <p:pic>
        <p:nvPicPr>
          <p:cNvPr id="2053" name="Picture 5" descr="sjsu_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a:extLst>
              <a:ext uri="{FF2B5EF4-FFF2-40B4-BE49-F238E27FC236}">
                <a16:creationId xmlns:a16="http://schemas.microsoft.com/office/drawing/2014/main" id="{411A0E14-BB1F-F948-889A-C55368A65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30" y="4800585"/>
            <a:ext cx="1096962" cy="614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Application Architecture</a:t>
            </a:r>
          </a:p>
        </p:txBody>
      </p:sp>
      <p:sp>
        <p:nvSpPr>
          <p:cNvPr id="3" name="Content Placeholder 2"/>
          <p:cNvSpPr>
            <a:spLocks noGrp="1"/>
          </p:cNvSpPr>
          <p:nvPr>
            <p:ph idx="1"/>
          </p:nvPr>
        </p:nvSpPr>
        <p:spPr>
          <a:xfrm>
            <a:off x="457200" y="1143026"/>
            <a:ext cx="8229600" cy="1920218"/>
          </a:xfrm>
        </p:spPr>
        <p:txBody>
          <a:bodyPr/>
          <a:lstStyle/>
          <a:p>
            <a:r>
              <a:rPr lang="en-US" dirty="0"/>
              <a:t>A user can </a:t>
            </a:r>
            <a:r>
              <a:rPr lang="en-US" u="sng" dirty="0"/>
              <a:t>interact directly</a:t>
            </a:r>
            <a:r>
              <a:rPr lang="en-US" dirty="0"/>
              <a:t> with a DBMS.</a:t>
            </a:r>
          </a:p>
          <a:p>
            <a:r>
              <a:rPr lang="en-US" dirty="0"/>
              <a:t>But more likely, the user interacts with a </a:t>
            </a:r>
            <a:r>
              <a:rPr lang="en-US" u="sng" dirty="0"/>
              <a:t>front-end application</a:t>
            </a:r>
            <a:r>
              <a:rPr lang="en-US" dirty="0"/>
              <a:t> (such as a web application) which in turn interacts directly with the DBMS.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430" y="3109802"/>
            <a:ext cx="6737140" cy="3015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88261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B8C-92C4-BD4B-ACC7-F8CFE417E3B5}"/>
              </a:ext>
            </a:extLst>
          </p:cNvPr>
          <p:cNvSpPr>
            <a:spLocks noGrp="1"/>
          </p:cNvSpPr>
          <p:nvPr>
            <p:ph type="title"/>
          </p:nvPr>
        </p:nvSpPr>
        <p:spPr/>
        <p:txBody>
          <a:bodyPr/>
          <a:lstStyle/>
          <a:p>
            <a:r>
              <a:rPr lang="en-US" dirty="0"/>
              <a:t>Multiple Simultaneous Users</a:t>
            </a:r>
          </a:p>
        </p:txBody>
      </p:sp>
      <p:sp>
        <p:nvSpPr>
          <p:cNvPr id="3" name="Content Placeholder 2">
            <a:extLst>
              <a:ext uri="{FF2B5EF4-FFF2-40B4-BE49-F238E27FC236}">
                <a16:creationId xmlns:a16="http://schemas.microsoft.com/office/drawing/2014/main" id="{0A98AEEE-C6CE-B54F-BC5D-9339606462AA}"/>
              </a:ext>
            </a:extLst>
          </p:cNvPr>
          <p:cNvSpPr>
            <a:spLocks noGrp="1"/>
          </p:cNvSpPr>
          <p:nvPr>
            <p:ph idx="1"/>
          </p:nvPr>
        </p:nvSpPr>
        <p:spPr>
          <a:xfrm>
            <a:off x="457200" y="1295401"/>
            <a:ext cx="8229600" cy="1767844"/>
          </a:xfrm>
        </p:spPr>
        <p:txBody>
          <a:bodyPr/>
          <a:lstStyle/>
          <a:p>
            <a:r>
              <a:rPr lang="en-US" dirty="0"/>
              <a:t>A DBMS can handle </a:t>
            </a:r>
            <a:r>
              <a:rPr lang="en-US" u="sng" dirty="0"/>
              <a:t>multiple simultaneous users</a:t>
            </a:r>
            <a:r>
              <a:rPr lang="en-US" dirty="0"/>
              <a:t> and maintain </a:t>
            </a:r>
            <a:r>
              <a:rPr lang="en-US" dirty="0">
                <a:solidFill>
                  <a:srgbClr val="C00000"/>
                </a:solidFill>
              </a:rPr>
              <a:t>data integrity</a:t>
            </a:r>
            <a:r>
              <a:rPr lang="en-US" dirty="0"/>
              <a:t>.</a:t>
            </a:r>
          </a:p>
          <a:p>
            <a:pPr lvl="1"/>
            <a:r>
              <a:rPr lang="en-US" dirty="0"/>
              <a:t>The DBMS prevents users and their applications from stepping on each other and corrupting the data.</a:t>
            </a:r>
          </a:p>
        </p:txBody>
      </p:sp>
      <p:sp>
        <p:nvSpPr>
          <p:cNvPr id="4" name="Slide Number Placeholder 3">
            <a:extLst>
              <a:ext uri="{FF2B5EF4-FFF2-40B4-BE49-F238E27FC236}">
                <a16:creationId xmlns:a16="http://schemas.microsoft.com/office/drawing/2014/main" id="{749751F9-00D3-AA41-95C7-B6E860F661A7}"/>
              </a:ext>
            </a:extLst>
          </p:cNvPr>
          <p:cNvSpPr>
            <a:spLocks noGrp="1"/>
          </p:cNvSpPr>
          <p:nvPr>
            <p:ph type="sldNum" sz="quarter" idx="12"/>
          </p:nvPr>
        </p:nvSpPr>
        <p:spPr/>
        <p:txBody>
          <a:bodyPr/>
          <a:lstStyle/>
          <a:p>
            <a:fld id="{5E4F0376-0E54-9843-B673-E00D6670E830}" type="slidenum">
              <a:rPr lang="en-US" smtClean="0"/>
              <a:pPr/>
              <a:t>11</a:t>
            </a:fld>
            <a:endParaRPr lang="en-US"/>
          </a:p>
        </p:txBody>
      </p:sp>
      <p:pic>
        <p:nvPicPr>
          <p:cNvPr id="5" name="Picture 2">
            <a:extLst>
              <a:ext uri="{FF2B5EF4-FFF2-40B4-BE49-F238E27FC236}">
                <a16:creationId xmlns:a16="http://schemas.microsoft.com/office/drawing/2014/main" id="{866A7AE7-B618-A945-AC03-27B8AA44B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430" y="3109802"/>
            <a:ext cx="6737140" cy="3015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97F9CCA2-6C2A-6C4D-AA01-9A8F2A48F0C5}"/>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28119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3711-F7A7-204A-B022-3C0E8040FDFB}"/>
              </a:ext>
            </a:extLst>
          </p:cNvPr>
          <p:cNvSpPr>
            <a:spLocks noGrp="1"/>
          </p:cNvSpPr>
          <p:nvPr>
            <p:ph type="title"/>
          </p:nvPr>
        </p:nvSpPr>
        <p:spPr/>
        <p:txBody>
          <a:bodyPr/>
          <a:lstStyle/>
          <a:p>
            <a:r>
              <a:rPr lang="en-US" dirty="0"/>
              <a:t>Relational Databases</a:t>
            </a:r>
          </a:p>
        </p:txBody>
      </p:sp>
      <p:sp>
        <p:nvSpPr>
          <p:cNvPr id="3" name="Content Placeholder 2">
            <a:extLst>
              <a:ext uri="{FF2B5EF4-FFF2-40B4-BE49-F238E27FC236}">
                <a16:creationId xmlns:a16="http://schemas.microsoft.com/office/drawing/2014/main" id="{F110C679-BA28-AB4F-B4C9-E1EAEF3F735A}"/>
              </a:ext>
            </a:extLst>
          </p:cNvPr>
          <p:cNvSpPr>
            <a:spLocks noGrp="1"/>
          </p:cNvSpPr>
          <p:nvPr>
            <p:ph idx="1"/>
          </p:nvPr>
        </p:nvSpPr>
        <p:spPr>
          <a:xfrm>
            <a:off x="457200" y="1295401"/>
            <a:ext cx="8229600" cy="4511014"/>
          </a:xfrm>
        </p:spPr>
        <p:txBody>
          <a:bodyPr/>
          <a:lstStyle/>
          <a:p>
            <a:r>
              <a:rPr lang="en-US" dirty="0"/>
              <a:t>There are different types of databases.</a:t>
            </a:r>
          </a:p>
          <a:p>
            <a:pPr lvl="1"/>
            <a:r>
              <a:rPr lang="en-US" dirty="0"/>
              <a:t>They differ in how they organize the data and </a:t>
            </a:r>
            <a:br>
              <a:rPr lang="en-US" dirty="0"/>
            </a:br>
            <a:r>
              <a:rPr lang="en-US" dirty="0"/>
              <a:t>how users and applications access the data.</a:t>
            </a:r>
          </a:p>
          <a:p>
            <a:pPr lvl="4"/>
            <a:endParaRPr lang="en-US" dirty="0"/>
          </a:p>
          <a:p>
            <a:r>
              <a:rPr lang="en-US" dirty="0"/>
              <a:t>Today, we’ll examine a </a:t>
            </a:r>
            <a:r>
              <a:rPr lang="en-US" dirty="0">
                <a:solidFill>
                  <a:srgbClr val="C00000"/>
                </a:solidFill>
              </a:rPr>
              <a:t>relational database</a:t>
            </a:r>
            <a:r>
              <a:rPr lang="en-US" dirty="0"/>
              <a:t>.</a:t>
            </a:r>
          </a:p>
          <a:p>
            <a:pPr lvl="1"/>
            <a:r>
              <a:rPr lang="en-US" dirty="0"/>
              <a:t>Data is organized into </a:t>
            </a:r>
            <a:r>
              <a:rPr lang="en-US" u="sng" dirty="0"/>
              <a:t>tables</a:t>
            </a:r>
            <a:r>
              <a:rPr lang="en-US" dirty="0"/>
              <a:t>.</a:t>
            </a:r>
          </a:p>
          <a:p>
            <a:pPr lvl="1"/>
            <a:r>
              <a:rPr lang="en-US" dirty="0"/>
              <a:t>Users can </a:t>
            </a:r>
            <a:r>
              <a:rPr lang="en-US" u="sng" dirty="0"/>
              <a:t>query, update, create, and delete data</a:t>
            </a:r>
            <a:r>
              <a:rPr lang="en-US" dirty="0"/>
              <a:t>.</a:t>
            </a:r>
          </a:p>
          <a:p>
            <a:pPr lvl="4"/>
            <a:endParaRPr lang="en-US" dirty="0"/>
          </a:p>
          <a:p>
            <a:r>
              <a:rPr lang="en-US" dirty="0"/>
              <a:t>It’s the most popular type of database </a:t>
            </a:r>
            <a:br>
              <a:rPr lang="en-US" dirty="0"/>
            </a:br>
            <a:r>
              <a:rPr lang="en-US" dirty="0"/>
              <a:t>in commercial use today.</a:t>
            </a:r>
          </a:p>
          <a:p>
            <a:pPr lvl="1"/>
            <a:r>
              <a:rPr lang="en-US" dirty="0"/>
              <a:t>Most websites store data in relational databases.</a:t>
            </a:r>
          </a:p>
        </p:txBody>
      </p:sp>
      <p:sp>
        <p:nvSpPr>
          <p:cNvPr id="4" name="Slide Number Placeholder 3">
            <a:extLst>
              <a:ext uri="{FF2B5EF4-FFF2-40B4-BE49-F238E27FC236}">
                <a16:creationId xmlns:a16="http://schemas.microsoft.com/office/drawing/2014/main" id="{ACF15338-C3C5-2E4B-8B54-40E8C505D4F3}"/>
              </a:ext>
            </a:extLst>
          </p:cNvPr>
          <p:cNvSpPr>
            <a:spLocks noGrp="1"/>
          </p:cNvSpPr>
          <p:nvPr>
            <p:ph type="sldNum" sz="quarter" idx="12"/>
          </p:nvPr>
        </p:nvSpPr>
        <p:spPr/>
        <p:txBody>
          <a:bodyPr/>
          <a:lstStyle/>
          <a:p>
            <a:fld id="{5E4F0376-0E54-9843-B673-E00D6670E830}" type="slidenum">
              <a:rPr lang="en-US" smtClean="0"/>
              <a:pPr/>
              <a:t>12</a:t>
            </a:fld>
            <a:endParaRPr lang="en-US" dirty="0"/>
          </a:p>
        </p:txBody>
      </p:sp>
    </p:spTree>
    <p:extLst>
      <p:ext uri="{BB962C8B-B14F-4D97-AF65-F5344CB8AC3E}">
        <p14:creationId xmlns:p14="http://schemas.microsoft.com/office/powerpoint/2010/main" val="25259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8947-F506-8C4C-AC9A-EF82A249CEAD}"/>
              </a:ext>
            </a:extLst>
          </p:cNvPr>
          <p:cNvSpPr>
            <a:spLocks noGrp="1"/>
          </p:cNvSpPr>
          <p:nvPr>
            <p:ph type="title"/>
          </p:nvPr>
        </p:nvSpPr>
        <p:spPr/>
        <p:txBody>
          <a:bodyPr/>
          <a:lstStyle/>
          <a:p>
            <a:r>
              <a:rPr lang="en-US" dirty="0"/>
              <a:t>Workshop Objectives</a:t>
            </a:r>
          </a:p>
        </p:txBody>
      </p:sp>
      <p:sp>
        <p:nvSpPr>
          <p:cNvPr id="3" name="Content Placeholder 2">
            <a:extLst>
              <a:ext uri="{FF2B5EF4-FFF2-40B4-BE49-F238E27FC236}">
                <a16:creationId xmlns:a16="http://schemas.microsoft.com/office/drawing/2014/main" id="{BCB8ADDA-606C-514E-A129-563E4E2EE4C2}"/>
              </a:ext>
            </a:extLst>
          </p:cNvPr>
          <p:cNvSpPr>
            <a:spLocks noGrp="1"/>
          </p:cNvSpPr>
          <p:nvPr>
            <p:ph idx="1"/>
          </p:nvPr>
        </p:nvSpPr>
        <p:spPr/>
        <p:txBody>
          <a:bodyPr/>
          <a:lstStyle/>
          <a:p>
            <a:r>
              <a:rPr lang="en-US" dirty="0"/>
              <a:t>Objectives for </a:t>
            </a:r>
            <a:r>
              <a:rPr lang="en-US" u="sng" dirty="0"/>
              <a:t>this</a:t>
            </a:r>
            <a:r>
              <a:rPr lang="en-US" dirty="0"/>
              <a:t> workshop:</a:t>
            </a:r>
          </a:p>
          <a:p>
            <a:pPr lvl="1"/>
            <a:r>
              <a:rPr lang="en-US" dirty="0"/>
              <a:t>How to query database tables.</a:t>
            </a:r>
          </a:p>
          <a:p>
            <a:pPr lvl="1"/>
            <a:r>
              <a:rPr lang="en-US" dirty="0"/>
              <a:t>How to program a database in SQL.</a:t>
            </a:r>
          </a:p>
          <a:p>
            <a:pPr lvl="1"/>
            <a:r>
              <a:rPr lang="en-US" dirty="0"/>
              <a:t>Brief mention: How to design and create a database.</a:t>
            </a:r>
          </a:p>
          <a:p>
            <a:pPr lvl="4"/>
            <a:endParaRPr lang="en-US" dirty="0"/>
          </a:p>
          <a:p>
            <a:r>
              <a:rPr lang="en-US" dirty="0"/>
              <a:t>Objectives for the </a:t>
            </a:r>
            <a:r>
              <a:rPr lang="en-US" u="sng" dirty="0"/>
              <a:t>next</a:t>
            </a:r>
            <a:r>
              <a:rPr lang="en-US" dirty="0"/>
              <a:t> workshop</a:t>
            </a:r>
            <a:br>
              <a:rPr lang="en-US" dirty="0"/>
            </a:br>
            <a:r>
              <a:rPr lang="en-US" dirty="0"/>
              <a:t>(to be taught by Prof. Robert Nicholson):</a:t>
            </a:r>
          </a:p>
          <a:p>
            <a:pPr lvl="1"/>
            <a:r>
              <a:rPr lang="en-US" dirty="0"/>
              <a:t>How a database can be part of a web application.</a:t>
            </a:r>
          </a:p>
          <a:p>
            <a:pPr lvl="1"/>
            <a:r>
              <a:rPr lang="en-US" dirty="0"/>
              <a:t>How to build a web application that allows </a:t>
            </a:r>
            <a:br>
              <a:rPr lang="en-US" dirty="0"/>
            </a:br>
            <a:r>
              <a:rPr lang="en-US" dirty="0"/>
              <a:t>a user to interact with the database.</a:t>
            </a:r>
          </a:p>
        </p:txBody>
      </p:sp>
      <p:sp>
        <p:nvSpPr>
          <p:cNvPr id="4" name="Slide Number Placeholder 3">
            <a:extLst>
              <a:ext uri="{FF2B5EF4-FFF2-40B4-BE49-F238E27FC236}">
                <a16:creationId xmlns:a16="http://schemas.microsoft.com/office/drawing/2014/main" id="{194C0491-622A-1440-BA4A-8C694467E9D1}"/>
              </a:ext>
            </a:extLst>
          </p:cNvPr>
          <p:cNvSpPr>
            <a:spLocks noGrp="1"/>
          </p:cNvSpPr>
          <p:nvPr>
            <p:ph type="sldNum" sz="quarter" idx="12"/>
          </p:nvPr>
        </p:nvSpPr>
        <p:spPr/>
        <p:txBody>
          <a:bodyPr/>
          <a:lstStyle/>
          <a:p>
            <a:fld id="{5E4F0376-0E54-9843-B673-E00D6670E830}" type="slidenum">
              <a:rPr lang="en-US" smtClean="0"/>
              <a:pPr/>
              <a:t>13</a:t>
            </a:fld>
            <a:endParaRPr lang="en-US"/>
          </a:p>
        </p:txBody>
      </p:sp>
      <p:sp>
        <p:nvSpPr>
          <p:cNvPr id="5" name="TextBox 4">
            <a:extLst>
              <a:ext uri="{FF2B5EF4-FFF2-40B4-BE49-F238E27FC236}">
                <a16:creationId xmlns:a16="http://schemas.microsoft.com/office/drawing/2014/main" id="{B86E9554-2B33-244F-A8B4-A9AA8E8364A3}"/>
              </a:ext>
            </a:extLst>
          </p:cNvPr>
          <p:cNvSpPr txBox="1"/>
          <p:nvPr/>
        </p:nvSpPr>
        <p:spPr>
          <a:xfrm>
            <a:off x="6400780" y="1965976"/>
            <a:ext cx="1837362" cy="584775"/>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We’ll start with an</a:t>
            </a:r>
          </a:p>
          <a:p>
            <a:r>
              <a:rPr lang="en-US" dirty="0">
                <a:solidFill>
                  <a:srgbClr val="0432FF"/>
                </a:solidFill>
              </a:rPr>
              <a:t>existing database.</a:t>
            </a:r>
          </a:p>
        </p:txBody>
      </p:sp>
    </p:spTree>
    <p:extLst>
      <p:ext uri="{BB962C8B-B14F-4D97-AF65-F5344CB8AC3E}">
        <p14:creationId xmlns:p14="http://schemas.microsoft.com/office/powerpoint/2010/main" val="24555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006F-98CF-D44A-AA95-DADBF51BE804}"/>
              </a:ext>
            </a:extLst>
          </p:cNvPr>
          <p:cNvSpPr>
            <a:spLocks noGrp="1"/>
          </p:cNvSpPr>
          <p:nvPr>
            <p:ph type="title"/>
          </p:nvPr>
        </p:nvSpPr>
        <p:spPr/>
        <p:txBody>
          <a:bodyPr/>
          <a:lstStyle/>
          <a:p>
            <a:r>
              <a:rPr lang="en-US" dirty="0"/>
              <a:t>Sneak Preview #1</a:t>
            </a:r>
          </a:p>
        </p:txBody>
      </p:sp>
      <p:sp>
        <p:nvSpPr>
          <p:cNvPr id="4" name="Slide Number Placeholder 3">
            <a:extLst>
              <a:ext uri="{FF2B5EF4-FFF2-40B4-BE49-F238E27FC236}">
                <a16:creationId xmlns:a16="http://schemas.microsoft.com/office/drawing/2014/main" id="{D7D9250E-9D8D-B140-97AC-DB8DD1EF8142}"/>
              </a:ext>
            </a:extLst>
          </p:cNvPr>
          <p:cNvSpPr>
            <a:spLocks noGrp="1"/>
          </p:cNvSpPr>
          <p:nvPr>
            <p:ph type="sldNum" sz="quarter" idx="12"/>
          </p:nvPr>
        </p:nvSpPr>
        <p:spPr/>
        <p:txBody>
          <a:bodyPr/>
          <a:lstStyle/>
          <a:p>
            <a:fld id="{5E4F0376-0E54-9843-B673-E00D6670E830}" type="slidenum">
              <a:rPr lang="en-US" smtClean="0"/>
              <a:pPr/>
              <a:t>14</a:t>
            </a:fld>
            <a:endParaRPr lang="en-US"/>
          </a:p>
        </p:txBody>
      </p:sp>
      <p:grpSp>
        <p:nvGrpSpPr>
          <p:cNvPr id="65" name="Group 64">
            <a:extLst>
              <a:ext uri="{FF2B5EF4-FFF2-40B4-BE49-F238E27FC236}">
                <a16:creationId xmlns:a16="http://schemas.microsoft.com/office/drawing/2014/main" id="{8B9F9CD4-E42A-9349-8102-42179E2F37CD}"/>
              </a:ext>
            </a:extLst>
          </p:cNvPr>
          <p:cNvGrpSpPr/>
          <p:nvPr/>
        </p:nvGrpSpPr>
        <p:grpSpPr>
          <a:xfrm>
            <a:off x="971595" y="2051454"/>
            <a:ext cx="6226456" cy="3846399"/>
            <a:chOff x="305843" y="1868577"/>
            <a:chExt cx="6226456" cy="3846399"/>
          </a:xfrm>
        </p:grpSpPr>
        <p:grpSp>
          <p:nvGrpSpPr>
            <p:cNvPr id="29" name="Group 28">
              <a:extLst>
                <a:ext uri="{FF2B5EF4-FFF2-40B4-BE49-F238E27FC236}">
                  <a16:creationId xmlns:a16="http://schemas.microsoft.com/office/drawing/2014/main" id="{DCFB3CB4-68E2-3D42-97DC-8213769E6DEE}"/>
                </a:ext>
              </a:extLst>
            </p:cNvPr>
            <p:cNvGrpSpPr/>
            <p:nvPr/>
          </p:nvGrpSpPr>
          <p:grpSpPr>
            <a:xfrm>
              <a:off x="305843" y="1868577"/>
              <a:ext cx="6226456" cy="3846399"/>
              <a:chOff x="-294149" y="1508781"/>
              <a:chExt cx="6226456" cy="3843496"/>
            </a:xfrm>
          </p:grpSpPr>
          <p:sp>
            <p:nvSpPr>
              <p:cNvPr id="17" name="Rounded Rectangle 16">
                <a:extLst>
                  <a:ext uri="{FF2B5EF4-FFF2-40B4-BE49-F238E27FC236}">
                    <a16:creationId xmlns:a16="http://schemas.microsoft.com/office/drawing/2014/main" id="{478455AC-E6B3-A642-9FAF-64F5F615414A}"/>
                  </a:ext>
                </a:extLst>
              </p:cNvPr>
              <p:cNvSpPr/>
              <p:nvPr/>
            </p:nvSpPr>
            <p:spPr bwMode="auto">
              <a:xfrm>
                <a:off x="1188757" y="1508781"/>
                <a:ext cx="1463024" cy="731512"/>
              </a:xfrm>
              <a:prstGeom prst="roundRect">
                <a:avLst/>
              </a:prstGeom>
              <a:solidFill>
                <a:srgbClr val="FFFDC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rPr>
                  <a:t>Client</a:t>
                </a:r>
                <a:r>
                  <a:rPr lang="en-US" dirty="0"/>
                  <a:t>-side </a:t>
                </a:r>
                <a:r>
                  <a:rPr lang="en-US" u="sng" dirty="0"/>
                  <a:t>web browser</a:t>
                </a:r>
                <a:endParaRPr kumimoji="0" lang="en-US" sz="1600" b="0" i="0" u="sng" strike="noStrike" cap="none" normalizeH="0" baseline="0" dirty="0">
                  <a:ln>
                    <a:noFill/>
                  </a:ln>
                  <a:solidFill>
                    <a:schemeClr val="tx1"/>
                  </a:solidFill>
                  <a:effectLst/>
                  <a:latin typeface="Arial" charset="0"/>
                  <a:ea typeface="ＭＳ Ｐゴシック" charset="0"/>
                </a:endParaRPr>
              </a:p>
            </p:txBody>
          </p:sp>
          <p:sp>
            <p:nvSpPr>
              <p:cNvPr id="18" name="Rounded Rectangle 17">
                <a:extLst>
                  <a:ext uri="{FF2B5EF4-FFF2-40B4-BE49-F238E27FC236}">
                    <a16:creationId xmlns:a16="http://schemas.microsoft.com/office/drawing/2014/main" id="{E60CCC5D-6ED5-6948-9C49-24F22811D5EC}"/>
                  </a:ext>
                </a:extLst>
              </p:cNvPr>
              <p:cNvSpPr/>
              <p:nvPr/>
            </p:nvSpPr>
            <p:spPr bwMode="auto">
              <a:xfrm>
                <a:off x="2839904" y="2866765"/>
                <a:ext cx="1371585" cy="731512"/>
              </a:xfrm>
              <a:prstGeom prst="roundRect">
                <a:avLst/>
              </a:prstGeom>
              <a:solidFill>
                <a:srgbClr val="E2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rPr>
                  <a:t>Server-side</a:t>
                </a:r>
                <a:r>
                  <a:rPr kumimoji="0" lang="en-US" sz="1600" b="0" i="0" u="none" strike="noStrike" cap="none" normalizeH="0" dirty="0">
                    <a:ln>
                      <a:noFill/>
                    </a:ln>
                    <a:solidFill>
                      <a:schemeClr val="tx1"/>
                    </a:solidFill>
                    <a:effectLst/>
                    <a:latin typeface="Arial" charset="0"/>
                    <a:ea typeface="ＭＳ Ｐゴシック" charset="0"/>
                  </a:rPr>
                  <a:t> </a:t>
                </a:r>
                <a:r>
                  <a:rPr kumimoji="0" lang="en-US" sz="1600" b="0" i="0" u="sng" strike="noStrike" cap="none" normalizeH="0" dirty="0">
                    <a:ln>
                      <a:noFill/>
                    </a:ln>
                    <a:solidFill>
                      <a:schemeClr val="tx1"/>
                    </a:solidFill>
                    <a:effectLst/>
                    <a:latin typeface="Arial" charset="0"/>
                    <a:ea typeface="ＭＳ Ｐゴシック" charset="0"/>
                  </a:rPr>
                  <a:t>web server</a:t>
                </a:r>
              </a:p>
            </p:txBody>
          </p:sp>
          <p:cxnSp>
            <p:nvCxnSpPr>
              <p:cNvPr id="19" name="Curved Connector 18">
                <a:extLst>
                  <a:ext uri="{FF2B5EF4-FFF2-40B4-BE49-F238E27FC236}">
                    <a16:creationId xmlns:a16="http://schemas.microsoft.com/office/drawing/2014/main" id="{5EC0D7F8-3DB7-4348-A135-EDACD485B148}"/>
                  </a:ext>
                </a:extLst>
              </p:cNvPr>
              <p:cNvCxnSpPr>
                <a:cxnSpLocks/>
                <a:stCxn id="17" idx="3"/>
                <a:endCxn id="18" idx="0"/>
              </p:cNvCxnSpPr>
              <p:nvPr/>
            </p:nvCxnSpPr>
            <p:spPr bwMode="auto">
              <a:xfrm>
                <a:off x="2651781" y="1874537"/>
                <a:ext cx="873916" cy="992228"/>
              </a:xfrm>
              <a:prstGeom prst="curvedConnector2">
                <a:avLst/>
              </a:prstGeom>
              <a:solidFill>
                <a:schemeClr val="accent1"/>
              </a:solidFill>
              <a:ln w="7620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Curved Connector 19">
                <a:extLst>
                  <a:ext uri="{FF2B5EF4-FFF2-40B4-BE49-F238E27FC236}">
                    <a16:creationId xmlns:a16="http://schemas.microsoft.com/office/drawing/2014/main" id="{3515CAD3-025B-1E4C-9300-FF7358D60FD8}"/>
                  </a:ext>
                </a:extLst>
              </p:cNvPr>
              <p:cNvCxnSpPr>
                <a:cxnSpLocks/>
                <a:stCxn id="18" idx="1"/>
                <a:endCxn id="17" idx="2"/>
              </p:cNvCxnSpPr>
              <p:nvPr/>
            </p:nvCxnSpPr>
            <p:spPr bwMode="auto">
              <a:xfrm rot="10800000">
                <a:off x="1920270" y="2240293"/>
                <a:ext cx="919635" cy="992228"/>
              </a:xfrm>
              <a:prstGeom prst="curvedConnector2">
                <a:avLst/>
              </a:prstGeom>
              <a:solidFill>
                <a:schemeClr val="accent1"/>
              </a:solidFill>
              <a:ln w="76200" cap="flat" cmpd="sng" algn="ctr">
                <a:solidFill>
                  <a:srgbClr val="0033CC"/>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5DC3BB55-04B8-4442-8A57-85E258E7B8FB}"/>
                  </a:ext>
                </a:extLst>
              </p:cNvPr>
              <p:cNvSpPr txBox="1"/>
              <p:nvPr/>
            </p:nvSpPr>
            <p:spPr>
              <a:xfrm>
                <a:off x="3306256" y="1788847"/>
                <a:ext cx="1462260" cy="584334"/>
              </a:xfrm>
              <a:prstGeom prst="rect">
                <a:avLst/>
              </a:prstGeom>
              <a:noFill/>
            </p:spPr>
            <p:txBody>
              <a:bodyPr wrap="none" rtlCol="0">
                <a:spAutoFit/>
              </a:bodyPr>
              <a:lstStyle/>
              <a:p>
                <a:r>
                  <a:rPr lang="en-US" dirty="0">
                    <a:solidFill>
                      <a:srgbClr val="008F00"/>
                    </a:solidFill>
                  </a:rPr>
                  <a:t>User requests</a:t>
                </a:r>
              </a:p>
              <a:p>
                <a:r>
                  <a:rPr lang="en-US" dirty="0">
                    <a:solidFill>
                      <a:srgbClr val="008F00"/>
                    </a:solidFill>
                  </a:rPr>
                  <a:t>for data</a:t>
                </a:r>
              </a:p>
            </p:txBody>
          </p:sp>
          <p:grpSp>
            <p:nvGrpSpPr>
              <p:cNvPr id="22" name="Group 21">
                <a:extLst>
                  <a:ext uri="{FF2B5EF4-FFF2-40B4-BE49-F238E27FC236}">
                    <a16:creationId xmlns:a16="http://schemas.microsoft.com/office/drawing/2014/main" id="{4C853CA0-32E4-4E4A-B180-4D438CD591F2}"/>
                  </a:ext>
                </a:extLst>
              </p:cNvPr>
              <p:cNvGrpSpPr/>
              <p:nvPr/>
            </p:nvGrpSpPr>
            <p:grpSpPr>
              <a:xfrm>
                <a:off x="2683578" y="3232522"/>
                <a:ext cx="3248729" cy="2119755"/>
                <a:chOff x="2683578" y="3232522"/>
                <a:chExt cx="3248729" cy="2119755"/>
              </a:xfrm>
            </p:grpSpPr>
            <p:sp>
              <p:nvSpPr>
                <p:cNvPr id="23" name="Can 22">
                  <a:extLst>
                    <a:ext uri="{FF2B5EF4-FFF2-40B4-BE49-F238E27FC236}">
                      <a16:creationId xmlns:a16="http://schemas.microsoft.com/office/drawing/2014/main" id="{7F174AF7-2303-8542-847C-ADCAD535B3D9}"/>
                    </a:ext>
                  </a:extLst>
                </p:cNvPr>
                <p:cNvSpPr/>
                <p:nvPr/>
              </p:nvSpPr>
              <p:spPr bwMode="auto">
                <a:xfrm>
                  <a:off x="4745528" y="4175726"/>
                  <a:ext cx="1097268" cy="1176551"/>
                </a:xfrm>
                <a:prstGeom prst="can">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rPr>
                    <a:t>Back-end</a:t>
                  </a:r>
                  <a:r>
                    <a:rPr kumimoji="0" lang="en-US" sz="1600" b="0" i="0" u="none" strike="noStrike" cap="none" normalizeH="0" dirty="0">
                      <a:ln>
                        <a:noFill/>
                      </a:ln>
                      <a:solidFill>
                        <a:schemeClr val="tx1"/>
                      </a:solidFill>
                      <a:effectLst/>
                      <a:latin typeface="Arial" charset="0"/>
                      <a:ea typeface="ＭＳ Ｐゴシック" charset="0"/>
                    </a:rPr>
                    <a:t> </a:t>
                  </a:r>
                  <a:r>
                    <a:rPr kumimoji="0" lang="en-US" sz="1600" b="0" i="0" u="sng" strike="noStrike" cap="none" normalizeH="0" dirty="0">
                      <a:ln>
                        <a:noFill/>
                      </a:ln>
                      <a:solidFill>
                        <a:schemeClr val="tx1"/>
                      </a:solidFill>
                      <a:effectLst/>
                      <a:latin typeface="Arial" charset="0"/>
                      <a:ea typeface="ＭＳ Ｐゴシック" charset="0"/>
                    </a:rPr>
                    <a:t>database server</a:t>
                  </a:r>
                </a:p>
              </p:txBody>
            </p:sp>
            <p:cxnSp>
              <p:nvCxnSpPr>
                <p:cNvPr id="24" name="Curved Connector 23">
                  <a:extLst>
                    <a:ext uri="{FF2B5EF4-FFF2-40B4-BE49-F238E27FC236}">
                      <a16:creationId xmlns:a16="http://schemas.microsoft.com/office/drawing/2014/main" id="{8331FDF0-7A0C-0B46-BEDE-EDF50AB4FA40}"/>
                    </a:ext>
                  </a:extLst>
                </p:cNvPr>
                <p:cNvCxnSpPr>
                  <a:cxnSpLocks/>
                  <a:stCxn id="18" idx="3"/>
                  <a:endCxn id="23" idx="1"/>
                </p:cNvCxnSpPr>
                <p:nvPr/>
              </p:nvCxnSpPr>
              <p:spPr bwMode="auto">
                <a:xfrm>
                  <a:off x="4211489" y="3232522"/>
                  <a:ext cx="1082673" cy="943204"/>
                </a:xfrm>
                <a:prstGeom prst="curvedConnector2">
                  <a:avLst/>
                </a:prstGeom>
                <a:solidFill>
                  <a:schemeClr val="accent1"/>
                </a:solidFill>
                <a:ln w="7620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68261DE5-F408-E749-B407-23FACBA8D872}"/>
                    </a:ext>
                  </a:extLst>
                </p:cNvPr>
                <p:cNvSpPr txBox="1"/>
                <p:nvPr/>
              </p:nvSpPr>
              <p:spPr>
                <a:xfrm>
                  <a:off x="5029195" y="3363117"/>
                  <a:ext cx="903112" cy="338554"/>
                </a:xfrm>
                <a:prstGeom prst="rect">
                  <a:avLst/>
                </a:prstGeom>
                <a:noFill/>
              </p:spPr>
              <p:txBody>
                <a:bodyPr wrap="none" rtlCol="0">
                  <a:spAutoFit/>
                </a:bodyPr>
                <a:lstStyle/>
                <a:p>
                  <a:r>
                    <a:rPr lang="en-US" dirty="0">
                      <a:solidFill>
                        <a:srgbClr val="008F00"/>
                      </a:solidFill>
                    </a:rPr>
                    <a:t>Queries</a:t>
                  </a:r>
                </a:p>
              </p:txBody>
            </p:sp>
            <p:sp>
              <p:nvSpPr>
                <p:cNvPr id="27" name="TextBox 26">
                  <a:extLst>
                    <a:ext uri="{FF2B5EF4-FFF2-40B4-BE49-F238E27FC236}">
                      <a16:creationId xmlns:a16="http://schemas.microsoft.com/office/drawing/2014/main" id="{D52DF705-CF74-D045-987A-551ACD1B578C}"/>
                    </a:ext>
                  </a:extLst>
                </p:cNvPr>
                <p:cNvSpPr txBox="1"/>
                <p:nvPr/>
              </p:nvSpPr>
              <p:spPr>
                <a:xfrm>
                  <a:off x="2683578" y="4089202"/>
                  <a:ext cx="1061509" cy="584334"/>
                </a:xfrm>
                <a:prstGeom prst="rect">
                  <a:avLst/>
                </a:prstGeom>
                <a:noFill/>
              </p:spPr>
              <p:txBody>
                <a:bodyPr wrap="none" rtlCol="0">
                  <a:spAutoFit/>
                </a:bodyPr>
                <a:lstStyle/>
                <a:p>
                  <a:r>
                    <a:rPr lang="en-US" dirty="0">
                      <a:solidFill>
                        <a:srgbClr val="0033CC"/>
                      </a:solidFill>
                    </a:rPr>
                    <a:t>Retrieved</a:t>
                  </a:r>
                </a:p>
                <a:p>
                  <a:pPr algn="r"/>
                  <a:r>
                    <a:rPr lang="en-US" dirty="0">
                      <a:solidFill>
                        <a:srgbClr val="0033CC"/>
                      </a:solidFill>
                    </a:rPr>
                    <a:t>data</a:t>
                  </a:r>
                </a:p>
              </p:txBody>
            </p:sp>
          </p:grpSp>
          <p:sp>
            <p:nvSpPr>
              <p:cNvPr id="28" name="TextBox 27">
                <a:extLst>
                  <a:ext uri="{FF2B5EF4-FFF2-40B4-BE49-F238E27FC236}">
                    <a16:creationId xmlns:a16="http://schemas.microsoft.com/office/drawing/2014/main" id="{5951B369-F68D-FA41-B72B-7F15C3B17EB7}"/>
                  </a:ext>
                </a:extLst>
              </p:cNvPr>
              <p:cNvSpPr txBox="1"/>
              <p:nvPr/>
            </p:nvSpPr>
            <p:spPr>
              <a:xfrm>
                <a:off x="-294149" y="2403012"/>
                <a:ext cx="2234906" cy="1076405"/>
              </a:xfrm>
              <a:prstGeom prst="rect">
                <a:avLst/>
              </a:prstGeom>
              <a:noFill/>
            </p:spPr>
            <p:txBody>
              <a:bodyPr wrap="none" rtlCol="0">
                <a:spAutoFit/>
              </a:bodyPr>
              <a:lstStyle/>
              <a:p>
                <a:pPr algn="r"/>
                <a:r>
                  <a:rPr lang="en-US" dirty="0">
                    <a:solidFill>
                      <a:srgbClr val="0033CC"/>
                    </a:solidFill>
                  </a:rPr>
                  <a:t>Static web pages and</a:t>
                </a:r>
              </a:p>
              <a:p>
                <a:pPr algn="r"/>
                <a:r>
                  <a:rPr lang="en-US" dirty="0">
                    <a:solidFill>
                      <a:srgbClr val="0033CC"/>
                    </a:solidFill>
                  </a:rPr>
                  <a:t>dynamically generated</a:t>
                </a:r>
              </a:p>
              <a:p>
                <a:pPr algn="r"/>
                <a:r>
                  <a:rPr lang="en-US" dirty="0">
                    <a:solidFill>
                      <a:srgbClr val="0033CC"/>
                    </a:solidFill>
                  </a:rPr>
                  <a:t>web pages containing</a:t>
                </a:r>
              </a:p>
              <a:p>
                <a:pPr algn="r"/>
                <a:r>
                  <a:rPr lang="en-US" dirty="0">
                    <a:solidFill>
                      <a:srgbClr val="0033CC"/>
                    </a:solidFill>
                  </a:rPr>
                  <a:t>the retrieved data.</a:t>
                </a:r>
              </a:p>
            </p:txBody>
          </p:sp>
        </p:grpSp>
        <p:cxnSp>
          <p:nvCxnSpPr>
            <p:cNvPr id="52" name="Curved Connector 51">
              <a:extLst>
                <a:ext uri="{FF2B5EF4-FFF2-40B4-BE49-F238E27FC236}">
                  <a16:creationId xmlns:a16="http://schemas.microsoft.com/office/drawing/2014/main" id="{27689B9A-3A6D-B24E-8929-8E2FD6884292}"/>
                </a:ext>
              </a:extLst>
            </p:cNvPr>
            <p:cNvCxnSpPr>
              <a:cxnSpLocks/>
              <a:stCxn id="23" idx="2"/>
              <a:endCxn id="18" idx="2"/>
            </p:cNvCxnSpPr>
            <p:nvPr/>
          </p:nvCxnSpPr>
          <p:spPr bwMode="auto">
            <a:xfrm rot="10800000">
              <a:off x="4125690" y="3959652"/>
              <a:ext cx="1219831" cy="1166604"/>
            </a:xfrm>
            <a:prstGeom prst="curvedConnector2">
              <a:avLst/>
            </a:prstGeom>
            <a:solidFill>
              <a:schemeClr val="accent1"/>
            </a:solidFill>
            <a:ln w="76200" cap="flat" cmpd="sng" algn="ctr">
              <a:solidFill>
                <a:srgbClr val="0033CC"/>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68" name="TextBox 67">
            <a:extLst>
              <a:ext uri="{FF2B5EF4-FFF2-40B4-BE49-F238E27FC236}">
                <a16:creationId xmlns:a16="http://schemas.microsoft.com/office/drawing/2014/main" id="{28EA596A-F172-104F-ABA4-0BF595CBE019}"/>
              </a:ext>
            </a:extLst>
          </p:cNvPr>
          <p:cNvSpPr txBox="1"/>
          <p:nvPr/>
        </p:nvSpPr>
        <p:spPr>
          <a:xfrm>
            <a:off x="918596" y="1275536"/>
            <a:ext cx="7306808" cy="523220"/>
          </a:xfrm>
          <a:prstGeom prst="rect">
            <a:avLst/>
          </a:prstGeom>
          <a:noFill/>
        </p:spPr>
        <p:txBody>
          <a:bodyPr wrap="none" rtlCol="0">
            <a:spAutoFit/>
          </a:bodyPr>
          <a:lstStyle/>
          <a:p>
            <a:r>
              <a:rPr lang="en-US" sz="2800" dirty="0">
                <a:solidFill>
                  <a:srgbClr val="0432FF"/>
                </a:solidFill>
              </a:rPr>
              <a:t>The three-tiered web application architecture</a:t>
            </a:r>
          </a:p>
        </p:txBody>
      </p:sp>
      <p:sp>
        <p:nvSpPr>
          <p:cNvPr id="69" name="TextBox 68">
            <a:extLst>
              <a:ext uri="{FF2B5EF4-FFF2-40B4-BE49-F238E27FC236}">
                <a16:creationId xmlns:a16="http://schemas.microsoft.com/office/drawing/2014/main" id="{46606C34-7331-4044-B510-60F3D0D68234}"/>
              </a:ext>
            </a:extLst>
          </p:cNvPr>
          <p:cNvSpPr txBox="1"/>
          <p:nvPr/>
        </p:nvSpPr>
        <p:spPr>
          <a:xfrm>
            <a:off x="976597" y="2186653"/>
            <a:ext cx="1329210" cy="461665"/>
          </a:xfrm>
          <a:prstGeom prst="rect">
            <a:avLst/>
          </a:prstGeom>
          <a:noFill/>
          <a:ln>
            <a:solidFill>
              <a:schemeClr val="bg1">
                <a:lumMod val="65000"/>
              </a:schemeClr>
            </a:solidFill>
          </a:ln>
        </p:spPr>
        <p:txBody>
          <a:bodyPr wrap="none" rtlCol="0">
            <a:spAutoFit/>
          </a:bodyPr>
          <a:lstStyle/>
          <a:p>
            <a:r>
              <a:rPr lang="en-US" sz="1200" dirty="0">
                <a:solidFill>
                  <a:schemeClr val="bg1">
                    <a:lumMod val="50000"/>
                  </a:schemeClr>
                </a:solidFill>
              </a:rPr>
              <a:t>Chrome, Firefox,</a:t>
            </a:r>
          </a:p>
          <a:p>
            <a:r>
              <a:rPr lang="en-US" sz="1200" dirty="0">
                <a:solidFill>
                  <a:schemeClr val="bg1">
                    <a:lumMod val="50000"/>
                  </a:schemeClr>
                </a:solidFill>
              </a:rPr>
              <a:t>Safari, Edge</a:t>
            </a:r>
          </a:p>
        </p:txBody>
      </p:sp>
      <p:sp>
        <p:nvSpPr>
          <p:cNvPr id="70" name="TextBox 69">
            <a:extLst>
              <a:ext uri="{FF2B5EF4-FFF2-40B4-BE49-F238E27FC236}">
                <a16:creationId xmlns:a16="http://schemas.microsoft.com/office/drawing/2014/main" id="{3D28E383-9F93-3A47-92E1-ECF8EC790DE2}"/>
              </a:ext>
            </a:extLst>
          </p:cNvPr>
          <p:cNvSpPr txBox="1"/>
          <p:nvPr/>
        </p:nvSpPr>
        <p:spPr>
          <a:xfrm>
            <a:off x="5569399" y="3366727"/>
            <a:ext cx="704039" cy="276999"/>
          </a:xfrm>
          <a:prstGeom prst="rect">
            <a:avLst/>
          </a:prstGeom>
          <a:noFill/>
          <a:ln>
            <a:solidFill>
              <a:schemeClr val="bg1">
                <a:lumMod val="65000"/>
              </a:schemeClr>
            </a:solidFill>
          </a:ln>
        </p:spPr>
        <p:txBody>
          <a:bodyPr wrap="none" rtlCol="0">
            <a:spAutoFit/>
          </a:bodyPr>
          <a:lstStyle/>
          <a:p>
            <a:r>
              <a:rPr lang="en-US" sz="1200" dirty="0">
                <a:solidFill>
                  <a:schemeClr val="bg1">
                    <a:lumMod val="50000"/>
                  </a:schemeClr>
                </a:solidFill>
              </a:rPr>
              <a:t>Apache</a:t>
            </a:r>
          </a:p>
        </p:txBody>
      </p:sp>
      <p:sp>
        <p:nvSpPr>
          <p:cNvPr id="71" name="TextBox 70">
            <a:extLst>
              <a:ext uri="{FF2B5EF4-FFF2-40B4-BE49-F238E27FC236}">
                <a16:creationId xmlns:a16="http://schemas.microsoft.com/office/drawing/2014/main" id="{D67CC616-9D69-3148-AAD2-C4E9C7588434}"/>
              </a:ext>
            </a:extLst>
          </p:cNvPr>
          <p:cNvSpPr txBox="1"/>
          <p:nvPr/>
        </p:nvSpPr>
        <p:spPr>
          <a:xfrm>
            <a:off x="7286687" y="5113751"/>
            <a:ext cx="1039067" cy="400110"/>
          </a:xfrm>
          <a:prstGeom prst="rect">
            <a:avLst/>
          </a:prstGeom>
          <a:solidFill>
            <a:schemeClr val="accent1">
              <a:lumMod val="20000"/>
              <a:lumOff val="80000"/>
            </a:schemeClr>
          </a:solidFill>
          <a:ln>
            <a:solidFill>
              <a:srgbClr val="0432FF"/>
            </a:solidFill>
          </a:ln>
        </p:spPr>
        <p:txBody>
          <a:bodyPr wrap="none" rtlCol="0">
            <a:spAutoFit/>
          </a:bodyPr>
          <a:lstStyle/>
          <a:p>
            <a:r>
              <a:rPr lang="en-US" sz="2000" dirty="0">
                <a:solidFill>
                  <a:srgbClr val="C00000"/>
                </a:solidFill>
              </a:rPr>
              <a:t>MySQL</a:t>
            </a:r>
          </a:p>
        </p:txBody>
      </p:sp>
      <p:sp>
        <p:nvSpPr>
          <p:cNvPr id="72" name="TextBox 71">
            <a:extLst>
              <a:ext uri="{FF2B5EF4-FFF2-40B4-BE49-F238E27FC236}">
                <a16:creationId xmlns:a16="http://schemas.microsoft.com/office/drawing/2014/main" id="{F6D5B9D2-EAA7-F947-B70C-C37391704415}"/>
              </a:ext>
            </a:extLst>
          </p:cNvPr>
          <p:cNvSpPr txBox="1"/>
          <p:nvPr/>
        </p:nvSpPr>
        <p:spPr>
          <a:xfrm>
            <a:off x="727666" y="4770524"/>
            <a:ext cx="3156282"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C00000"/>
                </a:solidFill>
              </a:rPr>
              <a:t>MySQL</a:t>
            </a:r>
            <a:r>
              <a:rPr lang="en-US" dirty="0">
                <a:solidFill>
                  <a:srgbClr val="0432FF"/>
                </a:solidFill>
              </a:rPr>
              <a:t> is the most popular </a:t>
            </a:r>
          </a:p>
          <a:p>
            <a:r>
              <a:rPr lang="en-US" dirty="0">
                <a:solidFill>
                  <a:srgbClr val="0432FF"/>
                </a:solidFill>
              </a:rPr>
              <a:t>relational database management </a:t>
            </a:r>
          </a:p>
          <a:p>
            <a:r>
              <a:rPr lang="en-US" dirty="0">
                <a:solidFill>
                  <a:srgbClr val="0432FF"/>
                </a:solidFill>
              </a:rPr>
              <a:t>system (</a:t>
            </a:r>
            <a:r>
              <a:rPr lang="en-US" dirty="0">
                <a:solidFill>
                  <a:srgbClr val="C00000"/>
                </a:solidFill>
              </a:rPr>
              <a:t>RDBMS</a:t>
            </a:r>
            <a:r>
              <a:rPr lang="en-US" dirty="0">
                <a:solidFill>
                  <a:srgbClr val="0432FF"/>
                </a:solidFill>
              </a:rPr>
              <a:t>) used</a:t>
            </a:r>
          </a:p>
          <a:p>
            <a:r>
              <a:rPr lang="en-US" dirty="0">
                <a:solidFill>
                  <a:srgbClr val="0432FF"/>
                </a:solidFill>
              </a:rPr>
              <a:t>with web applications.</a:t>
            </a:r>
          </a:p>
        </p:txBody>
      </p:sp>
    </p:spTree>
    <p:extLst>
      <p:ext uri="{BB962C8B-B14F-4D97-AF65-F5344CB8AC3E}">
        <p14:creationId xmlns:p14="http://schemas.microsoft.com/office/powerpoint/2010/main" val="15215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6D1C-0706-E148-87C9-E72151BB564D}"/>
              </a:ext>
            </a:extLst>
          </p:cNvPr>
          <p:cNvSpPr>
            <a:spLocks noGrp="1"/>
          </p:cNvSpPr>
          <p:nvPr>
            <p:ph type="title"/>
          </p:nvPr>
        </p:nvSpPr>
        <p:spPr/>
        <p:txBody>
          <a:bodyPr/>
          <a:lstStyle/>
          <a:p>
            <a:r>
              <a:rPr lang="en-US" dirty="0"/>
              <a:t>Table Structure</a:t>
            </a:r>
          </a:p>
        </p:txBody>
      </p:sp>
      <p:sp>
        <p:nvSpPr>
          <p:cNvPr id="3" name="Content Placeholder 2">
            <a:extLst>
              <a:ext uri="{FF2B5EF4-FFF2-40B4-BE49-F238E27FC236}">
                <a16:creationId xmlns:a16="http://schemas.microsoft.com/office/drawing/2014/main" id="{D8687F8A-AAC9-D54A-B6DB-42D1537250BD}"/>
              </a:ext>
            </a:extLst>
          </p:cNvPr>
          <p:cNvSpPr>
            <a:spLocks noGrp="1"/>
          </p:cNvSpPr>
          <p:nvPr>
            <p:ph idx="1"/>
          </p:nvPr>
        </p:nvSpPr>
        <p:spPr>
          <a:xfrm>
            <a:off x="457200" y="1295400"/>
            <a:ext cx="8229600" cy="4236697"/>
          </a:xfrm>
        </p:spPr>
        <p:txBody>
          <a:bodyPr/>
          <a:lstStyle/>
          <a:p>
            <a:r>
              <a:rPr lang="en-US" dirty="0"/>
              <a:t>Within a </a:t>
            </a:r>
            <a:r>
              <a:rPr lang="en-US" u="sng" dirty="0"/>
              <a:t>table</a:t>
            </a:r>
            <a:r>
              <a:rPr lang="en-US" dirty="0"/>
              <a:t> of a relational database:</a:t>
            </a:r>
          </a:p>
          <a:p>
            <a:pPr lvl="1"/>
            <a:r>
              <a:rPr lang="en-US" dirty="0"/>
              <a:t>Each column must have a unique name.</a:t>
            </a:r>
          </a:p>
          <a:p>
            <a:pPr lvl="1"/>
            <a:r>
              <a:rPr lang="en-US" dirty="0"/>
              <a:t>All the values in each column must have the same datatype (e.g., all integers, all text, etc.)</a:t>
            </a:r>
          </a:p>
          <a:p>
            <a:pPr lvl="1"/>
            <a:r>
              <a:rPr lang="en-US" dirty="0"/>
              <a:t>Each row must be unique.</a:t>
            </a:r>
          </a:p>
          <a:p>
            <a:pPr lvl="1"/>
            <a:r>
              <a:rPr lang="en-US" dirty="0"/>
              <a:t>Within each row, each </a:t>
            </a:r>
            <a:br>
              <a:rPr lang="en-US" dirty="0"/>
            </a:br>
            <a:r>
              <a:rPr lang="en-US" dirty="0"/>
              <a:t>value in each column </a:t>
            </a:r>
            <a:br>
              <a:rPr lang="en-US" dirty="0"/>
            </a:br>
            <a:r>
              <a:rPr lang="en-US" dirty="0"/>
              <a:t>must be single-valued.</a:t>
            </a:r>
          </a:p>
          <a:p>
            <a:pPr lvl="1"/>
            <a:r>
              <a:rPr lang="en-US" dirty="0"/>
              <a:t>Row order and column</a:t>
            </a:r>
            <a:br>
              <a:rPr lang="en-US" dirty="0"/>
            </a:br>
            <a:r>
              <a:rPr lang="en-US" dirty="0"/>
              <a:t>order are irrelevant.</a:t>
            </a:r>
          </a:p>
        </p:txBody>
      </p:sp>
      <p:sp>
        <p:nvSpPr>
          <p:cNvPr id="4" name="Slide Number Placeholder 3">
            <a:extLst>
              <a:ext uri="{FF2B5EF4-FFF2-40B4-BE49-F238E27FC236}">
                <a16:creationId xmlns:a16="http://schemas.microsoft.com/office/drawing/2014/main" id="{30A05C01-1161-CD46-864B-A4F61C34B91D}"/>
              </a:ext>
            </a:extLst>
          </p:cNvPr>
          <p:cNvSpPr>
            <a:spLocks noGrp="1"/>
          </p:cNvSpPr>
          <p:nvPr>
            <p:ph type="sldNum" sz="quarter" idx="12"/>
          </p:nvPr>
        </p:nvSpPr>
        <p:spPr/>
        <p:txBody>
          <a:bodyPr/>
          <a:lstStyle/>
          <a:p>
            <a:fld id="{5E4F0376-0E54-9843-B673-E00D6670E830}" type="slidenum">
              <a:rPr lang="en-US" smtClean="0"/>
              <a:pPr/>
              <a:t>15</a:t>
            </a:fld>
            <a:endParaRPr lang="en-US"/>
          </a:p>
        </p:txBody>
      </p:sp>
      <p:pic>
        <p:nvPicPr>
          <p:cNvPr id="5" name="Picture 2">
            <a:extLst>
              <a:ext uri="{FF2B5EF4-FFF2-40B4-BE49-F238E27FC236}">
                <a16:creationId xmlns:a16="http://schemas.microsoft.com/office/drawing/2014/main" id="{7F580276-C52D-7045-81AD-A68C3CADA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272" y="3063244"/>
            <a:ext cx="3751132" cy="3093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63D48626-65D4-D24F-821F-B1965B9F7BEA}"/>
              </a:ext>
            </a:extLst>
          </p:cNvPr>
          <p:cNvSpPr txBox="1"/>
          <p:nvPr/>
        </p:nvSpPr>
        <p:spPr>
          <a:xfrm>
            <a:off x="1828830" y="5532097"/>
            <a:ext cx="2988190" cy="584775"/>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A table in a relational database</a:t>
            </a:r>
          </a:p>
          <a:p>
            <a:pPr algn="ctr"/>
            <a:r>
              <a:rPr lang="en-US" dirty="0">
                <a:solidFill>
                  <a:srgbClr val="0432FF"/>
                </a:solidFill>
              </a:rPr>
              <a:t>is also called a “</a:t>
            </a:r>
            <a:r>
              <a:rPr lang="en-US" dirty="0">
                <a:solidFill>
                  <a:srgbClr val="C00000"/>
                </a:solidFill>
              </a:rPr>
              <a:t>relation</a:t>
            </a:r>
            <a:r>
              <a:rPr lang="en-US" dirty="0">
                <a:solidFill>
                  <a:srgbClr val="0432FF"/>
                </a:solidFill>
              </a:rPr>
              <a:t>”.</a:t>
            </a:r>
          </a:p>
        </p:txBody>
      </p:sp>
      <p:sp>
        <p:nvSpPr>
          <p:cNvPr id="7" name="TextBox 6">
            <a:extLst>
              <a:ext uri="{FF2B5EF4-FFF2-40B4-BE49-F238E27FC236}">
                <a16:creationId xmlns:a16="http://schemas.microsoft.com/office/drawing/2014/main" id="{E8632000-C8A8-804B-BF9C-7AB855FA8B93}"/>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05A4FA44-F63B-7948-B6B5-1BD16AE9E8B2}"/>
              </a:ext>
            </a:extLst>
          </p:cNvPr>
          <p:cNvSpPr txBox="1"/>
          <p:nvPr/>
        </p:nvSpPr>
        <p:spPr>
          <a:xfrm>
            <a:off x="5390519" y="5947595"/>
            <a:ext cx="1051891"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Why not?</a:t>
            </a:r>
          </a:p>
        </p:txBody>
      </p:sp>
    </p:spTree>
    <p:extLst>
      <p:ext uri="{BB962C8B-B14F-4D97-AF65-F5344CB8AC3E}">
        <p14:creationId xmlns:p14="http://schemas.microsoft.com/office/powerpoint/2010/main" val="61922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9C26-3D07-B54C-92DC-8E0075C60065}"/>
              </a:ext>
            </a:extLst>
          </p:cNvPr>
          <p:cNvSpPr>
            <a:spLocks noGrp="1"/>
          </p:cNvSpPr>
          <p:nvPr>
            <p:ph type="title"/>
          </p:nvPr>
        </p:nvSpPr>
        <p:spPr/>
        <p:txBody>
          <a:bodyPr/>
          <a:lstStyle/>
          <a:p>
            <a:r>
              <a:rPr lang="en-US" dirty="0"/>
              <a:t>Introduction to Database Queries</a:t>
            </a:r>
          </a:p>
        </p:txBody>
      </p:sp>
      <p:sp>
        <p:nvSpPr>
          <p:cNvPr id="4" name="Slide Number Placeholder 3">
            <a:extLst>
              <a:ext uri="{FF2B5EF4-FFF2-40B4-BE49-F238E27FC236}">
                <a16:creationId xmlns:a16="http://schemas.microsoft.com/office/drawing/2014/main" id="{CE1DBE54-1C12-9A40-A0D0-82309A06AB2C}"/>
              </a:ext>
            </a:extLst>
          </p:cNvPr>
          <p:cNvSpPr>
            <a:spLocks noGrp="1"/>
          </p:cNvSpPr>
          <p:nvPr>
            <p:ph type="sldNum" sz="quarter" idx="12"/>
          </p:nvPr>
        </p:nvSpPr>
        <p:spPr/>
        <p:txBody>
          <a:bodyPr/>
          <a:lstStyle/>
          <a:p>
            <a:fld id="{5E4F0376-0E54-9843-B673-E00D6670E830}" type="slidenum">
              <a:rPr lang="en-US" smtClean="0"/>
              <a:pPr/>
              <a:t>16</a:t>
            </a:fld>
            <a:endParaRPr lang="en-US"/>
          </a:p>
        </p:txBody>
      </p:sp>
      <p:sp>
        <p:nvSpPr>
          <p:cNvPr id="5" name="TextBox 4">
            <a:extLst>
              <a:ext uri="{FF2B5EF4-FFF2-40B4-BE49-F238E27FC236}">
                <a16:creationId xmlns:a16="http://schemas.microsoft.com/office/drawing/2014/main" id="{0415E4C4-8A9D-3849-99D3-2F1CCE95CE0E}"/>
              </a:ext>
            </a:extLst>
          </p:cNvPr>
          <p:cNvSpPr txBox="1"/>
          <p:nvPr/>
        </p:nvSpPr>
        <p:spPr>
          <a:xfrm>
            <a:off x="1714531" y="1600220"/>
            <a:ext cx="5714937" cy="1200329"/>
          </a:xfrm>
          <a:prstGeom prst="rect">
            <a:avLst/>
          </a:prstGeom>
          <a:solidFill>
            <a:schemeClr val="accent1">
              <a:lumMod val="20000"/>
              <a:lumOff val="80000"/>
            </a:schemeClr>
          </a:solidFill>
          <a:ln w="3175">
            <a:solidFill>
              <a:srgbClr val="0432FF"/>
            </a:solidFill>
          </a:ln>
        </p:spPr>
        <p:txBody>
          <a:bodyPr wrap="square" rtlCol="0">
            <a:spAutoFit/>
          </a:bodyPr>
          <a:lstStyle/>
          <a:p>
            <a:pPr algn="ctr"/>
            <a:r>
              <a:rPr lang="en-US" sz="2400" b="1" dirty="0">
                <a:solidFill>
                  <a:srgbClr val="0432FF"/>
                </a:solidFill>
              </a:rPr>
              <a:t>Introduction to Database Queries</a:t>
            </a:r>
          </a:p>
          <a:p>
            <a:pPr algn="ctr"/>
            <a:r>
              <a:rPr lang="en-US" sz="2400" dirty="0">
                <a:solidFill>
                  <a:srgbClr val="0432FF"/>
                </a:solidFill>
              </a:rPr>
              <a:t>web-based application: </a:t>
            </a:r>
          </a:p>
          <a:p>
            <a:pPr algn="ctr"/>
            <a:r>
              <a:rPr lang="en-US" sz="2400" dirty="0">
                <a:solidFill>
                  <a:srgbClr val="996633"/>
                </a:solidFill>
                <a:hlinkClick r:id="rId2">
                  <a:extLst>
                    <a:ext uri="{A12FA001-AC4F-418D-AE19-62706E023703}">
                      <ahyp:hlinkClr xmlns:ahyp="http://schemas.microsoft.com/office/drawing/2018/hyperlinkcolor" val="tx"/>
                    </a:ext>
                  </a:extLst>
                </a:hlinkClick>
              </a:rPr>
              <a:t>https://www.apropos-logic.com/dbclass</a:t>
            </a:r>
            <a:r>
              <a:rPr lang="en-US" sz="2400" dirty="0">
                <a:solidFill>
                  <a:srgbClr val="C00000"/>
                </a:solidFill>
                <a:hlinkClick r:id="rId2">
                  <a:extLst>
                    <a:ext uri="{A12FA001-AC4F-418D-AE19-62706E023703}">
                      <ahyp:hlinkClr xmlns:ahyp="http://schemas.microsoft.com/office/drawing/2018/hyperlinkcolor" val="tx"/>
                    </a:ext>
                  </a:extLst>
                </a:hlinkClick>
              </a:rPr>
              <a:t>/</a:t>
            </a:r>
            <a:r>
              <a:rPr lang="en-US" sz="2400" dirty="0">
                <a:solidFill>
                  <a:srgbClr val="C00000"/>
                </a:solidFill>
              </a:rPr>
              <a:t>  </a:t>
            </a:r>
          </a:p>
        </p:txBody>
      </p:sp>
    </p:spTree>
    <p:extLst>
      <p:ext uri="{BB962C8B-B14F-4D97-AF65-F5344CB8AC3E}">
        <p14:creationId xmlns:p14="http://schemas.microsoft.com/office/powerpoint/2010/main" val="226779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Key</a:t>
            </a:r>
          </a:p>
        </p:txBody>
      </p:sp>
      <p:sp>
        <p:nvSpPr>
          <p:cNvPr id="3" name="Content Placeholder 2"/>
          <p:cNvSpPr>
            <a:spLocks noGrp="1"/>
          </p:cNvSpPr>
          <p:nvPr>
            <p:ph idx="1"/>
          </p:nvPr>
        </p:nvSpPr>
        <p:spPr>
          <a:xfrm>
            <a:off x="457200" y="1295401"/>
            <a:ext cx="8229600" cy="1493526"/>
          </a:xfrm>
        </p:spPr>
        <p:txBody>
          <a:bodyPr/>
          <a:lstStyle/>
          <a:p>
            <a:r>
              <a:rPr lang="en-US" dirty="0"/>
              <a:t>Each table must have a </a:t>
            </a:r>
            <a:r>
              <a:rPr lang="en-US" dirty="0">
                <a:solidFill>
                  <a:srgbClr val="B23C00"/>
                </a:solidFill>
              </a:rPr>
              <a:t>primary key</a:t>
            </a:r>
            <a:r>
              <a:rPr lang="en-US" dirty="0"/>
              <a:t>.</a:t>
            </a:r>
          </a:p>
          <a:p>
            <a:pPr lvl="1"/>
            <a:r>
              <a:rPr lang="en-US" dirty="0"/>
              <a:t>A column or set of columns whose value </a:t>
            </a:r>
            <a:br>
              <a:rPr lang="en-US" dirty="0"/>
            </a:br>
            <a:r>
              <a:rPr lang="en-US" u="sng" dirty="0"/>
              <a:t>uniquely identifies</a:t>
            </a:r>
            <a:r>
              <a:rPr lang="en-US" dirty="0"/>
              <a:t> each row.</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917" y="2788927"/>
            <a:ext cx="4960936" cy="3169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8A56877A-8ED7-4F4F-8C62-C022E07AAACE}"/>
              </a:ext>
            </a:extLst>
          </p:cNvPr>
          <p:cNvSpPr/>
          <p:nvPr/>
        </p:nvSpPr>
        <p:spPr bwMode="auto">
          <a:xfrm>
            <a:off x="2437075" y="3345515"/>
            <a:ext cx="548634" cy="2225038"/>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E535F13D-B757-3740-A2D8-7846A6D142A3}"/>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10" name="TextBox 9">
            <a:extLst>
              <a:ext uri="{FF2B5EF4-FFF2-40B4-BE49-F238E27FC236}">
                <a16:creationId xmlns:a16="http://schemas.microsoft.com/office/drawing/2014/main" id="{E50BB0C5-7D9E-7646-87D6-2F97E8A3176F}"/>
              </a:ext>
            </a:extLst>
          </p:cNvPr>
          <p:cNvSpPr txBox="1"/>
          <p:nvPr/>
        </p:nvSpPr>
        <p:spPr>
          <a:xfrm>
            <a:off x="1204595" y="4204613"/>
            <a:ext cx="1268296" cy="338554"/>
          </a:xfrm>
          <a:prstGeom prst="rect">
            <a:avLst/>
          </a:prstGeom>
          <a:noFill/>
        </p:spPr>
        <p:txBody>
          <a:bodyPr wrap="none" rtlCol="0">
            <a:spAutoFit/>
          </a:bodyPr>
          <a:lstStyle/>
          <a:p>
            <a:r>
              <a:rPr lang="en-US" dirty="0">
                <a:solidFill>
                  <a:srgbClr val="FF0000"/>
                </a:solidFill>
              </a:rPr>
              <a:t>Primary key</a:t>
            </a:r>
          </a:p>
        </p:txBody>
      </p:sp>
      <p:sp>
        <p:nvSpPr>
          <p:cNvPr id="6" name="TextBox 5">
            <a:extLst>
              <a:ext uri="{FF2B5EF4-FFF2-40B4-BE49-F238E27FC236}">
                <a16:creationId xmlns:a16="http://schemas.microsoft.com/office/drawing/2014/main" id="{0704D5E1-6735-1D40-90F1-DC7A084C131F}"/>
              </a:ext>
            </a:extLst>
          </p:cNvPr>
          <p:cNvSpPr txBox="1"/>
          <p:nvPr/>
        </p:nvSpPr>
        <p:spPr>
          <a:xfrm>
            <a:off x="7916175" y="5620300"/>
            <a:ext cx="768159"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Intro 1</a:t>
            </a:r>
          </a:p>
        </p:txBody>
      </p:sp>
    </p:spTree>
    <p:extLst>
      <p:ext uri="{BB962C8B-B14F-4D97-AF65-F5344CB8AC3E}">
        <p14:creationId xmlns:p14="http://schemas.microsoft.com/office/powerpoint/2010/main" val="2065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8F83-C769-FB4E-9CEF-2A756B0FF0C9}"/>
              </a:ext>
            </a:extLst>
          </p:cNvPr>
          <p:cNvSpPr>
            <a:spLocks noGrp="1"/>
          </p:cNvSpPr>
          <p:nvPr>
            <p:ph type="title"/>
          </p:nvPr>
        </p:nvSpPr>
        <p:spPr/>
        <p:txBody>
          <a:bodyPr/>
          <a:lstStyle/>
          <a:p>
            <a:r>
              <a:rPr lang="en-US" dirty="0"/>
              <a:t>Foreign Keys</a:t>
            </a:r>
          </a:p>
        </p:txBody>
      </p:sp>
      <p:sp>
        <p:nvSpPr>
          <p:cNvPr id="3" name="Content Placeholder 2">
            <a:extLst>
              <a:ext uri="{FF2B5EF4-FFF2-40B4-BE49-F238E27FC236}">
                <a16:creationId xmlns:a16="http://schemas.microsoft.com/office/drawing/2014/main" id="{9970ACAE-FED2-8348-B142-08154958766E}"/>
              </a:ext>
            </a:extLst>
          </p:cNvPr>
          <p:cNvSpPr>
            <a:spLocks noGrp="1"/>
          </p:cNvSpPr>
          <p:nvPr>
            <p:ph idx="1"/>
          </p:nvPr>
        </p:nvSpPr>
        <p:spPr>
          <a:xfrm>
            <a:off x="457200" y="1295400"/>
            <a:ext cx="8229600" cy="1783409"/>
          </a:xfrm>
        </p:spPr>
        <p:txBody>
          <a:bodyPr/>
          <a:lstStyle/>
          <a:p>
            <a:r>
              <a:rPr lang="en-US" dirty="0"/>
              <a:t>A table can have a column of </a:t>
            </a:r>
            <a:r>
              <a:rPr lang="en-US" dirty="0">
                <a:solidFill>
                  <a:srgbClr val="C00000"/>
                </a:solidFill>
              </a:rPr>
              <a:t>foreign keys</a:t>
            </a:r>
            <a:r>
              <a:rPr lang="en-US" dirty="0"/>
              <a:t> </a:t>
            </a:r>
            <a:br>
              <a:rPr lang="en-US" dirty="0"/>
            </a:br>
            <a:r>
              <a:rPr lang="en-US" dirty="0"/>
              <a:t>that refer to another table.</a:t>
            </a:r>
          </a:p>
          <a:p>
            <a:pPr lvl="1"/>
            <a:r>
              <a:rPr lang="en-US" dirty="0"/>
              <a:t>A foreign key value is </a:t>
            </a:r>
            <a:r>
              <a:rPr lang="en-US" dirty="0">
                <a:solidFill>
                  <a:srgbClr val="0432FF"/>
                </a:solidFill>
              </a:rPr>
              <a:t>equal to </a:t>
            </a:r>
            <a:r>
              <a:rPr lang="en-US" dirty="0"/>
              <a:t>the primary key value </a:t>
            </a:r>
            <a:br>
              <a:rPr lang="en-US" dirty="0"/>
            </a:br>
            <a:r>
              <a:rPr lang="en-US" dirty="0"/>
              <a:t>of a row in the second table.</a:t>
            </a:r>
          </a:p>
        </p:txBody>
      </p:sp>
      <p:sp>
        <p:nvSpPr>
          <p:cNvPr id="4" name="Slide Number Placeholder 3">
            <a:extLst>
              <a:ext uri="{FF2B5EF4-FFF2-40B4-BE49-F238E27FC236}">
                <a16:creationId xmlns:a16="http://schemas.microsoft.com/office/drawing/2014/main" id="{DE1F4434-F726-784A-9DAB-B3E5EF852FBB}"/>
              </a:ext>
            </a:extLst>
          </p:cNvPr>
          <p:cNvSpPr>
            <a:spLocks noGrp="1"/>
          </p:cNvSpPr>
          <p:nvPr>
            <p:ph type="sldNum" sz="quarter" idx="12"/>
          </p:nvPr>
        </p:nvSpPr>
        <p:spPr/>
        <p:txBody>
          <a:bodyPr/>
          <a:lstStyle/>
          <a:p>
            <a:fld id="{5E4F0376-0E54-9843-B673-E00D6670E830}" type="slidenum">
              <a:rPr lang="en-US" smtClean="0"/>
              <a:pPr/>
              <a:t>18</a:t>
            </a:fld>
            <a:endParaRPr lang="en-US" dirty="0"/>
          </a:p>
        </p:txBody>
      </p:sp>
      <p:pic>
        <p:nvPicPr>
          <p:cNvPr id="8" name="Picture 7" descr="Graphical user interface, table&#10;&#10;Description automatically generated">
            <a:extLst>
              <a:ext uri="{FF2B5EF4-FFF2-40B4-BE49-F238E27FC236}">
                <a16:creationId xmlns:a16="http://schemas.microsoft.com/office/drawing/2014/main" id="{76DA2BBA-5E2A-3F43-B8C5-E66B6C2C0267}"/>
              </a:ext>
            </a:extLst>
          </p:cNvPr>
          <p:cNvPicPr>
            <a:picLocks noChangeAspect="1"/>
          </p:cNvPicPr>
          <p:nvPr/>
        </p:nvPicPr>
        <p:blipFill>
          <a:blip r:embed="rId2"/>
          <a:stretch>
            <a:fillRect/>
          </a:stretch>
        </p:blipFill>
        <p:spPr>
          <a:xfrm>
            <a:off x="182928" y="3168413"/>
            <a:ext cx="5862282" cy="2820879"/>
          </a:xfrm>
          <a:prstGeom prst="rect">
            <a:avLst/>
          </a:prstGeom>
        </p:spPr>
      </p:pic>
      <p:pic>
        <p:nvPicPr>
          <p:cNvPr id="10" name="Picture 9" descr="Table&#10;&#10;Description automatically generated">
            <a:extLst>
              <a:ext uri="{FF2B5EF4-FFF2-40B4-BE49-F238E27FC236}">
                <a16:creationId xmlns:a16="http://schemas.microsoft.com/office/drawing/2014/main" id="{3C7AFC7A-8977-4B4D-8529-3BC8A3FA338D}"/>
              </a:ext>
            </a:extLst>
          </p:cNvPr>
          <p:cNvPicPr>
            <a:picLocks noChangeAspect="1"/>
          </p:cNvPicPr>
          <p:nvPr/>
        </p:nvPicPr>
        <p:blipFill>
          <a:blip r:embed="rId3"/>
          <a:stretch>
            <a:fillRect/>
          </a:stretch>
        </p:blipFill>
        <p:spPr>
          <a:xfrm>
            <a:off x="6108333" y="4709146"/>
            <a:ext cx="2852739" cy="1112833"/>
          </a:xfrm>
          <a:prstGeom prst="rect">
            <a:avLst/>
          </a:prstGeom>
        </p:spPr>
      </p:pic>
      <p:sp>
        <p:nvSpPr>
          <p:cNvPr id="12" name="Rectangle 11">
            <a:extLst>
              <a:ext uri="{FF2B5EF4-FFF2-40B4-BE49-F238E27FC236}">
                <a16:creationId xmlns:a16="http://schemas.microsoft.com/office/drawing/2014/main" id="{E243A07A-08D1-F34C-BFE8-BD040536D620}"/>
              </a:ext>
            </a:extLst>
          </p:cNvPr>
          <p:cNvSpPr/>
          <p:nvPr/>
        </p:nvSpPr>
        <p:spPr bwMode="auto">
          <a:xfrm>
            <a:off x="2108260" y="3472713"/>
            <a:ext cx="1097268" cy="1188707"/>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nvGrpSpPr>
          <p:cNvPr id="19" name="Group 18">
            <a:extLst>
              <a:ext uri="{FF2B5EF4-FFF2-40B4-BE49-F238E27FC236}">
                <a16:creationId xmlns:a16="http://schemas.microsoft.com/office/drawing/2014/main" id="{9411FA01-4309-7C45-826F-0F68328B7A94}"/>
              </a:ext>
            </a:extLst>
          </p:cNvPr>
          <p:cNvGrpSpPr/>
          <p:nvPr/>
        </p:nvGrpSpPr>
        <p:grpSpPr>
          <a:xfrm>
            <a:off x="2055451" y="4140420"/>
            <a:ext cx="1816870" cy="1443159"/>
            <a:chOff x="2146890" y="4140420"/>
            <a:chExt cx="1816870" cy="1443159"/>
          </a:xfrm>
        </p:grpSpPr>
        <p:sp>
          <p:nvSpPr>
            <p:cNvPr id="14" name="Oval 13">
              <a:extLst>
                <a:ext uri="{FF2B5EF4-FFF2-40B4-BE49-F238E27FC236}">
                  <a16:creationId xmlns:a16="http://schemas.microsoft.com/office/drawing/2014/main" id="{F8C80C4B-E6FD-B240-A7E0-C1BD9DE6185E}"/>
                </a:ext>
              </a:extLst>
            </p:cNvPr>
            <p:cNvSpPr/>
            <p:nvPr/>
          </p:nvSpPr>
          <p:spPr bwMode="auto">
            <a:xfrm>
              <a:off x="2146890" y="4140420"/>
              <a:ext cx="274317"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Oval 14">
              <a:extLst>
                <a:ext uri="{FF2B5EF4-FFF2-40B4-BE49-F238E27FC236}">
                  <a16:creationId xmlns:a16="http://schemas.microsoft.com/office/drawing/2014/main" id="{6EE56E37-A413-B44C-9823-BCF9FDBF47F1}"/>
                </a:ext>
              </a:extLst>
            </p:cNvPr>
            <p:cNvSpPr/>
            <p:nvPr/>
          </p:nvSpPr>
          <p:spPr bwMode="auto">
            <a:xfrm>
              <a:off x="3689443" y="5309262"/>
              <a:ext cx="274317"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7" name="Curved Connector 16">
              <a:extLst>
                <a:ext uri="{FF2B5EF4-FFF2-40B4-BE49-F238E27FC236}">
                  <a16:creationId xmlns:a16="http://schemas.microsoft.com/office/drawing/2014/main" id="{289CBB01-FF0B-5948-BE6E-4D79EC9F4620}"/>
                </a:ext>
              </a:extLst>
            </p:cNvPr>
            <p:cNvCxnSpPr>
              <a:stCxn id="14" idx="6"/>
              <a:endCxn id="15" idx="2"/>
            </p:cNvCxnSpPr>
            <p:nvPr/>
          </p:nvCxnSpPr>
          <p:spPr bwMode="auto">
            <a:xfrm>
              <a:off x="2421207" y="4277579"/>
              <a:ext cx="1268236" cy="1168842"/>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8" name="TextBox 17">
            <a:extLst>
              <a:ext uri="{FF2B5EF4-FFF2-40B4-BE49-F238E27FC236}">
                <a16:creationId xmlns:a16="http://schemas.microsoft.com/office/drawing/2014/main" id="{D4A4CEA7-CEC0-3C45-BDEA-9366568F9FBC}"/>
              </a:ext>
            </a:extLst>
          </p:cNvPr>
          <p:cNvSpPr txBox="1"/>
          <p:nvPr/>
        </p:nvSpPr>
        <p:spPr>
          <a:xfrm>
            <a:off x="2036382" y="4661420"/>
            <a:ext cx="1255472" cy="338554"/>
          </a:xfrm>
          <a:prstGeom prst="rect">
            <a:avLst/>
          </a:prstGeom>
          <a:noFill/>
        </p:spPr>
        <p:txBody>
          <a:bodyPr wrap="none" rtlCol="0">
            <a:spAutoFit/>
          </a:bodyPr>
          <a:lstStyle/>
          <a:p>
            <a:r>
              <a:rPr lang="en-US" dirty="0">
                <a:solidFill>
                  <a:srgbClr val="FF0000"/>
                </a:solidFill>
              </a:rPr>
              <a:t>Foreign key</a:t>
            </a:r>
          </a:p>
        </p:txBody>
      </p:sp>
      <p:sp>
        <p:nvSpPr>
          <p:cNvPr id="20" name="TextBox 19">
            <a:extLst>
              <a:ext uri="{FF2B5EF4-FFF2-40B4-BE49-F238E27FC236}">
                <a16:creationId xmlns:a16="http://schemas.microsoft.com/office/drawing/2014/main" id="{E9256614-FF0A-6A4A-815D-6367A39FB091}"/>
              </a:ext>
            </a:extLst>
          </p:cNvPr>
          <p:cNvSpPr txBox="1"/>
          <p:nvPr/>
        </p:nvSpPr>
        <p:spPr>
          <a:xfrm>
            <a:off x="6308244" y="3985190"/>
            <a:ext cx="2452916" cy="584775"/>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This is how the database</a:t>
            </a:r>
          </a:p>
          <a:p>
            <a:pPr algn="ctr"/>
            <a:r>
              <a:rPr lang="en-US" dirty="0">
                <a:solidFill>
                  <a:srgbClr val="0432FF"/>
                </a:solidFill>
              </a:rPr>
              <a:t>solves an address query!</a:t>
            </a:r>
          </a:p>
        </p:txBody>
      </p:sp>
    </p:spTree>
    <p:extLst>
      <p:ext uri="{BB962C8B-B14F-4D97-AF65-F5344CB8AC3E}">
        <p14:creationId xmlns:p14="http://schemas.microsoft.com/office/powerpoint/2010/main" val="38140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13B2-5C5B-9947-85E8-4B4B9088F376}"/>
              </a:ext>
            </a:extLst>
          </p:cNvPr>
          <p:cNvSpPr>
            <a:spLocks noGrp="1"/>
          </p:cNvSpPr>
          <p:nvPr>
            <p:ph type="title"/>
          </p:nvPr>
        </p:nvSpPr>
        <p:spPr/>
        <p:txBody>
          <a:bodyPr/>
          <a:lstStyle/>
          <a:p>
            <a:r>
              <a:rPr lang="en-US" dirty="0"/>
              <a:t>One-to-One (1:1) Relationship</a:t>
            </a:r>
          </a:p>
        </p:txBody>
      </p:sp>
      <p:sp>
        <p:nvSpPr>
          <p:cNvPr id="3" name="Content Placeholder 2">
            <a:extLst>
              <a:ext uri="{FF2B5EF4-FFF2-40B4-BE49-F238E27FC236}">
                <a16:creationId xmlns:a16="http://schemas.microsoft.com/office/drawing/2014/main" id="{124D1EBA-63AC-1B45-A431-BBEAEA1414DC}"/>
              </a:ext>
            </a:extLst>
          </p:cNvPr>
          <p:cNvSpPr>
            <a:spLocks noGrp="1"/>
          </p:cNvSpPr>
          <p:nvPr>
            <p:ph idx="1"/>
          </p:nvPr>
        </p:nvSpPr>
        <p:spPr>
          <a:xfrm>
            <a:off x="457200" y="1295400"/>
            <a:ext cx="8229600" cy="1813336"/>
          </a:xfrm>
        </p:spPr>
        <p:txBody>
          <a:bodyPr/>
          <a:lstStyle/>
          <a:p>
            <a:r>
              <a:rPr lang="en-US" dirty="0"/>
              <a:t>This is known as a </a:t>
            </a:r>
            <a:r>
              <a:rPr lang="en-US" dirty="0">
                <a:solidFill>
                  <a:srgbClr val="C00000"/>
                </a:solidFill>
              </a:rPr>
              <a:t>one-to-one relationship</a:t>
            </a:r>
            <a:r>
              <a:rPr lang="en-US" dirty="0"/>
              <a:t>.</a:t>
            </a:r>
          </a:p>
          <a:p>
            <a:pPr lvl="1"/>
            <a:r>
              <a:rPr lang="en-US" dirty="0"/>
              <a:t>Also written </a:t>
            </a:r>
            <a:r>
              <a:rPr lang="en-US" dirty="0">
                <a:solidFill>
                  <a:srgbClr val="C00000"/>
                </a:solidFill>
              </a:rPr>
              <a:t>1:1</a:t>
            </a:r>
            <a:r>
              <a:rPr lang="en-US" dirty="0"/>
              <a:t>.</a:t>
            </a:r>
          </a:p>
          <a:p>
            <a:pPr lvl="1"/>
            <a:r>
              <a:rPr lang="en-US" u="sng" dirty="0"/>
              <a:t>One row</a:t>
            </a:r>
            <a:r>
              <a:rPr lang="en-US" dirty="0"/>
              <a:t> of the first table relates to </a:t>
            </a:r>
            <a:r>
              <a:rPr lang="en-US" u="sng" dirty="0"/>
              <a:t>one row </a:t>
            </a:r>
            <a:br>
              <a:rPr lang="en-US" dirty="0"/>
            </a:br>
            <a:r>
              <a:rPr lang="en-US" dirty="0"/>
              <a:t>of the second table.</a:t>
            </a:r>
          </a:p>
        </p:txBody>
      </p:sp>
      <p:sp>
        <p:nvSpPr>
          <p:cNvPr id="4" name="Slide Number Placeholder 3">
            <a:extLst>
              <a:ext uri="{FF2B5EF4-FFF2-40B4-BE49-F238E27FC236}">
                <a16:creationId xmlns:a16="http://schemas.microsoft.com/office/drawing/2014/main" id="{74453649-5DB9-6E44-A52A-D530DE5D5853}"/>
              </a:ext>
            </a:extLst>
          </p:cNvPr>
          <p:cNvSpPr>
            <a:spLocks noGrp="1"/>
          </p:cNvSpPr>
          <p:nvPr>
            <p:ph type="sldNum" sz="quarter" idx="12"/>
          </p:nvPr>
        </p:nvSpPr>
        <p:spPr/>
        <p:txBody>
          <a:bodyPr/>
          <a:lstStyle/>
          <a:p>
            <a:fld id="{5E4F0376-0E54-9843-B673-E00D6670E830}" type="slidenum">
              <a:rPr lang="en-US" smtClean="0"/>
              <a:pPr/>
              <a:t>19</a:t>
            </a:fld>
            <a:endParaRPr lang="en-US"/>
          </a:p>
        </p:txBody>
      </p:sp>
      <p:pic>
        <p:nvPicPr>
          <p:cNvPr id="5" name="Picture 4" descr="Graphical user interface, table&#10;&#10;Description automatically generated">
            <a:extLst>
              <a:ext uri="{FF2B5EF4-FFF2-40B4-BE49-F238E27FC236}">
                <a16:creationId xmlns:a16="http://schemas.microsoft.com/office/drawing/2014/main" id="{B2359276-0F8A-0C4B-B811-31468DF2D49A}"/>
              </a:ext>
            </a:extLst>
          </p:cNvPr>
          <p:cNvPicPr>
            <a:picLocks noChangeAspect="1"/>
          </p:cNvPicPr>
          <p:nvPr/>
        </p:nvPicPr>
        <p:blipFill>
          <a:blip r:embed="rId2"/>
          <a:stretch>
            <a:fillRect/>
          </a:stretch>
        </p:blipFill>
        <p:spPr>
          <a:xfrm>
            <a:off x="182928" y="3168413"/>
            <a:ext cx="5862282" cy="2820879"/>
          </a:xfrm>
          <a:prstGeom prst="rect">
            <a:avLst/>
          </a:prstGeom>
        </p:spPr>
      </p:pic>
      <p:pic>
        <p:nvPicPr>
          <p:cNvPr id="6" name="Picture 5" descr="Table&#10;&#10;Description automatically generated">
            <a:extLst>
              <a:ext uri="{FF2B5EF4-FFF2-40B4-BE49-F238E27FC236}">
                <a16:creationId xmlns:a16="http://schemas.microsoft.com/office/drawing/2014/main" id="{377E19EE-0F45-904B-815E-EB9A14F381E5}"/>
              </a:ext>
            </a:extLst>
          </p:cNvPr>
          <p:cNvPicPr>
            <a:picLocks noChangeAspect="1"/>
          </p:cNvPicPr>
          <p:nvPr/>
        </p:nvPicPr>
        <p:blipFill>
          <a:blip r:embed="rId3"/>
          <a:stretch>
            <a:fillRect/>
          </a:stretch>
        </p:blipFill>
        <p:spPr>
          <a:xfrm>
            <a:off x="6108333" y="4709146"/>
            <a:ext cx="2852739" cy="1112833"/>
          </a:xfrm>
          <a:prstGeom prst="rect">
            <a:avLst/>
          </a:prstGeom>
        </p:spPr>
      </p:pic>
      <p:grpSp>
        <p:nvGrpSpPr>
          <p:cNvPr id="8" name="Group 7">
            <a:extLst>
              <a:ext uri="{FF2B5EF4-FFF2-40B4-BE49-F238E27FC236}">
                <a16:creationId xmlns:a16="http://schemas.microsoft.com/office/drawing/2014/main" id="{B6AB852F-D733-EE4A-836C-9A4C6D58438C}"/>
              </a:ext>
            </a:extLst>
          </p:cNvPr>
          <p:cNvGrpSpPr/>
          <p:nvPr/>
        </p:nvGrpSpPr>
        <p:grpSpPr>
          <a:xfrm>
            <a:off x="2055451" y="4140420"/>
            <a:ext cx="1816870" cy="1443159"/>
            <a:chOff x="2146890" y="4140420"/>
            <a:chExt cx="1816870" cy="1443159"/>
          </a:xfrm>
        </p:grpSpPr>
        <p:sp>
          <p:nvSpPr>
            <p:cNvPr id="9" name="Oval 8">
              <a:extLst>
                <a:ext uri="{FF2B5EF4-FFF2-40B4-BE49-F238E27FC236}">
                  <a16:creationId xmlns:a16="http://schemas.microsoft.com/office/drawing/2014/main" id="{B51F2314-9B86-EE4A-BF16-4EE26146CEE4}"/>
                </a:ext>
              </a:extLst>
            </p:cNvPr>
            <p:cNvSpPr/>
            <p:nvPr/>
          </p:nvSpPr>
          <p:spPr bwMode="auto">
            <a:xfrm>
              <a:off x="2146890" y="4140420"/>
              <a:ext cx="274317"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Oval 9">
              <a:extLst>
                <a:ext uri="{FF2B5EF4-FFF2-40B4-BE49-F238E27FC236}">
                  <a16:creationId xmlns:a16="http://schemas.microsoft.com/office/drawing/2014/main" id="{5AF9F96B-1D44-1746-A5C4-9C456B1BB036}"/>
                </a:ext>
              </a:extLst>
            </p:cNvPr>
            <p:cNvSpPr/>
            <p:nvPr/>
          </p:nvSpPr>
          <p:spPr bwMode="auto">
            <a:xfrm>
              <a:off x="3689443" y="5309262"/>
              <a:ext cx="274317"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1" name="Curved Connector 10">
              <a:extLst>
                <a:ext uri="{FF2B5EF4-FFF2-40B4-BE49-F238E27FC236}">
                  <a16:creationId xmlns:a16="http://schemas.microsoft.com/office/drawing/2014/main" id="{81A7A941-CBBF-4D42-AFC5-10C4650C0767}"/>
                </a:ext>
              </a:extLst>
            </p:cNvPr>
            <p:cNvCxnSpPr>
              <a:stCxn id="9" idx="6"/>
              <a:endCxn id="10" idx="2"/>
            </p:cNvCxnSpPr>
            <p:nvPr/>
          </p:nvCxnSpPr>
          <p:spPr bwMode="auto">
            <a:xfrm>
              <a:off x="2421207" y="4277579"/>
              <a:ext cx="1268236" cy="1168842"/>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2" name="TextBox 11">
            <a:extLst>
              <a:ext uri="{FF2B5EF4-FFF2-40B4-BE49-F238E27FC236}">
                <a16:creationId xmlns:a16="http://schemas.microsoft.com/office/drawing/2014/main" id="{9F0EE6F2-2FD2-E747-ABAB-0A769D3630EB}"/>
              </a:ext>
            </a:extLst>
          </p:cNvPr>
          <p:cNvSpPr txBox="1"/>
          <p:nvPr/>
        </p:nvSpPr>
        <p:spPr>
          <a:xfrm>
            <a:off x="7498048" y="6248400"/>
            <a:ext cx="768159"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Intro 2</a:t>
            </a:r>
          </a:p>
        </p:txBody>
      </p:sp>
    </p:spTree>
    <p:extLst>
      <p:ext uri="{BB962C8B-B14F-4D97-AF65-F5344CB8AC3E}">
        <p14:creationId xmlns:p14="http://schemas.microsoft.com/office/powerpoint/2010/main" val="312552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167-4E87-8C47-8514-F4D1DB7D8E03}"/>
              </a:ext>
            </a:extLst>
          </p:cNvPr>
          <p:cNvSpPr>
            <a:spLocks noGrp="1"/>
          </p:cNvSpPr>
          <p:nvPr>
            <p:ph type="title"/>
          </p:nvPr>
        </p:nvSpPr>
        <p:spPr/>
        <p:txBody>
          <a:bodyPr/>
          <a:lstStyle/>
          <a:p>
            <a:r>
              <a:rPr lang="en-US" dirty="0"/>
              <a:t>Short Bio</a:t>
            </a:r>
          </a:p>
        </p:txBody>
      </p:sp>
      <p:sp>
        <p:nvSpPr>
          <p:cNvPr id="3" name="Content Placeholder 2">
            <a:extLst>
              <a:ext uri="{FF2B5EF4-FFF2-40B4-BE49-F238E27FC236}">
                <a16:creationId xmlns:a16="http://schemas.microsoft.com/office/drawing/2014/main" id="{82D63F5A-1769-154D-BE2D-9F28E6DC527A}"/>
              </a:ext>
            </a:extLst>
          </p:cNvPr>
          <p:cNvSpPr>
            <a:spLocks noGrp="1"/>
          </p:cNvSpPr>
          <p:nvPr>
            <p:ph idx="1"/>
          </p:nvPr>
        </p:nvSpPr>
        <p:spPr>
          <a:xfrm>
            <a:off x="365807" y="1295400"/>
            <a:ext cx="8470080" cy="4835525"/>
          </a:xfrm>
        </p:spPr>
        <p:txBody>
          <a:bodyPr/>
          <a:lstStyle/>
          <a:p>
            <a:r>
              <a:rPr lang="en-US" sz="2400" dirty="0"/>
              <a:t>Lecturer at San Jose State University</a:t>
            </a:r>
          </a:p>
          <a:p>
            <a:pPr lvl="1"/>
            <a:r>
              <a:rPr lang="en-US" sz="1800" dirty="0"/>
              <a:t>Department of Computer Engineering</a:t>
            </a:r>
          </a:p>
          <a:p>
            <a:pPr lvl="1"/>
            <a:r>
              <a:rPr lang="en-US" sz="1800" dirty="0"/>
              <a:t>Department of Computer Science</a:t>
            </a:r>
          </a:p>
          <a:p>
            <a:pPr lvl="1"/>
            <a:r>
              <a:rPr lang="en-US" sz="1800" dirty="0"/>
              <a:t>Department of Applied Data Science</a:t>
            </a:r>
          </a:p>
          <a:p>
            <a:pPr lvl="4"/>
            <a:endParaRPr lang="en-US" sz="600" dirty="0"/>
          </a:p>
          <a:p>
            <a:pPr lvl="4"/>
            <a:endParaRPr lang="en-US" dirty="0"/>
          </a:p>
          <a:p>
            <a:endParaRPr lang="en-US" dirty="0"/>
          </a:p>
          <a:p>
            <a:r>
              <a:rPr lang="en-US" sz="2400" dirty="0"/>
              <a:t>Formerly:</a:t>
            </a:r>
          </a:p>
          <a:p>
            <a:pPr lvl="1"/>
            <a:r>
              <a:rPr lang="en-US" sz="1800" dirty="0"/>
              <a:t>Senior Scientist at the NASA Ames </a:t>
            </a:r>
            <a:br>
              <a:rPr lang="en-US" sz="1800" dirty="0"/>
            </a:br>
            <a:r>
              <a:rPr lang="en-US" sz="1800" dirty="0"/>
              <a:t>Research Center and JPL</a:t>
            </a:r>
          </a:p>
          <a:p>
            <a:pPr lvl="1"/>
            <a:r>
              <a:rPr lang="en-US" sz="1800" dirty="0"/>
              <a:t>Research Staff Member, IBM Research</a:t>
            </a:r>
          </a:p>
          <a:p>
            <a:pPr lvl="1"/>
            <a:r>
              <a:rPr lang="en-US" sz="1800" dirty="0"/>
              <a:t>Software Strategist, </a:t>
            </a:r>
            <a:br>
              <a:rPr lang="en-US" sz="1800" dirty="0"/>
            </a:br>
            <a:r>
              <a:rPr lang="en-US" sz="1800" dirty="0"/>
              <a:t>Lawrence Livermore National Lab</a:t>
            </a:r>
          </a:p>
          <a:p>
            <a:pPr lvl="1"/>
            <a:r>
              <a:rPr lang="en-US" sz="1800" dirty="0"/>
              <a:t>Software developer, project lead, </a:t>
            </a:r>
            <a:br>
              <a:rPr lang="en-US" sz="1800" dirty="0"/>
            </a:br>
            <a:r>
              <a:rPr lang="en-US" sz="1800" dirty="0"/>
              <a:t>engineering manager, etc. at various Silicon Valley companies</a:t>
            </a:r>
          </a:p>
        </p:txBody>
      </p:sp>
      <p:sp>
        <p:nvSpPr>
          <p:cNvPr id="4" name="Slide Number Placeholder 3">
            <a:extLst>
              <a:ext uri="{FF2B5EF4-FFF2-40B4-BE49-F238E27FC236}">
                <a16:creationId xmlns:a16="http://schemas.microsoft.com/office/drawing/2014/main" id="{EAAEA213-9D43-ED4F-A6C0-F83B05E7DE0D}"/>
              </a:ext>
            </a:extLst>
          </p:cNvPr>
          <p:cNvSpPr>
            <a:spLocks noGrp="1"/>
          </p:cNvSpPr>
          <p:nvPr>
            <p:ph type="sldNum" sz="quarter" idx="12"/>
          </p:nvPr>
        </p:nvSpPr>
        <p:spPr/>
        <p:txBody>
          <a:bodyPr/>
          <a:lstStyle/>
          <a:p>
            <a:fld id="{5E4F0376-0E54-9843-B673-E00D6670E830}" type="slidenum">
              <a:rPr lang="en-US" smtClean="0"/>
              <a:pPr/>
              <a:t>2</a:t>
            </a:fld>
            <a:endParaRPr lang="en-US"/>
          </a:p>
        </p:txBody>
      </p:sp>
      <p:sp>
        <p:nvSpPr>
          <p:cNvPr id="7" name="TextBox 6">
            <a:extLst>
              <a:ext uri="{FF2B5EF4-FFF2-40B4-BE49-F238E27FC236}">
                <a16:creationId xmlns:a16="http://schemas.microsoft.com/office/drawing/2014/main" id="{BE36E2F8-17C3-D943-80C4-775E71AF378E}"/>
              </a:ext>
            </a:extLst>
          </p:cNvPr>
          <p:cNvSpPr txBox="1"/>
          <p:nvPr/>
        </p:nvSpPr>
        <p:spPr>
          <a:xfrm>
            <a:off x="1465142" y="2846012"/>
            <a:ext cx="3564053" cy="400110"/>
          </a:xfrm>
          <a:prstGeom prst="rect">
            <a:avLst/>
          </a:prstGeom>
          <a:solidFill>
            <a:schemeClr val="accent1">
              <a:lumMod val="20000"/>
              <a:lumOff val="80000"/>
            </a:schemeClr>
          </a:solidFill>
          <a:ln>
            <a:solidFill>
              <a:srgbClr val="0033CC"/>
            </a:solidFill>
          </a:ln>
        </p:spPr>
        <p:txBody>
          <a:bodyPr wrap="none" rtlCol="0">
            <a:spAutoFit/>
          </a:bodyPr>
          <a:lstStyle/>
          <a:p>
            <a:r>
              <a:rPr lang="en-US" sz="2000" dirty="0">
                <a:hlinkClick r:id="rId3"/>
              </a:rPr>
              <a:t>http://www.cs.sjsu.edu/~mak/</a:t>
            </a:r>
            <a:r>
              <a:rPr lang="en-US" sz="2000" dirty="0"/>
              <a:t> </a:t>
            </a:r>
          </a:p>
        </p:txBody>
      </p:sp>
      <p:pic>
        <p:nvPicPr>
          <p:cNvPr id="6" name="Picture 5" descr="A person sitting at a desk with a cat and a computer&#10;&#10;Description automatically generated with low confidence">
            <a:extLst>
              <a:ext uri="{FF2B5EF4-FFF2-40B4-BE49-F238E27FC236}">
                <a16:creationId xmlns:a16="http://schemas.microsoft.com/office/drawing/2014/main" id="{39E5488F-4CE2-804C-ADC7-03F242F9EE83}"/>
              </a:ext>
            </a:extLst>
          </p:cNvPr>
          <p:cNvPicPr>
            <a:picLocks noChangeAspect="1"/>
          </p:cNvPicPr>
          <p:nvPr/>
        </p:nvPicPr>
        <p:blipFill>
          <a:blip r:embed="rId4"/>
          <a:stretch>
            <a:fillRect/>
          </a:stretch>
        </p:blipFill>
        <p:spPr>
          <a:xfrm>
            <a:off x="6091513" y="1289455"/>
            <a:ext cx="2666769" cy="2002384"/>
          </a:xfrm>
          <a:prstGeom prst="rect">
            <a:avLst/>
          </a:prstGeom>
        </p:spPr>
      </p:pic>
      <p:pic>
        <p:nvPicPr>
          <p:cNvPr id="9" name="Picture 8" descr="A picture containing text, indoor, person, floor&#10;&#10;Description automatically generated">
            <a:extLst>
              <a:ext uri="{FF2B5EF4-FFF2-40B4-BE49-F238E27FC236}">
                <a16:creationId xmlns:a16="http://schemas.microsoft.com/office/drawing/2014/main" id="{7E5AC0E8-3875-6948-98A2-AF521F645B2D}"/>
              </a:ext>
            </a:extLst>
          </p:cNvPr>
          <p:cNvPicPr>
            <a:picLocks noChangeAspect="1"/>
          </p:cNvPicPr>
          <p:nvPr/>
        </p:nvPicPr>
        <p:blipFill>
          <a:blip r:embed="rId5"/>
          <a:stretch>
            <a:fillRect/>
          </a:stretch>
        </p:blipFill>
        <p:spPr>
          <a:xfrm>
            <a:off x="5577829" y="3520439"/>
            <a:ext cx="2675995" cy="2002384"/>
          </a:xfrm>
          <a:prstGeom prst="rect">
            <a:avLst/>
          </a:prstGeom>
        </p:spPr>
      </p:pic>
      <p:sp>
        <p:nvSpPr>
          <p:cNvPr id="10" name="TextBox 9">
            <a:extLst>
              <a:ext uri="{FF2B5EF4-FFF2-40B4-BE49-F238E27FC236}">
                <a16:creationId xmlns:a16="http://schemas.microsoft.com/office/drawing/2014/main" id="{6C26D563-827F-9A41-942E-19BF04454794}"/>
              </a:ext>
            </a:extLst>
          </p:cNvPr>
          <p:cNvSpPr txBox="1"/>
          <p:nvPr/>
        </p:nvSpPr>
        <p:spPr>
          <a:xfrm>
            <a:off x="5992336" y="5532097"/>
            <a:ext cx="1846980" cy="276999"/>
          </a:xfrm>
          <a:prstGeom prst="rect">
            <a:avLst/>
          </a:prstGeom>
          <a:noFill/>
        </p:spPr>
        <p:txBody>
          <a:bodyPr wrap="none" rtlCol="0">
            <a:spAutoFit/>
          </a:bodyPr>
          <a:lstStyle/>
          <a:p>
            <a:pPr algn="ctr"/>
            <a:r>
              <a:rPr lang="en-US" sz="600" dirty="0"/>
              <a:t>Mission Control, Jet Propulsion Laboratory (JPL)</a:t>
            </a:r>
            <a:br>
              <a:rPr lang="en-US" sz="600" dirty="0"/>
            </a:br>
            <a:r>
              <a:rPr lang="en-US" sz="600" dirty="0"/>
              <a:t>NASA Mars Exploration Rover Mission</a:t>
            </a:r>
          </a:p>
        </p:txBody>
      </p:sp>
    </p:spTree>
    <p:extLst>
      <p:ext uri="{BB962C8B-B14F-4D97-AF65-F5344CB8AC3E}">
        <p14:creationId xmlns:p14="http://schemas.microsoft.com/office/powerpoint/2010/main" val="373061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D1FC-C4B5-5145-8A1E-349FB2E8DD86}"/>
              </a:ext>
            </a:extLst>
          </p:cNvPr>
          <p:cNvSpPr>
            <a:spLocks noGrp="1"/>
          </p:cNvSpPr>
          <p:nvPr>
            <p:ph type="title"/>
          </p:nvPr>
        </p:nvSpPr>
        <p:spPr/>
        <p:txBody>
          <a:bodyPr/>
          <a:lstStyle/>
          <a:p>
            <a:r>
              <a:rPr lang="en-US" dirty="0"/>
              <a:t>One-to-One Relationship</a:t>
            </a:r>
            <a:r>
              <a:rPr lang="en-US" i="1" dirty="0"/>
              <a:t>, cont’d</a:t>
            </a:r>
          </a:p>
        </p:txBody>
      </p:sp>
      <p:sp>
        <p:nvSpPr>
          <p:cNvPr id="3" name="Content Placeholder 2">
            <a:extLst>
              <a:ext uri="{FF2B5EF4-FFF2-40B4-BE49-F238E27FC236}">
                <a16:creationId xmlns:a16="http://schemas.microsoft.com/office/drawing/2014/main" id="{52D4D40F-65A0-7645-BB0A-0B25EEF10220}"/>
              </a:ext>
            </a:extLst>
          </p:cNvPr>
          <p:cNvSpPr>
            <a:spLocks noGrp="1"/>
          </p:cNvSpPr>
          <p:nvPr>
            <p:ph idx="1"/>
          </p:nvPr>
        </p:nvSpPr>
        <p:spPr/>
        <p:txBody>
          <a:bodyPr/>
          <a:lstStyle/>
          <a:p>
            <a:r>
              <a:rPr lang="en-US" dirty="0"/>
              <a:t>In a 1:1 relationship, </a:t>
            </a:r>
            <a:r>
              <a:rPr lang="en-US" u="sng" dirty="0"/>
              <a:t>either table</a:t>
            </a:r>
            <a:r>
              <a:rPr lang="en-US" dirty="0"/>
              <a:t> can have the foreign key to the other table.</a:t>
            </a:r>
          </a:p>
          <a:p>
            <a:endParaRPr lang="en-US" dirty="0"/>
          </a:p>
          <a:p>
            <a:endParaRPr lang="en-US" dirty="0"/>
          </a:p>
          <a:p>
            <a:endParaRPr lang="en-US" dirty="0"/>
          </a:p>
          <a:p>
            <a:endParaRPr lang="en-US" dirty="0"/>
          </a:p>
          <a:p>
            <a:endParaRPr lang="en-US" dirty="0"/>
          </a:p>
          <a:p>
            <a:pPr lvl="1"/>
            <a:endParaRPr lang="en-US" dirty="0"/>
          </a:p>
          <a:p>
            <a:r>
              <a:rPr lang="en-US" dirty="0"/>
              <a:t>A table can have multiple foreign key columns that each relates to a different other table.</a:t>
            </a:r>
          </a:p>
        </p:txBody>
      </p:sp>
      <p:sp>
        <p:nvSpPr>
          <p:cNvPr id="4" name="Slide Number Placeholder 3">
            <a:extLst>
              <a:ext uri="{FF2B5EF4-FFF2-40B4-BE49-F238E27FC236}">
                <a16:creationId xmlns:a16="http://schemas.microsoft.com/office/drawing/2014/main" id="{5FA09B65-43DE-5D49-9C3D-46BC227C989A}"/>
              </a:ext>
            </a:extLst>
          </p:cNvPr>
          <p:cNvSpPr>
            <a:spLocks noGrp="1"/>
          </p:cNvSpPr>
          <p:nvPr>
            <p:ph type="sldNum" sz="quarter" idx="12"/>
          </p:nvPr>
        </p:nvSpPr>
        <p:spPr/>
        <p:txBody>
          <a:bodyPr/>
          <a:lstStyle/>
          <a:p>
            <a:fld id="{5E4F0376-0E54-9843-B673-E00D6670E830}" type="slidenum">
              <a:rPr lang="en-US" smtClean="0"/>
              <a:pPr/>
              <a:t>20</a:t>
            </a:fld>
            <a:endParaRPr lang="en-US" dirty="0"/>
          </a:p>
        </p:txBody>
      </p:sp>
      <p:pic>
        <p:nvPicPr>
          <p:cNvPr id="5" name="Picture 9" descr="C:\Users\Giga\Dropbox\Ljeto2013\FixFigure3.30.jpg">
            <a:extLst>
              <a:ext uri="{FF2B5EF4-FFF2-40B4-BE49-F238E27FC236}">
                <a16:creationId xmlns:a16="http://schemas.microsoft.com/office/drawing/2014/main" id="{C888474E-27A1-BE4B-8852-167B1A3B0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6666" b="53049"/>
          <a:stretch>
            <a:fillRect/>
          </a:stretch>
        </p:blipFill>
        <p:spPr bwMode="auto">
          <a:xfrm>
            <a:off x="3620203" y="2331732"/>
            <a:ext cx="2305035" cy="2898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6CBC90E2-4A14-274D-B003-5A415B6AFBB3}"/>
              </a:ext>
            </a:extLst>
          </p:cNvPr>
          <p:cNvGrpSpPr/>
          <p:nvPr/>
        </p:nvGrpSpPr>
        <p:grpSpPr>
          <a:xfrm>
            <a:off x="3697349" y="3142739"/>
            <a:ext cx="4346719" cy="1971880"/>
            <a:chOff x="3697349" y="3142739"/>
            <a:chExt cx="4346719" cy="1971880"/>
          </a:xfrm>
        </p:grpSpPr>
        <p:sp>
          <p:nvSpPr>
            <p:cNvPr id="6" name="TextBox 5">
              <a:extLst>
                <a:ext uri="{FF2B5EF4-FFF2-40B4-BE49-F238E27FC236}">
                  <a16:creationId xmlns:a16="http://schemas.microsoft.com/office/drawing/2014/main" id="{B2F200F2-9EC2-FF4D-8D87-04A458288E0B}"/>
                </a:ext>
              </a:extLst>
            </p:cNvPr>
            <p:cNvSpPr txBox="1"/>
            <p:nvPr/>
          </p:nvSpPr>
          <p:spPr>
            <a:xfrm>
              <a:off x="6067245" y="4160512"/>
              <a:ext cx="1976823" cy="954107"/>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Table VEHICLE </a:t>
              </a:r>
            </a:p>
            <a:p>
              <a:r>
                <a:rPr lang="en-US" dirty="0">
                  <a:solidFill>
                    <a:srgbClr val="0432FF"/>
                  </a:solidFill>
                </a:rPr>
                <a:t>has the foreign key.</a:t>
              </a:r>
            </a:p>
            <a:p>
              <a:r>
                <a:rPr lang="en-US" sz="800" dirty="0">
                  <a:solidFill>
                    <a:srgbClr val="0432FF"/>
                  </a:solidFill>
                </a:rPr>
                <a:t> </a:t>
              </a:r>
            </a:p>
            <a:p>
              <a:r>
                <a:rPr lang="en-US" i="1" dirty="0">
                  <a:solidFill>
                    <a:srgbClr val="0432FF"/>
                  </a:solidFill>
                </a:rPr>
                <a:t>Molly has Van 222.</a:t>
              </a:r>
            </a:p>
          </p:txBody>
        </p:sp>
        <p:sp>
          <p:nvSpPr>
            <p:cNvPr id="8" name="Oval 7">
              <a:extLst>
                <a:ext uri="{FF2B5EF4-FFF2-40B4-BE49-F238E27FC236}">
                  <a16:creationId xmlns:a16="http://schemas.microsoft.com/office/drawing/2014/main" id="{969C3BFF-1513-9F48-BD1F-E321B340880A}"/>
                </a:ext>
              </a:extLst>
            </p:cNvPr>
            <p:cNvSpPr/>
            <p:nvPr/>
          </p:nvSpPr>
          <p:spPr bwMode="auto">
            <a:xfrm>
              <a:off x="3697349" y="3142739"/>
              <a:ext cx="457195" cy="219019"/>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Oval 8">
              <a:extLst>
                <a:ext uri="{FF2B5EF4-FFF2-40B4-BE49-F238E27FC236}">
                  <a16:creationId xmlns:a16="http://schemas.microsoft.com/office/drawing/2014/main" id="{8C30851C-6DAE-E147-BDF9-6E00EF99836C}"/>
                </a:ext>
              </a:extLst>
            </p:cNvPr>
            <p:cNvSpPr/>
            <p:nvPr/>
          </p:nvSpPr>
          <p:spPr bwMode="auto">
            <a:xfrm>
              <a:off x="5279659" y="4701194"/>
              <a:ext cx="457195" cy="219019"/>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1" name="Curved Connector 10">
              <a:extLst>
                <a:ext uri="{FF2B5EF4-FFF2-40B4-BE49-F238E27FC236}">
                  <a16:creationId xmlns:a16="http://schemas.microsoft.com/office/drawing/2014/main" id="{3C86913C-6959-374B-8393-F7B4A72336D8}"/>
                </a:ext>
              </a:extLst>
            </p:cNvPr>
            <p:cNvCxnSpPr>
              <a:stCxn id="9" idx="2"/>
              <a:endCxn id="8" idx="6"/>
            </p:cNvCxnSpPr>
            <p:nvPr/>
          </p:nvCxnSpPr>
          <p:spPr bwMode="auto">
            <a:xfrm rot="10800000">
              <a:off x="4154545" y="3252250"/>
              <a:ext cx="1125115" cy="1558455"/>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3" name="TextBox 12">
            <a:extLst>
              <a:ext uri="{FF2B5EF4-FFF2-40B4-BE49-F238E27FC236}">
                <a16:creationId xmlns:a16="http://schemas.microsoft.com/office/drawing/2014/main" id="{67ABA0D1-D665-8543-8CA1-3A59BBCA76E3}"/>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47974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11F0-9B61-5C4B-B9FC-3EEB5595F73F}"/>
              </a:ext>
            </a:extLst>
          </p:cNvPr>
          <p:cNvSpPr>
            <a:spLocks noGrp="1"/>
          </p:cNvSpPr>
          <p:nvPr>
            <p:ph type="title"/>
          </p:nvPr>
        </p:nvSpPr>
        <p:spPr/>
        <p:txBody>
          <a:bodyPr/>
          <a:lstStyle/>
          <a:p>
            <a:r>
              <a:rPr lang="en-US" dirty="0"/>
              <a:t>One-to-Many (1:M) Relationship</a:t>
            </a:r>
          </a:p>
        </p:txBody>
      </p:sp>
      <p:sp>
        <p:nvSpPr>
          <p:cNvPr id="3" name="Content Placeholder 2">
            <a:extLst>
              <a:ext uri="{FF2B5EF4-FFF2-40B4-BE49-F238E27FC236}">
                <a16:creationId xmlns:a16="http://schemas.microsoft.com/office/drawing/2014/main" id="{8A317D36-8E53-2643-91D7-8CA06FB4F48E}"/>
              </a:ext>
            </a:extLst>
          </p:cNvPr>
          <p:cNvSpPr>
            <a:spLocks noGrp="1"/>
          </p:cNvSpPr>
          <p:nvPr>
            <p:ph idx="1"/>
          </p:nvPr>
        </p:nvSpPr>
        <p:spPr>
          <a:xfrm>
            <a:off x="457200" y="1295401"/>
            <a:ext cx="8320994" cy="1427745"/>
          </a:xfrm>
        </p:spPr>
        <p:txBody>
          <a:bodyPr/>
          <a:lstStyle/>
          <a:p>
            <a:r>
              <a:rPr lang="en-US" dirty="0"/>
              <a:t>In a </a:t>
            </a:r>
            <a:r>
              <a:rPr lang="en-US" dirty="0">
                <a:solidFill>
                  <a:srgbClr val="C00000"/>
                </a:solidFill>
              </a:rPr>
              <a:t>one-to-many relationship</a:t>
            </a:r>
            <a:r>
              <a:rPr lang="en-US" dirty="0"/>
              <a:t>, </a:t>
            </a:r>
            <a:r>
              <a:rPr lang="en-US" u="sng" dirty="0"/>
              <a:t>one row</a:t>
            </a:r>
            <a:r>
              <a:rPr lang="en-US" dirty="0"/>
              <a:t> of a table can be related to </a:t>
            </a:r>
            <a:r>
              <a:rPr lang="en-US" u="sng" dirty="0"/>
              <a:t>many rows</a:t>
            </a:r>
            <a:r>
              <a:rPr lang="en-US" dirty="0"/>
              <a:t> of another table.</a:t>
            </a:r>
          </a:p>
          <a:p>
            <a:pPr lvl="1"/>
            <a:r>
              <a:rPr lang="en-US" dirty="0"/>
              <a:t>Here, “many” means “zero, one, or more”.</a:t>
            </a:r>
          </a:p>
        </p:txBody>
      </p:sp>
      <p:sp>
        <p:nvSpPr>
          <p:cNvPr id="4" name="Slide Number Placeholder 3">
            <a:extLst>
              <a:ext uri="{FF2B5EF4-FFF2-40B4-BE49-F238E27FC236}">
                <a16:creationId xmlns:a16="http://schemas.microsoft.com/office/drawing/2014/main" id="{27F278E7-6B80-8341-8000-A57520220A3B}"/>
              </a:ext>
            </a:extLst>
          </p:cNvPr>
          <p:cNvSpPr>
            <a:spLocks noGrp="1"/>
          </p:cNvSpPr>
          <p:nvPr>
            <p:ph type="sldNum" sz="quarter" idx="12"/>
          </p:nvPr>
        </p:nvSpPr>
        <p:spPr/>
        <p:txBody>
          <a:bodyPr/>
          <a:lstStyle/>
          <a:p>
            <a:fld id="{5E4F0376-0E54-9843-B673-E00D6670E830}" type="slidenum">
              <a:rPr lang="en-US" smtClean="0"/>
              <a:pPr/>
              <a:t>21</a:t>
            </a:fld>
            <a:endParaRPr lang="en-US"/>
          </a:p>
        </p:txBody>
      </p:sp>
      <p:grpSp>
        <p:nvGrpSpPr>
          <p:cNvPr id="10" name="Group 9">
            <a:extLst>
              <a:ext uri="{FF2B5EF4-FFF2-40B4-BE49-F238E27FC236}">
                <a16:creationId xmlns:a16="http://schemas.microsoft.com/office/drawing/2014/main" id="{C1BA7A70-1EB7-E84D-9E26-113730BA301C}"/>
              </a:ext>
            </a:extLst>
          </p:cNvPr>
          <p:cNvGrpSpPr/>
          <p:nvPr/>
        </p:nvGrpSpPr>
        <p:grpSpPr>
          <a:xfrm>
            <a:off x="1320374" y="2788927"/>
            <a:ext cx="6503252" cy="2872724"/>
            <a:chOff x="1097318" y="3558554"/>
            <a:chExt cx="5874263" cy="2560292"/>
          </a:xfrm>
        </p:grpSpPr>
        <p:pic>
          <p:nvPicPr>
            <p:cNvPr id="6" name="Picture 5" descr="Table&#10;&#10;Description automatically generated">
              <a:extLst>
                <a:ext uri="{FF2B5EF4-FFF2-40B4-BE49-F238E27FC236}">
                  <a16:creationId xmlns:a16="http://schemas.microsoft.com/office/drawing/2014/main" id="{2858AE45-1AAE-EE4F-9E5F-DC7869D69B1C}"/>
                </a:ext>
              </a:extLst>
            </p:cNvPr>
            <p:cNvPicPr>
              <a:picLocks noChangeAspect="1"/>
            </p:cNvPicPr>
            <p:nvPr/>
          </p:nvPicPr>
          <p:blipFill>
            <a:blip r:embed="rId2"/>
            <a:stretch>
              <a:fillRect/>
            </a:stretch>
          </p:blipFill>
          <p:spPr>
            <a:xfrm>
              <a:off x="1097318" y="3558554"/>
              <a:ext cx="2971185" cy="2560292"/>
            </a:xfrm>
            <a:prstGeom prst="rect">
              <a:avLst/>
            </a:prstGeom>
          </p:spPr>
        </p:pic>
        <p:pic>
          <p:nvPicPr>
            <p:cNvPr id="8" name="Picture 7" descr="Table&#10;&#10;Description automatically generated">
              <a:extLst>
                <a:ext uri="{FF2B5EF4-FFF2-40B4-BE49-F238E27FC236}">
                  <a16:creationId xmlns:a16="http://schemas.microsoft.com/office/drawing/2014/main" id="{D7DD9A30-5CF4-1441-B7C9-D397FA473862}"/>
                </a:ext>
              </a:extLst>
            </p:cNvPr>
            <p:cNvPicPr>
              <a:picLocks noChangeAspect="1"/>
            </p:cNvPicPr>
            <p:nvPr/>
          </p:nvPicPr>
          <p:blipFill>
            <a:blip r:embed="rId3"/>
            <a:stretch>
              <a:fillRect/>
            </a:stretch>
          </p:blipFill>
          <p:spPr>
            <a:xfrm>
              <a:off x="4068503" y="3558554"/>
              <a:ext cx="2903078" cy="2560292"/>
            </a:xfrm>
            <a:prstGeom prst="rect">
              <a:avLst/>
            </a:prstGeom>
          </p:spPr>
        </p:pic>
      </p:grpSp>
      <p:grpSp>
        <p:nvGrpSpPr>
          <p:cNvPr id="13" name="Group 12">
            <a:extLst>
              <a:ext uri="{FF2B5EF4-FFF2-40B4-BE49-F238E27FC236}">
                <a16:creationId xmlns:a16="http://schemas.microsoft.com/office/drawing/2014/main" id="{909DAA5B-A3FC-8D4B-9CDE-DC65AE924109}"/>
              </a:ext>
            </a:extLst>
          </p:cNvPr>
          <p:cNvGrpSpPr/>
          <p:nvPr/>
        </p:nvGrpSpPr>
        <p:grpSpPr>
          <a:xfrm>
            <a:off x="5055445" y="3096550"/>
            <a:ext cx="1255472" cy="1801578"/>
            <a:chOff x="5055445" y="3572802"/>
            <a:chExt cx="1255472" cy="1801578"/>
          </a:xfrm>
        </p:grpSpPr>
        <p:sp>
          <p:nvSpPr>
            <p:cNvPr id="12" name="Rectangle 11">
              <a:extLst>
                <a:ext uri="{FF2B5EF4-FFF2-40B4-BE49-F238E27FC236}">
                  <a16:creationId xmlns:a16="http://schemas.microsoft.com/office/drawing/2014/main" id="{A870C286-4D4A-7241-B374-69F212C3987C}"/>
                </a:ext>
              </a:extLst>
            </p:cNvPr>
            <p:cNvSpPr/>
            <p:nvPr/>
          </p:nvSpPr>
          <p:spPr bwMode="auto">
            <a:xfrm>
              <a:off x="5271706" y="3572802"/>
              <a:ext cx="822951" cy="1463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TextBox 13">
              <a:extLst>
                <a:ext uri="{FF2B5EF4-FFF2-40B4-BE49-F238E27FC236}">
                  <a16:creationId xmlns:a16="http://schemas.microsoft.com/office/drawing/2014/main" id="{EE3832B9-E65C-8E45-A74C-DB18833DA4A2}"/>
                </a:ext>
              </a:extLst>
            </p:cNvPr>
            <p:cNvSpPr txBox="1"/>
            <p:nvPr/>
          </p:nvSpPr>
          <p:spPr>
            <a:xfrm>
              <a:off x="5055445" y="5035826"/>
              <a:ext cx="1255472" cy="338554"/>
            </a:xfrm>
            <a:prstGeom prst="rect">
              <a:avLst/>
            </a:prstGeom>
            <a:noFill/>
          </p:spPr>
          <p:txBody>
            <a:bodyPr wrap="none" rtlCol="0">
              <a:spAutoFit/>
            </a:bodyPr>
            <a:lstStyle/>
            <a:p>
              <a:r>
                <a:rPr lang="en-US" dirty="0">
                  <a:solidFill>
                    <a:srgbClr val="FF0000"/>
                  </a:solidFill>
                </a:rPr>
                <a:t>Foreign key</a:t>
              </a:r>
            </a:p>
          </p:txBody>
        </p:sp>
      </p:grpSp>
      <p:grpSp>
        <p:nvGrpSpPr>
          <p:cNvPr id="40" name="Group 39">
            <a:extLst>
              <a:ext uri="{FF2B5EF4-FFF2-40B4-BE49-F238E27FC236}">
                <a16:creationId xmlns:a16="http://schemas.microsoft.com/office/drawing/2014/main" id="{6460AF43-C490-B642-8E70-05F01F4315BF}"/>
              </a:ext>
            </a:extLst>
          </p:cNvPr>
          <p:cNvGrpSpPr/>
          <p:nvPr/>
        </p:nvGrpSpPr>
        <p:grpSpPr>
          <a:xfrm>
            <a:off x="1522705" y="3566287"/>
            <a:ext cx="4162503" cy="743445"/>
            <a:chOff x="1522705" y="4042539"/>
            <a:chExt cx="4162503" cy="743445"/>
          </a:xfrm>
        </p:grpSpPr>
        <p:sp>
          <p:nvSpPr>
            <p:cNvPr id="17" name="Oval 16">
              <a:extLst>
                <a:ext uri="{FF2B5EF4-FFF2-40B4-BE49-F238E27FC236}">
                  <a16:creationId xmlns:a16="http://schemas.microsoft.com/office/drawing/2014/main" id="{0B2A5893-11C0-434A-B732-D6CC02ABDACB}"/>
                </a:ext>
              </a:extLst>
            </p:cNvPr>
            <p:cNvSpPr/>
            <p:nvPr/>
          </p:nvSpPr>
          <p:spPr bwMode="auto">
            <a:xfrm>
              <a:off x="1522705" y="4511666"/>
              <a:ext cx="457195"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8" name="Oval 17">
              <a:extLst>
                <a:ext uri="{FF2B5EF4-FFF2-40B4-BE49-F238E27FC236}">
                  <a16:creationId xmlns:a16="http://schemas.microsoft.com/office/drawing/2014/main" id="{97889C42-1BA7-B74F-B91E-5EF35E941AB2}"/>
                </a:ext>
              </a:extLst>
            </p:cNvPr>
            <p:cNvSpPr/>
            <p:nvPr/>
          </p:nvSpPr>
          <p:spPr bwMode="auto">
            <a:xfrm>
              <a:off x="5228013" y="4042540"/>
              <a:ext cx="457195"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Oval 18">
              <a:extLst>
                <a:ext uri="{FF2B5EF4-FFF2-40B4-BE49-F238E27FC236}">
                  <a16:creationId xmlns:a16="http://schemas.microsoft.com/office/drawing/2014/main" id="{57CA3D4E-A34F-8649-8C7D-91C29719003B}"/>
                </a:ext>
              </a:extLst>
            </p:cNvPr>
            <p:cNvSpPr/>
            <p:nvPr/>
          </p:nvSpPr>
          <p:spPr bwMode="auto">
            <a:xfrm>
              <a:off x="5228013" y="4511667"/>
              <a:ext cx="457195"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0" name="Curved Connector 19">
              <a:extLst>
                <a:ext uri="{FF2B5EF4-FFF2-40B4-BE49-F238E27FC236}">
                  <a16:creationId xmlns:a16="http://schemas.microsoft.com/office/drawing/2014/main" id="{16A01C8F-D40A-184E-9EE6-F911C940DCAB}"/>
                </a:ext>
              </a:extLst>
            </p:cNvPr>
            <p:cNvCxnSpPr>
              <a:cxnSpLocks/>
              <a:stCxn id="18" idx="0"/>
              <a:endCxn id="17" idx="7"/>
            </p:cNvCxnSpPr>
            <p:nvPr/>
          </p:nvCxnSpPr>
          <p:spPr bwMode="auto">
            <a:xfrm rot="16200000" flipH="1" flipV="1">
              <a:off x="3430128" y="2525356"/>
              <a:ext cx="509299" cy="3543666"/>
            </a:xfrm>
            <a:prstGeom prst="curvedConnector3">
              <a:avLst>
                <a:gd name="adj1" fmla="val -44885"/>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Curved Connector 21">
              <a:extLst>
                <a:ext uri="{FF2B5EF4-FFF2-40B4-BE49-F238E27FC236}">
                  <a16:creationId xmlns:a16="http://schemas.microsoft.com/office/drawing/2014/main" id="{402763B5-C87B-7F41-B9CA-D81159E585D6}"/>
                </a:ext>
              </a:extLst>
            </p:cNvPr>
            <p:cNvCxnSpPr>
              <a:cxnSpLocks/>
              <a:stCxn id="19" idx="4"/>
              <a:endCxn id="17" idx="5"/>
            </p:cNvCxnSpPr>
            <p:nvPr/>
          </p:nvCxnSpPr>
          <p:spPr bwMode="auto">
            <a:xfrm rot="5400000" flipH="1">
              <a:off x="3664691" y="2994064"/>
              <a:ext cx="40174" cy="3543666"/>
            </a:xfrm>
            <a:prstGeom prst="curvedConnector3">
              <a:avLst>
                <a:gd name="adj1" fmla="val -1202375"/>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7" name="Picture 6" descr="Table&#10;&#10;Description automatically generated">
            <a:extLst>
              <a:ext uri="{FF2B5EF4-FFF2-40B4-BE49-F238E27FC236}">
                <a16:creationId xmlns:a16="http://schemas.microsoft.com/office/drawing/2014/main" id="{E72D517A-DFD6-3A4C-926F-2DE75F7BBDFC}"/>
              </a:ext>
            </a:extLst>
          </p:cNvPr>
          <p:cNvPicPr>
            <a:picLocks noChangeAspect="1"/>
          </p:cNvPicPr>
          <p:nvPr/>
        </p:nvPicPr>
        <p:blipFill>
          <a:blip r:embed="rId4"/>
          <a:stretch>
            <a:fillRect/>
          </a:stretch>
        </p:blipFill>
        <p:spPr>
          <a:xfrm>
            <a:off x="6310917" y="4633935"/>
            <a:ext cx="2375838" cy="1569749"/>
          </a:xfrm>
          <a:prstGeom prst="rect">
            <a:avLst/>
          </a:prstGeom>
        </p:spPr>
      </p:pic>
      <p:sp>
        <p:nvSpPr>
          <p:cNvPr id="9" name="TextBox 8">
            <a:extLst>
              <a:ext uri="{FF2B5EF4-FFF2-40B4-BE49-F238E27FC236}">
                <a16:creationId xmlns:a16="http://schemas.microsoft.com/office/drawing/2014/main" id="{CBA7DBCD-FBD1-4245-9012-5AC23372C36E}"/>
              </a:ext>
            </a:extLst>
          </p:cNvPr>
          <p:cNvSpPr txBox="1"/>
          <p:nvPr/>
        </p:nvSpPr>
        <p:spPr>
          <a:xfrm>
            <a:off x="3787778" y="5311276"/>
            <a:ext cx="2262158" cy="584775"/>
          </a:xfrm>
          <a:prstGeom prst="rect">
            <a:avLst/>
          </a:prstGeom>
          <a:solidFill>
            <a:schemeClr val="accent1">
              <a:lumMod val="20000"/>
              <a:lumOff val="80000"/>
            </a:schemeClr>
          </a:solidFill>
          <a:ln>
            <a:solidFill>
              <a:srgbClr val="0432FF"/>
            </a:solidFill>
          </a:ln>
        </p:spPr>
        <p:txBody>
          <a:bodyPr wrap="none" rtlCol="0">
            <a:spAutoFit/>
          </a:bodyPr>
          <a:lstStyle/>
          <a:p>
            <a:r>
              <a:rPr lang="en-US" u="sng" dirty="0">
                <a:solidFill>
                  <a:srgbClr val="0432FF"/>
                </a:solidFill>
              </a:rPr>
              <a:t>One teacher</a:t>
            </a:r>
            <a:r>
              <a:rPr lang="en-US" dirty="0">
                <a:solidFill>
                  <a:srgbClr val="0432FF"/>
                </a:solidFill>
              </a:rPr>
              <a:t> can teach</a:t>
            </a:r>
          </a:p>
          <a:p>
            <a:r>
              <a:rPr lang="en-US" u="sng" dirty="0">
                <a:solidFill>
                  <a:srgbClr val="0432FF"/>
                </a:solidFill>
              </a:rPr>
              <a:t>many classes</a:t>
            </a:r>
            <a:r>
              <a:rPr lang="en-US" dirty="0">
                <a:solidFill>
                  <a:srgbClr val="0432FF"/>
                </a:solidFill>
              </a:rPr>
              <a:t>.</a:t>
            </a:r>
          </a:p>
        </p:txBody>
      </p:sp>
      <p:sp>
        <p:nvSpPr>
          <p:cNvPr id="21" name="TextBox 20">
            <a:extLst>
              <a:ext uri="{FF2B5EF4-FFF2-40B4-BE49-F238E27FC236}">
                <a16:creationId xmlns:a16="http://schemas.microsoft.com/office/drawing/2014/main" id="{4A80C605-51A0-F64F-8963-C512B7B91C9F}"/>
              </a:ext>
            </a:extLst>
          </p:cNvPr>
          <p:cNvSpPr txBox="1"/>
          <p:nvPr/>
        </p:nvSpPr>
        <p:spPr>
          <a:xfrm>
            <a:off x="7498048" y="6248400"/>
            <a:ext cx="768159"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Intro 3</a:t>
            </a:r>
          </a:p>
        </p:txBody>
      </p:sp>
    </p:spTree>
    <p:extLst>
      <p:ext uri="{BB962C8B-B14F-4D97-AF65-F5344CB8AC3E}">
        <p14:creationId xmlns:p14="http://schemas.microsoft.com/office/powerpoint/2010/main" val="96293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11F0-9B61-5C4B-B9FC-3EEB5595F73F}"/>
              </a:ext>
            </a:extLst>
          </p:cNvPr>
          <p:cNvSpPr>
            <a:spLocks noGrp="1"/>
          </p:cNvSpPr>
          <p:nvPr>
            <p:ph type="title"/>
          </p:nvPr>
        </p:nvSpPr>
        <p:spPr/>
        <p:txBody>
          <a:bodyPr/>
          <a:lstStyle/>
          <a:p>
            <a:r>
              <a:rPr lang="en-US" dirty="0"/>
              <a:t>One-to-Many (1:M) Relationship</a:t>
            </a:r>
            <a:r>
              <a:rPr lang="en-US" i="1" dirty="0"/>
              <a:t>, cont’d</a:t>
            </a:r>
          </a:p>
        </p:txBody>
      </p:sp>
      <p:sp>
        <p:nvSpPr>
          <p:cNvPr id="3" name="Content Placeholder 2">
            <a:extLst>
              <a:ext uri="{FF2B5EF4-FFF2-40B4-BE49-F238E27FC236}">
                <a16:creationId xmlns:a16="http://schemas.microsoft.com/office/drawing/2014/main" id="{8A317D36-8E53-2643-91D7-8CA06FB4F48E}"/>
              </a:ext>
            </a:extLst>
          </p:cNvPr>
          <p:cNvSpPr>
            <a:spLocks noGrp="1"/>
          </p:cNvSpPr>
          <p:nvPr>
            <p:ph idx="1"/>
          </p:nvPr>
        </p:nvSpPr>
        <p:spPr>
          <a:xfrm>
            <a:off x="457200" y="1295401"/>
            <a:ext cx="8229600" cy="1859282"/>
          </a:xfrm>
        </p:spPr>
        <p:txBody>
          <a:bodyPr/>
          <a:lstStyle/>
          <a:p>
            <a:r>
              <a:rPr lang="en-US" dirty="0"/>
              <a:t>In a </a:t>
            </a:r>
            <a:r>
              <a:rPr lang="en-US" dirty="0">
                <a:solidFill>
                  <a:srgbClr val="C00000"/>
                </a:solidFill>
              </a:rPr>
              <a:t>one-to-many relationship</a:t>
            </a:r>
            <a:r>
              <a:rPr lang="en-US" dirty="0"/>
              <a:t>, the foreign key must be in the table on the “many” side.</a:t>
            </a:r>
          </a:p>
          <a:p>
            <a:pPr lvl="1"/>
            <a:r>
              <a:rPr lang="en-US" dirty="0"/>
              <a:t>In the example below, why can’t the Teacher table contain the foreign key to the Class table?</a:t>
            </a:r>
          </a:p>
        </p:txBody>
      </p:sp>
      <p:sp>
        <p:nvSpPr>
          <p:cNvPr id="4" name="Slide Number Placeholder 3">
            <a:extLst>
              <a:ext uri="{FF2B5EF4-FFF2-40B4-BE49-F238E27FC236}">
                <a16:creationId xmlns:a16="http://schemas.microsoft.com/office/drawing/2014/main" id="{27F278E7-6B80-8341-8000-A57520220A3B}"/>
              </a:ext>
            </a:extLst>
          </p:cNvPr>
          <p:cNvSpPr>
            <a:spLocks noGrp="1"/>
          </p:cNvSpPr>
          <p:nvPr>
            <p:ph type="sldNum" sz="quarter" idx="12"/>
          </p:nvPr>
        </p:nvSpPr>
        <p:spPr/>
        <p:txBody>
          <a:bodyPr/>
          <a:lstStyle/>
          <a:p>
            <a:fld id="{5E4F0376-0E54-9843-B673-E00D6670E830}" type="slidenum">
              <a:rPr lang="en-US" smtClean="0"/>
              <a:pPr/>
              <a:t>22</a:t>
            </a:fld>
            <a:endParaRPr lang="en-US"/>
          </a:p>
        </p:txBody>
      </p:sp>
      <p:grpSp>
        <p:nvGrpSpPr>
          <p:cNvPr id="10" name="Group 9">
            <a:extLst>
              <a:ext uri="{FF2B5EF4-FFF2-40B4-BE49-F238E27FC236}">
                <a16:creationId xmlns:a16="http://schemas.microsoft.com/office/drawing/2014/main" id="{C1BA7A70-1EB7-E84D-9E26-113730BA301C}"/>
              </a:ext>
            </a:extLst>
          </p:cNvPr>
          <p:cNvGrpSpPr/>
          <p:nvPr/>
        </p:nvGrpSpPr>
        <p:grpSpPr>
          <a:xfrm>
            <a:off x="1320374" y="3265179"/>
            <a:ext cx="6503252" cy="2872724"/>
            <a:chOff x="1097318" y="3558554"/>
            <a:chExt cx="5874263" cy="2560292"/>
          </a:xfrm>
        </p:grpSpPr>
        <p:pic>
          <p:nvPicPr>
            <p:cNvPr id="6" name="Picture 5" descr="Table&#10;&#10;Description automatically generated">
              <a:extLst>
                <a:ext uri="{FF2B5EF4-FFF2-40B4-BE49-F238E27FC236}">
                  <a16:creationId xmlns:a16="http://schemas.microsoft.com/office/drawing/2014/main" id="{2858AE45-1AAE-EE4F-9E5F-DC7869D69B1C}"/>
                </a:ext>
              </a:extLst>
            </p:cNvPr>
            <p:cNvPicPr>
              <a:picLocks noChangeAspect="1"/>
            </p:cNvPicPr>
            <p:nvPr/>
          </p:nvPicPr>
          <p:blipFill>
            <a:blip r:embed="rId2"/>
            <a:stretch>
              <a:fillRect/>
            </a:stretch>
          </p:blipFill>
          <p:spPr>
            <a:xfrm>
              <a:off x="1097318" y="3558554"/>
              <a:ext cx="2971185" cy="2560292"/>
            </a:xfrm>
            <a:prstGeom prst="rect">
              <a:avLst/>
            </a:prstGeom>
          </p:spPr>
        </p:pic>
        <p:pic>
          <p:nvPicPr>
            <p:cNvPr id="8" name="Picture 7" descr="Table&#10;&#10;Description automatically generated">
              <a:extLst>
                <a:ext uri="{FF2B5EF4-FFF2-40B4-BE49-F238E27FC236}">
                  <a16:creationId xmlns:a16="http://schemas.microsoft.com/office/drawing/2014/main" id="{D7DD9A30-5CF4-1441-B7C9-D397FA473862}"/>
                </a:ext>
              </a:extLst>
            </p:cNvPr>
            <p:cNvPicPr>
              <a:picLocks noChangeAspect="1"/>
            </p:cNvPicPr>
            <p:nvPr/>
          </p:nvPicPr>
          <p:blipFill>
            <a:blip r:embed="rId3"/>
            <a:stretch>
              <a:fillRect/>
            </a:stretch>
          </p:blipFill>
          <p:spPr>
            <a:xfrm>
              <a:off x="4068503" y="3558554"/>
              <a:ext cx="2903078" cy="2560292"/>
            </a:xfrm>
            <a:prstGeom prst="rect">
              <a:avLst/>
            </a:prstGeom>
          </p:spPr>
        </p:pic>
      </p:grpSp>
      <p:grpSp>
        <p:nvGrpSpPr>
          <p:cNvPr id="13" name="Group 12">
            <a:extLst>
              <a:ext uri="{FF2B5EF4-FFF2-40B4-BE49-F238E27FC236}">
                <a16:creationId xmlns:a16="http://schemas.microsoft.com/office/drawing/2014/main" id="{909DAA5B-A3FC-8D4B-9CDE-DC65AE924109}"/>
              </a:ext>
            </a:extLst>
          </p:cNvPr>
          <p:cNvGrpSpPr/>
          <p:nvPr/>
        </p:nvGrpSpPr>
        <p:grpSpPr>
          <a:xfrm>
            <a:off x="5055445" y="3572802"/>
            <a:ext cx="1255472" cy="1801578"/>
            <a:chOff x="5055445" y="3572802"/>
            <a:chExt cx="1255472" cy="1801578"/>
          </a:xfrm>
        </p:grpSpPr>
        <p:sp>
          <p:nvSpPr>
            <p:cNvPr id="12" name="Rectangle 11">
              <a:extLst>
                <a:ext uri="{FF2B5EF4-FFF2-40B4-BE49-F238E27FC236}">
                  <a16:creationId xmlns:a16="http://schemas.microsoft.com/office/drawing/2014/main" id="{A870C286-4D4A-7241-B374-69F212C3987C}"/>
                </a:ext>
              </a:extLst>
            </p:cNvPr>
            <p:cNvSpPr/>
            <p:nvPr/>
          </p:nvSpPr>
          <p:spPr bwMode="auto">
            <a:xfrm>
              <a:off x="5271706" y="3572802"/>
              <a:ext cx="822951" cy="1463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TextBox 13">
              <a:extLst>
                <a:ext uri="{FF2B5EF4-FFF2-40B4-BE49-F238E27FC236}">
                  <a16:creationId xmlns:a16="http://schemas.microsoft.com/office/drawing/2014/main" id="{EE3832B9-E65C-8E45-A74C-DB18833DA4A2}"/>
                </a:ext>
              </a:extLst>
            </p:cNvPr>
            <p:cNvSpPr txBox="1"/>
            <p:nvPr/>
          </p:nvSpPr>
          <p:spPr>
            <a:xfrm>
              <a:off x="5055445" y="5035826"/>
              <a:ext cx="1255472" cy="338554"/>
            </a:xfrm>
            <a:prstGeom prst="rect">
              <a:avLst/>
            </a:prstGeom>
            <a:noFill/>
          </p:spPr>
          <p:txBody>
            <a:bodyPr wrap="none" rtlCol="0">
              <a:spAutoFit/>
            </a:bodyPr>
            <a:lstStyle/>
            <a:p>
              <a:r>
                <a:rPr lang="en-US" dirty="0">
                  <a:solidFill>
                    <a:srgbClr val="FF0000"/>
                  </a:solidFill>
                </a:rPr>
                <a:t>Foreign key</a:t>
              </a:r>
            </a:p>
          </p:txBody>
        </p:sp>
      </p:grpSp>
      <p:grpSp>
        <p:nvGrpSpPr>
          <p:cNvPr id="40" name="Group 39">
            <a:extLst>
              <a:ext uri="{FF2B5EF4-FFF2-40B4-BE49-F238E27FC236}">
                <a16:creationId xmlns:a16="http://schemas.microsoft.com/office/drawing/2014/main" id="{6460AF43-C490-B642-8E70-05F01F4315BF}"/>
              </a:ext>
            </a:extLst>
          </p:cNvPr>
          <p:cNvGrpSpPr/>
          <p:nvPr/>
        </p:nvGrpSpPr>
        <p:grpSpPr>
          <a:xfrm>
            <a:off x="1522705" y="4042539"/>
            <a:ext cx="4162503" cy="743445"/>
            <a:chOff x="1522705" y="4042539"/>
            <a:chExt cx="4162503" cy="743445"/>
          </a:xfrm>
        </p:grpSpPr>
        <p:sp>
          <p:nvSpPr>
            <p:cNvPr id="17" name="Oval 16">
              <a:extLst>
                <a:ext uri="{FF2B5EF4-FFF2-40B4-BE49-F238E27FC236}">
                  <a16:creationId xmlns:a16="http://schemas.microsoft.com/office/drawing/2014/main" id="{0B2A5893-11C0-434A-B732-D6CC02ABDACB}"/>
                </a:ext>
              </a:extLst>
            </p:cNvPr>
            <p:cNvSpPr/>
            <p:nvPr/>
          </p:nvSpPr>
          <p:spPr bwMode="auto">
            <a:xfrm>
              <a:off x="1522705" y="4511666"/>
              <a:ext cx="457195" cy="274317"/>
            </a:xfrm>
            <a:prstGeom prst="ellipse">
              <a:avLst/>
            </a:prstGeom>
            <a:noFill/>
            <a:ln w="3810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8" name="Oval 17">
              <a:extLst>
                <a:ext uri="{FF2B5EF4-FFF2-40B4-BE49-F238E27FC236}">
                  <a16:creationId xmlns:a16="http://schemas.microsoft.com/office/drawing/2014/main" id="{97889C42-1BA7-B74F-B91E-5EF35E941AB2}"/>
                </a:ext>
              </a:extLst>
            </p:cNvPr>
            <p:cNvSpPr/>
            <p:nvPr/>
          </p:nvSpPr>
          <p:spPr bwMode="auto">
            <a:xfrm>
              <a:off x="5228013" y="4042540"/>
              <a:ext cx="457195" cy="274317"/>
            </a:xfrm>
            <a:prstGeom prst="ellipse">
              <a:avLst/>
            </a:prstGeom>
            <a:noFill/>
            <a:ln w="3810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Oval 18">
              <a:extLst>
                <a:ext uri="{FF2B5EF4-FFF2-40B4-BE49-F238E27FC236}">
                  <a16:creationId xmlns:a16="http://schemas.microsoft.com/office/drawing/2014/main" id="{57CA3D4E-A34F-8649-8C7D-91C29719003B}"/>
                </a:ext>
              </a:extLst>
            </p:cNvPr>
            <p:cNvSpPr/>
            <p:nvPr/>
          </p:nvSpPr>
          <p:spPr bwMode="auto">
            <a:xfrm>
              <a:off x="5228013" y="4511667"/>
              <a:ext cx="457195" cy="274317"/>
            </a:xfrm>
            <a:prstGeom prst="ellipse">
              <a:avLst/>
            </a:prstGeom>
            <a:noFill/>
            <a:ln w="3810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0" name="Curved Connector 19">
              <a:extLst>
                <a:ext uri="{FF2B5EF4-FFF2-40B4-BE49-F238E27FC236}">
                  <a16:creationId xmlns:a16="http://schemas.microsoft.com/office/drawing/2014/main" id="{16A01C8F-D40A-184E-9EE6-F911C940DCAB}"/>
                </a:ext>
              </a:extLst>
            </p:cNvPr>
            <p:cNvCxnSpPr>
              <a:cxnSpLocks/>
              <a:stCxn id="18" idx="0"/>
              <a:endCxn id="17" idx="7"/>
            </p:cNvCxnSpPr>
            <p:nvPr/>
          </p:nvCxnSpPr>
          <p:spPr bwMode="auto">
            <a:xfrm rot="16200000" flipH="1" flipV="1">
              <a:off x="3430128" y="2525356"/>
              <a:ext cx="509299" cy="3543666"/>
            </a:xfrm>
            <a:prstGeom prst="curvedConnector3">
              <a:avLst>
                <a:gd name="adj1" fmla="val -44885"/>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Curved Connector 21">
              <a:extLst>
                <a:ext uri="{FF2B5EF4-FFF2-40B4-BE49-F238E27FC236}">
                  <a16:creationId xmlns:a16="http://schemas.microsoft.com/office/drawing/2014/main" id="{402763B5-C87B-7F41-B9CA-D81159E585D6}"/>
                </a:ext>
              </a:extLst>
            </p:cNvPr>
            <p:cNvCxnSpPr>
              <a:cxnSpLocks/>
              <a:stCxn id="19" idx="4"/>
              <a:endCxn id="17" idx="5"/>
            </p:cNvCxnSpPr>
            <p:nvPr/>
          </p:nvCxnSpPr>
          <p:spPr bwMode="auto">
            <a:xfrm rot="5400000" flipH="1">
              <a:off x="3664691" y="2994064"/>
              <a:ext cx="40174" cy="3543666"/>
            </a:xfrm>
            <a:prstGeom prst="curvedConnector3">
              <a:avLst>
                <a:gd name="adj1" fmla="val -1202375"/>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42" name="Picture 41" descr="Table&#10;&#10;Description automatically generated">
            <a:extLst>
              <a:ext uri="{FF2B5EF4-FFF2-40B4-BE49-F238E27FC236}">
                <a16:creationId xmlns:a16="http://schemas.microsoft.com/office/drawing/2014/main" id="{7DA28A55-A79D-984D-B189-47DA46061BAE}"/>
              </a:ext>
            </a:extLst>
          </p:cNvPr>
          <p:cNvPicPr>
            <a:picLocks noChangeAspect="1"/>
          </p:cNvPicPr>
          <p:nvPr/>
        </p:nvPicPr>
        <p:blipFill>
          <a:blip r:embed="rId4"/>
          <a:stretch>
            <a:fillRect/>
          </a:stretch>
        </p:blipFill>
        <p:spPr>
          <a:xfrm>
            <a:off x="6310917" y="5110187"/>
            <a:ext cx="2375838" cy="1569749"/>
          </a:xfrm>
          <a:prstGeom prst="rect">
            <a:avLst/>
          </a:prstGeom>
        </p:spPr>
      </p:pic>
    </p:spTree>
    <p:extLst>
      <p:ext uri="{BB962C8B-B14F-4D97-AF65-F5344CB8AC3E}">
        <p14:creationId xmlns:p14="http://schemas.microsoft.com/office/powerpoint/2010/main" val="42250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4F59-1360-9F41-98A0-D373B9919157}"/>
              </a:ext>
            </a:extLst>
          </p:cNvPr>
          <p:cNvSpPr>
            <a:spLocks noGrp="1"/>
          </p:cNvSpPr>
          <p:nvPr>
            <p:ph type="title"/>
          </p:nvPr>
        </p:nvSpPr>
        <p:spPr/>
        <p:txBody>
          <a:bodyPr/>
          <a:lstStyle/>
          <a:p>
            <a:r>
              <a:rPr lang="en-US" dirty="0"/>
              <a:t>One-to-Many (1:M) Relationship</a:t>
            </a:r>
            <a:r>
              <a:rPr lang="en-US" i="1" dirty="0"/>
              <a:t>, cont’d</a:t>
            </a:r>
            <a:endParaRPr lang="en-US" dirty="0"/>
          </a:p>
        </p:txBody>
      </p:sp>
      <p:sp>
        <p:nvSpPr>
          <p:cNvPr id="4" name="Slide Number Placeholder 3">
            <a:extLst>
              <a:ext uri="{FF2B5EF4-FFF2-40B4-BE49-F238E27FC236}">
                <a16:creationId xmlns:a16="http://schemas.microsoft.com/office/drawing/2014/main" id="{5FD7AFFB-5215-5347-951D-4457D95E3943}"/>
              </a:ext>
            </a:extLst>
          </p:cNvPr>
          <p:cNvSpPr>
            <a:spLocks noGrp="1"/>
          </p:cNvSpPr>
          <p:nvPr>
            <p:ph type="sldNum" sz="quarter" idx="12"/>
          </p:nvPr>
        </p:nvSpPr>
        <p:spPr/>
        <p:txBody>
          <a:bodyPr/>
          <a:lstStyle/>
          <a:p>
            <a:fld id="{5E4F0376-0E54-9843-B673-E00D6670E830}" type="slidenum">
              <a:rPr lang="en-US" smtClean="0"/>
              <a:pPr/>
              <a:t>23</a:t>
            </a:fld>
            <a:endParaRPr lang="en-US" dirty="0"/>
          </a:p>
        </p:txBody>
      </p:sp>
      <p:grpSp>
        <p:nvGrpSpPr>
          <p:cNvPr id="5" name="Group 8">
            <a:extLst>
              <a:ext uri="{FF2B5EF4-FFF2-40B4-BE49-F238E27FC236}">
                <a16:creationId xmlns:a16="http://schemas.microsoft.com/office/drawing/2014/main" id="{73C12F82-5170-2C49-A67B-06FC819D016D}"/>
              </a:ext>
            </a:extLst>
          </p:cNvPr>
          <p:cNvGrpSpPr>
            <a:grpSpLocks/>
          </p:cNvGrpSpPr>
          <p:nvPr/>
        </p:nvGrpSpPr>
        <p:grpSpPr bwMode="auto">
          <a:xfrm>
            <a:off x="493712" y="1325903"/>
            <a:ext cx="3712532" cy="1416801"/>
            <a:chOff x="2616200" y="4724400"/>
            <a:chExt cx="4078958" cy="1645920"/>
          </a:xfrm>
        </p:grpSpPr>
        <p:pic>
          <p:nvPicPr>
            <p:cNvPr id="6" name="Picture 4">
              <a:extLst>
                <a:ext uri="{FF2B5EF4-FFF2-40B4-BE49-F238E27FC236}">
                  <a16:creationId xmlns:a16="http://schemas.microsoft.com/office/drawing/2014/main" id="{B3DA460C-394E-304E-8A38-177826784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53E193B-12A1-8A4D-969D-7D7A2001D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3B6ED47F-46F7-BE43-A72A-C403ABC743A0}"/>
              </a:ext>
            </a:extLst>
          </p:cNvPr>
          <p:cNvSpPr txBox="1"/>
          <p:nvPr/>
        </p:nvSpPr>
        <p:spPr>
          <a:xfrm>
            <a:off x="4389130" y="1618804"/>
            <a:ext cx="2926040"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u="sng" dirty="0">
                <a:solidFill>
                  <a:srgbClr val="0432FF"/>
                </a:solidFill>
              </a:rPr>
              <a:t>Each department</a:t>
            </a:r>
            <a:r>
              <a:rPr lang="en-US" dirty="0">
                <a:solidFill>
                  <a:srgbClr val="0432FF"/>
                </a:solidFill>
              </a:rPr>
              <a:t> (1) can have </a:t>
            </a:r>
          </a:p>
          <a:p>
            <a:r>
              <a:rPr lang="en-US" u="sng" dirty="0">
                <a:solidFill>
                  <a:srgbClr val="0432FF"/>
                </a:solidFill>
              </a:rPr>
              <a:t>many employees</a:t>
            </a:r>
            <a:r>
              <a:rPr lang="en-US" dirty="0">
                <a:solidFill>
                  <a:srgbClr val="0432FF"/>
                </a:solidFill>
              </a:rPr>
              <a:t> (M).</a:t>
            </a:r>
          </a:p>
        </p:txBody>
      </p:sp>
      <p:grpSp>
        <p:nvGrpSpPr>
          <p:cNvPr id="17" name="Group 16">
            <a:extLst>
              <a:ext uri="{FF2B5EF4-FFF2-40B4-BE49-F238E27FC236}">
                <a16:creationId xmlns:a16="http://schemas.microsoft.com/office/drawing/2014/main" id="{0255889B-68F9-C64B-8DD6-462B59D33490}"/>
              </a:ext>
            </a:extLst>
          </p:cNvPr>
          <p:cNvGrpSpPr/>
          <p:nvPr/>
        </p:nvGrpSpPr>
        <p:grpSpPr>
          <a:xfrm>
            <a:off x="496937" y="3023138"/>
            <a:ext cx="7732623" cy="1405574"/>
            <a:chOff x="496937" y="3023138"/>
            <a:chExt cx="7732623" cy="1405574"/>
          </a:xfrm>
        </p:grpSpPr>
        <p:grpSp>
          <p:nvGrpSpPr>
            <p:cNvPr id="8" name="Group 2">
              <a:extLst>
                <a:ext uri="{FF2B5EF4-FFF2-40B4-BE49-F238E27FC236}">
                  <a16:creationId xmlns:a16="http://schemas.microsoft.com/office/drawing/2014/main" id="{53FA249F-05A0-064C-8F23-D54AE10B6276}"/>
                </a:ext>
              </a:extLst>
            </p:cNvPr>
            <p:cNvGrpSpPr>
              <a:grpSpLocks/>
            </p:cNvGrpSpPr>
            <p:nvPr/>
          </p:nvGrpSpPr>
          <p:grpSpPr bwMode="auto">
            <a:xfrm>
              <a:off x="496937" y="3023138"/>
              <a:ext cx="3709307" cy="1405574"/>
              <a:chOff x="2651760" y="4724400"/>
              <a:chExt cx="4043398" cy="1612392"/>
            </a:xfrm>
          </p:grpSpPr>
          <p:pic>
            <p:nvPicPr>
              <p:cNvPr id="9" name="Picture 5">
                <a:extLst>
                  <a:ext uri="{FF2B5EF4-FFF2-40B4-BE49-F238E27FC236}">
                    <a16:creationId xmlns:a16="http://schemas.microsoft.com/office/drawing/2014/main" id="{3C583050-4E1E-6D48-A7DC-4A60A178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116E4A0-0310-714A-BD07-6A01F402E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60" y="4727448"/>
                <a:ext cx="2232316" cy="1609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F4DC96E4-0BD3-6A4E-997F-BEB8E70A785B}"/>
                </a:ext>
              </a:extLst>
            </p:cNvPr>
            <p:cNvSpPr txBox="1"/>
            <p:nvPr/>
          </p:nvSpPr>
          <p:spPr>
            <a:xfrm>
              <a:off x="4392467" y="3373310"/>
              <a:ext cx="3837093" cy="692497"/>
            </a:xfrm>
            <a:prstGeom prst="rect">
              <a:avLst/>
            </a:prstGeom>
            <a:solidFill>
              <a:schemeClr val="accent1">
                <a:lumMod val="20000"/>
                <a:lumOff val="80000"/>
              </a:schemeClr>
            </a:solidFill>
            <a:ln>
              <a:solidFill>
                <a:srgbClr val="0432FF"/>
              </a:solidFill>
            </a:ln>
          </p:spPr>
          <p:txBody>
            <a:bodyPr wrap="square" rtlCol="0">
              <a:spAutoFit/>
            </a:bodyPr>
            <a:lstStyle/>
            <a:p>
              <a:r>
                <a:rPr lang="en-US" b="1" dirty="0">
                  <a:solidFill>
                    <a:srgbClr val="0432FF"/>
                  </a:solidFill>
                </a:rPr>
                <a:t>Optional participation on the 1 side.</a:t>
              </a:r>
            </a:p>
            <a:p>
              <a:endParaRPr lang="en-US" sz="700" dirty="0">
                <a:solidFill>
                  <a:srgbClr val="0432FF"/>
                </a:solidFill>
              </a:endParaRPr>
            </a:p>
            <a:p>
              <a:r>
                <a:rPr lang="en-US" i="1" dirty="0">
                  <a:solidFill>
                    <a:srgbClr val="0432FF"/>
                  </a:solidFill>
                </a:rPr>
                <a:t>Rob does not belong to </a:t>
              </a:r>
              <a:r>
                <a:rPr lang="en-US" i="1" u="sng" dirty="0">
                  <a:solidFill>
                    <a:srgbClr val="0432FF"/>
                  </a:solidFill>
                </a:rPr>
                <a:t>any</a:t>
              </a:r>
              <a:r>
                <a:rPr lang="en-US" i="1" dirty="0">
                  <a:solidFill>
                    <a:srgbClr val="0432FF"/>
                  </a:solidFill>
                </a:rPr>
                <a:t> department.</a:t>
              </a:r>
            </a:p>
          </p:txBody>
        </p:sp>
      </p:grpSp>
      <p:grpSp>
        <p:nvGrpSpPr>
          <p:cNvPr id="18" name="Group 17">
            <a:extLst>
              <a:ext uri="{FF2B5EF4-FFF2-40B4-BE49-F238E27FC236}">
                <a16:creationId xmlns:a16="http://schemas.microsoft.com/office/drawing/2014/main" id="{045F9BD2-42C0-5D4C-AB23-73128D3AEB6D}"/>
              </a:ext>
            </a:extLst>
          </p:cNvPr>
          <p:cNvGrpSpPr/>
          <p:nvPr/>
        </p:nvGrpSpPr>
        <p:grpSpPr>
          <a:xfrm>
            <a:off x="495300" y="4709146"/>
            <a:ext cx="7630750" cy="1402917"/>
            <a:chOff x="495300" y="4709146"/>
            <a:chExt cx="7630750" cy="1402917"/>
          </a:xfrm>
        </p:grpSpPr>
        <p:grpSp>
          <p:nvGrpSpPr>
            <p:cNvPr id="11" name="Group 2">
              <a:extLst>
                <a:ext uri="{FF2B5EF4-FFF2-40B4-BE49-F238E27FC236}">
                  <a16:creationId xmlns:a16="http://schemas.microsoft.com/office/drawing/2014/main" id="{3AC4779E-CECE-A14F-A08E-7F52A977CECB}"/>
                </a:ext>
              </a:extLst>
            </p:cNvPr>
            <p:cNvGrpSpPr>
              <a:grpSpLocks/>
            </p:cNvGrpSpPr>
            <p:nvPr/>
          </p:nvGrpSpPr>
          <p:grpSpPr bwMode="auto">
            <a:xfrm>
              <a:off x="495300" y="4709146"/>
              <a:ext cx="3710944" cy="1402917"/>
              <a:chOff x="2616200" y="4724400"/>
              <a:chExt cx="4077208" cy="1645920"/>
            </a:xfrm>
          </p:grpSpPr>
          <p:pic>
            <p:nvPicPr>
              <p:cNvPr id="12" name="Picture 4">
                <a:extLst>
                  <a:ext uri="{FF2B5EF4-FFF2-40B4-BE49-F238E27FC236}">
                    <a16:creationId xmlns:a16="http://schemas.microsoft.com/office/drawing/2014/main" id="{5FF158D2-EDC5-8A42-BA0E-6B2B3BDB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84447D92-4AA9-E145-8526-0235B2ADB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896" y="4727448"/>
                <a:ext cx="1810512" cy="140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D48C705-4A34-9445-A7AC-743D02EF60F8}"/>
                </a:ext>
              </a:extLst>
            </p:cNvPr>
            <p:cNvSpPr txBox="1"/>
            <p:nvPr/>
          </p:nvSpPr>
          <p:spPr>
            <a:xfrm>
              <a:off x="4389130" y="4933550"/>
              <a:ext cx="3736920" cy="954107"/>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Optional participation on the M side.</a:t>
              </a:r>
            </a:p>
            <a:p>
              <a:r>
                <a:rPr lang="en-US" dirty="0">
                  <a:solidFill>
                    <a:srgbClr val="0432FF"/>
                  </a:solidFill>
                </a:rPr>
                <a:t>(Can you see it?)</a:t>
              </a:r>
            </a:p>
            <a:p>
              <a:endParaRPr lang="en-US" sz="800" dirty="0">
                <a:solidFill>
                  <a:srgbClr val="0432FF"/>
                </a:solidFill>
              </a:endParaRPr>
            </a:p>
            <a:p>
              <a:r>
                <a:rPr lang="en-US" i="1" dirty="0">
                  <a:solidFill>
                    <a:srgbClr val="0432FF"/>
                  </a:solidFill>
                </a:rPr>
                <a:t>Department 3 has </a:t>
              </a:r>
              <a:r>
                <a:rPr lang="en-US" i="1" u="sng" dirty="0">
                  <a:solidFill>
                    <a:srgbClr val="0432FF"/>
                  </a:solidFill>
                </a:rPr>
                <a:t>no</a:t>
              </a:r>
              <a:r>
                <a:rPr lang="en-US" i="1" dirty="0">
                  <a:solidFill>
                    <a:srgbClr val="0432FF"/>
                  </a:solidFill>
                </a:rPr>
                <a:t> employees.</a:t>
              </a:r>
            </a:p>
          </p:txBody>
        </p:sp>
      </p:grpSp>
    </p:spTree>
    <p:extLst>
      <p:ext uri="{BB962C8B-B14F-4D97-AF65-F5344CB8AC3E}">
        <p14:creationId xmlns:p14="http://schemas.microsoft.com/office/powerpoint/2010/main" val="25468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03CE-02DA-FB43-82DF-4F8CECEB1C73}"/>
              </a:ext>
            </a:extLst>
          </p:cNvPr>
          <p:cNvSpPr>
            <a:spLocks noGrp="1"/>
          </p:cNvSpPr>
          <p:nvPr>
            <p:ph type="title"/>
          </p:nvPr>
        </p:nvSpPr>
        <p:spPr/>
        <p:txBody>
          <a:bodyPr/>
          <a:lstStyle/>
          <a:p>
            <a:r>
              <a:rPr lang="en-US" dirty="0"/>
              <a:t>Many-to-Many (M:N) Relationship</a:t>
            </a:r>
          </a:p>
        </p:txBody>
      </p:sp>
      <p:sp>
        <p:nvSpPr>
          <p:cNvPr id="3" name="Content Placeholder 2">
            <a:extLst>
              <a:ext uri="{FF2B5EF4-FFF2-40B4-BE49-F238E27FC236}">
                <a16:creationId xmlns:a16="http://schemas.microsoft.com/office/drawing/2014/main" id="{F5404947-977D-FD46-8A67-9909CC0FAAFE}"/>
              </a:ext>
            </a:extLst>
          </p:cNvPr>
          <p:cNvSpPr>
            <a:spLocks noGrp="1"/>
          </p:cNvSpPr>
          <p:nvPr>
            <p:ph idx="1"/>
          </p:nvPr>
        </p:nvSpPr>
        <p:spPr>
          <a:xfrm>
            <a:off x="457200" y="1295400"/>
            <a:ext cx="8229600" cy="4876770"/>
          </a:xfrm>
        </p:spPr>
        <p:txBody>
          <a:bodyPr/>
          <a:lstStyle/>
          <a:p>
            <a:r>
              <a:rPr lang="en-US" dirty="0"/>
              <a:t>In a </a:t>
            </a:r>
            <a:r>
              <a:rPr lang="en-US" dirty="0">
                <a:solidFill>
                  <a:srgbClr val="C00000"/>
                </a:solidFill>
              </a:rPr>
              <a:t>many-to-many relationship</a:t>
            </a:r>
            <a:r>
              <a:rPr lang="en-US" dirty="0"/>
              <a:t>, one row of the first table can be related to many rows of the second table. Conversely, one row of the second table can be related to many rows of the first table.</a:t>
            </a:r>
          </a:p>
          <a:p>
            <a:pPr lvl="1"/>
            <a:r>
              <a:rPr lang="en-US" dirty="0"/>
              <a:t>Remember that “many” means “zero, one, or more”.</a:t>
            </a:r>
          </a:p>
          <a:p>
            <a:pPr lvl="4"/>
            <a:endParaRPr lang="en-US" dirty="0"/>
          </a:p>
          <a:p>
            <a:r>
              <a:rPr lang="en-US" dirty="0"/>
              <a:t>Our example school database allows </a:t>
            </a:r>
            <a:r>
              <a:rPr lang="en-US" u="sng" dirty="0"/>
              <a:t>one student</a:t>
            </a:r>
            <a:r>
              <a:rPr lang="en-US" dirty="0"/>
              <a:t> (from the Student table) to take </a:t>
            </a:r>
            <a:r>
              <a:rPr lang="en-US" u="sng" dirty="0"/>
              <a:t>many classes</a:t>
            </a:r>
            <a:r>
              <a:rPr lang="en-US" dirty="0"/>
              <a:t> (from the Class table). Also, </a:t>
            </a:r>
            <a:r>
              <a:rPr lang="en-US" u="sng" dirty="0"/>
              <a:t>one class</a:t>
            </a:r>
            <a:r>
              <a:rPr lang="en-US" dirty="0"/>
              <a:t> can have </a:t>
            </a:r>
            <a:r>
              <a:rPr lang="en-US" u="sng" dirty="0"/>
              <a:t>many students</a:t>
            </a:r>
            <a:r>
              <a:rPr lang="en-US" dirty="0"/>
              <a:t>.</a:t>
            </a:r>
          </a:p>
        </p:txBody>
      </p:sp>
      <p:sp>
        <p:nvSpPr>
          <p:cNvPr id="4" name="Slide Number Placeholder 3">
            <a:extLst>
              <a:ext uri="{FF2B5EF4-FFF2-40B4-BE49-F238E27FC236}">
                <a16:creationId xmlns:a16="http://schemas.microsoft.com/office/drawing/2014/main" id="{945FDE7B-2F5E-6548-851C-94AA9C8C4DD6}"/>
              </a:ext>
            </a:extLst>
          </p:cNvPr>
          <p:cNvSpPr>
            <a:spLocks noGrp="1"/>
          </p:cNvSpPr>
          <p:nvPr>
            <p:ph type="sldNum" sz="quarter" idx="12"/>
          </p:nvPr>
        </p:nvSpPr>
        <p:spPr/>
        <p:txBody>
          <a:bodyPr/>
          <a:lstStyle/>
          <a:p>
            <a:fld id="{5E4F0376-0E54-9843-B673-E00D6670E830}" type="slidenum">
              <a:rPr lang="en-US" smtClean="0"/>
              <a:pPr/>
              <a:t>24</a:t>
            </a:fld>
            <a:endParaRPr lang="en-US"/>
          </a:p>
        </p:txBody>
      </p:sp>
    </p:spTree>
    <p:extLst>
      <p:ext uri="{BB962C8B-B14F-4D97-AF65-F5344CB8AC3E}">
        <p14:creationId xmlns:p14="http://schemas.microsoft.com/office/powerpoint/2010/main" val="186138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493D-2E2E-A04F-B56C-66FB1ACE8C1C}"/>
              </a:ext>
            </a:extLst>
          </p:cNvPr>
          <p:cNvSpPr>
            <a:spLocks noGrp="1"/>
          </p:cNvSpPr>
          <p:nvPr>
            <p:ph type="title"/>
          </p:nvPr>
        </p:nvSpPr>
        <p:spPr/>
        <p:txBody>
          <a:bodyPr/>
          <a:lstStyle/>
          <a:p>
            <a:r>
              <a:rPr lang="en-US" dirty="0"/>
              <a:t>Many-to-Many (M:N) Relationship</a:t>
            </a:r>
            <a:r>
              <a:rPr lang="en-US" i="1" dirty="0"/>
              <a:t>, cont’d</a:t>
            </a:r>
          </a:p>
        </p:txBody>
      </p:sp>
      <p:sp>
        <p:nvSpPr>
          <p:cNvPr id="3" name="Content Placeholder 2">
            <a:extLst>
              <a:ext uri="{FF2B5EF4-FFF2-40B4-BE49-F238E27FC236}">
                <a16:creationId xmlns:a16="http://schemas.microsoft.com/office/drawing/2014/main" id="{DC22F33E-E943-F04C-B8D0-0C4EB02B7590}"/>
              </a:ext>
            </a:extLst>
          </p:cNvPr>
          <p:cNvSpPr>
            <a:spLocks noGrp="1"/>
          </p:cNvSpPr>
          <p:nvPr>
            <p:ph idx="1"/>
          </p:nvPr>
        </p:nvSpPr>
        <p:spPr>
          <a:xfrm>
            <a:off x="457200" y="1295401"/>
            <a:ext cx="8229600" cy="1767844"/>
          </a:xfrm>
        </p:spPr>
        <p:txBody>
          <a:bodyPr/>
          <a:lstStyle/>
          <a:p>
            <a:r>
              <a:rPr lang="en-US" dirty="0"/>
              <a:t>A M:N relationship requires an intermediary </a:t>
            </a:r>
            <a:r>
              <a:rPr lang="en-US" dirty="0">
                <a:solidFill>
                  <a:srgbClr val="C00000"/>
                </a:solidFill>
              </a:rPr>
              <a:t>linking table</a:t>
            </a:r>
            <a:r>
              <a:rPr lang="en-US" dirty="0"/>
              <a:t>.</a:t>
            </a:r>
          </a:p>
          <a:p>
            <a:pPr lvl="1"/>
            <a:r>
              <a:rPr lang="en-US" dirty="0"/>
              <a:t>The linking table has two foreign key columns, </a:t>
            </a:r>
            <a:br>
              <a:rPr lang="en-US" dirty="0"/>
            </a:br>
            <a:r>
              <a:rPr lang="en-US" dirty="0"/>
              <a:t>one for each table of the relationship.</a:t>
            </a:r>
          </a:p>
        </p:txBody>
      </p:sp>
      <p:sp>
        <p:nvSpPr>
          <p:cNvPr id="4" name="Slide Number Placeholder 3">
            <a:extLst>
              <a:ext uri="{FF2B5EF4-FFF2-40B4-BE49-F238E27FC236}">
                <a16:creationId xmlns:a16="http://schemas.microsoft.com/office/drawing/2014/main" id="{6764BC6C-E258-C947-BBD9-FFEEF0396A37}"/>
              </a:ext>
            </a:extLst>
          </p:cNvPr>
          <p:cNvSpPr>
            <a:spLocks noGrp="1"/>
          </p:cNvSpPr>
          <p:nvPr>
            <p:ph type="sldNum" sz="quarter" idx="12"/>
          </p:nvPr>
        </p:nvSpPr>
        <p:spPr/>
        <p:txBody>
          <a:bodyPr/>
          <a:lstStyle/>
          <a:p>
            <a:fld id="{5E4F0376-0E54-9843-B673-E00D6670E830}" type="slidenum">
              <a:rPr lang="en-US" smtClean="0"/>
              <a:pPr/>
              <a:t>25</a:t>
            </a:fld>
            <a:endParaRPr lang="en-US"/>
          </a:p>
        </p:txBody>
      </p:sp>
      <p:grpSp>
        <p:nvGrpSpPr>
          <p:cNvPr id="11" name="Group 10">
            <a:extLst>
              <a:ext uri="{FF2B5EF4-FFF2-40B4-BE49-F238E27FC236}">
                <a16:creationId xmlns:a16="http://schemas.microsoft.com/office/drawing/2014/main" id="{B3241CAD-746C-934B-B01C-0922CF17BA4C}"/>
              </a:ext>
            </a:extLst>
          </p:cNvPr>
          <p:cNvGrpSpPr/>
          <p:nvPr/>
        </p:nvGrpSpPr>
        <p:grpSpPr>
          <a:xfrm>
            <a:off x="1034394" y="3047897"/>
            <a:ext cx="7658690" cy="3116210"/>
            <a:chOff x="1034394" y="3047897"/>
            <a:chExt cx="7658690" cy="3116210"/>
          </a:xfrm>
        </p:grpSpPr>
        <p:pic>
          <p:nvPicPr>
            <p:cNvPr id="6" name="Picture 5" descr="Table&#10;&#10;Description automatically generated">
              <a:extLst>
                <a:ext uri="{FF2B5EF4-FFF2-40B4-BE49-F238E27FC236}">
                  <a16:creationId xmlns:a16="http://schemas.microsoft.com/office/drawing/2014/main" id="{235BA91B-2854-CD46-A1E3-C40A60F5A826}"/>
                </a:ext>
              </a:extLst>
            </p:cNvPr>
            <p:cNvPicPr>
              <a:picLocks noChangeAspect="1"/>
            </p:cNvPicPr>
            <p:nvPr/>
          </p:nvPicPr>
          <p:blipFill>
            <a:blip r:embed="rId2"/>
            <a:stretch>
              <a:fillRect/>
            </a:stretch>
          </p:blipFill>
          <p:spPr>
            <a:xfrm>
              <a:off x="1034394" y="3047897"/>
              <a:ext cx="2714655" cy="3113614"/>
            </a:xfrm>
            <a:prstGeom prst="rect">
              <a:avLst/>
            </a:prstGeom>
          </p:spPr>
        </p:pic>
        <p:pic>
          <p:nvPicPr>
            <p:cNvPr id="8" name="Picture 7" descr="Table&#10;&#10;Description automatically generated">
              <a:extLst>
                <a:ext uri="{FF2B5EF4-FFF2-40B4-BE49-F238E27FC236}">
                  <a16:creationId xmlns:a16="http://schemas.microsoft.com/office/drawing/2014/main" id="{55AC8AAE-D01E-6A40-A82D-DD926F0F7878}"/>
                </a:ext>
              </a:extLst>
            </p:cNvPr>
            <p:cNvPicPr>
              <a:picLocks noChangeAspect="1"/>
            </p:cNvPicPr>
            <p:nvPr/>
          </p:nvPicPr>
          <p:blipFill>
            <a:blip r:embed="rId3"/>
            <a:stretch>
              <a:fillRect/>
            </a:stretch>
          </p:blipFill>
          <p:spPr>
            <a:xfrm>
              <a:off x="3749049" y="3047897"/>
              <a:ext cx="2074580" cy="3116210"/>
            </a:xfrm>
            <a:prstGeom prst="rect">
              <a:avLst/>
            </a:prstGeom>
          </p:spPr>
        </p:pic>
        <p:pic>
          <p:nvPicPr>
            <p:cNvPr id="10" name="Picture 9" descr="Table&#10;&#10;Description automatically generated">
              <a:extLst>
                <a:ext uri="{FF2B5EF4-FFF2-40B4-BE49-F238E27FC236}">
                  <a16:creationId xmlns:a16="http://schemas.microsoft.com/office/drawing/2014/main" id="{B36A7D06-5164-8E42-A3CC-6EDE70D831F6}"/>
                </a:ext>
              </a:extLst>
            </p:cNvPr>
            <p:cNvPicPr>
              <a:picLocks noChangeAspect="1"/>
            </p:cNvPicPr>
            <p:nvPr/>
          </p:nvPicPr>
          <p:blipFill>
            <a:blip r:embed="rId4"/>
            <a:stretch>
              <a:fillRect/>
            </a:stretch>
          </p:blipFill>
          <p:spPr>
            <a:xfrm>
              <a:off x="5760707" y="3047897"/>
              <a:ext cx="2932377" cy="3104870"/>
            </a:xfrm>
            <a:prstGeom prst="rect">
              <a:avLst/>
            </a:prstGeom>
          </p:spPr>
        </p:pic>
      </p:grpSp>
      <p:grpSp>
        <p:nvGrpSpPr>
          <p:cNvPr id="28" name="Group 27">
            <a:extLst>
              <a:ext uri="{FF2B5EF4-FFF2-40B4-BE49-F238E27FC236}">
                <a16:creationId xmlns:a16="http://schemas.microsoft.com/office/drawing/2014/main" id="{837B4B3E-553F-A145-A795-FFCE7A1966BF}"/>
              </a:ext>
            </a:extLst>
          </p:cNvPr>
          <p:cNvGrpSpPr/>
          <p:nvPr/>
        </p:nvGrpSpPr>
        <p:grpSpPr>
          <a:xfrm>
            <a:off x="1188757" y="3246122"/>
            <a:ext cx="3524031" cy="2743170"/>
            <a:chOff x="1188757" y="3246122"/>
            <a:chExt cx="3524031" cy="2743170"/>
          </a:xfrm>
        </p:grpSpPr>
        <p:sp>
          <p:nvSpPr>
            <p:cNvPr id="14" name="Rectangle 13">
              <a:extLst>
                <a:ext uri="{FF2B5EF4-FFF2-40B4-BE49-F238E27FC236}">
                  <a16:creationId xmlns:a16="http://schemas.microsoft.com/office/drawing/2014/main" id="{E926A6A6-19DE-4A47-8352-9DF65C37F6B4}"/>
                </a:ext>
              </a:extLst>
            </p:cNvPr>
            <p:cNvSpPr/>
            <p:nvPr/>
          </p:nvSpPr>
          <p:spPr bwMode="auto">
            <a:xfrm>
              <a:off x="3981276" y="3365237"/>
              <a:ext cx="731512" cy="2624055"/>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6" name="Oval 15">
              <a:extLst>
                <a:ext uri="{FF2B5EF4-FFF2-40B4-BE49-F238E27FC236}">
                  <a16:creationId xmlns:a16="http://schemas.microsoft.com/office/drawing/2014/main" id="{954A7DB0-FC44-394F-8196-E39E312F62F7}"/>
                </a:ext>
              </a:extLst>
            </p:cNvPr>
            <p:cNvSpPr/>
            <p:nvPr/>
          </p:nvSpPr>
          <p:spPr bwMode="auto">
            <a:xfrm>
              <a:off x="1188757" y="3246122"/>
              <a:ext cx="518723" cy="1554463"/>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1" name="Curved Connector 20">
              <a:extLst>
                <a:ext uri="{FF2B5EF4-FFF2-40B4-BE49-F238E27FC236}">
                  <a16:creationId xmlns:a16="http://schemas.microsoft.com/office/drawing/2014/main" id="{BA022A3D-FD86-214E-9E8D-2CF34A458B97}"/>
                </a:ext>
              </a:extLst>
            </p:cNvPr>
            <p:cNvCxnSpPr>
              <a:stCxn id="14" idx="0"/>
              <a:endCxn id="16" idx="0"/>
            </p:cNvCxnSpPr>
            <p:nvPr/>
          </p:nvCxnSpPr>
          <p:spPr bwMode="auto">
            <a:xfrm rot="16200000" flipV="1">
              <a:off x="2838019" y="1856223"/>
              <a:ext cx="119115" cy="2898913"/>
            </a:xfrm>
            <a:prstGeom prst="curvedConnector3">
              <a:avLst>
                <a:gd name="adj1" fmla="val 629969"/>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9" name="Group 28">
            <a:extLst>
              <a:ext uri="{FF2B5EF4-FFF2-40B4-BE49-F238E27FC236}">
                <a16:creationId xmlns:a16="http://schemas.microsoft.com/office/drawing/2014/main" id="{C5E84C79-A68E-244E-98DE-7AF37B021EB9}"/>
              </a:ext>
            </a:extLst>
          </p:cNvPr>
          <p:cNvGrpSpPr/>
          <p:nvPr/>
        </p:nvGrpSpPr>
        <p:grpSpPr>
          <a:xfrm>
            <a:off x="4747534" y="3246122"/>
            <a:ext cx="1744686" cy="2733822"/>
            <a:chOff x="4747534" y="3246122"/>
            <a:chExt cx="1744686" cy="2733822"/>
          </a:xfrm>
        </p:grpSpPr>
        <p:sp>
          <p:nvSpPr>
            <p:cNvPr id="15" name="Rectangle 14">
              <a:extLst>
                <a:ext uri="{FF2B5EF4-FFF2-40B4-BE49-F238E27FC236}">
                  <a16:creationId xmlns:a16="http://schemas.microsoft.com/office/drawing/2014/main" id="{9BCA8517-DE76-394E-BA4B-01D6BB6D161F}"/>
                </a:ext>
              </a:extLst>
            </p:cNvPr>
            <p:cNvSpPr/>
            <p:nvPr/>
          </p:nvSpPr>
          <p:spPr bwMode="auto">
            <a:xfrm>
              <a:off x="4747534" y="3355889"/>
              <a:ext cx="797590" cy="2624055"/>
            </a:xfrm>
            <a:prstGeom prst="rect">
              <a:avLst/>
            </a:prstGeom>
            <a:no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8F00"/>
                </a:solidFill>
                <a:effectLst/>
                <a:latin typeface="Arial" charset="0"/>
                <a:ea typeface="ＭＳ Ｐゴシック" charset="0"/>
              </a:endParaRPr>
            </a:p>
          </p:txBody>
        </p:sp>
        <p:sp>
          <p:nvSpPr>
            <p:cNvPr id="17" name="Oval 16">
              <a:extLst>
                <a:ext uri="{FF2B5EF4-FFF2-40B4-BE49-F238E27FC236}">
                  <a16:creationId xmlns:a16="http://schemas.microsoft.com/office/drawing/2014/main" id="{D078EBD1-3644-B049-AF3A-DEF2EA0DA3DA}"/>
                </a:ext>
              </a:extLst>
            </p:cNvPr>
            <p:cNvSpPr/>
            <p:nvPr/>
          </p:nvSpPr>
          <p:spPr bwMode="auto">
            <a:xfrm>
              <a:off x="5858376" y="3246122"/>
              <a:ext cx="633844" cy="1554463"/>
            </a:xfrm>
            <a:prstGeom prst="ellipse">
              <a:avLst/>
            </a:prstGeom>
            <a:no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4" name="Curved Connector 23">
              <a:extLst>
                <a:ext uri="{FF2B5EF4-FFF2-40B4-BE49-F238E27FC236}">
                  <a16:creationId xmlns:a16="http://schemas.microsoft.com/office/drawing/2014/main" id="{9584105D-05D0-F94A-BDEE-0B9884B5CA33}"/>
                </a:ext>
              </a:extLst>
            </p:cNvPr>
            <p:cNvCxnSpPr>
              <a:cxnSpLocks/>
              <a:stCxn id="15" idx="0"/>
              <a:endCxn id="17" idx="0"/>
            </p:cNvCxnSpPr>
            <p:nvPr/>
          </p:nvCxnSpPr>
          <p:spPr bwMode="auto">
            <a:xfrm rot="5400000" flipH="1" flipV="1">
              <a:off x="5605930" y="2786522"/>
              <a:ext cx="109767" cy="1028969"/>
            </a:xfrm>
            <a:prstGeom prst="curvedConnector3">
              <a:avLst>
                <a:gd name="adj1" fmla="val 652174"/>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30" name="TextBox 29">
            <a:extLst>
              <a:ext uri="{FF2B5EF4-FFF2-40B4-BE49-F238E27FC236}">
                <a16:creationId xmlns:a16="http://schemas.microsoft.com/office/drawing/2014/main" id="{C7F32739-38DD-5443-BD66-B25AC027704D}"/>
              </a:ext>
            </a:extLst>
          </p:cNvPr>
          <p:cNvSpPr txBox="1"/>
          <p:nvPr/>
        </p:nvSpPr>
        <p:spPr>
          <a:xfrm>
            <a:off x="731562" y="4892024"/>
            <a:ext cx="3081293" cy="1077218"/>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The two foreign key columns</a:t>
            </a:r>
          </a:p>
          <a:p>
            <a:r>
              <a:rPr lang="en-US" dirty="0">
                <a:solidFill>
                  <a:srgbClr val="0432FF"/>
                </a:solidFill>
              </a:rPr>
              <a:t>of the linking table together also</a:t>
            </a:r>
          </a:p>
          <a:p>
            <a:r>
              <a:rPr lang="en-US" dirty="0">
                <a:solidFill>
                  <a:srgbClr val="0432FF"/>
                </a:solidFill>
              </a:rPr>
              <a:t>constitute the linking table’s </a:t>
            </a:r>
          </a:p>
          <a:p>
            <a:r>
              <a:rPr lang="en-US" dirty="0">
                <a:solidFill>
                  <a:srgbClr val="0432FF"/>
                </a:solidFill>
              </a:rPr>
              <a:t>primary key.</a:t>
            </a:r>
          </a:p>
        </p:txBody>
      </p:sp>
      <p:sp>
        <p:nvSpPr>
          <p:cNvPr id="31" name="TextBox 30">
            <a:extLst>
              <a:ext uri="{FF2B5EF4-FFF2-40B4-BE49-F238E27FC236}">
                <a16:creationId xmlns:a16="http://schemas.microsoft.com/office/drawing/2014/main" id="{A140FD83-DAC6-A540-9634-5A4334B3B6C3}"/>
              </a:ext>
            </a:extLst>
          </p:cNvPr>
          <p:cNvSpPr txBox="1"/>
          <p:nvPr/>
        </p:nvSpPr>
        <p:spPr>
          <a:xfrm>
            <a:off x="4152370" y="5989292"/>
            <a:ext cx="1334020" cy="338554"/>
          </a:xfrm>
          <a:prstGeom prst="rect">
            <a:avLst/>
          </a:prstGeom>
          <a:noFill/>
        </p:spPr>
        <p:txBody>
          <a:bodyPr wrap="none" rtlCol="0">
            <a:spAutoFit/>
          </a:bodyPr>
          <a:lstStyle/>
          <a:p>
            <a:r>
              <a:rPr lang="en-US" dirty="0">
                <a:solidFill>
                  <a:srgbClr val="0432FF"/>
                </a:solidFill>
              </a:rPr>
              <a:t>Linking table</a:t>
            </a:r>
          </a:p>
        </p:txBody>
      </p:sp>
    </p:spTree>
    <p:extLst>
      <p:ext uri="{BB962C8B-B14F-4D97-AF65-F5344CB8AC3E}">
        <p14:creationId xmlns:p14="http://schemas.microsoft.com/office/powerpoint/2010/main" val="10880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26</a:t>
            </a:fld>
            <a:endParaRPr lang="en-US"/>
          </a:p>
        </p:txBody>
      </p:sp>
      <p:grpSp>
        <p:nvGrpSpPr>
          <p:cNvPr id="5" name="Group 4">
            <a:extLst>
              <a:ext uri="{FF2B5EF4-FFF2-40B4-BE49-F238E27FC236}">
                <a16:creationId xmlns:a16="http://schemas.microsoft.com/office/drawing/2014/main" id="{6835E630-1750-1C4A-828B-1945BEAE2F54}"/>
              </a:ext>
            </a:extLst>
          </p:cNvPr>
          <p:cNvGrpSpPr/>
          <p:nvPr/>
        </p:nvGrpSpPr>
        <p:grpSpPr>
          <a:xfrm>
            <a:off x="753748" y="1410058"/>
            <a:ext cx="7658690" cy="3118104"/>
            <a:chOff x="1034394" y="3047897"/>
            <a:chExt cx="7658690" cy="3116210"/>
          </a:xfrm>
        </p:grpSpPr>
        <p:pic>
          <p:nvPicPr>
            <p:cNvPr id="6" name="Picture 5" descr="Table&#10;&#10;Description automatically generated">
              <a:extLst>
                <a:ext uri="{FF2B5EF4-FFF2-40B4-BE49-F238E27FC236}">
                  <a16:creationId xmlns:a16="http://schemas.microsoft.com/office/drawing/2014/main" id="{0FB29D4D-ACEB-D342-B339-263068E581F5}"/>
                </a:ext>
              </a:extLst>
            </p:cNvPr>
            <p:cNvPicPr>
              <a:picLocks noChangeAspect="1"/>
            </p:cNvPicPr>
            <p:nvPr/>
          </p:nvPicPr>
          <p:blipFill>
            <a:blip r:embed="rId2"/>
            <a:stretch>
              <a:fillRect/>
            </a:stretch>
          </p:blipFill>
          <p:spPr>
            <a:xfrm>
              <a:off x="1034394" y="3047897"/>
              <a:ext cx="2714655" cy="3113614"/>
            </a:xfrm>
            <a:prstGeom prst="rect">
              <a:avLst/>
            </a:prstGeom>
          </p:spPr>
        </p:pic>
        <p:pic>
          <p:nvPicPr>
            <p:cNvPr id="7" name="Picture 6" descr="Table&#10;&#10;Description automatically generated">
              <a:extLst>
                <a:ext uri="{FF2B5EF4-FFF2-40B4-BE49-F238E27FC236}">
                  <a16:creationId xmlns:a16="http://schemas.microsoft.com/office/drawing/2014/main" id="{77B69D31-D1B8-7F49-911E-BB1A2AA338E2}"/>
                </a:ext>
              </a:extLst>
            </p:cNvPr>
            <p:cNvPicPr>
              <a:picLocks noChangeAspect="1"/>
            </p:cNvPicPr>
            <p:nvPr/>
          </p:nvPicPr>
          <p:blipFill>
            <a:blip r:embed="rId3"/>
            <a:stretch>
              <a:fillRect/>
            </a:stretch>
          </p:blipFill>
          <p:spPr>
            <a:xfrm>
              <a:off x="3749049" y="3047897"/>
              <a:ext cx="2074580" cy="3116210"/>
            </a:xfrm>
            <a:prstGeom prst="rect">
              <a:avLst/>
            </a:prstGeom>
          </p:spPr>
        </p:pic>
        <p:pic>
          <p:nvPicPr>
            <p:cNvPr id="8" name="Picture 7" descr="Table&#10;&#10;Description automatically generated">
              <a:extLst>
                <a:ext uri="{FF2B5EF4-FFF2-40B4-BE49-F238E27FC236}">
                  <a16:creationId xmlns:a16="http://schemas.microsoft.com/office/drawing/2014/main" id="{B8DCF63E-AE63-5944-A6DC-C538CD2A8714}"/>
                </a:ext>
              </a:extLst>
            </p:cNvPr>
            <p:cNvPicPr>
              <a:picLocks noChangeAspect="1"/>
            </p:cNvPicPr>
            <p:nvPr/>
          </p:nvPicPr>
          <p:blipFill>
            <a:blip r:embed="rId4"/>
            <a:stretch>
              <a:fillRect/>
            </a:stretch>
          </p:blipFill>
          <p:spPr>
            <a:xfrm>
              <a:off x="5760707" y="3047897"/>
              <a:ext cx="2932377" cy="3104870"/>
            </a:xfrm>
            <a:prstGeom prst="rect">
              <a:avLst/>
            </a:prstGeom>
          </p:spPr>
        </p:pic>
      </p:grpSp>
      <p:grpSp>
        <p:nvGrpSpPr>
          <p:cNvPr id="73" name="Group 72">
            <a:extLst>
              <a:ext uri="{FF2B5EF4-FFF2-40B4-BE49-F238E27FC236}">
                <a16:creationId xmlns:a16="http://schemas.microsoft.com/office/drawing/2014/main" id="{FCED3AA2-2AB7-7B4C-B736-04CBD57FD167}"/>
              </a:ext>
            </a:extLst>
          </p:cNvPr>
          <p:cNvGrpSpPr/>
          <p:nvPr/>
        </p:nvGrpSpPr>
        <p:grpSpPr>
          <a:xfrm>
            <a:off x="922369" y="1912273"/>
            <a:ext cx="3167649" cy="710544"/>
            <a:chOff x="1203015" y="1912273"/>
            <a:chExt cx="3167649" cy="710544"/>
          </a:xfrm>
        </p:grpSpPr>
        <p:sp>
          <p:nvSpPr>
            <p:cNvPr id="32" name="Oval 31">
              <a:extLst>
                <a:ext uri="{FF2B5EF4-FFF2-40B4-BE49-F238E27FC236}">
                  <a16:creationId xmlns:a16="http://schemas.microsoft.com/office/drawing/2014/main" id="{5713EB57-BE06-4446-8107-18A897055679}"/>
                </a:ext>
              </a:extLst>
            </p:cNvPr>
            <p:cNvSpPr/>
            <p:nvPr/>
          </p:nvSpPr>
          <p:spPr bwMode="auto">
            <a:xfrm>
              <a:off x="1203015" y="1924861"/>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3" name="Oval 32">
              <a:extLst>
                <a:ext uri="{FF2B5EF4-FFF2-40B4-BE49-F238E27FC236}">
                  <a16:creationId xmlns:a16="http://schemas.microsoft.com/office/drawing/2014/main" id="{5C4DF591-325D-CD4F-AD8A-8A3E83AC055C}"/>
                </a:ext>
              </a:extLst>
            </p:cNvPr>
            <p:cNvSpPr/>
            <p:nvPr/>
          </p:nvSpPr>
          <p:spPr bwMode="auto">
            <a:xfrm>
              <a:off x="3937826" y="1912273"/>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4" name="Oval 33">
              <a:extLst>
                <a:ext uri="{FF2B5EF4-FFF2-40B4-BE49-F238E27FC236}">
                  <a16:creationId xmlns:a16="http://schemas.microsoft.com/office/drawing/2014/main" id="{CFCFB7EA-3BD6-4C41-B1BD-C9A81C19B8F9}"/>
                </a:ext>
              </a:extLst>
            </p:cNvPr>
            <p:cNvSpPr/>
            <p:nvPr/>
          </p:nvSpPr>
          <p:spPr bwMode="auto">
            <a:xfrm>
              <a:off x="3937826" y="2121997"/>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5" name="Oval 34">
              <a:extLst>
                <a:ext uri="{FF2B5EF4-FFF2-40B4-BE49-F238E27FC236}">
                  <a16:creationId xmlns:a16="http://schemas.microsoft.com/office/drawing/2014/main" id="{B2561B97-4C61-9B42-883D-345FCD23F336}"/>
                </a:ext>
              </a:extLst>
            </p:cNvPr>
            <p:cNvSpPr/>
            <p:nvPr/>
          </p:nvSpPr>
          <p:spPr bwMode="auto">
            <a:xfrm>
              <a:off x="3937826" y="2348499"/>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54" name="Curved Connector 53">
              <a:extLst>
                <a:ext uri="{FF2B5EF4-FFF2-40B4-BE49-F238E27FC236}">
                  <a16:creationId xmlns:a16="http://schemas.microsoft.com/office/drawing/2014/main" id="{D54C52F8-D633-FC4E-9F44-B774FBD946F5}"/>
                </a:ext>
              </a:extLst>
            </p:cNvPr>
            <p:cNvCxnSpPr>
              <a:cxnSpLocks/>
              <a:stCxn id="33" idx="0"/>
              <a:endCxn id="32" idx="0"/>
            </p:cNvCxnSpPr>
            <p:nvPr/>
          </p:nvCxnSpPr>
          <p:spPr bwMode="auto">
            <a:xfrm rot="16200000" flipH="1" flipV="1">
              <a:off x="2780546" y="551161"/>
              <a:ext cx="12588" cy="2734811"/>
            </a:xfrm>
            <a:prstGeom prst="curvedConnector3">
              <a:avLst>
                <a:gd name="adj1" fmla="val -4748292"/>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Curved Connector 56">
              <a:extLst>
                <a:ext uri="{FF2B5EF4-FFF2-40B4-BE49-F238E27FC236}">
                  <a16:creationId xmlns:a16="http://schemas.microsoft.com/office/drawing/2014/main" id="{4765349C-F6D9-AF41-8ED8-D273287F40F3}"/>
                </a:ext>
              </a:extLst>
            </p:cNvPr>
            <p:cNvCxnSpPr>
              <a:cxnSpLocks/>
              <a:stCxn id="35" idx="4"/>
              <a:endCxn id="32" idx="4"/>
            </p:cNvCxnSpPr>
            <p:nvPr/>
          </p:nvCxnSpPr>
          <p:spPr bwMode="auto">
            <a:xfrm rot="5400000" flipH="1">
              <a:off x="2575021" y="1043592"/>
              <a:ext cx="423638" cy="2734811"/>
            </a:xfrm>
            <a:prstGeom prst="curvedConnector3">
              <a:avLst>
                <a:gd name="adj1" fmla="val -123269"/>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Curved Connector 58">
              <a:extLst>
                <a:ext uri="{FF2B5EF4-FFF2-40B4-BE49-F238E27FC236}">
                  <a16:creationId xmlns:a16="http://schemas.microsoft.com/office/drawing/2014/main" id="{C2CADC06-5C04-1B40-9CCF-48EBF9C8CB03}"/>
                </a:ext>
              </a:extLst>
            </p:cNvPr>
            <p:cNvCxnSpPr>
              <a:stCxn id="34" idx="2"/>
              <a:endCxn id="32" idx="6"/>
            </p:cNvCxnSpPr>
            <p:nvPr/>
          </p:nvCxnSpPr>
          <p:spPr bwMode="auto">
            <a:xfrm rot="10800000">
              <a:off x="1635854" y="2062020"/>
              <a:ext cx="2301973" cy="197136"/>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74" name="Group 73">
            <a:extLst>
              <a:ext uri="{FF2B5EF4-FFF2-40B4-BE49-F238E27FC236}">
                <a16:creationId xmlns:a16="http://schemas.microsoft.com/office/drawing/2014/main" id="{716A49B3-4016-404A-8E3C-2038EABD3BC4}"/>
              </a:ext>
            </a:extLst>
          </p:cNvPr>
          <p:cNvGrpSpPr/>
          <p:nvPr/>
        </p:nvGrpSpPr>
        <p:grpSpPr>
          <a:xfrm>
            <a:off x="4378634" y="1912273"/>
            <a:ext cx="1691186" cy="1129994"/>
            <a:chOff x="4659280" y="1912273"/>
            <a:chExt cx="1691186" cy="1129994"/>
          </a:xfrm>
        </p:grpSpPr>
        <p:sp>
          <p:nvSpPr>
            <p:cNvPr id="21" name="Oval 20">
              <a:extLst>
                <a:ext uri="{FF2B5EF4-FFF2-40B4-BE49-F238E27FC236}">
                  <a16:creationId xmlns:a16="http://schemas.microsoft.com/office/drawing/2014/main" id="{40C10148-E135-4A44-8DBB-DF08B305055C}"/>
                </a:ext>
              </a:extLst>
            </p:cNvPr>
            <p:cNvSpPr/>
            <p:nvPr/>
          </p:nvSpPr>
          <p:spPr bwMode="auto">
            <a:xfrm>
              <a:off x="5917628" y="2331722"/>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6" name="Oval 45">
              <a:extLst>
                <a:ext uri="{FF2B5EF4-FFF2-40B4-BE49-F238E27FC236}">
                  <a16:creationId xmlns:a16="http://schemas.microsoft.com/office/drawing/2014/main" id="{178C0092-5D04-004C-8133-44E0A151C467}"/>
                </a:ext>
              </a:extLst>
            </p:cNvPr>
            <p:cNvSpPr/>
            <p:nvPr/>
          </p:nvSpPr>
          <p:spPr bwMode="auto">
            <a:xfrm>
              <a:off x="4659280" y="1912273"/>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47" name="Oval 46">
              <a:extLst>
                <a:ext uri="{FF2B5EF4-FFF2-40B4-BE49-F238E27FC236}">
                  <a16:creationId xmlns:a16="http://schemas.microsoft.com/office/drawing/2014/main" id="{922E04EF-9944-3D44-AF1A-E16EB4F1FCB5}"/>
                </a:ext>
              </a:extLst>
            </p:cNvPr>
            <p:cNvSpPr/>
            <p:nvPr/>
          </p:nvSpPr>
          <p:spPr bwMode="auto">
            <a:xfrm>
              <a:off x="4659280" y="2121997"/>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8" name="Oval 47">
              <a:extLst>
                <a:ext uri="{FF2B5EF4-FFF2-40B4-BE49-F238E27FC236}">
                  <a16:creationId xmlns:a16="http://schemas.microsoft.com/office/drawing/2014/main" id="{4EAE0D76-7C34-9645-840D-8FC3306BF08B}"/>
                </a:ext>
              </a:extLst>
            </p:cNvPr>
            <p:cNvSpPr/>
            <p:nvPr/>
          </p:nvSpPr>
          <p:spPr bwMode="auto">
            <a:xfrm>
              <a:off x="4659280" y="2348499"/>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9" name="Oval 48">
              <a:extLst>
                <a:ext uri="{FF2B5EF4-FFF2-40B4-BE49-F238E27FC236}">
                  <a16:creationId xmlns:a16="http://schemas.microsoft.com/office/drawing/2014/main" id="{6D5EF7A1-F494-3749-8A9D-BF9A40768C20}"/>
                </a:ext>
              </a:extLst>
            </p:cNvPr>
            <p:cNvSpPr/>
            <p:nvPr/>
          </p:nvSpPr>
          <p:spPr bwMode="auto">
            <a:xfrm>
              <a:off x="5917628" y="1912273"/>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0" name="Oval 49">
              <a:extLst>
                <a:ext uri="{FF2B5EF4-FFF2-40B4-BE49-F238E27FC236}">
                  <a16:creationId xmlns:a16="http://schemas.microsoft.com/office/drawing/2014/main" id="{849FEA52-EB26-4B49-8D1D-0CE117D64384}"/>
                </a:ext>
              </a:extLst>
            </p:cNvPr>
            <p:cNvSpPr/>
            <p:nvPr/>
          </p:nvSpPr>
          <p:spPr bwMode="auto">
            <a:xfrm>
              <a:off x="5917628" y="2767950"/>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cxnSp>
          <p:nvCxnSpPr>
            <p:cNvPr id="66" name="Curved Connector 65">
              <a:extLst>
                <a:ext uri="{FF2B5EF4-FFF2-40B4-BE49-F238E27FC236}">
                  <a16:creationId xmlns:a16="http://schemas.microsoft.com/office/drawing/2014/main" id="{02890CF1-1BA0-2949-B37E-55DC3752D39E}"/>
                </a:ext>
              </a:extLst>
            </p:cNvPr>
            <p:cNvCxnSpPr>
              <a:stCxn id="47" idx="6"/>
              <a:endCxn id="21" idx="2"/>
            </p:cNvCxnSpPr>
            <p:nvPr/>
          </p:nvCxnSpPr>
          <p:spPr bwMode="auto">
            <a:xfrm>
              <a:off x="5092118" y="2259156"/>
              <a:ext cx="825510" cy="209725"/>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8" name="Curved Connector 67">
              <a:extLst>
                <a:ext uri="{FF2B5EF4-FFF2-40B4-BE49-F238E27FC236}">
                  <a16:creationId xmlns:a16="http://schemas.microsoft.com/office/drawing/2014/main" id="{D9068771-D0BC-AF45-80BB-A1C0D0391D66}"/>
                </a:ext>
              </a:extLst>
            </p:cNvPr>
            <p:cNvCxnSpPr>
              <a:stCxn id="48" idx="5"/>
              <a:endCxn id="50" idx="2"/>
            </p:cNvCxnSpPr>
            <p:nvPr/>
          </p:nvCxnSpPr>
          <p:spPr bwMode="auto">
            <a:xfrm rot="16200000" flipH="1">
              <a:off x="5311946" y="2299427"/>
              <a:ext cx="322466" cy="888898"/>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a:extLst>
                <a:ext uri="{FF2B5EF4-FFF2-40B4-BE49-F238E27FC236}">
                  <a16:creationId xmlns:a16="http://schemas.microsoft.com/office/drawing/2014/main" id="{E92353EC-1596-5B4D-8038-17BF6F145D21}"/>
                </a:ext>
              </a:extLst>
            </p:cNvPr>
            <p:cNvCxnSpPr>
              <a:stCxn id="46" idx="6"/>
              <a:endCxn id="49" idx="2"/>
            </p:cNvCxnSpPr>
            <p:nvPr/>
          </p:nvCxnSpPr>
          <p:spPr bwMode="auto">
            <a:xfrm>
              <a:off x="5092118" y="2049432"/>
              <a:ext cx="825510" cy="0"/>
            </a:xfrm>
            <a:prstGeom prst="straightConnector1">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81" name="Picture 80" descr="Table&#10;&#10;Description automatically generated">
            <a:extLst>
              <a:ext uri="{FF2B5EF4-FFF2-40B4-BE49-F238E27FC236}">
                <a16:creationId xmlns:a16="http://schemas.microsoft.com/office/drawing/2014/main" id="{BCBA762E-5269-074B-A3EC-77B6295E04BA}"/>
              </a:ext>
            </a:extLst>
          </p:cNvPr>
          <p:cNvPicPr>
            <a:picLocks noChangeAspect="1"/>
          </p:cNvPicPr>
          <p:nvPr/>
        </p:nvPicPr>
        <p:blipFill>
          <a:blip r:embed="rId5"/>
          <a:stretch>
            <a:fillRect/>
          </a:stretch>
        </p:blipFill>
        <p:spPr>
          <a:xfrm>
            <a:off x="2926098" y="4631415"/>
            <a:ext cx="3091696" cy="1601968"/>
          </a:xfrm>
          <a:prstGeom prst="rect">
            <a:avLst/>
          </a:prstGeom>
        </p:spPr>
      </p:pic>
    </p:spTree>
    <p:extLst>
      <p:ext uri="{BB962C8B-B14F-4D97-AF65-F5344CB8AC3E}">
        <p14:creationId xmlns:p14="http://schemas.microsoft.com/office/powerpoint/2010/main" val="40851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27</a:t>
            </a:fld>
            <a:endParaRPr lang="en-US"/>
          </a:p>
        </p:txBody>
      </p:sp>
      <p:grpSp>
        <p:nvGrpSpPr>
          <p:cNvPr id="5" name="Group 4">
            <a:extLst>
              <a:ext uri="{FF2B5EF4-FFF2-40B4-BE49-F238E27FC236}">
                <a16:creationId xmlns:a16="http://schemas.microsoft.com/office/drawing/2014/main" id="{6835E630-1750-1C4A-828B-1945BEAE2F54}"/>
              </a:ext>
            </a:extLst>
          </p:cNvPr>
          <p:cNvGrpSpPr/>
          <p:nvPr/>
        </p:nvGrpSpPr>
        <p:grpSpPr>
          <a:xfrm>
            <a:off x="753748" y="1410058"/>
            <a:ext cx="7658690" cy="3118104"/>
            <a:chOff x="1034394" y="3047897"/>
            <a:chExt cx="7658690" cy="3116210"/>
          </a:xfrm>
        </p:grpSpPr>
        <p:pic>
          <p:nvPicPr>
            <p:cNvPr id="6" name="Picture 5" descr="Table&#10;&#10;Description automatically generated">
              <a:extLst>
                <a:ext uri="{FF2B5EF4-FFF2-40B4-BE49-F238E27FC236}">
                  <a16:creationId xmlns:a16="http://schemas.microsoft.com/office/drawing/2014/main" id="{0FB29D4D-ACEB-D342-B339-263068E581F5}"/>
                </a:ext>
              </a:extLst>
            </p:cNvPr>
            <p:cNvPicPr>
              <a:picLocks noChangeAspect="1"/>
            </p:cNvPicPr>
            <p:nvPr/>
          </p:nvPicPr>
          <p:blipFill>
            <a:blip r:embed="rId2"/>
            <a:stretch>
              <a:fillRect/>
            </a:stretch>
          </p:blipFill>
          <p:spPr>
            <a:xfrm>
              <a:off x="1034394" y="3047897"/>
              <a:ext cx="2714655" cy="3113614"/>
            </a:xfrm>
            <a:prstGeom prst="rect">
              <a:avLst/>
            </a:prstGeom>
          </p:spPr>
        </p:pic>
        <p:pic>
          <p:nvPicPr>
            <p:cNvPr id="7" name="Picture 6" descr="Table&#10;&#10;Description automatically generated">
              <a:extLst>
                <a:ext uri="{FF2B5EF4-FFF2-40B4-BE49-F238E27FC236}">
                  <a16:creationId xmlns:a16="http://schemas.microsoft.com/office/drawing/2014/main" id="{77B69D31-D1B8-7F49-911E-BB1A2AA338E2}"/>
                </a:ext>
              </a:extLst>
            </p:cNvPr>
            <p:cNvPicPr>
              <a:picLocks noChangeAspect="1"/>
            </p:cNvPicPr>
            <p:nvPr/>
          </p:nvPicPr>
          <p:blipFill>
            <a:blip r:embed="rId3"/>
            <a:stretch>
              <a:fillRect/>
            </a:stretch>
          </p:blipFill>
          <p:spPr>
            <a:xfrm>
              <a:off x="3749049" y="3047897"/>
              <a:ext cx="2074580" cy="3116210"/>
            </a:xfrm>
            <a:prstGeom prst="rect">
              <a:avLst/>
            </a:prstGeom>
          </p:spPr>
        </p:pic>
        <p:pic>
          <p:nvPicPr>
            <p:cNvPr id="8" name="Picture 7" descr="Table&#10;&#10;Description automatically generated">
              <a:extLst>
                <a:ext uri="{FF2B5EF4-FFF2-40B4-BE49-F238E27FC236}">
                  <a16:creationId xmlns:a16="http://schemas.microsoft.com/office/drawing/2014/main" id="{B8DCF63E-AE63-5944-A6DC-C538CD2A8714}"/>
                </a:ext>
              </a:extLst>
            </p:cNvPr>
            <p:cNvPicPr>
              <a:picLocks noChangeAspect="1"/>
            </p:cNvPicPr>
            <p:nvPr/>
          </p:nvPicPr>
          <p:blipFill>
            <a:blip r:embed="rId4"/>
            <a:stretch>
              <a:fillRect/>
            </a:stretch>
          </p:blipFill>
          <p:spPr>
            <a:xfrm>
              <a:off x="5760707" y="3047897"/>
              <a:ext cx="2932377" cy="3104870"/>
            </a:xfrm>
            <a:prstGeom prst="rect">
              <a:avLst/>
            </a:prstGeom>
          </p:spPr>
        </p:pic>
      </p:grpSp>
      <p:grpSp>
        <p:nvGrpSpPr>
          <p:cNvPr id="16" name="Group 15">
            <a:extLst>
              <a:ext uri="{FF2B5EF4-FFF2-40B4-BE49-F238E27FC236}">
                <a16:creationId xmlns:a16="http://schemas.microsoft.com/office/drawing/2014/main" id="{ADA612DA-A17C-B141-9153-C198400AA46B}"/>
              </a:ext>
            </a:extLst>
          </p:cNvPr>
          <p:cNvGrpSpPr/>
          <p:nvPr/>
        </p:nvGrpSpPr>
        <p:grpSpPr>
          <a:xfrm>
            <a:off x="4378634" y="2121997"/>
            <a:ext cx="1691186" cy="1792724"/>
            <a:chOff x="4378634" y="2121997"/>
            <a:chExt cx="1691186" cy="1792724"/>
          </a:xfrm>
        </p:grpSpPr>
        <p:sp>
          <p:nvSpPr>
            <p:cNvPr id="21" name="Oval 20">
              <a:extLst>
                <a:ext uri="{FF2B5EF4-FFF2-40B4-BE49-F238E27FC236}">
                  <a16:creationId xmlns:a16="http://schemas.microsoft.com/office/drawing/2014/main" id="{40C10148-E135-4A44-8DBB-DF08B305055C}"/>
                </a:ext>
              </a:extLst>
            </p:cNvPr>
            <p:cNvSpPr/>
            <p:nvPr/>
          </p:nvSpPr>
          <p:spPr bwMode="auto">
            <a:xfrm>
              <a:off x="5636982" y="2331722"/>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7" name="Oval 46">
              <a:extLst>
                <a:ext uri="{FF2B5EF4-FFF2-40B4-BE49-F238E27FC236}">
                  <a16:creationId xmlns:a16="http://schemas.microsoft.com/office/drawing/2014/main" id="{922E04EF-9944-3D44-AF1A-E16EB4F1FCB5}"/>
                </a:ext>
              </a:extLst>
            </p:cNvPr>
            <p:cNvSpPr/>
            <p:nvPr/>
          </p:nvSpPr>
          <p:spPr bwMode="auto">
            <a:xfrm>
              <a:off x="4378634" y="2121997"/>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66" name="Curved Connector 65">
              <a:extLst>
                <a:ext uri="{FF2B5EF4-FFF2-40B4-BE49-F238E27FC236}">
                  <a16:creationId xmlns:a16="http://schemas.microsoft.com/office/drawing/2014/main" id="{02890CF1-1BA0-2949-B37E-55DC3752D39E}"/>
                </a:ext>
              </a:extLst>
            </p:cNvPr>
            <p:cNvCxnSpPr>
              <a:stCxn id="47" idx="6"/>
              <a:endCxn id="21" idx="2"/>
            </p:cNvCxnSpPr>
            <p:nvPr/>
          </p:nvCxnSpPr>
          <p:spPr bwMode="auto">
            <a:xfrm>
              <a:off x="4811472" y="2259156"/>
              <a:ext cx="825510" cy="209725"/>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8" name="Curved Connector 67">
              <a:extLst>
                <a:ext uri="{FF2B5EF4-FFF2-40B4-BE49-F238E27FC236}">
                  <a16:creationId xmlns:a16="http://schemas.microsoft.com/office/drawing/2014/main" id="{D9068771-D0BC-AF45-80BB-A1C0D0391D66}"/>
                </a:ext>
              </a:extLst>
            </p:cNvPr>
            <p:cNvCxnSpPr>
              <a:cxnSpLocks/>
              <a:stCxn id="29" idx="6"/>
            </p:cNvCxnSpPr>
            <p:nvPr/>
          </p:nvCxnSpPr>
          <p:spPr bwMode="auto">
            <a:xfrm flipV="1">
              <a:off x="4811472" y="2622816"/>
              <a:ext cx="1040674" cy="1154747"/>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Oval 28">
              <a:extLst>
                <a:ext uri="{FF2B5EF4-FFF2-40B4-BE49-F238E27FC236}">
                  <a16:creationId xmlns:a16="http://schemas.microsoft.com/office/drawing/2014/main" id="{CE86DC7D-3975-7B46-80E6-5180FFD751D7}"/>
                </a:ext>
              </a:extLst>
            </p:cNvPr>
            <p:cNvSpPr/>
            <p:nvPr/>
          </p:nvSpPr>
          <p:spPr bwMode="auto">
            <a:xfrm>
              <a:off x="4378634" y="3640404"/>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6" name="Oval 35">
              <a:extLst>
                <a:ext uri="{FF2B5EF4-FFF2-40B4-BE49-F238E27FC236}">
                  <a16:creationId xmlns:a16="http://schemas.microsoft.com/office/drawing/2014/main" id="{2BC5B28E-E3FE-BF46-A2C5-FC79310F044F}"/>
                </a:ext>
              </a:extLst>
            </p:cNvPr>
            <p:cNvSpPr/>
            <p:nvPr/>
          </p:nvSpPr>
          <p:spPr bwMode="auto">
            <a:xfrm>
              <a:off x="4378634" y="2994451"/>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26412AC1-69A6-9240-A71C-2E5F098768F7}"/>
                </a:ext>
              </a:extLst>
            </p:cNvPr>
            <p:cNvCxnSpPr>
              <a:stCxn id="36" idx="6"/>
              <a:endCxn id="21" idx="3"/>
            </p:cNvCxnSpPr>
            <p:nvPr/>
          </p:nvCxnSpPr>
          <p:spPr bwMode="auto">
            <a:xfrm flipV="1">
              <a:off x="4811472" y="2565866"/>
              <a:ext cx="888898" cy="565744"/>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2" name="Group 51">
            <a:extLst>
              <a:ext uri="{FF2B5EF4-FFF2-40B4-BE49-F238E27FC236}">
                <a16:creationId xmlns:a16="http://schemas.microsoft.com/office/drawing/2014/main" id="{8C9DB7B4-31F6-664C-B8D9-B4E4ECE461E2}"/>
              </a:ext>
            </a:extLst>
          </p:cNvPr>
          <p:cNvGrpSpPr/>
          <p:nvPr/>
        </p:nvGrpSpPr>
        <p:grpSpPr>
          <a:xfrm>
            <a:off x="922369" y="1906403"/>
            <a:ext cx="3167649" cy="2008318"/>
            <a:chOff x="922369" y="1906403"/>
            <a:chExt cx="3167649" cy="2008318"/>
          </a:xfrm>
        </p:grpSpPr>
        <p:sp>
          <p:nvSpPr>
            <p:cNvPr id="33" name="Oval 32">
              <a:extLst>
                <a:ext uri="{FF2B5EF4-FFF2-40B4-BE49-F238E27FC236}">
                  <a16:creationId xmlns:a16="http://schemas.microsoft.com/office/drawing/2014/main" id="{5C4DF591-325D-CD4F-AD8A-8A3E83AC055C}"/>
                </a:ext>
              </a:extLst>
            </p:cNvPr>
            <p:cNvSpPr/>
            <p:nvPr/>
          </p:nvSpPr>
          <p:spPr bwMode="auto">
            <a:xfrm>
              <a:off x="3657180" y="2121997"/>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4" name="Oval 33">
              <a:extLst>
                <a:ext uri="{FF2B5EF4-FFF2-40B4-BE49-F238E27FC236}">
                  <a16:creationId xmlns:a16="http://schemas.microsoft.com/office/drawing/2014/main" id="{CFCFB7EA-3BD6-4C41-B1BD-C9A81C19B8F9}"/>
                </a:ext>
              </a:extLst>
            </p:cNvPr>
            <p:cNvSpPr/>
            <p:nvPr/>
          </p:nvSpPr>
          <p:spPr bwMode="auto">
            <a:xfrm>
              <a:off x="3657180" y="2994451"/>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5" name="Oval 34">
              <a:extLst>
                <a:ext uri="{FF2B5EF4-FFF2-40B4-BE49-F238E27FC236}">
                  <a16:creationId xmlns:a16="http://schemas.microsoft.com/office/drawing/2014/main" id="{B2561B97-4C61-9B42-883D-345FCD23F336}"/>
                </a:ext>
              </a:extLst>
            </p:cNvPr>
            <p:cNvSpPr/>
            <p:nvPr/>
          </p:nvSpPr>
          <p:spPr bwMode="auto">
            <a:xfrm>
              <a:off x="3657180" y="3640404"/>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4" name="Oval 43">
              <a:extLst>
                <a:ext uri="{FF2B5EF4-FFF2-40B4-BE49-F238E27FC236}">
                  <a16:creationId xmlns:a16="http://schemas.microsoft.com/office/drawing/2014/main" id="{3349EAB3-9870-DD44-85FE-C992313416D7}"/>
                </a:ext>
              </a:extLst>
            </p:cNvPr>
            <p:cNvSpPr/>
            <p:nvPr/>
          </p:nvSpPr>
          <p:spPr bwMode="auto">
            <a:xfrm>
              <a:off x="922369" y="1906403"/>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5" name="Oval 44">
              <a:extLst>
                <a:ext uri="{FF2B5EF4-FFF2-40B4-BE49-F238E27FC236}">
                  <a16:creationId xmlns:a16="http://schemas.microsoft.com/office/drawing/2014/main" id="{DBD5CC57-A567-814A-B0FD-E480A64DD4D9}"/>
                </a:ext>
              </a:extLst>
            </p:cNvPr>
            <p:cNvSpPr/>
            <p:nvPr/>
          </p:nvSpPr>
          <p:spPr bwMode="auto">
            <a:xfrm>
              <a:off x="922369" y="2132906"/>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1" name="Oval 50">
              <a:extLst>
                <a:ext uri="{FF2B5EF4-FFF2-40B4-BE49-F238E27FC236}">
                  <a16:creationId xmlns:a16="http://schemas.microsoft.com/office/drawing/2014/main" id="{BAC36FDC-FE2D-2645-816C-EAF97D909FA7}"/>
                </a:ext>
              </a:extLst>
            </p:cNvPr>
            <p:cNvSpPr/>
            <p:nvPr/>
          </p:nvSpPr>
          <p:spPr bwMode="auto">
            <a:xfrm>
              <a:off x="922369" y="2778858"/>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7" name="Curved Connector 26">
              <a:extLst>
                <a:ext uri="{FF2B5EF4-FFF2-40B4-BE49-F238E27FC236}">
                  <a16:creationId xmlns:a16="http://schemas.microsoft.com/office/drawing/2014/main" id="{FB2ED11B-6B00-B346-A9CC-EB4F0644243D}"/>
                </a:ext>
              </a:extLst>
            </p:cNvPr>
            <p:cNvCxnSpPr>
              <a:cxnSpLocks/>
              <a:stCxn id="33" idx="2"/>
              <a:endCxn id="44" idx="6"/>
            </p:cNvCxnSpPr>
            <p:nvPr/>
          </p:nvCxnSpPr>
          <p:spPr bwMode="auto">
            <a:xfrm rot="10800000">
              <a:off x="1355208" y="2043562"/>
              <a:ext cx="2301973" cy="215594"/>
            </a:xfrm>
            <a:prstGeom prst="curvedConnector3">
              <a:avLst>
                <a:gd name="adj1" fmla="val 50000"/>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9" name="Curved Connector 38">
              <a:extLst>
                <a:ext uri="{FF2B5EF4-FFF2-40B4-BE49-F238E27FC236}">
                  <a16:creationId xmlns:a16="http://schemas.microsoft.com/office/drawing/2014/main" id="{EC5A05C4-0D7A-6B45-A1D0-FE6EB0927DA5}"/>
                </a:ext>
              </a:extLst>
            </p:cNvPr>
            <p:cNvCxnSpPr>
              <a:cxnSpLocks/>
              <a:stCxn id="34" idx="2"/>
              <a:endCxn id="45" idx="6"/>
            </p:cNvCxnSpPr>
            <p:nvPr/>
          </p:nvCxnSpPr>
          <p:spPr bwMode="auto">
            <a:xfrm rot="10800000">
              <a:off x="1355208" y="2270066"/>
              <a:ext cx="2301973" cy="861545"/>
            </a:xfrm>
            <a:prstGeom prst="curvedConnector3">
              <a:avLst>
                <a:gd name="adj1" fmla="val 50000"/>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a:extLst>
                <a:ext uri="{FF2B5EF4-FFF2-40B4-BE49-F238E27FC236}">
                  <a16:creationId xmlns:a16="http://schemas.microsoft.com/office/drawing/2014/main" id="{AF0D8D87-8752-F14B-843C-18C5B2FD345C}"/>
                </a:ext>
              </a:extLst>
            </p:cNvPr>
            <p:cNvCxnSpPr>
              <a:stCxn id="35" idx="2"/>
              <a:endCxn id="51" idx="6"/>
            </p:cNvCxnSpPr>
            <p:nvPr/>
          </p:nvCxnSpPr>
          <p:spPr bwMode="auto">
            <a:xfrm rot="10800000">
              <a:off x="1355208" y="2916017"/>
              <a:ext cx="2301973" cy="861546"/>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55" name="Picture 54" descr="Table&#10;&#10;Description automatically generated">
            <a:extLst>
              <a:ext uri="{FF2B5EF4-FFF2-40B4-BE49-F238E27FC236}">
                <a16:creationId xmlns:a16="http://schemas.microsoft.com/office/drawing/2014/main" id="{F569D62D-C087-A441-A9DC-AFAECA5A2EE6}"/>
              </a:ext>
            </a:extLst>
          </p:cNvPr>
          <p:cNvPicPr>
            <a:picLocks noChangeAspect="1"/>
          </p:cNvPicPr>
          <p:nvPr/>
        </p:nvPicPr>
        <p:blipFill>
          <a:blip r:embed="rId5"/>
          <a:stretch>
            <a:fillRect/>
          </a:stretch>
        </p:blipFill>
        <p:spPr>
          <a:xfrm>
            <a:off x="3291854" y="4635939"/>
            <a:ext cx="2406276" cy="1597444"/>
          </a:xfrm>
          <a:prstGeom prst="rect">
            <a:avLst/>
          </a:prstGeom>
        </p:spPr>
      </p:pic>
      <p:sp>
        <p:nvSpPr>
          <p:cNvPr id="28" name="TextBox 27">
            <a:extLst>
              <a:ext uri="{FF2B5EF4-FFF2-40B4-BE49-F238E27FC236}">
                <a16:creationId xmlns:a16="http://schemas.microsoft.com/office/drawing/2014/main" id="{02028424-69D8-2140-83ED-300F14E48CDB}"/>
              </a:ext>
            </a:extLst>
          </p:cNvPr>
          <p:cNvSpPr txBox="1"/>
          <p:nvPr/>
        </p:nvSpPr>
        <p:spPr>
          <a:xfrm>
            <a:off x="7498048" y="6248400"/>
            <a:ext cx="768159"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Intro 4</a:t>
            </a:r>
          </a:p>
        </p:txBody>
      </p:sp>
    </p:spTree>
    <p:extLst>
      <p:ext uri="{BB962C8B-B14F-4D97-AF65-F5344CB8AC3E}">
        <p14:creationId xmlns:p14="http://schemas.microsoft.com/office/powerpoint/2010/main" val="12151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9835-0DB4-5D40-87AA-681144BC8BA4}"/>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D8EECCF4-0A3F-574F-9940-15BF5398B468}"/>
              </a:ext>
            </a:extLst>
          </p:cNvPr>
          <p:cNvSpPr>
            <a:spLocks noGrp="1"/>
          </p:cNvSpPr>
          <p:nvPr>
            <p:ph type="sldNum" sz="quarter" idx="12"/>
          </p:nvPr>
        </p:nvSpPr>
        <p:spPr/>
        <p:txBody>
          <a:bodyPr/>
          <a:lstStyle/>
          <a:p>
            <a:fld id="{5E4F0376-0E54-9843-B673-E00D6670E830}" type="slidenum">
              <a:rPr lang="en-US" smtClean="0"/>
              <a:pPr/>
              <a:t>28</a:t>
            </a:fld>
            <a:endParaRPr lang="en-US" dirty="0"/>
          </a:p>
        </p:txBody>
      </p:sp>
      <p:grpSp>
        <p:nvGrpSpPr>
          <p:cNvPr id="5" name="Group 6">
            <a:extLst>
              <a:ext uri="{FF2B5EF4-FFF2-40B4-BE49-F238E27FC236}">
                <a16:creationId xmlns:a16="http://schemas.microsoft.com/office/drawing/2014/main" id="{5A65E2F4-7B05-AB44-A97A-0CCE1F37FFBB}"/>
              </a:ext>
            </a:extLst>
          </p:cNvPr>
          <p:cNvGrpSpPr>
            <a:grpSpLocks/>
          </p:cNvGrpSpPr>
          <p:nvPr/>
        </p:nvGrpSpPr>
        <p:grpSpPr bwMode="auto">
          <a:xfrm>
            <a:off x="360578" y="1691659"/>
            <a:ext cx="5673725" cy="1646238"/>
            <a:chOff x="2209800" y="4953000"/>
            <a:chExt cx="5674246" cy="1645920"/>
          </a:xfrm>
        </p:grpSpPr>
        <p:pic>
          <p:nvPicPr>
            <p:cNvPr id="6" name="Picture 4">
              <a:extLst>
                <a:ext uri="{FF2B5EF4-FFF2-40B4-BE49-F238E27FC236}">
                  <a16:creationId xmlns:a16="http://schemas.microsoft.com/office/drawing/2014/main" id="{6EC182BF-9E1D-6741-9CD3-46D4F500B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45" y="4953000"/>
              <a:ext cx="2011680" cy="1338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BCC14B43-198E-134F-96C0-CE71630E1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2546845"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D44D5A15-3B4C-044C-97BC-EDB32EB89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258" y="4953000"/>
              <a:ext cx="1171788"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651DFD02-C761-B94D-85DE-54BCC40BD40F}"/>
              </a:ext>
            </a:extLst>
          </p:cNvPr>
          <p:cNvSpPr txBox="1"/>
          <p:nvPr/>
        </p:nvSpPr>
        <p:spPr>
          <a:xfrm>
            <a:off x="1300314" y="3962756"/>
            <a:ext cx="4334841" cy="954107"/>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Optional participation on both sides.</a:t>
            </a:r>
          </a:p>
          <a:p>
            <a:endParaRPr lang="en-US" sz="800" dirty="0">
              <a:solidFill>
                <a:srgbClr val="0432FF"/>
              </a:solidFill>
            </a:endParaRPr>
          </a:p>
          <a:p>
            <a:r>
              <a:rPr lang="en-US" i="1" dirty="0">
                <a:solidFill>
                  <a:srgbClr val="0432FF"/>
                </a:solidFill>
              </a:rPr>
              <a:t>Abby does not belong to any organization.</a:t>
            </a:r>
          </a:p>
          <a:p>
            <a:r>
              <a:rPr lang="en-US" i="1" dirty="0">
                <a:solidFill>
                  <a:srgbClr val="0432FF"/>
                </a:solidFill>
              </a:rPr>
              <a:t>Damen Hall/Politics has no student members.</a:t>
            </a:r>
          </a:p>
        </p:txBody>
      </p:sp>
      <p:sp>
        <p:nvSpPr>
          <p:cNvPr id="10" name="TextBox 9">
            <a:extLst>
              <a:ext uri="{FF2B5EF4-FFF2-40B4-BE49-F238E27FC236}">
                <a16:creationId xmlns:a16="http://schemas.microsoft.com/office/drawing/2014/main" id="{90E1C828-4EF4-564A-BF13-C24B99F2E1F1}"/>
              </a:ext>
            </a:extLst>
          </p:cNvPr>
          <p:cNvSpPr txBox="1"/>
          <p:nvPr/>
        </p:nvSpPr>
        <p:spPr>
          <a:xfrm>
            <a:off x="4789469" y="3319046"/>
            <a:ext cx="1334020" cy="338554"/>
          </a:xfrm>
          <a:prstGeom prst="rect">
            <a:avLst/>
          </a:prstGeom>
          <a:noFill/>
        </p:spPr>
        <p:txBody>
          <a:bodyPr wrap="none" rtlCol="0">
            <a:spAutoFit/>
          </a:bodyPr>
          <a:lstStyle/>
          <a:p>
            <a:r>
              <a:rPr lang="en-US" dirty="0">
                <a:solidFill>
                  <a:srgbClr val="0432FF"/>
                </a:solidFill>
              </a:rPr>
              <a:t>Linking table</a:t>
            </a:r>
          </a:p>
        </p:txBody>
      </p:sp>
      <p:sp>
        <p:nvSpPr>
          <p:cNvPr id="11" name="Oval 10">
            <a:extLst>
              <a:ext uri="{FF2B5EF4-FFF2-40B4-BE49-F238E27FC236}">
                <a16:creationId xmlns:a16="http://schemas.microsoft.com/office/drawing/2014/main" id="{BF272A5A-145A-D541-9670-1EA8F08D5C82}"/>
              </a:ext>
            </a:extLst>
          </p:cNvPr>
          <p:cNvSpPr/>
          <p:nvPr/>
        </p:nvSpPr>
        <p:spPr bwMode="auto">
          <a:xfrm>
            <a:off x="360578" y="2697488"/>
            <a:ext cx="368010" cy="2745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432FF"/>
              </a:solidFill>
              <a:effectLst/>
              <a:latin typeface="Arial" charset="0"/>
              <a:ea typeface="ＭＳ Ｐゴシック" charset="0"/>
            </a:endParaRPr>
          </a:p>
        </p:txBody>
      </p:sp>
      <p:sp>
        <p:nvSpPr>
          <p:cNvPr id="12" name="Oval 11">
            <a:extLst>
              <a:ext uri="{FF2B5EF4-FFF2-40B4-BE49-F238E27FC236}">
                <a16:creationId xmlns:a16="http://schemas.microsoft.com/office/drawing/2014/main" id="{15725318-36E5-284D-BF66-D1936D39FD5A}"/>
              </a:ext>
            </a:extLst>
          </p:cNvPr>
          <p:cNvSpPr/>
          <p:nvPr/>
        </p:nvSpPr>
        <p:spPr bwMode="auto">
          <a:xfrm>
            <a:off x="2940226" y="2712356"/>
            <a:ext cx="368010" cy="2745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432FF"/>
              </a:solidFill>
              <a:effectLst/>
              <a:latin typeface="Arial" charset="0"/>
              <a:ea typeface="ＭＳ Ｐゴシック" charset="0"/>
            </a:endParaRPr>
          </a:p>
        </p:txBody>
      </p:sp>
      <p:sp>
        <p:nvSpPr>
          <p:cNvPr id="13" name="TextBox 12">
            <a:extLst>
              <a:ext uri="{FF2B5EF4-FFF2-40B4-BE49-F238E27FC236}">
                <a16:creationId xmlns:a16="http://schemas.microsoft.com/office/drawing/2014/main" id="{FAEA0344-0F19-FC4B-9F30-EAAC4B5862F6}"/>
              </a:ext>
            </a:extLst>
          </p:cNvPr>
          <p:cNvSpPr txBox="1"/>
          <p:nvPr/>
        </p:nvSpPr>
        <p:spPr>
          <a:xfrm>
            <a:off x="6265251" y="1712550"/>
            <a:ext cx="2646878" cy="1446550"/>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To which organizations</a:t>
            </a:r>
          </a:p>
          <a:p>
            <a:r>
              <a:rPr lang="en-US" dirty="0">
                <a:solidFill>
                  <a:srgbClr val="0432FF"/>
                </a:solidFill>
              </a:rPr>
              <a:t>does each student belong?</a:t>
            </a:r>
          </a:p>
          <a:p>
            <a:endParaRPr lang="en-US" sz="800" dirty="0">
              <a:solidFill>
                <a:srgbClr val="0432FF"/>
              </a:solidFill>
            </a:endParaRPr>
          </a:p>
          <a:p>
            <a:r>
              <a:rPr lang="en-US" i="1" dirty="0">
                <a:solidFill>
                  <a:srgbClr val="0432FF"/>
                </a:solidFill>
              </a:rPr>
              <a:t>Robin </a:t>
            </a:r>
            <a:r>
              <a:rPr lang="en-US" i="1" u="sng" dirty="0">
                <a:solidFill>
                  <a:srgbClr val="0432FF"/>
                </a:solidFill>
              </a:rPr>
              <a:t>belongs to</a:t>
            </a:r>
          </a:p>
          <a:p>
            <a:r>
              <a:rPr lang="en-US" i="1" dirty="0">
                <a:solidFill>
                  <a:srgbClr val="0432FF"/>
                </a:solidFill>
              </a:rPr>
              <a:t>Student Hall/Charity and</a:t>
            </a:r>
          </a:p>
          <a:p>
            <a:r>
              <a:rPr lang="en-US" i="1" dirty="0">
                <a:solidFill>
                  <a:srgbClr val="0432FF"/>
                </a:solidFill>
              </a:rPr>
              <a:t>to Damen Hall/Sport.</a:t>
            </a:r>
            <a:endParaRPr lang="en-US" dirty="0">
              <a:solidFill>
                <a:srgbClr val="0432FF"/>
              </a:solidFill>
            </a:endParaRPr>
          </a:p>
        </p:txBody>
      </p:sp>
      <p:sp>
        <p:nvSpPr>
          <p:cNvPr id="16" name="TextBox 15">
            <a:extLst>
              <a:ext uri="{FF2B5EF4-FFF2-40B4-BE49-F238E27FC236}">
                <a16:creationId xmlns:a16="http://schemas.microsoft.com/office/drawing/2014/main" id="{F1888D98-0BFD-B34B-9EA1-7982184607F0}"/>
              </a:ext>
            </a:extLst>
          </p:cNvPr>
          <p:cNvSpPr txBox="1"/>
          <p:nvPr/>
        </p:nvSpPr>
        <p:spPr>
          <a:xfrm>
            <a:off x="6800654" y="3431136"/>
            <a:ext cx="2111475" cy="1461939"/>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Who belongs to each</a:t>
            </a:r>
          </a:p>
          <a:p>
            <a:r>
              <a:rPr lang="en-US" dirty="0">
                <a:solidFill>
                  <a:srgbClr val="0432FF"/>
                </a:solidFill>
              </a:rPr>
              <a:t>organization?</a:t>
            </a:r>
          </a:p>
          <a:p>
            <a:endParaRPr lang="en-US" sz="900" dirty="0">
              <a:solidFill>
                <a:srgbClr val="0432FF"/>
              </a:solidFill>
            </a:endParaRPr>
          </a:p>
          <a:p>
            <a:r>
              <a:rPr lang="en-US" i="1" dirty="0">
                <a:solidFill>
                  <a:srgbClr val="0432FF"/>
                </a:solidFill>
              </a:rPr>
              <a:t>Student Hall/Charity</a:t>
            </a:r>
          </a:p>
          <a:p>
            <a:r>
              <a:rPr lang="en-US" i="1" dirty="0">
                <a:solidFill>
                  <a:srgbClr val="0432FF"/>
                </a:solidFill>
              </a:rPr>
              <a:t>has Robin, Pat, and</a:t>
            </a:r>
          </a:p>
          <a:p>
            <a:r>
              <a:rPr lang="en-US" i="1" dirty="0">
                <a:solidFill>
                  <a:srgbClr val="0432FF"/>
                </a:solidFill>
              </a:rPr>
              <a:t>Jami </a:t>
            </a:r>
            <a:r>
              <a:rPr lang="en-US" i="1" u="sng" dirty="0">
                <a:solidFill>
                  <a:srgbClr val="0432FF"/>
                </a:solidFill>
              </a:rPr>
              <a:t>belonging to</a:t>
            </a:r>
            <a:r>
              <a:rPr lang="en-US" i="1" dirty="0">
                <a:solidFill>
                  <a:srgbClr val="0432FF"/>
                </a:solidFill>
              </a:rPr>
              <a:t> it.</a:t>
            </a:r>
          </a:p>
        </p:txBody>
      </p:sp>
    </p:spTree>
    <p:extLst>
      <p:ext uri="{BB962C8B-B14F-4D97-AF65-F5344CB8AC3E}">
        <p14:creationId xmlns:p14="http://schemas.microsoft.com/office/powerpoint/2010/main" val="5178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8A52-D17A-2446-9B1C-00B8BDA72889}"/>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02629045-7E43-B64F-8D2A-415320052843}"/>
              </a:ext>
            </a:extLst>
          </p:cNvPr>
          <p:cNvSpPr>
            <a:spLocks noGrp="1"/>
          </p:cNvSpPr>
          <p:nvPr>
            <p:ph type="sldNum" sz="quarter" idx="12"/>
          </p:nvPr>
        </p:nvSpPr>
        <p:spPr/>
        <p:txBody>
          <a:bodyPr/>
          <a:lstStyle/>
          <a:p>
            <a:fld id="{5E4F0376-0E54-9843-B673-E00D6670E830}" type="slidenum">
              <a:rPr lang="en-US" smtClean="0"/>
              <a:pPr/>
              <a:t>29</a:t>
            </a:fld>
            <a:endParaRPr lang="en-US"/>
          </a:p>
        </p:txBody>
      </p:sp>
      <p:grpSp>
        <p:nvGrpSpPr>
          <p:cNvPr id="5" name="Group 6">
            <a:extLst>
              <a:ext uri="{FF2B5EF4-FFF2-40B4-BE49-F238E27FC236}">
                <a16:creationId xmlns:a16="http://schemas.microsoft.com/office/drawing/2014/main" id="{6E2083AF-A237-5541-BE45-5FA0D6C68584}"/>
              </a:ext>
            </a:extLst>
          </p:cNvPr>
          <p:cNvGrpSpPr>
            <a:grpSpLocks/>
          </p:cNvGrpSpPr>
          <p:nvPr/>
        </p:nvGrpSpPr>
        <p:grpSpPr bwMode="auto">
          <a:xfrm>
            <a:off x="1464468" y="1691659"/>
            <a:ext cx="6215063" cy="1660525"/>
            <a:chOff x="2209800" y="4953000"/>
            <a:chExt cx="6215014" cy="1660843"/>
          </a:xfrm>
        </p:grpSpPr>
        <p:pic>
          <p:nvPicPr>
            <p:cNvPr id="6" name="Picture 4">
              <a:extLst>
                <a:ext uri="{FF2B5EF4-FFF2-40B4-BE49-F238E27FC236}">
                  <a16:creationId xmlns:a16="http://schemas.microsoft.com/office/drawing/2014/main" id="{7F36C7BA-4738-5C47-89BE-A383A3218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58" y="4967923"/>
              <a:ext cx="1712556"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D73E5EA-33DD-9747-A0C3-36606211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2583308"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08C56896-D2B6-9348-A177-B6F0B28C8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409" y="4953000"/>
              <a:ext cx="1944546"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4B65D638-1918-F14F-A444-EDBF1559A30D}"/>
              </a:ext>
            </a:extLst>
          </p:cNvPr>
          <p:cNvSpPr txBox="1"/>
          <p:nvPr/>
        </p:nvSpPr>
        <p:spPr>
          <a:xfrm>
            <a:off x="1767802" y="3596681"/>
            <a:ext cx="5838458" cy="1938992"/>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Relationship with an attribute.</a:t>
            </a:r>
          </a:p>
          <a:p>
            <a:endParaRPr lang="en-US" sz="800" dirty="0">
              <a:solidFill>
                <a:srgbClr val="0432FF"/>
              </a:solidFill>
            </a:endParaRPr>
          </a:p>
          <a:p>
            <a:r>
              <a:rPr lang="en-US" dirty="0">
                <a:solidFill>
                  <a:srgbClr val="0432FF"/>
                </a:solidFill>
              </a:rPr>
              <a:t>Column </a:t>
            </a:r>
            <a:r>
              <a:rPr lang="en-US" dirty="0" err="1">
                <a:solidFill>
                  <a:srgbClr val="0432FF"/>
                </a:solidFill>
              </a:rPr>
              <a:t>BELONGSTO.Function</a:t>
            </a:r>
            <a:endParaRPr lang="en-US" dirty="0">
              <a:solidFill>
                <a:srgbClr val="0432FF"/>
              </a:solidFill>
            </a:endParaRPr>
          </a:p>
          <a:p>
            <a:endParaRPr lang="en-US" sz="800" dirty="0">
              <a:solidFill>
                <a:srgbClr val="0432FF"/>
              </a:solidFill>
            </a:endParaRPr>
          </a:p>
          <a:p>
            <a:r>
              <a:rPr lang="en-US" dirty="0">
                <a:solidFill>
                  <a:srgbClr val="0432FF"/>
                </a:solidFill>
              </a:rPr>
              <a:t>Robin </a:t>
            </a:r>
            <a:r>
              <a:rPr lang="en-US" u="sng" dirty="0">
                <a:solidFill>
                  <a:srgbClr val="0432FF"/>
                </a:solidFill>
              </a:rPr>
              <a:t>belongs to</a:t>
            </a:r>
            <a:r>
              <a:rPr lang="en-US" dirty="0">
                <a:solidFill>
                  <a:srgbClr val="0432FF"/>
                </a:solidFill>
              </a:rPr>
              <a:t> Student Hall/Charity as its President</a:t>
            </a:r>
          </a:p>
          <a:p>
            <a:r>
              <a:rPr lang="en-US" dirty="0">
                <a:solidFill>
                  <a:srgbClr val="0432FF"/>
                </a:solidFill>
              </a:rPr>
              <a:t>and to Damen Hall/Sport as a Member.</a:t>
            </a:r>
          </a:p>
          <a:p>
            <a:endParaRPr lang="en-US" sz="800" dirty="0">
              <a:solidFill>
                <a:srgbClr val="0432FF"/>
              </a:solidFill>
            </a:endParaRPr>
          </a:p>
          <a:p>
            <a:r>
              <a:rPr lang="en-US" dirty="0">
                <a:solidFill>
                  <a:srgbClr val="0432FF"/>
                </a:solidFill>
              </a:rPr>
              <a:t>Student Hall/Charity has Robin </a:t>
            </a:r>
            <a:r>
              <a:rPr lang="en-US" u="sng" dirty="0">
                <a:solidFill>
                  <a:srgbClr val="0432FF"/>
                </a:solidFill>
              </a:rPr>
              <a:t>belonging to</a:t>
            </a:r>
            <a:r>
              <a:rPr lang="en-US" dirty="0">
                <a:solidFill>
                  <a:srgbClr val="0432FF"/>
                </a:solidFill>
              </a:rPr>
              <a:t> it as its President,</a:t>
            </a:r>
          </a:p>
          <a:p>
            <a:r>
              <a:rPr lang="en-US" dirty="0">
                <a:solidFill>
                  <a:srgbClr val="0432FF"/>
                </a:solidFill>
              </a:rPr>
              <a:t>Pat as its V.P., and Jami as a Member.</a:t>
            </a:r>
          </a:p>
        </p:txBody>
      </p:sp>
    </p:spTree>
    <p:extLst>
      <p:ext uri="{BB962C8B-B14F-4D97-AF65-F5344CB8AC3E}">
        <p14:creationId xmlns:p14="http://schemas.microsoft.com/office/powerpoint/2010/main" val="7973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AB78-BC9D-804C-A179-1E72235B66EA}"/>
              </a:ext>
            </a:extLst>
          </p:cNvPr>
          <p:cNvSpPr>
            <a:spLocks noGrp="1"/>
          </p:cNvSpPr>
          <p:nvPr>
            <p:ph type="title"/>
          </p:nvPr>
        </p:nvSpPr>
        <p:spPr/>
        <p:txBody>
          <a:bodyPr/>
          <a:lstStyle/>
          <a:p>
            <a:r>
              <a:rPr lang="en-US" dirty="0"/>
              <a:t>What is Data?</a:t>
            </a:r>
          </a:p>
        </p:txBody>
      </p:sp>
      <p:sp>
        <p:nvSpPr>
          <p:cNvPr id="3" name="Content Placeholder 2">
            <a:extLst>
              <a:ext uri="{FF2B5EF4-FFF2-40B4-BE49-F238E27FC236}">
                <a16:creationId xmlns:a16="http://schemas.microsoft.com/office/drawing/2014/main" id="{03646E5B-ECAD-814B-AEBD-537FC4E0B972}"/>
              </a:ext>
            </a:extLst>
          </p:cNvPr>
          <p:cNvSpPr>
            <a:spLocks noGrp="1"/>
          </p:cNvSpPr>
          <p:nvPr>
            <p:ph idx="1"/>
          </p:nvPr>
        </p:nvSpPr>
        <p:spPr/>
        <p:txBody>
          <a:bodyPr/>
          <a:lstStyle/>
          <a:p>
            <a:r>
              <a:rPr lang="en-US" dirty="0"/>
              <a:t>Recorded </a:t>
            </a:r>
            <a:r>
              <a:rPr lang="en-US" u="sng" dirty="0"/>
              <a:t>facts</a:t>
            </a:r>
            <a:r>
              <a:rPr lang="en-US" dirty="0"/>
              <a:t> that are </a:t>
            </a:r>
            <a:r>
              <a:rPr lang="en-US" u="sng" dirty="0"/>
              <a:t>accessible</a:t>
            </a:r>
            <a:r>
              <a:rPr lang="en-US" dirty="0"/>
              <a:t>.</a:t>
            </a:r>
          </a:p>
          <a:p>
            <a:pPr lvl="4"/>
            <a:endParaRPr lang="en-US" dirty="0"/>
          </a:p>
          <a:p>
            <a:r>
              <a:rPr lang="en-US" dirty="0"/>
              <a:t>Facts can appear in different formats.</a:t>
            </a:r>
          </a:p>
          <a:p>
            <a:pPr lvl="1"/>
            <a:r>
              <a:rPr lang="en-US" dirty="0"/>
              <a:t>text</a:t>
            </a:r>
          </a:p>
          <a:p>
            <a:pPr lvl="1"/>
            <a:r>
              <a:rPr lang="en-US" dirty="0"/>
              <a:t>numbers</a:t>
            </a:r>
          </a:p>
          <a:p>
            <a:pPr lvl="1"/>
            <a:r>
              <a:rPr lang="en-US" dirty="0"/>
              <a:t>figures</a:t>
            </a:r>
          </a:p>
          <a:p>
            <a:pPr lvl="1"/>
            <a:r>
              <a:rPr lang="en-US" dirty="0"/>
              <a:t>graphs</a:t>
            </a:r>
          </a:p>
          <a:p>
            <a:pPr lvl="1"/>
            <a:r>
              <a:rPr lang="en-US" dirty="0"/>
              <a:t>images</a:t>
            </a:r>
          </a:p>
          <a:p>
            <a:pPr lvl="1"/>
            <a:r>
              <a:rPr lang="en-US" dirty="0"/>
              <a:t>audio/video recordings</a:t>
            </a:r>
          </a:p>
        </p:txBody>
      </p:sp>
      <p:sp>
        <p:nvSpPr>
          <p:cNvPr id="4" name="Slide Number Placeholder 3">
            <a:extLst>
              <a:ext uri="{FF2B5EF4-FFF2-40B4-BE49-F238E27FC236}">
                <a16:creationId xmlns:a16="http://schemas.microsoft.com/office/drawing/2014/main" id="{19CC7D6B-CC33-8F44-A04C-1C10377AEE01}"/>
              </a:ext>
            </a:extLst>
          </p:cNvPr>
          <p:cNvSpPr>
            <a:spLocks noGrp="1"/>
          </p:cNvSpPr>
          <p:nvPr>
            <p:ph type="sldNum" sz="quarter" idx="12"/>
          </p:nvPr>
        </p:nvSpPr>
        <p:spPr/>
        <p:txBody>
          <a:bodyPr/>
          <a:lstStyle/>
          <a:p>
            <a:fld id="{5E4F0376-0E54-9843-B673-E00D6670E830}" type="slidenum">
              <a:rPr lang="en-US" smtClean="0"/>
              <a:pPr/>
              <a:t>3</a:t>
            </a:fld>
            <a:endParaRPr lang="en-US" dirty="0"/>
          </a:p>
        </p:txBody>
      </p:sp>
    </p:spTree>
    <p:extLst>
      <p:ext uri="{BB962C8B-B14F-4D97-AF65-F5344CB8AC3E}">
        <p14:creationId xmlns:p14="http://schemas.microsoft.com/office/powerpoint/2010/main" val="2676150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799B-8159-F543-9BD1-F7608014FCAC}"/>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A448785F-35A4-F640-B28F-46B358AD85A1}"/>
              </a:ext>
            </a:extLst>
          </p:cNvPr>
          <p:cNvSpPr>
            <a:spLocks noGrp="1"/>
          </p:cNvSpPr>
          <p:nvPr>
            <p:ph idx="1"/>
          </p:nvPr>
        </p:nvSpPr>
        <p:spPr/>
        <p:txBody>
          <a:bodyPr/>
          <a:lstStyle/>
          <a:p>
            <a:r>
              <a:rPr lang="en-US" dirty="0"/>
              <a:t>5 minutes</a:t>
            </a:r>
          </a:p>
        </p:txBody>
      </p:sp>
      <p:sp>
        <p:nvSpPr>
          <p:cNvPr id="4" name="Slide Number Placeholder 3">
            <a:extLst>
              <a:ext uri="{FF2B5EF4-FFF2-40B4-BE49-F238E27FC236}">
                <a16:creationId xmlns:a16="http://schemas.microsoft.com/office/drawing/2014/main" id="{34D71D08-A7B3-AD42-A943-EEB2B780D9CB}"/>
              </a:ext>
            </a:extLst>
          </p:cNvPr>
          <p:cNvSpPr>
            <a:spLocks noGrp="1"/>
          </p:cNvSpPr>
          <p:nvPr>
            <p:ph type="sldNum" sz="quarter" idx="12"/>
          </p:nvPr>
        </p:nvSpPr>
        <p:spPr/>
        <p:txBody>
          <a:bodyPr/>
          <a:lstStyle/>
          <a:p>
            <a:fld id="{5E4F0376-0E54-9843-B673-E00D6670E830}" type="slidenum">
              <a:rPr lang="en-US" smtClean="0"/>
              <a:pPr/>
              <a:t>30</a:t>
            </a:fld>
            <a:endParaRPr lang="en-US"/>
          </a:p>
        </p:txBody>
      </p:sp>
    </p:spTree>
    <p:extLst>
      <p:ext uri="{BB962C8B-B14F-4D97-AF65-F5344CB8AC3E}">
        <p14:creationId xmlns:p14="http://schemas.microsoft.com/office/powerpoint/2010/main" val="4441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964A-2396-4741-B9AF-0ECB9CF2057A}"/>
              </a:ext>
            </a:extLst>
          </p:cNvPr>
          <p:cNvSpPr>
            <a:spLocks noGrp="1"/>
          </p:cNvSpPr>
          <p:nvPr>
            <p:ph type="title"/>
          </p:nvPr>
        </p:nvSpPr>
        <p:spPr/>
        <p:txBody>
          <a:bodyPr/>
          <a:lstStyle/>
          <a:p>
            <a:r>
              <a:rPr lang="en-US" dirty="0"/>
              <a:t>Introduction to SQL</a:t>
            </a:r>
          </a:p>
        </p:txBody>
      </p:sp>
      <p:sp>
        <p:nvSpPr>
          <p:cNvPr id="3" name="Content Placeholder 2">
            <a:extLst>
              <a:ext uri="{FF2B5EF4-FFF2-40B4-BE49-F238E27FC236}">
                <a16:creationId xmlns:a16="http://schemas.microsoft.com/office/drawing/2014/main" id="{9F4E6E9E-C176-394D-AEED-673BFD2218FB}"/>
              </a:ext>
            </a:extLst>
          </p:cNvPr>
          <p:cNvSpPr>
            <a:spLocks noGrp="1"/>
          </p:cNvSpPr>
          <p:nvPr>
            <p:ph idx="1"/>
          </p:nvPr>
        </p:nvSpPr>
        <p:spPr/>
        <p:txBody>
          <a:bodyPr/>
          <a:lstStyle/>
          <a:p>
            <a:r>
              <a:rPr lang="en-US" dirty="0">
                <a:solidFill>
                  <a:srgbClr val="C00000"/>
                </a:solidFill>
              </a:rPr>
              <a:t>SQL</a:t>
            </a:r>
            <a:r>
              <a:rPr lang="en-US" dirty="0"/>
              <a:t> (Structured Query Language) is the industry-standard language to program a relational database. It consists of:</a:t>
            </a:r>
          </a:p>
          <a:p>
            <a:pPr lvl="4"/>
            <a:endParaRPr lang="en-US" dirty="0"/>
          </a:p>
          <a:p>
            <a:pPr lvl="1"/>
            <a:r>
              <a:rPr lang="en-US" dirty="0"/>
              <a:t>Data Definition Language (DDL)</a:t>
            </a:r>
          </a:p>
          <a:p>
            <a:pPr lvl="2"/>
            <a:r>
              <a:rPr lang="en-US" dirty="0"/>
              <a:t>Create and modify the tables.</a:t>
            </a:r>
          </a:p>
          <a:p>
            <a:pPr lvl="1"/>
            <a:r>
              <a:rPr lang="en-US" dirty="0"/>
              <a:t>Data Manipulation Language (DML)</a:t>
            </a:r>
          </a:p>
          <a:p>
            <a:pPr lvl="2"/>
            <a:r>
              <a:rPr lang="en-US" dirty="0"/>
              <a:t>Insert, modify, delete, and retrieve data.</a:t>
            </a:r>
          </a:p>
          <a:p>
            <a:pPr lvl="1"/>
            <a:r>
              <a:rPr lang="en-US" dirty="0"/>
              <a:t>Data Control Language (DCL)</a:t>
            </a:r>
          </a:p>
          <a:p>
            <a:pPr lvl="2"/>
            <a:r>
              <a:rPr lang="en-US" dirty="0"/>
              <a:t>Facilitate data access control.</a:t>
            </a:r>
          </a:p>
          <a:p>
            <a:pPr lvl="1"/>
            <a:r>
              <a:rPr lang="en-US" dirty="0"/>
              <a:t>Transaction Control Language (TCL)</a:t>
            </a:r>
          </a:p>
          <a:p>
            <a:pPr lvl="2"/>
            <a:r>
              <a:rPr lang="en-US" dirty="0"/>
              <a:t>Manage database transactions.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A54B334-C1CE-784A-B97D-7A4BAB2BA969}"/>
              </a:ext>
            </a:extLst>
          </p:cNvPr>
          <p:cNvSpPr>
            <a:spLocks noGrp="1"/>
          </p:cNvSpPr>
          <p:nvPr>
            <p:ph type="sldNum" sz="quarter" idx="12"/>
          </p:nvPr>
        </p:nvSpPr>
        <p:spPr/>
        <p:txBody>
          <a:bodyPr/>
          <a:lstStyle/>
          <a:p>
            <a:fld id="{5E4F0376-0E54-9843-B673-E00D6670E830}" type="slidenum">
              <a:rPr lang="en-US" smtClean="0"/>
              <a:pPr/>
              <a:t>31</a:t>
            </a:fld>
            <a:endParaRPr lang="en-US"/>
          </a:p>
        </p:txBody>
      </p:sp>
    </p:spTree>
    <p:extLst>
      <p:ext uri="{BB962C8B-B14F-4D97-AF65-F5344CB8AC3E}">
        <p14:creationId xmlns:p14="http://schemas.microsoft.com/office/powerpoint/2010/main" val="139137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CC88-1917-3642-A6E9-5E712B4E9618}"/>
              </a:ext>
            </a:extLst>
          </p:cNvPr>
          <p:cNvSpPr>
            <a:spLocks noGrp="1"/>
          </p:cNvSpPr>
          <p:nvPr>
            <p:ph type="title"/>
          </p:nvPr>
        </p:nvSpPr>
        <p:spPr/>
        <p:txBody>
          <a:bodyPr/>
          <a:lstStyle/>
          <a:p>
            <a:r>
              <a:rPr lang="en-US" dirty="0"/>
              <a:t>Introduction to SQL</a:t>
            </a:r>
            <a:r>
              <a:rPr lang="en-US" i="1" dirty="0"/>
              <a:t>, cont’d</a:t>
            </a:r>
          </a:p>
        </p:txBody>
      </p:sp>
      <p:sp>
        <p:nvSpPr>
          <p:cNvPr id="4" name="Slide Number Placeholder 3">
            <a:extLst>
              <a:ext uri="{FF2B5EF4-FFF2-40B4-BE49-F238E27FC236}">
                <a16:creationId xmlns:a16="http://schemas.microsoft.com/office/drawing/2014/main" id="{9D659FF8-3161-6D44-AA82-BC8DDCA628D6}"/>
              </a:ext>
            </a:extLst>
          </p:cNvPr>
          <p:cNvSpPr>
            <a:spLocks noGrp="1"/>
          </p:cNvSpPr>
          <p:nvPr>
            <p:ph type="sldNum" sz="quarter" idx="12"/>
          </p:nvPr>
        </p:nvSpPr>
        <p:spPr/>
        <p:txBody>
          <a:bodyPr/>
          <a:lstStyle/>
          <a:p>
            <a:fld id="{5E4F0376-0E54-9843-B673-E00D6670E830}" type="slidenum">
              <a:rPr lang="en-US" smtClean="0"/>
              <a:pPr/>
              <a:t>32</a:t>
            </a:fld>
            <a:endParaRPr lang="en-US"/>
          </a:p>
        </p:txBody>
      </p:sp>
      <p:pic>
        <p:nvPicPr>
          <p:cNvPr id="5122" name="Picture 2" descr="SQL Commands">
            <a:extLst>
              <a:ext uri="{FF2B5EF4-FFF2-40B4-BE49-F238E27FC236}">
                <a16:creationId xmlns:a16="http://schemas.microsoft.com/office/drawing/2014/main" id="{E671313F-6DB5-4547-BBDC-506361AA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191" y="1417342"/>
            <a:ext cx="4659618" cy="31230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FE25BC-8B82-7E49-A4BD-623D8F753201}"/>
              </a:ext>
            </a:extLst>
          </p:cNvPr>
          <p:cNvSpPr txBox="1"/>
          <p:nvPr/>
        </p:nvSpPr>
        <p:spPr>
          <a:xfrm>
            <a:off x="155758" y="4690566"/>
            <a:ext cx="8832483" cy="707886"/>
          </a:xfrm>
          <a:prstGeom prst="rect">
            <a:avLst/>
          </a:prstGeom>
          <a:noFill/>
        </p:spPr>
        <p:txBody>
          <a:bodyPr wrap="none" rtlCol="0">
            <a:spAutoFit/>
          </a:bodyPr>
          <a:lstStyle/>
          <a:p>
            <a:pPr algn="ctr"/>
            <a:r>
              <a:rPr lang="en-US" sz="2000" dirty="0"/>
              <a:t>We’ll start with the </a:t>
            </a:r>
            <a:r>
              <a:rPr lang="en-US" sz="2000" dirty="0">
                <a:ln>
                  <a:solidFill>
                    <a:srgbClr val="0432FF"/>
                  </a:solidFill>
                </a:ln>
                <a:solidFill>
                  <a:srgbClr val="0432FF"/>
                </a:solidFill>
              </a:rPr>
              <a:t>SELECT</a:t>
            </a:r>
            <a:r>
              <a:rPr lang="en-US" sz="2000" dirty="0"/>
              <a:t> command in this workshop,</a:t>
            </a:r>
          </a:p>
          <a:p>
            <a:pPr algn="ctr"/>
            <a:r>
              <a:rPr lang="en-US" sz="2000" dirty="0"/>
              <a:t>and then the </a:t>
            </a:r>
            <a:r>
              <a:rPr lang="en-US" sz="2000" dirty="0">
                <a:solidFill>
                  <a:srgbClr val="0432FF"/>
                </a:solidFill>
              </a:rPr>
              <a:t>INSERT</a:t>
            </a:r>
            <a:r>
              <a:rPr lang="en-US" sz="2000" dirty="0"/>
              <a:t>, </a:t>
            </a:r>
            <a:r>
              <a:rPr lang="en-US" sz="2000" dirty="0">
                <a:solidFill>
                  <a:srgbClr val="0432FF"/>
                </a:solidFill>
              </a:rPr>
              <a:t>UPDATE</a:t>
            </a:r>
            <a:r>
              <a:rPr lang="en-US" sz="2000" dirty="0"/>
              <a:t>, </a:t>
            </a:r>
            <a:r>
              <a:rPr lang="en-US" sz="2000" dirty="0">
                <a:solidFill>
                  <a:srgbClr val="0432FF"/>
                </a:solidFill>
              </a:rPr>
              <a:t>DELETE</a:t>
            </a:r>
            <a:r>
              <a:rPr lang="en-US" sz="2000" dirty="0"/>
              <a:t>,</a:t>
            </a:r>
            <a:r>
              <a:rPr lang="en-US" sz="2000" dirty="0">
                <a:solidFill>
                  <a:srgbClr val="0432FF"/>
                </a:solidFill>
              </a:rPr>
              <a:t> CREATE</a:t>
            </a:r>
            <a:r>
              <a:rPr lang="en-US" sz="2000" dirty="0"/>
              <a:t>,</a:t>
            </a:r>
            <a:r>
              <a:rPr lang="en-US" sz="2000" dirty="0">
                <a:solidFill>
                  <a:srgbClr val="0432FF"/>
                </a:solidFill>
              </a:rPr>
              <a:t> </a:t>
            </a:r>
            <a:r>
              <a:rPr lang="en-US" sz="2000" dirty="0"/>
              <a:t>and</a:t>
            </a:r>
            <a:r>
              <a:rPr lang="en-US" sz="2000" dirty="0">
                <a:solidFill>
                  <a:srgbClr val="0432FF"/>
                </a:solidFill>
              </a:rPr>
              <a:t> DROP</a:t>
            </a:r>
            <a:r>
              <a:rPr lang="en-US" sz="2000" dirty="0"/>
              <a:t> commands.</a:t>
            </a:r>
          </a:p>
        </p:txBody>
      </p:sp>
      <p:sp>
        <p:nvSpPr>
          <p:cNvPr id="6" name="Rectangle 5">
            <a:extLst>
              <a:ext uri="{FF2B5EF4-FFF2-40B4-BE49-F238E27FC236}">
                <a16:creationId xmlns:a16="http://schemas.microsoft.com/office/drawing/2014/main" id="{2C1CA232-74F0-6E48-B68C-27BF5042B50D}"/>
              </a:ext>
            </a:extLst>
          </p:cNvPr>
          <p:cNvSpPr/>
          <p:nvPr/>
        </p:nvSpPr>
        <p:spPr bwMode="auto">
          <a:xfrm>
            <a:off x="3383293" y="2788927"/>
            <a:ext cx="548634" cy="822951"/>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a:extLst>
              <a:ext uri="{FF2B5EF4-FFF2-40B4-BE49-F238E27FC236}">
                <a16:creationId xmlns:a16="http://schemas.microsoft.com/office/drawing/2014/main" id="{FB96CFF8-8791-4041-B055-4856D0E597E4}"/>
              </a:ext>
            </a:extLst>
          </p:cNvPr>
          <p:cNvSpPr txBox="1"/>
          <p:nvPr/>
        </p:nvSpPr>
        <p:spPr>
          <a:xfrm>
            <a:off x="3214897" y="5974247"/>
            <a:ext cx="2714205" cy="246221"/>
          </a:xfrm>
          <a:prstGeom prst="rect">
            <a:avLst/>
          </a:prstGeom>
          <a:noFill/>
        </p:spPr>
        <p:txBody>
          <a:bodyPr wrap="none" rtlCol="0">
            <a:spAutoFit/>
          </a:bodyPr>
          <a:lstStyle/>
          <a:p>
            <a:r>
              <a:rPr lang="en-US" sz="1000" dirty="0">
                <a:hlinkClick r:id="rId3"/>
              </a:rPr>
              <a:t>https://www.w3schools.in/mysql/ddl-dml-dcl/</a:t>
            </a:r>
            <a:r>
              <a:rPr lang="en-US" sz="1000" dirty="0"/>
              <a:t> </a:t>
            </a:r>
          </a:p>
        </p:txBody>
      </p:sp>
      <p:sp>
        <p:nvSpPr>
          <p:cNvPr id="9" name="Rectangle 8">
            <a:extLst>
              <a:ext uri="{FF2B5EF4-FFF2-40B4-BE49-F238E27FC236}">
                <a16:creationId xmlns:a16="http://schemas.microsoft.com/office/drawing/2014/main" id="{DCB837DD-C7F6-F346-B0E2-41C894067F7D}"/>
              </a:ext>
            </a:extLst>
          </p:cNvPr>
          <p:cNvSpPr/>
          <p:nvPr/>
        </p:nvSpPr>
        <p:spPr bwMode="auto">
          <a:xfrm>
            <a:off x="2238157" y="2788928"/>
            <a:ext cx="548634" cy="18287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Rectangle 9">
            <a:extLst>
              <a:ext uri="{FF2B5EF4-FFF2-40B4-BE49-F238E27FC236}">
                <a16:creationId xmlns:a16="http://schemas.microsoft.com/office/drawing/2014/main" id="{8A172490-D0C2-5F48-9D6F-37191B5E74D3}"/>
              </a:ext>
            </a:extLst>
          </p:cNvPr>
          <p:cNvSpPr/>
          <p:nvPr/>
        </p:nvSpPr>
        <p:spPr bwMode="auto">
          <a:xfrm>
            <a:off x="2238157" y="3216218"/>
            <a:ext cx="548634" cy="18287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 name="TextBox 2">
            <a:extLst>
              <a:ext uri="{FF2B5EF4-FFF2-40B4-BE49-F238E27FC236}">
                <a16:creationId xmlns:a16="http://schemas.microsoft.com/office/drawing/2014/main" id="{80ABE7E1-2468-B84F-B470-BB00AFB1BFD9}"/>
              </a:ext>
            </a:extLst>
          </p:cNvPr>
          <p:cNvSpPr txBox="1"/>
          <p:nvPr/>
        </p:nvSpPr>
        <p:spPr>
          <a:xfrm>
            <a:off x="6355713" y="1402845"/>
            <a:ext cx="2331087" cy="738664"/>
          </a:xfrm>
          <a:prstGeom prst="rect">
            <a:avLst/>
          </a:prstGeom>
          <a:solidFill>
            <a:schemeClr val="accent1">
              <a:lumMod val="20000"/>
              <a:lumOff val="80000"/>
            </a:schemeClr>
          </a:solidFill>
          <a:ln>
            <a:solidFill>
              <a:srgbClr val="0432FF"/>
            </a:solidFill>
          </a:ln>
        </p:spPr>
        <p:txBody>
          <a:bodyPr wrap="none" rtlCol="0">
            <a:spAutoFit/>
          </a:bodyPr>
          <a:lstStyle/>
          <a:p>
            <a:r>
              <a:rPr lang="en-US" sz="1050" dirty="0">
                <a:solidFill>
                  <a:srgbClr val="0432FF"/>
                </a:solidFill>
              </a:rPr>
              <a:t>DDL: Data Definition Language</a:t>
            </a:r>
          </a:p>
          <a:p>
            <a:r>
              <a:rPr lang="en-US" sz="1050" dirty="0">
                <a:solidFill>
                  <a:srgbClr val="0432FF"/>
                </a:solidFill>
              </a:rPr>
              <a:t>DML: Data Manipulation Language</a:t>
            </a:r>
          </a:p>
          <a:p>
            <a:r>
              <a:rPr lang="en-US" sz="1050" dirty="0">
                <a:solidFill>
                  <a:srgbClr val="0432FF"/>
                </a:solidFill>
              </a:rPr>
              <a:t>DCL: Data Control Language</a:t>
            </a:r>
          </a:p>
          <a:p>
            <a:r>
              <a:rPr lang="en-US" sz="1050" dirty="0">
                <a:solidFill>
                  <a:srgbClr val="0432FF"/>
                </a:solidFill>
              </a:rPr>
              <a:t>TCL: Transaction Control Language</a:t>
            </a:r>
          </a:p>
        </p:txBody>
      </p:sp>
    </p:spTree>
    <p:extLst>
      <p:ext uri="{BB962C8B-B14F-4D97-AF65-F5344CB8AC3E}">
        <p14:creationId xmlns:p14="http://schemas.microsoft.com/office/powerpoint/2010/main" val="29976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Syntax</a:t>
            </a:r>
          </a:p>
        </p:txBody>
      </p:sp>
      <p:sp>
        <p:nvSpPr>
          <p:cNvPr id="3" name="Content Placeholder 2"/>
          <p:cNvSpPr>
            <a:spLocks noGrp="1"/>
          </p:cNvSpPr>
          <p:nvPr>
            <p:ph idx="1"/>
          </p:nvPr>
        </p:nvSpPr>
        <p:spPr/>
        <p:txBody>
          <a:bodyPr/>
          <a:lstStyle/>
          <a:p>
            <a:r>
              <a:rPr lang="en-US" dirty="0"/>
              <a:t>SQL keywords are </a:t>
            </a:r>
            <a:r>
              <a:rPr lang="en-US" u="sng" dirty="0"/>
              <a:t>not</a:t>
            </a:r>
            <a:r>
              <a:rPr lang="en-US" dirty="0"/>
              <a:t> case sensitive.</a:t>
            </a:r>
          </a:p>
          <a:p>
            <a:pPr lvl="1"/>
            <a:r>
              <a:rPr lang="en-US" dirty="0"/>
              <a:t>For clarity and consistency, we will use all caps </a:t>
            </a:r>
            <a:br>
              <a:rPr lang="en-US" dirty="0"/>
            </a:br>
            <a:r>
              <a:rPr lang="en-US" dirty="0"/>
              <a:t>for SQL keywords (such as </a:t>
            </a:r>
            <a:r>
              <a:rPr lang="en-US" dirty="0">
                <a:solidFill>
                  <a:srgbClr val="0432FF"/>
                </a:solidFill>
              </a:rPr>
              <a:t>SELECT</a:t>
            </a:r>
            <a:r>
              <a:rPr lang="en-US" dirty="0"/>
              <a:t>).</a:t>
            </a:r>
          </a:p>
          <a:p>
            <a:pPr lvl="4"/>
            <a:endParaRPr lang="en-US" dirty="0"/>
          </a:p>
          <a:p>
            <a:r>
              <a:rPr lang="en-US" dirty="0"/>
              <a:t>Table and column names </a:t>
            </a:r>
            <a:br>
              <a:rPr lang="en-US" dirty="0"/>
            </a:br>
            <a:r>
              <a:rPr lang="en-US" u="sng" dirty="0"/>
              <a:t>may</a:t>
            </a:r>
            <a:r>
              <a:rPr lang="en-US" dirty="0"/>
              <a:t> be case sensitive.</a:t>
            </a:r>
          </a:p>
          <a:p>
            <a:pPr lvl="1"/>
            <a:r>
              <a:rPr lang="en-US" dirty="0"/>
              <a:t>It depends on your computer’s operating system.</a:t>
            </a:r>
          </a:p>
          <a:p>
            <a:pPr lvl="1"/>
            <a:r>
              <a:rPr lang="en-US" dirty="0"/>
              <a:t>For consistency, we will use initial caps for table names (such as </a:t>
            </a:r>
            <a:r>
              <a:rPr lang="en-US" dirty="0">
                <a:solidFill>
                  <a:srgbClr val="0432FF"/>
                </a:solidFill>
              </a:rPr>
              <a:t>Class</a:t>
            </a:r>
            <a:r>
              <a:rPr lang="en-US" dirty="0"/>
              <a:t>) and all lower case for column names (such as </a:t>
            </a:r>
            <a:r>
              <a:rPr lang="en-US" dirty="0">
                <a:solidFill>
                  <a:srgbClr val="0432FF"/>
                </a:solidFill>
              </a:rPr>
              <a:t>subject</a:t>
            </a:r>
            <a:r>
              <a:rPr lang="en-US" dirty="0"/>
              <a:t>).</a:t>
            </a:r>
          </a:p>
          <a:p>
            <a:pPr lvl="5"/>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33</a:t>
            </a:fld>
            <a:endParaRPr lang="en-US" dirty="0"/>
          </a:p>
        </p:txBody>
      </p:sp>
    </p:spTree>
    <p:extLst>
      <p:ext uri="{BB962C8B-B14F-4D97-AF65-F5344CB8AC3E}">
        <p14:creationId xmlns:p14="http://schemas.microsoft.com/office/powerpoint/2010/main" val="10823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Syntax</a:t>
            </a:r>
            <a:r>
              <a:rPr lang="en-US" i="1" dirty="0"/>
              <a:t>, cont’d</a:t>
            </a:r>
          </a:p>
        </p:txBody>
      </p:sp>
      <p:sp>
        <p:nvSpPr>
          <p:cNvPr id="3" name="Content Placeholder 2"/>
          <p:cNvSpPr>
            <a:spLocks noGrp="1"/>
          </p:cNvSpPr>
          <p:nvPr>
            <p:ph idx="1"/>
          </p:nvPr>
        </p:nvSpPr>
        <p:spPr>
          <a:xfrm>
            <a:off x="457200" y="1295401"/>
            <a:ext cx="8229600" cy="3047990"/>
          </a:xfrm>
        </p:spPr>
        <p:txBody>
          <a:bodyPr/>
          <a:lstStyle/>
          <a:p>
            <a:r>
              <a:rPr lang="en-US" dirty="0"/>
              <a:t>An SQL statement can be written as </a:t>
            </a:r>
            <a:br>
              <a:rPr lang="en-US" dirty="0"/>
            </a:br>
            <a:r>
              <a:rPr lang="en-US" dirty="0"/>
              <a:t>one long line of text.</a:t>
            </a:r>
          </a:p>
          <a:p>
            <a:pPr lvl="1"/>
            <a:r>
              <a:rPr lang="en-US" dirty="0"/>
              <a:t>The first one or two words of a statement are the command keywords.</a:t>
            </a:r>
          </a:p>
          <a:p>
            <a:pPr lvl="1"/>
            <a:r>
              <a:rPr lang="en-US" dirty="0"/>
              <a:t>For legibility reasons, SQL statements are usually written as multiple lines of text.</a:t>
            </a:r>
          </a:p>
          <a:p>
            <a:pPr lvl="1"/>
            <a:r>
              <a:rPr lang="en-US" dirty="0"/>
              <a:t>Example: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34</a:t>
            </a:fld>
            <a:endParaRPr lang="en-US"/>
          </a:p>
        </p:txBody>
      </p:sp>
      <p:sp>
        <p:nvSpPr>
          <p:cNvPr id="9" name="TextBox 8">
            <a:extLst>
              <a:ext uri="{FF2B5EF4-FFF2-40B4-BE49-F238E27FC236}">
                <a16:creationId xmlns:a16="http://schemas.microsoft.com/office/drawing/2014/main" id="{794A6021-5F3D-8F4B-9C37-3BD3347B29C1}"/>
              </a:ext>
            </a:extLst>
          </p:cNvPr>
          <p:cNvSpPr txBox="1"/>
          <p:nvPr/>
        </p:nvSpPr>
        <p:spPr>
          <a:xfrm>
            <a:off x="5852146" y="5046297"/>
            <a:ext cx="2396169" cy="1169551"/>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In this SQL statement, </a:t>
            </a:r>
          </a:p>
          <a:p>
            <a:r>
              <a:rPr lang="en-US" sz="1400" dirty="0">
                <a:solidFill>
                  <a:srgbClr val="0432FF"/>
                </a:solidFill>
              </a:rPr>
              <a:t>the command keyword </a:t>
            </a:r>
          </a:p>
          <a:p>
            <a:r>
              <a:rPr lang="en-US" sz="1400" dirty="0">
                <a:solidFill>
                  <a:srgbClr val="0432FF"/>
                </a:solidFill>
              </a:rPr>
              <a:t>is SELECT. Other keywords</a:t>
            </a:r>
          </a:p>
          <a:p>
            <a:r>
              <a:rPr lang="en-US" sz="1400" dirty="0">
                <a:solidFill>
                  <a:srgbClr val="0432FF"/>
                </a:solidFill>
              </a:rPr>
              <a:t>in the statement are FROM,</a:t>
            </a:r>
          </a:p>
          <a:p>
            <a:r>
              <a:rPr lang="en-US" sz="1400" dirty="0">
                <a:solidFill>
                  <a:srgbClr val="0432FF"/>
                </a:solidFill>
              </a:rPr>
              <a:t>WHERE, and AND.</a:t>
            </a:r>
          </a:p>
        </p:txBody>
      </p:sp>
      <p:pic>
        <p:nvPicPr>
          <p:cNvPr id="11" name="Picture 10" descr="Text, table&#10;&#10;Description automatically generated">
            <a:extLst>
              <a:ext uri="{FF2B5EF4-FFF2-40B4-BE49-F238E27FC236}">
                <a16:creationId xmlns:a16="http://schemas.microsoft.com/office/drawing/2014/main" id="{54A3C733-476F-E64B-B29D-B25325582D90}"/>
              </a:ext>
            </a:extLst>
          </p:cNvPr>
          <p:cNvPicPr>
            <a:picLocks noChangeAspect="1"/>
          </p:cNvPicPr>
          <p:nvPr/>
        </p:nvPicPr>
        <p:blipFill>
          <a:blip r:embed="rId2"/>
          <a:stretch>
            <a:fillRect/>
          </a:stretch>
        </p:blipFill>
        <p:spPr>
          <a:xfrm>
            <a:off x="2926098" y="3924660"/>
            <a:ext cx="2620375" cy="2243273"/>
          </a:xfrm>
          <a:prstGeom prst="rect">
            <a:avLst/>
          </a:prstGeom>
        </p:spPr>
      </p:pic>
      <p:sp>
        <p:nvSpPr>
          <p:cNvPr id="7" name="TextBox 6">
            <a:extLst>
              <a:ext uri="{FF2B5EF4-FFF2-40B4-BE49-F238E27FC236}">
                <a16:creationId xmlns:a16="http://schemas.microsoft.com/office/drawing/2014/main" id="{0F0A5FD8-CCCD-8047-9CBD-52C35E942552}"/>
              </a:ext>
            </a:extLst>
          </p:cNvPr>
          <p:cNvSpPr txBox="1"/>
          <p:nvPr/>
        </p:nvSpPr>
        <p:spPr>
          <a:xfrm>
            <a:off x="457200" y="5714975"/>
            <a:ext cx="1164101"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Show SQL</a:t>
            </a:r>
          </a:p>
        </p:txBody>
      </p:sp>
    </p:spTree>
    <p:extLst>
      <p:ext uri="{BB962C8B-B14F-4D97-AF65-F5344CB8AC3E}">
        <p14:creationId xmlns:p14="http://schemas.microsoft.com/office/powerpoint/2010/main" val="15298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xt, table&#10;&#10;Description automatically generated">
            <a:extLst>
              <a:ext uri="{FF2B5EF4-FFF2-40B4-BE49-F238E27FC236}">
                <a16:creationId xmlns:a16="http://schemas.microsoft.com/office/drawing/2014/main" id="{3611BA4A-FE11-544B-A330-2135912E180A}"/>
              </a:ext>
            </a:extLst>
          </p:cNvPr>
          <p:cNvPicPr>
            <a:picLocks noChangeAspect="1"/>
          </p:cNvPicPr>
          <p:nvPr/>
        </p:nvPicPr>
        <p:blipFill>
          <a:blip r:embed="rId2"/>
          <a:stretch>
            <a:fillRect/>
          </a:stretch>
        </p:blipFill>
        <p:spPr>
          <a:xfrm>
            <a:off x="548684" y="3246122"/>
            <a:ext cx="3414731" cy="2923312"/>
          </a:xfrm>
          <a:prstGeom prst="rect">
            <a:avLst/>
          </a:prstGeom>
        </p:spPr>
      </p:pic>
      <p:sp>
        <p:nvSpPr>
          <p:cNvPr id="2" name="Title 1">
            <a:extLst>
              <a:ext uri="{FF2B5EF4-FFF2-40B4-BE49-F238E27FC236}">
                <a16:creationId xmlns:a16="http://schemas.microsoft.com/office/drawing/2014/main" id="{6560BCED-9E8E-8045-9788-C0A5C4A8C78F}"/>
              </a:ext>
            </a:extLst>
          </p:cNvPr>
          <p:cNvSpPr>
            <a:spLocks noGrp="1"/>
          </p:cNvSpPr>
          <p:nvPr>
            <p:ph type="title"/>
          </p:nvPr>
        </p:nvSpPr>
        <p:spPr/>
        <p:txBody>
          <a:bodyPr/>
          <a:lstStyle/>
          <a:p>
            <a:r>
              <a:rPr lang="en-US" dirty="0"/>
              <a:t>SQL Syntax</a:t>
            </a:r>
            <a:r>
              <a:rPr lang="en-US" i="1" dirty="0"/>
              <a:t>, cont’d</a:t>
            </a:r>
            <a:endParaRPr lang="en-US" dirty="0"/>
          </a:p>
        </p:txBody>
      </p:sp>
      <p:sp>
        <p:nvSpPr>
          <p:cNvPr id="3" name="Content Placeholder 2">
            <a:extLst>
              <a:ext uri="{FF2B5EF4-FFF2-40B4-BE49-F238E27FC236}">
                <a16:creationId xmlns:a16="http://schemas.microsoft.com/office/drawing/2014/main" id="{3C232D16-7A0F-E84F-A91A-360F80E5526F}"/>
              </a:ext>
            </a:extLst>
          </p:cNvPr>
          <p:cNvSpPr>
            <a:spLocks noGrp="1"/>
          </p:cNvSpPr>
          <p:nvPr>
            <p:ph idx="1"/>
          </p:nvPr>
        </p:nvSpPr>
        <p:spPr>
          <a:xfrm>
            <a:off x="457200" y="1295400"/>
            <a:ext cx="8229600" cy="1310649"/>
          </a:xfrm>
        </p:spPr>
        <p:txBody>
          <a:bodyPr/>
          <a:lstStyle/>
          <a:p>
            <a:r>
              <a:rPr lang="en-US" dirty="0"/>
              <a:t>The most commonly used command is </a:t>
            </a:r>
            <a:r>
              <a:rPr lang="en-US" dirty="0">
                <a:solidFill>
                  <a:srgbClr val="0432FF"/>
                </a:solidFill>
              </a:rPr>
              <a:t>SELECT</a:t>
            </a:r>
            <a:r>
              <a:rPr lang="en-US" dirty="0"/>
              <a:t> to </a:t>
            </a:r>
            <a:r>
              <a:rPr lang="en-US" dirty="0">
                <a:solidFill>
                  <a:srgbClr val="C00000"/>
                </a:solidFill>
              </a:rPr>
              <a:t>query</a:t>
            </a:r>
            <a:r>
              <a:rPr lang="en-US" dirty="0"/>
              <a:t> a database in order to retrieve data that matches some criteria.</a:t>
            </a:r>
          </a:p>
        </p:txBody>
      </p:sp>
      <p:sp>
        <p:nvSpPr>
          <p:cNvPr id="4" name="Slide Number Placeholder 3">
            <a:extLst>
              <a:ext uri="{FF2B5EF4-FFF2-40B4-BE49-F238E27FC236}">
                <a16:creationId xmlns:a16="http://schemas.microsoft.com/office/drawing/2014/main" id="{98A51E28-3028-DE49-A371-728D2B26DC84}"/>
              </a:ext>
            </a:extLst>
          </p:cNvPr>
          <p:cNvSpPr>
            <a:spLocks noGrp="1"/>
          </p:cNvSpPr>
          <p:nvPr>
            <p:ph type="sldNum" sz="quarter" idx="12"/>
          </p:nvPr>
        </p:nvSpPr>
        <p:spPr/>
        <p:txBody>
          <a:bodyPr/>
          <a:lstStyle/>
          <a:p>
            <a:fld id="{5E4F0376-0E54-9843-B673-E00D6670E830}" type="slidenum">
              <a:rPr lang="en-US" smtClean="0"/>
              <a:pPr/>
              <a:t>35</a:t>
            </a:fld>
            <a:endParaRPr lang="en-US"/>
          </a:p>
        </p:txBody>
      </p:sp>
      <p:grpSp>
        <p:nvGrpSpPr>
          <p:cNvPr id="23" name="Group 22">
            <a:extLst>
              <a:ext uri="{FF2B5EF4-FFF2-40B4-BE49-F238E27FC236}">
                <a16:creationId xmlns:a16="http://schemas.microsoft.com/office/drawing/2014/main" id="{1E649A85-EC03-DF4A-BB7E-68800BF8AD8D}"/>
              </a:ext>
            </a:extLst>
          </p:cNvPr>
          <p:cNvGrpSpPr/>
          <p:nvPr/>
        </p:nvGrpSpPr>
        <p:grpSpPr>
          <a:xfrm>
            <a:off x="833131" y="4782955"/>
            <a:ext cx="6333440" cy="457908"/>
            <a:chOff x="833131" y="4782955"/>
            <a:chExt cx="6333440" cy="457908"/>
          </a:xfrm>
        </p:grpSpPr>
        <p:sp>
          <p:nvSpPr>
            <p:cNvPr id="8" name="TextBox 7">
              <a:extLst>
                <a:ext uri="{FF2B5EF4-FFF2-40B4-BE49-F238E27FC236}">
                  <a16:creationId xmlns:a16="http://schemas.microsoft.com/office/drawing/2014/main" id="{90C16C5A-269F-2F42-AF8E-D355A5BEFFBD}"/>
                </a:ext>
              </a:extLst>
            </p:cNvPr>
            <p:cNvSpPr txBox="1"/>
            <p:nvPr/>
          </p:nvSpPr>
          <p:spPr>
            <a:xfrm>
              <a:off x="4163826" y="4782955"/>
              <a:ext cx="3002745"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Which column values to return.</a:t>
              </a:r>
            </a:p>
          </p:txBody>
        </p:sp>
        <p:sp>
          <p:nvSpPr>
            <p:cNvPr id="10" name="Rectangle 9">
              <a:extLst>
                <a:ext uri="{FF2B5EF4-FFF2-40B4-BE49-F238E27FC236}">
                  <a16:creationId xmlns:a16="http://schemas.microsoft.com/office/drawing/2014/main" id="{1F26F6D9-FE28-E74D-98DE-2BB3835198A3}"/>
                </a:ext>
              </a:extLst>
            </p:cNvPr>
            <p:cNvSpPr/>
            <p:nvPr/>
          </p:nvSpPr>
          <p:spPr bwMode="auto">
            <a:xfrm>
              <a:off x="833131" y="5032583"/>
              <a:ext cx="2229748" cy="208280"/>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A67727A6-6D58-9F40-BCA5-E79B9DB17125}"/>
                </a:ext>
              </a:extLst>
            </p:cNvPr>
            <p:cNvCxnSpPr>
              <a:stCxn id="8" idx="1"/>
              <a:endCxn id="10" idx="3"/>
            </p:cNvCxnSpPr>
            <p:nvPr/>
          </p:nvCxnSpPr>
          <p:spPr bwMode="auto">
            <a:xfrm rot="10800000" flipV="1">
              <a:off x="3062880" y="4952231"/>
              <a:ext cx="1100947" cy="184491"/>
            </a:xfrm>
            <a:prstGeom prst="curvedConnector3">
              <a:avLst/>
            </a:prstGeom>
            <a:solidFill>
              <a:schemeClr val="accent1"/>
            </a:solidFill>
            <a:ln w="1905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4" name="Group 23">
            <a:extLst>
              <a:ext uri="{FF2B5EF4-FFF2-40B4-BE49-F238E27FC236}">
                <a16:creationId xmlns:a16="http://schemas.microsoft.com/office/drawing/2014/main" id="{E319C378-9FEE-A54C-B450-7FF4B6D1DCC3}"/>
              </a:ext>
            </a:extLst>
          </p:cNvPr>
          <p:cNvGrpSpPr/>
          <p:nvPr/>
        </p:nvGrpSpPr>
        <p:grpSpPr>
          <a:xfrm>
            <a:off x="833131" y="5196046"/>
            <a:ext cx="5648958" cy="338554"/>
            <a:chOff x="833131" y="5196046"/>
            <a:chExt cx="5648958" cy="338554"/>
          </a:xfrm>
        </p:grpSpPr>
        <p:sp>
          <p:nvSpPr>
            <p:cNvPr id="7" name="TextBox 6">
              <a:extLst>
                <a:ext uri="{FF2B5EF4-FFF2-40B4-BE49-F238E27FC236}">
                  <a16:creationId xmlns:a16="http://schemas.microsoft.com/office/drawing/2014/main" id="{04816D9E-EB12-AA4B-A8D1-D7CC2D971671}"/>
                </a:ext>
              </a:extLst>
            </p:cNvPr>
            <p:cNvSpPr txBox="1"/>
            <p:nvPr/>
          </p:nvSpPr>
          <p:spPr>
            <a:xfrm>
              <a:off x="4163826" y="5196046"/>
              <a:ext cx="2318263" cy="338554"/>
            </a:xfrm>
            <a:prstGeom prst="rect">
              <a:avLst/>
            </a:prstGeom>
            <a:solidFill>
              <a:schemeClr val="accent1">
                <a:lumMod val="20000"/>
                <a:lumOff val="80000"/>
              </a:schemeClr>
            </a:solidFill>
            <a:ln>
              <a:solidFill>
                <a:srgbClr val="00B050"/>
              </a:solidFill>
            </a:ln>
          </p:spPr>
          <p:txBody>
            <a:bodyPr wrap="none" rtlCol="0">
              <a:spAutoFit/>
            </a:bodyPr>
            <a:lstStyle/>
            <a:p>
              <a:r>
                <a:rPr lang="en-US" dirty="0">
                  <a:solidFill>
                    <a:srgbClr val="009051"/>
                  </a:solidFill>
                </a:rPr>
                <a:t>Which tables to search.</a:t>
              </a:r>
            </a:p>
          </p:txBody>
        </p:sp>
        <p:sp>
          <p:nvSpPr>
            <p:cNvPr id="12" name="Rectangle 11">
              <a:extLst>
                <a:ext uri="{FF2B5EF4-FFF2-40B4-BE49-F238E27FC236}">
                  <a16:creationId xmlns:a16="http://schemas.microsoft.com/office/drawing/2014/main" id="{EB2C0AFC-FE68-0049-8148-9484782316A5}"/>
                </a:ext>
              </a:extLst>
            </p:cNvPr>
            <p:cNvSpPr/>
            <p:nvPr/>
          </p:nvSpPr>
          <p:spPr bwMode="auto">
            <a:xfrm>
              <a:off x="833131" y="5261183"/>
              <a:ext cx="2372360" cy="208280"/>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B050"/>
                </a:solidFill>
                <a:effectLst/>
                <a:latin typeface="Arial" charset="0"/>
                <a:ea typeface="ＭＳ Ｐゴシック" charset="0"/>
              </a:endParaRPr>
            </a:p>
          </p:txBody>
        </p:sp>
        <p:cxnSp>
          <p:nvCxnSpPr>
            <p:cNvPr id="17" name="Straight Connector 16">
              <a:extLst>
                <a:ext uri="{FF2B5EF4-FFF2-40B4-BE49-F238E27FC236}">
                  <a16:creationId xmlns:a16="http://schemas.microsoft.com/office/drawing/2014/main" id="{33E1920B-AD94-8244-B8D9-F11AF23894E3}"/>
                </a:ext>
              </a:extLst>
            </p:cNvPr>
            <p:cNvCxnSpPr>
              <a:stCxn id="7" idx="1"/>
              <a:endCxn id="12" idx="3"/>
            </p:cNvCxnSpPr>
            <p:nvPr/>
          </p:nvCxnSpPr>
          <p:spPr bwMode="auto">
            <a:xfrm flipH="1">
              <a:off x="3205491" y="5365323"/>
              <a:ext cx="958335" cy="0"/>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5" name="Group 24">
            <a:extLst>
              <a:ext uri="{FF2B5EF4-FFF2-40B4-BE49-F238E27FC236}">
                <a16:creationId xmlns:a16="http://schemas.microsoft.com/office/drawing/2014/main" id="{1446A34D-A28C-0F4A-8FED-9708E0FA1BF2}"/>
              </a:ext>
            </a:extLst>
          </p:cNvPr>
          <p:cNvGrpSpPr/>
          <p:nvPr/>
        </p:nvGrpSpPr>
        <p:grpSpPr>
          <a:xfrm>
            <a:off x="833130" y="5494863"/>
            <a:ext cx="5107961" cy="452828"/>
            <a:chOff x="833130" y="5494863"/>
            <a:chExt cx="5107961" cy="452828"/>
          </a:xfrm>
        </p:grpSpPr>
        <p:sp>
          <p:nvSpPr>
            <p:cNvPr id="9" name="TextBox 8">
              <a:extLst>
                <a:ext uri="{FF2B5EF4-FFF2-40B4-BE49-F238E27FC236}">
                  <a16:creationId xmlns:a16="http://schemas.microsoft.com/office/drawing/2014/main" id="{1BF6226A-7275-FD4E-AD00-483E7D033A73}"/>
                </a:ext>
              </a:extLst>
            </p:cNvPr>
            <p:cNvSpPr txBox="1"/>
            <p:nvPr/>
          </p:nvSpPr>
          <p:spPr>
            <a:xfrm>
              <a:off x="4183879" y="5609137"/>
              <a:ext cx="1757212" cy="338554"/>
            </a:xfrm>
            <a:prstGeom prst="rect">
              <a:avLst/>
            </a:prstGeom>
            <a:solidFill>
              <a:schemeClr val="accent1">
                <a:lumMod val="20000"/>
                <a:lumOff val="80000"/>
              </a:schemeClr>
            </a:solidFill>
            <a:ln>
              <a:solidFill>
                <a:srgbClr val="FF0000"/>
              </a:solidFill>
            </a:ln>
          </p:spPr>
          <p:txBody>
            <a:bodyPr wrap="none" rtlCol="0">
              <a:spAutoFit/>
            </a:bodyPr>
            <a:lstStyle/>
            <a:p>
              <a:r>
                <a:rPr lang="en-US" dirty="0">
                  <a:solidFill>
                    <a:srgbClr val="C00000"/>
                  </a:solidFill>
                </a:rPr>
                <a:t>Selection criteria.</a:t>
              </a:r>
            </a:p>
          </p:txBody>
        </p:sp>
        <p:sp>
          <p:nvSpPr>
            <p:cNvPr id="13" name="Rectangle 12">
              <a:extLst>
                <a:ext uri="{FF2B5EF4-FFF2-40B4-BE49-F238E27FC236}">
                  <a16:creationId xmlns:a16="http://schemas.microsoft.com/office/drawing/2014/main" id="{64F2ACFB-F999-6643-909D-E0017B6A110F}"/>
                </a:ext>
              </a:extLst>
            </p:cNvPr>
            <p:cNvSpPr/>
            <p:nvPr/>
          </p:nvSpPr>
          <p:spPr bwMode="auto">
            <a:xfrm>
              <a:off x="833130" y="5494863"/>
              <a:ext cx="2606039" cy="44196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9" name="Curved Connector 18">
              <a:extLst>
                <a:ext uri="{FF2B5EF4-FFF2-40B4-BE49-F238E27FC236}">
                  <a16:creationId xmlns:a16="http://schemas.microsoft.com/office/drawing/2014/main" id="{547B409C-7234-6647-9351-95D64279EF9A}"/>
                </a:ext>
              </a:extLst>
            </p:cNvPr>
            <p:cNvCxnSpPr>
              <a:stCxn id="13" idx="3"/>
              <a:endCxn id="9" idx="1"/>
            </p:cNvCxnSpPr>
            <p:nvPr/>
          </p:nvCxnSpPr>
          <p:spPr bwMode="auto">
            <a:xfrm>
              <a:off x="3439169" y="5715843"/>
              <a:ext cx="744710" cy="62571"/>
            </a:xfrm>
            <a:prstGeom prst="curvedConnector3">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0" name="Group 19">
            <a:extLst>
              <a:ext uri="{FF2B5EF4-FFF2-40B4-BE49-F238E27FC236}">
                <a16:creationId xmlns:a16="http://schemas.microsoft.com/office/drawing/2014/main" id="{061613DE-3A24-8947-90D3-B0178C4E124E}"/>
              </a:ext>
            </a:extLst>
          </p:cNvPr>
          <p:cNvGrpSpPr/>
          <p:nvPr/>
        </p:nvGrpSpPr>
        <p:grpSpPr>
          <a:xfrm>
            <a:off x="4163826" y="2606049"/>
            <a:ext cx="4705807" cy="2059063"/>
            <a:chOff x="1097318" y="3558554"/>
            <a:chExt cx="5874263" cy="2560292"/>
          </a:xfrm>
        </p:grpSpPr>
        <p:pic>
          <p:nvPicPr>
            <p:cNvPr id="21" name="Picture 20" descr="Table&#10;&#10;Description automatically generated">
              <a:extLst>
                <a:ext uri="{FF2B5EF4-FFF2-40B4-BE49-F238E27FC236}">
                  <a16:creationId xmlns:a16="http://schemas.microsoft.com/office/drawing/2014/main" id="{4C2B2749-ED97-314E-905D-49B0612FF541}"/>
                </a:ext>
              </a:extLst>
            </p:cNvPr>
            <p:cNvPicPr>
              <a:picLocks noChangeAspect="1"/>
            </p:cNvPicPr>
            <p:nvPr/>
          </p:nvPicPr>
          <p:blipFill>
            <a:blip r:embed="rId3"/>
            <a:stretch>
              <a:fillRect/>
            </a:stretch>
          </p:blipFill>
          <p:spPr>
            <a:xfrm>
              <a:off x="1097318" y="3558554"/>
              <a:ext cx="2971185" cy="2560292"/>
            </a:xfrm>
            <a:prstGeom prst="rect">
              <a:avLst/>
            </a:prstGeom>
          </p:spPr>
        </p:pic>
        <p:pic>
          <p:nvPicPr>
            <p:cNvPr id="22" name="Picture 21" descr="Table&#10;&#10;Description automatically generated">
              <a:extLst>
                <a:ext uri="{FF2B5EF4-FFF2-40B4-BE49-F238E27FC236}">
                  <a16:creationId xmlns:a16="http://schemas.microsoft.com/office/drawing/2014/main" id="{DDCC642A-3B5A-6C47-97DA-8A0AD74761D6}"/>
                </a:ext>
              </a:extLst>
            </p:cNvPr>
            <p:cNvPicPr>
              <a:picLocks noChangeAspect="1"/>
            </p:cNvPicPr>
            <p:nvPr/>
          </p:nvPicPr>
          <p:blipFill>
            <a:blip r:embed="rId4"/>
            <a:stretch>
              <a:fillRect/>
            </a:stretch>
          </p:blipFill>
          <p:spPr>
            <a:xfrm>
              <a:off x="4068503" y="3558554"/>
              <a:ext cx="2903078" cy="2560292"/>
            </a:xfrm>
            <a:prstGeom prst="rect">
              <a:avLst/>
            </a:prstGeom>
          </p:spPr>
        </p:pic>
      </p:grpSp>
    </p:spTree>
    <p:extLst>
      <p:ext uri="{BB962C8B-B14F-4D97-AF65-F5344CB8AC3E}">
        <p14:creationId xmlns:p14="http://schemas.microsoft.com/office/powerpoint/2010/main" val="3982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BCED-9E8E-8045-9788-C0A5C4A8C78F}"/>
              </a:ext>
            </a:extLst>
          </p:cNvPr>
          <p:cNvSpPr>
            <a:spLocks noGrp="1"/>
          </p:cNvSpPr>
          <p:nvPr>
            <p:ph type="title"/>
          </p:nvPr>
        </p:nvSpPr>
        <p:spPr/>
        <p:txBody>
          <a:bodyPr/>
          <a:lstStyle/>
          <a:p>
            <a:r>
              <a:rPr lang="en-US" dirty="0"/>
              <a:t>Table Join</a:t>
            </a:r>
          </a:p>
        </p:txBody>
      </p:sp>
      <p:sp>
        <p:nvSpPr>
          <p:cNvPr id="3" name="Content Placeholder 2">
            <a:extLst>
              <a:ext uri="{FF2B5EF4-FFF2-40B4-BE49-F238E27FC236}">
                <a16:creationId xmlns:a16="http://schemas.microsoft.com/office/drawing/2014/main" id="{3C232D16-7A0F-E84F-A91A-360F80E5526F}"/>
              </a:ext>
            </a:extLst>
          </p:cNvPr>
          <p:cNvSpPr>
            <a:spLocks noGrp="1"/>
          </p:cNvSpPr>
          <p:nvPr>
            <p:ph idx="1"/>
          </p:nvPr>
        </p:nvSpPr>
        <p:spPr>
          <a:xfrm>
            <a:off x="457200" y="1295401"/>
            <a:ext cx="8229600" cy="960130"/>
          </a:xfrm>
        </p:spPr>
        <p:txBody>
          <a:bodyPr/>
          <a:lstStyle/>
          <a:p>
            <a:r>
              <a:rPr lang="en-US" dirty="0"/>
              <a:t>To solve this query, we performed a </a:t>
            </a:r>
            <a:r>
              <a:rPr lang="en-US" dirty="0">
                <a:solidFill>
                  <a:srgbClr val="C00000"/>
                </a:solidFill>
              </a:rPr>
              <a:t>join</a:t>
            </a:r>
            <a:r>
              <a:rPr lang="en-US" dirty="0"/>
              <a:t> </a:t>
            </a:r>
            <a:br>
              <a:rPr lang="en-US" dirty="0"/>
            </a:br>
            <a:r>
              <a:rPr lang="en-US" dirty="0"/>
              <a:t>of two tables, Teacher and Class.</a:t>
            </a:r>
          </a:p>
        </p:txBody>
      </p:sp>
      <p:sp>
        <p:nvSpPr>
          <p:cNvPr id="4" name="Slide Number Placeholder 3">
            <a:extLst>
              <a:ext uri="{FF2B5EF4-FFF2-40B4-BE49-F238E27FC236}">
                <a16:creationId xmlns:a16="http://schemas.microsoft.com/office/drawing/2014/main" id="{98A51E28-3028-DE49-A371-728D2B26DC84}"/>
              </a:ext>
            </a:extLst>
          </p:cNvPr>
          <p:cNvSpPr>
            <a:spLocks noGrp="1"/>
          </p:cNvSpPr>
          <p:nvPr>
            <p:ph type="sldNum" sz="quarter" idx="12"/>
          </p:nvPr>
        </p:nvSpPr>
        <p:spPr/>
        <p:txBody>
          <a:bodyPr/>
          <a:lstStyle/>
          <a:p>
            <a:fld id="{5E4F0376-0E54-9843-B673-E00D6670E830}" type="slidenum">
              <a:rPr lang="en-US" smtClean="0"/>
              <a:pPr/>
              <a:t>36</a:t>
            </a:fld>
            <a:endParaRPr lang="en-US"/>
          </a:p>
        </p:txBody>
      </p:sp>
      <p:pic>
        <p:nvPicPr>
          <p:cNvPr id="28" name="Picture 27" descr="Text, table&#10;&#10;Description automatically generated">
            <a:extLst>
              <a:ext uri="{FF2B5EF4-FFF2-40B4-BE49-F238E27FC236}">
                <a16:creationId xmlns:a16="http://schemas.microsoft.com/office/drawing/2014/main" id="{36592C4A-7470-FB41-8A42-D232A328BF25}"/>
              </a:ext>
            </a:extLst>
          </p:cNvPr>
          <p:cNvPicPr>
            <a:picLocks noChangeAspect="1"/>
          </p:cNvPicPr>
          <p:nvPr/>
        </p:nvPicPr>
        <p:blipFill>
          <a:blip r:embed="rId2"/>
          <a:stretch>
            <a:fillRect/>
          </a:stretch>
        </p:blipFill>
        <p:spPr>
          <a:xfrm>
            <a:off x="548684" y="3248858"/>
            <a:ext cx="3414731" cy="2923312"/>
          </a:xfrm>
          <a:prstGeom prst="rect">
            <a:avLst/>
          </a:prstGeom>
        </p:spPr>
      </p:pic>
      <p:grpSp>
        <p:nvGrpSpPr>
          <p:cNvPr id="29" name="Group 28">
            <a:extLst>
              <a:ext uri="{FF2B5EF4-FFF2-40B4-BE49-F238E27FC236}">
                <a16:creationId xmlns:a16="http://schemas.microsoft.com/office/drawing/2014/main" id="{CDB5B054-894B-2F41-B22F-E138530F7ADE}"/>
              </a:ext>
            </a:extLst>
          </p:cNvPr>
          <p:cNvGrpSpPr/>
          <p:nvPr/>
        </p:nvGrpSpPr>
        <p:grpSpPr>
          <a:xfrm>
            <a:off x="833131" y="4785691"/>
            <a:ext cx="6333440" cy="457908"/>
            <a:chOff x="833131" y="4782955"/>
            <a:chExt cx="6333440" cy="457908"/>
          </a:xfrm>
        </p:grpSpPr>
        <p:sp>
          <p:nvSpPr>
            <p:cNvPr id="30" name="TextBox 29">
              <a:extLst>
                <a:ext uri="{FF2B5EF4-FFF2-40B4-BE49-F238E27FC236}">
                  <a16:creationId xmlns:a16="http://schemas.microsoft.com/office/drawing/2014/main" id="{8BD4C981-11B7-2546-A555-5682C4C81E03}"/>
                </a:ext>
              </a:extLst>
            </p:cNvPr>
            <p:cNvSpPr txBox="1"/>
            <p:nvPr/>
          </p:nvSpPr>
          <p:spPr>
            <a:xfrm>
              <a:off x="4163826" y="4782955"/>
              <a:ext cx="3002745"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Which column values to return.</a:t>
              </a:r>
            </a:p>
          </p:txBody>
        </p:sp>
        <p:sp>
          <p:nvSpPr>
            <p:cNvPr id="31" name="Rectangle 30">
              <a:extLst>
                <a:ext uri="{FF2B5EF4-FFF2-40B4-BE49-F238E27FC236}">
                  <a16:creationId xmlns:a16="http://schemas.microsoft.com/office/drawing/2014/main" id="{F1391AF1-0BE1-8E47-AFC4-6498C2372C88}"/>
                </a:ext>
              </a:extLst>
            </p:cNvPr>
            <p:cNvSpPr/>
            <p:nvPr/>
          </p:nvSpPr>
          <p:spPr bwMode="auto">
            <a:xfrm>
              <a:off x="833131" y="5032583"/>
              <a:ext cx="2229748" cy="208280"/>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32" name="Curved Connector 31">
              <a:extLst>
                <a:ext uri="{FF2B5EF4-FFF2-40B4-BE49-F238E27FC236}">
                  <a16:creationId xmlns:a16="http://schemas.microsoft.com/office/drawing/2014/main" id="{4477A30A-4796-3842-B0DA-694A0F692B0D}"/>
                </a:ext>
              </a:extLst>
            </p:cNvPr>
            <p:cNvCxnSpPr>
              <a:stCxn id="30" idx="1"/>
              <a:endCxn id="31" idx="3"/>
            </p:cNvCxnSpPr>
            <p:nvPr/>
          </p:nvCxnSpPr>
          <p:spPr bwMode="auto">
            <a:xfrm rot="10800000" flipV="1">
              <a:off x="3062880" y="4952231"/>
              <a:ext cx="1100947" cy="184491"/>
            </a:xfrm>
            <a:prstGeom prst="curvedConnector3">
              <a:avLst/>
            </a:prstGeom>
            <a:solidFill>
              <a:schemeClr val="accent1"/>
            </a:solidFill>
            <a:ln w="1905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33" name="Group 32">
            <a:extLst>
              <a:ext uri="{FF2B5EF4-FFF2-40B4-BE49-F238E27FC236}">
                <a16:creationId xmlns:a16="http://schemas.microsoft.com/office/drawing/2014/main" id="{392B61E7-B1F7-CF4C-B4BC-5E55F1798BE1}"/>
              </a:ext>
            </a:extLst>
          </p:cNvPr>
          <p:cNvGrpSpPr/>
          <p:nvPr/>
        </p:nvGrpSpPr>
        <p:grpSpPr>
          <a:xfrm>
            <a:off x="833131" y="5198782"/>
            <a:ext cx="5648958" cy="338554"/>
            <a:chOff x="833131" y="5196046"/>
            <a:chExt cx="5648958" cy="338554"/>
          </a:xfrm>
        </p:grpSpPr>
        <p:sp>
          <p:nvSpPr>
            <p:cNvPr id="34" name="TextBox 33">
              <a:extLst>
                <a:ext uri="{FF2B5EF4-FFF2-40B4-BE49-F238E27FC236}">
                  <a16:creationId xmlns:a16="http://schemas.microsoft.com/office/drawing/2014/main" id="{B6DA0ADA-8729-3B4C-816E-0C23AEDE5A04}"/>
                </a:ext>
              </a:extLst>
            </p:cNvPr>
            <p:cNvSpPr txBox="1"/>
            <p:nvPr/>
          </p:nvSpPr>
          <p:spPr>
            <a:xfrm>
              <a:off x="4163826" y="5196046"/>
              <a:ext cx="2318263" cy="338554"/>
            </a:xfrm>
            <a:prstGeom prst="rect">
              <a:avLst/>
            </a:prstGeom>
            <a:solidFill>
              <a:schemeClr val="accent1">
                <a:lumMod val="20000"/>
                <a:lumOff val="80000"/>
              </a:schemeClr>
            </a:solidFill>
            <a:ln>
              <a:solidFill>
                <a:srgbClr val="00B050"/>
              </a:solidFill>
            </a:ln>
          </p:spPr>
          <p:txBody>
            <a:bodyPr wrap="none" rtlCol="0">
              <a:spAutoFit/>
            </a:bodyPr>
            <a:lstStyle/>
            <a:p>
              <a:r>
                <a:rPr lang="en-US" dirty="0">
                  <a:solidFill>
                    <a:srgbClr val="009051"/>
                  </a:solidFill>
                </a:rPr>
                <a:t>Which tables to search.</a:t>
              </a:r>
            </a:p>
          </p:txBody>
        </p:sp>
        <p:sp>
          <p:nvSpPr>
            <p:cNvPr id="35" name="Rectangle 34">
              <a:extLst>
                <a:ext uri="{FF2B5EF4-FFF2-40B4-BE49-F238E27FC236}">
                  <a16:creationId xmlns:a16="http://schemas.microsoft.com/office/drawing/2014/main" id="{08403B70-B7C1-C14E-8C29-3BBF656DB55D}"/>
                </a:ext>
              </a:extLst>
            </p:cNvPr>
            <p:cNvSpPr/>
            <p:nvPr/>
          </p:nvSpPr>
          <p:spPr bwMode="auto">
            <a:xfrm>
              <a:off x="833131" y="5261183"/>
              <a:ext cx="2372360" cy="208280"/>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B050"/>
                </a:solidFill>
                <a:effectLst/>
                <a:latin typeface="Arial" charset="0"/>
                <a:ea typeface="ＭＳ Ｐゴシック" charset="0"/>
              </a:endParaRPr>
            </a:p>
          </p:txBody>
        </p:sp>
        <p:cxnSp>
          <p:nvCxnSpPr>
            <p:cNvPr id="36" name="Straight Connector 35">
              <a:extLst>
                <a:ext uri="{FF2B5EF4-FFF2-40B4-BE49-F238E27FC236}">
                  <a16:creationId xmlns:a16="http://schemas.microsoft.com/office/drawing/2014/main" id="{8B046628-24FD-044A-B8E7-970989E0FB66}"/>
                </a:ext>
              </a:extLst>
            </p:cNvPr>
            <p:cNvCxnSpPr>
              <a:stCxn id="34" idx="1"/>
              <a:endCxn id="35" idx="3"/>
            </p:cNvCxnSpPr>
            <p:nvPr/>
          </p:nvCxnSpPr>
          <p:spPr bwMode="auto">
            <a:xfrm flipH="1">
              <a:off x="3205491" y="5365323"/>
              <a:ext cx="958335" cy="0"/>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37" name="Group 36">
            <a:extLst>
              <a:ext uri="{FF2B5EF4-FFF2-40B4-BE49-F238E27FC236}">
                <a16:creationId xmlns:a16="http://schemas.microsoft.com/office/drawing/2014/main" id="{C4F34CA5-4A95-0248-A198-6B1015B1DF7C}"/>
              </a:ext>
            </a:extLst>
          </p:cNvPr>
          <p:cNvGrpSpPr/>
          <p:nvPr/>
        </p:nvGrpSpPr>
        <p:grpSpPr>
          <a:xfrm>
            <a:off x="833130" y="5497599"/>
            <a:ext cx="5107961" cy="452828"/>
            <a:chOff x="833130" y="5494863"/>
            <a:chExt cx="5107961" cy="452828"/>
          </a:xfrm>
        </p:grpSpPr>
        <p:sp>
          <p:nvSpPr>
            <p:cNvPr id="38" name="TextBox 37">
              <a:extLst>
                <a:ext uri="{FF2B5EF4-FFF2-40B4-BE49-F238E27FC236}">
                  <a16:creationId xmlns:a16="http://schemas.microsoft.com/office/drawing/2014/main" id="{2D86FBBA-0A71-914D-986A-BB7636CAD792}"/>
                </a:ext>
              </a:extLst>
            </p:cNvPr>
            <p:cNvSpPr txBox="1"/>
            <p:nvPr/>
          </p:nvSpPr>
          <p:spPr>
            <a:xfrm>
              <a:off x="4183879" y="5609137"/>
              <a:ext cx="1757212" cy="338554"/>
            </a:xfrm>
            <a:prstGeom prst="rect">
              <a:avLst/>
            </a:prstGeom>
            <a:solidFill>
              <a:schemeClr val="accent1">
                <a:lumMod val="20000"/>
                <a:lumOff val="80000"/>
              </a:schemeClr>
            </a:solidFill>
            <a:ln>
              <a:solidFill>
                <a:srgbClr val="FF0000"/>
              </a:solidFill>
            </a:ln>
          </p:spPr>
          <p:txBody>
            <a:bodyPr wrap="none" rtlCol="0">
              <a:spAutoFit/>
            </a:bodyPr>
            <a:lstStyle/>
            <a:p>
              <a:r>
                <a:rPr lang="en-US" dirty="0">
                  <a:solidFill>
                    <a:srgbClr val="C00000"/>
                  </a:solidFill>
                </a:rPr>
                <a:t>Selection criteria.</a:t>
              </a:r>
            </a:p>
          </p:txBody>
        </p:sp>
        <p:sp>
          <p:nvSpPr>
            <p:cNvPr id="39" name="Rectangle 38">
              <a:extLst>
                <a:ext uri="{FF2B5EF4-FFF2-40B4-BE49-F238E27FC236}">
                  <a16:creationId xmlns:a16="http://schemas.microsoft.com/office/drawing/2014/main" id="{F3B56C1B-048F-3C4D-89B3-758A9299DEE6}"/>
                </a:ext>
              </a:extLst>
            </p:cNvPr>
            <p:cNvSpPr/>
            <p:nvPr/>
          </p:nvSpPr>
          <p:spPr bwMode="auto">
            <a:xfrm>
              <a:off x="833130" y="5494863"/>
              <a:ext cx="2606039" cy="44196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40" name="Curved Connector 39">
              <a:extLst>
                <a:ext uri="{FF2B5EF4-FFF2-40B4-BE49-F238E27FC236}">
                  <a16:creationId xmlns:a16="http://schemas.microsoft.com/office/drawing/2014/main" id="{C3AC9024-465A-4440-9940-0E5D3F2C1B6C}"/>
                </a:ext>
              </a:extLst>
            </p:cNvPr>
            <p:cNvCxnSpPr>
              <a:stCxn id="39" idx="3"/>
              <a:endCxn id="38" idx="1"/>
            </p:cNvCxnSpPr>
            <p:nvPr/>
          </p:nvCxnSpPr>
          <p:spPr bwMode="auto">
            <a:xfrm>
              <a:off x="3439169" y="5715843"/>
              <a:ext cx="744710" cy="62571"/>
            </a:xfrm>
            <a:prstGeom prst="curvedConnector3">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41" name="Group 40">
            <a:extLst>
              <a:ext uri="{FF2B5EF4-FFF2-40B4-BE49-F238E27FC236}">
                <a16:creationId xmlns:a16="http://schemas.microsoft.com/office/drawing/2014/main" id="{7C731E84-FB80-BB48-93C2-FFB474F50800}"/>
              </a:ext>
            </a:extLst>
          </p:cNvPr>
          <p:cNvGrpSpPr/>
          <p:nvPr/>
        </p:nvGrpSpPr>
        <p:grpSpPr>
          <a:xfrm>
            <a:off x="4163826" y="2608785"/>
            <a:ext cx="4705807" cy="2059063"/>
            <a:chOff x="1097318" y="3558554"/>
            <a:chExt cx="5874263" cy="2560292"/>
          </a:xfrm>
        </p:grpSpPr>
        <p:pic>
          <p:nvPicPr>
            <p:cNvPr id="42" name="Picture 41" descr="Table&#10;&#10;Description automatically generated">
              <a:extLst>
                <a:ext uri="{FF2B5EF4-FFF2-40B4-BE49-F238E27FC236}">
                  <a16:creationId xmlns:a16="http://schemas.microsoft.com/office/drawing/2014/main" id="{190C6EF7-1E53-8446-B88B-AE1EE13394FD}"/>
                </a:ext>
              </a:extLst>
            </p:cNvPr>
            <p:cNvPicPr>
              <a:picLocks noChangeAspect="1"/>
            </p:cNvPicPr>
            <p:nvPr/>
          </p:nvPicPr>
          <p:blipFill>
            <a:blip r:embed="rId3"/>
            <a:stretch>
              <a:fillRect/>
            </a:stretch>
          </p:blipFill>
          <p:spPr>
            <a:xfrm>
              <a:off x="1097318" y="3558554"/>
              <a:ext cx="2971185" cy="2560292"/>
            </a:xfrm>
            <a:prstGeom prst="rect">
              <a:avLst/>
            </a:prstGeom>
          </p:spPr>
        </p:pic>
        <p:pic>
          <p:nvPicPr>
            <p:cNvPr id="43" name="Picture 42" descr="Table&#10;&#10;Description automatically generated">
              <a:extLst>
                <a:ext uri="{FF2B5EF4-FFF2-40B4-BE49-F238E27FC236}">
                  <a16:creationId xmlns:a16="http://schemas.microsoft.com/office/drawing/2014/main" id="{33D9F723-03DC-9146-BB57-6CFB6193B3F3}"/>
                </a:ext>
              </a:extLst>
            </p:cNvPr>
            <p:cNvPicPr>
              <a:picLocks noChangeAspect="1"/>
            </p:cNvPicPr>
            <p:nvPr/>
          </p:nvPicPr>
          <p:blipFill>
            <a:blip r:embed="rId4"/>
            <a:stretch>
              <a:fillRect/>
            </a:stretch>
          </p:blipFill>
          <p:spPr>
            <a:xfrm>
              <a:off x="4068503" y="3558554"/>
              <a:ext cx="2903078" cy="2560292"/>
            </a:xfrm>
            <a:prstGeom prst="rect">
              <a:avLst/>
            </a:prstGeom>
          </p:spPr>
        </p:pic>
      </p:grpSp>
    </p:spTree>
    <p:extLst>
      <p:ext uri="{BB962C8B-B14F-4D97-AF65-F5344CB8AC3E}">
        <p14:creationId xmlns:p14="http://schemas.microsoft.com/office/powerpoint/2010/main" val="3483310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27B7-0281-244F-9FC4-D296D9BE8C92}"/>
              </a:ext>
            </a:extLst>
          </p:cNvPr>
          <p:cNvSpPr>
            <a:spLocks noGrp="1"/>
          </p:cNvSpPr>
          <p:nvPr>
            <p:ph type="title"/>
          </p:nvPr>
        </p:nvSpPr>
        <p:spPr/>
        <p:txBody>
          <a:bodyPr/>
          <a:lstStyle/>
          <a:p>
            <a:r>
              <a:rPr lang="en-US" dirty="0"/>
              <a:t>Write Your SQL Code</a:t>
            </a:r>
          </a:p>
        </p:txBody>
      </p:sp>
      <p:sp>
        <p:nvSpPr>
          <p:cNvPr id="3" name="Content Placeholder 2">
            <a:extLst>
              <a:ext uri="{FF2B5EF4-FFF2-40B4-BE49-F238E27FC236}">
                <a16:creationId xmlns:a16="http://schemas.microsoft.com/office/drawing/2014/main" id="{6AB7B41F-03A2-6948-8075-70EF26924389}"/>
              </a:ext>
            </a:extLst>
          </p:cNvPr>
          <p:cNvSpPr>
            <a:spLocks noGrp="1"/>
          </p:cNvSpPr>
          <p:nvPr>
            <p:ph idx="1"/>
          </p:nvPr>
        </p:nvSpPr>
        <p:spPr>
          <a:xfrm>
            <a:off x="457200" y="1295401"/>
            <a:ext cx="8229600" cy="1402088"/>
          </a:xfrm>
        </p:spPr>
        <p:txBody>
          <a:bodyPr/>
          <a:lstStyle/>
          <a:p>
            <a:r>
              <a:rPr lang="en-US" dirty="0"/>
              <a:t>The Introduction to Database Queries web app allows you to type your own SQL code, execute it, and see what results you get.</a:t>
            </a:r>
          </a:p>
        </p:txBody>
      </p:sp>
      <p:sp>
        <p:nvSpPr>
          <p:cNvPr id="4" name="Slide Number Placeholder 3">
            <a:extLst>
              <a:ext uri="{FF2B5EF4-FFF2-40B4-BE49-F238E27FC236}">
                <a16:creationId xmlns:a16="http://schemas.microsoft.com/office/drawing/2014/main" id="{43114535-113E-334B-A95F-69269123444F}"/>
              </a:ext>
            </a:extLst>
          </p:cNvPr>
          <p:cNvSpPr>
            <a:spLocks noGrp="1"/>
          </p:cNvSpPr>
          <p:nvPr>
            <p:ph type="sldNum" sz="quarter" idx="12"/>
          </p:nvPr>
        </p:nvSpPr>
        <p:spPr/>
        <p:txBody>
          <a:bodyPr/>
          <a:lstStyle/>
          <a:p>
            <a:fld id="{5E4F0376-0E54-9843-B673-E00D6670E830}" type="slidenum">
              <a:rPr lang="en-US" smtClean="0"/>
              <a:pPr/>
              <a:t>37</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F6841F8D-748C-394A-94F3-A938A0168FB1}"/>
              </a:ext>
            </a:extLst>
          </p:cNvPr>
          <p:cNvPicPr>
            <a:picLocks noChangeAspect="1"/>
          </p:cNvPicPr>
          <p:nvPr/>
        </p:nvPicPr>
        <p:blipFill>
          <a:blip r:embed="rId2"/>
          <a:stretch>
            <a:fillRect/>
          </a:stretch>
        </p:blipFill>
        <p:spPr>
          <a:xfrm>
            <a:off x="914415" y="3209279"/>
            <a:ext cx="7315170" cy="2871452"/>
          </a:xfrm>
          <a:prstGeom prst="rect">
            <a:avLst/>
          </a:prstGeom>
        </p:spPr>
      </p:pic>
      <p:pic>
        <p:nvPicPr>
          <p:cNvPr id="8" name="Picture 7">
            <a:extLst>
              <a:ext uri="{FF2B5EF4-FFF2-40B4-BE49-F238E27FC236}">
                <a16:creationId xmlns:a16="http://schemas.microsoft.com/office/drawing/2014/main" id="{541E41E6-08E8-D14E-A2D4-A084505AED21}"/>
              </a:ext>
            </a:extLst>
          </p:cNvPr>
          <p:cNvPicPr>
            <a:picLocks noChangeAspect="1"/>
          </p:cNvPicPr>
          <p:nvPr/>
        </p:nvPicPr>
        <p:blipFill>
          <a:blip r:embed="rId3"/>
          <a:stretch>
            <a:fillRect/>
          </a:stretch>
        </p:blipFill>
        <p:spPr>
          <a:xfrm>
            <a:off x="1756421" y="2726162"/>
            <a:ext cx="5631158" cy="454444"/>
          </a:xfrm>
          <a:prstGeom prst="rect">
            <a:avLst/>
          </a:prstGeom>
        </p:spPr>
      </p:pic>
      <p:sp>
        <p:nvSpPr>
          <p:cNvPr id="7" name="TextBox 6">
            <a:extLst>
              <a:ext uri="{FF2B5EF4-FFF2-40B4-BE49-F238E27FC236}">
                <a16:creationId xmlns:a16="http://schemas.microsoft.com/office/drawing/2014/main" id="{C7BF1882-7108-C742-A2C1-59A7235BD995}"/>
              </a:ext>
            </a:extLst>
          </p:cNvPr>
          <p:cNvSpPr txBox="1"/>
          <p:nvPr/>
        </p:nvSpPr>
        <p:spPr>
          <a:xfrm>
            <a:off x="7270070" y="6253125"/>
            <a:ext cx="928459" cy="338554"/>
          </a:xfrm>
          <a:prstGeom prst="rect">
            <a:avLst/>
          </a:prstGeom>
          <a:solidFill>
            <a:srgbClr val="C00000"/>
          </a:solidFill>
          <a:ln>
            <a:solidFill>
              <a:srgbClr val="C00000"/>
            </a:solidFill>
          </a:ln>
        </p:spPr>
        <p:txBody>
          <a:bodyPr wrap="none" rtlCol="0">
            <a:spAutoFit/>
          </a:bodyPr>
          <a:lstStyle/>
          <a:p>
            <a:r>
              <a:rPr lang="en-US" dirty="0">
                <a:solidFill>
                  <a:srgbClr val="FFFF00"/>
                </a:solidFill>
              </a:rPr>
              <a:t>My turn!</a:t>
            </a:r>
          </a:p>
        </p:txBody>
      </p:sp>
    </p:spTree>
    <p:extLst>
      <p:ext uri="{BB962C8B-B14F-4D97-AF65-F5344CB8AC3E}">
        <p14:creationId xmlns:p14="http://schemas.microsoft.com/office/powerpoint/2010/main" val="468236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application&#10;&#10;Description automatically generated">
            <a:extLst>
              <a:ext uri="{FF2B5EF4-FFF2-40B4-BE49-F238E27FC236}">
                <a16:creationId xmlns:a16="http://schemas.microsoft.com/office/drawing/2014/main" id="{04AB9D60-755F-6F46-B511-A881B0E530E3}"/>
              </a:ext>
            </a:extLst>
          </p:cNvPr>
          <p:cNvPicPr>
            <a:picLocks noChangeAspect="1"/>
          </p:cNvPicPr>
          <p:nvPr/>
        </p:nvPicPr>
        <p:blipFill>
          <a:blip r:embed="rId2"/>
          <a:stretch>
            <a:fillRect/>
          </a:stretch>
        </p:blipFill>
        <p:spPr>
          <a:xfrm>
            <a:off x="138244" y="1463061"/>
            <a:ext cx="8867512" cy="3586508"/>
          </a:xfrm>
          <a:prstGeom prst="rect">
            <a:avLst/>
          </a:prstGeom>
        </p:spPr>
      </p:pic>
      <p:sp>
        <p:nvSpPr>
          <p:cNvPr id="2" name="Title 1">
            <a:extLst>
              <a:ext uri="{FF2B5EF4-FFF2-40B4-BE49-F238E27FC236}">
                <a16:creationId xmlns:a16="http://schemas.microsoft.com/office/drawing/2014/main" id="{75D4930D-4BB3-0445-A12F-E5CF1CA7B873}"/>
              </a:ext>
            </a:extLst>
          </p:cNvPr>
          <p:cNvSpPr>
            <a:spLocks noGrp="1"/>
          </p:cNvSpPr>
          <p:nvPr>
            <p:ph type="title"/>
          </p:nvPr>
        </p:nvSpPr>
        <p:spPr/>
        <p:txBody>
          <a:bodyPr/>
          <a:lstStyle/>
          <a:p>
            <a:r>
              <a:rPr lang="en-US" dirty="0"/>
              <a:t>Display an Entire Table</a:t>
            </a:r>
          </a:p>
        </p:txBody>
      </p:sp>
      <p:sp>
        <p:nvSpPr>
          <p:cNvPr id="4" name="Slide Number Placeholder 3">
            <a:extLst>
              <a:ext uri="{FF2B5EF4-FFF2-40B4-BE49-F238E27FC236}">
                <a16:creationId xmlns:a16="http://schemas.microsoft.com/office/drawing/2014/main" id="{5FFDC709-2297-AB4F-BF88-5BD6840DA296}"/>
              </a:ext>
            </a:extLst>
          </p:cNvPr>
          <p:cNvSpPr>
            <a:spLocks noGrp="1"/>
          </p:cNvSpPr>
          <p:nvPr>
            <p:ph type="sldNum" sz="quarter" idx="12"/>
          </p:nvPr>
        </p:nvSpPr>
        <p:spPr/>
        <p:txBody>
          <a:bodyPr/>
          <a:lstStyle/>
          <a:p>
            <a:fld id="{5E4F0376-0E54-9843-B673-E00D6670E830}" type="slidenum">
              <a:rPr lang="en-US" smtClean="0"/>
              <a:pPr/>
              <a:t>38</a:t>
            </a:fld>
            <a:endParaRPr lang="en-US"/>
          </a:p>
        </p:txBody>
      </p:sp>
      <p:sp>
        <p:nvSpPr>
          <p:cNvPr id="14" name="TextBox 13">
            <a:extLst>
              <a:ext uri="{FF2B5EF4-FFF2-40B4-BE49-F238E27FC236}">
                <a16:creationId xmlns:a16="http://schemas.microsoft.com/office/drawing/2014/main" id="{0F95A43F-FF4D-DA49-BCBF-2A83D5D3B875}"/>
              </a:ext>
            </a:extLst>
          </p:cNvPr>
          <p:cNvSpPr txBox="1"/>
          <p:nvPr/>
        </p:nvSpPr>
        <p:spPr>
          <a:xfrm>
            <a:off x="102383" y="2890391"/>
            <a:ext cx="2489784" cy="1077218"/>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Since there is no</a:t>
            </a:r>
          </a:p>
          <a:p>
            <a:pPr algn="ctr"/>
            <a:r>
              <a:rPr lang="en-US" dirty="0">
                <a:solidFill>
                  <a:srgbClr val="0432FF"/>
                </a:solidFill>
              </a:rPr>
              <a:t>selection criteria</a:t>
            </a:r>
          </a:p>
          <a:p>
            <a:pPr algn="ctr"/>
            <a:r>
              <a:rPr lang="en-US" dirty="0">
                <a:solidFill>
                  <a:srgbClr val="0432FF"/>
                </a:solidFill>
              </a:rPr>
              <a:t>(no WHERE clause),</a:t>
            </a:r>
          </a:p>
          <a:p>
            <a:pPr algn="ctr"/>
            <a:r>
              <a:rPr lang="en-US" u="sng" dirty="0">
                <a:solidFill>
                  <a:srgbClr val="0432FF"/>
                </a:solidFill>
              </a:rPr>
              <a:t>all</a:t>
            </a:r>
            <a:r>
              <a:rPr lang="en-US" dirty="0">
                <a:solidFill>
                  <a:srgbClr val="0432FF"/>
                </a:solidFill>
              </a:rPr>
              <a:t> the rows are retrieved.</a:t>
            </a:r>
          </a:p>
        </p:txBody>
      </p:sp>
      <p:grpSp>
        <p:nvGrpSpPr>
          <p:cNvPr id="17" name="Group 16">
            <a:extLst>
              <a:ext uri="{FF2B5EF4-FFF2-40B4-BE49-F238E27FC236}">
                <a16:creationId xmlns:a16="http://schemas.microsoft.com/office/drawing/2014/main" id="{13C5E46E-AC88-7E46-98CD-76FE35C4CD19}"/>
              </a:ext>
            </a:extLst>
          </p:cNvPr>
          <p:cNvGrpSpPr/>
          <p:nvPr/>
        </p:nvGrpSpPr>
        <p:grpSpPr>
          <a:xfrm>
            <a:off x="731562" y="1874537"/>
            <a:ext cx="1231427" cy="862698"/>
            <a:chOff x="6902995" y="1485904"/>
            <a:chExt cx="1231427" cy="862698"/>
          </a:xfrm>
        </p:grpSpPr>
        <p:sp>
          <p:nvSpPr>
            <p:cNvPr id="12" name="Oval 11">
              <a:extLst>
                <a:ext uri="{FF2B5EF4-FFF2-40B4-BE49-F238E27FC236}">
                  <a16:creationId xmlns:a16="http://schemas.microsoft.com/office/drawing/2014/main" id="{9EA4D0B4-8220-A04F-9CFC-6DBE31FF2EB1}"/>
                </a:ext>
              </a:extLst>
            </p:cNvPr>
            <p:cNvSpPr/>
            <p:nvPr/>
          </p:nvSpPr>
          <p:spPr bwMode="auto">
            <a:xfrm>
              <a:off x="7381551" y="1485904"/>
              <a:ext cx="274317"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TextBox 12">
              <a:extLst>
                <a:ext uri="{FF2B5EF4-FFF2-40B4-BE49-F238E27FC236}">
                  <a16:creationId xmlns:a16="http://schemas.microsoft.com/office/drawing/2014/main" id="{013F3F38-5692-A441-99AD-A4CC4AC41CF5}"/>
                </a:ext>
              </a:extLst>
            </p:cNvPr>
            <p:cNvSpPr txBox="1"/>
            <p:nvPr/>
          </p:nvSpPr>
          <p:spPr>
            <a:xfrm>
              <a:off x="6902995" y="2010048"/>
              <a:ext cx="1231427"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All columns</a:t>
              </a:r>
            </a:p>
          </p:txBody>
        </p:sp>
        <p:cxnSp>
          <p:nvCxnSpPr>
            <p:cNvPr id="16" name="Straight Connector 15">
              <a:extLst>
                <a:ext uri="{FF2B5EF4-FFF2-40B4-BE49-F238E27FC236}">
                  <a16:creationId xmlns:a16="http://schemas.microsoft.com/office/drawing/2014/main" id="{F49AD85C-417E-E644-8E88-A9E7B15C7003}"/>
                </a:ext>
              </a:extLst>
            </p:cNvPr>
            <p:cNvCxnSpPr>
              <a:stCxn id="12" idx="4"/>
              <a:endCxn id="13" idx="0"/>
            </p:cNvCxnSpPr>
            <p:nvPr/>
          </p:nvCxnSpPr>
          <p:spPr bwMode="auto">
            <a:xfrm flipH="1">
              <a:off x="7518709" y="1760221"/>
              <a:ext cx="1" cy="249827"/>
            </a:xfrm>
            <a:prstGeom prst="line">
              <a:avLst/>
            </a:prstGeom>
            <a:solidFill>
              <a:schemeClr val="accent1"/>
            </a:solidFill>
            <a:ln w="19050"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7762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1A3D-27D4-394E-8465-56B3A1A38119}"/>
              </a:ext>
            </a:extLst>
          </p:cNvPr>
          <p:cNvSpPr>
            <a:spLocks noGrp="1"/>
          </p:cNvSpPr>
          <p:nvPr>
            <p:ph type="title"/>
          </p:nvPr>
        </p:nvSpPr>
        <p:spPr/>
        <p:txBody>
          <a:bodyPr/>
          <a:lstStyle/>
          <a:p>
            <a:r>
              <a:rPr lang="en-US" dirty="0"/>
              <a:t>How a Query Works #1</a:t>
            </a:r>
          </a:p>
        </p:txBody>
      </p:sp>
      <p:sp>
        <p:nvSpPr>
          <p:cNvPr id="4" name="Slide Number Placeholder 3">
            <a:extLst>
              <a:ext uri="{FF2B5EF4-FFF2-40B4-BE49-F238E27FC236}">
                <a16:creationId xmlns:a16="http://schemas.microsoft.com/office/drawing/2014/main" id="{65D33C4B-C00A-7F45-AF55-2D9B870F0C0E}"/>
              </a:ext>
            </a:extLst>
          </p:cNvPr>
          <p:cNvSpPr>
            <a:spLocks noGrp="1"/>
          </p:cNvSpPr>
          <p:nvPr>
            <p:ph type="sldNum" sz="quarter" idx="12"/>
          </p:nvPr>
        </p:nvSpPr>
        <p:spPr/>
        <p:txBody>
          <a:bodyPr/>
          <a:lstStyle/>
          <a:p>
            <a:fld id="{5E4F0376-0E54-9843-B673-E00D6670E830}" type="slidenum">
              <a:rPr lang="en-US" smtClean="0"/>
              <a:pPr/>
              <a:t>39</a:t>
            </a:fld>
            <a:endParaRPr lang="en-US"/>
          </a:p>
        </p:txBody>
      </p:sp>
      <p:pic>
        <p:nvPicPr>
          <p:cNvPr id="9" name="Picture 8" descr="Graphical user interface, table&#10;&#10;Description automatically generated">
            <a:extLst>
              <a:ext uri="{FF2B5EF4-FFF2-40B4-BE49-F238E27FC236}">
                <a16:creationId xmlns:a16="http://schemas.microsoft.com/office/drawing/2014/main" id="{55036153-8454-5241-AFAE-70356A928219}"/>
              </a:ext>
            </a:extLst>
          </p:cNvPr>
          <p:cNvPicPr>
            <a:picLocks noChangeAspect="1"/>
          </p:cNvPicPr>
          <p:nvPr/>
        </p:nvPicPr>
        <p:blipFill>
          <a:blip r:embed="rId2"/>
          <a:stretch>
            <a:fillRect/>
          </a:stretch>
        </p:blipFill>
        <p:spPr>
          <a:xfrm>
            <a:off x="365806" y="3886195"/>
            <a:ext cx="4851360" cy="2334432"/>
          </a:xfrm>
          <a:prstGeom prst="rect">
            <a:avLst/>
          </a:prstGeom>
        </p:spPr>
      </p:pic>
      <p:pic>
        <p:nvPicPr>
          <p:cNvPr id="11" name="Picture 10" descr="Graphical user interface, text, application, table&#10;&#10;Description automatically generated">
            <a:extLst>
              <a:ext uri="{FF2B5EF4-FFF2-40B4-BE49-F238E27FC236}">
                <a16:creationId xmlns:a16="http://schemas.microsoft.com/office/drawing/2014/main" id="{CE39D3EF-0B9F-1B42-B275-3475CA674E96}"/>
              </a:ext>
            </a:extLst>
          </p:cNvPr>
          <p:cNvPicPr>
            <a:picLocks noChangeAspect="1"/>
          </p:cNvPicPr>
          <p:nvPr/>
        </p:nvPicPr>
        <p:blipFill>
          <a:blip r:embed="rId3"/>
          <a:stretch>
            <a:fillRect/>
          </a:stretch>
        </p:blipFill>
        <p:spPr>
          <a:xfrm>
            <a:off x="365806" y="1224812"/>
            <a:ext cx="4851360" cy="2503371"/>
          </a:xfrm>
          <a:prstGeom prst="rect">
            <a:avLst/>
          </a:prstGeom>
        </p:spPr>
      </p:pic>
      <p:sp>
        <p:nvSpPr>
          <p:cNvPr id="12" name="Rectangle 11">
            <a:extLst>
              <a:ext uri="{FF2B5EF4-FFF2-40B4-BE49-F238E27FC236}">
                <a16:creationId xmlns:a16="http://schemas.microsoft.com/office/drawing/2014/main" id="{04DB514B-8BBA-3C4C-AD09-798D48C28D09}"/>
              </a:ext>
            </a:extLst>
          </p:cNvPr>
          <p:cNvSpPr/>
          <p:nvPr/>
        </p:nvSpPr>
        <p:spPr bwMode="auto">
          <a:xfrm>
            <a:off x="558134" y="3391594"/>
            <a:ext cx="3422060" cy="182880"/>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nvGrpSpPr>
          <p:cNvPr id="24" name="Group 23">
            <a:extLst>
              <a:ext uri="{FF2B5EF4-FFF2-40B4-BE49-F238E27FC236}">
                <a16:creationId xmlns:a16="http://schemas.microsoft.com/office/drawing/2014/main" id="{D6420BE8-27DF-C248-B168-67C4EE46EBC4}"/>
              </a:ext>
            </a:extLst>
          </p:cNvPr>
          <p:cNvGrpSpPr/>
          <p:nvPr/>
        </p:nvGrpSpPr>
        <p:grpSpPr>
          <a:xfrm>
            <a:off x="1939435" y="4337716"/>
            <a:ext cx="1463038" cy="1124987"/>
            <a:chOff x="3719949" y="4337716"/>
            <a:chExt cx="1463038" cy="1124987"/>
          </a:xfrm>
        </p:grpSpPr>
        <p:sp>
          <p:nvSpPr>
            <p:cNvPr id="14" name="Oval 13">
              <a:extLst>
                <a:ext uri="{FF2B5EF4-FFF2-40B4-BE49-F238E27FC236}">
                  <a16:creationId xmlns:a16="http://schemas.microsoft.com/office/drawing/2014/main" id="{5C552201-AFA4-F541-AA74-E5F62C1CA81B}"/>
                </a:ext>
              </a:extLst>
            </p:cNvPr>
            <p:cNvSpPr/>
            <p:nvPr/>
          </p:nvSpPr>
          <p:spPr bwMode="auto">
            <a:xfrm>
              <a:off x="3719949" y="4337716"/>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Oval 14">
              <a:extLst>
                <a:ext uri="{FF2B5EF4-FFF2-40B4-BE49-F238E27FC236}">
                  <a16:creationId xmlns:a16="http://schemas.microsoft.com/office/drawing/2014/main" id="{411935A5-F4F7-3844-BC92-B83CB5DF5998}"/>
                </a:ext>
              </a:extLst>
            </p:cNvPr>
            <p:cNvSpPr/>
            <p:nvPr/>
          </p:nvSpPr>
          <p:spPr bwMode="auto">
            <a:xfrm>
              <a:off x="5000109" y="5279825"/>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3" name="Curved Connector 22">
              <a:extLst>
                <a:ext uri="{FF2B5EF4-FFF2-40B4-BE49-F238E27FC236}">
                  <a16:creationId xmlns:a16="http://schemas.microsoft.com/office/drawing/2014/main" id="{5476AA8E-733B-1B4E-9A58-2F3441135D8B}"/>
                </a:ext>
              </a:extLst>
            </p:cNvPr>
            <p:cNvCxnSpPr>
              <a:stCxn id="14" idx="6"/>
              <a:endCxn id="15" idx="2"/>
            </p:cNvCxnSpPr>
            <p:nvPr/>
          </p:nvCxnSpPr>
          <p:spPr bwMode="auto">
            <a:xfrm>
              <a:off x="3902827" y="4429155"/>
              <a:ext cx="1097282" cy="942109"/>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31" name="Group 30">
            <a:extLst>
              <a:ext uri="{FF2B5EF4-FFF2-40B4-BE49-F238E27FC236}">
                <a16:creationId xmlns:a16="http://schemas.microsoft.com/office/drawing/2014/main" id="{CDF34872-F306-E94F-BAFA-50C8C7D6DE6A}"/>
              </a:ext>
            </a:extLst>
          </p:cNvPr>
          <p:cNvGrpSpPr/>
          <p:nvPr/>
        </p:nvGrpSpPr>
        <p:grpSpPr>
          <a:xfrm>
            <a:off x="1939435" y="4531680"/>
            <a:ext cx="1463038" cy="1130528"/>
            <a:chOff x="3719949" y="4531680"/>
            <a:chExt cx="1463038" cy="1130528"/>
          </a:xfrm>
        </p:grpSpPr>
        <p:sp>
          <p:nvSpPr>
            <p:cNvPr id="16" name="Oval 15">
              <a:extLst>
                <a:ext uri="{FF2B5EF4-FFF2-40B4-BE49-F238E27FC236}">
                  <a16:creationId xmlns:a16="http://schemas.microsoft.com/office/drawing/2014/main" id="{D30C0026-D657-D749-A8BE-7711E8975062}"/>
                </a:ext>
              </a:extLst>
            </p:cNvPr>
            <p:cNvSpPr/>
            <p:nvPr/>
          </p:nvSpPr>
          <p:spPr bwMode="auto">
            <a:xfrm>
              <a:off x="3719949" y="4531680"/>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Oval 18">
              <a:extLst>
                <a:ext uri="{FF2B5EF4-FFF2-40B4-BE49-F238E27FC236}">
                  <a16:creationId xmlns:a16="http://schemas.microsoft.com/office/drawing/2014/main" id="{B01E6C5E-A0C6-2847-B911-D6F7934B9225}"/>
                </a:ext>
              </a:extLst>
            </p:cNvPr>
            <p:cNvSpPr/>
            <p:nvPr/>
          </p:nvSpPr>
          <p:spPr bwMode="auto">
            <a:xfrm>
              <a:off x="5000109" y="5479330"/>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6" name="Curved Connector 25">
              <a:extLst>
                <a:ext uri="{FF2B5EF4-FFF2-40B4-BE49-F238E27FC236}">
                  <a16:creationId xmlns:a16="http://schemas.microsoft.com/office/drawing/2014/main" id="{58453F23-A705-8644-A7B1-8B5D4C062590}"/>
                </a:ext>
              </a:extLst>
            </p:cNvPr>
            <p:cNvCxnSpPr>
              <a:stCxn id="16" idx="6"/>
              <a:endCxn id="19" idx="2"/>
            </p:cNvCxnSpPr>
            <p:nvPr/>
          </p:nvCxnSpPr>
          <p:spPr bwMode="auto">
            <a:xfrm>
              <a:off x="3902827" y="4623119"/>
              <a:ext cx="1097282" cy="947650"/>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32" name="Group 31">
            <a:extLst>
              <a:ext uri="{FF2B5EF4-FFF2-40B4-BE49-F238E27FC236}">
                <a16:creationId xmlns:a16="http://schemas.microsoft.com/office/drawing/2014/main" id="{FA23D1C7-1E8E-6B42-BBC7-1958A47F670C}"/>
              </a:ext>
            </a:extLst>
          </p:cNvPr>
          <p:cNvGrpSpPr/>
          <p:nvPr/>
        </p:nvGrpSpPr>
        <p:grpSpPr>
          <a:xfrm>
            <a:off x="1939435" y="4720102"/>
            <a:ext cx="1463038" cy="1124986"/>
            <a:chOff x="3719949" y="4720102"/>
            <a:chExt cx="1463038" cy="1124986"/>
          </a:xfrm>
        </p:grpSpPr>
        <p:sp>
          <p:nvSpPr>
            <p:cNvPr id="17" name="Oval 16">
              <a:extLst>
                <a:ext uri="{FF2B5EF4-FFF2-40B4-BE49-F238E27FC236}">
                  <a16:creationId xmlns:a16="http://schemas.microsoft.com/office/drawing/2014/main" id="{15E5B60D-E35C-9D48-9103-903937DECA72}"/>
                </a:ext>
              </a:extLst>
            </p:cNvPr>
            <p:cNvSpPr/>
            <p:nvPr/>
          </p:nvSpPr>
          <p:spPr bwMode="auto">
            <a:xfrm>
              <a:off x="3719949" y="4720102"/>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0" name="Oval 19">
              <a:extLst>
                <a:ext uri="{FF2B5EF4-FFF2-40B4-BE49-F238E27FC236}">
                  <a16:creationId xmlns:a16="http://schemas.microsoft.com/office/drawing/2014/main" id="{313A9BA7-DB46-A54E-A586-93D531C1C9D2}"/>
                </a:ext>
              </a:extLst>
            </p:cNvPr>
            <p:cNvSpPr/>
            <p:nvPr/>
          </p:nvSpPr>
          <p:spPr bwMode="auto">
            <a:xfrm>
              <a:off x="5000109" y="5662210"/>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8" name="Curved Connector 27">
              <a:extLst>
                <a:ext uri="{FF2B5EF4-FFF2-40B4-BE49-F238E27FC236}">
                  <a16:creationId xmlns:a16="http://schemas.microsoft.com/office/drawing/2014/main" id="{5DC263AD-F2B3-B349-9C72-CBCA45087464}"/>
                </a:ext>
              </a:extLst>
            </p:cNvPr>
            <p:cNvCxnSpPr>
              <a:stCxn id="17" idx="6"/>
              <a:endCxn id="20" idx="2"/>
            </p:cNvCxnSpPr>
            <p:nvPr/>
          </p:nvCxnSpPr>
          <p:spPr bwMode="auto">
            <a:xfrm>
              <a:off x="3902827" y="4811541"/>
              <a:ext cx="1097282" cy="942108"/>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33" name="Group 32">
            <a:extLst>
              <a:ext uri="{FF2B5EF4-FFF2-40B4-BE49-F238E27FC236}">
                <a16:creationId xmlns:a16="http://schemas.microsoft.com/office/drawing/2014/main" id="{09E96063-04B5-6F42-B4BE-F91C157539E3}"/>
              </a:ext>
            </a:extLst>
          </p:cNvPr>
          <p:cNvGrpSpPr/>
          <p:nvPr/>
        </p:nvGrpSpPr>
        <p:grpSpPr>
          <a:xfrm>
            <a:off x="1939435" y="4908524"/>
            <a:ext cx="1463038" cy="1130528"/>
            <a:chOff x="3719949" y="4908524"/>
            <a:chExt cx="1463038" cy="1130528"/>
          </a:xfrm>
        </p:grpSpPr>
        <p:sp>
          <p:nvSpPr>
            <p:cNvPr id="18" name="Oval 17">
              <a:extLst>
                <a:ext uri="{FF2B5EF4-FFF2-40B4-BE49-F238E27FC236}">
                  <a16:creationId xmlns:a16="http://schemas.microsoft.com/office/drawing/2014/main" id="{ABF97941-0113-EE4E-B2A5-9DEC0BC85BD1}"/>
                </a:ext>
              </a:extLst>
            </p:cNvPr>
            <p:cNvSpPr/>
            <p:nvPr/>
          </p:nvSpPr>
          <p:spPr bwMode="auto">
            <a:xfrm>
              <a:off x="3719949" y="4908524"/>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1" name="Oval 20">
              <a:extLst>
                <a:ext uri="{FF2B5EF4-FFF2-40B4-BE49-F238E27FC236}">
                  <a16:creationId xmlns:a16="http://schemas.microsoft.com/office/drawing/2014/main" id="{3E762781-0729-0249-AF88-6C50F0A6E954}"/>
                </a:ext>
              </a:extLst>
            </p:cNvPr>
            <p:cNvSpPr/>
            <p:nvPr/>
          </p:nvSpPr>
          <p:spPr bwMode="auto">
            <a:xfrm>
              <a:off x="5000109" y="5856174"/>
              <a:ext cx="182878"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30" name="Curved Connector 29">
              <a:extLst>
                <a:ext uri="{FF2B5EF4-FFF2-40B4-BE49-F238E27FC236}">
                  <a16:creationId xmlns:a16="http://schemas.microsoft.com/office/drawing/2014/main" id="{33CAAC3F-B976-A340-8DD3-16E047EDD557}"/>
                </a:ext>
              </a:extLst>
            </p:cNvPr>
            <p:cNvCxnSpPr>
              <a:stCxn id="18" idx="6"/>
              <a:endCxn id="21" idx="2"/>
            </p:cNvCxnSpPr>
            <p:nvPr/>
          </p:nvCxnSpPr>
          <p:spPr bwMode="auto">
            <a:xfrm>
              <a:off x="3902827" y="4999963"/>
              <a:ext cx="1097282" cy="947650"/>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34" name="TextBox 33">
            <a:extLst>
              <a:ext uri="{FF2B5EF4-FFF2-40B4-BE49-F238E27FC236}">
                <a16:creationId xmlns:a16="http://schemas.microsoft.com/office/drawing/2014/main" id="{B652D6E4-606E-754E-96AC-41A3D796FAE1}"/>
              </a:ext>
            </a:extLst>
          </p:cNvPr>
          <p:cNvSpPr txBox="1"/>
          <p:nvPr/>
        </p:nvSpPr>
        <p:spPr>
          <a:xfrm>
            <a:off x="5510953" y="2274838"/>
            <a:ext cx="3233578" cy="218521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Tables Teacher and Address</a:t>
            </a:r>
          </a:p>
          <a:p>
            <a:r>
              <a:rPr lang="en-US" dirty="0">
                <a:solidFill>
                  <a:srgbClr val="0432FF"/>
                </a:solidFill>
              </a:rPr>
              <a:t>each has a column named</a:t>
            </a:r>
          </a:p>
          <a:p>
            <a:r>
              <a:rPr lang="en-US" b="1" dirty="0">
                <a:solidFill>
                  <a:srgbClr val="0432FF"/>
                </a:solidFill>
                <a:latin typeface="Courier New" panose="02070309020205020404" pitchFamily="49" charset="0"/>
                <a:cs typeface="Courier New" panose="02070309020205020404" pitchFamily="49" charset="0"/>
              </a:rPr>
              <a:t>id</a:t>
            </a:r>
            <a:r>
              <a:rPr lang="en-US" dirty="0">
                <a:solidFill>
                  <a:srgbClr val="0432FF"/>
                </a:solidFill>
              </a:rPr>
              <a:t>, so we must write</a:t>
            </a:r>
          </a:p>
          <a:p>
            <a:r>
              <a:rPr lang="en-US" b="1" dirty="0" err="1">
                <a:solidFill>
                  <a:srgbClr val="0432FF"/>
                </a:solidFill>
                <a:latin typeface="Courier New" panose="02070309020205020404" pitchFamily="49" charset="0"/>
                <a:cs typeface="Courier New" panose="02070309020205020404" pitchFamily="49" charset="0"/>
              </a:rPr>
              <a:t>Teacher.id</a:t>
            </a:r>
            <a:r>
              <a:rPr lang="en-US" b="1" dirty="0">
                <a:solidFill>
                  <a:srgbClr val="0432FF"/>
                </a:solidFill>
                <a:latin typeface="Courier New" panose="02070309020205020404" pitchFamily="49" charset="0"/>
                <a:cs typeface="Courier New" panose="02070309020205020404" pitchFamily="49" charset="0"/>
              </a:rPr>
              <a:t> </a:t>
            </a:r>
            <a:r>
              <a:rPr lang="en-US" dirty="0">
                <a:solidFill>
                  <a:srgbClr val="0432FF"/>
                </a:solidFill>
              </a:rPr>
              <a:t>and </a:t>
            </a:r>
            <a:r>
              <a:rPr lang="en-US" b="1" dirty="0" err="1">
                <a:solidFill>
                  <a:srgbClr val="0432FF"/>
                </a:solidFill>
                <a:latin typeface="Courier New" panose="02070309020205020404" pitchFamily="49" charset="0"/>
                <a:cs typeface="Courier New" panose="02070309020205020404" pitchFamily="49" charset="0"/>
              </a:rPr>
              <a:t>Address.id</a:t>
            </a:r>
            <a:endParaRPr lang="en-US" b="1" dirty="0">
              <a:solidFill>
                <a:srgbClr val="0432FF"/>
              </a:solidFill>
              <a:latin typeface="Courier New" panose="02070309020205020404" pitchFamily="49" charset="0"/>
              <a:cs typeface="Courier New" panose="02070309020205020404" pitchFamily="49" charset="0"/>
            </a:endParaRPr>
          </a:p>
          <a:p>
            <a:r>
              <a:rPr lang="en-US" dirty="0">
                <a:solidFill>
                  <a:srgbClr val="0432FF"/>
                </a:solidFill>
              </a:rPr>
              <a:t>to disambiguate.</a:t>
            </a:r>
          </a:p>
          <a:p>
            <a:endParaRPr lang="en-US" sz="800" dirty="0">
              <a:solidFill>
                <a:srgbClr val="0432FF"/>
              </a:solidFill>
            </a:endParaRPr>
          </a:p>
          <a:p>
            <a:r>
              <a:rPr lang="en-US" dirty="0">
                <a:solidFill>
                  <a:srgbClr val="0432FF"/>
                </a:solidFill>
              </a:rPr>
              <a:t>Similarly, we must write</a:t>
            </a:r>
          </a:p>
          <a:p>
            <a:r>
              <a:rPr lang="en-US" b="1" dirty="0" err="1">
                <a:solidFill>
                  <a:srgbClr val="0432FF"/>
                </a:solidFill>
                <a:latin typeface="Courier New" panose="02070309020205020404" pitchFamily="49" charset="0"/>
                <a:cs typeface="Courier New" panose="02070309020205020404" pitchFamily="49" charset="0"/>
              </a:rPr>
              <a:t>Teacher.email_address</a:t>
            </a:r>
            <a:r>
              <a:rPr lang="en-US" b="1" dirty="0">
                <a:solidFill>
                  <a:srgbClr val="0432FF"/>
                </a:solidFill>
                <a:latin typeface="Courier New" panose="02070309020205020404" pitchFamily="49" charset="0"/>
                <a:cs typeface="Courier New" panose="02070309020205020404" pitchFamily="49" charset="0"/>
              </a:rPr>
              <a:t> </a:t>
            </a:r>
          </a:p>
          <a:p>
            <a:r>
              <a:rPr lang="en-US" dirty="0">
                <a:solidFill>
                  <a:srgbClr val="0432FF"/>
                </a:solidFill>
              </a:rPr>
              <a:t>and </a:t>
            </a:r>
            <a:r>
              <a:rPr lang="en-US" b="1" dirty="0" err="1">
                <a:solidFill>
                  <a:srgbClr val="0432FF"/>
                </a:solidFill>
                <a:latin typeface="Courier New" panose="02070309020205020404" pitchFamily="49" charset="0"/>
                <a:cs typeface="Courier New" panose="02070309020205020404" pitchFamily="49" charset="0"/>
              </a:rPr>
              <a:t>Address.email_address</a:t>
            </a:r>
            <a:r>
              <a:rPr lang="en-US" dirty="0">
                <a:solidFill>
                  <a:srgbClr val="0432FF"/>
                </a:solidFill>
              </a:rPr>
              <a:t>.</a:t>
            </a:r>
          </a:p>
        </p:txBody>
      </p:sp>
    </p:spTree>
    <p:extLst>
      <p:ext uri="{BB962C8B-B14F-4D97-AF65-F5344CB8AC3E}">
        <p14:creationId xmlns:p14="http://schemas.microsoft.com/office/powerpoint/2010/main" val="30229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F43E-AF8C-1A4D-AF35-4C61DE64A00D}"/>
              </a:ext>
            </a:extLst>
          </p:cNvPr>
          <p:cNvSpPr>
            <a:spLocks noGrp="1"/>
          </p:cNvSpPr>
          <p:nvPr>
            <p:ph type="title"/>
          </p:nvPr>
        </p:nvSpPr>
        <p:spPr/>
        <p:txBody>
          <a:bodyPr/>
          <a:lstStyle/>
          <a:p>
            <a:r>
              <a:rPr lang="en-US" dirty="0"/>
              <a:t>Structured vs. Unstructured Data</a:t>
            </a:r>
          </a:p>
        </p:txBody>
      </p:sp>
      <p:sp>
        <p:nvSpPr>
          <p:cNvPr id="3" name="Content Placeholder 2">
            <a:extLst>
              <a:ext uri="{FF2B5EF4-FFF2-40B4-BE49-F238E27FC236}">
                <a16:creationId xmlns:a16="http://schemas.microsoft.com/office/drawing/2014/main" id="{331E458B-5657-DC44-944E-40BF8A70C2C1}"/>
              </a:ext>
            </a:extLst>
          </p:cNvPr>
          <p:cNvSpPr>
            <a:spLocks noGrp="1"/>
          </p:cNvSpPr>
          <p:nvPr>
            <p:ph idx="1"/>
          </p:nvPr>
        </p:nvSpPr>
        <p:spPr/>
        <p:txBody>
          <a:bodyPr/>
          <a:lstStyle/>
          <a:p>
            <a:r>
              <a:rPr lang="en-US" dirty="0">
                <a:solidFill>
                  <a:srgbClr val="C00000"/>
                </a:solidFill>
              </a:rPr>
              <a:t>Structured data</a:t>
            </a:r>
            <a:r>
              <a:rPr lang="en-US" dirty="0"/>
              <a:t> is </a:t>
            </a:r>
            <a:r>
              <a:rPr lang="en-US" u="sng" dirty="0"/>
              <a:t>highly organized</a:t>
            </a:r>
            <a:r>
              <a:rPr lang="en-US" dirty="0"/>
              <a:t> and </a:t>
            </a:r>
            <a:r>
              <a:rPr lang="en-US" u="sng" dirty="0"/>
              <a:t>formatted</a:t>
            </a:r>
            <a:r>
              <a:rPr lang="en-US" dirty="0"/>
              <a:t> in a way to make it easy to access and search.</a:t>
            </a:r>
          </a:p>
          <a:p>
            <a:pPr lvl="4"/>
            <a:endParaRPr lang="en-US" dirty="0"/>
          </a:p>
          <a:p>
            <a:r>
              <a:rPr lang="en-US" dirty="0">
                <a:solidFill>
                  <a:srgbClr val="C00000"/>
                </a:solidFill>
              </a:rPr>
              <a:t>Unstructured data</a:t>
            </a:r>
            <a:r>
              <a:rPr lang="en-US" dirty="0"/>
              <a:t> is everything else!</a:t>
            </a:r>
          </a:p>
          <a:p>
            <a:pPr lvl="1"/>
            <a:r>
              <a:rPr lang="en-US" dirty="0"/>
              <a:t>Printed and written text</a:t>
            </a:r>
          </a:p>
          <a:p>
            <a:pPr lvl="1"/>
            <a:r>
              <a:rPr lang="en-US" dirty="0"/>
              <a:t>Social media data (e.g., tweets)</a:t>
            </a:r>
          </a:p>
          <a:p>
            <a:pPr lvl="1"/>
            <a:r>
              <a:rPr lang="en-US" dirty="0"/>
              <a:t>Audio, video, satellite imagery</a:t>
            </a:r>
          </a:p>
          <a:p>
            <a:pPr lvl="1"/>
            <a:r>
              <a:rPr lang="en-US" dirty="0"/>
              <a:t>etc.</a:t>
            </a:r>
          </a:p>
        </p:txBody>
      </p:sp>
      <p:sp>
        <p:nvSpPr>
          <p:cNvPr id="4" name="Slide Number Placeholder 3">
            <a:extLst>
              <a:ext uri="{FF2B5EF4-FFF2-40B4-BE49-F238E27FC236}">
                <a16:creationId xmlns:a16="http://schemas.microsoft.com/office/drawing/2014/main" id="{2AD2FC2F-AA85-254A-B271-069A93206065}"/>
              </a:ext>
            </a:extLst>
          </p:cNvPr>
          <p:cNvSpPr>
            <a:spLocks noGrp="1"/>
          </p:cNvSpPr>
          <p:nvPr>
            <p:ph type="sldNum" sz="quarter" idx="12"/>
          </p:nvPr>
        </p:nvSpPr>
        <p:spPr/>
        <p:txBody>
          <a:bodyPr/>
          <a:lstStyle/>
          <a:p>
            <a:fld id="{5E4F0376-0E54-9843-B673-E00D6670E830}" type="slidenum">
              <a:rPr lang="en-US" smtClean="0"/>
              <a:pPr/>
              <a:t>4</a:t>
            </a:fld>
            <a:endParaRPr lang="en-US"/>
          </a:p>
        </p:txBody>
      </p:sp>
      <p:sp>
        <p:nvSpPr>
          <p:cNvPr id="5" name="TextBox 4">
            <a:extLst>
              <a:ext uri="{FF2B5EF4-FFF2-40B4-BE49-F238E27FC236}">
                <a16:creationId xmlns:a16="http://schemas.microsoft.com/office/drawing/2014/main" id="{CDEAFE47-B225-A340-B234-D5001DB87070}"/>
              </a:ext>
            </a:extLst>
          </p:cNvPr>
          <p:cNvSpPr txBox="1"/>
          <p:nvPr/>
        </p:nvSpPr>
        <p:spPr>
          <a:xfrm>
            <a:off x="6429634" y="3520439"/>
            <a:ext cx="2012089" cy="1077218"/>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033CC"/>
                </a:solidFill>
              </a:rPr>
              <a:t>There’s a lot more</a:t>
            </a:r>
          </a:p>
          <a:p>
            <a:pPr algn="ctr"/>
            <a:r>
              <a:rPr lang="en-US" dirty="0">
                <a:solidFill>
                  <a:srgbClr val="0033CC"/>
                </a:solidFill>
              </a:rPr>
              <a:t>unstructured data</a:t>
            </a:r>
          </a:p>
          <a:p>
            <a:pPr algn="ctr"/>
            <a:r>
              <a:rPr lang="en-US" dirty="0">
                <a:solidFill>
                  <a:srgbClr val="0033CC"/>
                </a:solidFill>
              </a:rPr>
              <a:t>than structured data</a:t>
            </a:r>
          </a:p>
          <a:p>
            <a:pPr algn="ctr"/>
            <a:r>
              <a:rPr lang="en-US" dirty="0">
                <a:solidFill>
                  <a:srgbClr val="0033CC"/>
                </a:solidFill>
              </a:rPr>
              <a:t>in the world.</a:t>
            </a:r>
          </a:p>
        </p:txBody>
      </p:sp>
    </p:spTree>
    <p:extLst>
      <p:ext uri="{BB962C8B-B14F-4D97-AF65-F5344CB8AC3E}">
        <p14:creationId xmlns:p14="http://schemas.microsoft.com/office/powerpoint/2010/main" val="272168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FF63-20BB-694B-AA60-E7DF090854A4}"/>
              </a:ext>
            </a:extLst>
          </p:cNvPr>
          <p:cNvSpPr>
            <a:spLocks noGrp="1"/>
          </p:cNvSpPr>
          <p:nvPr>
            <p:ph type="title"/>
          </p:nvPr>
        </p:nvSpPr>
        <p:spPr/>
        <p:txBody>
          <a:bodyPr/>
          <a:lstStyle/>
          <a:p>
            <a:r>
              <a:rPr lang="en-US" dirty="0"/>
              <a:t>How a Query Works #2</a:t>
            </a:r>
          </a:p>
        </p:txBody>
      </p:sp>
      <p:sp>
        <p:nvSpPr>
          <p:cNvPr id="4" name="Slide Number Placeholder 3">
            <a:extLst>
              <a:ext uri="{FF2B5EF4-FFF2-40B4-BE49-F238E27FC236}">
                <a16:creationId xmlns:a16="http://schemas.microsoft.com/office/drawing/2014/main" id="{39745DBE-C859-B548-ABD8-F72181A3B0C8}"/>
              </a:ext>
            </a:extLst>
          </p:cNvPr>
          <p:cNvSpPr>
            <a:spLocks noGrp="1"/>
          </p:cNvSpPr>
          <p:nvPr>
            <p:ph type="sldNum" sz="quarter" idx="12"/>
          </p:nvPr>
        </p:nvSpPr>
        <p:spPr/>
        <p:txBody>
          <a:bodyPr/>
          <a:lstStyle/>
          <a:p>
            <a:fld id="{5E4F0376-0E54-9843-B673-E00D6670E830}" type="slidenum">
              <a:rPr lang="en-US" smtClean="0"/>
              <a:pPr/>
              <a:t>40</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461DF341-26D9-8F4E-92EA-1821660DAE8B}"/>
              </a:ext>
            </a:extLst>
          </p:cNvPr>
          <p:cNvPicPr>
            <a:picLocks noChangeAspect="1"/>
          </p:cNvPicPr>
          <p:nvPr/>
        </p:nvPicPr>
        <p:blipFill>
          <a:blip r:embed="rId2"/>
          <a:stretch>
            <a:fillRect/>
          </a:stretch>
        </p:blipFill>
        <p:spPr>
          <a:xfrm>
            <a:off x="191543" y="1211046"/>
            <a:ext cx="4851360" cy="2675149"/>
          </a:xfrm>
          <a:prstGeom prst="rect">
            <a:avLst/>
          </a:prstGeom>
        </p:spPr>
      </p:pic>
      <p:pic>
        <p:nvPicPr>
          <p:cNvPr id="7" name="Picture 6" descr="Graphical user interface, table&#10;&#10;Description automatically generated">
            <a:extLst>
              <a:ext uri="{FF2B5EF4-FFF2-40B4-BE49-F238E27FC236}">
                <a16:creationId xmlns:a16="http://schemas.microsoft.com/office/drawing/2014/main" id="{9462D979-88C2-DB48-B05E-D4F2B30921FB}"/>
              </a:ext>
            </a:extLst>
          </p:cNvPr>
          <p:cNvPicPr>
            <a:picLocks noChangeAspect="1"/>
          </p:cNvPicPr>
          <p:nvPr/>
        </p:nvPicPr>
        <p:blipFill>
          <a:blip r:embed="rId3"/>
          <a:stretch>
            <a:fillRect/>
          </a:stretch>
        </p:blipFill>
        <p:spPr>
          <a:xfrm>
            <a:off x="191543" y="3929177"/>
            <a:ext cx="4851360" cy="2334432"/>
          </a:xfrm>
          <a:prstGeom prst="rect">
            <a:avLst/>
          </a:prstGeom>
        </p:spPr>
      </p:pic>
      <p:sp>
        <p:nvSpPr>
          <p:cNvPr id="8" name="Rectangle 7">
            <a:extLst>
              <a:ext uri="{FF2B5EF4-FFF2-40B4-BE49-F238E27FC236}">
                <a16:creationId xmlns:a16="http://schemas.microsoft.com/office/drawing/2014/main" id="{D8F450E8-3A0F-6E4B-9DD8-B3C0729EFA75}"/>
              </a:ext>
            </a:extLst>
          </p:cNvPr>
          <p:cNvSpPr/>
          <p:nvPr/>
        </p:nvSpPr>
        <p:spPr bwMode="auto">
          <a:xfrm>
            <a:off x="374421" y="3103417"/>
            <a:ext cx="2053267" cy="354677"/>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ectangle 8">
            <a:extLst>
              <a:ext uri="{FF2B5EF4-FFF2-40B4-BE49-F238E27FC236}">
                <a16:creationId xmlns:a16="http://schemas.microsoft.com/office/drawing/2014/main" id="{67B93AF7-E74D-8141-8020-3AE61852279D}"/>
              </a:ext>
            </a:extLst>
          </p:cNvPr>
          <p:cNvSpPr/>
          <p:nvPr/>
        </p:nvSpPr>
        <p:spPr bwMode="auto">
          <a:xfrm>
            <a:off x="374421" y="3485802"/>
            <a:ext cx="3967898" cy="205049"/>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Rectangle 10">
            <a:extLst>
              <a:ext uri="{FF2B5EF4-FFF2-40B4-BE49-F238E27FC236}">
                <a16:creationId xmlns:a16="http://schemas.microsoft.com/office/drawing/2014/main" id="{B0DDFEDD-7D55-734A-9DC8-4D3B008BF46A}"/>
              </a:ext>
            </a:extLst>
          </p:cNvPr>
          <p:cNvSpPr/>
          <p:nvPr/>
        </p:nvSpPr>
        <p:spPr bwMode="auto">
          <a:xfrm>
            <a:off x="742946" y="4769947"/>
            <a:ext cx="1033512" cy="18287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nvGrpSpPr>
          <p:cNvPr id="16" name="Group 15">
            <a:extLst>
              <a:ext uri="{FF2B5EF4-FFF2-40B4-BE49-F238E27FC236}">
                <a16:creationId xmlns:a16="http://schemas.microsoft.com/office/drawing/2014/main" id="{33D473FC-6A59-F34E-9243-38D1C36C63E4}"/>
              </a:ext>
            </a:extLst>
          </p:cNvPr>
          <p:cNvGrpSpPr/>
          <p:nvPr/>
        </p:nvGrpSpPr>
        <p:grpSpPr>
          <a:xfrm>
            <a:off x="1746006" y="4769947"/>
            <a:ext cx="1479664" cy="1124987"/>
            <a:chOff x="1920269" y="4769947"/>
            <a:chExt cx="1479664" cy="1124987"/>
          </a:xfrm>
        </p:grpSpPr>
        <p:sp>
          <p:nvSpPr>
            <p:cNvPr id="12" name="Oval 11">
              <a:extLst>
                <a:ext uri="{FF2B5EF4-FFF2-40B4-BE49-F238E27FC236}">
                  <a16:creationId xmlns:a16="http://schemas.microsoft.com/office/drawing/2014/main" id="{60474432-1EEA-FD47-84F1-6D7290DE78A5}"/>
                </a:ext>
              </a:extLst>
            </p:cNvPr>
            <p:cNvSpPr/>
            <p:nvPr/>
          </p:nvSpPr>
          <p:spPr bwMode="auto">
            <a:xfrm>
              <a:off x="1920269" y="4769947"/>
              <a:ext cx="182878" cy="18287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Oval 12">
              <a:extLst>
                <a:ext uri="{FF2B5EF4-FFF2-40B4-BE49-F238E27FC236}">
                  <a16:creationId xmlns:a16="http://schemas.microsoft.com/office/drawing/2014/main" id="{BDF34C5F-2BB1-6E46-9A25-8392096401DA}"/>
                </a:ext>
              </a:extLst>
            </p:cNvPr>
            <p:cNvSpPr/>
            <p:nvPr/>
          </p:nvSpPr>
          <p:spPr bwMode="auto">
            <a:xfrm>
              <a:off x="3217055" y="5712056"/>
              <a:ext cx="182878" cy="18287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51297A6A-A73D-AE4A-92FC-EF7D04D4305A}"/>
                </a:ext>
              </a:extLst>
            </p:cNvPr>
            <p:cNvCxnSpPr>
              <a:stCxn id="12" idx="6"/>
              <a:endCxn id="13" idx="2"/>
            </p:cNvCxnSpPr>
            <p:nvPr/>
          </p:nvCxnSpPr>
          <p:spPr bwMode="auto">
            <a:xfrm>
              <a:off x="2103147" y="4861386"/>
              <a:ext cx="1113908" cy="942109"/>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7" name="TextBox 16">
            <a:extLst>
              <a:ext uri="{FF2B5EF4-FFF2-40B4-BE49-F238E27FC236}">
                <a16:creationId xmlns:a16="http://schemas.microsoft.com/office/drawing/2014/main" id="{89647D6D-76BC-5747-9E3A-6874CF015F1C}"/>
              </a:ext>
            </a:extLst>
          </p:cNvPr>
          <p:cNvSpPr txBox="1"/>
          <p:nvPr/>
        </p:nvSpPr>
        <p:spPr>
          <a:xfrm>
            <a:off x="5217166" y="2415125"/>
            <a:ext cx="337815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Match the last and first names</a:t>
            </a:r>
          </a:p>
          <a:p>
            <a:r>
              <a:rPr lang="en-US" dirty="0">
                <a:solidFill>
                  <a:srgbClr val="0432FF"/>
                </a:solidFill>
              </a:rPr>
              <a:t>to select the correct row in the</a:t>
            </a:r>
          </a:p>
          <a:p>
            <a:r>
              <a:rPr lang="en-US" dirty="0">
                <a:solidFill>
                  <a:srgbClr val="0432FF"/>
                </a:solidFill>
              </a:rPr>
              <a:t>Teacher table.</a:t>
            </a:r>
          </a:p>
        </p:txBody>
      </p:sp>
      <p:sp>
        <p:nvSpPr>
          <p:cNvPr id="18" name="TextBox 17">
            <a:extLst>
              <a:ext uri="{FF2B5EF4-FFF2-40B4-BE49-F238E27FC236}">
                <a16:creationId xmlns:a16="http://schemas.microsoft.com/office/drawing/2014/main" id="{B778CAF7-0FCD-D940-B434-6F4783083DDE}"/>
              </a:ext>
            </a:extLst>
          </p:cNvPr>
          <p:cNvSpPr txBox="1"/>
          <p:nvPr/>
        </p:nvSpPr>
        <p:spPr>
          <a:xfrm>
            <a:off x="5217167" y="3336485"/>
            <a:ext cx="3378150" cy="830997"/>
          </a:xfrm>
          <a:prstGeom prst="rect">
            <a:avLst/>
          </a:prstGeom>
          <a:solidFill>
            <a:schemeClr val="accent1">
              <a:lumMod val="20000"/>
              <a:lumOff val="80000"/>
            </a:schemeClr>
          </a:solidFill>
          <a:ln>
            <a:solidFill>
              <a:srgbClr val="009051"/>
            </a:solidFill>
          </a:ln>
        </p:spPr>
        <p:txBody>
          <a:bodyPr wrap="square" rtlCol="0">
            <a:spAutoFit/>
          </a:bodyPr>
          <a:lstStyle/>
          <a:p>
            <a:r>
              <a:rPr lang="en-US" dirty="0">
                <a:solidFill>
                  <a:srgbClr val="009051"/>
                </a:solidFill>
              </a:rPr>
              <a:t>From the selected Teacher row, </a:t>
            </a:r>
          </a:p>
          <a:p>
            <a:r>
              <a:rPr lang="en-US" dirty="0">
                <a:solidFill>
                  <a:srgbClr val="009051"/>
                </a:solidFill>
              </a:rPr>
              <a:t>match </a:t>
            </a:r>
            <a:r>
              <a:rPr lang="en-US" b="1" dirty="0" err="1">
                <a:solidFill>
                  <a:srgbClr val="009051"/>
                </a:solidFill>
                <a:latin typeface="Courier New" panose="02070309020205020404" pitchFamily="49" charset="0"/>
                <a:cs typeface="Courier New" panose="02070309020205020404" pitchFamily="49" charset="0"/>
              </a:rPr>
              <a:t>Teacher.email_address</a:t>
            </a:r>
            <a:endParaRPr lang="en-US" dirty="0">
              <a:solidFill>
                <a:srgbClr val="009051"/>
              </a:solidFill>
            </a:endParaRPr>
          </a:p>
          <a:p>
            <a:r>
              <a:rPr lang="en-US" dirty="0">
                <a:solidFill>
                  <a:srgbClr val="009051"/>
                </a:solidFill>
              </a:rPr>
              <a:t>to </a:t>
            </a:r>
            <a:r>
              <a:rPr lang="en-US" b="1" dirty="0" err="1">
                <a:solidFill>
                  <a:srgbClr val="009051"/>
                </a:solidFill>
                <a:latin typeface="Courier New" panose="02070309020205020404" pitchFamily="49" charset="0"/>
                <a:cs typeface="Courier New" panose="02070309020205020404" pitchFamily="49" charset="0"/>
              </a:rPr>
              <a:t>Address.id</a:t>
            </a:r>
            <a:r>
              <a:rPr lang="en-US" dirty="0"/>
              <a:t>.</a:t>
            </a:r>
            <a:endParaRPr lang="en-US" dirty="0">
              <a:solidFill>
                <a:srgbClr val="009051"/>
              </a:solidFill>
            </a:endParaRPr>
          </a:p>
        </p:txBody>
      </p:sp>
    </p:spTree>
    <p:extLst>
      <p:ext uri="{BB962C8B-B14F-4D97-AF65-F5344CB8AC3E}">
        <p14:creationId xmlns:p14="http://schemas.microsoft.com/office/powerpoint/2010/main" val="29724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How a Query Works #3</a:t>
            </a:r>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41</a:t>
            </a:fld>
            <a:endParaRPr lang="en-US"/>
          </a:p>
        </p:txBody>
      </p:sp>
      <p:grpSp>
        <p:nvGrpSpPr>
          <p:cNvPr id="5" name="Group 4">
            <a:extLst>
              <a:ext uri="{FF2B5EF4-FFF2-40B4-BE49-F238E27FC236}">
                <a16:creationId xmlns:a16="http://schemas.microsoft.com/office/drawing/2014/main" id="{6835E630-1750-1C4A-828B-1945BEAE2F54}"/>
              </a:ext>
            </a:extLst>
          </p:cNvPr>
          <p:cNvGrpSpPr/>
          <p:nvPr/>
        </p:nvGrpSpPr>
        <p:grpSpPr>
          <a:xfrm>
            <a:off x="182928" y="1325903"/>
            <a:ext cx="7658690" cy="3118104"/>
            <a:chOff x="1034394" y="3047897"/>
            <a:chExt cx="7658690" cy="3116210"/>
          </a:xfrm>
        </p:grpSpPr>
        <p:pic>
          <p:nvPicPr>
            <p:cNvPr id="6" name="Picture 5" descr="Table&#10;&#10;Description automatically generated">
              <a:extLst>
                <a:ext uri="{FF2B5EF4-FFF2-40B4-BE49-F238E27FC236}">
                  <a16:creationId xmlns:a16="http://schemas.microsoft.com/office/drawing/2014/main" id="{0FB29D4D-ACEB-D342-B339-263068E581F5}"/>
                </a:ext>
              </a:extLst>
            </p:cNvPr>
            <p:cNvPicPr>
              <a:picLocks noChangeAspect="1"/>
            </p:cNvPicPr>
            <p:nvPr/>
          </p:nvPicPr>
          <p:blipFill>
            <a:blip r:embed="rId2"/>
            <a:stretch>
              <a:fillRect/>
            </a:stretch>
          </p:blipFill>
          <p:spPr>
            <a:xfrm>
              <a:off x="1034394" y="3047897"/>
              <a:ext cx="2714655" cy="3113614"/>
            </a:xfrm>
            <a:prstGeom prst="rect">
              <a:avLst/>
            </a:prstGeom>
          </p:spPr>
        </p:pic>
        <p:pic>
          <p:nvPicPr>
            <p:cNvPr id="7" name="Picture 6" descr="Table&#10;&#10;Description automatically generated">
              <a:extLst>
                <a:ext uri="{FF2B5EF4-FFF2-40B4-BE49-F238E27FC236}">
                  <a16:creationId xmlns:a16="http://schemas.microsoft.com/office/drawing/2014/main" id="{77B69D31-D1B8-7F49-911E-BB1A2AA338E2}"/>
                </a:ext>
              </a:extLst>
            </p:cNvPr>
            <p:cNvPicPr>
              <a:picLocks noChangeAspect="1"/>
            </p:cNvPicPr>
            <p:nvPr/>
          </p:nvPicPr>
          <p:blipFill>
            <a:blip r:embed="rId3"/>
            <a:stretch>
              <a:fillRect/>
            </a:stretch>
          </p:blipFill>
          <p:spPr>
            <a:xfrm>
              <a:off x="3749049" y="3047897"/>
              <a:ext cx="2074580" cy="3116210"/>
            </a:xfrm>
            <a:prstGeom prst="rect">
              <a:avLst/>
            </a:prstGeom>
          </p:spPr>
        </p:pic>
        <p:pic>
          <p:nvPicPr>
            <p:cNvPr id="8" name="Picture 7" descr="Table&#10;&#10;Description automatically generated">
              <a:extLst>
                <a:ext uri="{FF2B5EF4-FFF2-40B4-BE49-F238E27FC236}">
                  <a16:creationId xmlns:a16="http://schemas.microsoft.com/office/drawing/2014/main" id="{B8DCF63E-AE63-5944-A6DC-C538CD2A8714}"/>
                </a:ext>
              </a:extLst>
            </p:cNvPr>
            <p:cNvPicPr>
              <a:picLocks noChangeAspect="1"/>
            </p:cNvPicPr>
            <p:nvPr/>
          </p:nvPicPr>
          <p:blipFill>
            <a:blip r:embed="rId4"/>
            <a:stretch>
              <a:fillRect/>
            </a:stretch>
          </p:blipFill>
          <p:spPr>
            <a:xfrm>
              <a:off x="5760707" y="3047897"/>
              <a:ext cx="2932377" cy="3104870"/>
            </a:xfrm>
            <a:prstGeom prst="rect">
              <a:avLst/>
            </a:prstGeom>
          </p:spPr>
        </p:pic>
      </p:grpSp>
      <p:grpSp>
        <p:nvGrpSpPr>
          <p:cNvPr id="16" name="Group 15">
            <a:extLst>
              <a:ext uri="{FF2B5EF4-FFF2-40B4-BE49-F238E27FC236}">
                <a16:creationId xmlns:a16="http://schemas.microsoft.com/office/drawing/2014/main" id="{ADA612DA-A17C-B141-9153-C198400AA46B}"/>
              </a:ext>
            </a:extLst>
          </p:cNvPr>
          <p:cNvGrpSpPr/>
          <p:nvPr/>
        </p:nvGrpSpPr>
        <p:grpSpPr>
          <a:xfrm>
            <a:off x="3807814" y="2037842"/>
            <a:ext cx="1691186" cy="1792724"/>
            <a:chOff x="4378634" y="2121997"/>
            <a:chExt cx="1691186" cy="1792724"/>
          </a:xfrm>
        </p:grpSpPr>
        <p:sp>
          <p:nvSpPr>
            <p:cNvPr id="21" name="Oval 20">
              <a:extLst>
                <a:ext uri="{FF2B5EF4-FFF2-40B4-BE49-F238E27FC236}">
                  <a16:creationId xmlns:a16="http://schemas.microsoft.com/office/drawing/2014/main" id="{40C10148-E135-4A44-8DBB-DF08B305055C}"/>
                </a:ext>
              </a:extLst>
            </p:cNvPr>
            <p:cNvSpPr/>
            <p:nvPr/>
          </p:nvSpPr>
          <p:spPr bwMode="auto">
            <a:xfrm>
              <a:off x="5636982" y="2331722"/>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7" name="Oval 46">
              <a:extLst>
                <a:ext uri="{FF2B5EF4-FFF2-40B4-BE49-F238E27FC236}">
                  <a16:creationId xmlns:a16="http://schemas.microsoft.com/office/drawing/2014/main" id="{922E04EF-9944-3D44-AF1A-E16EB4F1FCB5}"/>
                </a:ext>
              </a:extLst>
            </p:cNvPr>
            <p:cNvSpPr/>
            <p:nvPr/>
          </p:nvSpPr>
          <p:spPr bwMode="auto">
            <a:xfrm>
              <a:off x="4378634" y="2121997"/>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66" name="Curved Connector 65">
              <a:extLst>
                <a:ext uri="{FF2B5EF4-FFF2-40B4-BE49-F238E27FC236}">
                  <a16:creationId xmlns:a16="http://schemas.microsoft.com/office/drawing/2014/main" id="{02890CF1-1BA0-2949-B37E-55DC3752D39E}"/>
                </a:ext>
              </a:extLst>
            </p:cNvPr>
            <p:cNvCxnSpPr>
              <a:stCxn id="47" idx="6"/>
              <a:endCxn id="21" idx="2"/>
            </p:cNvCxnSpPr>
            <p:nvPr/>
          </p:nvCxnSpPr>
          <p:spPr bwMode="auto">
            <a:xfrm>
              <a:off x="4811472" y="2259156"/>
              <a:ext cx="825510" cy="209725"/>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8" name="Curved Connector 67">
              <a:extLst>
                <a:ext uri="{FF2B5EF4-FFF2-40B4-BE49-F238E27FC236}">
                  <a16:creationId xmlns:a16="http://schemas.microsoft.com/office/drawing/2014/main" id="{D9068771-D0BC-AF45-80BB-A1C0D0391D66}"/>
                </a:ext>
              </a:extLst>
            </p:cNvPr>
            <p:cNvCxnSpPr>
              <a:cxnSpLocks/>
              <a:stCxn id="29" idx="6"/>
            </p:cNvCxnSpPr>
            <p:nvPr/>
          </p:nvCxnSpPr>
          <p:spPr bwMode="auto">
            <a:xfrm flipV="1">
              <a:off x="4811472" y="2622816"/>
              <a:ext cx="1040674" cy="1154747"/>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Oval 28">
              <a:extLst>
                <a:ext uri="{FF2B5EF4-FFF2-40B4-BE49-F238E27FC236}">
                  <a16:creationId xmlns:a16="http://schemas.microsoft.com/office/drawing/2014/main" id="{CE86DC7D-3975-7B46-80E6-5180FFD751D7}"/>
                </a:ext>
              </a:extLst>
            </p:cNvPr>
            <p:cNvSpPr/>
            <p:nvPr/>
          </p:nvSpPr>
          <p:spPr bwMode="auto">
            <a:xfrm>
              <a:off x="4378634" y="3640404"/>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6" name="Oval 35">
              <a:extLst>
                <a:ext uri="{FF2B5EF4-FFF2-40B4-BE49-F238E27FC236}">
                  <a16:creationId xmlns:a16="http://schemas.microsoft.com/office/drawing/2014/main" id="{2BC5B28E-E3FE-BF46-A2C5-FC79310F044F}"/>
                </a:ext>
              </a:extLst>
            </p:cNvPr>
            <p:cNvSpPr/>
            <p:nvPr/>
          </p:nvSpPr>
          <p:spPr bwMode="auto">
            <a:xfrm>
              <a:off x="4378634" y="2994451"/>
              <a:ext cx="432838"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26412AC1-69A6-9240-A71C-2E5F098768F7}"/>
                </a:ext>
              </a:extLst>
            </p:cNvPr>
            <p:cNvCxnSpPr>
              <a:stCxn id="36" idx="6"/>
              <a:endCxn id="21" idx="3"/>
            </p:cNvCxnSpPr>
            <p:nvPr/>
          </p:nvCxnSpPr>
          <p:spPr bwMode="auto">
            <a:xfrm flipV="1">
              <a:off x="4811472" y="2565866"/>
              <a:ext cx="888898" cy="565744"/>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 name="Group 9">
            <a:extLst>
              <a:ext uri="{FF2B5EF4-FFF2-40B4-BE49-F238E27FC236}">
                <a16:creationId xmlns:a16="http://schemas.microsoft.com/office/drawing/2014/main" id="{39C58AE1-2685-BD46-AE2F-61AB2E1A33D3}"/>
              </a:ext>
            </a:extLst>
          </p:cNvPr>
          <p:cNvGrpSpPr/>
          <p:nvPr/>
        </p:nvGrpSpPr>
        <p:grpSpPr>
          <a:xfrm>
            <a:off x="351549" y="1822248"/>
            <a:ext cx="3167649" cy="489911"/>
            <a:chOff x="351549" y="1822248"/>
            <a:chExt cx="3167649" cy="489911"/>
          </a:xfrm>
        </p:grpSpPr>
        <p:sp>
          <p:nvSpPr>
            <p:cNvPr id="33" name="Oval 32">
              <a:extLst>
                <a:ext uri="{FF2B5EF4-FFF2-40B4-BE49-F238E27FC236}">
                  <a16:creationId xmlns:a16="http://schemas.microsoft.com/office/drawing/2014/main" id="{5C4DF591-325D-CD4F-AD8A-8A3E83AC055C}"/>
                </a:ext>
              </a:extLst>
            </p:cNvPr>
            <p:cNvSpPr/>
            <p:nvPr/>
          </p:nvSpPr>
          <p:spPr bwMode="auto">
            <a:xfrm>
              <a:off x="3086360" y="2037842"/>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4" name="Oval 43">
              <a:extLst>
                <a:ext uri="{FF2B5EF4-FFF2-40B4-BE49-F238E27FC236}">
                  <a16:creationId xmlns:a16="http://schemas.microsoft.com/office/drawing/2014/main" id="{3349EAB3-9870-DD44-85FE-C992313416D7}"/>
                </a:ext>
              </a:extLst>
            </p:cNvPr>
            <p:cNvSpPr/>
            <p:nvPr/>
          </p:nvSpPr>
          <p:spPr bwMode="auto">
            <a:xfrm>
              <a:off x="351549" y="1822248"/>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7" name="Curved Connector 26">
              <a:extLst>
                <a:ext uri="{FF2B5EF4-FFF2-40B4-BE49-F238E27FC236}">
                  <a16:creationId xmlns:a16="http://schemas.microsoft.com/office/drawing/2014/main" id="{FB2ED11B-6B00-B346-A9CC-EB4F0644243D}"/>
                </a:ext>
              </a:extLst>
            </p:cNvPr>
            <p:cNvCxnSpPr>
              <a:cxnSpLocks/>
              <a:stCxn id="33" idx="2"/>
              <a:endCxn id="44" idx="6"/>
            </p:cNvCxnSpPr>
            <p:nvPr/>
          </p:nvCxnSpPr>
          <p:spPr bwMode="auto">
            <a:xfrm rot="10800000">
              <a:off x="784388" y="1959407"/>
              <a:ext cx="2301973" cy="215594"/>
            </a:xfrm>
            <a:prstGeom prst="curvedConnector3">
              <a:avLst>
                <a:gd name="adj1" fmla="val 50000"/>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1" name="Group 10">
            <a:extLst>
              <a:ext uri="{FF2B5EF4-FFF2-40B4-BE49-F238E27FC236}">
                <a16:creationId xmlns:a16="http://schemas.microsoft.com/office/drawing/2014/main" id="{AEC999A5-7B2A-1E40-B375-AC7B81140273}"/>
              </a:ext>
            </a:extLst>
          </p:cNvPr>
          <p:cNvGrpSpPr/>
          <p:nvPr/>
        </p:nvGrpSpPr>
        <p:grpSpPr>
          <a:xfrm>
            <a:off x="351549" y="2048751"/>
            <a:ext cx="3167649" cy="1135862"/>
            <a:chOff x="351549" y="2048751"/>
            <a:chExt cx="3167649" cy="1135862"/>
          </a:xfrm>
        </p:grpSpPr>
        <p:sp>
          <p:nvSpPr>
            <p:cNvPr id="34" name="Oval 33">
              <a:extLst>
                <a:ext uri="{FF2B5EF4-FFF2-40B4-BE49-F238E27FC236}">
                  <a16:creationId xmlns:a16="http://schemas.microsoft.com/office/drawing/2014/main" id="{CFCFB7EA-3BD6-4C41-B1BD-C9A81C19B8F9}"/>
                </a:ext>
              </a:extLst>
            </p:cNvPr>
            <p:cNvSpPr/>
            <p:nvPr/>
          </p:nvSpPr>
          <p:spPr bwMode="auto">
            <a:xfrm>
              <a:off x="3086360" y="2910296"/>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5" name="Oval 44">
              <a:extLst>
                <a:ext uri="{FF2B5EF4-FFF2-40B4-BE49-F238E27FC236}">
                  <a16:creationId xmlns:a16="http://schemas.microsoft.com/office/drawing/2014/main" id="{DBD5CC57-A567-814A-B0FD-E480A64DD4D9}"/>
                </a:ext>
              </a:extLst>
            </p:cNvPr>
            <p:cNvSpPr/>
            <p:nvPr/>
          </p:nvSpPr>
          <p:spPr bwMode="auto">
            <a:xfrm>
              <a:off x="351549" y="2048751"/>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39" name="Curved Connector 38">
              <a:extLst>
                <a:ext uri="{FF2B5EF4-FFF2-40B4-BE49-F238E27FC236}">
                  <a16:creationId xmlns:a16="http://schemas.microsoft.com/office/drawing/2014/main" id="{EC5A05C4-0D7A-6B45-A1D0-FE6EB0927DA5}"/>
                </a:ext>
              </a:extLst>
            </p:cNvPr>
            <p:cNvCxnSpPr>
              <a:cxnSpLocks/>
              <a:stCxn id="34" idx="2"/>
              <a:endCxn id="45" idx="6"/>
            </p:cNvCxnSpPr>
            <p:nvPr/>
          </p:nvCxnSpPr>
          <p:spPr bwMode="auto">
            <a:xfrm rot="10800000">
              <a:off x="784388" y="2185911"/>
              <a:ext cx="2301973" cy="861545"/>
            </a:xfrm>
            <a:prstGeom prst="curvedConnector3">
              <a:avLst>
                <a:gd name="adj1" fmla="val 50000"/>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2" name="Group 11">
            <a:extLst>
              <a:ext uri="{FF2B5EF4-FFF2-40B4-BE49-F238E27FC236}">
                <a16:creationId xmlns:a16="http://schemas.microsoft.com/office/drawing/2014/main" id="{73D54954-5E4E-BF42-BD9D-A8B0056917A4}"/>
              </a:ext>
            </a:extLst>
          </p:cNvPr>
          <p:cNvGrpSpPr/>
          <p:nvPr/>
        </p:nvGrpSpPr>
        <p:grpSpPr>
          <a:xfrm>
            <a:off x="351549" y="2694703"/>
            <a:ext cx="3167649" cy="1135863"/>
            <a:chOff x="351549" y="2694703"/>
            <a:chExt cx="3167649" cy="1135863"/>
          </a:xfrm>
        </p:grpSpPr>
        <p:sp>
          <p:nvSpPr>
            <p:cNvPr id="35" name="Oval 34">
              <a:extLst>
                <a:ext uri="{FF2B5EF4-FFF2-40B4-BE49-F238E27FC236}">
                  <a16:creationId xmlns:a16="http://schemas.microsoft.com/office/drawing/2014/main" id="{B2561B97-4C61-9B42-883D-345FCD23F336}"/>
                </a:ext>
              </a:extLst>
            </p:cNvPr>
            <p:cNvSpPr/>
            <p:nvPr/>
          </p:nvSpPr>
          <p:spPr bwMode="auto">
            <a:xfrm>
              <a:off x="3086360" y="3556249"/>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1" name="Oval 50">
              <a:extLst>
                <a:ext uri="{FF2B5EF4-FFF2-40B4-BE49-F238E27FC236}">
                  <a16:creationId xmlns:a16="http://schemas.microsoft.com/office/drawing/2014/main" id="{BAC36FDC-FE2D-2645-816C-EAF97D909FA7}"/>
                </a:ext>
              </a:extLst>
            </p:cNvPr>
            <p:cNvSpPr/>
            <p:nvPr/>
          </p:nvSpPr>
          <p:spPr bwMode="auto">
            <a:xfrm>
              <a:off x="351549" y="2694703"/>
              <a:ext cx="43283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43" name="Curved Connector 42">
              <a:extLst>
                <a:ext uri="{FF2B5EF4-FFF2-40B4-BE49-F238E27FC236}">
                  <a16:creationId xmlns:a16="http://schemas.microsoft.com/office/drawing/2014/main" id="{AF0D8D87-8752-F14B-843C-18C5B2FD345C}"/>
                </a:ext>
              </a:extLst>
            </p:cNvPr>
            <p:cNvCxnSpPr>
              <a:stCxn id="35" idx="2"/>
              <a:endCxn id="51" idx="6"/>
            </p:cNvCxnSpPr>
            <p:nvPr/>
          </p:nvCxnSpPr>
          <p:spPr bwMode="auto">
            <a:xfrm rot="10800000">
              <a:off x="784388" y="2831862"/>
              <a:ext cx="2301973" cy="861546"/>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9" name="Picture 8" descr="Text, table&#10;&#10;Description automatically generated">
            <a:extLst>
              <a:ext uri="{FF2B5EF4-FFF2-40B4-BE49-F238E27FC236}">
                <a16:creationId xmlns:a16="http://schemas.microsoft.com/office/drawing/2014/main" id="{A94DA385-77C5-2E4F-96F5-337D6F4FBAB6}"/>
              </a:ext>
            </a:extLst>
          </p:cNvPr>
          <p:cNvPicPr>
            <a:picLocks noChangeAspect="1"/>
          </p:cNvPicPr>
          <p:nvPr/>
        </p:nvPicPr>
        <p:blipFill>
          <a:blip r:embed="rId5"/>
          <a:stretch>
            <a:fillRect/>
          </a:stretch>
        </p:blipFill>
        <p:spPr>
          <a:xfrm>
            <a:off x="5610975" y="3063244"/>
            <a:ext cx="3231668" cy="3189424"/>
          </a:xfrm>
          <a:prstGeom prst="rect">
            <a:avLst/>
          </a:prstGeom>
        </p:spPr>
      </p:pic>
      <p:sp>
        <p:nvSpPr>
          <p:cNvPr id="13" name="Rectangle 12">
            <a:extLst>
              <a:ext uri="{FF2B5EF4-FFF2-40B4-BE49-F238E27FC236}">
                <a16:creationId xmlns:a16="http://schemas.microsoft.com/office/drawing/2014/main" id="{5AC620AE-EDEC-7141-B9E5-A9BEA75F4E0A}"/>
              </a:ext>
            </a:extLst>
          </p:cNvPr>
          <p:cNvSpPr/>
          <p:nvPr/>
        </p:nvSpPr>
        <p:spPr bwMode="auto">
          <a:xfrm>
            <a:off x="6262577" y="2279863"/>
            <a:ext cx="940981" cy="20184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Rectangle 13">
            <a:extLst>
              <a:ext uri="{FF2B5EF4-FFF2-40B4-BE49-F238E27FC236}">
                <a16:creationId xmlns:a16="http://schemas.microsoft.com/office/drawing/2014/main" id="{DE297E65-542C-A643-B88A-EA65CC7211FD}"/>
              </a:ext>
            </a:extLst>
          </p:cNvPr>
          <p:cNvSpPr/>
          <p:nvPr/>
        </p:nvSpPr>
        <p:spPr bwMode="auto">
          <a:xfrm>
            <a:off x="5852146" y="5480859"/>
            <a:ext cx="2194536" cy="17733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7" name="Rectangle 36">
            <a:extLst>
              <a:ext uri="{FF2B5EF4-FFF2-40B4-BE49-F238E27FC236}">
                <a16:creationId xmlns:a16="http://schemas.microsoft.com/office/drawing/2014/main" id="{772E1BFE-AE3F-7C4D-8A35-AAE8EE0BE07D}"/>
              </a:ext>
            </a:extLst>
          </p:cNvPr>
          <p:cNvSpPr/>
          <p:nvPr/>
        </p:nvSpPr>
        <p:spPr bwMode="auto">
          <a:xfrm>
            <a:off x="5852146" y="5680365"/>
            <a:ext cx="2194536" cy="177338"/>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8" name="Rectangle 37">
            <a:extLst>
              <a:ext uri="{FF2B5EF4-FFF2-40B4-BE49-F238E27FC236}">
                <a16:creationId xmlns:a16="http://schemas.microsoft.com/office/drawing/2014/main" id="{0D2EDAE6-AE2D-C745-A4EE-097A74CB711C}"/>
              </a:ext>
            </a:extLst>
          </p:cNvPr>
          <p:cNvSpPr/>
          <p:nvPr/>
        </p:nvSpPr>
        <p:spPr bwMode="auto">
          <a:xfrm>
            <a:off x="5852146" y="5874328"/>
            <a:ext cx="2194536" cy="177338"/>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5553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E6E-916C-654F-80AB-301B3CF7EEBA}"/>
              </a:ext>
            </a:extLst>
          </p:cNvPr>
          <p:cNvSpPr>
            <a:spLocks noGrp="1"/>
          </p:cNvSpPr>
          <p:nvPr>
            <p:ph type="title"/>
          </p:nvPr>
        </p:nvSpPr>
        <p:spPr/>
        <p:txBody>
          <a:bodyPr/>
          <a:lstStyle/>
          <a:p>
            <a:r>
              <a:rPr lang="en-US" dirty="0"/>
              <a:t>How a Query Works #4</a:t>
            </a:r>
          </a:p>
        </p:txBody>
      </p:sp>
      <p:sp>
        <p:nvSpPr>
          <p:cNvPr id="4" name="Slide Number Placeholder 3">
            <a:extLst>
              <a:ext uri="{FF2B5EF4-FFF2-40B4-BE49-F238E27FC236}">
                <a16:creationId xmlns:a16="http://schemas.microsoft.com/office/drawing/2014/main" id="{1278FCC8-B338-EA4F-A771-9FDD266F1DF7}"/>
              </a:ext>
            </a:extLst>
          </p:cNvPr>
          <p:cNvSpPr>
            <a:spLocks noGrp="1"/>
          </p:cNvSpPr>
          <p:nvPr>
            <p:ph type="sldNum" sz="quarter" idx="12"/>
          </p:nvPr>
        </p:nvSpPr>
        <p:spPr/>
        <p:txBody>
          <a:bodyPr/>
          <a:lstStyle/>
          <a:p>
            <a:fld id="{5E4F0376-0E54-9843-B673-E00D6670E830}" type="slidenum">
              <a:rPr lang="en-US" smtClean="0"/>
              <a:pPr/>
              <a:t>42</a:t>
            </a:fld>
            <a:endParaRPr lang="en-US"/>
          </a:p>
        </p:txBody>
      </p:sp>
      <p:grpSp>
        <p:nvGrpSpPr>
          <p:cNvPr id="18" name="Group 17">
            <a:extLst>
              <a:ext uri="{FF2B5EF4-FFF2-40B4-BE49-F238E27FC236}">
                <a16:creationId xmlns:a16="http://schemas.microsoft.com/office/drawing/2014/main" id="{4E485A32-3D2C-2345-99C9-422C4977A3B8}"/>
              </a:ext>
            </a:extLst>
          </p:cNvPr>
          <p:cNvGrpSpPr/>
          <p:nvPr/>
        </p:nvGrpSpPr>
        <p:grpSpPr>
          <a:xfrm>
            <a:off x="571534" y="1234464"/>
            <a:ext cx="8000932" cy="3200366"/>
            <a:chOff x="1272698" y="1305255"/>
            <a:chExt cx="8000932" cy="3200366"/>
          </a:xfrm>
        </p:grpSpPr>
        <p:pic>
          <p:nvPicPr>
            <p:cNvPr id="12" name="Picture 11" descr="Table&#10;&#10;Description automatically generated">
              <a:extLst>
                <a:ext uri="{FF2B5EF4-FFF2-40B4-BE49-F238E27FC236}">
                  <a16:creationId xmlns:a16="http://schemas.microsoft.com/office/drawing/2014/main" id="{5EF8DCDC-805C-1845-8927-313B8E0CDBDA}"/>
                </a:ext>
              </a:extLst>
            </p:cNvPr>
            <p:cNvPicPr>
              <a:picLocks noChangeAspect="1"/>
            </p:cNvPicPr>
            <p:nvPr/>
          </p:nvPicPr>
          <p:blipFill>
            <a:blip r:embed="rId2"/>
            <a:stretch>
              <a:fillRect/>
            </a:stretch>
          </p:blipFill>
          <p:spPr>
            <a:xfrm>
              <a:off x="1272698" y="1305255"/>
              <a:ext cx="2750668" cy="3200365"/>
            </a:xfrm>
            <a:prstGeom prst="rect">
              <a:avLst/>
            </a:prstGeom>
          </p:spPr>
        </p:pic>
        <p:pic>
          <p:nvPicPr>
            <p:cNvPr id="15" name="Picture 14" descr="Table&#10;&#10;Description automatically generated">
              <a:extLst>
                <a:ext uri="{FF2B5EF4-FFF2-40B4-BE49-F238E27FC236}">
                  <a16:creationId xmlns:a16="http://schemas.microsoft.com/office/drawing/2014/main" id="{B896F1E3-DECC-D84C-BDE3-D6B581945681}"/>
                </a:ext>
              </a:extLst>
            </p:cNvPr>
            <p:cNvPicPr>
              <a:picLocks noChangeAspect="1"/>
            </p:cNvPicPr>
            <p:nvPr/>
          </p:nvPicPr>
          <p:blipFill>
            <a:blip r:embed="rId3"/>
            <a:stretch>
              <a:fillRect/>
            </a:stretch>
          </p:blipFill>
          <p:spPr>
            <a:xfrm>
              <a:off x="4023366" y="1305256"/>
              <a:ext cx="2167104" cy="3200365"/>
            </a:xfrm>
            <a:prstGeom prst="rect">
              <a:avLst/>
            </a:prstGeom>
          </p:spPr>
        </p:pic>
        <p:pic>
          <p:nvPicPr>
            <p:cNvPr id="17" name="Picture 16" descr="Table&#10;&#10;Description automatically generated">
              <a:extLst>
                <a:ext uri="{FF2B5EF4-FFF2-40B4-BE49-F238E27FC236}">
                  <a16:creationId xmlns:a16="http://schemas.microsoft.com/office/drawing/2014/main" id="{5348D8F7-9CC9-314B-83E6-23B60D2A60FA}"/>
                </a:ext>
              </a:extLst>
            </p:cNvPr>
            <p:cNvPicPr>
              <a:picLocks noChangeAspect="1"/>
            </p:cNvPicPr>
            <p:nvPr/>
          </p:nvPicPr>
          <p:blipFill>
            <a:blip r:embed="rId4"/>
            <a:stretch>
              <a:fillRect/>
            </a:stretch>
          </p:blipFill>
          <p:spPr>
            <a:xfrm>
              <a:off x="6182991" y="1305255"/>
              <a:ext cx="3090639" cy="3200365"/>
            </a:xfrm>
            <a:prstGeom prst="rect">
              <a:avLst/>
            </a:prstGeom>
          </p:spPr>
        </p:pic>
      </p:grpSp>
      <p:pic>
        <p:nvPicPr>
          <p:cNvPr id="8" name="Picture 7" descr="Table&#10;&#10;Description automatically generated">
            <a:extLst>
              <a:ext uri="{FF2B5EF4-FFF2-40B4-BE49-F238E27FC236}">
                <a16:creationId xmlns:a16="http://schemas.microsoft.com/office/drawing/2014/main" id="{787E3F72-9880-F646-8C5B-62CBE12554B5}"/>
              </a:ext>
            </a:extLst>
          </p:cNvPr>
          <p:cNvPicPr>
            <a:picLocks noChangeAspect="1"/>
          </p:cNvPicPr>
          <p:nvPr/>
        </p:nvPicPr>
        <p:blipFill>
          <a:blip r:embed="rId5"/>
          <a:stretch>
            <a:fillRect/>
          </a:stretch>
        </p:blipFill>
        <p:spPr>
          <a:xfrm>
            <a:off x="6035024" y="3118828"/>
            <a:ext cx="2890252" cy="3129572"/>
          </a:xfrm>
          <a:prstGeom prst="rect">
            <a:avLst/>
          </a:prstGeom>
        </p:spPr>
      </p:pic>
      <p:sp>
        <p:nvSpPr>
          <p:cNvPr id="19" name="Rectangle 18">
            <a:extLst>
              <a:ext uri="{FF2B5EF4-FFF2-40B4-BE49-F238E27FC236}">
                <a16:creationId xmlns:a16="http://schemas.microsoft.com/office/drawing/2014/main" id="{06683BCD-DEC2-284D-8A9A-AA6AE08F0E7A}"/>
              </a:ext>
            </a:extLst>
          </p:cNvPr>
          <p:cNvSpPr/>
          <p:nvPr/>
        </p:nvSpPr>
        <p:spPr bwMode="auto">
          <a:xfrm>
            <a:off x="6217902" y="5440658"/>
            <a:ext cx="1645902" cy="149437"/>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0" name="Rectangle 19">
            <a:extLst>
              <a:ext uri="{FF2B5EF4-FFF2-40B4-BE49-F238E27FC236}">
                <a16:creationId xmlns:a16="http://schemas.microsoft.com/office/drawing/2014/main" id="{3CB6BEE6-EE79-3B46-84A4-FFC70CD3C64F}"/>
              </a:ext>
            </a:extLst>
          </p:cNvPr>
          <p:cNvSpPr/>
          <p:nvPr/>
        </p:nvSpPr>
        <p:spPr bwMode="auto">
          <a:xfrm>
            <a:off x="6217901" y="5615054"/>
            <a:ext cx="1920219" cy="149437"/>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1" name="Rectangle 20">
            <a:extLst>
              <a:ext uri="{FF2B5EF4-FFF2-40B4-BE49-F238E27FC236}">
                <a16:creationId xmlns:a16="http://schemas.microsoft.com/office/drawing/2014/main" id="{32B6FA9F-39EB-BE48-9F86-229B06DB4C3A}"/>
              </a:ext>
            </a:extLst>
          </p:cNvPr>
          <p:cNvSpPr/>
          <p:nvPr/>
        </p:nvSpPr>
        <p:spPr bwMode="auto">
          <a:xfrm>
            <a:off x="6217901" y="5784736"/>
            <a:ext cx="2468899" cy="14943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3" name="Oval 22">
            <a:extLst>
              <a:ext uri="{FF2B5EF4-FFF2-40B4-BE49-F238E27FC236}">
                <a16:creationId xmlns:a16="http://schemas.microsoft.com/office/drawing/2014/main" id="{B5088218-B3B0-3D4E-BA8B-B4CB784FA658}"/>
              </a:ext>
            </a:extLst>
          </p:cNvPr>
          <p:cNvSpPr/>
          <p:nvPr/>
        </p:nvSpPr>
        <p:spPr bwMode="auto">
          <a:xfrm>
            <a:off x="7876994" y="2230371"/>
            <a:ext cx="365756"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4" name="Oval 23">
            <a:extLst>
              <a:ext uri="{FF2B5EF4-FFF2-40B4-BE49-F238E27FC236}">
                <a16:creationId xmlns:a16="http://schemas.microsoft.com/office/drawing/2014/main" id="{EA4B22D2-9147-EC47-BD84-E19B2F5D54FB}"/>
              </a:ext>
            </a:extLst>
          </p:cNvPr>
          <p:cNvSpPr/>
          <p:nvPr/>
        </p:nvSpPr>
        <p:spPr bwMode="auto">
          <a:xfrm>
            <a:off x="7876994" y="2461328"/>
            <a:ext cx="365756" cy="1828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5" name="Oval 24">
            <a:extLst>
              <a:ext uri="{FF2B5EF4-FFF2-40B4-BE49-F238E27FC236}">
                <a16:creationId xmlns:a16="http://schemas.microsoft.com/office/drawing/2014/main" id="{C390207D-3115-1345-9A97-BD1773CEF188}"/>
              </a:ext>
            </a:extLst>
          </p:cNvPr>
          <p:cNvSpPr/>
          <p:nvPr/>
        </p:nvSpPr>
        <p:spPr bwMode="auto">
          <a:xfrm>
            <a:off x="5685262" y="2230371"/>
            <a:ext cx="365756" cy="18287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6" name="Oval 25">
            <a:extLst>
              <a:ext uri="{FF2B5EF4-FFF2-40B4-BE49-F238E27FC236}">
                <a16:creationId xmlns:a16="http://schemas.microsoft.com/office/drawing/2014/main" id="{DD59CC6B-A70A-404F-8885-242DED1C671B}"/>
              </a:ext>
            </a:extLst>
          </p:cNvPr>
          <p:cNvSpPr/>
          <p:nvPr/>
        </p:nvSpPr>
        <p:spPr bwMode="auto">
          <a:xfrm>
            <a:off x="5689960" y="2461328"/>
            <a:ext cx="365756" cy="182878"/>
          </a:xfrm>
          <a:prstGeom prst="ellipse">
            <a:avLst/>
          </a:prstGeom>
          <a:noFill/>
          <a:ln w="28575" cap="flat" cmpd="sng" algn="ctr">
            <a:solidFill>
              <a:srgbClr val="00B050"/>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7" name="Oval 26">
            <a:extLst>
              <a:ext uri="{FF2B5EF4-FFF2-40B4-BE49-F238E27FC236}">
                <a16:creationId xmlns:a16="http://schemas.microsoft.com/office/drawing/2014/main" id="{2CB1438D-A279-EE4F-BD5C-AF91E778FD8F}"/>
              </a:ext>
            </a:extLst>
          </p:cNvPr>
          <p:cNvSpPr/>
          <p:nvPr/>
        </p:nvSpPr>
        <p:spPr bwMode="auto">
          <a:xfrm>
            <a:off x="4323089" y="2918528"/>
            <a:ext cx="365756" cy="168751"/>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8" name="Oval 27">
            <a:extLst>
              <a:ext uri="{FF2B5EF4-FFF2-40B4-BE49-F238E27FC236}">
                <a16:creationId xmlns:a16="http://schemas.microsoft.com/office/drawing/2014/main" id="{763D8656-9CE7-374B-B71D-66B2D50DB7EB}"/>
              </a:ext>
            </a:extLst>
          </p:cNvPr>
          <p:cNvSpPr/>
          <p:nvPr/>
        </p:nvSpPr>
        <p:spPr bwMode="auto">
          <a:xfrm>
            <a:off x="4323089" y="3380441"/>
            <a:ext cx="365756" cy="168751"/>
          </a:xfrm>
          <a:prstGeom prst="ellipse">
            <a:avLst/>
          </a:prstGeom>
          <a:noFill/>
          <a:ln w="28575" cap="flat" cmpd="sng" algn="ctr">
            <a:solidFill>
              <a:srgbClr val="00B050"/>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9" name="Oval 28">
            <a:extLst>
              <a:ext uri="{FF2B5EF4-FFF2-40B4-BE49-F238E27FC236}">
                <a16:creationId xmlns:a16="http://schemas.microsoft.com/office/drawing/2014/main" id="{E2786B39-7C3B-724E-AD2B-B657C1498CFB}"/>
              </a:ext>
            </a:extLst>
          </p:cNvPr>
          <p:cNvSpPr/>
          <p:nvPr/>
        </p:nvSpPr>
        <p:spPr bwMode="auto">
          <a:xfrm>
            <a:off x="3583085" y="2918528"/>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0" name="Oval 29">
            <a:extLst>
              <a:ext uri="{FF2B5EF4-FFF2-40B4-BE49-F238E27FC236}">
                <a16:creationId xmlns:a16="http://schemas.microsoft.com/office/drawing/2014/main" id="{1897AF8F-ABF6-3C45-AD59-C29B23E9F9FB}"/>
              </a:ext>
            </a:extLst>
          </p:cNvPr>
          <p:cNvSpPr/>
          <p:nvPr/>
        </p:nvSpPr>
        <p:spPr bwMode="auto">
          <a:xfrm>
            <a:off x="3583085" y="3380441"/>
            <a:ext cx="365756" cy="168751"/>
          </a:xfrm>
          <a:prstGeom prst="ellipse">
            <a:avLst/>
          </a:prstGeom>
          <a:noFill/>
          <a:ln w="28575" cap="flat" cmpd="sng" algn="ctr">
            <a:solidFill>
              <a:srgbClr val="FF0000"/>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1" name="Oval 30">
            <a:extLst>
              <a:ext uri="{FF2B5EF4-FFF2-40B4-BE49-F238E27FC236}">
                <a16:creationId xmlns:a16="http://schemas.microsoft.com/office/drawing/2014/main" id="{7ACB9AF9-4F84-4947-B1FD-868950613852}"/>
              </a:ext>
            </a:extLst>
          </p:cNvPr>
          <p:cNvSpPr/>
          <p:nvPr/>
        </p:nvSpPr>
        <p:spPr bwMode="auto">
          <a:xfrm>
            <a:off x="4323089" y="3611398"/>
            <a:ext cx="365756" cy="168751"/>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2" name="Oval 31">
            <a:extLst>
              <a:ext uri="{FF2B5EF4-FFF2-40B4-BE49-F238E27FC236}">
                <a16:creationId xmlns:a16="http://schemas.microsoft.com/office/drawing/2014/main" id="{F28076BC-1DA3-0146-BEF7-D713F6215F50}"/>
              </a:ext>
            </a:extLst>
          </p:cNvPr>
          <p:cNvSpPr/>
          <p:nvPr/>
        </p:nvSpPr>
        <p:spPr bwMode="auto">
          <a:xfrm>
            <a:off x="3583085" y="3611398"/>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3" name="Oval 32">
            <a:extLst>
              <a:ext uri="{FF2B5EF4-FFF2-40B4-BE49-F238E27FC236}">
                <a16:creationId xmlns:a16="http://schemas.microsoft.com/office/drawing/2014/main" id="{010FB8B2-5050-1A4C-A3F7-70A93F0A5652}"/>
              </a:ext>
            </a:extLst>
          </p:cNvPr>
          <p:cNvSpPr/>
          <p:nvPr/>
        </p:nvSpPr>
        <p:spPr bwMode="auto">
          <a:xfrm>
            <a:off x="4323089" y="2013555"/>
            <a:ext cx="365756" cy="168751"/>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4" name="Oval 33">
            <a:extLst>
              <a:ext uri="{FF2B5EF4-FFF2-40B4-BE49-F238E27FC236}">
                <a16:creationId xmlns:a16="http://schemas.microsoft.com/office/drawing/2014/main" id="{A9DCF0F1-202F-0941-8020-68B561CBCD00}"/>
              </a:ext>
            </a:extLst>
          </p:cNvPr>
          <p:cNvSpPr/>
          <p:nvPr/>
        </p:nvSpPr>
        <p:spPr bwMode="auto">
          <a:xfrm>
            <a:off x="3583085" y="2013555"/>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5" name="Oval 34">
            <a:extLst>
              <a:ext uri="{FF2B5EF4-FFF2-40B4-BE49-F238E27FC236}">
                <a16:creationId xmlns:a16="http://schemas.microsoft.com/office/drawing/2014/main" id="{53FC7B2E-7E69-214F-9615-C93FDBFB6E4E}"/>
              </a:ext>
            </a:extLst>
          </p:cNvPr>
          <p:cNvSpPr/>
          <p:nvPr/>
        </p:nvSpPr>
        <p:spPr bwMode="auto">
          <a:xfrm>
            <a:off x="811605" y="1787312"/>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6" name="Oval 35">
            <a:extLst>
              <a:ext uri="{FF2B5EF4-FFF2-40B4-BE49-F238E27FC236}">
                <a16:creationId xmlns:a16="http://schemas.microsoft.com/office/drawing/2014/main" id="{2E94677E-B9A1-EC4C-91D9-AB7AE34E60D3}"/>
              </a:ext>
            </a:extLst>
          </p:cNvPr>
          <p:cNvSpPr/>
          <p:nvPr/>
        </p:nvSpPr>
        <p:spPr bwMode="auto">
          <a:xfrm>
            <a:off x="811605" y="2008842"/>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2" name="Oval 41">
            <a:extLst>
              <a:ext uri="{FF2B5EF4-FFF2-40B4-BE49-F238E27FC236}">
                <a16:creationId xmlns:a16="http://schemas.microsoft.com/office/drawing/2014/main" id="{A4DDDD3A-3969-3E43-A1DA-FE842DE5EDB8}"/>
              </a:ext>
            </a:extLst>
          </p:cNvPr>
          <p:cNvSpPr/>
          <p:nvPr/>
        </p:nvSpPr>
        <p:spPr bwMode="auto">
          <a:xfrm>
            <a:off x="811605" y="2473112"/>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3" name="Oval 42">
            <a:extLst>
              <a:ext uri="{FF2B5EF4-FFF2-40B4-BE49-F238E27FC236}">
                <a16:creationId xmlns:a16="http://schemas.microsoft.com/office/drawing/2014/main" id="{89E5BFBE-773F-2E42-8B43-2B1FC36ABDD3}"/>
              </a:ext>
            </a:extLst>
          </p:cNvPr>
          <p:cNvSpPr/>
          <p:nvPr/>
        </p:nvSpPr>
        <p:spPr bwMode="auto">
          <a:xfrm>
            <a:off x="811605" y="2694642"/>
            <a:ext cx="365756" cy="16875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4" name="Oval 43">
            <a:extLst>
              <a:ext uri="{FF2B5EF4-FFF2-40B4-BE49-F238E27FC236}">
                <a16:creationId xmlns:a16="http://schemas.microsoft.com/office/drawing/2014/main" id="{0D0ECCF6-E911-F841-9A78-167B737281A6}"/>
              </a:ext>
            </a:extLst>
          </p:cNvPr>
          <p:cNvSpPr/>
          <p:nvPr/>
        </p:nvSpPr>
        <p:spPr bwMode="auto">
          <a:xfrm>
            <a:off x="4323089" y="3845078"/>
            <a:ext cx="365756" cy="168751"/>
          </a:xfrm>
          <a:prstGeom prst="ellipse">
            <a:avLst/>
          </a:prstGeom>
          <a:noFill/>
          <a:ln w="28575" cap="flat" cmpd="sng" algn="ctr">
            <a:solidFill>
              <a:srgbClr val="00B050"/>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5" name="Oval 44">
            <a:extLst>
              <a:ext uri="{FF2B5EF4-FFF2-40B4-BE49-F238E27FC236}">
                <a16:creationId xmlns:a16="http://schemas.microsoft.com/office/drawing/2014/main" id="{44CEC1DC-1165-2848-A929-33880AE53B38}"/>
              </a:ext>
            </a:extLst>
          </p:cNvPr>
          <p:cNvSpPr/>
          <p:nvPr/>
        </p:nvSpPr>
        <p:spPr bwMode="auto">
          <a:xfrm>
            <a:off x="3583085" y="3845078"/>
            <a:ext cx="365756" cy="168751"/>
          </a:xfrm>
          <a:prstGeom prst="ellipse">
            <a:avLst/>
          </a:prstGeom>
          <a:noFill/>
          <a:ln w="28575" cap="flat" cmpd="sng" algn="ctr">
            <a:solidFill>
              <a:srgbClr val="FF0000"/>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47" name="Curved Connector 46">
            <a:extLst>
              <a:ext uri="{FF2B5EF4-FFF2-40B4-BE49-F238E27FC236}">
                <a16:creationId xmlns:a16="http://schemas.microsoft.com/office/drawing/2014/main" id="{46DD1CF4-EA7C-6D42-BB95-3D587FAE3B8A}"/>
              </a:ext>
            </a:extLst>
          </p:cNvPr>
          <p:cNvCxnSpPr>
            <a:stCxn id="34" idx="2"/>
            <a:endCxn id="35" idx="6"/>
          </p:cNvCxnSpPr>
          <p:nvPr/>
        </p:nvCxnSpPr>
        <p:spPr bwMode="auto">
          <a:xfrm rot="10800000">
            <a:off x="1177361" y="1871689"/>
            <a:ext cx="2405724" cy="226243"/>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a:extLst>
              <a:ext uri="{FF2B5EF4-FFF2-40B4-BE49-F238E27FC236}">
                <a16:creationId xmlns:a16="http://schemas.microsoft.com/office/drawing/2014/main" id="{B9E8BFB5-4D0B-0B47-89FF-67A385C0385C}"/>
              </a:ext>
            </a:extLst>
          </p:cNvPr>
          <p:cNvCxnSpPr>
            <a:stCxn id="29" idx="2"/>
            <a:endCxn id="36" idx="6"/>
          </p:cNvCxnSpPr>
          <p:nvPr/>
        </p:nvCxnSpPr>
        <p:spPr bwMode="auto">
          <a:xfrm rot="10800000">
            <a:off x="1177361" y="2093218"/>
            <a:ext cx="2405724" cy="909686"/>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a:extLst>
              <a:ext uri="{FF2B5EF4-FFF2-40B4-BE49-F238E27FC236}">
                <a16:creationId xmlns:a16="http://schemas.microsoft.com/office/drawing/2014/main" id="{E064CFB6-35E4-F94C-B1D6-88EE2076BC9C}"/>
              </a:ext>
            </a:extLst>
          </p:cNvPr>
          <p:cNvCxnSpPr>
            <a:stCxn id="32" idx="2"/>
            <a:endCxn id="43" idx="6"/>
          </p:cNvCxnSpPr>
          <p:nvPr/>
        </p:nvCxnSpPr>
        <p:spPr bwMode="auto">
          <a:xfrm rot="10800000">
            <a:off x="1177361" y="2779018"/>
            <a:ext cx="2405724" cy="916756"/>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a:extLst>
              <a:ext uri="{FF2B5EF4-FFF2-40B4-BE49-F238E27FC236}">
                <a16:creationId xmlns:a16="http://schemas.microsoft.com/office/drawing/2014/main" id="{DD8B229C-82D1-FC48-AF8A-C5A75C81A598}"/>
              </a:ext>
            </a:extLst>
          </p:cNvPr>
          <p:cNvCxnSpPr>
            <a:stCxn id="30" idx="2"/>
            <a:endCxn id="42" idx="6"/>
          </p:cNvCxnSpPr>
          <p:nvPr/>
        </p:nvCxnSpPr>
        <p:spPr bwMode="auto">
          <a:xfrm rot="10800000">
            <a:off x="1177361" y="2557489"/>
            <a:ext cx="2405724" cy="907329"/>
          </a:xfrm>
          <a:prstGeom prst="curvedConnector3">
            <a:avLst/>
          </a:prstGeom>
          <a:solidFill>
            <a:schemeClr val="accent1"/>
          </a:solidFill>
          <a:ln w="19050" cap="flat" cmpd="sng" algn="ctr">
            <a:solidFill>
              <a:srgbClr val="FF0000"/>
            </a:solidFill>
            <a:prstDash val="sysDash"/>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a:extLst>
              <a:ext uri="{FF2B5EF4-FFF2-40B4-BE49-F238E27FC236}">
                <a16:creationId xmlns:a16="http://schemas.microsoft.com/office/drawing/2014/main" id="{0CC317AA-A777-484B-8DC6-660E1348B415}"/>
              </a:ext>
            </a:extLst>
          </p:cNvPr>
          <p:cNvCxnSpPr>
            <a:stCxn id="45" idx="2"/>
            <a:endCxn id="43" idx="4"/>
          </p:cNvCxnSpPr>
          <p:nvPr/>
        </p:nvCxnSpPr>
        <p:spPr bwMode="auto">
          <a:xfrm rot="10800000">
            <a:off x="994483" y="2863394"/>
            <a:ext cx="2588602" cy="1066061"/>
          </a:xfrm>
          <a:prstGeom prst="curvedConnector2">
            <a:avLst/>
          </a:prstGeom>
          <a:solidFill>
            <a:schemeClr val="accent1"/>
          </a:solidFill>
          <a:ln w="19050" cap="flat" cmpd="sng" algn="ctr">
            <a:solidFill>
              <a:srgbClr val="FF0000"/>
            </a:solidFill>
            <a:prstDash val="sysDash"/>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Curved Connector 56">
            <a:extLst>
              <a:ext uri="{FF2B5EF4-FFF2-40B4-BE49-F238E27FC236}">
                <a16:creationId xmlns:a16="http://schemas.microsoft.com/office/drawing/2014/main" id="{50750CA6-E08F-744D-B769-0AC67EB51F92}"/>
              </a:ext>
            </a:extLst>
          </p:cNvPr>
          <p:cNvCxnSpPr>
            <a:cxnSpLocks/>
            <a:stCxn id="33" idx="0"/>
            <a:endCxn id="25" idx="0"/>
          </p:cNvCxnSpPr>
          <p:nvPr/>
        </p:nvCxnSpPr>
        <p:spPr bwMode="auto">
          <a:xfrm rot="16200000" flipH="1">
            <a:off x="5078645" y="1440877"/>
            <a:ext cx="216816" cy="1362173"/>
          </a:xfrm>
          <a:prstGeom prst="curvedConnector3">
            <a:avLst>
              <a:gd name="adj1" fmla="val -105435"/>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Curved Connector 58">
            <a:extLst>
              <a:ext uri="{FF2B5EF4-FFF2-40B4-BE49-F238E27FC236}">
                <a16:creationId xmlns:a16="http://schemas.microsoft.com/office/drawing/2014/main" id="{E8006DE9-2A8C-F047-994D-B9DE8C4A3240}"/>
              </a:ext>
            </a:extLst>
          </p:cNvPr>
          <p:cNvCxnSpPr>
            <a:cxnSpLocks/>
            <a:stCxn id="27" idx="0"/>
            <a:endCxn id="25" idx="1"/>
          </p:cNvCxnSpPr>
          <p:nvPr/>
        </p:nvCxnSpPr>
        <p:spPr bwMode="auto">
          <a:xfrm rot="5400000" flipH="1" flipV="1">
            <a:off x="4791709" y="1971412"/>
            <a:ext cx="661375" cy="1232859"/>
          </a:xfrm>
          <a:prstGeom prst="curvedConnector3">
            <a:avLst>
              <a:gd name="adj1" fmla="val 138614"/>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Curved Connector 61">
            <a:extLst>
              <a:ext uri="{FF2B5EF4-FFF2-40B4-BE49-F238E27FC236}">
                <a16:creationId xmlns:a16="http://schemas.microsoft.com/office/drawing/2014/main" id="{5F83AAD7-4842-7B46-A552-597C20D8F175}"/>
              </a:ext>
            </a:extLst>
          </p:cNvPr>
          <p:cNvCxnSpPr>
            <a:cxnSpLocks/>
            <a:stCxn id="31" idx="6"/>
            <a:endCxn id="25" idx="2"/>
          </p:cNvCxnSpPr>
          <p:nvPr/>
        </p:nvCxnSpPr>
        <p:spPr bwMode="auto">
          <a:xfrm flipV="1">
            <a:off x="4688845" y="2321810"/>
            <a:ext cx="996417" cy="1373964"/>
          </a:xfrm>
          <a:prstGeom prst="curvedConnector3">
            <a:avLst>
              <a:gd name="adj1" fmla="val 50000"/>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4" name="Curved Connector 73">
            <a:extLst>
              <a:ext uri="{FF2B5EF4-FFF2-40B4-BE49-F238E27FC236}">
                <a16:creationId xmlns:a16="http://schemas.microsoft.com/office/drawing/2014/main" id="{EC0F8E4C-60F9-E741-BC84-DF796FCDB66D}"/>
              </a:ext>
            </a:extLst>
          </p:cNvPr>
          <p:cNvCxnSpPr>
            <a:cxnSpLocks/>
            <a:stCxn id="44" idx="6"/>
          </p:cNvCxnSpPr>
          <p:nvPr/>
        </p:nvCxnSpPr>
        <p:spPr bwMode="auto">
          <a:xfrm flipV="1">
            <a:off x="4688845" y="2651137"/>
            <a:ext cx="1232859" cy="1278317"/>
          </a:xfrm>
          <a:prstGeom prst="curvedConnector2">
            <a:avLst/>
          </a:prstGeom>
          <a:solidFill>
            <a:schemeClr val="accent1"/>
          </a:solidFill>
          <a:ln w="19050" cap="flat" cmpd="sng" algn="ctr">
            <a:solidFill>
              <a:srgbClr val="00B050"/>
            </a:solidFill>
            <a:prstDash val="sysDash"/>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2" name="TextBox 81">
            <a:extLst>
              <a:ext uri="{FF2B5EF4-FFF2-40B4-BE49-F238E27FC236}">
                <a16:creationId xmlns:a16="http://schemas.microsoft.com/office/drawing/2014/main" id="{29A69150-A3B5-2A40-AFE3-724E906E5326}"/>
              </a:ext>
            </a:extLst>
          </p:cNvPr>
          <p:cNvSpPr txBox="1"/>
          <p:nvPr/>
        </p:nvSpPr>
        <p:spPr>
          <a:xfrm>
            <a:off x="2468903" y="4526268"/>
            <a:ext cx="3320140" cy="1692771"/>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Kim Smith will show up </a:t>
            </a:r>
            <a:r>
              <a:rPr lang="en-US" u="sng" dirty="0">
                <a:solidFill>
                  <a:srgbClr val="0432FF"/>
                </a:solidFill>
              </a:rPr>
              <a:t>twice</a:t>
            </a:r>
            <a:endParaRPr lang="en-US" dirty="0">
              <a:solidFill>
                <a:srgbClr val="0432FF"/>
              </a:solidFill>
            </a:endParaRPr>
          </a:p>
          <a:p>
            <a:r>
              <a:rPr lang="en-US" dirty="0">
                <a:solidFill>
                  <a:srgbClr val="0432FF"/>
                </a:solidFill>
              </a:rPr>
              <a:t>and create two identical rows!</a:t>
            </a:r>
          </a:p>
          <a:p>
            <a:r>
              <a:rPr lang="en-US" b="1" dirty="0" err="1">
                <a:solidFill>
                  <a:srgbClr val="0432FF"/>
                </a:solidFill>
                <a:latin typeface="Courier New" panose="02070309020205020404" pitchFamily="49" charset="0"/>
                <a:cs typeface="Courier New" panose="02070309020205020404" pitchFamily="49" charset="0"/>
              </a:rPr>
              <a:t>Student.id</a:t>
            </a:r>
            <a:r>
              <a:rPr lang="en-US" b="1" dirty="0">
                <a:solidFill>
                  <a:srgbClr val="0432FF"/>
                </a:solidFill>
                <a:latin typeface="Courier New" panose="02070309020205020404" pitchFamily="49" charset="0"/>
                <a:cs typeface="Courier New" panose="02070309020205020404" pitchFamily="49" charset="0"/>
              </a:rPr>
              <a:t> </a:t>
            </a:r>
            <a:r>
              <a:rPr lang="en-US" dirty="0">
                <a:solidFill>
                  <a:srgbClr val="0432FF"/>
                </a:solidFill>
              </a:rPr>
              <a:t>1021 matches </a:t>
            </a:r>
          </a:p>
          <a:p>
            <a:r>
              <a:rPr lang="en-US" b="1" dirty="0" err="1">
                <a:solidFill>
                  <a:srgbClr val="0432FF"/>
                </a:solidFill>
                <a:latin typeface="Courier New" panose="02070309020205020404" pitchFamily="49" charset="0"/>
                <a:cs typeface="Courier New" panose="02070309020205020404" pitchFamily="49" charset="0"/>
              </a:rPr>
              <a:t>Takes.student_id</a:t>
            </a:r>
            <a:r>
              <a:rPr lang="en-US" b="1" dirty="0">
                <a:solidFill>
                  <a:srgbClr val="0432FF"/>
                </a:solidFill>
                <a:latin typeface="Courier New" panose="02070309020205020404" pitchFamily="49" charset="0"/>
                <a:cs typeface="Courier New" panose="02070309020205020404" pitchFamily="49" charset="0"/>
              </a:rPr>
              <a:t> </a:t>
            </a:r>
            <a:r>
              <a:rPr lang="en-US" dirty="0">
                <a:solidFill>
                  <a:srgbClr val="0432FF"/>
                </a:solidFill>
              </a:rPr>
              <a:t>1021 twice.</a:t>
            </a:r>
          </a:p>
          <a:p>
            <a:endParaRPr lang="en-US" sz="800" dirty="0">
              <a:solidFill>
                <a:srgbClr val="0432FF"/>
              </a:solidFill>
            </a:endParaRPr>
          </a:p>
          <a:p>
            <a:r>
              <a:rPr lang="en-US" dirty="0">
                <a:solidFill>
                  <a:srgbClr val="0432FF"/>
                </a:solidFill>
              </a:rPr>
              <a:t>That’s why we must use</a:t>
            </a:r>
          </a:p>
          <a:p>
            <a:r>
              <a:rPr lang="en-US" dirty="0">
                <a:solidFill>
                  <a:srgbClr val="0432FF"/>
                </a:solidFill>
              </a:rPr>
              <a:t>SELECT DISTINCT.</a:t>
            </a:r>
          </a:p>
        </p:txBody>
      </p:sp>
      <p:cxnSp>
        <p:nvCxnSpPr>
          <p:cNvPr id="85" name="Straight Arrow Connector 84">
            <a:extLst>
              <a:ext uri="{FF2B5EF4-FFF2-40B4-BE49-F238E27FC236}">
                <a16:creationId xmlns:a16="http://schemas.microsoft.com/office/drawing/2014/main" id="{D7CE2D92-E990-3645-856E-9AEDD2B686D9}"/>
              </a:ext>
            </a:extLst>
          </p:cNvPr>
          <p:cNvCxnSpPr>
            <a:cxnSpLocks/>
            <a:stCxn id="28" idx="7"/>
            <a:endCxn id="26" idx="3"/>
          </p:cNvCxnSpPr>
          <p:nvPr/>
        </p:nvCxnSpPr>
        <p:spPr bwMode="auto">
          <a:xfrm flipV="1">
            <a:off x="4635281" y="2617424"/>
            <a:ext cx="1108243" cy="787730"/>
          </a:xfrm>
          <a:prstGeom prst="straightConnector1">
            <a:avLst/>
          </a:prstGeom>
          <a:solidFill>
            <a:schemeClr val="accent1"/>
          </a:solidFill>
          <a:ln w="19050" cap="flat" cmpd="sng" algn="ctr">
            <a:solidFill>
              <a:srgbClr val="00B050"/>
            </a:solidFill>
            <a:prstDash val="sysDash"/>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330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par>
                                <p:cTn id="117" presetID="10" presetClass="entr" presetSubtype="0" fill="hold"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500"/>
                                        <p:tgtEl>
                                          <p:spTgt spid="55"/>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82"/>
                                        </p:tgtEl>
                                        <p:attrNameLst>
                                          <p:attrName>style.visibility</p:attrName>
                                        </p:attrNameLst>
                                      </p:cBhvr>
                                      <p:to>
                                        <p:strVal val="visible"/>
                                      </p:to>
                                    </p:set>
                                    <p:anim calcmode="lin" valueType="num">
                                      <p:cBhvr additive="base">
                                        <p:cTn id="124" dur="500" fill="hold"/>
                                        <p:tgtEl>
                                          <p:spTgt spid="82"/>
                                        </p:tgtEl>
                                        <p:attrNameLst>
                                          <p:attrName>ppt_x</p:attrName>
                                        </p:attrNameLst>
                                      </p:cBhvr>
                                      <p:tavLst>
                                        <p:tav tm="0">
                                          <p:val>
                                            <p:strVal val="#ppt_x"/>
                                          </p:val>
                                        </p:tav>
                                        <p:tav tm="100000">
                                          <p:val>
                                            <p:strVal val="#ppt_x"/>
                                          </p:val>
                                        </p:tav>
                                      </p:tavLst>
                                    </p:anim>
                                    <p:anim calcmode="lin" valueType="num">
                                      <p:cBhvr additive="base">
                                        <p:cTn id="1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2" grpId="0" animBg="1"/>
      <p:bldP spid="43" grpId="0" animBg="1"/>
      <p:bldP spid="44" grpId="0" animBg="1"/>
      <p:bldP spid="45" grpId="0" animBg="1"/>
      <p:bldP spid="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8394-9CE4-5440-8FB7-B2A9C8051DE6}"/>
              </a:ext>
            </a:extLst>
          </p:cNvPr>
          <p:cNvSpPr>
            <a:spLocks noGrp="1"/>
          </p:cNvSpPr>
          <p:nvPr>
            <p:ph type="title"/>
          </p:nvPr>
        </p:nvSpPr>
        <p:spPr/>
        <p:txBody>
          <a:bodyPr/>
          <a:lstStyle/>
          <a:p>
            <a:r>
              <a:rPr lang="en-US" dirty="0"/>
              <a:t>How a Query Works #5</a:t>
            </a:r>
          </a:p>
        </p:txBody>
      </p:sp>
      <p:sp>
        <p:nvSpPr>
          <p:cNvPr id="4" name="Slide Number Placeholder 3">
            <a:extLst>
              <a:ext uri="{FF2B5EF4-FFF2-40B4-BE49-F238E27FC236}">
                <a16:creationId xmlns:a16="http://schemas.microsoft.com/office/drawing/2014/main" id="{5CA16F07-4D2C-F143-B5DD-A1B398F661CF}"/>
              </a:ext>
            </a:extLst>
          </p:cNvPr>
          <p:cNvSpPr>
            <a:spLocks noGrp="1"/>
          </p:cNvSpPr>
          <p:nvPr>
            <p:ph type="sldNum" sz="quarter" idx="12"/>
          </p:nvPr>
        </p:nvSpPr>
        <p:spPr/>
        <p:txBody>
          <a:bodyPr/>
          <a:lstStyle/>
          <a:p>
            <a:fld id="{5E4F0376-0E54-9843-B673-E00D6670E830}" type="slidenum">
              <a:rPr lang="en-US" smtClean="0"/>
              <a:pPr/>
              <a:t>43</a:t>
            </a:fld>
            <a:endParaRPr lang="en-US"/>
          </a:p>
        </p:txBody>
      </p:sp>
      <p:grpSp>
        <p:nvGrpSpPr>
          <p:cNvPr id="15" name="Group 14">
            <a:extLst>
              <a:ext uri="{FF2B5EF4-FFF2-40B4-BE49-F238E27FC236}">
                <a16:creationId xmlns:a16="http://schemas.microsoft.com/office/drawing/2014/main" id="{DE4FCD90-3C78-6849-8877-EE81256C1E04}"/>
              </a:ext>
            </a:extLst>
          </p:cNvPr>
          <p:cNvGrpSpPr/>
          <p:nvPr/>
        </p:nvGrpSpPr>
        <p:grpSpPr>
          <a:xfrm>
            <a:off x="182928" y="1234464"/>
            <a:ext cx="8778144" cy="2560292"/>
            <a:chOff x="488171" y="1206500"/>
            <a:chExt cx="8384050" cy="2359776"/>
          </a:xfrm>
        </p:grpSpPr>
        <p:pic>
          <p:nvPicPr>
            <p:cNvPr id="8" name="Picture 7" descr="Table&#10;&#10;Description automatically generated">
              <a:extLst>
                <a:ext uri="{FF2B5EF4-FFF2-40B4-BE49-F238E27FC236}">
                  <a16:creationId xmlns:a16="http://schemas.microsoft.com/office/drawing/2014/main" id="{651A9990-5A91-CE45-A787-2392712179C6}"/>
                </a:ext>
              </a:extLst>
            </p:cNvPr>
            <p:cNvPicPr>
              <a:picLocks noChangeAspect="1"/>
            </p:cNvPicPr>
            <p:nvPr/>
          </p:nvPicPr>
          <p:blipFill>
            <a:blip r:embed="rId2"/>
            <a:stretch>
              <a:fillRect/>
            </a:stretch>
          </p:blipFill>
          <p:spPr>
            <a:xfrm>
              <a:off x="6492218" y="1206500"/>
              <a:ext cx="2380003" cy="2359776"/>
            </a:xfrm>
            <a:prstGeom prst="rect">
              <a:avLst/>
            </a:prstGeom>
          </p:spPr>
        </p:pic>
        <p:pic>
          <p:nvPicPr>
            <p:cNvPr id="10" name="Picture 9" descr="Table&#10;&#10;Description automatically generated">
              <a:extLst>
                <a:ext uri="{FF2B5EF4-FFF2-40B4-BE49-F238E27FC236}">
                  <a16:creationId xmlns:a16="http://schemas.microsoft.com/office/drawing/2014/main" id="{740FE469-46F5-414A-A00D-AA11BFB56153}"/>
                </a:ext>
              </a:extLst>
            </p:cNvPr>
            <p:cNvPicPr>
              <a:picLocks noChangeAspect="1"/>
            </p:cNvPicPr>
            <p:nvPr/>
          </p:nvPicPr>
          <p:blipFill>
            <a:blip r:embed="rId3"/>
            <a:stretch>
              <a:fillRect/>
            </a:stretch>
          </p:blipFill>
          <p:spPr>
            <a:xfrm>
              <a:off x="4206244" y="1206500"/>
              <a:ext cx="2285974" cy="2353209"/>
            </a:xfrm>
            <a:prstGeom prst="rect">
              <a:avLst/>
            </a:prstGeom>
          </p:spPr>
        </p:pic>
        <p:pic>
          <p:nvPicPr>
            <p:cNvPr id="12" name="Picture 11" descr="Table&#10;&#10;Description automatically generated">
              <a:extLst>
                <a:ext uri="{FF2B5EF4-FFF2-40B4-BE49-F238E27FC236}">
                  <a16:creationId xmlns:a16="http://schemas.microsoft.com/office/drawing/2014/main" id="{75FBEBA5-F57B-5347-8293-FE72990D2720}"/>
                </a:ext>
              </a:extLst>
            </p:cNvPr>
            <p:cNvPicPr>
              <a:picLocks noChangeAspect="1"/>
            </p:cNvPicPr>
            <p:nvPr/>
          </p:nvPicPr>
          <p:blipFill>
            <a:blip r:embed="rId4"/>
            <a:stretch>
              <a:fillRect/>
            </a:stretch>
          </p:blipFill>
          <p:spPr>
            <a:xfrm>
              <a:off x="2612784" y="1206500"/>
              <a:ext cx="1593459" cy="2353209"/>
            </a:xfrm>
            <a:prstGeom prst="rect">
              <a:avLst/>
            </a:prstGeom>
          </p:spPr>
        </p:pic>
        <p:pic>
          <p:nvPicPr>
            <p:cNvPr id="14" name="Picture 13" descr="Table&#10;&#10;Description automatically generated">
              <a:extLst>
                <a:ext uri="{FF2B5EF4-FFF2-40B4-BE49-F238E27FC236}">
                  <a16:creationId xmlns:a16="http://schemas.microsoft.com/office/drawing/2014/main" id="{558AFDD0-CD3D-A748-B3DC-D820487CDEFC}"/>
                </a:ext>
              </a:extLst>
            </p:cNvPr>
            <p:cNvPicPr>
              <a:picLocks noChangeAspect="1"/>
            </p:cNvPicPr>
            <p:nvPr/>
          </p:nvPicPr>
          <p:blipFill>
            <a:blip r:embed="rId5"/>
            <a:stretch>
              <a:fillRect/>
            </a:stretch>
          </p:blipFill>
          <p:spPr>
            <a:xfrm>
              <a:off x="488171" y="1206500"/>
              <a:ext cx="2124612" cy="2353209"/>
            </a:xfrm>
            <a:prstGeom prst="rect">
              <a:avLst/>
            </a:prstGeom>
          </p:spPr>
        </p:pic>
      </p:grpSp>
      <p:pic>
        <p:nvPicPr>
          <p:cNvPr id="6" name="Picture 5" descr="Text&#10;&#10;Description automatically generated">
            <a:extLst>
              <a:ext uri="{FF2B5EF4-FFF2-40B4-BE49-F238E27FC236}">
                <a16:creationId xmlns:a16="http://schemas.microsoft.com/office/drawing/2014/main" id="{5B2508E9-3076-F140-A6E9-502683A2C661}"/>
              </a:ext>
            </a:extLst>
          </p:cNvPr>
          <p:cNvPicPr>
            <a:picLocks noChangeAspect="1"/>
          </p:cNvPicPr>
          <p:nvPr/>
        </p:nvPicPr>
        <p:blipFill>
          <a:blip r:embed="rId6"/>
          <a:stretch>
            <a:fillRect/>
          </a:stretch>
        </p:blipFill>
        <p:spPr>
          <a:xfrm>
            <a:off x="4480561" y="2793261"/>
            <a:ext cx="4114755" cy="3320060"/>
          </a:xfrm>
          <a:prstGeom prst="rect">
            <a:avLst/>
          </a:prstGeom>
        </p:spPr>
      </p:pic>
      <p:sp>
        <p:nvSpPr>
          <p:cNvPr id="16" name="Rectangle 15">
            <a:extLst>
              <a:ext uri="{FF2B5EF4-FFF2-40B4-BE49-F238E27FC236}">
                <a16:creationId xmlns:a16="http://schemas.microsoft.com/office/drawing/2014/main" id="{A6EA5D25-0A05-BA43-81B6-C6211CD65780}"/>
              </a:ext>
            </a:extLst>
          </p:cNvPr>
          <p:cNvSpPr/>
          <p:nvPr/>
        </p:nvSpPr>
        <p:spPr bwMode="auto">
          <a:xfrm>
            <a:off x="4663439" y="5017827"/>
            <a:ext cx="2468853" cy="309349"/>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7" name="Rectangle 16">
            <a:extLst>
              <a:ext uri="{FF2B5EF4-FFF2-40B4-BE49-F238E27FC236}">
                <a16:creationId xmlns:a16="http://schemas.microsoft.com/office/drawing/2014/main" id="{70338C73-9958-DD47-9012-6DECE2F4CE36}"/>
              </a:ext>
            </a:extLst>
          </p:cNvPr>
          <p:cNvSpPr/>
          <p:nvPr/>
        </p:nvSpPr>
        <p:spPr bwMode="auto">
          <a:xfrm>
            <a:off x="4663439" y="5346428"/>
            <a:ext cx="2367281" cy="138575"/>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Rectangle 18">
            <a:extLst>
              <a:ext uri="{FF2B5EF4-FFF2-40B4-BE49-F238E27FC236}">
                <a16:creationId xmlns:a16="http://schemas.microsoft.com/office/drawing/2014/main" id="{FB594A49-7A24-0D48-A415-6D52BE3DCBB5}"/>
              </a:ext>
            </a:extLst>
          </p:cNvPr>
          <p:cNvSpPr/>
          <p:nvPr/>
        </p:nvSpPr>
        <p:spPr bwMode="auto">
          <a:xfrm>
            <a:off x="4663440" y="5510203"/>
            <a:ext cx="1886374" cy="13875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0" name="Rectangle 19">
            <a:extLst>
              <a:ext uri="{FF2B5EF4-FFF2-40B4-BE49-F238E27FC236}">
                <a16:creationId xmlns:a16="http://schemas.microsoft.com/office/drawing/2014/main" id="{70D5949E-E243-2141-8389-0EC63DBCA9D8}"/>
              </a:ext>
            </a:extLst>
          </p:cNvPr>
          <p:cNvSpPr/>
          <p:nvPr/>
        </p:nvSpPr>
        <p:spPr bwMode="auto">
          <a:xfrm>
            <a:off x="4663440" y="5669427"/>
            <a:ext cx="2374054" cy="138972"/>
          </a:xfrm>
          <a:prstGeom prst="rect">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1" name="Rectangle 20">
            <a:extLst>
              <a:ext uri="{FF2B5EF4-FFF2-40B4-BE49-F238E27FC236}">
                <a16:creationId xmlns:a16="http://schemas.microsoft.com/office/drawing/2014/main" id="{DEE28E8C-6160-8048-AC8D-306FFD751D28}"/>
              </a:ext>
            </a:extLst>
          </p:cNvPr>
          <p:cNvSpPr/>
          <p:nvPr/>
        </p:nvSpPr>
        <p:spPr bwMode="auto">
          <a:xfrm>
            <a:off x="6968021" y="2206389"/>
            <a:ext cx="970428" cy="19561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3" name="Oval 22">
            <a:extLst>
              <a:ext uri="{FF2B5EF4-FFF2-40B4-BE49-F238E27FC236}">
                <a16:creationId xmlns:a16="http://schemas.microsoft.com/office/drawing/2014/main" id="{9A882316-36BF-6844-A9AB-AB11F3DB8323}"/>
              </a:ext>
            </a:extLst>
          </p:cNvPr>
          <p:cNvSpPr/>
          <p:nvPr/>
        </p:nvSpPr>
        <p:spPr bwMode="auto">
          <a:xfrm>
            <a:off x="6629103" y="2194724"/>
            <a:ext cx="348697" cy="19561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nvGrpSpPr>
          <p:cNvPr id="81" name="Group 80">
            <a:extLst>
              <a:ext uri="{FF2B5EF4-FFF2-40B4-BE49-F238E27FC236}">
                <a16:creationId xmlns:a16="http://schemas.microsoft.com/office/drawing/2014/main" id="{A4BB357A-B8D6-A642-A123-9074E94A7756}"/>
              </a:ext>
            </a:extLst>
          </p:cNvPr>
          <p:cNvGrpSpPr/>
          <p:nvPr/>
        </p:nvGrpSpPr>
        <p:grpSpPr>
          <a:xfrm>
            <a:off x="2565646" y="2375648"/>
            <a:ext cx="348697" cy="1105128"/>
            <a:chOff x="2565646" y="2375648"/>
            <a:chExt cx="348697" cy="1105128"/>
          </a:xfrm>
        </p:grpSpPr>
        <p:sp>
          <p:nvSpPr>
            <p:cNvPr id="32" name="Oval 31">
              <a:extLst>
                <a:ext uri="{FF2B5EF4-FFF2-40B4-BE49-F238E27FC236}">
                  <a16:creationId xmlns:a16="http://schemas.microsoft.com/office/drawing/2014/main" id="{2A5600ED-F96E-8F48-A614-1A550EA97A60}"/>
                </a:ext>
              </a:extLst>
            </p:cNvPr>
            <p:cNvSpPr/>
            <p:nvPr/>
          </p:nvSpPr>
          <p:spPr bwMode="auto">
            <a:xfrm>
              <a:off x="2565646" y="2732606"/>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3" name="Oval 32">
              <a:extLst>
                <a:ext uri="{FF2B5EF4-FFF2-40B4-BE49-F238E27FC236}">
                  <a16:creationId xmlns:a16="http://schemas.microsoft.com/office/drawing/2014/main" id="{367249EA-0314-0649-A558-3333E7342D5F}"/>
                </a:ext>
              </a:extLst>
            </p:cNvPr>
            <p:cNvSpPr/>
            <p:nvPr/>
          </p:nvSpPr>
          <p:spPr bwMode="auto">
            <a:xfrm>
              <a:off x="2565646" y="2918420"/>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4" name="Oval 33">
              <a:extLst>
                <a:ext uri="{FF2B5EF4-FFF2-40B4-BE49-F238E27FC236}">
                  <a16:creationId xmlns:a16="http://schemas.microsoft.com/office/drawing/2014/main" id="{0475BDF3-B7CF-C844-9225-5CDC5F2F2E55}"/>
                </a:ext>
              </a:extLst>
            </p:cNvPr>
            <p:cNvSpPr/>
            <p:nvPr/>
          </p:nvSpPr>
          <p:spPr bwMode="auto">
            <a:xfrm>
              <a:off x="2565646" y="3285158"/>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5" name="Oval 34">
              <a:extLst>
                <a:ext uri="{FF2B5EF4-FFF2-40B4-BE49-F238E27FC236}">
                  <a16:creationId xmlns:a16="http://schemas.microsoft.com/office/drawing/2014/main" id="{800B8DC9-8283-754D-895C-B59A89CF7A91}"/>
                </a:ext>
              </a:extLst>
            </p:cNvPr>
            <p:cNvSpPr/>
            <p:nvPr/>
          </p:nvSpPr>
          <p:spPr bwMode="auto">
            <a:xfrm>
              <a:off x="2565646" y="2375648"/>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grpSp>
        <p:nvGrpSpPr>
          <p:cNvPr id="82" name="Group 81">
            <a:extLst>
              <a:ext uri="{FF2B5EF4-FFF2-40B4-BE49-F238E27FC236}">
                <a16:creationId xmlns:a16="http://schemas.microsoft.com/office/drawing/2014/main" id="{FF4D8406-4E04-AB44-91A4-55C558DB1EB2}"/>
              </a:ext>
            </a:extLst>
          </p:cNvPr>
          <p:cNvGrpSpPr/>
          <p:nvPr/>
        </p:nvGrpSpPr>
        <p:grpSpPr>
          <a:xfrm>
            <a:off x="360328" y="1823096"/>
            <a:ext cx="2205319" cy="1559872"/>
            <a:chOff x="360328" y="1823096"/>
            <a:chExt cx="2205319" cy="1559872"/>
          </a:xfrm>
        </p:grpSpPr>
        <p:sp>
          <p:nvSpPr>
            <p:cNvPr id="37" name="Oval 36">
              <a:extLst>
                <a:ext uri="{FF2B5EF4-FFF2-40B4-BE49-F238E27FC236}">
                  <a16:creationId xmlns:a16="http://schemas.microsoft.com/office/drawing/2014/main" id="{F1967950-2DE9-E84C-AD43-8F59DF1A1FE0}"/>
                </a:ext>
              </a:extLst>
            </p:cNvPr>
            <p:cNvSpPr/>
            <p:nvPr/>
          </p:nvSpPr>
          <p:spPr bwMode="auto">
            <a:xfrm>
              <a:off x="360328" y="1823096"/>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8" name="Oval 37">
              <a:extLst>
                <a:ext uri="{FF2B5EF4-FFF2-40B4-BE49-F238E27FC236}">
                  <a16:creationId xmlns:a16="http://schemas.microsoft.com/office/drawing/2014/main" id="{21E57B8C-2C10-4C4A-8A48-BA2C92939E52}"/>
                </a:ext>
              </a:extLst>
            </p:cNvPr>
            <p:cNvSpPr/>
            <p:nvPr/>
          </p:nvSpPr>
          <p:spPr bwMode="auto">
            <a:xfrm>
              <a:off x="360328" y="2184944"/>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9" name="Oval 38">
              <a:extLst>
                <a:ext uri="{FF2B5EF4-FFF2-40B4-BE49-F238E27FC236}">
                  <a16:creationId xmlns:a16="http://schemas.microsoft.com/office/drawing/2014/main" id="{A985B490-5407-934D-91F8-1EA0F5A6FDA6}"/>
                </a:ext>
              </a:extLst>
            </p:cNvPr>
            <p:cNvSpPr/>
            <p:nvPr/>
          </p:nvSpPr>
          <p:spPr bwMode="auto">
            <a:xfrm>
              <a:off x="360328" y="2370757"/>
              <a:ext cx="348697" cy="195618"/>
            </a:xfrm>
            <a:prstGeom prst="ellipse">
              <a:avLst/>
            </a:prstGeom>
            <a:no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41" name="Curved Connector 40">
              <a:extLst>
                <a:ext uri="{FF2B5EF4-FFF2-40B4-BE49-F238E27FC236}">
                  <a16:creationId xmlns:a16="http://schemas.microsoft.com/office/drawing/2014/main" id="{BE46F9F0-69EF-F244-BEBF-C320CCDB9D87}"/>
                </a:ext>
              </a:extLst>
            </p:cNvPr>
            <p:cNvCxnSpPr>
              <a:stCxn id="35" idx="2"/>
              <a:endCxn id="37" idx="6"/>
            </p:cNvCxnSpPr>
            <p:nvPr/>
          </p:nvCxnSpPr>
          <p:spPr bwMode="auto">
            <a:xfrm rot="10800000">
              <a:off x="709026" y="1920905"/>
              <a:ext cx="1856621" cy="552552"/>
            </a:xfrm>
            <a:prstGeom prst="curvedConnector3">
              <a:avLst/>
            </a:prstGeom>
            <a:solidFill>
              <a:schemeClr val="accent1"/>
            </a:solidFill>
            <a:ln w="19050" cap="flat" cmpd="sng" algn="ctr">
              <a:solidFill>
                <a:schemeClr val="bg1">
                  <a:lumMod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a:extLst>
                <a:ext uri="{FF2B5EF4-FFF2-40B4-BE49-F238E27FC236}">
                  <a16:creationId xmlns:a16="http://schemas.microsoft.com/office/drawing/2014/main" id="{EDE0234E-83EF-7F4F-83DB-B774745C2CD3}"/>
                </a:ext>
              </a:extLst>
            </p:cNvPr>
            <p:cNvCxnSpPr>
              <a:cxnSpLocks/>
              <a:stCxn id="32" idx="2"/>
              <a:endCxn id="38" idx="7"/>
            </p:cNvCxnSpPr>
            <p:nvPr/>
          </p:nvCxnSpPr>
          <p:spPr bwMode="auto">
            <a:xfrm rot="10800000">
              <a:off x="657960" y="2213593"/>
              <a:ext cx="1907686" cy="616823"/>
            </a:xfrm>
            <a:prstGeom prst="curvedConnector4">
              <a:avLst>
                <a:gd name="adj1" fmla="val 48662"/>
                <a:gd name="adj2" fmla="val 113279"/>
              </a:avLst>
            </a:prstGeom>
            <a:solidFill>
              <a:schemeClr val="accent1"/>
            </a:solidFill>
            <a:ln w="19050" cap="flat" cmpd="sng" algn="ctr">
              <a:solidFill>
                <a:schemeClr val="bg1">
                  <a:lumMod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a:extLst>
                <a:ext uri="{FF2B5EF4-FFF2-40B4-BE49-F238E27FC236}">
                  <a16:creationId xmlns:a16="http://schemas.microsoft.com/office/drawing/2014/main" id="{1657C8EE-547A-4649-9C8D-A51C7048D185}"/>
                </a:ext>
              </a:extLst>
            </p:cNvPr>
            <p:cNvCxnSpPr>
              <a:cxnSpLocks/>
              <a:stCxn id="33" idx="2"/>
              <a:endCxn id="38" idx="6"/>
            </p:cNvCxnSpPr>
            <p:nvPr/>
          </p:nvCxnSpPr>
          <p:spPr bwMode="auto">
            <a:xfrm rot="10800000">
              <a:off x="709026" y="2282753"/>
              <a:ext cx="1856621" cy="733476"/>
            </a:xfrm>
            <a:prstGeom prst="curvedConnector3">
              <a:avLst>
                <a:gd name="adj1" fmla="val 50000"/>
              </a:avLst>
            </a:prstGeom>
            <a:solidFill>
              <a:schemeClr val="accent1"/>
            </a:solidFill>
            <a:ln w="19050" cap="flat" cmpd="sng" algn="ctr">
              <a:solidFill>
                <a:schemeClr val="bg1">
                  <a:lumMod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a:extLst>
                <a:ext uri="{FF2B5EF4-FFF2-40B4-BE49-F238E27FC236}">
                  <a16:creationId xmlns:a16="http://schemas.microsoft.com/office/drawing/2014/main" id="{FA9A3D59-7655-684F-8E08-BA60540CB767}"/>
                </a:ext>
              </a:extLst>
            </p:cNvPr>
            <p:cNvCxnSpPr>
              <a:stCxn id="34" idx="2"/>
              <a:endCxn id="39" idx="6"/>
            </p:cNvCxnSpPr>
            <p:nvPr/>
          </p:nvCxnSpPr>
          <p:spPr bwMode="auto">
            <a:xfrm rot="10800000">
              <a:off x="709026" y="2468567"/>
              <a:ext cx="1856621" cy="914401"/>
            </a:xfrm>
            <a:prstGeom prst="curvedConnector3">
              <a:avLst/>
            </a:prstGeom>
            <a:solidFill>
              <a:schemeClr val="accent1"/>
            </a:solidFill>
            <a:ln w="19050" cap="flat" cmpd="sng" algn="ctr">
              <a:solidFill>
                <a:schemeClr val="bg1">
                  <a:lumMod val="50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83" name="Group 82">
            <a:extLst>
              <a:ext uri="{FF2B5EF4-FFF2-40B4-BE49-F238E27FC236}">
                <a16:creationId xmlns:a16="http://schemas.microsoft.com/office/drawing/2014/main" id="{E72FD651-2985-574B-B75B-1EAD703FCE32}"/>
              </a:ext>
            </a:extLst>
          </p:cNvPr>
          <p:cNvGrpSpPr/>
          <p:nvPr/>
        </p:nvGrpSpPr>
        <p:grpSpPr>
          <a:xfrm>
            <a:off x="4198853" y="1827986"/>
            <a:ext cx="348697" cy="557467"/>
            <a:chOff x="4198853" y="1827986"/>
            <a:chExt cx="348697" cy="557467"/>
          </a:xfrm>
        </p:grpSpPr>
        <p:sp>
          <p:nvSpPr>
            <p:cNvPr id="26" name="Oval 25">
              <a:extLst>
                <a:ext uri="{FF2B5EF4-FFF2-40B4-BE49-F238E27FC236}">
                  <a16:creationId xmlns:a16="http://schemas.microsoft.com/office/drawing/2014/main" id="{BDA2BAB7-A3CE-6540-9DC3-B9E2F4429DA8}"/>
                </a:ext>
              </a:extLst>
            </p:cNvPr>
            <p:cNvSpPr/>
            <p:nvPr/>
          </p:nvSpPr>
          <p:spPr bwMode="auto">
            <a:xfrm>
              <a:off x="4198853" y="1827986"/>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27" name="Oval 26">
              <a:extLst>
                <a:ext uri="{FF2B5EF4-FFF2-40B4-BE49-F238E27FC236}">
                  <a16:creationId xmlns:a16="http://schemas.microsoft.com/office/drawing/2014/main" id="{3F427343-7BB0-3C43-BBAF-BA4D2C4ADB9F}"/>
                </a:ext>
              </a:extLst>
            </p:cNvPr>
            <p:cNvSpPr/>
            <p:nvPr/>
          </p:nvSpPr>
          <p:spPr bwMode="auto">
            <a:xfrm>
              <a:off x="4198853" y="2189835"/>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grpSp>
        <p:nvGrpSpPr>
          <p:cNvPr id="84" name="Group 83">
            <a:extLst>
              <a:ext uri="{FF2B5EF4-FFF2-40B4-BE49-F238E27FC236}">
                <a16:creationId xmlns:a16="http://schemas.microsoft.com/office/drawing/2014/main" id="{CA0BE281-F761-AC4D-A2A7-3C6D69A2C9FF}"/>
              </a:ext>
            </a:extLst>
          </p:cNvPr>
          <p:cNvGrpSpPr/>
          <p:nvPr/>
        </p:nvGrpSpPr>
        <p:grpSpPr>
          <a:xfrm>
            <a:off x="3147537" y="1856634"/>
            <a:ext cx="1225665" cy="1624142"/>
            <a:chOff x="3147537" y="1856634"/>
            <a:chExt cx="1225665" cy="1624142"/>
          </a:xfrm>
        </p:grpSpPr>
        <p:sp>
          <p:nvSpPr>
            <p:cNvPr id="28" name="Oval 27">
              <a:extLst>
                <a:ext uri="{FF2B5EF4-FFF2-40B4-BE49-F238E27FC236}">
                  <a16:creationId xmlns:a16="http://schemas.microsoft.com/office/drawing/2014/main" id="{B964FEF3-9781-1747-8D51-39097692AC5F}"/>
                </a:ext>
              </a:extLst>
            </p:cNvPr>
            <p:cNvSpPr/>
            <p:nvPr/>
          </p:nvSpPr>
          <p:spPr bwMode="auto">
            <a:xfrm>
              <a:off x="3147537" y="2732606"/>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9" name="Oval 28">
              <a:extLst>
                <a:ext uri="{FF2B5EF4-FFF2-40B4-BE49-F238E27FC236}">
                  <a16:creationId xmlns:a16="http://schemas.microsoft.com/office/drawing/2014/main" id="{03174C55-CD21-0E4F-ACC3-DA6EB9039FCE}"/>
                </a:ext>
              </a:extLst>
            </p:cNvPr>
            <p:cNvSpPr/>
            <p:nvPr/>
          </p:nvSpPr>
          <p:spPr bwMode="auto">
            <a:xfrm>
              <a:off x="3147537" y="2918420"/>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0" name="Oval 29">
              <a:extLst>
                <a:ext uri="{FF2B5EF4-FFF2-40B4-BE49-F238E27FC236}">
                  <a16:creationId xmlns:a16="http://schemas.microsoft.com/office/drawing/2014/main" id="{4284037D-A813-7F43-9896-161DB41DF815}"/>
                </a:ext>
              </a:extLst>
            </p:cNvPr>
            <p:cNvSpPr/>
            <p:nvPr/>
          </p:nvSpPr>
          <p:spPr bwMode="auto">
            <a:xfrm>
              <a:off x="3147537" y="3285158"/>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1" name="Oval 30">
              <a:extLst>
                <a:ext uri="{FF2B5EF4-FFF2-40B4-BE49-F238E27FC236}">
                  <a16:creationId xmlns:a16="http://schemas.microsoft.com/office/drawing/2014/main" id="{7B44FFC3-818C-9344-87AE-0181A2E53781}"/>
                </a:ext>
              </a:extLst>
            </p:cNvPr>
            <p:cNvSpPr/>
            <p:nvPr/>
          </p:nvSpPr>
          <p:spPr bwMode="auto">
            <a:xfrm>
              <a:off x="3147537" y="2375648"/>
              <a:ext cx="348697" cy="19561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53" name="Curved Connector 52">
              <a:extLst>
                <a:ext uri="{FF2B5EF4-FFF2-40B4-BE49-F238E27FC236}">
                  <a16:creationId xmlns:a16="http://schemas.microsoft.com/office/drawing/2014/main" id="{BC90362B-5C82-4147-97B2-A1320D2B045F}"/>
                </a:ext>
              </a:extLst>
            </p:cNvPr>
            <p:cNvCxnSpPr>
              <a:cxnSpLocks/>
              <a:stCxn id="28" idx="6"/>
              <a:endCxn id="26" idx="2"/>
            </p:cNvCxnSpPr>
            <p:nvPr/>
          </p:nvCxnSpPr>
          <p:spPr bwMode="auto">
            <a:xfrm flipV="1">
              <a:off x="3496234" y="1925795"/>
              <a:ext cx="702619" cy="904620"/>
            </a:xfrm>
            <a:prstGeom prst="curvedConnector3">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Curved Connector 56">
              <a:extLst>
                <a:ext uri="{FF2B5EF4-FFF2-40B4-BE49-F238E27FC236}">
                  <a16:creationId xmlns:a16="http://schemas.microsoft.com/office/drawing/2014/main" id="{A77CAF4D-7F93-DE4F-ABAE-D852C8F22D36}"/>
                </a:ext>
              </a:extLst>
            </p:cNvPr>
            <p:cNvCxnSpPr>
              <a:cxnSpLocks/>
              <a:stCxn id="31" idx="0"/>
              <a:endCxn id="26" idx="1"/>
            </p:cNvCxnSpPr>
            <p:nvPr/>
          </p:nvCxnSpPr>
          <p:spPr bwMode="auto">
            <a:xfrm rot="5400000" flipH="1" flipV="1">
              <a:off x="3526395" y="1652125"/>
              <a:ext cx="519014" cy="928032"/>
            </a:xfrm>
            <a:prstGeom prst="curvedConnector3">
              <a:avLst>
                <a:gd name="adj1" fmla="val 128117"/>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a:extLst>
                <a:ext uri="{FF2B5EF4-FFF2-40B4-BE49-F238E27FC236}">
                  <a16:creationId xmlns:a16="http://schemas.microsoft.com/office/drawing/2014/main" id="{4BFE7791-A658-994B-892F-4CBD985C11A2}"/>
                </a:ext>
              </a:extLst>
            </p:cNvPr>
            <p:cNvCxnSpPr>
              <a:cxnSpLocks/>
              <a:stCxn id="29" idx="6"/>
              <a:endCxn id="27" idx="3"/>
            </p:cNvCxnSpPr>
            <p:nvPr/>
          </p:nvCxnSpPr>
          <p:spPr bwMode="auto">
            <a:xfrm flipV="1">
              <a:off x="3496234" y="2356805"/>
              <a:ext cx="753684" cy="659424"/>
            </a:xfrm>
            <a:prstGeom prst="curvedConnector2">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Curved Connector 62">
              <a:extLst>
                <a:ext uri="{FF2B5EF4-FFF2-40B4-BE49-F238E27FC236}">
                  <a16:creationId xmlns:a16="http://schemas.microsoft.com/office/drawing/2014/main" id="{57481C4F-F35F-E349-9A01-810CDACC1B71}"/>
                </a:ext>
              </a:extLst>
            </p:cNvPr>
            <p:cNvCxnSpPr>
              <a:stCxn id="30" idx="6"/>
              <a:endCxn id="27" idx="4"/>
            </p:cNvCxnSpPr>
            <p:nvPr/>
          </p:nvCxnSpPr>
          <p:spPr bwMode="auto">
            <a:xfrm flipV="1">
              <a:off x="3496234" y="2385453"/>
              <a:ext cx="876968" cy="997514"/>
            </a:xfrm>
            <a:prstGeom prst="curvedConnector2">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79" name="Group 78">
            <a:extLst>
              <a:ext uri="{FF2B5EF4-FFF2-40B4-BE49-F238E27FC236}">
                <a16:creationId xmlns:a16="http://schemas.microsoft.com/office/drawing/2014/main" id="{7FC6F270-9F8C-1146-B9DD-23B7B0AED766}"/>
              </a:ext>
            </a:extLst>
          </p:cNvPr>
          <p:cNvGrpSpPr/>
          <p:nvPr/>
        </p:nvGrpSpPr>
        <p:grpSpPr>
          <a:xfrm>
            <a:off x="4541142" y="1827986"/>
            <a:ext cx="2139026" cy="557467"/>
            <a:chOff x="4541142" y="1827986"/>
            <a:chExt cx="2139026" cy="557467"/>
          </a:xfrm>
        </p:grpSpPr>
        <p:sp>
          <p:nvSpPr>
            <p:cNvPr id="24" name="Oval 23">
              <a:extLst>
                <a:ext uri="{FF2B5EF4-FFF2-40B4-BE49-F238E27FC236}">
                  <a16:creationId xmlns:a16="http://schemas.microsoft.com/office/drawing/2014/main" id="{E57BE3AC-9674-F649-AB4A-E3F5EFE2EEEC}"/>
                </a:ext>
              </a:extLst>
            </p:cNvPr>
            <p:cNvSpPr/>
            <p:nvPr/>
          </p:nvSpPr>
          <p:spPr bwMode="auto">
            <a:xfrm>
              <a:off x="4541142" y="1827986"/>
              <a:ext cx="348697" cy="19561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5" name="Oval 24">
              <a:extLst>
                <a:ext uri="{FF2B5EF4-FFF2-40B4-BE49-F238E27FC236}">
                  <a16:creationId xmlns:a16="http://schemas.microsoft.com/office/drawing/2014/main" id="{5C77B773-12B8-3F40-9D79-5E3483BB28C5}"/>
                </a:ext>
              </a:extLst>
            </p:cNvPr>
            <p:cNvSpPr/>
            <p:nvPr/>
          </p:nvSpPr>
          <p:spPr bwMode="auto">
            <a:xfrm>
              <a:off x="4541142" y="2189835"/>
              <a:ext cx="348697" cy="195618"/>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67" name="Curved Connector 66">
              <a:extLst>
                <a:ext uri="{FF2B5EF4-FFF2-40B4-BE49-F238E27FC236}">
                  <a16:creationId xmlns:a16="http://schemas.microsoft.com/office/drawing/2014/main" id="{0BA858CD-3DDF-934B-BC1C-AC9AB19CC542}"/>
                </a:ext>
              </a:extLst>
            </p:cNvPr>
            <p:cNvCxnSpPr>
              <a:stCxn id="24" idx="6"/>
              <a:endCxn id="23" idx="1"/>
            </p:cNvCxnSpPr>
            <p:nvPr/>
          </p:nvCxnSpPr>
          <p:spPr bwMode="auto">
            <a:xfrm>
              <a:off x="4889839" y="1925795"/>
              <a:ext cx="1790329" cy="297577"/>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9" name="Curved Connector 68">
              <a:extLst>
                <a:ext uri="{FF2B5EF4-FFF2-40B4-BE49-F238E27FC236}">
                  <a16:creationId xmlns:a16="http://schemas.microsoft.com/office/drawing/2014/main" id="{5E2D622F-4CFF-E142-9473-C94A43BC5DEC}"/>
                </a:ext>
              </a:extLst>
            </p:cNvPr>
            <p:cNvCxnSpPr>
              <a:stCxn id="25" idx="6"/>
              <a:endCxn id="23" idx="2"/>
            </p:cNvCxnSpPr>
            <p:nvPr/>
          </p:nvCxnSpPr>
          <p:spPr bwMode="auto">
            <a:xfrm>
              <a:off x="4889839" y="2287644"/>
              <a:ext cx="1739264" cy="4889"/>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73" name="TextBox 72">
            <a:extLst>
              <a:ext uri="{FF2B5EF4-FFF2-40B4-BE49-F238E27FC236}">
                <a16:creationId xmlns:a16="http://schemas.microsoft.com/office/drawing/2014/main" id="{CE8D5FAD-3F35-1F4D-B63F-144BE665F47D}"/>
              </a:ext>
            </a:extLst>
          </p:cNvPr>
          <p:cNvSpPr txBox="1"/>
          <p:nvPr/>
        </p:nvSpPr>
        <p:spPr>
          <a:xfrm>
            <a:off x="390562" y="5282324"/>
            <a:ext cx="3887603" cy="830997"/>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latin typeface="Courier New" panose="02070309020205020404" pitchFamily="49" charset="0"/>
                <a:cs typeface="Courier New" panose="02070309020205020404" pitchFamily="49" charset="0"/>
              </a:rPr>
              <a:t>ORDER BY subject, </a:t>
            </a:r>
            <a:r>
              <a:rPr lang="en-US" b="1" dirty="0" err="1">
                <a:solidFill>
                  <a:srgbClr val="0432FF"/>
                </a:solidFill>
                <a:latin typeface="Courier New" panose="02070309020205020404" pitchFamily="49" charset="0"/>
                <a:cs typeface="Courier New" panose="02070309020205020404" pitchFamily="49" charset="0"/>
              </a:rPr>
              <a:t>Student.last</a:t>
            </a:r>
            <a:endParaRPr lang="en-US" b="1" dirty="0">
              <a:solidFill>
                <a:srgbClr val="0432FF"/>
              </a:solidFill>
              <a:latin typeface="Courier New" panose="02070309020205020404" pitchFamily="49" charset="0"/>
              <a:cs typeface="Courier New" panose="02070309020205020404" pitchFamily="49" charset="0"/>
            </a:endParaRPr>
          </a:p>
          <a:p>
            <a:r>
              <a:rPr lang="en-US" dirty="0">
                <a:solidFill>
                  <a:srgbClr val="0432FF"/>
                </a:solidFill>
              </a:rPr>
              <a:t>Sort the results first by subject,</a:t>
            </a:r>
          </a:p>
          <a:p>
            <a:r>
              <a:rPr lang="en-US" dirty="0">
                <a:solidFill>
                  <a:srgbClr val="0432FF"/>
                </a:solidFill>
              </a:rPr>
              <a:t>then by the students’ last name.</a:t>
            </a:r>
          </a:p>
        </p:txBody>
      </p:sp>
      <p:sp>
        <p:nvSpPr>
          <p:cNvPr id="3" name="TextBox 2">
            <a:extLst>
              <a:ext uri="{FF2B5EF4-FFF2-40B4-BE49-F238E27FC236}">
                <a16:creationId xmlns:a16="http://schemas.microsoft.com/office/drawing/2014/main" id="{46D72DF4-EEF6-5747-8446-79C811317F57}"/>
              </a:ext>
            </a:extLst>
          </p:cNvPr>
          <p:cNvSpPr txBox="1"/>
          <p:nvPr/>
        </p:nvSpPr>
        <p:spPr>
          <a:xfrm>
            <a:off x="396597" y="4161966"/>
            <a:ext cx="2910349" cy="830997"/>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Mary Janes matches twice!</a:t>
            </a:r>
          </a:p>
          <a:p>
            <a:r>
              <a:rPr lang="en-US" dirty="0">
                <a:solidFill>
                  <a:srgbClr val="0432FF"/>
                </a:solidFill>
              </a:rPr>
              <a:t>Why don’t we need to use</a:t>
            </a:r>
          </a:p>
          <a:p>
            <a:r>
              <a:rPr lang="en-US" dirty="0">
                <a:solidFill>
                  <a:srgbClr val="0432FF"/>
                </a:solidFill>
              </a:rPr>
              <a:t>SELECT DISTINCT this time?</a:t>
            </a:r>
          </a:p>
        </p:txBody>
      </p:sp>
    </p:spTree>
    <p:extLst>
      <p:ext uri="{BB962C8B-B14F-4D97-AF65-F5344CB8AC3E}">
        <p14:creationId xmlns:p14="http://schemas.microsoft.com/office/powerpoint/2010/main" val="33627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3"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318B-8CF7-5D49-BB8C-F7D3E0610F76}"/>
              </a:ext>
            </a:extLst>
          </p:cNvPr>
          <p:cNvSpPr>
            <a:spLocks noGrp="1"/>
          </p:cNvSpPr>
          <p:nvPr>
            <p:ph type="title"/>
          </p:nvPr>
        </p:nvSpPr>
        <p:spPr/>
        <p:txBody>
          <a:bodyPr/>
          <a:lstStyle/>
          <a:p>
            <a:r>
              <a:rPr lang="en-US" dirty="0"/>
              <a:t>Modifying Table Rows</a:t>
            </a:r>
          </a:p>
        </p:txBody>
      </p:sp>
      <p:sp>
        <p:nvSpPr>
          <p:cNvPr id="3" name="Content Placeholder 2">
            <a:extLst>
              <a:ext uri="{FF2B5EF4-FFF2-40B4-BE49-F238E27FC236}">
                <a16:creationId xmlns:a16="http://schemas.microsoft.com/office/drawing/2014/main" id="{55CBDFF9-643D-D244-9BD1-5697FD6E7B30}"/>
              </a:ext>
            </a:extLst>
          </p:cNvPr>
          <p:cNvSpPr>
            <a:spLocks noGrp="1"/>
          </p:cNvSpPr>
          <p:nvPr>
            <p:ph idx="1"/>
          </p:nvPr>
        </p:nvSpPr>
        <p:spPr>
          <a:xfrm>
            <a:off x="457200" y="1295401"/>
            <a:ext cx="8229600" cy="944892"/>
          </a:xfrm>
        </p:spPr>
        <p:txBody>
          <a:bodyPr/>
          <a:lstStyle/>
          <a:p>
            <a:r>
              <a:rPr lang="en-US" dirty="0"/>
              <a:t>The UPDATE, INSERT, and DELETE commands of SQL allow us to </a:t>
            </a:r>
            <a:r>
              <a:rPr lang="en-US" u="sng" dirty="0"/>
              <a:t>modify</a:t>
            </a:r>
            <a:r>
              <a:rPr lang="en-US" dirty="0"/>
              <a:t> tables.</a:t>
            </a:r>
          </a:p>
        </p:txBody>
      </p:sp>
      <p:sp>
        <p:nvSpPr>
          <p:cNvPr id="4" name="Slide Number Placeholder 3">
            <a:extLst>
              <a:ext uri="{FF2B5EF4-FFF2-40B4-BE49-F238E27FC236}">
                <a16:creationId xmlns:a16="http://schemas.microsoft.com/office/drawing/2014/main" id="{A745FEA8-98C2-D648-9509-EEC85D34A9A4}"/>
              </a:ext>
            </a:extLst>
          </p:cNvPr>
          <p:cNvSpPr>
            <a:spLocks noGrp="1"/>
          </p:cNvSpPr>
          <p:nvPr>
            <p:ph type="sldNum" sz="quarter" idx="12"/>
          </p:nvPr>
        </p:nvSpPr>
        <p:spPr/>
        <p:txBody>
          <a:bodyPr/>
          <a:lstStyle/>
          <a:p>
            <a:fld id="{5E4F0376-0E54-9843-B673-E00D6670E830}" type="slidenum">
              <a:rPr lang="en-US" smtClean="0"/>
              <a:pPr/>
              <a:t>44</a:t>
            </a:fld>
            <a:endParaRPr lang="en-US" dirty="0"/>
          </a:p>
        </p:txBody>
      </p:sp>
      <p:sp>
        <p:nvSpPr>
          <p:cNvPr id="5" name="TextBox 4">
            <a:extLst>
              <a:ext uri="{FF2B5EF4-FFF2-40B4-BE49-F238E27FC236}">
                <a16:creationId xmlns:a16="http://schemas.microsoft.com/office/drawing/2014/main" id="{25A9F136-F442-DE4F-B9C4-0F227E04208C}"/>
              </a:ext>
            </a:extLst>
          </p:cNvPr>
          <p:cNvSpPr txBox="1"/>
          <p:nvPr/>
        </p:nvSpPr>
        <p:spPr>
          <a:xfrm>
            <a:off x="802282" y="2365574"/>
            <a:ext cx="7539435" cy="2800767"/>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sz="2000" b="1" dirty="0">
                <a:solidFill>
                  <a:srgbClr val="0432FF"/>
                </a:solidFill>
              </a:rPr>
              <a:t>NOTE</a:t>
            </a:r>
            <a:br>
              <a:rPr lang="en-US" sz="2000" dirty="0">
                <a:solidFill>
                  <a:srgbClr val="0432FF"/>
                </a:solidFill>
              </a:rPr>
            </a:br>
            <a:r>
              <a:rPr lang="en-US" sz="2000" dirty="0">
                <a:solidFill>
                  <a:srgbClr val="0432FF"/>
                </a:solidFill>
              </a:rPr>
              <a:t>The </a:t>
            </a:r>
            <a:r>
              <a:rPr lang="en-US" sz="2000" u="sng" dirty="0">
                <a:solidFill>
                  <a:srgbClr val="0432FF"/>
                </a:solidFill>
              </a:rPr>
              <a:t>demo database</a:t>
            </a:r>
            <a:r>
              <a:rPr lang="en-US" sz="2000" dirty="0">
                <a:solidFill>
                  <a:srgbClr val="0432FF"/>
                </a:solidFill>
              </a:rPr>
              <a:t> at server www.apropos-logic.com </a:t>
            </a:r>
            <a:br>
              <a:rPr lang="en-US" sz="2000" dirty="0">
                <a:solidFill>
                  <a:srgbClr val="0432FF"/>
                </a:solidFill>
              </a:rPr>
            </a:br>
            <a:r>
              <a:rPr lang="en-US" sz="2000" dirty="0">
                <a:solidFill>
                  <a:srgbClr val="0432FF"/>
                </a:solidFill>
              </a:rPr>
              <a:t>is </a:t>
            </a:r>
            <a:r>
              <a:rPr lang="en-US" sz="2000" u="sng" dirty="0">
                <a:solidFill>
                  <a:srgbClr val="0432FF"/>
                </a:solidFill>
              </a:rPr>
              <a:t>read-only</a:t>
            </a:r>
            <a:r>
              <a:rPr lang="en-US" sz="2000" dirty="0">
                <a:solidFill>
                  <a:srgbClr val="0432FF"/>
                </a:solidFill>
              </a:rPr>
              <a:t>.</a:t>
            </a:r>
          </a:p>
          <a:p>
            <a:pPr algn="ctr"/>
            <a:endParaRPr lang="en-US" sz="800" dirty="0">
              <a:solidFill>
                <a:srgbClr val="0432FF"/>
              </a:solidFill>
            </a:endParaRPr>
          </a:p>
          <a:p>
            <a:pPr algn="ctr"/>
            <a:r>
              <a:rPr lang="en-US" sz="2000" dirty="0">
                <a:solidFill>
                  <a:srgbClr val="0432FF"/>
                </a:solidFill>
              </a:rPr>
              <a:t>To perform the operations we’ll cover next,</a:t>
            </a:r>
          </a:p>
          <a:p>
            <a:pPr algn="ctr"/>
            <a:r>
              <a:rPr lang="en-US" sz="2000" dirty="0">
                <a:solidFill>
                  <a:srgbClr val="0432FF"/>
                </a:solidFill>
              </a:rPr>
              <a:t>you’ll need to install the MySQL database server</a:t>
            </a:r>
          </a:p>
          <a:p>
            <a:pPr algn="ctr"/>
            <a:r>
              <a:rPr lang="en-US" sz="2000" u="sng" dirty="0">
                <a:solidFill>
                  <a:srgbClr val="0432FF"/>
                </a:solidFill>
              </a:rPr>
              <a:t>locally</a:t>
            </a:r>
            <a:r>
              <a:rPr lang="en-US" sz="2000" dirty="0">
                <a:solidFill>
                  <a:srgbClr val="0432FF"/>
                </a:solidFill>
              </a:rPr>
              <a:t> on your machine.</a:t>
            </a:r>
          </a:p>
          <a:p>
            <a:pPr algn="ctr"/>
            <a:endParaRPr lang="en-US" sz="800" dirty="0">
              <a:solidFill>
                <a:srgbClr val="0432FF"/>
              </a:solidFill>
            </a:endParaRPr>
          </a:p>
          <a:p>
            <a:pPr algn="ctr"/>
            <a:r>
              <a:rPr lang="en-US" sz="2000" dirty="0">
                <a:solidFill>
                  <a:srgbClr val="0432FF"/>
                </a:solidFill>
              </a:rPr>
              <a:t>See </a:t>
            </a:r>
            <a:r>
              <a:rPr lang="en-US" sz="2000" dirty="0">
                <a:solidFill>
                  <a:srgbClr val="996633"/>
                </a:solidFill>
                <a:hlinkClick r:id="rId2">
                  <a:extLst>
                    <a:ext uri="{A12FA001-AC4F-418D-AE19-62706E023703}">
                      <ahyp:hlinkClr xmlns:ahyp="http://schemas.microsoft.com/office/drawing/2018/hyperlinkcolor" val="tx"/>
                    </a:ext>
                  </a:extLst>
                </a:hlinkClick>
              </a:rPr>
              <a:t>https://dev.mysql.com/doc/mysql-installation-excerpt/5.7/en</a:t>
            </a:r>
            <a:r>
              <a:rPr lang="en-US" sz="2000" dirty="0">
                <a:solidFill>
                  <a:srgbClr val="0432FF"/>
                </a:solidFill>
              </a:rPr>
              <a:t> </a:t>
            </a:r>
          </a:p>
          <a:p>
            <a:pPr algn="ctr"/>
            <a:r>
              <a:rPr lang="en-US" sz="2000" dirty="0">
                <a:solidFill>
                  <a:srgbClr val="0432FF"/>
                </a:solidFill>
              </a:rPr>
              <a:t>for instructions to install it on Windows 10, MacOS X, or Linux.</a:t>
            </a:r>
          </a:p>
        </p:txBody>
      </p:sp>
    </p:spTree>
    <p:extLst>
      <p:ext uri="{BB962C8B-B14F-4D97-AF65-F5344CB8AC3E}">
        <p14:creationId xmlns:p14="http://schemas.microsoft.com/office/powerpoint/2010/main" val="3197530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CAB2-E37F-2942-99BC-8A55BDC857AE}"/>
              </a:ext>
            </a:extLst>
          </p:cNvPr>
          <p:cNvSpPr>
            <a:spLocks noGrp="1"/>
          </p:cNvSpPr>
          <p:nvPr>
            <p:ph type="title"/>
          </p:nvPr>
        </p:nvSpPr>
        <p:spPr/>
        <p:txBody>
          <a:bodyPr/>
          <a:lstStyle/>
          <a:p>
            <a:r>
              <a:rPr lang="en-US" dirty="0"/>
              <a:t>Modify Rows</a:t>
            </a:r>
          </a:p>
        </p:txBody>
      </p:sp>
      <p:sp>
        <p:nvSpPr>
          <p:cNvPr id="4" name="Slide Number Placeholder 3">
            <a:extLst>
              <a:ext uri="{FF2B5EF4-FFF2-40B4-BE49-F238E27FC236}">
                <a16:creationId xmlns:a16="http://schemas.microsoft.com/office/drawing/2014/main" id="{4DA96274-D635-7A46-8C61-01990F291A20}"/>
              </a:ext>
            </a:extLst>
          </p:cNvPr>
          <p:cNvSpPr>
            <a:spLocks noGrp="1"/>
          </p:cNvSpPr>
          <p:nvPr>
            <p:ph type="sldNum" sz="quarter" idx="12"/>
          </p:nvPr>
        </p:nvSpPr>
        <p:spPr/>
        <p:txBody>
          <a:bodyPr/>
          <a:lstStyle/>
          <a:p>
            <a:fld id="{5E4F0376-0E54-9843-B673-E00D6670E830}" type="slidenum">
              <a:rPr lang="en-US" smtClean="0"/>
              <a:pPr/>
              <a:t>45</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BA62C387-3FB6-164F-ADF9-117177A7A2DF}"/>
              </a:ext>
            </a:extLst>
          </p:cNvPr>
          <p:cNvPicPr>
            <a:picLocks noChangeAspect="1"/>
          </p:cNvPicPr>
          <p:nvPr/>
        </p:nvPicPr>
        <p:blipFill>
          <a:blip r:embed="rId2"/>
          <a:stretch>
            <a:fillRect/>
          </a:stretch>
        </p:blipFill>
        <p:spPr>
          <a:xfrm>
            <a:off x="4787024" y="2954898"/>
            <a:ext cx="4265487" cy="204790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9164DCD6-B5FC-D44C-B4A5-D203B677CEAB}"/>
              </a:ext>
            </a:extLst>
          </p:cNvPr>
          <p:cNvPicPr>
            <a:picLocks noChangeAspect="1"/>
          </p:cNvPicPr>
          <p:nvPr/>
        </p:nvPicPr>
        <p:blipFill>
          <a:blip r:embed="rId3"/>
          <a:stretch>
            <a:fillRect/>
          </a:stretch>
        </p:blipFill>
        <p:spPr>
          <a:xfrm>
            <a:off x="149255" y="4251951"/>
            <a:ext cx="4597917" cy="1989210"/>
          </a:xfrm>
          <a:prstGeom prst="rect">
            <a:avLst/>
          </a:prstGeom>
        </p:spPr>
      </p:pic>
      <p:sp>
        <p:nvSpPr>
          <p:cNvPr id="11" name="Content Placeholder 2">
            <a:extLst>
              <a:ext uri="{FF2B5EF4-FFF2-40B4-BE49-F238E27FC236}">
                <a16:creationId xmlns:a16="http://schemas.microsoft.com/office/drawing/2014/main" id="{A9FD9B90-A05A-7E45-B68B-1E6D50A319DE}"/>
              </a:ext>
            </a:extLst>
          </p:cNvPr>
          <p:cNvSpPr>
            <a:spLocks noGrp="1"/>
          </p:cNvSpPr>
          <p:nvPr>
            <p:ph idx="1"/>
          </p:nvPr>
        </p:nvSpPr>
        <p:spPr>
          <a:xfrm>
            <a:off x="457200" y="1295400"/>
            <a:ext cx="8229600" cy="457201"/>
          </a:xfrm>
        </p:spPr>
        <p:txBody>
          <a:bodyPr/>
          <a:lstStyle/>
          <a:p>
            <a:r>
              <a:rPr lang="en-US" dirty="0"/>
              <a:t>The UPDATE command modifies rows.</a:t>
            </a:r>
          </a:p>
        </p:txBody>
      </p:sp>
      <p:pic>
        <p:nvPicPr>
          <p:cNvPr id="6" name="Picture 5" descr="Graphical user interface, application&#10;&#10;Description automatically generated">
            <a:extLst>
              <a:ext uri="{FF2B5EF4-FFF2-40B4-BE49-F238E27FC236}">
                <a16:creationId xmlns:a16="http://schemas.microsoft.com/office/drawing/2014/main" id="{15399561-E9DA-A54E-8B2F-2871D2D3DB25}"/>
              </a:ext>
            </a:extLst>
          </p:cNvPr>
          <p:cNvPicPr>
            <a:picLocks noChangeAspect="1"/>
          </p:cNvPicPr>
          <p:nvPr/>
        </p:nvPicPr>
        <p:blipFill>
          <a:blip r:embed="rId4"/>
          <a:stretch>
            <a:fillRect/>
          </a:stretch>
        </p:blipFill>
        <p:spPr>
          <a:xfrm>
            <a:off x="163783" y="1874537"/>
            <a:ext cx="4451500" cy="1989210"/>
          </a:xfrm>
          <a:prstGeom prst="rect">
            <a:avLst/>
          </a:prstGeom>
        </p:spPr>
      </p:pic>
      <p:sp>
        <p:nvSpPr>
          <p:cNvPr id="12" name="Bent Arrow 11">
            <a:extLst>
              <a:ext uri="{FF2B5EF4-FFF2-40B4-BE49-F238E27FC236}">
                <a16:creationId xmlns:a16="http://schemas.microsoft.com/office/drawing/2014/main" id="{F3EB529A-F03D-3E46-9488-82352F113E9F}"/>
              </a:ext>
            </a:extLst>
          </p:cNvPr>
          <p:cNvSpPr/>
          <p:nvPr/>
        </p:nvSpPr>
        <p:spPr bwMode="auto">
          <a:xfrm rot="5400000">
            <a:off x="4937757" y="2148854"/>
            <a:ext cx="731512" cy="720288"/>
          </a:xfrm>
          <a:prstGeom prst="ben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Bent Arrow 12">
            <a:extLst>
              <a:ext uri="{FF2B5EF4-FFF2-40B4-BE49-F238E27FC236}">
                <a16:creationId xmlns:a16="http://schemas.microsoft.com/office/drawing/2014/main" id="{2AF39737-3BB6-9D44-92FB-4477CEE3ADCC}"/>
              </a:ext>
            </a:extLst>
          </p:cNvPr>
          <p:cNvSpPr/>
          <p:nvPr/>
        </p:nvSpPr>
        <p:spPr bwMode="auto">
          <a:xfrm rot="10800000">
            <a:off x="4937757" y="5151937"/>
            <a:ext cx="731512" cy="720288"/>
          </a:xfrm>
          <a:prstGeom prst="ben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95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1B05-893C-F849-A7FE-8CCFF8BEA2D7}"/>
              </a:ext>
            </a:extLst>
          </p:cNvPr>
          <p:cNvSpPr>
            <a:spLocks noGrp="1"/>
          </p:cNvSpPr>
          <p:nvPr>
            <p:ph type="title"/>
          </p:nvPr>
        </p:nvSpPr>
        <p:spPr/>
        <p:txBody>
          <a:bodyPr/>
          <a:lstStyle/>
          <a:p>
            <a:r>
              <a:rPr lang="en-US" dirty="0"/>
              <a:t>Insert New Rows</a:t>
            </a:r>
          </a:p>
        </p:txBody>
      </p:sp>
      <p:sp>
        <p:nvSpPr>
          <p:cNvPr id="4" name="Slide Number Placeholder 3">
            <a:extLst>
              <a:ext uri="{FF2B5EF4-FFF2-40B4-BE49-F238E27FC236}">
                <a16:creationId xmlns:a16="http://schemas.microsoft.com/office/drawing/2014/main" id="{C096A8D8-FE4B-F748-88B1-1686CD3CFE04}"/>
              </a:ext>
            </a:extLst>
          </p:cNvPr>
          <p:cNvSpPr>
            <a:spLocks noGrp="1"/>
          </p:cNvSpPr>
          <p:nvPr>
            <p:ph type="sldNum" sz="quarter" idx="12"/>
          </p:nvPr>
        </p:nvSpPr>
        <p:spPr/>
        <p:txBody>
          <a:bodyPr/>
          <a:lstStyle/>
          <a:p>
            <a:fld id="{5E4F0376-0E54-9843-B673-E00D6670E830}" type="slidenum">
              <a:rPr lang="en-US" smtClean="0"/>
              <a:pPr/>
              <a:t>46</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B5A8F5A1-4FDB-4A46-83B4-7753381300E0}"/>
              </a:ext>
            </a:extLst>
          </p:cNvPr>
          <p:cNvPicPr>
            <a:picLocks noChangeAspect="1"/>
          </p:cNvPicPr>
          <p:nvPr/>
        </p:nvPicPr>
        <p:blipFill>
          <a:blip r:embed="rId2"/>
          <a:stretch>
            <a:fillRect/>
          </a:stretch>
        </p:blipFill>
        <p:spPr>
          <a:xfrm>
            <a:off x="182927" y="1783098"/>
            <a:ext cx="6412025" cy="210309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3AF16633-75DB-274E-8BC2-ED7E0DC102FF}"/>
              </a:ext>
            </a:extLst>
          </p:cNvPr>
          <p:cNvPicPr>
            <a:picLocks noChangeAspect="1"/>
          </p:cNvPicPr>
          <p:nvPr/>
        </p:nvPicPr>
        <p:blipFill>
          <a:blip r:embed="rId3"/>
          <a:stretch>
            <a:fillRect/>
          </a:stretch>
        </p:blipFill>
        <p:spPr>
          <a:xfrm>
            <a:off x="182927" y="3895589"/>
            <a:ext cx="5212023" cy="2340768"/>
          </a:xfrm>
          <a:prstGeom prst="rect">
            <a:avLst/>
          </a:prstGeom>
        </p:spPr>
      </p:pic>
      <p:sp>
        <p:nvSpPr>
          <p:cNvPr id="11" name="Content Placeholder 2">
            <a:extLst>
              <a:ext uri="{FF2B5EF4-FFF2-40B4-BE49-F238E27FC236}">
                <a16:creationId xmlns:a16="http://schemas.microsoft.com/office/drawing/2014/main" id="{30001BA3-1CC6-B146-BD21-5D279628BF22}"/>
              </a:ext>
            </a:extLst>
          </p:cNvPr>
          <p:cNvSpPr>
            <a:spLocks noGrp="1"/>
          </p:cNvSpPr>
          <p:nvPr>
            <p:ph idx="1"/>
          </p:nvPr>
        </p:nvSpPr>
        <p:spPr>
          <a:xfrm>
            <a:off x="457200" y="1295401"/>
            <a:ext cx="8229600" cy="487698"/>
          </a:xfrm>
        </p:spPr>
        <p:txBody>
          <a:bodyPr/>
          <a:lstStyle/>
          <a:p>
            <a:r>
              <a:rPr lang="en-US" dirty="0"/>
              <a:t>The INSERT INTO command inserts rows.</a:t>
            </a:r>
          </a:p>
        </p:txBody>
      </p:sp>
      <p:pic>
        <p:nvPicPr>
          <p:cNvPr id="12" name="Picture 11" descr="Table&#10;&#10;Description automatically generated">
            <a:extLst>
              <a:ext uri="{FF2B5EF4-FFF2-40B4-BE49-F238E27FC236}">
                <a16:creationId xmlns:a16="http://schemas.microsoft.com/office/drawing/2014/main" id="{35150B1D-9E2E-E14D-9F66-3247796B24AF}"/>
              </a:ext>
            </a:extLst>
          </p:cNvPr>
          <p:cNvPicPr>
            <a:picLocks noChangeAspect="1"/>
          </p:cNvPicPr>
          <p:nvPr/>
        </p:nvPicPr>
        <p:blipFill>
          <a:blip r:embed="rId4"/>
          <a:stretch>
            <a:fillRect/>
          </a:stretch>
        </p:blipFill>
        <p:spPr>
          <a:xfrm>
            <a:off x="5999043" y="3893395"/>
            <a:ext cx="2933124" cy="2340767"/>
          </a:xfrm>
          <a:prstGeom prst="rect">
            <a:avLst/>
          </a:prstGeom>
        </p:spPr>
      </p:pic>
    </p:spTree>
    <p:extLst>
      <p:ext uri="{BB962C8B-B14F-4D97-AF65-F5344CB8AC3E}">
        <p14:creationId xmlns:p14="http://schemas.microsoft.com/office/powerpoint/2010/main" val="277072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7589-9CFA-D840-99AD-C9BFFC43E99A}"/>
              </a:ext>
            </a:extLst>
          </p:cNvPr>
          <p:cNvSpPr>
            <a:spLocks noGrp="1"/>
          </p:cNvSpPr>
          <p:nvPr>
            <p:ph type="title"/>
          </p:nvPr>
        </p:nvSpPr>
        <p:spPr/>
        <p:txBody>
          <a:bodyPr/>
          <a:lstStyle/>
          <a:p>
            <a:r>
              <a:rPr lang="en-US" dirty="0"/>
              <a:t>Delete Rows</a:t>
            </a:r>
          </a:p>
        </p:txBody>
      </p:sp>
      <p:sp>
        <p:nvSpPr>
          <p:cNvPr id="3" name="Content Placeholder 2">
            <a:extLst>
              <a:ext uri="{FF2B5EF4-FFF2-40B4-BE49-F238E27FC236}">
                <a16:creationId xmlns:a16="http://schemas.microsoft.com/office/drawing/2014/main" id="{A13BDB11-55C1-CA4A-A58F-C185C9D7FC57}"/>
              </a:ext>
            </a:extLst>
          </p:cNvPr>
          <p:cNvSpPr>
            <a:spLocks noGrp="1"/>
          </p:cNvSpPr>
          <p:nvPr>
            <p:ph idx="1"/>
          </p:nvPr>
        </p:nvSpPr>
        <p:spPr>
          <a:xfrm>
            <a:off x="457200" y="1295401"/>
            <a:ext cx="8229600" cy="487698"/>
          </a:xfrm>
        </p:spPr>
        <p:txBody>
          <a:bodyPr/>
          <a:lstStyle/>
          <a:p>
            <a:r>
              <a:rPr lang="en-US" dirty="0"/>
              <a:t>The DELETE command removes rows.</a:t>
            </a:r>
          </a:p>
        </p:txBody>
      </p:sp>
      <p:sp>
        <p:nvSpPr>
          <p:cNvPr id="4" name="Slide Number Placeholder 3">
            <a:extLst>
              <a:ext uri="{FF2B5EF4-FFF2-40B4-BE49-F238E27FC236}">
                <a16:creationId xmlns:a16="http://schemas.microsoft.com/office/drawing/2014/main" id="{465DC008-A4D8-E748-B924-C57B4B99C377}"/>
              </a:ext>
            </a:extLst>
          </p:cNvPr>
          <p:cNvSpPr>
            <a:spLocks noGrp="1"/>
          </p:cNvSpPr>
          <p:nvPr>
            <p:ph type="sldNum" sz="quarter" idx="12"/>
          </p:nvPr>
        </p:nvSpPr>
        <p:spPr/>
        <p:txBody>
          <a:bodyPr/>
          <a:lstStyle/>
          <a:p>
            <a:fld id="{5E4F0376-0E54-9843-B673-E00D6670E830}" type="slidenum">
              <a:rPr lang="en-US" smtClean="0"/>
              <a:pPr/>
              <a:t>47</a:t>
            </a:fld>
            <a:endParaRPr lang="en-US"/>
          </a:p>
        </p:txBody>
      </p:sp>
      <p:pic>
        <p:nvPicPr>
          <p:cNvPr id="6" name="Picture 5" descr="Table&#10;&#10;Description automatically generated">
            <a:extLst>
              <a:ext uri="{FF2B5EF4-FFF2-40B4-BE49-F238E27FC236}">
                <a16:creationId xmlns:a16="http://schemas.microsoft.com/office/drawing/2014/main" id="{7EAA14DE-506E-AF4D-B5E3-46C9A2C57EC0}"/>
              </a:ext>
            </a:extLst>
          </p:cNvPr>
          <p:cNvPicPr>
            <a:picLocks noChangeAspect="1"/>
          </p:cNvPicPr>
          <p:nvPr/>
        </p:nvPicPr>
        <p:blipFill>
          <a:blip r:embed="rId2"/>
          <a:stretch>
            <a:fillRect/>
          </a:stretch>
        </p:blipFill>
        <p:spPr>
          <a:xfrm>
            <a:off x="274367" y="1783099"/>
            <a:ext cx="3840438" cy="233097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972AD304-35BA-E44A-850C-F85DCB5C8CC3}"/>
              </a:ext>
            </a:extLst>
          </p:cNvPr>
          <p:cNvPicPr>
            <a:picLocks noChangeAspect="1"/>
          </p:cNvPicPr>
          <p:nvPr/>
        </p:nvPicPr>
        <p:blipFill>
          <a:blip r:embed="rId3"/>
          <a:stretch>
            <a:fillRect/>
          </a:stretch>
        </p:blipFill>
        <p:spPr>
          <a:xfrm>
            <a:off x="4389122" y="1783098"/>
            <a:ext cx="4348478" cy="2293557"/>
          </a:xfrm>
          <a:prstGeom prst="rect">
            <a:avLst/>
          </a:prstGeom>
        </p:spPr>
      </p:pic>
      <p:pic>
        <p:nvPicPr>
          <p:cNvPr id="10" name="Picture 9" descr="Table&#10;&#10;Description automatically generated">
            <a:extLst>
              <a:ext uri="{FF2B5EF4-FFF2-40B4-BE49-F238E27FC236}">
                <a16:creationId xmlns:a16="http://schemas.microsoft.com/office/drawing/2014/main" id="{916B9E9C-1A09-7743-B6DA-B99EE865CCB0}"/>
              </a:ext>
            </a:extLst>
          </p:cNvPr>
          <p:cNvPicPr>
            <a:picLocks noChangeAspect="1"/>
          </p:cNvPicPr>
          <p:nvPr/>
        </p:nvPicPr>
        <p:blipFill>
          <a:blip r:embed="rId4"/>
          <a:stretch>
            <a:fillRect/>
          </a:stretch>
        </p:blipFill>
        <p:spPr>
          <a:xfrm>
            <a:off x="274367" y="4175721"/>
            <a:ext cx="3840438" cy="2014216"/>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412D533E-8970-8744-99E6-F5A697E57835}"/>
              </a:ext>
            </a:extLst>
          </p:cNvPr>
          <p:cNvPicPr>
            <a:picLocks noChangeAspect="1"/>
          </p:cNvPicPr>
          <p:nvPr/>
        </p:nvPicPr>
        <p:blipFill>
          <a:blip r:embed="rId5"/>
          <a:stretch>
            <a:fillRect/>
          </a:stretch>
        </p:blipFill>
        <p:spPr>
          <a:xfrm>
            <a:off x="5269803" y="5144423"/>
            <a:ext cx="2347829" cy="836351"/>
          </a:xfrm>
          <a:prstGeom prst="rect">
            <a:avLst/>
          </a:prstGeom>
        </p:spPr>
      </p:pic>
      <p:sp>
        <p:nvSpPr>
          <p:cNvPr id="12" name="Right Arrow 11">
            <a:extLst>
              <a:ext uri="{FF2B5EF4-FFF2-40B4-BE49-F238E27FC236}">
                <a16:creationId xmlns:a16="http://schemas.microsoft.com/office/drawing/2014/main" id="{14EB3C2A-6E75-6E48-BBA9-8B30EC893D51}"/>
              </a:ext>
            </a:extLst>
          </p:cNvPr>
          <p:cNvSpPr/>
          <p:nvPr/>
        </p:nvSpPr>
        <p:spPr bwMode="auto">
          <a:xfrm>
            <a:off x="3931927" y="2606049"/>
            <a:ext cx="548634" cy="365756"/>
          </a:xfrm>
          <a:prstGeom prst="righ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Bent Arrow 12">
            <a:extLst>
              <a:ext uri="{FF2B5EF4-FFF2-40B4-BE49-F238E27FC236}">
                <a16:creationId xmlns:a16="http://schemas.microsoft.com/office/drawing/2014/main" id="{8A7BBCE1-C9DD-EB49-9F4B-FD6FB677374E}"/>
              </a:ext>
            </a:extLst>
          </p:cNvPr>
          <p:cNvSpPr/>
          <p:nvPr/>
        </p:nvSpPr>
        <p:spPr bwMode="auto">
          <a:xfrm rot="10800000">
            <a:off x="4220671" y="4179317"/>
            <a:ext cx="731512" cy="720288"/>
          </a:xfrm>
          <a:prstGeom prst="ben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Right Arrow 13">
            <a:extLst>
              <a:ext uri="{FF2B5EF4-FFF2-40B4-BE49-F238E27FC236}">
                <a16:creationId xmlns:a16="http://schemas.microsoft.com/office/drawing/2014/main" id="{95B71311-D4CE-104D-B411-ED00AE93556C}"/>
              </a:ext>
            </a:extLst>
          </p:cNvPr>
          <p:cNvSpPr/>
          <p:nvPr/>
        </p:nvSpPr>
        <p:spPr bwMode="auto">
          <a:xfrm>
            <a:off x="4417987" y="5379721"/>
            <a:ext cx="548634" cy="365756"/>
          </a:xfrm>
          <a:prstGeom prst="righ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2574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BA00-1327-DD47-9F57-C747A17CC479}"/>
              </a:ext>
            </a:extLst>
          </p:cNvPr>
          <p:cNvSpPr>
            <a:spLocks noGrp="1"/>
          </p:cNvSpPr>
          <p:nvPr>
            <p:ph type="title"/>
          </p:nvPr>
        </p:nvSpPr>
        <p:spPr/>
        <p:txBody>
          <a:bodyPr/>
          <a:lstStyle/>
          <a:p>
            <a:r>
              <a:rPr lang="en-US" dirty="0"/>
              <a:t>Create a New Table</a:t>
            </a:r>
          </a:p>
        </p:txBody>
      </p:sp>
      <p:sp>
        <p:nvSpPr>
          <p:cNvPr id="4" name="Slide Number Placeholder 3">
            <a:extLst>
              <a:ext uri="{FF2B5EF4-FFF2-40B4-BE49-F238E27FC236}">
                <a16:creationId xmlns:a16="http://schemas.microsoft.com/office/drawing/2014/main" id="{1F049F24-D22F-B843-8CD6-2AE9F5F2E6D2}"/>
              </a:ext>
            </a:extLst>
          </p:cNvPr>
          <p:cNvSpPr>
            <a:spLocks noGrp="1"/>
          </p:cNvSpPr>
          <p:nvPr>
            <p:ph type="sldNum" sz="quarter" idx="12"/>
          </p:nvPr>
        </p:nvSpPr>
        <p:spPr/>
        <p:txBody>
          <a:bodyPr/>
          <a:lstStyle/>
          <a:p>
            <a:fld id="{5E4F0376-0E54-9843-B673-E00D6670E830}" type="slidenum">
              <a:rPr lang="en-US" smtClean="0"/>
              <a:pPr/>
              <a:t>48</a:t>
            </a:fld>
            <a:endParaRPr lang="en-US"/>
          </a:p>
        </p:txBody>
      </p:sp>
      <p:sp>
        <p:nvSpPr>
          <p:cNvPr id="5" name="Content Placeholder 2">
            <a:extLst>
              <a:ext uri="{FF2B5EF4-FFF2-40B4-BE49-F238E27FC236}">
                <a16:creationId xmlns:a16="http://schemas.microsoft.com/office/drawing/2014/main" id="{051AC3D6-71BF-2F43-9A5D-66F6145D6FBC}"/>
              </a:ext>
            </a:extLst>
          </p:cNvPr>
          <p:cNvSpPr>
            <a:spLocks noGrp="1"/>
          </p:cNvSpPr>
          <p:nvPr>
            <p:ph idx="1"/>
          </p:nvPr>
        </p:nvSpPr>
        <p:spPr>
          <a:xfrm>
            <a:off x="457200" y="1295400"/>
            <a:ext cx="8229600" cy="457201"/>
          </a:xfrm>
        </p:spPr>
        <p:txBody>
          <a:bodyPr/>
          <a:lstStyle/>
          <a:p>
            <a:r>
              <a:rPr lang="en-US" dirty="0"/>
              <a:t>The CREATE TABLE command:</a:t>
            </a:r>
          </a:p>
        </p:txBody>
      </p:sp>
      <p:pic>
        <p:nvPicPr>
          <p:cNvPr id="7" name="Picture 6" descr="Text&#10;&#10;Description automatically generated">
            <a:extLst>
              <a:ext uri="{FF2B5EF4-FFF2-40B4-BE49-F238E27FC236}">
                <a16:creationId xmlns:a16="http://schemas.microsoft.com/office/drawing/2014/main" id="{E9E70885-F0C1-804D-8618-3B0F8A559D5F}"/>
              </a:ext>
            </a:extLst>
          </p:cNvPr>
          <p:cNvPicPr>
            <a:picLocks noChangeAspect="1"/>
          </p:cNvPicPr>
          <p:nvPr/>
        </p:nvPicPr>
        <p:blipFill>
          <a:blip r:embed="rId2"/>
          <a:stretch>
            <a:fillRect/>
          </a:stretch>
        </p:blipFill>
        <p:spPr>
          <a:xfrm>
            <a:off x="216835" y="1874537"/>
            <a:ext cx="4114756" cy="203683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C8CE695C-1F7F-EB44-9A24-45E29448C912}"/>
              </a:ext>
            </a:extLst>
          </p:cNvPr>
          <p:cNvPicPr>
            <a:picLocks noChangeAspect="1"/>
          </p:cNvPicPr>
          <p:nvPr/>
        </p:nvPicPr>
        <p:blipFill>
          <a:blip r:embed="rId3"/>
          <a:stretch>
            <a:fillRect/>
          </a:stretch>
        </p:blipFill>
        <p:spPr>
          <a:xfrm>
            <a:off x="4480561" y="2901142"/>
            <a:ext cx="4572000" cy="202045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FB090755-1C5E-CA48-9FE5-7EA462058186}"/>
              </a:ext>
            </a:extLst>
          </p:cNvPr>
          <p:cNvPicPr>
            <a:picLocks noChangeAspect="1"/>
          </p:cNvPicPr>
          <p:nvPr/>
        </p:nvPicPr>
        <p:blipFill>
          <a:blip r:embed="rId4"/>
          <a:stretch>
            <a:fillRect/>
          </a:stretch>
        </p:blipFill>
        <p:spPr>
          <a:xfrm>
            <a:off x="216849" y="4069750"/>
            <a:ext cx="4172273" cy="2071299"/>
          </a:xfrm>
          <a:prstGeom prst="rect">
            <a:avLst/>
          </a:prstGeom>
        </p:spPr>
      </p:pic>
      <p:sp>
        <p:nvSpPr>
          <p:cNvPr id="12" name="Bent Arrow 11">
            <a:extLst>
              <a:ext uri="{FF2B5EF4-FFF2-40B4-BE49-F238E27FC236}">
                <a16:creationId xmlns:a16="http://schemas.microsoft.com/office/drawing/2014/main" id="{F249D4C4-4BF6-E542-AB21-D42A239B2DCE}"/>
              </a:ext>
            </a:extLst>
          </p:cNvPr>
          <p:cNvSpPr/>
          <p:nvPr/>
        </p:nvSpPr>
        <p:spPr bwMode="auto">
          <a:xfrm rot="5400000">
            <a:off x="4480562" y="2148854"/>
            <a:ext cx="731512" cy="720288"/>
          </a:xfrm>
          <a:prstGeom prst="ben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Bent Arrow 12">
            <a:extLst>
              <a:ext uri="{FF2B5EF4-FFF2-40B4-BE49-F238E27FC236}">
                <a16:creationId xmlns:a16="http://schemas.microsoft.com/office/drawing/2014/main" id="{D8D41F91-4495-9F4B-BB6F-9150DC8B8134}"/>
              </a:ext>
            </a:extLst>
          </p:cNvPr>
          <p:cNvSpPr/>
          <p:nvPr/>
        </p:nvSpPr>
        <p:spPr bwMode="auto">
          <a:xfrm rot="10800000">
            <a:off x="4480562" y="4983463"/>
            <a:ext cx="731512" cy="720288"/>
          </a:xfrm>
          <a:prstGeom prst="bent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50459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790E-69E8-A44C-9749-2D09D7718AAF}"/>
              </a:ext>
            </a:extLst>
          </p:cNvPr>
          <p:cNvSpPr>
            <a:spLocks noGrp="1"/>
          </p:cNvSpPr>
          <p:nvPr>
            <p:ph type="title"/>
          </p:nvPr>
        </p:nvSpPr>
        <p:spPr/>
        <p:txBody>
          <a:bodyPr/>
          <a:lstStyle/>
          <a:p>
            <a:r>
              <a:rPr lang="en-US" dirty="0"/>
              <a:t>Remove a Table</a:t>
            </a:r>
          </a:p>
        </p:txBody>
      </p:sp>
      <p:sp>
        <p:nvSpPr>
          <p:cNvPr id="4" name="Slide Number Placeholder 3">
            <a:extLst>
              <a:ext uri="{FF2B5EF4-FFF2-40B4-BE49-F238E27FC236}">
                <a16:creationId xmlns:a16="http://schemas.microsoft.com/office/drawing/2014/main" id="{A03AD2B0-30B6-E244-94B1-F918439DD8BB}"/>
              </a:ext>
            </a:extLst>
          </p:cNvPr>
          <p:cNvSpPr>
            <a:spLocks noGrp="1"/>
          </p:cNvSpPr>
          <p:nvPr>
            <p:ph type="sldNum" sz="quarter" idx="12"/>
          </p:nvPr>
        </p:nvSpPr>
        <p:spPr/>
        <p:txBody>
          <a:bodyPr/>
          <a:lstStyle/>
          <a:p>
            <a:fld id="{5E4F0376-0E54-9843-B673-E00D6670E830}" type="slidenum">
              <a:rPr lang="en-US" smtClean="0"/>
              <a:pPr/>
              <a:t>49</a:t>
            </a:fld>
            <a:endParaRPr lang="en-US"/>
          </a:p>
        </p:txBody>
      </p:sp>
      <p:sp>
        <p:nvSpPr>
          <p:cNvPr id="5" name="Content Placeholder 2">
            <a:extLst>
              <a:ext uri="{FF2B5EF4-FFF2-40B4-BE49-F238E27FC236}">
                <a16:creationId xmlns:a16="http://schemas.microsoft.com/office/drawing/2014/main" id="{5F770F81-F228-1B4C-B418-E7F6D4B7980F}"/>
              </a:ext>
            </a:extLst>
          </p:cNvPr>
          <p:cNvSpPr>
            <a:spLocks noGrp="1"/>
          </p:cNvSpPr>
          <p:nvPr>
            <p:ph idx="1"/>
          </p:nvPr>
        </p:nvSpPr>
        <p:spPr>
          <a:xfrm>
            <a:off x="457200" y="1295400"/>
            <a:ext cx="8229600" cy="457201"/>
          </a:xfrm>
        </p:spPr>
        <p:txBody>
          <a:bodyPr/>
          <a:lstStyle/>
          <a:p>
            <a:r>
              <a:rPr lang="en-US" dirty="0"/>
              <a:t>The DROP TABLE command removes a table.</a:t>
            </a:r>
          </a:p>
        </p:txBody>
      </p:sp>
      <p:pic>
        <p:nvPicPr>
          <p:cNvPr id="7" name="Picture 6" descr="Graphical user interface, application&#10;&#10;Description automatically generated">
            <a:extLst>
              <a:ext uri="{FF2B5EF4-FFF2-40B4-BE49-F238E27FC236}">
                <a16:creationId xmlns:a16="http://schemas.microsoft.com/office/drawing/2014/main" id="{D9645CFE-D747-B540-BB53-DC432B91B3DC}"/>
              </a:ext>
            </a:extLst>
          </p:cNvPr>
          <p:cNvPicPr>
            <a:picLocks noChangeAspect="1"/>
          </p:cNvPicPr>
          <p:nvPr/>
        </p:nvPicPr>
        <p:blipFill>
          <a:blip r:embed="rId2"/>
          <a:stretch>
            <a:fillRect/>
          </a:stretch>
        </p:blipFill>
        <p:spPr>
          <a:xfrm>
            <a:off x="2331719" y="1752601"/>
            <a:ext cx="4480561" cy="2224347"/>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008B7FA0-0640-E64F-B0D5-23759FE85B2E}"/>
              </a:ext>
            </a:extLst>
          </p:cNvPr>
          <p:cNvPicPr>
            <a:picLocks noChangeAspect="1"/>
          </p:cNvPicPr>
          <p:nvPr/>
        </p:nvPicPr>
        <p:blipFill>
          <a:blip r:embed="rId3"/>
          <a:stretch>
            <a:fillRect/>
          </a:stretch>
        </p:blipFill>
        <p:spPr>
          <a:xfrm>
            <a:off x="2331719" y="4124187"/>
            <a:ext cx="4480561" cy="2139422"/>
          </a:xfrm>
          <a:prstGeom prst="rect">
            <a:avLst/>
          </a:prstGeom>
        </p:spPr>
      </p:pic>
      <p:sp>
        <p:nvSpPr>
          <p:cNvPr id="10" name="Down Arrow 9">
            <a:extLst>
              <a:ext uri="{FF2B5EF4-FFF2-40B4-BE49-F238E27FC236}">
                <a16:creationId xmlns:a16="http://schemas.microsoft.com/office/drawing/2014/main" id="{52FAA6E7-75E6-3F45-8204-5E1B76AEAFE3}"/>
              </a:ext>
            </a:extLst>
          </p:cNvPr>
          <p:cNvSpPr/>
          <p:nvPr/>
        </p:nvSpPr>
        <p:spPr bwMode="auto">
          <a:xfrm>
            <a:off x="4389121" y="3837966"/>
            <a:ext cx="365756" cy="420870"/>
          </a:xfrm>
          <a:prstGeom prst="downArrow">
            <a:avLst/>
          </a:prstGeom>
          <a:solidFill>
            <a:srgbClr val="0432FF"/>
          </a:solidFill>
          <a:ln w="952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852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849-358F-6F4B-A981-7F6440F8C572}"/>
              </a:ext>
            </a:extLst>
          </p:cNvPr>
          <p:cNvSpPr>
            <a:spLocks noGrp="1"/>
          </p:cNvSpPr>
          <p:nvPr>
            <p:ph type="title"/>
          </p:nvPr>
        </p:nvSpPr>
        <p:spPr/>
        <p:txBody>
          <a:bodyPr/>
          <a:lstStyle/>
          <a:p>
            <a:r>
              <a:rPr lang="en-US" dirty="0"/>
              <a:t>What is Information?</a:t>
            </a:r>
          </a:p>
        </p:txBody>
      </p:sp>
      <p:sp>
        <p:nvSpPr>
          <p:cNvPr id="3" name="Content Placeholder 2">
            <a:extLst>
              <a:ext uri="{FF2B5EF4-FFF2-40B4-BE49-F238E27FC236}">
                <a16:creationId xmlns:a16="http://schemas.microsoft.com/office/drawing/2014/main" id="{F64035BB-0B9A-3540-A710-BB610BFD0B47}"/>
              </a:ext>
            </a:extLst>
          </p:cNvPr>
          <p:cNvSpPr>
            <a:spLocks noGrp="1"/>
          </p:cNvSpPr>
          <p:nvPr>
            <p:ph idx="1"/>
          </p:nvPr>
        </p:nvSpPr>
        <p:spPr>
          <a:xfrm>
            <a:off x="457200" y="1295400"/>
            <a:ext cx="8320994" cy="4835525"/>
          </a:xfrm>
        </p:spPr>
        <p:txBody>
          <a:bodyPr/>
          <a:lstStyle/>
          <a:p>
            <a:r>
              <a:rPr lang="en-US" dirty="0"/>
              <a:t>We </a:t>
            </a:r>
            <a:r>
              <a:rPr lang="en-US" u="sng" dirty="0"/>
              <a:t>access</a:t>
            </a:r>
            <a:r>
              <a:rPr lang="en-US" dirty="0"/>
              <a:t> the data for some particular purpose.</a:t>
            </a:r>
          </a:p>
          <a:p>
            <a:pPr lvl="1"/>
            <a:r>
              <a:rPr lang="en-US" dirty="0"/>
              <a:t>To learn something.</a:t>
            </a:r>
          </a:p>
          <a:p>
            <a:pPr lvl="1"/>
            <a:r>
              <a:rPr lang="en-US" dirty="0"/>
              <a:t>To make a decision.</a:t>
            </a:r>
          </a:p>
          <a:p>
            <a:pPr lvl="4"/>
            <a:endParaRPr lang="en-US" dirty="0"/>
          </a:p>
          <a:p>
            <a:r>
              <a:rPr lang="en-US" dirty="0"/>
              <a:t>We obtain </a:t>
            </a:r>
            <a:r>
              <a:rPr lang="en-US" u="sng" dirty="0"/>
              <a:t>useful information</a:t>
            </a:r>
            <a:r>
              <a:rPr lang="en-US" dirty="0">
                <a:solidFill>
                  <a:srgbClr val="B23C00"/>
                </a:solidFill>
              </a:rPr>
              <a:t> </a:t>
            </a:r>
            <a:r>
              <a:rPr lang="en-US" dirty="0"/>
              <a:t>from a collection </a:t>
            </a:r>
            <a:br>
              <a:rPr lang="en-US" dirty="0"/>
            </a:br>
            <a:r>
              <a:rPr lang="en-US" dirty="0"/>
              <a:t>of data by performing some activity, such as</a:t>
            </a:r>
          </a:p>
          <a:p>
            <a:pPr lvl="1"/>
            <a:r>
              <a:rPr lang="en-US" dirty="0"/>
              <a:t>Search through the data.</a:t>
            </a:r>
          </a:p>
          <a:p>
            <a:pPr lvl="1"/>
            <a:r>
              <a:rPr lang="en-US" dirty="0"/>
              <a:t>Process the data.</a:t>
            </a:r>
          </a:p>
          <a:p>
            <a:pPr lvl="1"/>
            <a:r>
              <a:rPr lang="en-US" dirty="0"/>
              <a:t>Manipulate the data in some form or fashion.</a:t>
            </a:r>
          </a:p>
        </p:txBody>
      </p:sp>
      <p:sp>
        <p:nvSpPr>
          <p:cNvPr id="4" name="Slide Number Placeholder 3">
            <a:extLst>
              <a:ext uri="{FF2B5EF4-FFF2-40B4-BE49-F238E27FC236}">
                <a16:creationId xmlns:a16="http://schemas.microsoft.com/office/drawing/2014/main" id="{52B066FC-2F19-CE48-92DA-364F40B4F75B}"/>
              </a:ext>
            </a:extLst>
          </p:cNvPr>
          <p:cNvSpPr>
            <a:spLocks noGrp="1"/>
          </p:cNvSpPr>
          <p:nvPr>
            <p:ph type="sldNum" sz="quarter" idx="12"/>
          </p:nvPr>
        </p:nvSpPr>
        <p:spPr/>
        <p:txBody>
          <a:bodyPr/>
          <a:lstStyle/>
          <a:p>
            <a:fld id="{5E4F0376-0E54-9843-B673-E00D6670E830}" type="slidenum">
              <a:rPr lang="en-US" smtClean="0"/>
              <a:pPr/>
              <a:t>5</a:t>
            </a:fld>
            <a:endParaRPr lang="en-US"/>
          </a:p>
        </p:txBody>
      </p:sp>
    </p:spTree>
    <p:extLst>
      <p:ext uri="{BB962C8B-B14F-4D97-AF65-F5344CB8AC3E}">
        <p14:creationId xmlns:p14="http://schemas.microsoft.com/office/powerpoint/2010/main" val="2217910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A4BB-36DC-B746-A144-7A67EA554039}"/>
              </a:ext>
            </a:extLst>
          </p:cNvPr>
          <p:cNvSpPr>
            <a:spLocks noGrp="1"/>
          </p:cNvSpPr>
          <p:nvPr>
            <p:ph type="title"/>
          </p:nvPr>
        </p:nvSpPr>
        <p:spPr/>
        <p:txBody>
          <a:bodyPr/>
          <a:lstStyle/>
          <a:p>
            <a:r>
              <a:rPr lang="en-US" dirty="0"/>
              <a:t>Export and Import Database Tables</a:t>
            </a:r>
          </a:p>
        </p:txBody>
      </p:sp>
      <p:sp>
        <p:nvSpPr>
          <p:cNvPr id="3" name="Content Placeholder 2">
            <a:extLst>
              <a:ext uri="{FF2B5EF4-FFF2-40B4-BE49-F238E27FC236}">
                <a16:creationId xmlns:a16="http://schemas.microsoft.com/office/drawing/2014/main" id="{89A43D53-C29B-864B-A955-3CF4C4B75E54}"/>
              </a:ext>
            </a:extLst>
          </p:cNvPr>
          <p:cNvSpPr>
            <a:spLocks noGrp="1"/>
          </p:cNvSpPr>
          <p:nvPr>
            <p:ph idx="1"/>
          </p:nvPr>
        </p:nvSpPr>
        <p:spPr>
          <a:xfrm>
            <a:off x="457200" y="1295400"/>
            <a:ext cx="8229600" cy="4876769"/>
          </a:xfrm>
        </p:spPr>
        <p:txBody>
          <a:bodyPr/>
          <a:lstStyle/>
          <a:p>
            <a:r>
              <a:rPr lang="en-US" dirty="0"/>
              <a:t>You can </a:t>
            </a:r>
            <a:r>
              <a:rPr lang="en-US" u="sng" dirty="0"/>
              <a:t>export</a:t>
            </a:r>
            <a:r>
              <a:rPr lang="en-US" dirty="0"/>
              <a:t> the contents of all the tables </a:t>
            </a:r>
            <a:br>
              <a:rPr lang="en-US" dirty="0"/>
            </a:br>
            <a:r>
              <a:rPr lang="en-US" dirty="0"/>
              <a:t>of a database to a text file.</a:t>
            </a:r>
          </a:p>
          <a:p>
            <a:pPr lvl="1"/>
            <a:r>
              <a:rPr lang="en-US" dirty="0"/>
              <a:t>This is often called a “</a:t>
            </a:r>
            <a:r>
              <a:rPr lang="en-US" dirty="0">
                <a:solidFill>
                  <a:srgbClr val="C00000"/>
                </a:solidFill>
              </a:rPr>
              <a:t>database dump</a:t>
            </a:r>
            <a:r>
              <a:rPr lang="en-US" dirty="0"/>
              <a:t>”.</a:t>
            </a:r>
          </a:p>
          <a:p>
            <a:pPr lvl="4"/>
            <a:endParaRPr lang="en-US" dirty="0"/>
          </a:p>
          <a:p>
            <a:r>
              <a:rPr lang="en-US" dirty="0"/>
              <a:t>Another database can then </a:t>
            </a:r>
            <a:r>
              <a:rPr lang="en-US" u="sng" dirty="0"/>
              <a:t>import</a:t>
            </a:r>
            <a:r>
              <a:rPr lang="en-US" dirty="0"/>
              <a:t> the contents of the database dump into its tables.</a:t>
            </a:r>
          </a:p>
          <a:p>
            <a:pPr lvl="1"/>
            <a:r>
              <a:rPr lang="en-US" dirty="0"/>
              <a:t>This is one way to make a copy of a database.</a:t>
            </a:r>
          </a:p>
          <a:p>
            <a:pPr lvl="4"/>
            <a:endParaRPr lang="en-US" dirty="0"/>
          </a:p>
          <a:p>
            <a:r>
              <a:rPr lang="en-US" dirty="0"/>
              <a:t>Next week, you will use the web-based tool </a:t>
            </a:r>
            <a:r>
              <a:rPr lang="en-US" dirty="0">
                <a:solidFill>
                  <a:srgbClr val="0432FF"/>
                </a:solidFill>
              </a:rPr>
              <a:t>phpMyAdmin</a:t>
            </a:r>
            <a:r>
              <a:rPr lang="en-US" dirty="0"/>
              <a:t> to dump a database, create a new database, and import tables and their contents.</a:t>
            </a:r>
          </a:p>
        </p:txBody>
      </p:sp>
      <p:sp>
        <p:nvSpPr>
          <p:cNvPr id="4" name="Slide Number Placeholder 3">
            <a:extLst>
              <a:ext uri="{FF2B5EF4-FFF2-40B4-BE49-F238E27FC236}">
                <a16:creationId xmlns:a16="http://schemas.microsoft.com/office/drawing/2014/main" id="{84520356-4E01-4C4B-B6E8-58F508A52C93}"/>
              </a:ext>
            </a:extLst>
          </p:cNvPr>
          <p:cNvSpPr>
            <a:spLocks noGrp="1"/>
          </p:cNvSpPr>
          <p:nvPr>
            <p:ph type="sldNum" sz="quarter" idx="12"/>
          </p:nvPr>
        </p:nvSpPr>
        <p:spPr/>
        <p:txBody>
          <a:bodyPr/>
          <a:lstStyle/>
          <a:p>
            <a:fld id="{5E4F0376-0E54-9843-B673-E00D6670E830}" type="slidenum">
              <a:rPr lang="en-US" smtClean="0"/>
              <a:pPr/>
              <a:t>50</a:t>
            </a:fld>
            <a:endParaRPr lang="en-US" dirty="0"/>
          </a:p>
        </p:txBody>
      </p:sp>
    </p:spTree>
    <p:extLst>
      <p:ext uri="{BB962C8B-B14F-4D97-AF65-F5344CB8AC3E}">
        <p14:creationId xmlns:p14="http://schemas.microsoft.com/office/powerpoint/2010/main" val="1466294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D4AC-0AE4-5341-8D09-49555786BCE5}"/>
              </a:ext>
            </a:extLst>
          </p:cNvPr>
          <p:cNvSpPr>
            <a:spLocks noGrp="1"/>
          </p:cNvSpPr>
          <p:nvPr>
            <p:ph type="title"/>
          </p:nvPr>
        </p:nvSpPr>
        <p:spPr/>
        <p:txBody>
          <a:bodyPr/>
          <a:lstStyle/>
          <a:p>
            <a:r>
              <a:rPr lang="en-US" dirty="0"/>
              <a:t>Sneak Preview #2</a:t>
            </a:r>
          </a:p>
        </p:txBody>
      </p:sp>
      <p:sp>
        <p:nvSpPr>
          <p:cNvPr id="3" name="Content Placeholder 2">
            <a:extLst>
              <a:ext uri="{FF2B5EF4-FFF2-40B4-BE49-F238E27FC236}">
                <a16:creationId xmlns:a16="http://schemas.microsoft.com/office/drawing/2014/main" id="{2B30CEDF-9C93-8041-B50B-CBEC041ACCC9}"/>
              </a:ext>
            </a:extLst>
          </p:cNvPr>
          <p:cNvSpPr>
            <a:spLocks noGrp="1"/>
          </p:cNvSpPr>
          <p:nvPr>
            <p:ph idx="1"/>
          </p:nvPr>
        </p:nvSpPr>
        <p:spPr>
          <a:xfrm>
            <a:off x="457200" y="1295401"/>
            <a:ext cx="8229600" cy="944892"/>
          </a:xfrm>
        </p:spPr>
        <p:txBody>
          <a:bodyPr/>
          <a:lstStyle/>
          <a:p>
            <a:r>
              <a:rPr lang="en-US" dirty="0"/>
              <a:t>Next week: The web-based tool </a:t>
            </a:r>
            <a:r>
              <a:rPr lang="en-US" dirty="0">
                <a:solidFill>
                  <a:srgbClr val="0432FF"/>
                </a:solidFill>
              </a:rPr>
              <a:t>phpMyAdmin</a:t>
            </a:r>
            <a:r>
              <a:rPr lang="en-US" dirty="0"/>
              <a:t> greatly simplifies working with databases:</a:t>
            </a:r>
          </a:p>
        </p:txBody>
      </p:sp>
      <p:sp>
        <p:nvSpPr>
          <p:cNvPr id="4" name="Slide Number Placeholder 3">
            <a:extLst>
              <a:ext uri="{FF2B5EF4-FFF2-40B4-BE49-F238E27FC236}">
                <a16:creationId xmlns:a16="http://schemas.microsoft.com/office/drawing/2014/main" id="{849952EB-1781-8444-AA25-1043A4832750}"/>
              </a:ext>
            </a:extLst>
          </p:cNvPr>
          <p:cNvSpPr>
            <a:spLocks noGrp="1"/>
          </p:cNvSpPr>
          <p:nvPr>
            <p:ph type="sldNum" sz="quarter" idx="12"/>
          </p:nvPr>
        </p:nvSpPr>
        <p:spPr/>
        <p:txBody>
          <a:bodyPr/>
          <a:lstStyle/>
          <a:p>
            <a:fld id="{5E4F0376-0E54-9843-B673-E00D6670E830}" type="slidenum">
              <a:rPr lang="en-US" smtClean="0"/>
              <a:pPr/>
              <a:t>51</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111CAEA2-C9C2-5C47-BAEC-28B28C5931C2}"/>
              </a:ext>
            </a:extLst>
          </p:cNvPr>
          <p:cNvPicPr>
            <a:picLocks noChangeAspect="1"/>
          </p:cNvPicPr>
          <p:nvPr/>
        </p:nvPicPr>
        <p:blipFill>
          <a:blip r:embed="rId2"/>
          <a:stretch>
            <a:fillRect/>
          </a:stretch>
        </p:blipFill>
        <p:spPr>
          <a:xfrm>
            <a:off x="1142082" y="2254908"/>
            <a:ext cx="6859836" cy="3993492"/>
          </a:xfrm>
          <a:prstGeom prst="rect">
            <a:avLst/>
          </a:prstGeom>
        </p:spPr>
      </p:pic>
    </p:spTree>
    <p:extLst>
      <p:ext uri="{BB962C8B-B14F-4D97-AF65-F5344CB8AC3E}">
        <p14:creationId xmlns:p14="http://schemas.microsoft.com/office/powerpoint/2010/main" val="1645688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9079-C081-3A41-B44D-652F22079272}"/>
              </a:ext>
            </a:extLst>
          </p:cNvPr>
          <p:cNvSpPr>
            <a:spLocks noGrp="1"/>
          </p:cNvSpPr>
          <p:nvPr>
            <p:ph type="title"/>
          </p:nvPr>
        </p:nvSpPr>
        <p:spPr/>
        <p:txBody>
          <a:bodyPr/>
          <a:lstStyle/>
          <a:p>
            <a:r>
              <a:rPr lang="en-US" dirty="0"/>
              <a:t>Further Study: Database Tables</a:t>
            </a:r>
          </a:p>
        </p:txBody>
      </p:sp>
      <p:sp>
        <p:nvSpPr>
          <p:cNvPr id="3" name="Content Placeholder 2">
            <a:extLst>
              <a:ext uri="{FF2B5EF4-FFF2-40B4-BE49-F238E27FC236}">
                <a16:creationId xmlns:a16="http://schemas.microsoft.com/office/drawing/2014/main" id="{BB0CE0CA-E173-324C-85B5-44692F04E9BC}"/>
              </a:ext>
            </a:extLst>
          </p:cNvPr>
          <p:cNvSpPr>
            <a:spLocks noGrp="1"/>
          </p:cNvSpPr>
          <p:nvPr>
            <p:ph idx="1"/>
          </p:nvPr>
        </p:nvSpPr>
        <p:spPr/>
        <p:txBody>
          <a:bodyPr/>
          <a:lstStyle/>
          <a:p>
            <a:r>
              <a:rPr lang="en-US" dirty="0"/>
              <a:t>There’s a lot more to database tables </a:t>
            </a:r>
            <a:br>
              <a:rPr lang="en-US" dirty="0"/>
            </a:br>
            <a:r>
              <a:rPr lang="en-US" dirty="0"/>
              <a:t>than this short workshop can cover:</a:t>
            </a:r>
          </a:p>
          <a:p>
            <a:pPr lvl="1"/>
            <a:r>
              <a:rPr lang="en-US" dirty="0"/>
              <a:t>more SQL features</a:t>
            </a:r>
          </a:p>
          <a:p>
            <a:pPr lvl="1"/>
            <a:r>
              <a:rPr lang="en-US" dirty="0"/>
              <a:t>indexing</a:t>
            </a:r>
          </a:p>
          <a:p>
            <a:pPr lvl="1"/>
            <a:r>
              <a:rPr lang="en-US" dirty="0"/>
              <a:t>constraints</a:t>
            </a:r>
          </a:p>
          <a:p>
            <a:pPr lvl="1"/>
            <a:r>
              <a:rPr lang="en-US" dirty="0"/>
              <a:t>normalization (1</a:t>
            </a:r>
            <a:r>
              <a:rPr lang="en-US" baseline="30000" dirty="0"/>
              <a:t>st</a:t>
            </a:r>
            <a:r>
              <a:rPr lang="en-US" dirty="0"/>
              <a:t>, 2</a:t>
            </a:r>
            <a:r>
              <a:rPr lang="en-US" baseline="30000" dirty="0"/>
              <a:t>nd</a:t>
            </a:r>
            <a:r>
              <a:rPr lang="en-US" dirty="0"/>
              <a:t>, 3</a:t>
            </a:r>
            <a:r>
              <a:rPr lang="en-US" baseline="30000" dirty="0"/>
              <a:t>rd</a:t>
            </a:r>
            <a:r>
              <a:rPr lang="en-US" dirty="0"/>
              <a:t> normal forms, etc.)</a:t>
            </a:r>
          </a:p>
          <a:p>
            <a:pPr lvl="1"/>
            <a:r>
              <a:rPr lang="en-US" dirty="0"/>
              <a:t>views</a:t>
            </a:r>
          </a:p>
          <a:p>
            <a:pPr lvl="1"/>
            <a:r>
              <a:rPr lang="en-US" dirty="0"/>
              <a:t>prepared statements</a:t>
            </a:r>
          </a:p>
          <a:p>
            <a:pPr lvl="1"/>
            <a:r>
              <a:rPr lang="en-US" dirty="0"/>
              <a:t>stored procedures</a:t>
            </a:r>
          </a:p>
          <a:p>
            <a:pPr lvl="1"/>
            <a:r>
              <a:rPr lang="en-US" dirty="0"/>
              <a:t>query optimization</a:t>
            </a:r>
          </a:p>
          <a:p>
            <a:pPr lvl="1"/>
            <a:r>
              <a:rPr lang="en-US" i="1" dirty="0" err="1"/>
              <a:t>etc</a:t>
            </a:r>
            <a:r>
              <a:rPr lang="en-US" i="1" dirty="0"/>
              <a:t>!</a:t>
            </a:r>
          </a:p>
        </p:txBody>
      </p:sp>
      <p:sp>
        <p:nvSpPr>
          <p:cNvPr id="4" name="Slide Number Placeholder 3">
            <a:extLst>
              <a:ext uri="{FF2B5EF4-FFF2-40B4-BE49-F238E27FC236}">
                <a16:creationId xmlns:a16="http://schemas.microsoft.com/office/drawing/2014/main" id="{D36E6345-1CA1-A243-8221-ED42A8370F70}"/>
              </a:ext>
            </a:extLst>
          </p:cNvPr>
          <p:cNvSpPr>
            <a:spLocks noGrp="1"/>
          </p:cNvSpPr>
          <p:nvPr>
            <p:ph type="sldNum" sz="quarter" idx="12"/>
          </p:nvPr>
        </p:nvSpPr>
        <p:spPr/>
        <p:txBody>
          <a:bodyPr/>
          <a:lstStyle/>
          <a:p>
            <a:fld id="{5E4F0376-0E54-9843-B673-E00D6670E830}" type="slidenum">
              <a:rPr lang="en-US" smtClean="0"/>
              <a:pPr/>
              <a:t>52</a:t>
            </a:fld>
            <a:endParaRPr lang="en-US"/>
          </a:p>
        </p:txBody>
      </p:sp>
    </p:spTree>
    <p:extLst>
      <p:ext uri="{BB962C8B-B14F-4D97-AF65-F5344CB8AC3E}">
        <p14:creationId xmlns:p14="http://schemas.microsoft.com/office/powerpoint/2010/main" val="217497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F7AD-AAD8-2F45-8133-F98E408FC24E}"/>
              </a:ext>
            </a:extLst>
          </p:cNvPr>
          <p:cNvSpPr>
            <a:spLocks noGrp="1"/>
          </p:cNvSpPr>
          <p:nvPr>
            <p:ph type="title"/>
          </p:nvPr>
        </p:nvSpPr>
        <p:spPr/>
        <p:txBody>
          <a:bodyPr/>
          <a:lstStyle/>
          <a:p>
            <a:r>
              <a:rPr lang="en-US" dirty="0"/>
              <a:t>Advanced Study: Database Design</a:t>
            </a:r>
          </a:p>
        </p:txBody>
      </p:sp>
      <p:sp>
        <p:nvSpPr>
          <p:cNvPr id="3" name="Content Placeholder 2">
            <a:extLst>
              <a:ext uri="{FF2B5EF4-FFF2-40B4-BE49-F238E27FC236}">
                <a16:creationId xmlns:a16="http://schemas.microsoft.com/office/drawing/2014/main" id="{5B5319B8-453D-BC42-A6E8-388F13DD7086}"/>
              </a:ext>
            </a:extLst>
          </p:cNvPr>
          <p:cNvSpPr>
            <a:spLocks noGrp="1"/>
          </p:cNvSpPr>
          <p:nvPr>
            <p:ph idx="1"/>
          </p:nvPr>
        </p:nvSpPr>
        <p:spPr>
          <a:xfrm>
            <a:off x="457200" y="1234464"/>
            <a:ext cx="8229600" cy="5013936"/>
          </a:xfrm>
        </p:spPr>
        <p:txBody>
          <a:bodyPr/>
          <a:lstStyle/>
          <a:p>
            <a:r>
              <a:rPr lang="en-US" dirty="0"/>
              <a:t>How to design a database is a major topic!</a:t>
            </a:r>
          </a:p>
          <a:p>
            <a:pPr lvl="4"/>
            <a:endParaRPr lang="en-US" dirty="0"/>
          </a:p>
          <a:p>
            <a:r>
              <a:rPr lang="en-US" dirty="0"/>
              <a:t>Three major steps:</a:t>
            </a:r>
          </a:p>
          <a:p>
            <a:pPr marL="928687" lvl="1" indent="-457200">
              <a:buFont typeface="+mj-lt"/>
              <a:buAutoNum type="arabicPeriod"/>
            </a:pPr>
            <a:r>
              <a:rPr lang="en-US" u="sng" dirty="0"/>
              <a:t>Conceptual modeling</a:t>
            </a:r>
          </a:p>
          <a:p>
            <a:pPr lvl="2"/>
            <a:r>
              <a:rPr lang="en-US" dirty="0"/>
              <a:t>Work with high-level concepts of entities and relationships.</a:t>
            </a:r>
          </a:p>
          <a:p>
            <a:pPr lvl="2"/>
            <a:r>
              <a:rPr lang="en-US" dirty="0"/>
              <a:t>Design using </a:t>
            </a:r>
            <a:r>
              <a:rPr lang="en-US" dirty="0">
                <a:solidFill>
                  <a:srgbClr val="C00000"/>
                </a:solidFill>
              </a:rPr>
              <a:t>entity-relationship </a:t>
            </a:r>
            <a:r>
              <a:rPr lang="en-US" dirty="0"/>
              <a:t>(</a:t>
            </a:r>
            <a:r>
              <a:rPr lang="en-US" dirty="0">
                <a:solidFill>
                  <a:srgbClr val="C00000"/>
                </a:solidFill>
              </a:rPr>
              <a:t>ER</a:t>
            </a:r>
            <a:r>
              <a:rPr lang="en-US" dirty="0"/>
              <a:t>) diagrams.</a:t>
            </a:r>
          </a:p>
          <a:p>
            <a:pPr marL="928687" lvl="1" indent="-457200">
              <a:buFont typeface="+mj-lt"/>
              <a:buAutoNum type="arabicPeriod"/>
            </a:pPr>
            <a:r>
              <a:rPr lang="en-US" u="sng" dirty="0"/>
              <a:t>Logical modeling</a:t>
            </a:r>
          </a:p>
          <a:p>
            <a:pPr lvl="2"/>
            <a:r>
              <a:rPr lang="en-US" dirty="0"/>
              <a:t>Map the ER diagrams to the tables </a:t>
            </a:r>
            <a:br>
              <a:rPr lang="en-US" dirty="0"/>
            </a:br>
            <a:r>
              <a:rPr lang="en-US" dirty="0"/>
              <a:t>of the relational database model.</a:t>
            </a:r>
          </a:p>
          <a:p>
            <a:pPr marL="928687" lvl="1" indent="-457200">
              <a:buFont typeface="+mj-lt"/>
              <a:buAutoNum type="arabicPeriod"/>
            </a:pPr>
            <a:r>
              <a:rPr lang="en-US" u="sng" dirty="0"/>
              <a:t>Physical modeling</a:t>
            </a:r>
          </a:p>
          <a:p>
            <a:pPr lvl="2"/>
            <a:r>
              <a:rPr lang="en-US" dirty="0"/>
              <a:t>Built the database and its tables using a database manager such as MySQL.</a:t>
            </a:r>
          </a:p>
          <a:p>
            <a:pPr lvl="2"/>
            <a:r>
              <a:rPr lang="en-US" dirty="0"/>
              <a:t>Populate the tables.</a:t>
            </a:r>
          </a:p>
        </p:txBody>
      </p:sp>
      <p:sp>
        <p:nvSpPr>
          <p:cNvPr id="4" name="Slide Number Placeholder 3">
            <a:extLst>
              <a:ext uri="{FF2B5EF4-FFF2-40B4-BE49-F238E27FC236}">
                <a16:creationId xmlns:a16="http://schemas.microsoft.com/office/drawing/2014/main" id="{B258C886-E30E-104F-9C0C-3FC7B14B8FBB}"/>
              </a:ext>
            </a:extLst>
          </p:cNvPr>
          <p:cNvSpPr>
            <a:spLocks noGrp="1"/>
          </p:cNvSpPr>
          <p:nvPr>
            <p:ph type="sldNum" sz="quarter" idx="12"/>
          </p:nvPr>
        </p:nvSpPr>
        <p:spPr/>
        <p:txBody>
          <a:bodyPr/>
          <a:lstStyle/>
          <a:p>
            <a:fld id="{5E4F0376-0E54-9843-B673-E00D6670E830}" type="slidenum">
              <a:rPr lang="en-US" smtClean="0"/>
              <a:pPr/>
              <a:t>53</a:t>
            </a:fld>
            <a:endParaRPr lang="en-US" dirty="0"/>
          </a:p>
        </p:txBody>
      </p:sp>
    </p:spTree>
    <p:extLst>
      <p:ext uri="{BB962C8B-B14F-4D97-AF65-F5344CB8AC3E}">
        <p14:creationId xmlns:p14="http://schemas.microsoft.com/office/powerpoint/2010/main" val="15280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34F7-30AC-304A-867E-68684E9612A3}"/>
              </a:ext>
            </a:extLst>
          </p:cNvPr>
          <p:cNvSpPr>
            <a:spLocks noGrp="1"/>
          </p:cNvSpPr>
          <p:nvPr>
            <p:ph type="title"/>
          </p:nvPr>
        </p:nvSpPr>
        <p:spPr/>
        <p:txBody>
          <a:bodyPr/>
          <a:lstStyle/>
          <a:p>
            <a:r>
              <a:rPr lang="en-US" dirty="0"/>
              <a:t>Example Conceptual Model: ER Diagram</a:t>
            </a:r>
          </a:p>
        </p:txBody>
      </p:sp>
      <p:sp>
        <p:nvSpPr>
          <p:cNvPr id="4" name="Slide Number Placeholder 3">
            <a:extLst>
              <a:ext uri="{FF2B5EF4-FFF2-40B4-BE49-F238E27FC236}">
                <a16:creationId xmlns:a16="http://schemas.microsoft.com/office/drawing/2014/main" id="{32CEF9F7-30A5-954A-965D-EFF1DF25FA70}"/>
              </a:ext>
            </a:extLst>
          </p:cNvPr>
          <p:cNvSpPr>
            <a:spLocks noGrp="1"/>
          </p:cNvSpPr>
          <p:nvPr>
            <p:ph type="sldNum" sz="quarter" idx="12"/>
          </p:nvPr>
        </p:nvSpPr>
        <p:spPr/>
        <p:txBody>
          <a:bodyPr/>
          <a:lstStyle/>
          <a:p>
            <a:fld id="{5E4F0376-0E54-9843-B673-E00D6670E830}" type="slidenum">
              <a:rPr lang="en-US" smtClean="0"/>
              <a:pPr/>
              <a:t>54</a:t>
            </a:fld>
            <a:endParaRPr lang="en-US"/>
          </a:p>
        </p:txBody>
      </p:sp>
      <p:pic>
        <p:nvPicPr>
          <p:cNvPr id="5" name="Picture 2">
            <a:extLst>
              <a:ext uri="{FF2B5EF4-FFF2-40B4-BE49-F238E27FC236}">
                <a16:creationId xmlns:a16="http://schemas.microsoft.com/office/drawing/2014/main" id="{6D0BC6B7-00F2-2D41-9FB2-B90AADCB6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45" y="1234464"/>
            <a:ext cx="6454082" cy="434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D49831E-23BC-4243-82F5-D598E3E17FB2}"/>
              </a:ext>
            </a:extLst>
          </p:cNvPr>
          <p:cNvSpPr txBox="1"/>
          <p:nvPr/>
        </p:nvSpPr>
        <p:spPr>
          <a:xfrm>
            <a:off x="1635765" y="5714975"/>
            <a:ext cx="5636242"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Draw ER diagrams using the free tool at </a:t>
            </a:r>
            <a:r>
              <a:rPr lang="en-US" dirty="0">
                <a:solidFill>
                  <a:srgbClr val="996633"/>
                </a:solidFill>
                <a:hlinkClick r:id="rId3"/>
              </a:rPr>
              <a:t>https://erdplus.com</a:t>
            </a:r>
            <a:r>
              <a:rPr lang="en-US" dirty="0">
                <a:solidFill>
                  <a:srgbClr val="996633"/>
                </a:solidFill>
              </a:rPr>
              <a:t> </a:t>
            </a:r>
            <a:endParaRPr lang="en-US" dirty="0">
              <a:solidFill>
                <a:srgbClr val="0432FF"/>
              </a:solidFill>
            </a:endParaRPr>
          </a:p>
        </p:txBody>
      </p:sp>
      <p:sp>
        <p:nvSpPr>
          <p:cNvPr id="7" name="TextBox 6">
            <a:extLst>
              <a:ext uri="{FF2B5EF4-FFF2-40B4-BE49-F238E27FC236}">
                <a16:creationId xmlns:a16="http://schemas.microsoft.com/office/drawing/2014/main" id="{CE387A85-E87F-944B-A699-1BA268B2C09B}"/>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127359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8A71-4130-9648-9635-4CDE0B3EF4BA}"/>
              </a:ext>
            </a:extLst>
          </p:cNvPr>
          <p:cNvSpPr>
            <a:spLocks noGrp="1"/>
          </p:cNvSpPr>
          <p:nvPr>
            <p:ph type="title"/>
          </p:nvPr>
        </p:nvSpPr>
        <p:spPr>
          <a:xfrm>
            <a:off x="91489" y="411163"/>
            <a:ext cx="8961022" cy="655637"/>
          </a:xfrm>
        </p:spPr>
        <p:txBody>
          <a:bodyPr/>
          <a:lstStyle/>
          <a:p>
            <a:r>
              <a:rPr lang="en-US" sz="2800" dirty="0"/>
              <a:t>Example Logical Model: Map ER Diagrams to Tables</a:t>
            </a:r>
          </a:p>
        </p:txBody>
      </p:sp>
      <p:sp>
        <p:nvSpPr>
          <p:cNvPr id="4" name="Slide Number Placeholder 3">
            <a:extLst>
              <a:ext uri="{FF2B5EF4-FFF2-40B4-BE49-F238E27FC236}">
                <a16:creationId xmlns:a16="http://schemas.microsoft.com/office/drawing/2014/main" id="{65CFBA74-E7AE-A148-8EC9-AC8524DE90D5}"/>
              </a:ext>
            </a:extLst>
          </p:cNvPr>
          <p:cNvSpPr>
            <a:spLocks noGrp="1"/>
          </p:cNvSpPr>
          <p:nvPr>
            <p:ph type="sldNum" sz="quarter" idx="12"/>
          </p:nvPr>
        </p:nvSpPr>
        <p:spPr/>
        <p:txBody>
          <a:bodyPr/>
          <a:lstStyle/>
          <a:p>
            <a:fld id="{5E4F0376-0E54-9843-B673-E00D6670E830}" type="slidenum">
              <a:rPr lang="en-US" smtClean="0"/>
              <a:pPr/>
              <a:t>55</a:t>
            </a:fld>
            <a:endParaRPr lang="en-US"/>
          </a:p>
        </p:txBody>
      </p:sp>
      <p:pic>
        <p:nvPicPr>
          <p:cNvPr id="5" name="Picture 3">
            <a:extLst>
              <a:ext uri="{FF2B5EF4-FFF2-40B4-BE49-F238E27FC236}">
                <a16:creationId xmlns:a16="http://schemas.microsoft.com/office/drawing/2014/main" id="{3E59DB8A-0A9B-6D42-A3B7-305462200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3" y="1417292"/>
            <a:ext cx="8310562" cy="457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7198A-87AB-324E-90CD-7120DF020991}"/>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198376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385-37E8-B44B-A367-F68AC2E74FBD}"/>
              </a:ext>
            </a:extLst>
          </p:cNvPr>
          <p:cNvSpPr>
            <a:spLocks noGrp="1"/>
          </p:cNvSpPr>
          <p:nvPr>
            <p:ph type="title"/>
          </p:nvPr>
        </p:nvSpPr>
        <p:spPr/>
        <p:txBody>
          <a:bodyPr/>
          <a:lstStyle/>
          <a:p>
            <a:r>
              <a:rPr lang="en-US" dirty="0"/>
              <a:t>Example Physical Model </a:t>
            </a:r>
          </a:p>
        </p:txBody>
      </p:sp>
      <p:sp>
        <p:nvSpPr>
          <p:cNvPr id="4" name="Slide Number Placeholder 3">
            <a:extLst>
              <a:ext uri="{FF2B5EF4-FFF2-40B4-BE49-F238E27FC236}">
                <a16:creationId xmlns:a16="http://schemas.microsoft.com/office/drawing/2014/main" id="{D12AEB6A-A7B3-9545-962E-A784E08C7484}"/>
              </a:ext>
            </a:extLst>
          </p:cNvPr>
          <p:cNvSpPr>
            <a:spLocks noGrp="1"/>
          </p:cNvSpPr>
          <p:nvPr>
            <p:ph type="sldNum" sz="quarter" idx="12"/>
          </p:nvPr>
        </p:nvSpPr>
        <p:spPr/>
        <p:txBody>
          <a:bodyPr/>
          <a:lstStyle/>
          <a:p>
            <a:fld id="{5E4F0376-0E54-9843-B673-E00D6670E830}" type="slidenum">
              <a:rPr lang="en-US" smtClean="0"/>
              <a:pPr/>
              <a:t>56</a:t>
            </a:fld>
            <a:endParaRPr lang="en-US"/>
          </a:p>
        </p:txBody>
      </p:sp>
      <p:pic>
        <p:nvPicPr>
          <p:cNvPr id="5" name="Picture 2">
            <a:extLst>
              <a:ext uri="{FF2B5EF4-FFF2-40B4-BE49-F238E27FC236}">
                <a16:creationId xmlns:a16="http://schemas.microsoft.com/office/drawing/2014/main" id="{6D15197D-763A-B547-BA6A-D5637BE43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160432"/>
            <a:ext cx="8869362" cy="50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DA0DEA4-9552-0743-A091-C3A18455E53F}"/>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291696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35BF-3C31-2345-8CE6-0DD7A47C6A63}"/>
              </a:ext>
            </a:extLst>
          </p:cNvPr>
          <p:cNvSpPr>
            <a:spLocks noGrp="1"/>
          </p:cNvSpPr>
          <p:nvPr>
            <p:ph type="title"/>
          </p:nvPr>
        </p:nvSpPr>
        <p:spPr/>
        <p:txBody>
          <a:bodyPr/>
          <a:lstStyle/>
          <a:p>
            <a:r>
              <a:rPr lang="en-US" dirty="0"/>
              <a:t>Next Week</a:t>
            </a:r>
          </a:p>
        </p:txBody>
      </p:sp>
      <p:sp>
        <p:nvSpPr>
          <p:cNvPr id="4" name="Slide Number Placeholder 3">
            <a:extLst>
              <a:ext uri="{FF2B5EF4-FFF2-40B4-BE49-F238E27FC236}">
                <a16:creationId xmlns:a16="http://schemas.microsoft.com/office/drawing/2014/main" id="{13707779-9C41-8143-82AA-511CDCFBF591}"/>
              </a:ext>
            </a:extLst>
          </p:cNvPr>
          <p:cNvSpPr>
            <a:spLocks noGrp="1"/>
          </p:cNvSpPr>
          <p:nvPr>
            <p:ph type="sldNum" sz="quarter" idx="12"/>
          </p:nvPr>
        </p:nvSpPr>
        <p:spPr/>
        <p:txBody>
          <a:bodyPr/>
          <a:lstStyle/>
          <a:p>
            <a:fld id="{5E4F0376-0E54-9843-B673-E00D6670E830}" type="slidenum">
              <a:rPr lang="en-US" smtClean="0"/>
              <a:pPr/>
              <a:t>57</a:t>
            </a:fld>
            <a:endParaRPr lang="en-US"/>
          </a:p>
        </p:txBody>
      </p:sp>
      <p:sp>
        <p:nvSpPr>
          <p:cNvPr id="5" name="TextBox 4">
            <a:extLst>
              <a:ext uri="{FF2B5EF4-FFF2-40B4-BE49-F238E27FC236}">
                <a16:creationId xmlns:a16="http://schemas.microsoft.com/office/drawing/2014/main" id="{C78A98B0-62E0-234E-9593-67F0CF2C4E8A}"/>
              </a:ext>
            </a:extLst>
          </p:cNvPr>
          <p:cNvSpPr txBox="1"/>
          <p:nvPr/>
        </p:nvSpPr>
        <p:spPr>
          <a:xfrm>
            <a:off x="1723303" y="2057027"/>
            <a:ext cx="5697394" cy="1077218"/>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sz="3200" dirty="0">
                <a:solidFill>
                  <a:srgbClr val="0432FF"/>
                </a:solidFill>
              </a:rPr>
              <a:t>How to build a simple </a:t>
            </a:r>
            <a:r>
              <a:rPr lang="en-US" sz="3200" u="sng" dirty="0">
                <a:solidFill>
                  <a:srgbClr val="0432FF"/>
                </a:solidFill>
              </a:rPr>
              <a:t>website</a:t>
            </a:r>
            <a:r>
              <a:rPr lang="en-US" sz="3200" dirty="0">
                <a:solidFill>
                  <a:srgbClr val="0432FF"/>
                </a:solidFill>
              </a:rPr>
              <a:t> </a:t>
            </a:r>
            <a:br>
              <a:rPr lang="en-US" sz="3200" dirty="0">
                <a:solidFill>
                  <a:srgbClr val="0432FF"/>
                </a:solidFill>
              </a:rPr>
            </a:br>
            <a:r>
              <a:rPr lang="en-US" sz="3200" dirty="0">
                <a:solidFill>
                  <a:srgbClr val="0432FF"/>
                </a:solidFill>
              </a:rPr>
              <a:t>that uses a database.</a:t>
            </a:r>
          </a:p>
        </p:txBody>
      </p:sp>
      <p:sp>
        <p:nvSpPr>
          <p:cNvPr id="6" name="TextBox 5">
            <a:extLst>
              <a:ext uri="{FF2B5EF4-FFF2-40B4-BE49-F238E27FC236}">
                <a16:creationId xmlns:a16="http://schemas.microsoft.com/office/drawing/2014/main" id="{C28A005E-37BE-DD40-A967-89BBC6D3802B}"/>
              </a:ext>
            </a:extLst>
          </p:cNvPr>
          <p:cNvSpPr txBox="1"/>
          <p:nvPr/>
        </p:nvSpPr>
        <p:spPr>
          <a:xfrm>
            <a:off x="1869946" y="3334434"/>
            <a:ext cx="5404107" cy="646331"/>
          </a:xfrm>
          <a:prstGeom prst="rect">
            <a:avLst/>
          </a:prstGeom>
          <a:noFill/>
        </p:spPr>
        <p:txBody>
          <a:bodyPr wrap="none" rtlCol="0">
            <a:spAutoFit/>
          </a:bodyPr>
          <a:lstStyle/>
          <a:p>
            <a:pPr algn="ctr"/>
            <a:r>
              <a:rPr lang="en-US" sz="1800" dirty="0"/>
              <a:t>To be taught by web expert Prof. Robert Nicholson.</a:t>
            </a:r>
          </a:p>
          <a:p>
            <a:pPr algn="ctr"/>
            <a:r>
              <a:rPr lang="en-US" sz="1800" dirty="0"/>
              <a:t>Stay tuned!</a:t>
            </a:r>
          </a:p>
        </p:txBody>
      </p:sp>
    </p:spTree>
    <p:extLst>
      <p:ext uri="{BB962C8B-B14F-4D97-AF65-F5344CB8AC3E}">
        <p14:creationId xmlns:p14="http://schemas.microsoft.com/office/powerpoint/2010/main" val="229256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3D8F-F61D-A449-B702-1A5F2CB1D83A}"/>
              </a:ext>
            </a:extLst>
          </p:cNvPr>
          <p:cNvSpPr>
            <a:spLocks noGrp="1"/>
          </p:cNvSpPr>
          <p:nvPr>
            <p:ph type="title"/>
          </p:nvPr>
        </p:nvSpPr>
        <p:spPr/>
        <p:txBody>
          <a:bodyPr/>
          <a:lstStyle/>
          <a:p>
            <a:r>
              <a:rPr lang="en-US" dirty="0"/>
              <a:t>What is a Database?</a:t>
            </a:r>
          </a:p>
        </p:txBody>
      </p:sp>
      <p:sp>
        <p:nvSpPr>
          <p:cNvPr id="3" name="Content Placeholder 2">
            <a:extLst>
              <a:ext uri="{FF2B5EF4-FFF2-40B4-BE49-F238E27FC236}">
                <a16:creationId xmlns:a16="http://schemas.microsoft.com/office/drawing/2014/main" id="{F34119CB-889C-EA48-98A9-518705798461}"/>
              </a:ext>
            </a:extLst>
          </p:cNvPr>
          <p:cNvSpPr>
            <a:spLocks noGrp="1"/>
          </p:cNvSpPr>
          <p:nvPr>
            <p:ph idx="1"/>
          </p:nvPr>
        </p:nvSpPr>
        <p:spPr/>
        <p:txBody>
          <a:bodyPr/>
          <a:lstStyle/>
          <a:p>
            <a:r>
              <a:rPr lang="en-US" dirty="0"/>
              <a:t>A </a:t>
            </a:r>
            <a:r>
              <a:rPr lang="en-US" u="sng" dirty="0"/>
              <a:t>structured collection</a:t>
            </a:r>
            <a:r>
              <a:rPr lang="en-US" dirty="0"/>
              <a:t> of related data </a:t>
            </a:r>
            <a:br>
              <a:rPr lang="en-US" dirty="0"/>
            </a:br>
            <a:r>
              <a:rPr lang="en-US" dirty="0"/>
              <a:t>stored on the computer.</a:t>
            </a:r>
          </a:p>
          <a:p>
            <a:pPr lvl="1"/>
            <a:r>
              <a:rPr lang="en-US" u="sng" dirty="0"/>
              <a:t>Multiple</a:t>
            </a:r>
            <a:r>
              <a:rPr lang="en-US" dirty="0"/>
              <a:t> people and programs can access the data in a database </a:t>
            </a:r>
            <a:r>
              <a:rPr lang="en-US" u="sng" dirty="0"/>
              <a:t>simultaneously</a:t>
            </a:r>
            <a:r>
              <a:rPr lang="en-US" dirty="0"/>
              <a:t>.</a:t>
            </a:r>
          </a:p>
          <a:p>
            <a:pPr lvl="1"/>
            <a:r>
              <a:rPr lang="en-US" dirty="0"/>
              <a:t>The database is a </a:t>
            </a:r>
            <a:r>
              <a:rPr lang="en-US" u="sng" dirty="0"/>
              <a:t>shared repository</a:t>
            </a:r>
            <a:r>
              <a:rPr lang="en-US" dirty="0"/>
              <a:t> of data in a format that is usable by multiple programs.</a:t>
            </a:r>
          </a:p>
          <a:p>
            <a:pPr lvl="4"/>
            <a:endParaRPr lang="en-US" dirty="0"/>
          </a:p>
          <a:p>
            <a:r>
              <a:rPr lang="en-US" dirty="0"/>
              <a:t>A </a:t>
            </a:r>
            <a:r>
              <a:rPr lang="en-US" dirty="0">
                <a:solidFill>
                  <a:srgbClr val="C00000"/>
                </a:solidFill>
              </a:rPr>
              <a:t>database management system </a:t>
            </a:r>
            <a:r>
              <a:rPr lang="en-US" dirty="0"/>
              <a:t>(</a:t>
            </a:r>
            <a:r>
              <a:rPr lang="en-US" dirty="0">
                <a:solidFill>
                  <a:srgbClr val="C00000"/>
                </a:solidFill>
              </a:rPr>
              <a:t>DBMS</a:t>
            </a:r>
            <a:r>
              <a:rPr lang="en-US" dirty="0"/>
              <a:t>) can</a:t>
            </a:r>
          </a:p>
          <a:p>
            <a:pPr lvl="1"/>
            <a:r>
              <a:rPr lang="en-US" dirty="0"/>
              <a:t>Create and maintain a database.</a:t>
            </a:r>
          </a:p>
          <a:p>
            <a:pPr lvl="1"/>
            <a:r>
              <a:rPr lang="en-US" dirty="0"/>
              <a:t>Store, insert, update, retrieve, and delete data </a:t>
            </a:r>
            <a:br>
              <a:rPr lang="en-US" dirty="0"/>
            </a:br>
            <a:r>
              <a:rPr lang="en-US" dirty="0"/>
              <a:t>in a database.</a:t>
            </a:r>
          </a:p>
        </p:txBody>
      </p:sp>
      <p:sp>
        <p:nvSpPr>
          <p:cNvPr id="4" name="Slide Number Placeholder 3">
            <a:extLst>
              <a:ext uri="{FF2B5EF4-FFF2-40B4-BE49-F238E27FC236}">
                <a16:creationId xmlns:a16="http://schemas.microsoft.com/office/drawing/2014/main" id="{A8048461-51DB-7C46-936D-ACA0753781AD}"/>
              </a:ext>
            </a:extLst>
          </p:cNvPr>
          <p:cNvSpPr>
            <a:spLocks noGrp="1"/>
          </p:cNvSpPr>
          <p:nvPr>
            <p:ph type="sldNum" sz="quarter" idx="12"/>
          </p:nvPr>
        </p:nvSpPr>
        <p:spPr/>
        <p:txBody>
          <a:bodyPr/>
          <a:lstStyle/>
          <a:p>
            <a:fld id="{5E4F0376-0E54-9843-B673-E00D6670E830}" type="slidenum">
              <a:rPr lang="en-US" smtClean="0"/>
              <a:pPr/>
              <a:t>6</a:t>
            </a:fld>
            <a:endParaRPr lang="en-US"/>
          </a:p>
        </p:txBody>
      </p:sp>
    </p:spTree>
    <p:extLst>
      <p:ext uri="{BB962C8B-B14F-4D97-AF65-F5344CB8AC3E}">
        <p14:creationId xmlns:p14="http://schemas.microsoft.com/office/powerpoint/2010/main" val="165863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864C-9EA3-F042-8826-1DB0B4885474}"/>
              </a:ext>
            </a:extLst>
          </p:cNvPr>
          <p:cNvSpPr>
            <a:spLocks noGrp="1"/>
          </p:cNvSpPr>
          <p:nvPr>
            <p:ph type="title"/>
          </p:nvPr>
        </p:nvSpPr>
        <p:spPr/>
        <p:txBody>
          <a:bodyPr/>
          <a:lstStyle/>
          <a:p>
            <a:r>
              <a:rPr lang="en-US" dirty="0"/>
              <a:t>Two Primary Use Cases</a:t>
            </a:r>
          </a:p>
        </p:txBody>
      </p:sp>
      <p:sp>
        <p:nvSpPr>
          <p:cNvPr id="3" name="Content Placeholder 2">
            <a:extLst>
              <a:ext uri="{FF2B5EF4-FFF2-40B4-BE49-F238E27FC236}">
                <a16:creationId xmlns:a16="http://schemas.microsoft.com/office/drawing/2014/main" id="{BCE87C87-ECEB-0A42-B090-5878187B40ED}"/>
              </a:ext>
            </a:extLst>
          </p:cNvPr>
          <p:cNvSpPr>
            <a:spLocks noGrp="1"/>
          </p:cNvSpPr>
          <p:nvPr>
            <p:ph idx="1"/>
          </p:nvPr>
        </p:nvSpPr>
        <p:spPr/>
        <p:txBody>
          <a:bodyPr/>
          <a:lstStyle/>
          <a:p>
            <a:r>
              <a:rPr lang="en-US" dirty="0"/>
              <a:t>Operational database</a:t>
            </a:r>
          </a:p>
          <a:p>
            <a:r>
              <a:rPr lang="en-US" dirty="0"/>
              <a:t>Analytical database</a:t>
            </a:r>
          </a:p>
        </p:txBody>
      </p:sp>
      <p:sp>
        <p:nvSpPr>
          <p:cNvPr id="4" name="Slide Number Placeholder 3">
            <a:extLst>
              <a:ext uri="{FF2B5EF4-FFF2-40B4-BE49-F238E27FC236}">
                <a16:creationId xmlns:a16="http://schemas.microsoft.com/office/drawing/2014/main" id="{600B5CD2-2A73-7D4C-94DF-DCA0DE04B2BD}"/>
              </a:ext>
            </a:extLst>
          </p:cNvPr>
          <p:cNvSpPr>
            <a:spLocks noGrp="1"/>
          </p:cNvSpPr>
          <p:nvPr>
            <p:ph type="sldNum" sz="quarter" idx="12"/>
          </p:nvPr>
        </p:nvSpPr>
        <p:spPr/>
        <p:txBody>
          <a:bodyPr/>
          <a:lstStyle/>
          <a:p>
            <a:fld id="{5E4F0376-0E54-9843-B673-E00D6670E830}" type="slidenum">
              <a:rPr lang="en-US" smtClean="0"/>
              <a:pPr/>
              <a:t>7</a:t>
            </a:fld>
            <a:endParaRPr lang="en-US"/>
          </a:p>
        </p:txBody>
      </p:sp>
    </p:spTree>
    <p:extLst>
      <p:ext uri="{BB962C8B-B14F-4D97-AF65-F5344CB8AC3E}">
        <p14:creationId xmlns:p14="http://schemas.microsoft.com/office/powerpoint/2010/main" val="302331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BBBF-520B-CF48-BCF0-F262290E8B4F}"/>
              </a:ext>
            </a:extLst>
          </p:cNvPr>
          <p:cNvSpPr>
            <a:spLocks noGrp="1"/>
          </p:cNvSpPr>
          <p:nvPr>
            <p:ph type="title"/>
          </p:nvPr>
        </p:nvSpPr>
        <p:spPr/>
        <p:txBody>
          <a:bodyPr/>
          <a:lstStyle/>
          <a:p>
            <a:r>
              <a:rPr lang="en-US" dirty="0"/>
              <a:t>Operational Database</a:t>
            </a:r>
          </a:p>
        </p:txBody>
      </p:sp>
      <p:sp>
        <p:nvSpPr>
          <p:cNvPr id="3" name="Content Placeholder 2">
            <a:extLst>
              <a:ext uri="{FF2B5EF4-FFF2-40B4-BE49-F238E27FC236}">
                <a16:creationId xmlns:a16="http://schemas.microsoft.com/office/drawing/2014/main" id="{7679C8C8-6BF5-5643-A5D9-D2B4B1E0C1EC}"/>
              </a:ext>
            </a:extLst>
          </p:cNvPr>
          <p:cNvSpPr>
            <a:spLocks noGrp="1"/>
          </p:cNvSpPr>
          <p:nvPr>
            <p:ph idx="1"/>
          </p:nvPr>
        </p:nvSpPr>
        <p:spPr/>
        <p:txBody>
          <a:bodyPr/>
          <a:lstStyle/>
          <a:p>
            <a:r>
              <a:rPr lang="en-US" dirty="0"/>
              <a:t>Keep track of transactions and other data</a:t>
            </a:r>
            <a:br>
              <a:rPr lang="en-US" dirty="0"/>
            </a:br>
            <a:r>
              <a:rPr lang="en-US" dirty="0"/>
              <a:t>when they arrive</a:t>
            </a:r>
          </a:p>
          <a:p>
            <a:pPr lvl="1"/>
            <a:r>
              <a:rPr lang="en-US" dirty="0"/>
              <a:t>Example: Record sales as they occur.</a:t>
            </a:r>
          </a:p>
          <a:p>
            <a:pPr lvl="1"/>
            <a:r>
              <a:rPr lang="en-US" dirty="0"/>
              <a:t>Example: Record scientific data from ongoing experiments.</a:t>
            </a:r>
          </a:p>
          <a:p>
            <a:pPr lvl="1"/>
            <a:r>
              <a:rPr lang="en-US" dirty="0"/>
              <a:t>Ad hoc lookups and updates.</a:t>
            </a:r>
          </a:p>
          <a:p>
            <a:pPr lvl="1"/>
            <a:r>
              <a:rPr lang="en-US" dirty="0"/>
              <a:t>Usually store only the most recent data.</a:t>
            </a:r>
          </a:p>
          <a:p>
            <a:pPr lvl="4"/>
            <a:endParaRPr lang="en-US" dirty="0"/>
          </a:p>
          <a:p>
            <a:r>
              <a:rPr lang="en-US" dirty="0"/>
              <a:t>Most common use case</a:t>
            </a:r>
          </a:p>
          <a:p>
            <a:pPr lvl="1"/>
            <a:r>
              <a:rPr lang="en-US" dirty="0"/>
              <a:t>Especially for commerce.</a:t>
            </a:r>
          </a:p>
        </p:txBody>
      </p:sp>
      <p:sp>
        <p:nvSpPr>
          <p:cNvPr id="4" name="Slide Number Placeholder 3">
            <a:extLst>
              <a:ext uri="{FF2B5EF4-FFF2-40B4-BE49-F238E27FC236}">
                <a16:creationId xmlns:a16="http://schemas.microsoft.com/office/drawing/2014/main" id="{BFF70AAE-1EC4-7E40-8BCB-D5DDF16C5698}"/>
              </a:ext>
            </a:extLst>
          </p:cNvPr>
          <p:cNvSpPr>
            <a:spLocks noGrp="1"/>
          </p:cNvSpPr>
          <p:nvPr>
            <p:ph type="sldNum" sz="quarter" idx="12"/>
          </p:nvPr>
        </p:nvSpPr>
        <p:spPr/>
        <p:txBody>
          <a:bodyPr/>
          <a:lstStyle/>
          <a:p>
            <a:fld id="{5E4F0376-0E54-9843-B673-E00D6670E830}" type="slidenum">
              <a:rPr lang="en-US" smtClean="0"/>
              <a:pPr/>
              <a:t>8</a:t>
            </a:fld>
            <a:endParaRPr lang="en-US"/>
          </a:p>
        </p:txBody>
      </p:sp>
    </p:spTree>
    <p:extLst>
      <p:ext uri="{BB962C8B-B14F-4D97-AF65-F5344CB8AC3E}">
        <p14:creationId xmlns:p14="http://schemas.microsoft.com/office/powerpoint/2010/main" val="123691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A67-8264-BB41-9A0C-53BF98073BB3}"/>
              </a:ext>
            </a:extLst>
          </p:cNvPr>
          <p:cNvSpPr>
            <a:spLocks noGrp="1"/>
          </p:cNvSpPr>
          <p:nvPr>
            <p:ph type="title"/>
          </p:nvPr>
        </p:nvSpPr>
        <p:spPr/>
        <p:txBody>
          <a:bodyPr/>
          <a:lstStyle/>
          <a:p>
            <a:r>
              <a:rPr lang="en-US" dirty="0"/>
              <a:t>Analytical Database</a:t>
            </a:r>
          </a:p>
        </p:txBody>
      </p:sp>
      <p:sp>
        <p:nvSpPr>
          <p:cNvPr id="3" name="Content Placeholder 2">
            <a:extLst>
              <a:ext uri="{FF2B5EF4-FFF2-40B4-BE49-F238E27FC236}">
                <a16:creationId xmlns:a16="http://schemas.microsoft.com/office/drawing/2014/main" id="{E21C3610-DD80-044B-BB0B-B6ED9AF371AE}"/>
              </a:ext>
            </a:extLst>
          </p:cNvPr>
          <p:cNvSpPr>
            <a:spLocks noGrp="1"/>
          </p:cNvSpPr>
          <p:nvPr>
            <p:ph idx="1"/>
          </p:nvPr>
        </p:nvSpPr>
        <p:spPr/>
        <p:txBody>
          <a:bodyPr/>
          <a:lstStyle/>
          <a:p>
            <a:r>
              <a:rPr lang="en-US" dirty="0"/>
              <a:t>Analyze stored data</a:t>
            </a:r>
          </a:p>
          <a:p>
            <a:pPr lvl="1"/>
            <a:r>
              <a:rPr lang="en-US" dirty="0"/>
              <a:t>Example: Compare this quarter’s sales </a:t>
            </a:r>
            <a:br>
              <a:rPr lang="en-US" dirty="0"/>
            </a:br>
            <a:r>
              <a:rPr lang="en-US" dirty="0"/>
              <a:t>vs. last quarter’s sales.</a:t>
            </a:r>
          </a:p>
          <a:p>
            <a:pPr lvl="1"/>
            <a:r>
              <a:rPr lang="en-US" dirty="0"/>
              <a:t>Example: Analyze the trend of results from </a:t>
            </a:r>
            <a:br>
              <a:rPr lang="en-US" dirty="0"/>
            </a:br>
            <a:r>
              <a:rPr lang="en-US" dirty="0"/>
              <a:t>a series of experiments performed over time.</a:t>
            </a:r>
          </a:p>
          <a:p>
            <a:pPr lvl="1"/>
            <a:r>
              <a:rPr lang="en-US" dirty="0"/>
              <a:t>OLAP: Online Analytical Processing</a:t>
            </a:r>
          </a:p>
          <a:p>
            <a:pPr lvl="1"/>
            <a:r>
              <a:rPr lang="en-US" dirty="0"/>
              <a:t>Data mining</a:t>
            </a:r>
          </a:p>
          <a:p>
            <a:pPr lvl="4"/>
            <a:endParaRPr lang="en-US" dirty="0"/>
          </a:p>
          <a:p>
            <a:r>
              <a:rPr lang="en-US" dirty="0"/>
              <a:t>Large volumes of data</a:t>
            </a:r>
          </a:p>
          <a:p>
            <a:pPr lvl="1"/>
            <a:r>
              <a:rPr lang="en-US" dirty="0"/>
              <a:t>Can store archived and historical data.</a:t>
            </a:r>
          </a:p>
          <a:p>
            <a:pPr lvl="1"/>
            <a:r>
              <a:rPr lang="en-US" dirty="0"/>
              <a:t>Data warehouse</a:t>
            </a:r>
          </a:p>
        </p:txBody>
      </p:sp>
      <p:sp>
        <p:nvSpPr>
          <p:cNvPr id="4" name="Slide Number Placeholder 3">
            <a:extLst>
              <a:ext uri="{FF2B5EF4-FFF2-40B4-BE49-F238E27FC236}">
                <a16:creationId xmlns:a16="http://schemas.microsoft.com/office/drawing/2014/main" id="{DC33B978-FBCB-E647-A5A2-6308CFA7BE85}"/>
              </a:ext>
            </a:extLst>
          </p:cNvPr>
          <p:cNvSpPr>
            <a:spLocks noGrp="1"/>
          </p:cNvSpPr>
          <p:nvPr>
            <p:ph type="sldNum" sz="quarter" idx="12"/>
          </p:nvPr>
        </p:nvSpPr>
        <p:spPr/>
        <p:txBody>
          <a:bodyPr/>
          <a:lstStyle/>
          <a:p>
            <a:fld id="{5E4F0376-0E54-9843-B673-E00D6670E830}" type="slidenum">
              <a:rPr lang="en-US" smtClean="0"/>
              <a:pPr/>
              <a:t>9</a:t>
            </a:fld>
            <a:endParaRPr lang="en-US"/>
          </a:p>
        </p:txBody>
      </p:sp>
    </p:spTree>
    <p:extLst>
      <p:ext uri="{BB962C8B-B14F-4D97-AF65-F5344CB8AC3E}">
        <p14:creationId xmlns:p14="http://schemas.microsoft.com/office/powerpoint/2010/main" val="1236348531"/>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92709</TotalTime>
  <Words>2690</Words>
  <Application>Microsoft Macintosh PowerPoint</Application>
  <PresentationFormat>On-screen Show (4:3)</PresentationFormat>
  <Paragraphs>478</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Courier New</vt:lpstr>
      <vt:lpstr>Times New Roman</vt:lpstr>
      <vt:lpstr>Wingdings</vt:lpstr>
      <vt:lpstr>Quadrant</vt:lpstr>
      <vt:lpstr>Management Information Systems Association Technical Summer Series Relational Databases  and SQL Programming July 29, 2021</vt:lpstr>
      <vt:lpstr>Short Bio</vt:lpstr>
      <vt:lpstr>What is Data?</vt:lpstr>
      <vt:lpstr>Structured vs. Unstructured Data</vt:lpstr>
      <vt:lpstr>What is Information?</vt:lpstr>
      <vt:lpstr>What is a Database?</vt:lpstr>
      <vt:lpstr>Two Primary Use Cases</vt:lpstr>
      <vt:lpstr>Operational Database</vt:lpstr>
      <vt:lpstr>Analytical Database</vt:lpstr>
      <vt:lpstr>Database Application Architecture</vt:lpstr>
      <vt:lpstr>Multiple Simultaneous Users</vt:lpstr>
      <vt:lpstr>Relational Databases</vt:lpstr>
      <vt:lpstr>Workshop Objectives</vt:lpstr>
      <vt:lpstr>Sneak Preview #1</vt:lpstr>
      <vt:lpstr>Table Structure</vt:lpstr>
      <vt:lpstr>Introduction to Database Queries</vt:lpstr>
      <vt:lpstr>Primary Key</vt:lpstr>
      <vt:lpstr>Foreign Keys</vt:lpstr>
      <vt:lpstr>One-to-One (1:1) Relationship</vt:lpstr>
      <vt:lpstr>One-to-One Relationship, cont’d</vt:lpstr>
      <vt:lpstr>One-to-Many (1:M) Relationship</vt:lpstr>
      <vt:lpstr>One-to-Many (1:M) Relationship, cont’d</vt:lpstr>
      <vt:lpstr>One-to-Many (1:M) Relationship, cont’d</vt:lpstr>
      <vt:lpstr>Many-to-Many (M:N) Relationship</vt:lpstr>
      <vt:lpstr>Many-to-Many (M:N) Relationship, cont’d</vt:lpstr>
      <vt:lpstr>Many-to-Many (M:N) Relationship, cont’d</vt:lpstr>
      <vt:lpstr>Many-to-Many (M:N) Relationship, cont’d</vt:lpstr>
      <vt:lpstr>Many-to-Many (M:N) Relationship, cont’d</vt:lpstr>
      <vt:lpstr>Many-to-Many (M:N) Relationship, cont’d</vt:lpstr>
      <vt:lpstr>Break</vt:lpstr>
      <vt:lpstr>Introduction to SQL</vt:lpstr>
      <vt:lpstr>Introduction to SQL, cont’d</vt:lpstr>
      <vt:lpstr>SQL Syntax</vt:lpstr>
      <vt:lpstr>SQL Syntax, cont’d</vt:lpstr>
      <vt:lpstr>SQL Syntax, cont’d</vt:lpstr>
      <vt:lpstr>Table Join</vt:lpstr>
      <vt:lpstr>Write Your SQL Code</vt:lpstr>
      <vt:lpstr>Display an Entire Table</vt:lpstr>
      <vt:lpstr>How a Query Works #1</vt:lpstr>
      <vt:lpstr>How a Query Works #2</vt:lpstr>
      <vt:lpstr>How a Query Works #3</vt:lpstr>
      <vt:lpstr>How a Query Works #4</vt:lpstr>
      <vt:lpstr>How a Query Works #5</vt:lpstr>
      <vt:lpstr>Modifying Table Rows</vt:lpstr>
      <vt:lpstr>Modify Rows</vt:lpstr>
      <vt:lpstr>Insert New Rows</vt:lpstr>
      <vt:lpstr>Delete Rows</vt:lpstr>
      <vt:lpstr>Create a New Table</vt:lpstr>
      <vt:lpstr>Remove a Table</vt:lpstr>
      <vt:lpstr>Export and Import Database Tables</vt:lpstr>
      <vt:lpstr>Sneak Preview #2</vt:lpstr>
      <vt:lpstr>Further Study: Database Tables</vt:lpstr>
      <vt:lpstr>Advanced Study: Database Design</vt:lpstr>
      <vt:lpstr>Example Conceptual Model: ER Diagram</vt:lpstr>
      <vt:lpstr>Example Logical Model: Map ER Diagrams to Tables</vt:lpstr>
      <vt:lpstr>Example Physical Model </vt:lpstr>
      <vt:lpstr>Next Week</vt:lpstr>
    </vt:vector>
  </TitlesOfParts>
  <Manager/>
  <Company>San Jose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46B: Introduction to Data Structures</dc:title>
  <dc:subject/>
  <dc:creator>Ronald Mak</dc:creator>
  <cp:keywords/>
  <dc:description/>
  <cp:lastModifiedBy>Ron Mak</cp:lastModifiedBy>
  <cp:revision>654</cp:revision>
  <dcterms:created xsi:type="dcterms:W3CDTF">2008-01-12T03:52:55Z</dcterms:created>
  <dcterms:modified xsi:type="dcterms:W3CDTF">2021-07-29T22:07:44Z</dcterms:modified>
  <cp:category/>
</cp:coreProperties>
</file>