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422" r:id="rId3"/>
    <p:sldId id="350" r:id="rId4"/>
    <p:sldId id="351" r:id="rId5"/>
    <p:sldId id="352" r:id="rId6"/>
    <p:sldId id="353" r:id="rId7"/>
    <p:sldId id="354" r:id="rId8"/>
    <p:sldId id="378" r:id="rId9"/>
    <p:sldId id="355" r:id="rId10"/>
    <p:sldId id="356" r:id="rId11"/>
    <p:sldId id="357" r:id="rId12"/>
    <p:sldId id="358" r:id="rId13"/>
    <p:sldId id="359" r:id="rId14"/>
    <p:sldId id="360" r:id="rId15"/>
    <p:sldId id="379" r:id="rId16"/>
    <p:sldId id="361" r:id="rId17"/>
    <p:sldId id="362" r:id="rId18"/>
    <p:sldId id="363" r:id="rId19"/>
    <p:sldId id="364" r:id="rId20"/>
    <p:sldId id="365" r:id="rId21"/>
    <p:sldId id="367" r:id="rId22"/>
    <p:sldId id="368" r:id="rId23"/>
    <p:sldId id="366" r:id="rId24"/>
    <p:sldId id="423" r:id="rId25"/>
    <p:sldId id="369" r:id="rId26"/>
    <p:sldId id="408" r:id="rId27"/>
    <p:sldId id="409" r:id="rId28"/>
    <p:sldId id="371" r:id="rId29"/>
    <p:sldId id="370" r:id="rId30"/>
    <p:sldId id="372" r:id="rId31"/>
    <p:sldId id="373" r:id="rId32"/>
    <p:sldId id="375" r:id="rId33"/>
    <p:sldId id="374" r:id="rId34"/>
    <p:sldId id="376" r:id="rId35"/>
    <p:sldId id="377" r:id="rId36"/>
    <p:sldId id="380" r:id="rId37"/>
    <p:sldId id="381" r:id="rId38"/>
    <p:sldId id="382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424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DFDFF"/>
    <a:srgbClr val="008000"/>
    <a:srgbClr val="0432FF"/>
    <a:srgbClr val="B23C00"/>
    <a:srgbClr val="D5FC79"/>
    <a:srgbClr val="BFBFBF"/>
    <a:srgbClr val="4E8F00"/>
    <a:srgbClr val="99FF66"/>
    <a:srgbClr val="413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8450" autoAdjust="0"/>
  </p:normalViewPr>
  <p:slideViewPr>
    <p:cSldViewPr>
      <p:cViewPr varScale="1">
        <p:scale>
          <a:sx n="193" d="100"/>
          <a:sy n="193" d="100"/>
        </p:scale>
        <p:origin x="37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Dept. of Applied Data Science</a:t>
            </a:r>
            <a:endParaRPr lang="en-US" sz="1000" baseline="0" dirty="0"/>
          </a:p>
          <a:p>
            <a:r>
              <a:rPr lang="en-US" sz="1000" baseline="0" dirty="0"/>
              <a:t>Spring 2021: May 6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10" y="6263609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DATA 220: Mathematical Methods for Data Analysis</a:t>
            </a:r>
          </a:p>
          <a:p>
            <a:pPr algn="ctr"/>
            <a:r>
              <a:rPr lang="en-US" altLang="x-none" sz="1000" dirty="0"/>
              <a:t>© R.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DATA 220</a:t>
            </a:r>
            <a:br>
              <a:rPr lang="en-US" altLang="x-none" sz="3200" dirty="0"/>
            </a:br>
            <a:r>
              <a:rPr lang="en-US" altLang="x-none" sz="3200" dirty="0"/>
              <a:t>Mathematical Methods for Data Analysis</a:t>
            </a:r>
            <a:br>
              <a:rPr lang="en-US" altLang="x-none" sz="3600" dirty="0"/>
            </a:br>
            <a:r>
              <a:rPr lang="en-US" altLang="x-none" sz="2400" dirty="0"/>
              <a:t>May 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Applied Data Science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0767-51BF-7E43-912E-54C0E886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486DB-665B-844D-AE8E-9B2F33C6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DD6C-D5C5-D047-B8AC-0CE2216113A7}"/>
              </a:ext>
            </a:extLst>
          </p:cNvPr>
          <p:cNvSpPr txBox="1"/>
          <p:nvPr/>
        </p:nvSpPr>
        <p:spPr>
          <a:xfrm>
            <a:off x="1005879" y="1383726"/>
            <a:ext cx="6400730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polynomial_regression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(degree,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Compute the coefficients of a polynomial regression.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degree the degree of the regression equation.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x values.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y values.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size = degree + 1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([size, size])  # coefficient matrix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(size)          # right-hand side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Loop over each equation.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r in range(size):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The multiplier of the first term.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sum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sum_x_power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r)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Copy that multiplier up the diagonal.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j = 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range(r, -1, -1):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A[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][j] = sum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j += 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Right-hand side value.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b[r]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sum_x_power_y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DB1D5-D0CC-DD4B-A812-4C5E82C81DE3}"/>
              </a:ext>
            </a:extLst>
          </p:cNvPr>
          <p:cNvSpPr txBox="1"/>
          <p:nvPr/>
        </p:nvSpPr>
        <p:spPr>
          <a:xfrm>
            <a:off x="5303512" y="1261125"/>
            <a:ext cx="24945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PolynomialRegression.py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F8DCAD-79BD-1143-9E6F-5F1DBA29ACDC}"/>
              </a:ext>
            </a:extLst>
          </p:cNvPr>
          <p:cNvGrpSpPr/>
          <p:nvPr/>
        </p:nvGrpSpPr>
        <p:grpSpPr>
          <a:xfrm>
            <a:off x="5669268" y="3886195"/>
            <a:ext cx="3200409" cy="1156922"/>
            <a:chOff x="5486390" y="3360065"/>
            <a:chExt cx="3200409" cy="115692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3780EBC0-BCC8-E048-A328-BF56F81A34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717769"/>
                </p:ext>
              </p:extLst>
            </p:nvPr>
          </p:nvGraphicFramePr>
          <p:xfrm>
            <a:off x="5592240" y="3366228"/>
            <a:ext cx="3094559" cy="1150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2" r:id="rId3" imgW="56464200" imgH="18719800" progId="Equation.DSMT4">
                    <p:embed/>
                  </p:oleObj>
                </mc:Choice>
                <mc:Fallback>
                  <p:oleObj r:id="rId3" imgW="56464200" imgH="187198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74D1F80D-6DF9-1747-9ACE-420437A415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2240" y="3366228"/>
                          <a:ext cx="3094559" cy="11507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44A6DB-DFA9-2541-9F48-F20908F0892B}"/>
                </a:ext>
              </a:extLst>
            </p:cNvPr>
            <p:cNvCxnSpPr/>
            <p:nvPr/>
          </p:nvCxnSpPr>
          <p:spPr bwMode="auto">
            <a:xfrm flipV="1">
              <a:off x="5486390" y="3366228"/>
              <a:ext cx="2510904" cy="115075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6CB9971-0AA7-0B40-BD4B-A19F573EDDC1}"/>
                </a:ext>
              </a:extLst>
            </p:cNvPr>
            <p:cNvCxnSpPr/>
            <p:nvPr/>
          </p:nvCxnSpPr>
          <p:spPr bwMode="auto">
            <a:xfrm flipV="1">
              <a:off x="6310724" y="3729830"/>
              <a:ext cx="1686570" cy="78715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D3D3E2F-4000-7F4E-B0D2-36B240081B56}"/>
                </a:ext>
              </a:extLst>
            </p:cNvPr>
            <p:cNvCxnSpPr/>
            <p:nvPr/>
          </p:nvCxnSpPr>
          <p:spPr bwMode="auto">
            <a:xfrm flipV="1">
              <a:off x="5491885" y="3360065"/>
              <a:ext cx="1686570" cy="78715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815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06AE-8970-EA41-AE59-F37385AF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BBA4-625D-F54D-A034-7627FA2E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B8E50-9DDB-B74B-837B-29493012BAE1}"/>
              </a:ext>
            </a:extLst>
          </p:cNvPr>
          <p:cNvSpPr txBox="1"/>
          <p:nvPr/>
        </p:nvSpPr>
        <p:spPr>
          <a:xfrm>
            <a:off x="823001" y="1508781"/>
            <a:ext cx="5856090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polynomial_regression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(degree,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Multipliers of the terms in the last equation.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c in range(1, size):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The multiplier of the second term.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sum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sum_x_power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 + c)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Copy that multiplier up the diagonal.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degree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j in range(c, size):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A[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][j] = sum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-= 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Solve the system to obtain the regression coefficients.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np.linalg.solve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b)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[A, b, a]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73329-665A-C74C-8A73-6D40358A71B7}"/>
              </a:ext>
            </a:extLst>
          </p:cNvPr>
          <p:cNvSpPr txBox="1"/>
          <p:nvPr/>
        </p:nvSpPr>
        <p:spPr>
          <a:xfrm>
            <a:off x="4937756" y="1325512"/>
            <a:ext cx="24945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PolynomialRegression.py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C88C8-18F7-0446-ACC9-4037C0F4770A}"/>
              </a:ext>
            </a:extLst>
          </p:cNvPr>
          <p:cNvGrpSpPr/>
          <p:nvPr/>
        </p:nvGrpSpPr>
        <p:grpSpPr>
          <a:xfrm>
            <a:off x="5507163" y="2606049"/>
            <a:ext cx="3200409" cy="1156922"/>
            <a:chOff x="5486390" y="3360065"/>
            <a:chExt cx="3200409" cy="1156922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24E3DB6-C557-5D42-816B-6CFD2BBA11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3041046"/>
                </p:ext>
              </p:extLst>
            </p:nvPr>
          </p:nvGraphicFramePr>
          <p:xfrm>
            <a:off x="5592240" y="3366228"/>
            <a:ext cx="3094559" cy="1150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6" r:id="rId3" imgW="56464200" imgH="18719800" progId="Equation.DSMT4">
                    <p:embed/>
                  </p:oleObj>
                </mc:Choice>
                <mc:Fallback>
                  <p:oleObj r:id="rId3" imgW="56464200" imgH="1871980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3780EBC0-BCC8-E048-A328-BF56F81A34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2240" y="3366228"/>
                          <a:ext cx="3094559" cy="11507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B4AB8CA-99E0-134D-8A78-CFD3D357B357}"/>
                </a:ext>
              </a:extLst>
            </p:cNvPr>
            <p:cNvCxnSpPr/>
            <p:nvPr/>
          </p:nvCxnSpPr>
          <p:spPr bwMode="auto">
            <a:xfrm flipV="1">
              <a:off x="5486390" y="3366228"/>
              <a:ext cx="2510904" cy="115075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F7229D-3286-FF46-B704-45BA41100836}"/>
                </a:ext>
              </a:extLst>
            </p:cNvPr>
            <p:cNvCxnSpPr/>
            <p:nvPr/>
          </p:nvCxnSpPr>
          <p:spPr bwMode="auto">
            <a:xfrm flipV="1">
              <a:off x="6310724" y="3729830"/>
              <a:ext cx="1686570" cy="78715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EE003E4-E773-734A-804B-DB6BBBB88133}"/>
                </a:ext>
              </a:extLst>
            </p:cNvPr>
            <p:cNvCxnSpPr/>
            <p:nvPr/>
          </p:nvCxnSpPr>
          <p:spPr bwMode="auto">
            <a:xfrm flipV="1">
              <a:off x="5491885" y="3360065"/>
              <a:ext cx="1686570" cy="78715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890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80AB-36C5-B346-AFA5-045485E4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B86FE-41F1-DA41-BE6E-45C1314E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E2824-79C1-7944-9E36-51A1AC74236C}"/>
              </a:ext>
            </a:extLst>
          </p:cNvPr>
          <p:cNvSpPr txBox="1"/>
          <p:nvPr/>
        </p:nvSpPr>
        <p:spPr>
          <a:xfrm>
            <a:off x="776730" y="1508781"/>
            <a:ext cx="7590539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sum_x_power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power):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Compute the sum of the x values raised to a given power.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x values.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power the given power.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the sum.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sum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Loop over the x values.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sum +=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]**power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sum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AF8B6-8691-6A40-BA08-3DFD860AB57A}"/>
              </a:ext>
            </a:extLst>
          </p:cNvPr>
          <p:cNvSpPr txBox="1"/>
          <p:nvPr/>
        </p:nvSpPr>
        <p:spPr>
          <a:xfrm>
            <a:off x="5669268" y="1353105"/>
            <a:ext cx="24945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PolynomialRegression.py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AE89C5-9884-9C46-8156-EFF1D14F7F79}"/>
                  </a:ext>
                </a:extLst>
              </p:cNvPr>
              <p:cNvSpPr txBox="1"/>
              <p:nvPr/>
            </p:nvSpPr>
            <p:spPr>
              <a:xfrm>
                <a:off x="4455731" y="3794756"/>
                <a:ext cx="1213537" cy="113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AE89C5-9884-9C46-8156-EFF1D14F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31" y="3794756"/>
                <a:ext cx="1213537" cy="1135567"/>
              </a:xfrm>
              <a:prstGeom prst="rect">
                <a:avLst/>
              </a:prstGeom>
              <a:blipFill>
                <a:blip r:embed="rId2"/>
                <a:stretch>
                  <a:fillRect l="-97917" t="-131111" r="-23958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82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80C1-CA89-B74A-8AB3-0B5E27EB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AB860-6630-FB4D-A19F-B8948F3D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9735F-F55C-F04C-873C-F9718876F645}"/>
              </a:ext>
            </a:extLst>
          </p:cNvPr>
          <p:cNvSpPr txBox="1"/>
          <p:nvPr/>
        </p:nvSpPr>
        <p:spPr>
          <a:xfrm>
            <a:off x="838445" y="1508781"/>
            <a:ext cx="746710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sum_x_power_y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power):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Compute the sum of the x values raised to a given power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and multiplied by the corresponding y value.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x values.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y values.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power the given power.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the sum.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sum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Loop over the x and y values.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sum +=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]**power)*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sum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0BC62-0146-D249-A87B-634C792955FD}"/>
              </a:ext>
            </a:extLst>
          </p:cNvPr>
          <p:cNvSpPr txBox="1"/>
          <p:nvPr/>
        </p:nvSpPr>
        <p:spPr>
          <a:xfrm>
            <a:off x="5669268" y="1353105"/>
            <a:ext cx="24945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PolynomialRegression.py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2699B9-5927-1245-917E-248191551063}"/>
                  </a:ext>
                </a:extLst>
              </p:cNvPr>
              <p:cNvSpPr txBox="1"/>
              <p:nvPr/>
            </p:nvSpPr>
            <p:spPr>
              <a:xfrm>
                <a:off x="5496496" y="4191177"/>
                <a:ext cx="1420069" cy="113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2699B9-5927-1245-917E-248191551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496" y="4191177"/>
                <a:ext cx="1420069" cy="1135567"/>
              </a:xfrm>
              <a:prstGeom prst="rect">
                <a:avLst/>
              </a:prstGeom>
              <a:blipFill>
                <a:blip r:embed="rId2"/>
                <a:stretch>
                  <a:fillRect l="-84071" t="-130000" r="-5310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3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D0B1-57F7-7844-BC81-F63B25DC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60F4E-0927-454C-A248-70783C67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45078"/>
          </a:xfrm>
        </p:spPr>
        <p:txBody>
          <a:bodyPr/>
          <a:lstStyle/>
          <a:p>
            <a:r>
              <a:rPr lang="en-US" dirty="0"/>
              <a:t>Once we have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regression coefficients, </a:t>
            </a:r>
            <a:br>
              <a:rPr lang="en-US" dirty="0"/>
            </a:br>
            <a:r>
              <a:rPr lang="en-US" dirty="0"/>
              <a:t>we can calculate the value of the regression function at a given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0D4E9-02BA-AA4B-93C2-E2532C1E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8EE09-FDC6-654D-959F-5F2E006230D2}"/>
                  </a:ext>
                </a:extLst>
              </p:cNvPr>
              <p:cNvSpPr txBox="1"/>
              <p:nvPr/>
            </p:nvSpPr>
            <p:spPr>
              <a:xfrm>
                <a:off x="1806691" y="2788927"/>
                <a:ext cx="5530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8EE09-FDC6-654D-959F-5F2E00623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91" y="2788927"/>
                <a:ext cx="5530617" cy="461665"/>
              </a:xfrm>
              <a:prstGeom prst="rect">
                <a:avLst/>
              </a:prstGeom>
              <a:blipFill>
                <a:blip r:embed="rId2"/>
                <a:stretch>
                  <a:fillRect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8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E8C31D-0B33-5343-B369-86AC49F473D6}"/>
              </a:ext>
            </a:extLst>
          </p:cNvPr>
          <p:cNvSpPr txBox="1"/>
          <p:nvPr/>
        </p:nvSpPr>
        <p:spPr>
          <a:xfrm>
            <a:off x="283005" y="1556416"/>
            <a:ext cx="857798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a, degree):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Compute the value of the regression function at a given x value.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x the x value.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a the coefficients of the regression function.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degree the degree of the regression function.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the function value.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       = degree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x_power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y      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Loop to compute the function value y.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y += 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x_power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x_power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*= 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5D0B1-57F7-7844-BC81-F63B25DC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0D4E9-02BA-AA4B-93C2-E2532C1E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42" y="4954653"/>
            <a:ext cx="731557" cy="457200"/>
          </a:xfrm>
        </p:spPr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504F3-D794-AD4D-B32B-800A9D070C95}"/>
              </a:ext>
            </a:extLst>
          </p:cNvPr>
          <p:cNvSpPr txBox="1"/>
          <p:nvPr/>
        </p:nvSpPr>
        <p:spPr>
          <a:xfrm>
            <a:off x="6159633" y="1387139"/>
            <a:ext cx="24945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PolynomialRegression.py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47D7E5-4124-D44F-87F7-6CE7661AAC47}"/>
                  </a:ext>
                </a:extLst>
              </p:cNvPr>
              <p:cNvSpPr txBox="1"/>
              <p:nvPr/>
            </p:nvSpPr>
            <p:spPr>
              <a:xfrm>
                <a:off x="3017537" y="5446167"/>
                <a:ext cx="5530617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47D7E5-4124-D44F-87F7-6CE7661AA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37" y="5446167"/>
                <a:ext cx="5530617" cy="461665"/>
              </a:xfrm>
              <a:prstGeom prst="rect">
                <a:avLst/>
              </a:prstGeom>
              <a:blipFill>
                <a:blip r:embed="rId2"/>
                <a:stretch>
                  <a:fillRect l="-229" b="-5263"/>
                </a:stretch>
              </a:blipFill>
              <a:ln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72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830DFE-BF29-EE47-A8C4-72441A16E47D}"/>
              </a:ext>
            </a:extLst>
          </p:cNvPr>
          <p:cNvSpPr txBox="1"/>
          <p:nvPr/>
        </p:nvSpPr>
        <p:spPr>
          <a:xfrm>
            <a:off x="274367" y="1310852"/>
            <a:ext cx="8577989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plot_polynomial_regression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degree=0,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y_axis_pos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=0, size=(6, 6)):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fig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=size)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ax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fig.add_subplot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(1, 1, 1)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ax.spines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['left'].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set_position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(('data', 0))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ax.spines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['right'].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('none')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ax.spines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['bottom'].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set_position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(('data',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y_axis_pos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ax.spines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['top'].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('none')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plt.scatter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degree &gt; 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A, b, a 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polynomial_regression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(degree,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x_values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(0, max(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), 100)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y_preds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at(x, a, degree)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x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x_values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])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x_values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y_preds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color='red')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 = None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F51A3-401E-5841-912C-83AC06CF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B90C8-EB98-0C4D-B85E-98D23C99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BBE61-B178-164C-B727-3CE72D855BE7}"/>
              </a:ext>
            </a:extLst>
          </p:cNvPr>
          <p:cNvSpPr txBox="1"/>
          <p:nvPr/>
        </p:nvSpPr>
        <p:spPr>
          <a:xfrm>
            <a:off x="5463715" y="6369280"/>
            <a:ext cx="24945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PolynomialRegression.py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8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2FD7CC-B85B-0E45-9383-5CA001F59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71495"/>
            <a:ext cx="3893159" cy="3649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87323-06D3-B843-B67F-BC4BCDEA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Sine Wave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49A5-D91C-6A41-AE37-473466C31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76095"/>
          </a:xfrm>
        </p:spPr>
        <p:txBody>
          <a:bodyPr/>
          <a:lstStyle/>
          <a:p>
            <a:r>
              <a:rPr lang="en-US" dirty="0"/>
              <a:t>Compute and plot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/>
              <a:t>th</a:t>
            </a:r>
            <a:r>
              <a:rPr lang="en-US" dirty="0"/>
              <a:t>-degree regression functions against points along a </a:t>
            </a:r>
            <a:r>
              <a:rPr lang="en-US" u="sng" dirty="0"/>
              <a:t>sine wave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Try regression functions of various degrees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Estimate the value of sin(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/>
              <a:t>), which is 0.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F0E07-9E5D-8146-A4E4-8BC117EB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63C9F-4ADA-574A-80E0-8AB81CB576CA}"/>
              </a:ext>
            </a:extLst>
          </p:cNvPr>
          <p:cNvSpPr txBox="1"/>
          <p:nvPr/>
        </p:nvSpPr>
        <p:spPr>
          <a:xfrm>
            <a:off x="413489" y="3166170"/>
            <a:ext cx="4158511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math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PolynomialRegression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endParaRPr lang="en-US" sz="14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MAX_POINTS = 20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TWO_PI     = 2*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         = TWO_PI/MAX_POINTS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range(MAX_POINTS):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*H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xs.append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ys.append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pr.plot_polynomial_regression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12B1C-5CB1-1741-A94F-4EBCF5E86C9D}"/>
              </a:ext>
            </a:extLst>
          </p:cNvPr>
          <p:cNvSpPr txBox="1"/>
          <p:nvPr/>
        </p:nvSpPr>
        <p:spPr>
          <a:xfrm>
            <a:off x="1744195" y="3057288"/>
            <a:ext cx="29386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PolynomialRegression1.ipynb</a:t>
            </a:r>
          </a:p>
        </p:txBody>
      </p:sp>
    </p:spTree>
    <p:extLst>
      <p:ext uri="{BB962C8B-B14F-4D97-AF65-F5344CB8AC3E}">
        <p14:creationId xmlns:p14="http://schemas.microsoft.com/office/powerpoint/2010/main" val="325650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DB06-DF3F-7445-B510-3742BC44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89917-ED12-104B-939B-8C7FE838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75BCB-99B0-FA44-B06D-0487A6CA6EB0}"/>
              </a:ext>
            </a:extLst>
          </p:cNvPr>
          <p:cNvSpPr txBox="1"/>
          <p:nvPr/>
        </p:nvSpPr>
        <p:spPr>
          <a:xfrm>
            <a:off x="1439818" y="1308360"/>
            <a:ext cx="501772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b, a =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pr.polynomial_regression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print('Coefficient matrix A:')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print('Right hand side b:')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print('Regression coefficients a:')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A7100-D482-5A49-9F0F-C5EE2FE0C0FC}"/>
              </a:ext>
            </a:extLst>
          </p:cNvPr>
          <p:cNvSpPr txBox="1"/>
          <p:nvPr/>
        </p:nvSpPr>
        <p:spPr>
          <a:xfrm>
            <a:off x="1188756" y="4199987"/>
            <a:ext cx="5577779" cy="2462213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 matrix A: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[[2.000e+01 5.969e+01 2.438e+02 1.119e+03]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[5.969e+01 2.438e+02 1.119e+03 5.481e+03]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[2.438e+02 1.119e+03 5.481e+03 2.795e+04]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[1.119e+03 5.481e+03 2.795e+04 1.466e+05]]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Right hand side b: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[-1.665e-16 -1.984e+01 -1.246e+02 -6.631e+02]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Regression coefficients a: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[-0.143  1.857 -0.871  0.093]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B7ED0D0-7407-1846-9252-49203AF13BF0}"/>
              </a:ext>
            </a:extLst>
          </p:cNvPr>
          <p:cNvSpPr/>
          <p:nvPr/>
        </p:nvSpPr>
        <p:spPr bwMode="auto">
          <a:xfrm>
            <a:off x="3720080" y="3869817"/>
            <a:ext cx="457195" cy="457195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65F2D-11FC-CD4A-A8FB-80925E7473D4}"/>
              </a:ext>
            </a:extLst>
          </p:cNvPr>
          <p:cNvSpPr txBox="1"/>
          <p:nvPr/>
        </p:nvSpPr>
        <p:spPr>
          <a:xfrm>
            <a:off x="4385100" y="3762189"/>
            <a:ext cx="29386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PolynomialRegression1.ipynb</a:t>
            </a:r>
          </a:p>
        </p:txBody>
      </p:sp>
    </p:spTree>
    <p:extLst>
      <p:ext uri="{BB962C8B-B14F-4D97-AF65-F5344CB8AC3E}">
        <p14:creationId xmlns:p14="http://schemas.microsoft.com/office/powerpoint/2010/main" val="238583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507E-6AE5-E042-B187-5E1D25AD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FE8FE-BF5D-004B-AF06-1D0C1ED9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A956A-94FB-0248-9325-A87F57A89E5B}"/>
              </a:ext>
            </a:extLst>
          </p:cNvPr>
          <p:cNvSpPr txBox="1"/>
          <p:nvPr/>
        </p:nvSpPr>
        <p:spPr>
          <a:xfrm>
            <a:off x="237319" y="1407548"/>
            <a:ext cx="866936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plot_and_estimate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pr.plot_polynomial_regression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f'Degree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{degree}: estimate of sin(</a:t>
            </a:r>
            <a:r>
              <a:rPr lang="el-G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π) = 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pr.at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a, degree)}')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71CE5-F120-794A-9801-DCC106BBBE7E}"/>
              </a:ext>
            </a:extLst>
          </p:cNvPr>
          <p:cNvSpPr txBox="1"/>
          <p:nvPr/>
        </p:nvSpPr>
        <p:spPr>
          <a:xfrm>
            <a:off x="237319" y="2298377"/>
            <a:ext cx="394370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plot_and_estimate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BC6CA-C38D-0F40-8D2F-FCD817470CCD}"/>
              </a:ext>
            </a:extLst>
          </p:cNvPr>
          <p:cNvSpPr txBox="1"/>
          <p:nvPr/>
        </p:nvSpPr>
        <p:spPr>
          <a:xfrm>
            <a:off x="5839569" y="1234464"/>
            <a:ext cx="29386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PolynomialRegression1.ipynb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97B0E3D-8386-4448-9DB7-EFFEB082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39" y="2283176"/>
            <a:ext cx="3943708" cy="39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23CB-8FA2-4747-9713-770462B7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#11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66E67-30BF-BB4F-A5ED-9BE8C5B6D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DC496-01CC-E143-8180-6BF25802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661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6DCB-7B7B-A047-AB4E-2AF27561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42B98-6630-CA42-A480-7443C8C2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389B6-DDFD-E24A-96DF-855DB034933B}"/>
              </a:ext>
            </a:extLst>
          </p:cNvPr>
          <p:cNvSpPr txBox="1"/>
          <p:nvPr/>
        </p:nvSpPr>
        <p:spPr>
          <a:xfrm>
            <a:off x="237319" y="1417342"/>
            <a:ext cx="394370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plot_and_estimate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462449A-8A2A-8340-99BE-8C2295616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1" y="1359632"/>
            <a:ext cx="4229105" cy="42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991-985E-E94C-8854-3682F27A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4A95C-8BE9-F141-A1D2-CB2C218E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721DE-3C30-2844-9123-B22905405447}"/>
              </a:ext>
            </a:extLst>
          </p:cNvPr>
          <p:cNvSpPr txBox="1"/>
          <p:nvPr/>
        </p:nvSpPr>
        <p:spPr>
          <a:xfrm>
            <a:off x="237319" y="1417342"/>
            <a:ext cx="394370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plot_and_estimate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F030ED3-861D-B14B-9B9C-36D2FF2DA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52" y="1325903"/>
            <a:ext cx="4263035" cy="42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991-985E-E94C-8854-3682F27A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4A95C-8BE9-F141-A1D2-CB2C218E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721DE-3C30-2844-9123-B22905405447}"/>
              </a:ext>
            </a:extLst>
          </p:cNvPr>
          <p:cNvSpPr txBox="1"/>
          <p:nvPr/>
        </p:nvSpPr>
        <p:spPr>
          <a:xfrm>
            <a:off x="237319" y="1417342"/>
            <a:ext cx="394370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plot_and_estimate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51B8A101-AC69-B245-AFB3-3F0ED946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83" y="1321934"/>
            <a:ext cx="4316916" cy="4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991-985E-E94C-8854-3682F27A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4A95C-8BE9-F141-A1D2-CB2C218E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721DE-3C30-2844-9123-B22905405447}"/>
              </a:ext>
            </a:extLst>
          </p:cNvPr>
          <p:cNvSpPr txBox="1"/>
          <p:nvPr/>
        </p:nvSpPr>
        <p:spPr>
          <a:xfrm>
            <a:off x="237319" y="1417342"/>
            <a:ext cx="394370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plot_and_estimate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A9083A5-6D66-9647-8177-B0BF0AD9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2" y="1417256"/>
            <a:ext cx="4122427" cy="40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22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EF42-92DD-474C-80A5-86CE32D8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3DA3-88D4-8B4A-B498-971C4FC7D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7:10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BF4CE-B5B4-2047-A291-D26FE0C3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186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B009-5812-9245-9353-ACB2AC89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Random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0E041-7EF3-5147-9B5E-356E0ACE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DAB1-8087-964D-9132-4EA1259A162A}"/>
              </a:ext>
            </a:extLst>
          </p:cNvPr>
          <p:cNvSpPr txBox="1"/>
          <p:nvPr/>
        </p:nvSpPr>
        <p:spPr>
          <a:xfrm>
            <a:off x="457245" y="1325903"/>
            <a:ext cx="727314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[0.78, 1.06, 1.36, 2.52, 3.12, 3.76, 3.94, 4.82, 4.90, 5.32,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5.68, 6.38, 6.94, 6.96, 7.50, 7.52, 8.74, 8.80, 8.96, 10.24]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[2.05, 4.79, 3.45, 4.46, 2.84, 4.26, 5.76, 4.72, 6.93, 3.19,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5.79, 4.36, 2.99, 5.68, 4.59, 6.63, 3.55, 5.18, 7.36, 6.50]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8740F-0992-8B45-B8FE-C95B0E542165}"/>
              </a:ext>
            </a:extLst>
          </p:cNvPr>
          <p:cNvSpPr txBox="1"/>
          <p:nvPr/>
        </p:nvSpPr>
        <p:spPr>
          <a:xfrm>
            <a:off x="457245" y="2423171"/>
            <a:ext cx="340670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pr.plot_polynomial_regression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y_axis_pos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size=(6, 4))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F99A8-378F-7946-87B9-D319C62E417E}"/>
              </a:ext>
            </a:extLst>
          </p:cNvPr>
          <p:cNvSpPr txBox="1"/>
          <p:nvPr/>
        </p:nvSpPr>
        <p:spPr>
          <a:xfrm>
            <a:off x="720137" y="3480723"/>
            <a:ext cx="288091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PolynomialRegression2.ipynb</a:t>
            </a:r>
          </a:p>
        </p:txBody>
      </p:sp>
      <p:pic>
        <p:nvPicPr>
          <p:cNvPr id="7" name="Picture 6" descr="A picture containing photo, map, different, hanging&#10;&#10;Description automatically generated">
            <a:extLst>
              <a:ext uri="{FF2B5EF4-FFF2-40B4-BE49-F238E27FC236}">
                <a16:creationId xmlns:a16="http://schemas.microsoft.com/office/drawing/2014/main" id="{D3411AC7-6372-F442-852D-970FC5C7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5" y="2423171"/>
            <a:ext cx="3406703" cy="35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0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2407-90D1-5748-99AF-95E6DE0D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0AC9-7B29-894D-BF81-B50CF5D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78555-EE5B-1B44-9F84-98CE62D4A952}"/>
              </a:ext>
            </a:extLst>
          </p:cNvPr>
          <p:cNvSpPr txBox="1"/>
          <p:nvPr/>
        </p:nvSpPr>
        <p:spPr>
          <a:xfrm>
            <a:off x="457245" y="1377625"/>
            <a:ext cx="340670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pr.plot_polynomial_regression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y_axis_pos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size=(6, 4))</a:t>
            </a:r>
          </a:p>
        </p:txBody>
      </p:sp>
      <p:pic>
        <p:nvPicPr>
          <p:cNvPr id="7" name="Picture 6" descr="A picture containing text, map, photo, different&#10;&#10;Description automatically generated">
            <a:extLst>
              <a:ext uri="{FF2B5EF4-FFF2-40B4-BE49-F238E27FC236}">
                <a16:creationId xmlns:a16="http://schemas.microsoft.com/office/drawing/2014/main" id="{59CE18F2-2FD6-0E43-BCAF-C5A4E7B3F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6" y="1258834"/>
            <a:ext cx="3210103" cy="33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2407-90D1-5748-99AF-95E6DE0D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0AC9-7B29-894D-BF81-B50CF5D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78555-EE5B-1B44-9F84-98CE62D4A952}"/>
              </a:ext>
            </a:extLst>
          </p:cNvPr>
          <p:cNvSpPr txBox="1"/>
          <p:nvPr/>
        </p:nvSpPr>
        <p:spPr>
          <a:xfrm>
            <a:off x="457245" y="1377625"/>
            <a:ext cx="340670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pr.plot_polynomial_regression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y_axis_pos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size=(6, 4))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0E28D5D-28DA-0441-B9FB-0FF9BFD1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5" y="1314450"/>
            <a:ext cx="3200365" cy="33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41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2407-90D1-5748-99AF-95E6DE0D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0AC9-7B29-894D-BF81-B50CF5D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78555-EE5B-1B44-9F84-98CE62D4A952}"/>
              </a:ext>
            </a:extLst>
          </p:cNvPr>
          <p:cNvSpPr txBox="1"/>
          <p:nvPr/>
        </p:nvSpPr>
        <p:spPr>
          <a:xfrm>
            <a:off x="457245" y="1377625"/>
            <a:ext cx="340670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pr.plot_polynomial_regression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y_axis_pos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size=(6, 4))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5DB4F-2E51-0F4F-8292-FC69D0D5AE16}"/>
              </a:ext>
            </a:extLst>
          </p:cNvPr>
          <p:cNvSpPr txBox="1"/>
          <p:nvPr/>
        </p:nvSpPr>
        <p:spPr>
          <a:xfrm>
            <a:off x="2002540" y="2788927"/>
            <a:ext cx="18614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Do not extrapolate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beyond the range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of the x values!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D7DCC27-B95C-5749-996C-5332134A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7" y="1315031"/>
            <a:ext cx="4783826" cy="34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0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2407-90D1-5748-99AF-95E6DE0D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0AC9-7B29-894D-BF81-B50CF5D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78555-EE5B-1B44-9F84-98CE62D4A952}"/>
              </a:ext>
            </a:extLst>
          </p:cNvPr>
          <p:cNvSpPr txBox="1"/>
          <p:nvPr/>
        </p:nvSpPr>
        <p:spPr>
          <a:xfrm>
            <a:off x="457200" y="1377625"/>
            <a:ext cx="340670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pr.plot_polynomial_regression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degree=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y_axis_pos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size=(6, 4))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F0439E-B95D-AE45-A43A-521F113A9712}"/>
              </a:ext>
            </a:extLst>
          </p:cNvPr>
          <p:cNvSpPr txBox="1"/>
          <p:nvPr/>
        </p:nvSpPr>
        <p:spPr>
          <a:xfrm>
            <a:off x="1425414" y="2788927"/>
            <a:ext cx="24384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High-degree polynomials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can have erratic values!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32D3339-2A31-2B4A-886E-B411B49E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5" y="1234464"/>
            <a:ext cx="4604591" cy="3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990C-76D0-8842-B370-F4E0A09B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782" y="3083774"/>
            <a:ext cx="4292580" cy="3086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AEE2B-F9D8-7F48-96C5-0119F6BF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D5C5-2C96-D24A-955C-3DBE13683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now, whether the variable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depended on a single independent variable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or on multiple variables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...,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, we’ve assumed that the relationship was </a:t>
            </a:r>
            <a:r>
              <a:rPr lang="en-US" u="sng" dirty="0"/>
              <a:t>linear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the case of a single </a:t>
            </a:r>
            <a:br>
              <a:rPr lang="en-US" dirty="0"/>
            </a:br>
            <a:r>
              <a:rPr lang="en-US" dirty="0"/>
              <a:t>independent variable, </a:t>
            </a:r>
            <a:br>
              <a:rPr lang="en-US" dirty="0"/>
            </a:br>
            <a:r>
              <a:rPr lang="en-US" dirty="0"/>
              <a:t>we can make a </a:t>
            </a:r>
            <a:br>
              <a:rPr lang="en-US" dirty="0"/>
            </a:br>
            <a:r>
              <a:rPr lang="en-US" dirty="0"/>
              <a:t>scatter plot of the 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values in a two-</a:t>
            </a:r>
            <a:br>
              <a:rPr lang="en-US" dirty="0"/>
            </a:br>
            <a:r>
              <a:rPr lang="en-US" dirty="0"/>
              <a:t>dimensional graph, </a:t>
            </a:r>
            <a:br>
              <a:rPr lang="en-US" dirty="0"/>
            </a:br>
            <a:r>
              <a:rPr lang="en-US" dirty="0"/>
              <a:t>and the regression </a:t>
            </a:r>
            <a:br>
              <a:rPr lang="en-US" dirty="0"/>
            </a:br>
            <a:r>
              <a:rPr lang="en-US" dirty="0"/>
              <a:t>line is a straight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6709A-1DD2-8145-8328-9F673635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546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5CDD-8FB8-7E46-879D-B85C5152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</a:t>
            </a:r>
            <a:r>
              <a:rPr lang="en-US" dirty="0" err="1"/>
              <a:t>SciKit</a:t>
            </a:r>
            <a:r>
              <a:rPr lang="en-US" dirty="0"/>
              <a:t>-Learn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884C-25AE-5B40-9402-1862AFC7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Python’s </a:t>
            </a:r>
            <a:r>
              <a:rPr lang="en-US" dirty="0" err="1"/>
              <a:t>SciKit</a:t>
            </a:r>
            <a:r>
              <a:rPr lang="en-US" dirty="0"/>
              <a:t>-Learn module for machine learning includes classes and functions to perform polynomial regression: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Start with a </a:t>
            </a:r>
            <a:r>
              <a:rPr lang="en-US" dirty="0">
                <a:solidFill>
                  <a:srgbClr val="B23C00"/>
                </a:solidFill>
              </a:rPr>
              <a:t>linear regression</a:t>
            </a:r>
            <a:r>
              <a:rPr lang="en-US" dirty="0"/>
              <a:t> model.</a:t>
            </a:r>
          </a:p>
          <a:p>
            <a:pPr lvl="1"/>
            <a:r>
              <a:rPr lang="en-US" dirty="0"/>
              <a:t>Add </a:t>
            </a:r>
            <a:r>
              <a:rPr lang="en-US" dirty="0">
                <a:solidFill>
                  <a:srgbClr val="B23C00"/>
                </a:solidFill>
              </a:rPr>
              <a:t>polynomial features</a:t>
            </a:r>
            <a:r>
              <a:rPr lang="en-US" dirty="0"/>
              <a:t> at a given degree </a:t>
            </a:r>
            <a:br>
              <a:rPr lang="en-US" dirty="0"/>
            </a:br>
            <a:r>
              <a:rPr lang="en-US" dirty="0"/>
              <a:t>to the linear model.</a:t>
            </a:r>
          </a:p>
          <a:p>
            <a:pPr lvl="1"/>
            <a:r>
              <a:rPr lang="en-US" dirty="0"/>
              <a:t>The regression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score</a:t>
            </a:r>
            <a:r>
              <a:rPr lang="en-US" dirty="0"/>
              <a:t> (coefficient of determination, values 0 to +1) measures how well the regression model predicts.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A4678-2AF0-7C40-8D15-B93C1191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6DB9E-843E-F54E-971B-74FC839264B8}"/>
              </a:ext>
            </a:extLst>
          </p:cNvPr>
          <p:cNvSpPr txBox="1"/>
          <p:nvPr/>
        </p:nvSpPr>
        <p:spPr>
          <a:xfrm>
            <a:off x="1270455" y="2780881"/>
            <a:ext cx="660309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sklearn.linear_model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LinearRegression</a:t>
            </a:r>
            <a:endParaRPr lang="en-US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sklearn.preprocessing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PolynomialFeatures</a:t>
            </a:r>
            <a:endParaRPr lang="en-US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sklearn.metrics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r2_score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13F12-7899-2440-B763-FC0250C29628}"/>
              </a:ext>
            </a:extLst>
          </p:cNvPr>
          <p:cNvSpPr txBox="1"/>
          <p:nvPr/>
        </p:nvSpPr>
        <p:spPr>
          <a:xfrm>
            <a:off x="5943585" y="2527770"/>
            <a:ext cx="288091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PolynomialRegression3.ipynb</a:t>
            </a:r>
          </a:p>
        </p:txBody>
      </p:sp>
    </p:spTree>
    <p:extLst>
      <p:ext uri="{BB962C8B-B14F-4D97-AF65-F5344CB8AC3E}">
        <p14:creationId xmlns:p14="http://schemas.microsoft.com/office/powerpoint/2010/main" val="963477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40D8-4FF5-5D4F-B86A-9307A343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B44C-3A19-AA40-B8EB-2E723CD2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8E7E7-0DFF-EB48-9BC7-C913C8F65791}"/>
              </a:ext>
            </a:extLst>
          </p:cNvPr>
          <p:cNvSpPr txBox="1"/>
          <p:nvPr/>
        </p:nvSpPr>
        <p:spPr>
          <a:xfrm>
            <a:off x="935427" y="1234464"/>
            <a:ext cx="7380547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[0.78, 1.06, 1.36, 2.52, 3.12, 3.76, 3.94, 4.82, 4.90, 5.32,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5.68, 6.38, 6.94, 6.96, 7.50, 7.52, 8.74, 8.80, 8.96, 10.24]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[2.05, 4.79, 3.45, 4.46, 2.84, 4.26, 5.76, 4.72, 6.93, 3.19,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5.79, 4.36, 2.99, 5.68, 4.59, 6.63, 3.55, 5.18, 7.36, 6.50]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).reshape(-1,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).reshape(-1,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71E2-B1D0-7A45-BAA0-32E0388477B5}"/>
              </a:ext>
            </a:extLst>
          </p:cNvPr>
          <p:cNvSpPr txBox="1"/>
          <p:nvPr/>
        </p:nvSpPr>
        <p:spPr>
          <a:xfrm>
            <a:off x="4378272" y="2333822"/>
            <a:ext cx="13965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Convert to numpy</a:t>
            </a:r>
            <a:br>
              <a:rPr lang="en-US" sz="1200" dirty="0">
                <a:solidFill>
                  <a:srgbClr val="0033CC"/>
                </a:solidFill>
              </a:rPr>
            </a:br>
            <a:r>
              <a:rPr lang="en-US" sz="1200" dirty="0">
                <a:solidFill>
                  <a:srgbClr val="0033CC"/>
                </a:solidFill>
              </a:rPr>
              <a:t>column vectors.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CFB51-BE54-9940-A4A4-FEC8C29DA1B3}"/>
              </a:ext>
            </a:extLst>
          </p:cNvPr>
          <p:cNvSpPr txBox="1"/>
          <p:nvPr/>
        </p:nvSpPr>
        <p:spPr>
          <a:xfrm>
            <a:off x="940473" y="2939622"/>
            <a:ext cx="7917552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plot_polynomial_regression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Y, degree):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poly_features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PolynomialFeatures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(degree)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X_poly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poly_features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.fit_transform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linear_reg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LinearRegression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linear_reg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.fit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X_poly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plt.scatter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Y)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X_values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X.max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(), 100).reshape(-1,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Y_values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linear_reg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.predict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poly_features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.fit_transform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X_values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X_values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Y_values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color='red')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Y_preds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linear_reg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.predict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X_poly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f'Degree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{degree} r2_score = {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r2_score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(Y,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Y_preds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):.4f}')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94AD7-ECE2-9D4A-AA71-56BA14B101F2}"/>
              </a:ext>
            </a:extLst>
          </p:cNvPr>
          <p:cNvSpPr txBox="1"/>
          <p:nvPr/>
        </p:nvSpPr>
        <p:spPr>
          <a:xfrm>
            <a:off x="5835293" y="2683395"/>
            <a:ext cx="288091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PolynomialRegression3.ipynb</a:t>
            </a:r>
          </a:p>
        </p:txBody>
      </p:sp>
      <p:pic>
        <p:nvPicPr>
          <p:cNvPr id="5" name="Picture 4" descr="A picture containing indoor, knife&#10;&#10;Description automatically generated">
            <a:extLst>
              <a:ext uri="{FF2B5EF4-FFF2-40B4-BE49-F238E27FC236}">
                <a16:creationId xmlns:a16="http://schemas.microsoft.com/office/drawing/2014/main" id="{D3AB410B-3424-4048-86E0-E7FA1D22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546" y="3520439"/>
            <a:ext cx="3121041" cy="983435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972416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BEFB-B39C-DB44-9AA9-73F11FE8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1A256-8321-9F4E-9645-36D07339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BEB68-830C-C847-8C44-E45CE555219A}"/>
              </a:ext>
            </a:extLst>
          </p:cNvPr>
          <p:cNvSpPr txBox="1"/>
          <p:nvPr/>
        </p:nvSpPr>
        <p:spPr>
          <a:xfrm>
            <a:off x="1887611" y="1535983"/>
            <a:ext cx="536877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plot_polynomial_regression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Y, degree=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DB1E9BA-7B54-774D-A1F6-01A4D03E8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86" y="2148854"/>
            <a:ext cx="4926308" cy="36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7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BEFB-B39C-DB44-9AA9-73F11FE8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1A256-8321-9F4E-9645-36D07339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BEB68-830C-C847-8C44-E45CE555219A}"/>
              </a:ext>
            </a:extLst>
          </p:cNvPr>
          <p:cNvSpPr txBox="1"/>
          <p:nvPr/>
        </p:nvSpPr>
        <p:spPr>
          <a:xfrm>
            <a:off x="1887611" y="1535983"/>
            <a:ext cx="536877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plot_polynomial_regression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Y, degree=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45E55DE-F251-6F4B-AEF9-70B278A47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46" y="2057415"/>
            <a:ext cx="4926308" cy="36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74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4366-88E9-3D45-A255-FF5A18F6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 Compare Polynomial Degrees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9B7F4-17E6-0F4A-B3FE-939FF0E5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944893"/>
          </a:xfrm>
        </p:spPr>
        <p:txBody>
          <a:bodyPr/>
          <a:lstStyle/>
          <a:p>
            <a:r>
              <a:rPr lang="en-US" dirty="0"/>
              <a:t>Plot multiple regression lines of various degrees for comparison, over a scatter plot of 100 points.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F7AD8-BE1F-404A-8CDD-3385F8A9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E2DD3-48FC-1C49-8A4A-052AD78782F0}"/>
              </a:ext>
            </a:extLst>
          </p:cNvPr>
          <p:cNvSpPr txBox="1"/>
          <p:nvPr/>
        </p:nvSpPr>
        <p:spPr>
          <a:xfrm>
            <a:off x="1455602" y="2331732"/>
            <a:ext cx="6232796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n_samples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100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(0, 10,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n_samples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**3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np.random.randn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n_samples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)*100 + 100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xs.reshape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(-1,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ys.reshape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(-1, 1)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[:5] =')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print(X[:5])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[:5] =')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print(Y[:5])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C9589-5F04-1A42-91DE-671AD4BAF130}"/>
              </a:ext>
            </a:extLst>
          </p:cNvPr>
          <p:cNvSpPr txBox="1"/>
          <p:nvPr/>
        </p:nvSpPr>
        <p:spPr>
          <a:xfrm>
            <a:off x="6829496" y="3394569"/>
            <a:ext cx="2159566" cy="3293209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X[:5] =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       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[0.1010101]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[0.2020202]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[0.3030303]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[0.4040404]]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Y[:5] =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[[ 60.57972459]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[109.67554478]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[-37.49375564]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[ 85.98400165]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[-21.20297129]]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534C48F-C0D1-AD40-94F3-5E685AB004B2}"/>
              </a:ext>
            </a:extLst>
          </p:cNvPr>
          <p:cNvSpPr/>
          <p:nvPr/>
        </p:nvSpPr>
        <p:spPr bwMode="auto">
          <a:xfrm>
            <a:off x="6217902" y="4858295"/>
            <a:ext cx="457195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9881B-ED2D-A047-B197-A37876DCC04A}"/>
              </a:ext>
            </a:extLst>
          </p:cNvPr>
          <p:cNvSpPr txBox="1"/>
          <p:nvPr/>
        </p:nvSpPr>
        <p:spPr>
          <a:xfrm>
            <a:off x="1455602" y="5562600"/>
            <a:ext cx="364074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=(15, 10))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plt.scatter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C28CD-4630-2246-A3D9-84EE45E7930F}"/>
              </a:ext>
            </a:extLst>
          </p:cNvPr>
          <p:cNvSpPr txBox="1"/>
          <p:nvPr/>
        </p:nvSpPr>
        <p:spPr>
          <a:xfrm>
            <a:off x="5006040" y="2220122"/>
            <a:ext cx="288091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PolynomialRegression4.ipynb</a:t>
            </a:r>
          </a:p>
        </p:txBody>
      </p:sp>
    </p:spTree>
    <p:extLst>
      <p:ext uri="{BB962C8B-B14F-4D97-AF65-F5344CB8AC3E}">
        <p14:creationId xmlns:p14="http://schemas.microsoft.com/office/powerpoint/2010/main" val="124282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E265-AA71-AC41-BBEA-8725749D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</a:t>
            </a:r>
            <a:r>
              <a:rPr lang="en-US" i="1" dirty="0"/>
              <a:t>, cont’d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D4F272-BBF8-8446-A288-175511BA0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361" y="2988467"/>
            <a:ext cx="4955278" cy="32599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A9AAC-21A8-7B49-A730-4C02F782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A0A68-44CF-0E44-B1F2-CA4015FAE0B1}"/>
              </a:ext>
            </a:extLst>
          </p:cNvPr>
          <p:cNvSpPr txBox="1"/>
          <p:nvPr/>
        </p:nvSpPr>
        <p:spPr>
          <a:xfrm>
            <a:off x="1687236" y="1291185"/>
            <a:ext cx="5769528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matplotlib.pyplot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sklearn.linear_model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LinearRegression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sklearn.preprocessing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PolynomialFeatures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sklearn.metrics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r2_score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=(15, 10))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plt.scatter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Y)</a:t>
            </a:r>
          </a:p>
        </p:txBody>
      </p:sp>
    </p:spTree>
    <p:extLst>
      <p:ext uri="{BB962C8B-B14F-4D97-AF65-F5344CB8AC3E}">
        <p14:creationId xmlns:p14="http://schemas.microsoft.com/office/powerpoint/2010/main" val="4128628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104B50-6631-4447-AD78-E465B81C008E}"/>
              </a:ext>
            </a:extLst>
          </p:cNvPr>
          <p:cNvSpPr txBox="1"/>
          <p:nvPr/>
        </p:nvSpPr>
        <p:spPr>
          <a:xfrm>
            <a:off x="828026" y="1441926"/>
            <a:ext cx="7487947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matplotlib.pyplot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sklearn.linear_model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LinearRegression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sklearn.preprocessing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PolynomialFeatures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sklearn.metrics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r2_score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show_regressions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X, Y):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=(15, 10))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plt.scatter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Y);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linear_reg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LinearRegression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deg,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X_poly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models.items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linear_reg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.fit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X_poly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Y)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Y_preds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linear_reg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.predict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X_poly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Y_preds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label=f'{deg}');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f'Degree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{deg} r2_score = {r2_score(Y,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Y_preds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):.4f}')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plt.legend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(loc='upper left')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5355-C531-5345-B184-6E4E56C8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BD8B0-2E99-DB42-87F8-3225BD87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86237-BFF3-9645-988D-7F25CF7E7BFB}"/>
              </a:ext>
            </a:extLst>
          </p:cNvPr>
          <p:cNvSpPr txBox="1"/>
          <p:nvPr/>
        </p:nvSpPr>
        <p:spPr>
          <a:xfrm>
            <a:off x="5669268" y="1272649"/>
            <a:ext cx="288091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PolynomialRegression4.ipynb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46A0E-9FE2-D648-89E5-AAFBBC47A5FD}"/>
              </a:ext>
            </a:extLst>
          </p:cNvPr>
          <p:cNvSpPr txBox="1"/>
          <p:nvPr/>
        </p:nvSpPr>
        <p:spPr>
          <a:xfrm>
            <a:off x="4754878" y="2438186"/>
            <a:ext cx="29554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Parameter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models</a:t>
            </a:r>
            <a:r>
              <a:rPr lang="en-US" sz="1400" dirty="0">
                <a:solidFill>
                  <a:srgbClr val="0033CC"/>
                </a:solidFill>
              </a:rPr>
              <a:t> is a dictionary</a:t>
            </a:r>
            <a:br>
              <a:rPr lang="en-US" sz="1400" dirty="0">
                <a:solidFill>
                  <a:srgbClr val="0033CC"/>
                </a:solidFill>
              </a:rPr>
            </a:br>
            <a:r>
              <a:rPr lang="en-US" sz="1400" dirty="0">
                <a:solidFill>
                  <a:srgbClr val="0033CC"/>
                </a:solidFill>
              </a:rPr>
              <a:t>with entries </a:t>
            </a:r>
            <a:r>
              <a:rPr lang="en-US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1400" dirty="0">
                <a:solidFill>
                  <a:srgbClr val="0033CC"/>
                </a:solidFill>
              </a:rPr>
              <a:t>: </a:t>
            </a:r>
            <a:r>
              <a:rPr lang="en-US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2479826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C7D9-8429-534D-935E-AB9EC9CF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F8C3-0BEC-7C41-B07E-EB6377AFF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Put each degree’s model into a dictionary with entries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dirty="0"/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FB526-0B14-664C-888D-F0E730C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C7DA-8819-224C-AEBF-23AF136D5872}"/>
              </a:ext>
            </a:extLst>
          </p:cNvPr>
          <p:cNvSpPr txBox="1"/>
          <p:nvPr/>
        </p:nvSpPr>
        <p:spPr>
          <a:xfrm>
            <a:off x="1702464" y="2331732"/>
            <a:ext cx="6356227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models = {}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deg in [1, 2, 3, 5, 9]: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poly_features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PolynomialFeatures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(degree=deg)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X_poly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poly_features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.fit_transform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models[deg] =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X_poly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show_regressions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(models, X, 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1CF32-CA83-E348-A97E-92C9DEEDA649}"/>
              </a:ext>
            </a:extLst>
          </p:cNvPr>
          <p:cNvSpPr txBox="1"/>
          <p:nvPr/>
        </p:nvSpPr>
        <p:spPr>
          <a:xfrm>
            <a:off x="2875061" y="4709146"/>
            <a:ext cx="3393878" cy="1323439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Degree 1 r2_score = 0.7400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Degree 2 r2_score = 0.8979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Degree 3 r2_score = 0.8998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Degree 5 r2_score = 0.9036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Degree 9 r2_score = 0.9067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776BFB72-47EE-4447-AB15-2C1624C9DEE0}"/>
              </a:ext>
            </a:extLst>
          </p:cNvPr>
          <p:cNvSpPr/>
          <p:nvPr/>
        </p:nvSpPr>
        <p:spPr bwMode="auto">
          <a:xfrm>
            <a:off x="4343402" y="4343390"/>
            <a:ext cx="457195" cy="457195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46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3128-B697-9940-89C7-31DB492A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BC2669D4-5031-CB49-9D33-6C68BCE2D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769" y="1295400"/>
            <a:ext cx="7472461" cy="4835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9FE9D-E0BD-8A46-BB4B-0722A98D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81334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1FEC-48CF-244B-A316-AEDDD90A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928F-6499-DC4A-8A55-F14459CBD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did with least-squares linear regression, we can solve least-squares polynomial regression with matrices.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1056D-03B1-084C-B453-52FCAF3D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208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0203-8685-704F-9A41-DBBCD6C3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A674-3EE5-EB41-A265-9917A68D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For example, instead of a linear regression,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polynomial regression </a:t>
            </a:r>
            <a:r>
              <a:rPr lang="en-US" dirty="0"/>
              <a:t>might be a better fit: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D8383-8327-5143-A5BE-C5A25F9E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8988D72-00E0-D14A-ABCF-28D5AE77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2423171"/>
            <a:ext cx="4137419" cy="2910839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DF6A117-5744-1343-B9FD-6A236965D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97" y="2423171"/>
            <a:ext cx="4217936" cy="29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16F-E8F2-6E4A-A0E1-B8AAB34B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2 Parabola with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AEC26-05A7-F246-9FDE-C660B554B4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444923"/>
              </a:xfrm>
            </p:spPr>
            <p:txBody>
              <a:bodyPr/>
              <a:lstStyle/>
              <a:p>
                <a:r>
                  <a:rPr lang="en-US" dirty="0"/>
                  <a:t>Compute and plot the </a:t>
                </a:r>
                <a:r>
                  <a:rPr lang="en-US" u="sng" dirty="0"/>
                  <a:t>parabola</a:t>
                </a:r>
                <a:r>
                  <a:rPr lang="en-US" dirty="0"/>
                  <a:t> that is the </a:t>
                </a:r>
                <a:br>
                  <a:rPr lang="en-US" dirty="0"/>
                </a:br>
                <a:r>
                  <a:rPr lang="en-US" dirty="0"/>
                  <a:t>best least-squares approximation to the points (-1, 1), (0, -1), (1, 0), and (2, 2).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The equation of a parabola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point values produce the linear system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AEC26-05A7-F246-9FDE-C660B554B4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444923"/>
              </a:xfrm>
              <a:blipFill>
                <a:blip r:embed="rId2"/>
                <a:stretch>
                  <a:fillRect l="-617" t="-3109" b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17C14-B783-9B48-AA1E-A71BE5C3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009B96-FE6B-B243-8A65-E3EBBC90E07E}"/>
              </a:ext>
            </a:extLst>
          </p:cNvPr>
          <p:cNvGrpSpPr/>
          <p:nvPr/>
        </p:nvGrpSpPr>
        <p:grpSpPr>
          <a:xfrm>
            <a:off x="2225356" y="3977634"/>
            <a:ext cx="4693287" cy="1314530"/>
            <a:chOff x="1737391" y="3727935"/>
            <a:chExt cx="4693287" cy="1314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2CAF086-5F53-1844-B1D3-68F66621173A}"/>
                    </a:ext>
                  </a:extLst>
                </p:cNvPr>
                <p:cNvSpPr txBox="1"/>
                <p:nvPr/>
              </p:nvSpPr>
              <p:spPr>
                <a:xfrm>
                  <a:off x="1737391" y="3727935"/>
                  <a:ext cx="1853200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  1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=−1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  0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  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2CAF086-5F53-1844-B1D3-68F666211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391" y="3727935"/>
                  <a:ext cx="1853200" cy="1077218"/>
                </a:xfrm>
                <a:prstGeom prst="rect">
                  <a:avLst/>
                </a:prstGeom>
                <a:blipFill>
                  <a:blip r:embed="rId3"/>
                  <a:stretch>
                    <a:fillRect b="-3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EF15904-C972-7B4E-B2F8-3D9FD0F24030}"/>
                    </a:ext>
                  </a:extLst>
                </p:cNvPr>
                <p:cNvSpPr txBox="1"/>
                <p:nvPr/>
              </p:nvSpPr>
              <p:spPr>
                <a:xfrm>
                  <a:off x="3999050" y="3766824"/>
                  <a:ext cx="2431628" cy="99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EF15904-C972-7B4E-B2F8-3D9FD0F240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050" y="3766824"/>
                  <a:ext cx="2431628" cy="99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ABEE30-C6A6-184F-9C8C-9E4D84924E31}"/>
                </a:ext>
              </a:extLst>
            </p:cNvPr>
            <p:cNvSpPr txBox="1"/>
            <p:nvPr/>
          </p:nvSpPr>
          <p:spPr>
            <a:xfrm>
              <a:off x="3590591" y="4097267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C71AA8-58CC-334B-AB06-7C706812E249}"/>
                </a:ext>
              </a:extLst>
            </p:cNvPr>
            <p:cNvSpPr txBox="1"/>
            <p:nvPr/>
          </p:nvSpPr>
          <p:spPr>
            <a:xfrm>
              <a:off x="4480561" y="4703911"/>
              <a:ext cx="1770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=   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789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58F5-E281-F843-A787-CAFF5989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2 Parabola with Matrices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49CBB-72BB-DE42-86AC-657340B4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9492B4-F965-FD40-9153-372CEA0F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33" y="1234464"/>
            <a:ext cx="6087934" cy="4846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F30A6-EE82-9E45-96C3-8A48A3DAAD2C}"/>
              </a:ext>
            </a:extLst>
          </p:cNvPr>
          <p:cNvSpPr txBox="1"/>
          <p:nvPr/>
        </p:nvSpPr>
        <p:spPr>
          <a:xfrm>
            <a:off x="5029195" y="5737496"/>
            <a:ext cx="354295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PolynomialRegressionMatrices.ipynb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75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14FA-6AE3-8A4E-AAD8-F37084F2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2 Parabola with Matrices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B279EA8-B805-EA45-A7F0-3B70B3D1C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770" y="1295400"/>
            <a:ext cx="6676460" cy="4835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065A4-D967-8E4D-9D4C-0F8C7047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8792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7A5D-E2FE-1843-A598-F80D7B5E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2 Parabola with Matrices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D47F8-6CFD-C849-82D9-892E4CE3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3DAE10-41AA-9241-ABC5-C733898C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81" y="1371622"/>
            <a:ext cx="6829991" cy="41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4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6CAE-45A9-F241-8F01-EB02A16C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3 Polynomial with Matrices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A05B3-9FA9-C64C-9F12-3037DFE9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44</a:t>
            </a:fld>
            <a:endParaRPr lang="en-US" altLang="x-none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137F6E-D60C-8143-822C-0689B4593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01" y="1325903"/>
            <a:ext cx="5212023" cy="4757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A24A1-2306-094A-800A-658856E90152}"/>
              </a:ext>
            </a:extLst>
          </p:cNvPr>
          <p:cNvSpPr txBox="1"/>
          <p:nvPr/>
        </p:nvSpPr>
        <p:spPr>
          <a:xfrm>
            <a:off x="5143841" y="3794756"/>
            <a:ext cx="354295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PolynomialRegressionMatrices.ipynb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0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88F0-F6B0-B542-B40D-D2D4B207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3 Polynomial with Matrices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662BB-3228-0943-864F-3C439BA0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45</a:t>
            </a:fld>
            <a:endParaRPr lang="en-US" altLang="x-none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3F9AC52-7DA7-3142-B5E1-5EA3B819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49" y="1175583"/>
            <a:ext cx="5394901" cy="50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15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D423-2E17-1C44-9D3F-3F1E9625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3 Polynomial with Matrices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E12659-C71F-864E-B7BB-753E728E8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8" y="1325903"/>
            <a:ext cx="5669263" cy="31159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3BD02-9B0A-3D45-925B-CD9321E7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3064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9267-7C78-E646-8AB9-AF8B806D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3 Polynomial with Matrices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DC9F57CB-A82C-EC48-AC47-59BE63EE9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463" y="1417342"/>
            <a:ext cx="4727074" cy="37092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26C86-9485-7E4A-AD72-CAB5C2F8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30914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D59-40DF-8D45-9328-A6ACE3A3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3 Polynomial with </a:t>
            </a:r>
            <a:r>
              <a:rPr lang="en-US" i="1" dirty="0"/>
              <a:t>QR</a:t>
            </a:r>
            <a:r>
              <a:rPr lang="en-US" dirty="0"/>
              <a:t> Factorization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5BCA3-CE16-5B40-B19F-105FF95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48</a:t>
            </a:fld>
            <a:endParaRPr lang="en-US" altLang="x-none"/>
          </a:p>
        </p:txBody>
      </p:sp>
      <p:pic>
        <p:nvPicPr>
          <p:cNvPr id="10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030523-EA28-B14B-AEA7-5BA2CC9D7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142" y="1295400"/>
            <a:ext cx="4339716" cy="4835525"/>
          </a:xfrm>
        </p:spPr>
      </p:pic>
    </p:spTree>
    <p:extLst>
      <p:ext uri="{BB962C8B-B14F-4D97-AF65-F5344CB8AC3E}">
        <p14:creationId xmlns:p14="http://schemas.microsoft.com/office/powerpoint/2010/main" val="2942892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5259-B00C-0B40-BD90-579449FE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sz="2800" dirty="0"/>
              <a:t>Degree 3 Polynomial with </a:t>
            </a:r>
            <a:r>
              <a:rPr lang="en-US" sz="2800" i="1" dirty="0"/>
              <a:t>QR</a:t>
            </a:r>
            <a:r>
              <a:rPr lang="en-US" sz="2800" dirty="0"/>
              <a:t> Factorization</a:t>
            </a:r>
            <a:r>
              <a:rPr lang="en-US" sz="2800" i="1" dirty="0"/>
              <a:t>, cont’d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B22DD3C-FD81-7E40-BC27-59B8A0AD5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306" y="1295400"/>
            <a:ext cx="4393387" cy="4835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74948-F5B5-564A-93AD-5EE29C01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691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A21C-D013-E842-96C9-14E8F09A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2C797-2F57-E94A-866C-E76769CCD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B23C00"/>
                    </a:solidFill>
                  </a:rPr>
                  <a:t>polynomial</a:t>
                </a:r>
                <a:r>
                  <a:rPr lang="en-US" dirty="0"/>
                  <a:t> is an expression consisting of variables and their coefficients (multipliers).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It involves only the operations of addition, subtraction, and multiplication.</a:t>
                </a:r>
              </a:p>
              <a:p>
                <a:pPr lvl="1"/>
                <a:r>
                  <a:rPr lang="en-US" dirty="0"/>
                  <a:t>The variables can have non-negative </a:t>
                </a:r>
                <a:br>
                  <a:rPr lang="en-US" dirty="0"/>
                </a:br>
                <a:r>
                  <a:rPr lang="en-US" u="sng" dirty="0"/>
                  <a:t>integer exponents</a:t>
                </a:r>
                <a:r>
                  <a:rPr lang="en-US" dirty="0"/>
                  <a:t> greater than 1.</a:t>
                </a:r>
              </a:p>
              <a:p>
                <a:pPr lvl="1"/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expression of a parabola with coefficients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4, and 7.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Let’s limit ourselves to polynomials that have only a </a:t>
                </a:r>
                <a:r>
                  <a:rPr lang="en-US" u="sng" dirty="0"/>
                  <a:t>single</a:t>
                </a:r>
                <a:r>
                  <a:rPr lang="en-US" dirty="0"/>
                  <a:t> independent variable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2C797-2F57-E94A-866C-E76769CCD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309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66D69-EBCA-AB44-9588-15B081D9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94525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B72F-B27D-5141-8BCE-3850FA0D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9 Polynomial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728D3-7401-8248-B010-729A4DD99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DBF9-02CC-E741-B0CF-EDA5D9B2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72388-511C-5049-97A1-FB2C01A8EA76}"/>
              </a:ext>
            </a:extLst>
          </p:cNvPr>
          <p:cNvSpPr txBox="1"/>
          <p:nvPr/>
        </p:nvSpPr>
        <p:spPr>
          <a:xfrm>
            <a:off x="1828830" y="1417342"/>
            <a:ext cx="354295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PolynomialRegressionMatrices.ipynb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22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357E-FF77-0C45-9397-C3D11C3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 Store Preference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C268-FE15-CC4C-91F9-6048639B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dirty="0"/>
              <a:t>Two stores A and B compete for a given set of customers in a neighborhood.</a:t>
            </a:r>
          </a:p>
          <a:p>
            <a:pPr lvl="1"/>
            <a:r>
              <a:rPr lang="en-US" dirty="0"/>
              <a:t>The diagram below shows the </a:t>
            </a:r>
            <a:r>
              <a:rPr lang="en-US" u="sng" dirty="0"/>
              <a:t>probabilities</a:t>
            </a:r>
            <a:r>
              <a:rPr lang="en-US" dirty="0"/>
              <a:t> that a customer would stay with a store or switch from one store to another, or to no store at 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565E5-2BDB-744D-84D1-D2E33952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51</a:t>
            </a:fld>
            <a:endParaRPr lang="en-US" altLang="x-none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86FE57-CC61-BC46-93C5-C1F79345DD5B}"/>
              </a:ext>
            </a:extLst>
          </p:cNvPr>
          <p:cNvGrpSpPr/>
          <p:nvPr/>
        </p:nvGrpSpPr>
        <p:grpSpPr>
          <a:xfrm>
            <a:off x="1920269" y="3611878"/>
            <a:ext cx="5062790" cy="2555251"/>
            <a:chOff x="1920269" y="3611878"/>
            <a:chExt cx="5062790" cy="25552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7F8CD8-BA93-0843-98D7-56508B28EDD5}"/>
                </a:ext>
              </a:extLst>
            </p:cNvPr>
            <p:cNvSpPr/>
            <p:nvPr/>
          </p:nvSpPr>
          <p:spPr bwMode="auto">
            <a:xfrm>
              <a:off x="2377464" y="3794756"/>
              <a:ext cx="1371585" cy="640073"/>
            </a:xfrm>
            <a:prstGeom prst="ellipse">
              <a:avLst/>
            </a:prstGeom>
            <a:solidFill>
              <a:srgbClr val="D5FC7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Store 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A9637E2-0489-2243-A093-99FE56F4A55B}"/>
                </a:ext>
              </a:extLst>
            </p:cNvPr>
            <p:cNvSpPr/>
            <p:nvPr/>
          </p:nvSpPr>
          <p:spPr bwMode="auto">
            <a:xfrm>
              <a:off x="5120634" y="3794756"/>
              <a:ext cx="1371585" cy="640073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Store 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274BF6-6F3F-EF49-87D6-DF0D79EE09BA}"/>
                </a:ext>
              </a:extLst>
            </p:cNvPr>
            <p:cNvSpPr/>
            <p:nvPr/>
          </p:nvSpPr>
          <p:spPr bwMode="auto">
            <a:xfrm>
              <a:off x="3886207" y="5166341"/>
              <a:ext cx="1371585" cy="640073"/>
            </a:xfrm>
            <a:prstGeom prst="ellipse">
              <a:avLst/>
            </a:prstGeom>
            <a:solidFill>
              <a:srgbClr val="DDFD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 store</a:t>
              </a:r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FCDBA218-A08B-7945-BEAA-252E0DE79EB8}"/>
                </a:ext>
              </a:extLst>
            </p:cNvPr>
            <p:cNvCxnSpPr>
              <a:stCxn id="5" idx="7"/>
              <a:endCxn id="6" idx="1"/>
            </p:cNvCxnSpPr>
            <p:nvPr/>
          </p:nvCxnSpPr>
          <p:spPr bwMode="auto">
            <a:xfrm rot="5400000" flipH="1" flipV="1">
              <a:off x="4434841" y="3001837"/>
              <a:ext cx="12700" cy="1773313"/>
            </a:xfrm>
            <a:prstGeom prst="curvedConnector3">
              <a:avLst>
                <a:gd name="adj1" fmla="val 253808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12F3DD33-4E6E-CE47-80A4-07C9F7CB019C}"/>
                </a:ext>
              </a:extLst>
            </p:cNvPr>
            <p:cNvCxnSpPr>
              <a:stCxn id="6" idx="3"/>
              <a:endCxn id="5" idx="5"/>
            </p:cNvCxnSpPr>
            <p:nvPr/>
          </p:nvCxnSpPr>
          <p:spPr bwMode="auto">
            <a:xfrm rot="5400000">
              <a:off x="4434842" y="3454436"/>
              <a:ext cx="12700" cy="1773313"/>
            </a:xfrm>
            <a:prstGeom prst="curvedConnector3">
              <a:avLst>
                <a:gd name="adj1" fmla="val 253808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DF0608A1-191D-5D43-AC1F-2A5DA291B3D4}"/>
                </a:ext>
              </a:extLst>
            </p:cNvPr>
            <p:cNvCxnSpPr>
              <a:stCxn id="5" idx="3"/>
              <a:endCxn id="5" idx="1"/>
            </p:cNvCxnSpPr>
            <p:nvPr/>
          </p:nvCxnSpPr>
          <p:spPr bwMode="auto">
            <a:xfrm rot="5400000" flipH="1">
              <a:off x="2352028" y="4114793"/>
              <a:ext cx="452599" cy="12700"/>
            </a:xfrm>
            <a:prstGeom prst="curvedConnector5">
              <a:avLst>
                <a:gd name="adj1" fmla="val -50508"/>
                <a:gd name="adj2" fmla="val 4855535"/>
                <a:gd name="adj3" fmla="val 15050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97C78442-5F7D-164C-95E3-57CC6918CF98}"/>
                </a:ext>
              </a:extLst>
            </p:cNvPr>
            <p:cNvCxnSpPr>
              <a:stCxn id="6" idx="7"/>
              <a:endCxn id="6" idx="5"/>
            </p:cNvCxnSpPr>
            <p:nvPr/>
          </p:nvCxnSpPr>
          <p:spPr bwMode="auto">
            <a:xfrm rot="16200000" flipH="1">
              <a:off x="6065055" y="4114792"/>
              <a:ext cx="452599" cy="12700"/>
            </a:xfrm>
            <a:prstGeom prst="curvedConnector5">
              <a:avLst>
                <a:gd name="adj1" fmla="val -50508"/>
                <a:gd name="adj2" fmla="val 5099630"/>
                <a:gd name="adj3" fmla="val 15050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5AC3165C-24FC-054A-B91E-4FD985CF7803}"/>
                </a:ext>
              </a:extLst>
            </p:cNvPr>
            <p:cNvCxnSpPr>
              <a:stCxn id="7" idx="2"/>
              <a:endCxn id="5" idx="4"/>
            </p:cNvCxnSpPr>
            <p:nvPr/>
          </p:nvCxnSpPr>
          <p:spPr bwMode="auto">
            <a:xfrm rot="10800000">
              <a:off x="3063257" y="4434830"/>
              <a:ext cx="822950" cy="1051549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83AECBB-99A5-B94B-B00C-D26B401143F6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337572" y="4387961"/>
              <a:ext cx="749499" cy="8721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2C2B33C-6113-9945-86F1-F762D9FB2533}"/>
                </a:ext>
              </a:extLst>
            </p:cNvPr>
            <p:cNvCxnSpPr>
              <a:stCxn id="7" idx="7"/>
            </p:cNvCxnSpPr>
            <p:nvPr/>
          </p:nvCxnSpPr>
          <p:spPr bwMode="auto">
            <a:xfrm flipV="1">
              <a:off x="5056928" y="4402642"/>
              <a:ext cx="475181" cy="8574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AA3D19-39A0-2B49-ACF3-F3DC6EC2862A}"/>
                </a:ext>
              </a:extLst>
            </p:cNvPr>
            <p:cNvSpPr txBox="1"/>
            <p:nvPr/>
          </p:nvSpPr>
          <p:spPr>
            <a:xfrm>
              <a:off x="1920269" y="398264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70%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AC4B71-5A59-8B41-9E54-0E7F55CA6681}"/>
                </a:ext>
              </a:extLst>
            </p:cNvPr>
            <p:cNvSpPr txBox="1"/>
            <p:nvPr/>
          </p:nvSpPr>
          <p:spPr>
            <a:xfrm>
              <a:off x="6492219" y="398264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80%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EB55DA-8340-5540-A384-1C56E5F779BB}"/>
                </a:ext>
              </a:extLst>
            </p:cNvPr>
            <p:cNvSpPr txBox="1"/>
            <p:nvPr/>
          </p:nvSpPr>
          <p:spPr>
            <a:xfrm>
              <a:off x="4247686" y="3611878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5C7581-93DA-F94C-9E55-68888205A296}"/>
                </a:ext>
              </a:extLst>
            </p:cNvPr>
            <p:cNvSpPr txBox="1"/>
            <p:nvPr/>
          </p:nvSpPr>
          <p:spPr>
            <a:xfrm>
              <a:off x="4247686" y="440229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15%</a:t>
              </a: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EEFE7722-6244-EF46-9533-77638EFE8052}"/>
                </a:ext>
              </a:extLst>
            </p:cNvPr>
            <p:cNvCxnSpPr>
              <a:stCxn id="7" idx="3"/>
              <a:endCxn id="7" idx="5"/>
            </p:cNvCxnSpPr>
            <p:nvPr/>
          </p:nvCxnSpPr>
          <p:spPr bwMode="auto">
            <a:xfrm rot="16200000" flipH="1">
              <a:off x="4571999" y="5227748"/>
              <a:ext cx="12700" cy="969857"/>
            </a:xfrm>
            <a:prstGeom prst="curvedConnector3">
              <a:avLst>
                <a:gd name="adj1" fmla="val 388045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0BE2E4-3094-8B48-A3CC-CF2D5C11B5EE}"/>
                </a:ext>
              </a:extLst>
            </p:cNvPr>
            <p:cNvSpPr txBox="1"/>
            <p:nvPr/>
          </p:nvSpPr>
          <p:spPr>
            <a:xfrm>
              <a:off x="4355477" y="589013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70%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437E87-D2DD-DE42-8C49-4C7DC5395BC6}"/>
                </a:ext>
              </a:extLst>
            </p:cNvPr>
            <p:cNvSpPr txBox="1"/>
            <p:nvPr/>
          </p:nvSpPr>
          <p:spPr>
            <a:xfrm>
              <a:off x="2713950" y="482210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15%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F0149A-0160-554B-8424-91777D3E0D78}"/>
                </a:ext>
              </a:extLst>
            </p:cNvPr>
            <p:cNvSpPr txBox="1"/>
            <p:nvPr/>
          </p:nvSpPr>
          <p:spPr>
            <a:xfrm>
              <a:off x="3399742" y="4824019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E3EBA6-8875-F545-A57C-FCC5003E34ED}"/>
                </a:ext>
              </a:extLst>
            </p:cNvPr>
            <p:cNvSpPr txBox="1"/>
            <p:nvPr/>
          </p:nvSpPr>
          <p:spPr>
            <a:xfrm>
              <a:off x="4767476" y="482210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15%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E1AE8A-E5C6-F24D-8CC6-639D17B2F0AE}"/>
                </a:ext>
              </a:extLst>
            </p:cNvPr>
            <p:cNvSpPr txBox="1"/>
            <p:nvPr/>
          </p:nvSpPr>
          <p:spPr>
            <a:xfrm>
              <a:off x="5705124" y="4822103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5%</a:t>
              </a:r>
            </a:p>
          </p:txBody>
        </p:sp>
      </p:grp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3615183-186D-4F47-B47B-BC82A6E6F630}"/>
              </a:ext>
            </a:extLst>
          </p:cNvPr>
          <p:cNvCxnSpPr>
            <a:stCxn id="6" idx="4"/>
            <a:endCxn id="7" idx="6"/>
          </p:cNvCxnSpPr>
          <p:nvPr/>
        </p:nvCxnSpPr>
        <p:spPr bwMode="auto">
          <a:xfrm rot="5400000">
            <a:off x="5006336" y="4686286"/>
            <a:ext cx="1051549" cy="54863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5443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D1BF-04D8-7048-B7FA-ABF13B50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52591-2BE4-104C-8E63-BC18E08F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52</a:t>
            </a:fld>
            <a:endParaRPr lang="en-US" altLang="x-none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04E1C3-552D-9A48-A592-B4F2E410108A}"/>
              </a:ext>
            </a:extLst>
          </p:cNvPr>
          <p:cNvGrpSpPr/>
          <p:nvPr/>
        </p:nvGrpSpPr>
        <p:grpSpPr>
          <a:xfrm>
            <a:off x="697057" y="4251951"/>
            <a:ext cx="5429406" cy="1617650"/>
            <a:chOff x="3963648" y="3241652"/>
            <a:chExt cx="5429406" cy="16176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CA9770-F3C9-8747-8647-EF25B13D09D8}"/>
                </a:ext>
              </a:extLst>
            </p:cNvPr>
            <p:cNvSpPr txBox="1"/>
            <p:nvPr/>
          </p:nvSpPr>
          <p:spPr>
            <a:xfrm>
              <a:off x="3987264" y="3705140"/>
              <a:ext cx="4381328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np.array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([[0.70, 0.15, 0.15],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[0.20, 0.80, 0.15],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[0.10, 0.05, 0.70]])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F98C7E-8E63-2144-9773-8B6DE481E652}"/>
                </a:ext>
              </a:extLst>
            </p:cNvPr>
            <p:cNvSpPr txBox="1"/>
            <p:nvPr/>
          </p:nvSpPr>
          <p:spPr>
            <a:xfrm>
              <a:off x="4590933" y="4520748"/>
              <a:ext cx="3475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srgbClr val="0033CC"/>
                  </a:solidFill>
                </a:rPr>
                <a:t>From store</a:t>
              </a:r>
              <a:r>
                <a:rPr lang="en-US" dirty="0">
                  <a:solidFill>
                    <a:srgbClr val="0033CC"/>
                  </a:solidFill>
                </a:rPr>
                <a:t>:      A           B         None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789B35-54AD-614C-A249-739E5833EC54}"/>
                </a:ext>
              </a:extLst>
            </p:cNvPr>
            <p:cNvSpPr txBox="1"/>
            <p:nvPr/>
          </p:nvSpPr>
          <p:spPr>
            <a:xfrm>
              <a:off x="3963648" y="3241652"/>
              <a:ext cx="3591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Switch probability matrix: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A9D07C-BDAB-7649-A1BE-209D42008D85}"/>
                </a:ext>
              </a:extLst>
            </p:cNvPr>
            <p:cNvSpPr txBox="1"/>
            <p:nvPr/>
          </p:nvSpPr>
          <p:spPr>
            <a:xfrm>
              <a:off x="8420031" y="3460634"/>
              <a:ext cx="97302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srgbClr val="0033CC"/>
                  </a:solidFill>
                </a:rPr>
                <a:t>To store</a:t>
              </a:r>
              <a:r>
                <a:rPr lang="en-US" dirty="0">
                  <a:solidFill>
                    <a:srgbClr val="0033CC"/>
                  </a:solidFill>
                </a:rPr>
                <a:t>: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A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B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None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B061E7-E27F-1748-9E77-2F5417980EE9}"/>
              </a:ext>
            </a:extLst>
          </p:cNvPr>
          <p:cNvGrpSpPr/>
          <p:nvPr/>
        </p:nvGrpSpPr>
        <p:grpSpPr>
          <a:xfrm>
            <a:off x="5192794" y="2514610"/>
            <a:ext cx="3676839" cy="1677192"/>
            <a:chOff x="329295" y="4332736"/>
            <a:chExt cx="3676839" cy="16771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075C42-3F95-6744-9249-68CFBE00E7D0}"/>
                </a:ext>
              </a:extLst>
            </p:cNvPr>
            <p:cNvSpPr txBox="1"/>
            <p:nvPr/>
          </p:nvSpPr>
          <p:spPr>
            <a:xfrm>
              <a:off x="410213" y="5167480"/>
              <a:ext cx="2900153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np.array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([[0.15], 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[0.20], 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[0.65]])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5B3ACB-9167-B04E-A37A-85B01B9DDAF1}"/>
                </a:ext>
              </a:extLst>
            </p:cNvPr>
            <p:cNvSpPr txBox="1"/>
            <p:nvPr/>
          </p:nvSpPr>
          <p:spPr>
            <a:xfrm>
              <a:off x="329295" y="4332736"/>
              <a:ext cx="34531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Proportion of customers</a:t>
              </a:r>
            </a:p>
            <a:p>
              <a:r>
                <a:rPr lang="en-US" sz="2400" dirty="0"/>
                <a:t>currently in each store: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CD8F5A-19D3-F044-B702-5453D58C505D}"/>
                </a:ext>
              </a:extLst>
            </p:cNvPr>
            <p:cNvSpPr txBox="1"/>
            <p:nvPr/>
          </p:nvSpPr>
          <p:spPr>
            <a:xfrm>
              <a:off x="3332552" y="5178931"/>
              <a:ext cx="6735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A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B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None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44A478-8C2F-9A48-9B17-152305D96B61}"/>
              </a:ext>
            </a:extLst>
          </p:cNvPr>
          <p:cNvSpPr txBox="1"/>
          <p:nvPr/>
        </p:nvSpPr>
        <p:spPr>
          <a:xfrm>
            <a:off x="2500007" y="5895456"/>
            <a:ext cx="26019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Each column must add to 1.00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F61CA0E-592C-594F-903C-38A05D2D6B2F}"/>
              </a:ext>
            </a:extLst>
          </p:cNvPr>
          <p:cNvGrpSpPr/>
          <p:nvPr/>
        </p:nvGrpSpPr>
        <p:grpSpPr>
          <a:xfrm>
            <a:off x="792817" y="1544290"/>
            <a:ext cx="5062790" cy="2555251"/>
            <a:chOff x="1920269" y="3611878"/>
            <a:chExt cx="5062790" cy="255525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68E219D-8548-9D45-B2A4-32609454EE49}"/>
                </a:ext>
              </a:extLst>
            </p:cNvPr>
            <p:cNvSpPr/>
            <p:nvPr/>
          </p:nvSpPr>
          <p:spPr bwMode="auto">
            <a:xfrm>
              <a:off x="2377464" y="3794756"/>
              <a:ext cx="1371585" cy="640073"/>
            </a:xfrm>
            <a:prstGeom prst="ellipse">
              <a:avLst/>
            </a:prstGeom>
            <a:solidFill>
              <a:srgbClr val="D5FC7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Store A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52B4EE-F84D-E840-BF48-C49CCB5361E5}"/>
                </a:ext>
              </a:extLst>
            </p:cNvPr>
            <p:cNvSpPr/>
            <p:nvPr/>
          </p:nvSpPr>
          <p:spPr bwMode="auto">
            <a:xfrm>
              <a:off x="5120634" y="3794756"/>
              <a:ext cx="1371585" cy="640073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Store B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5BB1DB2-13B2-D945-B6CF-B4181E4C0FB9}"/>
                </a:ext>
              </a:extLst>
            </p:cNvPr>
            <p:cNvSpPr/>
            <p:nvPr/>
          </p:nvSpPr>
          <p:spPr bwMode="auto">
            <a:xfrm>
              <a:off x="3886207" y="5166341"/>
              <a:ext cx="1371585" cy="640073"/>
            </a:xfrm>
            <a:prstGeom prst="ellipse">
              <a:avLst/>
            </a:prstGeom>
            <a:solidFill>
              <a:srgbClr val="DDFD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 store</a:t>
              </a:r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5D392148-23B8-6C46-BC44-B5DB0C52EDF1}"/>
                </a:ext>
              </a:extLst>
            </p:cNvPr>
            <p:cNvCxnSpPr>
              <a:stCxn id="39" idx="7"/>
              <a:endCxn id="40" idx="1"/>
            </p:cNvCxnSpPr>
            <p:nvPr/>
          </p:nvCxnSpPr>
          <p:spPr bwMode="auto">
            <a:xfrm rot="5400000" flipH="1" flipV="1">
              <a:off x="4434841" y="3001837"/>
              <a:ext cx="12700" cy="1773313"/>
            </a:xfrm>
            <a:prstGeom prst="curvedConnector3">
              <a:avLst>
                <a:gd name="adj1" fmla="val 253808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0D438669-979C-0341-A8A5-A791A4D540AF}"/>
                </a:ext>
              </a:extLst>
            </p:cNvPr>
            <p:cNvCxnSpPr>
              <a:stCxn id="40" idx="3"/>
              <a:endCxn id="39" idx="5"/>
            </p:cNvCxnSpPr>
            <p:nvPr/>
          </p:nvCxnSpPr>
          <p:spPr bwMode="auto">
            <a:xfrm rot="5400000">
              <a:off x="4434842" y="3454436"/>
              <a:ext cx="12700" cy="1773313"/>
            </a:xfrm>
            <a:prstGeom prst="curvedConnector3">
              <a:avLst>
                <a:gd name="adj1" fmla="val 253808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600F4B96-39EE-B742-8D47-FF42FBA4AF23}"/>
                </a:ext>
              </a:extLst>
            </p:cNvPr>
            <p:cNvCxnSpPr>
              <a:stCxn id="39" idx="3"/>
              <a:endCxn id="39" idx="1"/>
            </p:cNvCxnSpPr>
            <p:nvPr/>
          </p:nvCxnSpPr>
          <p:spPr bwMode="auto">
            <a:xfrm rot="5400000" flipH="1">
              <a:off x="2352028" y="4114793"/>
              <a:ext cx="452599" cy="12700"/>
            </a:xfrm>
            <a:prstGeom prst="curvedConnector5">
              <a:avLst>
                <a:gd name="adj1" fmla="val -50508"/>
                <a:gd name="adj2" fmla="val 4855535"/>
                <a:gd name="adj3" fmla="val 15050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0A8B65A5-2D93-FE4A-BAAA-5EA1EA622225}"/>
                </a:ext>
              </a:extLst>
            </p:cNvPr>
            <p:cNvCxnSpPr>
              <a:stCxn id="40" idx="7"/>
              <a:endCxn id="40" idx="5"/>
            </p:cNvCxnSpPr>
            <p:nvPr/>
          </p:nvCxnSpPr>
          <p:spPr bwMode="auto">
            <a:xfrm rot="16200000" flipH="1">
              <a:off x="6065055" y="4114792"/>
              <a:ext cx="452599" cy="12700"/>
            </a:xfrm>
            <a:prstGeom prst="curvedConnector5">
              <a:avLst>
                <a:gd name="adj1" fmla="val -50508"/>
                <a:gd name="adj2" fmla="val 5099630"/>
                <a:gd name="adj3" fmla="val 15050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55163F9D-59DF-8A47-9C25-B002D254ACC4}"/>
                </a:ext>
              </a:extLst>
            </p:cNvPr>
            <p:cNvCxnSpPr>
              <a:stCxn id="41" idx="2"/>
              <a:endCxn id="39" idx="4"/>
            </p:cNvCxnSpPr>
            <p:nvPr/>
          </p:nvCxnSpPr>
          <p:spPr bwMode="auto">
            <a:xfrm rot="10800000">
              <a:off x="3063257" y="4434830"/>
              <a:ext cx="822950" cy="1051549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5F65716-6EDB-4444-AD17-9F8962127859}"/>
                </a:ext>
              </a:extLst>
            </p:cNvPr>
            <p:cNvCxnSpPr>
              <a:endCxn id="41" idx="1"/>
            </p:cNvCxnSpPr>
            <p:nvPr/>
          </p:nvCxnSpPr>
          <p:spPr bwMode="auto">
            <a:xfrm>
              <a:off x="3337572" y="4387961"/>
              <a:ext cx="749499" cy="8721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0CDBDB6-4BD1-1344-91A8-7E7D3BD4D319}"/>
                </a:ext>
              </a:extLst>
            </p:cNvPr>
            <p:cNvCxnSpPr>
              <a:stCxn id="41" idx="7"/>
            </p:cNvCxnSpPr>
            <p:nvPr/>
          </p:nvCxnSpPr>
          <p:spPr bwMode="auto">
            <a:xfrm flipV="1">
              <a:off x="5056928" y="4402642"/>
              <a:ext cx="475181" cy="8574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63C27B-F5D3-C84B-9134-AFC710DC4174}"/>
                </a:ext>
              </a:extLst>
            </p:cNvPr>
            <p:cNvSpPr txBox="1"/>
            <p:nvPr/>
          </p:nvSpPr>
          <p:spPr>
            <a:xfrm>
              <a:off x="1920269" y="398264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70%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4749F1-A051-F748-BC7B-49850A0AE3D3}"/>
                </a:ext>
              </a:extLst>
            </p:cNvPr>
            <p:cNvSpPr txBox="1"/>
            <p:nvPr/>
          </p:nvSpPr>
          <p:spPr>
            <a:xfrm>
              <a:off x="6492219" y="398264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80%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20D6D5A-67F5-BE4C-92F4-72328C16CD10}"/>
                </a:ext>
              </a:extLst>
            </p:cNvPr>
            <p:cNvSpPr txBox="1"/>
            <p:nvPr/>
          </p:nvSpPr>
          <p:spPr>
            <a:xfrm>
              <a:off x="4247686" y="3611878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20%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050012F-EDE1-FF44-BD38-DDDD67EF46BB}"/>
                </a:ext>
              </a:extLst>
            </p:cNvPr>
            <p:cNvSpPr txBox="1"/>
            <p:nvPr/>
          </p:nvSpPr>
          <p:spPr>
            <a:xfrm>
              <a:off x="4247686" y="440229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15%</a:t>
              </a:r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04C31192-1454-F549-B1B4-97E1FF03B727}"/>
                </a:ext>
              </a:extLst>
            </p:cNvPr>
            <p:cNvCxnSpPr>
              <a:stCxn id="41" idx="3"/>
              <a:endCxn id="41" idx="5"/>
            </p:cNvCxnSpPr>
            <p:nvPr/>
          </p:nvCxnSpPr>
          <p:spPr bwMode="auto">
            <a:xfrm rot="16200000" flipH="1">
              <a:off x="4571999" y="5227748"/>
              <a:ext cx="12700" cy="969857"/>
            </a:xfrm>
            <a:prstGeom prst="curvedConnector3">
              <a:avLst>
                <a:gd name="adj1" fmla="val 388045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54BF90-E40A-3448-B481-E64252680968}"/>
                </a:ext>
              </a:extLst>
            </p:cNvPr>
            <p:cNvSpPr txBox="1"/>
            <p:nvPr/>
          </p:nvSpPr>
          <p:spPr>
            <a:xfrm>
              <a:off x="4355477" y="589013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70%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4CD2B1-C44B-9E4E-9080-221F8736085A}"/>
                </a:ext>
              </a:extLst>
            </p:cNvPr>
            <p:cNvSpPr txBox="1"/>
            <p:nvPr/>
          </p:nvSpPr>
          <p:spPr>
            <a:xfrm>
              <a:off x="2713950" y="482210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15%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6427491-53DE-6642-97E4-7A35FE5C54C6}"/>
                </a:ext>
              </a:extLst>
            </p:cNvPr>
            <p:cNvSpPr txBox="1"/>
            <p:nvPr/>
          </p:nvSpPr>
          <p:spPr>
            <a:xfrm>
              <a:off x="3399742" y="4824019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8D8BA6-ED45-5B47-B114-C5972AEA0B73}"/>
                </a:ext>
              </a:extLst>
            </p:cNvPr>
            <p:cNvSpPr txBox="1"/>
            <p:nvPr/>
          </p:nvSpPr>
          <p:spPr>
            <a:xfrm>
              <a:off x="4767476" y="482210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15%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3D117A-B8B8-0C48-A09D-4C789921BD9B}"/>
                </a:ext>
              </a:extLst>
            </p:cNvPr>
            <p:cNvSpPr txBox="1"/>
            <p:nvPr/>
          </p:nvSpPr>
          <p:spPr>
            <a:xfrm>
              <a:off x="5705124" y="4822103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5EBA20-4952-124C-9ABE-E3D4EAAF8552}"/>
              </a:ext>
            </a:extLst>
          </p:cNvPr>
          <p:cNvSpPr txBox="1"/>
          <p:nvPr/>
        </p:nvSpPr>
        <p:spPr>
          <a:xfrm>
            <a:off x="6257700" y="5214645"/>
            <a:ext cx="19383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MarkovChain.ipynb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CA90C4-5174-E14A-9C2C-BFE4369144BF}"/>
              </a:ext>
            </a:extLst>
          </p:cNvPr>
          <p:cNvSpPr txBox="1"/>
          <p:nvPr/>
        </p:nvSpPr>
        <p:spPr>
          <a:xfrm>
            <a:off x="7020850" y="4251951"/>
            <a:ext cx="118974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Adds to 1.00</a:t>
            </a:r>
          </a:p>
        </p:txBody>
      </p:sp>
    </p:spTree>
    <p:extLst>
      <p:ext uri="{BB962C8B-B14F-4D97-AF65-F5344CB8AC3E}">
        <p14:creationId xmlns:p14="http://schemas.microsoft.com/office/powerpoint/2010/main" val="611953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2A60-E0AA-C848-9353-519C4B56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42E9-6370-4749-9BAA-C4EE489C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2499356"/>
          </a:xfrm>
        </p:spPr>
        <p:txBody>
          <a:bodyPr/>
          <a:lstStyle/>
          <a:p>
            <a:r>
              <a:rPr lang="en-US" dirty="0"/>
              <a:t>Assuming that the probabilities of switching (or not switching) remain constant, what proportion of customers will the stores have after the first year? After the second year? After the 25</a:t>
            </a:r>
            <a:r>
              <a:rPr lang="en-US" baseline="30000" dirty="0"/>
              <a:t>th</a:t>
            </a:r>
            <a:r>
              <a:rPr lang="en-US" dirty="0"/>
              <a:t> year?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Just keep multiplying matrix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by matrix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E5784-46E9-6E44-BD36-445290CE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B2861-8115-5043-B8FD-8388C7A8950A}"/>
              </a:ext>
            </a:extLst>
          </p:cNvPr>
          <p:cNvSpPr txBox="1"/>
          <p:nvPr/>
        </p:nvSpPr>
        <p:spPr>
          <a:xfrm>
            <a:off x="2504767" y="3842902"/>
            <a:ext cx="413446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year in range(1, 26):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X = P@X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f'After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year {year}:')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print(X)</a:t>
            </a:r>
          </a:p>
        </p:txBody>
      </p:sp>
    </p:spTree>
    <p:extLst>
      <p:ext uri="{BB962C8B-B14F-4D97-AF65-F5344CB8AC3E}">
        <p14:creationId xmlns:p14="http://schemas.microsoft.com/office/powerpoint/2010/main" val="4239299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3C79-52AA-9547-9846-13CD9C1B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F4793-77C9-E449-BE21-F38CC09B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172F0-FAD8-4D48-A4F1-7D1D2439104A}"/>
              </a:ext>
            </a:extLst>
          </p:cNvPr>
          <p:cNvSpPr txBox="1"/>
          <p:nvPr/>
        </p:nvSpPr>
        <p:spPr>
          <a:xfrm>
            <a:off x="457200" y="1282099"/>
            <a:ext cx="1393330" cy="4524315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[[0.2325]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[0.2875]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[0.48  ]]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[[0.2779]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[0.3485]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[0.3736]]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3: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[[0.3028]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[0.3904]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[0.3068]]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4: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[[0.3166]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[0.4189]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[0.2645]]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5: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[[0.3241]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[0.4381]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[0.2378]]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D7C74-E616-8B49-9AF7-3EDA8AE69C77}"/>
              </a:ext>
            </a:extLst>
          </p:cNvPr>
          <p:cNvSpPr txBox="1"/>
          <p:nvPr/>
        </p:nvSpPr>
        <p:spPr>
          <a:xfrm>
            <a:off x="2073293" y="1282099"/>
            <a:ext cx="1486304" cy="4524315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6: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[[0.3283]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[0.451 ]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[0.2208]]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7: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[[0.3305]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[0.4596]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[0.2099]]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8: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[[0.3318]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[0.4652]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[0.203 ]]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9: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[[0.3325]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[0.469 ]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[0.1985]]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10: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[[0.3329]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[0.4715]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[0.1957]]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13945-BEE9-A340-959D-CBDCB7F781AF}"/>
              </a:ext>
            </a:extLst>
          </p:cNvPr>
          <p:cNvSpPr txBox="1"/>
          <p:nvPr/>
        </p:nvSpPr>
        <p:spPr>
          <a:xfrm>
            <a:off x="3782360" y="1282099"/>
            <a:ext cx="1486304" cy="4524315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11: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[[0.3331]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[0.4731]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[0.1938]]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12: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[0.4742]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[0.1926]]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13: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[0.4749]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[0.1919]]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14: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[0.4753]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[0.1914]]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15: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[0.4756]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[0.1911]]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6B861-114D-954A-9E70-82B80CAB7794}"/>
              </a:ext>
            </a:extLst>
          </p:cNvPr>
          <p:cNvSpPr txBox="1"/>
          <p:nvPr/>
        </p:nvSpPr>
        <p:spPr>
          <a:xfrm>
            <a:off x="5491427" y="1282099"/>
            <a:ext cx="1486304" cy="4524315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16: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[0.4758]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[0.1909]]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17: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[0.476 ]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[0.1907]]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18: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[0.476 ]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[0.1906]]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19: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[0.4761]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[0.1906]]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20: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[0.4761]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A3BEC-CC65-A641-AB55-21E1EAB9A1A9}"/>
              </a:ext>
            </a:extLst>
          </p:cNvPr>
          <p:cNvSpPr txBox="1"/>
          <p:nvPr/>
        </p:nvSpPr>
        <p:spPr>
          <a:xfrm>
            <a:off x="7200495" y="1282099"/>
            <a:ext cx="1486304" cy="4524315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21: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[0.4761]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22: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23: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24: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25: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27ADA-A43C-9345-AB14-3C4F031BDC72}"/>
              </a:ext>
            </a:extLst>
          </p:cNvPr>
          <p:cNvSpPr txBox="1"/>
          <p:nvPr/>
        </p:nvSpPr>
        <p:spPr>
          <a:xfrm>
            <a:off x="3602824" y="5909846"/>
            <a:ext cx="19383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MarkovChain.ipynb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7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CECA-D63B-664F-BB09-1DD995FF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6CE1E-EB37-8544-A814-7963D02F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07481-54B9-8E4B-8A50-64C4D5763945}"/>
              </a:ext>
            </a:extLst>
          </p:cNvPr>
          <p:cNvSpPr txBox="1"/>
          <p:nvPr/>
        </p:nvSpPr>
        <p:spPr>
          <a:xfrm>
            <a:off x="1829101" y="1508781"/>
            <a:ext cx="548579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A </a:t>
            </a:r>
            <a:r>
              <a:rPr lang="en-US" sz="2400" dirty="0">
                <a:solidFill>
                  <a:srgbClr val="B23C00"/>
                </a:solidFill>
              </a:rPr>
              <a:t>Markov chain </a:t>
            </a:r>
            <a:r>
              <a:rPr lang="en-US" sz="2400" dirty="0">
                <a:solidFill>
                  <a:srgbClr val="0033CC"/>
                </a:solidFill>
              </a:rPr>
              <a:t>is a sequence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of </a:t>
            </a:r>
            <a:r>
              <a:rPr lang="en-US" sz="2400" u="sng" dirty="0">
                <a:solidFill>
                  <a:srgbClr val="0033CC"/>
                </a:solidFill>
              </a:rPr>
              <a:t>state matrices</a:t>
            </a:r>
            <a:r>
              <a:rPr lang="en-US" sz="2400" dirty="0">
                <a:solidFill>
                  <a:srgbClr val="0033CC"/>
                </a:solidFill>
              </a:rPr>
              <a:t> that are related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by the equation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sz="2400" i="1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where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33CC"/>
                </a:solidFill>
              </a:rPr>
              <a:t> is a </a:t>
            </a:r>
            <a:r>
              <a:rPr lang="en-US" sz="2400" u="sng" dirty="0">
                <a:solidFill>
                  <a:srgbClr val="0033CC"/>
                </a:solidFill>
              </a:rPr>
              <a:t>stochastic</a:t>
            </a:r>
            <a:r>
              <a:rPr lang="en-US" sz="2400" dirty="0">
                <a:solidFill>
                  <a:srgbClr val="0033CC"/>
                </a:solidFill>
              </a:rPr>
              <a:t> (probability) </a:t>
            </a:r>
            <a:r>
              <a:rPr lang="en-US" sz="2400" u="sng" dirty="0">
                <a:solidFill>
                  <a:srgbClr val="0033CC"/>
                </a:solidFill>
              </a:rPr>
              <a:t>matrix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  <a:p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The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33CC"/>
                </a:solidFill>
              </a:rPr>
              <a:t> state matrix of a Markov chain 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is </a:t>
            </a:r>
            <a:r>
              <a:rPr lang="en-US" sz="24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en-US" sz="2400" i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47628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25F41-CCE2-0042-9827-A9E817BE6FCD}"/>
              </a:ext>
            </a:extLst>
          </p:cNvPr>
          <p:cNvSpPr/>
          <p:nvPr/>
        </p:nvSpPr>
        <p:spPr bwMode="auto">
          <a:xfrm>
            <a:off x="3871142" y="4434829"/>
            <a:ext cx="1774045" cy="1134792"/>
          </a:xfrm>
          <a:prstGeom prst="rect">
            <a:avLst/>
          </a:prstGeom>
          <a:solidFill>
            <a:srgbClr val="DDFDFF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DCCAC-E3AC-B544-8E3A-8D9728D7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Steady 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6E72B-F3E5-CA4C-BFA2-E780D9B58F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4586" y="1295400"/>
                <a:ext cx="6492214" cy="4835525"/>
              </a:xfrm>
            </p:spPr>
            <p:txBody>
              <a:bodyPr/>
              <a:lstStyle/>
              <a:p>
                <a:r>
                  <a:rPr lang="en-US" dirty="0"/>
                  <a:t>Our Markov chain reached a </a:t>
                </a:r>
                <a:br>
                  <a:rPr lang="en-US" dirty="0"/>
                </a:br>
                <a:r>
                  <a:rPr lang="en-US" dirty="0">
                    <a:solidFill>
                      <a:srgbClr val="B23C00"/>
                    </a:solidFill>
                  </a:rPr>
                  <a:t>steady state </a:t>
                </a:r>
                <a:r>
                  <a:rPr lang="en-US" dirty="0"/>
                  <a:t>after the 22</a:t>
                </a:r>
                <a:r>
                  <a:rPr lang="en-US" baseline="30000" dirty="0"/>
                  <a:t>nd</a:t>
                </a:r>
                <a:r>
                  <a:rPr lang="en-US" dirty="0"/>
                  <a:t> year.</a:t>
                </a:r>
              </a:p>
              <a:p>
                <a:pPr lvl="1"/>
                <a:r>
                  <a:rPr lang="en-US" dirty="0"/>
                  <a:t>To four decimal places.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After 22 years, have the customers’ store habits become fixed?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We can compute the steady state matrix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0.3333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0.4762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0.1905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without going through the iterations.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6E72B-F3E5-CA4C-BFA2-E780D9B58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4586" y="1295400"/>
                <a:ext cx="6492214" cy="4835525"/>
              </a:xfrm>
              <a:blipFill>
                <a:blip r:embed="rId2"/>
                <a:stretch>
                  <a:fillRect l="-781" t="-1575" b="-8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20F78-BE8F-AE4C-B367-A256C121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0F7BC-87DB-C845-9AC1-FE6915CE646F}"/>
              </a:ext>
            </a:extLst>
          </p:cNvPr>
          <p:cNvSpPr txBox="1"/>
          <p:nvPr/>
        </p:nvSpPr>
        <p:spPr>
          <a:xfrm>
            <a:off x="457245" y="1373538"/>
            <a:ext cx="1486304" cy="4524315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21: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[0.4761]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22: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23: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24: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year 25: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[[0.3333]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[0.4762]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[0.1905]]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73438-71DB-9D4F-B482-FC4C2A9F8169}"/>
              </a:ext>
            </a:extLst>
          </p:cNvPr>
          <p:cNvSpPr txBox="1"/>
          <p:nvPr/>
        </p:nvSpPr>
        <p:spPr>
          <a:xfrm>
            <a:off x="7321743" y="4632893"/>
            <a:ext cx="116891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entries</a:t>
            </a:r>
            <a:br>
              <a:rPr lang="en-US" sz="1400" dirty="0">
                <a:solidFill>
                  <a:srgbClr val="0033CC"/>
                </a:solidFill>
              </a:rPr>
            </a:br>
            <a:r>
              <a:rPr lang="en-US" sz="1400" dirty="0">
                <a:solidFill>
                  <a:srgbClr val="0033CC"/>
                </a:solidFill>
              </a:rPr>
              <a:t>must add to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1.00</a:t>
            </a:r>
          </a:p>
        </p:txBody>
      </p:sp>
    </p:spTree>
    <p:extLst>
      <p:ext uri="{BB962C8B-B14F-4D97-AF65-F5344CB8AC3E}">
        <p14:creationId xmlns:p14="http://schemas.microsoft.com/office/powerpoint/2010/main" val="991527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0700-C1B7-3F4D-A48C-7D613B5F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Steady State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5FBEB9-E0C7-914F-9102-B9BF17739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487698"/>
              </a:xfrm>
            </p:spPr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where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Subtract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from both sides of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dirty="0"/>
                  <a:t> equation </a:t>
                </a:r>
                <a:br>
                  <a:rPr lang="en-US" dirty="0"/>
                </a:br>
                <a:r>
                  <a:rPr lang="en-US" dirty="0"/>
                  <a:t>to form the augmented matrix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This matrix is singular! After Gaussian elimination: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5FBEB9-E0C7-914F-9102-B9BF17739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487698"/>
              </a:xfrm>
              <a:blipFill>
                <a:blip r:embed="rId2"/>
                <a:stretch>
                  <a:fillRect l="-617" t="-12821" b="-7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A08F7-AF55-FC42-94CF-D6C0ADB5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57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F97D32-ECAD-A549-B765-DA8821097127}"/>
                  </a:ext>
                </a:extLst>
              </p:cNvPr>
              <p:cNvSpPr txBox="1"/>
              <p:nvPr/>
            </p:nvSpPr>
            <p:spPr>
              <a:xfrm>
                <a:off x="1188757" y="1855036"/>
                <a:ext cx="2915350" cy="91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.70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0.80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0.70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F97D32-ECAD-A549-B765-DA8821097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57" y="1855036"/>
                <a:ext cx="2915350" cy="912494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6A0685-5516-1742-98C9-76DAAE45CAE7}"/>
                  </a:ext>
                </a:extLst>
              </p:cNvPr>
              <p:cNvSpPr txBox="1"/>
              <p:nvPr/>
            </p:nvSpPr>
            <p:spPr>
              <a:xfrm>
                <a:off x="4389122" y="1855036"/>
                <a:ext cx="1219501" cy="90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6A0685-5516-1742-98C9-76DAAE45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2" y="1855036"/>
                <a:ext cx="1219501" cy="906980"/>
              </a:xfrm>
              <a:prstGeom prst="rect">
                <a:avLst/>
              </a:prstGeom>
              <a:blipFill>
                <a:blip r:embed="rId4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1CC59A8-EDB8-774F-BC74-6A6465370E7D}"/>
              </a:ext>
            </a:extLst>
          </p:cNvPr>
          <p:cNvGrpSpPr/>
          <p:nvPr/>
        </p:nvGrpSpPr>
        <p:grpSpPr>
          <a:xfrm>
            <a:off x="2368151" y="3703317"/>
            <a:ext cx="3471912" cy="912494"/>
            <a:chOff x="1991527" y="3772590"/>
            <a:chExt cx="3471912" cy="912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F8A8F1-3F42-FC48-9D89-D5023AB352CA}"/>
                    </a:ext>
                  </a:extLst>
                </p:cNvPr>
                <p:cNvSpPr txBox="1"/>
                <p:nvPr/>
              </p:nvSpPr>
              <p:spPr>
                <a:xfrm>
                  <a:off x="1991527" y="3772590"/>
                  <a:ext cx="3471912" cy="9124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0.15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0.15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0.20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0.15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0.10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F8A8F1-3F42-FC48-9D89-D5023AB352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1527" y="3772590"/>
                  <a:ext cx="3471912" cy="912494"/>
                </a:xfrm>
                <a:prstGeom prst="rect">
                  <a:avLst/>
                </a:prstGeom>
                <a:blipFill>
                  <a:blip r:embed="rId5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29775E-B6FB-EC4E-9A6B-07F474ADC903}"/>
                </a:ext>
              </a:extLst>
            </p:cNvPr>
            <p:cNvCxnSpPr/>
            <p:nvPr/>
          </p:nvCxnSpPr>
          <p:spPr bwMode="auto">
            <a:xfrm>
              <a:off x="4846317" y="3772590"/>
              <a:ext cx="0" cy="9124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2940B3-5921-D94C-A6BD-4F1FFA55AAAA}"/>
                  </a:ext>
                </a:extLst>
              </p:cNvPr>
              <p:cNvSpPr/>
              <p:nvPr/>
            </p:nvSpPr>
            <p:spPr>
              <a:xfrm>
                <a:off x="2454071" y="5257780"/>
                <a:ext cx="3300071" cy="912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1.00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−1.7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2940B3-5921-D94C-A6BD-4F1FFA55A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71" y="5257780"/>
                <a:ext cx="3300071" cy="912494"/>
              </a:xfrm>
              <a:prstGeom prst="rect">
                <a:avLst/>
              </a:prstGeom>
              <a:blipFill>
                <a:blip r:embed="rId6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80255C6-0AA3-0048-B225-B0829D911F82}"/>
              </a:ext>
            </a:extLst>
          </p:cNvPr>
          <p:cNvSpPr txBox="1"/>
          <p:nvPr/>
        </p:nvSpPr>
        <p:spPr>
          <a:xfrm>
            <a:off x="5689065" y="1939194"/>
            <a:ext cx="116891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entries</a:t>
            </a:r>
            <a:br>
              <a:rPr lang="en-US" sz="1400" dirty="0">
                <a:solidFill>
                  <a:srgbClr val="0033CC"/>
                </a:solidFill>
              </a:rPr>
            </a:br>
            <a:r>
              <a:rPr lang="en-US" sz="1400" dirty="0">
                <a:solidFill>
                  <a:srgbClr val="0033CC"/>
                </a:solidFill>
              </a:rPr>
              <a:t>must add to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1.00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A03CA7-FFF4-664E-8EEF-DB1E6382BE2F}"/>
              </a:ext>
            </a:extLst>
          </p:cNvPr>
          <p:cNvSpPr txBox="1"/>
          <p:nvPr/>
        </p:nvSpPr>
        <p:spPr>
          <a:xfrm>
            <a:off x="6126463" y="5544750"/>
            <a:ext cx="19383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MarkovChain.ipynb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01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B840-B6A6-5540-8141-2A5A38D1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Steady State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C98AD-53F2-B446-8B46-5853AB4B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3171"/>
            <a:ext cx="8229600" cy="3707754"/>
          </a:xfrm>
        </p:spPr>
        <p:txBody>
          <a:bodyPr/>
          <a:lstStyle/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is a “free” variable. 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1.75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(7/4)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b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and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2.5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(5/2)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lvl="1"/>
            <a:r>
              <a:rPr lang="en-US" dirty="0"/>
              <a:t>But since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= 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(5/2)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(7/4)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(21/4)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And so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4/21</a:t>
            </a:r>
          </a:p>
          <a:p>
            <a:pPr lvl="1"/>
            <a:r>
              <a:rPr lang="en-US" dirty="0"/>
              <a:t>Therefore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4/21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(5/2)(4/21) = 20/42 = 10/21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(7/4)(4/21) = 7/21 = 1/3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8ED4-E980-CF40-B573-DFE79125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58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921255-975C-084E-8CA4-8CD5D80D5C28}"/>
                  </a:ext>
                </a:extLst>
              </p:cNvPr>
              <p:cNvSpPr/>
              <p:nvPr/>
            </p:nvSpPr>
            <p:spPr>
              <a:xfrm>
                <a:off x="2539905" y="1327799"/>
                <a:ext cx="4064190" cy="912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1.00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−1.7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0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921255-975C-084E-8CA4-8CD5D80D5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905" y="1327799"/>
                <a:ext cx="4064190" cy="912494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84B42E-A5DE-A849-AF48-1D6D4539EF4F}"/>
                  </a:ext>
                </a:extLst>
              </p:cNvPr>
              <p:cNvSpPr/>
              <p:nvPr/>
            </p:nvSpPr>
            <p:spPr>
              <a:xfrm>
                <a:off x="7007962" y="5074902"/>
                <a:ext cx="1678793" cy="992644"/>
              </a:xfrm>
              <a:prstGeom prst="rect">
                <a:avLst/>
              </a:prstGeom>
              <a:solidFill>
                <a:srgbClr val="DDFDFF"/>
              </a:solidFill>
              <a:ln>
                <a:solidFill>
                  <a:srgbClr val="0033C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84B42E-A5DE-A849-AF48-1D6D4539E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62" y="5074902"/>
                <a:ext cx="1678793" cy="992644"/>
              </a:xfrm>
              <a:prstGeom prst="rect">
                <a:avLst/>
              </a:prstGeom>
              <a:blipFill>
                <a:blip r:embed="rId3"/>
                <a:stretch>
                  <a:fillRect t="-48750" b="-71250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CE1CF73-C7D8-D44A-A263-348FB55F643C}"/>
              </a:ext>
            </a:extLst>
          </p:cNvPr>
          <p:cNvSpPr txBox="1"/>
          <p:nvPr/>
        </p:nvSpPr>
        <p:spPr>
          <a:xfrm>
            <a:off x="1768898" y="1583991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Solve</a:t>
            </a:r>
          </a:p>
        </p:txBody>
      </p:sp>
    </p:spTree>
    <p:extLst>
      <p:ext uri="{BB962C8B-B14F-4D97-AF65-F5344CB8AC3E}">
        <p14:creationId xmlns:p14="http://schemas.microsoft.com/office/powerpoint/2010/main" val="1942121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7FA0-6523-E64C-B2B3-20479368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61B2-92AB-BF4E-A5BB-A4DD4316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EEFD9-7250-584F-8B36-E594B482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915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87F2-1A49-CF46-9A3E-A575D38C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DBD27-740D-EB4E-99A2-150BF8A8F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B23C00"/>
                    </a:solidFill>
                  </a:rPr>
                  <a:t>degree</a:t>
                </a:r>
                <a:r>
                  <a:rPr lang="en-US" dirty="0"/>
                  <a:t> of a polynomial is the largest exponent among its terms.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Degree 1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Degree 2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Degree 12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Just as we had a system of </a:t>
                </a:r>
                <a:r>
                  <a:rPr lang="en-US" u="sng" dirty="0"/>
                  <a:t>normal equations</a:t>
                </a:r>
                <a:r>
                  <a:rPr lang="en-US" dirty="0"/>
                  <a:t> for </a:t>
                </a:r>
                <a:r>
                  <a:rPr lang="en-US" u="sng" dirty="0"/>
                  <a:t>multiple linear regression</a:t>
                </a:r>
                <a:r>
                  <a:rPr lang="en-US" dirty="0"/>
                  <a:t>, there is a set of normal equations for </a:t>
                </a:r>
                <a:r>
                  <a:rPr lang="en-US" u="sng" dirty="0"/>
                  <a:t>polynomial regression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DBD27-740D-EB4E-99A2-150BF8A8F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23F72-4DC9-944B-96A9-CC66F114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2716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9BED-ACF8-024E-8595-592DA967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 Normal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8A2B-259D-4140-B5A2-F7B350EDE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904"/>
            <a:ext cx="8229600" cy="4805022"/>
          </a:xfrm>
        </p:spPr>
        <p:txBody>
          <a:bodyPr/>
          <a:lstStyle/>
          <a:p>
            <a:r>
              <a:rPr lang="en-US" dirty="0"/>
              <a:t>Normal equations for a polynomial regression line of degree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a set of data points each consisting of 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value and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value, to derive the equation of the </a:t>
            </a:r>
            <a:r>
              <a:rPr lang="en-US" u="sng" dirty="0"/>
              <a:t>least-squares polynomial</a:t>
            </a:r>
            <a:r>
              <a:rPr lang="en-US" dirty="0"/>
              <a:t>, we must solve the above system of normal equations.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845B0-F6B3-5948-A702-3E2935AE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386662-445F-C045-9BC4-E42E52DBA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732" y="24231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A45970C-8DBF-EF43-B0BE-F8A7FD77D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17963"/>
              </p:ext>
            </p:extLst>
          </p:nvPr>
        </p:nvGraphicFramePr>
        <p:xfrm>
          <a:off x="1554513" y="2331732"/>
          <a:ext cx="4687677" cy="15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r:id="rId3" imgW="56464200" imgH="18719800" progId="Equation.DSMT4">
                  <p:embed/>
                </p:oleObj>
              </mc:Choice>
              <mc:Fallback>
                <p:oleObj r:id="rId3" imgW="56464200" imgH="1871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513" y="2331732"/>
                        <a:ext cx="4687677" cy="155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4F18E-3842-534A-BBD8-08B56D6385F3}"/>
              </a:ext>
            </a:extLst>
          </p:cNvPr>
          <p:cNvSpPr txBox="1"/>
          <p:nvPr/>
        </p:nvSpPr>
        <p:spPr>
          <a:xfrm>
            <a:off x="6342274" y="2847353"/>
            <a:ext cx="19944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 particular reason to</a:t>
            </a:r>
          </a:p>
          <a:p>
            <a:r>
              <a:rPr lang="en-US" sz="1400" dirty="0">
                <a:solidFill>
                  <a:srgbClr val="0033CC"/>
                </a:solidFill>
              </a:rPr>
              <a:t>switch from </a:t>
            </a:r>
            <a:r>
              <a:rPr lang="en-US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dirty="0">
                <a:solidFill>
                  <a:srgbClr val="0033CC"/>
                </a:solidFill>
              </a:rPr>
              <a:t>’s to </a:t>
            </a:r>
            <a:r>
              <a:rPr lang="en-US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solidFill>
                  <a:srgbClr val="0033CC"/>
                </a:solidFill>
              </a:rPr>
              <a:t>’s.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58A29-ADA4-9947-BC86-E299FD037E28}"/>
              </a:ext>
            </a:extLst>
          </p:cNvPr>
          <p:cNvSpPr txBox="1"/>
          <p:nvPr/>
        </p:nvSpPr>
        <p:spPr>
          <a:xfrm>
            <a:off x="2116485" y="3932920"/>
            <a:ext cx="356373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Derived using partial differential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365732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6E88-704A-6D4E-96AB-9931FF73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7A83E-0AB7-6D48-B480-0DCF526933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88927"/>
                <a:ext cx="8229600" cy="2926048"/>
              </a:xfrm>
            </p:spPr>
            <p:txBody>
              <a:bodyPr/>
              <a:lstStyle/>
              <a:p>
                <a:r>
                  <a:rPr lang="en-US" dirty="0"/>
                  <a:t>Compute the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coefficient values and the right-hand-side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values from the data.</a:t>
                </a:r>
              </a:p>
              <a:p>
                <a:r>
                  <a:rPr lang="en-US" dirty="0"/>
                  <a:t>Solve the system of equations to get the values of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variables.</a:t>
                </a:r>
              </a:p>
              <a:p>
                <a:r>
                  <a:rPr lang="en-US" dirty="0"/>
                  <a:t>Then you can construct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baseline="30000" dirty="0"/>
                  <a:t>th</a:t>
                </a:r>
                <a:r>
                  <a:rPr lang="en-US" dirty="0"/>
                  <a:t>-degree regression polynomial: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7A83E-0AB7-6D48-B480-0DCF52693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88927"/>
                <a:ext cx="8229600" cy="2926048"/>
              </a:xfrm>
              <a:blipFill>
                <a:blip r:embed="rId3"/>
                <a:stretch>
                  <a:fillRect l="-617" t="-22078" r="-1235" b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7FB2E-5A95-F647-8EB2-54E629F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95FF86-72CF-1346-B0FB-53DF2BAB3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387495"/>
              </p:ext>
            </p:extLst>
          </p:nvPr>
        </p:nvGraphicFramePr>
        <p:xfrm>
          <a:off x="2228161" y="1234464"/>
          <a:ext cx="4687675" cy="15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r:id="rId4" imgW="56464200" imgH="18719800" progId="Equation.DSMT4">
                  <p:embed/>
                </p:oleObj>
              </mc:Choice>
              <mc:Fallback>
                <p:oleObj r:id="rId4" imgW="56464200" imgH="1871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A45970C-8DBF-EF43-B0BE-F8A7FD77DB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161" y="1234464"/>
                        <a:ext cx="4687675" cy="155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067679-178D-C94E-B0FA-A578B3894829}"/>
                  </a:ext>
                </a:extLst>
              </p:cNvPr>
              <p:cNvSpPr txBox="1"/>
              <p:nvPr/>
            </p:nvSpPr>
            <p:spPr>
              <a:xfrm>
                <a:off x="1806689" y="5710505"/>
                <a:ext cx="5530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067679-178D-C94E-B0FA-A578B3894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89" y="5710505"/>
                <a:ext cx="5530617" cy="461665"/>
              </a:xfrm>
              <a:prstGeom prst="rect">
                <a:avLst/>
              </a:prstGeom>
              <a:blipFill>
                <a:blip r:embed="rId6"/>
                <a:stretch>
                  <a:fillRect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80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0DFD-2C45-514E-B4A1-7E737344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89524-336F-9049-ABD3-A1444F9499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4464"/>
                <a:ext cx="8229600" cy="4896461"/>
              </a:xfrm>
            </p:spPr>
            <p:txBody>
              <a:bodyPr/>
              <a:lstStyle/>
              <a:p>
                <a:r>
                  <a:rPr lang="en-US" dirty="0"/>
                  <a:t>To derive the normal </a:t>
                </a:r>
                <a:br>
                  <a:rPr lang="en-US" dirty="0"/>
                </a:br>
                <a:r>
                  <a:rPr lang="en-US" dirty="0"/>
                  <a:t>equations for higher-</a:t>
                </a:r>
                <a:br>
                  <a:rPr lang="en-US" dirty="0"/>
                </a:br>
                <a:r>
                  <a:rPr lang="en-US" dirty="0"/>
                  <a:t>degree polynomials, </a:t>
                </a:r>
                <a:br>
                  <a:rPr lang="en-US" dirty="0"/>
                </a:br>
                <a:r>
                  <a:rPr lang="en-US" dirty="0"/>
                  <a:t>note the pattern:</a:t>
                </a:r>
              </a:p>
              <a:p>
                <a:pPr lvl="1"/>
                <a:r>
                  <a:rPr lang="en-US" dirty="0"/>
                  <a:t>In the multiplier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/>
                  <a:t> of each equation, the exponent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is the row index counting from 0, and the same exponent appears on the right-hand side.</a:t>
                </a:r>
              </a:p>
              <a:p>
                <a:pPr lvl="2"/>
                <a:r>
                  <a:rPr lang="en-US" dirty="0"/>
                  <a:t>In the first row,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After the first term of an equation, subsequent terms have successively greater exponents.</a:t>
                </a:r>
              </a:p>
              <a:p>
                <a:pPr lvl="1"/>
                <a:r>
                  <a:rPr lang="en-US" dirty="0"/>
                  <a:t>The same multiplier repeats on diagonals running from lower left to upper right.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89524-336F-9049-ABD3-A1444F9499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4464"/>
                <a:ext cx="8229600" cy="4896461"/>
              </a:xfrm>
              <a:blipFill>
                <a:blip r:embed="rId3"/>
                <a:stretch>
                  <a:fillRect l="-617" t="-1034" r="-772" b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57EEE-E2C9-174E-BF5D-53D3CF64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BA4F4B-349A-F443-9592-8EAFA0D460BC}"/>
              </a:ext>
            </a:extLst>
          </p:cNvPr>
          <p:cNvGrpSpPr/>
          <p:nvPr/>
        </p:nvGrpSpPr>
        <p:grpSpPr>
          <a:xfrm>
            <a:off x="4323243" y="1425633"/>
            <a:ext cx="4512814" cy="1454733"/>
            <a:chOff x="4323243" y="1425633"/>
            <a:chExt cx="4512814" cy="1454733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74D1F80D-6DF9-1747-9ACE-420437A415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0522166"/>
                </p:ext>
              </p:extLst>
            </p:nvPr>
          </p:nvGraphicFramePr>
          <p:xfrm>
            <a:off x="4472500" y="1433382"/>
            <a:ext cx="4363557" cy="1446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" r:id="rId4" imgW="56464200" imgH="18719800" progId="Equation.DSMT4">
                    <p:embed/>
                  </p:oleObj>
                </mc:Choice>
                <mc:Fallback>
                  <p:oleObj r:id="rId4" imgW="56464200" imgH="187198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2A45970C-8DBF-EF43-B0BE-F8A7FD77DB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2500" y="1433382"/>
                          <a:ext cx="4363557" cy="14469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328A355-622D-E148-ADB6-57C48D98D7BA}"/>
                </a:ext>
              </a:extLst>
            </p:cNvPr>
            <p:cNvCxnSpPr/>
            <p:nvPr/>
          </p:nvCxnSpPr>
          <p:spPr bwMode="auto">
            <a:xfrm flipV="1">
              <a:off x="4323243" y="1433382"/>
              <a:ext cx="3540561" cy="1446983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1E3AA8-264B-EA49-B09F-C7B96F4D1B7E}"/>
                </a:ext>
              </a:extLst>
            </p:cNvPr>
            <p:cNvCxnSpPr/>
            <p:nvPr/>
          </p:nvCxnSpPr>
          <p:spPr bwMode="auto">
            <a:xfrm flipV="1">
              <a:off x="5485615" y="1890582"/>
              <a:ext cx="2378189" cy="98978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00B7670-789D-EE4B-9AFD-2D292F4310EA}"/>
                </a:ext>
              </a:extLst>
            </p:cNvPr>
            <p:cNvCxnSpPr/>
            <p:nvPr/>
          </p:nvCxnSpPr>
          <p:spPr bwMode="auto">
            <a:xfrm flipV="1">
              <a:off x="4330992" y="1425633"/>
              <a:ext cx="2378189" cy="98978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BFBFBF">
                  <a:alpha val="54118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2781883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14514</TotalTime>
  <Words>4473</Words>
  <Application>Microsoft Macintosh PowerPoint</Application>
  <PresentationFormat>On-screen Show (4:3)</PresentationFormat>
  <Paragraphs>714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Cambria Math</vt:lpstr>
      <vt:lpstr>Courier New</vt:lpstr>
      <vt:lpstr>Times New Roman</vt:lpstr>
      <vt:lpstr>Wingdings</vt:lpstr>
      <vt:lpstr>Quadrant</vt:lpstr>
      <vt:lpstr>Equation.DSMT4</vt:lpstr>
      <vt:lpstr>DATA 220 Mathematical Methods for Data Analysis May 6 Class Meeting</vt:lpstr>
      <vt:lpstr>Assignment #11 Solutions</vt:lpstr>
      <vt:lpstr>Nonlinear Relationships</vt:lpstr>
      <vt:lpstr>Nonlinear Relationships, cont’d</vt:lpstr>
      <vt:lpstr>Polynomials</vt:lpstr>
      <vt:lpstr>Polynomials, cont’d</vt:lpstr>
      <vt:lpstr>Polynomial Regression Normal Equations</vt:lpstr>
      <vt:lpstr>Normal Equations, cont’d</vt:lpstr>
      <vt:lpstr>Normal Equations, cont’d</vt:lpstr>
      <vt:lpstr>Polynomial Regression</vt:lpstr>
      <vt:lpstr>Polynomial Regression, cont’d</vt:lpstr>
      <vt:lpstr>Polynomial Regression, cont’d</vt:lpstr>
      <vt:lpstr>Polynomial Regression, cont’d</vt:lpstr>
      <vt:lpstr>Polynomial Regression, cont’d</vt:lpstr>
      <vt:lpstr>Polynomial Regression, cont’d</vt:lpstr>
      <vt:lpstr>Polynomial Regression, cont’d</vt:lpstr>
      <vt:lpstr>Example #1: Sine Wave Regression</vt:lpstr>
      <vt:lpstr>Example #1, cont’d</vt:lpstr>
      <vt:lpstr>Example #1, cont’d</vt:lpstr>
      <vt:lpstr>Example #1, cont’d</vt:lpstr>
      <vt:lpstr>Example #1, cont’d</vt:lpstr>
      <vt:lpstr>Example #1, cont’d</vt:lpstr>
      <vt:lpstr>Example #1, cont’d</vt:lpstr>
      <vt:lpstr>Break</vt:lpstr>
      <vt:lpstr>Example #2: Random Values</vt:lpstr>
      <vt:lpstr>Example #2, cont’d</vt:lpstr>
      <vt:lpstr>Example #2, cont’d</vt:lpstr>
      <vt:lpstr>Example #2, cont’d</vt:lpstr>
      <vt:lpstr>Example #2, cont’d</vt:lpstr>
      <vt:lpstr>Example #3: SciKit-Learn</vt:lpstr>
      <vt:lpstr>Example #3, cont’d</vt:lpstr>
      <vt:lpstr>Example #3, cont’d</vt:lpstr>
      <vt:lpstr>Example #3, cont’d</vt:lpstr>
      <vt:lpstr>Example #4: Compare Polynomial Degrees</vt:lpstr>
      <vt:lpstr>Example #4, cont’d</vt:lpstr>
      <vt:lpstr>Example #4, cont’d</vt:lpstr>
      <vt:lpstr>Example #4, cont’d</vt:lpstr>
      <vt:lpstr>Example #4, cont’d</vt:lpstr>
      <vt:lpstr>Polynomial Regression with Matrices</vt:lpstr>
      <vt:lpstr>Degree 2 Parabola with Matrices</vt:lpstr>
      <vt:lpstr>Degree 2 Parabola with Matrices, cont’d</vt:lpstr>
      <vt:lpstr>Degree 2 Parabola with Matrices, cont’d</vt:lpstr>
      <vt:lpstr>Degree 2 Parabola with Matrices, cont’d</vt:lpstr>
      <vt:lpstr>Degree 3 Polynomial with Matrices</vt:lpstr>
      <vt:lpstr>Degree 3 Polynomial with Matrices, cont’d</vt:lpstr>
      <vt:lpstr>Degree 3 Polynomial with Matrices, cont’d</vt:lpstr>
      <vt:lpstr>Degree 3 Polynomial with Matrices, cont’d</vt:lpstr>
      <vt:lpstr>Degree 3 Polynomial with QR Factorization</vt:lpstr>
      <vt:lpstr>Degree 3 Polynomial with QR Factorization, cont’d</vt:lpstr>
      <vt:lpstr>Degree 9 Polynomial with Matrices</vt:lpstr>
      <vt:lpstr>Example #5: Store Preference</vt:lpstr>
      <vt:lpstr>Example #5, cont’d</vt:lpstr>
      <vt:lpstr>Example #5, cont’d</vt:lpstr>
      <vt:lpstr>Example #5, cont’d</vt:lpstr>
      <vt:lpstr>Markov Chain</vt:lpstr>
      <vt:lpstr>Markov Steady State</vt:lpstr>
      <vt:lpstr>Markov Steady State, cont’d</vt:lpstr>
      <vt:lpstr>Markov Steady State, cont’d</vt:lpstr>
      <vt:lpstr>Assignment #12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220 Mathematical Methods for Data Analysis November 12 Class Meeting</dc:title>
  <dc:creator>Ronald Mak</dc:creator>
  <cp:lastModifiedBy>Ron Mak</cp:lastModifiedBy>
  <cp:revision>339</cp:revision>
  <dcterms:created xsi:type="dcterms:W3CDTF">2019-11-11T02:26:36Z</dcterms:created>
  <dcterms:modified xsi:type="dcterms:W3CDTF">2021-05-07T02:06:39Z</dcterms:modified>
</cp:coreProperties>
</file>