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4"/>
  </p:notesMasterIdLst>
  <p:handoutMasterIdLst>
    <p:handoutMasterId r:id="rId65"/>
  </p:handoutMasterIdLst>
  <p:sldIdLst>
    <p:sldId id="256" r:id="rId2"/>
    <p:sldId id="308" r:id="rId3"/>
    <p:sldId id="398" r:id="rId4"/>
    <p:sldId id="397" r:id="rId5"/>
    <p:sldId id="396" r:id="rId6"/>
    <p:sldId id="311" r:id="rId7"/>
    <p:sldId id="354" r:id="rId8"/>
    <p:sldId id="356" r:id="rId9"/>
    <p:sldId id="357" r:id="rId10"/>
    <p:sldId id="358" r:id="rId11"/>
    <p:sldId id="359" r:id="rId12"/>
    <p:sldId id="360" r:id="rId13"/>
    <p:sldId id="361" r:id="rId14"/>
    <p:sldId id="362" r:id="rId15"/>
    <p:sldId id="363" r:id="rId16"/>
    <p:sldId id="374" r:id="rId17"/>
    <p:sldId id="364" r:id="rId18"/>
    <p:sldId id="365" r:id="rId19"/>
    <p:sldId id="366" r:id="rId20"/>
    <p:sldId id="367" r:id="rId21"/>
    <p:sldId id="368" r:id="rId22"/>
    <p:sldId id="395" r:id="rId23"/>
    <p:sldId id="309" r:id="rId24"/>
    <p:sldId id="371" r:id="rId25"/>
    <p:sldId id="399" r:id="rId26"/>
    <p:sldId id="372" r:id="rId27"/>
    <p:sldId id="375" r:id="rId28"/>
    <p:sldId id="377" r:id="rId29"/>
    <p:sldId id="376" r:id="rId30"/>
    <p:sldId id="266" r:id="rId31"/>
    <p:sldId id="279"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316" r:id="rId45"/>
    <p:sldId id="394" r:id="rId46"/>
    <p:sldId id="400" r:id="rId47"/>
    <p:sldId id="380" r:id="rId48"/>
    <p:sldId id="378" r:id="rId49"/>
    <p:sldId id="379" r:id="rId50"/>
    <p:sldId id="381" r:id="rId51"/>
    <p:sldId id="382" r:id="rId52"/>
    <p:sldId id="383" r:id="rId53"/>
    <p:sldId id="384" r:id="rId54"/>
    <p:sldId id="385" r:id="rId55"/>
    <p:sldId id="386" r:id="rId56"/>
    <p:sldId id="387" r:id="rId57"/>
    <p:sldId id="388" r:id="rId58"/>
    <p:sldId id="389" r:id="rId59"/>
    <p:sldId id="390" r:id="rId60"/>
    <p:sldId id="391" r:id="rId61"/>
    <p:sldId id="392" r:id="rId62"/>
    <p:sldId id="393" r:id="rId63"/>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FF85FF"/>
    <a:srgbClr val="4E8F00"/>
    <a:srgbClr val="B23C00"/>
    <a:srgbClr val="D5FC79"/>
    <a:srgbClr val="99FF66"/>
    <a:srgbClr val="DDFDFF"/>
    <a:srgbClr val="0432FF"/>
    <a:srgbClr val="413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4" autoAdjust="0"/>
    <p:restoredTop sz="98450" autoAdjust="0"/>
  </p:normalViewPr>
  <p:slideViewPr>
    <p:cSldViewPr>
      <p:cViewPr varScale="1">
        <p:scale>
          <a:sx n="192" d="100"/>
          <a:sy n="192" d="100"/>
        </p:scale>
        <p:origin x="216" y="1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4/15/21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83849" cy="400110"/>
          </a:xfrm>
          <a:prstGeom prst="rect">
            <a:avLst/>
          </a:prstGeom>
          <a:noFill/>
        </p:spPr>
        <p:txBody>
          <a:bodyPr wrap="none" rtlCol="0">
            <a:spAutoFit/>
          </a:bodyPr>
          <a:lstStyle/>
          <a:p>
            <a:r>
              <a:rPr lang="en-US" sz="1000" dirty="0"/>
              <a:t>Dept. of Applied Data Science</a:t>
            </a:r>
            <a:endParaRPr lang="en-US" sz="1000" baseline="0" dirty="0"/>
          </a:p>
          <a:p>
            <a:r>
              <a:rPr lang="en-US" sz="1000" baseline="0" dirty="0"/>
              <a:t>Spring 2021: April 15</a:t>
            </a:r>
            <a:endParaRPr lang="en-US" sz="1000" dirty="0"/>
          </a:p>
        </p:txBody>
      </p:sp>
      <p:sp>
        <p:nvSpPr>
          <p:cNvPr id="2" name="TextBox 1"/>
          <p:cNvSpPr txBox="1"/>
          <p:nvPr userDrawn="1"/>
        </p:nvSpPr>
        <p:spPr>
          <a:xfrm>
            <a:off x="3657610" y="6263609"/>
            <a:ext cx="3127779" cy="400110"/>
          </a:xfrm>
          <a:prstGeom prst="rect">
            <a:avLst/>
          </a:prstGeom>
          <a:noFill/>
        </p:spPr>
        <p:txBody>
          <a:bodyPr wrap="none" rtlCol="0">
            <a:spAutoFit/>
          </a:bodyPr>
          <a:lstStyle/>
          <a:p>
            <a:pPr algn="ctr"/>
            <a:r>
              <a:rPr lang="en-US" altLang="x-none" sz="1000" dirty="0"/>
              <a:t>DATA 220: Mathematical Methods for Data Analysis</a:t>
            </a:r>
          </a:p>
          <a:p>
            <a:pPr algn="ctr"/>
            <a:r>
              <a:rPr lang="en-US" altLang="x-none" sz="1000" dirty="0"/>
              <a:t>© R.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n.wikipedia.org/wiki/T-distributed_stochastic_neighbor_embedd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List_of_datasets_for_machine-learning_research" TargetMode="External"/><Relationship Id="rId2" Type="http://schemas.openxmlformats.org/officeDocument/2006/relationships/hyperlink" Target="https://elitedatascience.com/datasets#classic-machine-learni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penml.org/" TargetMode="External"/><Relationship Id="rId2" Type="http://schemas.openxmlformats.org/officeDocument/2006/relationships/hyperlink" Target="https://scikit-learn.org/stable/dataset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DATA 220</a:t>
            </a:r>
            <a:br>
              <a:rPr lang="en-US" altLang="x-none" sz="3200" dirty="0"/>
            </a:br>
            <a:r>
              <a:rPr lang="en-US" altLang="x-none" sz="3200" dirty="0"/>
              <a:t>Mathematical Methods for Data Analysis</a:t>
            </a:r>
            <a:br>
              <a:rPr lang="en-US" altLang="x-none" sz="3600" dirty="0"/>
            </a:br>
            <a:r>
              <a:rPr lang="en-US" altLang="x-none" sz="2400" dirty="0"/>
              <a:t>April 15 Class Meeting</a:t>
            </a:r>
          </a:p>
        </p:txBody>
      </p:sp>
      <p:sp>
        <p:nvSpPr>
          <p:cNvPr id="2051" name="Rectangle 3"/>
          <p:cNvSpPr>
            <a:spLocks noGrp="1" noChangeArrowheads="1"/>
          </p:cNvSpPr>
          <p:nvPr>
            <p:ph type="subTitle" idx="1"/>
          </p:nvPr>
        </p:nvSpPr>
        <p:spPr/>
        <p:txBody>
          <a:bodyPr/>
          <a:lstStyle/>
          <a:p>
            <a:pPr algn="ctr"/>
            <a:r>
              <a:rPr lang="en-US" altLang="x-none" dirty="0"/>
              <a:t>Department of Applied Data Science</a:t>
            </a:r>
            <a:br>
              <a:rPr lang="en-US" altLang="x-none" dirty="0"/>
            </a:br>
            <a:r>
              <a:rPr lang="en-US" altLang="x-none" dirty="0"/>
              <a:t>San Jose State University</a:t>
            </a:r>
            <a:br>
              <a:rPr lang="en-US" altLang="x-none" dirty="0"/>
            </a:br>
            <a:br>
              <a:rPr lang="en-US" altLang="x-none" sz="1000" dirty="0"/>
            </a:br>
            <a:r>
              <a:rPr lang="en-US" altLang="x-none" dirty="0"/>
              <a:t>Spring 2021</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0C43-FC0F-8A42-A03C-3D578A2B8A4C}"/>
              </a:ext>
            </a:extLst>
          </p:cNvPr>
          <p:cNvSpPr>
            <a:spLocks noGrp="1"/>
          </p:cNvSpPr>
          <p:nvPr>
            <p:ph type="title"/>
          </p:nvPr>
        </p:nvSpPr>
        <p:spPr/>
        <p:txBody>
          <a:bodyPr/>
          <a:lstStyle/>
          <a:p>
            <a:r>
              <a:rPr lang="en-US" dirty="0"/>
              <a:t>Explore the Digits Dataset</a:t>
            </a:r>
          </a:p>
        </p:txBody>
      </p:sp>
      <p:sp>
        <p:nvSpPr>
          <p:cNvPr id="4" name="Slide Number Placeholder 3">
            <a:extLst>
              <a:ext uri="{FF2B5EF4-FFF2-40B4-BE49-F238E27FC236}">
                <a16:creationId xmlns:a16="http://schemas.microsoft.com/office/drawing/2014/main" id="{94EF37EF-27DD-A740-9516-BCFBC3D78729}"/>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5" name="TextBox 4">
            <a:extLst>
              <a:ext uri="{FF2B5EF4-FFF2-40B4-BE49-F238E27FC236}">
                <a16:creationId xmlns:a16="http://schemas.microsoft.com/office/drawing/2014/main" id="{B04E75C1-3C92-4647-A43A-D0940B2BD578}"/>
              </a:ext>
            </a:extLst>
          </p:cNvPr>
          <p:cNvSpPr txBox="1"/>
          <p:nvPr/>
        </p:nvSpPr>
        <p:spPr>
          <a:xfrm>
            <a:off x="365806" y="1319325"/>
            <a:ext cx="8494633" cy="5401479"/>
          </a:xfrm>
          <a:prstGeom prst="rect">
            <a:avLst/>
          </a:prstGeom>
          <a:solidFill>
            <a:schemeClr val="bg1">
              <a:lumMod val="95000"/>
            </a:schemeClr>
          </a:solidFill>
          <a:ln>
            <a:solidFill>
              <a:schemeClr val="bg1">
                <a:lumMod val="75000"/>
              </a:schemeClr>
            </a:solidFill>
          </a:ln>
        </p:spPr>
        <p:txBody>
          <a:bodyPr wrap="none" rtlCol="0">
            <a:spAutoFit/>
          </a:bodyPr>
          <a:lstStyle/>
          <a:p>
            <a:r>
              <a:rPr lang="en-US" sz="1500" b="1" dirty="0" err="1">
                <a:latin typeface="Courier New" panose="02070309020205020404" pitchFamily="49" charset="0"/>
                <a:cs typeface="Courier New" panose="02070309020205020404" pitchFamily="49" charset="0"/>
              </a:rPr>
              <a:t>digits.data.shape</a:t>
            </a:r>
            <a:r>
              <a:rPr lang="en-US" sz="1500" b="1" dirty="0">
                <a:latin typeface="Courier New" panose="02070309020205020404" pitchFamily="49" charset="0"/>
                <a:cs typeface="Courier New" panose="02070309020205020404" pitchFamily="49" charset="0"/>
              </a:rPr>
              <a:t>    = (1797, 64)</a:t>
            </a:r>
          </a:p>
          <a:p>
            <a:r>
              <a:rPr lang="en-US" sz="1500" b="1" dirty="0" err="1">
                <a:latin typeface="Courier New" panose="02070309020205020404" pitchFamily="49" charset="0"/>
                <a:cs typeface="Courier New" panose="02070309020205020404" pitchFamily="49" charset="0"/>
              </a:rPr>
              <a:t>digits.target.shape</a:t>
            </a:r>
            <a:r>
              <a:rPr lang="en-US" sz="1500" b="1" dirty="0">
                <a:latin typeface="Courier New" panose="02070309020205020404" pitchFamily="49" charset="0"/>
                <a:cs typeface="Courier New" panose="02070309020205020404" pitchFamily="49" charset="0"/>
              </a:rPr>
              <a:t>  = (1797,)</a:t>
            </a:r>
          </a:p>
          <a:p>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Sample digit image as a two-dimensional array:</a:t>
            </a:r>
          </a:p>
          <a:p>
            <a:r>
              <a:rPr lang="en-US" sz="1500" b="1" dirty="0" err="1">
                <a:latin typeface="Courier New" panose="02070309020205020404" pitchFamily="49" charset="0"/>
                <a:cs typeface="Courier New" panose="02070309020205020404" pitchFamily="49" charset="0"/>
              </a:rPr>
              <a:t>digits.images</a:t>
            </a:r>
            <a:r>
              <a:rPr lang="en-US" sz="1500" b="1" dirty="0">
                <a:latin typeface="Courier New" panose="02070309020205020404" pitchFamily="49" charset="0"/>
                <a:cs typeface="Courier New" panose="02070309020205020404" pitchFamily="49" charset="0"/>
              </a:rPr>
              <a:t>[13] =</a:t>
            </a:r>
          </a:p>
          <a:p>
            <a:r>
              <a:rPr lang="en-US" sz="1500" b="1" dirty="0">
                <a:latin typeface="Courier New" panose="02070309020205020404" pitchFamily="49" charset="0"/>
                <a:cs typeface="Courier New" panose="02070309020205020404" pitchFamily="49" charset="0"/>
              </a:rPr>
              <a:t>[[ 0.  2.  9. 15. 14.  9.  3.  0.]</a:t>
            </a:r>
          </a:p>
          <a:p>
            <a:r>
              <a:rPr lang="en-US" sz="1500" b="1" dirty="0">
                <a:latin typeface="Courier New" panose="02070309020205020404" pitchFamily="49" charset="0"/>
                <a:cs typeface="Courier New" panose="02070309020205020404" pitchFamily="49" charset="0"/>
              </a:rPr>
              <a:t> [ 0.  4. 13.  8.  9. 16.  8.  0.]</a:t>
            </a:r>
          </a:p>
          <a:p>
            <a:r>
              <a:rPr lang="en-US" sz="1500" b="1" dirty="0">
                <a:latin typeface="Courier New" panose="02070309020205020404" pitchFamily="49" charset="0"/>
                <a:cs typeface="Courier New" panose="02070309020205020404" pitchFamily="49" charset="0"/>
              </a:rPr>
              <a:t> [ 0.  0.  0.  6. 14. 15.  3.  0.]</a:t>
            </a:r>
          </a:p>
          <a:p>
            <a:r>
              <a:rPr lang="en-US" sz="1500" b="1" dirty="0">
                <a:latin typeface="Courier New" panose="02070309020205020404" pitchFamily="49" charset="0"/>
                <a:cs typeface="Courier New" panose="02070309020205020404" pitchFamily="49" charset="0"/>
              </a:rPr>
              <a:t> [ 0.  0.  0. 11. 14.  2.  0.  0.]</a:t>
            </a:r>
          </a:p>
          <a:p>
            <a:r>
              <a:rPr lang="en-US" sz="1500" b="1" dirty="0">
                <a:latin typeface="Courier New" panose="02070309020205020404" pitchFamily="49" charset="0"/>
                <a:cs typeface="Courier New" panose="02070309020205020404" pitchFamily="49" charset="0"/>
              </a:rPr>
              <a:t> [ 0.  0.  0.  2. 15. 11.  0.  0.]</a:t>
            </a:r>
          </a:p>
          <a:p>
            <a:r>
              <a:rPr lang="en-US" sz="1500" b="1" dirty="0">
                <a:latin typeface="Courier New" panose="02070309020205020404" pitchFamily="49" charset="0"/>
                <a:cs typeface="Courier New" panose="02070309020205020404" pitchFamily="49" charset="0"/>
              </a:rPr>
              <a:t> [ 0.  0.  0.  0.  2. 15.  4.  0.]</a:t>
            </a:r>
          </a:p>
          <a:p>
            <a:r>
              <a:rPr lang="en-US" sz="1500" b="1" dirty="0">
                <a:latin typeface="Courier New" panose="02070309020205020404" pitchFamily="49" charset="0"/>
                <a:cs typeface="Courier New" panose="02070309020205020404" pitchFamily="49" charset="0"/>
              </a:rPr>
              <a:t> [ 0.  1.  5.  6. 13. 16.  6.  0.]</a:t>
            </a:r>
          </a:p>
          <a:p>
            <a:r>
              <a:rPr lang="en-US" sz="1500" b="1" dirty="0">
                <a:latin typeface="Courier New" panose="02070309020205020404" pitchFamily="49" charset="0"/>
                <a:cs typeface="Courier New" panose="02070309020205020404" pitchFamily="49" charset="0"/>
              </a:rPr>
              <a:t> [ 0.  2. 12. 12. 13. 11.  0.  0.]]</a:t>
            </a:r>
          </a:p>
          <a:p>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One-dimensional array representation for Scikit-Learn:</a:t>
            </a:r>
          </a:p>
          <a:p>
            <a:r>
              <a:rPr lang="en-US" sz="1500" b="1" dirty="0" err="1">
                <a:latin typeface="Courier New" panose="02070309020205020404" pitchFamily="49" charset="0"/>
                <a:cs typeface="Courier New" panose="02070309020205020404" pitchFamily="49" charset="0"/>
              </a:rPr>
              <a:t>digits.data</a:t>
            </a:r>
            <a:r>
              <a:rPr lang="en-US" sz="1500" b="1" dirty="0">
                <a:latin typeface="Courier New" panose="02070309020205020404" pitchFamily="49" charset="0"/>
                <a:cs typeface="Courier New" panose="02070309020205020404" pitchFamily="49" charset="0"/>
              </a:rPr>
              <a:t>[13] = </a:t>
            </a:r>
          </a:p>
          <a:p>
            <a:r>
              <a:rPr lang="en-US" sz="1500" b="1" dirty="0">
                <a:latin typeface="Courier New" panose="02070309020205020404" pitchFamily="49" charset="0"/>
                <a:cs typeface="Courier New" panose="02070309020205020404" pitchFamily="49" charset="0"/>
              </a:rPr>
              <a:t>[ 0.  2.  9. 15. 14.  9.  3.  0.  0.  4. 13.  8.  9. 16.  8.  0.  0.  0.</a:t>
            </a:r>
          </a:p>
          <a:p>
            <a:r>
              <a:rPr lang="en-US" sz="1500" b="1" dirty="0">
                <a:latin typeface="Courier New" panose="02070309020205020404" pitchFamily="49" charset="0"/>
                <a:cs typeface="Courier New" panose="02070309020205020404" pitchFamily="49" charset="0"/>
              </a:rPr>
              <a:t>  0.  6. 14. 15.  3.  0.  0.  0.  0. 11. 14.  2.  0.  0.  0.  0.  0.  2.</a:t>
            </a:r>
          </a:p>
          <a:p>
            <a:r>
              <a:rPr lang="en-US" sz="1500" b="1" dirty="0">
                <a:latin typeface="Courier New" panose="02070309020205020404" pitchFamily="49" charset="0"/>
                <a:cs typeface="Courier New" panose="02070309020205020404" pitchFamily="49" charset="0"/>
              </a:rPr>
              <a:t> 15. 11.  0.  0.  0.  0.  0.  0.  2. 15.  4.  0.  0.  1.  5.  6. 13. 16.</a:t>
            </a:r>
          </a:p>
          <a:p>
            <a:r>
              <a:rPr lang="en-US" sz="1500" b="1" dirty="0">
                <a:latin typeface="Courier New" panose="02070309020205020404" pitchFamily="49" charset="0"/>
                <a:cs typeface="Courier New" panose="02070309020205020404" pitchFamily="49" charset="0"/>
              </a:rPr>
              <a:t>  6.  0.  0.  2. 12. 12. 13. 11.  0.  0.]</a:t>
            </a:r>
          </a:p>
          <a:p>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Some target values:</a:t>
            </a:r>
          </a:p>
          <a:p>
            <a:r>
              <a:rPr lang="en-US" sz="1500" b="1" dirty="0" err="1">
                <a:latin typeface="Courier New" panose="02070309020205020404" pitchFamily="49" charset="0"/>
                <a:cs typeface="Courier New" panose="02070309020205020404" pitchFamily="49" charset="0"/>
              </a:rPr>
              <a:t>digits.target</a:t>
            </a:r>
            <a:r>
              <a:rPr lang="en-US" sz="1500" b="1" dirty="0">
                <a:latin typeface="Courier New" panose="02070309020205020404" pitchFamily="49" charset="0"/>
                <a:cs typeface="Courier New" panose="02070309020205020404" pitchFamily="49" charset="0"/>
              </a:rPr>
              <a:t>[::100] = [0 4 1 7 4 8 2 2 4 4 1 9 7 3 2 1 2 5]</a:t>
            </a:r>
          </a:p>
        </p:txBody>
      </p:sp>
      <p:sp>
        <p:nvSpPr>
          <p:cNvPr id="6" name="TextBox 5">
            <a:extLst>
              <a:ext uri="{FF2B5EF4-FFF2-40B4-BE49-F238E27FC236}">
                <a16:creationId xmlns:a16="http://schemas.microsoft.com/office/drawing/2014/main" id="{0AA0DCED-9D8B-5C42-A8F9-FAAC1DD7557C}"/>
              </a:ext>
            </a:extLst>
          </p:cNvPr>
          <p:cNvSpPr txBox="1"/>
          <p:nvPr/>
        </p:nvSpPr>
        <p:spPr>
          <a:xfrm>
            <a:off x="6136839" y="1170227"/>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379667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F8DD-FC00-9847-A339-ACACAB5D3EE5}"/>
              </a:ext>
            </a:extLst>
          </p:cNvPr>
          <p:cNvSpPr>
            <a:spLocks noGrp="1"/>
          </p:cNvSpPr>
          <p:nvPr>
            <p:ph type="title"/>
          </p:nvPr>
        </p:nvSpPr>
        <p:spPr/>
        <p:txBody>
          <a:bodyPr/>
          <a:lstStyle/>
          <a:p>
            <a:r>
              <a:rPr lang="en-US" dirty="0"/>
              <a:t>Visualize the Digits Dataset</a:t>
            </a:r>
          </a:p>
        </p:txBody>
      </p:sp>
      <p:sp>
        <p:nvSpPr>
          <p:cNvPr id="4" name="Slide Number Placeholder 3">
            <a:extLst>
              <a:ext uri="{FF2B5EF4-FFF2-40B4-BE49-F238E27FC236}">
                <a16:creationId xmlns:a16="http://schemas.microsoft.com/office/drawing/2014/main" id="{887E50BF-60C7-3841-92F4-BF8A87B5A8FC}"/>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
        <p:nvSpPr>
          <p:cNvPr id="5" name="TextBox 4">
            <a:extLst>
              <a:ext uri="{FF2B5EF4-FFF2-40B4-BE49-F238E27FC236}">
                <a16:creationId xmlns:a16="http://schemas.microsoft.com/office/drawing/2014/main" id="{60B7DA04-F601-B848-8B6C-A1E9D620ECCB}"/>
              </a:ext>
            </a:extLst>
          </p:cNvPr>
          <p:cNvSpPr txBox="1"/>
          <p:nvPr/>
        </p:nvSpPr>
        <p:spPr>
          <a:xfrm>
            <a:off x="715014" y="1563567"/>
            <a:ext cx="7713971" cy="3785652"/>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%matplotlib inline</a:t>
            </a:r>
          </a:p>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matplotlib.pyplot</a:t>
            </a:r>
            <a:r>
              <a:rPr lang="en-US" b="1" dirty="0">
                <a:latin typeface="Courier New" panose="02070309020205020404" pitchFamily="49" charset="0"/>
                <a:cs typeface="Courier New" panose="02070309020205020404" pitchFamily="49" charset="0"/>
              </a:rPr>
              <a:t> as </a:t>
            </a:r>
            <a:r>
              <a:rPr lang="en-US" b="1" dirty="0" err="1">
                <a:latin typeface="Courier New" panose="02070309020205020404" pitchFamily="49" charset="0"/>
                <a:cs typeface="Courier New" panose="02070309020205020404" pitchFamily="49" charset="0"/>
              </a:rPr>
              <a:t>plt</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Arrange the images in a 4 by 6 grid.</a:t>
            </a:r>
          </a:p>
          <a:p>
            <a:r>
              <a:rPr lang="en-US" b="1" dirty="0">
                <a:latin typeface="Courier New" panose="02070309020205020404" pitchFamily="49" charset="0"/>
                <a:cs typeface="Courier New" panose="02070309020205020404" pitchFamily="49" charset="0"/>
              </a:rPr>
              <a:t>figure, axes = </a:t>
            </a:r>
            <a:r>
              <a:rPr lang="en-US" b="1" dirty="0" err="1">
                <a:latin typeface="Courier New" panose="02070309020205020404" pitchFamily="49" charset="0"/>
                <a:cs typeface="Courier New" panose="02070309020205020404" pitchFamily="49" charset="0"/>
              </a:rPr>
              <a:t>plt.subplots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nrows</a:t>
            </a:r>
            <a:r>
              <a:rPr lang="en-US" b="1" dirty="0">
                <a:latin typeface="Courier New" panose="02070309020205020404" pitchFamily="49" charset="0"/>
                <a:cs typeface="Courier New" panose="02070309020205020404" pitchFamily="49" charset="0"/>
              </a:rPr>
              <a:t>=4, </a:t>
            </a:r>
            <a:r>
              <a:rPr lang="en-US" b="1" dirty="0" err="1">
                <a:latin typeface="Courier New" panose="02070309020205020404" pitchFamily="49" charset="0"/>
                <a:cs typeface="Courier New" panose="02070309020205020404" pitchFamily="49" charset="0"/>
              </a:rPr>
              <a:t>ncols</a:t>
            </a:r>
            <a:r>
              <a:rPr lang="en-US" b="1" dirty="0">
                <a:latin typeface="Courier New" panose="02070309020205020404" pitchFamily="49" charset="0"/>
                <a:cs typeface="Courier New" panose="02070309020205020404" pitchFamily="49" charset="0"/>
              </a:rPr>
              <a:t>=6, </a:t>
            </a:r>
            <a:r>
              <a:rPr lang="en-US" b="1" dirty="0" err="1">
                <a:latin typeface="Courier New" panose="02070309020205020404" pitchFamily="49" charset="0"/>
                <a:cs typeface="Courier New" panose="02070309020205020404" pitchFamily="49" charset="0"/>
              </a:rPr>
              <a:t>figsize</a:t>
            </a:r>
            <a:r>
              <a:rPr lang="en-US" b="1" dirty="0">
                <a:latin typeface="Courier New" panose="02070309020205020404" pitchFamily="49" charset="0"/>
                <a:cs typeface="Courier New" panose="02070309020205020404" pitchFamily="49" charset="0"/>
              </a:rPr>
              <a:t>=(6, 4))</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Display each image and its target, without the axes labels.</a:t>
            </a:r>
          </a:p>
          <a:p>
            <a:r>
              <a:rPr lang="en-US" b="1" dirty="0">
                <a:latin typeface="Courier New" panose="02070309020205020404" pitchFamily="49" charset="0"/>
                <a:cs typeface="Courier New" panose="02070309020205020404" pitchFamily="49" charset="0"/>
              </a:rPr>
              <a:t>for item in zip(</a:t>
            </a:r>
            <a:r>
              <a:rPr lang="en-US" b="1" dirty="0" err="1">
                <a:latin typeface="Courier New" panose="02070309020205020404" pitchFamily="49" charset="0"/>
                <a:cs typeface="Courier New" panose="02070309020205020404" pitchFamily="49" charset="0"/>
              </a:rPr>
              <a:t>axes.ravel</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digits.images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digits.target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axes, image, target = item</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axes.</a:t>
            </a:r>
            <a:r>
              <a:rPr lang="en-US" b="1" dirty="0" err="1">
                <a:solidFill>
                  <a:srgbClr val="C00000"/>
                </a:solidFill>
                <a:latin typeface="Courier New" panose="02070309020205020404" pitchFamily="49" charset="0"/>
                <a:cs typeface="Courier New" panose="02070309020205020404" pitchFamily="49" charset="0"/>
              </a:rPr>
              <a:t>imshow</a:t>
            </a:r>
            <a:r>
              <a:rPr lang="en-US" b="1" dirty="0">
                <a:latin typeface="Courier New" panose="02070309020205020404" pitchFamily="49" charset="0"/>
                <a:cs typeface="Courier New" panose="02070309020205020404" pitchFamily="49" charset="0"/>
              </a:rPr>
              <a:t>(image, </a:t>
            </a:r>
            <a:r>
              <a:rPr lang="en-US" b="1" dirty="0" err="1">
                <a:solidFill>
                  <a:srgbClr val="C00000"/>
                </a:solidFill>
                <a:latin typeface="Courier New" panose="02070309020205020404" pitchFamily="49" charset="0"/>
                <a:cs typeface="Courier New" panose="02070309020205020404" pitchFamily="49" charset="0"/>
              </a:rPr>
              <a:t>cmap</a:t>
            </a:r>
            <a:r>
              <a:rPr lang="en-US" b="1" dirty="0">
                <a:solidFill>
                  <a:srgbClr val="C00000"/>
                </a:solidFill>
                <a:latin typeface="Courier New" panose="02070309020205020404" pitchFamily="49" charset="0"/>
                <a:cs typeface="Courier New" panose="02070309020205020404" pitchFamily="49" charset="0"/>
              </a:rPr>
              <a:t>=</a:t>
            </a:r>
            <a:r>
              <a:rPr lang="en-US" b="1" dirty="0" err="1">
                <a:solidFill>
                  <a:srgbClr val="C00000"/>
                </a:solidFill>
                <a:latin typeface="Courier New" panose="02070309020205020404" pitchFamily="49" charset="0"/>
                <a:cs typeface="Courier New" panose="02070309020205020404" pitchFamily="49" charset="0"/>
              </a:rPr>
              <a:t>plt.cm.gray_r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axes.set_xticks</a:t>
            </a:r>
            <a:r>
              <a:rPr lang="en-US" b="1" dirty="0">
                <a:latin typeface="Courier New" panose="02070309020205020404" pitchFamily="49" charset="0"/>
                <a:cs typeface="Courier New" panose="02070309020205020404" pitchFamily="49" charset="0"/>
              </a:rPr>
              <a:t>([])  # remove x-axis tick marks</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axes.set_yticks</a:t>
            </a:r>
            <a:r>
              <a:rPr lang="en-US" b="1" dirty="0">
                <a:latin typeface="Courier New" panose="02070309020205020404" pitchFamily="49" charset="0"/>
                <a:cs typeface="Courier New" panose="02070309020205020404" pitchFamily="49" charset="0"/>
              </a:rPr>
              <a:t>([])  # remove y-axis tick marks</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axes.set_title</a:t>
            </a:r>
            <a:r>
              <a:rPr lang="en-US" b="1" dirty="0">
                <a:latin typeface="Courier New" panose="02070309020205020404" pitchFamily="49" charset="0"/>
                <a:cs typeface="Courier New" panose="02070309020205020404" pitchFamily="49" charset="0"/>
              </a:rPr>
              <a:t>(target)</a:t>
            </a:r>
          </a:p>
          <a:p>
            <a:r>
              <a:rPr lang="en-US" b="1" dirty="0">
                <a:latin typeface="Courier New" panose="02070309020205020404" pitchFamily="49" charset="0"/>
                <a:cs typeface="Courier New" panose="02070309020205020404" pitchFamily="49" charset="0"/>
              </a:rPr>
              <a:t>    </a:t>
            </a:r>
          </a:p>
          <a:p>
            <a:r>
              <a:rPr lang="en-US" b="1" dirty="0" err="1">
                <a:latin typeface="Courier New" panose="02070309020205020404" pitchFamily="49" charset="0"/>
                <a:cs typeface="Courier New" panose="02070309020205020404" pitchFamily="49" charset="0"/>
              </a:rPr>
              <a:t>plt.tight_layout</a:t>
            </a:r>
            <a:r>
              <a:rPr lang="en-US" b="1" dirty="0">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ADCA22DB-B826-B54A-8FFF-A63047CB78F4}"/>
              </a:ext>
            </a:extLst>
          </p:cNvPr>
          <p:cNvSpPr txBox="1"/>
          <p:nvPr/>
        </p:nvSpPr>
        <p:spPr>
          <a:xfrm>
            <a:off x="5669268" y="1394290"/>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227749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D6F8-B618-6A4B-9EFD-D0697804D7D2}"/>
              </a:ext>
            </a:extLst>
          </p:cNvPr>
          <p:cNvSpPr>
            <a:spLocks noGrp="1"/>
          </p:cNvSpPr>
          <p:nvPr>
            <p:ph type="title"/>
          </p:nvPr>
        </p:nvSpPr>
        <p:spPr/>
        <p:txBody>
          <a:bodyPr/>
          <a:lstStyle/>
          <a:p>
            <a:r>
              <a:rPr lang="en-US" dirty="0"/>
              <a:t>Visualize the Digits Dataset</a:t>
            </a:r>
            <a:r>
              <a:rPr lang="en-US" i="1" dirty="0"/>
              <a:t>, cont’d</a:t>
            </a:r>
          </a:p>
        </p:txBody>
      </p:sp>
      <p:sp>
        <p:nvSpPr>
          <p:cNvPr id="4" name="Slide Number Placeholder 3">
            <a:extLst>
              <a:ext uri="{FF2B5EF4-FFF2-40B4-BE49-F238E27FC236}">
                <a16:creationId xmlns:a16="http://schemas.microsoft.com/office/drawing/2014/main" id="{47D05E0B-109D-FF4E-9A5D-C0A95ACFADC1}"/>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pic>
        <p:nvPicPr>
          <p:cNvPr id="7" name="Picture 6">
            <a:extLst>
              <a:ext uri="{FF2B5EF4-FFF2-40B4-BE49-F238E27FC236}">
                <a16:creationId xmlns:a16="http://schemas.microsoft.com/office/drawing/2014/main" id="{3745BFBC-1E21-3846-BAAD-F5CFD676BB5C}"/>
              </a:ext>
            </a:extLst>
          </p:cNvPr>
          <p:cNvPicPr>
            <a:picLocks noChangeAspect="1"/>
          </p:cNvPicPr>
          <p:nvPr/>
        </p:nvPicPr>
        <p:blipFill>
          <a:blip r:embed="rId2"/>
          <a:stretch>
            <a:fillRect/>
          </a:stretch>
        </p:blipFill>
        <p:spPr>
          <a:xfrm>
            <a:off x="2000250" y="1689100"/>
            <a:ext cx="5143500" cy="3479800"/>
          </a:xfrm>
          <a:prstGeom prst="rect">
            <a:avLst/>
          </a:prstGeom>
        </p:spPr>
      </p:pic>
      <p:sp>
        <p:nvSpPr>
          <p:cNvPr id="3" name="Oval 2">
            <a:extLst>
              <a:ext uri="{FF2B5EF4-FFF2-40B4-BE49-F238E27FC236}">
                <a16:creationId xmlns:a16="http://schemas.microsoft.com/office/drawing/2014/main" id="{0436BC0C-E379-6444-94EE-0B80D0D246B7}"/>
              </a:ext>
            </a:extLst>
          </p:cNvPr>
          <p:cNvSpPr/>
          <p:nvPr/>
        </p:nvSpPr>
        <p:spPr bwMode="auto">
          <a:xfrm>
            <a:off x="4663439" y="1689100"/>
            <a:ext cx="731512" cy="916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93E23A3A-FE1A-284B-ACE6-7468C0CA1664}"/>
              </a:ext>
            </a:extLst>
          </p:cNvPr>
          <p:cNvSpPr/>
          <p:nvPr/>
        </p:nvSpPr>
        <p:spPr bwMode="auto">
          <a:xfrm>
            <a:off x="2884066" y="3437581"/>
            <a:ext cx="731512" cy="916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31361AD5-BD92-6F4F-BAC6-583EA81B129E}"/>
              </a:ext>
            </a:extLst>
          </p:cNvPr>
          <p:cNvSpPr/>
          <p:nvPr/>
        </p:nvSpPr>
        <p:spPr bwMode="auto">
          <a:xfrm>
            <a:off x="6448990" y="4333446"/>
            <a:ext cx="731512" cy="916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0CFCCCDA-6E46-5040-BE4C-CF15BC5CCD02}"/>
              </a:ext>
            </a:extLst>
          </p:cNvPr>
          <p:cNvSpPr/>
          <p:nvPr/>
        </p:nvSpPr>
        <p:spPr bwMode="auto">
          <a:xfrm>
            <a:off x="3773752" y="1689100"/>
            <a:ext cx="731512" cy="916949"/>
          </a:xfrm>
          <a:prstGeom prst="ellips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58D049D5-51B8-0040-9411-AEDF0BA6DF40}"/>
              </a:ext>
            </a:extLst>
          </p:cNvPr>
          <p:cNvSpPr/>
          <p:nvPr/>
        </p:nvSpPr>
        <p:spPr bwMode="auto">
          <a:xfrm>
            <a:off x="2000250" y="3443613"/>
            <a:ext cx="731512" cy="916949"/>
          </a:xfrm>
          <a:prstGeom prst="ellips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id="{241DD4C5-B38C-9C4E-996F-17BDC515074B}"/>
              </a:ext>
            </a:extLst>
          </p:cNvPr>
          <p:cNvSpPr/>
          <p:nvPr/>
        </p:nvSpPr>
        <p:spPr bwMode="auto">
          <a:xfrm>
            <a:off x="5565174" y="4339771"/>
            <a:ext cx="731512" cy="916949"/>
          </a:xfrm>
          <a:prstGeom prst="ellips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844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2F37F0E1-08BA-564A-8790-C4C0C2D6CF28}"/>
              </a:ext>
            </a:extLst>
          </p:cNvPr>
          <p:cNvSpPr/>
          <p:nvPr/>
        </p:nvSpPr>
        <p:spPr bwMode="auto">
          <a:xfrm>
            <a:off x="7047005" y="2423170"/>
            <a:ext cx="91439" cy="9143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51A47CEB-A21F-E340-A4D7-E371F672E92C}"/>
              </a:ext>
            </a:extLst>
          </p:cNvPr>
          <p:cNvSpPr>
            <a:spLocks noGrp="1"/>
          </p:cNvSpPr>
          <p:nvPr>
            <p:ph type="title"/>
          </p:nvPr>
        </p:nvSpPr>
        <p:spPr/>
        <p:txBody>
          <a:bodyPr/>
          <a:lstStyle/>
          <a:p>
            <a:r>
              <a:rPr lang="en-US" dirty="0"/>
              <a:t>Split the Digits Dataset</a:t>
            </a:r>
          </a:p>
        </p:txBody>
      </p:sp>
      <p:sp>
        <p:nvSpPr>
          <p:cNvPr id="4" name="Slide Number Placeholder 3">
            <a:extLst>
              <a:ext uri="{FF2B5EF4-FFF2-40B4-BE49-F238E27FC236}">
                <a16:creationId xmlns:a16="http://schemas.microsoft.com/office/drawing/2014/main" id="{2351EA1A-DCCF-D04D-B716-DED6A001AC28}"/>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
        <p:nvSpPr>
          <p:cNvPr id="5" name="TextBox 4">
            <a:extLst>
              <a:ext uri="{FF2B5EF4-FFF2-40B4-BE49-F238E27FC236}">
                <a16:creationId xmlns:a16="http://schemas.microsoft.com/office/drawing/2014/main" id="{8FC939FA-F1EF-6A47-BA51-927888C2042B}"/>
              </a:ext>
            </a:extLst>
          </p:cNvPr>
          <p:cNvSpPr txBox="1"/>
          <p:nvPr/>
        </p:nvSpPr>
        <p:spPr>
          <a:xfrm>
            <a:off x="1270455" y="1508781"/>
            <a:ext cx="6603090" cy="2800767"/>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sklearn.model_selection</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train_test_split</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X_train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X_test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y_train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y_test</a:t>
            </a:r>
            <a:r>
              <a:rPr lang="en-US" b="1" dirty="0">
                <a:latin typeface="Courier New" panose="02070309020205020404" pitchFamily="49" charset="0"/>
                <a:cs typeface="Courier New" panose="02070309020205020404" pitchFamily="49" charset="0"/>
              </a:rPr>
              <a:t> = </a:t>
            </a:r>
            <a:r>
              <a:rPr lang="en-US" b="1" dirty="0" err="1">
                <a:solidFill>
                  <a:srgbClr val="C00000"/>
                </a:solidFill>
                <a:latin typeface="Courier New" panose="02070309020205020404" pitchFamily="49" charset="0"/>
                <a:cs typeface="Courier New" panose="02070309020205020404" pitchFamily="49" charset="0"/>
              </a:rPr>
              <a:t>train_test_split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digits.data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digits.target</a:t>
            </a:r>
            <a:r>
              <a:rPr lang="en-US" b="1" dirty="0">
                <a:latin typeface="Courier New" panose="02070309020205020404" pitchFamily="49" charset="0"/>
                <a:cs typeface="Courier New" panose="02070309020205020404" pitchFamily="49" charset="0"/>
              </a:rPr>
              <a:t>, </a:t>
            </a:r>
            <a:r>
              <a:rPr lang="en-US" b="1" dirty="0" err="1">
                <a:solidFill>
                  <a:srgbClr val="008000"/>
                </a:solidFill>
                <a:latin typeface="Courier New" panose="02070309020205020404" pitchFamily="49" charset="0"/>
                <a:cs typeface="Courier New" panose="02070309020205020404" pitchFamily="49" charset="0"/>
              </a:rPr>
              <a:t>random_state</a:t>
            </a:r>
            <a:r>
              <a:rPr lang="en-US" b="1" dirty="0">
                <a:solidFill>
                  <a:srgbClr val="008000"/>
                </a:solidFill>
                <a:latin typeface="Courier New" panose="02070309020205020404" pitchFamily="49" charset="0"/>
                <a:cs typeface="Courier New" panose="02070309020205020404" pitchFamily="49" charset="0"/>
              </a:rPr>
              <a:t>=11</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f'X_train.shape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X_train.shape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f'X_test.shape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X_test.shape</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f'y_train.shape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y_train.shape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f'y_test.shape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y_test.shape</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D9744E98-3CA5-2843-9D0B-02FEAA2F637A}"/>
              </a:ext>
            </a:extLst>
          </p:cNvPr>
          <p:cNvSpPr txBox="1"/>
          <p:nvPr/>
        </p:nvSpPr>
        <p:spPr>
          <a:xfrm>
            <a:off x="2813345" y="4617707"/>
            <a:ext cx="3517310" cy="1323439"/>
          </a:xfrm>
          <a:prstGeom prst="rect">
            <a:avLst/>
          </a:prstGeom>
          <a:solidFill>
            <a:srgbClr val="DDFDFF"/>
          </a:solidFill>
          <a:ln>
            <a:solidFill>
              <a:srgbClr val="0033CC"/>
            </a:solidFill>
          </a:ln>
        </p:spPr>
        <p:txBody>
          <a:bodyPr wrap="none" rtlCol="0">
            <a:spAutoFit/>
          </a:bodyPr>
          <a:lstStyle/>
          <a:p>
            <a:r>
              <a:rPr lang="en-US" b="1" dirty="0" err="1">
                <a:latin typeface="Courier New" panose="02070309020205020404" pitchFamily="49" charset="0"/>
                <a:cs typeface="Courier New" panose="02070309020205020404" pitchFamily="49" charset="0"/>
              </a:rPr>
              <a:t>X_train.shape</a:t>
            </a:r>
            <a:r>
              <a:rPr lang="en-US" b="1" dirty="0">
                <a:latin typeface="Courier New" panose="02070309020205020404" pitchFamily="49" charset="0"/>
                <a:cs typeface="Courier New" panose="02070309020205020404" pitchFamily="49" charset="0"/>
              </a:rPr>
              <a:t> = (1347, 64) </a:t>
            </a:r>
          </a:p>
          <a:p>
            <a:r>
              <a:rPr lang="en-US" b="1" dirty="0" err="1">
                <a:latin typeface="Courier New" panose="02070309020205020404" pitchFamily="49" charset="0"/>
                <a:cs typeface="Courier New" panose="02070309020205020404" pitchFamily="49" charset="0"/>
              </a:rPr>
              <a:t>X_test.shape</a:t>
            </a:r>
            <a:r>
              <a:rPr lang="en-US" b="1" dirty="0">
                <a:latin typeface="Courier New" panose="02070309020205020404" pitchFamily="49" charset="0"/>
                <a:cs typeface="Courier New" panose="02070309020205020404" pitchFamily="49" charset="0"/>
              </a:rPr>
              <a:t> = (450, 64) </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y_train.shape</a:t>
            </a:r>
            <a:r>
              <a:rPr lang="en-US" b="1" dirty="0">
                <a:latin typeface="Courier New" panose="02070309020205020404" pitchFamily="49" charset="0"/>
                <a:cs typeface="Courier New" panose="02070309020205020404" pitchFamily="49" charset="0"/>
              </a:rPr>
              <a:t> = (1347,) </a:t>
            </a:r>
          </a:p>
          <a:p>
            <a:r>
              <a:rPr lang="en-US" b="1" dirty="0" err="1">
                <a:latin typeface="Courier New" panose="02070309020205020404" pitchFamily="49" charset="0"/>
                <a:cs typeface="Courier New" panose="02070309020205020404" pitchFamily="49" charset="0"/>
              </a:rPr>
              <a:t>y_test.shape</a:t>
            </a:r>
            <a:r>
              <a:rPr lang="en-US" b="1" dirty="0">
                <a:latin typeface="Courier New" panose="02070309020205020404" pitchFamily="49" charset="0"/>
                <a:cs typeface="Courier New" panose="02070309020205020404" pitchFamily="49" charset="0"/>
              </a:rPr>
              <a:t> = (450,)</a:t>
            </a:r>
          </a:p>
        </p:txBody>
      </p:sp>
      <p:sp>
        <p:nvSpPr>
          <p:cNvPr id="7" name="Right Arrow 6">
            <a:extLst>
              <a:ext uri="{FF2B5EF4-FFF2-40B4-BE49-F238E27FC236}">
                <a16:creationId xmlns:a16="http://schemas.microsoft.com/office/drawing/2014/main" id="{B90FBB40-246E-6A46-BE1F-7A0B84A29686}"/>
              </a:ext>
            </a:extLst>
          </p:cNvPr>
          <p:cNvSpPr/>
          <p:nvPr/>
        </p:nvSpPr>
        <p:spPr bwMode="auto">
          <a:xfrm>
            <a:off x="2194586" y="5142267"/>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AD41EF9F-EE13-C04E-A2F5-98A643ED42D8}"/>
              </a:ext>
            </a:extLst>
          </p:cNvPr>
          <p:cNvSpPr txBox="1"/>
          <p:nvPr/>
        </p:nvSpPr>
        <p:spPr>
          <a:xfrm>
            <a:off x="7498048" y="2331732"/>
            <a:ext cx="1334468" cy="461665"/>
          </a:xfrm>
          <a:prstGeom prst="rect">
            <a:avLst/>
          </a:prstGeom>
          <a:solidFill>
            <a:schemeClr val="accent1">
              <a:lumMod val="20000"/>
              <a:lumOff val="80000"/>
            </a:schemeClr>
          </a:solidFill>
          <a:ln>
            <a:solidFill>
              <a:srgbClr val="C00000"/>
            </a:solidFill>
          </a:ln>
        </p:spPr>
        <p:txBody>
          <a:bodyPr wrap="none" rtlCol="0">
            <a:spAutoFit/>
          </a:bodyPr>
          <a:lstStyle/>
          <a:p>
            <a:r>
              <a:rPr lang="en-US" sz="1200" dirty="0">
                <a:solidFill>
                  <a:srgbClr val="C00000"/>
                </a:solidFill>
              </a:rPr>
              <a:t>Shuffles the data</a:t>
            </a:r>
          </a:p>
          <a:p>
            <a:r>
              <a:rPr lang="en-US" sz="1200" dirty="0">
                <a:solidFill>
                  <a:srgbClr val="C00000"/>
                </a:solidFill>
              </a:rPr>
              <a:t>before splitting.</a:t>
            </a:r>
          </a:p>
        </p:txBody>
      </p:sp>
      <p:sp>
        <p:nvSpPr>
          <p:cNvPr id="8" name="TextBox 7">
            <a:extLst>
              <a:ext uri="{FF2B5EF4-FFF2-40B4-BE49-F238E27FC236}">
                <a16:creationId xmlns:a16="http://schemas.microsoft.com/office/drawing/2014/main" id="{CCB6DD14-6975-B047-A4F0-AF878CB02390}"/>
              </a:ext>
            </a:extLst>
          </p:cNvPr>
          <p:cNvSpPr txBox="1"/>
          <p:nvPr/>
        </p:nvSpPr>
        <p:spPr>
          <a:xfrm>
            <a:off x="7498048" y="2877684"/>
            <a:ext cx="1181734" cy="276999"/>
          </a:xfrm>
          <a:prstGeom prst="rect">
            <a:avLst/>
          </a:prstGeom>
          <a:solidFill>
            <a:schemeClr val="accent1">
              <a:lumMod val="20000"/>
              <a:lumOff val="80000"/>
            </a:schemeClr>
          </a:solidFill>
          <a:ln>
            <a:solidFill>
              <a:srgbClr val="008000"/>
            </a:solidFill>
          </a:ln>
        </p:spPr>
        <p:txBody>
          <a:bodyPr wrap="none" rtlCol="0">
            <a:spAutoFit/>
          </a:bodyPr>
          <a:lstStyle/>
          <a:p>
            <a:r>
              <a:rPr lang="en-US" sz="1200" dirty="0">
                <a:solidFill>
                  <a:srgbClr val="008000"/>
                </a:solidFill>
              </a:rPr>
              <a:t>Random seed.</a:t>
            </a:r>
          </a:p>
        </p:txBody>
      </p:sp>
      <p:cxnSp>
        <p:nvCxnSpPr>
          <p:cNvPr id="14" name="Curved Connector 13">
            <a:extLst>
              <a:ext uri="{FF2B5EF4-FFF2-40B4-BE49-F238E27FC236}">
                <a16:creationId xmlns:a16="http://schemas.microsoft.com/office/drawing/2014/main" id="{650BA3D3-BFE1-F447-BC4B-DCC5C69D7794}"/>
              </a:ext>
            </a:extLst>
          </p:cNvPr>
          <p:cNvCxnSpPr>
            <a:cxnSpLocks/>
            <a:stCxn id="8" idx="1"/>
            <a:endCxn id="12" idx="4"/>
          </p:cNvCxnSpPr>
          <p:nvPr/>
        </p:nvCxnSpPr>
        <p:spPr bwMode="auto">
          <a:xfrm rot="10800000">
            <a:off x="7092726" y="2514610"/>
            <a:ext cx="405323" cy="501575"/>
          </a:xfrm>
          <a:prstGeom prst="curvedConnector2">
            <a:avLst/>
          </a:prstGeom>
          <a:solidFill>
            <a:schemeClr val="accent1"/>
          </a:solidFill>
          <a:ln w="9525"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id="{A19D5714-69FD-F244-9A50-A13CA5596951}"/>
              </a:ext>
            </a:extLst>
          </p:cNvPr>
          <p:cNvSpPr txBox="1"/>
          <p:nvPr/>
        </p:nvSpPr>
        <p:spPr>
          <a:xfrm>
            <a:off x="6034955" y="5510641"/>
            <a:ext cx="2797561" cy="738664"/>
          </a:xfrm>
          <a:prstGeom prst="rect">
            <a:avLst/>
          </a:prstGeom>
          <a:solidFill>
            <a:schemeClr val="accent1">
              <a:lumMod val="20000"/>
              <a:lumOff val="80000"/>
            </a:schemeClr>
          </a:solidFill>
          <a:ln>
            <a:solidFill>
              <a:srgbClr val="0033CC"/>
            </a:solidFill>
          </a:ln>
        </p:spPr>
        <p:txBody>
          <a:bodyPr wrap="none" rtlCol="0">
            <a:spAutoFit/>
          </a:bodyPr>
          <a:lstStyle/>
          <a:p>
            <a:r>
              <a:rPr lang="en-US" sz="1400" u="sng" dirty="0">
                <a:solidFill>
                  <a:srgbClr val="0033CC"/>
                </a:solidFill>
              </a:rPr>
              <a:t>Convention</a:t>
            </a:r>
            <a:endParaRPr lang="en-US" sz="1400" dirty="0">
              <a:solidFill>
                <a:srgbClr val="0033CC"/>
              </a:solidFill>
            </a:endParaRPr>
          </a:p>
          <a:p>
            <a:r>
              <a:rPr lang="en-US" sz="1400" dirty="0">
                <a:solidFill>
                  <a:srgbClr val="0033CC"/>
                </a:solidFill>
              </a:rPr>
              <a:t>   </a:t>
            </a:r>
            <a:r>
              <a:rPr lang="en-US" sz="1400" b="1" dirty="0">
                <a:solidFill>
                  <a:srgbClr val="0033CC"/>
                </a:solidFill>
                <a:latin typeface="Courier New" panose="02070309020205020404" pitchFamily="49" charset="0"/>
                <a:cs typeface="Courier New" panose="02070309020205020404" pitchFamily="49" charset="0"/>
              </a:rPr>
              <a:t>X</a:t>
            </a:r>
            <a:r>
              <a:rPr lang="en-US" sz="1400" dirty="0">
                <a:solidFill>
                  <a:srgbClr val="0033CC"/>
                </a:solidFill>
              </a:rPr>
              <a:t> (upper case) for samples</a:t>
            </a:r>
          </a:p>
          <a:p>
            <a:r>
              <a:rPr lang="en-US" sz="1400" dirty="0">
                <a:solidFill>
                  <a:srgbClr val="0033CC"/>
                </a:solidFill>
              </a:rPr>
              <a:t>   </a:t>
            </a:r>
            <a:r>
              <a:rPr lang="en-US" sz="1400" b="1" dirty="0">
                <a:solidFill>
                  <a:srgbClr val="0033CC"/>
                </a:solidFill>
                <a:latin typeface="Courier New" panose="02070309020205020404" pitchFamily="49" charset="0"/>
                <a:cs typeface="Courier New" panose="02070309020205020404" pitchFamily="49" charset="0"/>
              </a:rPr>
              <a:t>y</a:t>
            </a:r>
            <a:r>
              <a:rPr lang="en-US" sz="1400" dirty="0">
                <a:solidFill>
                  <a:srgbClr val="0033CC"/>
                </a:solidFill>
              </a:rPr>
              <a:t> (lower case) for target values</a:t>
            </a:r>
          </a:p>
        </p:txBody>
      </p:sp>
      <p:sp>
        <p:nvSpPr>
          <p:cNvPr id="13" name="TextBox 12">
            <a:extLst>
              <a:ext uri="{FF2B5EF4-FFF2-40B4-BE49-F238E27FC236}">
                <a16:creationId xmlns:a16="http://schemas.microsoft.com/office/drawing/2014/main" id="{2FFDC717-DBA2-C444-8899-3E0FDC344A1D}"/>
              </a:ext>
            </a:extLst>
          </p:cNvPr>
          <p:cNvSpPr txBox="1"/>
          <p:nvPr/>
        </p:nvSpPr>
        <p:spPr>
          <a:xfrm>
            <a:off x="5120634" y="1223355"/>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147938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4239-CC85-3F45-8C12-4E2700BCA4CD}"/>
              </a:ext>
            </a:extLst>
          </p:cNvPr>
          <p:cNvSpPr>
            <a:spLocks noGrp="1"/>
          </p:cNvSpPr>
          <p:nvPr>
            <p:ph type="title"/>
          </p:nvPr>
        </p:nvSpPr>
        <p:spPr/>
        <p:txBody>
          <a:bodyPr/>
          <a:lstStyle/>
          <a:p>
            <a:r>
              <a:rPr lang="en-US" dirty="0"/>
              <a:t>Create and Train the KNN Model</a:t>
            </a:r>
          </a:p>
        </p:txBody>
      </p:sp>
      <p:sp>
        <p:nvSpPr>
          <p:cNvPr id="4" name="Slide Number Placeholder 3">
            <a:extLst>
              <a:ext uri="{FF2B5EF4-FFF2-40B4-BE49-F238E27FC236}">
                <a16:creationId xmlns:a16="http://schemas.microsoft.com/office/drawing/2014/main" id="{B77FAD18-2667-6C4D-91BF-6D4A46DEE294}"/>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sp>
        <p:nvSpPr>
          <p:cNvPr id="5" name="TextBox 4">
            <a:extLst>
              <a:ext uri="{FF2B5EF4-FFF2-40B4-BE49-F238E27FC236}">
                <a16:creationId xmlns:a16="http://schemas.microsoft.com/office/drawing/2014/main" id="{472F2878-C668-8E40-B66E-8D8ABE44CF1C}"/>
              </a:ext>
            </a:extLst>
          </p:cNvPr>
          <p:cNvSpPr txBox="1"/>
          <p:nvPr/>
        </p:nvSpPr>
        <p:spPr>
          <a:xfrm>
            <a:off x="1393886" y="1635909"/>
            <a:ext cx="6356227"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sklearn.neighbors</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KNeighborsClassifier</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knn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KNeighborsClassifier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n_neighbors</a:t>
            </a:r>
            <a:r>
              <a:rPr lang="en-US" b="1" dirty="0">
                <a:latin typeface="Courier New" panose="02070309020205020404" pitchFamily="49" charset="0"/>
                <a:cs typeface="Courier New" panose="02070309020205020404" pitchFamily="49" charset="0"/>
              </a:rPr>
              <a:t>=5)</a:t>
            </a:r>
          </a:p>
          <a:p>
            <a:r>
              <a:rPr lang="en-US" b="1" dirty="0" err="1">
                <a:latin typeface="Courier New" panose="02070309020205020404" pitchFamily="49" charset="0"/>
                <a:cs typeface="Courier New" panose="02070309020205020404" pitchFamily="49" charset="0"/>
              </a:rPr>
              <a:t>knn.</a:t>
            </a:r>
            <a:r>
              <a:rPr lang="en-US" b="1" dirty="0" err="1">
                <a:solidFill>
                  <a:srgbClr val="C00000"/>
                </a:solidFill>
                <a:latin typeface="Courier New" panose="02070309020205020404" pitchFamily="49" charset="0"/>
                <a:cs typeface="Courier New" panose="02070309020205020404" pitchFamily="49" charset="0"/>
              </a:rPr>
              <a:t>fit</a:t>
            </a:r>
            <a:r>
              <a:rPr lang="en-US" b="1" dirty="0">
                <a:latin typeface="Courier New" panose="02070309020205020404" pitchFamily="49" charset="0"/>
                <a:cs typeface="Courier New" panose="02070309020205020404" pitchFamily="49" charset="0"/>
              </a:rPr>
              <a:t>(X=</a:t>
            </a:r>
            <a:r>
              <a:rPr lang="en-US" b="1" dirty="0" err="1">
                <a:latin typeface="Courier New" panose="02070309020205020404" pitchFamily="49" charset="0"/>
                <a:cs typeface="Courier New" panose="02070309020205020404" pitchFamily="49" charset="0"/>
              </a:rPr>
              <a:t>X_train</a:t>
            </a:r>
            <a:r>
              <a:rPr lang="en-US" b="1" dirty="0">
                <a:latin typeface="Courier New" panose="02070309020205020404" pitchFamily="49" charset="0"/>
                <a:cs typeface="Courier New" panose="02070309020205020404" pitchFamily="49" charset="0"/>
              </a:rPr>
              <a:t>, y=</a:t>
            </a:r>
            <a:r>
              <a:rPr lang="en-US" b="1" dirty="0" err="1">
                <a:latin typeface="Courier New" panose="02070309020205020404" pitchFamily="49" charset="0"/>
                <a:cs typeface="Courier New" panose="02070309020205020404" pitchFamily="49" charset="0"/>
              </a:rPr>
              <a:t>y_train</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6D27C14-59B8-734D-A500-D1FD745225F7}"/>
              </a:ext>
            </a:extLst>
          </p:cNvPr>
          <p:cNvSpPr txBox="1"/>
          <p:nvPr/>
        </p:nvSpPr>
        <p:spPr>
          <a:xfrm>
            <a:off x="1393886" y="2907568"/>
            <a:ext cx="2900153" cy="338554"/>
          </a:xfrm>
          <a:prstGeom prst="rect">
            <a:avLst/>
          </a:prstGeom>
          <a:solidFill>
            <a:srgbClr val="DDFDFF"/>
          </a:solidFill>
          <a:ln>
            <a:solidFill>
              <a:srgbClr val="0033CC"/>
            </a:solidFill>
          </a:ln>
        </p:spPr>
        <p:txBody>
          <a:bodyPr wrap="none" rtlCol="0">
            <a:spAutoFit/>
          </a:bodyPr>
          <a:lstStyle/>
          <a:p>
            <a:r>
              <a:rPr lang="en-US" b="1" dirty="0" err="1">
                <a:latin typeface="Courier New" panose="02070309020205020404" pitchFamily="49" charset="0"/>
                <a:cs typeface="Courier New" panose="02070309020205020404" pitchFamily="49" charset="0"/>
              </a:rPr>
              <a:t>KNeighborsClassifier</a:t>
            </a:r>
            <a:r>
              <a:rPr lang="en-US" b="1" dirty="0">
                <a:latin typeface="Courier New" panose="02070309020205020404" pitchFamily="49" charset="0"/>
                <a:cs typeface="Courier New" panose="02070309020205020404" pitchFamily="49" charset="0"/>
              </a:rPr>
              <a:t>()</a:t>
            </a:r>
          </a:p>
        </p:txBody>
      </p:sp>
      <p:sp>
        <p:nvSpPr>
          <p:cNvPr id="7" name="Right Arrow 6">
            <a:extLst>
              <a:ext uri="{FF2B5EF4-FFF2-40B4-BE49-F238E27FC236}">
                <a16:creationId xmlns:a16="http://schemas.microsoft.com/office/drawing/2014/main" id="{37E7A51C-D678-424A-8BA5-62397A8CD2A0}"/>
              </a:ext>
            </a:extLst>
          </p:cNvPr>
          <p:cNvSpPr/>
          <p:nvPr/>
        </p:nvSpPr>
        <p:spPr bwMode="auto">
          <a:xfrm>
            <a:off x="823001" y="2939686"/>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Content Placeholder 2">
            <a:extLst>
              <a:ext uri="{FF2B5EF4-FFF2-40B4-BE49-F238E27FC236}">
                <a16:creationId xmlns:a16="http://schemas.microsoft.com/office/drawing/2014/main" id="{388BC98D-5ADF-0A47-B775-A0BFDD918D5B}"/>
              </a:ext>
            </a:extLst>
          </p:cNvPr>
          <p:cNvSpPr>
            <a:spLocks noGrp="1"/>
          </p:cNvSpPr>
          <p:nvPr>
            <p:ph idx="1"/>
          </p:nvPr>
        </p:nvSpPr>
        <p:spPr>
          <a:xfrm>
            <a:off x="457200" y="3703316"/>
            <a:ext cx="8229600" cy="2427609"/>
          </a:xfrm>
        </p:spPr>
        <p:txBody>
          <a:bodyPr/>
          <a:lstStyle/>
          <a:p>
            <a:r>
              <a:rPr lang="en-US" dirty="0"/>
              <a:t>The </a:t>
            </a:r>
            <a:r>
              <a:rPr lang="en-US" b="1" dirty="0">
                <a:solidFill>
                  <a:srgbClr val="C00000"/>
                </a:solidFill>
                <a:latin typeface="Courier New" panose="02070309020205020404" pitchFamily="49" charset="0"/>
                <a:cs typeface="Courier New" panose="02070309020205020404" pitchFamily="49" charset="0"/>
              </a:rPr>
              <a:t>fit()</a:t>
            </a:r>
            <a:r>
              <a:rPr lang="en-US" dirty="0">
                <a:solidFill>
                  <a:srgbClr val="C00000"/>
                </a:solidFill>
              </a:rPr>
              <a:t> </a:t>
            </a:r>
            <a:r>
              <a:rPr lang="en-US" dirty="0"/>
              <a:t>function loads the training data </a:t>
            </a:r>
            <a:br>
              <a:rPr lang="en-US" dirty="0"/>
            </a:br>
            <a:r>
              <a:rPr lang="en-US" dirty="0"/>
              <a:t>and returns the estimator.</a:t>
            </a:r>
          </a:p>
          <a:p>
            <a:pPr lvl="1"/>
            <a:r>
              <a:rPr lang="en-US" dirty="0"/>
              <a:t>This is a </a:t>
            </a:r>
            <a:r>
              <a:rPr lang="en-US" u="sng" dirty="0"/>
              <a:t>lazy estimator</a:t>
            </a:r>
            <a:r>
              <a:rPr lang="en-US" dirty="0"/>
              <a:t> because it </a:t>
            </a:r>
            <a:br>
              <a:rPr lang="en-US" dirty="0"/>
            </a:br>
            <a:r>
              <a:rPr lang="en-US" dirty="0"/>
              <a:t>doesn’t do any work with the data </a:t>
            </a:r>
            <a:br>
              <a:rPr lang="en-US" dirty="0"/>
            </a:br>
            <a:r>
              <a:rPr lang="en-US" dirty="0"/>
              <a:t>until you ask it to make predictions.</a:t>
            </a:r>
          </a:p>
        </p:txBody>
      </p:sp>
      <p:sp>
        <p:nvSpPr>
          <p:cNvPr id="9" name="TextBox 8">
            <a:extLst>
              <a:ext uri="{FF2B5EF4-FFF2-40B4-BE49-F238E27FC236}">
                <a16:creationId xmlns:a16="http://schemas.microsoft.com/office/drawing/2014/main" id="{DEC66188-493A-554D-B6D2-61A1D172501E}"/>
              </a:ext>
            </a:extLst>
          </p:cNvPr>
          <p:cNvSpPr txBox="1"/>
          <p:nvPr/>
        </p:nvSpPr>
        <p:spPr>
          <a:xfrm>
            <a:off x="5029195" y="1349157"/>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81518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65B4-E020-9647-AD54-B83558A5BC4A}"/>
              </a:ext>
            </a:extLst>
          </p:cNvPr>
          <p:cNvSpPr>
            <a:spLocks noGrp="1"/>
          </p:cNvSpPr>
          <p:nvPr>
            <p:ph type="title"/>
          </p:nvPr>
        </p:nvSpPr>
        <p:spPr/>
        <p:txBody>
          <a:bodyPr/>
          <a:lstStyle/>
          <a:p>
            <a:r>
              <a:rPr lang="en-US" dirty="0"/>
              <a:t>Test the KNN Model</a:t>
            </a:r>
          </a:p>
        </p:txBody>
      </p:sp>
      <p:sp>
        <p:nvSpPr>
          <p:cNvPr id="4" name="Slide Number Placeholder 3">
            <a:extLst>
              <a:ext uri="{FF2B5EF4-FFF2-40B4-BE49-F238E27FC236}">
                <a16:creationId xmlns:a16="http://schemas.microsoft.com/office/drawing/2014/main" id="{BD6D1C67-CD12-BB43-B39B-5E99B3D12591}"/>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
        <p:nvSpPr>
          <p:cNvPr id="5" name="TextBox 4">
            <a:extLst>
              <a:ext uri="{FF2B5EF4-FFF2-40B4-BE49-F238E27FC236}">
                <a16:creationId xmlns:a16="http://schemas.microsoft.com/office/drawing/2014/main" id="{1D21EC0C-F09E-4147-B49E-73F9F781227A}"/>
              </a:ext>
            </a:extLst>
          </p:cNvPr>
          <p:cNvSpPr txBox="1"/>
          <p:nvPr/>
        </p:nvSpPr>
        <p:spPr>
          <a:xfrm>
            <a:off x="1825895" y="1605366"/>
            <a:ext cx="5492209" cy="156966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predicted = </a:t>
            </a:r>
            <a:r>
              <a:rPr lang="en-US" b="1" dirty="0" err="1">
                <a:latin typeface="Courier New" panose="02070309020205020404" pitchFamily="49" charset="0"/>
                <a:cs typeface="Courier New" panose="02070309020205020404" pitchFamily="49" charset="0"/>
              </a:rPr>
              <a:t>knn.predict</a:t>
            </a:r>
            <a:r>
              <a:rPr lang="en-US" b="1" dirty="0">
                <a:latin typeface="Courier New" panose="02070309020205020404" pitchFamily="49" charset="0"/>
                <a:cs typeface="Courier New" panose="02070309020205020404" pitchFamily="49" charset="0"/>
              </a:rPr>
              <a:t>(X=</a:t>
            </a:r>
            <a:r>
              <a:rPr lang="en-US" b="1" dirty="0" err="1">
                <a:latin typeface="Courier New" panose="02070309020205020404" pitchFamily="49" charset="0"/>
                <a:cs typeface="Courier New" panose="02070309020205020404" pitchFamily="49" charset="0"/>
              </a:rPr>
              <a:t>X_test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expected = </a:t>
            </a:r>
            <a:r>
              <a:rPr lang="en-US" b="1" dirty="0" err="1">
                <a:latin typeface="Courier New" panose="02070309020205020404" pitchFamily="49" charset="0"/>
                <a:cs typeface="Courier New" panose="02070309020205020404" pitchFamily="49" charset="0"/>
              </a:rPr>
              <a:t>y_test</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print('First twenty predictions:')</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f'predicted</a:t>
            </a:r>
            <a:r>
              <a:rPr lang="en-US" b="1" dirty="0">
                <a:latin typeface="Courier New" panose="02070309020205020404" pitchFamily="49" charset="0"/>
                <a:cs typeface="Courier New" panose="02070309020205020404" pitchFamily="49" charset="0"/>
              </a:rPr>
              <a:t>[:20] = {predicted[:20]}')</a:t>
            </a:r>
          </a:p>
          <a:p>
            <a:r>
              <a:rPr lang="en-US" b="1" dirty="0">
                <a:latin typeface="Courier New" panose="02070309020205020404" pitchFamily="49" charset="0"/>
                <a:cs typeface="Courier New" panose="02070309020205020404" pitchFamily="49" charset="0"/>
              </a:rPr>
              <a:t>print(f' expected[:20] = {expected[:20]}')</a:t>
            </a:r>
          </a:p>
        </p:txBody>
      </p:sp>
      <p:sp>
        <p:nvSpPr>
          <p:cNvPr id="6" name="TextBox 5">
            <a:extLst>
              <a:ext uri="{FF2B5EF4-FFF2-40B4-BE49-F238E27FC236}">
                <a16:creationId xmlns:a16="http://schemas.microsoft.com/office/drawing/2014/main" id="{2D0B1B13-7186-C846-AB57-200B2E656BC3}"/>
              </a:ext>
            </a:extLst>
          </p:cNvPr>
          <p:cNvSpPr txBox="1"/>
          <p:nvPr/>
        </p:nvSpPr>
        <p:spPr>
          <a:xfrm>
            <a:off x="1128207" y="3512393"/>
            <a:ext cx="7467109" cy="830997"/>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First twenty predictions: </a:t>
            </a:r>
          </a:p>
          <a:p>
            <a:r>
              <a:rPr lang="en-US" b="1" dirty="0">
                <a:latin typeface="Courier New" panose="02070309020205020404" pitchFamily="49" charset="0"/>
                <a:cs typeface="Courier New" panose="02070309020205020404" pitchFamily="49" charset="0"/>
              </a:rPr>
              <a:t>predicted[:20] = [0 4 9 9 3 1 4 1 5 0 4 9 4 1 5 3 3 8 </a:t>
            </a:r>
            <a:r>
              <a:rPr lang="en-US" b="1" dirty="0">
                <a:solidFill>
                  <a:srgbClr val="C00000"/>
                </a:solidFill>
                <a:latin typeface="Courier New" panose="02070309020205020404" pitchFamily="49" charset="0"/>
                <a:cs typeface="Courier New" panose="02070309020205020404" pitchFamily="49" charset="0"/>
              </a:rPr>
              <a:t>5</a:t>
            </a:r>
            <a:r>
              <a:rPr lang="en-US" b="1" dirty="0">
                <a:latin typeface="Courier New" panose="02070309020205020404" pitchFamily="49" charset="0"/>
                <a:cs typeface="Courier New" panose="02070309020205020404" pitchFamily="49" charset="0"/>
              </a:rPr>
              <a:t> 6] </a:t>
            </a:r>
          </a:p>
          <a:p>
            <a:r>
              <a:rPr lang="en-US" b="1" dirty="0">
                <a:latin typeface="Courier New" panose="02070309020205020404" pitchFamily="49" charset="0"/>
                <a:cs typeface="Courier New" panose="02070309020205020404" pitchFamily="49" charset="0"/>
              </a:rPr>
              <a:t> expected[:20] = [0 4 9 9 3 1 4 1 5 0 4 9 4 1 5 3 3 8 </a:t>
            </a:r>
            <a:r>
              <a:rPr lang="en-US" b="1" dirty="0">
                <a:solidFill>
                  <a:srgbClr val="C00000"/>
                </a:solidFill>
                <a:latin typeface="Courier New" panose="02070309020205020404" pitchFamily="49" charset="0"/>
                <a:cs typeface="Courier New" panose="02070309020205020404" pitchFamily="49" charset="0"/>
              </a:rPr>
              <a:t>3</a:t>
            </a:r>
            <a:r>
              <a:rPr lang="en-US" b="1" dirty="0">
                <a:latin typeface="Courier New" panose="02070309020205020404" pitchFamily="49" charset="0"/>
                <a:cs typeface="Courier New" panose="02070309020205020404" pitchFamily="49" charset="0"/>
              </a:rPr>
              <a:t> 6]</a:t>
            </a:r>
          </a:p>
        </p:txBody>
      </p:sp>
      <p:sp>
        <p:nvSpPr>
          <p:cNvPr id="7" name="Right Arrow 6">
            <a:extLst>
              <a:ext uri="{FF2B5EF4-FFF2-40B4-BE49-F238E27FC236}">
                <a16:creationId xmlns:a16="http://schemas.microsoft.com/office/drawing/2014/main" id="{CC586F83-D487-7446-90F5-071493327160}"/>
              </a:ext>
            </a:extLst>
          </p:cNvPr>
          <p:cNvSpPr/>
          <p:nvPr/>
        </p:nvSpPr>
        <p:spPr bwMode="auto">
          <a:xfrm>
            <a:off x="518365" y="3790732"/>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0331217F-ED0A-424D-A426-00B71EFAB9BB}"/>
              </a:ext>
            </a:extLst>
          </p:cNvPr>
          <p:cNvSpPr txBox="1"/>
          <p:nvPr/>
        </p:nvSpPr>
        <p:spPr>
          <a:xfrm>
            <a:off x="4572000" y="1325903"/>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240179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ACBF-BB61-4548-94CC-0A6F071F8045}"/>
              </a:ext>
            </a:extLst>
          </p:cNvPr>
          <p:cNvSpPr>
            <a:spLocks noGrp="1"/>
          </p:cNvSpPr>
          <p:nvPr>
            <p:ph type="title"/>
          </p:nvPr>
        </p:nvSpPr>
        <p:spPr/>
        <p:txBody>
          <a:bodyPr/>
          <a:lstStyle/>
          <a:p>
            <a:r>
              <a:rPr lang="en-US" dirty="0"/>
              <a:t>Wrong Predictions</a:t>
            </a:r>
          </a:p>
        </p:txBody>
      </p:sp>
      <p:sp>
        <p:nvSpPr>
          <p:cNvPr id="4" name="Slide Number Placeholder 3">
            <a:extLst>
              <a:ext uri="{FF2B5EF4-FFF2-40B4-BE49-F238E27FC236}">
                <a16:creationId xmlns:a16="http://schemas.microsoft.com/office/drawing/2014/main" id="{F9F72E31-D076-4140-9D9F-B7651F6667F5}"/>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5" name="TextBox 4">
            <a:extLst>
              <a:ext uri="{FF2B5EF4-FFF2-40B4-BE49-F238E27FC236}">
                <a16:creationId xmlns:a16="http://schemas.microsoft.com/office/drawing/2014/main" id="{435161BD-EFB7-0440-86BB-FC79E49EA472}"/>
              </a:ext>
            </a:extLst>
          </p:cNvPr>
          <p:cNvSpPr txBox="1"/>
          <p:nvPr/>
        </p:nvSpPr>
        <p:spPr>
          <a:xfrm>
            <a:off x="1147024" y="1564079"/>
            <a:ext cx="6849952" cy="1815882"/>
          </a:xfrm>
          <a:prstGeom prst="rect">
            <a:avLst/>
          </a:prstGeom>
          <a:solidFill>
            <a:schemeClr val="bg1">
              <a:lumMod val="95000"/>
            </a:schemeClr>
          </a:solidFill>
          <a:ln>
            <a:solidFill>
              <a:schemeClr val="bg1">
                <a:lumMod val="6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wrong = [ (</a:t>
            </a:r>
            <a:r>
              <a:rPr lang="en-US" b="1" dirty="0" err="1">
                <a:latin typeface="Courier New" panose="02070309020205020404" pitchFamily="49" charset="0"/>
                <a:cs typeface="Courier New" panose="02070309020205020404" pitchFamily="49" charset="0"/>
              </a:rPr>
              <a:t>pred</a:t>
            </a:r>
            <a:r>
              <a:rPr lang="en-US" b="1" dirty="0">
                <a:latin typeface="Courier New" panose="02070309020205020404" pitchFamily="49" charset="0"/>
                <a:cs typeface="Courier New" panose="02070309020205020404" pitchFamily="49" charset="0"/>
              </a:rPr>
              <a:t>, exp)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pred</a:t>
            </a:r>
            <a:r>
              <a:rPr lang="en-US" b="1" dirty="0">
                <a:latin typeface="Courier New" panose="02070309020205020404" pitchFamily="49" charset="0"/>
                <a:cs typeface="Courier New" panose="02070309020205020404" pitchFamily="49" charset="0"/>
              </a:rPr>
              <a:t>, exp) in zip(predicted, expected) </a:t>
            </a:r>
          </a:p>
          <a:p>
            <a:r>
              <a:rPr lang="en-US" b="1" dirty="0">
                <a:latin typeface="Courier New" panose="02070309020205020404" pitchFamily="49" charset="0"/>
                <a:cs typeface="Courier New" panose="02070309020205020404" pitchFamily="49" charset="0"/>
              </a:rPr>
              <a:t>          </a:t>
            </a:r>
            <a:r>
              <a:rPr lang="en-US" b="1" dirty="0">
                <a:solidFill>
                  <a:srgbClr val="B23C00"/>
                </a:solidFill>
                <a:latin typeface="Courier New" panose="02070309020205020404" pitchFamily="49" charset="0"/>
                <a:cs typeface="Courier New" panose="02070309020205020404" pitchFamily="49" charset="0"/>
              </a:rPr>
              <a:t>if </a:t>
            </a:r>
            <a:r>
              <a:rPr lang="en-US" b="1" dirty="0" err="1">
                <a:solidFill>
                  <a:srgbClr val="B23C00"/>
                </a:solidFill>
                <a:latin typeface="Courier New" panose="02070309020205020404" pitchFamily="49" charset="0"/>
                <a:cs typeface="Courier New" panose="02070309020205020404" pitchFamily="49" charset="0"/>
              </a:rPr>
              <a:t>pred</a:t>
            </a:r>
            <a:r>
              <a:rPr lang="en-US" b="1" dirty="0">
                <a:solidFill>
                  <a:srgbClr val="B23C00"/>
                </a:solidFill>
                <a:latin typeface="Courier New" panose="02070309020205020404" pitchFamily="49" charset="0"/>
                <a:cs typeface="Courier New" panose="02070309020205020404" pitchFamily="49" charset="0"/>
              </a:rPr>
              <a:t> != exp</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print('Wrong predictions:')</a:t>
            </a:r>
          </a:p>
          <a:p>
            <a:r>
              <a:rPr lang="en-US" b="1" dirty="0">
                <a:latin typeface="Courier New" panose="02070309020205020404" pitchFamily="49" charset="0"/>
                <a:cs typeface="Courier New" panose="02070309020205020404" pitchFamily="49" charset="0"/>
              </a:rPr>
              <a:t>print(wrong)</a:t>
            </a:r>
          </a:p>
        </p:txBody>
      </p:sp>
      <p:sp>
        <p:nvSpPr>
          <p:cNvPr id="6" name="TextBox 5">
            <a:extLst>
              <a:ext uri="{FF2B5EF4-FFF2-40B4-BE49-F238E27FC236}">
                <a16:creationId xmlns:a16="http://schemas.microsoft.com/office/drawing/2014/main" id="{C4C80DEB-915E-CB40-AE43-D004AF018DE1}"/>
              </a:ext>
            </a:extLst>
          </p:cNvPr>
          <p:cNvSpPr txBox="1"/>
          <p:nvPr/>
        </p:nvSpPr>
        <p:spPr>
          <a:xfrm>
            <a:off x="1270455" y="3575737"/>
            <a:ext cx="6603090" cy="584775"/>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Wrong predictions: [(5, 3), (8, 9), (1, 4), (4, 9), </a:t>
            </a:r>
          </a:p>
          <a:p>
            <a:r>
              <a:rPr lang="en-US" b="1" dirty="0">
                <a:latin typeface="Courier New" panose="02070309020205020404" pitchFamily="49" charset="0"/>
                <a:cs typeface="Courier New" panose="02070309020205020404" pitchFamily="49" charset="0"/>
              </a:rPr>
              <a:t>                    (7, 3), (3, 8), (3, 8), (1, 8)]</a:t>
            </a:r>
          </a:p>
        </p:txBody>
      </p:sp>
      <p:sp>
        <p:nvSpPr>
          <p:cNvPr id="7" name="Right Arrow 6">
            <a:extLst>
              <a:ext uri="{FF2B5EF4-FFF2-40B4-BE49-F238E27FC236}">
                <a16:creationId xmlns:a16="http://schemas.microsoft.com/office/drawing/2014/main" id="{1F875EAF-2261-9D4B-A420-49CC3F0C8766}"/>
              </a:ext>
            </a:extLst>
          </p:cNvPr>
          <p:cNvSpPr/>
          <p:nvPr/>
        </p:nvSpPr>
        <p:spPr bwMode="auto">
          <a:xfrm>
            <a:off x="640123" y="3730965"/>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9ABD61AD-D304-F247-9583-2FD3688F3096}"/>
              </a:ext>
            </a:extLst>
          </p:cNvPr>
          <p:cNvSpPr txBox="1"/>
          <p:nvPr/>
        </p:nvSpPr>
        <p:spPr>
          <a:xfrm>
            <a:off x="5309900" y="1368303"/>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244065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A6D-0472-474F-861E-70DDD6F1C748}"/>
              </a:ext>
            </a:extLst>
          </p:cNvPr>
          <p:cNvSpPr>
            <a:spLocks noGrp="1"/>
          </p:cNvSpPr>
          <p:nvPr>
            <p:ph type="title"/>
          </p:nvPr>
        </p:nvSpPr>
        <p:spPr/>
        <p:txBody>
          <a:bodyPr/>
          <a:lstStyle/>
          <a:p>
            <a:r>
              <a:rPr lang="en-US" dirty="0"/>
              <a:t>Wrong Predictions</a:t>
            </a:r>
            <a:r>
              <a:rPr lang="en-US" i="1" dirty="0"/>
              <a:t>, cont’d</a:t>
            </a:r>
          </a:p>
        </p:txBody>
      </p:sp>
      <p:sp>
        <p:nvSpPr>
          <p:cNvPr id="4" name="Slide Number Placeholder 3">
            <a:extLst>
              <a:ext uri="{FF2B5EF4-FFF2-40B4-BE49-F238E27FC236}">
                <a16:creationId xmlns:a16="http://schemas.microsoft.com/office/drawing/2014/main" id="{80DA1F11-E5B7-F34F-AD71-D242B5CFBABB}"/>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
        <p:nvSpPr>
          <p:cNvPr id="5" name="TextBox 4">
            <a:extLst>
              <a:ext uri="{FF2B5EF4-FFF2-40B4-BE49-F238E27FC236}">
                <a16:creationId xmlns:a16="http://schemas.microsoft.com/office/drawing/2014/main" id="{5EE32A87-6937-B94E-BE59-A15771DF35F1}"/>
              </a:ext>
            </a:extLst>
          </p:cNvPr>
          <p:cNvSpPr txBox="1"/>
          <p:nvPr/>
        </p:nvSpPr>
        <p:spPr>
          <a:xfrm>
            <a:off x="1023592" y="1451184"/>
            <a:ext cx="7096815" cy="2800767"/>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print('Wrong predictions:')</a:t>
            </a:r>
          </a:p>
          <a:p>
            <a:r>
              <a:rPr lang="en-US" b="1" dirty="0">
                <a:latin typeface="Courier New" panose="02070309020205020404" pitchFamily="49" charset="0"/>
                <a:cs typeface="Courier New" panose="02070309020205020404" pitchFamily="49" charset="0"/>
              </a:rPr>
              <a:t>print()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for data, </a:t>
            </a:r>
            <a:r>
              <a:rPr lang="en-US" b="1" dirty="0" err="1">
                <a:latin typeface="Courier New" panose="02070309020205020404" pitchFamily="49" charset="0"/>
                <a:cs typeface="Courier New" panose="02070309020205020404" pitchFamily="49" charset="0"/>
              </a:rPr>
              <a:t>pred</a:t>
            </a:r>
            <a:r>
              <a:rPr lang="en-US" b="1" dirty="0">
                <a:latin typeface="Courier New" panose="02070309020205020404" pitchFamily="49" charset="0"/>
                <a:cs typeface="Courier New" panose="02070309020205020404" pitchFamily="49" charset="0"/>
              </a:rPr>
              <a:t>, exp in zip(</a:t>
            </a:r>
            <a:r>
              <a:rPr lang="en-US" b="1" dirty="0" err="1">
                <a:latin typeface="Courier New" panose="02070309020205020404" pitchFamily="49" charset="0"/>
                <a:cs typeface="Courier New" panose="02070309020205020404" pitchFamily="49" charset="0"/>
              </a:rPr>
              <a:t>X_test</a:t>
            </a:r>
            <a:r>
              <a:rPr lang="en-US" b="1" dirty="0">
                <a:latin typeface="Courier New" panose="02070309020205020404" pitchFamily="49" charset="0"/>
                <a:cs typeface="Courier New" panose="02070309020205020404" pitchFamily="49" charset="0"/>
              </a:rPr>
              <a:t>, predicted, expected):</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pred</a:t>
            </a:r>
            <a:r>
              <a:rPr lang="en-US" b="1" dirty="0">
                <a:latin typeface="Courier New" panose="02070309020205020404" pitchFamily="49" charset="0"/>
                <a:cs typeface="Courier New" panose="02070309020205020404" pitchFamily="49" charset="0"/>
              </a:rPr>
              <a:t> != exp:</a:t>
            </a:r>
          </a:p>
          <a:p>
            <a:r>
              <a:rPr lang="en-US" b="1" dirty="0">
                <a:latin typeface="Courier New" panose="02070309020205020404" pitchFamily="49" charset="0"/>
                <a:cs typeface="Courier New" panose="02070309020205020404" pitchFamily="49" charset="0"/>
              </a:rPr>
              <a:t>        figure = </a:t>
            </a:r>
            <a:r>
              <a:rPr lang="en-US" b="1" dirty="0" err="1">
                <a:latin typeface="Courier New" panose="02070309020205020404" pitchFamily="49" charset="0"/>
                <a:cs typeface="Courier New" panose="02070309020205020404" pitchFamily="49" charset="0"/>
              </a:rPr>
              <a:t>plt.figure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figsize</a:t>
            </a:r>
            <a:r>
              <a:rPr lang="en-US" b="1" dirty="0">
                <a:latin typeface="Courier New" panose="02070309020205020404" pitchFamily="49" charset="0"/>
                <a:cs typeface="Courier New" panose="02070309020205020404" pitchFamily="49" charset="0"/>
              </a:rPr>
              <a:t>=(1, 1))</a:t>
            </a:r>
          </a:p>
          <a:p>
            <a:r>
              <a:rPr lang="en-US" b="1" dirty="0">
                <a:latin typeface="Courier New" panose="02070309020205020404" pitchFamily="49" charset="0"/>
                <a:cs typeface="Courier New" panose="02070309020205020404" pitchFamily="49" charset="0"/>
              </a:rPr>
              <a:t>        image = </a:t>
            </a:r>
            <a:r>
              <a:rPr lang="en-US" b="1" dirty="0" err="1">
                <a:latin typeface="Courier New" panose="02070309020205020404" pitchFamily="49" charset="0"/>
                <a:cs typeface="Courier New" panose="02070309020205020404" pitchFamily="49" charset="0"/>
              </a:rPr>
              <a:t>data.reshape</a:t>
            </a:r>
            <a:r>
              <a:rPr lang="en-US" b="1" dirty="0">
                <a:latin typeface="Courier New" panose="02070309020205020404" pitchFamily="49" charset="0"/>
                <a:cs typeface="Courier New" panose="02070309020205020404" pitchFamily="49" charset="0"/>
              </a:rPr>
              <a:t>(8, 8)</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plt.</a:t>
            </a:r>
            <a:r>
              <a:rPr lang="en-US" b="1" dirty="0" err="1">
                <a:solidFill>
                  <a:srgbClr val="B23C00"/>
                </a:solidFill>
                <a:latin typeface="Courier New" panose="02070309020205020404" pitchFamily="49" charset="0"/>
                <a:cs typeface="Courier New" panose="02070309020205020404" pitchFamily="49" charset="0"/>
              </a:rPr>
              <a:t>imshow</a:t>
            </a:r>
            <a:r>
              <a:rPr lang="en-US" b="1" dirty="0">
                <a:latin typeface="Courier New" panose="02070309020205020404" pitchFamily="49" charset="0"/>
                <a:cs typeface="Courier New" panose="02070309020205020404" pitchFamily="49" charset="0"/>
              </a:rPr>
              <a:t>(image, </a:t>
            </a:r>
            <a:r>
              <a:rPr lang="en-US" b="1" dirty="0" err="1">
                <a:latin typeface="Courier New" panose="02070309020205020404" pitchFamily="49" charset="0"/>
                <a:cs typeface="Courier New" panose="02070309020205020404" pitchFamily="49" charset="0"/>
              </a:rPr>
              <a:t>cmap</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plt.cm.gray_r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plt.xticks</a:t>
            </a:r>
            <a:r>
              <a:rPr lang="en-US" b="1" dirty="0">
                <a:latin typeface="Courier New" panose="02070309020205020404" pitchFamily="49" charset="0"/>
                <a:cs typeface="Courier New" panose="02070309020205020404" pitchFamily="49" charset="0"/>
              </a:rPr>
              <a:t>([])  # remove x-axis tick marks</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plt.yticks</a:t>
            </a:r>
            <a:r>
              <a:rPr lang="en-US" b="1" dirty="0">
                <a:latin typeface="Courier New" panose="02070309020205020404" pitchFamily="49" charset="0"/>
                <a:cs typeface="Courier New" panose="02070309020205020404" pitchFamily="49" charset="0"/>
              </a:rPr>
              <a:t>([])  # remove y-axis tick marks</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plt.title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f'pred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pred</a:t>
            </a:r>
            <a:r>
              <a:rPr lang="en-US" b="1" dirty="0">
                <a:latin typeface="Courier New" panose="02070309020205020404" pitchFamily="49" charset="0"/>
                <a:cs typeface="Courier New" panose="02070309020205020404" pitchFamily="49" charset="0"/>
              </a:rPr>
              <a:t>}, exp = {exp}') </a:t>
            </a:r>
          </a:p>
        </p:txBody>
      </p:sp>
      <p:sp>
        <p:nvSpPr>
          <p:cNvPr id="6" name="TextBox 5">
            <a:extLst>
              <a:ext uri="{FF2B5EF4-FFF2-40B4-BE49-F238E27FC236}">
                <a16:creationId xmlns:a16="http://schemas.microsoft.com/office/drawing/2014/main" id="{A37F22A4-AC0E-5E4C-9041-F95EF4A2421D}"/>
              </a:ext>
            </a:extLst>
          </p:cNvPr>
          <p:cNvSpPr txBox="1"/>
          <p:nvPr/>
        </p:nvSpPr>
        <p:spPr>
          <a:xfrm>
            <a:off x="5372141" y="1281907"/>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211004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1E5-5746-6644-AF2C-851AF6ACC041}"/>
              </a:ext>
            </a:extLst>
          </p:cNvPr>
          <p:cNvSpPr>
            <a:spLocks noGrp="1"/>
          </p:cNvSpPr>
          <p:nvPr>
            <p:ph type="title"/>
          </p:nvPr>
        </p:nvSpPr>
        <p:spPr/>
        <p:txBody>
          <a:bodyPr/>
          <a:lstStyle/>
          <a:p>
            <a:r>
              <a:rPr lang="en-US" dirty="0"/>
              <a:t>Wrong Predictions</a:t>
            </a:r>
            <a:r>
              <a:rPr lang="en-US" i="1" dirty="0"/>
              <a:t>, cont’d</a:t>
            </a:r>
          </a:p>
        </p:txBody>
      </p:sp>
      <p:sp>
        <p:nvSpPr>
          <p:cNvPr id="4" name="Slide Number Placeholder 3">
            <a:extLst>
              <a:ext uri="{FF2B5EF4-FFF2-40B4-BE49-F238E27FC236}">
                <a16:creationId xmlns:a16="http://schemas.microsoft.com/office/drawing/2014/main" id="{9D70DF92-037E-0945-ABBE-59690A196629}"/>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grpSp>
        <p:nvGrpSpPr>
          <p:cNvPr id="22" name="Group 21">
            <a:extLst>
              <a:ext uri="{FF2B5EF4-FFF2-40B4-BE49-F238E27FC236}">
                <a16:creationId xmlns:a16="http://schemas.microsoft.com/office/drawing/2014/main" id="{3DF93EBB-E894-4046-AC86-8714A15F7B6D}"/>
              </a:ext>
            </a:extLst>
          </p:cNvPr>
          <p:cNvGrpSpPr/>
          <p:nvPr/>
        </p:nvGrpSpPr>
        <p:grpSpPr>
          <a:xfrm>
            <a:off x="1005879" y="1234464"/>
            <a:ext cx="7132241" cy="3924300"/>
            <a:chOff x="823001" y="1466850"/>
            <a:chExt cx="7132241" cy="3924300"/>
          </a:xfrm>
        </p:grpSpPr>
        <p:pic>
          <p:nvPicPr>
            <p:cNvPr id="8" name="Picture 7">
              <a:extLst>
                <a:ext uri="{FF2B5EF4-FFF2-40B4-BE49-F238E27FC236}">
                  <a16:creationId xmlns:a16="http://schemas.microsoft.com/office/drawing/2014/main" id="{E7281155-0793-1E4C-9672-213500001272}"/>
                </a:ext>
              </a:extLst>
            </p:cNvPr>
            <p:cNvPicPr>
              <a:picLocks noChangeAspect="1"/>
            </p:cNvPicPr>
            <p:nvPr/>
          </p:nvPicPr>
          <p:blipFill>
            <a:blip r:embed="rId2"/>
            <a:stretch>
              <a:fillRect/>
            </a:stretch>
          </p:blipFill>
          <p:spPr>
            <a:xfrm>
              <a:off x="823001" y="1466850"/>
              <a:ext cx="1955800" cy="3924300"/>
            </a:xfrm>
            <a:prstGeom prst="rect">
              <a:avLst/>
            </a:prstGeom>
          </p:spPr>
        </p:pic>
        <p:pic>
          <p:nvPicPr>
            <p:cNvPr id="12" name="Picture 11">
              <a:extLst>
                <a:ext uri="{FF2B5EF4-FFF2-40B4-BE49-F238E27FC236}">
                  <a16:creationId xmlns:a16="http://schemas.microsoft.com/office/drawing/2014/main" id="{1928FC17-CF61-514A-BBBD-113BECF15E08}"/>
                </a:ext>
              </a:extLst>
            </p:cNvPr>
            <p:cNvPicPr>
              <a:picLocks noChangeAspect="1"/>
            </p:cNvPicPr>
            <p:nvPr/>
          </p:nvPicPr>
          <p:blipFill>
            <a:blip r:embed="rId3"/>
            <a:stretch>
              <a:fillRect/>
            </a:stretch>
          </p:blipFill>
          <p:spPr>
            <a:xfrm>
              <a:off x="2967581" y="1936750"/>
              <a:ext cx="1562100" cy="3454400"/>
            </a:xfrm>
            <a:prstGeom prst="rect">
              <a:avLst/>
            </a:prstGeom>
          </p:spPr>
        </p:pic>
        <p:pic>
          <p:nvPicPr>
            <p:cNvPr id="14" name="Picture 13">
              <a:extLst>
                <a:ext uri="{FF2B5EF4-FFF2-40B4-BE49-F238E27FC236}">
                  <a16:creationId xmlns:a16="http://schemas.microsoft.com/office/drawing/2014/main" id="{4A0E05D0-669C-4F40-8E12-9D5CF9773599}"/>
                </a:ext>
              </a:extLst>
            </p:cNvPr>
            <p:cNvPicPr>
              <a:picLocks noChangeAspect="1"/>
            </p:cNvPicPr>
            <p:nvPr/>
          </p:nvPicPr>
          <p:blipFill>
            <a:blip r:embed="rId4"/>
            <a:stretch>
              <a:fillRect/>
            </a:stretch>
          </p:blipFill>
          <p:spPr>
            <a:xfrm>
              <a:off x="4718461" y="1965976"/>
              <a:ext cx="1524000" cy="3403600"/>
            </a:xfrm>
            <a:prstGeom prst="rect">
              <a:avLst/>
            </a:prstGeom>
          </p:spPr>
        </p:pic>
        <p:pic>
          <p:nvPicPr>
            <p:cNvPr id="16" name="Picture 15">
              <a:extLst>
                <a:ext uri="{FF2B5EF4-FFF2-40B4-BE49-F238E27FC236}">
                  <a16:creationId xmlns:a16="http://schemas.microsoft.com/office/drawing/2014/main" id="{ADFDAC49-4084-C143-B8BA-567E04688B04}"/>
                </a:ext>
              </a:extLst>
            </p:cNvPr>
            <p:cNvPicPr>
              <a:picLocks noChangeAspect="1"/>
            </p:cNvPicPr>
            <p:nvPr/>
          </p:nvPicPr>
          <p:blipFill>
            <a:blip r:embed="rId5"/>
            <a:stretch>
              <a:fillRect/>
            </a:stretch>
          </p:blipFill>
          <p:spPr>
            <a:xfrm>
              <a:off x="6431242" y="1965976"/>
              <a:ext cx="1524000" cy="1092200"/>
            </a:xfrm>
            <a:prstGeom prst="rect">
              <a:avLst/>
            </a:prstGeom>
          </p:spPr>
        </p:pic>
      </p:grpSp>
      <p:sp>
        <p:nvSpPr>
          <p:cNvPr id="23" name="TextBox 22">
            <a:extLst>
              <a:ext uri="{FF2B5EF4-FFF2-40B4-BE49-F238E27FC236}">
                <a16:creationId xmlns:a16="http://schemas.microsoft.com/office/drawing/2014/main" id="{0D7FE17E-8ED2-F04A-B11F-76E239071AD2}"/>
              </a:ext>
            </a:extLst>
          </p:cNvPr>
          <p:cNvSpPr txBox="1"/>
          <p:nvPr/>
        </p:nvSpPr>
        <p:spPr>
          <a:xfrm>
            <a:off x="221289" y="5376421"/>
            <a:ext cx="8701421" cy="33855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f'Prediction</a:t>
            </a:r>
            <a:r>
              <a:rPr lang="en-US" b="1" dirty="0">
                <a:latin typeface="Courier New" panose="02070309020205020404" pitchFamily="49" charset="0"/>
                <a:cs typeface="Courier New" panose="02070309020205020404" pitchFamily="49" charset="0"/>
              </a:rPr>
              <a:t> accuracy score = {</a:t>
            </a:r>
            <a:r>
              <a:rPr lang="en-US" b="1" dirty="0" err="1">
                <a:latin typeface="Courier New" panose="02070309020205020404" pitchFamily="49" charset="0"/>
                <a:cs typeface="Courier New" panose="02070309020205020404" pitchFamily="49" charset="0"/>
              </a:rPr>
              <a:t>knn.</a:t>
            </a:r>
            <a:r>
              <a:rPr lang="en-US" b="1" dirty="0" err="1">
                <a:solidFill>
                  <a:srgbClr val="C00000"/>
                </a:solidFill>
                <a:latin typeface="Courier New" panose="02070309020205020404" pitchFamily="49" charset="0"/>
                <a:cs typeface="Courier New" panose="02070309020205020404" pitchFamily="49" charset="0"/>
              </a:rPr>
              <a:t>score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X_test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y_test</a:t>
            </a:r>
            <a:r>
              <a:rPr lang="en-US" b="1" dirty="0">
                <a:latin typeface="Courier New" panose="02070309020205020404" pitchFamily="49" charset="0"/>
                <a:cs typeface="Courier New" panose="02070309020205020404" pitchFamily="49" charset="0"/>
              </a:rPr>
              <a:t>):.2%}')</a:t>
            </a:r>
          </a:p>
        </p:txBody>
      </p:sp>
      <p:sp>
        <p:nvSpPr>
          <p:cNvPr id="24" name="TextBox 23">
            <a:extLst>
              <a:ext uri="{FF2B5EF4-FFF2-40B4-BE49-F238E27FC236}">
                <a16:creationId xmlns:a16="http://schemas.microsoft.com/office/drawing/2014/main" id="{9E17C7FA-0367-174E-8CD2-03E1440A1ED1}"/>
              </a:ext>
            </a:extLst>
          </p:cNvPr>
          <p:cNvSpPr txBox="1"/>
          <p:nvPr/>
        </p:nvSpPr>
        <p:spPr>
          <a:xfrm>
            <a:off x="2710675" y="5839154"/>
            <a:ext cx="4381328" cy="338554"/>
          </a:xfrm>
          <a:prstGeom prst="rect">
            <a:avLst/>
          </a:prstGeom>
          <a:solidFill>
            <a:srgbClr val="DDFDFF"/>
          </a:solidFill>
          <a:ln>
            <a:solidFill>
              <a:srgbClr val="0432FF"/>
            </a:solidFill>
          </a:ln>
        </p:spPr>
        <p:txBody>
          <a:bodyPr wrap="none" rtlCol="0">
            <a:spAutoFit/>
          </a:bodyPr>
          <a:lstStyle/>
          <a:p>
            <a:r>
              <a:rPr lang="en-US" b="1" dirty="0">
                <a:latin typeface="Courier New" panose="02070309020205020404" pitchFamily="49" charset="0"/>
                <a:cs typeface="Courier New" panose="02070309020205020404" pitchFamily="49" charset="0"/>
              </a:rPr>
              <a:t>Prediction accuracy score = 97.78%</a:t>
            </a:r>
          </a:p>
        </p:txBody>
      </p:sp>
      <p:sp>
        <p:nvSpPr>
          <p:cNvPr id="25" name="Right Arrow 24">
            <a:extLst>
              <a:ext uri="{FF2B5EF4-FFF2-40B4-BE49-F238E27FC236}">
                <a16:creationId xmlns:a16="http://schemas.microsoft.com/office/drawing/2014/main" id="{4E8E1579-B278-554D-B65C-5994990FE8A5}"/>
              </a:ext>
            </a:extLst>
          </p:cNvPr>
          <p:cNvSpPr/>
          <p:nvPr/>
        </p:nvSpPr>
        <p:spPr bwMode="auto">
          <a:xfrm>
            <a:off x="2103147" y="5871273"/>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8224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12B2-765D-624D-83CE-6EFF3BB9D7A9}"/>
              </a:ext>
            </a:extLst>
          </p:cNvPr>
          <p:cNvSpPr>
            <a:spLocks noGrp="1"/>
          </p:cNvSpPr>
          <p:nvPr>
            <p:ph type="title"/>
          </p:nvPr>
        </p:nvSpPr>
        <p:spPr/>
        <p:txBody>
          <a:bodyPr/>
          <a:lstStyle/>
          <a:p>
            <a:r>
              <a:rPr lang="en-US" dirty="0"/>
              <a:t>Confusion Matrix</a:t>
            </a:r>
          </a:p>
        </p:txBody>
      </p:sp>
      <p:sp>
        <p:nvSpPr>
          <p:cNvPr id="4" name="Slide Number Placeholder 3">
            <a:extLst>
              <a:ext uri="{FF2B5EF4-FFF2-40B4-BE49-F238E27FC236}">
                <a16:creationId xmlns:a16="http://schemas.microsoft.com/office/drawing/2014/main" id="{763B35A9-B7B0-FE49-AE7E-EC33F1F36C03}"/>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
        <p:nvSpPr>
          <p:cNvPr id="5" name="TextBox 4">
            <a:extLst>
              <a:ext uri="{FF2B5EF4-FFF2-40B4-BE49-F238E27FC236}">
                <a16:creationId xmlns:a16="http://schemas.microsoft.com/office/drawing/2014/main" id="{C5F44C0D-08A5-BC4A-8313-8098352493AE}"/>
              </a:ext>
            </a:extLst>
          </p:cNvPr>
          <p:cNvSpPr txBox="1"/>
          <p:nvPr/>
        </p:nvSpPr>
        <p:spPr>
          <a:xfrm>
            <a:off x="591583" y="1473994"/>
            <a:ext cx="7960834" cy="156966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sklearn.metrics</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confusion_matrix</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confusion = </a:t>
            </a:r>
            <a:r>
              <a:rPr lang="en-US" b="1" dirty="0" err="1">
                <a:solidFill>
                  <a:srgbClr val="C00000"/>
                </a:solidFill>
                <a:latin typeface="Courier New" panose="02070309020205020404" pitchFamily="49" charset="0"/>
                <a:cs typeface="Courier New" panose="02070309020205020404" pitchFamily="49" charset="0"/>
              </a:rPr>
              <a:t>confusion_matrix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y_true</a:t>
            </a:r>
            <a:r>
              <a:rPr lang="en-US" b="1" dirty="0">
                <a:latin typeface="Courier New" panose="02070309020205020404" pitchFamily="49" charset="0"/>
                <a:cs typeface="Courier New" panose="02070309020205020404" pitchFamily="49" charset="0"/>
              </a:rPr>
              <a:t>=expected, </a:t>
            </a:r>
            <a:r>
              <a:rPr lang="en-US" b="1" dirty="0" err="1">
                <a:latin typeface="Courier New" panose="02070309020205020404" pitchFamily="49" charset="0"/>
                <a:cs typeface="Courier New" panose="02070309020205020404" pitchFamily="49" charset="0"/>
              </a:rPr>
              <a:t>y_pred</a:t>
            </a:r>
            <a:r>
              <a:rPr lang="en-US" b="1" dirty="0">
                <a:latin typeface="Courier New" panose="02070309020205020404" pitchFamily="49" charset="0"/>
                <a:cs typeface="Courier New" panose="02070309020205020404" pitchFamily="49" charset="0"/>
              </a:rPr>
              <a:t>=predicted)</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print('Confusion matrix:')</a:t>
            </a:r>
          </a:p>
          <a:p>
            <a:r>
              <a:rPr lang="en-US" b="1" dirty="0">
                <a:latin typeface="Courier New" panose="02070309020205020404" pitchFamily="49" charset="0"/>
                <a:cs typeface="Courier New" panose="02070309020205020404" pitchFamily="49" charset="0"/>
              </a:rPr>
              <a:t>print(confusion)</a:t>
            </a:r>
          </a:p>
        </p:txBody>
      </p:sp>
      <p:sp>
        <p:nvSpPr>
          <p:cNvPr id="6" name="TextBox 5">
            <a:extLst>
              <a:ext uri="{FF2B5EF4-FFF2-40B4-BE49-F238E27FC236}">
                <a16:creationId xmlns:a16="http://schemas.microsoft.com/office/drawing/2014/main" id="{460C67B0-47F5-AE41-8366-01C67C4CBA07}"/>
              </a:ext>
            </a:extLst>
          </p:cNvPr>
          <p:cNvSpPr txBox="1"/>
          <p:nvPr/>
        </p:nvSpPr>
        <p:spPr>
          <a:xfrm>
            <a:off x="1188757" y="3279964"/>
            <a:ext cx="4257897" cy="2800767"/>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Confusion matrix:</a:t>
            </a:r>
          </a:p>
          <a:p>
            <a:r>
              <a:rPr lang="en-US" b="1" dirty="0">
                <a:latin typeface="Courier New" panose="02070309020205020404" pitchFamily="49" charset="0"/>
                <a:cs typeface="Courier New" panose="02070309020205020404" pitchFamily="49" charset="0"/>
              </a:rPr>
              <a:t>[[45  0  0  0  0  0  0  0  0  0]</a:t>
            </a:r>
          </a:p>
          <a:p>
            <a:r>
              <a:rPr lang="en-US" b="1" dirty="0">
                <a:latin typeface="Courier New" panose="02070309020205020404" pitchFamily="49" charset="0"/>
                <a:cs typeface="Courier New" panose="02070309020205020404" pitchFamily="49" charset="0"/>
              </a:rPr>
              <a:t> [ 0 45  0  0  0  0  0  0  0  0]</a:t>
            </a:r>
          </a:p>
          <a:p>
            <a:r>
              <a:rPr lang="en-US" b="1" dirty="0">
                <a:latin typeface="Courier New" panose="02070309020205020404" pitchFamily="49" charset="0"/>
                <a:cs typeface="Courier New" panose="02070309020205020404" pitchFamily="49" charset="0"/>
              </a:rPr>
              <a:t> [ 0  0 54  0  0  0  0  0  0  0]</a:t>
            </a:r>
          </a:p>
          <a:p>
            <a:r>
              <a:rPr lang="en-US" b="1" dirty="0">
                <a:latin typeface="Courier New" panose="02070309020205020404" pitchFamily="49" charset="0"/>
                <a:cs typeface="Courier New" panose="02070309020205020404" pitchFamily="49" charset="0"/>
              </a:rPr>
              <a:t> [ 0  0  0 42  0  1  0  1  0  0]</a:t>
            </a:r>
          </a:p>
          <a:p>
            <a:r>
              <a:rPr lang="en-US" b="1" dirty="0">
                <a:latin typeface="Courier New" panose="02070309020205020404" pitchFamily="49" charset="0"/>
                <a:cs typeface="Courier New" panose="02070309020205020404" pitchFamily="49" charset="0"/>
              </a:rPr>
              <a:t> [ 0  0  0  0 49  0  0  1  0  0]</a:t>
            </a:r>
          </a:p>
          <a:p>
            <a:r>
              <a:rPr lang="en-US" b="1" dirty="0">
                <a:latin typeface="Courier New" panose="02070309020205020404" pitchFamily="49" charset="0"/>
                <a:cs typeface="Courier New" panose="02070309020205020404" pitchFamily="49" charset="0"/>
              </a:rPr>
              <a:t> [ 0  0  0  0  0 38  0  0  0  0]</a:t>
            </a:r>
          </a:p>
          <a:p>
            <a:r>
              <a:rPr lang="en-US" b="1" dirty="0">
                <a:latin typeface="Courier New" panose="02070309020205020404" pitchFamily="49" charset="0"/>
                <a:cs typeface="Courier New" panose="02070309020205020404" pitchFamily="49" charset="0"/>
              </a:rPr>
              <a:t> [ 0  0  0  0  0  0 42  0  0  0]</a:t>
            </a:r>
          </a:p>
          <a:p>
            <a:r>
              <a:rPr lang="en-US" b="1" dirty="0">
                <a:latin typeface="Courier New" panose="02070309020205020404" pitchFamily="49" charset="0"/>
                <a:cs typeface="Courier New" panose="02070309020205020404" pitchFamily="49" charset="0"/>
              </a:rPr>
              <a:t> [ 0  0  0  0  0  0  0 45  0  0]</a:t>
            </a:r>
          </a:p>
          <a:p>
            <a:r>
              <a:rPr lang="en-US" b="1" dirty="0">
                <a:latin typeface="Courier New" panose="02070309020205020404" pitchFamily="49" charset="0"/>
                <a:cs typeface="Courier New" panose="02070309020205020404" pitchFamily="49" charset="0"/>
              </a:rPr>
              <a:t> [ </a:t>
            </a:r>
            <a:r>
              <a:rPr lang="en-US" b="1" dirty="0">
                <a:solidFill>
                  <a:srgbClr val="C00000"/>
                </a:solidFill>
                <a:latin typeface="Courier New" panose="02070309020205020404" pitchFamily="49" charset="0"/>
                <a:cs typeface="Courier New" panose="02070309020205020404" pitchFamily="49" charset="0"/>
              </a:rPr>
              <a:t>0  1  1  2  0  0  0  0 39  1</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[ 0  0  0  0  1  0  0  0  1 41]]</a:t>
            </a:r>
          </a:p>
        </p:txBody>
      </p:sp>
      <p:sp>
        <p:nvSpPr>
          <p:cNvPr id="7" name="Right Arrow 6">
            <a:extLst>
              <a:ext uri="{FF2B5EF4-FFF2-40B4-BE49-F238E27FC236}">
                <a16:creationId xmlns:a16="http://schemas.microsoft.com/office/drawing/2014/main" id="{106D74DC-1B14-0F44-84AB-96C30CAD43A8}"/>
              </a:ext>
            </a:extLst>
          </p:cNvPr>
          <p:cNvSpPr/>
          <p:nvPr/>
        </p:nvSpPr>
        <p:spPr bwMode="auto">
          <a:xfrm>
            <a:off x="591583" y="4543188"/>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2E889AE8-C3FA-734A-8B8D-5B98791E4F58}"/>
              </a:ext>
            </a:extLst>
          </p:cNvPr>
          <p:cNvSpPr txBox="1"/>
          <p:nvPr/>
        </p:nvSpPr>
        <p:spPr>
          <a:xfrm>
            <a:off x="5565601" y="3279964"/>
            <a:ext cx="2951449" cy="861774"/>
          </a:xfrm>
          <a:prstGeom prst="rect">
            <a:avLst/>
          </a:prstGeom>
          <a:solidFill>
            <a:schemeClr val="accent1">
              <a:lumMod val="20000"/>
              <a:lumOff val="80000"/>
            </a:schemeClr>
          </a:solidFill>
          <a:ln>
            <a:solidFill>
              <a:srgbClr val="0033CC"/>
            </a:solidFill>
          </a:ln>
        </p:spPr>
        <p:txBody>
          <a:bodyPr wrap="none" rtlCol="0">
            <a:spAutoFit/>
          </a:bodyPr>
          <a:lstStyle/>
          <a:p>
            <a:r>
              <a:rPr lang="en-US" sz="1400" b="1" dirty="0">
                <a:solidFill>
                  <a:srgbClr val="0033CC"/>
                </a:solidFill>
              </a:rPr>
              <a:t>Rows</a:t>
            </a:r>
            <a:r>
              <a:rPr lang="en-US" sz="1400" dirty="0">
                <a:solidFill>
                  <a:srgbClr val="0033CC"/>
                </a:solidFill>
              </a:rPr>
              <a:t>: Classes 0 – 9</a:t>
            </a:r>
          </a:p>
          <a:p>
            <a:r>
              <a:rPr lang="en-US" sz="800" dirty="0">
                <a:solidFill>
                  <a:srgbClr val="0033CC"/>
                </a:solidFill>
              </a:rPr>
              <a:t> </a:t>
            </a:r>
          </a:p>
          <a:p>
            <a:r>
              <a:rPr lang="en-US" sz="1400" b="1" dirty="0">
                <a:solidFill>
                  <a:srgbClr val="0033CC"/>
                </a:solidFill>
              </a:rPr>
              <a:t>Columns</a:t>
            </a:r>
            <a:r>
              <a:rPr lang="en-US" sz="1400" dirty="0">
                <a:solidFill>
                  <a:srgbClr val="0033CC"/>
                </a:solidFill>
              </a:rPr>
              <a:t>: How many test samples</a:t>
            </a:r>
          </a:p>
          <a:p>
            <a:r>
              <a:rPr lang="en-US" sz="1400" dirty="0">
                <a:solidFill>
                  <a:srgbClr val="0033CC"/>
                </a:solidFill>
              </a:rPr>
              <a:t>were classified in each class 0 – 9</a:t>
            </a:r>
          </a:p>
        </p:txBody>
      </p:sp>
      <p:sp>
        <p:nvSpPr>
          <p:cNvPr id="8" name="TextBox 7">
            <a:extLst>
              <a:ext uri="{FF2B5EF4-FFF2-40B4-BE49-F238E27FC236}">
                <a16:creationId xmlns:a16="http://schemas.microsoft.com/office/drawing/2014/main" id="{BCD8D49B-AEA1-A149-B5D3-6D435C127034}"/>
              </a:ext>
            </a:extLst>
          </p:cNvPr>
          <p:cNvSpPr txBox="1"/>
          <p:nvPr/>
        </p:nvSpPr>
        <p:spPr>
          <a:xfrm>
            <a:off x="5586633" y="4695736"/>
            <a:ext cx="3244414" cy="1384995"/>
          </a:xfrm>
          <a:prstGeom prst="rect">
            <a:avLst/>
          </a:prstGeom>
          <a:solidFill>
            <a:schemeClr val="accent1">
              <a:lumMod val="20000"/>
              <a:lumOff val="80000"/>
            </a:schemeClr>
          </a:solidFill>
          <a:ln>
            <a:solidFill>
              <a:srgbClr val="C00000"/>
            </a:solidFill>
          </a:ln>
        </p:spPr>
        <p:txBody>
          <a:bodyPr wrap="none" rtlCol="0">
            <a:spAutoFit/>
          </a:bodyPr>
          <a:lstStyle/>
          <a:p>
            <a:r>
              <a:rPr lang="en-US" sz="1400" dirty="0">
                <a:solidFill>
                  <a:srgbClr val="C00000"/>
                </a:solidFill>
              </a:rPr>
              <a:t>Row 8:</a:t>
            </a:r>
          </a:p>
          <a:p>
            <a:pPr marL="285750" indent="-285750">
              <a:buFont typeface="Arial" panose="020B0604020202020204" pitchFamily="34" charset="0"/>
              <a:buChar char="•"/>
            </a:pPr>
            <a:r>
              <a:rPr lang="en-US" sz="1400" dirty="0">
                <a:solidFill>
                  <a:srgbClr val="C00000"/>
                </a:solidFill>
              </a:rPr>
              <a:t>One 8 incorrectly classified as a 1</a:t>
            </a:r>
          </a:p>
          <a:p>
            <a:pPr marL="285750" indent="-285750">
              <a:buFont typeface="Arial" panose="020B0604020202020204" pitchFamily="34" charset="0"/>
              <a:buChar char="•"/>
            </a:pPr>
            <a:r>
              <a:rPr lang="en-US" sz="1400" dirty="0">
                <a:solidFill>
                  <a:srgbClr val="C00000"/>
                </a:solidFill>
              </a:rPr>
              <a:t>One 8 incorrectly classified as a 2</a:t>
            </a:r>
          </a:p>
          <a:p>
            <a:pPr marL="285750" indent="-285750">
              <a:buFont typeface="Arial" panose="020B0604020202020204" pitchFamily="34" charset="0"/>
              <a:buChar char="•"/>
            </a:pPr>
            <a:r>
              <a:rPr lang="en-US" sz="1400" dirty="0">
                <a:solidFill>
                  <a:srgbClr val="C00000"/>
                </a:solidFill>
              </a:rPr>
              <a:t>Two 8’s incorrectly classified as 3’s</a:t>
            </a:r>
          </a:p>
          <a:p>
            <a:pPr marL="285750" indent="-285750">
              <a:buFont typeface="Arial" panose="020B0604020202020204" pitchFamily="34" charset="0"/>
              <a:buChar char="•"/>
            </a:pPr>
            <a:r>
              <a:rPr lang="en-US" sz="1400" dirty="0">
                <a:solidFill>
                  <a:srgbClr val="C00000"/>
                </a:solidFill>
              </a:rPr>
              <a:t>39 8’s correctly classified as 8’s</a:t>
            </a:r>
          </a:p>
          <a:p>
            <a:pPr marL="285750" indent="-285750">
              <a:buFont typeface="Arial" panose="020B0604020202020204" pitchFamily="34" charset="0"/>
              <a:buChar char="•"/>
            </a:pPr>
            <a:r>
              <a:rPr lang="en-US" sz="1400" dirty="0">
                <a:solidFill>
                  <a:srgbClr val="C00000"/>
                </a:solidFill>
              </a:rPr>
              <a:t>One 8 incorrectly classified as a 9</a:t>
            </a:r>
          </a:p>
        </p:txBody>
      </p:sp>
      <p:sp>
        <p:nvSpPr>
          <p:cNvPr id="9" name="TextBox 8">
            <a:extLst>
              <a:ext uri="{FF2B5EF4-FFF2-40B4-BE49-F238E27FC236}">
                <a16:creationId xmlns:a16="http://schemas.microsoft.com/office/drawing/2014/main" id="{FB004E25-29B5-6242-9761-B1EC0DFA4501}"/>
              </a:ext>
            </a:extLst>
          </p:cNvPr>
          <p:cNvSpPr txBox="1"/>
          <p:nvPr/>
        </p:nvSpPr>
        <p:spPr>
          <a:xfrm>
            <a:off x="5858534" y="1191089"/>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152835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CA37-5361-3C44-8405-DE2F1B5CCDDF}"/>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C2492718-8B59-A34A-AA5F-FEEF68150D1B}"/>
              </a:ext>
            </a:extLst>
          </p:cNvPr>
          <p:cNvSpPr>
            <a:spLocks noGrp="1"/>
          </p:cNvSpPr>
          <p:nvPr>
            <p:ph idx="1"/>
          </p:nvPr>
        </p:nvSpPr>
        <p:spPr/>
        <p:txBody>
          <a:bodyPr/>
          <a:lstStyle/>
          <a:p>
            <a:r>
              <a:rPr lang="en-US" u="sng" dirty="0"/>
              <a:t>Supervised</a:t>
            </a:r>
            <a:r>
              <a:rPr lang="en-US" dirty="0"/>
              <a:t> ML works with </a:t>
            </a:r>
            <a:r>
              <a:rPr lang="en-US" u="sng" dirty="0"/>
              <a:t>labeled data</a:t>
            </a:r>
            <a:r>
              <a:rPr lang="en-US" dirty="0"/>
              <a:t>.</a:t>
            </a:r>
          </a:p>
          <a:p>
            <a:pPr lvl="1"/>
            <a:r>
              <a:rPr lang="en-US" dirty="0"/>
              <a:t>regression √</a:t>
            </a:r>
          </a:p>
          <a:p>
            <a:pPr lvl="1"/>
            <a:r>
              <a:rPr lang="en-US" dirty="0"/>
              <a:t>classification</a:t>
            </a:r>
          </a:p>
          <a:p>
            <a:pPr lvl="4"/>
            <a:endParaRPr lang="en-US" dirty="0"/>
          </a:p>
          <a:p>
            <a:r>
              <a:rPr lang="en-US" u="sng" dirty="0"/>
              <a:t>Unsupervised</a:t>
            </a:r>
            <a:r>
              <a:rPr lang="en-US" dirty="0"/>
              <a:t> ML works with </a:t>
            </a:r>
            <a:r>
              <a:rPr lang="en-US" u="sng" dirty="0"/>
              <a:t>unlabeled data</a:t>
            </a:r>
            <a:r>
              <a:rPr lang="en-US" dirty="0"/>
              <a:t>.</a:t>
            </a:r>
          </a:p>
          <a:p>
            <a:pPr lvl="1"/>
            <a:r>
              <a:rPr lang="en-US" dirty="0"/>
              <a:t>dimensionality reduction</a:t>
            </a:r>
          </a:p>
          <a:p>
            <a:pPr lvl="2"/>
            <a:r>
              <a:rPr lang="en-US" dirty="0"/>
              <a:t>Example: principal component analysis</a:t>
            </a:r>
          </a:p>
          <a:p>
            <a:pPr lvl="1"/>
            <a:r>
              <a:rPr lang="en-US" dirty="0"/>
              <a:t>clustering algorithms</a:t>
            </a:r>
          </a:p>
          <a:p>
            <a:pPr lvl="2"/>
            <a:r>
              <a:rPr lang="en-US" dirty="0"/>
              <a:t>Example: k-means</a:t>
            </a:r>
          </a:p>
        </p:txBody>
      </p:sp>
      <p:sp>
        <p:nvSpPr>
          <p:cNvPr id="4" name="Slide Number Placeholder 3">
            <a:extLst>
              <a:ext uri="{FF2B5EF4-FFF2-40B4-BE49-F238E27FC236}">
                <a16:creationId xmlns:a16="http://schemas.microsoft.com/office/drawing/2014/main" id="{7A8F8D76-A8DD-344C-AB2F-C43269DE67A2}"/>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5823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0311-C75F-1F46-BF96-E2BC70380628}"/>
              </a:ext>
            </a:extLst>
          </p:cNvPr>
          <p:cNvSpPr>
            <a:spLocks noGrp="1"/>
          </p:cNvSpPr>
          <p:nvPr>
            <p:ph type="title"/>
          </p:nvPr>
        </p:nvSpPr>
        <p:spPr/>
        <p:txBody>
          <a:bodyPr/>
          <a:lstStyle/>
          <a:p>
            <a:r>
              <a:rPr lang="en-US" dirty="0"/>
              <a:t>Confusion Matrix</a:t>
            </a:r>
            <a:r>
              <a:rPr lang="en-US" i="1" dirty="0"/>
              <a:t>, cont’d</a:t>
            </a:r>
          </a:p>
        </p:txBody>
      </p:sp>
      <p:sp>
        <p:nvSpPr>
          <p:cNvPr id="4" name="Slide Number Placeholder 3">
            <a:extLst>
              <a:ext uri="{FF2B5EF4-FFF2-40B4-BE49-F238E27FC236}">
                <a16:creationId xmlns:a16="http://schemas.microsoft.com/office/drawing/2014/main" id="{B7FCEB8F-C006-BF4B-898D-722FF38E43E1}"/>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
        <p:nvSpPr>
          <p:cNvPr id="5" name="TextBox 4">
            <a:extLst>
              <a:ext uri="{FF2B5EF4-FFF2-40B4-BE49-F238E27FC236}">
                <a16:creationId xmlns:a16="http://schemas.microsoft.com/office/drawing/2014/main" id="{FB98B6ED-0D44-324A-A8B1-5B60D4A68ACD}"/>
              </a:ext>
            </a:extLst>
          </p:cNvPr>
          <p:cNvSpPr txBox="1"/>
          <p:nvPr/>
        </p:nvSpPr>
        <p:spPr>
          <a:xfrm>
            <a:off x="283005" y="1325903"/>
            <a:ext cx="8577989" cy="1569660"/>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import pandas as pd</a:t>
            </a:r>
          </a:p>
          <a:p>
            <a:r>
              <a:rPr lang="en-US" b="1" dirty="0">
                <a:latin typeface="Courier New" panose="02070309020205020404" pitchFamily="49" charset="0"/>
                <a:cs typeface="Courier New" panose="02070309020205020404" pitchFamily="49" charset="0"/>
              </a:rPr>
              <a:t>import seaborn as </a:t>
            </a:r>
            <a:r>
              <a:rPr lang="en-US" b="1" dirty="0" err="1">
                <a:latin typeface="Courier New" panose="02070309020205020404" pitchFamily="49" charset="0"/>
                <a:cs typeface="Courier New" panose="02070309020205020404" pitchFamily="49" charset="0"/>
              </a:rPr>
              <a:t>sns</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confusion_df</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pd.DataFrame</a:t>
            </a:r>
            <a:r>
              <a:rPr lang="en-US" b="1" dirty="0">
                <a:latin typeface="Courier New" panose="02070309020205020404" pitchFamily="49" charset="0"/>
                <a:cs typeface="Courier New" panose="02070309020205020404" pitchFamily="49" charset="0"/>
              </a:rPr>
              <a:t>(confusion, index=range(10), </a:t>
            </a:r>
          </a:p>
          <a:p>
            <a:r>
              <a:rPr lang="en-US" b="1" dirty="0">
                <a:latin typeface="Courier New" panose="02070309020205020404" pitchFamily="49" charset="0"/>
                <a:cs typeface="Courier New" panose="02070309020205020404" pitchFamily="49" charset="0"/>
              </a:rPr>
              <a:t>                            columns=range(10))</a:t>
            </a:r>
          </a:p>
          <a:p>
            <a:r>
              <a:rPr lang="en-US" b="1" dirty="0">
                <a:latin typeface="Courier New" panose="02070309020205020404" pitchFamily="49" charset="0"/>
                <a:cs typeface="Courier New" panose="02070309020205020404" pitchFamily="49" charset="0"/>
              </a:rPr>
              <a:t>axes = </a:t>
            </a:r>
            <a:r>
              <a:rPr lang="en-US" b="1" dirty="0" err="1">
                <a:solidFill>
                  <a:srgbClr val="B23C00"/>
                </a:solidFill>
                <a:latin typeface="Courier New" panose="02070309020205020404" pitchFamily="49" charset="0"/>
                <a:cs typeface="Courier New" panose="02070309020205020404" pitchFamily="49" charset="0"/>
              </a:rPr>
              <a:t>sns.heatmap</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confusion_df</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annot</a:t>
            </a:r>
            <a:r>
              <a:rPr lang="en-US" b="1" dirty="0">
                <a:latin typeface="Courier New" panose="02070309020205020404" pitchFamily="49" charset="0"/>
                <a:cs typeface="Courier New" panose="02070309020205020404" pitchFamily="49" charset="0"/>
              </a:rPr>
              <a:t>=True, </a:t>
            </a:r>
            <a:r>
              <a:rPr lang="en-US" b="1" dirty="0" err="1">
                <a:latin typeface="Courier New" panose="02070309020205020404" pitchFamily="49" charset="0"/>
                <a:cs typeface="Courier New" panose="02070309020205020404" pitchFamily="49" charset="0"/>
              </a:rPr>
              <a:t>cmap</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nipy_spectral_r</a:t>
            </a:r>
            <a:r>
              <a:rPr lang="en-US" b="1" dirty="0">
                <a:latin typeface="Courier New" panose="02070309020205020404" pitchFamily="49" charset="0"/>
                <a:cs typeface="Courier New" panose="02070309020205020404" pitchFamily="49" charset="0"/>
              </a:rPr>
              <a:t>')</a:t>
            </a:r>
          </a:p>
        </p:txBody>
      </p:sp>
      <p:pic>
        <p:nvPicPr>
          <p:cNvPr id="7" name="Picture 6">
            <a:extLst>
              <a:ext uri="{FF2B5EF4-FFF2-40B4-BE49-F238E27FC236}">
                <a16:creationId xmlns:a16="http://schemas.microsoft.com/office/drawing/2014/main" id="{DD19973F-3153-004A-9D8D-FFAD705FFB29}"/>
              </a:ext>
            </a:extLst>
          </p:cNvPr>
          <p:cNvPicPr>
            <a:picLocks noChangeAspect="1"/>
          </p:cNvPicPr>
          <p:nvPr/>
        </p:nvPicPr>
        <p:blipFill>
          <a:blip r:embed="rId2"/>
          <a:stretch>
            <a:fillRect/>
          </a:stretch>
        </p:blipFill>
        <p:spPr>
          <a:xfrm>
            <a:off x="2381249" y="2978131"/>
            <a:ext cx="4381500" cy="3187700"/>
          </a:xfrm>
          <a:prstGeom prst="rect">
            <a:avLst/>
          </a:prstGeom>
        </p:spPr>
      </p:pic>
      <p:sp>
        <p:nvSpPr>
          <p:cNvPr id="6" name="TextBox 5">
            <a:extLst>
              <a:ext uri="{FF2B5EF4-FFF2-40B4-BE49-F238E27FC236}">
                <a16:creationId xmlns:a16="http://schemas.microsoft.com/office/drawing/2014/main" id="{4536E9DB-6C42-F844-AC41-4E15C0C79941}"/>
              </a:ext>
            </a:extLst>
          </p:cNvPr>
          <p:cNvSpPr txBox="1"/>
          <p:nvPr/>
        </p:nvSpPr>
        <p:spPr>
          <a:xfrm>
            <a:off x="6136839" y="1170227"/>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50063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506D1-4157-1348-954F-DDCF9D4FED4C}"/>
              </a:ext>
            </a:extLst>
          </p:cNvPr>
          <p:cNvSpPr>
            <a:spLocks noGrp="1"/>
          </p:cNvSpPr>
          <p:nvPr>
            <p:ph type="title"/>
          </p:nvPr>
        </p:nvSpPr>
        <p:spPr/>
        <p:txBody>
          <a:bodyPr/>
          <a:lstStyle/>
          <a:p>
            <a:r>
              <a:rPr lang="en-US" dirty="0"/>
              <a:t>Classification Report</a:t>
            </a:r>
          </a:p>
        </p:txBody>
      </p:sp>
      <p:sp>
        <p:nvSpPr>
          <p:cNvPr id="4" name="Slide Number Placeholder 3">
            <a:extLst>
              <a:ext uri="{FF2B5EF4-FFF2-40B4-BE49-F238E27FC236}">
                <a16:creationId xmlns:a16="http://schemas.microsoft.com/office/drawing/2014/main" id="{CF32C089-05DB-4E4A-BD87-B77F4590EE55}"/>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6A889467-46FD-E34D-A4D4-9AC1A4FD8A20}"/>
              </a:ext>
            </a:extLst>
          </p:cNvPr>
          <p:cNvSpPr txBox="1"/>
          <p:nvPr/>
        </p:nvSpPr>
        <p:spPr>
          <a:xfrm>
            <a:off x="774325" y="1266335"/>
            <a:ext cx="7595349" cy="954107"/>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latin typeface="Courier New" panose="02070309020205020404" pitchFamily="49" charset="0"/>
                <a:cs typeface="Courier New" panose="02070309020205020404" pitchFamily="49" charset="0"/>
              </a:rPr>
              <a:t>from </a:t>
            </a:r>
            <a:r>
              <a:rPr lang="en-US" sz="1400" b="1" dirty="0" err="1">
                <a:latin typeface="Courier New" panose="02070309020205020404" pitchFamily="49" charset="0"/>
                <a:cs typeface="Courier New" panose="02070309020205020404" pitchFamily="49" charset="0"/>
              </a:rPr>
              <a:t>sklearn.metrics</a:t>
            </a:r>
            <a:r>
              <a:rPr lang="en-US" sz="1400" b="1" dirty="0">
                <a:latin typeface="Courier New" panose="02070309020205020404" pitchFamily="49" charset="0"/>
                <a:cs typeface="Courier New" panose="02070309020205020404" pitchFamily="49" charset="0"/>
              </a:rPr>
              <a:t> import </a:t>
            </a:r>
            <a:r>
              <a:rPr lang="en-US" sz="1400" b="1" dirty="0" err="1">
                <a:latin typeface="Courier New" panose="02070309020205020404" pitchFamily="49" charset="0"/>
                <a:cs typeface="Courier New" panose="02070309020205020404" pitchFamily="49" charset="0"/>
              </a:rPr>
              <a:t>classification_report</a:t>
            </a:r>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names = [str(digit) for digit in </a:t>
            </a:r>
            <a:r>
              <a:rPr lang="en-US" sz="1400" b="1" dirty="0" err="1">
                <a:latin typeface="Courier New" panose="02070309020205020404" pitchFamily="49" charset="0"/>
                <a:cs typeface="Courier New" panose="02070309020205020404" pitchFamily="49" charset="0"/>
              </a:rPr>
              <a:t>digits.target_names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a:t>
            </a:r>
            <a:r>
              <a:rPr lang="en-US" sz="1400" b="1" dirty="0" err="1">
                <a:solidFill>
                  <a:srgbClr val="C00000"/>
                </a:solidFill>
                <a:latin typeface="Courier New" panose="02070309020205020404" pitchFamily="49" charset="0"/>
                <a:cs typeface="Courier New" panose="02070309020205020404" pitchFamily="49" charset="0"/>
              </a:rPr>
              <a:t>classification_report</a:t>
            </a:r>
            <a:r>
              <a:rPr lang="en-US" sz="1400" b="1" dirty="0">
                <a:latin typeface="Courier New" panose="02070309020205020404" pitchFamily="49" charset="0"/>
                <a:cs typeface="Courier New" panose="02070309020205020404" pitchFamily="49" charset="0"/>
              </a:rPr>
              <a:t>(expected, predicted, </a:t>
            </a:r>
            <a:r>
              <a:rPr lang="en-US" sz="1400" b="1" dirty="0" err="1">
                <a:latin typeface="Courier New" panose="02070309020205020404" pitchFamily="49" charset="0"/>
                <a:cs typeface="Courier New" panose="02070309020205020404" pitchFamily="49" charset="0"/>
              </a:rPr>
              <a:t>target_names</a:t>
            </a:r>
            <a:r>
              <a:rPr lang="en-US" sz="1400" b="1" dirty="0">
                <a:latin typeface="Courier New" panose="02070309020205020404" pitchFamily="49" charset="0"/>
                <a:cs typeface="Courier New" panose="02070309020205020404" pitchFamily="49" charset="0"/>
              </a:rPr>
              <a:t>=names))</a:t>
            </a:r>
          </a:p>
        </p:txBody>
      </p:sp>
      <p:sp>
        <p:nvSpPr>
          <p:cNvPr id="6" name="TextBox 5">
            <a:extLst>
              <a:ext uri="{FF2B5EF4-FFF2-40B4-BE49-F238E27FC236}">
                <a16:creationId xmlns:a16="http://schemas.microsoft.com/office/drawing/2014/main" id="{D784EE41-542E-6A4D-A3E1-A463D99D4AD5}"/>
              </a:ext>
            </a:extLst>
          </p:cNvPr>
          <p:cNvSpPr txBox="1"/>
          <p:nvPr/>
        </p:nvSpPr>
        <p:spPr>
          <a:xfrm>
            <a:off x="707449" y="2293991"/>
            <a:ext cx="4687502" cy="2800767"/>
          </a:xfrm>
          <a:prstGeom prst="rect">
            <a:avLst/>
          </a:prstGeom>
          <a:solidFill>
            <a:srgbClr val="DDFDFF"/>
          </a:solidFill>
          <a:ln>
            <a:solidFill>
              <a:srgbClr val="0033CC"/>
            </a:solidFill>
          </a:ln>
        </p:spPr>
        <p:txBody>
          <a:bodyPr wrap="none" rtlCol="0">
            <a:spAutoFit/>
          </a:bodyPr>
          <a:lstStyle/>
          <a:p>
            <a:r>
              <a:rPr lang="en-US" sz="1100" b="1" dirty="0">
                <a:latin typeface="Courier New" panose="02070309020205020404" pitchFamily="49" charset="0"/>
                <a:cs typeface="Courier New" panose="02070309020205020404" pitchFamily="49" charset="0"/>
              </a:rPr>
              <a:t>              precision    recall  f1-score   support</a:t>
            </a:r>
          </a:p>
          <a:p>
            <a:endParaRPr lang="en-US" sz="1100" b="1" dirty="0">
              <a:latin typeface="Courier New" panose="02070309020205020404" pitchFamily="49" charset="0"/>
              <a:cs typeface="Courier New" panose="02070309020205020404" pitchFamily="49" charset="0"/>
            </a:endParaRPr>
          </a:p>
          <a:p>
            <a:r>
              <a:rPr lang="en-US" sz="1100" b="1" dirty="0">
                <a:latin typeface="Courier New" panose="02070309020205020404" pitchFamily="49" charset="0"/>
                <a:cs typeface="Courier New" panose="02070309020205020404" pitchFamily="49" charset="0"/>
              </a:rPr>
              <a:t>           0       1.00      1.00      1.00        45</a:t>
            </a:r>
          </a:p>
          <a:p>
            <a:r>
              <a:rPr lang="en-US" sz="1100" b="1" dirty="0">
                <a:latin typeface="Courier New" panose="02070309020205020404" pitchFamily="49" charset="0"/>
                <a:cs typeface="Courier New" panose="02070309020205020404" pitchFamily="49" charset="0"/>
              </a:rPr>
              <a:t>           1       0.98      1.00      0.99        45</a:t>
            </a:r>
          </a:p>
          <a:p>
            <a:r>
              <a:rPr lang="en-US" sz="1100" b="1" dirty="0">
                <a:latin typeface="Courier New" panose="02070309020205020404" pitchFamily="49" charset="0"/>
                <a:cs typeface="Courier New" panose="02070309020205020404" pitchFamily="49" charset="0"/>
              </a:rPr>
              <a:t>           2       0.98      1.00      0.99        54</a:t>
            </a:r>
          </a:p>
          <a:p>
            <a:r>
              <a:rPr lang="en-US" sz="1100" b="1" dirty="0">
                <a:latin typeface="Courier New" panose="02070309020205020404" pitchFamily="49" charset="0"/>
                <a:cs typeface="Courier New" panose="02070309020205020404" pitchFamily="49" charset="0"/>
              </a:rPr>
              <a:t>           3       0.95      0.95      0.95        44</a:t>
            </a:r>
          </a:p>
          <a:p>
            <a:r>
              <a:rPr lang="en-US" sz="1100" b="1" dirty="0">
                <a:latin typeface="Courier New" panose="02070309020205020404" pitchFamily="49" charset="0"/>
                <a:cs typeface="Courier New" panose="02070309020205020404" pitchFamily="49" charset="0"/>
              </a:rPr>
              <a:t>           4       0.98      0.98      0.98        </a:t>
            </a:r>
            <a:r>
              <a:rPr lang="en-US" sz="1100" b="1" dirty="0">
                <a:solidFill>
                  <a:srgbClr val="FF85FF"/>
                </a:solidFill>
                <a:latin typeface="Courier New" panose="02070309020205020404" pitchFamily="49" charset="0"/>
                <a:cs typeface="Courier New" panose="02070309020205020404" pitchFamily="49" charset="0"/>
              </a:rPr>
              <a:t>50</a:t>
            </a:r>
          </a:p>
          <a:p>
            <a:r>
              <a:rPr lang="en-US" sz="1100" b="1" dirty="0">
                <a:latin typeface="Courier New" panose="02070309020205020404" pitchFamily="49" charset="0"/>
                <a:cs typeface="Courier New" panose="02070309020205020404" pitchFamily="49" charset="0"/>
              </a:rPr>
              <a:t>           5       0.97      1.00      0.99        38</a:t>
            </a:r>
          </a:p>
          <a:p>
            <a:r>
              <a:rPr lang="en-US" sz="1100" b="1" dirty="0">
                <a:latin typeface="Courier New" panose="02070309020205020404" pitchFamily="49" charset="0"/>
                <a:cs typeface="Courier New" panose="02070309020205020404" pitchFamily="49" charset="0"/>
              </a:rPr>
              <a:t>           6       1.00      1.00      1.00        42</a:t>
            </a:r>
          </a:p>
          <a:p>
            <a:r>
              <a:rPr lang="en-US" sz="1100" b="1" dirty="0">
                <a:latin typeface="Courier New" panose="02070309020205020404" pitchFamily="49" charset="0"/>
                <a:cs typeface="Courier New" panose="02070309020205020404" pitchFamily="49" charset="0"/>
              </a:rPr>
              <a:t>           7       </a:t>
            </a:r>
            <a:r>
              <a:rPr lang="en-US" sz="1100" b="1" dirty="0">
                <a:solidFill>
                  <a:srgbClr val="008000"/>
                </a:solidFill>
                <a:latin typeface="Courier New" panose="02070309020205020404" pitchFamily="49" charset="0"/>
                <a:cs typeface="Courier New" panose="02070309020205020404" pitchFamily="49" charset="0"/>
              </a:rPr>
              <a:t>0.96</a:t>
            </a:r>
            <a:r>
              <a:rPr lang="en-US" sz="1100" b="1" dirty="0">
                <a:latin typeface="Courier New" panose="02070309020205020404" pitchFamily="49" charset="0"/>
                <a:cs typeface="Courier New" panose="02070309020205020404" pitchFamily="49" charset="0"/>
              </a:rPr>
              <a:t>      1.00      0.98        45</a:t>
            </a:r>
          </a:p>
          <a:p>
            <a:r>
              <a:rPr lang="en-US" sz="1100" b="1" dirty="0">
                <a:latin typeface="Courier New" panose="02070309020205020404" pitchFamily="49" charset="0"/>
                <a:cs typeface="Courier New" panose="02070309020205020404" pitchFamily="49" charset="0"/>
              </a:rPr>
              <a:t>           8       0.97      </a:t>
            </a:r>
            <a:r>
              <a:rPr lang="en-US" sz="1100" b="1" dirty="0">
                <a:solidFill>
                  <a:srgbClr val="C00000"/>
                </a:solidFill>
                <a:latin typeface="Courier New" panose="02070309020205020404" pitchFamily="49" charset="0"/>
                <a:cs typeface="Courier New" panose="02070309020205020404" pitchFamily="49" charset="0"/>
              </a:rPr>
              <a:t>0.89</a:t>
            </a:r>
            <a:r>
              <a:rPr lang="en-US" sz="1100" b="1" dirty="0">
                <a:latin typeface="Courier New" panose="02070309020205020404" pitchFamily="49" charset="0"/>
                <a:cs typeface="Courier New" panose="02070309020205020404" pitchFamily="49" charset="0"/>
              </a:rPr>
              <a:t>      0.93        44</a:t>
            </a:r>
          </a:p>
          <a:p>
            <a:r>
              <a:rPr lang="en-US" sz="1100" b="1" dirty="0">
                <a:latin typeface="Courier New" panose="02070309020205020404" pitchFamily="49" charset="0"/>
                <a:cs typeface="Courier New" panose="02070309020205020404" pitchFamily="49" charset="0"/>
              </a:rPr>
              <a:t>           9       0.98      0.95      0.96        43</a:t>
            </a:r>
          </a:p>
          <a:p>
            <a:endParaRPr lang="en-US" sz="1100" b="1" dirty="0">
              <a:latin typeface="Courier New" panose="02070309020205020404" pitchFamily="49" charset="0"/>
              <a:cs typeface="Courier New" panose="02070309020205020404" pitchFamily="49" charset="0"/>
            </a:endParaRPr>
          </a:p>
          <a:p>
            <a:r>
              <a:rPr lang="en-US" sz="1100" b="1" dirty="0">
                <a:latin typeface="Courier New" panose="02070309020205020404" pitchFamily="49" charset="0"/>
                <a:cs typeface="Courier New" panose="02070309020205020404" pitchFamily="49" charset="0"/>
              </a:rPr>
              <a:t>    accuracy                           0.98       450</a:t>
            </a:r>
          </a:p>
          <a:p>
            <a:r>
              <a:rPr lang="en-US" sz="1100" b="1" dirty="0">
                <a:latin typeface="Courier New" panose="02070309020205020404" pitchFamily="49" charset="0"/>
                <a:cs typeface="Courier New" panose="02070309020205020404" pitchFamily="49" charset="0"/>
              </a:rPr>
              <a:t>   macro avg       0.98      0.98      0.98       450</a:t>
            </a:r>
          </a:p>
          <a:p>
            <a:r>
              <a:rPr lang="en-US" sz="1100" b="1" dirty="0">
                <a:latin typeface="Courier New" panose="02070309020205020404" pitchFamily="49" charset="0"/>
                <a:cs typeface="Courier New" panose="02070309020205020404" pitchFamily="49" charset="0"/>
              </a:rPr>
              <a:t>weighted avg       0.98      0.98      0.98       450</a:t>
            </a:r>
          </a:p>
        </p:txBody>
      </p:sp>
      <p:sp>
        <p:nvSpPr>
          <p:cNvPr id="3" name="TextBox 2">
            <a:extLst>
              <a:ext uri="{FF2B5EF4-FFF2-40B4-BE49-F238E27FC236}">
                <a16:creationId xmlns:a16="http://schemas.microsoft.com/office/drawing/2014/main" id="{71CC3163-FCF5-0149-92C9-03E43B38D674}"/>
              </a:ext>
            </a:extLst>
          </p:cNvPr>
          <p:cNvSpPr txBox="1"/>
          <p:nvPr/>
        </p:nvSpPr>
        <p:spPr>
          <a:xfrm>
            <a:off x="5486390" y="2293991"/>
            <a:ext cx="3473708" cy="3477875"/>
          </a:xfrm>
          <a:prstGeom prst="rect">
            <a:avLst/>
          </a:prstGeom>
          <a:solidFill>
            <a:schemeClr val="accent1">
              <a:lumMod val="20000"/>
              <a:lumOff val="80000"/>
            </a:schemeClr>
          </a:solidFill>
          <a:ln>
            <a:solidFill>
              <a:srgbClr val="0033CC"/>
            </a:solidFill>
          </a:ln>
        </p:spPr>
        <p:txBody>
          <a:bodyPr wrap="none" rtlCol="0">
            <a:spAutoFit/>
          </a:bodyPr>
          <a:lstStyle/>
          <a:p>
            <a:r>
              <a:rPr lang="en-US" sz="1400" b="1" dirty="0">
                <a:solidFill>
                  <a:srgbClr val="0033CC"/>
                </a:solidFill>
              </a:rPr>
              <a:t>precision</a:t>
            </a:r>
            <a:r>
              <a:rPr lang="en-US" sz="1400" dirty="0">
                <a:solidFill>
                  <a:srgbClr val="0033CC"/>
                </a:solidFill>
              </a:rPr>
              <a:t>: Total number of correct</a:t>
            </a:r>
          </a:p>
          <a:p>
            <a:r>
              <a:rPr lang="en-US" sz="1400" dirty="0">
                <a:solidFill>
                  <a:srgbClr val="0033CC"/>
                </a:solidFill>
              </a:rPr>
              <a:t>predictions for a digit divided by</a:t>
            </a:r>
          </a:p>
          <a:p>
            <a:r>
              <a:rPr lang="en-US" sz="1400" dirty="0">
                <a:solidFill>
                  <a:srgbClr val="0033CC"/>
                </a:solidFill>
              </a:rPr>
              <a:t>the total number of predictions for</a:t>
            </a:r>
          </a:p>
          <a:p>
            <a:r>
              <a:rPr lang="en-US" sz="1400" dirty="0">
                <a:solidFill>
                  <a:srgbClr val="0033CC"/>
                </a:solidFill>
              </a:rPr>
              <a:t>that digit.</a:t>
            </a:r>
          </a:p>
          <a:p>
            <a:r>
              <a:rPr lang="en-US" sz="1400" dirty="0">
                <a:solidFill>
                  <a:srgbClr val="0033CC"/>
                </a:solidFill>
              </a:rPr>
              <a:t>Example: For 7: </a:t>
            </a:r>
            <a:r>
              <a:rPr lang="en-US" sz="1400" dirty="0">
                <a:solidFill>
                  <a:srgbClr val="008000"/>
                </a:solidFill>
              </a:rPr>
              <a:t>45/47</a:t>
            </a:r>
            <a:r>
              <a:rPr lang="en-US" sz="1400" dirty="0">
                <a:solidFill>
                  <a:srgbClr val="0033CC"/>
                </a:solidFill>
              </a:rPr>
              <a:t> = </a:t>
            </a:r>
            <a:r>
              <a:rPr lang="en-US" sz="1400" dirty="0">
                <a:solidFill>
                  <a:srgbClr val="008000"/>
                </a:solidFill>
              </a:rPr>
              <a:t>0.96</a:t>
            </a:r>
          </a:p>
          <a:p>
            <a:endParaRPr lang="en-US" sz="800" dirty="0">
              <a:solidFill>
                <a:srgbClr val="0033CC"/>
              </a:solidFill>
            </a:endParaRPr>
          </a:p>
          <a:p>
            <a:r>
              <a:rPr lang="en-US" sz="1400" b="1" dirty="0">
                <a:solidFill>
                  <a:srgbClr val="0033CC"/>
                </a:solidFill>
              </a:rPr>
              <a:t>recall</a:t>
            </a:r>
            <a:r>
              <a:rPr lang="en-US" sz="1400" dirty="0">
                <a:solidFill>
                  <a:srgbClr val="0033CC"/>
                </a:solidFill>
              </a:rPr>
              <a:t>: Total number of correct</a:t>
            </a:r>
          </a:p>
          <a:p>
            <a:r>
              <a:rPr lang="en-US" sz="1400" dirty="0">
                <a:solidFill>
                  <a:srgbClr val="0033CC"/>
                </a:solidFill>
              </a:rPr>
              <a:t>predictions divided by the total</a:t>
            </a:r>
          </a:p>
          <a:p>
            <a:r>
              <a:rPr lang="en-US" sz="1400" dirty="0">
                <a:solidFill>
                  <a:srgbClr val="0033CC"/>
                </a:solidFill>
              </a:rPr>
              <a:t>number that should have been</a:t>
            </a:r>
          </a:p>
          <a:p>
            <a:r>
              <a:rPr lang="en-US" sz="1400" dirty="0">
                <a:solidFill>
                  <a:srgbClr val="0033CC"/>
                </a:solidFill>
              </a:rPr>
              <a:t>predicted as that digit.</a:t>
            </a:r>
          </a:p>
          <a:p>
            <a:r>
              <a:rPr lang="en-US" sz="1400" dirty="0">
                <a:solidFill>
                  <a:srgbClr val="0033CC"/>
                </a:solidFill>
              </a:rPr>
              <a:t>Example: For 8: </a:t>
            </a:r>
            <a:r>
              <a:rPr lang="en-US" sz="1400" dirty="0">
                <a:solidFill>
                  <a:srgbClr val="C00000"/>
                </a:solidFill>
              </a:rPr>
              <a:t>39/44</a:t>
            </a:r>
            <a:r>
              <a:rPr lang="en-US" sz="1400" dirty="0">
                <a:solidFill>
                  <a:srgbClr val="0033CC"/>
                </a:solidFill>
              </a:rPr>
              <a:t> = </a:t>
            </a:r>
            <a:r>
              <a:rPr lang="en-US" sz="1400" dirty="0">
                <a:solidFill>
                  <a:srgbClr val="C00000"/>
                </a:solidFill>
              </a:rPr>
              <a:t>0.89</a:t>
            </a:r>
          </a:p>
          <a:p>
            <a:endParaRPr lang="en-US" sz="800" dirty="0">
              <a:solidFill>
                <a:srgbClr val="0033CC"/>
              </a:solidFill>
            </a:endParaRPr>
          </a:p>
          <a:p>
            <a:r>
              <a:rPr lang="en-US" sz="1400" b="1" dirty="0">
                <a:solidFill>
                  <a:srgbClr val="0033CC"/>
                </a:solidFill>
              </a:rPr>
              <a:t>f1-score</a:t>
            </a:r>
            <a:r>
              <a:rPr lang="en-US" sz="1400" dirty="0">
                <a:solidFill>
                  <a:srgbClr val="0033CC"/>
                </a:solidFill>
              </a:rPr>
              <a:t>: Average of precision and recall.</a:t>
            </a:r>
          </a:p>
          <a:p>
            <a:endParaRPr lang="en-US" sz="800" dirty="0">
              <a:solidFill>
                <a:srgbClr val="0033CC"/>
              </a:solidFill>
            </a:endParaRPr>
          </a:p>
          <a:p>
            <a:r>
              <a:rPr lang="en-US" sz="1400" b="1" dirty="0">
                <a:solidFill>
                  <a:srgbClr val="0033CC"/>
                </a:solidFill>
              </a:rPr>
              <a:t>support</a:t>
            </a:r>
            <a:r>
              <a:rPr lang="en-US" sz="1400" dirty="0">
                <a:solidFill>
                  <a:srgbClr val="0033CC"/>
                </a:solidFill>
              </a:rPr>
              <a:t>: Number of samples with the</a:t>
            </a:r>
          </a:p>
          <a:p>
            <a:r>
              <a:rPr lang="en-US" sz="1400" dirty="0">
                <a:solidFill>
                  <a:srgbClr val="0033CC"/>
                </a:solidFill>
              </a:rPr>
              <a:t>expected value.</a:t>
            </a:r>
          </a:p>
          <a:p>
            <a:r>
              <a:rPr lang="en-US" sz="1400" dirty="0">
                <a:solidFill>
                  <a:srgbClr val="0033CC"/>
                </a:solidFill>
              </a:rPr>
              <a:t>Example: </a:t>
            </a:r>
            <a:r>
              <a:rPr lang="en-US" sz="1400" dirty="0">
                <a:solidFill>
                  <a:srgbClr val="FF85FF"/>
                </a:solidFill>
              </a:rPr>
              <a:t>50</a:t>
            </a:r>
            <a:r>
              <a:rPr lang="en-US" sz="1400" dirty="0">
                <a:solidFill>
                  <a:srgbClr val="0033CC"/>
                </a:solidFill>
              </a:rPr>
              <a:t> samples labeled as 4</a:t>
            </a:r>
          </a:p>
        </p:txBody>
      </p:sp>
      <p:sp>
        <p:nvSpPr>
          <p:cNvPr id="8" name="Rectangle 7">
            <a:extLst>
              <a:ext uri="{FF2B5EF4-FFF2-40B4-BE49-F238E27FC236}">
                <a16:creationId xmlns:a16="http://schemas.microsoft.com/office/drawing/2014/main" id="{DAB2AA2B-29EA-4F42-8241-CDC1EA629304}"/>
              </a:ext>
            </a:extLst>
          </p:cNvPr>
          <p:cNvSpPr/>
          <p:nvPr/>
        </p:nvSpPr>
        <p:spPr bwMode="auto">
          <a:xfrm>
            <a:off x="3671838" y="6248400"/>
            <a:ext cx="3094698" cy="3952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066B7CE5-E048-A046-B45B-FFEE4EFDDE9A}"/>
              </a:ext>
            </a:extLst>
          </p:cNvPr>
          <p:cNvSpPr txBox="1"/>
          <p:nvPr/>
        </p:nvSpPr>
        <p:spPr>
          <a:xfrm>
            <a:off x="2935623" y="5166341"/>
            <a:ext cx="2459328" cy="1615827"/>
          </a:xfrm>
          <a:prstGeom prst="rect">
            <a:avLst/>
          </a:prstGeom>
          <a:solidFill>
            <a:schemeClr val="bg1">
              <a:lumMod val="95000"/>
            </a:schemeClr>
          </a:solidFill>
          <a:ln>
            <a:solidFill>
              <a:srgbClr val="0033CC"/>
            </a:solidFill>
          </a:ln>
        </p:spPr>
        <p:txBody>
          <a:bodyPr wrap="none" rtlCol="0">
            <a:spAutoFit/>
          </a:bodyPr>
          <a:lstStyle/>
          <a:p>
            <a:r>
              <a:rPr lang="en-US" sz="900" b="1" dirty="0">
                <a:latin typeface="Courier New" panose="02070309020205020404" pitchFamily="49" charset="0"/>
                <a:cs typeface="Courier New" panose="02070309020205020404" pitchFamily="49" charset="0"/>
              </a:rPr>
              <a:t>Confusion matrix:</a:t>
            </a:r>
          </a:p>
          <a:p>
            <a:r>
              <a:rPr lang="en-US" sz="900" b="1" dirty="0">
                <a:latin typeface="Courier New" panose="02070309020205020404" pitchFamily="49" charset="0"/>
                <a:cs typeface="Courier New" panose="02070309020205020404" pitchFamily="49" charset="0"/>
              </a:rPr>
              <a:t>[[45  0  0  0  0  0  0  0  0  0]</a:t>
            </a:r>
          </a:p>
          <a:p>
            <a:r>
              <a:rPr lang="en-US" sz="900" b="1" dirty="0">
                <a:latin typeface="Courier New" panose="02070309020205020404" pitchFamily="49" charset="0"/>
                <a:cs typeface="Courier New" panose="02070309020205020404" pitchFamily="49" charset="0"/>
              </a:rPr>
              <a:t> [ 0 45  0  0  0  0  0  0  0  0]</a:t>
            </a:r>
          </a:p>
          <a:p>
            <a:r>
              <a:rPr lang="en-US" sz="900" b="1" dirty="0">
                <a:latin typeface="Courier New" panose="02070309020205020404" pitchFamily="49" charset="0"/>
                <a:cs typeface="Courier New" panose="02070309020205020404" pitchFamily="49" charset="0"/>
              </a:rPr>
              <a:t> [ 0  0 54  0  0  0  0  0  0  0]</a:t>
            </a:r>
          </a:p>
          <a:p>
            <a:r>
              <a:rPr lang="en-US" sz="900" b="1" dirty="0">
                <a:latin typeface="Courier New" panose="02070309020205020404" pitchFamily="49" charset="0"/>
                <a:cs typeface="Courier New" panose="02070309020205020404" pitchFamily="49" charset="0"/>
              </a:rPr>
              <a:t> [ 0  0  0 42  0  1  0  </a:t>
            </a:r>
            <a:r>
              <a:rPr lang="en-US" sz="900" b="1" dirty="0">
                <a:solidFill>
                  <a:srgbClr val="008000"/>
                </a:solidFill>
                <a:latin typeface="Courier New" panose="02070309020205020404" pitchFamily="49" charset="0"/>
                <a:cs typeface="Courier New" panose="02070309020205020404" pitchFamily="49" charset="0"/>
              </a:rPr>
              <a:t>1</a:t>
            </a:r>
            <a:r>
              <a:rPr lang="en-US" sz="900" b="1" dirty="0">
                <a:latin typeface="Courier New" panose="02070309020205020404" pitchFamily="49" charset="0"/>
                <a:cs typeface="Courier New" panose="02070309020205020404" pitchFamily="49" charset="0"/>
              </a:rPr>
              <a:t>  0  0]</a:t>
            </a:r>
          </a:p>
          <a:p>
            <a:r>
              <a:rPr lang="en-US" sz="900" b="1" dirty="0">
                <a:latin typeface="Courier New" panose="02070309020205020404" pitchFamily="49" charset="0"/>
                <a:cs typeface="Courier New" panose="02070309020205020404" pitchFamily="49" charset="0"/>
              </a:rPr>
              <a:t> [ 0  0  0  0 </a:t>
            </a:r>
            <a:r>
              <a:rPr lang="en-US" sz="900" b="1" dirty="0">
                <a:solidFill>
                  <a:srgbClr val="FF85FF"/>
                </a:solidFill>
                <a:latin typeface="Courier New" panose="02070309020205020404" pitchFamily="49" charset="0"/>
                <a:cs typeface="Courier New" panose="02070309020205020404" pitchFamily="49" charset="0"/>
              </a:rPr>
              <a:t>49</a:t>
            </a:r>
            <a:r>
              <a:rPr lang="en-US" sz="900" b="1" dirty="0">
                <a:latin typeface="Courier New" panose="02070309020205020404" pitchFamily="49" charset="0"/>
                <a:cs typeface="Courier New" panose="02070309020205020404" pitchFamily="49" charset="0"/>
              </a:rPr>
              <a:t>  0  0  1  0  0]</a:t>
            </a:r>
          </a:p>
          <a:p>
            <a:r>
              <a:rPr lang="en-US" sz="900" b="1" dirty="0">
                <a:latin typeface="Courier New" panose="02070309020205020404" pitchFamily="49" charset="0"/>
                <a:cs typeface="Courier New" panose="02070309020205020404" pitchFamily="49" charset="0"/>
              </a:rPr>
              <a:t> [ 0  0  0  0  0 38  0  0  0  0]</a:t>
            </a:r>
          </a:p>
          <a:p>
            <a:r>
              <a:rPr lang="en-US" sz="900" b="1" dirty="0">
                <a:latin typeface="Courier New" panose="02070309020205020404" pitchFamily="49" charset="0"/>
                <a:cs typeface="Courier New" panose="02070309020205020404" pitchFamily="49" charset="0"/>
              </a:rPr>
              <a:t> [ 0  0  0  0  0  0 42  0  0  0]</a:t>
            </a:r>
          </a:p>
          <a:p>
            <a:r>
              <a:rPr lang="en-US" sz="900" b="1" dirty="0">
                <a:latin typeface="Courier New" panose="02070309020205020404" pitchFamily="49" charset="0"/>
                <a:cs typeface="Courier New" panose="02070309020205020404" pitchFamily="49" charset="0"/>
              </a:rPr>
              <a:t> [ 0  0  0  0  0  0  0 </a:t>
            </a:r>
            <a:r>
              <a:rPr lang="en-US" sz="900" b="1" dirty="0">
                <a:solidFill>
                  <a:srgbClr val="008000"/>
                </a:solidFill>
                <a:latin typeface="Courier New" panose="02070309020205020404" pitchFamily="49" charset="0"/>
                <a:cs typeface="Courier New" panose="02070309020205020404" pitchFamily="49" charset="0"/>
              </a:rPr>
              <a:t>45</a:t>
            </a:r>
            <a:r>
              <a:rPr lang="en-US" sz="900" b="1" dirty="0">
                <a:latin typeface="Courier New" panose="02070309020205020404" pitchFamily="49" charset="0"/>
                <a:cs typeface="Courier New" panose="02070309020205020404" pitchFamily="49" charset="0"/>
              </a:rPr>
              <a:t>  0  0]</a:t>
            </a:r>
          </a:p>
          <a:p>
            <a:r>
              <a:rPr lang="en-US" sz="900" b="1" dirty="0">
                <a:latin typeface="Courier New" panose="02070309020205020404" pitchFamily="49" charset="0"/>
                <a:cs typeface="Courier New" panose="02070309020205020404" pitchFamily="49" charset="0"/>
              </a:rPr>
              <a:t> [ </a:t>
            </a:r>
            <a:r>
              <a:rPr lang="en-US" sz="900" b="1" dirty="0">
                <a:solidFill>
                  <a:srgbClr val="C00000"/>
                </a:solidFill>
                <a:latin typeface="Courier New" panose="02070309020205020404" pitchFamily="49" charset="0"/>
                <a:cs typeface="Courier New" panose="02070309020205020404" pitchFamily="49" charset="0"/>
              </a:rPr>
              <a:t>0  1  1  2  0  0  0  0 39  1</a:t>
            </a:r>
            <a:r>
              <a:rPr lang="en-US" sz="900" b="1" dirty="0">
                <a:latin typeface="Courier New" panose="02070309020205020404" pitchFamily="49" charset="0"/>
                <a:cs typeface="Courier New" panose="02070309020205020404" pitchFamily="49" charset="0"/>
              </a:rPr>
              <a:t>]</a:t>
            </a:r>
          </a:p>
          <a:p>
            <a:r>
              <a:rPr lang="en-US" sz="900" b="1" dirty="0">
                <a:latin typeface="Courier New" panose="02070309020205020404" pitchFamily="49" charset="0"/>
                <a:cs typeface="Courier New" panose="02070309020205020404" pitchFamily="49" charset="0"/>
              </a:rPr>
              <a:t> [ 0  0  0  0  </a:t>
            </a:r>
            <a:r>
              <a:rPr lang="en-US" sz="900" b="1" dirty="0">
                <a:solidFill>
                  <a:srgbClr val="FF85FF"/>
                </a:solidFill>
                <a:latin typeface="Courier New" panose="02070309020205020404" pitchFamily="49" charset="0"/>
                <a:cs typeface="Courier New" panose="02070309020205020404" pitchFamily="49" charset="0"/>
              </a:rPr>
              <a:t>1</a:t>
            </a:r>
            <a:r>
              <a:rPr lang="en-US" sz="900" b="1" dirty="0">
                <a:latin typeface="Courier New" panose="02070309020205020404" pitchFamily="49" charset="0"/>
                <a:cs typeface="Courier New" panose="02070309020205020404" pitchFamily="49" charset="0"/>
              </a:rPr>
              <a:t>  0  0  0  1 41]]</a:t>
            </a:r>
          </a:p>
        </p:txBody>
      </p:sp>
      <p:sp>
        <p:nvSpPr>
          <p:cNvPr id="9" name="TextBox 8">
            <a:extLst>
              <a:ext uri="{FF2B5EF4-FFF2-40B4-BE49-F238E27FC236}">
                <a16:creationId xmlns:a16="http://schemas.microsoft.com/office/drawing/2014/main" id="{504BDA3A-7D23-7E4B-8944-85A3DA1031FB}"/>
              </a:ext>
            </a:extLst>
          </p:cNvPr>
          <p:cNvSpPr txBox="1"/>
          <p:nvPr/>
        </p:nvSpPr>
        <p:spPr>
          <a:xfrm>
            <a:off x="6217902" y="1172564"/>
            <a:ext cx="2553904" cy="338554"/>
          </a:xfrm>
          <a:prstGeom prst="rect">
            <a:avLst/>
          </a:prstGeom>
          <a:solidFill>
            <a:srgbClr val="0033CC"/>
          </a:solidFill>
          <a:ln>
            <a:solidFill>
              <a:srgbClr val="0033CC"/>
            </a:solidFill>
          </a:ln>
        </p:spPr>
        <p:txBody>
          <a:bodyPr wrap="none" rtlCol="0">
            <a:spAutoFit/>
          </a:bodyPr>
          <a:lstStyle/>
          <a:p>
            <a:r>
              <a:rPr lang="en-US" dirty="0">
                <a:solidFill>
                  <a:srgbClr val="FFFF00"/>
                </a:solidFill>
              </a:rPr>
              <a:t>k-</a:t>
            </a:r>
            <a:r>
              <a:rPr lang="en-US" dirty="0" err="1">
                <a:solidFill>
                  <a:srgbClr val="FFFF00"/>
                </a:solidFill>
              </a:rPr>
              <a:t>NearestNeighbors.ipynb</a:t>
            </a:r>
            <a:endParaRPr lang="en-US" dirty="0">
              <a:solidFill>
                <a:srgbClr val="FFFF00"/>
              </a:solidFill>
            </a:endParaRPr>
          </a:p>
        </p:txBody>
      </p:sp>
    </p:spTree>
    <p:extLst>
      <p:ext uri="{BB962C8B-B14F-4D97-AF65-F5344CB8AC3E}">
        <p14:creationId xmlns:p14="http://schemas.microsoft.com/office/powerpoint/2010/main" val="181595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4634-D97A-BA45-86BF-884B7C0315D6}"/>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91BDCCD3-3EAF-5740-A4A1-9EE16D415C4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8DF2B71-30C6-D046-872F-C4EC6BD378FC}"/>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35918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8028-3BD2-3647-891B-CD472F7EEF2F}"/>
              </a:ext>
            </a:extLst>
          </p:cNvPr>
          <p:cNvSpPr>
            <a:spLocks noGrp="1"/>
          </p:cNvSpPr>
          <p:nvPr>
            <p:ph type="title"/>
          </p:nvPr>
        </p:nvSpPr>
        <p:spPr/>
        <p:txBody>
          <a:bodyPr/>
          <a:lstStyle/>
          <a:p>
            <a:r>
              <a:rPr lang="en-US" dirty="0"/>
              <a:t>Unsupervised Machine Learning</a:t>
            </a:r>
          </a:p>
        </p:txBody>
      </p:sp>
      <p:sp>
        <p:nvSpPr>
          <p:cNvPr id="3" name="Content Placeholder 2">
            <a:extLst>
              <a:ext uri="{FF2B5EF4-FFF2-40B4-BE49-F238E27FC236}">
                <a16:creationId xmlns:a16="http://schemas.microsoft.com/office/drawing/2014/main" id="{FE745EB7-C90F-2544-92F3-919626E41160}"/>
              </a:ext>
            </a:extLst>
          </p:cNvPr>
          <p:cNvSpPr>
            <a:spLocks noGrp="1"/>
          </p:cNvSpPr>
          <p:nvPr>
            <p:ph idx="1"/>
          </p:nvPr>
        </p:nvSpPr>
        <p:spPr/>
        <p:txBody>
          <a:bodyPr/>
          <a:lstStyle/>
          <a:p>
            <a:r>
              <a:rPr lang="en-US" dirty="0"/>
              <a:t>Work with </a:t>
            </a:r>
            <a:r>
              <a:rPr lang="en-US" u="sng" dirty="0"/>
              <a:t>unlabeled data</a:t>
            </a:r>
            <a:r>
              <a:rPr lang="en-US" dirty="0"/>
              <a:t>.</a:t>
            </a:r>
          </a:p>
          <a:p>
            <a:pPr lvl="1"/>
            <a:r>
              <a:rPr lang="en-US" dirty="0"/>
              <a:t>Example: An online bookseller records large amounts of book purchase data and notice that people who buy certain books often buy other books on the same or similar topics. Unsupervised machine learning supports the development of a </a:t>
            </a:r>
            <a:r>
              <a:rPr lang="en-US" dirty="0">
                <a:solidFill>
                  <a:srgbClr val="B23C00"/>
                </a:solidFill>
              </a:rPr>
              <a:t>recommendation system</a:t>
            </a:r>
            <a:r>
              <a:rPr lang="en-US" dirty="0"/>
              <a:t>.</a:t>
            </a:r>
          </a:p>
          <a:p>
            <a:r>
              <a:rPr lang="en-US" dirty="0"/>
              <a:t>Clustering algorithms</a:t>
            </a:r>
          </a:p>
          <a:p>
            <a:pPr lvl="1"/>
            <a:r>
              <a:rPr lang="en-US" dirty="0"/>
              <a:t>Example: </a:t>
            </a:r>
            <a:r>
              <a:rPr lang="en-US" dirty="0">
                <a:solidFill>
                  <a:srgbClr val="B23C00"/>
                </a:solidFill>
              </a:rPr>
              <a:t>k-means clustering</a:t>
            </a:r>
            <a:r>
              <a:rPr lang="en-US" dirty="0"/>
              <a:t> to find similarities in unlabeled data.</a:t>
            </a:r>
          </a:p>
          <a:p>
            <a:pPr lvl="1"/>
            <a:r>
              <a:rPr lang="en-US" dirty="0"/>
              <a:t>Use </a:t>
            </a:r>
            <a:r>
              <a:rPr lang="en-US" dirty="0">
                <a:solidFill>
                  <a:srgbClr val="B23C00"/>
                </a:solidFill>
              </a:rPr>
              <a:t>dimensionality reduction</a:t>
            </a:r>
            <a:r>
              <a:rPr lang="en-US" dirty="0"/>
              <a:t> to compress a large feature set.</a:t>
            </a:r>
          </a:p>
        </p:txBody>
      </p:sp>
      <p:sp>
        <p:nvSpPr>
          <p:cNvPr id="4" name="Slide Number Placeholder 3">
            <a:extLst>
              <a:ext uri="{FF2B5EF4-FFF2-40B4-BE49-F238E27FC236}">
                <a16:creationId xmlns:a16="http://schemas.microsoft.com/office/drawing/2014/main" id="{3C5B4E7A-F801-A441-8D6F-BC08E11A4D26}"/>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
        <p:nvSpPr>
          <p:cNvPr id="5" name="TextBox 4">
            <a:extLst>
              <a:ext uri="{FF2B5EF4-FFF2-40B4-BE49-F238E27FC236}">
                <a16:creationId xmlns:a16="http://schemas.microsoft.com/office/drawing/2014/main" id="{EFE5B404-2F34-554A-97DF-DCF106B75BF2}"/>
              </a:ext>
            </a:extLst>
          </p:cNvPr>
          <p:cNvSpPr txBox="1"/>
          <p:nvPr/>
        </p:nvSpPr>
        <p:spPr>
          <a:xfrm>
            <a:off x="5120634" y="3727070"/>
            <a:ext cx="2574231" cy="584775"/>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We don’t know in advance</a:t>
            </a:r>
          </a:p>
          <a:p>
            <a:r>
              <a:rPr lang="en-US" dirty="0">
                <a:solidFill>
                  <a:srgbClr val="0033CC"/>
                </a:solidFill>
              </a:rPr>
              <a:t>how the books will cluster.</a:t>
            </a:r>
          </a:p>
        </p:txBody>
      </p:sp>
    </p:spTree>
    <p:extLst>
      <p:ext uri="{BB962C8B-B14F-4D97-AF65-F5344CB8AC3E}">
        <p14:creationId xmlns:p14="http://schemas.microsoft.com/office/powerpoint/2010/main" val="304058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40E8-9BD3-EA44-8A2F-6B9E8F95582B}"/>
              </a:ext>
            </a:extLst>
          </p:cNvPr>
          <p:cNvSpPr>
            <a:spLocks noGrp="1"/>
          </p:cNvSpPr>
          <p:nvPr>
            <p:ph type="title"/>
          </p:nvPr>
        </p:nvSpPr>
        <p:spPr/>
        <p:txBody>
          <a:bodyPr/>
          <a:lstStyle/>
          <a:p>
            <a:r>
              <a:rPr lang="en-US" dirty="0"/>
              <a:t>Unsupervised ML: Dimensionality Reduction</a:t>
            </a:r>
          </a:p>
        </p:txBody>
      </p:sp>
      <p:sp>
        <p:nvSpPr>
          <p:cNvPr id="3" name="Content Placeholder 2">
            <a:extLst>
              <a:ext uri="{FF2B5EF4-FFF2-40B4-BE49-F238E27FC236}">
                <a16:creationId xmlns:a16="http://schemas.microsoft.com/office/drawing/2014/main" id="{1FA18628-E7B8-7443-8D19-AF6DFDBFA887}"/>
              </a:ext>
            </a:extLst>
          </p:cNvPr>
          <p:cNvSpPr>
            <a:spLocks noGrp="1"/>
          </p:cNvSpPr>
          <p:nvPr>
            <p:ph idx="1"/>
          </p:nvPr>
        </p:nvSpPr>
        <p:spPr>
          <a:xfrm>
            <a:off x="457200" y="1295400"/>
            <a:ext cx="8320994" cy="4835525"/>
          </a:xfrm>
        </p:spPr>
        <p:txBody>
          <a:bodyPr/>
          <a:lstStyle/>
          <a:p>
            <a:r>
              <a:rPr lang="en-US" dirty="0"/>
              <a:t>Data with more than three dimensions </a:t>
            </a:r>
            <a:br>
              <a:rPr lang="en-US" dirty="0"/>
            </a:br>
            <a:r>
              <a:rPr lang="en-US" dirty="0"/>
              <a:t>are difficult to visualize.</a:t>
            </a:r>
          </a:p>
          <a:p>
            <a:pPr lvl="4"/>
            <a:endParaRPr lang="en-US" dirty="0"/>
          </a:p>
          <a:p>
            <a:r>
              <a:rPr lang="en-US" dirty="0"/>
              <a:t>Use </a:t>
            </a:r>
            <a:r>
              <a:rPr lang="en-US" dirty="0">
                <a:solidFill>
                  <a:srgbClr val="B23C00"/>
                </a:solidFill>
              </a:rPr>
              <a:t>dimensionality reduction</a:t>
            </a:r>
            <a:r>
              <a:rPr lang="en-US" dirty="0"/>
              <a:t> to reduce </a:t>
            </a:r>
            <a:br>
              <a:rPr lang="en-US" dirty="0"/>
            </a:br>
            <a:r>
              <a:rPr lang="en-US" dirty="0"/>
              <a:t>the data to two or three dimensions.</a:t>
            </a:r>
          </a:p>
          <a:p>
            <a:pPr lvl="4"/>
            <a:endParaRPr lang="en-US" dirty="0"/>
          </a:p>
          <a:p>
            <a:pPr lvl="1"/>
            <a:r>
              <a:rPr lang="en-US" dirty="0"/>
              <a:t>Performed by </a:t>
            </a:r>
            <a:r>
              <a:rPr lang="en-US" u="sng" dirty="0"/>
              <a:t>unsupervised machine learning</a:t>
            </a:r>
            <a:r>
              <a:rPr lang="en-US" dirty="0"/>
              <a:t> algorithms.</a:t>
            </a:r>
          </a:p>
          <a:p>
            <a:pPr lvl="1"/>
            <a:r>
              <a:rPr lang="en-US" dirty="0"/>
              <a:t>Graph the reduced dimension data and </a:t>
            </a:r>
            <a:br>
              <a:rPr lang="en-US" dirty="0"/>
            </a:br>
            <a:r>
              <a:rPr lang="en-US" dirty="0"/>
              <a:t>possibly see patterns, such as </a:t>
            </a:r>
            <a:r>
              <a:rPr lang="en-US" u="sng" dirty="0"/>
              <a:t>clusters of data</a:t>
            </a:r>
            <a:r>
              <a:rPr lang="en-US" dirty="0"/>
              <a:t>.</a:t>
            </a:r>
          </a:p>
          <a:p>
            <a:pPr lvl="1"/>
            <a:r>
              <a:rPr lang="en-US" dirty="0"/>
              <a:t>Reduce dimensions to improve training performance.</a:t>
            </a:r>
          </a:p>
          <a:p>
            <a:pPr lvl="1"/>
            <a:r>
              <a:rPr lang="en-US" dirty="0"/>
              <a:t>But at the cost of potential reduced accuracy.</a:t>
            </a:r>
          </a:p>
        </p:txBody>
      </p:sp>
      <p:sp>
        <p:nvSpPr>
          <p:cNvPr id="4" name="Slide Number Placeholder 3">
            <a:extLst>
              <a:ext uri="{FF2B5EF4-FFF2-40B4-BE49-F238E27FC236}">
                <a16:creationId xmlns:a16="http://schemas.microsoft.com/office/drawing/2014/main" id="{161FF141-3A13-9642-A6E2-6AFE805351E9}"/>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Tree>
    <p:extLst>
      <p:ext uri="{BB962C8B-B14F-4D97-AF65-F5344CB8AC3E}">
        <p14:creationId xmlns:p14="http://schemas.microsoft.com/office/powerpoint/2010/main" val="219092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BB93-0F51-D447-8CF6-598EB52911AE}"/>
              </a:ext>
            </a:extLst>
          </p:cNvPr>
          <p:cNvSpPr>
            <a:spLocks noGrp="1"/>
          </p:cNvSpPr>
          <p:nvPr>
            <p:ph type="title"/>
          </p:nvPr>
        </p:nvSpPr>
        <p:spPr/>
        <p:txBody>
          <a:bodyPr/>
          <a:lstStyle/>
          <a:p>
            <a:r>
              <a:rPr lang="en-US" dirty="0"/>
              <a:t>Dimensionality Reduction Algorithms</a:t>
            </a:r>
          </a:p>
        </p:txBody>
      </p:sp>
      <p:sp>
        <p:nvSpPr>
          <p:cNvPr id="3" name="Content Placeholder 2">
            <a:extLst>
              <a:ext uri="{FF2B5EF4-FFF2-40B4-BE49-F238E27FC236}">
                <a16:creationId xmlns:a16="http://schemas.microsoft.com/office/drawing/2014/main" id="{AAD7E8B6-534E-BB47-AFCC-1E7264A060CD}"/>
              </a:ext>
            </a:extLst>
          </p:cNvPr>
          <p:cNvSpPr>
            <a:spLocks noGrp="1"/>
          </p:cNvSpPr>
          <p:nvPr>
            <p:ph idx="1"/>
          </p:nvPr>
        </p:nvSpPr>
        <p:spPr>
          <a:xfrm>
            <a:off x="457199" y="1295400"/>
            <a:ext cx="8412433" cy="4835525"/>
          </a:xfrm>
        </p:spPr>
        <p:txBody>
          <a:bodyPr/>
          <a:lstStyle/>
          <a:p>
            <a:r>
              <a:rPr lang="en-US" dirty="0"/>
              <a:t>Two popular dimensionality reduction estimators.</a:t>
            </a:r>
          </a:p>
          <a:p>
            <a:pPr lvl="1"/>
            <a:r>
              <a:rPr lang="en-US" dirty="0"/>
              <a:t>Analyze a dataset’s features and reduce them </a:t>
            </a:r>
            <a:br>
              <a:rPr lang="en-US" dirty="0"/>
            </a:br>
            <a:r>
              <a:rPr lang="en-US" dirty="0"/>
              <a:t>to a specified number of dimensions.</a:t>
            </a:r>
          </a:p>
          <a:p>
            <a:pPr lvl="4"/>
            <a:endParaRPr lang="en-US" dirty="0"/>
          </a:p>
          <a:p>
            <a:r>
              <a:rPr lang="en-US" dirty="0"/>
              <a:t>TSNE estimator</a:t>
            </a:r>
          </a:p>
          <a:p>
            <a:pPr lvl="1"/>
            <a:r>
              <a:rPr lang="en-US" dirty="0"/>
              <a:t>t-distributed Stochastic Neighbor Embedding (t-SNE)</a:t>
            </a:r>
          </a:p>
          <a:p>
            <a:pPr lvl="1"/>
            <a:r>
              <a:rPr lang="en-US" dirty="0"/>
              <a:t>See </a:t>
            </a:r>
            <a:r>
              <a:rPr lang="en-US" dirty="0">
                <a:hlinkClick r:id="rId2"/>
              </a:rPr>
              <a:t>https://en.wikipedia.org/wiki/T-distributed_stochastic_neighbor_embedding</a:t>
            </a:r>
            <a:endParaRPr lang="en-US" dirty="0"/>
          </a:p>
          <a:p>
            <a:pPr lvl="1"/>
            <a:r>
              <a:rPr lang="en-US" b="1" dirty="0">
                <a:solidFill>
                  <a:srgbClr val="0033CC"/>
                </a:solidFill>
                <a:latin typeface="Courier New" panose="02070309020205020404" pitchFamily="49" charset="0"/>
                <a:cs typeface="Courier New" panose="02070309020205020404" pitchFamily="49" charset="0"/>
              </a:rPr>
              <a:t>TNSE </a:t>
            </a:r>
            <a:r>
              <a:rPr lang="en-US" dirty="0"/>
              <a:t>from</a:t>
            </a:r>
            <a:r>
              <a:rPr lang="en-US" b="1" dirty="0">
                <a:solidFill>
                  <a:srgbClr val="0033CC"/>
                </a:solidFill>
                <a:latin typeface="Courier New" panose="02070309020205020404" pitchFamily="49" charset="0"/>
                <a:cs typeface="Courier New" panose="02070309020205020404" pitchFamily="49" charset="0"/>
              </a:rPr>
              <a:t> </a:t>
            </a:r>
            <a:r>
              <a:rPr lang="en-US" b="1" dirty="0" err="1">
                <a:solidFill>
                  <a:srgbClr val="0033CC"/>
                </a:solidFill>
                <a:latin typeface="Courier New" panose="02070309020205020404" pitchFamily="49" charset="0"/>
                <a:cs typeface="Courier New" panose="02070309020205020404" pitchFamily="49" charset="0"/>
              </a:rPr>
              <a:t>sklearn.manifold</a:t>
            </a:r>
            <a:endParaRPr lang="en-US" b="1" dirty="0">
              <a:solidFill>
                <a:srgbClr val="0033CC"/>
              </a:solidFill>
              <a:latin typeface="Courier New" panose="02070309020205020404" pitchFamily="49" charset="0"/>
              <a:cs typeface="Courier New" panose="02070309020205020404" pitchFamily="49" charset="0"/>
            </a:endParaRPr>
          </a:p>
          <a:p>
            <a:pPr lvl="4"/>
            <a:endParaRPr lang="en-US" b="1" dirty="0">
              <a:solidFill>
                <a:srgbClr val="0033CC"/>
              </a:solidFill>
              <a:latin typeface="Courier New" panose="02070309020205020404" pitchFamily="49" charset="0"/>
              <a:cs typeface="Courier New" panose="02070309020205020404" pitchFamily="49" charset="0"/>
            </a:endParaRPr>
          </a:p>
          <a:p>
            <a:r>
              <a:rPr lang="en-US" dirty="0"/>
              <a:t>Principal Component Analysis (PCA) estimator</a:t>
            </a:r>
          </a:p>
          <a:p>
            <a:pPr lvl="1"/>
            <a:r>
              <a:rPr lang="en-US" b="1" dirty="0">
                <a:solidFill>
                  <a:srgbClr val="0033CC"/>
                </a:solidFill>
                <a:latin typeface="Courier New" panose="02070309020205020404" pitchFamily="49" charset="0"/>
                <a:cs typeface="Courier New" panose="02070309020205020404" pitchFamily="49" charset="0"/>
              </a:rPr>
              <a:t>PCA</a:t>
            </a:r>
            <a:r>
              <a:rPr lang="en-US" dirty="0"/>
              <a:t> from </a:t>
            </a:r>
            <a:r>
              <a:rPr lang="en-US" b="1" dirty="0" err="1">
                <a:solidFill>
                  <a:srgbClr val="0033CC"/>
                </a:solidFill>
                <a:latin typeface="Courier New" panose="02070309020205020404" pitchFamily="49" charset="0"/>
                <a:cs typeface="Courier New" panose="02070309020205020404" pitchFamily="49" charset="0"/>
              </a:rPr>
              <a:t>sklearn.decomposition</a:t>
            </a:r>
            <a:endParaRPr lang="en-US" b="1" dirty="0">
              <a:solidFill>
                <a:srgbClr val="0033CC"/>
              </a:solidFill>
              <a:latin typeface="Courier New" panose="02070309020205020404" pitchFamily="49" charset="0"/>
              <a:cs typeface="Courier New" panose="02070309020205020404" pitchFamily="49" charset="0"/>
            </a:endParaRPr>
          </a:p>
          <a:p>
            <a:pPr lvl="1"/>
            <a:endParaRPr lang="en-US" dirty="0"/>
          </a:p>
        </p:txBody>
      </p:sp>
      <p:sp>
        <p:nvSpPr>
          <p:cNvPr id="4" name="Slide Number Placeholder 3">
            <a:extLst>
              <a:ext uri="{FF2B5EF4-FFF2-40B4-BE49-F238E27FC236}">
                <a16:creationId xmlns:a16="http://schemas.microsoft.com/office/drawing/2014/main" id="{73DC57B8-49A3-6D4A-98EE-39919AC7FED7}"/>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Tree>
    <p:extLst>
      <p:ext uri="{BB962C8B-B14F-4D97-AF65-F5344CB8AC3E}">
        <p14:creationId xmlns:p14="http://schemas.microsoft.com/office/powerpoint/2010/main" val="2498613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831F-DC25-9349-9A3A-CD8E0AB00004}"/>
              </a:ext>
            </a:extLst>
          </p:cNvPr>
          <p:cNvSpPr>
            <a:spLocks noGrp="1"/>
          </p:cNvSpPr>
          <p:nvPr>
            <p:ph type="title"/>
          </p:nvPr>
        </p:nvSpPr>
        <p:spPr/>
        <p:txBody>
          <a:bodyPr/>
          <a:lstStyle/>
          <a:p>
            <a:r>
              <a:rPr lang="en-US" dirty="0"/>
              <a:t>Example: Dimensionality Reduction</a:t>
            </a:r>
          </a:p>
        </p:txBody>
      </p:sp>
      <p:sp>
        <p:nvSpPr>
          <p:cNvPr id="3" name="Content Placeholder 2">
            <a:extLst>
              <a:ext uri="{FF2B5EF4-FFF2-40B4-BE49-F238E27FC236}">
                <a16:creationId xmlns:a16="http://schemas.microsoft.com/office/drawing/2014/main" id="{0CE83E5F-EE96-CE43-8F11-79D1950CCA1B}"/>
              </a:ext>
            </a:extLst>
          </p:cNvPr>
          <p:cNvSpPr>
            <a:spLocks noGrp="1"/>
          </p:cNvSpPr>
          <p:nvPr>
            <p:ph idx="1"/>
          </p:nvPr>
        </p:nvSpPr>
        <p:spPr>
          <a:xfrm>
            <a:off x="457199" y="1295401"/>
            <a:ext cx="8412433" cy="4785330"/>
          </a:xfrm>
        </p:spPr>
        <p:txBody>
          <a:bodyPr/>
          <a:lstStyle/>
          <a:p>
            <a:r>
              <a:rPr lang="en-US" dirty="0"/>
              <a:t>Reuse the Digits dataset.</a:t>
            </a:r>
          </a:p>
          <a:p>
            <a:pPr lvl="1"/>
            <a:r>
              <a:rPr lang="en-US" dirty="0"/>
              <a:t>This time, ignore the target labels.</a:t>
            </a:r>
          </a:p>
          <a:p>
            <a:pPr lvl="4"/>
            <a:endParaRPr lang="en-US" dirty="0"/>
          </a:p>
          <a:p>
            <a:r>
              <a:rPr lang="en-US" dirty="0"/>
              <a:t>Use the TSNE estimator.</a:t>
            </a:r>
          </a:p>
          <a:p>
            <a:endParaRPr lang="en-US" dirty="0"/>
          </a:p>
          <a:p>
            <a:endParaRPr lang="en-US" dirty="0"/>
          </a:p>
          <a:p>
            <a:endParaRPr lang="en-US" dirty="0"/>
          </a:p>
          <a:p>
            <a:endParaRPr lang="en-US" dirty="0"/>
          </a:p>
          <a:p>
            <a:r>
              <a:rPr lang="en-US" dirty="0"/>
              <a:t>The data originally has </a:t>
            </a:r>
            <a:r>
              <a:rPr lang="en-US" u="sng" dirty="0"/>
              <a:t>64 dimensions</a:t>
            </a:r>
            <a:r>
              <a:rPr lang="en-US" dirty="0"/>
              <a:t>.</a:t>
            </a:r>
          </a:p>
          <a:p>
            <a:pPr lvl="1"/>
            <a:r>
              <a:rPr lang="en-US" dirty="0"/>
              <a:t>The flattened 8 x 8 integer matrix of grayscale values.</a:t>
            </a:r>
          </a:p>
        </p:txBody>
      </p:sp>
      <p:sp>
        <p:nvSpPr>
          <p:cNvPr id="4" name="Slide Number Placeholder 3">
            <a:extLst>
              <a:ext uri="{FF2B5EF4-FFF2-40B4-BE49-F238E27FC236}">
                <a16:creationId xmlns:a16="http://schemas.microsoft.com/office/drawing/2014/main" id="{B33069DF-B029-0B45-B293-311CB2B40B48}"/>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D0B169F1-3FDE-B848-8A48-24F94465D8BB}"/>
              </a:ext>
            </a:extLst>
          </p:cNvPr>
          <p:cNvSpPr txBox="1"/>
          <p:nvPr/>
        </p:nvSpPr>
        <p:spPr>
          <a:xfrm>
            <a:off x="1292706" y="3088119"/>
            <a:ext cx="6479659" cy="1323439"/>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sklearn.datasets</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load_digits</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digits = </a:t>
            </a:r>
            <a:r>
              <a:rPr lang="en-US" b="1" dirty="0" err="1">
                <a:latin typeface="Courier New" panose="02070309020205020404" pitchFamily="49" charset="0"/>
                <a:cs typeface="Courier New" panose="02070309020205020404" pitchFamily="49" charset="0"/>
              </a:rPr>
              <a:t>load_digits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print('Original data shape: </a:t>
            </a:r>
            <a:r>
              <a:rPr lang="en-US" b="1" dirty="0" err="1">
                <a:latin typeface="Courier New" panose="02070309020205020404" pitchFamily="49" charset="0"/>
                <a:cs typeface="Courier New" panose="02070309020205020404" pitchFamily="49" charset="0"/>
              </a:rPr>
              <a:t>digits.data.shape</a:t>
            </a:r>
            <a:r>
              <a:rPr lang="en-US" b="1" dirty="0">
                <a:latin typeface="Courier New" panose="02070309020205020404" pitchFamily="49" charset="0"/>
                <a:cs typeface="Courier New" panose="02070309020205020404" pitchFamily="49" charset="0"/>
              </a:rPr>
              <a:t> = ' +</a:t>
            </a:r>
          </a:p>
          <a:p>
            <a:r>
              <a:rPr lang="en-US" b="1" dirty="0">
                <a:latin typeface="Courier New" panose="02070309020205020404" pitchFamily="49" charset="0"/>
                <a:cs typeface="Courier New" panose="02070309020205020404" pitchFamily="49" charset="0"/>
              </a:rPr>
              <a:t>      f'{</a:t>
            </a:r>
            <a:r>
              <a:rPr lang="en-US" b="1" dirty="0" err="1">
                <a:latin typeface="Courier New" panose="02070309020205020404" pitchFamily="49" charset="0"/>
                <a:cs typeface="Courier New" panose="02070309020205020404" pitchFamily="49" charset="0"/>
              </a:rPr>
              <a:t>digits.data.shape</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859644F8-9BF4-1644-88FF-EE96E5E74A48}"/>
              </a:ext>
            </a:extLst>
          </p:cNvPr>
          <p:cNvSpPr txBox="1"/>
          <p:nvPr/>
        </p:nvSpPr>
        <p:spPr>
          <a:xfrm>
            <a:off x="1292706" y="4553470"/>
            <a:ext cx="6479659" cy="338554"/>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Original data shape: </a:t>
            </a:r>
            <a:r>
              <a:rPr lang="en-US" b="1" dirty="0" err="1">
                <a:latin typeface="Courier New" panose="02070309020205020404" pitchFamily="49" charset="0"/>
                <a:cs typeface="Courier New" panose="02070309020205020404" pitchFamily="49" charset="0"/>
              </a:rPr>
              <a:t>digits.data.shape</a:t>
            </a:r>
            <a:r>
              <a:rPr lang="en-US" b="1" dirty="0">
                <a:latin typeface="Courier New" panose="02070309020205020404" pitchFamily="49" charset="0"/>
                <a:cs typeface="Courier New" panose="02070309020205020404" pitchFamily="49" charset="0"/>
              </a:rPr>
              <a:t> = (1797, 64)</a:t>
            </a:r>
          </a:p>
        </p:txBody>
      </p:sp>
      <p:sp>
        <p:nvSpPr>
          <p:cNvPr id="7" name="Right Arrow 6">
            <a:extLst>
              <a:ext uri="{FF2B5EF4-FFF2-40B4-BE49-F238E27FC236}">
                <a16:creationId xmlns:a16="http://schemas.microsoft.com/office/drawing/2014/main" id="{5699EB41-31B6-294E-81DA-30BA7C082479}"/>
              </a:ext>
            </a:extLst>
          </p:cNvPr>
          <p:cNvSpPr/>
          <p:nvPr/>
        </p:nvSpPr>
        <p:spPr bwMode="auto">
          <a:xfrm>
            <a:off x="692099" y="4585588"/>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AF484D2B-2250-A843-972E-D00D916CB6DB}"/>
              </a:ext>
            </a:extLst>
          </p:cNvPr>
          <p:cNvSpPr txBox="1"/>
          <p:nvPr/>
        </p:nvSpPr>
        <p:spPr>
          <a:xfrm>
            <a:off x="5029195" y="2816837"/>
            <a:ext cx="2983509" cy="338554"/>
          </a:xfrm>
          <a:prstGeom prst="rect">
            <a:avLst/>
          </a:prstGeom>
          <a:solidFill>
            <a:srgbClr val="0033CC"/>
          </a:solidFill>
        </p:spPr>
        <p:txBody>
          <a:bodyPr wrap="none" rtlCol="0">
            <a:spAutoFit/>
          </a:bodyPr>
          <a:lstStyle/>
          <a:p>
            <a:r>
              <a:rPr lang="en-US" dirty="0" err="1">
                <a:solidFill>
                  <a:srgbClr val="FFFF00"/>
                </a:solidFill>
              </a:rPr>
              <a:t>DimensionalityReduction.ipynb</a:t>
            </a:r>
            <a:endParaRPr lang="en-US" dirty="0">
              <a:solidFill>
                <a:srgbClr val="FFFF00"/>
              </a:solidFill>
            </a:endParaRPr>
          </a:p>
        </p:txBody>
      </p:sp>
    </p:spTree>
    <p:extLst>
      <p:ext uri="{BB962C8B-B14F-4D97-AF65-F5344CB8AC3E}">
        <p14:creationId xmlns:p14="http://schemas.microsoft.com/office/powerpoint/2010/main" val="233043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C22F-8CEE-0B43-A28E-92C49E23CF69}"/>
              </a:ext>
            </a:extLst>
          </p:cNvPr>
          <p:cNvSpPr>
            <a:spLocks noGrp="1"/>
          </p:cNvSpPr>
          <p:nvPr>
            <p:ph type="title"/>
          </p:nvPr>
        </p:nvSpPr>
        <p:spPr/>
        <p:txBody>
          <a:bodyPr/>
          <a:lstStyle/>
          <a:p>
            <a:r>
              <a:rPr lang="en-US" dirty="0"/>
              <a:t>Reduction via the TSNE Estimator</a:t>
            </a:r>
          </a:p>
        </p:txBody>
      </p:sp>
      <p:sp>
        <p:nvSpPr>
          <p:cNvPr id="3" name="Content Placeholder 2">
            <a:extLst>
              <a:ext uri="{FF2B5EF4-FFF2-40B4-BE49-F238E27FC236}">
                <a16:creationId xmlns:a16="http://schemas.microsoft.com/office/drawing/2014/main" id="{CA097BA7-61B3-6B45-811B-88C56A5C8EEB}"/>
              </a:ext>
            </a:extLst>
          </p:cNvPr>
          <p:cNvSpPr>
            <a:spLocks noGrp="1"/>
          </p:cNvSpPr>
          <p:nvPr>
            <p:ph idx="1"/>
          </p:nvPr>
        </p:nvSpPr>
        <p:spPr>
          <a:xfrm>
            <a:off x="457200" y="1295400"/>
            <a:ext cx="8229600" cy="2596383"/>
          </a:xfrm>
        </p:spPr>
        <p:txBody>
          <a:bodyPr/>
          <a:lstStyle/>
          <a:p>
            <a:r>
              <a:rPr lang="en-US" dirty="0"/>
              <a:t>Use the TSNE estimator to reduce the data </a:t>
            </a:r>
            <a:br>
              <a:rPr lang="en-US" dirty="0"/>
            </a:br>
            <a:r>
              <a:rPr lang="en-US" dirty="0"/>
              <a:t>to </a:t>
            </a:r>
            <a:r>
              <a:rPr lang="en-US" u="sng" dirty="0"/>
              <a:t>two dimensions</a:t>
            </a:r>
            <a:r>
              <a:rPr lang="en-US" dirty="0"/>
              <a:t>.</a:t>
            </a:r>
          </a:p>
          <a:p>
            <a:pPr lvl="1"/>
            <a:r>
              <a:rPr lang="en-US" dirty="0"/>
              <a:t>Employ a random rendering sequence.</a:t>
            </a:r>
          </a:p>
          <a:p>
            <a:pPr lvl="1"/>
            <a:r>
              <a:rPr lang="en-US" dirty="0"/>
              <a:t>First </a:t>
            </a:r>
            <a:r>
              <a:rPr lang="en-US" u="sng" dirty="0"/>
              <a:t>train</a:t>
            </a:r>
            <a:r>
              <a:rPr lang="en-US" dirty="0"/>
              <a:t> (fit) the estimator with the dataset and then</a:t>
            </a:r>
            <a:br>
              <a:rPr lang="en-US" dirty="0"/>
            </a:br>
            <a:r>
              <a:rPr lang="en-US" u="sng" dirty="0"/>
              <a:t>transform</a:t>
            </a:r>
            <a:r>
              <a:rPr lang="en-US" dirty="0"/>
              <a:t> the data into the number of dimensions.</a:t>
            </a:r>
          </a:p>
          <a:p>
            <a:pPr lvl="1"/>
            <a:r>
              <a:rPr lang="en-US" dirty="0"/>
              <a:t>This calculation takes a while.</a:t>
            </a:r>
          </a:p>
        </p:txBody>
      </p:sp>
      <p:sp>
        <p:nvSpPr>
          <p:cNvPr id="4" name="Slide Number Placeholder 3">
            <a:extLst>
              <a:ext uri="{FF2B5EF4-FFF2-40B4-BE49-F238E27FC236}">
                <a16:creationId xmlns:a16="http://schemas.microsoft.com/office/drawing/2014/main" id="{76C9E139-E47B-B84F-9E0B-42FE77A0BB20}"/>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dirty="0"/>
          </a:p>
        </p:txBody>
      </p:sp>
      <p:sp>
        <p:nvSpPr>
          <p:cNvPr id="5" name="TextBox 4">
            <a:extLst>
              <a:ext uri="{FF2B5EF4-FFF2-40B4-BE49-F238E27FC236}">
                <a16:creationId xmlns:a16="http://schemas.microsoft.com/office/drawing/2014/main" id="{0A9F5F41-B4AB-6A43-93CF-A35EBA195A3D}"/>
              </a:ext>
            </a:extLst>
          </p:cNvPr>
          <p:cNvSpPr txBox="1"/>
          <p:nvPr/>
        </p:nvSpPr>
        <p:spPr>
          <a:xfrm>
            <a:off x="421365" y="4069073"/>
            <a:ext cx="8229600" cy="1384995"/>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from </a:t>
            </a:r>
            <a:r>
              <a:rPr lang="en-US" sz="1400" b="1" dirty="0" err="1">
                <a:latin typeface="Courier New" panose="02070309020205020404" pitchFamily="49" charset="0"/>
                <a:cs typeface="Courier New" panose="02070309020205020404" pitchFamily="49" charset="0"/>
              </a:rPr>
              <a:t>sklearn.manifold</a:t>
            </a:r>
            <a:r>
              <a:rPr lang="en-US" sz="1400" b="1" dirty="0">
                <a:latin typeface="Courier New" panose="02070309020205020404" pitchFamily="49" charset="0"/>
                <a:cs typeface="Courier New" panose="02070309020205020404" pitchFamily="49" charset="0"/>
              </a:rPr>
              <a:t> import TSNE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tsne</a:t>
            </a:r>
            <a:r>
              <a:rPr lang="en-US" sz="1400" b="1" dirty="0">
                <a:latin typeface="Courier New" panose="02070309020205020404" pitchFamily="49" charset="0"/>
                <a:cs typeface="Courier New" panose="02070309020205020404" pitchFamily="49" charset="0"/>
              </a:rPr>
              <a:t> = </a:t>
            </a:r>
            <a:r>
              <a:rPr lang="en-US" sz="1400" b="1" dirty="0">
                <a:solidFill>
                  <a:srgbClr val="B23C00"/>
                </a:solidFill>
                <a:latin typeface="Courier New" panose="02070309020205020404" pitchFamily="49" charset="0"/>
                <a:cs typeface="Courier New" panose="02070309020205020404" pitchFamily="49" charset="0"/>
              </a:rPr>
              <a:t>TSNE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n_components</a:t>
            </a:r>
            <a:r>
              <a:rPr lang="en-US" sz="1400" b="1" dirty="0">
                <a:latin typeface="Courier New" panose="02070309020205020404" pitchFamily="49" charset="0"/>
                <a:cs typeface="Courier New" panose="02070309020205020404" pitchFamily="49" charset="0"/>
              </a:rPr>
              <a:t>=</a:t>
            </a:r>
            <a:r>
              <a:rPr lang="en-US" sz="1400" b="1" dirty="0">
                <a:solidFill>
                  <a:srgbClr val="B23C00"/>
                </a:solidFill>
                <a:latin typeface="Courier New" panose="02070309020205020404" pitchFamily="49" charset="0"/>
                <a:cs typeface="Courier New" panose="02070309020205020404" pitchFamily="49" charset="0"/>
              </a:rPr>
              <a:t>2</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random_state</a:t>
            </a:r>
            <a:r>
              <a:rPr lang="en-US" sz="1400" b="1" dirty="0">
                <a:latin typeface="Courier New" panose="02070309020205020404" pitchFamily="49" charset="0"/>
                <a:cs typeface="Courier New" panose="02070309020205020404" pitchFamily="49" charset="0"/>
              </a:rPr>
              <a:t>=11)</a:t>
            </a:r>
          </a:p>
          <a:p>
            <a:r>
              <a:rPr lang="en-US" sz="1400" b="1" dirty="0" err="1">
                <a:latin typeface="Courier New" panose="02070309020205020404" pitchFamily="49" charset="0"/>
                <a:cs typeface="Courier New" panose="02070309020205020404" pitchFamily="49" charset="0"/>
              </a:rPr>
              <a:t>reduced_digits</a:t>
            </a:r>
            <a:r>
              <a:rPr lang="en-US" sz="1400" b="1" dirty="0">
                <a:latin typeface="Courier New" panose="02070309020205020404" pitchFamily="49" charset="0"/>
                <a:cs typeface="Courier New" panose="02070309020205020404" pitchFamily="49" charset="0"/>
              </a:rPr>
              <a:t> = </a:t>
            </a:r>
            <a:r>
              <a:rPr lang="en-US" sz="1400" b="1" dirty="0" err="1">
                <a:solidFill>
                  <a:srgbClr val="B23C00"/>
                </a:solidFill>
                <a:latin typeface="Courier New" panose="02070309020205020404" pitchFamily="49" charset="0"/>
                <a:cs typeface="Courier New" panose="02070309020205020404" pitchFamily="49" charset="0"/>
              </a:rPr>
              <a:t>tsne.fit_transform</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digits.data</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print(</a:t>
            </a:r>
            <a:r>
              <a:rPr lang="en-US" sz="1400" b="1" dirty="0" err="1">
                <a:latin typeface="Courier New" panose="02070309020205020404" pitchFamily="49" charset="0"/>
                <a:cs typeface="Courier New" panose="02070309020205020404" pitchFamily="49" charset="0"/>
              </a:rPr>
              <a:t>f'Reduced</a:t>
            </a:r>
            <a:r>
              <a:rPr lang="en-US" sz="1400" b="1" dirty="0">
                <a:latin typeface="Courier New" panose="02070309020205020404" pitchFamily="49" charset="0"/>
                <a:cs typeface="Courier New" panose="02070309020205020404" pitchFamily="49" charset="0"/>
              </a:rPr>
              <a:t> data shape: </a:t>
            </a:r>
            <a:r>
              <a:rPr lang="en-US" sz="1400" b="1" dirty="0" err="1">
                <a:latin typeface="Courier New" panose="02070309020205020404" pitchFamily="49" charset="0"/>
                <a:cs typeface="Courier New" panose="02070309020205020404" pitchFamily="49" charset="0"/>
              </a:rPr>
              <a:t>reduced_digits.shape</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reduced_digits.shape</a:t>
            </a:r>
            <a:r>
              <a:rPr lang="en-US" sz="14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DCE2E171-D6E7-9644-88FA-699F49D205D8}"/>
              </a:ext>
            </a:extLst>
          </p:cNvPr>
          <p:cNvSpPr txBox="1"/>
          <p:nvPr/>
        </p:nvSpPr>
        <p:spPr>
          <a:xfrm>
            <a:off x="1687236" y="5638763"/>
            <a:ext cx="5769528" cy="307777"/>
          </a:xfrm>
          <a:prstGeom prst="rect">
            <a:avLst/>
          </a:prstGeom>
          <a:solidFill>
            <a:srgbClr val="DDFDFF"/>
          </a:solidFill>
          <a:ln>
            <a:solidFill>
              <a:srgbClr val="0033CC"/>
            </a:solidFill>
          </a:ln>
        </p:spPr>
        <p:txBody>
          <a:bodyPr wrap="none" rtlCol="0">
            <a:spAutoFit/>
          </a:bodyPr>
          <a:lstStyle/>
          <a:p>
            <a:r>
              <a:rPr lang="en-US" sz="1400" b="1" dirty="0">
                <a:latin typeface="Courier New" panose="02070309020205020404" pitchFamily="49" charset="0"/>
                <a:cs typeface="Courier New" panose="02070309020205020404" pitchFamily="49" charset="0"/>
              </a:rPr>
              <a:t>Reduced data shape: </a:t>
            </a:r>
            <a:r>
              <a:rPr lang="en-US" sz="1400" b="1" dirty="0" err="1">
                <a:latin typeface="Courier New" panose="02070309020205020404" pitchFamily="49" charset="0"/>
                <a:cs typeface="Courier New" panose="02070309020205020404" pitchFamily="49" charset="0"/>
              </a:rPr>
              <a:t>reduced_digits.shape</a:t>
            </a:r>
            <a:r>
              <a:rPr lang="en-US" sz="1400" b="1" dirty="0">
                <a:latin typeface="Courier New" panose="02070309020205020404" pitchFamily="49" charset="0"/>
                <a:cs typeface="Courier New" panose="02070309020205020404" pitchFamily="49" charset="0"/>
              </a:rPr>
              <a:t> = (1797, 2)</a:t>
            </a:r>
          </a:p>
        </p:txBody>
      </p:sp>
      <p:sp>
        <p:nvSpPr>
          <p:cNvPr id="7" name="Right Arrow 6">
            <a:extLst>
              <a:ext uri="{FF2B5EF4-FFF2-40B4-BE49-F238E27FC236}">
                <a16:creationId xmlns:a16="http://schemas.microsoft.com/office/drawing/2014/main" id="{D2E6AFE2-D83F-0C42-848C-B07061836DA4}"/>
              </a:ext>
            </a:extLst>
          </p:cNvPr>
          <p:cNvSpPr/>
          <p:nvPr/>
        </p:nvSpPr>
        <p:spPr bwMode="auto">
          <a:xfrm>
            <a:off x="1097318" y="5655492"/>
            <a:ext cx="457195" cy="274317"/>
          </a:xfrm>
          <a:prstGeom prst="rightArrow">
            <a:avLst/>
          </a:prstGeom>
          <a:solidFill>
            <a:srgbClr val="0432FF"/>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a:ln>
                <a:noFill/>
              </a:ln>
              <a:solidFill>
                <a:schemeClr val="tx1"/>
              </a:solidFill>
              <a:effectLst/>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1556E0A2-7C50-2341-921E-405052530F64}"/>
              </a:ext>
            </a:extLst>
          </p:cNvPr>
          <p:cNvSpPr txBox="1"/>
          <p:nvPr/>
        </p:nvSpPr>
        <p:spPr>
          <a:xfrm>
            <a:off x="5486390" y="3884378"/>
            <a:ext cx="2983509" cy="338554"/>
          </a:xfrm>
          <a:prstGeom prst="rect">
            <a:avLst/>
          </a:prstGeom>
          <a:solidFill>
            <a:srgbClr val="0033CC"/>
          </a:solidFill>
        </p:spPr>
        <p:txBody>
          <a:bodyPr wrap="none" rtlCol="0">
            <a:spAutoFit/>
          </a:bodyPr>
          <a:lstStyle/>
          <a:p>
            <a:r>
              <a:rPr lang="en-US" dirty="0" err="1">
                <a:solidFill>
                  <a:srgbClr val="FFFF00"/>
                </a:solidFill>
              </a:rPr>
              <a:t>DimensionalityReduction.ipynb</a:t>
            </a:r>
            <a:endParaRPr lang="en-US" dirty="0">
              <a:solidFill>
                <a:srgbClr val="FFFF00"/>
              </a:solidFill>
            </a:endParaRPr>
          </a:p>
        </p:txBody>
      </p:sp>
    </p:spTree>
    <p:extLst>
      <p:ext uri="{BB962C8B-B14F-4D97-AF65-F5344CB8AC3E}">
        <p14:creationId xmlns:p14="http://schemas.microsoft.com/office/powerpoint/2010/main" val="168474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7D7-851A-0445-9F72-1743322DB3DD}"/>
              </a:ext>
            </a:extLst>
          </p:cNvPr>
          <p:cNvSpPr>
            <a:spLocks noGrp="1"/>
          </p:cNvSpPr>
          <p:nvPr>
            <p:ph type="title"/>
          </p:nvPr>
        </p:nvSpPr>
        <p:spPr/>
        <p:txBody>
          <a:bodyPr/>
          <a:lstStyle/>
          <a:p>
            <a:r>
              <a:rPr lang="en-US" dirty="0"/>
              <a:t>Visualize the Reduced Data</a:t>
            </a:r>
          </a:p>
        </p:txBody>
      </p:sp>
      <p:sp>
        <p:nvSpPr>
          <p:cNvPr id="3" name="Content Placeholder 2">
            <a:extLst>
              <a:ext uri="{FF2B5EF4-FFF2-40B4-BE49-F238E27FC236}">
                <a16:creationId xmlns:a16="http://schemas.microsoft.com/office/drawing/2014/main" id="{9B30F220-012F-F541-88C1-DFB55A3C8AD4}"/>
              </a:ext>
            </a:extLst>
          </p:cNvPr>
          <p:cNvSpPr>
            <a:spLocks noGrp="1"/>
          </p:cNvSpPr>
          <p:nvPr>
            <p:ph idx="1"/>
          </p:nvPr>
        </p:nvSpPr>
        <p:spPr>
          <a:xfrm>
            <a:off x="457200" y="1295400"/>
            <a:ext cx="8229600" cy="457201"/>
          </a:xfrm>
        </p:spPr>
        <p:txBody>
          <a:bodyPr/>
          <a:lstStyle/>
          <a:p>
            <a:r>
              <a:rPr lang="en-US" dirty="0"/>
              <a:t>First in black and white:</a:t>
            </a:r>
          </a:p>
        </p:txBody>
      </p:sp>
      <p:sp>
        <p:nvSpPr>
          <p:cNvPr id="4" name="Slide Number Placeholder 3">
            <a:extLst>
              <a:ext uri="{FF2B5EF4-FFF2-40B4-BE49-F238E27FC236}">
                <a16:creationId xmlns:a16="http://schemas.microsoft.com/office/drawing/2014/main" id="{211EDDF2-1276-AB4A-9DB0-659B77A24F44}"/>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
        <p:nvSpPr>
          <p:cNvPr id="5" name="TextBox 4">
            <a:extLst>
              <a:ext uri="{FF2B5EF4-FFF2-40B4-BE49-F238E27FC236}">
                <a16:creationId xmlns:a16="http://schemas.microsoft.com/office/drawing/2014/main" id="{D107EF15-4627-9945-BC7D-B1A9C3D35AC0}"/>
              </a:ext>
            </a:extLst>
          </p:cNvPr>
          <p:cNvSpPr txBox="1"/>
          <p:nvPr/>
        </p:nvSpPr>
        <p:spPr>
          <a:xfrm>
            <a:off x="559523" y="1888857"/>
            <a:ext cx="8024954" cy="954107"/>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latin typeface="Courier New" panose="02070309020205020404" pitchFamily="49" charset="0"/>
                <a:cs typeface="Courier New" panose="02070309020205020404" pitchFamily="49" charset="0"/>
              </a:rPr>
              <a:t>%matplotlib inline</a:t>
            </a:r>
          </a:p>
          <a:p>
            <a:r>
              <a:rPr lang="en-US" sz="1400" b="1" dirty="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matplotlib.pyplot</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plt</a:t>
            </a:r>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dots = </a:t>
            </a:r>
            <a:r>
              <a:rPr lang="en-US" sz="1400" b="1" dirty="0" err="1">
                <a:latin typeface="Courier New" panose="02070309020205020404" pitchFamily="49" charset="0"/>
                <a:cs typeface="Courier New" panose="02070309020205020404" pitchFamily="49" charset="0"/>
              </a:rPr>
              <a:t>plt.scatter</a:t>
            </a:r>
            <a:r>
              <a:rPr lang="en-US" sz="1400" b="1" dirty="0">
                <a:latin typeface="Courier New" panose="02070309020205020404" pitchFamily="49" charset="0"/>
                <a:cs typeface="Courier New" panose="02070309020205020404" pitchFamily="49" charset="0"/>
              </a:rPr>
              <a:t>(</a:t>
            </a:r>
            <a:r>
              <a:rPr lang="en-US" sz="1400" b="1" dirty="0" err="1">
                <a:solidFill>
                  <a:srgbClr val="B23C00"/>
                </a:solidFill>
                <a:latin typeface="Courier New" panose="02070309020205020404" pitchFamily="49" charset="0"/>
                <a:cs typeface="Courier New" panose="02070309020205020404" pitchFamily="49" charset="0"/>
              </a:rPr>
              <a:t>reduced_digits</a:t>
            </a:r>
            <a:r>
              <a:rPr lang="en-US" sz="1400" b="1" dirty="0">
                <a:solidFill>
                  <a:srgbClr val="B23C00"/>
                </a:solidFill>
                <a:latin typeface="Courier New" panose="02070309020205020404" pitchFamily="49" charset="0"/>
                <a:cs typeface="Courier New" panose="02070309020205020404" pitchFamily="49" charset="0"/>
              </a:rPr>
              <a:t>[:, 0]</a:t>
            </a:r>
            <a:r>
              <a:rPr lang="en-US" sz="1400" b="1" dirty="0">
                <a:latin typeface="Courier New" panose="02070309020205020404" pitchFamily="49" charset="0"/>
                <a:cs typeface="Courier New" panose="02070309020205020404" pitchFamily="49" charset="0"/>
              </a:rPr>
              <a:t>, </a:t>
            </a:r>
            <a:r>
              <a:rPr lang="en-US" sz="1400" b="1" dirty="0" err="1">
                <a:solidFill>
                  <a:srgbClr val="B23C00"/>
                </a:solidFill>
                <a:latin typeface="Courier New" panose="02070309020205020404" pitchFamily="49" charset="0"/>
                <a:cs typeface="Courier New" panose="02070309020205020404" pitchFamily="49" charset="0"/>
              </a:rPr>
              <a:t>reduced_digits</a:t>
            </a:r>
            <a:r>
              <a:rPr lang="en-US" sz="1400" b="1" dirty="0">
                <a:solidFill>
                  <a:srgbClr val="B23C00"/>
                </a:solidFill>
                <a:latin typeface="Courier New" panose="02070309020205020404" pitchFamily="49" charset="0"/>
                <a:cs typeface="Courier New" panose="02070309020205020404" pitchFamily="49" charset="0"/>
              </a:rPr>
              <a:t>[:, 1]</a:t>
            </a:r>
            <a:r>
              <a:rPr lang="en-US" sz="1400" b="1" dirty="0">
                <a:latin typeface="Courier New" panose="02070309020205020404" pitchFamily="49" charset="0"/>
                <a:cs typeface="Courier New" panose="02070309020205020404" pitchFamily="49" charset="0"/>
              </a:rPr>
              <a:t>, c='black')</a:t>
            </a:r>
          </a:p>
        </p:txBody>
      </p:sp>
      <p:pic>
        <p:nvPicPr>
          <p:cNvPr id="7" name="Picture 6">
            <a:extLst>
              <a:ext uri="{FF2B5EF4-FFF2-40B4-BE49-F238E27FC236}">
                <a16:creationId xmlns:a16="http://schemas.microsoft.com/office/drawing/2014/main" id="{6131E0F5-9B4F-E240-9742-AF0C6F9F1D3B}"/>
              </a:ext>
            </a:extLst>
          </p:cNvPr>
          <p:cNvPicPr>
            <a:picLocks noChangeAspect="1"/>
          </p:cNvPicPr>
          <p:nvPr/>
        </p:nvPicPr>
        <p:blipFill>
          <a:blip r:embed="rId2"/>
          <a:stretch>
            <a:fillRect/>
          </a:stretch>
        </p:blipFill>
        <p:spPr>
          <a:xfrm>
            <a:off x="1005879" y="3038596"/>
            <a:ext cx="4826000" cy="3213100"/>
          </a:xfrm>
          <a:prstGeom prst="rect">
            <a:avLst/>
          </a:prstGeom>
        </p:spPr>
      </p:pic>
      <p:sp>
        <p:nvSpPr>
          <p:cNvPr id="6" name="TextBox 5">
            <a:extLst>
              <a:ext uri="{FF2B5EF4-FFF2-40B4-BE49-F238E27FC236}">
                <a16:creationId xmlns:a16="http://schemas.microsoft.com/office/drawing/2014/main" id="{26A5799C-AC96-8F48-B520-495A89C1F015}"/>
              </a:ext>
            </a:extLst>
          </p:cNvPr>
          <p:cNvSpPr txBox="1"/>
          <p:nvPr/>
        </p:nvSpPr>
        <p:spPr>
          <a:xfrm>
            <a:off x="4114805" y="2300060"/>
            <a:ext cx="702436" cy="246221"/>
          </a:xfrm>
          <a:prstGeom prst="rect">
            <a:avLst/>
          </a:prstGeom>
          <a:solidFill>
            <a:schemeClr val="accent1">
              <a:lumMod val="20000"/>
              <a:lumOff val="80000"/>
            </a:schemeClr>
          </a:solidFill>
          <a:ln>
            <a:solidFill>
              <a:srgbClr val="B23C00"/>
            </a:solidFill>
          </a:ln>
        </p:spPr>
        <p:txBody>
          <a:bodyPr wrap="none" rtlCol="0">
            <a:spAutoFit/>
          </a:bodyPr>
          <a:lstStyle/>
          <a:p>
            <a:r>
              <a:rPr lang="en-US" sz="1000" dirty="0">
                <a:solidFill>
                  <a:srgbClr val="B23C00"/>
                </a:solidFill>
              </a:rPr>
              <a:t>column 0</a:t>
            </a:r>
          </a:p>
        </p:txBody>
      </p:sp>
      <p:sp>
        <p:nvSpPr>
          <p:cNvPr id="8" name="TextBox 7">
            <a:extLst>
              <a:ext uri="{FF2B5EF4-FFF2-40B4-BE49-F238E27FC236}">
                <a16:creationId xmlns:a16="http://schemas.microsoft.com/office/drawing/2014/main" id="{E13CD1F7-5BBD-9C41-9EFB-13D3D597DB36}"/>
              </a:ext>
            </a:extLst>
          </p:cNvPr>
          <p:cNvSpPr txBox="1"/>
          <p:nvPr/>
        </p:nvSpPr>
        <p:spPr>
          <a:xfrm>
            <a:off x="6429856" y="2300059"/>
            <a:ext cx="702436" cy="246221"/>
          </a:xfrm>
          <a:prstGeom prst="rect">
            <a:avLst/>
          </a:prstGeom>
          <a:solidFill>
            <a:schemeClr val="accent1">
              <a:lumMod val="20000"/>
              <a:lumOff val="80000"/>
            </a:schemeClr>
          </a:solidFill>
          <a:ln>
            <a:solidFill>
              <a:srgbClr val="B23C00"/>
            </a:solidFill>
          </a:ln>
        </p:spPr>
        <p:txBody>
          <a:bodyPr wrap="none" rtlCol="0">
            <a:spAutoFit/>
          </a:bodyPr>
          <a:lstStyle/>
          <a:p>
            <a:r>
              <a:rPr lang="en-US" sz="1000" dirty="0">
                <a:solidFill>
                  <a:srgbClr val="B23C00"/>
                </a:solidFill>
              </a:rPr>
              <a:t>column 1</a:t>
            </a:r>
          </a:p>
        </p:txBody>
      </p:sp>
      <p:sp>
        <p:nvSpPr>
          <p:cNvPr id="9" name="TextBox 8">
            <a:extLst>
              <a:ext uri="{FF2B5EF4-FFF2-40B4-BE49-F238E27FC236}">
                <a16:creationId xmlns:a16="http://schemas.microsoft.com/office/drawing/2014/main" id="{7026D9F3-5A48-7847-BF42-9741C6DCA6F6}"/>
              </a:ext>
            </a:extLst>
          </p:cNvPr>
          <p:cNvSpPr txBox="1"/>
          <p:nvPr/>
        </p:nvSpPr>
        <p:spPr>
          <a:xfrm>
            <a:off x="5943585" y="3703317"/>
            <a:ext cx="2736647" cy="1323439"/>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The clustering suggests</a:t>
            </a:r>
            <a:br>
              <a:rPr lang="en-US" dirty="0">
                <a:solidFill>
                  <a:srgbClr val="0033CC"/>
                </a:solidFill>
              </a:rPr>
            </a:br>
            <a:r>
              <a:rPr lang="en-US" dirty="0">
                <a:solidFill>
                  <a:srgbClr val="0033CC"/>
                </a:solidFill>
              </a:rPr>
              <a:t>that </a:t>
            </a:r>
            <a:r>
              <a:rPr lang="en-US" u="sng" dirty="0">
                <a:solidFill>
                  <a:srgbClr val="0033CC"/>
                </a:solidFill>
              </a:rPr>
              <a:t>k-nearest neighbors</a:t>
            </a:r>
            <a:br>
              <a:rPr lang="en-US" dirty="0">
                <a:solidFill>
                  <a:srgbClr val="0033CC"/>
                </a:solidFill>
              </a:rPr>
            </a:br>
            <a:r>
              <a:rPr lang="en-US" dirty="0">
                <a:solidFill>
                  <a:srgbClr val="0033CC"/>
                </a:solidFill>
              </a:rPr>
              <a:t>would be a good </a:t>
            </a:r>
            <a:r>
              <a:rPr lang="en-US" u="sng" dirty="0">
                <a:solidFill>
                  <a:srgbClr val="0033CC"/>
                </a:solidFill>
              </a:rPr>
              <a:t>supervised</a:t>
            </a:r>
            <a:br>
              <a:rPr lang="en-US" dirty="0">
                <a:solidFill>
                  <a:srgbClr val="0033CC"/>
                </a:solidFill>
              </a:rPr>
            </a:br>
            <a:r>
              <a:rPr lang="en-US" dirty="0">
                <a:solidFill>
                  <a:srgbClr val="0033CC"/>
                </a:solidFill>
              </a:rPr>
              <a:t>machine learning algorithm</a:t>
            </a:r>
            <a:br>
              <a:rPr lang="en-US" dirty="0">
                <a:solidFill>
                  <a:srgbClr val="0033CC"/>
                </a:solidFill>
              </a:rPr>
            </a:br>
            <a:r>
              <a:rPr lang="en-US" dirty="0">
                <a:solidFill>
                  <a:srgbClr val="0033CC"/>
                </a:solidFill>
              </a:rPr>
              <a:t>to apply on the original data.</a:t>
            </a:r>
          </a:p>
        </p:txBody>
      </p:sp>
      <p:sp>
        <p:nvSpPr>
          <p:cNvPr id="10" name="TextBox 9">
            <a:extLst>
              <a:ext uri="{FF2B5EF4-FFF2-40B4-BE49-F238E27FC236}">
                <a16:creationId xmlns:a16="http://schemas.microsoft.com/office/drawing/2014/main" id="{EF6BC5CF-0CCF-6C46-A6D5-543549C887D0}"/>
              </a:ext>
            </a:extLst>
          </p:cNvPr>
          <p:cNvSpPr txBox="1"/>
          <p:nvPr/>
        </p:nvSpPr>
        <p:spPr>
          <a:xfrm>
            <a:off x="5394951" y="1719580"/>
            <a:ext cx="2983509" cy="338554"/>
          </a:xfrm>
          <a:prstGeom prst="rect">
            <a:avLst/>
          </a:prstGeom>
          <a:solidFill>
            <a:srgbClr val="0033CC"/>
          </a:solidFill>
        </p:spPr>
        <p:txBody>
          <a:bodyPr wrap="none" rtlCol="0">
            <a:spAutoFit/>
          </a:bodyPr>
          <a:lstStyle/>
          <a:p>
            <a:r>
              <a:rPr lang="en-US" dirty="0" err="1">
                <a:solidFill>
                  <a:srgbClr val="FFFF00"/>
                </a:solidFill>
              </a:rPr>
              <a:t>DimensionalityReduction.ipynb</a:t>
            </a:r>
            <a:endParaRPr lang="en-US" dirty="0">
              <a:solidFill>
                <a:srgbClr val="FFFF00"/>
              </a:solidFill>
            </a:endParaRPr>
          </a:p>
        </p:txBody>
      </p:sp>
    </p:spTree>
    <p:extLst>
      <p:ext uri="{BB962C8B-B14F-4D97-AF65-F5344CB8AC3E}">
        <p14:creationId xmlns:p14="http://schemas.microsoft.com/office/powerpoint/2010/main" val="214493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7D7-851A-0445-9F72-1743322DB3DD}"/>
              </a:ext>
            </a:extLst>
          </p:cNvPr>
          <p:cNvSpPr>
            <a:spLocks noGrp="1"/>
          </p:cNvSpPr>
          <p:nvPr>
            <p:ph type="title"/>
          </p:nvPr>
        </p:nvSpPr>
        <p:spPr/>
        <p:txBody>
          <a:bodyPr/>
          <a:lstStyle/>
          <a:p>
            <a:r>
              <a:rPr lang="en-US" dirty="0"/>
              <a:t>Visualize the Reduced Data</a:t>
            </a:r>
            <a:r>
              <a:rPr lang="en-US" i="1" dirty="0"/>
              <a:t>, cont’d</a:t>
            </a:r>
          </a:p>
        </p:txBody>
      </p:sp>
      <p:sp>
        <p:nvSpPr>
          <p:cNvPr id="3" name="Content Placeholder 2">
            <a:extLst>
              <a:ext uri="{FF2B5EF4-FFF2-40B4-BE49-F238E27FC236}">
                <a16:creationId xmlns:a16="http://schemas.microsoft.com/office/drawing/2014/main" id="{9B30F220-012F-F541-88C1-DFB55A3C8AD4}"/>
              </a:ext>
            </a:extLst>
          </p:cNvPr>
          <p:cNvSpPr>
            <a:spLocks noGrp="1"/>
          </p:cNvSpPr>
          <p:nvPr>
            <p:ph idx="1"/>
          </p:nvPr>
        </p:nvSpPr>
        <p:spPr>
          <a:xfrm>
            <a:off x="457200" y="1295400"/>
            <a:ext cx="8229600" cy="457201"/>
          </a:xfrm>
        </p:spPr>
        <p:txBody>
          <a:bodyPr/>
          <a:lstStyle/>
          <a:p>
            <a:r>
              <a:rPr lang="en-US" dirty="0"/>
              <a:t>Then in color, one color per digit:</a:t>
            </a:r>
          </a:p>
        </p:txBody>
      </p:sp>
      <p:sp>
        <p:nvSpPr>
          <p:cNvPr id="4" name="Slide Number Placeholder 3">
            <a:extLst>
              <a:ext uri="{FF2B5EF4-FFF2-40B4-BE49-F238E27FC236}">
                <a16:creationId xmlns:a16="http://schemas.microsoft.com/office/drawing/2014/main" id="{211EDDF2-1276-AB4A-9DB0-659B77A24F44}"/>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
        <p:nvSpPr>
          <p:cNvPr id="5" name="TextBox 4">
            <a:extLst>
              <a:ext uri="{FF2B5EF4-FFF2-40B4-BE49-F238E27FC236}">
                <a16:creationId xmlns:a16="http://schemas.microsoft.com/office/drawing/2014/main" id="{D107EF15-4627-9945-BC7D-B1A9C3D35AC0}"/>
              </a:ext>
            </a:extLst>
          </p:cNvPr>
          <p:cNvSpPr txBox="1"/>
          <p:nvPr/>
        </p:nvSpPr>
        <p:spPr>
          <a:xfrm>
            <a:off x="183618" y="1873228"/>
            <a:ext cx="8776762" cy="954107"/>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latin typeface="Courier New" panose="02070309020205020404" pitchFamily="49" charset="0"/>
                <a:cs typeface="Courier New" panose="02070309020205020404" pitchFamily="49" charset="0"/>
              </a:rPr>
              <a:t>dots = </a:t>
            </a:r>
            <a:r>
              <a:rPr lang="en-US" sz="1400" b="1" dirty="0" err="1">
                <a:latin typeface="Courier New" panose="02070309020205020404" pitchFamily="49" charset="0"/>
                <a:cs typeface="Courier New" panose="02070309020205020404" pitchFamily="49" charset="0"/>
              </a:rPr>
              <a:t>plt.scatter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reduced_digits</a:t>
            </a:r>
            <a:r>
              <a:rPr lang="en-US" sz="1400" b="1" dirty="0">
                <a:latin typeface="Courier New" panose="02070309020205020404" pitchFamily="49" charset="0"/>
                <a:cs typeface="Courier New" panose="02070309020205020404" pitchFamily="49" charset="0"/>
              </a:rPr>
              <a:t>[:, 0], </a:t>
            </a:r>
            <a:r>
              <a:rPr lang="en-US" sz="1400" b="1" dirty="0" err="1">
                <a:latin typeface="Courier New" panose="02070309020205020404" pitchFamily="49" charset="0"/>
                <a:cs typeface="Courier New" panose="02070309020205020404" pitchFamily="49" charset="0"/>
              </a:rPr>
              <a:t>reduced_digits</a:t>
            </a:r>
            <a:r>
              <a:rPr lang="en-US" sz="1400" b="1" dirty="0">
                <a:latin typeface="Courier New" panose="02070309020205020404" pitchFamily="49" charset="0"/>
                <a:cs typeface="Courier New" panose="02070309020205020404" pitchFamily="49" charset="0"/>
              </a:rPr>
              <a:t>[:, 1], c=</a:t>
            </a:r>
            <a:r>
              <a:rPr lang="en-US" sz="1400" b="1" dirty="0" err="1">
                <a:latin typeface="Courier New" panose="02070309020205020404" pitchFamily="49" charset="0"/>
                <a:cs typeface="Courier New" panose="02070309020205020404" pitchFamily="49" charset="0"/>
              </a:rPr>
              <a:t>digits.target</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cmap</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plt.cm.get_cmap</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nipy_spectral_r</a:t>
            </a:r>
            <a:r>
              <a:rPr lang="en-US" sz="1400" b="1" dirty="0">
                <a:latin typeface="Courier New" panose="02070309020205020404" pitchFamily="49" charset="0"/>
                <a:cs typeface="Courier New" panose="02070309020205020404" pitchFamily="49" charset="0"/>
              </a:rPr>
              <a:t>', 10))</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colorbar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plt.colorbar</a:t>
            </a:r>
            <a:r>
              <a:rPr lang="en-US" sz="1400" b="1" dirty="0">
                <a:latin typeface="Courier New" panose="02070309020205020404" pitchFamily="49" charset="0"/>
                <a:cs typeface="Courier New" panose="02070309020205020404" pitchFamily="49" charset="0"/>
              </a:rPr>
              <a:t>(dots)</a:t>
            </a:r>
          </a:p>
        </p:txBody>
      </p:sp>
      <p:pic>
        <p:nvPicPr>
          <p:cNvPr id="9" name="Picture 8">
            <a:extLst>
              <a:ext uri="{FF2B5EF4-FFF2-40B4-BE49-F238E27FC236}">
                <a16:creationId xmlns:a16="http://schemas.microsoft.com/office/drawing/2014/main" id="{223840C5-0567-0F41-A34E-093254F24AE4}"/>
              </a:ext>
            </a:extLst>
          </p:cNvPr>
          <p:cNvPicPr>
            <a:picLocks noChangeAspect="1"/>
          </p:cNvPicPr>
          <p:nvPr/>
        </p:nvPicPr>
        <p:blipFill>
          <a:blip r:embed="rId2"/>
          <a:stretch>
            <a:fillRect/>
          </a:stretch>
        </p:blipFill>
        <p:spPr>
          <a:xfrm>
            <a:off x="2368549" y="3050509"/>
            <a:ext cx="4406900" cy="3213100"/>
          </a:xfrm>
          <a:prstGeom prst="rect">
            <a:avLst/>
          </a:prstGeom>
        </p:spPr>
      </p:pic>
      <p:sp>
        <p:nvSpPr>
          <p:cNvPr id="7" name="TextBox 6">
            <a:extLst>
              <a:ext uri="{FF2B5EF4-FFF2-40B4-BE49-F238E27FC236}">
                <a16:creationId xmlns:a16="http://schemas.microsoft.com/office/drawing/2014/main" id="{1ABF72EC-147C-2B4C-9C14-A403F8FE9BF2}"/>
              </a:ext>
            </a:extLst>
          </p:cNvPr>
          <p:cNvSpPr txBox="1"/>
          <p:nvPr/>
        </p:nvSpPr>
        <p:spPr>
          <a:xfrm>
            <a:off x="5852146" y="2658058"/>
            <a:ext cx="2983509" cy="338554"/>
          </a:xfrm>
          <a:prstGeom prst="rect">
            <a:avLst/>
          </a:prstGeom>
          <a:solidFill>
            <a:srgbClr val="0033CC"/>
          </a:solidFill>
        </p:spPr>
        <p:txBody>
          <a:bodyPr wrap="none" rtlCol="0">
            <a:spAutoFit/>
          </a:bodyPr>
          <a:lstStyle/>
          <a:p>
            <a:r>
              <a:rPr lang="en-US" dirty="0" err="1">
                <a:solidFill>
                  <a:srgbClr val="FFFF00"/>
                </a:solidFill>
              </a:rPr>
              <a:t>DimensionalityReduction.ipynb</a:t>
            </a:r>
            <a:endParaRPr lang="en-US" dirty="0">
              <a:solidFill>
                <a:srgbClr val="FFFF00"/>
              </a:solidFill>
            </a:endParaRPr>
          </a:p>
        </p:txBody>
      </p:sp>
    </p:spTree>
    <p:extLst>
      <p:ext uri="{BB962C8B-B14F-4D97-AF65-F5344CB8AC3E}">
        <p14:creationId xmlns:p14="http://schemas.microsoft.com/office/powerpoint/2010/main" val="264550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ED75-B612-DB4E-B9E2-568AECC917F9}"/>
              </a:ext>
            </a:extLst>
          </p:cNvPr>
          <p:cNvSpPr>
            <a:spLocks noGrp="1"/>
          </p:cNvSpPr>
          <p:nvPr>
            <p:ph type="title"/>
          </p:nvPr>
        </p:nvSpPr>
        <p:spPr/>
        <p:txBody>
          <a:bodyPr/>
          <a:lstStyle/>
          <a:p>
            <a:r>
              <a:rPr lang="en-US" dirty="0" err="1"/>
              <a:t>Scikit</a:t>
            </a:r>
            <a:r>
              <a:rPr lang="en-US" dirty="0"/>
              <a:t>-Learn ML Algorithms</a:t>
            </a:r>
          </a:p>
        </p:txBody>
      </p:sp>
      <p:sp>
        <p:nvSpPr>
          <p:cNvPr id="3" name="Content Placeholder 2">
            <a:extLst>
              <a:ext uri="{FF2B5EF4-FFF2-40B4-BE49-F238E27FC236}">
                <a16:creationId xmlns:a16="http://schemas.microsoft.com/office/drawing/2014/main" id="{85D6A922-453C-7C42-AE48-ECA2F445971B}"/>
              </a:ext>
            </a:extLst>
          </p:cNvPr>
          <p:cNvSpPr>
            <a:spLocks noGrp="1"/>
          </p:cNvSpPr>
          <p:nvPr>
            <p:ph idx="1"/>
          </p:nvPr>
        </p:nvSpPr>
        <p:spPr/>
        <p:txBody>
          <a:bodyPr/>
          <a:lstStyle/>
          <a:p>
            <a:r>
              <a:rPr lang="en-US" dirty="0"/>
              <a:t>The </a:t>
            </a:r>
            <a:r>
              <a:rPr lang="en-US" b="1" dirty="0" err="1">
                <a:solidFill>
                  <a:srgbClr val="0033CC"/>
                </a:solidFill>
                <a:latin typeface="Courier New" panose="02070309020205020404" pitchFamily="49" charset="0"/>
                <a:cs typeface="Courier New" panose="02070309020205020404" pitchFamily="49" charset="0"/>
              </a:rPr>
              <a:t>scikit</a:t>
            </a:r>
            <a:r>
              <a:rPr lang="en-US" b="1" dirty="0">
                <a:solidFill>
                  <a:srgbClr val="0033CC"/>
                </a:solidFill>
                <a:latin typeface="Courier New" panose="02070309020205020404" pitchFamily="49" charset="0"/>
                <a:cs typeface="Courier New" panose="02070309020205020404" pitchFamily="49" charset="0"/>
              </a:rPr>
              <a:t>-learn</a:t>
            </a:r>
            <a:r>
              <a:rPr lang="en-US" dirty="0"/>
              <a:t> library contains the </a:t>
            </a:r>
            <a:br>
              <a:rPr lang="en-US" dirty="0"/>
            </a:br>
            <a:r>
              <a:rPr lang="en-US" dirty="0"/>
              <a:t>most effective machine-learning algorithms.</a:t>
            </a:r>
          </a:p>
          <a:p>
            <a:pPr lvl="1"/>
            <a:r>
              <a:rPr lang="en-US" dirty="0"/>
              <a:t>Called </a:t>
            </a:r>
            <a:r>
              <a:rPr lang="en-US" dirty="0">
                <a:solidFill>
                  <a:srgbClr val="C00000"/>
                </a:solidFill>
              </a:rPr>
              <a:t>estimators</a:t>
            </a:r>
            <a:r>
              <a:rPr lang="en-US" dirty="0"/>
              <a:t>.</a:t>
            </a:r>
          </a:p>
          <a:p>
            <a:pPr lvl="1"/>
            <a:r>
              <a:rPr lang="en-US" dirty="0"/>
              <a:t>Build </a:t>
            </a:r>
            <a:r>
              <a:rPr lang="en-US" dirty="0">
                <a:solidFill>
                  <a:srgbClr val="C00000"/>
                </a:solidFill>
              </a:rPr>
              <a:t>models</a:t>
            </a:r>
            <a:r>
              <a:rPr lang="en-US" dirty="0"/>
              <a:t> for making predictions.</a:t>
            </a:r>
          </a:p>
          <a:p>
            <a:pPr lvl="4"/>
            <a:endParaRPr lang="en-US" dirty="0"/>
          </a:p>
          <a:p>
            <a:r>
              <a:rPr lang="en-US" dirty="0"/>
              <a:t>Python makes it easy to try different models.</a:t>
            </a:r>
          </a:p>
          <a:p>
            <a:pPr lvl="1"/>
            <a:r>
              <a:rPr lang="en-US" dirty="0"/>
              <a:t>It’s hard to know in advance which model </a:t>
            </a:r>
            <a:br>
              <a:rPr lang="en-US" dirty="0"/>
            </a:br>
            <a:r>
              <a:rPr lang="en-US" dirty="0"/>
              <a:t>will work best on a particular dataset.</a:t>
            </a:r>
          </a:p>
          <a:p>
            <a:pPr lvl="1"/>
            <a:r>
              <a:rPr lang="en-US" dirty="0"/>
              <a:t>Run several models and then </a:t>
            </a:r>
            <a:r>
              <a:rPr lang="en-US" u="sng" dirty="0"/>
              <a:t>evaluate</a:t>
            </a:r>
            <a:r>
              <a:rPr lang="en-US" dirty="0"/>
              <a:t> which is best.</a:t>
            </a:r>
          </a:p>
        </p:txBody>
      </p:sp>
      <p:sp>
        <p:nvSpPr>
          <p:cNvPr id="4" name="Slide Number Placeholder 3">
            <a:extLst>
              <a:ext uri="{FF2B5EF4-FFF2-40B4-BE49-F238E27FC236}">
                <a16:creationId xmlns:a16="http://schemas.microsoft.com/office/drawing/2014/main" id="{E19C125E-AF9B-3441-B19F-ABC16D2764D0}"/>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406970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EBBE-8692-3946-B0D0-489CC127DF5B}"/>
              </a:ext>
            </a:extLst>
          </p:cNvPr>
          <p:cNvSpPr>
            <a:spLocks noGrp="1"/>
          </p:cNvSpPr>
          <p:nvPr>
            <p:ph type="title"/>
          </p:nvPr>
        </p:nvSpPr>
        <p:spPr/>
        <p:txBody>
          <a:bodyPr/>
          <a:lstStyle/>
          <a:p>
            <a:r>
              <a:rPr lang="en-US" dirty="0"/>
              <a:t>Unsupervised ML: k-Means Clustering</a:t>
            </a:r>
          </a:p>
        </p:txBody>
      </p:sp>
      <p:sp>
        <p:nvSpPr>
          <p:cNvPr id="3" name="Content Placeholder 2">
            <a:extLst>
              <a:ext uri="{FF2B5EF4-FFF2-40B4-BE49-F238E27FC236}">
                <a16:creationId xmlns:a16="http://schemas.microsoft.com/office/drawing/2014/main" id="{9A32E849-E002-7844-91FB-FB9B7C61A3DD}"/>
              </a:ext>
            </a:extLst>
          </p:cNvPr>
          <p:cNvSpPr>
            <a:spLocks noGrp="1"/>
          </p:cNvSpPr>
          <p:nvPr>
            <p:ph idx="1"/>
          </p:nvPr>
        </p:nvSpPr>
        <p:spPr/>
        <p:txBody>
          <a:bodyPr/>
          <a:lstStyle/>
          <a:p>
            <a:r>
              <a:rPr lang="en-US" dirty="0"/>
              <a:t>Analyze </a:t>
            </a:r>
            <a:r>
              <a:rPr lang="en-US" u="sng" dirty="0"/>
              <a:t>unlabeled</a:t>
            </a:r>
            <a:r>
              <a:rPr lang="en-US" dirty="0"/>
              <a:t> sample data.</a:t>
            </a:r>
          </a:p>
          <a:p>
            <a:pPr lvl="4"/>
            <a:endParaRPr lang="en-US" dirty="0"/>
          </a:p>
          <a:p>
            <a:r>
              <a:rPr lang="en-US" dirty="0"/>
              <a:t>Attempt to place data items in </a:t>
            </a:r>
            <a:r>
              <a:rPr lang="en-US" u="sng" dirty="0"/>
              <a:t>clusters</a:t>
            </a:r>
            <a:r>
              <a:rPr lang="en-US" dirty="0"/>
              <a:t> </a:t>
            </a:r>
            <a:br>
              <a:rPr lang="en-US" dirty="0"/>
            </a:br>
            <a:r>
              <a:rPr lang="en-US" dirty="0"/>
              <a:t>of items that </a:t>
            </a:r>
            <a:r>
              <a:rPr lang="en-US" u="sng" dirty="0"/>
              <a:t>appear to be related</a:t>
            </a:r>
            <a:r>
              <a:rPr lang="en-US" dirty="0"/>
              <a:t>.</a:t>
            </a:r>
          </a:p>
          <a:p>
            <a:pPr lvl="4"/>
            <a:endParaRPr lang="en-US" dirty="0"/>
          </a:p>
          <a:p>
            <a:r>
              <a:rPr lang="en-US" dirty="0"/>
              <a:t>“k means” refers to the </a:t>
            </a:r>
            <a:r>
              <a:rPr lang="en-US" u="sng" dirty="0"/>
              <a:t>number of clusters</a:t>
            </a:r>
            <a:r>
              <a:rPr lang="en-US" dirty="0"/>
              <a:t> </a:t>
            </a:r>
            <a:br>
              <a:rPr lang="en-US" dirty="0"/>
            </a:br>
            <a:r>
              <a:rPr lang="en-US" dirty="0"/>
              <a:t>you seek to find in the data.</a:t>
            </a:r>
          </a:p>
        </p:txBody>
      </p:sp>
      <p:sp>
        <p:nvSpPr>
          <p:cNvPr id="4" name="Slide Number Placeholder 3">
            <a:extLst>
              <a:ext uri="{FF2B5EF4-FFF2-40B4-BE49-F238E27FC236}">
                <a16:creationId xmlns:a16="http://schemas.microsoft.com/office/drawing/2014/main" id="{7C285F0A-52BA-1048-95C6-6E3BE8C16FE8}"/>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2460727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61B-B2C5-C645-B4F8-200F0D549D9D}"/>
              </a:ext>
            </a:extLst>
          </p:cNvPr>
          <p:cNvSpPr>
            <a:spLocks noGrp="1"/>
          </p:cNvSpPr>
          <p:nvPr>
            <p:ph type="title"/>
          </p:nvPr>
        </p:nvSpPr>
        <p:spPr/>
        <p:txBody>
          <a:bodyPr/>
          <a:lstStyle/>
          <a:p>
            <a:r>
              <a:rPr lang="en-US" dirty="0"/>
              <a:t>k-Means Clustering</a:t>
            </a:r>
            <a:r>
              <a:rPr lang="en-US" i="1" dirty="0"/>
              <a:t>, cont’d</a:t>
            </a:r>
          </a:p>
        </p:txBody>
      </p:sp>
      <p:sp>
        <p:nvSpPr>
          <p:cNvPr id="3" name="Content Placeholder 2">
            <a:extLst>
              <a:ext uri="{FF2B5EF4-FFF2-40B4-BE49-F238E27FC236}">
                <a16:creationId xmlns:a16="http://schemas.microsoft.com/office/drawing/2014/main" id="{C66CCC10-B427-C14A-8CCB-FB769B7C4B84}"/>
              </a:ext>
            </a:extLst>
          </p:cNvPr>
          <p:cNvSpPr>
            <a:spLocks noGrp="1"/>
          </p:cNvSpPr>
          <p:nvPr>
            <p:ph idx="1"/>
          </p:nvPr>
        </p:nvSpPr>
        <p:spPr>
          <a:xfrm>
            <a:off x="457200" y="1234464"/>
            <a:ext cx="8229600" cy="4896461"/>
          </a:xfrm>
        </p:spPr>
        <p:txBody>
          <a:bodyPr/>
          <a:lstStyle/>
          <a:p>
            <a:r>
              <a:rPr lang="en-US" dirty="0"/>
              <a:t>The k-means clustering algorithm uses distance calculations similar to k-nearest neighbors.</a:t>
            </a:r>
          </a:p>
          <a:p>
            <a:pPr lvl="4"/>
            <a:endParaRPr lang="en-US" dirty="0"/>
          </a:p>
          <a:p>
            <a:r>
              <a:rPr lang="en-US" dirty="0"/>
              <a:t>Each cluster is grouped around a </a:t>
            </a:r>
            <a:r>
              <a:rPr lang="en-US" dirty="0">
                <a:solidFill>
                  <a:srgbClr val="B23C00"/>
                </a:solidFill>
              </a:rPr>
              <a:t>centroid</a:t>
            </a:r>
            <a:r>
              <a:rPr lang="en-US" dirty="0"/>
              <a:t>, </a:t>
            </a:r>
            <a:br>
              <a:rPr lang="en-US" dirty="0"/>
            </a:br>
            <a:r>
              <a:rPr lang="en-US" dirty="0"/>
              <a:t>the cluster’s </a:t>
            </a:r>
            <a:r>
              <a:rPr lang="en-US" u="sng" dirty="0"/>
              <a:t>center point</a:t>
            </a:r>
            <a:r>
              <a:rPr lang="en-US" dirty="0"/>
              <a:t>.</a:t>
            </a:r>
          </a:p>
          <a:p>
            <a:pPr lvl="1"/>
            <a:r>
              <a:rPr lang="en-US" dirty="0"/>
              <a:t>The algorithm initially choses </a:t>
            </a:r>
            <a:r>
              <a:rPr lang="en-US" i="1" dirty="0">
                <a:latin typeface="Times New Roman" panose="02020603050405020304" pitchFamily="18" charset="0"/>
                <a:cs typeface="Times New Roman" panose="02020603050405020304" pitchFamily="18" charset="0"/>
              </a:rPr>
              <a:t>k</a:t>
            </a:r>
            <a:r>
              <a:rPr lang="en-US" dirty="0"/>
              <a:t> centroids </a:t>
            </a:r>
            <a:r>
              <a:rPr lang="en-US" u="sng" dirty="0"/>
              <a:t>at random</a:t>
            </a:r>
            <a:r>
              <a:rPr lang="en-US" dirty="0"/>
              <a:t>.</a:t>
            </a:r>
          </a:p>
          <a:p>
            <a:pPr lvl="1"/>
            <a:r>
              <a:rPr lang="en-US" dirty="0"/>
              <a:t>Each </a:t>
            </a:r>
            <a:r>
              <a:rPr lang="en-US" u="sng" dirty="0"/>
              <a:t>unlabeled</a:t>
            </a:r>
            <a:r>
              <a:rPr lang="en-US" dirty="0"/>
              <a:t> data sample is placed in the cluster whose centroid is the closest.</a:t>
            </a:r>
          </a:p>
          <a:p>
            <a:pPr lvl="1"/>
            <a:r>
              <a:rPr lang="en-US" dirty="0"/>
              <a:t>The centroids are </a:t>
            </a:r>
            <a:r>
              <a:rPr lang="en-US" u="sng" dirty="0"/>
              <a:t>iteratively recalculated</a:t>
            </a:r>
            <a:r>
              <a:rPr lang="en-US" dirty="0"/>
              <a:t>.</a:t>
            </a:r>
          </a:p>
          <a:p>
            <a:pPr lvl="1"/>
            <a:r>
              <a:rPr lang="en-US" dirty="0"/>
              <a:t>The samples are </a:t>
            </a:r>
            <a:r>
              <a:rPr lang="en-US" u="sng" dirty="0"/>
              <a:t>reassigned to clusters</a:t>
            </a:r>
            <a:r>
              <a:rPr lang="en-US" dirty="0"/>
              <a:t> until, for all clusters, the distances from each centroid to the samples in its cluster are </a:t>
            </a:r>
            <a:r>
              <a:rPr lang="en-US" u="sng" dirty="0"/>
              <a:t>minimized</a:t>
            </a:r>
            <a:r>
              <a:rPr lang="en-US" dirty="0"/>
              <a:t>.</a:t>
            </a:r>
          </a:p>
        </p:txBody>
      </p:sp>
      <p:sp>
        <p:nvSpPr>
          <p:cNvPr id="4" name="Slide Number Placeholder 3">
            <a:extLst>
              <a:ext uri="{FF2B5EF4-FFF2-40B4-BE49-F238E27FC236}">
                <a16:creationId xmlns:a16="http://schemas.microsoft.com/office/drawing/2014/main" id="{BC7CC67B-85C6-8F40-9046-A3DB631A26EF}"/>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126448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9FBC-3A77-AB48-98FB-FB9F251D5C9D}"/>
              </a:ext>
            </a:extLst>
          </p:cNvPr>
          <p:cNvSpPr>
            <a:spLocks noGrp="1"/>
          </p:cNvSpPr>
          <p:nvPr>
            <p:ph type="title"/>
          </p:nvPr>
        </p:nvSpPr>
        <p:spPr/>
        <p:txBody>
          <a:bodyPr/>
          <a:lstStyle/>
          <a:p>
            <a:r>
              <a:rPr lang="en-US" dirty="0"/>
              <a:t>Example k-Means Clustering</a:t>
            </a:r>
          </a:p>
        </p:txBody>
      </p:sp>
      <p:sp>
        <p:nvSpPr>
          <p:cNvPr id="3" name="Content Placeholder 2">
            <a:extLst>
              <a:ext uri="{FF2B5EF4-FFF2-40B4-BE49-F238E27FC236}">
                <a16:creationId xmlns:a16="http://schemas.microsoft.com/office/drawing/2014/main" id="{C45505EE-B438-8141-AB7D-887E85D59997}"/>
              </a:ext>
            </a:extLst>
          </p:cNvPr>
          <p:cNvSpPr>
            <a:spLocks noGrp="1"/>
          </p:cNvSpPr>
          <p:nvPr>
            <p:ph idx="1"/>
          </p:nvPr>
        </p:nvSpPr>
        <p:spPr>
          <a:xfrm>
            <a:off x="457200" y="1295400"/>
            <a:ext cx="8229600" cy="4876770"/>
          </a:xfrm>
        </p:spPr>
        <p:txBody>
          <a:bodyPr/>
          <a:lstStyle/>
          <a:p>
            <a:r>
              <a:rPr lang="en-US" dirty="0"/>
              <a:t>The Iris dataset</a:t>
            </a:r>
          </a:p>
          <a:p>
            <a:pPr lvl="4"/>
            <a:endParaRPr lang="en-US" dirty="0"/>
          </a:p>
          <a:p>
            <a:pPr lvl="1"/>
            <a:r>
              <a:rPr lang="en-US" dirty="0"/>
              <a:t>A ”toy dataset” of 150 samples.</a:t>
            </a:r>
          </a:p>
          <a:p>
            <a:pPr lvl="4"/>
            <a:endParaRPr lang="en-US" dirty="0"/>
          </a:p>
          <a:p>
            <a:pPr lvl="1"/>
            <a:r>
              <a:rPr lang="en-US" dirty="0"/>
              <a:t>Descriptions of 50 samples each </a:t>
            </a:r>
            <a:br>
              <a:rPr lang="en-US" dirty="0"/>
            </a:br>
            <a:r>
              <a:rPr lang="en-US" dirty="0"/>
              <a:t>of three types of iris flowers.</a:t>
            </a:r>
          </a:p>
          <a:p>
            <a:pPr lvl="2"/>
            <a:r>
              <a:rPr lang="en-US" dirty="0"/>
              <a:t>setosa</a:t>
            </a:r>
          </a:p>
          <a:p>
            <a:pPr lvl="2"/>
            <a:r>
              <a:rPr lang="en-US" dirty="0"/>
              <a:t>versicolor</a:t>
            </a:r>
          </a:p>
          <a:p>
            <a:pPr lvl="2"/>
            <a:r>
              <a:rPr lang="en-US" dirty="0"/>
              <a:t>virginica</a:t>
            </a:r>
          </a:p>
          <a:p>
            <a:pPr lvl="1"/>
            <a:endParaRPr lang="en-US" dirty="0"/>
          </a:p>
          <a:p>
            <a:pPr lvl="1"/>
            <a:r>
              <a:rPr lang="en-US" dirty="0"/>
              <a:t>Four features</a:t>
            </a:r>
          </a:p>
          <a:p>
            <a:pPr lvl="2"/>
            <a:r>
              <a:rPr lang="en-US" dirty="0"/>
              <a:t>sepal length and width</a:t>
            </a:r>
          </a:p>
          <a:p>
            <a:pPr lvl="2"/>
            <a:r>
              <a:rPr lang="en-US" dirty="0"/>
              <a:t>petal length and width</a:t>
            </a:r>
          </a:p>
        </p:txBody>
      </p:sp>
      <p:sp>
        <p:nvSpPr>
          <p:cNvPr id="4" name="Slide Number Placeholder 3">
            <a:extLst>
              <a:ext uri="{FF2B5EF4-FFF2-40B4-BE49-F238E27FC236}">
                <a16:creationId xmlns:a16="http://schemas.microsoft.com/office/drawing/2014/main" id="{BFE7D374-738B-864D-A14B-C626F8BDF1A0}"/>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pic>
        <p:nvPicPr>
          <p:cNvPr id="5" name="Picture 4">
            <a:extLst>
              <a:ext uri="{FF2B5EF4-FFF2-40B4-BE49-F238E27FC236}">
                <a16:creationId xmlns:a16="http://schemas.microsoft.com/office/drawing/2014/main" id="{EDB9BA18-BD01-3F48-8009-C465233A4B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4824" y="1532366"/>
            <a:ext cx="2283991" cy="1713756"/>
          </a:xfrm>
          <a:prstGeom prst="rect">
            <a:avLst/>
          </a:prstGeom>
        </p:spPr>
      </p:pic>
      <p:pic>
        <p:nvPicPr>
          <p:cNvPr id="6" name="Picture 5">
            <a:extLst>
              <a:ext uri="{FF2B5EF4-FFF2-40B4-BE49-F238E27FC236}">
                <a16:creationId xmlns:a16="http://schemas.microsoft.com/office/drawing/2014/main" id="{27A29780-9E00-4841-B503-825AF56B74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577" y="3502493"/>
            <a:ext cx="2285008" cy="1713756"/>
          </a:xfrm>
          <a:prstGeom prst="rect">
            <a:avLst/>
          </a:prstGeom>
        </p:spPr>
      </p:pic>
      <p:pic>
        <p:nvPicPr>
          <p:cNvPr id="7" name="Picture 6">
            <a:extLst>
              <a:ext uri="{FF2B5EF4-FFF2-40B4-BE49-F238E27FC236}">
                <a16:creationId xmlns:a16="http://schemas.microsoft.com/office/drawing/2014/main" id="{021B790D-B831-504B-8030-A01AB272FE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4824" y="3502493"/>
            <a:ext cx="2011656" cy="2011656"/>
          </a:xfrm>
          <a:prstGeom prst="rect">
            <a:avLst/>
          </a:prstGeom>
        </p:spPr>
      </p:pic>
      <p:sp>
        <p:nvSpPr>
          <p:cNvPr id="8" name="TextBox 7">
            <a:extLst>
              <a:ext uri="{FF2B5EF4-FFF2-40B4-BE49-F238E27FC236}">
                <a16:creationId xmlns:a16="http://schemas.microsoft.com/office/drawing/2014/main" id="{854A0AB6-7145-3044-A5FC-5C57A554DDBA}"/>
              </a:ext>
            </a:extLst>
          </p:cNvPr>
          <p:cNvSpPr txBox="1"/>
          <p:nvPr/>
        </p:nvSpPr>
        <p:spPr>
          <a:xfrm>
            <a:off x="6309341" y="2877684"/>
            <a:ext cx="636713"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setosa</a:t>
            </a:r>
          </a:p>
        </p:txBody>
      </p:sp>
      <p:sp>
        <p:nvSpPr>
          <p:cNvPr id="9" name="TextBox 8">
            <a:extLst>
              <a:ext uri="{FF2B5EF4-FFF2-40B4-BE49-F238E27FC236}">
                <a16:creationId xmlns:a16="http://schemas.microsoft.com/office/drawing/2014/main" id="{B0D435C9-6FB8-884E-ABA5-C2C44728C6B7}"/>
              </a:ext>
            </a:extLst>
          </p:cNvPr>
          <p:cNvSpPr txBox="1"/>
          <p:nvPr/>
        </p:nvSpPr>
        <p:spPr>
          <a:xfrm>
            <a:off x="3823144" y="4850466"/>
            <a:ext cx="840295"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versicolor</a:t>
            </a:r>
          </a:p>
        </p:txBody>
      </p:sp>
      <p:sp>
        <p:nvSpPr>
          <p:cNvPr id="10" name="TextBox 9">
            <a:extLst>
              <a:ext uri="{FF2B5EF4-FFF2-40B4-BE49-F238E27FC236}">
                <a16:creationId xmlns:a16="http://schemas.microsoft.com/office/drawing/2014/main" id="{2B66BF77-D1F1-E14B-812B-5720D960CAD9}"/>
              </a:ext>
            </a:extLst>
          </p:cNvPr>
          <p:cNvSpPr txBox="1"/>
          <p:nvPr/>
        </p:nvSpPr>
        <p:spPr>
          <a:xfrm>
            <a:off x="7325152" y="5157481"/>
            <a:ext cx="745717"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virginica</a:t>
            </a:r>
          </a:p>
        </p:txBody>
      </p:sp>
      <p:sp>
        <p:nvSpPr>
          <p:cNvPr id="11" name="TextBox 10">
            <a:extLst>
              <a:ext uri="{FF2B5EF4-FFF2-40B4-BE49-F238E27FC236}">
                <a16:creationId xmlns:a16="http://schemas.microsoft.com/office/drawing/2014/main" id="{248A211B-EBA5-B44A-8106-B5643B8E5710}"/>
              </a:ext>
            </a:extLst>
          </p:cNvPr>
          <p:cNvSpPr txBox="1"/>
          <p:nvPr/>
        </p:nvSpPr>
        <p:spPr>
          <a:xfrm>
            <a:off x="4647362" y="5645747"/>
            <a:ext cx="4317207"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C00000"/>
                </a:solidFill>
              </a:rPr>
              <a:t>Sepals </a:t>
            </a:r>
            <a:r>
              <a:rPr lang="en-US" sz="1200" dirty="0">
                <a:solidFill>
                  <a:srgbClr val="0033CC"/>
                </a:solidFill>
              </a:rPr>
              <a:t>are the larger outer parts of each flower that protect </a:t>
            </a:r>
          </a:p>
          <a:p>
            <a:r>
              <a:rPr lang="en-US" sz="1200" dirty="0">
                <a:solidFill>
                  <a:srgbClr val="0033CC"/>
                </a:solidFill>
              </a:rPr>
              <a:t>the smaller inside </a:t>
            </a:r>
            <a:r>
              <a:rPr lang="en-US" sz="1200" dirty="0">
                <a:solidFill>
                  <a:srgbClr val="C00000"/>
                </a:solidFill>
              </a:rPr>
              <a:t>petals</a:t>
            </a:r>
            <a:r>
              <a:rPr lang="en-US" sz="1200" dirty="0">
                <a:solidFill>
                  <a:srgbClr val="0033CC"/>
                </a:solidFill>
              </a:rPr>
              <a:t> before the flower buds bloom.</a:t>
            </a:r>
          </a:p>
        </p:txBody>
      </p:sp>
    </p:spTree>
    <p:extLst>
      <p:ext uri="{BB962C8B-B14F-4D97-AF65-F5344CB8AC3E}">
        <p14:creationId xmlns:p14="http://schemas.microsoft.com/office/powerpoint/2010/main" val="3085342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9EC4-05AC-6A4F-97C2-0F2EF0FE2B2F}"/>
              </a:ext>
            </a:extLst>
          </p:cNvPr>
          <p:cNvSpPr>
            <a:spLocks noGrp="1"/>
          </p:cNvSpPr>
          <p:nvPr>
            <p:ph type="title"/>
          </p:nvPr>
        </p:nvSpPr>
        <p:spPr/>
        <p:txBody>
          <a:bodyPr/>
          <a:lstStyle/>
          <a:p>
            <a:r>
              <a:rPr lang="en-US" dirty="0"/>
              <a:t>Example k-Means Clustering</a:t>
            </a:r>
            <a:r>
              <a:rPr lang="en-US" i="1" dirty="0"/>
              <a:t>, cont’d</a:t>
            </a:r>
          </a:p>
        </p:txBody>
      </p:sp>
      <p:sp>
        <p:nvSpPr>
          <p:cNvPr id="3" name="Content Placeholder 2">
            <a:extLst>
              <a:ext uri="{FF2B5EF4-FFF2-40B4-BE49-F238E27FC236}">
                <a16:creationId xmlns:a16="http://schemas.microsoft.com/office/drawing/2014/main" id="{2C84FD35-AFDF-6444-9AD6-67BA9FC44266}"/>
              </a:ext>
            </a:extLst>
          </p:cNvPr>
          <p:cNvSpPr>
            <a:spLocks noGrp="1"/>
          </p:cNvSpPr>
          <p:nvPr>
            <p:ph idx="1"/>
          </p:nvPr>
        </p:nvSpPr>
        <p:spPr>
          <a:xfrm>
            <a:off x="457200" y="1295401"/>
            <a:ext cx="8229600" cy="487698"/>
          </a:xfrm>
        </p:spPr>
        <p:txBody>
          <a:bodyPr/>
          <a:lstStyle/>
          <a:p>
            <a:r>
              <a:rPr lang="en-US" dirty="0"/>
              <a:t>Load and explore the dataset.</a:t>
            </a:r>
          </a:p>
        </p:txBody>
      </p:sp>
      <p:sp>
        <p:nvSpPr>
          <p:cNvPr id="4" name="Slide Number Placeholder 3">
            <a:extLst>
              <a:ext uri="{FF2B5EF4-FFF2-40B4-BE49-F238E27FC236}">
                <a16:creationId xmlns:a16="http://schemas.microsoft.com/office/drawing/2014/main" id="{31B8A341-9621-6E4B-80F4-F29B1E7B8013}"/>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
        <p:nvSpPr>
          <p:cNvPr id="5" name="TextBox 4">
            <a:extLst>
              <a:ext uri="{FF2B5EF4-FFF2-40B4-BE49-F238E27FC236}">
                <a16:creationId xmlns:a16="http://schemas.microsoft.com/office/drawing/2014/main" id="{618DA472-8EF8-2149-A82B-3E00D925F798}"/>
              </a:ext>
            </a:extLst>
          </p:cNvPr>
          <p:cNvSpPr txBox="1"/>
          <p:nvPr/>
        </p:nvSpPr>
        <p:spPr>
          <a:xfrm>
            <a:off x="838685" y="1965976"/>
            <a:ext cx="6479659" cy="1815882"/>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sklearn.datasets</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load_iris</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iris = </a:t>
            </a:r>
            <a:r>
              <a:rPr lang="en-US" b="1" dirty="0" err="1">
                <a:latin typeface="Courier New" panose="02070309020205020404" pitchFamily="49" charset="0"/>
                <a:cs typeface="Courier New" panose="02070309020205020404" pitchFamily="49" charset="0"/>
              </a:rPr>
              <a:t>load_iris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f'iris.data.shape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iris.data.shape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f'iris.target.shape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iris.target.shape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f'iris.target_names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iris.target_names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f'iris.feature_names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iris.feature_names</a:t>
            </a:r>
            <a:r>
              <a:rPr lang="en-US"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B092CBFD-D29D-F049-AEC3-48B6E6824B07}"/>
              </a:ext>
            </a:extLst>
          </p:cNvPr>
          <p:cNvSpPr txBox="1"/>
          <p:nvPr/>
        </p:nvSpPr>
        <p:spPr>
          <a:xfrm>
            <a:off x="838685" y="3958910"/>
            <a:ext cx="7960834" cy="1323439"/>
          </a:xfrm>
          <a:prstGeom prst="rect">
            <a:avLst/>
          </a:prstGeom>
          <a:solidFill>
            <a:srgbClr val="DDFDFF"/>
          </a:solidFill>
          <a:ln>
            <a:solidFill>
              <a:srgbClr val="0033CC"/>
            </a:solidFill>
          </a:ln>
        </p:spPr>
        <p:txBody>
          <a:bodyPr wrap="none" rtlCol="0">
            <a:spAutoFit/>
          </a:bodyPr>
          <a:lstStyle/>
          <a:p>
            <a:r>
              <a:rPr lang="en-US" b="1" dirty="0" err="1">
                <a:latin typeface="Courier New" panose="02070309020205020404" pitchFamily="49" charset="0"/>
                <a:cs typeface="Courier New" panose="02070309020205020404" pitchFamily="49" charset="0"/>
              </a:rPr>
              <a:t>iris.data.shape</a:t>
            </a:r>
            <a:r>
              <a:rPr lang="en-US" b="1" dirty="0">
                <a:latin typeface="Courier New" panose="02070309020205020404" pitchFamily="49" charset="0"/>
                <a:cs typeface="Courier New" panose="02070309020205020404" pitchFamily="49" charset="0"/>
              </a:rPr>
              <a:t>    = (150, 4)</a:t>
            </a:r>
          </a:p>
          <a:p>
            <a:r>
              <a:rPr lang="en-US" b="1" dirty="0" err="1">
                <a:latin typeface="Courier New" panose="02070309020205020404" pitchFamily="49" charset="0"/>
                <a:cs typeface="Courier New" panose="02070309020205020404" pitchFamily="49" charset="0"/>
              </a:rPr>
              <a:t>iris.target.shape</a:t>
            </a:r>
            <a:r>
              <a:rPr lang="en-US" b="1" dirty="0">
                <a:latin typeface="Courier New" panose="02070309020205020404" pitchFamily="49" charset="0"/>
                <a:cs typeface="Courier New" panose="02070309020205020404" pitchFamily="49" charset="0"/>
              </a:rPr>
              <a:t>  = (150,)</a:t>
            </a:r>
          </a:p>
          <a:p>
            <a:r>
              <a:rPr lang="en-US" b="1" dirty="0" err="1">
                <a:latin typeface="Courier New" panose="02070309020205020404" pitchFamily="49" charset="0"/>
                <a:cs typeface="Courier New" panose="02070309020205020404" pitchFamily="49" charset="0"/>
              </a:rPr>
              <a:t>iris.target_names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setosa</a:t>
            </a:r>
            <a:r>
              <a:rPr lang="en-US" b="1" dirty="0">
                <a:latin typeface="Courier New" panose="02070309020205020404" pitchFamily="49" charset="0"/>
                <a:cs typeface="Courier New" panose="02070309020205020404" pitchFamily="49" charset="0"/>
              </a:rPr>
              <a:t>' 'versicolor' 'virginica']</a:t>
            </a:r>
          </a:p>
          <a:p>
            <a:r>
              <a:rPr lang="en-US" b="1" dirty="0" err="1">
                <a:latin typeface="Courier New" panose="02070309020205020404" pitchFamily="49" charset="0"/>
                <a:cs typeface="Courier New" panose="02070309020205020404" pitchFamily="49" charset="0"/>
              </a:rPr>
              <a:t>iris.feature_names</a:t>
            </a:r>
            <a:r>
              <a:rPr lang="en-US" b="1" dirty="0">
                <a:latin typeface="Courier New" panose="02070309020205020404" pitchFamily="49" charset="0"/>
                <a:cs typeface="Courier New" panose="02070309020205020404" pitchFamily="49" charset="0"/>
              </a:rPr>
              <a:t> = ['sepal length (cm)', 'sepal width (cm)’, </a:t>
            </a:r>
          </a:p>
          <a:p>
            <a:r>
              <a:rPr lang="en-US" b="1" dirty="0">
                <a:latin typeface="Courier New" panose="02070309020205020404" pitchFamily="49" charset="0"/>
                <a:cs typeface="Courier New" panose="02070309020205020404" pitchFamily="49" charset="0"/>
              </a:rPr>
              <a:t>                      'petal length (cm)', 'petal width (cm)']</a:t>
            </a:r>
          </a:p>
        </p:txBody>
      </p:sp>
      <p:sp>
        <p:nvSpPr>
          <p:cNvPr id="8" name="Right Arrow 7">
            <a:extLst>
              <a:ext uri="{FF2B5EF4-FFF2-40B4-BE49-F238E27FC236}">
                <a16:creationId xmlns:a16="http://schemas.microsoft.com/office/drawing/2014/main" id="{E0C2CAFD-1D48-EB4C-B462-4C796DDC6217}"/>
              </a:ext>
            </a:extLst>
          </p:cNvPr>
          <p:cNvSpPr/>
          <p:nvPr/>
        </p:nvSpPr>
        <p:spPr bwMode="auto">
          <a:xfrm>
            <a:off x="344481" y="4483470"/>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C63DE9C8-4995-6341-A38E-1819584F819C}"/>
              </a:ext>
            </a:extLst>
          </p:cNvPr>
          <p:cNvSpPr txBox="1"/>
          <p:nvPr/>
        </p:nvSpPr>
        <p:spPr>
          <a:xfrm>
            <a:off x="5760707" y="1816151"/>
            <a:ext cx="2440092" cy="338554"/>
          </a:xfrm>
          <a:prstGeom prst="rect">
            <a:avLst/>
          </a:prstGeom>
          <a:solidFill>
            <a:srgbClr val="0033CC"/>
          </a:solidFill>
        </p:spPr>
        <p:txBody>
          <a:bodyPr wrap="none" rtlCol="0">
            <a:spAutoFit/>
          </a:bodyPr>
          <a:lstStyle/>
          <a:p>
            <a:r>
              <a:rPr lang="en-US" dirty="0">
                <a:solidFill>
                  <a:srgbClr val="FFFF00"/>
                </a:solidFill>
              </a:rPr>
              <a:t>k-</a:t>
            </a:r>
            <a:r>
              <a:rPr lang="en-US" dirty="0" err="1">
                <a:solidFill>
                  <a:srgbClr val="FFFF00"/>
                </a:solidFill>
              </a:rPr>
              <a:t>MeansClustering.ipynb</a:t>
            </a:r>
            <a:endParaRPr lang="en-US" dirty="0">
              <a:solidFill>
                <a:srgbClr val="FFFF00"/>
              </a:solidFill>
            </a:endParaRPr>
          </a:p>
        </p:txBody>
      </p:sp>
    </p:spTree>
    <p:extLst>
      <p:ext uri="{BB962C8B-B14F-4D97-AF65-F5344CB8AC3E}">
        <p14:creationId xmlns:p14="http://schemas.microsoft.com/office/powerpoint/2010/main" val="525902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D81A-4D34-B44A-B9BC-D34C10FB0183}"/>
              </a:ext>
            </a:extLst>
          </p:cNvPr>
          <p:cNvSpPr>
            <a:spLocks noGrp="1"/>
          </p:cNvSpPr>
          <p:nvPr>
            <p:ph type="title"/>
          </p:nvPr>
        </p:nvSpPr>
        <p:spPr/>
        <p:txBody>
          <a:bodyPr/>
          <a:lstStyle/>
          <a:p>
            <a:r>
              <a:rPr lang="en-US" dirty="0"/>
              <a:t>Example k-Means Clustering</a:t>
            </a:r>
            <a:r>
              <a:rPr lang="en-US" i="1" dirty="0"/>
              <a:t>, cont’d</a:t>
            </a:r>
            <a:endParaRPr lang="en-US" dirty="0"/>
          </a:p>
        </p:txBody>
      </p:sp>
      <p:sp>
        <p:nvSpPr>
          <p:cNvPr id="3" name="Content Placeholder 2">
            <a:extLst>
              <a:ext uri="{FF2B5EF4-FFF2-40B4-BE49-F238E27FC236}">
                <a16:creationId xmlns:a16="http://schemas.microsoft.com/office/drawing/2014/main" id="{ED183A5D-7D36-8345-99AE-FF0E706D28AE}"/>
              </a:ext>
            </a:extLst>
          </p:cNvPr>
          <p:cNvSpPr>
            <a:spLocks noGrp="1"/>
          </p:cNvSpPr>
          <p:nvPr>
            <p:ph idx="1"/>
          </p:nvPr>
        </p:nvSpPr>
        <p:spPr>
          <a:xfrm>
            <a:off x="457200" y="1295400"/>
            <a:ext cx="8229600" cy="457201"/>
          </a:xfrm>
        </p:spPr>
        <p:txBody>
          <a:bodyPr/>
          <a:lstStyle/>
          <a:p>
            <a:r>
              <a:rPr lang="en-US" dirty="0"/>
              <a:t>Create a Pandas dataframe</a:t>
            </a:r>
          </a:p>
        </p:txBody>
      </p:sp>
      <p:sp>
        <p:nvSpPr>
          <p:cNvPr id="4" name="Slide Number Placeholder 3">
            <a:extLst>
              <a:ext uri="{FF2B5EF4-FFF2-40B4-BE49-F238E27FC236}">
                <a16:creationId xmlns:a16="http://schemas.microsoft.com/office/drawing/2014/main" id="{8CF0A3F6-05BE-A04E-BF55-3A44810C0AB2}"/>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
        <p:nvSpPr>
          <p:cNvPr id="5" name="TextBox 4">
            <a:extLst>
              <a:ext uri="{FF2B5EF4-FFF2-40B4-BE49-F238E27FC236}">
                <a16:creationId xmlns:a16="http://schemas.microsoft.com/office/drawing/2014/main" id="{DFFBDE0C-63E8-5F4B-95FA-2A9A5174E6A3}"/>
              </a:ext>
            </a:extLst>
          </p:cNvPr>
          <p:cNvSpPr txBox="1"/>
          <p:nvPr/>
        </p:nvSpPr>
        <p:spPr>
          <a:xfrm>
            <a:off x="529868" y="1783098"/>
            <a:ext cx="8084264" cy="2308324"/>
          </a:xfrm>
          <a:prstGeom prst="rect">
            <a:avLst/>
          </a:prstGeom>
          <a:solidFill>
            <a:schemeClr val="bg1">
              <a:lumMod val="95000"/>
            </a:schemeClr>
          </a:solidFill>
          <a:ln>
            <a:solidFill>
              <a:schemeClr val="bg1">
                <a:lumMod val="8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import pandas as pd</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pd.set_option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max_columns</a:t>
            </a:r>
            <a:r>
              <a:rPr lang="en-US" b="1" dirty="0">
                <a:latin typeface="Courier New" panose="02070309020205020404" pitchFamily="49" charset="0"/>
                <a:cs typeface="Courier New" panose="02070309020205020404" pitchFamily="49" charset="0"/>
              </a:rPr>
              <a:t>', 5)</a:t>
            </a:r>
          </a:p>
          <a:p>
            <a:r>
              <a:rPr lang="en-US" b="1" dirty="0" err="1">
                <a:latin typeface="Courier New" panose="02070309020205020404" pitchFamily="49" charset="0"/>
                <a:cs typeface="Courier New" panose="02070309020205020404" pitchFamily="49" charset="0"/>
              </a:rPr>
              <a:t>pd.set_option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display.width</a:t>
            </a:r>
            <a:r>
              <a:rPr lang="en-US" b="1" dirty="0">
                <a:latin typeface="Courier New" panose="02070309020205020404" pitchFamily="49" charset="0"/>
                <a:cs typeface="Courier New" panose="02070309020205020404" pitchFamily="49" charset="0"/>
              </a:rPr>
              <a:t>', None)</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iris_df</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pd.DataFrame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iris.data</a:t>
            </a:r>
            <a:r>
              <a:rPr lang="en-US" b="1" dirty="0">
                <a:latin typeface="Courier New" panose="02070309020205020404" pitchFamily="49" charset="0"/>
                <a:cs typeface="Courier New" panose="02070309020205020404" pitchFamily="49" charset="0"/>
              </a:rPr>
              <a:t>, columns=</a:t>
            </a:r>
            <a:r>
              <a:rPr lang="en-US" b="1" dirty="0" err="1">
                <a:latin typeface="Courier New" panose="02070309020205020404" pitchFamily="49" charset="0"/>
                <a:cs typeface="Courier New" panose="02070309020205020404" pitchFamily="49" charset="0"/>
              </a:rPr>
              <a:t>iris.feature_names</a:t>
            </a:r>
            <a:r>
              <a:rPr lang="en-US" b="1" dirty="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iris_df</a:t>
            </a:r>
            <a:r>
              <a:rPr lang="en-US" b="1" dirty="0">
                <a:latin typeface="Courier New" panose="02070309020205020404" pitchFamily="49" charset="0"/>
                <a:cs typeface="Courier New" panose="02070309020205020404" pitchFamily="49" charset="0"/>
              </a:rPr>
              <a:t>['species'] = [</a:t>
            </a:r>
            <a:r>
              <a:rPr lang="en-US" b="1" dirty="0" err="1">
                <a:latin typeface="Courier New" panose="02070309020205020404" pitchFamily="49" charset="0"/>
                <a:cs typeface="Courier New" panose="02070309020205020404" pitchFamily="49" charset="0"/>
              </a:rPr>
              <a:t>iris.target_names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in </a:t>
            </a:r>
            <a:r>
              <a:rPr lang="en-US" b="1" dirty="0" err="1">
                <a:latin typeface="Courier New" panose="02070309020205020404" pitchFamily="49" charset="0"/>
                <a:cs typeface="Courier New" panose="02070309020205020404" pitchFamily="49" charset="0"/>
              </a:rPr>
              <a:t>iris.target</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iris_df</a:t>
            </a:r>
            <a:endParaRPr lang="en-US" b="1" dirty="0">
              <a:latin typeface="Courier New" panose="02070309020205020404" pitchFamily="49" charset="0"/>
              <a:cs typeface="Courier New" panose="02070309020205020404" pitchFamily="49" charset="0"/>
            </a:endParaRPr>
          </a:p>
        </p:txBody>
      </p:sp>
      <p:pic>
        <p:nvPicPr>
          <p:cNvPr id="7" name="Picture 6" descr="A screenshot of a cell phone&#10;&#10;Description automatically generated">
            <a:extLst>
              <a:ext uri="{FF2B5EF4-FFF2-40B4-BE49-F238E27FC236}">
                <a16:creationId xmlns:a16="http://schemas.microsoft.com/office/drawing/2014/main" id="{02D89C62-03F9-3045-8023-4ED20E931D0A}"/>
              </a:ext>
            </a:extLst>
          </p:cNvPr>
          <p:cNvPicPr>
            <a:picLocks noChangeAspect="1"/>
          </p:cNvPicPr>
          <p:nvPr/>
        </p:nvPicPr>
        <p:blipFill>
          <a:blip r:embed="rId2"/>
          <a:stretch>
            <a:fillRect/>
          </a:stretch>
        </p:blipFill>
        <p:spPr>
          <a:xfrm>
            <a:off x="3017536" y="3721907"/>
            <a:ext cx="4571950" cy="2987448"/>
          </a:xfrm>
          <a:prstGeom prst="rect">
            <a:avLst/>
          </a:prstGeom>
          <a:ln>
            <a:solidFill>
              <a:srgbClr val="0033CC"/>
            </a:solidFill>
          </a:ln>
        </p:spPr>
      </p:pic>
      <p:sp>
        <p:nvSpPr>
          <p:cNvPr id="8" name="Right Arrow 7">
            <a:extLst>
              <a:ext uri="{FF2B5EF4-FFF2-40B4-BE49-F238E27FC236}">
                <a16:creationId xmlns:a16="http://schemas.microsoft.com/office/drawing/2014/main" id="{A883AAB3-3E0E-E54B-9917-EE21CC446144}"/>
              </a:ext>
            </a:extLst>
          </p:cNvPr>
          <p:cNvSpPr/>
          <p:nvPr/>
        </p:nvSpPr>
        <p:spPr bwMode="auto">
          <a:xfrm>
            <a:off x="2468903" y="5078472"/>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200C8075-9115-8849-AD01-26C12DECA686}"/>
              </a:ext>
            </a:extLst>
          </p:cNvPr>
          <p:cNvSpPr txBox="1"/>
          <p:nvPr/>
        </p:nvSpPr>
        <p:spPr>
          <a:xfrm>
            <a:off x="7772363" y="4954020"/>
            <a:ext cx="1031051" cy="523220"/>
          </a:xfrm>
          <a:prstGeom prst="rect">
            <a:avLst/>
          </a:prstGeom>
          <a:solidFill>
            <a:schemeClr val="accent1">
              <a:lumMod val="20000"/>
              <a:lumOff val="80000"/>
            </a:schemeClr>
          </a:solidFill>
          <a:ln>
            <a:solidFill>
              <a:srgbClr val="0033CC"/>
            </a:solidFill>
          </a:ln>
        </p:spPr>
        <p:txBody>
          <a:bodyPr wrap="none" rtlCol="0">
            <a:spAutoFit/>
          </a:bodyPr>
          <a:lstStyle/>
          <a:p>
            <a:r>
              <a:rPr lang="en-US" sz="1400" dirty="0">
                <a:solidFill>
                  <a:srgbClr val="0033CC"/>
                </a:solidFill>
              </a:rPr>
              <a:t>Grouped</a:t>
            </a:r>
          </a:p>
          <a:p>
            <a:r>
              <a:rPr lang="en-US" sz="1400" dirty="0">
                <a:solidFill>
                  <a:srgbClr val="0033CC"/>
                </a:solidFill>
              </a:rPr>
              <a:t>by species</a:t>
            </a:r>
          </a:p>
        </p:txBody>
      </p:sp>
      <p:sp>
        <p:nvSpPr>
          <p:cNvPr id="9" name="TextBox 8">
            <a:extLst>
              <a:ext uri="{FF2B5EF4-FFF2-40B4-BE49-F238E27FC236}">
                <a16:creationId xmlns:a16="http://schemas.microsoft.com/office/drawing/2014/main" id="{7A53FFA4-90A7-FF41-91D8-09F7930327BE}"/>
              </a:ext>
            </a:extLst>
          </p:cNvPr>
          <p:cNvSpPr txBox="1"/>
          <p:nvPr/>
        </p:nvSpPr>
        <p:spPr>
          <a:xfrm>
            <a:off x="5943585" y="1613821"/>
            <a:ext cx="2440092" cy="338554"/>
          </a:xfrm>
          <a:prstGeom prst="rect">
            <a:avLst/>
          </a:prstGeom>
          <a:solidFill>
            <a:srgbClr val="0033CC"/>
          </a:solidFill>
        </p:spPr>
        <p:txBody>
          <a:bodyPr wrap="none" rtlCol="0">
            <a:spAutoFit/>
          </a:bodyPr>
          <a:lstStyle/>
          <a:p>
            <a:r>
              <a:rPr lang="en-US" dirty="0">
                <a:solidFill>
                  <a:srgbClr val="FFFF00"/>
                </a:solidFill>
              </a:rPr>
              <a:t>k-</a:t>
            </a:r>
            <a:r>
              <a:rPr lang="en-US" dirty="0" err="1">
                <a:solidFill>
                  <a:srgbClr val="FFFF00"/>
                </a:solidFill>
              </a:rPr>
              <a:t>MeansClustering.ipynb</a:t>
            </a:r>
            <a:endParaRPr lang="en-US" dirty="0">
              <a:solidFill>
                <a:srgbClr val="FFFF00"/>
              </a:solidFill>
            </a:endParaRPr>
          </a:p>
        </p:txBody>
      </p:sp>
    </p:spTree>
    <p:extLst>
      <p:ext uri="{BB962C8B-B14F-4D97-AF65-F5344CB8AC3E}">
        <p14:creationId xmlns:p14="http://schemas.microsoft.com/office/powerpoint/2010/main" val="201718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186D-5616-F841-96E7-038B94EB7610}"/>
              </a:ext>
            </a:extLst>
          </p:cNvPr>
          <p:cNvSpPr>
            <a:spLocks noGrp="1"/>
          </p:cNvSpPr>
          <p:nvPr>
            <p:ph type="title"/>
          </p:nvPr>
        </p:nvSpPr>
        <p:spPr/>
        <p:txBody>
          <a:bodyPr/>
          <a:lstStyle/>
          <a:p>
            <a:r>
              <a:rPr lang="en-US" dirty="0"/>
              <a:t>Example k-Means Clustering</a:t>
            </a:r>
            <a:r>
              <a:rPr lang="en-US" i="1" dirty="0"/>
              <a:t>, cont’d</a:t>
            </a:r>
            <a:endParaRPr lang="en-US" dirty="0"/>
          </a:p>
        </p:txBody>
      </p:sp>
      <p:sp>
        <p:nvSpPr>
          <p:cNvPr id="4" name="Slide Number Placeholder 3">
            <a:extLst>
              <a:ext uri="{FF2B5EF4-FFF2-40B4-BE49-F238E27FC236}">
                <a16:creationId xmlns:a16="http://schemas.microsoft.com/office/drawing/2014/main" id="{68903C30-722A-814A-9C58-79BCA0B1A022}"/>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5" name="TextBox 4">
            <a:extLst>
              <a:ext uri="{FF2B5EF4-FFF2-40B4-BE49-F238E27FC236}">
                <a16:creationId xmlns:a16="http://schemas.microsoft.com/office/drawing/2014/main" id="{471ECB88-567F-7C42-A42C-5E4B915C4519}"/>
              </a:ext>
            </a:extLst>
          </p:cNvPr>
          <p:cNvSpPr txBox="1"/>
          <p:nvPr/>
        </p:nvSpPr>
        <p:spPr>
          <a:xfrm>
            <a:off x="457200" y="1598967"/>
            <a:ext cx="3299301" cy="523220"/>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err="1">
                <a:latin typeface="Courier New" panose="02070309020205020404" pitchFamily="49" charset="0"/>
                <a:cs typeface="Courier New" panose="02070309020205020404" pitchFamily="49" charset="0"/>
              </a:rPr>
              <a:t>pd.set_option</a:t>
            </a:r>
            <a:r>
              <a:rPr lang="en-US" sz="1400" b="1" dirty="0">
                <a:latin typeface="Courier New" panose="02070309020205020404" pitchFamily="49" charset="0"/>
                <a:cs typeface="Courier New" panose="02070309020205020404" pitchFamily="49" charset="0"/>
              </a:rPr>
              <a:t>('precision', 2)</a:t>
            </a:r>
          </a:p>
          <a:p>
            <a:r>
              <a:rPr lang="en-US" sz="1400" b="1" dirty="0" err="1">
                <a:latin typeface="Courier New" panose="02070309020205020404" pitchFamily="49" charset="0"/>
                <a:cs typeface="Courier New" panose="02070309020205020404" pitchFamily="49" charset="0"/>
              </a:rPr>
              <a:t>iris_df.describe</a:t>
            </a:r>
            <a:r>
              <a:rPr lang="en-US" sz="1400" b="1" dirty="0">
                <a:latin typeface="Courier New" panose="02070309020205020404" pitchFamily="49" charset="0"/>
                <a:cs typeface="Courier New" panose="02070309020205020404" pitchFamily="49" charset="0"/>
              </a:rPr>
              <a:t>()</a:t>
            </a:r>
          </a:p>
        </p:txBody>
      </p:sp>
      <p:pic>
        <p:nvPicPr>
          <p:cNvPr id="7" name="Picture 6" descr="A screenshot of a cell phone&#10;&#10;Description automatically generated">
            <a:extLst>
              <a:ext uri="{FF2B5EF4-FFF2-40B4-BE49-F238E27FC236}">
                <a16:creationId xmlns:a16="http://schemas.microsoft.com/office/drawing/2014/main" id="{F8E4A593-BE63-EE4E-AD51-48123CBBC41F}"/>
              </a:ext>
            </a:extLst>
          </p:cNvPr>
          <p:cNvPicPr>
            <a:picLocks noChangeAspect="1"/>
          </p:cNvPicPr>
          <p:nvPr/>
        </p:nvPicPr>
        <p:blipFill>
          <a:blip r:embed="rId2"/>
          <a:stretch>
            <a:fillRect/>
          </a:stretch>
        </p:blipFill>
        <p:spPr>
          <a:xfrm>
            <a:off x="4492130" y="1507528"/>
            <a:ext cx="4151826" cy="2104350"/>
          </a:xfrm>
          <a:prstGeom prst="rect">
            <a:avLst/>
          </a:prstGeom>
        </p:spPr>
      </p:pic>
      <p:sp>
        <p:nvSpPr>
          <p:cNvPr id="8" name="TextBox 7">
            <a:extLst>
              <a:ext uri="{FF2B5EF4-FFF2-40B4-BE49-F238E27FC236}">
                <a16:creationId xmlns:a16="http://schemas.microsoft.com/office/drawing/2014/main" id="{9EDA5F77-D746-A04C-9D46-1C2CBC3555BF}"/>
              </a:ext>
            </a:extLst>
          </p:cNvPr>
          <p:cNvSpPr txBox="1"/>
          <p:nvPr/>
        </p:nvSpPr>
        <p:spPr>
          <a:xfrm>
            <a:off x="457200" y="4069073"/>
            <a:ext cx="3299301" cy="307777"/>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err="1">
                <a:latin typeface="Courier New" panose="02070309020205020404" pitchFamily="49" charset="0"/>
                <a:cs typeface="Courier New" panose="02070309020205020404" pitchFamily="49" charset="0"/>
              </a:rPr>
              <a:t>iris_df</a:t>
            </a:r>
            <a:r>
              <a:rPr lang="en-US" sz="1400" b="1" dirty="0">
                <a:latin typeface="Courier New" panose="02070309020205020404" pitchFamily="49" charset="0"/>
                <a:cs typeface="Courier New" panose="02070309020205020404" pitchFamily="49" charset="0"/>
              </a:rPr>
              <a:t>['species'].describe()</a:t>
            </a:r>
          </a:p>
        </p:txBody>
      </p:sp>
      <p:pic>
        <p:nvPicPr>
          <p:cNvPr id="10" name="Picture 9" descr="A picture containing knife&#10;&#10;Description automatically generated">
            <a:extLst>
              <a:ext uri="{FF2B5EF4-FFF2-40B4-BE49-F238E27FC236}">
                <a16:creationId xmlns:a16="http://schemas.microsoft.com/office/drawing/2014/main" id="{0869F32C-FFC8-8148-A475-B81B254ED614}"/>
              </a:ext>
            </a:extLst>
          </p:cNvPr>
          <p:cNvPicPr>
            <a:picLocks noChangeAspect="1"/>
          </p:cNvPicPr>
          <p:nvPr/>
        </p:nvPicPr>
        <p:blipFill>
          <a:blip r:embed="rId3"/>
          <a:stretch>
            <a:fillRect/>
          </a:stretch>
        </p:blipFill>
        <p:spPr>
          <a:xfrm>
            <a:off x="4572000" y="3977634"/>
            <a:ext cx="2306295" cy="1005829"/>
          </a:xfrm>
          <a:prstGeom prst="rect">
            <a:avLst/>
          </a:prstGeom>
        </p:spPr>
      </p:pic>
      <p:sp>
        <p:nvSpPr>
          <p:cNvPr id="11" name="Right Arrow 10">
            <a:extLst>
              <a:ext uri="{FF2B5EF4-FFF2-40B4-BE49-F238E27FC236}">
                <a16:creationId xmlns:a16="http://schemas.microsoft.com/office/drawing/2014/main" id="{0825A154-8709-5442-BE91-2E8ADC1453ED}"/>
              </a:ext>
            </a:extLst>
          </p:cNvPr>
          <p:cNvSpPr/>
          <p:nvPr/>
        </p:nvSpPr>
        <p:spPr bwMode="auto">
          <a:xfrm>
            <a:off x="3931927" y="1754195"/>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2" name="Right Arrow 11">
            <a:extLst>
              <a:ext uri="{FF2B5EF4-FFF2-40B4-BE49-F238E27FC236}">
                <a16:creationId xmlns:a16="http://schemas.microsoft.com/office/drawing/2014/main" id="{F09A601E-65C9-7843-BE46-7BA71BAA2175}"/>
              </a:ext>
            </a:extLst>
          </p:cNvPr>
          <p:cNvSpPr/>
          <p:nvPr/>
        </p:nvSpPr>
        <p:spPr bwMode="auto">
          <a:xfrm>
            <a:off x="3931927" y="4096199"/>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59696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755A-EE35-6440-8256-CAC2D2DFD890}"/>
              </a:ext>
            </a:extLst>
          </p:cNvPr>
          <p:cNvSpPr>
            <a:spLocks noGrp="1"/>
          </p:cNvSpPr>
          <p:nvPr>
            <p:ph type="title"/>
          </p:nvPr>
        </p:nvSpPr>
        <p:spPr/>
        <p:txBody>
          <a:bodyPr/>
          <a:lstStyle/>
          <a:p>
            <a:r>
              <a:rPr lang="en-US" dirty="0"/>
              <a:t>Example k-Means Clustering</a:t>
            </a:r>
            <a:r>
              <a:rPr lang="en-US" i="1" dirty="0"/>
              <a:t>, cont’d</a:t>
            </a:r>
            <a:endParaRPr lang="en-US" dirty="0"/>
          </a:p>
        </p:txBody>
      </p:sp>
      <p:sp>
        <p:nvSpPr>
          <p:cNvPr id="3" name="Content Placeholder 2">
            <a:extLst>
              <a:ext uri="{FF2B5EF4-FFF2-40B4-BE49-F238E27FC236}">
                <a16:creationId xmlns:a16="http://schemas.microsoft.com/office/drawing/2014/main" id="{0BBB43FF-525D-3241-B37A-0D4FC0F9329C}"/>
              </a:ext>
            </a:extLst>
          </p:cNvPr>
          <p:cNvSpPr>
            <a:spLocks noGrp="1"/>
          </p:cNvSpPr>
          <p:nvPr>
            <p:ph idx="1"/>
          </p:nvPr>
        </p:nvSpPr>
        <p:spPr>
          <a:xfrm>
            <a:off x="457199" y="1295400"/>
            <a:ext cx="8412433" cy="2316477"/>
          </a:xfrm>
        </p:spPr>
        <p:txBody>
          <a:bodyPr/>
          <a:lstStyle/>
          <a:p>
            <a:r>
              <a:rPr lang="en-US" dirty="0"/>
              <a:t>Visualize the dataset.</a:t>
            </a:r>
          </a:p>
          <a:p>
            <a:pPr lvl="1"/>
            <a:r>
              <a:rPr lang="en-US" dirty="0"/>
              <a:t>We have four features.</a:t>
            </a:r>
          </a:p>
          <a:p>
            <a:pPr lvl="1"/>
            <a:r>
              <a:rPr lang="en-US" dirty="0"/>
              <a:t>We cannot plot one feature against the other three.</a:t>
            </a:r>
          </a:p>
          <a:p>
            <a:pPr lvl="1"/>
            <a:r>
              <a:rPr lang="en-US" dirty="0"/>
              <a:t>Use the Seaborn </a:t>
            </a:r>
            <a:r>
              <a:rPr lang="en-US" b="1" dirty="0" err="1">
                <a:solidFill>
                  <a:srgbClr val="0033CC"/>
                </a:solidFill>
                <a:latin typeface="Courier New" panose="02070309020205020404" pitchFamily="49" charset="0"/>
                <a:cs typeface="Courier New" panose="02070309020205020404" pitchFamily="49" charset="0"/>
              </a:rPr>
              <a:t>pairplot</a:t>
            </a:r>
            <a:r>
              <a:rPr lang="en-US" b="1" dirty="0">
                <a:solidFill>
                  <a:srgbClr val="0033CC"/>
                </a:solidFill>
                <a:latin typeface="Courier New" panose="02070309020205020404" pitchFamily="49" charset="0"/>
                <a:cs typeface="Courier New" panose="02070309020205020404" pitchFamily="49" charset="0"/>
              </a:rPr>
              <a:t>()</a:t>
            </a:r>
            <a:r>
              <a:rPr lang="en-US" dirty="0"/>
              <a:t> function to create a grid of graphs plotting each feature against the others.</a:t>
            </a:r>
          </a:p>
        </p:txBody>
      </p:sp>
      <p:sp>
        <p:nvSpPr>
          <p:cNvPr id="4" name="Slide Number Placeholder 3">
            <a:extLst>
              <a:ext uri="{FF2B5EF4-FFF2-40B4-BE49-F238E27FC236}">
                <a16:creationId xmlns:a16="http://schemas.microsoft.com/office/drawing/2014/main" id="{2E6696F8-FF52-EA4E-A53F-0CAB68025D81}"/>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
        <p:nvSpPr>
          <p:cNvPr id="5" name="TextBox 4">
            <a:extLst>
              <a:ext uri="{FF2B5EF4-FFF2-40B4-BE49-F238E27FC236}">
                <a16:creationId xmlns:a16="http://schemas.microsoft.com/office/drawing/2014/main" id="{99F60765-F011-8E42-97E7-62EE4B90565A}"/>
              </a:ext>
            </a:extLst>
          </p:cNvPr>
          <p:cNvSpPr txBox="1"/>
          <p:nvPr/>
        </p:nvSpPr>
        <p:spPr>
          <a:xfrm>
            <a:off x="715014" y="3711012"/>
            <a:ext cx="7713971" cy="206210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%matplotlib inline</a:t>
            </a:r>
          </a:p>
          <a:p>
            <a:r>
              <a:rPr lang="en-US" b="1" dirty="0">
                <a:latin typeface="Courier New" panose="02070309020205020404" pitchFamily="49" charset="0"/>
                <a:cs typeface="Courier New" panose="02070309020205020404" pitchFamily="49" charset="0"/>
              </a:rPr>
              <a:t>import seaborn as </a:t>
            </a:r>
            <a:r>
              <a:rPr lang="en-US" b="1" dirty="0" err="1">
                <a:latin typeface="Courier New" panose="02070309020205020404" pitchFamily="49" charset="0"/>
                <a:cs typeface="Courier New" panose="02070309020205020404" pitchFamily="49" charset="0"/>
              </a:rPr>
              <a:t>sns</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sns.set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font_scale</a:t>
            </a:r>
            <a:r>
              <a:rPr lang="en-US" b="1" dirty="0">
                <a:latin typeface="Courier New" panose="02070309020205020404" pitchFamily="49" charset="0"/>
                <a:cs typeface="Courier New" panose="02070309020205020404" pitchFamily="49" charset="0"/>
              </a:rPr>
              <a:t>=1.1)</a:t>
            </a:r>
          </a:p>
          <a:p>
            <a:r>
              <a:rPr lang="en-US" b="1" dirty="0" err="1">
                <a:latin typeface="Courier New" panose="02070309020205020404" pitchFamily="49" charset="0"/>
                <a:cs typeface="Courier New" panose="02070309020205020404" pitchFamily="49" charset="0"/>
              </a:rPr>
              <a:t>sns.set_style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whitegrid</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grid = </a:t>
            </a:r>
            <a:r>
              <a:rPr lang="en-US" b="1" dirty="0" err="1">
                <a:latin typeface="Courier New" panose="02070309020205020404" pitchFamily="49" charset="0"/>
                <a:cs typeface="Courier New" panose="02070309020205020404" pitchFamily="49" charset="0"/>
              </a:rPr>
              <a:t>sns.pairplot</a:t>
            </a:r>
            <a:r>
              <a:rPr lang="en-US" b="1" dirty="0">
                <a:latin typeface="Courier New" panose="02070309020205020404" pitchFamily="49" charset="0"/>
                <a:cs typeface="Courier New" panose="02070309020205020404" pitchFamily="49" charset="0"/>
              </a:rPr>
              <a:t>(data=</a:t>
            </a:r>
            <a:r>
              <a:rPr lang="en-US" b="1" dirty="0" err="1">
                <a:latin typeface="Courier New" panose="02070309020205020404" pitchFamily="49" charset="0"/>
                <a:cs typeface="Courier New" panose="02070309020205020404" pitchFamily="49" charset="0"/>
              </a:rPr>
              <a:t>iris_df</a:t>
            </a:r>
            <a:r>
              <a:rPr lang="en-US" b="1" dirty="0">
                <a:latin typeface="Courier New" panose="02070309020205020404" pitchFamily="49" charset="0"/>
                <a:cs typeface="Courier New" panose="02070309020205020404" pitchFamily="49" charset="0"/>
              </a:rPr>
              <a:t>, vars=</a:t>
            </a:r>
            <a:r>
              <a:rPr lang="en-US" b="1" dirty="0" err="1">
                <a:latin typeface="Courier New" panose="02070309020205020404" pitchFamily="49" charset="0"/>
                <a:cs typeface="Courier New" panose="02070309020205020404" pitchFamily="49" charset="0"/>
              </a:rPr>
              <a:t>iris_df.</a:t>
            </a:r>
            <a:r>
              <a:rPr lang="en-US" b="1" dirty="0" err="1">
                <a:solidFill>
                  <a:srgbClr val="C00000"/>
                </a:solidFill>
                <a:latin typeface="Courier New" panose="02070309020205020404" pitchFamily="49" charset="0"/>
                <a:cs typeface="Courier New" panose="02070309020205020404" pitchFamily="49" charset="0"/>
              </a:rPr>
              <a:t>columns</a:t>
            </a:r>
            <a:r>
              <a:rPr lang="en-US" b="1" dirty="0">
                <a:solidFill>
                  <a:srgbClr val="C00000"/>
                </a:solidFill>
                <a:latin typeface="Courier New" panose="02070309020205020404" pitchFamily="49" charset="0"/>
                <a:cs typeface="Courier New" panose="02070309020205020404" pitchFamily="49" charset="0"/>
              </a:rPr>
              <a:t>[0:4]</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hue='species')</a:t>
            </a:r>
          </a:p>
        </p:txBody>
      </p:sp>
      <p:sp>
        <p:nvSpPr>
          <p:cNvPr id="6" name="TextBox 5">
            <a:extLst>
              <a:ext uri="{FF2B5EF4-FFF2-40B4-BE49-F238E27FC236}">
                <a16:creationId xmlns:a16="http://schemas.microsoft.com/office/drawing/2014/main" id="{3837E30E-06C4-BC43-9AE9-5E95D03B138B}"/>
              </a:ext>
            </a:extLst>
          </p:cNvPr>
          <p:cNvSpPr txBox="1"/>
          <p:nvPr/>
        </p:nvSpPr>
        <p:spPr>
          <a:xfrm>
            <a:off x="6583658" y="4892024"/>
            <a:ext cx="1175322" cy="276999"/>
          </a:xfrm>
          <a:prstGeom prst="rect">
            <a:avLst/>
          </a:prstGeom>
          <a:solidFill>
            <a:schemeClr val="accent1">
              <a:lumMod val="20000"/>
              <a:lumOff val="80000"/>
            </a:schemeClr>
          </a:solidFill>
          <a:ln>
            <a:solidFill>
              <a:srgbClr val="C00000"/>
            </a:solidFill>
          </a:ln>
        </p:spPr>
        <p:txBody>
          <a:bodyPr wrap="none" rtlCol="0">
            <a:spAutoFit/>
          </a:bodyPr>
          <a:lstStyle/>
          <a:p>
            <a:r>
              <a:rPr lang="en-US" sz="1200" dirty="0">
                <a:solidFill>
                  <a:srgbClr val="C00000"/>
                </a:solidFill>
              </a:rPr>
              <a:t>first 4 columns</a:t>
            </a:r>
          </a:p>
        </p:txBody>
      </p:sp>
      <p:sp>
        <p:nvSpPr>
          <p:cNvPr id="7" name="TextBox 6">
            <a:extLst>
              <a:ext uri="{FF2B5EF4-FFF2-40B4-BE49-F238E27FC236}">
                <a16:creationId xmlns:a16="http://schemas.microsoft.com/office/drawing/2014/main" id="{5D72C345-CCA4-AE47-A3CD-DE572274FC01}"/>
              </a:ext>
            </a:extLst>
          </p:cNvPr>
          <p:cNvSpPr txBox="1"/>
          <p:nvPr/>
        </p:nvSpPr>
        <p:spPr>
          <a:xfrm>
            <a:off x="5852146" y="3541735"/>
            <a:ext cx="2440092" cy="338554"/>
          </a:xfrm>
          <a:prstGeom prst="rect">
            <a:avLst/>
          </a:prstGeom>
          <a:solidFill>
            <a:srgbClr val="0033CC"/>
          </a:solidFill>
        </p:spPr>
        <p:txBody>
          <a:bodyPr wrap="none" rtlCol="0">
            <a:spAutoFit/>
          </a:bodyPr>
          <a:lstStyle/>
          <a:p>
            <a:r>
              <a:rPr lang="en-US" dirty="0">
                <a:solidFill>
                  <a:srgbClr val="FFFF00"/>
                </a:solidFill>
              </a:rPr>
              <a:t>k-</a:t>
            </a:r>
            <a:r>
              <a:rPr lang="en-US" dirty="0" err="1">
                <a:solidFill>
                  <a:srgbClr val="FFFF00"/>
                </a:solidFill>
              </a:rPr>
              <a:t>MeansClustering.ipynb</a:t>
            </a:r>
            <a:endParaRPr lang="en-US" dirty="0">
              <a:solidFill>
                <a:srgbClr val="FFFF00"/>
              </a:solidFill>
            </a:endParaRPr>
          </a:p>
        </p:txBody>
      </p:sp>
    </p:spTree>
    <p:extLst>
      <p:ext uri="{BB962C8B-B14F-4D97-AF65-F5344CB8AC3E}">
        <p14:creationId xmlns:p14="http://schemas.microsoft.com/office/powerpoint/2010/main" val="2358859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7D83-7298-E34F-B0D2-9D8DDF8E29CA}"/>
              </a:ext>
            </a:extLst>
          </p:cNvPr>
          <p:cNvSpPr>
            <a:spLocks noGrp="1"/>
          </p:cNvSpPr>
          <p:nvPr>
            <p:ph type="title"/>
          </p:nvPr>
        </p:nvSpPr>
        <p:spPr/>
        <p:txBody>
          <a:bodyPr/>
          <a:lstStyle/>
          <a:p>
            <a:r>
              <a:rPr lang="en-US" dirty="0"/>
              <a:t>Example k-Means Clustering</a:t>
            </a:r>
            <a:r>
              <a:rPr lang="en-US" i="1" dirty="0"/>
              <a:t>, cont’d</a:t>
            </a:r>
            <a:endParaRPr lang="en-US" dirty="0"/>
          </a:p>
        </p:txBody>
      </p:sp>
      <p:sp>
        <p:nvSpPr>
          <p:cNvPr id="4" name="Slide Number Placeholder 3">
            <a:extLst>
              <a:ext uri="{FF2B5EF4-FFF2-40B4-BE49-F238E27FC236}">
                <a16:creationId xmlns:a16="http://schemas.microsoft.com/office/drawing/2014/main" id="{EEF3C7BF-5703-514C-9596-B58E9CDF6C4A}"/>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pic>
        <p:nvPicPr>
          <p:cNvPr id="6" name="Picture 5" descr="A close up of a map&#10;&#10;Description automatically generated">
            <a:extLst>
              <a:ext uri="{FF2B5EF4-FFF2-40B4-BE49-F238E27FC236}">
                <a16:creationId xmlns:a16="http://schemas.microsoft.com/office/drawing/2014/main" id="{78CED2F5-8BCA-A04C-ADF5-A1720D25ED9D}"/>
              </a:ext>
            </a:extLst>
          </p:cNvPr>
          <p:cNvPicPr>
            <a:picLocks noChangeAspect="1"/>
          </p:cNvPicPr>
          <p:nvPr/>
        </p:nvPicPr>
        <p:blipFill>
          <a:blip r:embed="rId2"/>
          <a:stretch>
            <a:fillRect/>
          </a:stretch>
        </p:blipFill>
        <p:spPr>
          <a:xfrm>
            <a:off x="2872112" y="1325903"/>
            <a:ext cx="5357448" cy="4830598"/>
          </a:xfrm>
          <a:prstGeom prst="rect">
            <a:avLst/>
          </a:prstGeom>
        </p:spPr>
      </p:pic>
      <p:sp>
        <p:nvSpPr>
          <p:cNvPr id="7" name="TextBox 6">
            <a:extLst>
              <a:ext uri="{FF2B5EF4-FFF2-40B4-BE49-F238E27FC236}">
                <a16:creationId xmlns:a16="http://schemas.microsoft.com/office/drawing/2014/main" id="{FD706EF4-EDBD-364C-966D-BB8EAC1477E0}"/>
              </a:ext>
            </a:extLst>
          </p:cNvPr>
          <p:cNvSpPr txBox="1"/>
          <p:nvPr/>
        </p:nvSpPr>
        <p:spPr>
          <a:xfrm>
            <a:off x="1005879" y="1585666"/>
            <a:ext cx="1696298" cy="523220"/>
          </a:xfrm>
          <a:prstGeom prst="rect">
            <a:avLst/>
          </a:prstGeom>
          <a:solidFill>
            <a:schemeClr val="accent1">
              <a:lumMod val="20000"/>
              <a:lumOff val="80000"/>
            </a:schemeClr>
          </a:solidFill>
          <a:ln>
            <a:solidFill>
              <a:srgbClr val="0033CC"/>
            </a:solidFill>
          </a:ln>
        </p:spPr>
        <p:txBody>
          <a:bodyPr wrap="none" rtlCol="0">
            <a:spAutoFit/>
          </a:bodyPr>
          <a:lstStyle/>
          <a:p>
            <a:r>
              <a:rPr lang="en-US" sz="1400" dirty="0">
                <a:solidFill>
                  <a:srgbClr val="0033CC"/>
                </a:solidFill>
              </a:rPr>
              <a:t>Distribution charts</a:t>
            </a:r>
            <a:br>
              <a:rPr lang="en-US" sz="1400" dirty="0">
                <a:solidFill>
                  <a:srgbClr val="0033CC"/>
                </a:solidFill>
              </a:rPr>
            </a:br>
            <a:r>
              <a:rPr lang="en-US" sz="1400" dirty="0">
                <a:solidFill>
                  <a:srgbClr val="0033CC"/>
                </a:solidFill>
              </a:rPr>
              <a:t>along the diagonal.</a:t>
            </a:r>
          </a:p>
        </p:txBody>
      </p:sp>
      <p:sp>
        <p:nvSpPr>
          <p:cNvPr id="3" name="TextBox 2">
            <a:extLst>
              <a:ext uri="{FF2B5EF4-FFF2-40B4-BE49-F238E27FC236}">
                <a16:creationId xmlns:a16="http://schemas.microsoft.com/office/drawing/2014/main" id="{5DA18915-5ACA-454F-B80E-A7CE6079E817}"/>
              </a:ext>
            </a:extLst>
          </p:cNvPr>
          <p:cNvSpPr txBox="1"/>
          <p:nvPr/>
        </p:nvSpPr>
        <p:spPr>
          <a:xfrm>
            <a:off x="569862" y="3033316"/>
            <a:ext cx="2132315" cy="1415772"/>
          </a:xfrm>
          <a:prstGeom prst="rect">
            <a:avLst/>
          </a:prstGeom>
          <a:solidFill>
            <a:schemeClr val="accent1">
              <a:lumMod val="20000"/>
              <a:lumOff val="80000"/>
            </a:schemeClr>
          </a:solidFill>
          <a:ln>
            <a:solidFill>
              <a:srgbClr val="0033CC"/>
            </a:solidFill>
          </a:ln>
        </p:spPr>
        <p:txBody>
          <a:bodyPr wrap="none" rtlCol="0">
            <a:spAutoFit/>
          </a:bodyPr>
          <a:lstStyle/>
          <a:p>
            <a:r>
              <a:rPr lang="en-US" sz="1400" dirty="0">
                <a:solidFill>
                  <a:srgbClr val="0033CC"/>
                </a:solidFill>
              </a:rPr>
              <a:t>Notice that the </a:t>
            </a:r>
            <a:r>
              <a:rPr lang="en-US" sz="1400" u="sng" dirty="0">
                <a:solidFill>
                  <a:srgbClr val="0033CC"/>
                </a:solidFill>
              </a:rPr>
              <a:t>blue dots</a:t>
            </a:r>
          </a:p>
          <a:p>
            <a:r>
              <a:rPr lang="en-US" sz="1400" dirty="0">
                <a:solidFill>
                  <a:srgbClr val="0033CC"/>
                </a:solidFill>
              </a:rPr>
              <a:t>that represent </a:t>
            </a:r>
            <a:r>
              <a:rPr lang="en-US" sz="1400" u="sng" dirty="0">
                <a:solidFill>
                  <a:srgbClr val="0033CC"/>
                </a:solidFill>
              </a:rPr>
              <a:t>setosa</a:t>
            </a:r>
          </a:p>
          <a:p>
            <a:r>
              <a:rPr lang="en-US" sz="1400" dirty="0">
                <a:solidFill>
                  <a:srgbClr val="0033CC"/>
                </a:solidFill>
              </a:rPr>
              <a:t>stand out from the green</a:t>
            </a:r>
          </a:p>
          <a:p>
            <a:r>
              <a:rPr lang="en-US" sz="1400" dirty="0">
                <a:solidFill>
                  <a:srgbClr val="0033CC"/>
                </a:solidFill>
              </a:rPr>
              <a:t>and orange dots that</a:t>
            </a:r>
          </a:p>
          <a:p>
            <a:r>
              <a:rPr lang="en-US" sz="1400" dirty="0">
                <a:solidFill>
                  <a:srgbClr val="0033CC"/>
                </a:solidFill>
              </a:rPr>
              <a:t>represent versicolor</a:t>
            </a:r>
          </a:p>
          <a:p>
            <a:r>
              <a:rPr lang="en-US" sz="1400" dirty="0">
                <a:solidFill>
                  <a:srgbClr val="0033CC"/>
                </a:solidFill>
              </a:rPr>
              <a:t>and virginica.</a:t>
            </a:r>
          </a:p>
        </p:txBody>
      </p:sp>
    </p:spTree>
    <p:extLst>
      <p:ext uri="{BB962C8B-B14F-4D97-AF65-F5344CB8AC3E}">
        <p14:creationId xmlns:p14="http://schemas.microsoft.com/office/powerpoint/2010/main" val="1897926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D2C7-E3E7-E741-953D-6A50EDF2057C}"/>
              </a:ext>
            </a:extLst>
          </p:cNvPr>
          <p:cNvSpPr>
            <a:spLocks noGrp="1"/>
          </p:cNvSpPr>
          <p:nvPr>
            <p:ph type="title"/>
          </p:nvPr>
        </p:nvSpPr>
        <p:spPr/>
        <p:txBody>
          <a:bodyPr/>
          <a:lstStyle/>
          <a:p>
            <a:r>
              <a:rPr lang="en-US" dirty="0"/>
              <a:t>Example k-Means Clustering</a:t>
            </a:r>
            <a:r>
              <a:rPr lang="en-US" i="1" dirty="0"/>
              <a:t>, cont’d</a:t>
            </a:r>
            <a:endParaRPr lang="en-US" dirty="0"/>
          </a:p>
        </p:txBody>
      </p:sp>
      <p:sp>
        <p:nvSpPr>
          <p:cNvPr id="4" name="Slide Number Placeholder 3">
            <a:extLst>
              <a:ext uri="{FF2B5EF4-FFF2-40B4-BE49-F238E27FC236}">
                <a16:creationId xmlns:a16="http://schemas.microsoft.com/office/drawing/2014/main" id="{C6E82FE5-52FE-C048-A7AA-392191BDF88E}"/>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Rectangle 4">
            <a:extLst>
              <a:ext uri="{FF2B5EF4-FFF2-40B4-BE49-F238E27FC236}">
                <a16:creationId xmlns:a16="http://schemas.microsoft.com/office/drawing/2014/main" id="{07E7D7CE-6CD3-E24B-8E81-59D822C0DB3F}"/>
              </a:ext>
            </a:extLst>
          </p:cNvPr>
          <p:cNvSpPr/>
          <p:nvPr/>
        </p:nvSpPr>
        <p:spPr>
          <a:xfrm>
            <a:off x="777282" y="1234464"/>
            <a:ext cx="7589436" cy="338554"/>
          </a:xfrm>
          <a:prstGeom prst="rect">
            <a:avLst/>
          </a:prstGeom>
          <a:solidFill>
            <a:schemeClr val="bg1">
              <a:lumMod val="95000"/>
            </a:schemeClr>
          </a:solidFill>
          <a:ln>
            <a:solidFill>
              <a:schemeClr val="bg1">
                <a:lumMod val="75000"/>
              </a:schemeClr>
            </a:solidFill>
          </a:ln>
        </p:spPr>
        <p:txBody>
          <a:bodyPr wrap="square">
            <a:spAutoFit/>
          </a:bodyPr>
          <a:lstStyle/>
          <a:p>
            <a:r>
              <a:rPr lang="en-US" b="1" dirty="0">
                <a:latin typeface="Courier New" panose="02070309020205020404" pitchFamily="49" charset="0"/>
                <a:cs typeface="Courier New" panose="02070309020205020404" pitchFamily="49" charset="0"/>
              </a:rPr>
              <a:t>grid = </a:t>
            </a:r>
            <a:r>
              <a:rPr lang="en-US" b="1" dirty="0" err="1">
                <a:latin typeface="Courier New" panose="02070309020205020404" pitchFamily="49" charset="0"/>
                <a:cs typeface="Courier New" panose="02070309020205020404" pitchFamily="49" charset="0"/>
              </a:rPr>
              <a:t>sns.pairplot</a:t>
            </a:r>
            <a:r>
              <a:rPr lang="en-US" b="1" dirty="0">
                <a:latin typeface="Courier New" panose="02070309020205020404" pitchFamily="49" charset="0"/>
                <a:cs typeface="Courier New" panose="02070309020205020404" pitchFamily="49" charset="0"/>
              </a:rPr>
              <a:t>(data=</a:t>
            </a:r>
            <a:r>
              <a:rPr lang="en-US" b="1" dirty="0" err="1">
                <a:latin typeface="Courier New" panose="02070309020205020404" pitchFamily="49" charset="0"/>
                <a:cs typeface="Courier New" panose="02070309020205020404" pitchFamily="49" charset="0"/>
              </a:rPr>
              <a:t>iris_df</a:t>
            </a:r>
            <a:r>
              <a:rPr lang="en-US" b="1" dirty="0">
                <a:latin typeface="Courier New" panose="02070309020205020404" pitchFamily="49" charset="0"/>
                <a:cs typeface="Courier New" panose="02070309020205020404" pitchFamily="49" charset="0"/>
              </a:rPr>
              <a:t>, vars=</a:t>
            </a:r>
            <a:r>
              <a:rPr lang="en-US" b="1" dirty="0" err="1">
                <a:latin typeface="Courier New" panose="02070309020205020404" pitchFamily="49" charset="0"/>
                <a:cs typeface="Courier New" panose="02070309020205020404" pitchFamily="49" charset="0"/>
              </a:rPr>
              <a:t>iris_df.columns</a:t>
            </a:r>
            <a:r>
              <a:rPr lang="en-US" b="1" dirty="0">
                <a:latin typeface="Courier New" panose="02070309020205020404" pitchFamily="49" charset="0"/>
                <a:cs typeface="Courier New" panose="02070309020205020404" pitchFamily="49" charset="0"/>
              </a:rPr>
              <a:t>[0:4])</a:t>
            </a:r>
          </a:p>
        </p:txBody>
      </p:sp>
      <p:pic>
        <p:nvPicPr>
          <p:cNvPr id="7" name="Picture 6" descr="A screenshot of a social media post&#10;&#10;Description automatically generated">
            <a:extLst>
              <a:ext uri="{FF2B5EF4-FFF2-40B4-BE49-F238E27FC236}">
                <a16:creationId xmlns:a16="http://schemas.microsoft.com/office/drawing/2014/main" id="{2DCFF0DF-3CED-B843-9B83-F4A88F107907}"/>
              </a:ext>
            </a:extLst>
          </p:cNvPr>
          <p:cNvPicPr>
            <a:picLocks noChangeAspect="1"/>
          </p:cNvPicPr>
          <p:nvPr/>
        </p:nvPicPr>
        <p:blipFill>
          <a:blip r:embed="rId2"/>
          <a:stretch>
            <a:fillRect/>
          </a:stretch>
        </p:blipFill>
        <p:spPr>
          <a:xfrm>
            <a:off x="2286025" y="1611287"/>
            <a:ext cx="4571950" cy="4617346"/>
          </a:xfrm>
          <a:prstGeom prst="rect">
            <a:avLst/>
          </a:prstGeom>
        </p:spPr>
      </p:pic>
    </p:spTree>
    <p:extLst>
      <p:ext uri="{BB962C8B-B14F-4D97-AF65-F5344CB8AC3E}">
        <p14:creationId xmlns:p14="http://schemas.microsoft.com/office/powerpoint/2010/main" val="843542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E5F1-6324-7D4C-8B26-40627FF13187}"/>
              </a:ext>
            </a:extLst>
          </p:cNvPr>
          <p:cNvSpPr>
            <a:spLocks noGrp="1"/>
          </p:cNvSpPr>
          <p:nvPr>
            <p:ph type="title"/>
          </p:nvPr>
        </p:nvSpPr>
        <p:spPr/>
        <p:txBody>
          <a:bodyPr/>
          <a:lstStyle/>
          <a:p>
            <a:r>
              <a:rPr lang="en-US" dirty="0"/>
              <a:t>Example k-Means Clustering</a:t>
            </a:r>
            <a:r>
              <a:rPr lang="en-US" i="1" dirty="0"/>
              <a:t>, cont’d</a:t>
            </a:r>
            <a:endParaRPr lang="en-US" dirty="0"/>
          </a:p>
        </p:txBody>
      </p:sp>
      <p:sp>
        <p:nvSpPr>
          <p:cNvPr id="3" name="Content Placeholder 2">
            <a:extLst>
              <a:ext uri="{FF2B5EF4-FFF2-40B4-BE49-F238E27FC236}">
                <a16:creationId xmlns:a16="http://schemas.microsoft.com/office/drawing/2014/main" id="{B04AE932-7864-6046-B3B7-CFFB5E009BE5}"/>
              </a:ext>
            </a:extLst>
          </p:cNvPr>
          <p:cNvSpPr>
            <a:spLocks noGrp="1"/>
          </p:cNvSpPr>
          <p:nvPr>
            <p:ph idx="1"/>
          </p:nvPr>
        </p:nvSpPr>
        <p:spPr>
          <a:xfrm>
            <a:off x="457200" y="1295401"/>
            <a:ext cx="8229600" cy="487698"/>
          </a:xfrm>
        </p:spPr>
        <p:txBody>
          <a:bodyPr/>
          <a:lstStyle/>
          <a:p>
            <a:r>
              <a:rPr lang="en-US" dirty="0"/>
              <a:t>Create a </a:t>
            </a:r>
            <a:r>
              <a:rPr lang="en-US" dirty="0">
                <a:solidFill>
                  <a:srgbClr val="B23C00"/>
                </a:solidFill>
              </a:rPr>
              <a:t>k-means estimator </a:t>
            </a:r>
            <a:r>
              <a:rPr lang="en-US" dirty="0"/>
              <a:t>and fit the model.</a:t>
            </a:r>
          </a:p>
        </p:txBody>
      </p:sp>
      <p:sp>
        <p:nvSpPr>
          <p:cNvPr id="4" name="Slide Number Placeholder 3">
            <a:extLst>
              <a:ext uri="{FF2B5EF4-FFF2-40B4-BE49-F238E27FC236}">
                <a16:creationId xmlns:a16="http://schemas.microsoft.com/office/drawing/2014/main" id="{6F283008-41C3-C440-B9F0-59C1080478ED}"/>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
        <p:nvSpPr>
          <p:cNvPr id="5" name="TextBox 4">
            <a:extLst>
              <a:ext uri="{FF2B5EF4-FFF2-40B4-BE49-F238E27FC236}">
                <a16:creationId xmlns:a16="http://schemas.microsoft.com/office/drawing/2014/main" id="{ECF542CF-4A13-4E47-A894-B0DB96C885AE}"/>
              </a:ext>
            </a:extLst>
          </p:cNvPr>
          <p:cNvSpPr txBox="1"/>
          <p:nvPr/>
        </p:nvSpPr>
        <p:spPr>
          <a:xfrm>
            <a:off x="1640749" y="2057415"/>
            <a:ext cx="5862502"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sklearn.cluster</a:t>
            </a:r>
            <a:r>
              <a:rPr lang="en-US" b="1" dirty="0">
                <a:latin typeface="Courier New" panose="02070309020205020404" pitchFamily="49" charset="0"/>
                <a:cs typeface="Courier New" panose="02070309020205020404" pitchFamily="49" charset="0"/>
              </a:rPr>
              <a:t> import </a:t>
            </a:r>
            <a:r>
              <a:rPr lang="en-US" b="1" dirty="0" err="1">
                <a:latin typeface="Courier New" panose="02070309020205020404" pitchFamily="49" charset="0"/>
                <a:cs typeface="Courier New" panose="02070309020205020404" pitchFamily="49" charset="0"/>
              </a:rPr>
              <a:t>KMeans</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kmeans</a:t>
            </a:r>
            <a:r>
              <a:rPr lang="en-US" b="1" dirty="0">
                <a:latin typeface="Courier New" panose="02070309020205020404" pitchFamily="49" charset="0"/>
                <a:cs typeface="Courier New" panose="02070309020205020404" pitchFamily="49" charset="0"/>
              </a:rPr>
              <a:t> = </a:t>
            </a:r>
            <a:r>
              <a:rPr lang="en-US" b="1" dirty="0" err="1">
                <a:solidFill>
                  <a:srgbClr val="B23C00"/>
                </a:solidFill>
                <a:latin typeface="Courier New" panose="02070309020205020404" pitchFamily="49" charset="0"/>
                <a:cs typeface="Courier New" panose="02070309020205020404" pitchFamily="49" charset="0"/>
              </a:rPr>
              <a:t>KMeans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n_clusters</a:t>
            </a:r>
            <a:r>
              <a:rPr lang="en-US" b="1" dirty="0">
                <a:latin typeface="Courier New" panose="02070309020205020404" pitchFamily="49" charset="0"/>
                <a:cs typeface="Courier New" panose="02070309020205020404" pitchFamily="49" charset="0"/>
              </a:rPr>
              <a:t>=</a:t>
            </a:r>
            <a:r>
              <a:rPr lang="en-US" b="1" dirty="0">
                <a:solidFill>
                  <a:srgbClr val="B23C00"/>
                </a:solidFill>
                <a:latin typeface="Courier New" panose="02070309020205020404" pitchFamily="49" charset="0"/>
                <a:cs typeface="Courier New" panose="02070309020205020404" pitchFamily="49" charset="0"/>
              </a:rPr>
              <a:t>3</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random_state</a:t>
            </a:r>
            <a:r>
              <a:rPr lang="en-US" b="1" dirty="0">
                <a:latin typeface="Courier New" panose="02070309020205020404" pitchFamily="49" charset="0"/>
                <a:cs typeface="Courier New" panose="02070309020205020404" pitchFamily="49" charset="0"/>
              </a:rPr>
              <a:t>=11)</a:t>
            </a:r>
          </a:p>
          <a:p>
            <a:r>
              <a:rPr lang="en-US" b="1" dirty="0" err="1">
                <a:latin typeface="Courier New" panose="02070309020205020404" pitchFamily="49" charset="0"/>
                <a:cs typeface="Courier New" panose="02070309020205020404" pitchFamily="49" charset="0"/>
              </a:rPr>
              <a:t>kmeans.</a:t>
            </a:r>
            <a:r>
              <a:rPr lang="en-US" b="1" dirty="0" err="1">
                <a:solidFill>
                  <a:srgbClr val="C00000"/>
                </a:solidFill>
                <a:latin typeface="Courier New" panose="02070309020205020404" pitchFamily="49" charset="0"/>
                <a:cs typeface="Courier New" panose="02070309020205020404" pitchFamily="49" charset="0"/>
              </a:rPr>
              <a:t>fit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iris.data</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925F5979-AC07-F540-975A-B4E540FC2541}"/>
              </a:ext>
            </a:extLst>
          </p:cNvPr>
          <p:cNvSpPr txBox="1"/>
          <p:nvPr/>
        </p:nvSpPr>
        <p:spPr>
          <a:xfrm>
            <a:off x="1640749" y="3337561"/>
            <a:ext cx="4751622" cy="338554"/>
          </a:xfrm>
          <a:prstGeom prst="rect">
            <a:avLst/>
          </a:prstGeom>
          <a:solidFill>
            <a:srgbClr val="DDFDFF"/>
          </a:solidFill>
          <a:ln>
            <a:solidFill>
              <a:srgbClr val="0033CC"/>
            </a:solidFill>
          </a:ln>
        </p:spPr>
        <p:txBody>
          <a:bodyPr wrap="none" rtlCol="0">
            <a:spAutoFit/>
          </a:bodyPr>
          <a:lstStyle/>
          <a:p>
            <a:r>
              <a:rPr lang="en-US" b="1" dirty="0" err="1">
                <a:latin typeface="Courier New" panose="02070309020205020404" pitchFamily="49" charset="0"/>
                <a:cs typeface="Courier New" panose="02070309020205020404" pitchFamily="49" charset="0"/>
              </a:rPr>
              <a:t>KMeans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n_clusters</a:t>
            </a:r>
            <a:r>
              <a:rPr lang="en-US" b="1" dirty="0">
                <a:latin typeface="Courier New" panose="02070309020205020404" pitchFamily="49" charset="0"/>
                <a:cs typeface="Courier New" panose="02070309020205020404" pitchFamily="49" charset="0"/>
              </a:rPr>
              <a:t>=3, </a:t>
            </a:r>
            <a:r>
              <a:rPr lang="en-US" b="1" dirty="0" err="1">
                <a:latin typeface="Courier New" panose="02070309020205020404" pitchFamily="49" charset="0"/>
                <a:cs typeface="Courier New" panose="02070309020205020404" pitchFamily="49" charset="0"/>
              </a:rPr>
              <a:t>random_state</a:t>
            </a:r>
            <a:r>
              <a:rPr lang="en-US" b="1" dirty="0">
                <a:latin typeface="Courier New" panose="02070309020205020404" pitchFamily="49" charset="0"/>
                <a:cs typeface="Courier New" panose="02070309020205020404" pitchFamily="49" charset="0"/>
              </a:rPr>
              <a:t>=11)</a:t>
            </a:r>
          </a:p>
        </p:txBody>
      </p:sp>
      <p:sp>
        <p:nvSpPr>
          <p:cNvPr id="7" name="Right Arrow 6">
            <a:extLst>
              <a:ext uri="{FF2B5EF4-FFF2-40B4-BE49-F238E27FC236}">
                <a16:creationId xmlns:a16="http://schemas.microsoft.com/office/drawing/2014/main" id="{3BF41DFB-9FCC-0049-8BB6-3E831181D591}"/>
              </a:ext>
            </a:extLst>
          </p:cNvPr>
          <p:cNvSpPr/>
          <p:nvPr/>
        </p:nvSpPr>
        <p:spPr bwMode="auto">
          <a:xfrm>
            <a:off x="1188757" y="3369679"/>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56C029C4-5FC7-C54B-B1E8-6A5E1C6CA921}"/>
              </a:ext>
            </a:extLst>
          </p:cNvPr>
          <p:cNvSpPr txBox="1"/>
          <p:nvPr/>
        </p:nvSpPr>
        <p:spPr>
          <a:xfrm>
            <a:off x="7406609" y="2596024"/>
            <a:ext cx="1234633"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Seek 3 clusters</a:t>
            </a:r>
          </a:p>
        </p:txBody>
      </p:sp>
      <p:sp>
        <p:nvSpPr>
          <p:cNvPr id="9" name="TextBox 8">
            <a:extLst>
              <a:ext uri="{FF2B5EF4-FFF2-40B4-BE49-F238E27FC236}">
                <a16:creationId xmlns:a16="http://schemas.microsoft.com/office/drawing/2014/main" id="{F05BF7FB-8A05-284B-9067-9908190582FF}"/>
              </a:ext>
            </a:extLst>
          </p:cNvPr>
          <p:cNvSpPr txBox="1"/>
          <p:nvPr/>
        </p:nvSpPr>
        <p:spPr>
          <a:xfrm>
            <a:off x="6035024" y="1879725"/>
            <a:ext cx="2440092" cy="338554"/>
          </a:xfrm>
          <a:prstGeom prst="rect">
            <a:avLst/>
          </a:prstGeom>
          <a:solidFill>
            <a:srgbClr val="0033CC"/>
          </a:solidFill>
        </p:spPr>
        <p:txBody>
          <a:bodyPr wrap="none" rtlCol="0">
            <a:spAutoFit/>
          </a:bodyPr>
          <a:lstStyle/>
          <a:p>
            <a:r>
              <a:rPr lang="en-US" dirty="0">
                <a:solidFill>
                  <a:srgbClr val="FFFF00"/>
                </a:solidFill>
              </a:rPr>
              <a:t>k-</a:t>
            </a:r>
            <a:r>
              <a:rPr lang="en-US" dirty="0" err="1">
                <a:solidFill>
                  <a:srgbClr val="FFFF00"/>
                </a:solidFill>
              </a:rPr>
              <a:t>MeansClustering.ipynb</a:t>
            </a:r>
            <a:endParaRPr lang="en-US" dirty="0">
              <a:solidFill>
                <a:srgbClr val="FFFF00"/>
              </a:solidFill>
            </a:endParaRPr>
          </a:p>
        </p:txBody>
      </p:sp>
      <p:sp>
        <p:nvSpPr>
          <p:cNvPr id="11" name="TextBox 10">
            <a:extLst>
              <a:ext uri="{FF2B5EF4-FFF2-40B4-BE49-F238E27FC236}">
                <a16:creationId xmlns:a16="http://schemas.microsoft.com/office/drawing/2014/main" id="{9AB6AF9A-8D01-BC4A-80F7-E15778ACAFCB}"/>
              </a:ext>
            </a:extLst>
          </p:cNvPr>
          <p:cNvSpPr txBox="1"/>
          <p:nvPr/>
        </p:nvSpPr>
        <p:spPr>
          <a:xfrm>
            <a:off x="1167863" y="4165742"/>
            <a:ext cx="6808274" cy="830997"/>
          </a:xfrm>
          <a:prstGeom prst="rect">
            <a:avLst/>
          </a:prstGeom>
          <a:solidFill>
            <a:schemeClr val="accent1">
              <a:lumMod val="20000"/>
              <a:lumOff val="80000"/>
            </a:schemeClr>
          </a:solidFill>
          <a:ln>
            <a:solidFill>
              <a:srgbClr val="0033CC"/>
            </a:solidFill>
          </a:ln>
        </p:spPr>
        <p:txBody>
          <a:bodyPr wrap="none" rtlCol="0">
            <a:spAutoFit/>
          </a:bodyPr>
          <a:lstStyle/>
          <a:p>
            <a:pPr algn="ctr"/>
            <a:r>
              <a:rPr lang="en-US" dirty="0">
                <a:solidFill>
                  <a:srgbClr val="0033CC"/>
                </a:solidFill>
              </a:rPr>
              <a:t>We normally do </a:t>
            </a:r>
            <a:r>
              <a:rPr lang="en-US" u="sng" dirty="0">
                <a:solidFill>
                  <a:srgbClr val="0033CC"/>
                </a:solidFill>
              </a:rPr>
              <a:t>unsupervised</a:t>
            </a:r>
            <a:r>
              <a:rPr lang="en-US" dirty="0">
                <a:solidFill>
                  <a:srgbClr val="0033CC"/>
                </a:solidFill>
              </a:rPr>
              <a:t> machine learning with </a:t>
            </a:r>
            <a:r>
              <a:rPr lang="en-US" u="sng" dirty="0">
                <a:solidFill>
                  <a:srgbClr val="0033CC"/>
                </a:solidFill>
              </a:rPr>
              <a:t>unlabeled</a:t>
            </a:r>
            <a:r>
              <a:rPr lang="en-US" dirty="0">
                <a:solidFill>
                  <a:srgbClr val="0033CC"/>
                </a:solidFill>
              </a:rPr>
              <a:t> data.</a:t>
            </a:r>
          </a:p>
          <a:p>
            <a:pPr algn="ctr"/>
            <a:r>
              <a:rPr lang="en-US" dirty="0">
                <a:solidFill>
                  <a:srgbClr val="0033CC"/>
                </a:solidFill>
              </a:rPr>
              <a:t>For this example, we use the iris dataset which is actually labeled data.</a:t>
            </a:r>
          </a:p>
          <a:p>
            <a:pPr algn="ctr"/>
            <a:r>
              <a:rPr lang="en-US" dirty="0">
                <a:solidFill>
                  <a:srgbClr val="0033CC"/>
                </a:solidFill>
              </a:rPr>
              <a:t>Therefore, we can use the labels to judge how well we classified the data.</a:t>
            </a:r>
          </a:p>
        </p:txBody>
      </p:sp>
    </p:spTree>
    <p:extLst>
      <p:ext uri="{BB962C8B-B14F-4D97-AF65-F5344CB8AC3E}">
        <p14:creationId xmlns:p14="http://schemas.microsoft.com/office/powerpoint/2010/main" val="120068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7FD-0F05-3E44-8A35-A1FA83BD372A}"/>
              </a:ext>
            </a:extLst>
          </p:cNvPr>
          <p:cNvSpPr>
            <a:spLocks noGrp="1"/>
          </p:cNvSpPr>
          <p:nvPr>
            <p:ph type="title"/>
          </p:nvPr>
        </p:nvSpPr>
        <p:spPr/>
        <p:txBody>
          <a:bodyPr/>
          <a:lstStyle/>
          <a:p>
            <a:r>
              <a:rPr lang="en-US" dirty="0"/>
              <a:t>“Big Data”</a:t>
            </a:r>
          </a:p>
        </p:txBody>
      </p:sp>
      <p:sp>
        <p:nvSpPr>
          <p:cNvPr id="3" name="Content Placeholder 2">
            <a:extLst>
              <a:ext uri="{FF2B5EF4-FFF2-40B4-BE49-F238E27FC236}">
                <a16:creationId xmlns:a16="http://schemas.microsoft.com/office/drawing/2014/main" id="{31FD1767-5236-4041-ABFC-D26D1F080386}"/>
              </a:ext>
            </a:extLst>
          </p:cNvPr>
          <p:cNvSpPr>
            <a:spLocks noGrp="1"/>
          </p:cNvSpPr>
          <p:nvPr>
            <p:ph idx="1"/>
          </p:nvPr>
        </p:nvSpPr>
        <p:spPr/>
        <p:txBody>
          <a:bodyPr/>
          <a:lstStyle/>
          <a:p>
            <a:r>
              <a:rPr lang="en-US" dirty="0"/>
              <a:t>Old days</a:t>
            </a:r>
          </a:p>
          <a:p>
            <a:pPr lvl="1"/>
            <a:r>
              <a:rPr lang="en-US" dirty="0"/>
              <a:t>“Help, we’re drowning in too much data!”</a:t>
            </a:r>
          </a:p>
          <a:p>
            <a:pPr lvl="4"/>
            <a:endParaRPr lang="en-US" dirty="0"/>
          </a:p>
          <a:p>
            <a:r>
              <a:rPr lang="en-US" dirty="0"/>
              <a:t>Now</a:t>
            </a:r>
          </a:p>
          <a:p>
            <a:pPr lvl="1"/>
            <a:r>
              <a:rPr lang="en-US" dirty="0"/>
              <a:t>More data = </a:t>
            </a:r>
            <a:r>
              <a:rPr lang="en-US" u="sng" dirty="0"/>
              <a:t>smarter</a:t>
            </a:r>
            <a:r>
              <a:rPr lang="en-US" dirty="0"/>
              <a:t> ML models</a:t>
            </a:r>
          </a:p>
          <a:p>
            <a:pPr lvl="2"/>
            <a:r>
              <a:rPr lang="en-US" dirty="0"/>
              <a:t>More insights</a:t>
            </a:r>
          </a:p>
          <a:p>
            <a:pPr lvl="2"/>
            <a:r>
              <a:rPr lang="en-US" dirty="0"/>
              <a:t>More accurate predictions</a:t>
            </a:r>
          </a:p>
          <a:p>
            <a:pPr lvl="1"/>
            <a:r>
              <a:rPr lang="en-US" dirty="0"/>
              <a:t>Data mining</a:t>
            </a:r>
          </a:p>
          <a:p>
            <a:pPr lvl="2"/>
            <a:r>
              <a:rPr lang="en-US" dirty="0"/>
              <a:t>Find answers to questions </a:t>
            </a:r>
            <a:r>
              <a:rPr lang="en-US" u="sng" dirty="0"/>
              <a:t>you didn’t even know to ask</a:t>
            </a:r>
            <a:r>
              <a:rPr lang="en-US" dirty="0"/>
              <a:t>.</a:t>
            </a:r>
          </a:p>
          <a:p>
            <a:pPr lvl="2"/>
            <a:r>
              <a:rPr lang="en-US" dirty="0"/>
              <a:t>Introduced in my database classes – not enough time here.</a:t>
            </a:r>
          </a:p>
        </p:txBody>
      </p:sp>
      <p:sp>
        <p:nvSpPr>
          <p:cNvPr id="4" name="Slide Number Placeholder 3">
            <a:extLst>
              <a:ext uri="{FF2B5EF4-FFF2-40B4-BE49-F238E27FC236}">
                <a16:creationId xmlns:a16="http://schemas.microsoft.com/office/drawing/2014/main" id="{D1102C26-FC7F-5E47-8D05-E349FC6AF381}"/>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Tree>
    <p:extLst>
      <p:ext uri="{BB962C8B-B14F-4D97-AF65-F5344CB8AC3E}">
        <p14:creationId xmlns:p14="http://schemas.microsoft.com/office/powerpoint/2010/main" val="25841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50A6-CFF5-9D4A-80D9-CD645DED3989}"/>
              </a:ext>
            </a:extLst>
          </p:cNvPr>
          <p:cNvSpPr>
            <a:spLocks noGrp="1"/>
          </p:cNvSpPr>
          <p:nvPr>
            <p:ph type="title"/>
          </p:nvPr>
        </p:nvSpPr>
        <p:spPr/>
        <p:txBody>
          <a:bodyPr/>
          <a:lstStyle/>
          <a:p>
            <a:r>
              <a:rPr lang="en-US" dirty="0"/>
              <a:t>Example k-Means Clustering</a:t>
            </a:r>
            <a:r>
              <a:rPr lang="en-US" i="1" dirty="0"/>
              <a:t>, cont’d</a:t>
            </a:r>
            <a:endParaRPr lang="en-US" dirty="0"/>
          </a:p>
        </p:txBody>
      </p:sp>
      <p:sp>
        <p:nvSpPr>
          <p:cNvPr id="3" name="Content Placeholder 2">
            <a:extLst>
              <a:ext uri="{FF2B5EF4-FFF2-40B4-BE49-F238E27FC236}">
                <a16:creationId xmlns:a16="http://schemas.microsoft.com/office/drawing/2014/main" id="{4C8348D9-D737-F949-8E53-0E62AD664CAC}"/>
              </a:ext>
            </a:extLst>
          </p:cNvPr>
          <p:cNvSpPr>
            <a:spLocks noGrp="1"/>
          </p:cNvSpPr>
          <p:nvPr>
            <p:ph idx="1"/>
          </p:nvPr>
        </p:nvSpPr>
        <p:spPr>
          <a:xfrm>
            <a:off x="457200" y="1295400"/>
            <a:ext cx="8229600" cy="944893"/>
          </a:xfrm>
        </p:spPr>
        <p:txBody>
          <a:bodyPr/>
          <a:lstStyle/>
          <a:p>
            <a:r>
              <a:rPr lang="en-US" dirty="0"/>
              <a:t>Compare the </a:t>
            </a:r>
            <a:r>
              <a:rPr lang="en-US" u="sng" dirty="0"/>
              <a:t>k-means labels</a:t>
            </a:r>
            <a:r>
              <a:rPr lang="en-US" dirty="0"/>
              <a:t> to the </a:t>
            </a:r>
            <a:br>
              <a:rPr lang="en-US" dirty="0"/>
            </a:br>
            <a:r>
              <a:rPr lang="en-US" dirty="0"/>
              <a:t>Iris dataset’s </a:t>
            </a:r>
            <a:r>
              <a:rPr lang="en-US" u="sng" dirty="0"/>
              <a:t>target values</a:t>
            </a:r>
            <a:r>
              <a:rPr lang="en-US" dirty="0"/>
              <a:t>.</a:t>
            </a:r>
          </a:p>
        </p:txBody>
      </p:sp>
      <p:sp>
        <p:nvSpPr>
          <p:cNvPr id="4" name="Slide Number Placeholder 3">
            <a:extLst>
              <a:ext uri="{FF2B5EF4-FFF2-40B4-BE49-F238E27FC236}">
                <a16:creationId xmlns:a16="http://schemas.microsoft.com/office/drawing/2014/main" id="{1B74B06F-CE04-D64B-8C45-A2469C011FA7}"/>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
        <p:nvSpPr>
          <p:cNvPr id="5" name="TextBox 4">
            <a:extLst>
              <a:ext uri="{FF2B5EF4-FFF2-40B4-BE49-F238E27FC236}">
                <a16:creationId xmlns:a16="http://schemas.microsoft.com/office/drawing/2014/main" id="{DD2EEE4E-3C97-4B44-919A-4F0E6A8C542F}"/>
              </a:ext>
            </a:extLst>
          </p:cNvPr>
          <p:cNvSpPr txBox="1"/>
          <p:nvPr/>
        </p:nvSpPr>
        <p:spPr>
          <a:xfrm>
            <a:off x="914440" y="2299616"/>
            <a:ext cx="4751622" cy="33855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kmeans.labels</a:t>
            </a:r>
            <a:r>
              <a:rPr lang="en-US" b="1" dirty="0">
                <a:latin typeface="Courier New" panose="02070309020205020404" pitchFamily="49" charset="0"/>
                <a:cs typeface="Courier New" panose="02070309020205020404" pitchFamily="49" charset="0"/>
              </a:rPr>
              <a:t>_[0:50])  # setosa</a:t>
            </a:r>
          </a:p>
        </p:txBody>
      </p:sp>
      <p:sp>
        <p:nvSpPr>
          <p:cNvPr id="6" name="TextBox 5">
            <a:extLst>
              <a:ext uri="{FF2B5EF4-FFF2-40B4-BE49-F238E27FC236}">
                <a16:creationId xmlns:a16="http://schemas.microsoft.com/office/drawing/2014/main" id="{193F0D13-BBE7-5842-855E-A1D8B665E55E}"/>
              </a:ext>
            </a:extLst>
          </p:cNvPr>
          <p:cNvSpPr txBox="1"/>
          <p:nvPr/>
        </p:nvSpPr>
        <p:spPr>
          <a:xfrm>
            <a:off x="914440" y="3720354"/>
            <a:ext cx="5492209" cy="33855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kmeans.labels</a:t>
            </a:r>
            <a:r>
              <a:rPr lang="en-US" b="1" dirty="0">
                <a:latin typeface="Courier New" panose="02070309020205020404" pitchFamily="49" charset="0"/>
                <a:cs typeface="Courier New" panose="02070309020205020404" pitchFamily="49" charset="0"/>
              </a:rPr>
              <a:t>_[50:100])  # versicolor</a:t>
            </a:r>
          </a:p>
        </p:txBody>
      </p:sp>
      <p:sp>
        <p:nvSpPr>
          <p:cNvPr id="7" name="TextBox 6">
            <a:extLst>
              <a:ext uri="{FF2B5EF4-FFF2-40B4-BE49-F238E27FC236}">
                <a16:creationId xmlns:a16="http://schemas.microsoft.com/office/drawing/2014/main" id="{B86ED08F-D650-B645-B103-8420071B8C59}"/>
              </a:ext>
            </a:extLst>
          </p:cNvPr>
          <p:cNvSpPr txBox="1"/>
          <p:nvPr/>
        </p:nvSpPr>
        <p:spPr>
          <a:xfrm>
            <a:off x="914439" y="5166341"/>
            <a:ext cx="5492209" cy="33855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kmeans.labels</a:t>
            </a:r>
            <a:r>
              <a:rPr lang="en-US" b="1" dirty="0">
                <a:latin typeface="Courier New" panose="02070309020205020404" pitchFamily="49" charset="0"/>
                <a:cs typeface="Courier New" panose="02070309020205020404" pitchFamily="49" charset="0"/>
              </a:rPr>
              <a:t>_[100:150])  # virginica</a:t>
            </a:r>
          </a:p>
        </p:txBody>
      </p:sp>
      <p:sp>
        <p:nvSpPr>
          <p:cNvPr id="8" name="TextBox 7">
            <a:extLst>
              <a:ext uri="{FF2B5EF4-FFF2-40B4-BE49-F238E27FC236}">
                <a16:creationId xmlns:a16="http://schemas.microsoft.com/office/drawing/2014/main" id="{ED8F59D8-CAB8-E347-B3A1-E13420D74814}"/>
              </a:ext>
            </a:extLst>
          </p:cNvPr>
          <p:cNvSpPr txBox="1"/>
          <p:nvPr/>
        </p:nvSpPr>
        <p:spPr>
          <a:xfrm>
            <a:off x="914440" y="2777247"/>
            <a:ext cx="6479659" cy="584775"/>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[1 1 1 1 1 1 1 1 1 1 1 1 1 1 1 1 1 1 1 1 1 1 1 1 1 </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1 1 1 1 1 1 1 1 1 1 1 1 1 1 1 1 1 1 1 1 1 1 1 1 1]</a:t>
            </a:r>
          </a:p>
        </p:txBody>
      </p:sp>
      <p:sp>
        <p:nvSpPr>
          <p:cNvPr id="9" name="TextBox 8">
            <a:extLst>
              <a:ext uri="{FF2B5EF4-FFF2-40B4-BE49-F238E27FC236}">
                <a16:creationId xmlns:a16="http://schemas.microsoft.com/office/drawing/2014/main" id="{563D853E-01CD-2543-A679-3838A22A6589}"/>
              </a:ext>
            </a:extLst>
          </p:cNvPr>
          <p:cNvSpPr txBox="1"/>
          <p:nvPr/>
        </p:nvSpPr>
        <p:spPr>
          <a:xfrm>
            <a:off x="914440" y="4215810"/>
            <a:ext cx="6479659" cy="584775"/>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[0 0 2 0 0 0 0 0 0 0 0 0 0 0 0 0 0 0 0 0 0 0 0 0 0 </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0 0 2 0 0 0 0 0 0 0 0 0 0 0 0 0 0 0 0 0 0 0 0 0 0]</a:t>
            </a:r>
          </a:p>
        </p:txBody>
      </p:sp>
      <p:sp>
        <p:nvSpPr>
          <p:cNvPr id="10" name="TextBox 9">
            <a:extLst>
              <a:ext uri="{FF2B5EF4-FFF2-40B4-BE49-F238E27FC236}">
                <a16:creationId xmlns:a16="http://schemas.microsoft.com/office/drawing/2014/main" id="{3FD3D27A-A361-3344-85B4-E7FD19CECFB9}"/>
              </a:ext>
            </a:extLst>
          </p:cNvPr>
          <p:cNvSpPr txBox="1"/>
          <p:nvPr/>
        </p:nvSpPr>
        <p:spPr>
          <a:xfrm>
            <a:off x="914439" y="5626943"/>
            <a:ext cx="6479659" cy="584775"/>
          </a:xfrm>
          <a:prstGeom prst="rect">
            <a:avLst/>
          </a:prstGeom>
          <a:solidFill>
            <a:srgbClr val="DDFDFF"/>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[2 0 2 2 2 2 0 2 2 2 2 2 2 0 0 2 2 2 2 0 2 0 2 0 2 </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2 0 0 2 2 2 2 2 0 2 2 2 2 0 2 2 2 0 2 2 2 0 2 2 0]</a:t>
            </a:r>
          </a:p>
        </p:txBody>
      </p:sp>
      <p:sp>
        <p:nvSpPr>
          <p:cNvPr id="11" name="Right Arrow 10">
            <a:extLst>
              <a:ext uri="{FF2B5EF4-FFF2-40B4-BE49-F238E27FC236}">
                <a16:creationId xmlns:a16="http://schemas.microsoft.com/office/drawing/2014/main" id="{81D281D9-041A-B248-B24E-222A7E243D70}"/>
              </a:ext>
            </a:extLst>
          </p:cNvPr>
          <p:cNvSpPr/>
          <p:nvPr/>
        </p:nvSpPr>
        <p:spPr bwMode="auto">
          <a:xfrm>
            <a:off x="457200" y="2933695"/>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2" name="Right Arrow 11">
            <a:extLst>
              <a:ext uri="{FF2B5EF4-FFF2-40B4-BE49-F238E27FC236}">
                <a16:creationId xmlns:a16="http://schemas.microsoft.com/office/drawing/2014/main" id="{D8BEB1E1-C0CC-CE4D-AD0E-7B7544719A28}"/>
              </a:ext>
            </a:extLst>
          </p:cNvPr>
          <p:cNvSpPr/>
          <p:nvPr/>
        </p:nvSpPr>
        <p:spPr bwMode="auto">
          <a:xfrm>
            <a:off x="457200" y="4371038"/>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3" name="Right Arrow 12">
            <a:extLst>
              <a:ext uri="{FF2B5EF4-FFF2-40B4-BE49-F238E27FC236}">
                <a16:creationId xmlns:a16="http://schemas.microsoft.com/office/drawing/2014/main" id="{0D27C223-9790-A440-9DFA-C8DC8C47F8F0}"/>
              </a:ext>
            </a:extLst>
          </p:cNvPr>
          <p:cNvSpPr/>
          <p:nvPr/>
        </p:nvSpPr>
        <p:spPr bwMode="auto">
          <a:xfrm>
            <a:off x="457200" y="5782171"/>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DFE6BEB0-E274-5244-8287-100FC9EEBDE5}"/>
              </a:ext>
            </a:extLst>
          </p:cNvPr>
          <p:cNvSpPr txBox="1"/>
          <p:nvPr/>
        </p:nvSpPr>
        <p:spPr>
          <a:xfrm>
            <a:off x="7522952" y="2931013"/>
            <a:ext cx="798617"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Cluster 1</a:t>
            </a:r>
          </a:p>
        </p:txBody>
      </p:sp>
      <p:sp>
        <p:nvSpPr>
          <p:cNvPr id="15" name="TextBox 14">
            <a:extLst>
              <a:ext uri="{FF2B5EF4-FFF2-40B4-BE49-F238E27FC236}">
                <a16:creationId xmlns:a16="http://schemas.microsoft.com/office/drawing/2014/main" id="{4EAEA8AB-7CB2-7A48-8D1B-3C3A4AF8E404}"/>
              </a:ext>
            </a:extLst>
          </p:cNvPr>
          <p:cNvSpPr txBox="1"/>
          <p:nvPr/>
        </p:nvSpPr>
        <p:spPr>
          <a:xfrm>
            <a:off x="7514181" y="5779489"/>
            <a:ext cx="798617"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Cluster 2</a:t>
            </a:r>
          </a:p>
        </p:txBody>
      </p:sp>
      <p:sp>
        <p:nvSpPr>
          <p:cNvPr id="16" name="TextBox 15">
            <a:extLst>
              <a:ext uri="{FF2B5EF4-FFF2-40B4-BE49-F238E27FC236}">
                <a16:creationId xmlns:a16="http://schemas.microsoft.com/office/drawing/2014/main" id="{CC3129A7-FB9E-C24F-9F54-09626BCBD11D}"/>
              </a:ext>
            </a:extLst>
          </p:cNvPr>
          <p:cNvSpPr txBox="1"/>
          <p:nvPr/>
        </p:nvSpPr>
        <p:spPr>
          <a:xfrm>
            <a:off x="7522952" y="4371038"/>
            <a:ext cx="798617" cy="276999"/>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Cluster 0</a:t>
            </a:r>
          </a:p>
        </p:txBody>
      </p:sp>
      <p:sp>
        <p:nvSpPr>
          <p:cNvPr id="17" name="TextBox 16">
            <a:extLst>
              <a:ext uri="{FF2B5EF4-FFF2-40B4-BE49-F238E27FC236}">
                <a16:creationId xmlns:a16="http://schemas.microsoft.com/office/drawing/2014/main" id="{B1BEA0DE-7A4E-C944-A2DB-856FCA39341F}"/>
              </a:ext>
            </a:extLst>
          </p:cNvPr>
          <p:cNvSpPr txBox="1"/>
          <p:nvPr/>
        </p:nvSpPr>
        <p:spPr>
          <a:xfrm>
            <a:off x="6271603" y="2205521"/>
            <a:ext cx="1106393" cy="461665"/>
          </a:xfrm>
          <a:prstGeom prst="rect">
            <a:avLst/>
          </a:prstGeom>
          <a:solidFill>
            <a:schemeClr val="accent1">
              <a:lumMod val="20000"/>
              <a:lumOff val="80000"/>
            </a:schemeClr>
          </a:solidFill>
          <a:ln>
            <a:solidFill>
              <a:srgbClr val="0033CC"/>
            </a:solidFill>
          </a:ln>
        </p:spPr>
        <p:txBody>
          <a:bodyPr wrap="none" rtlCol="0">
            <a:spAutoFit/>
          </a:bodyPr>
          <a:lstStyle/>
          <a:p>
            <a:r>
              <a:rPr lang="en-US" sz="1200" dirty="0">
                <a:solidFill>
                  <a:srgbClr val="0033CC"/>
                </a:solidFill>
              </a:rPr>
              <a:t>No confusion</a:t>
            </a:r>
          </a:p>
          <a:p>
            <a:r>
              <a:rPr lang="en-US" sz="1200" dirty="0">
                <a:solidFill>
                  <a:srgbClr val="0033CC"/>
                </a:solidFill>
              </a:rPr>
              <a:t>about setosa.</a:t>
            </a:r>
          </a:p>
        </p:txBody>
      </p:sp>
    </p:spTree>
    <p:extLst>
      <p:ext uri="{BB962C8B-B14F-4D97-AF65-F5344CB8AC3E}">
        <p14:creationId xmlns:p14="http://schemas.microsoft.com/office/powerpoint/2010/main" val="1753372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EE66-038F-F44E-BEC2-62898FC39414}"/>
              </a:ext>
            </a:extLst>
          </p:cNvPr>
          <p:cNvSpPr>
            <a:spLocks noGrp="1"/>
          </p:cNvSpPr>
          <p:nvPr>
            <p:ph type="title"/>
          </p:nvPr>
        </p:nvSpPr>
        <p:spPr/>
        <p:txBody>
          <a:bodyPr/>
          <a:lstStyle/>
          <a:p>
            <a:r>
              <a:rPr lang="en-US" dirty="0"/>
              <a:t>Principal Component Analysis</a:t>
            </a:r>
          </a:p>
        </p:txBody>
      </p:sp>
      <p:sp>
        <p:nvSpPr>
          <p:cNvPr id="3" name="Content Placeholder 2">
            <a:extLst>
              <a:ext uri="{FF2B5EF4-FFF2-40B4-BE49-F238E27FC236}">
                <a16:creationId xmlns:a16="http://schemas.microsoft.com/office/drawing/2014/main" id="{7B08D17C-E842-9D4B-B34D-C98A715D7186}"/>
              </a:ext>
            </a:extLst>
          </p:cNvPr>
          <p:cNvSpPr>
            <a:spLocks noGrp="1"/>
          </p:cNvSpPr>
          <p:nvPr>
            <p:ph idx="1"/>
          </p:nvPr>
        </p:nvSpPr>
        <p:spPr>
          <a:xfrm>
            <a:off x="457200" y="1295400"/>
            <a:ext cx="8229600" cy="2682233"/>
          </a:xfrm>
        </p:spPr>
        <p:txBody>
          <a:bodyPr/>
          <a:lstStyle/>
          <a:p>
            <a:r>
              <a:rPr lang="en-US" dirty="0"/>
              <a:t>Analyze a dataset’s features.</a:t>
            </a:r>
          </a:p>
          <a:p>
            <a:pPr lvl="4"/>
            <a:endParaRPr lang="en-US" dirty="0"/>
          </a:p>
          <a:p>
            <a:pPr lvl="1"/>
            <a:r>
              <a:rPr lang="en-US" dirty="0"/>
              <a:t>Reduce them to a specified number of dimensions.</a:t>
            </a:r>
          </a:p>
          <a:p>
            <a:pPr lvl="1"/>
            <a:r>
              <a:rPr lang="en-US" dirty="0"/>
              <a:t>Use the </a:t>
            </a:r>
            <a:r>
              <a:rPr lang="en-US" b="1" dirty="0" err="1">
                <a:latin typeface="Courier New" panose="02070309020205020404" pitchFamily="49" charset="0"/>
                <a:cs typeface="Courier New" panose="02070309020205020404" pitchFamily="49" charset="0"/>
              </a:rPr>
              <a:t>sklearn.decomposition.PCA</a:t>
            </a:r>
            <a:r>
              <a:rPr lang="en-US" b="1" dirty="0">
                <a:latin typeface="Courier New" panose="02070309020205020404" pitchFamily="49" charset="0"/>
                <a:cs typeface="Courier New" panose="02070309020205020404" pitchFamily="49" charset="0"/>
              </a:rPr>
              <a:t> </a:t>
            </a:r>
            <a:r>
              <a:rPr lang="en-US" dirty="0"/>
              <a:t>estimator.</a:t>
            </a:r>
          </a:p>
          <a:p>
            <a:pPr lvl="2"/>
            <a:r>
              <a:rPr lang="en-US" dirty="0"/>
              <a:t>Similar in functionality to the t-distributed Stochastic Neighbor Embedding (t-NSE) estimator.</a:t>
            </a:r>
          </a:p>
        </p:txBody>
      </p:sp>
      <p:sp>
        <p:nvSpPr>
          <p:cNvPr id="4" name="Slide Number Placeholder 3">
            <a:extLst>
              <a:ext uri="{FF2B5EF4-FFF2-40B4-BE49-F238E27FC236}">
                <a16:creationId xmlns:a16="http://schemas.microsoft.com/office/drawing/2014/main" id="{FA7443AE-2F0F-C846-B21B-D61C7F631FB5}"/>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
        <p:nvSpPr>
          <p:cNvPr id="5" name="TextBox 4">
            <a:extLst>
              <a:ext uri="{FF2B5EF4-FFF2-40B4-BE49-F238E27FC236}">
                <a16:creationId xmlns:a16="http://schemas.microsoft.com/office/drawing/2014/main" id="{C47B8838-DC3D-2743-A5D7-EAACC97D5B1D}"/>
              </a:ext>
            </a:extLst>
          </p:cNvPr>
          <p:cNvSpPr txBox="1"/>
          <p:nvPr/>
        </p:nvSpPr>
        <p:spPr>
          <a:xfrm>
            <a:off x="182928" y="4089123"/>
            <a:ext cx="8824852" cy="1077218"/>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sklearn.decomposition</a:t>
            </a:r>
            <a:r>
              <a:rPr lang="en-US" b="1" dirty="0">
                <a:latin typeface="Courier New" panose="02070309020205020404" pitchFamily="49" charset="0"/>
                <a:cs typeface="Courier New" panose="02070309020205020404" pitchFamily="49" charset="0"/>
              </a:rPr>
              <a:t> import PCA</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pca</a:t>
            </a:r>
            <a:r>
              <a:rPr lang="en-US" b="1" dirty="0">
                <a:latin typeface="Courier New" panose="02070309020205020404" pitchFamily="49" charset="0"/>
                <a:cs typeface="Courier New" panose="02070309020205020404" pitchFamily="49" charset="0"/>
              </a:rPr>
              <a:t> = </a:t>
            </a:r>
            <a:r>
              <a:rPr lang="en-US" b="1" dirty="0">
                <a:solidFill>
                  <a:srgbClr val="C00000"/>
                </a:solidFill>
                <a:latin typeface="Courier New" panose="02070309020205020404" pitchFamily="49" charset="0"/>
                <a:cs typeface="Courier New" panose="02070309020205020404" pitchFamily="49" charset="0"/>
              </a:rPr>
              <a:t>PCA</a:t>
            </a:r>
            <a:r>
              <a:rPr lang="en-US" b="1" dirty="0">
                <a:latin typeface="Courier New" panose="02070309020205020404" pitchFamily="49" charset="0"/>
                <a:cs typeface="Courier New" panose="02070309020205020404" pitchFamily="49" charset="0"/>
              </a:rPr>
              <a:t>(</a:t>
            </a:r>
            <a:r>
              <a:rPr lang="en-US" b="1" dirty="0" err="1">
                <a:solidFill>
                  <a:srgbClr val="008000"/>
                </a:solidFill>
                <a:latin typeface="Courier New" panose="02070309020205020404" pitchFamily="49" charset="0"/>
                <a:cs typeface="Courier New" panose="02070309020205020404" pitchFamily="49" charset="0"/>
              </a:rPr>
              <a:t>n_components</a:t>
            </a:r>
            <a:r>
              <a:rPr lang="en-US" b="1" dirty="0">
                <a:solidFill>
                  <a:srgbClr val="008000"/>
                </a:solidFill>
                <a:latin typeface="Courier New" panose="02070309020205020404" pitchFamily="49" charset="0"/>
                <a:cs typeface="Courier New" panose="02070309020205020404" pitchFamily="49" charset="0"/>
              </a:rPr>
              <a:t>=2</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random_state</a:t>
            </a:r>
            <a:r>
              <a:rPr lang="en-US" b="1" dirty="0">
                <a:latin typeface="Courier New" panose="02070309020205020404" pitchFamily="49" charset="0"/>
                <a:cs typeface="Courier New" panose="02070309020205020404" pitchFamily="49" charset="0"/>
              </a:rPr>
              <a:t>=11)  # reduce to two components</a:t>
            </a:r>
          </a:p>
          <a:p>
            <a:r>
              <a:rPr lang="en-US" b="1" dirty="0" err="1">
                <a:solidFill>
                  <a:srgbClr val="B23C00"/>
                </a:solidFill>
                <a:latin typeface="Courier New" panose="02070309020205020404" pitchFamily="49" charset="0"/>
                <a:cs typeface="Courier New" panose="02070309020205020404" pitchFamily="49" charset="0"/>
              </a:rPr>
              <a:t>pca.fit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iris.data</a:t>
            </a:r>
            <a:r>
              <a:rPr lang="en-US"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BE187978-6846-D640-A8E9-9651D43A023E}"/>
              </a:ext>
            </a:extLst>
          </p:cNvPr>
          <p:cNvSpPr txBox="1"/>
          <p:nvPr/>
        </p:nvSpPr>
        <p:spPr>
          <a:xfrm>
            <a:off x="1005879" y="5349219"/>
            <a:ext cx="4480511" cy="338554"/>
          </a:xfrm>
          <a:prstGeom prst="rect">
            <a:avLst/>
          </a:prstGeom>
          <a:solidFill>
            <a:srgbClr val="DDFDFF"/>
          </a:solidFill>
          <a:ln>
            <a:solidFill>
              <a:srgbClr val="0033CC"/>
            </a:solidFill>
          </a:ln>
        </p:spPr>
        <p:txBody>
          <a:bodyPr wrap="square" rtlCol="0">
            <a:spAutoFit/>
          </a:bodyPr>
          <a:lstStyle/>
          <a:p>
            <a:r>
              <a:rPr lang="en-US" b="1" dirty="0">
                <a:latin typeface="Courier New" panose="02070309020205020404" pitchFamily="49" charset="0"/>
                <a:cs typeface="Courier New" panose="02070309020205020404" pitchFamily="49" charset="0"/>
              </a:rPr>
              <a:t>PCA(</a:t>
            </a:r>
            <a:r>
              <a:rPr lang="en-US" b="1" dirty="0" err="1">
                <a:latin typeface="Courier New" panose="02070309020205020404" pitchFamily="49" charset="0"/>
                <a:cs typeface="Courier New" panose="02070309020205020404" pitchFamily="49" charset="0"/>
              </a:rPr>
              <a:t>n_components</a:t>
            </a:r>
            <a:r>
              <a:rPr lang="en-US" b="1" dirty="0">
                <a:latin typeface="Courier New" panose="02070309020205020404" pitchFamily="49" charset="0"/>
                <a:cs typeface="Courier New" panose="02070309020205020404" pitchFamily="49" charset="0"/>
              </a:rPr>
              <a:t>=2 </a:t>
            </a:r>
            <a:r>
              <a:rPr lang="en-US" b="1" dirty="0" err="1">
                <a:latin typeface="Courier New" panose="02070309020205020404" pitchFamily="49" charset="0"/>
                <a:cs typeface="Courier New" panose="02070309020205020404" pitchFamily="49" charset="0"/>
              </a:rPr>
              <a:t>random_state</a:t>
            </a:r>
            <a:r>
              <a:rPr lang="en-US" b="1" dirty="0">
                <a:latin typeface="Courier New" panose="02070309020205020404" pitchFamily="49" charset="0"/>
                <a:cs typeface="Courier New" panose="02070309020205020404" pitchFamily="49" charset="0"/>
              </a:rPr>
              <a:t>=11)</a:t>
            </a:r>
          </a:p>
        </p:txBody>
      </p:sp>
      <p:sp>
        <p:nvSpPr>
          <p:cNvPr id="7" name="Right Arrow 6">
            <a:extLst>
              <a:ext uri="{FF2B5EF4-FFF2-40B4-BE49-F238E27FC236}">
                <a16:creationId xmlns:a16="http://schemas.microsoft.com/office/drawing/2014/main" id="{E08A21FC-4128-3B44-AB28-7BD819D479E7}"/>
              </a:ext>
            </a:extLst>
          </p:cNvPr>
          <p:cNvSpPr/>
          <p:nvPr/>
        </p:nvSpPr>
        <p:spPr bwMode="auto">
          <a:xfrm>
            <a:off x="457245" y="5381337"/>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63174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3442-4CEA-1B47-A14A-B04F9FD50E21}"/>
              </a:ext>
            </a:extLst>
          </p:cNvPr>
          <p:cNvSpPr>
            <a:spLocks noGrp="1"/>
          </p:cNvSpPr>
          <p:nvPr>
            <p:ph type="title"/>
          </p:nvPr>
        </p:nvSpPr>
        <p:spPr/>
        <p:txBody>
          <a:bodyPr/>
          <a:lstStyle/>
          <a:p>
            <a:r>
              <a:rPr lang="en-US" dirty="0"/>
              <a:t>Principal Component Analysis</a:t>
            </a:r>
            <a:r>
              <a:rPr lang="en-US" i="1" dirty="0"/>
              <a:t>, cont’d</a:t>
            </a:r>
          </a:p>
        </p:txBody>
      </p:sp>
      <p:sp>
        <p:nvSpPr>
          <p:cNvPr id="3" name="Content Placeholder 2">
            <a:extLst>
              <a:ext uri="{FF2B5EF4-FFF2-40B4-BE49-F238E27FC236}">
                <a16:creationId xmlns:a16="http://schemas.microsoft.com/office/drawing/2014/main" id="{13A4E7B3-A4D3-154F-A1F1-6ECE5E6044D3}"/>
              </a:ext>
            </a:extLst>
          </p:cNvPr>
          <p:cNvSpPr>
            <a:spLocks noGrp="1"/>
          </p:cNvSpPr>
          <p:nvPr>
            <p:ph idx="1"/>
          </p:nvPr>
        </p:nvSpPr>
        <p:spPr>
          <a:xfrm>
            <a:off x="457200" y="1295401"/>
            <a:ext cx="8229600" cy="487698"/>
          </a:xfrm>
        </p:spPr>
        <p:txBody>
          <a:bodyPr/>
          <a:lstStyle/>
          <a:p>
            <a:r>
              <a:rPr lang="en-US" dirty="0"/>
              <a:t>Visualize the reduced data</a:t>
            </a:r>
          </a:p>
        </p:txBody>
      </p:sp>
      <p:sp>
        <p:nvSpPr>
          <p:cNvPr id="4" name="Slide Number Placeholder 3">
            <a:extLst>
              <a:ext uri="{FF2B5EF4-FFF2-40B4-BE49-F238E27FC236}">
                <a16:creationId xmlns:a16="http://schemas.microsoft.com/office/drawing/2014/main" id="{2EA34015-27F4-5442-9C5D-2D9701F30E17}"/>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
        <p:nvSpPr>
          <p:cNvPr id="5" name="TextBox 4">
            <a:extLst>
              <a:ext uri="{FF2B5EF4-FFF2-40B4-BE49-F238E27FC236}">
                <a16:creationId xmlns:a16="http://schemas.microsoft.com/office/drawing/2014/main" id="{868DC6DE-45F0-FF49-902D-3C67A19D18DB}"/>
              </a:ext>
            </a:extLst>
          </p:cNvPr>
          <p:cNvSpPr txBox="1"/>
          <p:nvPr/>
        </p:nvSpPr>
        <p:spPr>
          <a:xfrm>
            <a:off x="525328" y="1965974"/>
            <a:ext cx="4373313" cy="523220"/>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err="1">
                <a:latin typeface="Courier New" panose="02070309020205020404" pitchFamily="49" charset="0"/>
                <a:cs typeface="Courier New" panose="02070309020205020404" pitchFamily="49" charset="0"/>
              </a:rPr>
              <a:t>reduced_iris</a:t>
            </a:r>
            <a:r>
              <a:rPr lang="en-US" sz="1400" b="1" dirty="0">
                <a:latin typeface="Courier New" panose="02070309020205020404" pitchFamily="49" charset="0"/>
                <a:cs typeface="Courier New" panose="02070309020205020404" pitchFamily="49" charset="0"/>
              </a:rPr>
              <a:t> = </a:t>
            </a:r>
            <a:r>
              <a:rPr lang="en-US" sz="1400" b="1" dirty="0" err="1">
                <a:solidFill>
                  <a:srgbClr val="C00000"/>
                </a:solidFill>
                <a:latin typeface="Courier New" panose="02070309020205020404" pitchFamily="49" charset="0"/>
                <a:cs typeface="Courier New" panose="02070309020205020404" pitchFamily="49" charset="0"/>
              </a:rPr>
              <a:t>pca.transform</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iris.data</a:t>
            </a:r>
            <a:r>
              <a:rPr lang="en-US" sz="1400" b="1" dirty="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reduced_iris.shape</a:t>
            </a:r>
            <a:endParaRPr lang="en-US" sz="140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9B3918A0-1B87-2F44-900A-4689B842A2B0}"/>
              </a:ext>
            </a:extLst>
          </p:cNvPr>
          <p:cNvSpPr txBox="1"/>
          <p:nvPr/>
        </p:nvSpPr>
        <p:spPr>
          <a:xfrm>
            <a:off x="5571600" y="2106454"/>
            <a:ext cx="1043876" cy="307777"/>
          </a:xfrm>
          <a:prstGeom prst="rect">
            <a:avLst/>
          </a:prstGeom>
          <a:solidFill>
            <a:srgbClr val="DDFDFF"/>
          </a:solidFill>
          <a:ln>
            <a:solidFill>
              <a:srgbClr val="0033CC"/>
            </a:solidFill>
          </a:ln>
        </p:spPr>
        <p:txBody>
          <a:bodyPr wrap="none" rtlCol="0">
            <a:spAutoFit/>
          </a:bodyPr>
          <a:lstStyle/>
          <a:p>
            <a:r>
              <a:rPr lang="en-US" sz="1400" b="1" dirty="0">
                <a:latin typeface="Courier New" panose="02070309020205020404" pitchFamily="49" charset="0"/>
                <a:cs typeface="Courier New" panose="02070309020205020404" pitchFamily="49" charset="0"/>
              </a:rPr>
              <a:t>(150, 2)</a:t>
            </a:r>
          </a:p>
        </p:txBody>
      </p:sp>
      <p:sp>
        <p:nvSpPr>
          <p:cNvPr id="7" name="Right Arrow 6">
            <a:extLst>
              <a:ext uri="{FF2B5EF4-FFF2-40B4-BE49-F238E27FC236}">
                <a16:creationId xmlns:a16="http://schemas.microsoft.com/office/drawing/2014/main" id="{DF22C96B-9698-C448-98E7-03E7D256CB63}"/>
              </a:ext>
            </a:extLst>
          </p:cNvPr>
          <p:cNvSpPr/>
          <p:nvPr/>
        </p:nvSpPr>
        <p:spPr bwMode="auto">
          <a:xfrm>
            <a:off x="5047929" y="2123183"/>
            <a:ext cx="365756" cy="274317"/>
          </a:xfrm>
          <a:prstGeom prst="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378CA214-9184-B94A-AAC4-79D1691E95FA}"/>
              </a:ext>
            </a:extLst>
          </p:cNvPr>
          <p:cNvSpPr txBox="1"/>
          <p:nvPr/>
        </p:nvSpPr>
        <p:spPr>
          <a:xfrm>
            <a:off x="525329" y="4069073"/>
            <a:ext cx="8161426" cy="1631216"/>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matplotlib.pyplot</a:t>
            </a:r>
            <a:r>
              <a:rPr lang="en-US" sz="1400" b="1" dirty="0">
                <a:latin typeface="Courier New" panose="02070309020205020404" pitchFamily="49" charset="0"/>
                <a:cs typeface="Courier New" panose="02070309020205020404" pitchFamily="49" charset="0"/>
              </a:rPr>
              <a:t> as </a:t>
            </a:r>
            <a:r>
              <a:rPr lang="en-US" sz="1400" b="1" dirty="0" err="1">
                <a:latin typeface="Courier New" panose="02070309020205020404" pitchFamily="49" charset="0"/>
                <a:cs typeface="Courier New" panose="02070309020205020404" pitchFamily="49" charset="0"/>
              </a:rPr>
              <a:t>plt</a:t>
            </a:r>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axes = </a:t>
            </a:r>
            <a:r>
              <a:rPr lang="en-US" sz="1400" b="1" dirty="0" err="1">
                <a:latin typeface="Courier New" panose="02070309020205020404" pitchFamily="49" charset="0"/>
                <a:cs typeface="Courier New" panose="02070309020205020404" pitchFamily="49" charset="0"/>
              </a:rPr>
              <a:t>sns.scatterplot</a:t>
            </a:r>
            <a:r>
              <a:rPr lang="en-US" sz="1400" b="1" dirty="0">
                <a:latin typeface="Courier New" panose="02070309020205020404" pitchFamily="49" charset="0"/>
                <a:cs typeface="Courier New" panose="02070309020205020404" pitchFamily="49" charset="0"/>
              </a:rPr>
              <a:t>(data=</a:t>
            </a:r>
            <a:r>
              <a:rPr lang="en-US" sz="1400" b="1" dirty="0" err="1">
                <a:latin typeface="Courier New" panose="02070309020205020404" pitchFamily="49" charset="0"/>
                <a:cs typeface="Courier New" panose="02070309020205020404" pitchFamily="49" charset="0"/>
              </a:rPr>
              <a:t>reduced_iris_df</a:t>
            </a:r>
            <a:r>
              <a:rPr lang="en-US" sz="1400" b="1" dirty="0">
                <a:latin typeface="Courier New" panose="02070309020205020404" pitchFamily="49" charset="0"/>
                <a:cs typeface="Courier New" panose="02070309020205020404" pitchFamily="49" charset="0"/>
              </a:rPr>
              <a:t>, hue='species', legend='brief', </a:t>
            </a:r>
          </a:p>
          <a:p>
            <a:r>
              <a:rPr lang="en-US" sz="1400" b="1" dirty="0">
                <a:latin typeface="Courier New" panose="02070309020205020404" pitchFamily="49" charset="0"/>
                <a:cs typeface="Courier New" panose="02070309020205020404" pitchFamily="49" charset="0"/>
              </a:rPr>
              <a:t>                       x='Component 1', y='Component 2') </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iris_centers</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pca.transform</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kmeans.cluster_centers</a:t>
            </a:r>
            <a:r>
              <a:rPr lang="en-US" sz="1400" b="1" dirty="0">
                <a:latin typeface="Courier New" panose="02070309020205020404" pitchFamily="49" charset="0"/>
                <a:cs typeface="Courier New" panose="02070309020205020404" pitchFamily="49" charset="0"/>
              </a:rPr>
              <a:t>_)</a:t>
            </a:r>
          </a:p>
          <a:p>
            <a:r>
              <a:rPr lang="en-US" sz="1400" b="1" dirty="0">
                <a:latin typeface="Courier New" panose="02070309020205020404" pitchFamily="49" charset="0"/>
                <a:cs typeface="Courier New" panose="02070309020205020404" pitchFamily="49" charset="0"/>
              </a:rPr>
              <a:t>dots = </a:t>
            </a:r>
            <a:r>
              <a:rPr lang="en-US" sz="1400" b="1" dirty="0" err="1">
                <a:latin typeface="Courier New" panose="02070309020205020404" pitchFamily="49" charset="0"/>
                <a:cs typeface="Courier New" panose="02070309020205020404" pitchFamily="49" charset="0"/>
              </a:rPr>
              <a:t>plt.scatter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iris_centers</a:t>
            </a:r>
            <a:r>
              <a:rPr lang="en-US" sz="1400" b="1" dirty="0">
                <a:latin typeface="Courier New" panose="02070309020205020404" pitchFamily="49" charset="0"/>
                <a:cs typeface="Courier New" panose="02070309020205020404" pitchFamily="49" charset="0"/>
              </a:rPr>
              <a:t>[:,0], </a:t>
            </a:r>
            <a:r>
              <a:rPr lang="en-US" sz="1400" b="1" dirty="0" err="1">
                <a:latin typeface="Courier New" panose="02070309020205020404" pitchFamily="49" charset="0"/>
                <a:cs typeface="Courier New" panose="02070309020205020404" pitchFamily="49" charset="0"/>
              </a:rPr>
              <a:t>iris_centers</a:t>
            </a:r>
            <a:r>
              <a:rPr lang="en-US" sz="1400" b="1" dirty="0">
                <a:latin typeface="Courier New" panose="02070309020205020404" pitchFamily="49" charset="0"/>
                <a:cs typeface="Courier New" panose="02070309020205020404" pitchFamily="49" charset="0"/>
              </a:rPr>
              <a:t>[:,1], s=100, c='k')</a:t>
            </a:r>
          </a:p>
        </p:txBody>
      </p:sp>
      <p:sp>
        <p:nvSpPr>
          <p:cNvPr id="9" name="TextBox 8">
            <a:extLst>
              <a:ext uri="{FF2B5EF4-FFF2-40B4-BE49-F238E27FC236}">
                <a16:creationId xmlns:a16="http://schemas.microsoft.com/office/drawing/2014/main" id="{8A97CE18-7755-2740-A5D5-12E058EFFAE9}"/>
              </a:ext>
            </a:extLst>
          </p:cNvPr>
          <p:cNvSpPr txBox="1"/>
          <p:nvPr/>
        </p:nvSpPr>
        <p:spPr>
          <a:xfrm>
            <a:off x="525328" y="2872320"/>
            <a:ext cx="7702750" cy="738664"/>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err="1">
                <a:latin typeface="Courier New" panose="02070309020205020404" pitchFamily="49" charset="0"/>
                <a:cs typeface="Courier New" panose="02070309020205020404" pitchFamily="49" charset="0"/>
              </a:rPr>
              <a:t>reduced_iris_df</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pd.DataFrame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reduced_iris</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columns=['Component 1', 'Component 2'])</a:t>
            </a:r>
          </a:p>
          <a:p>
            <a:r>
              <a:rPr lang="en-US" sz="1400" b="1" dirty="0" err="1">
                <a:latin typeface="Courier New" panose="02070309020205020404" pitchFamily="49" charset="0"/>
                <a:cs typeface="Courier New" panose="02070309020205020404" pitchFamily="49" charset="0"/>
              </a:rPr>
              <a:t>reduced_iris_df</a:t>
            </a:r>
            <a:r>
              <a:rPr lang="en-US" sz="1400" b="1" dirty="0">
                <a:latin typeface="Courier New" panose="02070309020205020404" pitchFamily="49" charset="0"/>
                <a:cs typeface="Courier New" panose="02070309020205020404" pitchFamily="49" charset="0"/>
              </a:rPr>
              <a:t>['species'] = </a:t>
            </a:r>
            <a:r>
              <a:rPr lang="en-US" sz="1400" b="1" dirty="0" err="1">
                <a:latin typeface="Courier New" panose="02070309020205020404" pitchFamily="49" charset="0"/>
                <a:cs typeface="Courier New" panose="02070309020205020404" pitchFamily="49" charset="0"/>
              </a:rPr>
              <a:t>iris_df.species</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21884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0AA8-059D-3B46-AA62-2BD06267C8AA}"/>
              </a:ext>
            </a:extLst>
          </p:cNvPr>
          <p:cNvSpPr>
            <a:spLocks noGrp="1"/>
          </p:cNvSpPr>
          <p:nvPr>
            <p:ph type="title"/>
          </p:nvPr>
        </p:nvSpPr>
        <p:spPr/>
        <p:txBody>
          <a:bodyPr/>
          <a:lstStyle/>
          <a:p>
            <a:r>
              <a:rPr lang="en-US" dirty="0"/>
              <a:t>Principal Component Analysis</a:t>
            </a:r>
            <a:r>
              <a:rPr lang="en-US" i="1" dirty="0"/>
              <a:t>, cont’d</a:t>
            </a:r>
            <a:endParaRPr lang="en-US" dirty="0"/>
          </a:p>
        </p:txBody>
      </p:sp>
      <p:sp>
        <p:nvSpPr>
          <p:cNvPr id="4" name="Slide Number Placeholder 3">
            <a:extLst>
              <a:ext uri="{FF2B5EF4-FFF2-40B4-BE49-F238E27FC236}">
                <a16:creationId xmlns:a16="http://schemas.microsoft.com/office/drawing/2014/main" id="{B565B9FD-B250-9748-A5D0-3A91563328D0}"/>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pic>
        <p:nvPicPr>
          <p:cNvPr id="8" name="Picture 7" descr="A close up of text on a white background&#10;&#10;Description automatically generated">
            <a:extLst>
              <a:ext uri="{FF2B5EF4-FFF2-40B4-BE49-F238E27FC236}">
                <a16:creationId xmlns:a16="http://schemas.microsoft.com/office/drawing/2014/main" id="{7E556BC7-A30C-A640-93C3-3A9FF4407D21}"/>
              </a:ext>
            </a:extLst>
          </p:cNvPr>
          <p:cNvPicPr>
            <a:picLocks noChangeAspect="1"/>
          </p:cNvPicPr>
          <p:nvPr/>
        </p:nvPicPr>
        <p:blipFill>
          <a:blip r:embed="rId2"/>
          <a:stretch>
            <a:fillRect/>
          </a:stretch>
        </p:blipFill>
        <p:spPr>
          <a:xfrm>
            <a:off x="2882731" y="1508781"/>
            <a:ext cx="3378537" cy="2285975"/>
          </a:xfrm>
          <a:prstGeom prst="rect">
            <a:avLst/>
          </a:prstGeom>
        </p:spPr>
      </p:pic>
    </p:spTree>
    <p:extLst>
      <p:ext uri="{BB962C8B-B14F-4D97-AF65-F5344CB8AC3E}">
        <p14:creationId xmlns:p14="http://schemas.microsoft.com/office/powerpoint/2010/main" val="2407734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AEDC-97D0-C341-99C3-88420A8277E6}"/>
              </a:ext>
            </a:extLst>
          </p:cNvPr>
          <p:cNvSpPr>
            <a:spLocks noGrp="1"/>
          </p:cNvSpPr>
          <p:nvPr>
            <p:ph type="title"/>
          </p:nvPr>
        </p:nvSpPr>
        <p:spPr>
          <a:xfrm>
            <a:off x="91489" y="411163"/>
            <a:ext cx="8961022" cy="655637"/>
          </a:xfrm>
        </p:spPr>
        <p:txBody>
          <a:bodyPr/>
          <a:lstStyle/>
          <a:p>
            <a:r>
              <a:rPr lang="en-US" sz="2800" dirty="0"/>
              <a:t>Lab Assignment #9: ML Clustering and Classification</a:t>
            </a:r>
          </a:p>
        </p:txBody>
      </p:sp>
      <p:sp>
        <p:nvSpPr>
          <p:cNvPr id="3" name="Content Placeholder 2">
            <a:extLst>
              <a:ext uri="{FF2B5EF4-FFF2-40B4-BE49-F238E27FC236}">
                <a16:creationId xmlns:a16="http://schemas.microsoft.com/office/drawing/2014/main" id="{B7236447-C8CB-1742-A181-22E01D1F6141}"/>
              </a:ext>
            </a:extLst>
          </p:cNvPr>
          <p:cNvSpPr>
            <a:spLocks noGrp="1"/>
          </p:cNvSpPr>
          <p:nvPr>
            <p:ph idx="1"/>
          </p:nvPr>
        </p:nvSpPr>
        <p:spPr>
          <a:xfrm>
            <a:off x="457200" y="1234464"/>
            <a:ext cx="8229600" cy="4937706"/>
          </a:xfrm>
        </p:spPr>
        <p:txBody>
          <a:bodyPr/>
          <a:lstStyle/>
          <a:p>
            <a:r>
              <a:rPr lang="en-US" dirty="0"/>
              <a:t>Identify a suitable dataset of </a:t>
            </a:r>
            <a:r>
              <a:rPr lang="en-US" u="sng" dirty="0"/>
              <a:t>unlabeled data</a:t>
            </a:r>
            <a:r>
              <a:rPr lang="en-US" dirty="0"/>
              <a:t> </a:t>
            </a:r>
            <a:br>
              <a:rPr lang="en-US" dirty="0"/>
            </a:br>
            <a:r>
              <a:rPr lang="en-US" dirty="0"/>
              <a:t>to perform </a:t>
            </a:r>
            <a:r>
              <a:rPr lang="en-US" u="sng" dirty="0"/>
              <a:t>k-means clustering</a:t>
            </a:r>
            <a:r>
              <a:rPr lang="en-US" dirty="0"/>
              <a:t>.</a:t>
            </a:r>
          </a:p>
          <a:p>
            <a:pPr lvl="1"/>
            <a:r>
              <a:rPr lang="en-US" dirty="0"/>
              <a:t>If you choose a labeled dataset, ignore the labels.</a:t>
            </a:r>
          </a:p>
          <a:p>
            <a:pPr lvl="1"/>
            <a:r>
              <a:rPr lang="en-US" dirty="0"/>
              <a:t>Clean, transform, and load.</a:t>
            </a:r>
          </a:p>
          <a:p>
            <a:pPr lvl="4"/>
            <a:endParaRPr lang="en-US" dirty="0"/>
          </a:p>
          <a:p>
            <a:r>
              <a:rPr lang="en-US" dirty="0"/>
              <a:t>Perform similar analytical operations </a:t>
            </a:r>
            <a:br>
              <a:rPr lang="en-US" dirty="0"/>
            </a:br>
            <a:r>
              <a:rPr lang="en-US" dirty="0"/>
              <a:t>as done in class for the Iris dataset.</a:t>
            </a:r>
          </a:p>
          <a:p>
            <a:pPr lvl="1"/>
            <a:r>
              <a:rPr lang="en-US" dirty="0"/>
              <a:t>Did the algorithm generate meaningful clusters?</a:t>
            </a:r>
          </a:p>
          <a:p>
            <a:pPr lvl="1"/>
            <a:r>
              <a:rPr lang="en-US" dirty="0"/>
              <a:t>If your dataset was labeled, how well did the clusters match the labels?</a:t>
            </a:r>
          </a:p>
        </p:txBody>
      </p:sp>
      <p:sp>
        <p:nvSpPr>
          <p:cNvPr id="4" name="Slide Number Placeholder 3">
            <a:extLst>
              <a:ext uri="{FF2B5EF4-FFF2-40B4-BE49-F238E27FC236}">
                <a16:creationId xmlns:a16="http://schemas.microsoft.com/office/drawing/2014/main" id="{9A9CC1D2-E71B-9749-B27C-E85B6B5AF7B2}"/>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Tree>
    <p:extLst>
      <p:ext uri="{BB962C8B-B14F-4D97-AF65-F5344CB8AC3E}">
        <p14:creationId xmlns:p14="http://schemas.microsoft.com/office/powerpoint/2010/main" val="2181691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C362-CF65-B643-93DE-E97017270BFA}"/>
              </a:ext>
            </a:extLst>
          </p:cNvPr>
          <p:cNvSpPr>
            <a:spLocks noGrp="1"/>
          </p:cNvSpPr>
          <p:nvPr>
            <p:ph type="title"/>
          </p:nvPr>
        </p:nvSpPr>
        <p:spPr>
          <a:xfrm>
            <a:off x="91489" y="411163"/>
            <a:ext cx="8961022" cy="655637"/>
          </a:xfrm>
        </p:spPr>
        <p:txBody>
          <a:bodyPr/>
          <a:lstStyle/>
          <a:p>
            <a:r>
              <a:rPr lang="en-US" sz="2800" dirty="0"/>
              <a:t>Lab Assignment #9</a:t>
            </a:r>
            <a:r>
              <a:rPr lang="en-US" sz="2800" i="1" dirty="0"/>
              <a:t>, cont’d</a:t>
            </a:r>
          </a:p>
        </p:txBody>
      </p:sp>
      <p:sp>
        <p:nvSpPr>
          <p:cNvPr id="3" name="Content Placeholder 2">
            <a:extLst>
              <a:ext uri="{FF2B5EF4-FFF2-40B4-BE49-F238E27FC236}">
                <a16:creationId xmlns:a16="http://schemas.microsoft.com/office/drawing/2014/main" id="{BB99DBBE-2989-0A41-8F97-C6F5D90E87A1}"/>
              </a:ext>
            </a:extLst>
          </p:cNvPr>
          <p:cNvSpPr>
            <a:spLocks noGrp="1"/>
          </p:cNvSpPr>
          <p:nvPr>
            <p:ph idx="1"/>
          </p:nvPr>
        </p:nvSpPr>
        <p:spPr/>
        <p:txBody>
          <a:bodyPr/>
          <a:lstStyle/>
          <a:p>
            <a:r>
              <a:rPr lang="en-US" dirty="0"/>
              <a:t>After performing k-means clustering, you can then label each data item in your dataset according to the cluster it belongs to.</a:t>
            </a:r>
          </a:p>
          <a:p>
            <a:pPr lvl="1"/>
            <a:r>
              <a:rPr lang="en-US" dirty="0"/>
              <a:t>Split the </a:t>
            </a:r>
            <a:r>
              <a:rPr lang="en-US" u="sng" dirty="0"/>
              <a:t>newly labeled data</a:t>
            </a:r>
            <a:r>
              <a:rPr lang="en-US" dirty="0"/>
              <a:t> into </a:t>
            </a:r>
            <a:br>
              <a:rPr lang="en-US" dirty="0"/>
            </a:br>
            <a:r>
              <a:rPr lang="en-US" dirty="0"/>
              <a:t>training and testing data.</a:t>
            </a:r>
          </a:p>
          <a:p>
            <a:pPr lvl="4"/>
            <a:endParaRPr lang="en-US" dirty="0"/>
          </a:p>
          <a:p>
            <a:r>
              <a:rPr lang="en-US" dirty="0"/>
              <a:t>Now use the newly-labeled data to perform</a:t>
            </a:r>
            <a:br>
              <a:rPr lang="en-US" dirty="0"/>
            </a:br>
            <a:r>
              <a:rPr lang="en-US" u="sng" dirty="0"/>
              <a:t>k-nearest neighbor classification</a:t>
            </a:r>
            <a:r>
              <a:rPr lang="en-US" dirty="0"/>
              <a:t>.</a:t>
            </a:r>
          </a:p>
          <a:p>
            <a:pPr lvl="4"/>
            <a:endParaRPr lang="en-US" dirty="0"/>
          </a:p>
          <a:p>
            <a:r>
              <a:rPr lang="en-US" dirty="0"/>
              <a:t>Perform similar analytical operations </a:t>
            </a:r>
            <a:br>
              <a:rPr lang="en-US" dirty="0"/>
            </a:br>
            <a:r>
              <a:rPr lang="en-US" dirty="0"/>
              <a:t>as done in class for the Digits dataset.</a:t>
            </a:r>
          </a:p>
          <a:p>
            <a:pPr lvl="1"/>
            <a:r>
              <a:rPr lang="en-US" dirty="0"/>
              <a:t>How well do the classifications match the clusters?</a:t>
            </a:r>
          </a:p>
          <a:p>
            <a:pPr lvl="4"/>
            <a:endParaRPr lang="en-US" dirty="0"/>
          </a:p>
        </p:txBody>
      </p:sp>
      <p:sp>
        <p:nvSpPr>
          <p:cNvPr id="4" name="Slide Number Placeholder 3">
            <a:extLst>
              <a:ext uri="{FF2B5EF4-FFF2-40B4-BE49-F238E27FC236}">
                <a16:creationId xmlns:a16="http://schemas.microsoft.com/office/drawing/2014/main" id="{94029CD9-6B89-8E40-B517-36F548D9C5E8}"/>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Tree>
    <p:extLst>
      <p:ext uri="{BB962C8B-B14F-4D97-AF65-F5344CB8AC3E}">
        <p14:creationId xmlns:p14="http://schemas.microsoft.com/office/powerpoint/2010/main" val="3171557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2639-21D3-7549-93EE-F3A4F88AB550}"/>
              </a:ext>
            </a:extLst>
          </p:cNvPr>
          <p:cNvSpPr>
            <a:spLocks noGrp="1"/>
          </p:cNvSpPr>
          <p:nvPr>
            <p:ph type="title"/>
          </p:nvPr>
        </p:nvSpPr>
        <p:spPr/>
        <p:txBody>
          <a:bodyPr/>
          <a:lstStyle/>
          <a:p>
            <a:r>
              <a:rPr lang="en-US" dirty="0"/>
              <a:t>Lab Assignment #9</a:t>
            </a:r>
            <a:r>
              <a:rPr lang="en-US" i="1" dirty="0"/>
              <a:t>, cont’d</a:t>
            </a:r>
            <a:endParaRPr lang="en-US" dirty="0"/>
          </a:p>
        </p:txBody>
      </p:sp>
      <p:sp>
        <p:nvSpPr>
          <p:cNvPr id="3" name="Content Placeholder 2">
            <a:extLst>
              <a:ext uri="{FF2B5EF4-FFF2-40B4-BE49-F238E27FC236}">
                <a16:creationId xmlns:a16="http://schemas.microsoft.com/office/drawing/2014/main" id="{6C58FE21-B0C6-424E-909A-7F850BAFA4F4}"/>
              </a:ext>
            </a:extLst>
          </p:cNvPr>
          <p:cNvSpPr>
            <a:spLocks noGrp="1"/>
          </p:cNvSpPr>
          <p:nvPr>
            <p:ph idx="1"/>
          </p:nvPr>
        </p:nvSpPr>
        <p:spPr/>
        <p:txBody>
          <a:bodyPr/>
          <a:lstStyle/>
          <a:p>
            <a:r>
              <a:rPr lang="en-US" dirty="0"/>
              <a:t>Good sources of machine learning datasets:</a:t>
            </a:r>
          </a:p>
          <a:p>
            <a:pPr lvl="1"/>
            <a:r>
              <a:rPr lang="en-US" dirty="0">
                <a:hlinkClick r:id="rId2"/>
              </a:rPr>
              <a:t>https://archive.ics.uci.edu/ml/datasets.php</a:t>
            </a:r>
          </a:p>
          <a:p>
            <a:pPr lvl="1"/>
            <a:r>
              <a:rPr lang="en-US" dirty="0">
                <a:hlinkClick r:id="rId2"/>
              </a:rPr>
              <a:t>https://elitedatascience.com/datasets#classic-machine-learning</a:t>
            </a:r>
            <a:r>
              <a:rPr lang="en-US" dirty="0"/>
              <a:t> </a:t>
            </a:r>
          </a:p>
          <a:p>
            <a:pPr lvl="1"/>
            <a:r>
              <a:rPr lang="en-US" dirty="0">
                <a:hlinkClick r:id="rId3"/>
              </a:rPr>
              <a:t>https://en.wikipedia.org/wiki/List_of_datasets_for_machine-learning_research</a:t>
            </a:r>
            <a:r>
              <a:rPr lang="en-US" dirty="0"/>
              <a:t> </a:t>
            </a:r>
          </a:p>
          <a:p>
            <a:pPr lvl="2"/>
            <a:r>
              <a:rPr lang="en-US" dirty="0"/>
              <a:t>Do a text search on the word “clustering”</a:t>
            </a:r>
          </a:p>
          <a:p>
            <a:pPr lvl="4"/>
            <a:endParaRPr lang="en-US" dirty="0"/>
          </a:p>
          <a:p>
            <a:pPr lvl="1"/>
            <a:r>
              <a:rPr lang="en-US" dirty="0"/>
              <a:t>Google “clustering dataset download”</a:t>
            </a:r>
          </a:p>
        </p:txBody>
      </p:sp>
      <p:sp>
        <p:nvSpPr>
          <p:cNvPr id="4" name="Slide Number Placeholder 3">
            <a:extLst>
              <a:ext uri="{FF2B5EF4-FFF2-40B4-BE49-F238E27FC236}">
                <a16:creationId xmlns:a16="http://schemas.microsoft.com/office/drawing/2014/main" id="{3CFD32CB-7FB7-6743-BC0A-596C3C008EAF}"/>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Tree>
    <p:extLst>
      <p:ext uri="{BB962C8B-B14F-4D97-AF65-F5344CB8AC3E}">
        <p14:creationId xmlns:p14="http://schemas.microsoft.com/office/powerpoint/2010/main" val="412546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8AB8-986E-D046-B8F6-5C2C56DBA8FE}"/>
              </a:ext>
            </a:extLst>
          </p:cNvPr>
          <p:cNvSpPr>
            <a:spLocks noGrp="1"/>
          </p:cNvSpPr>
          <p:nvPr>
            <p:ph type="title"/>
          </p:nvPr>
        </p:nvSpPr>
        <p:spPr/>
        <p:txBody>
          <a:bodyPr/>
          <a:lstStyle/>
          <a:p>
            <a:r>
              <a:rPr lang="en-US" dirty="0"/>
              <a:t>Natural Language Processing (NLP)</a:t>
            </a:r>
          </a:p>
        </p:txBody>
      </p:sp>
      <p:sp>
        <p:nvSpPr>
          <p:cNvPr id="3" name="Content Placeholder 2">
            <a:extLst>
              <a:ext uri="{FF2B5EF4-FFF2-40B4-BE49-F238E27FC236}">
                <a16:creationId xmlns:a16="http://schemas.microsoft.com/office/drawing/2014/main" id="{47873775-3ED5-314F-9D7A-84F571F262A3}"/>
              </a:ext>
            </a:extLst>
          </p:cNvPr>
          <p:cNvSpPr>
            <a:spLocks noGrp="1"/>
          </p:cNvSpPr>
          <p:nvPr>
            <p:ph idx="1"/>
          </p:nvPr>
        </p:nvSpPr>
        <p:spPr>
          <a:xfrm>
            <a:off x="457200" y="1295401"/>
            <a:ext cx="8320994" cy="4785330"/>
          </a:xfrm>
        </p:spPr>
        <p:txBody>
          <a:bodyPr/>
          <a:lstStyle/>
          <a:p>
            <a:r>
              <a:rPr lang="en-US" dirty="0"/>
              <a:t>Two important natural language applications:</a:t>
            </a:r>
          </a:p>
          <a:p>
            <a:pPr lvl="1"/>
            <a:r>
              <a:rPr lang="en-US" dirty="0"/>
              <a:t>sentiment analysis</a:t>
            </a:r>
          </a:p>
          <a:p>
            <a:pPr lvl="1"/>
            <a:r>
              <a:rPr lang="en-US" dirty="0"/>
              <a:t>language translation</a:t>
            </a:r>
          </a:p>
          <a:p>
            <a:pPr lvl="4"/>
            <a:endParaRPr lang="en-US" dirty="0"/>
          </a:p>
          <a:p>
            <a:r>
              <a:rPr lang="en-US" dirty="0"/>
              <a:t>Use Python’s </a:t>
            </a:r>
            <a:r>
              <a:rPr lang="en-US" dirty="0">
                <a:solidFill>
                  <a:srgbClr val="B23C00"/>
                </a:solidFill>
              </a:rPr>
              <a:t>Natural Language Toolkit </a:t>
            </a:r>
            <a:r>
              <a:rPr lang="en-US" dirty="0"/>
              <a:t>(</a:t>
            </a:r>
            <a:r>
              <a:rPr lang="en-US" dirty="0">
                <a:solidFill>
                  <a:srgbClr val="B23C00"/>
                </a:solidFill>
              </a:rPr>
              <a:t>NLTK</a:t>
            </a:r>
            <a:r>
              <a:rPr lang="en-US" dirty="0"/>
              <a:t>) and the </a:t>
            </a:r>
            <a:r>
              <a:rPr lang="en-US" dirty="0">
                <a:solidFill>
                  <a:srgbClr val="B23C00"/>
                </a:solidFill>
              </a:rPr>
              <a:t>TextBlob</a:t>
            </a:r>
            <a:r>
              <a:rPr lang="en-US" dirty="0"/>
              <a:t> library.</a:t>
            </a:r>
          </a:p>
          <a:p>
            <a:pPr lvl="4"/>
            <a:endParaRPr lang="en-US" dirty="0"/>
          </a:p>
          <a:p>
            <a:r>
              <a:rPr lang="en-US" i="1" dirty="0"/>
              <a:t>A bit out of the scope of this class, </a:t>
            </a:r>
            <a:br>
              <a:rPr lang="en-US" i="1" dirty="0"/>
            </a:br>
            <a:r>
              <a:rPr lang="en-US" i="1" dirty="0"/>
              <a:t>but too fun and interesting to pass up. </a:t>
            </a:r>
            <a:br>
              <a:rPr lang="en-US" i="1" dirty="0"/>
            </a:br>
            <a:r>
              <a:rPr lang="en-US" i="1" dirty="0"/>
              <a:t>Only a very brief introduction!</a:t>
            </a:r>
          </a:p>
        </p:txBody>
      </p:sp>
      <p:sp>
        <p:nvSpPr>
          <p:cNvPr id="4" name="Slide Number Placeholder 3">
            <a:extLst>
              <a:ext uri="{FF2B5EF4-FFF2-40B4-BE49-F238E27FC236}">
                <a16:creationId xmlns:a16="http://schemas.microsoft.com/office/drawing/2014/main" id="{9642DE84-1BEF-CF46-9514-19D60BAAEAAC}"/>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Tree>
    <p:extLst>
      <p:ext uri="{BB962C8B-B14F-4D97-AF65-F5344CB8AC3E}">
        <p14:creationId xmlns:p14="http://schemas.microsoft.com/office/powerpoint/2010/main" val="4077047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8AB8-986E-D046-B8F6-5C2C56DBA8FE}"/>
              </a:ext>
            </a:extLst>
          </p:cNvPr>
          <p:cNvSpPr>
            <a:spLocks noGrp="1"/>
          </p:cNvSpPr>
          <p:nvPr>
            <p:ph type="title"/>
          </p:nvPr>
        </p:nvSpPr>
        <p:spPr/>
        <p:txBody>
          <a:bodyPr/>
          <a:lstStyle/>
          <a:p>
            <a:r>
              <a:rPr lang="en-US" dirty="0"/>
              <a:t>Natural Language Processing</a:t>
            </a:r>
            <a:r>
              <a:rPr lang="en-US" i="1" dirty="0"/>
              <a:t>, cont’d</a:t>
            </a:r>
          </a:p>
        </p:txBody>
      </p:sp>
      <p:sp>
        <p:nvSpPr>
          <p:cNvPr id="3" name="Content Placeholder 2">
            <a:extLst>
              <a:ext uri="{FF2B5EF4-FFF2-40B4-BE49-F238E27FC236}">
                <a16:creationId xmlns:a16="http://schemas.microsoft.com/office/drawing/2014/main" id="{47873775-3ED5-314F-9D7A-84F571F262A3}"/>
              </a:ext>
            </a:extLst>
          </p:cNvPr>
          <p:cNvSpPr>
            <a:spLocks noGrp="1"/>
          </p:cNvSpPr>
          <p:nvPr>
            <p:ph idx="1"/>
          </p:nvPr>
        </p:nvSpPr>
        <p:spPr>
          <a:xfrm>
            <a:off x="457200" y="1295401"/>
            <a:ext cx="8320994" cy="4785330"/>
          </a:xfrm>
        </p:spPr>
        <p:txBody>
          <a:bodyPr/>
          <a:lstStyle/>
          <a:p>
            <a:r>
              <a:rPr lang="en-US" dirty="0"/>
              <a:t>The following NLP examples are from:</a:t>
            </a:r>
          </a:p>
          <a:p>
            <a:endParaRPr lang="en-US" dirty="0"/>
          </a:p>
          <a:p>
            <a:endParaRPr lang="en-US" dirty="0"/>
          </a:p>
          <a:p>
            <a:endParaRPr lang="en-US" dirty="0"/>
          </a:p>
          <a:p>
            <a:r>
              <a:rPr lang="en-US" dirty="0"/>
              <a:t>Several of the following NLP examples require first executing commands on the command line to install text processing modules.</a:t>
            </a:r>
          </a:p>
          <a:p>
            <a:pPr lvl="4"/>
            <a:endParaRPr lang="en-US" dirty="0"/>
          </a:p>
          <a:p>
            <a:pPr lvl="1"/>
            <a:r>
              <a:rPr lang="en-US" dirty="0"/>
              <a:t>Windows users: Run the Anaconda Prompt as Administrator. Right click the Anaconda Prompt in the Start menu and select </a:t>
            </a:r>
            <a:r>
              <a:rPr lang="en-US" dirty="0">
                <a:solidFill>
                  <a:srgbClr val="0033CC"/>
                </a:solidFill>
              </a:rPr>
              <a:t>More &gt; Run as administrator</a:t>
            </a:r>
          </a:p>
        </p:txBody>
      </p:sp>
      <p:sp>
        <p:nvSpPr>
          <p:cNvPr id="4" name="Slide Number Placeholder 3">
            <a:extLst>
              <a:ext uri="{FF2B5EF4-FFF2-40B4-BE49-F238E27FC236}">
                <a16:creationId xmlns:a16="http://schemas.microsoft.com/office/drawing/2014/main" id="{9642DE84-1BEF-CF46-9514-19D60BAAEAAC}"/>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
        <p:nvSpPr>
          <p:cNvPr id="8" name="TextBox 7">
            <a:extLst>
              <a:ext uri="{FF2B5EF4-FFF2-40B4-BE49-F238E27FC236}">
                <a16:creationId xmlns:a16="http://schemas.microsoft.com/office/drawing/2014/main" id="{2CC13C58-8CD2-E44F-AE47-BE7F10B5F08E}"/>
              </a:ext>
            </a:extLst>
          </p:cNvPr>
          <p:cNvSpPr txBox="1"/>
          <p:nvPr/>
        </p:nvSpPr>
        <p:spPr>
          <a:xfrm>
            <a:off x="2818956" y="1874537"/>
            <a:ext cx="3506088" cy="1200329"/>
          </a:xfrm>
          <a:prstGeom prst="rect">
            <a:avLst/>
          </a:prstGeom>
          <a:solidFill>
            <a:schemeClr val="accent1">
              <a:lumMod val="20000"/>
              <a:lumOff val="80000"/>
            </a:schemeClr>
          </a:solidFill>
          <a:ln>
            <a:solidFill>
              <a:srgbClr val="0033CC"/>
            </a:solidFill>
          </a:ln>
        </p:spPr>
        <p:txBody>
          <a:bodyPr wrap="none" rtlCol="0">
            <a:spAutoFit/>
          </a:bodyPr>
          <a:lstStyle/>
          <a:p>
            <a:r>
              <a:rPr lang="en-US" sz="1800" b="1" dirty="0">
                <a:solidFill>
                  <a:srgbClr val="0033CC"/>
                </a:solidFill>
              </a:rPr>
              <a:t>Python for Programmers</a:t>
            </a:r>
            <a:br>
              <a:rPr lang="en-US" sz="1800" dirty="0">
                <a:solidFill>
                  <a:srgbClr val="0033CC"/>
                </a:solidFill>
              </a:rPr>
            </a:br>
            <a:r>
              <a:rPr lang="en-US" sz="1800" dirty="0">
                <a:solidFill>
                  <a:srgbClr val="0033CC"/>
                </a:solidFill>
              </a:rPr>
              <a:t>by Paul </a:t>
            </a:r>
            <a:r>
              <a:rPr lang="en-US" sz="1800" dirty="0" err="1">
                <a:solidFill>
                  <a:srgbClr val="0033CC"/>
                </a:solidFill>
              </a:rPr>
              <a:t>Deitel</a:t>
            </a:r>
            <a:r>
              <a:rPr lang="en-US" sz="1800" dirty="0">
                <a:solidFill>
                  <a:srgbClr val="0033CC"/>
                </a:solidFill>
              </a:rPr>
              <a:t> and Harvey </a:t>
            </a:r>
            <a:r>
              <a:rPr lang="en-US" sz="1800" dirty="0" err="1">
                <a:solidFill>
                  <a:srgbClr val="0033CC"/>
                </a:solidFill>
              </a:rPr>
              <a:t>Deitel</a:t>
            </a:r>
            <a:br>
              <a:rPr lang="en-US" sz="1800" dirty="0">
                <a:solidFill>
                  <a:srgbClr val="0033CC"/>
                </a:solidFill>
              </a:rPr>
            </a:br>
            <a:r>
              <a:rPr lang="en-US" sz="1800" dirty="0">
                <a:solidFill>
                  <a:srgbClr val="0033CC"/>
                </a:solidFill>
              </a:rPr>
              <a:t>Pearson, 2019</a:t>
            </a:r>
          </a:p>
          <a:p>
            <a:r>
              <a:rPr lang="en-US" sz="1800" dirty="0">
                <a:solidFill>
                  <a:srgbClr val="0033CC"/>
                </a:solidFill>
              </a:rPr>
              <a:t>ISBN 978-0-13-5222433-5</a:t>
            </a:r>
          </a:p>
        </p:txBody>
      </p:sp>
    </p:spTree>
    <p:extLst>
      <p:ext uri="{BB962C8B-B14F-4D97-AF65-F5344CB8AC3E}">
        <p14:creationId xmlns:p14="http://schemas.microsoft.com/office/powerpoint/2010/main" val="1213119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87AB-9814-AE4E-B797-6BA32B3512C1}"/>
              </a:ext>
            </a:extLst>
          </p:cNvPr>
          <p:cNvSpPr>
            <a:spLocks noGrp="1"/>
          </p:cNvSpPr>
          <p:nvPr>
            <p:ph type="title"/>
          </p:nvPr>
        </p:nvSpPr>
        <p:spPr/>
        <p:txBody>
          <a:bodyPr/>
          <a:lstStyle/>
          <a:p>
            <a:r>
              <a:rPr lang="en-US" dirty="0"/>
              <a:t>NLP Example: TextBlob</a:t>
            </a:r>
          </a:p>
        </p:txBody>
      </p:sp>
      <p:sp>
        <p:nvSpPr>
          <p:cNvPr id="3" name="Content Placeholder 2">
            <a:extLst>
              <a:ext uri="{FF2B5EF4-FFF2-40B4-BE49-F238E27FC236}">
                <a16:creationId xmlns:a16="http://schemas.microsoft.com/office/drawing/2014/main" id="{D416933B-2297-7B44-BE58-6BA9EDDF8AD0}"/>
              </a:ext>
            </a:extLst>
          </p:cNvPr>
          <p:cNvSpPr>
            <a:spLocks noGrp="1"/>
          </p:cNvSpPr>
          <p:nvPr>
            <p:ph idx="1"/>
          </p:nvPr>
        </p:nvSpPr>
        <p:spPr>
          <a:xfrm>
            <a:off x="457200" y="1295401"/>
            <a:ext cx="8229600" cy="1402088"/>
          </a:xfrm>
        </p:spPr>
        <p:txBody>
          <a:bodyPr/>
          <a:lstStyle/>
          <a:p>
            <a:r>
              <a:rPr lang="en-US" dirty="0"/>
              <a:t>TextBlob is an NLP text-processing library.</a:t>
            </a:r>
          </a:p>
          <a:p>
            <a:pPr lvl="1"/>
            <a:r>
              <a:rPr lang="en-US" dirty="0"/>
              <a:t>Built on the NLTK.</a:t>
            </a:r>
          </a:p>
          <a:p>
            <a:pPr lvl="1"/>
            <a:r>
              <a:rPr lang="en-US" dirty="0"/>
              <a:t>NLP tasks:</a:t>
            </a:r>
          </a:p>
        </p:txBody>
      </p:sp>
      <p:sp>
        <p:nvSpPr>
          <p:cNvPr id="4" name="Slide Number Placeholder 3">
            <a:extLst>
              <a:ext uri="{FF2B5EF4-FFF2-40B4-BE49-F238E27FC236}">
                <a16:creationId xmlns:a16="http://schemas.microsoft.com/office/drawing/2014/main" id="{C8217AB3-9241-594F-9152-9AAFC7D6F8C1}"/>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3854E1F0-3A5C-7E4B-8464-2397767DF5DB}"/>
              </a:ext>
            </a:extLst>
          </p:cNvPr>
          <p:cNvSpPr txBox="1"/>
          <p:nvPr/>
        </p:nvSpPr>
        <p:spPr>
          <a:xfrm>
            <a:off x="554778" y="2801835"/>
            <a:ext cx="8034444" cy="3231654"/>
          </a:xfrm>
          <a:prstGeom prst="rect">
            <a:avLst/>
          </a:prstGeom>
          <a:solidFill>
            <a:schemeClr val="accent1">
              <a:lumMod val="20000"/>
              <a:lumOff val="80000"/>
            </a:schemeClr>
          </a:solidFill>
          <a:ln>
            <a:solidFill>
              <a:srgbClr val="0033CC"/>
            </a:solidFill>
          </a:ln>
        </p:spPr>
        <p:txBody>
          <a:bodyPr wrap="none" rtlCol="0">
            <a:spAutoFit/>
          </a:bodyPr>
          <a:lstStyle/>
          <a:p>
            <a:pPr marL="171450" indent="-171450">
              <a:buFont typeface="Arial" panose="020B0604020202020204" pitchFamily="34" charset="0"/>
              <a:buChar char="•"/>
            </a:pPr>
            <a:r>
              <a:rPr lang="en-US" sz="1200" b="1" dirty="0">
                <a:solidFill>
                  <a:srgbClr val="0033CC"/>
                </a:solidFill>
              </a:rPr>
              <a:t>Tokenization</a:t>
            </a:r>
            <a:r>
              <a:rPr lang="en-US" sz="1200" dirty="0">
                <a:solidFill>
                  <a:srgbClr val="0033CC"/>
                </a:solidFill>
              </a:rPr>
              <a:t>—splitting text into pieces called </a:t>
            </a:r>
            <a:r>
              <a:rPr lang="en-US" sz="1200" b="1" dirty="0">
                <a:solidFill>
                  <a:srgbClr val="0033CC"/>
                </a:solidFill>
              </a:rPr>
              <a:t>tokens</a:t>
            </a:r>
            <a:r>
              <a:rPr lang="en-US" sz="1200" dirty="0">
                <a:solidFill>
                  <a:srgbClr val="0033CC"/>
                </a:solidFill>
              </a:rPr>
              <a:t>, which are meaningful units, such as words and numbers.</a:t>
            </a:r>
          </a:p>
          <a:p>
            <a:pPr marL="171450" indent="-171450">
              <a:buFont typeface="Arial" panose="020B0604020202020204" pitchFamily="34" charset="0"/>
              <a:buChar char="•"/>
            </a:pPr>
            <a:r>
              <a:rPr lang="en-US" sz="1200" b="1" dirty="0">
                <a:solidFill>
                  <a:srgbClr val="0033CC"/>
                </a:solidFill>
              </a:rPr>
              <a:t>Parts-of-speech (POS) tagging</a:t>
            </a:r>
            <a:r>
              <a:rPr lang="en-US" sz="1200" dirty="0">
                <a:solidFill>
                  <a:srgbClr val="0033CC"/>
                </a:solidFill>
              </a:rPr>
              <a:t>—identifying each word’s part of speech, such as noun, verb, adjective, etc.</a:t>
            </a:r>
          </a:p>
          <a:p>
            <a:pPr marL="171450" indent="-171450">
              <a:buFont typeface="Arial" panose="020B0604020202020204" pitchFamily="34" charset="0"/>
              <a:buChar char="•"/>
            </a:pPr>
            <a:r>
              <a:rPr lang="en-US" sz="1200" b="1" dirty="0">
                <a:solidFill>
                  <a:srgbClr val="0033CC"/>
                </a:solidFill>
              </a:rPr>
              <a:t>Noun phrase extraction</a:t>
            </a:r>
            <a:r>
              <a:rPr lang="en-US" sz="1200" dirty="0">
                <a:solidFill>
                  <a:srgbClr val="0033CC"/>
                </a:solidFill>
              </a:rPr>
              <a:t>—locating groups of words that represent nouns, such as “red brick factory.”</a:t>
            </a:r>
          </a:p>
          <a:p>
            <a:pPr marL="171450" indent="-171450">
              <a:buFont typeface="Arial" panose="020B0604020202020204" pitchFamily="34" charset="0"/>
              <a:buChar char="•"/>
            </a:pPr>
            <a:r>
              <a:rPr lang="en-US" sz="1200" b="1" dirty="0">
                <a:solidFill>
                  <a:srgbClr val="0033CC"/>
                </a:solidFill>
              </a:rPr>
              <a:t>Sentiment analysis</a:t>
            </a:r>
            <a:r>
              <a:rPr lang="en-US" sz="1200" dirty="0">
                <a:solidFill>
                  <a:srgbClr val="0033CC"/>
                </a:solidFill>
              </a:rPr>
              <a:t>—determining whether text has positive, neutral or negative sentiment.</a:t>
            </a:r>
          </a:p>
          <a:p>
            <a:pPr marL="171450" indent="-171450">
              <a:buFont typeface="Arial" panose="020B0604020202020204" pitchFamily="34" charset="0"/>
              <a:buChar char="•"/>
            </a:pPr>
            <a:r>
              <a:rPr lang="en-US" sz="1200" b="1" dirty="0">
                <a:solidFill>
                  <a:srgbClr val="0033CC"/>
                </a:solidFill>
              </a:rPr>
              <a:t>Inter-language translation</a:t>
            </a:r>
            <a:r>
              <a:rPr lang="en-US" sz="1200" dirty="0">
                <a:solidFill>
                  <a:srgbClr val="0033CC"/>
                </a:solidFill>
              </a:rPr>
              <a:t> and </a:t>
            </a:r>
            <a:r>
              <a:rPr lang="en-US" sz="1200" b="1" dirty="0">
                <a:solidFill>
                  <a:srgbClr val="0033CC"/>
                </a:solidFill>
              </a:rPr>
              <a:t>language detection</a:t>
            </a:r>
            <a:r>
              <a:rPr lang="en-US" sz="1200" dirty="0">
                <a:solidFill>
                  <a:srgbClr val="0033CC"/>
                </a:solidFill>
              </a:rPr>
              <a:t> powered by Google Translate.</a:t>
            </a:r>
          </a:p>
          <a:p>
            <a:pPr marL="171450" indent="-171450">
              <a:buFont typeface="Arial" panose="020B0604020202020204" pitchFamily="34" charset="0"/>
              <a:buChar char="•"/>
            </a:pPr>
            <a:r>
              <a:rPr lang="en-US" sz="1200" b="1" dirty="0">
                <a:solidFill>
                  <a:srgbClr val="0033CC"/>
                </a:solidFill>
              </a:rPr>
              <a:t>Inflection</a:t>
            </a:r>
            <a:r>
              <a:rPr lang="en-US" sz="1200" dirty="0">
                <a:solidFill>
                  <a:srgbClr val="0033CC"/>
                </a:solidFill>
              </a:rPr>
              <a:t>—pluralizing and singularizing words. There are other aspects of inflection that are not part of TextBlob.</a:t>
            </a:r>
          </a:p>
          <a:p>
            <a:pPr marL="171450" indent="-171450">
              <a:buFont typeface="Arial" panose="020B0604020202020204" pitchFamily="34" charset="0"/>
              <a:buChar char="•"/>
            </a:pPr>
            <a:r>
              <a:rPr lang="en-US" sz="1200" b="1" dirty="0">
                <a:solidFill>
                  <a:srgbClr val="0033CC"/>
                </a:solidFill>
              </a:rPr>
              <a:t>Spell checking</a:t>
            </a:r>
            <a:r>
              <a:rPr lang="en-US" sz="1200" dirty="0">
                <a:solidFill>
                  <a:srgbClr val="0033CC"/>
                </a:solidFill>
              </a:rPr>
              <a:t> and </a:t>
            </a:r>
            <a:r>
              <a:rPr lang="en-US" sz="1200" b="1" dirty="0">
                <a:solidFill>
                  <a:srgbClr val="0033CC"/>
                </a:solidFill>
              </a:rPr>
              <a:t>spelling correction</a:t>
            </a:r>
            <a:r>
              <a:rPr lang="en-US" sz="1200" dirty="0">
                <a:solidFill>
                  <a:srgbClr val="0033CC"/>
                </a:solidFill>
              </a:rPr>
              <a:t>.</a:t>
            </a:r>
          </a:p>
          <a:p>
            <a:pPr marL="171450" indent="-171450">
              <a:buFont typeface="Arial" panose="020B0604020202020204" pitchFamily="34" charset="0"/>
              <a:buChar char="•"/>
            </a:pPr>
            <a:r>
              <a:rPr lang="en-US" sz="1200" b="1" dirty="0">
                <a:solidFill>
                  <a:srgbClr val="0033CC"/>
                </a:solidFill>
              </a:rPr>
              <a:t>Stemming</a:t>
            </a:r>
            <a:r>
              <a:rPr lang="en-US" sz="1200" dirty="0">
                <a:solidFill>
                  <a:srgbClr val="0033CC"/>
                </a:solidFill>
              </a:rPr>
              <a:t>—reducing words to their stems by removing prefixes or suffixes. </a:t>
            </a:r>
            <a:br>
              <a:rPr lang="en-US" sz="1200" dirty="0">
                <a:solidFill>
                  <a:srgbClr val="0033CC"/>
                </a:solidFill>
              </a:rPr>
            </a:br>
            <a:r>
              <a:rPr lang="en-US" sz="1200" dirty="0">
                <a:solidFill>
                  <a:srgbClr val="0033CC"/>
                </a:solidFill>
              </a:rPr>
              <a:t>                     For example, the stem of “varieties” is “</a:t>
            </a:r>
            <a:r>
              <a:rPr lang="en-US" sz="1200" dirty="0" err="1">
                <a:solidFill>
                  <a:srgbClr val="0033CC"/>
                </a:solidFill>
              </a:rPr>
              <a:t>varieti</a:t>
            </a:r>
            <a:r>
              <a:rPr lang="en-US" sz="1200" dirty="0">
                <a:solidFill>
                  <a:srgbClr val="0033CC"/>
                </a:solidFill>
              </a:rPr>
              <a:t>.”</a:t>
            </a:r>
          </a:p>
          <a:p>
            <a:pPr marL="171450" indent="-171450">
              <a:buFont typeface="Arial" panose="020B0604020202020204" pitchFamily="34" charset="0"/>
              <a:buChar char="•"/>
            </a:pPr>
            <a:r>
              <a:rPr lang="en-US" sz="1200" b="1" dirty="0">
                <a:solidFill>
                  <a:srgbClr val="0033CC"/>
                </a:solidFill>
              </a:rPr>
              <a:t>Lemmatization</a:t>
            </a:r>
            <a:r>
              <a:rPr lang="en-US" sz="1200" dirty="0">
                <a:solidFill>
                  <a:srgbClr val="0033CC"/>
                </a:solidFill>
              </a:rPr>
              <a:t>—like stemming, but produces real words based on the original words’ context.  </a:t>
            </a:r>
            <a:br>
              <a:rPr lang="en-US" sz="1200" dirty="0">
                <a:solidFill>
                  <a:srgbClr val="0033CC"/>
                </a:solidFill>
              </a:rPr>
            </a:br>
            <a:r>
              <a:rPr lang="en-US" sz="1200" dirty="0">
                <a:solidFill>
                  <a:srgbClr val="0033CC"/>
                </a:solidFill>
              </a:rPr>
              <a:t>                             For example, the lemmatized form of “varieties” is “variety.”</a:t>
            </a:r>
          </a:p>
          <a:p>
            <a:pPr marL="171450" indent="-171450">
              <a:buFont typeface="Arial" panose="020B0604020202020204" pitchFamily="34" charset="0"/>
              <a:buChar char="•"/>
            </a:pPr>
            <a:r>
              <a:rPr lang="en-US" sz="1200" b="1" dirty="0">
                <a:solidFill>
                  <a:srgbClr val="0033CC"/>
                </a:solidFill>
              </a:rPr>
              <a:t>Word frequencies</a:t>
            </a:r>
            <a:r>
              <a:rPr lang="en-US" sz="1200" dirty="0">
                <a:solidFill>
                  <a:srgbClr val="0033CC"/>
                </a:solidFill>
              </a:rPr>
              <a:t>—determining how often each word appears in a corpus.</a:t>
            </a:r>
          </a:p>
          <a:p>
            <a:pPr marL="171450" indent="-171450">
              <a:buFont typeface="Arial" panose="020B0604020202020204" pitchFamily="34" charset="0"/>
              <a:buChar char="•"/>
            </a:pPr>
            <a:r>
              <a:rPr lang="en-US" sz="1200" b="1" dirty="0">
                <a:solidFill>
                  <a:srgbClr val="0033CC"/>
                </a:solidFill>
              </a:rPr>
              <a:t>WordNet integration</a:t>
            </a:r>
            <a:r>
              <a:rPr lang="en-US" sz="1200" dirty="0">
                <a:solidFill>
                  <a:srgbClr val="0033CC"/>
                </a:solidFill>
              </a:rPr>
              <a:t> for finding word definitions, synonyms and antonyms.</a:t>
            </a:r>
          </a:p>
          <a:p>
            <a:pPr marL="171450" indent="-171450">
              <a:buFont typeface="Arial" panose="020B0604020202020204" pitchFamily="34" charset="0"/>
              <a:buChar char="•"/>
            </a:pPr>
            <a:r>
              <a:rPr lang="en-US" sz="1200" b="1" dirty="0">
                <a:solidFill>
                  <a:srgbClr val="0033CC"/>
                </a:solidFill>
              </a:rPr>
              <a:t>Stop word elimination</a:t>
            </a:r>
            <a:r>
              <a:rPr lang="en-US" sz="1200" dirty="0">
                <a:solidFill>
                  <a:srgbClr val="0033CC"/>
                </a:solidFill>
              </a:rPr>
              <a:t>—removing common words, such as a, an, the, I, we, you and </a:t>
            </a:r>
            <a:br>
              <a:rPr lang="en-US" sz="1200" dirty="0">
                <a:solidFill>
                  <a:srgbClr val="0033CC"/>
                </a:solidFill>
              </a:rPr>
            </a:br>
            <a:r>
              <a:rPr lang="en-US" sz="1200" dirty="0">
                <a:solidFill>
                  <a:srgbClr val="0033CC"/>
                </a:solidFill>
              </a:rPr>
              <a:t>                                         to analyze the important words in a corpus.</a:t>
            </a:r>
          </a:p>
          <a:p>
            <a:pPr marL="171450" indent="-171450">
              <a:buFont typeface="Arial" panose="020B0604020202020204" pitchFamily="34" charset="0"/>
              <a:buChar char="•"/>
            </a:pPr>
            <a:r>
              <a:rPr lang="en-US" sz="1200" b="1" dirty="0">
                <a:solidFill>
                  <a:srgbClr val="0033CC"/>
                </a:solidFill>
              </a:rPr>
              <a:t>n-grams</a:t>
            </a:r>
            <a:r>
              <a:rPr lang="en-US" sz="1200" dirty="0">
                <a:solidFill>
                  <a:srgbClr val="0033CC"/>
                </a:solidFill>
              </a:rPr>
              <a:t>—producing sets of consecutive words in a corpus for use in identifying words </a:t>
            </a:r>
            <a:br>
              <a:rPr lang="en-US" sz="1200" dirty="0">
                <a:solidFill>
                  <a:srgbClr val="0033CC"/>
                </a:solidFill>
              </a:rPr>
            </a:br>
            <a:r>
              <a:rPr lang="en-US" sz="1200" dirty="0">
                <a:solidFill>
                  <a:srgbClr val="0033CC"/>
                </a:solidFill>
              </a:rPr>
              <a:t>                  frequently appear adjacent to one another.</a:t>
            </a:r>
          </a:p>
        </p:txBody>
      </p:sp>
      <p:sp>
        <p:nvSpPr>
          <p:cNvPr id="6" name="TextBox 5">
            <a:extLst>
              <a:ext uri="{FF2B5EF4-FFF2-40B4-BE49-F238E27FC236}">
                <a16:creationId xmlns:a16="http://schemas.microsoft.com/office/drawing/2014/main" id="{BD1AC444-2D7C-6841-802D-0D34844ED594}"/>
              </a:ext>
            </a:extLst>
          </p:cNvPr>
          <p:cNvSpPr txBox="1"/>
          <p:nvPr/>
        </p:nvSpPr>
        <p:spPr>
          <a:xfrm>
            <a:off x="6689147" y="6176863"/>
            <a:ext cx="1669047" cy="58477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Python for Programmers</a:t>
            </a:r>
            <a:br>
              <a:rPr lang="en-US" sz="800" dirty="0">
                <a:solidFill>
                  <a:schemeClr val="bg1">
                    <a:lumMod val="65000"/>
                  </a:schemeClr>
                </a:solidFill>
              </a:rPr>
            </a:br>
            <a:r>
              <a:rPr lang="en-US" sz="800" dirty="0">
                <a:solidFill>
                  <a:schemeClr val="bg1">
                    <a:lumMod val="65000"/>
                  </a:schemeClr>
                </a:solidFill>
              </a:rPr>
              <a:t>by Paul </a:t>
            </a:r>
            <a:r>
              <a:rPr lang="en-US" sz="800" dirty="0" err="1">
                <a:solidFill>
                  <a:schemeClr val="bg1">
                    <a:lumMod val="65000"/>
                  </a:schemeClr>
                </a:solidFill>
              </a:rPr>
              <a:t>Deitel</a:t>
            </a:r>
            <a:r>
              <a:rPr lang="en-US" sz="800" dirty="0">
                <a:solidFill>
                  <a:schemeClr val="bg1">
                    <a:lumMod val="65000"/>
                  </a:schemeClr>
                </a:solidFill>
              </a:rPr>
              <a:t> and Harvey </a:t>
            </a:r>
            <a:r>
              <a:rPr lang="en-US" sz="800" dirty="0" err="1">
                <a:solidFill>
                  <a:schemeClr val="bg1">
                    <a:lumMod val="65000"/>
                  </a:schemeClr>
                </a:solidFill>
              </a:rPr>
              <a:t>Deitel</a:t>
            </a:r>
            <a:br>
              <a:rPr lang="en-US" sz="800" dirty="0">
                <a:solidFill>
                  <a:schemeClr val="bg1">
                    <a:lumMod val="65000"/>
                  </a:schemeClr>
                </a:solidFill>
              </a:rPr>
            </a:br>
            <a:r>
              <a:rPr lang="en-US" sz="800" dirty="0">
                <a:solidFill>
                  <a:schemeClr val="bg1">
                    <a:lumMod val="65000"/>
                  </a:schemeClr>
                </a:solidFill>
              </a:rPr>
              <a:t>Pearson, 2019</a:t>
            </a:r>
          </a:p>
          <a:p>
            <a:r>
              <a:rPr lang="en-US" sz="800" dirty="0">
                <a:solidFill>
                  <a:schemeClr val="bg1">
                    <a:lumMod val="65000"/>
                  </a:schemeClr>
                </a:solidFill>
              </a:rPr>
              <a:t>ISBN 978-0-13-5222433-5</a:t>
            </a:r>
          </a:p>
        </p:txBody>
      </p:sp>
    </p:spTree>
    <p:extLst>
      <p:ext uri="{BB962C8B-B14F-4D97-AF65-F5344CB8AC3E}">
        <p14:creationId xmlns:p14="http://schemas.microsoft.com/office/powerpoint/2010/main" val="353748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522F-615B-F340-BFCD-1A2FF5068BF2}"/>
              </a:ext>
            </a:extLst>
          </p:cNvPr>
          <p:cNvSpPr>
            <a:spLocks noGrp="1"/>
          </p:cNvSpPr>
          <p:nvPr>
            <p:ph type="title"/>
          </p:nvPr>
        </p:nvSpPr>
        <p:spPr/>
        <p:txBody>
          <a:bodyPr/>
          <a:lstStyle/>
          <a:p>
            <a:r>
              <a:rPr lang="en-US" dirty="0"/>
              <a:t>Datasets Bundled with Scikit-Learn</a:t>
            </a:r>
            <a:endParaRPr lang="en-US" i="1" dirty="0"/>
          </a:p>
        </p:txBody>
      </p:sp>
      <p:sp>
        <p:nvSpPr>
          <p:cNvPr id="4" name="Slide Number Placeholder 3">
            <a:extLst>
              <a:ext uri="{FF2B5EF4-FFF2-40B4-BE49-F238E27FC236}">
                <a16:creationId xmlns:a16="http://schemas.microsoft.com/office/drawing/2014/main" id="{0891E610-4575-1D4F-BF84-7F4D35423870}"/>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graphicFrame>
        <p:nvGraphicFramePr>
          <p:cNvPr id="6" name="Table 5">
            <a:extLst>
              <a:ext uri="{FF2B5EF4-FFF2-40B4-BE49-F238E27FC236}">
                <a16:creationId xmlns:a16="http://schemas.microsoft.com/office/drawing/2014/main" id="{6B56ADD4-8B0D-494F-A35B-174644971A26}"/>
              </a:ext>
            </a:extLst>
          </p:cNvPr>
          <p:cNvGraphicFramePr>
            <a:graphicFrameLocks noGrp="1"/>
          </p:cNvGraphicFramePr>
          <p:nvPr/>
        </p:nvGraphicFramePr>
        <p:xfrm>
          <a:off x="628650" y="1412254"/>
          <a:ext cx="7886700" cy="3607095"/>
        </p:xfrm>
        <a:graphic>
          <a:graphicData uri="http://schemas.openxmlformats.org/drawingml/2006/table">
            <a:tbl>
              <a:tblPr/>
              <a:tblGrid>
                <a:gridCol w="3943350">
                  <a:extLst>
                    <a:ext uri="{9D8B030D-6E8A-4147-A177-3AD203B41FA5}">
                      <a16:colId xmlns:a16="http://schemas.microsoft.com/office/drawing/2014/main" val="2344741724"/>
                    </a:ext>
                  </a:extLst>
                </a:gridCol>
                <a:gridCol w="3943350">
                  <a:extLst>
                    <a:ext uri="{9D8B030D-6E8A-4147-A177-3AD203B41FA5}">
                      <a16:colId xmlns:a16="http://schemas.microsoft.com/office/drawing/2014/main" val="2410879239"/>
                    </a:ext>
                  </a:extLst>
                </a:gridCol>
              </a:tblGrid>
              <a:tr h="447524">
                <a:tc gridSpan="2">
                  <a:txBody>
                    <a:bodyPr/>
                    <a:lstStyle/>
                    <a:p>
                      <a:pPr algn="l">
                        <a:spcBef>
                          <a:spcPts val="400"/>
                        </a:spcBef>
                        <a:spcAft>
                          <a:spcPts val="300"/>
                        </a:spcAft>
                      </a:pPr>
                      <a:r>
                        <a:rPr lang="en-US" sz="1700" b="1">
                          <a:solidFill>
                            <a:srgbClr val="FFFFFF"/>
                          </a:solidFill>
                          <a:effectLst/>
                          <a:latin typeface="inherit"/>
                        </a:rPr>
                        <a:t>Datasets bundled with scikit-learn</a:t>
                      </a:r>
                    </a:p>
                  </a:txBody>
                  <a:tcPr marL="91706" marR="91706" marT="91706" marB="917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00B1C4"/>
                    </a:solidFill>
                  </a:tcPr>
                </a:tc>
                <a:tc hMerge="1">
                  <a:txBody>
                    <a:bodyPr/>
                    <a:lstStyle/>
                    <a:p>
                      <a:endParaRPr lang="en-US"/>
                    </a:p>
                  </a:txBody>
                  <a:tcPr/>
                </a:tc>
                <a:extLst>
                  <a:ext uri="{0D108BD9-81ED-4DB2-BD59-A6C34878D82A}">
                    <a16:rowId xmlns:a16="http://schemas.microsoft.com/office/drawing/2014/main" val="2132440196"/>
                  </a:ext>
                </a:extLst>
              </a:tr>
              <a:tr h="3159571">
                <a:tc>
                  <a:txBody>
                    <a:bodyPr/>
                    <a:lstStyle/>
                    <a:p>
                      <a:pPr algn="l">
                        <a:spcBef>
                          <a:spcPts val="400"/>
                        </a:spcBef>
                        <a:spcAft>
                          <a:spcPts val="300"/>
                        </a:spcAft>
                      </a:pPr>
                      <a:r>
                        <a:rPr lang="en-US" sz="1700" b="1" i="1">
                          <a:effectLst/>
                          <a:latin typeface="inherit"/>
                        </a:rPr>
                        <a:t>“Toy” datasets</a:t>
                      </a:r>
                      <a:endParaRPr lang="en-US" sz="1700">
                        <a:effectLst/>
                        <a:latin typeface="inherit"/>
                      </a:endParaRPr>
                    </a:p>
                    <a:p>
                      <a:pPr algn="l">
                        <a:spcBef>
                          <a:spcPts val="400"/>
                        </a:spcBef>
                        <a:spcAft>
                          <a:spcPts val="300"/>
                        </a:spcAft>
                      </a:pPr>
                      <a:r>
                        <a:rPr lang="en-US" sz="1700">
                          <a:effectLst/>
                          <a:latin typeface="inherit"/>
                        </a:rPr>
                        <a:t>Boston house prices</a:t>
                      </a:r>
                    </a:p>
                    <a:p>
                      <a:pPr algn="l">
                        <a:spcBef>
                          <a:spcPts val="400"/>
                        </a:spcBef>
                        <a:spcAft>
                          <a:spcPts val="300"/>
                        </a:spcAft>
                      </a:pPr>
                      <a:r>
                        <a:rPr lang="en-US" sz="1700">
                          <a:effectLst/>
                          <a:latin typeface="inherit"/>
                        </a:rPr>
                        <a:t>Iris plants</a:t>
                      </a:r>
                    </a:p>
                    <a:p>
                      <a:pPr algn="l">
                        <a:spcBef>
                          <a:spcPts val="400"/>
                        </a:spcBef>
                        <a:spcAft>
                          <a:spcPts val="300"/>
                        </a:spcAft>
                      </a:pPr>
                      <a:r>
                        <a:rPr lang="en-US" sz="1700">
                          <a:effectLst/>
                          <a:latin typeface="inherit"/>
                        </a:rPr>
                        <a:t>Diabetes</a:t>
                      </a:r>
                    </a:p>
                    <a:p>
                      <a:pPr algn="l">
                        <a:spcBef>
                          <a:spcPts val="400"/>
                        </a:spcBef>
                        <a:spcAft>
                          <a:spcPts val="300"/>
                        </a:spcAft>
                      </a:pPr>
                      <a:r>
                        <a:rPr lang="en-US" sz="1700">
                          <a:effectLst/>
                          <a:latin typeface="inherit"/>
                        </a:rPr>
                        <a:t>Optical recognition of handwritten digits</a:t>
                      </a:r>
                    </a:p>
                    <a:p>
                      <a:pPr algn="l">
                        <a:spcBef>
                          <a:spcPts val="400"/>
                        </a:spcBef>
                        <a:spcAft>
                          <a:spcPts val="300"/>
                        </a:spcAft>
                      </a:pPr>
                      <a:r>
                        <a:rPr lang="en-US" sz="1700">
                          <a:effectLst/>
                          <a:latin typeface="inherit"/>
                        </a:rPr>
                        <a:t>Linnerrud</a:t>
                      </a:r>
                    </a:p>
                    <a:p>
                      <a:pPr algn="l">
                        <a:spcBef>
                          <a:spcPts val="400"/>
                        </a:spcBef>
                        <a:spcAft>
                          <a:spcPts val="300"/>
                        </a:spcAft>
                      </a:pPr>
                      <a:r>
                        <a:rPr lang="en-US" sz="1700">
                          <a:effectLst/>
                          <a:latin typeface="inherit"/>
                        </a:rPr>
                        <a:t>Wine recognition</a:t>
                      </a:r>
                    </a:p>
                    <a:p>
                      <a:pPr algn="l">
                        <a:spcBef>
                          <a:spcPts val="400"/>
                        </a:spcBef>
                        <a:spcAft>
                          <a:spcPts val="300"/>
                        </a:spcAft>
                      </a:pPr>
                      <a:r>
                        <a:rPr lang="en-US" sz="1700">
                          <a:effectLst/>
                          <a:latin typeface="inherit"/>
                        </a:rPr>
                        <a:t>Breast cancer Wisconsin (diagnostic)</a:t>
                      </a:r>
                    </a:p>
                  </a:txBody>
                  <a:tcPr marL="91706" marR="91706" marT="91706" marB="917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E0F2F8"/>
                    </a:solidFill>
                  </a:tcPr>
                </a:tc>
                <a:tc>
                  <a:txBody>
                    <a:bodyPr/>
                    <a:lstStyle/>
                    <a:p>
                      <a:pPr algn="l">
                        <a:spcBef>
                          <a:spcPts val="400"/>
                        </a:spcBef>
                        <a:spcAft>
                          <a:spcPts val="300"/>
                        </a:spcAft>
                      </a:pPr>
                      <a:r>
                        <a:rPr lang="en-US" sz="1700" b="1" i="1" dirty="0">
                          <a:effectLst/>
                          <a:latin typeface="inherit"/>
                        </a:rPr>
                        <a:t>Real-world datasets</a:t>
                      </a:r>
                      <a:endParaRPr lang="en-US" sz="1700" dirty="0">
                        <a:effectLst/>
                        <a:latin typeface="inherit"/>
                      </a:endParaRPr>
                    </a:p>
                    <a:p>
                      <a:pPr algn="l">
                        <a:spcBef>
                          <a:spcPts val="400"/>
                        </a:spcBef>
                        <a:spcAft>
                          <a:spcPts val="300"/>
                        </a:spcAft>
                      </a:pPr>
                      <a:r>
                        <a:rPr lang="en-US" sz="1700" dirty="0">
                          <a:effectLst/>
                          <a:latin typeface="inherit"/>
                        </a:rPr>
                        <a:t>Olivetti faces</a:t>
                      </a:r>
                    </a:p>
                    <a:p>
                      <a:pPr algn="l">
                        <a:spcBef>
                          <a:spcPts val="400"/>
                        </a:spcBef>
                        <a:spcAft>
                          <a:spcPts val="300"/>
                        </a:spcAft>
                      </a:pPr>
                      <a:r>
                        <a:rPr lang="en-US" sz="1700" dirty="0">
                          <a:effectLst/>
                          <a:latin typeface="inherit"/>
                        </a:rPr>
                        <a:t>20 newsgroups text</a:t>
                      </a:r>
                    </a:p>
                    <a:p>
                      <a:pPr algn="l">
                        <a:spcBef>
                          <a:spcPts val="400"/>
                        </a:spcBef>
                        <a:spcAft>
                          <a:spcPts val="300"/>
                        </a:spcAft>
                      </a:pPr>
                      <a:r>
                        <a:rPr lang="en-US" sz="1700" dirty="0">
                          <a:effectLst/>
                          <a:latin typeface="inherit"/>
                        </a:rPr>
                        <a:t>Labeled Faces in the Wild face recognition</a:t>
                      </a:r>
                    </a:p>
                    <a:p>
                      <a:pPr algn="l">
                        <a:spcBef>
                          <a:spcPts val="400"/>
                        </a:spcBef>
                        <a:spcAft>
                          <a:spcPts val="300"/>
                        </a:spcAft>
                      </a:pPr>
                      <a:r>
                        <a:rPr lang="en-US" sz="1700" dirty="0">
                          <a:effectLst/>
                          <a:latin typeface="inherit"/>
                        </a:rPr>
                        <a:t>Forest cover types</a:t>
                      </a:r>
                    </a:p>
                    <a:p>
                      <a:pPr algn="l">
                        <a:spcBef>
                          <a:spcPts val="400"/>
                        </a:spcBef>
                        <a:spcAft>
                          <a:spcPts val="300"/>
                        </a:spcAft>
                      </a:pPr>
                      <a:r>
                        <a:rPr lang="en-US" sz="1700" dirty="0">
                          <a:effectLst/>
                          <a:latin typeface="inherit"/>
                        </a:rPr>
                        <a:t>RCV1</a:t>
                      </a:r>
                    </a:p>
                    <a:p>
                      <a:pPr algn="l">
                        <a:spcBef>
                          <a:spcPts val="400"/>
                        </a:spcBef>
                        <a:spcAft>
                          <a:spcPts val="300"/>
                        </a:spcAft>
                      </a:pPr>
                      <a:r>
                        <a:rPr lang="en-US" sz="1700" dirty="0" err="1">
                          <a:effectLst/>
                          <a:latin typeface="inherit"/>
                        </a:rPr>
                        <a:t>Kddcup</a:t>
                      </a:r>
                      <a:r>
                        <a:rPr lang="en-US" sz="1700" dirty="0">
                          <a:effectLst/>
                          <a:latin typeface="inherit"/>
                        </a:rPr>
                        <a:t> 99</a:t>
                      </a:r>
                    </a:p>
                    <a:p>
                      <a:pPr algn="l">
                        <a:spcBef>
                          <a:spcPts val="400"/>
                        </a:spcBef>
                        <a:spcAft>
                          <a:spcPts val="300"/>
                        </a:spcAft>
                      </a:pPr>
                      <a:r>
                        <a:rPr lang="en-US" sz="1700" dirty="0">
                          <a:effectLst/>
                          <a:latin typeface="inherit"/>
                        </a:rPr>
                        <a:t>California Housing</a:t>
                      </a:r>
                    </a:p>
                  </a:txBody>
                  <a:tcPr marL="91706" marR="91706" marT="91706" marB="917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E0F2F8"/>
                    </a:solidFill>
                  </a:tcPr>
                </a:tc>
                <a:extLst>
                  <a:ext uri="{0D108BD9-81ED-4DB2-BD59-A6C34878D82A}">
                    <a16:rowId xmlns:a16="http://schemas.microsoft.com/office/drawing/2014/main" val="123600625"/>
                  </a:ext>
                </a:extLst>
              </a:tr>
            </a:tbl>
          </a:graphicData>
        </a:graphic>
      </p:graphicFrame>
      <p:sp>
        <p:nvSpPr>
          <p:cNvPr id="7" name="TextBox 6">
            <a:extLst>
              <a:ext uri="{FF2B5EF4-FFF2-40B4-BE49-F238E27FC236}">
                <a16:creationId xmlns:a16="http://schemas.microsoft.com/office/drawing/2014/main" id="{750E065B-D152-E144-A983-9A5250A0DB74}"/>
              </a:ext>
            </a:extLst>
          </p:cNvPr>
          <p:cNvSpPr txBox="1"/>
          <p:nvPr/>
        </p:nvSpPr>
        <p:spPr>
          <a:xfrm>
            <a:off x="6493643" y="5166341"/>
            <a:ext cx="2021707" cy="707886"/>
          </a:xfrm>
          <a:prstGeom prst="rect">
            <a:avLst/>
          </a:prstGeom>
          <a:solidFill>
            <a:schemeClr val="bg1">
              <a:lumMod val="95000"/>
            </a:schemeClr>
          </a:solidFill>
          <a:ln>
            <a:solidFill>
              <a:schemeClr val="bg1">
                <a:lumMod val="95000"/>
              </a:schemeClr>
            </a:solidFill>
          </a:ln>
        </p:spPr>
        <p:txBody>
          <a:bodyPr wrap="none" rtlCol="0">
            <a:spAutoFit/>
          </a:bodyPr>
          <a:lstStyle/>
          <a:p>
            <a:r>
              <a:rPr lang="en-US" sz="1000" b="1" dirty="0">
                <a:solidFill>
                  <a:schemeClr val="bg1">
                    <a:lumMod val="65000"/>
                  </a:schemeClr>
                </a:solidFill>
              </a:rPr>
              <a:t>Python for Programmers</a:t>
            </a:r>
            <a:br>
              <a:rPr lang="en-US" sz="1000" dirty="0">
                <a:solidFill>
                  <a:schemeClr val="bg1">
                    <a:lumMod val="65000"/>
                  </a:schemeClr>
                </a:solidFill>
              </a:rPr>
            </a:br>
            <a:r>
              <a:rPr lang="en-US" sz="1000" dirty="0">
                <a:solidFill>
                  <a:schemeClr val="bg1">
                    <a:lumMod val="65000"/>
                  </a:schemeClr>
                </a:solidFill>
              </a:rPr>
              <a:t>by Paul </a:t>
            </a:r>
            <a:r>
              <a:rPr lang="en-US" sz="1000" dirty="0" err="1">
                <a:solidFill>
                  <a:schemeClr val="bg1">
                    <a:lumMod val="65000"/>
                  </a:schemeClr>
                </a:solidFill>
              </a:rPr>
              <a:t>Deitel</a:t>
            </a:r>
            <a:r>
              <a:rPr lang="en-US" sz="1000" dirty="0">
                <a:solidFill>
                  <a:schemeClr val="bg1">
                    <a:lumMod val="65000"/>
                  </a:schemeClr>
                </a:solidFill>
              </a:rPr>
              <a:t> and Harvey </a:t>
            </a:r>
            <a:r>
              <a:rPr lang="en-US" sz="1000" dirty="0" err="1">
                <a:solidFill>
                  <a:schemeClr val="bg1">
                    <a:lumMod val="65000"/>
                  </a:schemeClr>
                </a:solidFill>
              </a:rPr>
              <a:t>Deitel</a:t>
            </a:r>
            <a:endParaRPr lang="en-US" sz="1000" dirty="0">
              <a:solidFill>
                <a:schemeClr val="bg1">
                  <a:lumMod val="65000"/>
                </a:schemeClr>
              </a:solidFill>
            </a:endParaRPr>
          </a:p>
          <a:p>
            <a:r>
              <a:rPr lang="en-US" sz="1000" dirty="0">
                <a:solidFill>
                  <a:schemeClr val="bg1">
                    <a:lumMod val="65000"/>
                  </a:schemeClr>
                </a:solidFill>
              </a:rPr>
              <a:t>Pearson, 2019</a:t>
            </a:r>
          </a:p>
          <a:p>
            <a:r>
              <a:rPr lang="en-US" sz="1000" dirty="0">
                <a:solidFill>
                  <a:schemeClr val="bg1">
                    <a:lumMod val="65000"/>
                  </a:schemeClr>
                </a:solidFill>
              </a:rPr>
              <a:t>ISBN 9780135231364</a:t>
            </a:r>
          </a:p>
        </p:txBody>
      </p:sp>
      <p:sp>
        <p:nvSpPr>
          <p:cNvPr id="8" name="TextBox 7">
            <a:extLst>
              <a:ext uri="{FF2B5EF4-FFF2-40B4-BE49-F238E27FC236}">
                <a16:creationId xmlns:a16="http://schemas.microsoft.com/office/drawing/2014/main" id="{A5A0C199-54A6-F94C-A5EF-05902282ABF9}"/>
              </a:ext>
            </a:extLst>
          </p:cNvPr>
          <p:cNvSpPr txBox="1"/>
          <p:nvPr/>
        </p:nvSpPr>
        <p:spPr>
          <a:xfrm>
            <a:off x="628650" y="5257780"/>
            <a:ext cx="4227439" cy="584775"/>
          </a:xfrm>
          <a:prstGeom prst="rect">
            <a:avLst/>
          </a:prstGeom>
          <a:noFill/>
        </p:spPr>
        <p:txBody>
          <a:bodyPr wrap="none" rtlCol="0">
            <a:spAutoFit/>
          </a:bodyPr>
          <a:lstStyle/>
          <a:p>
            <a:r>
              <a:rPr lang="en-US" dirty="0"/>
              <a:t>See: </a:t>
            </a:r>
            <a:r>
              <a:rPr lang="en-US" dirty="0">
                <a:hlinkClick r:id="rId2"/>
              </a:rPr>
              <a:t>https://scikit-learn.org/stable/datasets/</a:t>
            </a:r>
            <a:r>
              <a:rPr lang="en-US" dirty="0"/>
              <a:t> </a:t>
            </a:r>
          </a:p>
          <a:p>
            <a:r>
              <a:rPr lang="en-US" dirty="0"/>
              <a:t>and: </a:t>
            </a:r>
            <a:r>
              <a:rPr lang="en-US" dirty="0">
                <a:hlinkClick r:id="rId3"/>
              </a:rPr>
              <a:t>https://www.openml.org</a:t>
            </a:r>
            <a:r>
              <a:rPr lang="en-US" dirty="0"/>
              <a:t> </a:t>
            </a:r>
          </a:p>
        </p:txBody>
      </p:sp>
    </p:spTree>
    <p:extLst>
      <p:ext uri="{BB962C8B-B14F-4D97-AF65-F5344CB8AC3E}">
        <p14:creationId xmlns:p14="http://schemas.microsoft.com/office/powerpoint/2010/main" val="3845196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E7D1-6571-4642-BF75-F8CFFE67DA36}"/>
              </a:ext>
            </a:extLst>
          </p:cNvPr>
          <p:cNvSpPr>
            <a:spLocks noGrp="1"/>
          </p:cNvSpPr>
          <p:nvPr>
            <p:ph type="title"/>
          </p:nvPr>
        </p:nvSpPr>
        <p:spPr/>
        <p:txBody>
          <a:bodyPr/>
          <a:lstStyle/>
          <a:p>
            <a:r>
              <a:rPr lang="en-US" dirty="0"/>
              <a:t>NLP Example: TextBlob</a:t>
            </a:r>
          </a:p>
        </p:txBody>
      </p:sp>
      <p:sp>
        <p:nvSpPr>
          <p:cNvPr id="3" name="Content Placeholder 2">
            <a:extLst>
              <a:ext uri="{FF2B5EF4-FFF2-40B4-BE49-F238E27FC236}">
                <a16:creationId xmlns:a16="http://schemas.microsoft.com/office/drawing/2014/main" id="{D77EFB79-DFBB-784B-80C4-0A58A7AFCE62}"/>
              </a:ext>
            </a:extLst>
          </p:cNvPr>
          <p:cNvSpPr>
            <a:spLocks noGrp="1"/>
          </p:cNvSpPr>
          <p:nvPr>
            <p:ph idx="1"/>
          </p:nvPr>
        </p:nvSpPr>
        <p:spPr/>
        <p:txBody>
          <a:bodyPr/>
          <a:lstStyle/>
          <a:p>
            <a:r>
              <a:rPr lang="en-US" dirty="0"/>
              <a:t>First execute on the command line:</a:t>
            </a:r>
          </a:p>
          <a:p>
            <a:endParaRPr lang="en-US" dirty="0"/>
          </a:p>
          <a:p>
            <a:pPr lvl="4"/>
            <a:endParaRPr lang="en-US" dirty="0"/>
          </a:p>
          <a:p>
            <a:r>
              <a:rPr lang="en-US" dirty="0"/>
              <a:t>Tasks:</a:t>
            </a:r>
          </a:p>
          <a:p>
            <a:pPr lvl="1"/>
            <a:r>
              <a:rPr lang="en-US" dirty="0"/>
              <a:t>Tokenize the text into sentences and words.</a:t>
            </a:r>
          </a:p>
          <a:p>
            <a:pPr lvl="1"/>
            <a:r>
              <a:rPr lang="en-US" dirty="0"/>
              <a:t>Tag parts of speech.</a:t>
            </a:r>
          </a:p>
          <a:p>
            <a:pPr lvl="1"/>
            <a:r>
              <a:rPr lang="en-US" dirty="0"/>
              <a:t>Extract noun phrases.</a:t>
            </a:r>
          </a:p>
          <a:p>
            <a:pPr lvl="1"/>
            <a:r>
              <a:rPr lang="en-US" dirty="0">
                <a:solidFill>
                  <a:srgbClr val="C00000"/>
                </a:solidFill>
              </a:rPr>
              <a:t>Sentiment analysis</a:t>
            </a:r>
            <a:r>
              <a:rPr lang="en-US" dirty="0"/>
              <a:t> with the </a:t>
            </a:r>
            <a:r>
              <a:rPr lang="en-US" dirty="0">
                <a:solidFill>
                  <a:srgbClr val="C00000"/>
                </a:solidFill>
              </a:rPr>
              <a:t>Naive Bayes Analyzer</a:t>
            </a:r>
            <a:r>
              <a:rPr lang="en-US" dirty="0"/>
              <a:t>.</a:t>
            </a:r>
          </a:p>
          <a:p>
            <a:pPr lvl="2"/>
            <a:r>
              <a:rPr lang="en-US" dirty="0"/>
              <a:t>default sentiment analyzer</a:t>
            </a:r>
          </a:p>
          <a:p>
            <a:pPr lvl="2"/>
            <a:r>
              <a:rPr lang="en-US" dirty="0"/>
              <a:t>Naive Bayes analyzer trained on movie reviews</a:t>
            </a:r>
          </a:p>
          <a:p>
            <a:pPr lvl="1"/>
            <a:r>
              <a:rPr lang="en-US" dirty="0"/>
              <a:t>Language detection and translation.</a:t>
            </a:r>
          </a:p>
        </p:txBody>
      </p:sp>
      <p:sp>
        <p:nvSpPr>
          <p:cNvPr id="4" name="Slide Number Placeholder 3">
            <a:extLst>
              <a:ext uri="{FF2B5EF4-FFF2-40B4-BE49-F238E27FC236}">
                <a16:creationId xmlns:a16="http://schemas.microsoft.com/office/drawing/2014/main" id="{44973099-7810-2E49-8FEE-C99B9890230B}"/>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3EB432B3-9098-034F-862E-E0291AA53E80}"/>
              </a:ext>
            </a:extLst>
          </p:cNvPr>
          <p:cNvSpPr txBox="1"/>
          <p:nvPr/>
        </p:nvSpPr>
        <p:spPr>
          <a:xfrm>
            <a:off x="2196189" y="1783098"/>
            <a:ext cx="4751622" cy="584775"/>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err="1">
                <a:latin typeface="Courier New" panose="02070309020205020404" pitchFamily="49" charset="0"/>
                <a:cs typeface="Courier New" panose="02070309020205020404" pitchFamily="49" charset="0"/>
              </a:rPr>
              <a:t>conda</a:t>
            </a:r>
            <a:r>
              <a:rPr lang="en-US" b="1" dirty="0">
                <a:latin typeface="Courier New" panose="02070309020205020404" pitchFamily="49" charset="0"/>
                <a:cs typeface="Courier New" panose="02070309020205020404" pitchFamily="49" charset="0"/>
              </a:rPr>
              <a:t> install -c </a:t>
            </a:r>
            <a:r>
              <a:rPr lang="en-US" b="1" dirty="0" err="1">
                <a:latin typeface="Courier New" panose="02070309020205020404" pitchFamily="49" charset="0"/>
                <a:cs typeface="Courier New" panose="02070309020205020404" pitchFamily="49" charset="0"/>
              </a:rPr>
              <a:t>conda</a:t>
            </a:r>
            <a:r>
              <a:rPr lang="en-US" b="1" dirty="0">
                <a:latin typeface="Courier New" panose="02070309020205020404" pitchFamily="49" charset="0"/>
                <a:cs typeface="Courier New" panose="02070309020205020404" pitchFamily="49" charset="0"/>
              </a:rPr>
              <a:t>-forge </a:t>
            </a:r>
            <a:r>
              <a:rPr lang="en-US" b="1" dirty="0" err="1">
                <a:latin typeface="Courier New" panose="02070309020205020404" pitchFamily="49" charset="0"/>
                <a:cs typeface="Courier New" panose="02070309020205020404" pitchFamily="49" charset="0"/>
              </a:rPr>
              <a:t>textblob</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ipython</a:t>
            </a:r>
            <a:r>
              <a:rPr lang="en-US" b="1" dirty="0">
                <a:latin typeface="Courier New" panose="02070309020205020404" pitchFamily="49" charset="0"/>
                <a:cs typeface="Courier New" panose="02070309020205020404" pitchFamily="49" charset="0"/>
              </a:rPr>
              <a:t> -m </a:t>
            </a:r>
            <a:r>
              <a:rPr lang="en-US" b="1" dirty="0" err="1">
                <a:latin typeface="Courier New" panose="02070309020205020404" pitchFamily="49" charset="0"/>
                <a:cs typeface="Courier New" panose="02070309020205020404" pitchFamily="49" charset="0"/>
              </a:rPr>
              <a:t>textblob.download_corpora</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E8B38EFB-A3DE-A648-865A-B41EBA8528DF}"/>
              </a:ext>
            </a:extLst>
          </p:cNvPr>
          <p:cNvSpPr txBox="1"/>
          <p:nvPr/>
        </p:nvSpPr>
        <p:spPr>
          <a:xfrm>
            <a:off x="2196189" y="2606049"/>
            <a:ext cx="2424510" cy="338554"/>
          </a:xfrm>
          <a:prstGeom prst="rect">
            <a:avLst/>
          </a:prstGeom>
          <a:solidFill>
            <a:srgbClr val="0033CC"/>
          </a:solidFill>
        </p:spPr>
        <p:txBody>
          <a:bodyPr wrap="none" rtlCol="0">
            <a:spAutoFit/>
          </a:bodyPr>
          <a:lstStyle/>
          <a:p>
            <a:r>
              <a:rPr lang="en-US" dirty="0">
                <a:solidFill>
                  <a:srgbClr val="FFFF00"/>
                </a:solidFill>
              </a:rPr>
              <a:t>11_02.01-TextBlob.ipynb</a:t>
            </a:r>
          </a:p>
        </p:txBody>
      </p:sp>
    </p:spTree>
    <p:extLst>
      <p:ext uri="{BB962C8B-B14F-4D97-AF65-F5344CB8AC3E}">
        <p14:creationId xmlns:p14="http://schemas.microsoft.com/office/powerpoint/2010/main" val="851495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2686-5096-8C43-91B4-D145771F6D3F}"/>
              </a:ext>
            </a:extLst>
          </p:cNvPr>
          <p:cNvSpPr>
            <a:spLocks noGrp="1"/>
          </p:cNvSpPr>
          <p:nvPr>
            <p:ph type="title"/>
          </p:nvPr>
        </p:nvSpPr>
        <p:spPr/>
        <p:txBody>
          <a:bodyPr/>
          <a:lstStyle/>
          <a:p>
            <a:r>
              <a:rPr lang="en-US" dirty="0"/>
              <a:t>NLP Example: Inflection</a:t>
            </a:r>
          </a:p>
        </p:txBody>
      </p:sp>
      <p:sp>
        <p:nvSpPr>
          <p:cNvPr id="3" name="Content Placeholder 2">
            <a:extLst>
              <a:ext uri="{FF2B5EF4-FFF2-40B4-BE49-F238E27FC236}">
                <a16:creationId xmlns:a16="http://schemas.microsoft.com/office/drawing/2014/main" id="{1315B9D4-7180-F546-BA10-EC196A4CC51F}"/>
              </a:ext>
            </a:extLst>
          </p:cNvPr>
          <p:cNvSpPr>
            <a:spLocks noGrp="1"/>
          </p:cNvSpPr>
          <p:nvPr>
            <p:ph idx="1"/>
          </p:nvPr>
        </p:nvSpPr>
        <p:spPr/>
        <p:txBody>
          <a:bodyPr/>
          <a:lstStyle/>
          <a:p>
            <a:r>
              <a:rPr lang="en-US" dirty="0"/>
              <a:t>Tasks:</a:t>
            </a:r>
          </a:p>
          <a:p>
            <a:pPr lvl="4"/>
            <a:r>
              <a:rPr lang="en-US" dirty="0"/>
              <a:t> </a:t>
            </a:r>
          </a:p>
          <a:p>
            <a:pPr lvl="1"/>
            <a:r>
              <a:rPr lang="en-US" dirty="0"/>
              <a:t>Pluralization</a:t>
            </a:r>
          </a:p>
          <a:p>
            <a:pPr lvl="1"/>
            <a:r>
              <a:rPr lang="en-US" dirty="0"/>
              <a:t>Singularization</a:t>
            </a:r>
          </a:p>
        </p:txBody>
      </p:sp>
      <p:sp>
        <p:nvSpPr>
          <p:cNvPr id="4" name="Slide Number Placeholder 3">
            <a:extLst>
              <a:ext uri="{FF2B5EF4-FFF2-40B4-BE49-F238E27FC236}">
                <a16:creationId xmlns:a16="http://schemas.microsoft.com/office/drawing/2014/main" id="{E9CDCA56-786F-B541-9827-EAA759D0C08C}"/>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
        <p:nvSpPr>
          <p:cNvPr id="5" name="TextBox 4">
            <a:extLst>
              <a:ext uri="{FF2B5EF4-FFF2-40B4-BE49-F238E27FC236}">
                <a16:creationId xmlns:a16="http://schemas.microsoft.com/office/drawing/2014/main" id="{30B6CF2A-15AA-9345-AC4F-EB265F73AFAF}"/>
              </a:ext>
            </a:extLst>
          </p:cNvPr>
          <p:cNvSpPr txBox="1"/>
          <p:nvPr/>
        </p:nvSpPr>
        <p:spPr>
          <a:xfrm>
            <a:off x="2194586" y="1417342"/>
            <a:ext cx="2460097" cy="338554"/>
          </a:xfrm>
          <a:prstGeom prst="rect">
            <a:avLst/>
          </a:prstGeom>
          <a:solidFill>
            <a:srgbClr val="0033CC"/>
          </a:solidFill>
        </p:spPr>
        <p:txBody>
          <a:bodyPr wrap="none" rtlCol="0">
            <a:spAutoFit/>
          </a:bodyPr>
          <a:lstStyle/>
          <a:p>
            <a:r>
              <a:rPr lang="en-US" dirty="0">
                <a:solidFill>
                  <a:srgbClr val="FFFF00"/>
                </a:solidFill>
              </a:rPr>
              <a:t>11_02.08-Inflection.ipynb</a:t>
            </a:r>
          </a:p>
        </p:txBody>
      </p:sp>
    </p:spTree>
    <p:extLst>
      <p:ext uri="{BB962C8B-B14F-4D97-AF65-F5344CB8AC3E}">
        <p14:creationId xmlns:p14="http://schemas.microsoft.com/office/powerpoint/2010/main" val="847135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284-D64A-BA41-8101-9AAE6153CA36}"/>
              </a:ext>
            </a:extLst>
          </p:cNvPr>
          <p:cNvSpPr>
            <a:spLocks noGrp="1"/>
          </p:cNvSpPr>
          <p:nvPr>
            <p:ph type="title"/>
          </p:nvPr>
        </p:nvSpPr>
        <p:spPr>
          <a:xfrm>
            <a:off x="365761" y="411163"/>
            <a:ext cx="8412433" cy="655637"/>
          </a:xfrm>
        </p:spPr>
        <p:txBody>
          <a:bodyPr/>
          <a:lstStyle/>
          <a:p>
            <a:r>
              <a:rPr lang="en-US" dirty="0"/>
              <a:t>NLP Example: Spell Checking and Correction</a:t>
            </a:r>
          </a:p>
        </p:txBody>
      </p:sp>
      <p:sp>
        <p:nvSpPr>
          <p:cNvPr id="3" name="Content Placeholder 2">
            <a:extLst>
              <a:ext uri="{FF2B5EF4-FFF2-40B4-BE49-F238E27FC236}">
                <a16:creationId xmlns:a16="http://schemas.microsoft.com/office/drawing/2014/main" id="{2B491671-7482-BC47-999F-2BFABE7647BB}"/>
              </a:ext>
            </a:extLst>
          </p:cNvPr>
          <p:cNvSpPr>
            <a:spLocks noGrp="1"/>
          </p:cNvSpPr>
          <p:nvPr>
            <p:ph idx="1"/>
          </p:nvPr>
        </p:nvSpPr>
        <p:spPr/>
        <p:txBody>
          <a:bodyPr/>
          <a:lstStyle/>
          <a:p>
            <a:r>
              <a:rPr lang="en-US" dirty="0"/>
              <a:t>Tasks:</a:t>
            </a:r>
          </a:p>
          <a:p>
            <a:pPr lvl="4"/>
            <a:endParaRPr lang="en-US" dirty="0"/>
          </a:p>
          <a:p>
            <a:pPr lvl="1"/>
            <a:r>
              <a:rPr lang="en-US" dirty="0"/>
              <a:t>Probable word matches of incorrectly spelled words.</a:t>
            </a:r>
          </a:p>
          <a:p>
            <a:pPr lvl="1"/>
            <a:r>
              <a:rPr lang="en-US" dirty="0"/>
              <a:t>Each word match has a confidence value.</a:t>
            </a:r>
          </a:p>
          <a:p>
            <a:pPr lvl="1"/>
            <a:r>
              <a:rPr lang="en-US" dirty="0"/>
              <a:t>Choose the word with the highest confidence value.</a:t>
            </a:r>
          </a:p>
          <a:p>
            <a:pPr lvl="1"/>
            <a:r>
              <a:rPr lang="en-US" dirty="0"/>
              <a:t>Correct all the misspelled words in a sentence.</a:t>
            </a:r>
          </a:p>
        </p:txBody>
      </p:sp>
      <p:sp>
        <p:nvSpPr>
          <p:cNvPr id="4" name="Slide Number Placeholder 3">
            <a:extLst>
              <a:ext uri="{FF2B5EF4-FFF2-40B4-BE49-F238E27FC236}">
                <a16:creationId xmlns:a16="http://schemas.microsoft.com/office/drawing/2014/main" id="{AE37DCED-CF04-0740-99FE-138D41E93CC4}"/>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
        <p:nvSpPr>
          <p:cNvPr id="5" name="TextBox 4">
            <a:extLst>
              <a:ext uri="{FF2B5EF4-FFF2-40B4-BE49-F238E27FC236}">
                <a16:creationId xmlns:a16="http://schemas.microsoft.com/office/drawing/2014/main" id="{AD5CCCE8-C2AA-244F-BD11-C75AD83BDF0C}"/>
              </a:ext>
            </a:extLst>
          </p:cNvPr>
          <p:cNvSpPr txBox="1"/>
          <p:nvPr/>
        </p:nvSpPr>
        <p:spPr>
          <a:xfrm>
            <a:off x="2206481" y="1417342"/>
            <a:ext cx="2365519" cy="338554"/>
          </a:xfrm>
          <a:prstGeom prst="rect">
            <a:avLst/>
          </a:prstGeom>
          <a:solidFill>
            <a:srgbClr val="0033CC"/>
          </a:solidFill>
        </p:spPr>
        <p:txBody>
          <a:bodyPr wrap="none" rtlCol="0">
            <a:spAutoFit/>
          </a:bodyPr>
          <a:lstStyle/>
          <a:p>
            <a:r>
              <a:rPr lang="en-US" dirty="0">
                <a:solidFill>
                  <a:srgbClr val="FFFF00"/>
                </a:solidFill>
              </a:rPr>
              <a:t>11_02.09-Spelling.ipynb</a:t>
            </a:r>
          </a:p>
        </p:txBody>
      </p:sp>
    </p:spTree>
    <p:extLst>
      <p:ext uri="{BB962C8B-B14F-4D97-AF65-F5344CB8AC3E}">
        <p14:creationId xmlns:p14="http://schemas.microsoft.com/office/powerpoint/2010/main" val="1924659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B764-1691-8A48-9553-9DCA473CF553}"/>
              </a:ext>
            </a:extLst>
          </p:cNvPr>
          <p:cNvSpPr>
            <a:spLocks noGrp="1"/>
          </p:cNvSpPr>
          <p:nvPr>
            <p:ph type="title"/>
          </p:nvPr>
        </p:nvSpPr>
        <p:spPr>
          <a:xfrm>
            <a:off x="365761" y="411163"/>
            <a:ext cx="8412433" cy="655637"/>
          </a:xfrm>
        </p:spPr>
        <p:txBody>
          <a:bodyPr/>
          <a:lstStyle/>
          <a:p>
            <a:r>
              <a:rPr lang="en-US" dirty="0"/>
              <a:t>NLP Example: Stemming and Lemmatization</a:t>
            </a:r>
          </a:p>
        </p:txBody>
      </p:sp>
      <p:sp>
        <p:nvSpPr>
          <p:cNvPr id="3" name="Content Placeholder 2">
            <a:extLst>
              <a:ext uri="{FF2B5EF4-FFF2-40B4-BE49-F238E27FC236}">
                <a16:creationId xmlns:a16="http://schemas.microsoft.com/office/drawing/2014/main" id="{3DD6584E-1B88-5F48-A67C-79622EDC11A7}"/>
              </a:ext>
            </a:extLst>
          </p:cNvPr>
          <p:cNvSpPr>
            <a:spLocks noGrp="1"/>
          </p:cNvSpPr>
          <p:nvPr>
            <p:ph idx="1"/>
          </p:nvPr>
        </p:nvSpPr>
        <p:spPr/>
        <p:txBody>
          <a:bodyPr/>
          <a:lstStyle/>
          <a:p>
            <a:r>
              <a:rPr lang="en-US" dirty="0"/>
              <a:t>Tasks:</a:t>
            </a:r>
          </a:p>
          <a:p>
            <a:pPr lvl="4"/>
            <a:endParaRPr lang="en-US" dirty="0"/>
          </a:p>
          <a:p>
            <a:pPr lvl="1"/>
            <a:r>
              <a:rPr lang="en-US" dirty="0">
                <a:solidFill>
                  <a:srgbClr val="B23C00"/>
                </a:solidFill>
              </a:rPr>
              <a:t>Stemming</a:t>
            </a:r>
          </a:p>
          <a:p>
            <a:pPr lvl="2"/>
            <a:r>
              <a:rPr lang="en-US" dirty="0"/>
              <a:t>Remove a prefix and/or a suffix from a word.</a:t>
            </a:r>
          </a:p>
          <a:p>
            <a:pPr lvl="2"/>
            <a:r>
              <a:rPr lang="en-US" dirty="0"/>
              <a:t>The result may or may not be a real word.</a:t>
            </a:r>
          </a:p>
          <a:p>
            <a:pPr lvl="2"/>
            <a:endParaRPr lang="en-US" dirty="0"/>
          </a:p>
          <a:p>
            <a:pPr lvl="1"/>
            <a:r>
              <a:rPr lang="en-US" dirty="0">
                <a:solidFill>
                  <a:srgbClr val="B23C00"/>
                </a:solidFill>
              </a:rPr>
              <a:t>Lemmatization</a:t>
            </a:r>
          </a:p>
          <a:p>
            <a:pPr lvl="2"/>
            <a:r>
              <a:rPr lang="en-US" dirty="0"/>
              <a:t>Similar to stemming but factors in </a:t>
            </a:r>
            <a:br>
              <a:rPr lang="en-US" dirty="0"/>
            </a:br>
            <a:r>
              <a:rPr lang="en-US" dirty="0"/>
              <a:t>the word’s part of speech.</a:t>
            </a:r>
          </a:p>
          <a:p>
            <a:pPr lvl="2"/>
            <a:r>
              <a:rPr lang="en-US" dirty="0"/>
              <a:t>The result is a real word.</a:t>
            </a:r>
          </a:p>
        </p:txBody>
      </p:sp>
      <p:sp>
        <p:nvSpPr>
          <p:cNvPr id="4" name="Slide Number Placeholder 3">
            <a:extLst>
              <a:ext uri="{FF2B5EF4-FFF2-40B4-BE49-F238E27FC236}">
                <a16:creationId xmlns:a16="http://schemas.microsoft.com/office/drawing/2014/main" id="{744FB639-8C4B-554C-845C-937F41F4D8F7}"/>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
        <p:nvSpPr>
          <p:cNvPr id="5" name="TextBox 4">
            <a:extLst>
              <a:ext uri="{FF2B5EF4-FFF2-40B4-BE49-F238E27FC236}">
                <a16:creationId xmlns:a16="http://schemas.microsoft.com/office/drawing/2014/main" id="{E75F6DFD-7765-8749-9266-ED64278AB5A0}"/>
              </a:ext>
            </a:extLst>
          </p:cNvPr>
          <p:cNvSpPr txBox="1"/>
          <p:nvPr/>
        </p:nvSpPr>
        <p:spPr>
          <a:xfrm>
            <a:off x="2134481" y="1417342"/>
            <a:ext cx="2620397" cy="338554"/>
          </a:xfrm>
          <a:prstGeom prst="rect">
            <a:avLst/>
          </a:prstGeom>
          <a:solidFill>
            <a:srgbClr val="0033CC"/>
          </a:solidFill>
        </p:spPr>
        <p:txBody>
          <a:bodyPr wrap="none" rtlCol="0">
            <a:spAutoFit/>
          </a:bodyPr>
          <a:lstStyle/>
          <a:p>
            <a:r>
              <a:rPr lang="en-US" dirty="0">
                <a:solidFill>
                  <a:srgbClr val="FFFF00"/>
                </a:solidFill>
              </a:rPr>
              <a:t>11_02.10-Stemming.ipynb</a:t>
            </a:r>
          </a:p>
        </p:txBody>
      </p:sp>
    </p:spTree>
    <p:extLst>
      <p:ext uri="{BB962C8B-B14F-4D97-AF65-F5344CB8AC3E}">
        <p14:creationId xmlns:p14="http://schemas.microsoft.com/office/powerpoint/2010/main" val="607787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3F7F-E786-5846-A467-ECFF269E5216}"/>
              </a:ext>
            </a:extLst>
          </p:cNvPr>
          <p:cNvSpPr>
            <a:spLocks noGrp="1"/>
          </p:cNvSpPr>
          <p:nvPr>
            <p:ph type="title"/>
          </p:nvPr>
        </p:nvSpPr>
        <p:spPr/>
        <p:txBody>
          <a:bodyPr/>
          <a:lstStyle/>
          <a:p>
            <a:r>
              <a:rPr lang="en-US" dirty="0"/>
              <a:t>NLP Example: Word Frequencies</a:t>
            </a:r>
          </a:p>
        </p:txBody>
      </p:sp>
      <p:sp>
        <p:nvSpPr>
          <p:cNvPr id="3" name="Content Placeholder 2">
            <a:extLst>
              <a:ext uri="{FF2B5EF4-FFF2-40B4-BE49-F238E27FC236}">
                <a16:creationId xmlns:a16="http://schemas.microsoft.com/office/drawing/2014/main" id="{249D58DF-D332-3C40-87FB-3C10D8D558C5}"/>
              </a:ext>
            </a:extLst>
          </p:cNvPr>
          <p:cNvSpPr>
            <a:spLocks noGrp="1"/>
          </p:cNvSpPr>
          <p:nvPr>
            <p:ph idx="1"/>
          </p:nvPr>
        </p:nvSpPr>
        <p:spPr>
          <a:xfrm>
            <a:off x="457200" y="1284896"/>
            <a:ext cx="8229600" cy="4835525"/>
          </a:xfrm>
        </p:spPr>
        <p:txBody>
          <a:bodyPr/>
          <a:lstStyle/>
          <a:p>
            <a:r>
              <a:rPr lang="en-US" dirty="0"/>
              <a:t>Tasks:</a:t>
            </a:r>
          </a:p>
          <a:p>
            <a:pPr lvl="4"/>
            <a:endParaRPr lang="en-US" dirty="0"/>
          </a:p>
          <a:p>
            <a:pPr lvl="1"/>
            <a:r>
              <a:rPr lang="en-US" dirty="0"/>
              <a:t>Frequencies of words in text.</a:t>
            </a:r>
          </a:p>
          <a:p>
            <a:pPr lvl="1"/>
            <a:r>
              <a:rPr lang="en-US" dirty="0"/>
              <a:t>Frequencies of noun phrases.</a:t>
            </a:r>
          </a:p>
        </p:txBody>
      </p:sp>
      <p:sp>
        <p:nvSpPr>
          <p:cNvPr id="4" name="Slide Number Placeholder 3">
            <a:extLst>
              <a:ext uri="{FF2B5EF4-FFF2-40B4-BE49-F238E27FC236}">
                <a16:creationId xmlns:a16="http://schemas.microsoft.com/office/drawing/2014/main" id="{B3469E49-E0EF-AA41-91E6-C2D96110EFB0}"/>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
        <p:nvSpPr>
          <p:cNvPr id="5" name="TextBox 4">
            <a:extLst>
              <a:ext uri="{FF2B5EF4-FFF2-40B4-BE49-F238E27FC236}">
                <a16:creationId xmlns:a16="http://schemas.microsoft.com/office/drawing/2014/main" id="{86CC601B-F386-1C4A-B376-E27E0C9A76B4}"/>
              </a:ext>
            </a:extLst>
          </p:cNvPr>
          <p:cNvSpPr txBox="1"/>
          <p:nvPr/>
        </p:nvSpPr>
        <p:spPr>
          <a:xfrm>
            <a:off x="2194586" y="1417342"/>
            <a:ext cx="2751010" cy="338554"/>
          </a:xfrm>
          <a:prstGeom prst="rect">
            <a:avLst/>
          </a:prstGeom>
          <a:solidFill>
            <a:srgbClr val="0033CC"/>
          </a:solidFill>
        </p:spPr>
        <p:txBody>
          <a:bodyPr wrap="none" rtlCol="0">
            <a:spAutoFit/>
          </a:bodyPr>
          <a:lstStyle/>
          <a:p>
            <a:r>
              <a:rPr lang="en-US" dirty="0">
                <a:solidFill>
                  <a:srgbClr val="FFFF00"/>
                </a:solidFill>
              </a:rPr>
              <a:t>11_02.11-Frequencies.ipynb</a:t>
            </a:r>
          </a:p>
        </p:txBody>
      </p:sp>
    </p:spTree>
    <p:extLst>
      <p:ext uri="{BB962C8B-B14F-4D97-AF65-F5344CB8AC3E}">
        <p14:creationId xmlns:p14="http://schemas.microsoft.com/office/powerpoint/2010/main" val="3971663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86E9-A45F-EE48-B19D-E896831EADD4}"/>
              </a:ext>
            </a:extLst>
          </p:cNvPr>
          <p:cNvSpPr>
            <a:spLocks noGrp="1"/>
          </p:cNvSpPr>
          <p:nvPr>
            <p:ph type="title"/>
          </p:nvPr>
        </p:nvSpPr>
        <p:spPr/>
        <p:txBody>
          <a:bodyPr/>
          <a:lstStyle/>
          <a:p>
            <a:r>
              <a:rPr lang="en-US" dirty="0"/>
              <a:t>NLP Example: Definitions</a:t>
            </a:r>
          </a:p>
        </p:txBody>
      </p:sp>
      <p:sp>
        <p:nvSpPr>
          <p:cNvPr id="3" name="Content Placeholder 2">
            <a:extLst>
              <a:ext uri="{FF2B5EF4-FFF2-40B4-BE49-F238E27FC236}">
                <a16:creationId xmlns:a16="http://schemas.microsoft.com/office/drawing/2014/main" id="{FFB82D6B-F997-EE40-9D99-78A9C0EEA921}"/>
              </a:ext>
            </a:extLst>
          </p:cNvPr>
          <p:cNvSpPr>
            <a:spLocks noGrp="1"/>
          </p:cNvSpPr>
          <p:nvPr>
            <p:ph idx="1"/>
          </p:nvPr>
        </p:nvSpPr>
        <p:spPr/>
        <p:txBody>
          <a:bodyPr/>
          <a:lstStyle/>
          <a:p>
            <a:r>
              <a:rPr lang="en-US" dirty="0"/>
              <a:t>Tasks:</a:t>
            </a:r>
          </a:p>
          <a:p>
            <a:pPr lvl="4"/>
            <a:endParaRPr lang="en-US" dirty="0"/>
          </a:p>
          <a:p>
            <a:pPr lvl="1"/>
            <a:r>
              <a:rPr lang="en-US" dirty="0"/>
              <a:t>Word definitions</a:t>
            </a:r>
          </a:p>
          <a:p>
            <a:pPr lvl="1"/>
            <a:r>
              <a:rPr lang="en-US" dirty="0"/>
              <a:t>Synonyms</a:t>
            </a:r>
          </a:p>
          <a:p>
            <a:pPr lvl="1"/>
            <a:r>
              <a:rPr lang="en-US" dirty="0"/>
              <a:t>Antonyms</a:t>
            </a:r>
          </a:p>
        </p:txBody>
      </p:sp>
      <p:sp>
        <p:nvSpPr>
          <p:cNvPr id="4" name="Slide Number Placeholder 3">
            <a:extLst>
              <a:ext uri="{FF2B5EF4-FFF2-40B4-BE49-F238E27FC236}">
                <a16:creationId xmlns:a16="http://schemas.microsoft.com/office/drawing/2014/main" id="{DF4F02E7-6B89-2143-8E13-B158C7D4AC57}"/>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368AC6F3-C561-A443-BC2D-AA1B9341BF04}"/>
              </a:ext>
            </a:extLst>
          </p:cNvPr>
          <p:cNvSpPr txBox="1"/>
          <p:nvPr/>
        </p:nvSpPr>
        <p:spPr>
          <a:xfrm>
            <a:off x="2103147" y="1417342"/>
            <a:ext cx="2594749" cy="338554"/>
          </a:xfrm>
          <a:prstGeom prst="rect">
            <a:avLst/>
          </a:prstGeom>
          <a:solidFill>
            <a:srgbClr val="0033CC"/>
          </a:solidFill>
        </p:spPr>
        <p:txBody>
          <a:bodyPr wrap="none" rtlCol="0">
            <a:spAutoFit/>
          </a:bodyPr>
          <a:lstStyle/>
          <a:p>
            <a:r>
              <a:rPr lang="en-US" dirty="0">
                <a:solidFill>
                  <a:srgbClr val="FFFF00"/>
                </a:solidFill>
              </a:rPr>
              <a:t>11_02.12-Definitions.ipynb</a:t>
            </a:r>
          </a:p>
        </p:txBody>
      </p:sp>
    </p:spTree>
    <p:extLst>
      <p:ext uri="{BB962C8B-B14F-4D97-AF65-F5344CB8AC3E}">
        <p14:creationId xmlns:p14="http://schemas.microsoft.com/office/powerpoint/2010/main" val="700521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C036-6CF3-104D-871A-62DA5290E0C1}"/>
              </a:ext>
            </a:extLst>
          </p:cNvPr>
          <p:cNvSpPr>
            <a:spLocks noGrp="1"/>
          </p:cNvSpPr>
          <p:nvPr>
            <p:ph type="title"/>
          </p:nvPr>
        </p:nvSpPr>
        <p:spPr/>
        <p:txBody>
          <a:bodyPr/>
          <a:lstStyle/>
          <a:p>
            <a:r>
              <a:rPr lang="en-US" dirty="0"/>
              <a:t>NLP Example: Stop Words</a:t>
            </a:r>
          </a:p>
        </p:txBody>
      </p:sp>
      <p:sp>
        <p:nvSpPr>
          <p:cNvPr id="3" name="Content Placeholder 2">
            <a:extLst>
              <a:ext uri="{FF2B5EF4-FFF2-40B4-BE49-F238E27FC236}">
                <a16:creationId xmlns:a16="http://schemas.microsoft.com/office/drawing/2014/main" id="{172287D2-C30E-674A-89A9-69462CCF1904}"/>
              </a:ext>
            </a:extLst>
          </p:cNvPr>
          <p:cNvSpPr>
            <a:spLocks noGrp="1"/>
          </p:cNvSpPr>
          <p:nvPr>
            <p:ph idx="1"/>
          </p:nvPr>
        </p:nvSpPr>
        <p:spPr/>
        <p:txBody>
          <a:bodyPr/>
          <a:lstStyle/>
          <a:p>
            <a:r>
              <a:rPr lang="en-US" dirty="0">
                <a:solidFill>
                  <a:srgbClr val="B23C00"/>
                </a:solidFill>
              </a:rPr>
              <a:t>Stop words</a:t>
            </a:r>
          </a:p>
          <a:p>
            <a:pPr lvl="1"/>
            <a:r>
              <a:rPr lang="en-US" dirty="0"/>
              <a:t>Common words that typically </a:t>
            </a:r>
            <a:br>
              <a:rPr lang="en-US" dirty="0"/>
            </a:br>
            <a:r>
              <a:rPr lang="en-US" dirty="0"/>
              <a:t>do not provide useful information.</a:t>
            </a:r>
          </a:p>
          <a:p>
            <a:pPr lvl="2"/>
            <a:r>
              <a:rPr lang="en-US" dirty="0"/>
              <a:t>Examples: a, the, by, is, at, my, before</a:t>
            </a:r>
          </a:p>
          <a:p>
            <a:pPr lvl="1"/>
            <a:r>
              <a:rPr lang="en-US" dirty="0"/>
              <a:t>Often removed from text before analysis.</a:t>
            </a:r>
          </a:p>
          <a:p>
            <a:pPr lvl="4"/>
            <a:endParaRPr lang="en-US" dirty="0"/>
          </a:p>
          <a:p>
            <a:r>
              <a:rPr lang="en-US" dirty="0"/>
              <a:t>Tasks</a:t>
            </a:r>
          </a:p>
          <a:p>
            <a:pPr lvl="4"/>
            <a:endParaRPr lang="en-US" dirty="0"/>
          </a:p>
          <a:p>
            <a:pPr lvl="1"/>
            <a:r>
              <a:rPr lang="en-US" dirty="0"/>
              <a:t>Download English stop words.</a:t>
            </a:r>
          </a:p>
          <a:p>
            <a:pPr lvl="1"/>
            <a:r>
              <a:rPr lang="en-US" dirty="0"/>
              <a:t>Remove stop words from a sentence.</a:t>
            </a:r>
          </a:p>
        </p:txBody>
      </p:sp>
      <p:sp>
        <p:nvSpPr>
          <p:cNvPr id="4" name="Slide Number Placeholder 3">
            <a:extLst>
              <a:ext uri="{FF2B5EF4-FFF2-40B4-BE49-F238E27FC236}">
                <a16:creationId xmlns:a16="http://schemas.microsoft.com/office/drawing/2014/main" id="{2A545656-C610-F44D-A578-88E88E81D3E5}"/>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sp>
        <p:nvSpPr>
          <p:cNvPr id="5" name="TextBox 4">
            <a:extLst>
              <a:ext uri="{FF2B5EF4-FFF2-40B4-BE49-F238E27FC236}">
                <a16:creationId xmlns:a16="http://schemas.microsoft.com/office/drawing/2014/main" id="{2610E89E-CAC5-814C-8461-B3A2C4C01D9F}"/>
              </a:ext>
            </a:extLst>
          </p:cNvPr>
          <p:cNvSpPr txBox="1"/>
          <p:nvPr/>
        </p:nvSpPr>
        <p:spPr>
          <a:xfrm>
            <a:off x="2103147" y="3703317"/>
            <a:ext cx="2650341" cy="338554"/>
          </a:xfrm>
          <a:prstGeom prst="rect">
            <a:avLst/>
          </a:prstGeom>
          <a:solidFill>
            <a:srgbClr val="0033CC"/>
          </a:solidFill>
        </p:spPr>
        <p:txBody>
          <a:bodyPr wrap="none" rtlCol="0">
            <a:spAutoFit/>
          </a:bodyPr>
          <a:lstStyle/>
          <a:p>
            <a:r>
              <a:rPr lang="en-US" dirty="0">
                <a:solidFill>
                  <a:srgbClr val="FFFF00"/>
                </a:solidFill>
              </a:rPr>
              <a:t>11_02.13-StopWords.ipynb</a:t>
            </a:r>
          </a:p>
        </p:txBody>
      </p:sp>
    </p:spTree>
    <p:extLst>
      <p:ext uri="{BB962C8B-B14F-4D97-AF65-F5344CB8AC3E}">
        <p14:creationId xmlns:p14="http://schemas.microsoft.com/office/powerpoint/2010/main" val="121820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A3C3-F75C-6944-ACA0-17E77D946D67}"/>
              </a:ext>
            </a:extLst>
          </p:cNvPr>
          <p:cNvSpPr>
            <a:spLocks noGrp="1"/>
          </p:cNvSpPr>
          <p:nvPr>
            <p:ph type="title"/>
          </p:nvPr>
        </p:nvSpPr>
        <p:spPr/>
        <p:txBody>
          <a:bodyPr/>
          <a:lstStyle/>
          <a:p>
            <a:r>
              <a:rPr lang="en-US" dirty="0"/>
              <a:t>NLP Example: N-Grams</a:t>
            </a:r>
          </a:p>
        </p:txBody>
      </p:sp>
      <p:sp>
        <p:nvSpPr>
          <p:cNvPr id="3" name="Content Placeholder 2">
            <a:extLst>
              <a:ext uri="{FF2B5EF4-FFF2-40B4-BE49-F238E27FC236}">
                <a16:creationId xmlns:a16="http://schemas.microsoft.com/office/drawing/2014/main" id="{B0C2374C-508B-D94E-9EEC-D3A8798DE725}"/>
              </a:ext>
            </a:extLst>
          </p:cNvPr>
          <p:cNvSpPr>
            <a:spLocks noGrp="1"/>
          </p:cNvSpPr>
          <p:nvPr>
            <p:ph idx="1"/>
          </p:nvPr>
        </p:nvSpPr>
        <p:spPr/>
        <p:txBody>
          <a:bodyPr/>
          <a:lstStyle/>
          <a:p>
            <a:r>
              <a:rPr lang="en-US" dirty="0">
                <a:solidFill>
                  <a:srgbClr val="B23C00"/>
                </a:solidFill>
              </a:rPr>
              <a:t>n-gram</a:t>
            </a:r>
          </a:p>
          <a:p>
            <a:pPr lvl="1"/>
            <a:r>
              <a:rPr lang="en-US" dirty="0"/>
              <a:t>A sequence of </a:t>
            </a:r>
            <a:r>
              <a:rPr lang="en-US" i="1" dirty="0">
                <a:latin typeface="Times New Roman" panose="02020603050405020304" pitchFamily="18" charset="0"/>
                <a:cs typeface="Times New Roman" panose="02020603050405020304" pitchFamily="18" charset="0"/>
              </a:rPr>
              <a:t>n</a:t>
            </a:r>
            <a:r>
              <a:rPr lang="en-US" dirty="0"/>
              <a:t> letters or words that frequently appear adjacent to one another.</a:t>
            </a:r>
          </a:p>
          <a:p>
            <a:pPr lvl="1"/>
            <a:r>
              <a:rPr lang="en-US" dirty="0"/>
              <a:t>Used to predict word completions.</a:t>
            </a:r>
          </a:p>
          <a:p>
            <a:pPr lvl="1"/>
            <a:endParaRPr lang="en-US" dirty="0"/>
          </a:p>
          <a:p>
            <a:r>
              <a:rPr lang="en-US" dirty="0"/>
              <a:t>Tasks:</a:t>
            </a:r>
          </a:p>
          <a:p>
            <a:pPr lvl="4"/>
            <a:endParaRPr lang="en-US" dirty="0"/>
          </a:p>
          <a:p>
            <a:pPr lvl="1"/>
            <a:r>
              <a:rPr lang="en-US" dirty="0"/>
              <a:t>List n-grams of three words each (trigrams).</a:t>
            </a:r>
          </a:p>
          <a:p>
            <a:pPr lvl="1"/>
            <a:r>
              <a:rPr lang="en-US" dirty="0"/>
              <a:t>List n-grams of five words each.</a:t>
            </a:r>
          </a:p>
          <a:p>
            <a:pPr lvl="1"/>
            <a:endParaRPr lang="en-US" dirty="0"/>
          </a:p>
        </p:txBody>
      </p:sp>
      <p:sp>
        <p:nvSpPr>
          <p:cNvPr id="4" name="Slide Number Placeholder 3">
            <a:extLst>
              <a:ext uri="{FF2B5EF4-FFF2-40B4-BE49-F238E27FC236}">
                <a16:creationId xmlns:a16="http://schemas.microsoft.com/office/drawing/2014/main" id="{65F827D6-2601-D942-AFC9-3A710DED0B3D}"/>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sp>
        <p:nvSpPr>
          <p:cNvPr id="5" name="TextBox 4">
            <a:extLst>
              <a:ext uri="{FF2B5EF4-FFF2-40B4-BE49-F238E27FC236}">
                <a16:creationId xmlns:a16="http://schemas.microsoft.com/office/drawing/2014/main" id="{CE7F53C9-57D9-0540-A837-5FFBD8D6A12E}"/>
              </a:ext>
            </a:extLst>
          </p:cNvPr>
          <p:cNvSpPr txBox="1"/>
          <p:nvPr/>
        </p:nvSpPr>
        <p:spPr>
          <a:xfrm>
            <a:off x="2190518" y="3611878"/>
            <a:ext cx="2472921" cy="338554"/>
          </a:xfrm>
          <a:prstGeom prst="rect">
            <a:avLst/>
          </a:prstGeom>
          <a:solidFill>
            <a:srgbClr val="0033CC"/>
          </a:solidFill>
        </p:spPr>
        <p:txBody>
          <a:bodyPr wrap="none" rtlCol="0">
            <a:spAutoFit/>
          </a:bodyPr>
          <a:lstStyle/>
          <a:p>
            <a:r>
              <a:rPr lang="en-US" dirty="0">
                <a:solidFill>
                  <a:srgbClr val="FFFF00"/>
                </a:solidFill>
              </a:rPr>
              <a:t>11_02.14-N-Grams.ipynb</a:t>
            </a:r>
          </a:p>
        </p:txBody>
      </p:sp>
    </p:spTree>
    <p:extLst>
      <p:ext uri="{BB962C8B-B14F-4D97-AF65-F5344CB8AC3E}">
        <p14:creationId xmlns:p14="http://schemas.microsoft.com/office/powerpoint/2010/main" val="2777750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37F0-5EC1-A84F-B821-0D56241D790D}"/>
              </a:ext>
            </a:extLst>
          </p:cNvPr>
          <p:cNvSpPr>
            <a:spLocks noGrp="1"/>
          </p:cNvSpPr>
          <p:nvPr>
            <p:ph type="title"/>
          </p:nvPr>
        </p:nvSpPr>
        <p:spPr>
          <a:xfrm>
            <a:off x="274322" y="411163"/>
            <a:ext cx="8595311" cy="655637"/>
          </a:xfrm>
        </p:spPr>
        <p:txBody>
          <a:bodyPr/>
          <a:lstStyle/>
          <a:p>
            <a:r>
              <a:rPr lang="en-US" dirty="0"/>
              <a:t>NLP Example: Word Frequency Visualizations</a:t>
            </a:r>
          </a:p>
        </p:txBody>
      </p:sp>
      <p:sp>
        <p:nvSpPr>
          <p:cNvPr id="3" name="Content Placeholder 2">
            <a:extLst>
              <a:ext uri="{FF2B5EF4-FFF2-40B4-BE49-F238E27FC236}">
                <a16:creationId xmlns:a16="http://schemas.microsoft.com/office/drawing/2014/main" id="{1EE22A05-5739-214F-A845-74A92393C3F5}"/>
              </a:ext>
            </a:extLst>
          </p:cNvPr>
          <p:cNvSpPr>
            <a:spLocks noGrp="1"/>
          </p:cNvSpPr>
          <p:nvPr>
            <p:ph idx="1"/>
          </p:nvPr>
        </p:nvSpPr>
        <p:spPr/>
        <p:txBody>
          <a:bodyPr/>
          <a:lstStyle/>
          <a:p>
            <a:r>
              <a:rPr lang="en-US" dirty="0"/>
              <a:t>Tasks:</a:t>
            </a:r>
          </a:p>
          <a:p>
            <a:pPr lvl="4"/>
            <a:endParaRPr lang="en-US" dirty="0"/>
          </a:p>
          <a:p>
            <a:pPr lvl="1"/>
            <a:r>
              <a:rPr lang="en-US" dirty="0"/>
              <a:t>Get word frequencies from </a:t>
            </a:r>
            <a:br>
              <a:rPr lang="en-US" dirty="0"/>
            </a:br>
            <a:r>
              <a:rPr lang="en-US" dirty="0"/>
              <a:t>the text of “Romeo and Juliet”.</a:t>
            </a:r>
          </a:p>
          <a:p>
            <a:pPr lvl="1"/>
            <a:r>
              <a:rPr lang="en-US" dirty="0"/>
              <a:t>Eliminate the stop words.</a:t>
            </a:r>
          </a:p>
          <a:p>
            <a:pPr lvl="1"/>
            <a:r>
              <a:rPr lang="en-US" dirty="0"/>
              <a:t>Sort the words by frequency, most to least.</a:t>
            </a:r>
          </a:p>
          <a:p>
            <a:pPr lvl="1"/>
            <a:r>
              <a:rPr lang="en-US" dirty="0"/>
              <a:t>Enter the top 20 words into a Pandas dataframe.</a:t>
            </a:r>
          </a:p>
          <a:p>
            <a:pPr lvl="1"/>
            <a:r>
              <a:rPr lang="en-US" dirty="0"/>
              <a:t>Create a bar chart of the top 20 words.</a:t>
            </a:r>
          </a:p>
        </p:txBody>
      </p:sp>
      <p:sp>
        <p:nvSpPr>
          <p:cNvPr id="4" name="Slide Number Placeholder 3">
            <a:extLst>
              <a:ext uri="{FF2B5EF4-FFF2-40B4-BE49-F238E27FC236}">
                <a16:creationId xmlns:a16="http://schemas.microsoft.com/office/drawing/2014/main" id="{65632FC5-D88F-7245-9360-FDE8CEB13E1F}"/>
              </a:ext>
            </a:extLst>
          </p:cNvPr>
          <p:cNvSpPr>
            <a:spLocks noGrp="1"/>
          </p:cNvSpPr>
          <p:nvPr>
            <p:ph type="sldNum" sz="quarter" idx="12"/>
          </p:nvPr>
        </p:nvSpPr>
        <p:spPr/>
        <p:txBody>
          <a:bodyPr/>
          <a:lstStyle/>
          <a:p>
            <a:fld id="{6C575094-CFE5-6845-BA77-358456EEE977}" type="slidenum">
              <a:rPr lang="en-US" altLang="x-none" smtClean="0"/>
              <a:pPr/>
              <a:t>58</a:t>
            </a:fld>
            <a:endParaRPr lang="en-US" altLang="x-none"/>
          </a:p>
        </p:txBody>
      </p:sp>
      <p:sp>
        <p:nvSpPr>
          <p:cNvPr id="5" name="TextBox 4">
            <a:extLst>
              <a:ext uri="{FF2B5EF4-FFF2-40B4-BE49-F238E27FC236}">
                <a16:creationId xmlns:a16="http://schemas.microsoft.com/office/drawing/2014/main" id="{6BE85ED7-8195-704C-8BA7-0C1C9E339769}"/>
              </a:ext>
            </a:extLst>
          </p:cNvPr>
          <p:cNvSpPr txBox="1"/>
          <p:nvPr/>
        </p:nvSpPr>
        <p:spPr>
          <a:xfrm>
            <a:off x="2194586" y="1417342"/>
            <a:ext cx="3854197" cy="338554"/>
          </a:xfrm>
          <a:prstGeom prst="rect">
            <a:avLst/>
          </a:prstGeom>
          <a:solidFill>
            <a:srgbClr val="0033CC"/>
          </a:solidFill>
        </p:spPr>
        <p:txBody>
          <a:bodyPr wrap="none" rtlCol="0">
            <a:spAutoFit/>
          </a:bodyPr>
          <a:lstStyle/>
          <a:p>
            <a:r>
              <a:rPr lang="en-US" dirty="0">
                <a:solidFill>
                  <a:srgbClr val="FFFF00"/>
                </a:solidFill>
              </a:rPr>
              <a:t>11_03.01-FrequencyVisualizations.ipynb</a:t>
            </a:r>
          </a:p>
        </p:txBody>
      </p:sp>
    </p:spTree>
    <p:extLst>
      <p:ext uri="{BB962C8B-B14F-4D97-AF65-F5344CB8AC3E}">
        <p14:creationId xmlns:p14="http://schemas.microsoft.com/office/powerpoint/2010/main" val="1455556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6711-6924-D54A-8441-F54D21FFD3F1}"/>
              </a:ext>
            </a:extLst>
          </p:cNvPr>
          <p:cNvSpPr>
            <a:spLocks noGrp="1"/>
          </p:cNvSpPr>
          <p:nvPr>
            <p:ph type="title"/>
          </p:nvPr>
        </p:nvSpPr>
        <p:spPr/>
        <p:txBody>
          <a:bodyPr/>
          <a:lstStyle/>
          <a:p>
            <a:r>
              <a:rPr lang="en-US" dirty="0"/>
              <a:t>NLP Example: Word Clouds</a:t>
            </a:r>
          </a:p>
        </p:txBody>
      </p:sp>
      <p:sp>
        <p:nvSpPr>
          <p:cNvPr id="3" name="Content Placeholder 2">
            <a:extLst>
              <a:ext uri="{FF2B5EF4-FFF2-40B4-BE49-F238E27FC236}">
                <a16:creationId xmlns:a16="http://schemas.microsoft.com/office/drawing/2014/main" id="{6787DB93-321C-974B-B477-5977659FB16E}"/>
              </a:ext>
            </a:extLst>
          </p:cNvPr>
          <p:cNvSpPr>
            <a:spLocks noGrp="1"/>
          </p:cNvSpPr>
          <p:nvPr>
            <p:ph idx="1"/>
          </p:nvPr>
        </p:nvSpPr>
        <p:spPr/>
        <p:txBody>
          <a:bodyPr/>
          <a:lstStyle/>
          <a:p>
            <a:r>
              <a:rPr lang="en-US" dirty="0"/>
              <a:t>First execute on the command line:</a:t>
            </a:r>
          </a:p>
          <a:p>
            <a:endParaRPr lang="en-US" dirty="0"/>
          </a:p>
          <a:p>
            <a:pPr lvl="4"/>
            <a:endParaRPr lang="en-US" dirty="0"/>
          </a:p>
          <a:p>
            <a:r>
              <a:rPr lang="en-US" dirty="0"/>
              <a:t>Tasks:</a:t>
            </a:r>
          </a:p>
          <a:p>
            <a:pPr lvl="4"/>
            <a:endParaRPr lang="en-US" dirty="0"/>
          </a:p>
          <a:p>
            <a:pPr lvl="1"/>
            <a:r>
              <a:rPr lang="en-US" dirty="0"/>
              <a:t>Read the text of “Romeo and Juliet”.</a:t>
            </a:r>
          </a:p>
          <a:p>
            <a:pPr lvl="1"/>
            <a:r>
              <a:rPr lang="en-US" dirty="0"/>
              <a:t>Load the heart-shaped image mask.</a:t>
            </a:r>
          </a:p>
          <a:p>
            <a:pPr lvl="1"/>
            <a:r>
              <a:rPr lang="en-US" dirty="0"/>
              <a:t>Configure and generate the word cloud.</a:t>
            </a:r>
          </a:p>
          <a:p>
            <a:pPr lvl="1"/>
            <a:r>
              <a:rPr lang="en-US" dirty="0"/>
              <a:t>Save the word cloud as an image file (.</a:t>
            </a:r>
            <a:r>
              <a:rPr lang="en-US" dirty="0" err="1"/>
              <a:t>png</a:t>
            </a:r>
            <a:r>
              <a:rPr lang="en-US" dirty="0"/>
              <a:t>).</a:t>
            </a:r>
          </a:p>
          <a:p>
            <a:pPr lvl="1"/>
            <a:r>
              <a:rPr lang="en-US" dirty="0"/>
              <a:t>Display the word cloud image.</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2115FE0-E204-CC47-AB32-B59E23E9B8D2}"/>
              </a:ext>
            </a:extLst>
          </p:cNvPr>
          <p:cNvSpPr>
            <a:spLocks noGrp="1"/>
          </p:cNvSpPr>
          <p:nvPr>
            <p:ph type="sldNum" sz="quarter" idx="12"/>
          </p:nvPr>
        </p:nvSpPr>
        <p:spPr/>
        <p:txBody>
          <a:bodyPr/>
          <a:lstStyle/>
          <a:p>
            <a:fld id="{6C575094-CFE5-6845-BA77-358456EEE977}" type="slidenum">
              <a:rPr lang="en-US" altLang="x-none" smtClean="0"/>
              <a:pPr/>
              <a:t>59</a:t>
            </a:fld>
            <a:endParaRPr lang="en-US" altLang="x-none"/>
          </a:p>
        </p:txBody>
      </p:sp>
      <p:sp>
        <p:nvSpPr>
          <p:cNvPr id="7" name="TextBox 6">
            <a:extLst>
              <a:ext uri="{FF2B5EF4-FFF2-40B4-BE49-F238E27FC236}">
                <a16:creationId xmlns:a16="http://schemas.microsoft.com/office/drawing/2014/main" id="{B4122340-5961-4A49-ADAF-637839124485}"/>
              </a:ext>
            </a:extLst>
          </p:cNvPr>
          <p:cNvSpPr txBox="1"/>
          <p:nvPr/>
        </p:nvSpPr>
        <p:spPr>
          <a:xfrm>
            <a:off x="2134473" y="1874537"/>
            <a:ext cx="4875053" cy="338554"/>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err="1">
                <a:latin typeface="Courier New" panose="02070309020205020404" pitchFamily="49" charset="0"/>
                <a:cs typeface="Courier New" panose="02070309020205020404" pitchFamily="49" charset="0"/>
              </a:rPr>
              <a:t>conda</a:t>
            </a:r>
            <a:r>
              <a:rPr lang="en-US" b="1" dirty="0">
                <a:latin typeface="Courier New" panose="02070309020205020404" pitchFamily="49" charset="0"/>
                <a:cs typeface="Courier New" panose="02070309020205020404" pitchFamily="49" charset="0"/>
              </a:rPr>
              <a:t> install -c </a:t>
            </a:r>
            <a:r>
              <a:rPr lang="en-US" b="1" dirty="0" err="1">
                <a:latin typeface="Courier New" panose="02070309020205020404" pitchFamily="49" charset="0"/>
                <a:cs typeface="Courier New" panose="02070309020205020404" pitchFamily="49" charset="0"/>
              </a:rPr>
              <a:t>conda</a:t>
            </a:r>
            <a:r>
              <a:rPr lang="en-US" b="1" dirty="0">
                <a:latin typeface="Courier New" panose="02070309020205020404" pitchFamily="49" charset="0"/>
                <a:cs typeface="Courier New" panose="02070309020205020404" pitchFamily="49" charset="0"/>
              </a:rPr>
              <a:t>-forge </a:t>
            </a:r>
            <a:r>
              <a:rPr lang="en-US" b="1" dirty="0" err="1">
                <a:latin typeface="Courier New" panose="02070309020205020404" pitchFamily="49" charset="0"/>
                <a:cs typeface="Courier New" panose="02070309020205020404" pitchFamily="49" charset="0"/>
              </a:rPr>
              <a:t>wordcloud</a:t>
            </a:r>
            <a:endParaRPr lang="en-US"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50D6D2A-1240-B947-A33A-69336D41A1A1}"/>
              </a:ext>
            </a:extLst>
          </p:cNvPr>
          <p:cNvSpPr txBox="1"/>
          <p:nvPr/>
        </p:nvSpPr>
        <p:spPr>
          <a:xfrm>
            <a:off x="2135635" y="2622951"/>
            <a:ext cx="2659959" cy="338554"/>
          </a:xfrm>
          <a:prstGeom prst="rect">
            <a:avLst/>
          </a:prstGeom>
          <a:solidFill>
            <a:srgbClr val="0033CC"/>
          </a:solidFill>
        </p:spPr>
        <p:txBody>
          <a:bodyPr wrap="none" rtlCol="0">
            <a:spAutoFit/>
          </a:bodyPr>
          <a:lstStyle/>
          <a:p>
            <a:r>
              <a:rPr lang="en-US" dirty="0">
                <a:solidFill>
                  <a:srgbClr val="FFFF00"/>
                </a:solidFill>
              </a:rPr>
              <a:t>11_03.02-WordCloud.ipynb</a:t>
            </a:r>
          </a:p>
        </p:txBody>
      </p:sp>
    </p:spTree>
    <p:extLst>
      <p:ext uri="{BB962C8B-B14F-4D97-AF65-F5344CB8AC3E}">
        <p14:creationId xmlns:p14="http://schemas.microsoft.com/office/powerpoint/2010/main" val="98417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C263-290B-304D-A70E-357E88085058}"/>
              </a:ext>
            </a:extLst>
          </p:cNvPr>
          <p:cNvSpPr>
            <a:spLocks noGrp="1"/>
          </p:cNvSpPr>
          <p:nvPr>
            <p:ph type="title"/>
          </p:nvPr>
        </p:nvSpPr>
        <p:spPr/>
        <p:txBody>
          <a:bodyPr/>
          <a:lstStyle/>
          <a:p>
            <a:r>
              <a:rPr lang="en-US" dirty="0"/>
              <a:t>Steps for Doing Machine Learning</a:t>
            </a:r>
          </a:p>
        </p:txBody>
      </p:sp>
      <p:sp>
        <p:nvSpPr>
          <p:cNvPr id="3" name="Content Placeholder 2">
            <a:extLst>
              <a:ext uri="{FF2B5EF4-FFF2-40B4-BE49-F238E27FC236}">
                <a16:creationId xmlns:a16="http://schemas.microsoft.com/office/drawing/2014/main" id="{B634E722-4CC6-7146-A7AB-41BA03B81819}"/>
              </a:ext>
            </a:extLst>
          </p:cNvPr>
          <p:cNvSpPr>
            <a:spLocks noGrp="1"/>
          </p:cNvSpPr>
          <p:nvPr>
            <p:ph idx="1"/>
          </p:nvPr>
        </p:nvSpPr>
        <p:spPr>
          <a:xfrm>
            <a:off x="457200" y="1234464"/>
            <a:ext cx="8229600" cy="4896461"/>
          </a:xfrm>
        </p:spPr>
        <p:txBody>
          <a:bodyPr/>
          <a:lstStyle/>
          <a:p>
            <a:pPr marL="514350" indent="-514350">
              <a:buFont typeface="+mj-lt"/>
              <a:buAutoNum type="arabicPeriod"/>
            </a:pPr>
            <a:r>
              <a:rPr lang="en-US" dirty="0"/>
              <a:t>Acquire and load the data.</a:t>
            </a:r>
          </a:p>
          <a:p>
            <a:pPr marL="514350" indent="-514350">
              <a:buFont typeface="+mj-lt"/>
              <a:buAutoNum type="arabicPeriod"/>
            </a:pPr>
            <a:r>
              <a:rPr lang="en-US" dirty="0"/>
              <a:t>Explore the data with Pandas and visualization.</a:t>
            </a:r>
          </a:p>
          <a:p>
            <a:pPr marL="514350" indent="-514350">
              <a:buFont typeface="+mj-lt"/>
              <a:buAutoNum type="arabicPeriod"/>
            </a:pPr>
            <a:r>
              <a:rPr lang="en-US" dirty="0"/>
              <a:t>Clean and transform the data as necessary.</a:t>
            </a:r>
          </a:p>
          <a:p>
            <a:pPr lvl="1"/>
            <a:r>
              <a:rPr lang="en-US" dirty="0"/>
              <a:t>Scikit-Learn requires numeric data.</a:t>
            </a:r>
          </a:p>
          <a:p>
            <a:pPr marL="514350" indent="-514350">
              <a:buFont typeface="+mj-lt"/>
              <a:buAutoNum type="arabicPeriod"/>
            </a:pPr>
            <a:r>
              <a:rPr lang="en-US" u="sng" dirty="0"/>
              <a:t>Split the data</a:t>
            </a:r>
            <a:r>
              <a:rPr lang="en-US" dirty="0"/>
              <a:t> for training and testing.</a:t>
            </a:r>
          </a:p>
          <a:p>
            <a:pPr marL="514350" indent="-514350">
              <a:buFont typeface="+mj-lt"/>
              <a:buAutoNum type="arabicPeriod"/>
            </a:pPr>
            <a:r>
              <a:rPr lang="en-US" dirty="0"/>
              <a:t>Create the machine learning model.</a:t>
            </a:r>
          </a:p>
          <a:p>
            <a:pPr marL="514350" indent="-514350">
              <a:buFont typeface="+mj-lt"/>
              <a:buAutoNum type="arabicPeriod"/>
            </a:pPr>
            <a:r>
              <a:rPr lang="en-US" u="sng" dirty="0"/>
              <a:t>Train and test</a:t>
            </a:r>
            <a:r>
              <a:rPr lang="en-US" dirty="0"/>
              <a:t> the model.</a:t>
            </a:r>
          </a:p>
          <a:p>
            <a:pPr marL="514350" indent="-514350">
              <a:buFont typeface="+mj-lt"/>
              <a:buAutoNum type="arabicPeriod"/>
            </a:pPr>
            <a:r>
              <a:rPr lang="en-US" dirty="0"/>
              <a:t>Tune the model and evaluate its accuracy.</a:t>
            </a:r>
          </a:p>
          <a:p>
            <a:pPr marL="514350" indent="-514350">
              <a:buFont typeface="+mj-lt"/>
              <a:buAutoNum type="arabicPeriod"/>
            </a:pPr>
            <a:r>
              <a:rPr lang="en-US" dirty="0"/>
              <a:t>Use the model to </a:t>
            </a:r>
            <a:r>
              <a:rPr lang="en-US" u="sng" dirty="0"/>
              <a:t>make predictions</a:t>
            </a:r>
            <a:r>
              <a:rPr lang="en-US" dirty="0"/>
              <a:t> on live data that the model hasn’t seen before.</a:t>
            </a:r>
          </a:p>
        </p:txBody>
      </p:sp>
      <p:sp>
        <p:nvSpPr>
          <p:cNvPr id="4" name="Slide Number Placeholder 3">
            <a:extLst>
              <a:ext uri="{FF2B5EF4-FFF2-40B4-BE49-F238E27FC236}">
                <a16:creationId xmlns:a16="http://schemas.microsoft.com/office/drawing/2014/main" id="{AD0EF57D-F79C-6D42-B72D-BA0DAA243B81}"/>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3494608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3A1C-C379-F240-8250-CF11A68EB35C}"/>
              </a:ext>
            </a:extLst>
          </p:cNvPr>
          <p:cNvSpPr>
            <a:spLocks noGrp="1"/>
          </p:cNvSpPr>
          <p:nvPr>
            <p:ph type="title"/>
          </p:nvPr>
        </p:nvSpPr>
        <p:spPr/>
        <p:txBody>
          <a:bodyPr/>
          <a:lstStyle/>
          <a:p>
            <a:r>
              <a:rPr lang="en-US" dirty="0"/>
              <a:t>NLP Example: Readability Assessment</a:t>
            </a:r>
          </a:p>
        </p:txBody>
      </p:sp>
      <p:sp>
        <p:nvSpPr>
          <p:cNvPr id="3" name="Content Placeholder 2">
            <a:extLst>
              <a:ext uri="{FF2B5EF4-FFF2-40B4-BE49-F238E27FC236}">
                <a16:creationId xmlns:a16="http://schemas.microsoft.com/office/drawing/2014/main" id="{E0E5BA2F-AFC8-994D-A1DA-041CDC621D80}"/>
              </a:ext>
            </a:extLst>
          </p:cNvPr>
          <p:cNvSpPr>
            <a:spLocks noGrp="1"/>
          </p:cNvSpPr>
          <p:nvPr>
            <p:ph idx="1"/>
          </p:nvPr>
        </p:nvSpPr>
        <p:spPr/>
        <p:txBody>
          <a:bodyPr/>
          <a:lstStyle/>
          <a:p>
            <a:r>
              <a:rPr lang="en-US" dirty="0"/>
              <a:t>First execute on the command line:</a:t>
            </a:r>
          </a:p>
          <a:p>
            <a:endParaRPr lang="en-US" dirty="0"/>
          </a:p>
          <a:p>
            <a:r>
              <a:rPr lang="en-US" dirty="0"/>
              <a:t>Tasks:</a:t>
            </a:r>
          </a:p>
          <a:p>
            <a:pPr lvl="4"/>
            <a:endParaRPr lang="en-US" dirty="0"/>
          </a:p>
          <a:p>
            <a:pPr lvl="1"/>
            <a:r>
              <a:rPr lang="en-US" dirty="0"/>
              <a:t>Read the text of “Romeo and Juliet”.</a:t>
            </a:r>
          </a:p>
          <a:p>
            <a:pPr lvl="1"/>
            <a:r>
              <a:rPr lang="en-US" dirty="0"/>
              <a:t>Use the </a:t>
            </a:r>
            <a:r>
              <a:rPr lang="en-US" dirty="0" err="1"/>
              <a:t>Textatistic</a:t>
            </a:r>
            <a:r>
              <a:rPr lang="en-US" dirty="0"/>
              <a:t> library to assess readability.</a:t>
            </a:r>
          </a:p>
          <a:p>
            <a:pPr lvl="1"/>
            <a:r>
              <a:rPr lang="en-US" dirty="0"/>
              <a:t>Assess with five popular readability formulas:</a:t>
            </a:r>
          </a:p>
          <a:p>
            <a:pPr lvl="2"/>
            <a:r>
              <a:rPr lang="en-US" dirty="0"/>
              <a:t>Flesch Reading Ease</a:t>
            </a:r>
          </a:p>
          <a:p>
            <a:pPr lvl="2"/>
            <a:r>
              <a:rPr lang="en-US" dirty="0"/>
              <a:t>Flesch-Kincaid</a:t>
            </a:r>
          </a:p>
          <a:p>
            <a:pPr lvl="2"/>
            <a:r>
              <a:rPr lang="en-US" dirty="0"/>
              <a:t>Gunning Fog</a:t>
            </a:r>
          </a:p>
          <a:p>
            <a:pPr lvl="2"/>
            <a:r>
              <a:rPr lang="en-US" dirty="0"/>
              <a:t>Simple Measure of Gobbledygook (SMOG)</a:t>
            </a:r>
          </a:p>
          <a:p>
            <a:pPr lvl="2"/>
            <a:r>
              <a:rPr lang="en-US" dirty="0"/>
              <a:t>Dale-</a:t>
            </a:r>
            <a:r>
              <a:rPr lang="en-US" dirty="0" err="1"/>
              <a:t>Chall</a:t>
            </a:r>
            <a:endParaRPr lang="en-US" dirty="0"/>
          </a:p>
        </p:txBody>
      </p:sp>
      <p:sp>
        <p:nvSpPr>
          <p:cNvPr id="4" name="Slide Number Placeholder 3">
            <a:extLst>
              <a:ext uri="{FF2B5EF4-FFF2-40B4-BE49-F238E27FC236}">
                <a16:creationId xmlns:a16="http://schemas.microsoft.com/office/drawing/2014/main" id="{3913ACBB-A29E-2046-B3AB-34CF939D9227}"/>
              </a:ext>
            </a:extLst>
          </p:cNvPr>
          <p:cNvSpPr>
            <a:spLocks noGrp="1"/>
          </p:cNvSpPr>
          <p:nvPr>
            <p:ph type="sldNum" sz="quarter" idx="12"/>
          </p:nvPr>
        </p:nvSpPr>
        <p:spPr/>
        <p:txBody>
          <a:bodyPr/>
          <a:lstStyle/>
          <a:p>
            <a:fld id="{6C575094-CFE5-6845-BA77-358456EEE977}" type="slidenum">
              <a:rPr lang="en-US" altLang="x-none" smtClean="0"/>
              <a:pPr/>
              <a:t>60</a:t>
            </a:fld>
            <a:endParaRPr lang="en-US" altLang="x-none"/>
          </a:p>
        </p:txBody>
      </p:sp>
      <p:sp>
        <p:nvSpPr>
          <p:cNvPr id="5" name="TextBox 4">
            <a:extLst>
              <a:ext uri="{FF2B5EF4-FFF2-40B4-BE49-F238E27FC236}">
                <a16:creationId xmlns:a16="http://schemas.microsoft.com/office/drawing/2014/main" id="{3FED061C-CC09-2741-ADA5-E8713F55E5C8}"/>
              </a:ext>
            </a:extLst>
          </p:cNvPr>
          <p:cNvSpPr txBox="1"/>
          <p:nvPr/>
        </p:nvSpPr>
        <p:spPr>
          <a:xfrm>
            <a:off x="3060207" y="1810300"/>
            <a:ext cx="3023585" cy="338554"/>
          </a:xfrm>
          <a:prstGeom prst="rect">
            <a:avLst/>
          </a:prstGeom>
          <a:solidFill>
            <a:schemeClr val="tx1"/>
          </a:solidFill>
        </p:spPr>
        <p:txBody>
          <a:bodyPr wrap="none" rtlCol="0">
            <a:spAutoFit/>
          </a:bodyPr>
          <a:lstStyle/>
          <a:p>
            <a:r>
              <a:rPr lang="en-US" b="1" dirty="0">
                <a:solidFill>
                  <a:schemeClr val="bg1"/>
                </a:solidFill>
                <a:latin typeface="Courier New" panose="02070309020205020404" pitchFamily="49" charset="0"/>
                <a:cs typeface="Courier New" panose="02070309020205020404" pitchFamily="49" charset="0"/>
              </a:rPr>
              <a:t>pip install </a:t>
            </a:r>
            <a:r>
              <a:rPr lang="en-US" b="1" dirty="0" err="1">
                <a:solidFill>
                  <a:schemeClr val="bg1"/>
                </a:solidFill>
                <a:latin typeface="Courier New" panose="02070309020205020404" pitchFamily="49" charset="0"/>
                <a:cs typeface="Courier New" panose="02070309020205020404" pitchFamily="49" charset="0"/>
              </a:rPr>
              <a:t>textatistic</a:t>
            </a:r>
            <a:endParaRPr lang="en-US" b="1" dirty="0">
              <a:solidFill>
                <a:schemeClr val="bg1"/>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331C4992-970C-2542-B030-F70862B47348}"/>
              </a:ext>
            </a:extLst>
          </p:cNvPr>
          <p:cNvSpPr txBox="1"/>
          <p:nvPr/>
        </p:nvSpPr>
        <p:spPr>
          <a:xfrm>
            <a:off x="2103147" y="2423171"/>
            <a:ext cx="2350259" cy="338554"/>
          </a:xfrm>
          <a:prstGeom prst="rect">
            <a:avLst/>
          </a:prstGeom>
          <a:solidFill>
            <a:srgbClr val="0033CC"/>
          </a:solidFill>
        </p:spPr>
        <p:txBody>
          <a:bodyPr wrap="none" rtlCol="0">
            <a:spAutoFit/>
          </a:bodyPr>
          <a:lstStyle/>
          <a:p>
            <a:r>
              <a:rPr lang="en-US" dirty="0">
                <a:solidFill>
                  <a:srgbClr val="FFFF00"/>
                </a:solidFill>
              </a:rPr>
              <a:t>11_04-Readability.ipynb</a:t>
            </a:r>
          </a:p>
        </p:txBody>
      </p:sp>
    </p:spTree>
    <p:extLst>
      <p:ext uri="{BB962C8B-B14F-4D97-AF65-F5344CB8AC3E}">
        <p14:creationId xmlns:p14="http://schemas.microsoft.com/office/powerpoint/2010/main" val="1658245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B967-FA61-5947-8946-664D3DD46B0C}"/>
              </a:ext>
            </a:extLst>
          </p:cNvPr>
          <p:cNvSpPr>
            <a:spLocks noGrp="1"/>
          </p:cNvSpPr>
          <p:nvPr>
            <p:ph type="title"/>
          </p:nvPr>
        </p:nvSpPr>
        <p:spPr/>
        <p:txBody>
          <a:bodyPr/>
          <a:lstStyle/>
          <a:p>
            <a:r>
              <a:rPr lang="en-US" dirty="0"/>
              <a:t>NLP Example: Named Entity Recognition</a:t>
            </a:r>
          </a:p>
        </p:txBody>
      </p:sp>
      <p:sp>
        <p:nvSpPr>
          <p:cNvPr id="3" name="Content Placeholder 2">
            <a:extLst>
              <a:ext uri="{FF2B5EF4-FFF2-40B4-BE49-F238E27FC236}">
                <a16:creationId xmlns:a16="http://schemas.microsoft.com/office/drawing/2014/main" id="{7C8F83A5-D527-8241-80AD-414CCE6794E3}"/>
              </a:ext>
            </a:extLst>
          </p:cNvPr>
          <p:cNvSpPr>
            <a:spLocks noGrp="1"/>
          </p:cNvSpPr>
          <p:nvPr>
            <p:ph idx="1"/>
          </p:nvPr>
        </p:nvSpPr>
        <p:spPr/>
        <p:txBody>
          <a:bodyPr/>
          <a:lstStyle/>
          <a:p>
            <a:r>
              <a:rPr lang="en-US" dirty="0">
                <a:solidFill>
                  <a:srgbClr val="B23C00"/>
                </a:solidFill>
              </a:rPr>
              <a:t>named entity recognition</a:t>
            </a:r>
          </a:p>
          <a:p>
            <a:pPr lvl="1"/>
            <a:r>
              <a:rPr lang="en-US" dirty="0"/>
              <a:t>Attempt to locate and categorize items such as dates, times, quantities, places, people, things, organizations, </a:t>
            </a:r>
            <a:r>
              <a:rPr lang="en-US" i="1" dirty="0"/>
              <a:t>etc</a:t>
            </a:r>
            <a:r>
              <a:rPr lang="en-US" dirty="0"/>
              <a:t>.</a:t>
            </a:r>
          </a:p>
          <a:p>
            <a:pPr lvl="4"/>
            <a:endParaRPr lang="en-US" dirty="0"/>
          </a:p>
          <a:p>
            <a:r>
              <a:rPr lang="en-US" dirty="0"/>
              <a:t>First execute on the command line:</a:t>
            </a:r>
          </a:p>
          <a:p>
            <a:endParaRPr lang="en-US" dirty="0"/>
          </a:p>
          <a:p>
            <a:pPr lvl="2"/>
            <a:endParaRPr lang="en-US" dirty="0"/>
          </a:p>
          <a:p>
            <a:r>
              <a:rPr lang="en-US" dirty="0"/>
              <a:t>Tasks: </a:t>
            </a:r>
          </a:p>
          <a:p>
            <a:pPr lvl="4"/>
            <a:endParaRPr lang="en-US" dirty="0"/>
          </a:p>
          <a:p>
            <a:pPr lvl="1"/>
            <a:r>
              <a:rPr lang="en-US" dirty="0"/>
              <a:t>Use the </a:t>
            </a:r>
            <a:r>
              <a:rPr lang="en-US" dirty="0" err="1">
                <a:solidFill>
                  <a:srgbClr val="B23C00"/>
                </a:solidFill>
              </a:rPr>
              <a:t>spaCy</a:t>
            </a:r>
            <a:r>
              <a:rPr lang="en-US" dirty="0">
                <a:solidFill>
                  <a:srgbClr val="B23C00"/>
                </a:solidFill>
              </a:rPr>
              <a:t> NLP Library</a:t>
            </a:r>
            <a:r>
              <a:rPr lang="en-US" dirty="0"/>
              <a:t>.</a:t>
            </a:r>
          </a:p>
          <a:p>
            <a:pPr lvl="1"/>
            <a:r>
              <a:rPr lang="en-US" dirty="0"/>
              <a:t>Recognize and print named entities.</a:t>
            </a:r>
          </a:p>
        </p:txBody>
      </p:sp>
      <p:sp>
        <p:nvSpPr>
          <p:cNvPr id="4" name="Slide Number Placeholder 3">
            <a:extLst>
              <a:ext uri="{FF2B5EF4-FFF2-40B4-BE49-F238E27FC236}">
                <a16:creationId xmlns:a16="http://schemas.microsoft.com/office/drawing/2014/main" id="{3E3AA244-548C-6043-864C-AC0502F2D602}"/>
              </a:ext>
            </a:extLst>
          </p:cNvPr>
          <p:cNvSpPr>
            <a:spLocks noGrp="1"/>
          </p:cNvSpPr>
          <p:nvPr>
            <p:ph type="sldNum" sz="quarter" idx="12"/>
          </p:nvPr>
        </p:nvSpPr>
        <p:spPr/>
        <p:txBody>
          <a:bodyPr/>
          <a:lstStyle/>
          <a:p>
            <a:fld id="{6C575094-CFE5-6845-BA77-358456EEE977}" type="slidenum">
              <a:rPr lang="en-US" altLang="x-none" smtClean="0"/>
              <a:pPr/>
              <a:t>61</a:t>
            </a:fld>
            <a:endParaRPr lang="en-US" altLang="x-none"/>
          </a:p>
        </p:txBody>
      </p:sp>
      <p:sp>
        <p:nvSpPr>
          <p:cNvPr id="5" name="TextBox 4">
            <a:extLst>
              <a:ext uri="{FF2B5EF4-FFF2-40B4-BE49-F238E27FC236}">
                <a16:creationId xmlns:a16="http://schemas.microsoft.com/office/drawing/2014/main" id="{96B4DCE0-462D-904C-8601-0C1314CEF891}"/>
              </a:ext>
            </a:extLst>
          </p:cNvPr>
          <p:cNvSpPr txBox="1"/>
          <p:nvPr/>
        </p:nvSpPr>
        <p:spPr>
          <a:xfrm>
            <a:off x="2103147" y="3701370"/>
            <a:ext cx="4381328" cy="584775"/>
          </a:xfrm>
          <a:prstGeom prst="rect">
            <a:avLst/>
          </a:prstGeom>
          <a:solidFill>
            <a:schemeClr val="tx1"/>
          </a:solidFill>
        </p:spPr>
        <p:txBody>
          <a:bodyPr wrap="none" rtlCol="0">
            <a:spAutoFit/>
          </a:bodyPr>
          <a:lstStyle/>
          <a:p>
            <a:r>
              <a:rPr lang="en-US" b="1" dirty="0" err="1">
                <a:solidFill>
                  <a:schemeClr val="bg1"/>
                </a:solidFill>
                <a:latin typeface="Courier New" panose="02070309020205020404" pitchFamily="49" charset="0"/>
                <a:cs typeface="Courier New" panose="02070309020205020404" pitchFamily="49" charset="0"/>
              </a:rPr>
              <a:t>conda</a:t>
            </a:r>
            <a:r>
              <a:rPr lang="en-US" b="1" dirty="0">
                <a:solidFill>
                  <a:schemeClr val="bg1"/>
                </a:solidFill>
                <a:latin typeface="Courier New" panose="02070309020205020404" pitchFamily="49" charset="0"/>
                <a:cs typeface="Courier New" panose="02070309020205020404" pitchFamily="49" charset="0"/>
              </a:rPr>
              <a:t> install -c </a:t>
            </a:r>
            <a:r>
              <a:rPr lang="en-US" b="1" dirty="0" err="1">
                <a:solidFill>
                  <a:schemeClr val="bg1"/>
                </a:solidFill>
                <a:latin typeface="Courier New" panose="02070309020205020404" pitchFamily="49" charset="0"/>
                <a:cs typeface="Courier New" panose="02070309020205020404" pitchFamily="49" charset="0"/>
              </a:rPr>
              <a:t>conda</a:t>
            </a:r>
            <a:r>
              <a:rPr lang="en-US" b="1" dirty="0">
                <a:solidFill>
                  <a:schemeClr val="bg1"/>
                </a:solidFill>
                <a:latin typeface="Courier New" panose="02070309020205020404" pitchFamily="49" charset="0"/>
                <a:cs typeface="Courier New" panose="02070309020205020404" pitchFamily="49" charset="0"/>
              </a:rPr>
              <a:t>-forge spacy</a:t>
            </a:r>
          </a:p>
          <a:p>
            <a:r>
              <a:rPr lang="en-US" b="1" dirty="0" err="1">
                <a:solidFill>
                  <a:schemeClr val="bg1"/>
                </a:solidFill>
                <a:latin typeface="Courier New" panose="02070309020205020404" pitchFamily="49" charset="0"/>
                <a:cs typeface="Courier New" panose="02070309020205020404" pitchFamily="49" charset="0"/>
              </a:rPr>
              <a:t>ipython</a:t>
            </a:r>
            <a:r>
              <a:rPr lang="en-US" b="1" dirty="0">
                <a:solidFill>
                  <a:schemeClr val="bg1"/>
                </a:solidFill>
                <a:latin typeface="Courier New" panose="02070309020205020404" pitchFamily="49" charset="0"/>
                <a:cs typeface="Courier New" panose="02070309020205020404" pitchFamily="49" charset="0"/>
              </a:rPr>
              <a:t> -m spacy download </a:t>
            </a:r>
            <a:r>
              <a:rPr lang="en-US" b="1" dirty="0" err="1">
                <a:solidFill>
                  <a:schemeClr val="bg1"/>
                </a:solidFill>
                <a:latin typeface="Courier New" panose="02070309020205020404" pitchFamily="49" charset="0"/>
                <a:cs typeface="Courier New" panose="02070309020205020404" pitchFamily="49" charset="0"/>
              </a:rPr>
              <a:t>en</a:t>
            </a:r>
            <a:endParaRPr lang="en-US" b="1" dirty="0">
              <a:solidFill>
                <a:schemeClr val="bg1"/>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6C6DB3DB-4B99-F04A-AF72-11DBAAB5BC7A}"/>
              </a:ext>
            </a:extLst>
          </p:cNvPr>
          <p:cNvSpPr txBox="1"/>
          <p:nvPr/>
        </p:nvSpPr>
        <p:spPr>
          <a:xfrm>
            <a:off x="2103147" y="4617707"/>
            <a:ext cx="2512163" cy="338554"/>
          </a:xfrm>
          <a:prstGeom prst="rect">
            <a:avLst/>
          </a:prstGeom>
          <a:solidFill>
            <a:srgbClr val="0033CC"/>
          </a:solidFill>
        </p:spPr>
        <p:txBody>
          <a:bodyPr wrap="none" rtlCol="0">
            <a:spAutoFit/>
          </a:bodyPr>
          <a:lstStyle/>
          <a:p>
            <a:r>
              <a:rPr lang="en-US" dirty="0">
                <a:solidFill>
                  <a:srgbClr val="FFFF00"/>
                </a:solidFill>
              </a:rPr>
              <a:t>11_05-NamedEntity.ipynb</a:t>
            </a:r>
          </a:p>
        </p:txBody>
      </p:sp>
    </p:spTree>
    <p:extLst>
      <p:ext uri="{BB962C8B-B14F-4D97-AF65-F5344CB8AC3E}">
        <p14:creationId xmlns:p14="http://schemas.microsoft.com/office/powerpoint/2010/main" val="1082554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5DC1-D46B-EF4E-BC05-048FE908B7FE}"/>
              </a:ext>
            </a:extLst>
          </p:cNvPr>
          <p:cNvSpPr>
            <a:spLocks noGrp="1"/>
          </p:cNvSpPr>
          <p:nvPr>
            <p:ph type="title"/>
          </p:nvPr>
        </p:nvSpPr>
        <p:spPr/>
        <p:txBody>
          <a:bodyPr/>
          <a:lstStyle/>
          <a:p>
            <a:r>
              <a:rPr lang="en-US" dirty="0"/>
              <a:t>NLP Example: Similarity Detection</a:t>
            </a:r>
          </a:p>
        </p:txBody>
      </p:sp>
      <p:sp>
        <p:nvSpPr>
          <p:cNvPr id="3" name="Content Placeholder 2">
            <a:extLst>
              <a:ext uri="{FF2B5EF4-FFF2-40B4-BE49-F238E27FC236}">
                <a16:creationId xmlns:a16="http://schemas.microsoft.com/office/drawing/2014/main" id="{983E5C9E-1187-2D49-A10D-937A258C5960}"/>
              </a:ext>
            </a:extLst>
          </p:cNvPr>
          <p:cNvSpPr>
            <a:spLocks noGrp="1"/>
          </p:cNvSpPr>
          <p:nvPr>
            <p:ph idx="1"/>
          </p:nvPr>
        </p:nvSpPr>
        <p:spPr/>
        <p:txBody>
          <a:bodyPr/>
          <a:lstStyle/>
          <a:p>
            <a:r>
              <a:rPr lang="en-US" dirty="0"/>
              <a:t>Tasks:</a:t>
            </a:r>
          </a:p>
          <a:p>
            <a:pPr lvl="4"/>
            <a:endParaRPr lang="en-US" dirty="0"/>
          </a:p>
          <a:p>
            <a:pPr lvl="1"/>
            <a:r>
              <a:rPr lang="en-US" dirty="0"/>
              <a:t>Read the texts of Shakespeare’s “Romeo and Juliet” and Christopher Marlowe’s “Edward the Second”.</a:t>
            </a:r>
          </a:p>
          <a:p>
            <a:pPr lvl="1"/>
            <a:r>
              <a:rPr lang="en-US" dirty="0"/>
              <a:t>Use the </a:t>
            </a:r>
            <a:r>
              <a:rPr lang="en-US" dirty="0" err="1"/>
              <a:t>spaCy</a:t>
            </a:r>
            <a:r>
              <a:rPr lang="en-US" dirty="0"/>
              <a:t> NLP Library to generate a similarity score from 0.0 (not similar) to 1.0 (identical).</a:t>
            </a:r>
          </a:p>
        </p:txBody>
      </p:sp>
      <p:sp>
        <p:nvSpPr>
          <p:cNvPr id="4" name="Slide Number Placeholder 3">
            <a:extLst>
              <a:ext uri="{FF2B5EF4-FFF2-40B4-BE49-F238E27FC236}">
                <a16:creationId xmlns:a16="http://schemas.microsoft.com/office/drawing/2014/main" id="{3F0B1C54-5FDB-824B-A0D6-828FEC8014D1}"/>
              </a:ext>
            </a:extLst>
          </p:cNvPr>
          <p:cNvSpPr>
            <a:spLocks noGrp="1"/>
          </p:cNvSpPr>
          <p:nvPr>
            <p:ph type="sldNum" sz="quarter" idx="12"/>
          </p:nvPr>
        </p:nvSpPr>
        <p:spPr/>
        <p:txBody>
          <a:bodyPr/>
          <a:lstStyle/>
          <a:p>
            <a:fld id="{6C575094-CFE5-6845-BA77-358456EEE977}" type="slidenum">
              <a:rPr lang="en-US" altLang="x-none" smtClean="0"/>
              <a:pPr/>
              <a:t>62</a:t>
            </a:fld>
            <a:endParaRPr lang="en-US" altLang="x-none"/>
          </a:p>
        </p:txBody>
      </p:sp>
      <p:sp>
        <p:nvSpPr>
          <p:cNvPr id="5" name="TextBox 4">
            <a:extLst>
              <a:ext uri="{FF2B5EF4-FFF2-40B4-BE49-F238E27FC236}">
                <a16:creationId xmlns:a16="http://schemas.microsoft.com/office/drawing/2014/main" id="{7991BBDE-1E05-F54A-8498-94D29F35C01D}"/>
              </a:ext>
            </a:extLst>
          </p:cNvPr>
          <p:cNvSpPr txBox="1"/>
          <p:nvPr/>
        </p:nvSpPr>
        <p:spPr>
          <a:xfrm>
            <a:off x="2194586" y="1417342"/>
            <a:ext cx="2169120" cy="338554"/>
          </a:xfrm>
          <a:prstGeom prst="rect">
            <a:avLst/>
          </a:prstGeom>
          <a:solidFill>
            <a:srgbClr val="0033CC"/>
          </a:solidFill>
        </p:spPr>
        <p:txBody>
          <a:bodyPr wrap="none" rtlCol="0">
            <a:spAutoFit/>
          </a:bodyPr>
          <a:lstStyle/>
          <a:p>
            <a:r>
              <a:rPr lang="en-US" dirty="0">
                <a:solidFill>
                  <a:srgbClr val="FFFF00"/>
                </a:solidFill>
              </a:rPr>
              <a:t>11_06-Similarity.ipynb</a:t>
            </a:r>
          </a:p>
        </p:txBody>
      </p:sp>
    </p:spTree>
    <p:extLst>
      <p:ext uri="{BB962C8B-B14F-4D97-AF65-F5344CB8AC3E}">
        <p14:creationId xmlns:p14="http://schemas.microsoft.com/office/powerpoint/2010/main" val="99373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1D0C-BF23-A343-9198-61434B43C1CA}"/>
              </a:ext>
            </a:extLst>
          </p:cNvPr>
          <p:cNvSpPr>
            <a:spLocks noGrp="1"/>
          </p:cNvSpPr>
          <p:nvPr>
            <p:ph type="title"/>
          </p:nvPr>
        </p:nvSpPr>
        <p:spPr/>
        <p:txBody>
          <a:bodyPr/>
          <a:lstStyle/>
          <a:p>
            <a:r>
              <a:rPr lang="en-US" dirty="0"/>
              <a:t>Example Supervised ML: Classification</a:t>
            </a:r>
          </a:p>
        </p:txBody>
      </p:sp>
      <p:sp>
        <p:nvSpPr>
          <p:cNvPr id="3" name="Content Placeholder 2">
            <a:extLst>
              <a:ext uri="{FF2B5EF4-FFF2-40B4-BE49-F238E27FC236}">
                <a16:creationId xmlns:a16="http://schemas.microsoft.com/office/drawing/2014/main" id="{BCEF8C2D-AE06-A54B-BD08-3B29D9B1A343}"/>
              </a:ext>
            </a:extLst>
          </p:cNvPr>
          <p:cNvSpPr>
            <a:spLocks noGrp="1"/>
          </p:cNvSpPr>
          <p:nvPr>
            <p:ph idx="1"/>
          </p:nvPr>
        </p:nvSpPr>
        <p:spPr>
          <a:xfrm>
            <a:off x="457200" y="1295401"/>
            <a:ext cx="8229600" cy="4265464"/>
          </a:xfrm>
        </p:spPr>
        <p:txBody>
          <a:bodyPr/>
          <a:lstStyle/>
          <a:p>
            <a:r>
              <a:rPr lang="en-US" dirty="0"/>
              <a:t>Use the </a:t>
            </a:r>
            <a:r>
              <a:rPr lang="en-US" u="sng" dirty="0"/>
              <a:t>Digits dataset</a:t>
            </a:r>
            <a:r>
              <a:rPr lang="en-US" dirty="0"/>
              <a:t>.</a:t>
            </a:r>
          </a:p>
          <a:p>
            <a:pPr lvl="1"/>
            <a:r>
              <a:rPr lang="en-US" dirty="0"/>
              <a:t>From the MNIST database</a:t>
            </a:r>
          </a:p>
          <a:p>
            <a:pPr lvl="1"/>
            <a:r>
              <a:rPr lang="en-US" dirty="0"/>
              <a:t>32-by-32 pixel images of </a:t>
            </a:r>
            <a:br>
              <a:rPr lang="en-US" dirty="0"/>
            </a:br>
            <a:r>
              <a:rPr lang="en-US" dirty="0"/>
              <a:t>handwritten digits 0 – 9</a:t>
            </a:r>
          </a:p>
          <a:p>
            <a:pPr lvl="1"/>
            <a:r>
              <a:rPr lang="en-US" dirty="0"/>
              <a:t>Example image:</a:t>
            </a:r>
          </a:p>
          <a:p>
            <a:pPr marL="1828800" lvl="4" indent="0">
              <a:buNone/>
            </a:pPr>
            <a:endParaRPr lang="en-US" dirty="0"/>
          </a:p>
          <a:p>
            <a:r>
              <a:rPr lang="en-US" dirty="0"/>
              <a:t>Use the </a:t>
            </a:r>
            <a:r>
              <a:rPr lang="en-US" dirty="0">
                <a:solidFill>
                  <a:srgbClr val="B23C00"/>
                </a:solidFill>
              </a:rPr>
              <a:t>k-Nearest Neighbors</a:t>
            </a:r>
            <a:r>
              <a:rPr lang="en-US" dirty="0"/>
              <a:t> (</a:t>
            </a:r>
            <a:r>
              <a:rPr lang="en-US" dirty="0">
                <a:solidFill>
                  <a:srgbClr val="B23C00"/>
                </a:solidFill>
              </a:rPr>
              <a:t>KNN</a:t>
            </a:r>
            <a:r>
              <a:rPr lang="en-US" dirty="0"/>
              <a:t>) </a:t>
            </a:r>
            <a:br>
              <a:rPr lang="en-US" dirty="0"/>
            </a:br>
            <a:r>
              <a:rPr lang="en-US" dirty="0"/>
              <a:t>supervised machine learning algorithm.</a:t>
            </a:r>
          </a:p>
          <a:p>
            <a:pPr lvl="1"/>
            <a:r>
              <a:rPr lang="en-US" dirty="0"/>
              <a:t>Train the machine to </a:t>
            </a:r>
            <a:r>
              <a:rPr lang="en-US" u="sng" dirty="0"/>
              <a:t>recognize</a:t>
            </a:r>
            <a:r>
              <a:rPr lang="en-US" dirty="0"/>
              <a:t> handwritten digits.</a:t>
            </a:r>
          </a:p>
          <a:p>
            <a:pPr lvl="1"/>
            <a:r>
              <a:rPr lang="en-US" dirty="0"/>
              <a:t>The training set will be </a:t>
            </a:r>
            <a:r>
              <a:rPr lang="en-US" u="sng" dirty="0"/>
              <a:t>labeled</a:t>
            </a:r>
            <a:r>
              <a:rPr lang="en-US" dirty="0"/>
              <a:t> images.</a:t>
            </a:r>
          </a:p>
        </p:txBody>
      </p:sp>
      <p:sp>
        <p:nvSpPr>
          <p:cNvPr id="4" name="Slide Number Placeholder 3">
            <a:extLst>
              <a:ext uri="{FF2B5EF4-FFF2-40B4-BE49-F238E27FC236}">
                <a16:creationId xmlns:a16="http://schemas.microsoft.com/office/drawing/2014/main" id="{BC02AAEB-2FC3-D243-B480-3FC74C240FA8}"/>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pic>
        <p:nvPicPr>
          <p:cNvPr id="6" name="Picture 5">
            <a:extLst>
              <a:ext uri="{FF2B5EF4-FFF2-40B4-BE49-F238E27FC236}">
                <a16:creationId xmlns:a16="http://schemas.microsoft.com/office/drawing/2014/main" id="{225FC7C1-851E-EE44-B259-2EDBBCC22AB5}"/>
              </a:ext>
            </a:extLst>
          </p:cNvPr>
          <p:cNvPicPr>
            <a:picLocks noChangeAspect="1"/>
          </p:cNvPicPr>
          <p:nvPr/>
        </p:nvPicPr>
        <p:blipFill>
          <a:blip r:embed="rId2"/>
          <a:stretch>
            <a:fillRect/>
          </a:stretch>
        </p:blipFill>
        <p:spPr>
          <a:xfrm>
            <a:off x="5412824" y="1318154"/>
            <a:ext cx="2110846" cy="2110846"/>
          </a:xfrm>
          <a:prstGeom prst="rect">
            <a:avLst/>
          </a:prstGeom>
        </p:spPr>
      </p:pic>
      <p:sp>
        <p:nvSpPr>
          <p:cNvPr id="8" name="TextBox 7">
            <a:extLst>
              <a:ext uri="{FF2B5EF4-FFF2-40B4-BE49-F238E27FC236}">
                <a16:creationId xmlns:a16="http://schemas.microsoft.com/office/drawing/2014/main" id="{274C0F2B-6912-D149-B444-D3072E1A927A}"/>
              </a:ext>
            </a:extLst>
          </p:cNvPr>
          <p:cNvSpPr txBox="1"/>
          <p:nvPr/>
        </p:nvSpPr>
        <p:spPr>
          <a:xfrm>
            <a:off x="6689147" y="6176863"/>
            <a:ext cx="1669047" cy="58477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Python for Programmers</a:t>
            </a:r>
            <a:br>
              <a:rPr lang="en-US" sz="800" dirty="0">
                <a:solidFill>
                  <a:schemeClr val="bg1">
                    <a:lumMod val="65000"/>
                  </a:schemeClr>
                </a:solidFill>
              </a:rPr>
            </a:br>
            <a:r>
              <a:rPr lang="en-US" sz="800" dirty="0">
                <a:solidFill>
                  <a:schemeClr val="bg1">
                    <a:lumMod val="65000"/>
                  </a:schemeClr>
                </a:solidFill>
              </a:rPr>
              <a:t>by Paul </a:t>
            </a:r>
            <a:r>
              <a:rPr lang="en-US" sz="800" dirty="0" err="1">
                <a:solidFill>
                  <a:schemeClr val="bg1">
                    <a:lumMod val="65000"/>
                  </a:schemeClr>
                </a:solidFill>
              </a:rPr>
              <a:t>Deitel</a:t>
            </a:r>
            <a:r>
              <a:rPr lang="en-US" sz="800" dirty="0">
                <a:solidFill>
                  <a:schemeClr val="bg1">
                    <a:lumMod val="65000"/>
                  </a:schemeClr>
                </a:solidFill>
              </a:rPr>
              <a:t> and Harvey </a:t>
            </a:r>
            <a:r>
              <a:rPr lang="en-US" sz="800" dirty="0" err="1">
                <a:solidFill>
                  <a:schemeClr val="bg1">
                    <a:lumMod val="65000"/>
                  </a:schemeClr>
                </a:solidFill>
              </a:rPr>
              <a:t>Deitel</a:t>
            </a:r>
            <a:br>
              <a:rPr lang="en-US" sz="800" dirty="0">
                <a:solidFill>
                  <a:schemeClr val="bg1">
                    <a:lumMod val="65000"/>
                  </a:schemeClr>
                </a:solidFill>
              </a:rPr>
            </a:br>
            <a:r>
              <a:rPr lang="en-US" sz="800" dirty="0">
                <a:solidFill>
                  <a:schemeClr val="bg1">
                    <a:lumMod val="65000"/>
                  </a:schemeClr>
                </a:solidFill>
              </a:rPr>
              <a:t>Pearson, 2019</a:t>
            </a:r>
          </a:p>
          <a:p>
            <a:r>
              <a:rPr lang="en-US" sz="800" dirty="0">
                <a:solidFill>
                  <a:schemeClr val="bg1">
                    <a:lumMod val="65000"/>
                  </a:schemeClr>
                </a:solidFill>
              </a:rPr>
              <a:t>ISBN 978-0-13-5222433-5</a:t>
            </a:r>
          </a:p>
        </p:txBody>
      </p:sp>
      <p:sp>
        <p:nvSpPr>
          <p:cNvPr id="5" name="TextBox 4">
            <a:extLst>
              <a:ext uri="{FF2B5EF4-FFF2-40B4-BE49-F238E27FC236}">
                <a16:creationId xmlns:a16="http://schemas.microsoft.com/office/drawing/2014/main" id="{CF78233C-43E7-864F-A34F-3425197C54AB}"/>
              </a:ext>
            </a:extLst>
          </p:cNvPr>
          <p:cNvSpPr txBox="1"/>
          <p:nvPr/>
        </p:nvSpPr>
        <p:spPr>
          <a:xfrm>
            <a:off x="436220" y="5614191"/>
            <a:ext cx="8271560" cy="307777"/>
          </a:xfrm>
          <a:prstGeom prst="rect">
            <a:avLst/>
          </a:prstGeom>
          <a:solidFill>
            <a:schemeClr val="accent1">
              <a:lumMod val="20000"/>
              <a:lumOff val="80000"/>
            </a:schemeClr>
          </a:solidFill>
          <a:ln>
            <a:solidFill>
              <a:srgbClr val="0033CC"/>
            </a:solidFill>
          </a:ln>
        </p:spPr>
        <p:txBody>
          <a:bodyPr wrap="none" rtlCol="0">
            <a:spAutoFit/>
          </a:bodyPr>
          <a:lstStyle/>
          <a:p>
            <a:r>
              <a:rPr lang="en-US" sz="1400" dirty="0">
                <a:solidFill>
                  <a:srgbClr val="0033CC"/>
                </a:solidFill>
              </a:rPr>
              <a:t>A more powerful </a:t>
            </a:r>
            <a:r>
              <a:rPr lang="en-US" sz="1400" dirty="0">
                <a:solidFill>
                  <a:srgbClr val="C00000"/>
                </a:solidFill>
              </a:rPr>
              <a:t>deep-learning</a:t>
            </a:r>
            <a:r>
              <a:rPr lang="en-US" sz="1400" dirty="0">
                <a:solidFill>
                  <a:srgbClr val="0033CC"/>
                </a:solidFill>
              </a:rPr>
              <a:t> algorithm for </a:t>
            </a:r>
            <a:r>
              <a:rPr lang="en-US" sz="1400" u="sng" dirty="0">
                <a:solidFill>
                  <a:srgbClr val="0033CC"/>
                </a:solidFill>
              </a:rPr>
              <a:t>image recognition</a:t>
            </a:r>
            <a:r>
              <a:rPr lang="en-US" sz="1400" dirty="0">
                <a:solidFill>
                  <a:srgbClr val="0033CC"/>
                </a:solidFill>
              </a:rPr>
              <a:t> is </a:t>
            </a:r>
            <a:r>
              <a:rPr lang="en-US" sz="1400" dirty="0">
                <a:solidFill>
                  <a:srgbClr val="C00000"/>
                </a:solidFill>
              </a:rPr>
              <a:t>convolutional neural networks</a:t>
            </a:r>
            <a:r>
              <a:rPr lang="en-US" sz="1400" dirty="0">
                <a:solidFill>
                  <a:srgbClr val="0033CC"/>
                </a:solidFill>
              </a:rPr>
              <a:t> (</a:t>
            </a:r>
            <a:r>
              <a:rPr lang="en-US" sz="1400" dirty="0">
                <a:solidFill>
                  <a:srgbClr val="C00000"/>
                </a:solidFill>
              </a:rPr>
              <a:t>CNN</a:t>
            </a:r>
            <a:r>
              <a:rPr lang="en-US" sz="1400" dirty="0">
                <a:solidFill>
                  <a:srgbClr val="0033CC"/>
                </a:solidFill>
              </a:rPr>
              <a:t>).</a:t>
            </a:r>
          </a:p>
        </p:txBody>
      </p:sp>
    </p:spTree>
    <p:extLst>
      <p:ext uri="{BB962C8B-B14F-4D97-AF65-F5344CB8AC3E}">
        <p14:creationId xmlns:p14="http://schemas.microsoft.com/office/powerpoint/2010/main" val="346937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00C2-FA42-424A-AFB7-D2F00E791293}"/>
              </a:ext>
            </a:extLst>
          </p:cNvPr>
          <p:cNvSpPr>
            <a:spLocks noGrp="1"/>
          </p:cNvSpPr>
          <p:nvPr>
            <p:ph type="title"/>
          </p:nvPr>
        </p:nvSpPr>
        <p:spPr/>
        <p:txBody>
          <a:bodyPr/>
          <a:lstStyle/>
          <a:p>
            <a:r>
              <a:rPr lang="en-US" dirty="0"/>
              <a:t>k-Nearest Neighbors Algorithm</a:t>
            </a:r>
          </a:p>
        </p:txBody>
      </p:sp>
      <p:sp>
        <p:nvSpPr>
          <p:cNvPr id="3" name="Content Placeholder 2">
            <a:extLst>
              <a:ext uri="{FF2B5EF4-FFF2-40B4-BE49-F238E27FC236}">
                <a16:creationId xmlns:a16="http://schemas.microsoft.com/office/drawing/2014/main" id="{D3FF1F46-E535-D843-9D37-1EB90B919637}"/>
              </a:ext>
            </a:extLst>
          </p:cNvPr>
          <p:cNvSpPr>
            <a:spLocks noGrp="1"/>
          </p:cNvSpPr>
          <p:nvPr>
            <p:ph idx="1"/>
          </p:nvPr>
        </p:nvSpPr>
        <p:spPr>
          <a:xfrm>
            <a:off x="457200" y="1295401"/>
            <a:ext cx="8229600" cy="487698"/>
          </a:xfrm>
        </p:spPr>
        <p:txBody>
          <a:bodyPr/>
          <a:lstStyle/>
          <a:p>
            <a:r>
              <a:rPr lang="en-US" dirty="0"/>
              <a:t>Assume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3 </a:t>
            </a:r>
            <a:r>
              <a:rPr lang="en-US" dirty="0"/>
              <a:t>nearest neighbors:</a:t>
            </a:r>
          </a:p>
        </p:txBody>
      </p:sp>
      <p:sp>
        <p:nvSpPr>
          <p:cNvPr id="4" name="Slide Number Placeholder 3">
            <a:extLst>
              <a:ext uri="{FF2B5EF4-FFF2-40B4-BE49-F238E27FC236}">
                <a16:creationId xmlns:a16="http://schemas.microsoft.com/office/drawing/2014/main" id="{8097D2D5-9821-DD4B-A0B2-CB3A5CDCC5C0}"/>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grpSp>
        <p:nvGrpSpPr>
          <p:cNvPr id="14" name="Group 13">
            <a:extLst>
              <a:ext uri="{FF2B5EF4-FFF2-40B4-BE49-F238E27FC236}">
                <a16:creationId xmlns:a16="http://schemas.microsoft.com/office/drawing/2014/main" id="{FD8BD13C-1459-6141-B2F7-131C9EEE11CC}"/>
              </a:ext>
            </a:extLst>
          </p:cNvPr>
          <p:cNvGrpSpPr/>
          <p:nvPr/>
        </p:nvGrpSpPr>
        <p:grpSpPr>
          <a:xfrm>
            <a:off x="264610" y="1783098"/>
            <a:ext cx="8703181" cy="4098713"/>
            <a:chOff x="264610" y="2000071"/>
            <a:chExt cx="8703181" cy="4098713"/>
          </a:xfrm>
        </p:grpSpPr>
        <p:pic>
          <p:nvPicPr>
            <p:cNvPr id="10" name="Picture 9">
              <a:extLst>
                <a:ext uri="{FF2B5EF4-FFF2-40B4-BE49-F238E27FC236}">
                  <a16:creationId xmlns:a16="http://schemas.microsoft.com/office/drawing/2014/main" id="{C54957B2-39B6-C34E-8173-0D98B4AEEF6F}"/>
                </a:ext>
              </a:extLst>
            </p:cNvPr>
            <p:cNvPicPr>
              <a:picLocks noChangeAspect="1"/>
            </p:cNvPicPr>
            <p:nvPr/>
          </p:nvPicPr>
          <p:blipFill>
            <a:blip r:embed="rId2"/>
            <a:stretch>
              <a:fillRect/>
            </a:stretch>
          </p:blipFill>
          <p:spPr>
            <a:xfrm>
              <a:off x="1600232" y="2000071"/>
              <a:ext cx="5943535" cy="4098713"/>
            </a:xfrm>
            <a:prstGeom prst="rect">
              <a:avLst/>
            </a:prstGeom>
          </p:spPr>
        </p:pic>
        <p:sp>
          <p:nvSpPr>
            <p:cNvPr id="11" name="TextBox 10">
              <a:extLst>
                <a:ext uri="{FF2B5EF4-FFF2-40B4-BE49-F238E27FC236}">
                  <a16:creationId xmlns:a16="http://schemas.microsoft.com/office/drawing/2014/main" id="{0476CDBD-13B0-2542-A1AD-C446287E1820}"/>
                </a:ext>
              </a:extLst>
            </p:cNvPr>
            <p:cNvSpPr txBox="1"/>
            <p:nvPr/>
          </p:nvSpPr>
          <p:spPr>
            <a:xfrm>
              <a:off x="264610" y="4434829"/>
              <a:ext cx="1335622" cy="830997"/>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Predict that</a:t>
              </a:r>
            </a:p>
            <a:p>
              <a:r>
                <a:rPr lang="en-US" dirty="0">
                  <a:solidFill>
                    <a:srgbClr val="0033CC"/>
                  </a:solidFill>
                </a:rPr>
                <a:t>sample X</a:t>
              </a:r>
            </a:p>
            <a:p>
              <a:r>
                <a:rPr lang="en-US" dirty="0">
                  <a:solidFill>
                    <a:srgbClr val="0033CC"/>
                  </a:solidFill>
                </a:rPr>
                <a:t>is in class D.</a:t>
              </a:r>
            </a:p>
          </p:txBody>
        </p:sp>
        <p:sp>
          <p:nvSpPr>
            <p:cNvPr id="12" name="TextBox 11">
              <a:extLst>
                <a:ext uri="{FF2B5EF4-FFF2-40B4-BE49-F238E27FC236}">
                  <a16:creationId xmlns:a16="http://schemas.microsoft.com/office/drawing/2014/main" id="{83938C1F-D81E-D346-A7F5-256B09D4A1D6}"/>
                </a:ext>
              </a:extLst>
            </p:cNvPr>
            <p:cNvSpPr txBox="1"/>
            <p:nvPr/>
          </p:nvSpPr>
          <p:spPr>
            <a:xfrm>
              <a:off x="7628436" y="2536637"/>
              <a:ext cx="1335622" cy="830997"/>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Predict that</a:t>
              </a:r>
            </a:p>
            <a:p>
              <a:r>
                <a:rPr lang="en-US" dirty="0">
                  <a:solidFill>
                    <a:srgbClr val="0033CC"/>
                  </a:solidFill>
                </a:rPr>
                <a:t>sample Y</a:t>
              </a:r>
            </a:p>
            <a:p>
              <a:r>
                <a:rPr lang="en-US" dirty="0">
                  <a:solidFill>
                    <a:srgbClr val="0033CC"/>
                  </a:solidFill>
                </a:rPr>
                <a:t>is in class B.</a:t>
              </a:r>
            </a:p>
          </p:txBody>
        </p:sp>
        <p:sp>
          <p:nvSpPr>
            <p:cNvPr id="13" name="TextBox 12">
              <a:extLst>
                <a:ext uri="{FF2B5EF4-FFF2-40B4-BE49-F238E27FC236}">
                  <a16:creationId xmlns:a16="http://schemas.microsoft.com/office/drawing/2014/main" id="{6E30D59B-F9AA-2942-96E4-612B8B8E2865}"/>
                </a:ext>
              </a:extLst>
            </p:cNvPr>
            <p:cNvSpPr txBox="1"/>
            <p:nvPr/>
          </p:nvSpPr>
          <p:spPr>
            <a:xfrm>
              <a:off x="7548813" y="3799512"/>
              <a:ext cx="1418978" cy="1815882"/>
            </a:xfrm>
            <a:prstGeom prst="rect">
              <a:avLst/>
            </a:prstGeom>
            <a:solidFill>
              <a:schemeClr val="accent1">
                <a:lumMod val="20000"/>
                <a:lumOff val="80000"/>
              </a:schemeClr>
            </a:solidFill>
            <a:ln>
              <a:solidFill>
                <a:srgbClr val="0033CC"/>
              </a:solidFill>
            </a:ln>
          </p:spPr>
          <p:txBody>
            <a:bodyPr wrap="none" rtlCol="0">
              <a:spAutoFit/>
            </a:bodyPr>
            <a:lstStyle/>
            <a:p>
              <a:r>
                <a:rPr lang="en-US" dirty="0">
                  <a:solidFill>
                    <a:srgbClr val="0033CC"/>
                  </a:solidFill>
                </a:rPr>
                <a:t>Predict that</a:t>
              </a:r>
            </a:p>
            <a:p>
              <a:r>
                <a:rPr lang="en-US" dirty="0">
                  <a:solidFill>
                    <a:srgbClr val="0033CC"/>
                  </a:solidFill>
                </a:rPr>
                <a:t>sample Z</a:t>
              </a:r>
            </a:p>
            <a:p>
              <a:r>
                <a:rPr lang="en-US" dirty="0">
                  <a:solidFill>
                    <a:srgbClr val="0033CC"/>
                  </a:solidFill>
                </a:rPr>
                <a:t>is in class C:</a:t>
              </a:r>
            </a:p>
            <a:p>
              <a:r>
                <a:rPr lang="en-US" dirty="0">
                  <a:solidFill>
                    <a:srgbClr val="0033CC"/>
                  </a:solidFill>
                </a:rPr>
                <a:t>2 out of 3</a:t>
              </a:r>
            </a:p>
            <a:p>
              <a:r>
                <a:rPr lang="en-US" dirty="0">
                  <a:solidFill>
                    <a:srgbClr val="0033CC"/>
                  </a:solidFill>
                </a:rPr>
                <a:t>of its nearest </a:t>
              </a:r>
            </a:p>
            <a:p>
              <a:r>
                <a:rPr lang="en-US" dirty="0">
                  <a:solidFill>
                    <a:srgbClr val="0033CC"/>
                  </a:solidFill>
                </a:rPr>
                <a:t>neighbors</a:t>
              </a:r>
            </a:p>
            <a:p>
              <a:r>
                <a:rPr lang="en-US" dirty="0">
                  <a:solidFill>
                    <a:srgbClr val="0033CC"/>
                  </a:solidFill>
                </a:rPr>
                <a:t>are in class c</a:t>
              </a:r>
            </a:p>
          </p:txBody>
        </p:sp>
      </p:grpSp>
      <p:sp>
        <p:nvSpPr>
          <p:cNvPr id="15" name="TextBox 14">
            <a:extLst>
              <a:ext uri="{FF2B5EF4-FFF2-40B4-BE49-F238E27FC236}">
                <a16:creationId xmlns:a16="http://schemas.microsoft.com/office/drawing/2014/main" id="{EFF8CAFA-5B07-E440-81A0-530F588EEF08}"/>
              </a:ext>
            </a:extLst>
          </p:cNvPr>
          <p:cNvSpPr txBox="1"/>
          <p:nvPr/>
        </p:nvSpPr>
        <p:spPr>
          <a:xfrm>
            <a:off x="6330531" y="5714975"/>
            <a:ext cx="2637260" cy="338554"/>
          </a:xfrm>
          <a:prstGeom prst="rect">
            <a:avLst/>
          </a:prstGeom>
          <a:solidFill>
            <a:schemeClr val="accent1">
              <a:lumMod val="20000"/>
              <a:lumOff val="80000"/>
            </a:schemeClr>
          </a:solidFill>
          <a:ln>
            <a:solidFill>
              <a:srgbClr val="B23C00"/>
            </a:solidFill>
          </a:ln>
        </p:spPr>
        <p:txBody>
          <a:bodyPr wrap="none" rtlCol="0">
            <a:spAutoFit/>
          </a:bodyPr>
          <a:lstStyle/>
          <a:p>
            <a:r>
              <a:rPr lang="en-US" dirty="0">
                <a:solidFill>
                  <a:srgbClr val="B23C00"/>
                </a:solidFill>
              </a:rPr>
              <a:t>Choose an </a:t>
            </a:r>
            <a:r>
              <a:rPr lang="en-US" u="sng" dirty="0">
                <a:solidFill>
                  <a:srgbClr val="B23C00"/>
                </a:solidFill>
              </a:rPr>
              <a:t>odd</a:t>
            </a:r>
            <a:r>
              <a:rPr lang="en-US" dirty="0">
                <a:solidFill>
                  <a:srgbClr val="B23C00"/>
                </a:solidFill>
              </a:rPr>
              <a:t> value for </a:t>
            </a:r>
            <a:r>
              <a:rPr lang="en-US" i="1" dirty="0">
                <a:solidFill>
                  <a:srgbClr val="B23C00"/>
                </a:solidFill>
                <a:latin typeface="Times New Roman" panose="02020603050405020304" pitchFamily="18" charset="0"/>
                <a:cs typeface="Times New Roman" panose="02020603050405020304" pitchFamily="18" charset="0"/>
              </a:rPr>
              <a:t>k</a:t>
            </a:r>
            <a:r>
              <a:rPr lang="en-US" dirty="0">
                <a:solidFill>
                  <a:srgbClr val="B23C00"/>
                </a:solidFill>
              </a:rPr>
              <a:t>.</a:t>
            </a:r>
          </a:p>
        </p:txBody>
      </p:sp>
      <p:sp>
        <p:nvSpPr>
          <p:cNvPr id="16" name="TextBox 15">
            <a:extLst>
              <a:ext uri="{FF2B5EF4-FFF2-40B4-BE49-F238E27FC236}">
                <a16:creationId xmlns:a16="http://schemas.microsoft.com/office/drawing/2014/main" id="{ED6564C6-0C96-C042-BA5D-EEBD50A2F51C}"/>
              </a:ext>
            </a:extLst>
          </p:cNvPr>
          <p:cNvSpPr txBox="1"/>
          <p:nvPr/>
        </p:nvSpPr>
        <p:spPr>
          <a:xfrm>
            <a:off x="6689147" y="6176863"/>
            <a:ext cx="1669047" cy="584775"/>
          </a:xfrm>
          <a:prstGeom prst="rect">
            <a:avLst/>
          </a:prstGeom>
          <a:solidFill>
            <a:schemeClr val="bg1">
              <a:lumMod val="95000"/>
            </a:schemeClr>
          </a:solidFill>
        </p:spPr>
        <p:txBody>
          <a:bodyPr wrap="none" rtlCol="0">
            <a:spAutoFit/>
          </a:bodyPr>
          <a:lstStyle/>
          <a:p>
            <a:r>
              <a:rPr lang="en-US" sz="800" b="1" dirty="0">
                <a:solidFill>
                  <a:schemeClr val="bg1">
                    <a:lumMod val="65000"/>
                  </a:schemeClr>
                </a:solidFill>
              </a:rPr>
              <a:t>Python for Programmers</a:t>
            </a:r>
            <a:br>
              <a:rPr lang="en-US" sz="800" dirty="0">
                <a:solidFill>
                  <a:schemeClr val="bg1">
                    <a:lumMod val="65000"/>
                  </a:schemeClr>
                </a:solidFill>
              </a:rPr>
            </a:br>
            <a:r>
              <a:rPr lang="en-US" sz="800" dirty="0">
                <a:solidFill>
                  <a:schemeClr val="bg1">
                    <a:lumMod val="65000"/>
                  </a:schemeClr>
                </a:solidFill>
              </a:rPr>
              <a:t>by Paul </a:t>
            </a:r>
            <a:r>
              <a:rPr lang="en-US" sz="800" dirty="0" err="1">
                <a:solidFill>
                  <a:schemeClr val="bg1">
                    <a:lumMod val="65000"/>
                  </a:schemeClr>
                </a:solidFill>
              </a:rPr>
              <a:t>Deitel</a:t>
            </a:r>
            <a:r>
              <a:rPr lang="en-US" sz="800" dirty="0">
                <a:solidFill>
                  <a:schemeClr val="bg1">
                    <a:lumMod val="65000"/>
                  </a:schemeClr>
                </a:solidFill>
              </a:rPr>
              <a:t> and Harvey </a:t>
            </a:r>
            <a:r>
              <a:rPr lang="en-US" sz="800" dirty="0" err="1">
                <a:solidFill>
                  <a:schemeClr val="bg1">
                    <a:lumMod val="65000"/>
                  </a:schemeClr>
                </a:solidFill>
              </a:rPr>
              <a:t>Deitel</a:t>
            </a:r>
            <a:br>
              <a:rPr lang="en-US" sz="800" dirty="0">
                <a:solidFill>
                  <a:schemeClr val="bg1">
                    <a:lumMod val="65000"/>
                  </a:schemeClr>
                </a:solidFill>
              </a:rPr>
            </a:br>
            <a:r>
              <a:rPr lang="en-US" sz="800" dirty="0">
                <a:solidFill>
                  <a:schemeClr val="bg1">
                    <a:lumMod val="65000"/>
                  </a:schemeClr>
                </a:solidFill>
              </a:rPr>
              <a:t>Pearson, 2019</a:t>
            </a:r>
          </a:p>
          <a:p>
            <a:r>
              <a:rPr lang="en-US" sz="800" dirty="0">
                <a:solidFill>
                  <a:schemeClr val="bg1">
                    <a:lumMod val="65000"/>
                  </a:schemeClr>
                </a:solidFill>
              </a:rPr>
              <a:t>ISBN 978-0-13-5222433-5</a:t>
            </a:r>
          </a:p>
        </p:txBody>
      </p:sp>
      <p:sp>
        <p:nvSpPr>
          <p:cNvPr id="5" name="TextBox 4">
            <a:extLst>
              <a:ext uri="{FF2B5EF4-FFF2-40B4-BE49-F238E27FC236}">
                <a16:creationId xmlns:a16="http://schemas.microsoft.com/office/drawing/2014/main" id="{8D4D1E11-A6C1-0A4A-9F4F-D3BF59403869}"/>
              </a:ext>
            </a:extLst>
          </p:cNvPr>
          <p:cNvSpPr txBox="1"/>
          <p:nvPr/>
        </p:nvSpPr>
        <p:spPr>
          <a:xfrm>
            <a:off x="6692444" y="1316949"/>
            <a:ext cx="2249334" cy="830997"/>
          </a:xfrm>
          <a:prstGeom prst="rect">
            <a:avLst/>
          </a:prstGeom>
          <a:solidFill>
            <a:schemeClr val="accent1">
              <a:lumMod val="20000"/>
              <a:lumOff val="80000"/>
            </a:schemeClr>
          </a:solidFill>
          <a:ln>
            <a:solidFill>
              <a:srgbClr val="0033CC"/>
            </a:solidFill>
          </a:ln>
        </p:spPr>
        <p:txBody>
          <a:bodyPr wrap="none" rtlCol="0">
            <a:spAutoFit/>
          </a:bodyPr>
          <a:lstStyle/>
          <a:p>
            <a:r>
              <a:rPr lang="en-US" i="1" dirty="0">
                <a:solidFill>
                  <a:srgbClr val="0033CC"/>
                </a:solidFill>
                <a:latin typeface="Times New Roman" panose="02020603050405020304" pitchFamily="18" charset="0"/>
                <a:cs typeface="Times New Roman" panose="02020603050405020304" pitchFamily="18" charset="0"/>
              </a:rPr>
              <a:t>k</a:t>
            </a:r>
            <a:r>
              <a:rPr lang="en-US" dirty="0">
                <a:solidFill>
                  <a:srgbClr val="0033CC"/>
                </a:solidFill>
              </a:rPr>
              <a:t> is a </a:t>
            </a:r>
            <a:r>
              <a:rPr lang="en-US" dirty="0">
                <a:solidFill>
                  <a:srgbClr val="C00000"/>
                </a:solidFill>
              </a:rPr>
              <a:t>hyperparameter</a:t>
            </a:r>
          </a:p>
          <a:p>
            <a:r>
              <a:rPr lang="en-US" dirty="0">
                <a:solidFill>
                  <a:srgbClr val="0033CC"/>
                </a:solidFill>
              </a:rPr>
              <a:t>of the model (specified</a:t>
            </a:r>
          </a:p>
          <a:p>
            <a:r>
              <a:rPr lang="en-US" dirty="0">
                <a:solidFill>
                  <a:srgbClr val="0033CC"/>
                </a:solidFill>
              </a:rPr>
              <a:t>in advance).</a:t>
            </a:r>
          </a:p>
        </p:txBody>
      </p:sp>
    </p:spTree>
    <p:extLst>
      <p:ext uri="{BB962C8B-B14F-4D97-AF65-F5344CB8AC3E}">
        <p14:creationId xmlns:p14="http://schemas.microsoft.com/office/powerpoint/2010/main" val="37022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0F3F-25AE-E24E-A588-689296753639}"/>
              </a:ext>
            </a:extLst>
          </p:cNvPr>
          <p:cNvSpPr>
            <a:spLocks noGrp="1"/>
          </p:cNvSpPr>
          <p:nvPr>
            <p:ph type="title"/>
          </p:nvPr>
        </p:nvSpPr>
        <p:spPr/>
        <p:txBody>
          <a:bodyPr/>
          <a:lstStyle/>
          <a:p>
            <a:r>
              <a:rPr lang="en-US" dirty="0"/>
              <a:t>Components of the Digits Dataset</a:t>
            </a:r>
          </a:p>
        </p:txBody>
      </p:sp>
      <p:sp>
        <p:nvSpPr>
          <p:cNvPr id="3" name="Content Placeholder 2">
            <a:extLst>
              <a:ext uri="{FF2B5EF4-FFF2-40B4-BE49-F238E27FC236}">
                <a16:creationId xmlns:a16="http://schemas.microsoft.com/office/drawing/2014/main" id="{6878DC88-250A-E640-BCDE-0E46CCB814D5}"/>
              </a:ext>
            </a:extLst>
          </p:cNvPr>
          <p:cNvSpPr>
            <a:spLocks noGrp="1"/>
          </p:cNvSpPr>
          <p:nvPr>
            <p:ph idx="1"/>
          </p:nvPr>
        </p:nvSpPr>
        <p:spPr>
          <a:xfrm>
            <a:off x="457200" y="1295400"/>
            <a:ext cx="8320994" cy="4835525"/>
          </a:xfrm>
        </p:spPr>
        <p:txBody>
          <a:bodyPr/>
          <a:lstStyle/>
          <a:p>
            <a:r>
              <a:rPr lang="en-US" dirty="0"/>
              <a:t>Five components:</a:t>
            </a:r>
          </a:p>
          <a:p>
            <a:pPr lvl="1"/>
            <a:r>
              <a:rPr lang="en-US" b="1" dirty="0">
                <a:solidFill>
                  <a:srgbClr val="0033CC"/>
                </a:solidFill>
                <a:latin typeface="Courier New" panose="02070309020205020404" pitchFamily="49" charset="0"/>
                <a:cs typeface="Courier New" panose="02070309020205020404" pitchFamily="49" charset="0"/>
              </a:rPr>
              <a:t>'images'</a:t>
            </a:r>
            <a:r>
              <a:rPr lang="en-US" dirty="0"/>
              <a:t>: 8-by-8 two-dimensional arrays of integers, one array per digit. Each integer represents a grayscale, ranging from 0 (white) to 16 (black).</a:t>
            </a:r>
          </a:p>
          <a:p>
            <a:pPr lvl="1"/>
            <a:r>
              <a:rPr lang="en-US" b="1" dirty="0">
                <a:solidFill>
                  <a:srgbClr val="0033CC"/>
                </a:solidFill>
                <a:latin typeface="Courier New" panose="02070309020205020404" pitchFamily="49" charset="0"/>
                <a:cs typeface="Courier New" panose="02070309020205020404" pitchFamily="49" charset="0"/>
              </a:rPr>
              <a:t>'targets'</a:t>
            </a:r>
            <a:r>
              <a:rPr lang="en-US" dirty="0"/>
              <a:t>: The target digit 0 – 9 corresponding to what each image represents.</a:t>
            </a:r>
          </a:p>
          <a:p>
            <a:pPr lvl="1"/>
            <a:r>
              <a:rPr lang="en-US" b="1" dirty="0">
                <a:solidFill>
                  <a:srgbClr val="0033CC"/>
                </a:solidFill>
                <a:latin typeface="Courier New" panose="02070309020205020404" pitchFamily="49" charset="0"/>
                <a:cs typeface="Courier New" panose="02070309020205020404" pitchFamily="49" charset="0"/>
              </a:rPr>
              <a:t>'data'</a:t>
            </a:r>
            <a:r>
              <a:rPr lang="en-US" dirty="0"/>
              <a:t>: One-dimensional arrays, each containing the 64 integers flattened from the corresponding images array.</a:t>
            </a:r>
          </a:p>
          <a:p>
            <a:pPr lvl="1"/>
            <a:r>
              <a:rPr lang="en-US" b="1" dirty="0">
                <a:solidFill>
                  <a:srgbClr val="0033CC"/>
                </a:solidFill>
                <a:latin typeface="Courier New" panose="02070309020205020404" pitchFamily="49" charset="0"/>
                <a:cs typeface="Courier New" panose="02070309020205020404" pitchFamily="49" charset="0"/>
              </a:rPr>
              <a:t>'</a:t>
            </a:r>
            <a:r>
              <a:rPr lang="en-US" b="1" dirty="0" err="1">
                <a:solidFill>
                  <a:srgbClr val="0033CC"/>
                </a:solidFill>
                <a:latin typeface="Courier New" panose="02070309020205020404" pitchFamily="49" charset="0"/>
                <a:cs typeface="Courier New" panose="02070309020205020404" pitchFamily="49" charset="0"/>
              </a:rPr>
              <a:t>target_names</a:t>
            </a:r>
            <a:r>
              <a:rPr lang="en-US" b="1" dirty="0">
                <a:solidFill>
                  <a:srgbClr val="0033CC"/>
                </a:solidFill>
                <a:latin typeface="Courier New" panose="02070309020205020404" pitchFamily="49" charset="0"/>
                <a:cs typeface="Courier New" panose="02070309020205020404" pitchFamily="49" charset="0"/>
              </a:rPr>
              <a:t>'</a:t>
            </a:r>
            <a:r>
              <a:rPr lang="en-US" dirty="0"/>
              <a:t>: array([0, 1, 2, 3, 4, 5, 6, 7, 8, 9])</a:t>
            </a:r>
          </a:p>
          <a:p>
            <a:pPr lvl="1"/>
            <a:r>
              <a:rPr lang="en-US" b="1" dirty="0">
                <a:solidFill>
                  <a:srgbClr val="0033CC"/>
                </a:solidFill>
                <a:latin typeface="Courier New" panose="02070309020205020404" pitchFamily="49" charset="0"/>
                <a:cs typeface="Courier New" panose="02070309020205020404" pitchFamily="49" charset="0"/>
              </a:rPr>
              <a:t>'DESCR'</a:t>
            </a:r>
            <a:r>
              <a:rPr lang="en-US" dirty="0"/>
              <a:t>: Dataset description.</a:t>
            </a:r>
          </a:p>
        </p:txBody>
      </p:sp>
      <p:sp>
        <p:nvSpPr>
          <p:cNvPr id="4" name="Slide Number Placeholder 3">
            <a:extLst>
              <a:ext uri="{FF2B5EF4-FFF2-40B4-BE49-F238E27FC236}">
                <a16:creationId xmlns:a16="http://schemas.microsoft.com/office/drawing/2014/main" id="{29C5BCA0-298A-744E-A92B-83F41C9FEAA9}"/>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1830359501"/>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5006</TotalTime>
  <Words>5477</Words>
  <Application>Microsoft Macintosh PowerPoint</Application>
  <PresentationFormat>On-screen Show (4:3)</PresentationFormat>
  <Paragraphs>781</Paragraphs>
  <Slides>62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Courier New</vt:lpstr>
      <vt:lpstr>inherit</vt:lpstr>
      <vt:lpstr>Times New Roman</vt:lpstr>
      <vt:lpstr>Wingdings</vt:lpstr>
      <vt:lpstr>Quadrant</vt:lpstr>
      <vt:lpstr>DATA 220 Mathematical Methods for Data Analysis April 15 Class Meeting</vt:lpstr>
      <vt:lpstr>Machine Learning</vt:lpstr>
      <vt:lpstr>Scikit-Learn ML Algorithms</vt:lpstr>
      <vt:lpstr>“Big Data”</vt:lpstr>
      <vt:lpstr>Datasets Bundled with Scikit-Learn</vt:lpstr>
      <vt:lpstr>Steps for Doing Machine Learning</vt:lpstr>
      <vt:lpstr>Example Supervised ML: Classification</vt:lpstr>
      <vt:lpstr>k-Nearest Neighbors Algorithm</vt:lpstr>
      <vt:lpstr>Components of the Digits Dataset</vt:lpstr>
      <vt:lpstr>Explore the Digits Dataset</vt:lpstr>
      <vt:lpstr>Visualize the Digits Dataset</vt:lpstr>
      <vt:lpstr>Visualize the Digits Dataset, cont’d</vt:lpstr>
      <vt:lpstr>Split the Digits Dataset</vt:lpstr>
      <vt:lpstr>Create and Train the KNN Model</vt:lpstr>
      <vt:lpstr>Test the KNN Model</vt:lpstr>
      <vt:lpstr>Wrong Predictions</vt:lpstr>
      <vt:lpstr>Wrong Predictions, cont’d</vt:lpstr>
      <vt:lpstr>Wrong Predictions, cont’d</vt:lpstr>
      <vt:lpstr>Confusion Matrix</vt:lpstr>
      <vt:lpstr>Confusion Matrix, cont’d</vt:lpstr>
      <vt:lpstr>Classification Report</vt:lpstr>
      <vt:lpstr>Break</vt:lpstr>
      <vt:lpstr>Unsupervised Machine Learning</vt:lpstr>
      <vt:lpstr>Unsupervised ML: Dimensionality Reduction</vt:lpstr>
      <vt:lpstr>Dimensionality Reduction Algorithms</vt:lpstr>
      <vt:lpstr>Example: Dimensionality Reduction</vt:lpstr>
      <vt:lpstr>Reduction via the TSNE Estimator</vt:lpstr>
      <vt:lpstr>Visualize the Reduced Data</vt:lpstr>
      <vt:lpstr>Visualize the Reduced Data, cont’d</vt:lpstr>
      <vt:lpstr>Unsupervised ML: k-Means Clustering</vt:lpstr>
      <vt:lpstr>k-Means Clustering, cont’d</vt:lpstr>
      <vt:lpstr>Example k-Means Clustering</vt:lpstr>
      <vt:lpstr>Example k-Means Clustering, cont’d</vt:lpstr>
      <vt:lpstr>Example k-Means Clustering, cont’d</vt:lpstr>
      <vt:lpstr>Example k-Means Clustering, cont’d</vt:lpstr>
      <vt:lpstr>Example k-Means Clustering, cont’d</vt:lpstr>
      <vt:lpstr>Example k-Means Clustering, cont’d</vt:lpstr>
      <vt:lpstr>Example k-Means Clustering, cont’d</vt:lpstr>
      <vt:lpstr>Example k-Means Clustering, cont’d</vt:lpstr>
      <vt:lpstr>Example k-Means Clustering, cont’d</vt:lpstr>
      <vt:lpstr>Principal Component Analysis</vt:lpstr>
      <vt:lpstr>Principal Component Analysis, cont’d</vt:lpstr>
      <vt:lpstr>Principal Component Analysis, cont’d</vt:lpstr>
      <vt:lpstr>Lab Assignment #9: ML Clustering and Classification</vt:lpstr>
      <vt:lpstr>Lab Assignment #9, cont’d</vt:lpstr>
      <vt:lpstr>Lab Assignment #9, cont’d</vt:lpstr>
      <vt:lpstr>Natural Language Processing (NLP)</vt:lpstr>
      <vt:lpstr>Natural Language Processing, cont’d</vt:lpstr>
      <vt:lpstr>NLP Example: TextBlob</vt:lpstr>
      <vt:lpstr>NLP Example: TextBlob</vt:lpstr>
      <vt:lpstr>NLP Example: Inflection</vt:lpstr>
      <vt:lpstr>NLP Example: Spell Checking and Correction</vt:lpstr>
      <vt:lpstr>NLP Example: Stemming and Lemmatization</vt:lpstr>
      <vt:lpstr>NLP Example: Word Frequencies</vt:lpstr>
      <vt:lpstr>NLP Example: Definitions</vt:lpstr>
      <vt:lpstr>NLP Example: Stop Words</vt:lpstr>
      <vt:lpstr>NLP Example: N-Grams</vt:lpstr>
      <vt:lpstr>NLP Example: Word Frequency Visualizations</vt:lpstr>
      <vt:lpstr>NLP Example: Word Clouds</vt:lpstr>
      <vt:lpstr>NLP Example: Readability Assessment</vt:lpstr>
      <vt:lpstr>NLP Example: Named Entity Recognition</vt:lpstr>
      <vt:lpstr>NLP Example: Similarity Detection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220 Mathematical Methods for Data Analysis November 12 Class Meeting</dc:title>
  <dc:creator>Ronald Mak</dc:creator>
  <cp:lastModifiedBy>Ron Mak</cp:lastModifiedBy>
  <cp:revision>136</cp:revision>
  <dcterms:created xsi:type="dcterms:W3CDTF">2019-11-11T02:26:36Z</dcterms:created>
  <dcterms:modified xsi:type="dcterms:W3CDTF">2021-04-15T09:26:07Z</dcterms:modified>
</cp:coreProperties>
</file>