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8" r:id="rId3"/>
    <p:sldId id="261" r:id="rId4"/>
    <p:sldId id="267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B23C00"/>
    <a:srgbClr val="008000"/>
    <a:srgbClr val="955324"/>
    <a:srgbClr val="41311E"/>
    <a:srgbClr val="DDFDFF"/>
    <a:srgbClr val="76D6FF"/>
    <a:srgbClr val="D5FC79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207" autoAdjust="0"/>
    <p:restoredTop sz="98450" autoAdjust="0"/>
  </p:normalViewPr>
  <p:slideViewPr>
    <p:cSldViewPr>
      <p:cViewPr varScale="1">
        <p:scale>
          <a:sx n="177" d="100"/>
          <a:sy n="177" d="100"/>
        </p:scale>
        <p:origin x="40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751E4A-BF22-7547-A3CF-514369C79BB7}" type="datetimeFigureOut">
              <a:rPr lang="en-US" smtClean="0"/>
              <a:t>3/18/21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4AC9F7-100A-9447-81AD-7DF9FC15F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867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x-none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x-none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text styles</a:t>
            </a:r>
          </a:p>
          <a:p>
            <a:pPr lvl="1"/>
            <a:r>
              <a:rPr lang="en-US" altLang="x-none"/>
              <a:t>Second level</a:t>
            </a:r>
          </a:p>
          <a:p>
            <a:pPr lvl="2"/>
            <a:r>
              <a:rPr lang="en-US" altLang="x-none"/>
              <a:t>Third level</a:t>
            </a:r>
          </a:p>
          <a:p>
            <a:pPr lvl="3"/>
            <a:r>
              <a:rPr lang="en-US" altLang="x-none"/>
              <a:t>Fourth level</a:t>
            </a:r>
          </a:p>
          <a:p>
            <a:pPr lvl="4"/>
            <a:r>
              <a:rPr lang="en-US" altLang="x-none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x-none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13DE455-F6F3-4F4E-A0EB-B787F7D12FDB}" type="slidenum">
              <a:rPr lang="en-US" altLang="x-none"/>
              <a:pPr/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3DE455-F6F3-4F4E-A0EB-B787F7D12FDB}" type="slidenum">
              <a:rPr lang="en-US" altLang="x-none" smtClean="0"/>
              <a:pPr/>
              <a:t>1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116579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x-none" altLang="x-none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altLang="x-none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  <a:prstGeom prst="rect">
            <a:avLst/>
          </a:prstGeom>
        </p:spPr>
        <p:txBody>
          <a:bodyPr/>
          <a:lstStyle>
            <a:lvl1pPr marL="0" indent="0">
              <a:buFont typeface="Wingdings" charset="2"/>
              <a:buNone/>
              <a:defRPr sz="2000"/>
            </a:lvl1pPr>
          </a:lstStyle>
          <a:p>
            <a:pPr lvl="0"/>
            <a:r>
              <a:rPr lang="en-US" altLang="x-none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95400"/>
            <a:ext cx="8229600" cy="4835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987A21-E039-AC42-9909-E4579A660C35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885406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13E6A8-C093-C84F-8482-5134BB1D8BDB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1118183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55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050"/>
            </a:lvl5pPr>
            <a:lvl6pPr marL="2286000" indent="0">
              <a:buNone/>
              <a:defRPr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575094-CFE5-6845-BA77-358456EEE977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549442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7B9DC1-1358-BC4B-B641-2C2A42F06E18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294280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C74841-672B-DD4F-873B-241AE5DFC028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323322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4FEF31-D98D-E64D-AE69-8E9E2BB968DD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953916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65950A-5284-F14A-8929-A5FDD999DDD8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1507644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8C63D3-51DD-C944-8AEA-B749D334FBF6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819896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26BFE0-1B2C-0E4B-8A9D-BEB6E74EC3D9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1747984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182913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40488" y="5257780"/>
            <a:ext cx="301781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1F3A25-4381-F748-9D2C-5621C5E9A25C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801318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title style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5242" y="6248400"/>
            <a:ext cx="73155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B9A191E7-2071-B34D-84F0-74D03C8C3C56}" type="slidenum">
              <a:rPr lang="en-US" altLang="x-none"/>
              <a:pPr/>
              <a:t>‹#›</a:t>
            </a:fld>
            <a:endParaRPr lang="en-US" altLang="x-none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8838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Dept. of Applied Data Science</a:t>
            </a:r>
            <a:endParaRPr lang="en-US" sz="1000" baseline="0" dirty="0"/>
          </a:p>
          <a:p>
            <a:r>
              <a:rPr lang="en-US" sz="1000" baseline="0" dirty="0"/>
              <a:t>Spring 2021: March 18</a:t>
            </a:r>
            <a:endParaRPr lang="en-US" sz="1000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3657610" y="6263609"/>
            <a:ext cx="31277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x-none" sz="1000" dirty="0"/>
              <a:t>DATA 220: Mathematical Methods for Data Analysis</a:t>
            </a:r>
          </a:p>
          <a:p>
            <a:pPr algn="ctr"/>
            <a:r>
              <a:rPr lang="en-US" altLang="x-none" sz="1000" dirty="0"/>
              <a:t>© R. Mak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2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2"/>
        <a:buChar char="o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n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o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jsu.edu/~ma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x-none" sz="3200" dirty="0"/>
              <a:t>DATA 220</a:t>
            </a:r>
            <a:br>
              <a:rPr lang="en-US" altLang="x-none" sz="3200" dirty="0"/>
            </a:br>
            <a:r>
              <a:rPr lang="en-US" altLang="x-none" sz="3200" dirty="0"/>
              <a:t>Mathematical Methods for Data Analysis</a:t>
            </a:r>
            <a:br>
              <a:rPr lang="en-US" altLang="x-none" sz="3600" dirty="0"/>
            </a:br>
            <a:r>
              <a:rPr lang="en-US" altLang="x-none" sz="2400" dirty="0"/>
              <a:t>March 18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altLang="x-none" dirty="0"/>
              <a:t>Department of Applied Data Science</a:t>
            </a:r>
            <a:br>
              <a:rPr lang="en-US" altLang="x-none" dirty="0"/>
            </a:br>
            <a:r>
              <a:rPr lang="en-US" altLang="x-none" dirty="0"/>
              <a:t>San Jose State University</a:t>
            </a:r>
            <a:br>
              <a:rPr lang="en-US" altLang="x-none" dirty="0"/>
            </a:br>
            <a:br>
              <a:rPr lang="en-US" altLang="x-none" sz="1000" dirty="0"/>
            </a:br>
            <a:r>
              <a:rPr lang="en-US" altLang="x-none" dirty="0"/>
              <a:t>Spring 2021</a:t>
            </a:r>
            <a:br>
              <a:rPr lang="en-US" altLang="x-none" dirty="0"/>
            </a:br>
            <a:r>
              <a:rPr lang="en-US" altLang="x-none" dirty="0"/>
              <a:t>Instructor: Ron Mak</a:t>
            </a:r>
          </a:p>
          <a:p>
            <a:pPr algn="ctr"/>
            <a:r>
              <a:rPr lang="en-US" altLang="x-none" dirty="0">
                <a:hlinkClick r:id="rId3"/>
              </a:rPr>
              <a:t>www.cs.sjsu.edu/~mak</a:t>
            </a:r>
            <a:endParaRPr lang="en-US" altLang="x-none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440" y="4434828"/>
            <a:ext cx="1013781" cy="1371586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</p:spPr>
        <p:txBody>
          <a:bodyPr/>
          <a:lstStyle/>
          <a:p>
            <a:fld id="{5A7A4AD9-282A-1D42-BDC8-5281B49D17AB}" type="slidenum">
              <a:rPr lang="en-US" altLang="x-none" smtClean="0"/>
              <a:pPr/>
              <a:t>1</a:t>
            </a:fld>
            <a:endParaRPr lang="en-US" altLang="x-non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A142A-31AD-724B-881C-EF5C87B49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Null vs. Alternative Hypothesis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4A679D-DB4A-4F44-BD02-E9C87574E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599" cy="4835525"/>
          </a:xfrm>
        </p:spPr>
        <p:txBody>
          <a:bodyPr/>
          <a:lstStyle/>
          <a:p>
            <a:r>
              <a:rPr lang="en-US" dirty="0"/>
              <a:t>To perform hypothesis testing, it is important to identify which is the null hypothesis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dirty="0"/>
              <a:t> and which is the alternative hypothesis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 null hypothesis has the equality = ≤ or ≥.</a:t>
            </a:r>
          </a:p>
          <a:p>
            <a:pPr lvl="1"/>
            <a:r>
              <a:rPr lang="en-US" dirty="0"/>
              <a:t>The alternate hypothesis has the inequality ≠ &lt; or &gt;.</a:t>
            </a:r>
          </a:p>
          <a:p>
            <a:pPr lvl="4"/>
            <a:endParaRPr lang="en-US" dirty="0"/>
          </a:p>
          <a:p>
            <a:r>
              <a:rPr lang="en-US" dirty="0"/>
              <a:t>You </a:t>
            </a:r>
            <a:r>
              <a:rPr lang="en-US" u="sng" dirty="0"/>
              <a:t>never have enough evidence</a:t>
            </a:r>
            <a:r>
              <a:rPr lang="en-US" dirty="0"/>
              <a:t> to </a:t>
            </a:r>
            <a:r>
              <a:rPr lang="en-US" u="sng" dirty="0"/>
              <a:t>accept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the null hypothesis unless you can use the </a:t>
            </a:r>
            <a:br>
              <a:rPr lang="en-US" dirty="0"/>
            </a:br>
            <a:r>
              <a:rPr lang="en-US" u="sng" dirty="0"/>
              <a:t>entire</a:t>
            </a:r>
            <a:r>
              <a:rPr lang="en-US" dirty="0"/>
              <a:t> population.</a:t>
            </a:r>
          </a:p>
          <a:p>
            <a:pPr lvl="1"/>
            <a:r>
              <a:rPr lang="en-US" dirty="0"/>
              <a:t>When you use a </a:t>
            </a:r>
            <a:r>
              <a:rPr lang="en-US" u="sng" dirty="0"/>
              <a:t>sample</a:t>
            </a:r>
            <a:r>
              <a:rPr lang="en-US" dirty="0"/>
              <a:t>, you can only “</a:t>
            </a:r>
            <a:r>
              <a:rPr lang="en-US" u="sng" dirty="0"/>
              <a:t>fail to reject</a:t>
            </a:r>
            <a:r>
              <a:rPr lang="en-US" dirty="0"/>
              <a:t>” </a:t>
            </a:r>
            <a:br>
              <a:rPr lang="en-US" dirty="0"/>
            </a:br>
            <a:r>
              <a:rPr lang="en-US" dirty="0"/>
              <a:t>the null hypothesis.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C3758F-1A12-8B42-95C6-51EF9AA02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2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612485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0E812-99FC-2F45-B932-F8AC2C2E3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Small Sample Hypothesis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B403D-CFF0-AD44-97E0-62E31D4FA2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145258"/>
          </a:xfrm>
        </p:spPr>
        <p:txBody>
          <a:bodyPr/>
          <a:lstStyle/>
          <a:p>
            <a:r>
              <a:rPr lang="en-US" dirty="0"/>
              <a:t>If the sample size is small 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/>
              <a:t> ≤ 30), the Central Limit Theorem does not apply.</a:t>
            </a:r>
          </a:p>
          <a:p>
            <a:pPr lvl="4"/>
            <a:endParaRPr lang="en-US" dirty="0"/>
          </a:p>
          <a:p>
            <a:r>
              <a:rPr lang="en-US" dirty="0"/>
              <a:t>We can perform hypothesis testing for small samples similarly to the way we did hypothesis testing for large samples if the population is normally distributed.</a:t>
            </a:r>
          </a:p>
          <a:p>
            <a:pPr lvl="4"/>
            <a:endParaRPr lang="en-US" dirty="0"/>
          </a:p>
          <a:p>
            <a:r>
              <a:rPr lang="en-US" dirty="0"/>
              <a:t>We must use </a:t>
            </a:r>
            <a:br>
              <a:rPr lang="en-US" dirty="0"/>
            </a:br>
            <a:r>
              <a:rPr lang="en-US" dirty="0"/>
              <a:t>the test statistic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2B51F7-4B34-E045-8EAB-80DB5C353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3</a:t>
            </a:fld>
            <a:endParaRPr lang="en-US" altLang="x-non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1238217-086D-C646-8C40-54905E41EFDB}"/>
                  </a:ext>
                </a:extLst>
              </p:cNvPr>
              <p:cNvSpPr txBox="1"/>
              <p:nvPr/>
            </p:nvSpPr>
            <p:spPr>
              <a:xfrm>
                <a:off x="3931927" y="4319337"/>
                <a:ext cx="3642344" cy="1349921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rgbClr val="0033CC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33CC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000" b="0" i="1" smtClean="0">
                          <a:solidFill>
                            <a:srgbClr val="0033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̅"/>
                              <m:ctrlPr>
                                <a:rPr lang="en-US" sz="2000" b="0" i="1" smtClean="0">
                                  <a:solidFill>
                                    <a:srgbClr val="0033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0033CC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hypothesized</m:t>
                          </m:r>
                          <m:r>
                            <a:rPr lang="en-US" sz="2000" b="0" i="0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value</m:t>
                          </m:r>
                        </m:num>
                        <m:den>
                          <m:f>
                            <m:fPr>
                              <m:type m:val="lin"/>
                              <m:ctrlPr>
                                <a:rPr lang="en-US" sz="2000" b="0" i="1" smtClean="0">
                                  <a:solidFill>
                                    <a:srgbClr val="0033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0033CC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2000" b="0" i="1" smtClean="0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rad>
                            </m:den>
                          </m:f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0033CC"/>
                  </a:solidFill>
                </a:endParaRPr>
              </a:p>
              <a:p>
                <a:endParaRPr lang="en-US" sz="2000" dirty="0">
                  <a:solidFill>
                    <a:srgbClr val="0033CC"/>
                  </a:solidFill>
                </a:endParaRPr>
              </a:p>
              <a:p>
                <a:r>
                  <a:rPr lang="en-US" sz="2000" dirty="0">
                    <a:solidFill>
                      <a:srgbClr val="0033CC"/>
                    </a:solidFill>
                  </a:rPr>
                  <a:t>with </a:t>
                </a:r>
                <a:r>
                  <a:rPr lang="en-US" sz="2000" i="1" dirty="0">
                    <a:solidFill>
                      <a:srgbClr val="0033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2000" dirty="0">
                    <a:solidFill>
                      <a:srgbClr val="0033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1 </a:t>
                </a:r>
                <a:r>
                  <a:rPr lang="en-US" sz="2000" dirty="0">
                    <a:solidFill>
                      <a:srgbClr val="0033CC"/>
                    </a:solidFill>
                  </a:rPr>
                  <a:t>degrees of freedom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1238217-086D-C646-8C40-54905E41EF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1927" y="4319337"/>
                <a:ext cx="3642344" cy="1349921"/>
              </a:xfrm>
              <a:prstGeom prst="rect">
                <a:avLst/>
              </a:prstGeom>
              <a:blipFill>
                <a:blip r:embed="rId2"/>
                <a:stretch>
                  <a:fillRect l="-1736" t="-8333" b="-8333"/>
                </a:stretch>
              </a:blipFill>
              <a:ln>
                <a:solidFill>
                  <a:srgbClr val="0033CC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2792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507FB-F5C7-764D-B621-9042B9D1B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Small Sample Hypothesis Tests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F3161CC-A30F-AD4D-A357-32E1A8E3C31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199" y="1203961"/>
                <a:ext cx="8347317" cy="4968209"/>
              </a:xfrm>
            </p:spPr>
            <p:txBody>
              <a:bodyPr/>
              <a:lstStyle/>
              <a:p>
                <a:r>
                  <a:rPr lang="en-US" sz="2400" dirty="0"/>
                  <a:t>Real estate agents claim that in their neighborhood, homes for sale stay on the market for under 90 days. A random sample of 9 homes averaged 77.4 days on the market with a sample standard deviation of 29.6 days. Test this claim at the significance level of </a:t>
                </a:r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2400" dirty="0"/>
                  <a:t> = 0.05.</a:t>
                </a:r>
              </a:p>
              <a:p>
                <a:endParaRPr lang="en-US" sz="2400" dirty="0"/>
              </a:p>
              <a:p>
                <a:endParaRPr lang="en-US" sz="2400" dirty="0"/>
              </a:p>
              <a:p>
                <a:endParaRPr lang="en-US" sz="2400" dirty="0"/>
              </a:p>
              <a:p>
                <a:pPr lvl="3"/>
                <a:endParaRPr lang="en-US" sz="1200" dirty="0"/>
              </a:p>
              <a:p>
                <a:pPr lvl="3"/>
                <a:endParaRPr lang="en-US" sz="1200" dirty="0"/>
              </a:p>
              <a:p>
                <a:pPr lvl="1"/>
                <a:r>
                  <a:rPr lang="en-US" sz="2000" dirty="0"/>
                  <a:t>Because the test statistic </a:t>
                </a:r>
                <a:r>
                  <a:rPr lang="en-US" sz="2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000" dirty="0"/>
                  <a:t> =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2000" dirty="0"/>
                  <a:t>1.28 is greater than the critical </a:t>
                </a:r>
                <a:r>
                  <a:rPr lang="en-US" sz="2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000" dirty="0"/>
                  <a:t> value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2000" dirty="0"/>
                  <a:t>1.86, it is not in the rejection region. We </a:t>
                </a:r>
                <a:r>
                  <a:rPr lang="en-US" sz="2000" u="sng" dirty="0"/>
                  <a:t>fail to reject</a:t>
                </a:r>
                <a:r>
                  <a:rPr lang="en-US" sz="2000" dirty="0"/>
                  <a:t> </a:t>
                </a:r>
                <a:r>
                  <a:rPr lang="en-US" sz="2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sz="20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US" sz="2000" dirty="0"/>
                  <a:t>. There is </a:t>
                </a:r>
                <a:r>
                  <a:rPr lang="en-US" sz="2000" u="sng" dirty="0"/>
                  <a:t>insufficient evidence</a:t>
                </a:r>
                <a:r>
                  <a:rPr lang="en-US" sz="2000" dirty="0"/>
                  <a:t> to support the claim of under 90 days on the market.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F3161CC-A30F-AD4D-A357-32E1A8E3C31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199" y="1203961"/>
                <a:ext cx="8347317" cy="4968209"/>
              </a:xfrm>
              <a:blipFill>
                <a:blip r:embed="rId2"/>
                <a:stretch>
                  <a:fillRect l="-457" t="-1020" b="-17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FF5C67-E333-E44E-A6CE-3EF131FF7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4</a:t>
            </a:fld>
            <a:endParaRPr lang="en-US" altLang="x-non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C55731D-4100-954F-9CE1-D3EF36277E92}"/>
                  </a:ext>
                </a:extLst>
              </p:cNvPr>
              <p:cNvSpPr txBox="1"/>
              <p:nvPr/>
            </p:nvSpPr>
            <p:spPr>
              <a:xfrm>
                <a:off x="1005879" y="3137698"/>
                <a:ext cx="2327881" cy="16312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≥90 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𝑑𝑎𝑦𝑠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 </m:t>
                      </m:r>
                      <m:r>
                        <a:rPr 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&lt;9</m:t>
                      </m:r>
                      <m:r>
                        <a:rPr 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0 </m:t>
                      </m:r>
                      <m:r>
                        <a:rPr 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𝑑𝑎𝑦𝑠</m:t>
                      </m:r>
                    </m:oMath>
                  </m:oMathPara>
                </a14:m>
                <a:endParaRPr lang="en-US" sz="1800" dirty="0">
                  <a:ea typeface="Cambria Math" panose="02040503050406030204" pitchFamily="18" charset="0"/>
                </a:endParaRPr>
              </a:p>
              <a:p>
                <a:r>
                  <a:rPr lang="en-US" sz="1000" dirty="0"/>
                  <a:t>  </a:t>
                </a:r>
              </a:p>
              <a:p>
                <a:r>
                  <a:rPr lang="en-US" sz="1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d.f.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9 – 1 = 8</a:t>
                </a:r>
              </a:p>
              <a:p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critical </a:t>
                </a:r>
                <a:r>
                  <a:rPr lang="en-US" sz="1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value = – 1.86</a:t>
                </a:r>
              </a:p>
              <a:p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lower-tail test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C55731D-4100-954F-9CE1-D3EF36277E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879" y="3137698"/>
                <a:ext cx="2327881" cy="1631216"/>
              </a:xfrm>
              <a:prstGeom prst="rect">
                <a:avLst/>
              </a:prstGeom>
              <a:blipFill>
                <a:blip r:embed="rId3"/>
                <a:stretch>
                  <a:fillRect l="-2186" r="-1093" b="-546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11DFF9A-B780-264A-9B2C-D06103D7FB87}"/>
                  </a:ext>
                </a:extLst>
              </p:cNvPr>
              <p:cNvSpPr txBox="1"/>
              <p:nvPr/>
            </p:nvSpPr>
            <p:spPr>
              <a:xfrm>
                <a:off x="3291854" y="3154683"/>
                <a:ext cx="5265865" cy="6646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800" b="0" i="0" smtClean="0">
                              <a:latin typeface="Cambria Math" panose="02040503050406030204" pitchFamily="18" charset="0"/>
                            </a:rPr>
                            <m:t>standard</m:t>
                          </m:r>
                          <m:r>
                            <a:rPr lang="en-US" sz="18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800" b="0" i="0" smtClean="0">
                              <a:latin typeface="Cambria Math" panose="02040503050406030204" pitchFamily="18" charset="0"/>
                            </a:rPr>
                            <m:t>error</m:t>
                          </m:r>
                          <m:r>
                            <a:rPr lang="en-US" sz="18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800" b="0" i="0" smtClean="0">
                              <a:latin typeface="Cambria Math" panose="02040503050406030204" pitchFamily="18" charset="0"/>
                            </a:rPr>
                            <m:t>of</m:t>
                          </m:r>
                          <m:r>
                            <a:rPr lang="en-US" sz="18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800" b="0" i="0" smtClean="0">
                              <a:latin typeface="Cambria Math" panose="02040503050406030204" pitchFamily="18" charset="0"/>
                            </a:rPr>
                            <m:t>the</m:t>
                          </m:r>
                          <m:r>
                            <a:rPr lang="en-US" sz="18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800" b="0" i="0" smtClean="0">
                              <a:latin typeface="Cambria Math" panose="02040503050406030204" pitchFamily="18" charset="0"/>
                            </a:rPr>
                            <m:t>mean</m:t>
                          </m:r>
                          <m:r>
                            <a:rPr lang="en-US" sz="18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18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rad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29.6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rad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=9.87</m:t>
                      </m:r>
                    </m:oMath>
                  </m:oMathPara>
                </a14:m>
                <a:endParaRPr lang="en-US" sz="1800" b="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11DFF9A-B780-264A-9B2C-D06103D7FB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1854" y="3154683"/>
                <a:ext cx="5265865" cy="66460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AEDF4FE-E695-F24A-AA3D-639584541715}"/>
                  </a:ext>
                </a:extLst>
              </p:cNvPr>
              <p:cNvSpPr txBox="1"/>
              <p:nvPr/>
            </p:nvSpPr>
            <p:spPr>
              <a:xfrm>
                <a:off x="3291854" y="3938558"/>
                <a:ext cx="5512663" cy="6595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800">
                          <a:latin typeface="Cambria Math" panose="02040503050406030204" pitchFamily="18" charset="0"/>
                        </a:rPr>
                        <m:t>test</m:t>
                      </m:r>
                      <m:r>
                        <a:rPr lang="en-US" sz="18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latin typeface="Cambria Math" panose="02040503050406030204" pitchFamily="18" charset="0"/>
                        </a:rPr>
                        <m:t>statistic</m:t>
                      </m:r>
                      <m:r>
                        <a:rPr lang="en-US" sz="180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̅"/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sSub>
                            <m:sSub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sub>
                          </m:sSub>
                        </m:den>
                      </m:f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77.4−90</m:t>
                          </m:r>
                        </m:num>
                        <m:den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9.87</m:t>
                          </m:r>
                        </m:den>
                      </m:f>
                      <m:r>
                        <a:rPr lang="en-US" sz="180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−12.6</m:t>
                          </m:r>
                        </m:num>
                        <m:den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9.87</m:t>
                          </m:r>
                        </m:den>
                      </m:f>
                      <m:r>
                        <a:rPr lang="en-US" sz="1800" i="1">
                          <a:latin typeface="Cambria Math" panose="02040503050406030204" pitchFamily="18" charset="0"/>
                        </a:rPr>
                        <m:t>=−1.28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AEDF4FE-E695-F24A-AA3D-6395845417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1854" y="3938558"/>
                <a:ext cx="5512663" cy="65954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18772E1C-FFAC-2449-8585-E1C028D686A4}"/>
              </a:ext>
            </a:extLst>
          </p:cNvPr>
          <p:cNvSpPr txBox="1"/>
          <p:nvPr/>
        </p:nvSpPr>
        <p:spPr>
          <a:xfrm>
            <a:off x="182928" y="3063244"/>
            <a:ext cx="917239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The null</a:t>
            </a:r>
          </a:p>
          <a:p>
            <a:r>
              <a:rPr lang="en-US" sz="1200" dirty="0">
                <a:solidFill>
                  <a:srgbClr val="0033CC"/>
                </a:solidFill>
              </a:rPr>
              <a:t>hypothesis</a:t>
            </a:r>
          </a:p>
          <a:p>
            <a:r>
              <a:rPr lang="en-US" sz="1200" dirty="0">
                <a:solidFill>
                  <a:srgbClr val="0033CC"/>
                </a:solidFill>
              </a:rPr>
              <a:t>has the</a:t>
            </a:r>
          </a:p>
          <a:p>
            <a:r>
              <a:rPr lang="en-US" sz="1200" dirty="0">
                <a:solidFill>
                  <a:srgbClr val="0033CC"/>
                </a:solidFill>
              </a:rPr>
              <a:t>equality.</a:t>
            </a:r>
          </a:p>
        </p:txBody>
      </p:sp>
    </p:spTree>
    <p:extLst>
      <p:ext uri="{BB962C8B-B14F-4D97-AF65-F5344CB8AC3E}">
        <p14:creationId xmlns:p14="http://schemas.microsoft.com/office/powerpoint/2010/main" val="2288107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524F5-7690-4B4B-B48A-23C4B9D00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Two Population Means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FDD2A16-584B-114A-9DC9-989B7D317E4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We want to test the difference between two population means.</a:t>
                </a:r>
              </a:p>
              <a:p>
                <a:pPr lvl="1"/>
                <a:r>
                  <a:rPr lang="en-US" dirty="0"/>
                  <a:t>Population 1: mean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µ</a:t>
                </a:r>
                <a:r>
                  <a:rPr lang="en-US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dirty="0"/>
                  <a:t> and standard deviation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σ</a:t>
                </a:r>
                <a:r>
                  <a:rPr lang="en-US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dirty="0"/>
                  <a:t> </a:t>
                </a:r>
              </a:p>
              <a:p>
                <a:pPr lvl="1"/>
                <a:r>
                  <a:rPr lang="en-US" dirty="0"/>
                  <a:t>Population 2: mean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µ</a:t>
                </a:r>
                <a:r>
                  <a:rPr lang="en-US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dirty="0"/>
                  <a:t> and standard deviation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σ</a:t>
                </a:r>
                <a:r>
                  <a:rPr lang="en-US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dirty="0"/>
                  <a:t> </a:t>
                </a:r>
              </a:p>
              <a:p>
                <a:pPr lvl="4"/>
                <a:endParaRPr lang="en-US" dirty="0"/>
              </a:p>
              <a:p>
                <a:r>
                  <a:rPr lang="en-US" dirty="0"/>
                  <a:t>We take a sample from each population.</a:t>
                </a:r>
              </a:p>
              <a:p>
                <a:pPr lvl="1"/>
                <a:r>
                  <a:rPr lang="en-US" dirty="0"/>
                  <a:t>Sample 1: mean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and standard deviation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</a:p>
              <a:p>
                <a:pPr lvl="1"/>
                <a:r>
                  <a:rPr lang="en-US" dirty="0"/>
                  <a:t>Sample 2: mean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and standard deviation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FDD2A16-584B-114A-9DC9-989B7D317E4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17" t="-13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E865DE-2147-7D45-91E4-52674361F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5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071286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288FD-36A1-2E40-B830-E668C8E51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Two Population Means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8A6E2D-DD90-C44B-AEF1-8D92EF9074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2225038"/>
          </a:xfrm>
        </p:spPr>
        <p:txBody>
          <a:bodyPr/>
          <a:lstStyle/>
          <a:p>
            <a:r>
              <a:rPr lang="en-US" dirty="0"/>
              <a:t>To test hypotheses about the two population means, if the sizes of the two samples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/>
              <a:t> and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/>
              <a:t> are sufficiently large (both greater than 30), then the Central Limit Theorem applies and </a:t>
            </a:r>
            <a:br>
              <a:rPr lang="en-US" dirty="0"/>
            </a:br>
            <a:r>
              <a:rPr lang="en-US" dirty="0"/>
              <a:t>the test statistic 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98DFCD-F262-0D49-8B18-14D6F8E40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6</a:t>
            </a:fld>
            <a:endParaRPr lang="en-US" altLang="x-non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C74F4A8-3A08-7040-8799-E2929C016763}"/>
                  </a:ext>
                </a:extLst>
              </p:cNvPr>
              <p:cNvSpPr txBox="1"/>
              <p:nvPr/>
            </p:nvSpPr>
            <p:spPr>
              <a:xfrm>
                <a:off x="3385553" y="3697719"/>
                <a:ext cx="2372894" cy="110286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rgbClr val="0033CC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33CC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solidFill>
                            <a:srgbClr val="0033CC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0033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US" b="0" i="1" smtClean="0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33CC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0033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US" i="1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i="1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33CC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0033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solidFill>
                                    <a:srgbClr val="0033CC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solidFill>
                                    <a:srgbClr val="0033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Sup>
                                    <m:sSubSupPr>
                                      <m:ctrlPr>
                                        <a:rPr lang="en-US" b="0" i="1" smtClean="0">
                                          <a:solidFill>
                                            <a:srgbClr val="0033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rgbClr val="0033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solidFill>
                                            <a:srgbClr val="0033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  <m:sup>
                                      <m:r>
                                        <a:rPr lang="en-US" b="0" i="1" smtClean="0">
                                          <a:solidFill>
                                            <a:srgbClr val="0033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b="0" i="1" smtClean="0">
                                          <a:solidFill>
                                            <a:srgbClr val="0033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rgbClr val="0033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solidFill>
                                            <a:srgbClr val="0033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US" b="0" i="1" smtClean="0">
                                  <a:solidFill>
                                    <a:srgbClr val="0033CC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Sup>
                                    <m:sSubSupPr>
                                      <m:ctrlPr>
                                        <a:rPr lang="en-US" i="1">
                                          <a:solidFill>
                                            <a:srgbClr val="0033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i="1">
                                          <a:solidFill>
                                            <a:srgbClr val="0033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solidFill>
                                            <a:srgbClr val="0033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en-US" i="1">
                                          <a:solidFill>
                                            <a:srgbClr val="0033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i="1">
                                          <a:solidFill>
                                            <a:srgbClr val="0033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rgbClr val="0033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solidFill>
                                            <a:srgbClr val="0033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rad>
                        </m:den>
                      </m:f>
                    </m:oMath>
                  </m:oMathPara>
                </a14:m>
                <a:endParaRPr lang="en-US" dirty="0">
                  <a:solidFill>
                    <a:srgbClr val="0033CC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C74F4A8-3A08-7040-8799-E2929C0167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5553" y="3697719"/>
                <a:ext cx="2372894" cy="110286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rgbClr val="0033CC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3134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3724C-174C-FA4F-B98D-EFA25AF4C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Testing Two Population Means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149096-7004-8045-B4C2-832C53E2E6B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229600" cy="4876770"/>
              </a:xfrm>
            </p:spPr>
            <p:txBody>
              <a:bodyPr/>
              <a:lstStyle/>
              <a:p>
                <a:r>
                  <a:rPr lang="en-US" dirty="0"/>
                  <a:t>Do male students score </a:t>
                </a:r>
                <a:br>
                  <a:rPr lang="en-US" dirty="0"/>
                </a:br>
                <a:r>
                  <a:rPr lang="en-US" dirty="0"/>
                  <a:t>better than female </a:t>
                </a:r>
                <a:br>
                  <a:rPr lang="en-US" dirty="0"/>
                </a:br>
                <a:r>
                  <a:rPr lang="en-US" dirty="0"/>
                  <a:t>students on a certain exam?</a:t>
                </a:r>
              </a:p>
              <a:p>
                <a:pPr lvl="4"/>
                <a:endParaRPr lang="en-US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: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: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US" dirty="0"/>
              </a:p>
              <a:p>
                <a:pPr lvl="4"/>
                <a:endParaRPr lang="en-US" dirty="0"/>
              </a:p>
              <a:p>
                <a:pPr lvl="1"/>
                <a:r>
                  <a:rPr lang="en-US" dirty="0"/>
                  <a:t>Perform an </a:t>
                </a:r>
                <a:r>
                  <a:rPr lang="en-US" u="sng" dirty="0"/>
                  <a:t>upper-tailed test</a:t>
                </a:r>
                <a:r>
                  <a:rPr lang="en-US" dirty="0"/>
                  <a:t> at a .05 level of significance: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=.05</m:t>
                    </m:r>
                  </m:oMath>
                </a14:m>
                <a:r>
                  <a:rPr lang="en-US" dirty="0"/>
                  <a:t> with rejection region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&gt; 1.645</a:t>
                </a:r>
                <a:r>
                  <a:rPr lang="en-US" dirty="0"/>
                  <a:t>.</a:t>
                </a:r>
              </a:p>
              <a:p>
                <a:pPr lvl="1"/>
                <a:endParaRPr lang="en-US" dirty="0"/>
              </a:p>
              <a:p>
                <a:pPr lvl="3"/>
                <a:endParaRPr lang="en-US" dirty="0"/>
              </a:p>
              <a:p>
                <a:pPr lvl="3"/>
                <a:endParaRPr lang="en-US" dirty="0"/>
              </a:p>
              <a:p>
                <a:pPr lvl="1"/>
                <a:r>
                  <a:rPr lang="en-US" dirty="0"/>
                  <a:t>Therefore,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and accept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149096-7004-8045-B4C2-832C53E2E6B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229600" cy="4876770"/>
              </a:xfrm>
              <a:blipFill>
                <a:blip r:embed="rId2"/>
                <a:stretch>
                  <a:fillRect l="-617" t="-1299" b="-31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09A8B6-97F5-414E-AF95-313B60D23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7</a:t>
            </a:fld>
            <a:endParaRPr lang="en-US" altLang="x-none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F41EEA00-8FB3-174C-9D98-23F2E3198B9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55220473"/>
                  </p:ext>
                </p:extLst>
              </p:nvPr>
            </p:nvGraphicFramePr>
            <p:xfrm>
              <a:off x="5577829" y="1417342"/>
              <a:ext cx="3017487" cy="1005840"/>
            </p:xfrm>
            <a:graphic>
              <a:graphicData uri="http://schemas.openxmlformats.org/drawingml/2006/table">
                <a:tbl>
                  <a:tblPr firstRow="1" bandRow="1">
                    <a:tableStyleId>{00A15C55-8517-42AA-B614-E9B94910E393}</a:tableStyleId>
                  </a:tblPr>
                  <a:tblGrid>
                    <a:gridCol w="906796">
                      <a:extLst>
                        <a:ext uri="{9D8B030D-6E8A-4147-A177-3AD203B41FA5}">
                          <a16:colId xmlns:a16="http://schemas.microsoft.com/office/drawing/2014/main" val="3521828537"/>
                        </a:ext>
                      </a:extLst>
                    </a:gridCol>
                    <a:gridCol w="556228">
                      <a:extLst>
                        <a:ext uri="{9D8B030D-6E8A-4147-A177-3AD203B41FA5}">
                          <a16:colId xmlns:a16="http://schemas.microsoft.com/office/drawing/2014/main" val="3132837015"/>
                        </a:ext>
                      </a:extLst>
                    </a:gridCol>
                    <a:gridCol w="822951">
                      <a:extLst>
                        <a:ext uri="{9D8B030D-6E8A-4147-A177-3AD203B41FA5}">
                          <a16:colId xmlns:a16="http://schemas.microsoft.com/office/drawing/2014/main" val="3166485922"/>
                        </a:ext>
                      </a:extLst>
                    </a:gridCol>
                    <a:gridCol w="731512">
                      <a:extLst>
                        <a:ext uri="{9D8B030D-6E8A-4147-A177-3AD203B41FA5}">
                          <a16:colId xmlns:a16="http://schemas.microsoft.com/office/drawing/2014/main" val="4258699525"/>
                        </a:ext>
                      </a:extLst>
                    </a:gridCol>
                  </a:tblGrid>
                  <a:tr h="248910">
                    <a:tc>
                      <a:txBody>
                        <a:bodyPr/>
                        <a:lstStyle/>
                        <a:p>
                          <a:r>
                            <a:rPr lang="en-US" sz="1600" dirty="0"/>
                            <a:t>Gender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600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right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600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6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39847166"/>
                      </a:ext>
                    </a:extLst>
                  </a:tr>
                  <a:tr h="245540">
                    <a:tc>
                      <a:txBody>
                        <a:bodyPr/>
                        <a:lstStyle/>
                        <a:p>
                          <a:r>
                            <a:rPr lang="en-US" sz="1600" dirty="0"/>
                            <a:t>Male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600" dirty="0"/>
                            <a:t>97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600" dirty="0"/>
                            <a:t>10.40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600" dirty="0"/>
                            <a:t>4.83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43838022"/>
                      </a:ext>
                    </a:extLst>
                  </a:tr>
                  <a:tr h="276032">
                    <a:tc>
                      <a:txBody>
                        <a:bodyPr/>
                        <a:lstStyle/>
                        <a:p>
                          <a:r>
                            <a:rPr lang="en-US" sz="1600" dirty="0"/>
                            <a:t>Female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600" dirty="0"/>
                            <a:t>148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600" dirty="0"/>
                            <a:t>9.26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600" dirty="0"/>
                            <a:t>4.68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1667459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F41EEA00-8FB3-174C-9D98-23F2E3198B9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55220473"/>
                  </p:ext>
                </p:extLst>
              </p:nvPr>
            </p:nvGraphicFramePr>
            <p:xfrm>
              <a:off x="5577829" y="1417342"/>
              <a:ext cx="3017487" cy="1005840"/>
            </p:xfrm>
            <a:graphic>
              <a:graphicData uri="http://schemas.openxmlformats.org/drawingml/2006/table">
                <a:tbl>
                  <a:tblPr firstRow="1" bandRow="1">
                    <a:tableStyleId>{00A15C55-8517-42AA-B614-E9B94910E393}</a:tableStyleId>
                  </a:tblPr>
                  <a:tblGrid>
                    <a:gridCol w="906796">
                      <a:extLst>
                        <a:ext uri="{9D8B030D-6E8A-4147-A177-3AD203B41FA5}">
                          <a16:colId xmlns:a16="http://schemas.microsoft.com/office/drawing/2014/main" val="3521828537"/>
                        </a:ext>
                      </a:extLst>
                    </a:gridCol>
                    <a:gridCol w="556228">
                      <a:extLst>
                        <a:ext uri="{9D8B030D-6E8A-4147-A177-3AD203B41FA5}">
                          <a16:colId xmlns:a16="http://schemas.microsoft.com/office/drawing/2014/main" val="3132837015"/>
                        </a:ext>
                      </a:extLst>
                    </a:gridCol>
                    <a:gridCol w="822951">
                      <a:extLst>
                        <a:ext uri="{9D8B030D-6E8A-4147-A177-3AD203B41FA5}">
                          <a16:colId xmlns:a16="http://schemas.microsoft.com/office/drawing/2014/main" val="3166485922"/>
                        </a:ext>
                      </a:extLst>
                    </a:gridCol>
                    <a:gridCol w="731512">
                      <a:extLst>
                        <a:ext uri="{9D8B030D-6E8A-4147-A177-3AD203B41FA5}">
                          <a16:colId xmlns:a16="http://schemas.microsoft.com/office/drawing/2014/main" val="4258699525"/>
                        </a:ext>
                      </a:extLst>
                    </a:gridCol>
                  </a:tblGrid>
                  <a:tr h="335280">
                    <a:tc>
                      <a:txBody>
                        <a:bodyPr/>
                        <a:lstStyle/>
                        <a:p>
                          <a:r>
                            <a:rPr lang="en-US" sz="1600" dirty="0"/>
                            <a:t>Gender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600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78462" t="-3704" r="-92308" b="-2185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6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39847166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r>
                            <a:rPr lang="en-US" sz="1600" dirty="0"/>
                            <a:t>Male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600" dirty="0"/>
                            <a:t>97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600" dirty="0"/>
                            <a:t>10.40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600" dirty="0"/>
                            <a:t>4.83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43838022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r>
                            <a:rPr lang="en-US" sz="1600" dirty="0"/>
                            <a:t>Female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600" dirty="0"/>
                            <a:t>148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600" dirty="0"/>
                            <a:t>9.26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600" dirty="0"/>
                            <a:t>4.68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1667459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CE11E70-D812-B044-AC5F-3BA006433152}"/>
                  </a:ext>
                </a:extLst>
              </p:cNvPr>
              <p:cNvSpPr txBox="1"/>
              <p:nvPr/>
            </p:nvSpPr>
            <p:spPr>
              <a:xfrm>
                <a:off x="2709439" y="4800585"/>
                <a:ext cx="3725122" cy="8611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10.40−9.26−0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4.83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97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4.</m:t>
                                          </m:r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68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148</m:t>
                                  </m:r>
                                </m:den>
                              </m:f>
                            </m:e>
                          </m:rad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1.14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0.623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=1.83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CE11E70-D812-B044-AC5F-3BA0064331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9439" y="4800585"/>
                <a:ext cx="3725122" cy="8611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C412EA1-B198-D04A-A7E7-B4E74069B32D}"/>
                  </a:ext>
                </a:extLst>
              </p:cNvPr>
              <p:cNvSpPr txBox="1"/>
              <p:nvPr/>
            </p:nvSpPr>
            <p:spPr>
              <a:xfrm>
                <a:off x="6222422" y="2691890"/>
                <a:ext cx="2372894" cy="110286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rgbClr val="0033CC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33CC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solidFill>
                            <a:srgbClr val="0033CC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0033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US" b="0" i="1" smtClean="0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33CC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0033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US" i="1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i="1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33CC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0033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solidFill>
                                    <a:srgbClr val="0033CC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solidFill>
                                    <a:srgbClr val="0033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Sup>
                                    <m:sSubSupPr>
                                      <m:ctrlPr>
                                        <a:rPr lang="en-US" b="0" i="1" smtClean="0">
                                          <a:solidFill>
                                            <a:srgbClr val="0033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rgbClr val="0033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solidFill>
                                            <a:srgbClr val="0033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  <m:sup>
                                      <m:r>
                                        <a:rPr lang="en-US" b="0" i="1" smtClean="0">
                                          <a:solidFill>
                                            <a:srgbClr val="0033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b="0" i="1" smtClean="0">
                                          <a:solidFill>
                                            <a:srgbClr val="0033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rgbClr val="0033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solidFill>
                                            <a:srgbClr val="0033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US" b="0" i="1" smtClean="0">
                                  <a:solidFill>
                                    <a:srgbClr val="0033CC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Sup>
                                    <m:sSubSupPr>
                                      <m:ctrlPr>
                                        <a:rPr lang="en-US" i="1">
                                          <a:solidFill>
                                            <a:srgbClr val="0033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i="1">
                                          <a:solidFill>
                                            <a:srgbClr val="0033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solidFill>
                                            <a:srgbClr val="0033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en-US" i="1">
                                          <a:solidFill>
                                            <a:srgbClr val="0033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i="1">
                                          <a:solidFill>
                                            <a:srgbClr val="0033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rgbClr val="0033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solidFill>
                                            <a:srgbClr val="0033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rad>
                        </m:den>
                      </m:f>
                    </m:oMath>
                  </m:oMathPara>
                </a14:m>
                <a:endParaRPr lang="en-US" dirty="0">
                  <a:solidFill>
                    <a:srgbClr val="0033CC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C412EA1-B198-D04A-A7E7-B4E74069B3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2422" y="2691890"/>
                <a:ext cx="2372894" cy="110286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rgbClr val="0033CC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3703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B96A8-2DD1-9F4B-A9B6-1E50BCB73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Means with Small Samples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027E8A3-A059-5A4E-8B73-7668E78F5DE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399"/>
                <a:ext cx="8229600" cy="2956551"/>
              </a:xfrm>
            </p:spPr>
            <p:txBody>
              <a:bodyPr/>
              <a:lstStyle/>
              <a:p>
                <a:r>
                  <a:rPr lang="en-US" dirty="0"/>
                  <a:t>To test two population means with small samples, we must use a </a:t>
                </a:r>
                <a:r>
                  <a:rPr lang="en-US" dirty="0">
                    <a:solidFill>
                      <a:srgbClr val="B23C00"/>
                    </a:solidFill>
                  </a:rPr>
                  <a:t>pooled estimate</a:t>
                </a:r>
                <a:r>
                  <a:rPr lang="en-US" dirty="0"/>
                  <a:t> of the common variance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en-US" b="0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Then the test statistic is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027E8A3-A059-5A4E-8B73-7668E78F5DE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399"/>
                <a:ext cx="8229600" cy="2956551"/>
              </a:xfrm>
              <a:blipFill>
                <a:blip r:embed="rId2"/>
                <a:stretch>
                  <a:fillRect l="-617" t="-2137" r="-772" b="-34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107818-43B2-4B40-A29D-C1809B4E9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8</a:t>
            </a:fld>
            <a:endParaRPr lang="en-US" altLang="x-non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9DAFF31-CB06-3042-B58F-1C28EA5EF42A}"/>
                  </a:ext>
                </a:extLst>
              </p:cNvPr>
              <p:cNvSpPr txBox="1"/>
              <p:nvPr/>
            </p:nvSpPr>
            <p:spPr>
              <a:xfrm>
                <a:off x="2168232" y="2788927"/>
                <a:ext cx="4807535" cy="720838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rgbClr val="0033CC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  <m:sup>
                          <m:r>
                            <a:rPr lang="en-US" sz="2000" b="0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2000" b="0" i="1" smtClean="0">
                          <a:solidFill>
                            <a:srgbClr val="0033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b="0" i="1" smtClean="0">
                                  <a:solidFill>
                                    <a:srgbClr val="0033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000" b="0" i="1" smtClean="0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000" b="0" i="1" smtClean="0">
                                  <a:solidFill>
                                    <a:srgbClr val="0033CC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000" b="0" i="1" smtClean="0">
                                  <a:solidFill>
                                    <a:srgbClr val="0033CC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000" b="0" i="1" smtClean="0">
                                  <a:solidFill>
                                    <a:srgbClr val="0033CC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den>
                          </m:f>
                        </m:e>
                      </m:d>
                      <m:sSubSup>
                        <m:sSubSupPr>
                          <m:ctrlPr>
                            <a:rPr lang="en-US" sz="2000" b="0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000" b="0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2000" b="0" i="1" smtClean="0">
                          <a:solidFill>
                            <a:srgbClr val="0033CC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000" i="1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solidFill>
                                    <a:srgbClr val="0033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000" i="1">
                                  <a:solidFill>
                                    <a:srgbClr val="0033CC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000" i="1">
                                  <a:solidFill>
                                    <a:srgbClr val="0033CC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000" i="1">
                                  <a:solidFill>
                                    <a:srgbClr val="0033CC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den>
                          </m:f>
                        </m:e>
                      </m:d>
                      <m:sSubSup>
                        <m:sSubSupPr>
                          <m:ctrlPr>
                            <a:rPr lang="en-US" sz="2000" i="1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2000" i="1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sz="2000" dirty="0">
                  <a:solidFill>
                    <a:srgbClr val="0033CC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9DAFF31-CB06-3042-B58F-1C28EA5EF4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8232" y="2788927"/>
                <a:ext cx="4807535" cy="7208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0033CC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1A0553B-6331-C146-8160-9F2FF5A5BFF1}"/>
                  </a:ext>
                </a:extLst>
              </p:cNvPr>
              <p:cNvSpPr txBox="1"/>
              <p:nvPr/>
            </p:nvSpPr>
            <p:spPr>
              <a:xfrm>
                <a:off x="3416074" y="4373717"/>
                <a:ext cx="2386359" cy="1368901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rgbClr val="0033CC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33CC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solidFill>
                            <a:srgbClr val="0033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solidFill>
                                    <a:srgbClr val="0033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US" i="1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i="1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i="1">
                                  <a:solidFill>
                                    <a:srgbClr val="0033CC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0033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US" i="1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i="1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i="1">
                                  <a:solidFill>
                                    <a:srgbClr val="0033CC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solidFill>
                                <a:srgbClr val="0033CC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i="1">
                                  <a:solidFill>
                                    <a:srgbClr val="0033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solidFill>
                                    <a:srgbClr val="0033CC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i="1" smtClean="0">
                                  <a:solidFill>
                                    <a:srgbClr val="0033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bSup>
                                <m:sSubSupPr>
                                  <m:ctrlPr>
                                    <a:rPr lang="en-US" i="1" smtClean="0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0" i="1" smtClean="0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d>
                                <m:dPr>
                                  <m:ctrlPr>
                                    <a:rPr lang="en-US" i="1" smtClean="0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 smtClean="0">
                                          <a:solidFill>
                                            <a:srgbClr val="0033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solidFill>
                                            <a:srgbClr val="0033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i="1" smtClean="0">
                                              <a:solidFill>
                                                <a:srgbClr val="0033CC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solidFill>
                                                <a:srgbClr val="0033CC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solidFill>
                                                <a:srgbClr val="0033CC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den>
                                  </m:f>
                                  <m:r>
                                    <a:rPr lang="en-US" b="0" i="1" smtClean="0">
                                      <a:solidFill>
                                        <a:srgbClr val="0033CC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f>
                                    <m:fPr>
                                      <m:ctrlPr>
                                        <a:rPr lang="en-US" i="1">
                                          <a:solidFill>
                                            <a:srgbClr val="0033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solidFill>
                                            <a:srgbClr val="0033C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i="1">
                                              <a:solidFill>
                                                <a:srgbClr val="0033CC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solidFill>
                                                <a:srgbClr val="0033CC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solidFill>
                                                <a:srgbClr val="0033CC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</m:rad>
                        </m:den>
                      </m:f>
                    </m:oMath>
                  </m:oMathPara>
                </a14:m>
                <a:endParaRPr lang="en-US" dirty="0">
                  <a:solidFill>
                    <a:srgbClr val="0033CC"/>
                  </a:solidFill>
                </a:endParaRPr>
              </a:p>
              <a:p>
                <a:endParaRPr lang="en-US" dirty="0">
                  <a:solidFill>
                    <a:srgbClr val="0033CC"/>
                  </a:solidFill>
                </a:endParaRPr>
              </a:p>
              <a:p>
                <a:r>
                  <a:rPr lang="en-US" dirty="0">
                    <a:solidFill>
                      <a:srgbClr val="0033CC"/>
                    </a:solidFill>
                  </a:rPr>
                  <a:t>with df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i="1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solidFill>
                          <a:srgbClr val="0033CC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i="1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solidFill>
                          <a:srgbClr val="0033CC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>
                    <a:solidFill>
                      <a:srgbClr val="0033CC"/>
                    </a:solidFill>
                  </a:rPr>
                  <a:t> 2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1A0553B-6331-C146-8160-9F2FF5A5BF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6074" y="4373717"/>
                <a:ext cx="2386359" cy="1368901"/>
              </a:xfrm>
              <a:prstGeom prst="rect">
                <a:avLst/>
              </a:prstGeom>
              <a:blipFill>
                <a:blip r:embed="rId4"/>
                <a:stretch>
                  <a:fillRect l="-1053" b="-3636"/>
                </a:stretch>
              </a:blipFill>
              <a:ln>
                <a:solidFill>
                  <a:srgbClr val="0033CC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6916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D7487-CB8D-4F4A-AD36-FF120FC48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806" y="411163"/>
            <a:ext cx="8412433" cy="655637"/>
          </a:xfrm>
        </p:spPr>
        <p:txBody>
          <a:bodyPr/>
          <a:lstStyle/>
          <a:p>
            <a:r>
              <a:rPr lang="en-US" dirty="0"/>
              <a:t>Example: Testing Means with Small Samples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DD405BD-4181-6E40-A45D-56AB0D30B4A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229600" cy="3413745"/>
              </a:xfrm>
            </p:spPr>
            <p:txBody>
              <a:bodyPr/>
              <a:lstStyle/>
              <a:p>
                <a:r>
                  <a:rPr lang="en-US" dirty="0"/>
                  <a:t>Perform a hypothesis test</a:t>
                </a:r>
                <a:br>
                  <a:rPr lang="en-US" dirty="0"/>
                </a:br>
                <a:r>
                  <a:rPr lang="en-US" dirty="0"/>
                  <a:t>with small samples.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: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: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Perform a </a:t>
                </a:r>
                <a:r>
                  <a:rPr lang="en-US" u="sng" dirty="0"/>
                  <a:t>two-tailed test</a:t>
                </a:r>
                <a:r>
                  <a:rPr lang="en-US" dirty="0"/>
                  <a:t> at a .05 level of significance: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=.05</m:t>
                    </m:r>
                  </m:oMath>
                </a14:m>
                <a:r>
                  <a:rPr lang="en-US" dirty="0"/>
                  <a:t>, df = 20 + 38 – 2 = 56</a:t>
                </a:r>
                <a:br>
                  <a:rPr lang="en-US" dirty="0"/>
                </a:br>
                <a:r>
                  <a:rPr lang="en-US" dirty="0"/>
                  <a:t>and (from the table) the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dirty="0"/>
                  <a:t> critical value of 2.00</a:t>
                </a:r>
              </a:p>
              <a:p>
                <a:pPr lvl="1"/>
                <a:r>
                  <a:rPr lang="en-US" dirty="0"/>
                  <a:t>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if 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dirty="0"/>
                  <a:t> </a:t>
                </a:r>
                <a:r>
                  <a:rPr lang="en-US"/>
                  <a:t>&lt; –2.00  </a:t>
                </a:r>
                <a:r>
                  <a:rPr lang="en-US" dirty="0"/>
                  <a:t>or 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dirty="0"/>
                  <a:t> &gt; 2.00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DD405BD-4181-6E40-A45D-56AB0D30B4A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229600" cy="3413745"/>
              </a:xfrm>
              <a:blipFill>
                <a:blip r:embed="rId2"/>
                <a:stretch>
                  <a:fillRect l="-617" t="-1852" b="-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03F7DA-B09A-274C-B6BF-CEC1905F4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9</a:t>
            </a:fld>
            <a:endParaRPr lang="en-US" altLang="x-none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BB05AAB5-FA56-E148-95E0-68E6A306410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09145670"/>
                  </p:ext>
                </p:extLst>
              </p:nvPr>
            </p:nvGraphicFramePr>
            <p:xfrm>
              <a:off x="5577829" y="1417342"/>
              <a:ext cx="3017487" cy="1005840"/>
            </p:xfrm>
            <a:graphic>
              <a:graphicData uri="http://schemas.openxmlformats.org/drawingml/2006/table">
                <a:tbl>
                  <a:tblPr firstRow="1" bandRow="1">
                    <a:tableStyleId>{00A15C55-8517-42AA-B614-E9B94910E393}</a:tableStyleId>
                  </a:tblPr>
                  <a:tblGrid>
                    <a:gridCol w="906796">
                      <a:extLst>
                        <a:ext uri="{9D8B030D-6E8A-4147-A177-3AD203B41FA5}">
                          <a16:colId xmlns:a16="http://schemas.microsoft.com/office/drawing/2014/main" val="3521828537"/>
                        </a:ext>
                      </a:extLst>
                    </a:gridCol>
                    <a:gridCol w="556228">
                      <a:extLst>
                        <a:ext uri="{9D8B030D-6E8A-4147-A177-3AD203B41FA5}">
                          <a16:colId xmlns:a16="http://schemas.microsoft.com/office/drawing/2014/main" val="3132837015"/>
                        </a:ext>
                      </a:extLst>
                    </a:gridCol>
                    <a:gridCol w="822951">
                      <a:extLst>
                        <a:ext uri="{9D8B030D-6E8A-4147-A177-3AD203B41FA5}">
                          <a16:colId xmlns:a16="http://schemas.microsoft.com/office/drawing/2014/main" val="3166485922"/>
                        </a:ext>
                      </a:extLst>
                    </a:gridCol>
                    <a:gridCol w="731512">
                      <a:extLst>
                        <a:ext uri="{9D8B030D-6E8A-4147-A177-3AD203B41FA5}">
                          <a16:colId xmlns:a16="http://schemas.microsoft.com/office/drawing/2014/main" val="4258699525"/>
                        </a:ext>
                      </a:extLst>
                    </a:gridCol>
                  </a:tblGrid>
                  <a:tr h="248910">
                    <a:tc>
                      <a:txBody>
                        <a:bodyPr/>
                        <a:lstStyle/>
                        <a:p>
                          <a:r>
                            <a:rPr lang="en-US" sz="1600" dirty="0"/>
                            <a:t>Gender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600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right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en-US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600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6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39847166"/>
                      </a:ext>
                    </a:extLst>
                  </a:tr>
                  <a:tr h="245540">
                    <a:tc>
                      <a:txBody>
                        <a:bodyPr/>
                        <a:lstStyle/>
                        <a:p>
                          <a:r>
                            <a:rPr lang="en-US" sz="1600" dirty="0"/>
                            <a:t>Male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600" dirty="0"/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600" dirty="0"/>
                            <a:t>35.9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600" dirty="0"/>
                            <a:t>11.9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43838022"/>
                      </a:ext>
                    </a:extLst>
                  </a:tr>
                  <a:tr h="276032">
                    <a:tc>
                      <a:txBody>
                        <a:bodyPr/>
                        <a:lstStyle/>
                        <a:p>
                          <a:r>
                            <a:rPr lang="en-US" sz="1600" dirty="0"/>
                            <a:t>Female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600" dirty="0"/>
                            <a:t>38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600" dirty="0"/>
                            <a:t>36.6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600" dirty="0"/>
                            <a:t>12.3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1667459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BB05AAB5-FA56-E148-95E0-68E6A306410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09145670"/>
                  </p:ext>
                </p:extLst>
              </p:nvPr>
            </p:nvGraphicFramePr>
            <p:xfrm>
              <a:off x="5577829" y="1417342"/>
              <a:ext cx="3017487" cy="1005840"/>
            </p:xfrm>
            <a:graphic>
              <a:graphicData uri="http://schemas.openxmlformats.org/drawingml/2006/table">
                <a:tbl>
                  <a:tblPr firstRow="1" bandRow="1">
                    <a:tableStyleId>{00A15C55-8517-42AA-B614-E9B94910E393}</a:tableStyleId>
                  </a:tblPr>
                  <a:tblGrid>
                    <a:gridCol w="906796">
                      <a:extLst>
                        <a:ext uri="{9D8B030D-6E8A-4147-A177-3AD203B41FA5}">
                          <a16:colId xmlns:a16="http://schemas.microsoft.com/office/drawing/2014/main" val="3521828537"/>
                        </a:ext>
                      </a:extLst>
                    </a:gridCol>
                    <a:gridCol w="556228">
                      <a:extLst>
                        <a:ext uri="{9D8B030D-6E8A-4147-A177-3AD203B41FA5}">
                          <a16:colId xmlns:a16="http://schemas.microsoft.com/office/drawing/2014/main" val="3132837015"/>
                        </a:ext>
                      </a:extLst>
                    </a:gridCol>
                    <a:gridCol w="822951">
                      <a:extLst>
                        <a:ext uri="{9D8B030D-6E8A-4147-A177-3AD203B41FA5}">
                          <a16:colId xmlns:a16="http://schemas.microsoft.com/office/drawing/2014/main" val="3166485922"/>
                        </a:ext>
                      </a:extLst>
                    </a:gridCol>
                    <a:gridCol w="731512">
                      <a:extLst>
                        <a:ext uri="{9D8B030D-6E8A-4147-A177-3AD203B41FA5}">
                          <a16:colId xmlns:a16="http://schemas.microsoft.com/office/drawing/2014/main" val="4258699525"/>
                        </a:ext>
                      </a:extLst>
                    </a:gridCol>
                  </a:tblGrid>
                  <a:tr h="335280">
                    <a:tc>
                      <a:txBody>
                        <a:bodyPr/>
                        <a:lstStyle/>
                        <a:p>
                          <a:r>
                            <a:rPr lang="en-US" sz="1600" dirty="0"/>
                            <a:t>Gender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600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78462" t="-3704" r="-92308" b="-2185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60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39847166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r>
                            <a:rPr lang="en-US" sz="1600" dirty="0"/>
                            <a:t>Male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600" dirty="0"/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600" dirty="0"/>
                            <a:t>35.9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600" dirty="0"/>
                            <a:t>11.9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43838022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r>
                            <a:rPr lang="en-US" sz="1600" dirty="0"/>
                            <a:t>Female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600" dirty="0"/>
                            <a:t>38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600" dirty="0"/>
                            <a:t>36.6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600" dirty="0"/>
                            <a:t>12.3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1667459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1A2C424-CD20-F74A-B11B-5AC5229ECC80}"/>
                  </a:ext>
                </a:extLst>
              </p:cNvPr>
              <p:cNvSpPr txBox="1"/>
              <p:nvPr/>
            </p:nvSpPr>
            <p:spPr>
              <a:xfrm>
                <a:off x="274367" y="4803201"/>
                <a:ext cx="4632678" cy="3490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(11.9)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=141.61 </m:t>
                      </m:r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        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(12.3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1.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29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1A2C424-CD20-F74A-B11B-5AC5229ECC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67" y="4803201"/>
                <a:ext cx="4632678" cy="349006"/>
              </a:xfrm>
              <a:prstGeom prst="rect">
                <a:avLst/>
              </a:prstGeom>
              <a:blipFill>
                <a:blip r:embed="rId4"/>
                <a:stretch>
                  <a:fillRect b="-103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62453EA-BE01-E444-BE5B-3EC0B0A73AD8}"/>
                  </a:ext>
                </a:extLst>
              </p:cNvPr>
              <p:cNvSpPr txBox="1"/>
              <p:nvPr/>
            </p:nvSpPr>
            <p:spPr>
              <a:xfrm>
                <a:off x="5015169" y="4697627"/>
                <a:ext cx="3983976" cy="5601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19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56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141.61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37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56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151.29=148.01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62453EA-BE01-E444-BE5B-3EC0B0A73A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5169" y="4697627"/>
                <a:ext cx="3983976" cy="5601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9F86AB5-0582-DB4E-BFFB-852D56174163}"/>
                  </a:ext>
                </a:extLst>
              </p:cNvPr>
              <p:cNvSpPr txBox="1"/>
              <p:nvPr/>
            </p:nvSpPr>
            <p:spPr>
              <a:xfrm>
                <a:off x="541995" y="5272999"/>
                <a:ext cx="3907288" cy="8661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35.9−36.6−0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148.01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20</m:t>
                                      </m:r>
                                    </m:den>
                                  </m:f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38</m:t>
                                      </m:r>
                                    </m:den>
                                  </m:f>
                                </m:e>
                              </m:d>
                            </m:e>
                          </m:rad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−0.70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3.36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=−0.21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9F86AB5-0582-DB4E-BFFB-852D56174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995" y="5272999"/>
                <a:ext cx="3907288" cy="8661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B6B8F23-E007-E440-A032-5C659DDAE707}"/>
                  </a:ext>
                </a:extLst>
              </p:cNvPr>
              <p:cNvSpPr txBox="1"/>
              <p:nvPr/>
            </p:nvSpPr>
            <p:spPr>
              <a:xfrm>
                <a:off x="4572000" y="5440658"/>
                <a:ext cx="430714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Therefore, we fail to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B6B8F23-E007-E440-A032-5C659DDAE7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440658"/>
                <a:ext cx="4307141" cy="461665"/>
              </a:xfrm>
              <a:prstGeom prst="rect">
                <a:avLst/>
              </a:prstGeom>
              <a:blipFill>
                <a:blip r:embed="rId7"/>
                <a:stretch>
                  <a:fillRect l="-2360" t="-7895" b="-236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1838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x-none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x-none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51113</TotalTime>
  <Words>740</Words>
  <Application>Microsoft Macintosh PowerPoint</Application>
  <PresentationFormat>On-screen Show (4:3)</PresentationFormat>
  <Paragraphs>115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Cambria Math</vt:lpstr>
      <vt:lpstr>Times New Roman</vt:lpstr>
      <vt:lpstr>Wingdings</vt:lpstr>
      <vt:lpstr>Quadrant</vt:lpstr>
      <vt:lpstr>DATA 220 Mathematical Methods for Data Analysis March 18 Class Meeting</vt:lpstr>
      <vt:lpstr>Null vs. Alternative Hypothesis</vt:lpstr>
      <vt:lpstr>Small Sample Hypothesis Tests</vt:lpstr>
      <vt:lpstr>Example: Small Sample Hypothesis Tests</vt:lpstr>
      <vt:lpstr>Testing Two Population Means</vt:lpstr>
      <vt:lpstr>Testing Two Population Means, cont’d</vt:lpstr>
      <vt:lpstr>Example: Testing Two Population Means</vt:lpstr>
      <vt:lpstr>Testing Means with Small Samples</vt:lpstr>
      <vt:lpstr>Example: Testing Means with Small Samples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151: Object-Oriented Design</dc:title>
  <dc:creator>Ronald Mak</dc:creator>
  <cp:lastModifiedBy>Ron Mak</cp:lastModifiedBy>
  <cp:revision>1117</cp:revision>
  <cp:lastPrinted>2019-09-08T17:33:12Z</cp:lastPrinted>
  <dcterms:created xsi:type="dcterms:W3CDTF">2008-01-12T03:52:55Z</dcterms:created>
  <dcterms:modified xsi:type="dcterms:W3CDTF">2021-03-19T03:13:08Z</dcterms:modified>
</cp:coreProperties>
</file>