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355" r:id="rId3"/>
    <p:sldId id="317" r:id="rId4"/>
    <p:sldId id="331" r:id="rId5"/>
    <p:sldId id="332" r:id="rId6"/>
    <p:sldId id="334" r:id="rId7"/>
    <p:sldId id="335" r:id="rId8"/>
    <p:sldId id="262" r:id="rId9"/>
    <p:sldId id="333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346" r:id="rId18"/>
    <p:sldId id="347" r:id="rId19"/>
    <p:sldId id="267" r:id="rId20"/>
    <p:sldId id="268" r:id="rId21"/>
    <p:sldId id="354" r:id="rId22"/>
    <p:sldId id="348" r:id="rId23"/>
    <p:sldId id="349" r:id="rId24"/>
    <p:sldId id="350" r:id="rId25"/>
    <p:sldId id="351" r:id="rId26"/>
    <p:sldId id="352" r:id="rId27"/>
    <p:sldId id="353" r:id="rId28"/>
    <p:sldId id="276" r:id="rId29"/>
    <p:sldId id="280" r:id="rId30"/>
    <p:sldId id="358" r:id="rId31"/>
    <p:sldId id="281" r:id="rId32"/>
    <p:sldId id="277" r:id="rId33"/>
    <p:sldId id="357" r:id="rId34"/>
    <p:sldId id="278" r:id="rId35"/>
    <p:sldId id="284" r:id="rId36"/>
    <p:sldId id="282" r:id="rId37"/>
    <p:sldId id="283" r:id="rId38"/>
    <p:sldId id="291" r:id="rId39"/>
    <p:sldId id="285" r:id="rId40"/>
    <p:sldId id="287" r:id="rId41"/>
    <p:sldId id="286" r:id="rId42"/>
    <p:sldId id="289" r:id="rId43"/>
    <p:sldId id="288" r:id="rId44"/>
    <p:sldId id="290" r:id="rId45"/>
    <p:sldId id="292" r:id="rId46"/>
    <p:sldId id="311" r:id="rId47"/>
    <p:sldId id="312" r:id="rId48"/>
    <p:sldId id="313" r:id="rId49"/>
    <p:sldId id="314" r:id="rId50"/>
    <p:sldId id="315" r:id="rId51"/>
    <p:sldId id="293" r:id="rId52"/>
    <p:sldId id="294" r:id="rId53"/>
    <p:sldId id="295" r:id="rId54"/>
    <p:sldId id="299" r:id="rId55"/>
    <p:sldId id="356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008000"/>
    <a:srgbClr val="6699FF"/>
    <a:srgbClr val="945200"/>
    <a:srgbClr val="FF9300"/>
    <a:srgbClr val="FFFF99"/>
    <a:srgbClr val="CC99FF"/>
    <a:srgbClr val="99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4" autoAdjust="0"/>
    <p:restoredTop sz="98450" autoAdjust="0"/>
  </p:normalViewPr>
  <p:slideViewPr>
    <p:cSldViewPr>
      <p:cViewPr varScale="1">
        <p:scale>
          <a:sx n="157" d="100"/>
          <a:sy n="157" d="100"/>
        </p:scale>
        <p:origin x="168" y="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Dept. of Applied Data Science</a:t>
            </a:r>
            <a:endParaRPr lang="en-US" sz="1000" baseline="0" dirty="0"/>
          </a:p>
          <a:p>
            <a:r>
              <a:rPr lang="en-US" sz="1000" baseline="0" dirty="0"/>
              <a:t>Spring 2021: February 25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657610" y="6263609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DATA 220: Mathematical Methods for Data Analysis</a:t>
            </a:r>
          </a:p>
          <a:p>
            <a:pPr algn="ctr"/>
            <a:r>
              <a:rPr lang="en-US" altLang="x-none" sz="1000" dirty="0"/>
              <a:t>© R.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yesian_statistics" TargetMode="External"/><Relationship Id="rId2" Type="http://schemas.openxmlformats.org/officeDocument/2006/relationships/hyperlink" Target="https://en.wikipedia.org/wiki/Thomas_Bay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6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adrienj.github.io/posts/Probability-Mass-and-Density-Functions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odessa-introstats1-1/chapter/the-uniform-distribution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sbyjim.com/basics/normal-distribution/" TargetMode="External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introstats1/chapter/the-exponential-distribution/" TargetMode="External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introstats1/chapter/the-exponential-distribution/" TargetMode="External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-statistics.com/binomial-and-related-distributions/binomial-distribution/" TargetMode="External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social-sciences/poisson-distribution" TargetMode="External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sjsu.edu/~mak/DATA220/assignments/5/Assignment5.ipyn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DATA 220</a:t>
            </a:r>
            <a:br>
              <a:rPr lang="en-US" altLang="x-none" sz="3200" dirty="0"/>
            </a:br>
            <a:r>
              <a:rPr lang="en-US" altLang="x-none" sz="3200" dirty="0"/>
              <a:t>Mathematical Methods for Data Analysis</a:t>
            </a:r>
            <a:br>
              <a:rPr lang="en-US" altLang="x-none" sz="3600" dirty="0"/>
            </a:br>
            <a:r>
              <a:rPr lang="en-US" altLang="x-none" sz="2400" dirty="0"/>
              <a:t>September 17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Applied Data Science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7521-1D6F-904D-B614-2C482766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Bad Loan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E708E-8D11-E845-B83D-B91B7ADBD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bank’s loan officer knows that: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5% of all loan applicants are </a:t>
            </a:r>
            <a:r>
              <a:rPr lang="en-US" u="sng" dirty="0"/>
              <a:t>bad risks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92% of all loan applicants who are </a:t>
            </a:r>
            <a:r>
              <a:rPr lang="en-US" u="sng" dirty="0"/>
              <a:t>bad risks</a:t>
            </a:r>
            <a:r>
              <a:rPr lang="en-US" dirty="0"/>
              <a:t> are </a:t>
            </a:r>
            <a:br>
              <a:rPr lang="en-US" dirty="0"/>
            </a:br>
            <a:r>
              <a:rPr lang="en-US" dirty="0"/>
              <a:t>also </a:t>
            </a:r>
            <a:r>
              <a:rPr lang="en-US" u="sng" dirty="0"/>
              <a:t>rated bad risks</a:t>
            </a:r>
            <a:r>
              <a:rPr lang="en-US" dirty="0"/>
              <a:t> by a credit advisory service.</a:t>
            </a:r>
          </a:p>
          <a:p>
            <a:pPr lvl="1"/>
            <a:r>
              <a:rPr lang="en-US" dirty="0"/>
              <a:t>2% of all loan applicants are actually </a:t>
            </a:r>
            <a:r>
              <a:rPr lang="en-US" u="sng" dirty="0"/>
              <a:t>good risks</a:t>
            </a:r>
            <a:r>
              <a:rPr lang="en-US" dirty="0"/>
              <a:t> but were </a:t>
            </a:r>
            <a:r>
              <a:rPr lang="en-US" u="sng" dirty="0"/>
              <a:t>rated bad risks</a:t>
            </a:r>
            <a:r>
              <a:rPr lang="en-US" dirty="0"/>
              <a:t> by the credit advisory service.</a:t>
            </a:r>
          </a:p>
          <a:p>
            <a:pPr lvl="4"/>
            <a:endParaRPr lang="en-US" dirty="0"/>
          </a:p>
          <a:p>
            <a:r>
              <a:rPr lang="en-US" dirty="0"/>
              <a:t>What is the probability that a loan applicant </a:t>
            </a:r>
            <a:br>
              <a:rPr lang="en-US" dirty="0"/>
            </a:br>
            <a:r>
              <a:rPr lang="en-US" dirty="0"/>
              <a:t>who was </a:t>
            </a:r>
            <a:r>
              <a:rPr lang="en-US" u="sng" dirty="0"/>
              <a:t>rated a bad risk</a:t>
            </a:r>
            <a:r>
              <a:rPr lang="en-US" dirty="0"/>
              <a:t> by the credit service </a:t>
            </a:r>
            <a:br>
              <a:rPr lang="en-US" dirty="0"/>
            </a:br>
            <a:r>
              <a:rPr lang="en-US" dirty="0"/>
              <a:t>is </a:t>
            </a:r>
            <a:r>
              <a:rPr lang="en-US" u="sng" dirty="0"/>
              <a:t>truly a bad risk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F3F20-5D4A-C049-A0DA-B6813EE9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34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E2F6-197A-D843-98DD-104EC292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Bad Loan Risks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8971-3995-5E4F-B918-662DEAA8E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123" y="1961323"/>
            <a:ext cx="8229600" cy="2370643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be the event that the credit advisory service rates a loan applicant a bad risk.</a:t>
            </a:r>
          </a:p>
          <a:p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be the event that the loan applicant </a:t>
            </a:r>
            <a:br>
              <a:rPr lang="en-US" dirty="0"/>
            </a:br>
            <a:r>
              <a:rPr lang="en-US" dirty="0"/>
              <a:t>is truly a bad risk.</a:t>
            </a:r>
          </a:p>
          <a:p>
            <a:r>
              <a:rPr lang="en-US" dirty="0">
                <a:solidFill>
                  <a:srgbClr val="B23C00"/>
                </a:solidFill>
              </a:rPr>
              <a:t>What is 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B23C00"/>
                </a:solidFill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B23C00"/>
                </a:solidFill>
              </a:rPr>
              <a:t>|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B23C00"/>
                </a:solidFill>
              </a:rPr>
              <a:t>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D76D7-08C3-6146-AA79-4C6BB5D0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6B27B-080E-634E-B800-3651DC572386}"/>
              </a:ext>
            </a:extLst>
          </p:cNvPr>
          <p:cNvSpPr txBox="1"/>
          <p:nvPr/>
        </p:nvSpPr>
        <p:spPr>
          <a:xfrm>
            <a:off x="1075734" y="1265661"/>
            <a:ext cx="71215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/>
              <a:t>5% of all loan applicants are bad risks.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/>
              <a:t>92% of all loan applicants who are bad risks are also rated bad risks by a credit advisory service.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/>
              <a:t>2% of all loan applicants are actually good risks but are rated bad risks by the credit advisory service.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A937B5-F981-4546-A3DC-3F21C0C74D5D}"/>
                  </a:ext>
                </a:extLst>
              </p:cNvPr>
              <p:cNvSpPr txBox="1"/>
              <p:nvPr/>
            </p:nvSpPr>
            <p:spPr>
              <a:xfrm>
                <a:off x="6458694" y="3435393"/>
                <a:ext cx="1862305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=0.05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=0.92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=0.02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A937B5-F981-4546-A3DC-3F21C0C74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694" y="3435393"/>
                <a:ext cx="1862305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B22E20D-0838-3C4B-A300-DF7D9105DE77}"/>
              </a:ext>
            </a:extLst>
          </p:cNvPr>
          <p:cNvSpPr txBox="1"/>
          <p:nvPr/>
        </p:nvSpPr>
        <p:spPr>
          <a:xfrm>
            <a:off x="3749049" y="3886195"/>
            <a:ext cx="2383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Who is </a:t>
            </a:r>
            <a:r>
              <a:rPr lang="en-US" sz="1400" u="sng" dirty="0">
                <a:solidFill>
                  <a:srgbClr val="B23C00"/>
                </a:solidFill>
              </a:rPr>
              <a:t>truly</a:t>
            </a:r>
            <a:r>
              <a:rPr lang="en-US" sz="1400" dirty="0">
                <a:solidFill>
                  <a:srgbClr val="B23C00"/>
                </a:solidFill>
              </a:rPr>
              <a:t> a bad loan risk </a:t>
            </a:r>
          </a:p>
          <a:p>
            <a:r>
              <a:rPr lang="en-US" sz="1400" u="sng" dirty="0">
                <a:solidFill>
                  <a:srgbClr val="B23C00"/>
                </a:solidFill>
              </a:rPr>
              <a:t>given</a:t>
            </a:r>
            <a:r>
              <a:rPr lang="en-US" sz="1400" dirty="0">
                <a:solidFill>
                  <a:srgbClr val="B23C00"/>
                </a:solidFill>
              </a:rPr>
              <a:t> a bad credit rating?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427FBB-84E9-2A4B-B1C1-6EE7A926AC9F}"/>
              </a:ext>
            </a:extLst>
          </p:cNvPr>
          <p:cNvGrpSpPr/>
          <p:nvPr/>
        </p:nvGrpSpPr>
        <p:grpSpPr>
          <a:xfrm>
            <a:off x="1159345" y="4444212"/>
            <a:ext cx="7008139" cy="1819397"/>
            <a:chOff x="1159345" y="4444212"/>
            <a:chExt cx="7008139" cy="18193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1259A90-6C1C-3747-8271-F0378EA340D9}"/>
                </a:ext>
              </a:extLst>
            </p:cNvPr>
            <p:cNvSpPr txBox="1"/>
            <p:nvPr/>
          </p:nvSpPr>
          <p:spPr>
            <a:xfrm rot="876677">
              <a:off x="1330751" y="5600198"/>
              <a:ext cx="1213794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0.95 = 1 – 0.05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6DF8229-BA76-CB45-92E6-5CB6E508F85D}"/>
                </a:ext>
              </a:extLst>
            </p:cNvPr>
            <p:cNvGrpSpPr/>
            <p:nvPr/>
          </p:nvGrpSpPr>
          <p:grpSpPr>
            <a:xfrm>
              <a:off x="1159345" y="4444212"/>
              <a:ext cx="7008139" cy="1819397"/>
              <a:chOff x="2052643" y="4398676"/>
              <a:chExt cx="7008139" cy="181939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E88D65A-2477-D24F-A231-531A43C87B1B}"/>
                  </a:ext>
                </a:extLst>
              </p:cNvPr>
              <p:cNvSpPr/>
              <p:nvPr/>
            </p:nvSpPr>
            <p:spPr bwMode="auto">
              <a:xfrm>
                <a:off x="2052643" y="5261115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C3688EE-4549-0B4C-BB7C-52EC81C924F0}"/>
                  </a:ext>
                </a:extLst>
              </p:cNvPr>
              <p:cNvSpPr/>
              <p:nvPr/>
            </p:nvSpPr>
            <p:spPr bwMode="auto">
              <a:xfrm>
                <a:off x="3675675" y="4716088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ACE1537-7A5C-0D40-A89D-645A9600C027}"/>
                  </a:ext>
                </a:extLst>
              </p:cNvPr>
              <p:cNvSpPr/>
              <p:nvPr/>
            </p:nvSpPr>
            <p:spPr bwMode="auto">
              <a:xfrm>
                <a:off x="3675675" y="5689418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D2DB859-AF53-D747-9607-AC1C821E7495}"/>
                  </a:ext>
                </a:extLst>
              </p:cNvPr>
              <p:cNvSpPr/>
              <p:nvPr/>
            </p:nvSpPr>
            <p:spPr bwMode="auto">
              <a:xfrm>
                <a:off x="5267044" y="4710448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AD603A9-C542-F041-8FFD-1F82940AF514}"/>
                  </a:ext>
                </a:extLst>
              </p:cNvPr>
              <p:cNvSpPr/>
              <p:nvPr/>
            </p:nvSpPr>
            <p:spPr bwMode="auto">
              <a:xfrm>
                <a:off x="5267044" y="5687892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48D9D92-4E97-E74F-8376-D713ABA63002}"/>
                  </a:ext>
                </a:extLst>
              </p:cNvPr>
              <p:cNvCxnSpPr>
                <a:stCxn id="41" idx="7"/>
                <a:endCxn id="42" idx="2"/>
              </p:cNvCxnSpPr>
              <p:nvPr/>
            </p:nvCxnSpPr>
            <p:spPr bwMode="auto">
              <a:xfrm flipV="1">
                <a:off x="2208739" y="4807527"/>
                <a:ext cx="1466936" cy="48037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93ED1E0-2839-EE45-8A18-28DAD309F3E7}"/>
                  </a:ext>
                </a:extLst>
              </p:cNvPr>
              <p:cNvCxnSpPr>
                <a:stCxn id="41" idx="5"/>
                <a:endCxn id="43" idx="2"/>
              </p:cNvCxnSpPr>
              <p:nvPr/>
            </p:nvCxnSpPr>
            <p:spPr bwMode="auto">
              <a:xfrm>
                <a:off x="2208739" y="5417211"/>
                <a:ext cx="1466936" cy="3636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A33EC2C-7878-8A4E-BBBD-3A964BC8F833}"/>
                  </a:ext>
                </a:extLst>
              </p:cNvPr>
              <p:cNvCxnSpPr>
                <a:stCxn id="42" idx="6"/>
                <a:endCxn id="44" idx="2"/>
              </p:cNvCxnSpPr>
              <p:nvPr/>
            </p:nvCxnSpPr>
            <p:spPr bwMode="auto">
              <a:xfrm flipV="1">
                <a:off x="3858553" y="4801887"/>
                <a:ext cx="1408491" cy="564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95A6F23-04B5-FF4D-B79F-DD77E063DCB9}"/>
                  </a:ext>
                </a:extLst>
              </p:cNvPr>
              <p:cNvCxnSpPr>
                <a:stCxn id="43" idx="6"/>
                <a:endCxn id="45" idx="2"/>
              </p:cNvCxnSpPr>
              <p:nvPr/>
            </p:nvCxnSpPr>
            <p:spPr bwMode="auto">
              <a:xfrm flipV="1">
                <a:off x="3858553" y="5779331"/>
                <a:ext cx="1408491" cy="152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094AC2-67B0-904C-8571-E3F110F3B75F}"/>
                  </a:ext>
                </a:extLst>
              </p:cNvPr>
              <p:cNvSpPr txBox="1"/>
              <p:nvPr/>
            </p:nvSpPr>
            <p:spPr>
              <a:xfrm>
                <a:off x="3606653" y="4398676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98F003E-B361-3047-8B74-800431625AC3}"/>
                      </a:ext>
                    </a:extLst>
                  </p:cNvPr>
                  <p:cNvSpPr txBox="1"/>
                  <p:nvPr/>
                </p:nvSpPr>
                <p:spPr>
                  <a:xfrm>
                    <a:off x="3606653" y="5879519"/>
                    <a:ext cx="37612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en-US" i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98F003E-B361-3047-8B74-800431625A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6653" y="5879519"/>
                    <a:ext cx="376129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1FBCE83-15F1-6D4E-8D16-0B3FD1610EB0}"/>
                  </a:ext>
                </a:extLst>
              </p:cNvPr>
              <p:cNvSpPr txBox="1"/>
              <p:nvPr/>
            </p:nvSpPr>
            <p:spPr>
              <a:xfrm>
                <a:off x="5208876" y="4398676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34C89A-FC33-CD4E-8063-23386F0D78AF}"/>
                  </a:ext>
                </a:extLst>
              </p:cNvPr>
              <p:cNvSpPr txBox="1"/>
              <p:nvPr/>
            </p:nvSpPr>
            <p:spPr>
              <a:xfrm>
                <a:off x="5208876" y="5830967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DB31E03-7F8E-0F4D-A65C-AA30EE93B348}"/>
                  </a:ext>
                </a:extLst>
              </p:cNvPr>
              <p:cNvSpPr txBox="1"/>
              <p:nvPr/>
            </p:nvSpPr>
            <p:spPr>
              <a:xfrm rot="20459397">
                <a:off x="2569796" y="4764065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0.05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A0ACE55-8B27-2141-BDA7-8F1DBF348025}"/>
                  </a:ext>
                </a:extLst>
              </p:cNvPr>
              <p:cNvSpPr txBox="1"/>
              <p:nvPr/>
            </p:nvSpPr>
            <p:spPr>
              <a:xfrm>
                <a:off x="4257930" y="5479996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0.02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30B449F-8E58-DA47-8A63-375CD6684FBA}"/>
                  </a:ext>
                </a:extLst>
              </p:cNvPr>
              <p:cNvSpPr txBox="1"/>
              <p:nvPr/>
            </p:nvSpPr>
            <p:spPr>
              <a:xfrm rot="991833">
                <a:off x="2609561" y="5259656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0.95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EB794C4-80DD-F243-BBBA-75BC10301741}"/>
                  </a:ext>
                </a:extLst>
              </p:cNvPr>
              <p:cNvSpPr txBox="1"/>
              <p:nvPr/>
            </p:nvSpPr>
            <p:spPr>
              <a:xfrm>
                <a:off x="4257930" y="4517044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0.92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9E31277E-D639-0A4B-A2EB-FD4884278B01}"/>
                      </a:ext>
                    </a:extLst>
                  </p:cNvPr>
                  <p:cNvSpPr txBox="1"/>
                  <p:nvPr/>
                </p:nvSpPr>
                <p:spPr>
                  <a:xfrm>
                    <a:off x="5449922" y="4595242"/>
                    <a:ext cx="361086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=0.046</m:t>
                          </m:r>
                        </m:oMath>
                      </m:oMathPara>
                    </a14:m>
                    <a:endParaRPr lang="en-US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9E31277E-D639-0A4B-A2EB-FD4884278B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9922" y="4595242"/>
                    <a:ext cx="3610860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2D88449-6390-F149-AE3F-C8F84E600438}"/>
                      </a:ext>
                    </a:extLst>
                  </p:cNvPr>
                  <p:cNvSpPr txBox="1"/>
                  <p:nvPr/>
                </p:nvSpPr>
                <p:spPr>
                  <a:xfrm>
                    <a:off x="5449922" y="5590562"/>
                    <a:ext cx="361086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0.02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=0.019</m:t>
                          </m:r>
                        </m:oMath>
                      </m:oMathPara>
                    </a14:m>
                    <a:endParaRPr lang="en-US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2D88449-6390-F149-AE3F-C8F84E6004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9922" y="5590562"/>
                    <a:ext cx="3610860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092BB5-76C8-204D-8395-7C542CADBF40}"/>
                </a:ext>
              </a:extLst>
            </p:cNvPr>
            <p:cNvSpPr txBox="1"/>
            <p:nvPr/>
          </p:nvSpPr>
          <p:spPr>
            <a:xfrm>
              <a:off x="2652111" y="4933064"/>
              <a:ext cx="410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33CC"/>
                  </a:solidFill>
                </a:rPr>
                <a:t>Bad</a:t>
              </a:r>
            </a:p>
            <a:p>
              <a:r>
                <a:rPr lang="en-US" sz="1000" dirty="0">
                  <a:solidFill>
                    <a:srgbClr val="0033CC"/>
                  </a:solidFill>
                </a:rPr>
                <a:t>risk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4ED282-0628-E041-95B7-1924E1ADD71D}"/>
                </a:ext>
              </a:extLst>
            </p:cNvPr>
            <p:cNvSpPr txBox="1"/>
            <p:nvPr/>
          </p:nvSpPr>
          <p:spPr>
            <a:xfrm>
              <a:off x="2625992" y="538974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Good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risk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820312-A502-6140-B62F-4E3CC470FFE0}"/>
              </a:ext>
            </a:extLst>
          </p:cNvPr>
          <p:cNvSpPr txBox="1"/>
          <p:nvPr/>
        </p:nvSpPr>
        <p:spPr>
          <a:xfrm>
            <a:off x="4205025" y="4892338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33CC"/>
                </a:solidFill>
              </a:rPr>
              <a:t>Bad</a:t>
            </a:r>
          </a:p>
          <a:p>
            <a:pPr algn="ctr"/>
            <a:r>
              <a:rPr lang="en-US" sz="1000" dirty="0">
                <a:solidFill>
                  <a:srgbClr val="0033CC"/>
                </a:solidFill>
              </a:rPr>
              <a:t>rating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AE506B-A351-164B-AAAE-031532DEFC8F}"/>
              </a:ext>
            </a:extLst>
          </p:cNvPr>
          <p:cNvSpPr txBox="1"/>
          <p:nvPr/>
        </p:nvSpPr>
        <p:spPr>
          <a:xfrm>
            <a:off x="4205025" y="5349219"/>
            <a:ext cx="50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33CC"/>
                </a:solidFill>
              </a:rPr>
              <a:t>Bad</a:t>
            </a:r>
          </a:p>
          <a:p>
            <a:pPr algn="ctr"/>
            <a:r>
              <a:rPr lang="en-US" sz="1000" dirty="0">
                <a:solidFill>
                  <a:srgbClr val="0033CC"/>
                </a:solidFill>
              </a:rPr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32114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2CE0131-91BA-E647-9B4C-FE0D2E238C29}"/>
              </a:ext>
            </a:extLst>
          </p:cNvPr>
          <p:cNvSpPr/>
          <p:nvPr/>
        </p:nvSpPr>
        <p:spPr bwMode="auto">
          <a:xfrm>
            <a:off x="2154505" y="5181542"/>
            <a:ext cx="2600373" cy="669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DD669-2BC7-1441-8684-2D1B3D64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Bad Loan Risks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0BCC49-9887-1140-B2DA-267F1A3F0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3794756"/>
                <a:ext cx="8412433" cy="126566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B23C00"/>
                    </a:solidFill>
                  </a:rPr>
                  <a:t>What is </a:t>
                </a:r>
                <a:r>
                  <a:rPr lang="en-US" i="1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i="1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>
                    <a:solidFill>
                      <a:srgbClr val="B23C00"/>
                    </a:solidFill>
                  </a:rPr>
                  <a:t>?</a:t>
                </a:r>
              </a:p>
              <a:p>
                <a:pPr lvl="1"/>
                <a:r>
                  <a:rPr lang="en-US" dirty="0"/>
                  <a:t>First calculate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      0.046        +        0.019        =</m:t>
                    </m:r>
                    <m:r>
                      <a:rPr lang="en-US" sz="1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0.065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0BCC49-9887-1140-B2DA-267F1A3F0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3794756"/>
                <a:ext cx="8412433" cy="1265661"/>
              </a:xfrm>
              <a:blipFill>
                <a:blip r:embed="rId2"/>
                <a:stretch>
                  <a:fillRect l="-604" t="-5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28941-54B1-C249-8B2F-0D5617F3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8F5F71-2D16-A74E-8201-7459C2AEE219}"/>
                  </a:ext>
                </a:extLst>
              </p:cNvPr>
              <p:cNvSpPr txBox="1"/>
              <p:nvPr/>
            </p:nvSpPr>
            <p:spPr>
              <a:xfrm>
                <a:off x="2154505" y="5181542"/>
                <a:ext cx="4424737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18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0.046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0.065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8F5F71-2D16-A74E-8201-7459C2AEE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05" y="5181542"/>
                <a:ext cx="4424737" cy="669094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518A3C5-7B71-664B-AD5D-6E63E438FB60}"/>
              </a:ext>
            </a:extLst>
          </p:cNvPr>
          <p:cNvSpPr txBox="1"/>
          <p:nvPr/>
        </p:nvSpPr>
        <p:spPr>
          <a:xfrm>
            <a:off x="1117389" y="6008375"/>
            <a:ext cx="63806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The probability that a loan applicant is </a:t>
            </a:r>
            <a:r>
              <a:rPr lang="en-US" sz="1800" u="sng" dirty="0">
                <a:solidFill>
                  <a:srgbClr val="0033CC"/>
                </a:solidFill>
              </a:rPr>
              <a:t>truly</a:t>
            </a:r>
            <a:r>
              <a:rPr lang="en-US" sz="1800" dirty="0">
                <a:solidFill>
                  <a:srgbClr val="0033CC"/>
                </a:solidFill>
              </a:rPr>
              <a:t> a bad loan risk GIVEN a bad risk rating by the credit advisory service is </a:t>
            </a:r>
            <a:r>
              <a:rPr lang="en-US" sz="1800" dirty="0">
                <a:solidFill>
                  <a:srgbClr val="B23C00"/>
                </a:solidFill>
              </a:rPr>
              <a:t>0.71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FF99FC-63FF-B240-AEA5-F227D4D254A3}"/>
                  </a:ext>
                </a:extLst>
              </p:cNvPr>
              <p:cNvSpPr txBox="1"/>
              <p:nvPr/>
            </p:nvSpPr>
            <p:spPr>
              <a:xfrm>
                <a:off x="7599840" y="1265661"/>
                <a:ext cx="1233543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=0.05</m:t>
                      </m:r>
                    </m:oMath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=0.92</m:t>
                      </m:r>
                    </m:oMath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=0.02</m:t>
                      </m:r>
                    </m:oMath>
                  </m:oMathPara>
                </a14:m>
                <a:endPara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FF99FC-63FF-B240-AEA5-F227D4D2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840" y="1265661"/>
                <a:ext cx="123354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91F7B0D-FCE8-844E-A598-4DBD474F3E72}"/>
              </a:ext>
            </a:extLst>
          </p:cNvPr>
          <p:cNvSpPr txBox="1"/>
          <p:nvPr/>
        </p:nvSpPr>
        <p:spPr>
          <a:xfrm>
            <a:off x="285077" y="1265661"/>
            <a:ext cx="71215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/>
              <a:t>5% of all loan applicants are bad risks.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/>
              <a:t>92% of all loan applicants who are bad risks are also rated bad risks by a credit advisory service.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/>
              <a:t>2% of all loan applicants are actually good risks but are rated bad risks by the credit advisory service.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03A52E-A359-1843-B9D5-3F9E0B98040C}"/>
              </a:ext>
            </a:extLst>
          </p:cNvPr>
          <p:cNvGrpSpPr/>
          <p:nvPr/>
        </p:nvGrpSpPr>
        <p:grpSpPr>
          <a:xfrm>
            <a:off x="1159345" y="1965976"/>
            <a:ext cx="7008139" cy="1819397"/>
            <a:chOff x="1159345" y="1965976"/>
            <a:chExt cx="7008139" cy="18193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3B810B-8075-0E4F-83CE-369989644FDD}"/>
                </a:ext>
              </a:extLst>
            </p:cNvPr>
            <p:cNvGrpSpPr/>
            <p:nvPr/>
          </p:nvGrpSpPr>
          <p:grpSpPr>
            <a:xfrm>
              <a:off x="1159345" y="1965976"/>
              <a:ext cx="7008139" cy="1819397"/>
              <a:chOff x="2052643" y="4398676"/>
              <a:chExt cx="7008139" cy="181939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312F52-54CF-1D4C-9034-995C84CD4E9E}"/>
                  </a:ext>
                </a:extLst>
              </p:cNvPr>
              <p:cNvSpPr/>
              <p:nvPr/>
            </p:nvSpPr>
            <p:spPr bwMode="auto">
              <a:xfrm>
                <a:off x="2052643" y="5261115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BDC45F4-C7EA-8949-A484-273275874339}"/>
                  </a:ext>
                </a:extLst>
              </p:cNvPr>
              <p:cNvSpPr/>
              <p:nvPr/>
            </p:nvSpPr>
            <p:spPr bwMode="auto">
              <a:xfrm>
                <a:off x="3675675" y="4716088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F63673-9D33-C24B-AA74-6D6B2561FC6C}"/>
                  </a:ext>
                </a:extLst>
              </p:cNvPr>
              <p:cNvSpPr/>
              <p:nvPr/>
            </p:nvSpPr>
            <p:spPr bwMode="auto">
              <a:xfrm>
                <a:off x="3675675" y="5689418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4AF2278-23DD-0040-94D9-DA5A56F8CC66}"/>
                  </a:ext>
                </a:extLst>
              </p:cNvPr>
              <p:cNvSpPr/>
              <p:nvPr/>
            </p:nvSpPr>
            <p:spPr bwMode="auto">
              <a:xfrm>
                <a:off x="5267044" y="4710448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839B06B-0BAD-4644-B4CE-7FF8D72E45AC}"/>
                  </a:ext>
                </a:extLst>
              </p:cNvPr>
              <p:cNvSpPr/>
              <p:nvPr/>
            </p:nvSpPr>
            <p:spPr bwMode="auto">
              <a:xfrm>
                <a:off x="5267044" y="5687892"/>
                <a:ext cx="182878" cy="182878"/>
              </a:xfrm>
              <a:prstGeom prst="ellipse">
                <a:avLst/>
              </a:prstGeom>
              <a:solidFill>
                <a:srgbClr val="00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0330028-3F8E-4D45-BF5D-398636525E77}"/>
                  </a:ext>
                </a:extLst>
              </p:cNvPr>
              <p:cNvCxnSpPr>
                <a:stCxn id="7" idx="7"/>
                <a:endCxn id="8" idx="2"/>
              </p:cNvCxnSpPr>
              <p:nvPr/>
            </p:nvCxnSpPr>
            <p:spPr bwMode="auto">
              <a:xfrm flipV="1">
                <a:off x="2208739" y="4807527"/>
                <a:ext cx="1466936" cy="48037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FC8529B-CA3B-2E40-A38F-2EA3110A0A1A}"/>
                  </a:ext>
                </a:extLst>
              </p:cNvPr>
              <p:cNvCxnSpPr>
                <a:stCxn id="7" idx="5"/>
                <a:endCxn id="9" idx="2"/>
              </p:cNvCxnSpPr>
              <p:nvPr/>
            </p:nvCxnSpPr>
            <p:spPr bwMode="auto">
              <a:xfrm>
                <a:off x="2208739" y="5417211"/>
                <a:ext cx="1466936" cy="3636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7AFF3F6-460C-4F4A-BAEC-14794BC8EE7B}"/>
                  </a:ext>
                </a:extLst>
              </p:cNvPr>
              <p:cNvCxnSpPr>
                <a:stCxn id="8" idx="6"/>
                <a:endCxn id="10" idx="2"/>
              </p:cNvCxnSpPr>
              <p:nvPr/>
            </p:nvCxnSpPr>
            <p:spPr bwMode="auto">
              <a:xfrm flipV="1">
                <a:off x="3858553" y="4801887"/>
                <a:ext cx="1408491" cy="564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3517E0-68B7-1940-A4F1-017188AF3879}"/>
                  </a:ext>
                </a:extLst>
              </p:cNvPr>
              <p:cNvCxnSpPr>
                <a:stCxn id="9" idx="6"/>
                <a:endCxn id="11" idx="2"/>
              </p:cNvCxnSpPr>
              <p:nvPr/>
            </p:nvCxnSpPr>
            <p:spPr bwMode="auto">
              <a:xfrm flipV="1">
                <a:off x="3858553" y="5779331"/>
                <a:ext cx="1408491" cy="152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DC28DB-4F6C-464F-9C88-83223D41EB77}"/>
                  </a:ext>
                </a:extLst>
              </p:cNvPr>
              <p:cNvSpPr txBox="1"/>
              <p:nvPr/>
            </p:nvSpPr>
            <p:spPr>
              <a:xfrm>
                <a:off x="3606653" y="4398676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18747A2-0516-284B-BB3E-50CAEB66FB20}"/>
                      </a:ext>
                    </a:extLst>
                  </p:cNvPr>
                  <p:cNvSpPr txBox="1"/>
                  <p:nvPr/>
                </p:nvSpPr>
                <p:spPr>
                  <a:xfrm>
                    <a:off x="3606653" y="5879519"/>
                    <a:ext cx="37612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en-US" i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18747A2-0516-284B-BB3E-50CAEB66FB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6653" y="5879519"/>
                    <a:ext cx="376129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23AC3F-B185-9344-B6A9-842ED5D2FDA6}"/>
                  </a:ext>
                </a:extLst>
              </p:cNvPr>
              <p:cNvSpPr txBox="1"/>
              <p:nvPr/>
            </p:nvSpPr>
            <p:spPr>
              <a:xfrm>
                <a:off x="5208876" y="4398676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B60B0D-D594-FA49-86BB-54EBE9B0D307}"/>
                  </a:ext>
                </a:extLst>
              </p:cNvPr>
              <p:cNvSpPr txBox="1"/>
              <p:nvPr/>
            </p:nvSpPr>
            <p:spPr>
              <a:xfrm>
                <a:off x="5208876" y="5830967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F99AFE-7367-E04B-AFDC-4C143DCC22ED}"/>
                  </a:ext>
                </a:extLst>
              </p:cNvPr>
              <p:cNvSpPr txBox="1"/>
              <p:nvPr/>
            </p:nvSpPr>
            <p:spPr>
              <a:xfrm rot="20459397">
                <a:off x="2569796" y="4764065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0.05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FBD5A4-8A24-AF46-9BBD-9E472ECA0E2D}"/>
                  </a:ext>
                </a:extLst>
              </p:cNvPr>
              <p:cNvSpPr txBox="1"/>
              <p:nvPr/>
            </p:nvSpPr>
            <p:spPr>
              <a:xfrm>
                <a:off x="4257930" y="5479996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0.02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931B22-F1C2-5C48-846C-635031FC1EA8}"/>
                  </a:ext>
                </a:extLst>
              </p:cNvPr>
              <p:cNvSpPr txBox="1"/>
              <p:nvPr/>
            </p:nvSpPr>
            <p:spPr>
              <a:xfrm rot="991833">
                <a:off x="2609561" y="5259656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0.95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71DFBC-BAE8-DC4E-A37E-3593D9EBB973}"/>
                  </a:ext>
                </a:extLst>
              </p:cNvPr>
              <p:cNvSpPr txBox="1"/>
              <p:nvPr/>
            </p:nvSpPr>
            <p:spPr>
              <a:xfrm>
                <a:off x="4257930" y="4517044"/>
                <a:ext cx="583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0.92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1999C92-BEAE-B64B-AE75-7D69844E788E}"/>
                      </a:ext>
                    </a:extLst>
                  </p:cNvPr>
                  <p:cNvSpPr txBox="1"/>
                  <p:nvPr/>
                </p:nvSpPr>
                <p:spPr>
                  <a:xfrm>
                    <a:off x="5449922" y="4595242"/>
                    <a:ext cx="361086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=0.046</m:t>
                          </m:r>
                        </m:oMath>
                      </m:oMathPara>
                    </a14:m>
                    <a:endParaRPr lang="en-US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1999C92-BEAE-B64B-AE75-7D69844E78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9922" y="4595242"/>
                    <a:ext cx="3610860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AE16851-FF2C-4748-97DD-F6D9FD110E45}"/>
                      </a:ext>
                    </a:extLst>
                  </p:cNvPr>
                  <p:cNvSpPr txBox="1"/>
                  <p:nvPr/>
                </p:nvSpPr>
                <p:spPr>
                  <a:xfrm>
                    <a:off x="5449922" y="5590562"/>
                    <a:ext cx="361086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0.02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=0.019</m:t>
                          </m:r>
                        </m:oMath>
                      </m:oMathPara>
                    </a14:m>
                    <a:endParaRPr lang="en-US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AE16851-FF2C-4748-97DD-F6D9FD110E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9922" y="5590562"/>
                    <a:ext cx="3610860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23254F-5DCA-AD42-85CC-C7686599170B}"/>
                </a:ext>
              </a:extLst>
            </p:cNvPr>
            <p:cNvSpPr txBox="1"/>
            <p:nvPr/>
          </p:nvSpPr>
          <p:spPr>
            <a:xfrm>
              <a:off x="2671017" y="2423171"/>
              <a:ext cx="410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Bad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risk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FD100D-D7AA-934A-A997-3F89E694142A}"/>
                </a:ext>
              </a:extLst>
            </p:cNvPr>
            <p:cNvSpPr txBox="1"/>
            <p:nvPr/>
          </p:nvSpPr>
          <p:spPr>
            <a:xfrm>
              <a:off x="2651451" y="289641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Good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risk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924B39-6609-C440-83B5-FEF400659752}"/>
                </a:ext>
              </a:extLst>
            </p:cNvPr>
            <p:cNvSpPr txBox="1"/>
            <p:nvPr/>
          </p:nvSpPr>
          <p:spPr>
            <a:xfrm>
              <a:off x="4208929" y="2407963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Bad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rating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872AC7-7FF4-5249-850F-EE3611750E96}"/>
                </a:ext>
              </a:extLst>
            </p:cNvPr>
            <p:cNvSpPr txBox="1"/>
            <p:nvPr/>
          </p:nvSpPr>
          <p:spPr>
            <a:xfrm>
              <a:off x="4208929" y="2880366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Bad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rating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052A8F-7804-EB4A-B9A2-98D4F561336F}"/>
              </a:ext>
            </a:extLst>
          </p:cNvPr>
          <p:cNvGrpSpPr/>
          <p:nvPr/>
        </p:nvGrpSpPr>
        <p:grpSpPr>
          <a:xfrm>
            <a:off x="6309341" y="3857946"/>
            <a:ext cx="2560292" cy="483466"/>
            <a:chOff x="6309341" y="3857946"/>
            <a:chExt cx="2560292" cy="4834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A5DAE56-A57F-2E49-B074-E05A6FD03340}"/>
                    </a:ext>
                  </a:extLst>
                </p:cNvPr>
                <p:cNvSpPr txBox="1"/>
                <p:nvPr/>
              </p:nvSpPr>
              <p:spPr>
                <a:xfrm>
                  <a:off x="6309341" y="3857946"/>
                  <a:ext cx="1834669" cy="48346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0033CC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1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1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2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A5DAE56-A57F-2E49-B074-E05A6FD03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341" y="3857946"/>
                  <a:ext cx="1834669" cy="483466"/>
                </a:xfrm>
                <a:prstGeom prst="rect">
                  <a:avLst/>
                </a:prstGeom>
                <a:blipFill>
                  <a:blip r:embed="rId9"/>
                  <a:stretch>
                    <a:fillRect b="-5000"/>
                  </a:stretch>
                </a:blipFill>
                <a:ln>
                  <a:solidFill>
                    <a:srgbClr val="00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8B15C3-7520-AC46-8DC1-57AF7A2D1B16}"/>
                </a:ext>
              </a:extLst>
            </p:cNvPr>
            <p:cNvSpPr txBox="1"/>
            <p:nvPr/>
          </p:nvSpPr>
          <p:spPr>
            <a:xfrm>
              <a:off x="8146286" y="3949135"/>
              <a:ext cx="7233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(slide 8)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7BBFE6C-0452-764D-9B49-79DEED76F1E3}"/>
              </a:ext>
            </a:extLst>
          </p:cNvPr>
          <p:cNvSpPr txBox="1"/>
          <p:nvPr/>
        </p:nvSpPr>
        <p:spPr>
          <a:xfrm>
            <a:off x="3562885" y="3838069"/>
            <a:ext cx="2383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Who is </a:t>
            </a:r>
            <a:r>
              <a:rPr lang="en-US" sz="1400" u="sng" dirty="0">
                <a:solidFill>
                  <a:srgbClr val="B23C00"/>
                </a:solidFill>
              </a:rPr>
              <a:t>truly</a:t>
            </a:r>
            <a:r>
              <a:rPr lang="en-US" sz="1400" dirty="0">
                <a:solidFill>
                  <a:srgbClr val="B23C00"/>
                </a:solidFill>
              </a:rPr>
              <a:t> a bad loan risk </a:t>
            </a:r>
          </a:p>
          <a:p>
            <a:r>
              <a:rPr lang="en-US" sz="1400" u="sng" dirty="0">
                <a:solidFill>
                  <a:srgbClr val="B23C00"/>
                </a:solidFill>
              </a:rPr>
              <a:t>given</a:t>
            </a:r>
            <a:r>
              <a:rPr lang="en-US" sz="1400" dirty="0">
                <a:solidFill>
                  <a:srgbClr val="B23C00"/>
                </a:solidFill>
              </a:rPr>
              <a:t> a bad credit rating?</a:t>
            </a:r>
          </a:p>
        </p:txBody>
      </p:sp>
    </p:spTree>
    <p:extLst>
      <p:ext uri="{BB962C8B-B14F-4D97-AF65-F5344CB8AC3E}">
        <p14:creationId xmlns:p14="http://schemas.microsoft.com/office/powerpoint/2010/main" val="9794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658B-7892-C242-B8DD-B9BB309F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Disgruntled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45517-C140-454E-9BA5-10600A36A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2434698"/>
          </a:xfrm>
        </p:spPr>
        <p:txBody>
          <a:bodyPr/>
          <a:lstStyle/>
          <a:p>
            <a:r>
              <a:rPr lang="en-US" dirty="0"/>
              <a:t>A company does a survey to understand why </a:t>
            </a:r>
            <a:br>
              <a:rPr lang="en-US" dirty="0"/>
            </a:br>
            <a:r>
              <a:rPr lang="en-US" dirty="0"/>
              <a:t>its engineers are quitting. It discovers that: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20% dislike their work </a:t>
            </a:r>
            <a:r>
              <a:rPr lang="en-US" dirty="0">
                <a:sym typeface="Wingdings" pitchFamily="2" charset="2"/>
              </a:rPr>
              <a:t> probability of quitting = 0.60</a:t>
            </a:r>
          </a:p>
          <a:p>
            <a:pPr lvl="1"/>
            <a:r>
              <a:rPr lang="en-US" dirty="0">
                <a:sym typeface="Wingdings" pitchFamily="2" charset="2"/>
              </a:rPr>
              <a:t>50% feel underpaid      probability of quitting = 0.40</a:t>
            </a:r>
          </a:p>
          <a:p>
            <a:pPr lvl="1"/>
            <a:r>
              <a:rPr lang="en-US" dirty="0">
                <a:sym typeface="Wingdings" pitchFamily="2" charset="2"/>
              </a:rPr>
              <a:t>30% dislike their boss  probability of quitting = 0.90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2A32-5544-9C4A-988E-07A51473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60A008-70F0-8F4B-B3A1-F4095C7530DB}"/>
              </a:ext>
            </a:extLst>
          </p:cNvPr>
          <p:cNvGrpSpPr/>
          <p:nvPr/>
        </p:nvGrpSpPr>
        <p:grpSpPr>
          <a:xfrm>
            <a:off x="1630397" y="3794756"/>
            <a:ext cx="7056358" cy="2517404"/>
            <a:chOff x="1089518" y="3794756"/>
            <a:chExt cx="7056358" cy="251740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3D4374-F467-A441-B702-CBEA6445659E}"/>
                </a:ext>
              </a:extLst>
            </p:cNvPr>
            <p:cNvSpPr txBox="1"/>
            <p:nvPr/>
          </p:nvSpPr>
          <p:spPr>
            <a:xfrm>
              <a:off x="2485793" y="4241334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Dislikes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work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71A6C4-8256-E14F-A7EA-5477048625B8}"/>
                </a:ext>
              </a:extLst>
            </p:cNvPr>
            <p:cNvSpPr txBox="1"/>
            <p:nvPr/>
          </p:nvSpPr>
          <p:spPr>
            <a:xfrm>
              <a:off x="2424078" y="5090998"/>
              <a:ext cx="750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Feels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underpaid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04C2BF9-3121-924D-A337-47C797B4BB9C}"/>
                </a:ext>
              </a:extLst>
            </p:cNvPr>
            <p:cNvSpPr/>
            <p:nvPr/>
          </p:nvSpPr>
          <p:spPr bwMode="auto">
            <a:xfrm>
              <a:off x="1089518" y="4940895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71CE37-437E-1D4C-BB01-DB8DA2D28B50}"/>
                </a:ext>
              </a:extLst>
            </p:cNvPr>
            <p:cNvSpPr/>
            <p:nvPr/>
          </p:nvSpPr>
          <p:spPr bwMode="auto">
            <a:xfrm>
              <a:off x="2712550" y="4085239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4C8020-885C-874E-B703-18286E41D467}"/>
                </a:ext>
              </a:extLst>
            </p:cNvPr>
            <p:cNvSpPr/>
            <p:nvPr/>
          </p:nvSpPr>
          <p:spPr bwMode="auto">
            <a:xfrm>
              <a:off x="2712550" y="5734954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BAEC9F-4F7B-CE43-8270-8F4463F2245B}"/>
                </a:ext>
              </a:extLst>
            </p:cNvPr>
            <p:cNvSpPr/>
            <p:nvPr/>
          </p:nvSpPr>
          <p:spPr bwMode="auto">
            <a:xfrm>
              <a:off x="4303919" y="4079599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52CB5D-D39C-4B4F-9C28-E8F444713237}"/>
                </a:ext>
              </a:extLst>
            </p:cNvPr>
            <p:cNvSpPr/>
            <p:nvPr/>
          </p:nvSpPr>
          <p:spPr bwMode="auto">
            <a:xfrm>
              <a:off x="4303919" y="5733428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6C3464-09CA-944D-9D7E-6FFD6FEEB88C}"/>
                </a:ext>
              </a:extLst>
            </p:cNvPr>
            <p:cNvCxnSpPr>
              <a:stCxn id="6" idx="7"/>
              <a:endCxn id="7" idx="2"/>
            </p:cNvCxnSpPr>
            <p:nvPr/>
          </p:nvCxnSpPr>
          <p:spPr bwMode="auto">
            <a:xfrm flipV="1">
              <a:off x="1245614" y="4176678"/>
              <a:ext cx="1466936" cy="790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09AF22-10F6-9041-93F7-F5EA45E32946}"/>
                </a:ext>
              </a:extLst>
            </p:cNvPr>
            <p:cNvCxnSpPr>
              <a:stCxn id="6" idx="5"/>
              <a:endCxn id="8" idx="2"/>
            </p:cNvCxnSpPr>
            <p:nvPr/>
          </p:nvCxnSpPr>
          <p:spPr bwMode="auto">
            <a:xfrm>
              <a:off x="1245614" y="5096991"/>
              <a:ext cx="1466936" cy="7294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83ABEB-8847-6042-A3DE-551B17570B6D}"/>
                </a:ext>
              </a:extLst>
            </p:cNvPr>
            <p:cNvCxnSpPr>
              <a:stCxn id="7" idx="6"/>
              <a:endCxn id="9" idx="2"/>
            </p:cNvCxnSpPr>
            <p:nvPr/>
          </p:nvCxnSpPr>
          <p:spPr bwMode="auto">
            <a:xfrm flipV="1">
              <a:off x="2895428" y="4171038"/>
              <a:ext cx="1408491" cy="56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1B134A4-C91E-0F4D-A877-06568AD62DFA}"/>
                </a:ext>
              </a:extLst>
            </p:cNvPr>
            <p:cNvCxnSpPr>
              <a:stCxn id="8" idx="6"/>
              <a:endCxn id="10" idx="2"/>
            </p:cNvCxnSpPr>
            <p:nvPr/>
          </p:nvCxnSpPr>
          <p:spPr bwMode="auto">
            <a:xfrm flipV="1">
              <a:off x="2895428" y="5824867"/>
              <a:ext cx="1408491" cy="152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EBF06D-DAD8-B947-92E4-AC8885B54596}"/>
                </a:ext>
              </a:extLst>
            </p:cNvPr>
            <p:cNvSpPr txBox="1"/>
            <p:nvPr/>
          </p:nvSpPr>
          <p:spPr>
            <a:xfrm>
              <a:off x="2643528" y="3794756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51B9F9-68EF-DE49-ACDE-CEFE3D496FC4}"/>
                </a:ext>
              </a:extLst>
            </p:cNvPr>
            <p:cNvSpPr txBox="1"/>
            <p:nvPr/>
          </p:nvSpPr>
          <p:spPr>
            <a:xfrm rot="19858560">
              <a:off x="1691423" y="425022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50CDAB-8021-9846-933B-B3E0E03B19D7}"/>
                </a:ext>
              </a:extLst>
            </p:cNvPr>
            <p:cNvSpPr txBox="1"/>
            <p:nvPr/>
          </p:nvSpPr>
          <p:spPr>
            <a:xfrm>
              <a:off x="3294805" y="552553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0.90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7DD195-DE77-184B-B2FF-9DE8B80D1B35}"/>
                </a:ext>
              </a:extLst>
            </p:cNvPr>
            <p:cNvSpPr txBox="1"/>
            <p:nvPr/>
          </p:nvSpPr>
          <p:spPr>
            <a:xfrm rot="1622149">
              <a:off x="1748604" y="517079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0.30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EBD15F-6019-A14B-8588-5070A4E48C71}"/>
                </a:ext>
              </a:extLst>
            </p:cNvPr>
            <p:cNvSpPr txBox="1"/>
            <p:nvPr/>
          </p:nvSpPr>
          <p:spPr>
            <a:xfrm>
              <a:off x="3294805" y="3886195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0.60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CB0A68F-5253-9348-B957-12D99AADB51D}"/>
                    </a:ext>
                  </a:extLst>
                </p:cNvPr>
                <p:cNvSpPr txBox="1"/>
                <p:nvPr/>
              </p:nvSpPr>
              <p:spPr>
                <a:xfrm>
                  <a:off x="4486797" y="4004836"/>
                  <a:ext cx="364958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0.20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0.60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=0.12</m:t>
                        </m:r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CB0A68F-5253-9348-B957-12D99AADB5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797" y="4004836"/>
                  <a:ext cx="3649589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D891DC0-A1CB-C843-9F80-CF02BD6072BF}"/>
                    </a:ext>
                  </a:extLst>
                </p:cNvPr>
                <p:cNvSpPr txBox="1"/>
                <p:nvPr/>
              </p:nvSpPr>
              <p:spPr>
                <a:xfrm>
                  <a:off x="4486797" y="4827787"/>
                  <a:ext cx="36590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0.50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0.40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=0.20</m:t>
                        </m:r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D891DC0-A1CB-C843-9F80-CF02BD6072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797" y="4827787"/>
                  <a:ext cx="3659079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9602309-2B56-344B-8B7E-F3BE189E9D09}"/>
                </a:ext>
              </a:extLst>
            </p:cNvPr>
            <p:cNvSpPr/>
            <p:nvPr/>
          </p:nvSpPr>
          <p:spPr bwMode="auto">
            <a:xfrm>
              <a:off x="2712550" y="4940895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4D8626-FA00-C245-9F08-35D8FFB6DB0D}"/>
                </a:ext>
              </a:extLst>
            </p:cNvPr>
            <p:cNvSpPr/>
            <p:nvPr/>
          </p:nvSpPr>
          <p:spPr bwMode="auto">
            <a:xfrm>
              <a:off x="4303919" y="4940895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E2FFA0-A9F2-B841-B3D1-2834C989FFB0}"/>
                </a:ext>
              </a:extLst>
            </p:cNvPr>
            <p:cNvCxnSpPr>
              <a:stCxn id="6" idx="6"/>
              <a:endCxn id="31" idx="2"/>
            </p:cNvCxnSpPr>
            <p:nvPr/>
          </p:nvCxnSpPr>
          <p:spPr bwMode="auto">
            <a:xfrm>
              <a:off x="1272396" y="5032334"/>
              <a:ext cx="14401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1C71E2B-598C-9A44-BDD9-B749BEF0E305}"/>
                </a:ext>
              </a:extLst>
            </p:cNvPr>
            <p:cNvCxnSpPr/>
            <p:nvPr/>
          </p:nvCxnSpPr>
          <p:spPr bwMode="auto">
            <a:xfrm>
              <a:off x="2882712" y="5032334"/>
              <a:ext cx="14401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5E8390-6446-174C-9DCE-B1FAFFE0F6A7}"/>
                </a:ext>
              </a:extLst>
            </p:cNvPr>
            <p:cNvSpPr txBox="1"/>
            <p:nvPr/>
          </p:nvSpPr>
          <p:spPr>
            <a:xfrm>
              <a:off x="2643528" y="4652512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i="1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EE9587-60F1-C94F-A9F6-A8E2B427DAA5}"/>
                </a:ext>
              </a:extLst>
            </p:cNvPr>
            <p:cNvSpPr txBox="1"/>
            <p:nvPr/>
          </p:nvSpPr>
          <p:spPr>
            <a:xfrm>
              <a:off x="2643528" y="5467860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i="1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FA269A-EBDC-1347-996E-0BB1A19CFB84}"/>
                </a:ext>
              </a:extLst>
            </p:cNvPr>
            <p:cNvSpPr txBox="1"/>
            <p:nvPr/>
          </p:nvSpPr>
          <p:spPr>
            <a:xfrm>
              <a:off x="4245751" y="379475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CA0384-6DC1-FB4C-8F55-AB7665547BBE}"/>
                </a:ext>
              </a:extLst>
            </p:cNvPr>
            <p:cNvSpPr txBox="1"/>
            <p:nvPr/>
          </p:nvSpPr>
          <p:spPr>
            <a:xfrm>
              <a:off x="4238170" y="4645709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31C148-BB2F-3C42-AC25-C259E45581BF}"/>
                </a:ext>
              </a:extLst>
            </p:cNvPr>
            <p:cNvSpPr txBox="1"/>
            <p:nvPr/>
          </p:nvSpPr>
          <p:spPr>
            <a:xfrm>
              <a:off x="4245751" y="5458833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D82B60-457D-E443-BCCB-93DDD4423E36}"/>
                </a:ext>
              </a:extLst>
            </p:cNvPr>
            <p:cNvSpPr txBox="1"/>
            <p:nvPr/>
          </p:nvSpPr>
          <p:spPr>
            <a:xfrm>
              <a:off x="1793650" y="4736348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0.50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E0AF58-D4BA-6543-B631-9028F1C73F35}"/>
                </a:ext>
              </a:extLst>
            </p:cNvPr>
            <p:cNvSpPr txBox="1"/>
            <p:nvPr/>
          </p:nvSpPr>
          <p:spPr>
            <a:xfrm>
              <a:off x="3294805" y="474060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0.40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B5B27FB-DF37-D04C-80A3-89ADFB361540}"/>
                    </a:ext>
                  </a:extLst>
                </p:cNvPr>
                <p:cNvSpPr txBox="1"/>
                <p:nvPr/>
              </p:nvSpPr>
              <p:spPr>
                <a:xfrm>
                  <a:off x="4486797" y="5653175"/>
                  <a:ext cx="36590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0.30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0.90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=0.27</m:t>
                        </m:r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B5B27FB-DF37-D04C-80A3-89ADFB361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797" y="5653175"/>
                  <a:ext cx="3659079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DB79A8-66D0-0947-A8FF-23C82F76122B}"/>
                </a:ext>
              </a:extLst>
            </p:cNvPr>
            <p:cNvSpPr txBox="1"/>
            <p:nvPr/>
          </p:nvSpPr>
          <p:spPr>
            <a:xfrm>
              <a:off x="2485793" y="5875925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Dislikes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boss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E5D74E-2868-2C41-9AC8-51B1D3802C48}"/>
                </a:ext>
              </a:extLst>
            </p:cNvPr>
            <p:cNvSpPr txBox="1"/>
            <p:nvPr/>
          </p:nvSpPr>
          <p:spPr>
            <a:xfrm>
              <a:off x="4053390" y="4239802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Engineer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quits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4B4E28-388B-EF44-9B81-35DA998BA998}"/>
                </a:ext>
              </a:extLst>
            </p:cNvPr>
            <p:cNvSpPr txBox="1"/>
            <p:nvPr/>
          </p:nvSpPr>
          <p:spPr>
            <a:xfrm>
              <a:off x="4053390" y="5096991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Engineer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quits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3397E57-A444-AB47-82F9-C6C1CE42F8EE}"/>
                </a:ext>
              </a:extLst>
            </p:cNvPr>
            <p:cNvSpPr txBox="1"/>
            <p:nvPr/>
          </p:nvSpPr>
          <p:spPr>
            <a:xfrm>
              <a:off x="4045809" y="591205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Engineer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quits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E618367-F461-5049-AB30-7257CD286B3E}"/>
              </a:ext>
            </a:extLst>
          </p:cNvPr>
          <p:cNvSpPr txBox="1"/>
          <p:nvPr/>
        </p:nvSpPr>
        <p:spPr>
          <a:xfrm>
            <a:off x="240721" y="3886195"/>
            <a:ext cx="176843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What is the most</a:t>
            </a:r>
          </a:p>
          <a:p>
            <a:r>
              <a:rPr lang="en-US" dirty="0">
                <a:solidFill>
                  <a:srgbClr val="B23C00"/>
                </a:solidFill>
              </a:rPr>
              <a:t>likely reason that</a:t>
            </a:r>
          </a:p>
          <a:p>
            <a:r>
              <a:rPr lang="en-US" dirty="0">
                <a:solidFill>
                  <a:srgbClr val="B23C00"/>
                </a:solidFill>
              </a:rPr>
              <a:t>an engineer quit?</a:t>
            </a:r>
          </a:p>
        </p:txBody>
      </p:sp>
    </p:spTree>
    <p:extLst>
      <p:ext uri="{BB962C8B-B14F-4D97-AF65-F5344CB8AC3E}">
        <p14:creationId xmlns:p14="http://schemas.microsoft.com/office/powerpoint/2010/main" val="13160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776257-04D0-4C49-ACF7-19967402E24C}"/>
              </a:ext>
            </a:extLst>
          </p:cNvPr>
          <p:cNvSpPr/>
          <p:nvPr/>
        </p:nvSpPr>
        <p:spPr bwMode="auto">
          <a:xfrm>
            <a:off x="1636131" y="4402315"/>
            <a:ext cx="2561364" cy="1793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D68DD-1350-BF49-9D10-4A847223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Disgruntled Engineers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F60EF-EDC8-E44D-AE18-FE1B6C25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AAD2ED-53AC-DF43-AA93-FA84C20D0CB5}"/>
              </a:ext>
            </a:extLst>
          </p:cNvPr>
          <p:cNvSpPr/>
          <p:nvPr/>
        </p:nvSpPr>
        <p:spPr bwMode="auto">
          <a:xfrm>
            <a:off x="7223731" y="1353105"/>
            <a:ext cx="457195" cy="1986893"/>
          </a:xfrm>
          <a:prstGeom prst="rect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34F0C5-73B2-EF43-B56C-D401A13ED487}"/>
              </a:ext>
            </a:extLst>
          </p:cNvPr>
          <p:cNvSpPr txBox="1"/>
          <p:nvPr/>
        </p:nvSpPr>
        <p:spPr>
          <a:xfrm>
            <a:off x="7873550" y="2144389"/>
            <a:ext cx="6062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Sum</a:t>
            </a:r>
          </a:p>
          <a:p>
            <a:r>
              <a:rPr lang="en-US" dirty="0">
                <a:solidFill>
                  <a:srgbClr val="008000"/>
                </a:solidFill>
              </a:rPr>
              <a:t>0.59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A68F19-4650-FD4B-AE18-E0A70482D50A}"/>
                  </a:ext>
                </a:extLst>
              </p:cNvPr>
              <p:cNvSpPr txBox="1"/>
              <p:nvPr/>
            </p:nvSpPr>
            <p:spPr>
              <a:xfrm>
                <a:off x="1636131" y="4402315"/>
                <a:ext cx="5372176" cy="59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(0.20)(0.60)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0.59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0.59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A68F19-4650-FD4B-AE18-E0A70482D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31" y="4402315"/>
                <a:ext cx="5372176" cy="596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E5352B3-F422-954F-8EA9-D04DB04D28BF}"/>
                  </a:ext>
                </a:extLst>
              </p:cNvPr>
              <p:cNvSpPr txBox="1"/>
              <p:nvPr/>
            </p:nvSpPr>
            <p:spPr>
              <a:xfrm>
                <a:off x="2106096" y="3667176"/>
                <a:ext cx="6306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0.60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0.40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0.90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=</m:t>
                      </m:r>
                      <m:r>
                        <a:rPr lang="en-US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E5352B3-F422-954F-8EA9-D04DB04D2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96" y="3667176"/>
                <a:ext cx="6306342" cy="584775"/>
              </a:xfrm>
              <a:prstGeom prst="rect">
                <a:avLst/>
              </a:prstGeo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3D2F5BC-336E-874D-A668-A0CFD443ACF2}"/>
                  </a:ext>
                </a:extLst>
              </p:cNvPr>
              <p:cNvSpPr txBox="1"/>
              <p:nvPr/>
            </p:nvSpPr>
            <p:spPr>
              <a:xfrm>
                <a:off x="1597852" y="5001125"/>
                <a:ext cx="5410455" cy="59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(0.50)(0.40)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0.59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0.59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3D2F5BC-336E-874D-A668-A0CFD443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852" y="5001125"/>
                <a:ext cx="5410455" cy="596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927EE0-D866-4D4D-AB26-A37D5DD7FCFF}"/>
                  </a:ext>
                </a:extLst>
              </p:cNvPr>
              <p:cNvSpPr txBox="1"/>
              <p:nvPr/>
            </p:nvSpPr>
            <p:spPr>
              <a:xfrm>
                <a:off x="1621896" y="5599935"/>
                <a:ext cx="5386411" cy="59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(0.30)(0.90)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0.59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0.59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0.46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927EE0-D866-4D4D-AB26-A37D5DD7F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96" y="5599935"/>
                <a:ext cx="5386411" cy="596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A4799F90-8821-F54A-8FEE-95D8A0B35DE4}"/>
              </a:ext>
            </a:extLst>
          </p:cNvPr>
          <p:cNvSpPr txBox="1"/>
          <p:nvPr/>
        </p:nvSpPr>
        <p:spPr>
          <a:xfrm>
            <a:off x="6913646" y="5687227"/>
            <a:ext cx="17956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B23C00"/>
                </a:solidFill>
              </a:rPr>
              <a:t>Most likely the engineer</a:t>
            </a:r>
          </a:p>
          <a:p>
            <a:r>
              <a:rPr lang="en-US" sz="1200" dirty="0">
                <a:solidFill>
                  <a:srgbClr val="B23C00"/>
                </a:solidFill>
              </a:rPr>
              <a:t>disliked the boss.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8EC7D4-3606-6C4D-A2F5-EFAF65BA181E}"/>
                  </a:ext>
                </a:extLst>
              </p:cNvPr>
              <p:cNvSpPr txBox="1"/>
              <p:nvPr/>
            </p:nvSpPr>
            <p:spPr>
              <a:xfrm>
                <a:off x="184839" y="3683339"/>
                <a:ext cx="1834669" cy="4834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1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1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2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8EC7D4-3606-6C4D-A2F5-EFAF65BA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39" y="3683339"/>
                <a:ext cx="1834669" cy="483466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16FC459-5511-4F4C-8CD4-D84A1479BD2E}"/>
              </a:ext>
            </a:extLst>
          </p:cNvPr>
          <p:cNvGrpSpPr/>
          <p:nvPr/>
        </p:nvGrpSpPr>
        <p:grpSpPr>
          <a:xfrm>
            <a:off x="731562" y="1143025"/>
            <a:ext cx="7056358" cy="2517404"/>
            <a:chOff x="1089518" y="3794756"/>
            <a:chExt cx="7056358" cy="251740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27741-3457-F243-90E8-57551CA16B85}"/>
                </a:ext>
              </a:extLst>
            </p:cNvPr>
            <p:cNvSpPr txBox="1"/>
            <p:nvPr/>
          </p:nvSpPr>
          <p:spPr>
            <a:xfrm>
              <a:off x="2485793" y="4241334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Dislikes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work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39557B-FD75-9A45-B113-A388FBB1AF63}"/>
                </a:ext>
              </a:extLst>
            </p:cNvPr>
            <p:cNvSpPr txBox="1"/>
            <p:nvPr/>
          </p:nvSpPr>
          <p:spPr>
            <a:xfrm>
              <a:off x="2424078" y="5090998"/>
              <a:ext cx="750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Feels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underpaid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645103-0694-9240-B979-64557119C777}"/>
                </a:ext>
              </a:extLst>
            </p:cNvPr>
            <p:cNvSpPr/>
            <p:nvPr/>
          </p:nvSpPr>
          <p:spPr bwMode="auto">
            <a:xfrm>
              <a:off x="1089518" y="4940895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A4836C0-1F5C-654A-89D2-E7267E7D168D}"/>
                </a:ext>
              </a:extLst>
            </p:cNvPr>
            <p:cNvSpPr/>
            <p:nvPr/>
          </p:nvSpPr>
          <p:spPr bwMode="auto">
            <a:xfrm>
              <a:off x="2712550" y="4085239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D342477-92F6-5B4B-8585-50DD4FAD2A30}"/>
                </a:ext>
              </a:extLst>
            </p:cNvPr>
            <p:cNvSpPr/>
            <p:nvPr/>
          </p:nvSpPr>
          <p:spPr bwMode="auto">
            <a:xfrm>
              <a:off x="2712550" y="5734954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CA938EA-A19F-494F-9D68-65A5CE70927C}"/>
                </a:ext>
              </a:extLst>
            </p:cNvPr>
            <p:cNvSpPr/>
            <p:nvPr/>
          </p:nvSpPr>
          <p:spPr bwMode="auto">
            <a:xfrm>
              <a:off x="4303919" y="4079599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4F317C-8421-5B4A-A373-7405327DD696}"/>
                </a:ext>
              </a:extLst>
            </p:cNvPr>
            <p:cNvSpPr/>
            <p:nvPr/>
          </p:nvSpPr>
          <p:spPr bwMode="auto">
            <a:xfrm>
              <a:off x="4303919" y="5733428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0E7F036-3C41-204E-BEBF-8BF673F075FA}"/>
                </a:ext>
              </a:extLst>
            </p:cNvPr>
            <p:cNvCxnSpPr>
              <a:stCxn id="49" idx="7"/>
              <a:endCxn id="50" idx="2"/>
            </p:cNvCxnSpPr>
            <p:nvPr/>
          </p:nvCxnSpPr>
          <p:spPr bwMode="auto">
            <a:xfrm flipV="1">
              <a:off x="1245614" y="4176678"/>
              <a:ext cx="1466936" cy="790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A46CC1-B87A-E141-A1B7-3AD588FA2CE6}"/>
                </a:ext>
              </a:extLst>
            </p:cNvPr>
            <p:cNvCxnSpPr>
              <a:stCxn id="49" idx="5"/>
              <a:endCxn id="51" idx="2"/>
            </p:cNvCxnSpPr>
            <p:nvPr/>
          </p:nvCxnSpPr>
          <p:spPr bwMode="auto">
            <a:xfrm>
              <a:off x="1245614" y="5096991"/>
              <a:ext cx="1466936" cy="72940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24931A-2E77-1441-BD9C-261DDCC2C532}"/>
                </a:ext>
              </a:extLst>
            </p:cNvPr>
            <p:cNvCxnSpPr>
              <a:stCxn id="50" idx="6"/>
              <a:endCxn id="52" idx="2"/>
            </p:cNvCxnSpPr>
            <p:nvPr/>
          </p:nvCxnSpPr>
          <p:spPr bwMode="auto">
            <a:xfrm flipV="1">
              <a:off x="2895428" y="4171038"/>
              <a:ext cx="1408491" cy="56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C68390-33D7-4347-8720-23AA3B5860B7}"/>
                </a:ext>
              </a:extLst>
            </p:cNvPr>
            <p:cNvCxnSpPr>
              <a:stCxn id="51" idx="6"/>
              <a:endCxn id="53" idx="2"/>
            </p:cNvCxnSpPr>
            <p:nvPr/>
          </p:nvCxnSpPr>
          <p:spPr bwMode="auto">
            <a:xfrm flipV="1">
              <a:off x="2895428" y="5824867"/>
              <a:ext cx="1408491" cy="152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2E4B34-261F-CF4E-96C9-A123B23C34CA}"/>
                </a:ext>
              </a:extLst>
            </p:cNvPr>
            <p:cNvSpPr txBox="1"/>
            <p:nvPr/>
          </p:nvSpPr>
          <p:spPr>
            <a:xfrm>
              <a:off x="2643528" y="3794756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AED8DC7-325B-694D-95D3-4EC32E4474FF}"/>
                </a:ext>
              </a:extLst>
            </p:cNvPr>
            <p:cNvSpPr txBox="1"/>
            <p:nvPr/>
          </p:nvSpPr>
          <p:spPr>
            <a:xfrm rot="19858560">
              <a:off x="1691423" y="425022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7E01E2-4913-444A-9D5E-F82ADB4AC0F1}"/>
                </a:ext>
              </a:extLst>
            </p:cNvPr>
            <p:cNvSpPr txBox="1"/>
            <p:nvPr/>
          </p:nvSpPr>
          <p:spPr>
            <a:xfrm>
              <a:off x="3294805" y="552553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0.90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7A4802-5165-D34F-B6D8-703BF9914DAF}"/>
                </a:ext>
              </a:extLst>
            </p:cNvPr>
            <p:cNvSpPr txBox="1"/>
            <p:nvPr/>
          </p:nvSpPr>
          <p:spPr>
            <a:xfrm rot="1622149">
              <a:off x="1748604" y="517079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0.30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3DB7FE5-A1AD-0A4A-992D-3E812E442869}"/>
                </a:ext>
              </a:extLst>
            </p:cNvPr>
            <p:cNvSpPr txBox="1"/>
            <p:nvPr/>
          </p:nvSpPr>
          <p:spPr>
            <a:xfrm>
              <a:off x="3294805" y="3886195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0.60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3A17846-9BE4-004F-A9CC-2D8E63E1C12D}"/>
                    </a:ext>
                  </a:extLst>
                </p:cNvPr>
                <p:cNvSpPr txBox="1"/>
                <p:nvPr/>
              </p:nvSpPr>
              <p:spPr>
                <a:xfrm>
                  <a:off x="4486797" y="4004836"/>
                  <a:ext cx="364958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0.20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0.60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=0.12</m:t>
                        </m:r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CB0A68F-5253-9348-B957-12D99AADB5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797" y="4004836"/>
                  <a:ext cx="364958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EECC9A5-5E93-694B-A415-F3F4F6642FAE}"/>
                    </a:ext>
                  </a:extLst>
                </p:cNvPr>
                <p:cNvSpPr txBox="1"/>
                <p:nvPr/>
              </p:nvSpPr>
              <p:spPr>
                <a:xfrm>
                  <a:off x="4486797" y="4827787"/>
                  <a:ext cx="36590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0.50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0.40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=0.20</m:t>
                        </m:r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D891DC0-A1CB-C843-9F80-CF02BD6072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797" y="4827787"/>
                  <a:ext cx="3659079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BAAB00B-FBAD-374C-AC99-CCE37AA71316}"/>
                </a:ext>
              </a:extLst>
            </p:cNvPr>
            <p:cNvSpPr/>
            <p:nvPr/>
          </p:nvSpPr>
          <p:spPr bwMode="auto">
            <a:xfrm>
              <a:off x="2712550" y="4940895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AFB828E-CF73-E141-982C-E2BD2E80D08B}"/>
                </a:ext>
              </a:extLst>
            </p:cNvPr>
            <p:cNvSpPr/>
            <p:nvPr/>
          </p:nvSpPr>
          <p:spPr bwMode="auto">
            <a:xfrm>
              <a:off x="4303919" y="4940895"/>
              <a:ext cx="182878" cy="182878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4DCB623-3410-1E47-AC1C-41BC66877A91}"/>
                </a:ext>
              </a:extLst>
            </p:cNvPr>
            <p:cNvCxnSpPr>
              <a:stCxn id="49" idx="6"/>
              <a:endCxn id="65" idx="2"/>
            </p:cNvCxnSpPr>
            <p:nvPr/>
          </p:nvCxnSpPr>
          <p:spPr bwMode="auto">
            <a:xfrm>
              <a:off x="1272396" y="5032334"/>
              <a:ext cx="14401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E9A30FF-C760-EC4B-89FD-DE3252EBA65E}"/>
                </a:ext>
              </a:extLst>
            </p:cNvPr>
            <p:cNvCxnSpPr/>
            <p:nvPr/>
          </p:nvCxnSpPr>
          <p:spPr bwMode="auto">
            <a:xfrm>
              <a:off x="2882712" y="5032334"/>
              <a:ext cx="14401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84D0AA5-2BDD-714A-B49E-58CD9BF4CB0E}"/>
                </a:ext>
              </a:extLst>
            </p:cNvPr>
            <p:cNvSpPr txBox="1"/>
            <p:nvPr/>
          </p:nvSpPr>
          <p:spPr>
            <a:xfrm>
              <a:off x="2643528" y="4652512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i="1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A609413-49C9-F945-88ED-411BCE78B6D0}"/>
                </a:ext>
              </a:extLst>
            </p:cNvPr>
            <p:cNvSpPr txBox="1"/>
            <p:nvPr/>
          </p:nvSpPr>
          <p:spPr>
            <a:xfrm>
              <a:off x="2643528" y="5467860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i="1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115B6C-5D0D-974B-8415-34360FB2F94E}"/>
                </a:ext>
              </a:extLst>
            </p:cNvPr>
            <p:cNvSpPr txBox="1"/>
            <p:nvPr/>
          </p:nvSpPr>
          <p:spPr>
            <a:xfrm>
              <a:off x="4245751" y="3794756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B13AF43-5BFF-B044-9323-4238604567D1}"/>
                </a:ext>
              </a:extLst>
            </p:cNvPr>
            <p:cNvSpPr txBox="1"/>
            <p:nvPr/>
          </p:nvSpPr>
          <p:spPr>
            <a:xfrm>
              <a:off x="4238170" y="4645709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3EB829-0AE8-0546-B723-C76D9C854048}"/>
                </a:ext>
              </a:extLst>
            </p:cNvPr>
            <p:cNvSpPr txBox="1"/>
            <p:nvPr/>
          </p:nvSpPr>
          <p:spPr>
            <a:xfrm>
              <a:off x="4245751" y="5458833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8038CD9-0313-994D-A6C4-B4A45771C996}"/>
                </a:ext>
              </a:extLst>
            </p:cNvPr>
            <p:cNvSpPr txBox="1"/>
            <p:nvPr/>
          </p:nvSpPr>
          <p:spPr>
            <a:xfrm>
              <a:off x="1793650" y="4736348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0.50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53A63C2-C467-E64D-A01B-0C1C64C4D88A}"/>
                </a:ext>
              </a:extLst>
            </p:cNvPr>
            <p:cNvSpPr txBox="1"/>
            <p:nvPr/>
          </p:nvSpPr>
          <p:spPr>
            <a:xfrm>
              <a:off x="3294805" y="474060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0.40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6DB68BA1-7BCB-C34E-A884-71F640EC297C}"/>
                    </a:ext>
                  </a:extLst>
                </p:cNvPr>
                <p:cNvSpPr txBox="1"/>
                <p:nvPr/>
              </p:nvSpPr>
              <p:spPr>
                <a:xfrm>
                  <a:off x="4486797" y="5653175"/>
                  <a:ext cx="36590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0.30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0.90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=0.27</m:t>
                        </m:r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B5B27FB-DF37-D04C-80A3-89ADFB361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797" y="5653175"/>
                  <a:ext cx="3659079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F1DD21F-C78C-8F45-95A9-0225B262BD9B}"/>
                </a:ext>
              </a:extLst>
            </p:cNvPr>
            <p:cNvSpPr txBox="1"/>
            <p:nvPr/>
          </p:nvSpPr>
          <p:spPr>
            <a:xfrm>
              <a:off x="2485793" y="5875925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Dislikes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boss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077A125-EE94-F249-9568-64FC1A716E82}"/>
                </a:ext>
              </a:extLst>
            </p:cNvPr>
            <p:cNvSpPr txBox="1"/>
            <p:nvPr/>
          </p:nvSpPr>
          <p:spPr>
            <a:xfrm>
              <a:off x="4053390" y="4239802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Engineer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quits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52B1772-06FC-7B43-B32F-F7C0CB2DC4BC}"/>
                </a:ext>
              </a:extLst>
            </p:cNvPr>
            <p:cNvSpPr txBox="1"/>
            <p:nvPr/>
          </p:nvSpPr>
          <p:spPr>
            <a:xfrm>
              <a:off x="4053390" y="5096991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Engineer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quits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ABAEB35-2F02-7C4B-92E9-D04BE6FB1CC2}"/>
                </a:ext>
              </a:extLst>
            </p:cNvPr>
            <p:cNvSpPr txBox="1"/>
            <p:nvPr/>
          </p:nvSpPr>
          <p:spPr>
            <a:xfrm>
              <a:off x="4045809" y="591205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Engineer</a:t>
              </a:r>
            </a:p>
            <a:p>
              <a:pPr algn="ctr"/>
              <a:r>
                <a:rPr lang="en-US" sz="1000" dirty="0">
                  <a:solidFill>
                    <a:srgbClr val="0033CC"/>
                  </a:solidFill>
                </a:rPr>
                <a:t>quits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6F23DEC-4F5E-1642-8C20-E241E389B1D3}"/>
              </a:ext>
            </a:extLst>
          </p:cNvPr>
          <p:cNvSpPr txBox="1"/>
          <p:nvPr/>
        </p:nvSpPr>
        <p:spPr>
          <a:xfrm>
            <a:off x="184839" y="2864222"/>
            <a:ext cx="14087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B23C00"/>
                </a:solidFill>
              </a:rPr>
              <a:t>What is the most</a:t>
            </a:r>
          </a:p>
          <a:p>
            <a:r>
              <a:rPr lang="en-US" sz="1200" dirty="0">
                <a:solidFill>
                  <a:srgbClr val="B23C00"/>
                </a:solidFill>
              </a:rPr>
              <a:t>likely reason that</a:t>
            </a:r>
          </a:p>
          <a:p>
            <a:r>
              <a:rPr lang="en-US" sz="1200" dirty="0">
                <a:solidFill>
                  <a:srgbClr val="B23C00"/>
                </a:solidFill>
              </a:rPr>
              <a:t>an engineer quit?</a:t>
            </a:r>
          </a:p>
        </p:txBody>
      </p:sp>
    </p:spTree>
    <p:extLst>
      <p:ext uri="{BB962C8B-B14F-4D97-AF65-F5344CB8AC3E}">
        <p14:creationId xmlns:p14="http://schemas.microsoft.com/office/powerpoint/2010/main" val="15747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5" grpId="0" animBg="1"/>
      <p:bldP spid="36" grpId="0"/>
      <p:bldP spid="99" grpId="0"/>
      <p:bldP spid="100" grpId="0"/>
      <p:bldP spid="101" grpId="0"/>
      <p:bldP spid="102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CA91-4320-F744-AF58-A4E4FE6E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CA1D-A17E-7A47-B1E2-CEAFBBE6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F396D-843A-6044-8A43-6937BB2FAA67}"/>
              </a:ext>
            </a:extLst>
          </p:cNvPr>
          <p:cNvSpPr txBox="1"/>
          <p:nvPr/>
        </p:nvSpPr>
        <p:spPr>
          <a:xfrm>
            <a:off x="1287286" y="1325903"/>
            <a:ext cx="6569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/>
              <a:t>1</a:t>
            </a:r>
            <a:r>
              <a:rPr lang="en-US" sz="2800" dirty="0"/>
              <a:t>, ...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/>
              <a:t> are mutually exclusive events</a:t>
            </a:r>
            <a:br>
              <a:rPr lang="en-US" sz="2800" dirty="0"/>
            </a:br>
            <a:r>
              <a:rPr lang="en-US" sz="2800" dirty="0"/>
              <a:t>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/>
              <a:t> is another event, then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D31084-9089-9547-A225-86DB4BA49999}"/>
              </a:ext>
            </a:extLst>
          </p:cNvPr>
          <p:cNvGrpSpPr/>
          <p:nvPr/>
        </p:nvGrpSpPr>
        <p:grpSpPr>
          <a:xfrm>
            <a:off x="597421" y="2607711"/>
            <a:ext cx="7846426" cy="2812688"/>
            <a:chOff x="597421" y="2607711"/>
            <a:chExt cx="7846426" cy="28126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A59722-E9E6-5D42-B70A-45EF3276A17F}"/>
                </a:ext>
              </a:extLst>
            </p:cNvPr>
            <p:cNvGrpSpPr/>
            <p:nvPr/>
          </p:nvGrpSpPr>
          <p:grpSpPr>
            <a:xfrm>
              <a:off x="597421" y="2607711"/>
              <a:ext cx="7846426" cy="2812688"/>
              <a:chOff x="640123" y="2902287"/>
              <a:chExt cx="7846426" cy="281268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815C74F-10D4-744D-9105-E152CA71DE7D}"/>
                  </a:ext>
                </a:extLst>
              </p:cNvPr>
              <p:cNvSpPr/>
              <p:nvPr/>
            </p:nvSpPr>
            <p:spPr bwMode="auto">
              <a:xfrm>
                <a:off x="640123" y="2902287"/>
                <a:ext cx="7829098" cy="28126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8AD9F08-1B94-9D43-ACA2-A6BACD159C44}"/>
                      </a:ext>
                    </a:extLst>
                  </p:cNvPr>
                  <p:cNvSpPr txBox="1"/>
                  <p:nvPr/>
                </p:nvSpPr>
                <p:spPr>
                  <a:xfrm>
                    <a:off x="1626594" y="3887186"/>
                    <a:ext cx="6859955" cy="7394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⋯+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sz="2000" b="0" i="1" dirty="0">
                      <a:solidFill>
                        <a:srgbClr val="0033CC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8AD9F08-1B94-9D43-ACA2-A6BACD159C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6594" y="3887186"/>
                    <a:ext cx="6859955" cy="73943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02FF331-1F6E-5048-A83B-53342867141A}"/>
                      </a:ext>
                    </a:extLst>
                  </p:cNvPr>
                  <p:cNvSpPr txBox="1"/>
                  <p:nvPr/>
                </p:nvSpPr>
                <p:spPr>
                  <a:xfrm>
                    <a:off x="1669399" y="4874228"/>
                    <a:ext cx="2976712" cy="7589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00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02FF331-1F6E-5048-A83B-5334286714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9399" y="4874228"/>
                    <a:ext cx="2976712" cy="7589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02" t="-16393" b="-901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B0E7B40-8638-E34C-9525-D13CF694355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779" y="2976763"/>
                    <a:ext cx="3308983" cy="7331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sz="2000" b="0" i="1" dirty="0">
                      <a:solidFill>
                        <a:srgbClr val="0033CC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B0E7B40-8638-E34C-9525-D13CF69435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779" y="2976763"/>
                    <a:ext cx="3308983" cy="73314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8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9A4FF8-E536-0443-91A1-27B932E9D242}"/>
                </a:ext>
              </a:extLst>
            </p:cNvPr>
            <p:cNvSpPr txBox="1"/>
            <p:nvPr/>
          </p:nvSpPr>
          <p:spPr>
            <a:xfrm>
              <a:off x="3931928" y="2876790"/>
              <a:ext cx="420619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33CC"/>
                  </a:solidFill>
                </a:rPr>
                <a:t>for a particular value of </a:t>
              </a:r>
              <a:r>
                <a:rPr lang="en-US" sz="1800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1800" dirty="0">
                  <a:solidFill>
                    <a:srgbClr val="0033CC"/>
                  </a:solidFill>
                </a:rPr>
                <a:t> = 1, 2, ..., or </a:t>
              </a:r>
              <a:r>
                <a:rPr lang="en-US" sz="1800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000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B02F57C-3A89-0C42-8568-94561A226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9" y="1234464"/>
            <a:ext cx="3108970" cy="2068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88FBB-1408-7A4F-A191-960BB945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881A7-68EC-4544-9A19-78872E9D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148854"/>
            <a:ext cx="8503873" cy="4114754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is an </a:t>
            </a:r>
            <a:r>
              <a:rPr lang="en-US" dirty="0">
                <a:solidFill>
                  <a:srgbClr val="B23C00"/>
                </a:solidFill>
              </a:rPr>
              <a:t>observable event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 engineer quits.</a:t>
            </a:r>
          </a:p>
          <a:p>
            <a:pPr lvl="4"/>
            <a:endParaRPr lang="en-US" dirty="0"/>
          </a:p>
          <a:p>
            <a:r>
              <a:rPr lang="en-US" dirty="0"/>
              <a:t>The probabilities 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are </a:t>
            </a:r>
            <a:r>
              <a:rPr lang="en-US" u="sng" dirty="0">
                <a:solidFill>
                  <a:srgbClr val="B23C00"/>
                </a:solidFill>
              </a:rPr>
              <a:t>prior</a:t>
            </a:r>
            <a:r>
              <a:rPr lang="en-US" dirty="0">
                <a:solidFill>
                  <a:srgbClr val="B23C00"/>
                </a:solidFill>
              </a:rPr>
              <a:t> probabilities </a:t>
            </a:r>
            <a:r>
              <a:rPr lang="en-US" dirty="0"/>
              <a:t>where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= 1, 2, ...,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(dislikes work)</a:t>
            </a:r>
            <a:r>
              <a:rPr lang="en-US" dirty="0"/>
              <a:t>, </a:t>
            </a:r>
            <a:r>
              <a:rPr lang="en-US" i="1" dirty="0"/>
              <a:t>etc</a:t>
            </a:r>
            <a:r>
              <a:rPr lang="en-US" dirty="0"/>
              <a:t>., </a:t>
            </a:r>
            <a:r>
              <a:rPr lang="en-US" u="sng" dirty="0"/>
              <a:t>before</a:t>
            </a:r>
            <a:r>
              <a:rPr lang="en-US" dirty="0"/>
              <a:t> observing the quit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problem is to find each </a:t>
            </a:r>
            <a:r>
              <a:rPr lang="en-US" u="sng" dirty="0">
                <a:solidFill>
                  <a:srgbClr val="B23C00"/>
                </a:solidFill>
              </a:rPr>
              <a:t>posterior</a:t>
            </a:r>
            <a:r>
              <a:rPr lang="en-US" dirty="0">
                <a:solidFill>
                  <a:srgbClr val="B23C00"/>
                </a:solidFill>
              </a:rPr>
              <a:t> probability 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-25000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= 1, 2, ...,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dirty="0"/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(dislike work | quit)</a:t>
            </a:r>
            <a:r>
              <a:rPr lang="en-US" dirty="0"/>
              <a:t> </a:t>
            </a:r>
            <a:r>
              <a:rPr lang="en-US" u="sng" dirty="0"/>
              <a:t>after</a:t>
            </a:r>
            <a:r>
              <a:rPr lang="en-US" dirty="0"/>
              <a:t> observing the quit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E7142-7400-D145-8CC0-9B6D0212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77C0FE-F013-8A4D-974E-8C3B6DDECB8C}"/>
                  </a:ext>
                </a:extLst>
              </p:cNvPr>
              <p:cNvSpPr txBox="1"/>
              <p:nvPr/>
            </p:nvSpPr>
            <p:spPr>
              <a:xfrm>
                <a:off x="1188757" y="1308107"/>
                <a:ext cx="3776611" cy="7493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77C0FE-F013-8A4D-974E-8C3B6DDEC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57" y="1308107"/>
                <a:ext cx="3776611" cy="749308"/>
              </a:xfrm>
              <a:prstGeom prst="rect">
                <a:avLst/>
              </a:prstGeom>
              <a:blipFill>
                <a:blip r:embed="rId3"/>
                <a:stretch>
                  <a:fillRect t="-18033" b="-91803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80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3285-C4C6-1543-B9D2-32FE35DC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Bayes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A30DD-8CBB-D847-81ED-29A94A4E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31DC5-311F-C342-B580-3FCCEA0C7DC5}"/>
              </a:ext>
            </a:extLst>
          </p:cNvPr>
          <p:cNvSpPr txBox="1"/>
          <p:nvPr/>
        </p:nvSpPr>
        <p:spPr>
          <a:xfrm>
            <a:off x="645284" y="1325903"/>
            <a:ext cx="81275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Thomas Bayes (1701-1761) was an English statistician, </a:t>
            </a:r>
            <a:br>
              <a:rPr lang="en-US" sz="2400" dirty="0"/>
            </a:br>
            <a:r>
              <a:rPr lang="en-US" sz="2400" dirty="0"/>
              <a:t>philosopher, and minister. He formulated a specific case</a:t>
            </a:r>
            <a:br>
              <a:rPr lang="en-US" sz="2400" dirty="0"/>
            </a:br>
            <a:r>
              <a:rPr lang="en-US" sz="2400" dirty="0"/>
              <a:t>of the theorem that bears his name. However, he did not</a:t>
            </a:r>
            <a:br>
              <a:rPr lang="en-US" sz="2400" dirty="0"/>
            </a:br>
            <a:r>
              <a:rPr lang="en-US" sz="2400" dirty="0"/>
              <a:t>publish his most famous accomplishment. His friend</a:t>
            </a:r>
            <a:br>
              <a:rPr lang="en-US" sz="2400" dirty="0"/>
            </a:br>
            <a:r>
              <a:rPr lang="en-US" sz="2400" dirty="0"/>
              <a:t>Richard Price edited and published Bayes’s notes after</a:t>
            </a:r>
            <a:br>
              <a:rPr lang="en-US" sz="2400" dirty="0"/>
            </a:br>
            <a:r>
              <a:rPr lang="en-US" sz="2400" dirty="0"/>
              <a:t>Bayes’s death.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B23C00"/>
                </a:solidFill>
              </a:rPr>
              <a:t>Bayesian statistics</a:t>
            </a:r>
            <a:r>
              <a:rPr lang="en-US" sz="2400" dirty="0"/>
              <a:t> is based on the Bayesian interpretation</a:t>
            </a:r>
          </a:p>
          <a:p>
            <a:r>
              <a:rPr lang="en-US" sz="2400" dirty="0"/>
              <a:t>of probability, which incorporates one’s </a:t>
            </a:r>
            <a:r>
              <a:rPr lang="en-US" sz="2400" u="sng" dirty="0"/>
              <a:t>degree of belief</a:t>
            </a:r>
            <a:r>
              <a:rPr lang="en-US" sz="2400" dirty="0"/>
              <a:t> in</a:t>
            </a:r>
          </a:p>
          <a:p>
            <a:r>
              <a:rPr lang="en-US" sz="2400" dirty="0"/>
              <a:t>an event. The degree of belief may be based on prior</a:t>
            </a:r>
          </a:p>
          <a:p>
            <a:r>
              <a:rPr lang="en-US" sz="2400" dirty="0"/>
              <a:t>knowledge of the event, previous experimental results, </a:t>
            </a:r>
            <a:br>
              <a:rPr lang="en-US" sz="2400" dirty="0"/>
            </a:br>
            <a:r>
              <a:rPr lang="en-US" sz="2400" dirty="0"/>
              <a:t>or personal beliefs.</a:t>
            </a:r>
          </a:p>
        </p:txBody>
      </p:sp>
    </p:spTree>
    <p:extLst>
      <p:ext uri="{BB962C8B-B14F-4D97-AF65-F5344CB8AC3E}">
        <p14:creationId xmlns:p14="http://schemas.microsoft.com/office/powerpoint/2010/main" val="333105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7725-F549-C147-8740-24F7E11C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Bayes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B16B1-F8D6-8642-A6AA-A8469009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AA59E-0AD6-BF4C-8B5F-71C734E2EC08}"/>
              </a:ext>
            </a:extLst>
          </p:cNvPr>
          <p:cNvSpPr txBox="1"/>
          <p:nvPr/>
        </p:nvSpPr>
        <p:spPr>
          <a:xfrm>
            <a:off x="717002" y="1384265"/>
            <a:ext cx="78854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Bayesian statisticians’ interpretation of probability is</a:t>
            </a:r>
            <a:br>
              <a:rPr lang="en-US" sz="2400" dirty="0"/>
            </a:br>
            <a:r>
              <a:rPr lang="en-US" sz="2400" dirty="0"/>
              <a:t>different from the frequentists’ interpretation. Recall that</a:t>
            </a:r>
          </a:p>
          <a:p>
            <a:r>
              <a:rPr lang="en-US" sz="2400" dirty="0"/>
              <a:t>the latter views probability as the limit of the relative </a:t>
            </a:r>
          </a:p>
          <a:p>
            <a:r>
              <a:rPr lang="en-US" sz="2400" dirty="0"/>
              <a:t>frequency of an event after many experimental trials.</a:t>
            </a:r>
          </a:p>
          <a:p>
            <a:endParaRPr lang="en-US" sz="2400" dirty="0"/>
          </a:p>
          <a:p>
            <a:r>
              <a:rPr lang="en-US" sz="2400" dirty="0"/>
              <a:t>Many frequentist statisticians viewed Bayesian statistics </a:t>
            </a:r>
          </a:p>
          <a:p>
            <a:r>
              <a:rPr lang="en-US" sz="2400" dirty="0"/>
              <a:t>unfavorably due to philosophical and practical</a:t>
            </a:r>
          </a:p>
          <a:p>
            <a:r>
              <a:rPr lang="en-US" sz="2400" dirty="0"/>
              <a:t>considerations. But with modern computational power, </a:t>
            </a:r>
          </a:p>
          <a:p>
            <a:r>
              <a:rPr lang="en-US" sz="2400" dirty="0"/>
              <a:t>the use of Bayesian statistics is increasing.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DFD97-F049-6645-9B31-7FCCBEFE02CC}"/>
              </a:ext>
            </a:extLst>
          </p:cNvPr>
          <p:cNvSpPr txBox="1"/>
          <p:nvPr/>
        </p:nvSpPr>
        <p:spPr>
          <a:xfrm>
            <a:off x="2162109" y="5076359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https://en.wikipedia.org/wiki/Thomas_Bayes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 </a:t>
            </a:r>
            <a:r>
              <a:rPr lang="en-US" dirty="0">
                <a:hlinkClick r:id="rId3"/>
              </a:rPr>
              <a:t>https://en.wikipedia.org/wiki/Bayesian_statistics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66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485C-37E3-D84C-A50B-CE731C27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Disease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9085-F5B9-0F4A-9A9E-C0FC3A253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79501"/>
          </a:xfrm>
        </p:spPr>
        <p:txBody>
          <a:bodyPr/>
          <a:lstStyle/>
          <a:p>
            <a:r>
              <a:rPr lang="en-US" dirty="0"/>
              <a:t>A disease affects 1 out of every 1,000 people.</a:t>
            </a:r>
          </a:p>
          <a:p>
            <a:pPr lvl="4"/>
            <a:endParaRPr lang="en-US" dirty="0"/>
          </a:p>
          <a:p>
            <a:r>
              <a:rPr lang="en-US" dirty="0"/>
              <a:t>A test gives the </a:t>
            </a:r>
            <a:r>
              <a:rPr lang="en-US" u="sng" dirty="0"/>
              <a:t>correct result</a:t>
            </a:r>
            <a:r>
              <a:rPr lang="en-US" dirty="0"/>
              <a:t> 90% of the time.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90% of the time, it gives a </a:t>
            </a:r>
            <a:r>
              <a:rPr lang="en-US" dirty="0">
                <a:solidFill>
                  <a:srgbClr val="008000"/>
                </a:solidFill>
              </a:rPr>
              <a:t>positive result</a:t>
            </a:r>
            <a:r>
              <a:rPr lang="en-US" dirty="0"/>
              <a:t> if you 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have the disease</a:t>
            </a:r>
            <a:r>
              <a:rPr lang="en-US" dirty="0"/>
              <a:t> or a </a:t>
            </a:r>
            <a:r>
              <a:rPr lang="en-US" dirty="0">
                <a:solidFill>
                  <a:srgbClr val="0033CC"/>
                </a:solidFill>
              </a:rPr>
              <a:t>negative result</a:t>
            </a:r>
            <a:r>
              <a:rPr lang="en-US" dirty="0"/>
              <a:t> if you </a:t>
            </a:r>
            <a:r>
              <a:rPr lang="en-US" dirty="0">
                <a:solidFill>
                  <a:srgbClr val="0033CC"/>
                </a:solidFill>
              </a:rPr>
              <a:t>don’t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10% of the time, it gives an </a:t>
            </a:r>
            <a:r>
              <a:rPr lang="en-US" dirty="0">
                <a:solidFill>
                  <a:srgbClr val="B23C00"/>
                </a:solidFill>
              </a:rPr>
              <a:t>incorrect result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Your test is positive. What is the probability that you have the disease?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82C05-A3F6-F943-A4CC-87DB3F2C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000D41-7934-964B-9066-B0919C06F559}"/>
              </a:ext>
            </a:extLst>
          </p:cNvPr>
          <p:cNvGrpSpPr/>
          <p:nvPr/>
        </p:nvGrpSpPr>
        <p:grpSpPr>
          <a:xfrm>
            <a:off x="1427549" y="5344749"/>
            <a:ext cx="6288901" cy="461665"/>
            <a:chOff x="1682427" y="5064342"/>
            <a:chExt cx="6288901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66C92A-E553-7442-B82A-D3ACDDDC211C}"/>
                </a:ext>
              </a:extLst>
            </p:cNvPr>
            <p:cNvSpPr txBox="1"/>
            <p:nvPr/>
          </p:nvSpPr>
          <p:spPr>
            <a:xfrm>
              <a:off x="1682427" y="5064342"/>
              <a:ext cx="628890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</a:rPr>
                <a:t>Are data scientists smarter than doctors?      </a:t>
              </a:r>
            </a:p>
          </p:txBody>
        </p:sp>
        <p:pic>
          <p:nvPicPr>
            <p:cNvPr id="7" name="Graphic 6" descr="Winking face with no fill">
              <a:extLst>
                <a:ext uri="{FF2B5EF4-FFF2-40B4-BE49-F238E27FC236}">
                  <a16:creationId xmlns:a16="http://schemas.microsoft.com/office/drawing/2014/main" id="{67572ABA-7A0D-0D40-8619-1E5A2C409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06609" y="5088429"/>
              <a:ext cx="437578" cy="43757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B306BDC-20E9-B44C-A491-5C12E7D6BC34}"/>
              </a:ext>
            </a:extLst>
          </p:cNvPr>
          <p:cNvSpPr txBox="1"/>
          <p:nvPr/>
        </p:nvSpPr>
        <p:spPr>
          <a:xfrm>
            <a:off x="6766536" y="400427"/>
            <a:ext cx="103893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classic!</a:t>
            </a:r>
          </a:p>
        </p:txBody>
      </p:sp>
    </p:spTree>
    <p:extLst>
      <p:ext uri="{BB962C8B-B14F-4D97-AF65-F5344CB8AC3E}">
        <p14:creationId xmlns:p14="http://schemas.microsoft.com/office/powerpoint/2010/main" val="21499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392-6F4F-0947-A8F3-B53A67A1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8E5A3-2BB9-334F-A0B1-98C6904A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over solutions.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E3CDA-E9A5-1345-85D2-DDD1B1D2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735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6DB9-C3B1-9B47-93D5-9449FFEF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Disease Test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7A5E-98F9-D646-823C-B1A744AAC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0793"/>
            <a:ext cx="8229600" cy="110533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be the event that the test is positive.</a:t>
            </a:r>
          </a:p>
          <a:p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be the event that you have the disease.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4CB7B-E0E9-424E-ADFD-676C0A84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F91AE-E45D-CD42-BE02-DACD989DD8D2}"/>
              </a:ext>
            </a:extLst>
          </p:cNvPr>
          <p:cNvSpPr txBox="1"/>
          <p:nvPr/>
        </p:nvSpPr>
        <p:spPr>
          <a:xfrm>
            <a:off x="182928" y="1285910"/>
            <a:ext cx="592534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The disease affects 1 out of 1,000 people.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The test is </a:t>
            </a:r>
            <a:r>
              <a:rPr lang="en-US" dirty="0">
                <a:solidFill>
                  <a:srgbClr val="008000"/>
                </a:solidFill>
              </a:rPr>
              <a:t>correct 90% </a:t>
            </a:r>
            <a:r>
              <a:rPr lang="en-US" dirty="0"/>
              <a:t>of the time and </a:t>
            </a:r>
            <a:r>
              <a:rPr lang="en-US" dirty="0">
                <a:solidFill>
                  <a:srgbClr val="B23C00"/>
                </a:solidFill>
              </a:rPr>
              <a:t>wrong 10% </a:t>
            </a:r>
            <a:r>
              <a:rPr lang="en-US" dirty="0"/>
              <a:t>of the time.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/>
              <a:t>Your test is positive. Do you have the disease?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7C5FF-9F6D-2D45-B4C4-24D3F1115318}"/>
                  </a:ext>
                </a:extLst>
              </p:cNvPr>
              <p:cNvSpPr txBox="1"/>
              <p:nvPr/>
            </p:nvSpPr>
            <p:spPr>
              <a:xfrm>
                <a:off x="1280168" y="4526268"/>
                <a:ext cx="6534289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(0.001)(0.90)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0.1008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0.00090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0.1008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𝟎𝟎𝟖𝟗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7C5FF-9F6D-2D45-B4C4-24D3F111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8" y="4526268"/>
                <a:ext cx="6534289" cy="669094"/>
              </a:xfrm>
              <a:prstGeom prst="rect">
                <a:avLst/>
              </a:prstGeom>
              <a:blipFill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C88685-2D5E-724E-BA28-F9F306107F20}"/>
                  </a:ext>
                </a:extLst>
              </p:cNvPr>
              <p:cNvSpPr txBox="1"/>
              <p:nvPr/>
            </p:nvSpPr>
            <p:spPr>
              <a:xfrm>
                <a:off x="3291854" y="3246126"/>
                <a:ext cx="52084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=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0.90 </m:t>
                          </m:r>
                        </m:e>
                      </m:d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0.999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0.10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    0.00090      +        0.0999      =</m:t>
                      </m:r>
                      <m:r>
                        <a:rPr lang="en-US" sz="1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0.1008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C88685-2D5E-724E-BA28-F9F306107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54" y="3246126"/>
                <a:ext cx="5208477" cy="923330"/>
              </a:xfrm>
              <a:prstGeom prst="rect">
                <a:avLst/>
              </a:prstGeom>
              <a:blipFill>
                <a:blip r:embed="rId3"/>
                <a:stretch>
                  <a:fillRect l="-243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3AF3DA-9702-BD47-98E5-4986C2CEACFC}"/>
                  </a:ext>
                </a:extLst>
              </p:cNvPr>
              <p:cNvSpPr txBox="1"/>
              <p:nvPr/>
            </p:nvSpPr>
            <p:spPr>
              <a:xfrm>
                <a:off x="968597" y="3172478"/>
                <a:ext cx="2125005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r>
                  <a:rPr lang="en-US" sz="1800" b="0" dirty="0"/>
                  <a:t>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=0.999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1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=0.90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=0.10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3AF3DA-9702-BD47-98E5-4986C2CEA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7" y="3172478"/>
                <a:ext cx="2125005" cy="1200329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A20C483-2BB4-4146-990B-95BCE0A10D8D}"/>
              </a:ext>
            </a:extLst>
          </p:cNvPr>
          <p:cNvSpPr txBox="1"/>
          <p:nvPr/>
        </p:nvSpPr>
        <p:spPr>
          <a:xfrm>
            <a:off x="1365992" y="5341173"/>
            <a:ext cx="636263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23C00"/>
                </a:solidFill>
              </a:rPr>
              <a:t>Less than 1%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33CC"/>
                </a:solidFill>
              </a:rPr>
              <a:t>of the people who test positive </a:t>
            </a:r>
          </a:p>
          <a:p>
            <a:r>
              <a:rPr lang="en-US" sz="2400" u="sng" dirty="0">
                <a:solidFill>
                  <a:srgbClr val="0033CC"/>
                </a:solidFill>
              </a:rPr>
              <a:t>actually have</a:t>
            </a:r>
            <a:r>
              <a:rPr lang="en-US" sz="2400" dirty="0">
                <a:solidFill>
                  <a:srgbClr val="0033CC"/>
                </a:solidFill>
              </a:rPr>
              <a:t> the disease.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C4BA0-B38D-534E-A8DA-70EDB5AE28F8}"/>
                  </a:ext>
                </a:extLst>
              </p:cNvPr>
              <p:cNvSpPr txBox="1"/>
              <p:nvPr/>
            </p:nvSpPr>
            <p:spPr>
              <a:xfrm>
                <a:off x="6217902" y="1458613"/>
                <a:ext cx="2829300" cy="5527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4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4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C4BA0-B38D-534E-A8DA-70EDB5AE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02" y="1458613"/>
                <a:ext cx="2829300" cy="552780"/>
              </a:xfrm>
              <a:prstGeom prst="rect">
                <a:avLst/>
              </a:prstGeom>
              <a:blipFill>
                <a:blip r:embed="rId5"/>
                <a:stretch>
                  <a:fillRect t="-13333" b="-8888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5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33BC-3B4A-0F41-8143-FB2A4C0F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0369B-7859-044F-B0B5-E477C67E7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11226-1036-4243-8AF2-070459EA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0294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6397-0374-514F-B88C-3DEC3DBE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Monty Hall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C49-F84C-C745-911D-E88CB787F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Monty Hall hosted a popular TV game show.</a:t>
            </a:r>
          </a:p>
          <a:p>
            <a:r>
              <a:rPr lang="en-US" dirty="0"/>
              <a:t>You are a contestant on the show.</a:t>
            </a:r>
          </a:p>
          <a:p>
            <a:pPr lvl="1"/>
            <a:r>
              <a:rPr lang="en-US" dirty="0"/>
              <a:t>Monty shows you </a:t>
            </a:r>
            <a:r>
              <a:rPr lang="en-US" u="sng" dirty="0"/>
              <a:t>three closed doors</a:t>
            </a:r>
            <a:r>
              <a:rPr lang="en-US" dirty="0"/>
              <a:t> #1, #2, and #3.</a:t>
            </a:r>
          </a:p>
          <a:p>
            <a:pPr lvl="1"/>
            <a:r>
              <a:rPr lang="en-US" dirty="0"/>
              <a:t>Behind one door is a </a:t>
            </a:r>
            <a:r>
              <a:rPr lang="en-US" u="sng" dirty="0"/>
              <a:t>new car</a:t>
            </a:r>
            <a:r>
              <a:rPr lang="en-US" dirty="0"/>
              <a:t>, but behind each of </a:t>
            </a:r>
            <a:br>
              <a:rPr lang="en-US" dirty="0"/>
            </a:br>
            <a:r>
              <a:rPr lang="en-US" dirty="0"/>
              <a:t>the other doors is a goat. </a:t>
            </a:r>
          </a:p>
          <a:p>
            <a:pPr lvl="1"/>
            <a:r>
              <a:rPr lang="en-US" dirty="0"/>
              <a:t>You </a:t>
            </a:r>
            <a:r>
              <a:rPr lang="en-US" u="sng" dirty="0"/>
              <a:t>pick one</a:t>
            </a:r>
            <a:r>
              <a:rPr lang="en-US" dirty="0"/>
              <a:t> of the doors.</a:t>
            </a:r>
          </a:p>
          <a:p>
            <a:pPr lvl="1"/>
            <a:r>
              <a:rPr lang="en-US" dirty="0"/>
              <a:t>Monty opens </a:t>
            </a:r>
            <a:r>
              <a:rPr lang="en-US" u="sng" dirty="0"/>
              <a:t>one</a:t>
            </a:r>
            <a:r>
              <a:rPr lang="en-US" dirty="0"/>
              <a:t> of the other two doors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reveals a goat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 gives you the </a:t>
            </a:r>
            <a:r>
              <a:rPr lang="en-US" u="sng" dirty="0"/>
              <a:t>option to switch</a:t>
            </a:r>
            <a:r>
              <a:rPr lang="en-US" dirty="0"/>
              <a:t> to the third door.</a:t>
            </a:r>
          </a:p>
          <a:p>
            <a:pPr lvl="1"/>
            <a:r>
              <a:rPr lang="en-US" dirty="0"/>
              <a:t>You want to win that car! Should you </a:t>
            </a:r>
            <a:r>
              <a:rPr lang="en-US" u="sng" dirty="0"/>
              <a:t>stay</a:t>
            </a:r>
            <a:r>
              <a:rPr lang="en-US" dirty="0"/>
              <a:t> with your original pick, or should you </a:t>
            </a:r>
            <a:r>
              <a:rPr lang="en-US" u="sng" dirty="0"/>
              <a:t>switch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332CA-E3B2-7745-88E7-B16A2D87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71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252F-3437-D243-8759-A9E38ECC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Monty Hall Problem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9C51-7C69-3E45-9FDE-33D07871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938"/>
            <a:ext cx="8229600" cy="4850987"/>
          </a:xfrm>
        </p:spPr>
        <p:txBody>
          <a:bodyPr/>
          <a:lstStyle/>
          <a:p>
            <a:r>
              <a:rPr lang="en-US" dirty="0"/>
              <a:t>After seeing a goat behind</a:t>
            </a:r>
            <a:br>
              <a:rPr lang="en-US" dirty="0"/>
            </a:br>
            <a:r>
              <a:rPr lang="en-US" dirty="0"/>
              <a:t>the door that Monty opened: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Should you stay with the door</a:t>
            </a:r>
            <a:br>
              <a:rPr lang="en-US" dirty="0"/>
            </a:br>
            <a:r>
              <a:rPr lang="en-US" dirty="0"/>
              <a:t>you originally picked?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Should you switch to the other</a:t>
            </a:r>
            <a:br>
              <a:rPr lang="en-US" dirty="0"/>
            </a:br>
            <a:r>
              <a:rPr lang="en-US" dirty="0"/>
              <a:t>unopened door?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Does it make any difference </a:t>
            </a:r>
            <a:br>
              <a:rPr lang="en-US" dirty="0"/>
            </a:br>
            <a:r>
              <a:rPr lang="en-US" dirty="0"/>
              <a:t>whether you stay or switch?</a:t>
            </a:r>
          </a:p>
          <a:p>
            <a:pPr lvl="4"/>
            <a:endParaRPr lang="en-US" dirty="0"/>
          </a:p>
          <a:p>
            <a:r>
              <a:rPr lang="en-US" dirty="0"/>
              <a:t>This is a </a:t>
            </a:r>
            <a:r>
              <a:rPr lang="en-US" u="sng" dirty="0"/>
              <a:t>conditional probability</a:t>
            </a:r>
            <a:r>
              <a:rPr lang="en-US" dirty="0"/>
              <a:t>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71F08-40D9-F04A-B3A5-03095CBD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6D06A-BEC6-5740-8DE1-855A674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46" y="1279938"/>
            <a:ext cx="3068342" cy="23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95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6525-E968-E644-9A07-A02427AD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Monty Hall Problem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42CF5-3655-9A45-B607-A957C5D6B8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4464"/>
                <a:ext cx="8229599" cy="4835525"/>
              </a:xfrm>
            </p:spPr>
            <p:txBody>
              <a:bodyPr/>
              <a:lstStyle/>
              <a:p>
                <a:r>
                  <a:rPr lang="en-US" dirty="0"/>
                  <a:t>Let’s assume that:</a:t>
                </a:r>
              </a:p>
              <a:p>
                <a:pPr lvl="1"/>
                <a:r>
                  <a:rPr lang="en-US" dirty="0"/>
                  <a:t>The car can be hidden behind </a:t>
                </a:r>
                <a:r>
                  <a:rPr lang="en-US" u="sng" dirty="0"/>
                  <a:t>any door</a:t>
                </a:r>
                <a:r>
                  <a:rPr lang="en-US" dirty="0"/>
                  <a:t> with the</a:t>
                </a:r>
                <a:br>
                  <a:rPr lang="en-US" dirty="0"/>
                </a:br>
                <a:r>
                  <a:rPr lang="en-US" dirty="0"/>
                  <a:t>equal probability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pPr lvl="1"/>
                <a:r>
                  <a:rPr lang="en-US" dirty="0">
                    <a:solidFill>
                      <a:srgbClr val="B23C00"/>
                    </a:solidFill>
                  </a:rPr>
                  <a:t>You pick door #1 </a:t>
                </a:r>
                <a:r>
                  <a:rPr lang="en-US" dirty="0"/>
                  <a:t>at the start. </a:t>
                </a:r>
              </a:p>
              <a:p>
                <a:pPr lvl="2"/>
                <a:r>
                  <a:rPr lang="en-US" dirty="0"/>
                  <a:t>The calculations are the same for any other starting door.</a:t>
                </a:r>
              </a:p>
              <a:p>
                <a:pPr lvl="1"/>
                <a:r>
                  <a:rPr lang="en-US" dirty="0">
                    <a:solidFill>
                      <a:srgbClr val="B23C00"/>
                    </a:solidFill>
                  </a:rPr>
                  <a:t>Monty opens door #2 </a:t>
                </a:r>
                <a:r>
                  <a:rPr lang="en-US" dirty="0"/>
                  <a:t>to reveal a goat.</a:t>
                </a:r>
              </a:p>
              <a:p>
                <a:pPr lvl="2"/>
                <a:r>
                  <a:rPr lang="en-US" dirty="0"/>
                  <a:t>The calculations are the same for opening the other door.</a:t>
                </a:r>
              </a:p>
              <a:p>
                <a:pPr lvl="1"/>
                <a:r>
                  <a:rPr lang="en-US" dirty="0"/>
                  <a:t>If Monty has a choice of two goat doors to open, </a:t>
                </a:r>
                <a:br>
                  <a:rPr lang="en-US" dirty="0"/>
                </a:br>
                <a:r>
                  <a:rPr lang="en-US" dirty="0"/>
                  <a:t>he can pick either of the two doors with the equal probability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>
                    <a:solidFill>
                      <a:srgbClr val="B23C00"/>
                    </a:solidFill>
                  </a:rPr>
                  <a:t>Should you switch from door #1 to door #3?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42CF5-3655-9A45-B607-A957C5D6B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4464"/>
                <a:ext cx="8229599" cy="4835525"/>
              </a:xfrm>
              <a:blipFill>
                <a:blip r:embed="rId2"/>
                <a:stretch>
                  <a:fillRect l="-617" t="-1047" b="-5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82D40-FA77-2A43-B27F-A266C86E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649461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350D-BB8E-4B4A-BB5A-22357F15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Monty Hall Problem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00F92-54C0-4A4B-9C7D-F55B6203E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to compute and compare </a:t>
                </a:r>
                <a:br>
                  <a:rPr lang="en-US" dirty="0"/>
                </a:br>
                <a:r>
                  <a:rPr lang="en-US" dirty="0"/>
                  <a:t>two probabilities: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The probability that the car is behind door #1 </a:t>
                </a:r>
                <a:br>
                  <a:rPr lang="en-US" dirty="0"/>
                </a:br>
                <a:r>
                  <a:rPr lang="en-US" dirty="0"/>
                  <a:t>given that Monty opened door #2 to reveal a goat.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#1 </m:t>
                        </m:r>
                      </m: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𝑜𝑝𝑒𝑛𝑒𝑑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#2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Important to know if you decide to </a:t>
                </a:r>
                <a:r>
                  <a:rPr lang="en-US" u="sng" dirty="0"/>
                  <a:t>stay</a:t>
                </a:r>
                <a:r>
                  <a:rPr lang="en-US" dirty="0"/>
                  <a:t> with door #1.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The probability that the car is behind door #3 </a:t>
                </a:r>
                <a:br>
                  <a:rPr lang="en-US" dirty="0"/>
                </a:br>
                <a:r>
                  <a:rPr lang="en-US" dirty="0"/>
                  <a:t>given that Monty opened door #2 to reveal a goat.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#3 </m:t>
                        </m:r>
                      </m: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𝑜𝑝𝑒𝑛𝑒𝑑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#2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Important to know if you decide to </a:t>
                </a:r>
                <a:r>
                  <a:rPr lang="en-US" u="sng" dirty="0"/>
                  <a:t>switch</a:t>
                </a:r>
                <a:r>
                  <a:rPr lang="en-US" dirty="0"/>
                  <a:t> to door #3.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00F92-54C0-4A4B-9C7D-F55B6203E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5BE20-6C13-6B4D-A091-05A50F13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BB5E5-9DCB-2A4F-B5F3-0E0C36D01D97}"/>
              </a:ext>
            </a:extLst>
          </p:cNvPr>
          <p:cNvSpPr txBox="1"/>
          <p:nvPr/>
        </p:nvSpPr>
        <p:spPr>
          <a:xfrm>
            <a:off x="6390978" y="1783098"/>
            <a:ext cx="22958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You picked door #1.</a:t>
            </a:r>
          </a:p>
          <a:p>
            <a:r>
              <a:rPr lang="en-US" dirty="0">
                <a:solidFill>
                  <a:srgbClr val="0033CC"/>
                </a:solidFill>
              </a:rPr>
              <a:t>Monty opened door #2.</a:t>
            </a:r>
          </a:p>
        </p:txBody>
      </p:sp>
    </p:spTree>
    <p:extLst>
      <p:ext uri="{BB962C8B-B14F-4D97-AF65-F5344CB8AC3E}">
        <p14:creationId xmlns:p14="http://schemas.microsoft.com/office/powerpoint/2010/main" val="1169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9968-848B-DF42-9B47-A71CA527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The Monty Hall Problem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F7461-FA48-084E-B2A4-9E831EE8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5A6086-1C47-D04B-8A7B-09E15E2E2580}"/>
                  </a:ext>
                </a:extLst>
              </p:cNvPr>
              <p:cNvSpPr txBox="1"/>
              <p:nvPr/>
            </p:nvSpPr>
            <p:spPr>
              <a:xfrm>
                <a:off x="823001" y="4568392"/>
                <a:ext cx="5798189" cy="61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#1 </m:t>
                          </m:r>
                        </m:e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 #1∩</m:t>
                          </m:r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#2)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5A6086-1C47-D04B-8A7B-09E15E2E2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01" y="4568392"/>
                <a:ext cx="5798189" cy="612091"/>
              </a:xfrm>
              <a:prstGeom prst="rect">
                <a:avLst/>
              </a:prstGeom>
              <a:blipFill>
                <a:blip r:embed="rId2"/>
                <a:stretch>
                  <a:fillRect t="-66667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7AAD57-A794-2C40-94F9-426FB4B27664}"/>
                  </a:ext>
                </a:extLst>
              </p:cNvPr>
              <p:cNvSpPr txBox="1"/>
              <p:nvPr/>
            </p:nvSpPr>
            <p:spPr>
              <a:xfrm>
                <a:off x="823001" y="5363361"/>
                <a:ext cx="5753305" cy="61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#3 </m:t>
                          </m:r>
                        </m:e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 #3∩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#2)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7AAD57-A794-2C40-94F9-426FB4B27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01" y="5363361"/>
                <a:ext cx="5753305" cy="612091"/>
              </a:xfrm>
              <a:prstGeom prst="rect">
                <a:avLst/>
              </a:prstGeom>
              <a:blipFill>
                <a:blip r:embed="rId3"/>
                <a:stretch>
                  <a:fillRect t="-62000" b="-9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1BBD8-E951-1245-96E8-6F57FDCD71FB}"/>
                  </a:ext>
                </a:extLst>
              </p:cNvPr>
              <p:cNvSpPr txBox="1"/>
              <p:nvPr/>
            </p:nvSpPr>
            <p:spPr>
              <a:xfrm>
                <a:off x="234185" y="1234464"/>
                <a:ext cx="689810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 #1∩</m:t>
                          </m:r>
                          <m:r>
                            <a:rPr lang="en-US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#1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1BBD8-E951-1245-96E8-6F57FDCD7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85" y="1234464"/>
                <a:ext cx="6898107" cy="555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BCFEE9-02D5-7C41-9770-A6F8BA092E31}"/>
                  </a:ext>
                </a:extLst>
              </p:cNvPr>
              <p:cNvSpPr txBox="1"/>
              <p:nvPr/>
            </p:nvSpPr>
            <p:spPr>
              <a:xfrm>
                <a:off x="222200" y="2599659"/>
                <a:ext cx="6893428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 #3∩</m:t>
                          </m:r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#3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BCFEE9-02D5-7C41-9770-A6F8BA092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0" y="2599659"/>
                <a:ext cx="6893428" cy="555024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8E10E2-F202-7449-92D3-2140F8219E3D}"/>
                  </a:ext>
                </a:extLst>
              </p:cNvPr>
              <p:cNvSpPr txBox="1"/>
              <p:nvPr/>
            </p:nvSpPr>
            <p:spPr>
              <a:xfrm>
                <a:off x="238863" y="1874537"/>
                <a:ext cx="6893429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#2∩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8E10E2-F202-7449-92D3-2140F8219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63" y="1874537"/>
                <a:ext cx="6893429" cy="555024"/>
              </a:xfrm>
              <a:prstGeom prst="rect">
                <a:avLst/>
              </a:prstGeom>
              <a:blipFill>
                <a:blip r:embed="rId6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21639-F54D-C142-9818-3B970E588BC7}"/>
                  </a:ext>
                </a:extLst>
              </p:cNvPr>
              <p:cNvSpPr txBox="1"/>
              <p:nvPr/>
            </p:nvSpPr>
            <p:spPr>
              <a:xfrm>
                <a:off x="228647" y="3460947"/>
                <a:ext cx="8823864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 #1 ∩</m:t>
                          </m:r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#2∩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𝑐𝑎𝑟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#3∩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𝑜𝑝𝑒𝑛𝑒𝑑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#2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=                   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             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           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945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21639-F54D-C142-9818-3B970E588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7" y="3460947"/>
                <a:ext cx="8823864" cy="801181"/>
              </a:xfrm>
              <a:prstGeom prst="rect">
                <a:avLst/>
              </a:prstGeom>
              <a:blipFill>
                <a:blip r:embed="rId7"/>
                <a:stretch>
                  <a:fillRect l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EBF0430-CC33-FD42-A8A6-20BF70F52367}"/>
              </a:ext>
            </a:extLst>
          </p:cNvPr>
          <p:cNvSpPr txBox="1"/>
          <p:nvPr/>
        </p:nvSpPr>
        <p:spPr>
          <a:xfrm>
            <a:off x="7040853" y="1200511"/>
            <a:ext cx="17395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B23C00"/>
                </a:solidFill>
              </a:rPr>
              <a:t>If the car is behind #1, </a:t>
            </a:r>
          </a:p>
          <a:p>
            <a:r>
              <a:rPr lang="en-US" sz="1200" dirty="0">
                <a:solidFill>
                  <a:srgbClr val="B23C00"/>
                </a:solidFill>
              </a:rPr>
              <a:t>Monty can pick </a:t>
            </a:r>
            <a:r>
              <a:rPr lang="en-US" sz="1200" u="sng" dirty="0">
                <a:solidFill>
                  <a:srgbClr val="B23C00"/>
                </a:solidFill>
              </a:rPr>
              <a:t>either</a:t>
            </a:r>
            <a:r>
              <a:rPr lang="en-US" sz="1200" dirty="0">
                <a:solidFill>
                  <a:srgbClr val="B23C00"/>
                </a:solidFill>
              </a:rPr>
              <a:t> </a:t>
            </a:r>
            <a:br>
              <a:rPr lang="en-US" sz="1200" dirty="0">
                <a:solidFill>
                  <a:srgbClr val="B23C00"/>
                </a:solidFill>
              </a:rPr>
            </a:br>
            <a:r>
              <a:rPr lang="en-US" sz="1200" dirty="0">
                <a:solidFill>
                  <a:srgbClr val="B23C00"/>
                </a:solidFill>
              </a:rPr>
              <a:t>door #2 or #3 to open.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8C7EF-AD9E-2045-82E0-474AB5B5E6C5}"/>
              </a:ext>
            </a:extLst>
          </p:cNvPr>
          <p:cNvSpPr txBox="1"/>
          <p:nvPr/>
        </p:nvSpPr>
        <p:spPr>
          <a:xfrm>
            <a:off x="7040853" y="1961506"/>
            <a:ext cx="175400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If the car is behind #2, </a:t>
            </a:r>
          </a:p>
          <a:p>
            <a:r>
              <a:rPr lang="en-US" sz="1200" dirty="0">
                <a:solidFill>
                  <a:srgbClr val="7030A0"/>
                </a:solidFill>
              </a:rPr>
              <a:t>Monty will </a:t>
            </a:r>
            <a:r>
              <a:rPr lang="en-US" sz="1200" u="sng" dirty="0">
                <a:solidFill>
                  <a:srgbClr val="7030A0"/>
                </a:solidFill>
              </a:rPr>
              <a:t>not</a:t>
            </a:r>
            <a:r>
              <a:rPr lang="en-US" sz="1200" dirty="0">
                <a:solidFill>
                  <a:srgbClr val="7030A0"/>
                </a:solidFill>
              </a:rPr>
              <a:t> open #2.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211B45-A3FF-AE4F-A758-8D6180ABA3B4}"/>
              </a:ext>
            </a:extLst>
          </p:cNvPr>
          <p:cNvSpPr txBox="1"/>
          <p:nvPr/>
        </p:nvSpPr>
        <p:spPr>
          <a:xfrm>
            <a:off x="7040853" y="2632626"/>
            <a:ext cx="175400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If the car is behind #3, </a:t>
            </a:r>
          </a:p>
          <a:p>
            <a:r>
              <a:rPr lang="en-US" sz="1200" dirty="0">
                <a:solidFill>
                  <a:srgbClr val="008000"/>
                </a:solidFill>
              </a:rPr>
              <a:t>Monty </a:t>
            </a:r>
            <a:r>
              <a:rPr lang="en-US" sz="1200" u="sng" dirty="0">
                <a:solidFill>
                  <a:srgbClr val="008000"/>
                </a:solidFill>
              </a:rPr>
              <a:t>must</a:t>
            </a:r>
            <a:r>
              <a:rPr lang="en-US" sz="1200" dirty="0">
                <a:solidFill>
                  <a:srgbClr val="008000"/>
                </a:solidFill>
              </a:rPr>
              <a:t> open #2.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A6BF62-65BB-814C-B843-3ADCBBC9986C}"/>
              </a:ext>
            </a:extLst>
          </p:cNvPr>
          <p:cNvSpPr txBox="1"/>
          <p:nvPr/>
        </p:nvSpPr>
        <p:spPr>
          <a:xfrm>
            <a:off x="6621190" y="4620913"/>
            <a:ext cx="192071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Your probability of</a:t>
            </a:r>
          </a:p>
          <a:p>
            <a:r>
              <a:rPr lang="en-US" dirty="0">
                <a:solidFill>
                  <a:srgbClr val="0033CC"/>
                </a:solidFill>
              </a:rPr>
              <a:t>winning the car</a:t>
            </a:r>
          </a:p>
          <a:p>
            <a:r>
              <a:rPr lang="en-US" dirty="0">
                <a:solidFill>
                  <a:srgbClr val="0033CC"/>
                </a:solidFill>
              </a:rPr>
              <a:t>is </a:t>
            </a:r>
            <a:r>
              <a:rPr lang="en-US" b="1" dirty="0">
                <a:solidFill>
                  <a:srgbClr val="0033CC"/>
                </a:solidFill>
              </a:rPr>
              <a:t>2x higher</a:t>
            </a:r>
            <a:r>
              <a:rPr lang="en-US" dirty="0">
                <a:solidFill>
                  <a:srgbClr val="0033CC"/>
                </a:solidFill>
              </a:rPr>
              <a:t> if </a:t>
            </a:r>
          </a:p>
          <a:p>
            <a:r>
              <a:rPr lang="en-US" dirty="0">
                <a:solidFill>
                  <a:srgbClr val="0033CC"/>
                </a:solidFill>
              </a:rPr>
              <a:t>you </a:t>
            </a:r>
            <a:r>
              <a:rPr lang="en-US" b="1" dirty="0">
                <a:solidFill>
                  <a:srgbClr val="0033CC"/>
                </a:solidFill>
              </a:rPr>
              <a:t>switch</a:t>
            </a:r>
            <a:r>
              <a:rPr lang="en-US" dirty="0">
                <a:solidFill>
                  <a:srgbClr val="0033CC"/>
                </a:solidFill>
              </a:rPr>
              <a:t> from </a:t>
            </a:r>
          </a:p>
          <a:p>
            <a:r>
              <a:rPr lang="en-US" dirty="0">
                <a:solidFill>
                  <a:srgbClr val="0033CC"/>
                </a:solidFill>
              </a:rPr>
              <a:t>door #1 to door #3.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70B99C-5D0E-0047-872C-68431D76123B}"/>
                  </a:ext>
                </a:extLst>
              </p:cNvPr>
              <p:cNvSpPr txBox="1"/>
              <p:nvPr/>
            </p:nvSpPr>
            <p:spPr>
              <a:xfrm>
                <a:off x="640123" y="411513"/>
                <a:ext cx="1731564" cy="54091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70B99C-5D0E-0047-872C-68431D761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23" y="411513"/>
                <a:ext cx="1731564" cy="540917"/>
              </a:xfrm>
              <a:prstGeom prst="rect">
                <a:avLst/>
              </a:prstGeom>
              <a:blipFill>
                <a:blip r:embed="rId8"/>
                <a:stretch>
                  <a:fillRect b="-4444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27B7C3-AA23-C249-8DA1-6DB72E64CAB0}"/>
                  </a:ext>
                </a:extLst>
              </p:cNvPr>
              <p:cNvSpPr txBox="1"/>
              <p:nvPr/>
            </p:nvSpPr>
            <p:spPr>
              <a:xfrm>
                <a:off x="640123" y="1018126"/>
                <a:ext cx="2249334" cy="307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27B7C3-AA23-C249-8DA1-6DB72E64C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23" y="1018126"/>
                <a:ext cx="2249334" cy="307777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1CDB5F-598F-9740-93C1-EC36E06DAB07}"/>
              </a:ext>
            </a:extLst>
          </p:cNvPr>
          <p:cNvSpPr txBox="1"/>
          <p:nvPr/>
        </p:nvSpPr>
        <p:spPr>
          <a:xfrm>
            <a:off x="1280196" y="5043890"/>
            <a:ext cx="46679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stay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CED3A0-522F-314C-A599-409FEE720914}"/>
              </a:ext>
            </a:extLst>
          </p:cNvPr>
          <p:cNvSpPr txBox="1"/>
          <p:nvPr/>
        </p:nvSpPr>
        <p:spPr>
          <a:xfrm>
            <a:off x="1280196" y="5817613"/>
            <a:ext cx="61106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9160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7C3B-9578-6641-AB2C-47BED983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Monty Hall Problem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56EDB-993E-3B46-85E1-9CA40CE56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</a:t>
            </a:r>
            <a:r>
              <a:rPr lang="en-US" u="sng" dirty="0"/>
              <a:t>intuitive</a:t>
            </a:r>
            <a:r>
              <a:rPr lang="en-US" dirty="0"/>
              <a:t> explanation?</a:t>
            </a:r>
          </a:p>
          <a:p>
            <a:pPr lvl="4"/>
            <a:endParaRPr lang="en-US" dirty="0"/>
          </a:p>
          <a:p>
            <a:r>
              <a:rPr lang="en-US" dirty="0"/>
              <a:t>If you </a:t>
            </a:r>
            <a:r>
              <a:rPr lang="en-US" dirty="0">
                <a:solidFill>
                  <a:srgbClr val="B23C00"/>
                </a:solidFill>
              </a:rPr>
              <a:t>stay</a:t>
            </a:r>
            <a:r>
              <a:rPr lang="en-US" dirty="0"/>
              <a:t> with your original door: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Your likelihood of winning remains the same:</a:t>
            </a:r>
            <a:br>
              <a:rPr lang="en-US" dirty="0"/>
            </a:br>
            <a:r>
              <a:rPr lang="en-US" u="sng" dirty="0"/>
              <a:t>one in three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you </a:t>
            </a:r>
            <a:r>
              <a:rPr lang="en-US" dirty="0">
                <a:solidFill>
                  <a:srgbClr val="B23C00"/>
                </a:solidFill>
              </a:rPr>
              <a:t>switch</a:t>
            </a:r>
            <a:r>
              <a:rPr lang="en-US" dirty="0"/>
              <a:t> to the other closed door:</a:t>
            </a:r>
          </a:p>
          <a:p>
            <a:pPr lvl="4"/>
            <a:endParaRPr lang="en-US" dirty="0"/>
          </a:p>
          <a:p>
            <a:pPr lvl="1"/>
            <a:r>
              <a:rPr lang="en-US" u="sng" dirty="0"/>
              <a:t>One time in three</a:t>
            </a:r>
            <a:r>
              <a:rPr lang="en-US" dirty="0"/>
              <a:t>, your original door was right, </a:t>
            </a:r>
            <a:br>
              <a:rPr lang="en-US" dirty="0"/>
            </a:br>
            <a:r>
              <a:rPr lang="en-US" dirty="0"/>
              <a:t>so you </a:t>
            </a:r>
            <a:r>
              <a:rPr lang="en-US" u="sng" dirty="0"/>
              <a:t>lose by switching</a:t>
            </a:r>
            <a:r>
              <a:rPr lang="en-US" dirty="0"/>
              <a:t>.</a:t>
            </a:r>
          </a:p>
          <a:p>
            <a:pPr lvl="1"/>
            <a:r>
              <a:rPr lang="en-US" u="sng" dirty="0"/>
              <a:t>Two times in three</a:t>
            </a:r>
            <a:r>
              <a:rPr lang="en-US" dirty="0"/>
              <a:t>, your original door was wrong, </a:t>
            </a:r>
            <a:br>
              <a:rPr lang="en-US" dirty="0"/>
            </a:br>
            <a:r>
              <a:rPr lang="en-US" dirty="0"/>
              <a:t>so you </a:t>
            </a:r>
            <a:r>
              <a:rPr lang="en-US" u="sng" dirty="0"/>
              <a:t>win by switching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98372-3F80-3F4C-A8E8-EEE07800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750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1B58-960A-534E-BCCA-57AA0E4A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AFBE9-9EE9-184F-9CB0-5EB5998D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random variable</a:t>
            </a:r>
            <a:r>
              <a:rPr lang="en-US" dirty="0"/>
              <a:t>: A numerical variable whose value depends on the outcome of a chance experiment.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Computers use algorithms to generate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pseudo-random</a:t>
            </a:r>
            <a:r>
              <a:rPr lang="en-US" dirty="0"/>
              <a:t> values.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True random values are often derived from measurements of natural phenomena.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5F5E8-5E27-D54B-B9E0-90001B53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0958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1B58-960A-534E-BCCA-57AA0E4A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AFBE9-9EE9-184F-9CB0-5EB5998D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discrete random variable </a:t>
            </a:r>
            <a:r>
              <a:rPr lang="en-US" dirty="0"/>
              <a:t>has a set of values that is a collection of </a:t>
            </a:r>
            <a:r>
              <a:rPr lang="en-US" u="sng" dirty="0"/>
              <a:t>isolated points</a:t>
            </a:r>
            <a:r>
              <a:rPr lang="en-US" dirty="0"/>
              <a:t> on the number line.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common set of values for a discrete random variable is a subset of integers.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In a dataset, we can treat a sequence of numerical values as discrete random values if the values don’t depend on each other.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The </a:t>
            </a:r>
            <a:r>
              <a:rPr lang="en-US" u="sng" dirty="0"/>
              <a:t>ages</a:t>
            </a:r>
            <a:r>
              <a:rPr lang="en-US" dirty="0"/>
              <a:t> of the passengers in the </a:t>
            </a:r>
            <a:br>
              <a:rPr lang="en-US" dirty="0"/>
            </a:br>
            <a:r>
              <a:rPr lang="en-US" dirty="0"/>
              <a:t>Titanic Survival dataset.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5F5E8-5E27-D54B-B9E0-90001B53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7070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95C4-060E-DA4A-97E3-1230E57A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FD6E-7711-EF4C-95C9-CF0FC6754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15836"/>
          </a:xfrm>
        </p:spPr>
        <p:txBody>
          <a:bodyPr/>
          <a:lstStyle/>
          <a:p>
            <a:r>
              <a:rPr lang="en-US" dirty="0"/>
              <a:t>What if events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are not independent?</a:t>
            </a:r>
          </a:p>
          <a:p>
            <a:pPr lvl="4"/>
            <a:endParaRPr lang="en-US" dirty="0"/>
          </a:p>
          <a:p>
            <a:r>
              <a:rPr lang="en-US" dirty="0"/>
              <a:t>Example: What is the probability that a roll of a die produced an even number </a:t>
            </a:r>
            <a:r>
              <a:rPr lang="en-US" u="sng" dirty="0"/>
              <a:t>given that</a:t>
            </a:r>
            <a:r>
              <a:rPr lang="en-US" dirty="0"/>
              <a:t> the</a:t>
            </a:r>
            <a:br>
              <a:rPr lang="en-US" dirty="0"/>
            </a:br>
            <a:r>
              <a:rPr lang="en-US" dirty="0"/>
              <a:t>number was </a:t>
            </a:r>
            <a:r>
              <a:rPr lang="en-US" dirty="0">
                <a:solidFill>
                  <a:srgbClr val="008000"/>
                </a:solidFill>
              </a:rPr>
              <a:t>between 2 and 5</a:t>
            </a:r>
            <a:r>
              <a:rPr lang="en-US" dirty="0"/>
              <a:t>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= the set of even number outcomes</a:t>
            </a:r>
            <a:br>
              <a:rPr lang="en-US" dirty="0"/>
            </a:br>
            <a:r>
              <a:rPr lang="en-US" dirty="0"/>
              <a:t>Let 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= the set of </a:t>
            </a:r>
            <a:r>
              <a:rPr lang="en-US" dirty="0">
                <a:solidFill>
                  <a:srgbClr val="008000"/>
                </a:solidFill>
              </a:rPr>
              <a:t>between 2 and 5 </a:t>
            </a:r>
            <a:r>
              <a:rPr lang="en-US" dirty="0"/>
              <a:t>outcomes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Now we look only at the </a:t>
            </a:r>
            <a:br>
              <a:rPr lang="en-US" dirty="0"/>
            </a:br>
            <a:r>
              <a:rPr lang="en-US" u="sng" dirty="0"/>
              <a:t>reduced sample space </a:t>
            </a:r>
            <a:br>
              <a:rPr lang="en-US" dirty="0"/>
            </a:br>
            <a:r>
              <a:rPr lang="en-US" dirty="0"/>
              <a:t>consisting of numbers 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between 2 and 5.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5DC9D-B6BF-C746-BD5C-7D3F49F4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8A7ED5-F8DB-E545-B118-98214114379C}"/>
              </a:ext>
            </a:extLst>
          </p:cNvPr>
          <p:cNvGrpSpPr/>
          <p:nvPr/>
        </p:nvGrpSpPr>
        <p:grpSpPr>
          <a:xfrm>
            <a:off x="4937756" y="4419620"/>
            <a:ext cx="2743170" cy="1828780"/>
            <a:chOff x="5852146" y="1417342"/>
            <a:chExt cx="2743170" cy="18287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8BD97D-4778-FE47-BE76-CFC640906A8B}"/>
                </a:ext>
              </a:extLst>
            </p:cNvPr>
            <p:cNvGrpSpPr/>
            <p:nvPr/>
          </p:nvGrpSpPr>
          <p:grpSpPr>
            <a:xfrm>
              <a:off x="5852146" y="1417342"/>
              <a:ext cx="2743170" cy="1828780"/>
              <a:chOff x="2743220" y="3246122"/>
              <a:chExt cx="2743170" cy="182878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FDBE6B-9034-D44E-B76A-DD5204BC6A8B}"/>
                  </a:ext>
                </a:extLst>
              </p:cNvPr>
              <p:cNvSpPr/>
              <p:nvPr/>
            </p:nvSpPr>
            <p:spPr bwMode="auto">
              <a:xfrm>
                <a:off x="2743220" y="3246122"/>
                <a:ext cx="2743170" cy="182878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E89F878-1CB6-9E49-A2D0-DBFE78B1DBEE}"/>
                  </a:ext>
                </a:extLst>
              </p:cNvPr>
              <p:cNvSpPr/>
              <p:nvPr/>
            </p:nvSpPr>
            <p:spPr bwMode="auto">
              <a:xfrm>
                <a:off x="3062822" y="3429000"/>
                <a:ext cx="1427808" cy="150873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DDF9E5-BEED-354B-AB84-0C55FF40B680}"/>
                  </a:ext>
                </a:extLst>
              </p:cNvPr>
              <p:cNvSpPr/>
              <p:nvPr/>
            </p:nvSpPr>
            <p:spPr bwMode="auto">
              <a:xfrm>
                <a:off x="3784265" y="3429000"/>
                <a:ext cx="1427808" cy="1508739"/>
              </a:xfrm>
              <a:prstGeom prst="ellipse">
                <a:avLst/>
              </a:prstGeom>
              <a:solidFill>
                <a:srgbClr val="92D05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8F3045-204B-7147-979A-C0D5479F37AA}"/>
                </a:ext>
              </a:extLst>
            </p:cNvPr>
            <p:cNvSpPr txBox="1"/>
            <p:nvPr/>
          </p:nvSpPr>
          <p:spPr>
            <a:xfrm>
              <a:off x="5893461" y="283898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DBC2EB-B574-BB4B-A437-24DE0E4B3203}"/>
                </a:ext>
              </a:extLst>
            </p:cNvPr>
            <p:cNvSpPr txBox="1"/>
            <p:nvPr/>
          </p:nvSpPr>
          <p:spPr>
            <a:xfrm>
              <a:off x="6542330" y="255247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0A1220-5E3F-4340-BA6C-80A206967630}"/>
                </a:ext>
              </a:extLst>
            </p:cNvPr>
            <p:cNvSpPr txBox="1"/>
            <p:nvPr/>
          </p:nvSpPr>
          <p:spPr>
            <a:xfrm>
              <a:off x="7787169" y="224163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F483DF-161A-C44F-9647-E3434F611980}"/>
                </a:ext>
              </a:extLst>
            </p:cNvPr>
            <p:cNvSpPr txBox="1"/>
            <p:nvPr/>
          </p:nvSpPr>
          <p:spPr>
            <a:xfrm>
              <a:off x="7053032" y="195312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106B6D-F420-DA44-9743-DF2BE76C69E3}"/>
                </a:ext>
              </a:extLst>
            </p:cNvPr>
            <p:cNvSpPr txBox="1"/>
            <p:nvPr/>
          </p:nvSpPr>
          <p:spPr>
            <a:xfrm>
              <a:off x="8218798" y="149053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C05784-F01A-164B-9CC6-5D280E56FF2D}"/>
                </a:ext>
              </a:extLst>
            </p:cNvPr>
            <p:cNvSpPr txBox="1"/>
            <p:nvPr/>
          </p:nvSpPr>
          <p:spPr>
            <a:xfrm>
              <a:off x="6340950" y="1924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236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FD6F-108E-2049-8CDE-6F4B15D4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ADB1-2D84-F045-A392-982C5064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probability mass function</a:t>
            </a:r>
            <a:r>
              <a:rPr lang="en-US" dirty="0"/>
              <a:t> gives the </a:t>
            </a:r>
            <a:r>
              <a:rPr lang="en-US" u="sng" dirty="0"/>
              <a:t>probability</a:t>
            </a:r>
            <a:r>
              <a:rPr lang="en-US" dirty="0"/>
              <a:t> that a </a:t>
            </a:r>
            <a:r>
              <a:rPr lang="en-US" u="sng" dirty="0"/>
              <a:t>discrete</a:t>
            </a:r>
            <a:r>
              <a:rPr lang="en-US" dirty="0"/>
              <a:t> random variable is </a:t>
            </a:r>
            <a:r>
              <a:rPr lang="en-US" u="sng" dirty="0"/>
              <a:t>exactly equal</a:t>
            </a:r>
            <a:r>
              <a:rPr lang="en-US" dirty="0"/>
              <a:t> to some value.</a:t>
            </a:r>
          </a:p>
          <a:p>
            <a:pPr lvl="4"/>
            <a:endParaRPr lang="en-US" dirty="0"/>
          </a:p>
          <a:p>
            <a:r>
              <a:rPr lang="en-US" dirty="0"/>
              <a:t>Python: Various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pmf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functions in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1D26-D661-F04F-828B-2527AD67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p:pic>
        <p:nvPicPr>
          <p:cNvPr id="6" name="Picture 5" descr="Chart, histogram, box and whisker chart&#10;&#10;Description automatically generated">
            <a:extLst>
              <a:ext uri="{FF2B5EF4-FFF2-40B4-BE49-F238E27FC236}">
                <a16:creationId xmlns:a16="http://schemas.microsoft.com/office/drawing/2014/main" id="{3B71A555-ECB4-BD4B-90EE-BDADAC65F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800" y="3429000"/>
            <a:ext cx="3748999" cy="2489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8163BE-C369-FA40-A397-BFC8CE86E548}"/>
              </a:ext>
            </a:extLst>
          </p:cNvPr>
          <p:cNvSpPr txBox="1"/>
          <p:nvPr/>
        </p:nvSpPr>
        <p:spPr>
          <a:xfrm>
            <a:off x="4480605" y="5918090"/>
            <a:ext cx="4206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https://hadrienj.github.io/posts/Probability-Mass-and-Density-Functions/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45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E3C4-679F-E54B-AE86-8B5642D8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0EDE-5EF6-3646-AA70-DF6D22EB8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41957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continuous random variable </a:t>
            </a:r>
            <a:r>
              <a:rPr lang="en-US" dirty="0"/>
              <a:t>has a set of possible values in an </a:t>
            </a:r>
            <a:r>
              <a:rPr lang="en-US" u="sng" dirty="0"/>
              <a:t>entire interval</a:t>
            </a:r>
            <a:r>
              <a:rPr lang="en-US" dirty="0"/>
              <a:t> of the number line.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values are floating-point (real) numbers.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You break a meter stick in two. The distance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from one end of the stick to where the break occurs is a continuous random value.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= 0.2 m is possible. So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= 0.72 m. In fact, any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from 0 to 1 meter is possible. Therefore,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is a continuous random variable.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87D7A-E8C7-CE47-BB3A-F02E0E33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79039-63AA-C549-A61C-DC11011EEFF2}"/>
              </a:ext>
            </a:extLst>
          </p:cNvPr>
          <p:cNvSpPr txBox="1"/>
          <p:nvPr/>
        </p:nvSpPr>
        <p:spPr>
          <a:xfrm>
            <a:off x="2345280" y="5774298"/>
            <a:ext cx="454483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What if you rounded </a:t>
            </a:r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3CC"/>
                </a:solidFill>
              </a:rPr>
              <a:t> to the nearest millimeter?</a:t>
            </a:r>
          </a:p>
        </p:txBody>
      </p:sp>
    </p:spTree>
    <p:extLst>
      <p:ext uri="{BB962C8B-B14F-4D97-AF65-F5344CB8AC3E}">
        <p14:creationId xmlns:p14="http://schemas.microsoft.com/office/powerpoint/2010/main" val="111742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A70F-3BED-5E46-A963-597DEC6D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399256"/>
            <a:ext cx="8412388" cy="655637"/>
          </a:xfrm>
        </p:spPr>
        <p:txBody>
          <a:bodyPr/>
          <a:lstStyle/>
          <a:p>
            <a:r>
              <a:rPr lang="en-US" dirty="0"/>
              <a:t>Probability Distributions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7C630-259C-4642-A9F7-AA56B44B8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be a discrete random variable associated with an experiment whose results are determined by chance.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outcome</a:t>
            </a:r>
            <a:r>
              <a:rPr lang="en-US" dirty="0"/>
              <a:t> that occurs when the experiment is performed determines </a:t>
            </a:r>
            <a:r>
              <a:rPr lang="en-US" u="sng" dirty="0"/>
              <a:t>which value</a:t>
            </a:r>
            <a:r>
              <a:rPr lang="en-US" dirty="0"/>
              <a:t>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is observed.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total probability</a:t>
            </a:r>
            <a:r>
              <a:rPr lang="en-US" dirty="0"/>
              <a:t> for all outcomes is 1.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probability distribution</a:t>
            </a:r>
            <a:r>
              <a:rPr lang="en-US" dirty="0"/>
              <a:t>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describes </a:t>
            </a:r>
            <a:br>
              <a:rPr lang="en-US" dirty="0"/>
            </a:br>
            <a:r>
              <a:rPr lang="en-US" dirty="0"/>
              <a:t>how much of this total probability is placed </a:t>
            </a:r>
            <a:br>
              <a:rPr lang="en-US" dirty="0"/>
            </a:br>
            <a:r>
              <a:rPr lang="en-US" dirty="0"/>
              <a:t>on each possible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C96AC-764A-5745-9C47-47DA6F40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5901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1727-18AF-9642-B299-A46BEFCE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of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9BB79-99CF-3B46-9AD5-636A20BF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/>
              <a:t>We can graph a probability distribution.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x axis is the possible values of variable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y axis is the probability of each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value.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We drew a </a:t>
            </a:r>
            <a:br>
              <a:rPr lang="en-US" dirty="0"/>
            </a:br>
            <a:r>
              <a:rPr lang="en-US" dirty="0"/>
              <a:t>histogram of the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ages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Titanic passengers: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B19D1-0C80-0B49-9A91-49824CD8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4B5BC-4D77-A94B-879A-12522D4D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378" y="3057207"/>
            <a:ext cx="3928579" cy="27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2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1727-18AF-9642-B299-A46BEFCE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of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9BB79-99CF-3B46-9AD5-636A20BFB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common probability distributions, each with a different shape </a:t>
            </a:r>
            <a:br>
              <a:rPr lang="en-US" dirty="0"/>
            </a:br>
            <a:r>
              <a:rPr lang="en-US" dirty="0"/>
              <a:t>when the distributions are graphed.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more random values from a particular distribution are graphed, the closer the graph</a:t>
            </a:r>
            <a:br>
              <a:rPr lang="en-US" dirty="0"/>
            </a:br>
            <a:r>
              <a:rPr lang="en-US" dirty="0"/>
              <a:t>gets to the theoretical shape of the distribution.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B19D1-0C80-0B49-9A91-49824CD8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99372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3294-86DD-5841-AB93-7390EEF0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of Probability Distributions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4A79-BD58-F841-A539-12843A75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pPr lvl="1"/>
            <a:r>
              <a:rPr lang="en-US" dirty="0"/>
              <a:t>Example: We drew a histogram of the ages </a:t>
            </a:r>
            <a:br>
              <a:rPr lang="en-US" dirty="0"/>
            </a:br>
            <a:r>
              <a:rPr lang="en-US" dirty="0"/>
              <a:t>of the Titanic passengers:</a:t>
            </a:r>
            <a:br>
              <a:rPr lang="en-US" dirty="0"/>
            </a:b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dirty="0"/>
            </a:br>
            <a:r>
              <a:rPr lang="en-US" dirty="0"/>
              <a:t>From the rough shape of the graph, we may </a:t>
            </a:r>
            <a:r>
              <a:rPr lang="en-US" u="sng" dirty="0"/>
              <a:t>infer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the ages have a normal distribution.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0A38C-2401-0247-AB64-500294AD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81A02-EA47-2D45-8074-A0774FAAB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10" y="2148854"/>
            <a:ext cx="3928579" cy="27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98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3294-86DD-5841-AB93-7390EEF0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of Probability Distributions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4A79-BD58-F841-A539-12843A75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graphing the random values of a variable, we can often determine its probability distribution.</a:t>
            </a:r>
          </a:p>
          <a:p>
            <a:pPr lvl="4"/>
            <a:endParaRPr lang="en-US" dirty="0"/>
          </a:p>
          <a:p>
            <a:r>
              <a:rPr lang="en-US" dirty="0"/>
              <a:t>A typical task of data analysis is to examine a sequence of values in a dataset and determine its probability distribution.</a:t>
            </a:r>
          </a:p>
          <a:p>
            <a:pPr lvl="4"/>
            <a:endParaRPr lang="en-US" dirty="0"/>
          </a:p>
          <a:p>
            <a:r>
              <a:rPr lang="en-US" dirty="0"/>
              <a:t>Knowing the probability distribution enables us </a:t>
            </a:r>
            <a:br>
              <a:rPr lang="en-US" dirty="0"/>
            </a:br>
            <a:r>
              <a:rPr lang="en-US" dirty="0"/>
              <a:t>to apply more advanced analytical procedures </a:t>
            </a:r>
            <a:br>
              <a:rPr lang="en-US" dirty="0"/>
            </a:br>
            <a:r>
              <a:rPr lang="en-US" dirty="0"/>
              <a:t>that are appropriate to that type of distribution.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0A38C-2401-0247-AB64-500294AD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940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9D9A-6201-5149-9A5F-FE17F7E8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2A316-9485-334F-9D21-03CB7D403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59282"/>
          </a:xfrm>
        </p:spPr>
        <p:txBody>
          <a:bodyPr/>
          <a:lstStyle/>
          <a:p>
            <a:r>
              <a:rPr lang="en-US" dirty="0"/>
              <a:t>Within the interval of possible values for this </a:t>
            </a:r>
            <a:r>
              <a:rPr lang="en-US" u="sng" dirty="0"/>
              <a:t>continuous</a:t>
            </a:r>
            <a:r>
              <a:rPr lang="en-US" dirty="0"/>
              <a:t> random variable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every interval </a:t>
            </a:r>
            <a:br>
              <a:rPr lang="en-US" dirty="0"/>
            </a:br>
            <a:r>
              <a:rPr lang="en-US" dirty="0"/>
              <a:t>of equal width has an </a:t>
            </a:r>
            <a:r>
              <a:rPr lang="en-US" dirty="0">
                <a:solidFill>
                  <a:srgbClr val="B23C00"/>
                </a:solidFill>
              </a:rPr>
              <a:t>equal probability </a:t>
            </a:r>
            <a:br>
              <a:rPr lang="en-US" dirty="0"/>
            </a:br>
            <a:r>
              <a:rPr lang="en-US" dirty="0"/>
              <a:t>of being observed.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A4817-9876-A84F-B150-1D06A344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7FBFA-21AD-4F44-BB0C-B65B77CE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43" y="3290498"/>
            <a:ext cx="4362713" cy="2039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16909B-219D-3C4B-A776-66B70C25D1B3}"/>
              </a:ext>
            </a:extLst>
          </p:cNvPr>
          <p:cNvSpPr txBox="1"/>
          <p:nvPr/>
        </p:nvSpPr>
        <p:spPr>
          <a:xfrm>
            <a:off x="1976576" y="5925949"/>
            <a:ext cx="5190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https://courses.lumenlearning.com/odessa-introstats1-1/chapter/the-uniform-distribution/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206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9D9A-6201-5149-9A5F-FE17F7E8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Probability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2A316-9485-334F-9D21-03CB7D403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/>
              <a:t>The distribution of this </a:t>
            </a:r>
            <a:r>
              <a:rPr lang="en-US" u="sng" dirty="0"/>
              <a:t>continuous</a:t>
            </a:r>
            <a:r>
              <a:rPr lang="en-US" dirty="0"/>
              <a:t> random variable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forms a </a:t>
            </a:r>
            <a:r>
              <a:rPr lang="en-US" dirty="0">
                <a:solidFill>
                  <a:srgbClr val="B23C00"/>
                </a:solidFill>
              </a:rPr>
              <a:t>bell curve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A4817-9876-A84F-B150-1D06A344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FE39E-3C8C-8C42-816A-6002B501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68" y="2514610"/>
            <a:ext cx="4185464" cy="2790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3CA9E-6C64-F74C-9ABA-BAE18CF0C02E}"/>
              </a:ext>
            </a:extLst>
          </p:cNvPr>
          <p:cNvSpPr txBox="1"/>
          <p:nvPr/>
        </p:nvSpPr>
        <p:spPr>
          <a:xfrm>
            <a:off x="2977653" y="5440658"/>
            <a:ext cx="3188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https://statisticsbyjim.com/basics/normal-distribution/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925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8739-B897-EE49-82F4-6954C611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361C-EE6A-CF41-9CB5-C6235BC9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dirty="0"/>
              <a:t>The values of this </a:t>
            </a:r>
            <a:r>
              <a:rPr lang="en-US" u="sng" dirty="0"/>
              <a:t>continuous</a:t>
            </a:r>
            <a:r>
              <a:rPr lang="en-US" dirty="0"/>
              <a:t> random variable </a:t>
            </a:r>
            <a:br>
              <a:rPr lang="en-US" dirty="0"/>
            </a:br>
            <a:r>
              <a:rPr lang="en-US" dirty="0"/>
              <a:t>are often concerned with the </a:t>
            </a:r>
            <a:r>
              <a:rPr lang="en-US" dirty="0">
                <a:solidFill>
                  <a:srgbClr val="B23C00"/>
                </a:solidFill>
              </a:rPr>
              <a:t>amount of time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until some specific event occurs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There are fewer large values and more small values.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The amount of time until a customer finishes browsing </a:t>
            </a:r>
            <a:br>
              <a:rPr lang="en-US" dirty="0"/>
            </a:br>
            <a:r>
              <a:rPr lang="en-US" dirty="0"/>
              <a:t>and actually purchases something in your store.</a:t>
            </a:r>
          </a:p>
          <a:p>
            <a:pPr lvl="2"/>
            <a:r>
              <a:rPr lang="en-US" dirty="0"/>
              <a:t>The length of time of a phone call.</a:t>
            </a:r>
          </a:p>
          <a:p>
            <a:pPr lvl="2"/>
            <a:r>
              <a:rPr lang="en-US" dirty="0"/>
              <a:t>The amount of time you need to wait until the bus arrives.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BB429-4BEA-E245-B976-28ECBFFF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251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C46C-72DC-6049-A5DB-958B2629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2FAFD-A3D3-214A-B4D6-5C114B52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= the set of even number </a:t>
            </a:r>
            <a:br>
              <a:rPr lang="en-US" dirty="0"/>
            </a:br>
            <a:r>
              <a:rPr lang="en-US" dirty="0"/>
              <a:t>             outcomes</a:t>
            </a:r>
            <a:br>
              <a:rPr lang="en-US" dirty="0"/>
            </a:br>
            <a:r>
              <a:rPr lang="en-US" dirty="0"/>
              <a:t>Let 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= the set of </a:t>
            </a:r>
            <a:r>
              <a:rPr lang="en-US" dirty="0">
                <a:solidFill>
                  <a:srgbClr val="008000"/>
                </a:solidFill>
              </a:rPr>
              <a:t>between 2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             and 5 </a:t>
            </a:r>
            <a:r>
              <a:rPr lang="en-US" dirty="0"/>
              <a:t>outcomes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C9CEB-D28D-8D4C-8A86-58DE997C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FEF3A1-261B-EC4C-914F-D3349BC757A1}"/>
              </a:ext>
            </a:extLst>
          </p:cNvPr>
          <p:cNvGrpSpPr/>
          <p:nvPr/>
        </p:nvGrpSpPr>
        <p:grpSpPr>
          <a:xfrm>
            <a:off x="5852146" y="1417342"/>
            <a:ext cx="2743170" cy="1828780"/>
            <a:chOff x="5852146" y="1417342"/>
            <a:chExt cx="2743170" cy="18287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73F236-B720-B94E-A2FB-6BC1170E5F09}"/>
                </a:ext>
              </a:extLst>
            </p:cNvPr>
            <p:cNvGrpSpPr/>
            <p:nvPr/>
          </p:nvGrpSpPr>
          <p:grpSpPr>
            <a:xfrm>
              <a:off x="5852146" y="1417342"/>
              <a:ext cx="2743170" cy="1828780"/>
              <a:chOff x="2743220" y="3246122"/>
              <a:chExt cx="2743170" cy="182878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80C2573-8472-9447-85D9-88A3223EC1D5}"/>
                  </a:ext>
                </a:extLst>
              </p:cNvPr>
              <p:cNvSpPr/>
              <p:nvPr/>
            </p:nvSpPr>
            <p:spPr bwMode="auto">
              <a:xfrm>
                <a:off x="2743220" y="3246122"/>
                <a:ext cx="2743170" cy="182878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6BFFD2-3300-0040-BA13-2110AE76A63C}"/>
                  </a:ext>
                </a:extLst>
              </p:cNvPr>
              <p:cNvSpPr/>
              <p:nvPr/>
            </p:nvSpPr>
            <p:spPr bwMode="auto">
              <a:xfrm>
                <a:off x="3062822" y="3429000"/>
                <a:ext cx="1427808" cy="150873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8DF3BBE-58BD-C443-8BA0-D632A8FDD32C}"/>
                  </a:ext>
                </a:extLst>
              </p:cNvPr>
              <p:cNvSpPr/>
              <p:nvPr/>
            </p:nvSpPr>
            <p:spPr bwMode="auto">
              <a:xfrm>
                <a:off x="3784265" y="3429000"/>
                <a:ext cx="1427808" cy="1508739"/>
              </a:xfrm>
              <a:prstGeom prst="ellipse">
                <a:avLst/>
              </a:prstGeom>
              <a:solidFill>
                <a:srgbClr val="92D05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AFD836-C4D3-8244-A117-1F8F2209420A}"/>
                </a:ext>
              </a:extLst>
            </p:cNvPr>
            <p:cNvSpPr txBox="1"/>
            <p:nvPr/>
          </p:nvSpPr>
          <p:spPr>
            <a:xfrm>
              <a:off x="5893461" y="283898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4756E3-046C-5D42-8F0B-4D9D45C09848}"/>
                </a:ext>
              </a:extLst>
            </p:cNvPr>
            <p:cNvSpPr txBox="1"/>
            <p:nvPr/>
          </p:nvSpPr>
          <p:spPr>
            <a:xfrm>
              <a:off x="6542330" y="255247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49BC21-B632-424E-BA36-FB15EB4142F6}"/>
                </a:ext>
              </a:extLst>
            </p:cNvPr>
            <p:cNvSpPr txBox="1"/>
            <p:nvPr/>
          </p:nvSpPr>
          <p:spPr>
            <a:xfrm>
              <a:off x="7787169" y="224163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1A80F6-BBAE-E740-B8A5-D0BDB5172EA7}"/>
                </a:ext>
              </a:extLst>
            </p:cNvPr>
            <p:cNvSpPr txBox="1"/>
            <p:nvPr/>
          </p:nvSpPr>
          <p:spPr>
            <a:xfrm>
              <a:off x="7053032" y="195312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2CE43F-3528-5E4E-B98B-272F813BAB63}"/>
                </a:ext>
              </a:extLst>
            </p:cNvPr>
            <p:cNvSpPr txBox="1"/>
            <p:nvPr/>
          </p:nvSpPr>
          <p:spPr>
            <a:xfrm>
              <a:off x="8218798" y="149053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7049EC-33C0-3C48-8345-BE9A354D2098}"/>
                </a:ext>
              </a:extLst>
            </p:cNvPr>
            <p:cNvSpPr txBox="1"/>
            <p:nvPr/>
          </p:nvSpPr>
          <p:spPr>
            <a:xfrm>
              <a:off x="6340950" y="1924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571EFC-29A5-8D4C-8057-975F0C3451C0}"/>
                  </a:ext>
                </a:extLst>
              </p:cNvPr>
              <p:cNvSpPr txBox="1"/>
              <p:nvPr/>
            </p:nvSpPr>
            <p:spPr>
              <a:xfrm>
                <a:off x="911093" y="3588759"/>
                <a:ext cx="7538859" cy="230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GIVEN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THAT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𝑤𝑎𝑠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𝑏𝑒𝑡𝑤𝑒𝑒𝑛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𝑏𝑒𝑡𝑤𝑒𝑒𝑛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5)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𝑏𝑒𝑡𝑤𝑒𝑒𝑛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 5)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3, 4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00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br>
                  <a:rPr lang="en-US" sz="2000" b="0" dirty="0"/>
                </a:br>
                <a:endParaRPr lang="en-US" sz="20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571EFC-29A5-8D4C-8057-975F0C345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93" y="3588759"/>
                <a:ext cx="7538859" cy="2309094"/>
              </a:xfrm>
              <a:prstGeom prst="rect">
                <a:avLst/>
              </a:prstGeom>
              <a:blipFill>
                <a:blip r:embed="rId2"/>
                <a:stretch>
                  <a:fillRect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794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3BE5-2362-824D-90E3-03C9802F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7AFD-C567-5E4B-A6D5-6649E608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53453"/>
          </a:xfrm>
        </p:spPr>
        <p:txBody>
          <a:bodyPr/>
          <a:lstStyle/>
          <a:p>
            <a:pPr lvl="1"/>
            <a:r>
              <a:rPr lang="en-US" dirty="0"/>
              <a:t>Example: The length of time, in minutes, </a:t>
            </a:r>
            <a:br>
              <a:rPr lang="en-US" dirty="0"/>
            </a:br>
            <a:r>
              <a:rPr lang="en-US" dirty="0"/>
              <a:t>that a postal clerk spends with a customer: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B3037-F9AA-E146-B25F-2A8BB1E9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C7E57F-14BE-B347-80AB-F597478124F3}"/>
              </a:ext>
            </a:extLst>
          </p:cNvPr>
          <p:cNvGrpSpPr/>
          <p:nvPr/>
        </p:nvGrpSpPr>
        <p:grpSpPr>
          <a:xfrm>
            <a:off x="1479550" y="2412975"/>
            <a:ext cx="6184900" cy="3576317"/>
            <a:chOff x="1479550" y="2412975"/>
            <a:chExt cx="6184900" cy="35763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89E85F-C0EC-C342-8DD9-980DFFAB3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550" y="2412975"/>
              <a:ext cx="6184900" cy="3302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50FB0A-9FA6-604B-853E-DE1C3C299E8A}"/>
                </a:ext>
              </a:extLst>
            </p:cNvPr>
            <p:cNvSpPr txBox="1"/>
            <p:nvPr/>
          </p:nvSpPr>
          <p:spPr>
            <a:xfrm>
              <a:off x="2148099" y="5743071"/>
              <a:ext cx="4847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hlinkClick r:id="rId3"/>
                </a:rPr>
                <a:t>https://courses.lumenlearning.com/introstats1/chapter/the-exponential-distribution/</a:t>
              </a:r>
              <a:r>
                <a:rPr lang="en-US" sz="1000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9526BA3-B2BF-3249-B1ED-4C22C27F68E1}"/>
                    </a:ext>
                  </a:extLst>
                </p:cNvPr>
                <p:cNvSpPr txBox="1"/>
                <p:nvPr/>
              </p:nvSpPr>
              <p:spPr>
                <a:xfrm>
                  <a:off x="3474732" y="2606049"/>
                  <a:ext cx="666721" cy="7187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9526BA3-B2BF-3249-B1ED-4C22C27F6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732" y="2606049"/>
                  <a:ext cx="666721" cy="718723"/>
                </a:xfrm>
                <a:prstGeom prst="rect">
                  <a:avLst/>
                </a:prstGeom>
                <a:blipFill>
                  <a:blip r:embed="rId4"/>
                  <a:stretch>
                    <a:fillRect b="-5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7399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3BE5-2362-824D-90E3-03C9802F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7AFD-C567-5E4B-A6D5-6649E608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219209"/>
          </a:xfrm>
        </p:spPr>
        <p:txBody>
          <a:bodyPr/>
          <a:lstStyle/>
          <a:p>
            <a:pPr lvl="1"/>
            <a:r>
              <a:rPr lang="en-US" dirty="0"/>
              <a:t>Example: The </a:t>
            </a:r>
            <a:r>
              <a:rPr lang="en-US" u="sng" dirty="0"/>
              <a:t>probability</a:t>
            </a:r>
            <a:r>
              <a:rPr lang="en-US" dirty="0"/>
              <a:t> that a postal clerk will spend 4 to 5 minutes with a randomly selected customer: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B3037-F9AA-E146-B25F-2A8BB1E9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7144D-C240-5243-AC0C-C5B288C8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2788927"/>
            <a:ext cx="4851400" cy="2349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4B9CA2-CD56-494C-9C17-238304C815A8}"/>
              </a:ext>
            </a:extLst>
          </p:cNvPr>
          <p:cNvSpPr txBox="1"/>
          <p:nvPr/>
        </p:nvSpPr>
        <p:spPr>
          <a:xfrm>
            <a:off x="2148099" y="5257780"/>
            <a:ext cx="4847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https://courses.lumenlearning.com/introstats1/chapter/the-exponential-distribution/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397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6AE4-D97A-AC44-904B-A32200F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4B09-5DD5-4D4D-A917-05CC4384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 of a </a:t>
            </a:r>
            <a:r>
              <a:rPr lang="en-US" dirty="0">
                <a:solidFill>
                  <a:srgbClr val="B23C00"/>
                </a:solidFill>
              </a:rPr>
              <a:t>binomial experiment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>
              <a:buFont typeface="+mj-lt"/>
              <a:buAutoNum type="arabicPeriod"/>
            </a:pPr>
            <a:r>
              <a:rPr lang="en-US" dirty="0"/>
              <a:t>It consists of a fixed number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of trials.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Each trial can result in only two mutually exclusive outcomes, labeled </a:t>
            </a:r>
            <a:r>
              <a:rPr lang="en-US" u="sng" dirty="0"/>
              <a:t>success</a:t>
            </a:r>
            <a:r>
              <a:rPr lang="en-US" dirty="0"/>
              <a:t> (S) and </a:t>
            </a:r>
            <a:r>
              <a:rPr lang="en-US" u="sng" dirty="0"/>
              <a:t>failure</a:t>
            </a:r>
            <a:r>
              <a:rPr lang="en-US" dirty="0"/>
              <a:t> (F).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The outcomes of different trials are independent.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The probability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that a trial results in S </a:t>
            </a:r>
            <a:br>
              <a:rPr lang="en-US" dirty="0"/>
            </a:br>
            <a:r>
              <a:rPr lang="en-US" dirty="0"/>
              <a:t>is the </a:t>
            </a:r>
            <a:r>
              <a:rPr lang="en-US" u="sng" dirty="0"/>
              <a:t>same for each trial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97F7D-1C27-A340-835D-F5DB1474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8719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6AE4-D97A-AC44-904B-A32200F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4B09-5DD5-4D4D-A917-05CC4384D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dirty="0"/>
              <a:t>This </a:t>
            </a:r>
            <a:r>
              <a:rPr lang="en-US" u="sng" dirty="0"/>
              <a:t>discrete</a:t>
            </a:r>
            <a:r>
              <a:rPr lang="en-US" dirty="0"/>
              <a:t> </a:t>
            </a:r>
            <a:r>
              <a:rPr lang="en-US" dirty="0">
                <a:solidFill>
                  <a:srgbClr val="B23C00"/>
                </a:solidFill>
              </a:rPr>
              <a:t>binomial variable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is the </a:t>
            </a:r>
            <a:br>
              <a:rPr lang="en-US" dirty="0"/>
            </a:br>
            <a:r>
              <a:rPr lang="en-US" u="sng" dirty="0"/>
              <a:t>number of successes</a:t>
            </a:r>
            <a:r>
              <a:rPr lang="en-US" dirty="0"/>
              <a:t> observed when </a:t>
            </a:r>
            <a:br>
              <a:rPr lang="en-US" dirty="0"/>
            </a:br>
            <a:r>
              <a:rPr lang="en-US" dirty="0"/>
              <a:t>the experiment is performed.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Variable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has a </a:t>
            </a:r>
            <a:br>
              <a:rPr lang="en-US" dirty="0"/>
            </a:br>
            <a:r>
              <a:rPr lang="en-US" dirty="0"/>
              <a:t>binomial distribution.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It’s related to a</a:t>
            </a:r>
            <a:br>
              <a:rPr lang="en-US" dirty="0"/>
            </a:br>
            <a:r>
              <a:rPr lang="en-US" dirty="0"/>
              <a:t>normal distribution</a:t>
            </a:r>
            <a:br>
              <a:rPr lang="en-US" dirty="0"/>
            </a:br>
            <a:r>
              <a:rPr lang="en-US" dirty="0"/>
              <a:t>for a continuous</a:t>
            </a:r>
            <a:br>
              <a:rPr lang="en-US" dirty="0"/>
            </a:br>
            <a:r>
              <a:rPr lang="en-US" dirty="0"/>
              <a:t>random variable.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97F7D-1C27-A340-835D-F5DB1474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43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1BC17-3991-374D-8E91-6A5182C9A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510" y="2880366"/>
            <a:ext cx="4556123" cy="2744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DC840-7931-4541-91FB-DA74EBC103B5}"/>
              </a:ext>
            </a:extLst>
          </p:cNvPr>
          <p:cNvSpPr txBox="1"/>
          <p:nvPr/>
        </p:nvSpPr>
        <p:spPr>
          <a:xfrm>
            <a:off x="4023366" y="5714975"/>
            <a:ext cx="50064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http://www.real-statistics.com/binomial-and-related-distributions/binomial-distribution/</a:t>
            </a:r>
            <a:r>
              <a:rPr lang="en-US" sz="10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29841-030F-D54E-90A3-132E07C3591C}"/>
              </a:ext>
            </a:extLst>
          </p:cNvPr>
          <p:cNvSpPr txBox="1"/>
          <p:nvPr/>
        </p:nvSpPr>
        <p:spPr>
          <a:xfrm>
            <a:off x="6434616" y="3520439"/>
            <a:ext cx="2143536" cy="1107996"/>
          </a:xfrm>
          <a:prstGeom prst="rect">
            <a:avLst/>
          </a:prstGeom>
          <a:solidFill>
            <a:srgbClr val="FFFF99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You will perform 20 trials of a</a:t>
            </a:r>
            <a:br>
              <a:rPr lang="en-US" sz="1100" dirty="0">
                <a:solidFill>
                  <a:srgbClr val="0033CC"/>
                </a:solidFill>
              </a:rPr>
            </a:br>
            <a:r>
              <a:rPr lang="en-US" sz="1100" dirty="0">
                <a:solidFill>
                  <a:srgbClr val="0033CC"/>
                </a:solidFill>
              </a:rPr>
              <a:t>binomial experiment, where the</a:t>
            </a:r>
            <a:br>
              <a:rPr lang="en-US" sz="1100" dirty="0">
                <a:solidFill>
                  <a:srgbClr val="0033CC"/>
                </a:solidFill>
              </a:rPr>
            </a:br>
            <a:r>
              <a:rPr lang="en-US" sz="1100" dirty="0">
                <a:solidFill>
                  <a:srgbClr val="0033CC"/>
                </a:solidFill>
              </a:rPr>
              <a:t>probability of success of each</a:t>
            </a:r>
            <a:br>
              <a:rPr lang="en-US" sz="1100" dirty="0">
                <a:solidFill>
                  <a:srgbClr val="0033CC"/>
                </a:solidFill>
              </a:rPr>
            </a:br>
            <a:r>
              <a:rPr lang="en-US" sz="1100" dirty="0">
                <a:solidFill>
                  <a:srgbClr val="0033CC"/>
                </a:solidFill>
              </a:rPr>
              <a:t>trial is </a:t>
            </a:r>
            <a:r>
              <a:rPr lang="en-US" sz="11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100" dirty="0">
                <a:solidFill>
                  <a:srgbClr val="0033CC"/>
                </a:solidFill>
              </a:rPr>
              <a:t> = 0.25. What is the</a:t>
            </a:r>
            <a:br>
              <a:rPr lang="en-US" sz="1100" dirty="0">
                <a:solidFill>
                  <a:srgbClr val="0033CC"/>
                </a:solidFill>
              </a:rPr>
            </a:br>
            <a:r>
              <a:rPr lang="en-US" sz="1100" dirty="0">
                <a:solidFill>
                  <a:srgbClr val="0033CC"/>
                </a:solidFill>
              </a:rPr>
              <a:t>probability that you’ll have</a:t>
            </a:r>
            <a:br>
              <a:rPr lang="en-US" sz="1100" dirty="0">
                <a:solidFill>
                  <a:srgbClr val="0033CC"/>
                </a:solidFill>
              </a:rPr>
            </a:br>
            <a:r>
              <a:rPr lang="en-US" sz="11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00" dirty="0">
                <a:solidFill>
                  <a:srgbClr val="0033CC"/>
                </a:solidFill>
              </a:rPr>
              <a:t> successes from the 20 trials?</a:t>
            </a:r>
          </a:p>
        </p:txBody>
      </p:sp>
    </p:spTree>
    <p:extLst>
      <p:ext uri="{BB962C8B-B14F-4D97-AF65-F5344CB8AC3E}">
        <p14:creationId xmlns:p14="http://schemas.microsoft.com/office/powerpoint/2010/main" val="2045537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7B84-0603-AB48-AD9F-0C795C53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96D47-1A80-AA42-86F1-355B8C9A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The values of this </a:t>
            </a:r>
            <a:r>
              <a:rPr lang="en-US" u="sng" dirty="0"/>
              <a:t>discrete</a:t>
            </a:r>
            <a:r>
              <a:rPr lang="en-US" dirty="0"/>
              <a:t> random variable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with a Poisson distribution is the </a:t>
            </a:r>
            <a:r>
              <a:rPr lang="en-US" u="sng" dirty="0"/>
              <a:t>number of events</a:t>
            </a:r>
            <a:r>
              <a:rPr lang="en-US" dirty="0"/>
              <a:t> over an interval of time or space.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The number of cars arriving at a toll booth during a given 5-minute period of time. The event is the arrival of the car. The time is the 5 minutes.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Example: The number of plastic particles in a liter of water sampled from the ocean. The event is the discovery of a plastic particle. The space is the liter of sampled water.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AE2EE-22A0-7243-813C-9F5271AA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FB592-9642-1448-BB42-FD4F4996B334}"/>
              </a:ext>
            </a:extLst>
          </p:cNvPr>
          <p:cNvSpPr txBox="1"/>
          <p:nvPr/>
        </p:nvSpPr>
        <p:spPr>
          <a:xfrm>
            <a:off x="1463074" y="4004836"/>
            <a:ext cx="7059946" cy="338554"/>
          </a:xfrm>
          <a:prstGeom prst="rect">
            <a:avLst/>
          </a:prstGeom>
          <a:solidFill>
            <a:srgbClr val="FFFF99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</a:t>
            </a:r>
            <a:r>
              <a:rPr lang="en-US" u="sng" dirty="0">
                <a:solidFill>
                  <a:srgbClr val="0033CC"/>
                </a:solidFill>
              </a:rPr>
              <a:t>amount of time</a:t>
            </a:r>
            <a:r>
              <a:rPr lang="en-US" dirty="0">
                <a:solidFill>
                  <a:srgbClr val="0033CC"/>
                </a:solidFill>
              </a:rPr>
              <a:t> between Poisson events has an </a:t>
            </a:r>
            <a:r>
              <a:rPr lang="en-US" u="sng" dirty="0">
                <a:solidFill>
                  <a:srgbClr val="0033CC"/>
                </a:solidFill>
              </a:rPr>
              <a:t>exponential distribution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800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D8F3-BA9F-3D46-AD47-A39B22CD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9D6F3-291D-294D-B4AD-3AF254EDB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57780"/>
            <a:ext cx="8229600" cy="873145"/>
          </a:xfrm>
        </p:spPr>
        <p:txBody>
          <a:bodyPr/>
          <a:lstStyle/>
          <a:p>
            <a:r>
              <a:rPr lang="en-US" dirty="0"/>
              <a:t>The graph increasingly resembles a normal curve as the number of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increases.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3E15A-6103-FB41-A620-B87A0A58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45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15DC2-9C21-2146-B7F0-950E0812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36" y="1308405"/>
            <a:ext cx="5460327" cy="3583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35538-102F-3A4E-A9DC-171720824C00}"/>
              </a:ext>
            </a:extLst>
          </p:cNvPr>
          <p:cNvSpPr txBox="1"/>
          <p:nvPr/>
        </p:nvSpPr>
        <p:spPr>
          <a:xfrm>
            <a:off x="2399769" y="4924109"/>
            <a:ext cx="4344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https://www.sciencedirect.com/topics/social-sciences/poisson-distribution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3388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B33A-2CBE-B240-AF8D-DA8A44AC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7004C-6C9A-C844-AF23-2ED2E26BDD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3962380"/>
              </a:xfrm>
            </p:spPr>
            <p:txBody>
              <a:bodyPr/>
              <a:lstStyle/>
              <a:p>
                <a:r>
                  <a:rPr lang="en-US" dirty="0"/>
                  <a:t>You must pay to enter a contest where you’ll be paid $1 times the number that you roll with a die. What’s the most you should pay?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The probability of each number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 Therefore, the average payoff – the </a:t>
                </a:r>
                <a:r>
                  <a:rPr lang="en-US" dirty="0">
                    <a:solidFill>
                      <a:srgbClr val="B23C00"/>
                    </a:solidFill>
                  </a:rPr>
                  <a:t>expected value </a:t>
                </a:r>
                <a:r>
                  <a:rPr lang="en-US" dirty="0"/>
                  <a:t>– is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Therefore, don’t pay more than $3.50.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7004C-6C9A-C844-AF23-2ED2E26BDD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3962380"/>
              </a:xfrm>
              <a:blipFill>
                <a:blip r:embed="rId2"/>
                <a:stretch>
                  <a:fillRect l="-617" t="-1597" r="-1389" b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AD883-112C-7C42-8F20-3F3E31C2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46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80AE5B-5837-E941-A911-B913BBC7190A}"/>
                  </a:ext>
                </a:extLst>
              </p:cNvPr>
              <p:cNvSpPr txBox="1"/>
              <p:nvPr/>
            </p:nvSpPr>
            <p:spPr>
              <a:xfrm>
                <a:off x="384315" y="3886195"/>
                <a:ext cx="8375370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80AE5B-5837-E941-A911-B913BBC71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5" y="3886195"/>
                <a:ext cx="8375370" cy="67698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1093-4754-614A-9433-15E9F230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AD2F7-9EE1-CD44-8B67-F0ABA883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47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1C03E-2980-B841-A0BE-7BE3B3DABF06}"/>
                  </a:ext>
                </a:extLst>
              </p:cNvPr>
              <p:cNvSpPr txBox="1"/>
              <p:nvPr/>
            </p:nvSpPr>
            <p:spPr>
              <a:xfrm>
                <a:off x="654341" y="1640361"/>
                <a:ext cx="7670882" cy="16057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33CC"/>
                    </a:solidFill>
                  </a:rPr>
                  <a:t>If an experiment has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possible results with probabilities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aseline="-25000" dirty="0">
                    <a:solidFill>
                      <a:srgbClr val="0033CC"/>
                    </a:solidFill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</a:rPr>
                  <a:t>, ..., </a:t>
                </a:r>
                <a:r>
                  <a:rPr lang="en-US" sz="2000" i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i="1" baseline="-250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0033CC"/>
                    </a:solidFill>
                  </a:rPr>
                  <a:t>and payoffs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>
                    <a:solidFill>
                      <a:srgbClr val="0033CC"/>
                    </a:solidFill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</a:rPr>
                  <a:t>, ...,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i="1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, then the </a:t>
                </a:r>
                <a:r>
                  <a:rPr lang="en-US" sz="2000" dirty="0">
                    <a:solidFill>
                      <a:srgbClr val="B23C00"/>
                    </a:solidFill>
                  </a:rPr>
                  <a:t>expected value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of the experiment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1C03E-2980-B841-A0BE-7BE3B3DAB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1640361"/>
                <a:ext cx="7670882" cy="1605761"/>
              </a:xfrm>
              <a:prstGeom prst="rect">
                <a:avLst/>
              </a:prstGeom>
              <a:blipFill>
                <a:blip r:embed="rId2"/>
                <a:stretch>
                  <a:fillRect l="-825" t="-21705" b="-85271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91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5F6D-9B72-CB43-8172-5B5AD630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  <a:r>
              <a:rPr lang="en-US" i="1" dirty="0"/>
              <a:t>, cont’d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3BA94-EF99-D843-8744-BF4DBD46F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slot machine has 3 reels, each of which has the same 5 different pictures. Assume that each reel is independent of the others, and the 5 pictures on each reel have equal probabilities. The payoffs are: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3 bells: $50</a:t>
            </a:r>
          </a:p>
          <a:p>
            <a:pPr lvl="1"/>
            <a:r>
              <a:rPr lang="en-US" dirty="0"/>
              <a:t>3 of any one of the other 4 pictures: $10</a:t>
            </a:r>
          </a:p>
          <a:p>
            <a:pPr lvl="1"/>
            <a:r>
              <a:rPr lang="en-US" dirty="0"/>
              <a:t>2 bells and any other picture: $2</a:t>
            </a:r>
          </a:p>
          <a:p>
            <a:pPr lvl="4"/>
            <a:endParaRPr lang="en-US" dirty="0"/>
          </a:p>
          <a:p>
            <a:r>
              <a:rPr lang="en-US" dirty="0"/>
              <a:t>Is it worth $1 to play this slot machine?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1D465-CC9A-9242-AD84-B477E7F7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5268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1F3E-C965-0148-A320-36D51BCB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A5DA8-6273-DB43-BF3A-38E79D483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4844"/>
                <a:ext cx="8229600" cy="3917433"/>
              </a:xfrm>
            </p:spPr>
            <p:txBody>
              <a:bodyPr/>
              <a:lstStyle/>
              <a:p>
                <a:r>
                  <a:rPr lang="en-US" sz="2400" dirty="0"/>
                  <a:t>Is it worth $1 to play </a:t>
                </a:r>
                <a:br>
                  <a:rPr lang="en-US" sz="2400" dirty="0"/>
                </a:br>
                <a:r>
                  <a:rPr lang="en-US" sz="2400" dirty="0"/>
                  <a:t>this slot machine?</a:t>
                </a:r>
              </a:p>
              <a:p>
                <a:pPr lvl="1"/>
                <a:r>
                  <a:rPr lang="en-US" sz="2000" dirty="0"/>
                  <a:t>There are 5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=125 </a:t>
                </a:r>
                <a:br>
                  <a:rPr lang="en-US" sz="2000" dirty="0"/>
                </a:br>
                <a:r>
                  <a:rPr lang="en-US" sz="2000" dirty="0"/>
                  <a:t>equally likely outcomes.</a:t>
                </a:r>
              </a:p>
              <a:p>
                <a:pPr lvl="1"/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/>
                  <a:t>(3 bells)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/>
                  <a:t>(3 of any of the other 4 pictures)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2000" dirty="0"/>
                  <a:t> .</a:t>
                </a:r>
              </a:p>
              <a:p>
                <a:pPr lvl="1"/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ways that two reels can stop on a bell, </a:t>
                </a:r>
                <a:br>
                  <a:rPr lang="en-US" sz="2000" dirty="0"/>
                </a:br>
                <a:r>
                  <a:rPr lang="en-US" sz="2000" dirty="0"/>
                  <a:t>which leaves 4 picture choices for the third reel.</a:t>
                </a:r>
                <a:br>
                  <a:rPr lang="en-US" sz="2000" dirty="0"/>
                </a:b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/>
                  <a:t>(2 bells and any other picture)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2000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A5DA8-6273-DB43-BF3A-38E79D483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4844"/>
                <a:ext cx="8229600" cy="3917433"/>
              </a:xfrm>
              <a:blipFill>
                <a:blip r:embed="rId2"/>
                <a:stretch>
                  <a:fillRect l="-463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08F0D-A41C-B446-B1AD-0BF1358C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8D4B4-CA64-D448-A4C2-952CED1853AE}"/>
              </a:ext>
            </a:extLst>
          </p:cNvPr>
          <p:cNvSpPr txBox="1"/>
          <p:nvPr/>
        </p:nvSpPr>
        <p:spPr>
          <a:xfrm>
            <a:off x="4297683" y="1417342"/>
            <a:ext cx="456800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3 reels each with 5 pictures: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3 bells: $50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3 of any one of the other 4 pictures: $10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2 bells and any other picture: $2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006AD9-52A3-FC43-A012-45181D92F7B3}"/>
                  </a:ext>
                </a:extLst>
              </p:cNvPr>
              <p:cNvSpPr txBox="1"/>
              <p:nvPr/>
            </p:nvSpPr>
            <p:spPr>
              <a:xfrm>
                <a:off x="818389" y="5265700"/>
                <a:ext cx="7579575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𝑒𝑣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50+40+24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𝟗𝟏𝟐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006AD9-52A3-FC43-A012-45181D92F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89" y="5265700"/>
                <a:ext cx="7579575" cy="624210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9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C0C7-C39B-BA42-A1A1-E04F6129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130E7-A4EC-C947-B52C-E2C68703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7659"/>
            <a:ext cx="8229600" cy="1648689"/>
          </a:xfrm>
        </p:spPr>
        <p:txBody>
          <a:bodyPr/>
          <a:lstStyle/>
          <a:p>
            <a:pPr lvl="1"/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= the set of even number </a:t>
            </a:r>
            <a:br>
              <a:rPr lang="en-US" dirty="0"/>
            </a:br>
            <a:r>
              <a:rPr lang="en-US" dirty="0"/>
              <a:t>             outcomes</a:t>
            </a:r>
            <a:br>
              <a:rPr lang="en-US" dirty="0"/>
            </a:br>
            <a:r>
              <a:rPr lang="en-US" dirty="0"/>
              <a:t>Let 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= the set of </a:t>
            </a:r>
            <a:r>
              <a:rPr lang="en-US" dirty="0">
                <a:solidFill>
                  <a:srgbClr val="008000"/>
                </a:solidFill>
              </a:rPr>
              <a:t>between 2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             and 5 </a:t>
            </a:r>
            <a:r>
              <a:rPr lang="en-US" dirty="0"/>
              <a:t>outcomes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290EE-6295-F44A-A16A-99F7510B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570F58-7A65-B041-9ED0-DB9962746A19}"/>
                  </a:ext>
                </a:extLst>
              </p:cNvPr>
              <p:cNvSpPr txBox="1"/>
              <p:nvPr/>
            </p:nvSpPr>
            <p:spPr>
              <a:xfrm>
                <a:off x="1922654" y="4526268"/>
                <a:ext cx="2393540" cy="73314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570F58-7A65-B041-9ED0-DB996274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654" y="4526268"/>
                <a:ext cx="2393540" cy="733149"/>
              </a:xfrm>
              <a:prstGeom prst="rect">
                <a:avLst/>
              </a:prstGeom>
              <a:blipFill>
                <a:blip r:embed="rId2"/>
                <a:stretch>
                  <a:fillRect b="-5000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701740-3184-AA42-9BFC-0FD201CB4F2E}"/>
                  </a:ext>
                </a:extLst>
              </p:cNvPr>
              <p:cNvSpPr txBox="1"/>
              <p:nvPr/>
            </p:nvSpPr>
            <p:spPr>
              <a:xfrm>
                <a:off x="4821948" y="4692788"/>
                <a:ext cx="3133294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701740-3184-AA42-9BFC-0FD201CB4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948" y="4692788"/>
                <a:ext cx="3133294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3FAA2A5-BD70-BD4C-8135-B9072BBA619F}"/>
              </a:ext>
            </a:extLst>
          </p:cNvPr>
          <p:cNvGrpSpPr/>
          <p:nvPr/>
        </p:nvGrpSpPr>
        <p:grpSpPr>
          <a:xfrm>
            <a:off x="5852146" y="1325903"/>
            <a:ext cx="2743170" cy="1828780"/>
            <a:chOff x="5852146" y="1417342"/>
            <a:chExt cx="2743170" cy="182878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70F245-56B5-FC47-858F-C943F0BB0AA1}"/>
                </a:ext>
              </a:extLst>
            </p:cNvPr>
            <p:cNvGrpSpPr/>
            <p:nvPr/>
          </p:nvGrpSpPr>
          <p:grpSpPr>
            <a:xfrm>
              <a:off x="5852146" y="1417342"/>
              <a:ext cx="2743170" cy="1828780"/>
              <a:chOff x="2743220" y="3246122"/>
              <a:chExt cx="2743170" cy="182878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12714B-B336-9046-920F-8547EC64929D}"/>
                  </a:ext>
                </a:extLst>
              </p:cNvPr>
              <p:cNvSpPr/>
              <p:nvPr/>
            </p:nvSpPr>
            <p:spPr bwMode="auto">
              <a:xfrm>
                <a:off x="2743220" y="3246122"/>
                <a:ext cx="2743170" cy="182878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7EC2BCB-4C2F-E141-A9ED-CC4BD146CE38}"/>
                  </a:ext>
                </a:extLst>
              </p:cNvPr>
              <p:cNvSpPr/>
              <p:nvPr/>
            </p:nvSpPr>
            <p:spPr bwMode="auto">
              <a:xfrm>
                <a:off x="3062822" y="3429000"/>
                <a:ext cx="1427808" cy="150873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2A4CB1C-3F8D-794E-9461-1745DAE434FF}"/>
                  </a:ext>
                </a:extLst>
              </p:cNvPr>
              <p:cNvSpPr/>
              <p:nvPr/>
            </p:nvSpPr>
            <p:spPr bwMode="auto">
              <a:xfrm>
                <a:off x="3784265" y="3429000"/>
                <a:ext cx="1427808" cy="1508739"/>
              </a:xfrm>
              <a:prstGeom prst="ellipse">
                <a:avLst/>
              </a:prstGeom>
              <a:solidFill>
                <a:srgbClr val="92D05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0A9C4F-31AA-9740-A52D-B97A3714D8DF}"/>
                </a:ext>
              </a:extLst>
            </p:cNvPr>
            <p:cNvSpPr txBox="1"/>
            <p:nvPr/>
          </p:nvSpPr>
          <p:spPr>
            <a:xfrm>
              <a:off x="5893461" y="283898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09ABB2-9534-D748-A44B-FC45B07708B3}"/>
                </a:ext>
              </a:extLst>
            </p:cNvPr>
            <p:cNvSpPr txBox="1"/>
            <p:nvPr/>
          </p:nvSpPr>
          <p:spPr>
            <a:xfrm>
              <a:off x="6542330" y="255247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21F352-119D-B346-9996-A0D759130568}"/>
                </a:ext>
              </a:extLst>
            </p:cNvPr>
            <p:cNvSpPr txBox="1"/>
            <p:nvPr/>
          </p:nvSpPr>
          <p:spPr>
            <a:xfrm>
              <a:off x="7787169" y="224163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2DAF9F-0DC5-0841-8806-BBF893890077}"/>
                </a:ext>
              </a:extLst>
            </p:cNvPr>
            <p:cNvSpPr txBox="1"/>
            <p:nvPr/>
          </p:nvSpPr>
          <p:spPr>
            <a:xfrm>
              <a:off x="7053032" y="195312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3AA91D-E6D7-EE4E-A54B-B07E3DA50CA7}"/>
                </a:ext>
              </a:extLst>
            </p:cNvPr>
            <p:cNvSpPr txBox="1"/>
            <p:nvPr/>
          </p:nvSpPr>
          <p:spPr>
            <a:xfrm>
              <a:off x="8218798" y="149053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BF0E55-3ABC-4047-B4AC-FB8D50C1E355}"/>
                </a:ext>
              </a:extLst>
            </p:cNvPr>
            <p:cNvSpPr txBox="1"/>
            <p:nvPr/>
          </p:nvSpPr>
          <p:spPr>
            <a:xfrm>
              <a:off x="6340950" y="1924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831C28-9964-A844-85C8-972DBA96B1F9}"/>
                  </a:ext>
                </a:extLst>
              </p:cNvPr>
              <p:cNvSpPr txBox="1"/>
              <p:nvPr/>
            </p:nvSpPr>
            <p:spPr>
              <a:xfrm>
                <a:off x="2051966" y="3337561"/>
                <a:ext cx="503798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831C28-9964-A844-85C8-972DBA96B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66" y="3337561"/>
                <a:ext cx="5037982" cy="670568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378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330E-5054-DF4D-BCCB-90DBDCFE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EABB-0BC4-4942-9E04-D9A51AFDE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45257"/>
          </a:xfrm>
        </p:spPr>
        <p:txBody>
          <a:bodyPr/>
          <a:lstStyle/>
          <a:p>
            <a:r>
              <a:rPr lang="en-US" dirty="0"/>
              <a:t>Mary, age 60, has a life-threatening illness. </a:t>
            </a:r>
            <a:br>
              <a:rPr lang="en-US" dirty="0"/>
            </a:br>
            <a:r>
              <a:rPr lang="en-US" dirty="0"/>
              <a:t>Should she choose surgical procedure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?</a:t>
            </a:r>
          </a:p>
          <a:p>
            <a:pPr lvl="1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: </a:t>
            </a:r>
            <a:r>
              <a:rPr lang="en-US" dirty="0">
                <a:solidFill>
                  <a:srgbClr val="B23C00"/>
                </a:solidFill>
              </a:rPr>
              <a:t>40%</a:t>
            </a:r>
            <a:r>
              <a:rPr lang="en-US" dirty="0"/>
              <a:t> of cases cured outright with patients living out their average life expectancy (20 more years for Mary), </a:t>
            </a:r>
            <a:r>
              <a:rPr lang="en-US" dirty="0">
                <a:solidFill>
                  <a:srgbClr val="B23C00"/>
                </a:solidFill>
              </a:rPr>
              <a:t>20%</a:t>
            </a:r>
            <a:r>
              <a:rPr lang="en-US" dirty="0"/>
              <a:t> died in surgery, </a:t>
            </a:r>
            <a:r>
              <a:rPr lang="en-US" dirty="0">
                <a:solidFill>
                  <a:srgbClr val="B23C00"/>
                </a:solidFill>
              </a:rPr>
              <a:t>40%</a:t>
            </a:r>
            <a:r>
              <a:rPr lang="en-US" dirty="0"/>
              <a:t> lived 5 more years.</a:t>
            </a:r>
          </a:p>
          <a:p>
            <a:pPr lvl="2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: </a:t>
            </a:r>
            <a:r>
              <a:rPr lang="en-US" dirty="0">
                <a:solidFill>
                  <a:srgbClr val="008000"/>
                </a:solidFill>
              </a:rPr>
              <a:t>20%</a:t>
            </a:r>
            <a:r>
              <a:rPr lang="en-US" dirty="0"/>
              <a:t> of cases cured outright with patients living out their average life expectancy, no one died in surgery, </a:t>
            </a:r>
            <a:r>
              <a:rPr lang="en-US" dirty="0">
                <a:solidFill>
                  <a:srgbClr val="008000"/>
                </a:solidFill>
              </a:rPr>
              <a:t>80%</a:t>
            </a:r>
            <a:r>
              <a:rPr lang="en-US" dirty="0"/>
              <a:t> lived 5 more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80B55-16D3-BC4F-8E59-D53E4422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50</a:t>
            </a:fld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56F55E-E16B-3942-B860-9DC34B2062A2}"/>
                  </a:ext>
                </a:extLst>
              </p:cNvPr>
              <p:cNvSpPr txBox="1"/>
              <p:nvPr/>
            </p:nvSpPr>
            <p:spPr>
              <a:xfrm>
                <a:off x="1597788" y="3611878"/>
                <a:ext cx="6063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0.40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∙5)=</m:t>
                      </m:r>
                      <m:r>
                        <a:rPr 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𝐲𝐞𝐚𝐫𝐬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56F55E-E16B-3942-B860-9DC34B206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88" y="3611878"/>
                <a:ext cx="6063839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FAFE73-3168-174A-A394-1BCE47006DEA}"/>
                  </a:ext>
                </a:extLst>
              </p:cNvPr>
              <p:cNvSpPr txBox="1"/>
              <p:nvPr/>
            </p:nvSpPr>
            <p:spPr>
              <a:xfrm>
                <a:off x="1676398" y="5522258"/>
                <a:ext cx="5892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0.20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∙20)+(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∙5)=</m:t>
                      </m:r>
                      <m:r>
                        <a:rPr 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𝐲𝐞𝐚𝐫𝐬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FAFE73-3168-174A-A394-1BCE4700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8" y="5522258"/>
                <a:ext cx="589219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5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F633-316C-3D4F-84DA-7C035F73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Animated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A9DFF-111A-504F-AE3C-BAC728597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now, the graphs we’ve drawn with the Python packages were </a:t>
            </a:r>
            <a:r>
              <a:rPr lang="en-US" dirty="0">
                <a:solidFill>
                  <a:srgbClr val="B23C00"/>
                </a:solidFill>
              </a:rPr>
              <a:t>static</a:t>
            </a:r>
            <a:r>
              <a:rPr lang="en-US" dirty="0"/>
              <a:t> (nothing moves).</a:t>
            </a:r>
          </a:p>
          <a:p>
            <a:pPr lvl="4"/>
            <a:endParaRPr lang="en-US" dirty="0"/>
          </a:p>
          <a:p>
            <a:r>
              <a:rPr lang="en-US" dirty="0"/>
              <a:t>Often it can be insightful to draw </a:t>
            </a:r>
            <a:r>
              <a:rPr lang="en-US" dirty="0">
                <a:solidFill>
                  <a:srgbClr val="B23C00"/>
                </a:solidFill>
              </a:rPr>
              <a:t>dynamic</a:t>
            </a:r>
            <a:r>
              <a:rPr lang="en-US" dirty="0"/>
              <a:t> (animated) graphs.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Update the graph to include new data values.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matplotlib.animation.FuncAnimation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function repeatedly calls a function you’ve written.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 pauses a given duration in milliseconds </a:t>
            </a:r>
            <a:br>
              <a:rPr lang="en-US" dirty="0"/>
            </a:br>
            <a:r>
              <a:rPr lang="en-US" dirty="0"/>
              <a:t>between calls to your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BF25A-546C-3D45-A7B4-9DB5A91C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14379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A568-E409-0D49-B084-5BF3A189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Animated Graph of Die Throws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5FFD-0B73-6248-87F6-F02180250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roll a die, which face comes up is a random variable.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It’s a uniformly distributed random variable </a:t>
            </a:r>
            <a:br>
              <a:rPr lang="en-US" dirty="0"/>
            </a:br>
            <a:r>
              <a:rPr lang="en-US" dirty="0"/>
              <a:t>that can have face values 1, 2, 3, 4, 5, or 6.</a:t>
            </a:r>
          </a:p>
          <a:p>
            <a:pPr lvl="1"/>
            <a:r>
              <a:rPr lang="en-US" dirty="0"/>
              <a:t>Each value has the probability 1/6.</a:t>
            </a:r>
          </a:p>
          <a:p>
            <a:pPr lvl="4"/>
            <a:endParaRPr lang="en-US" dirty="0"/>
          </a:p>
          <a:p>
            <a:r>
              <a:rPr lang="en-US" dirty="0"/>
              <a:t>The more times you roll the die, the closer the frequencies of the face values become equal.</a:t>
            </a:r>
          </a:p>
          <a:p>
            <a:pPr lvl="4"/>
            <a:endParaRPr lang="en-US" dirty="0"/>
          </a:p>
          <a:p>
            <a:r>
              <a:rPr lang="en-US" dirty="0"/>
              <a:t>Animate the frequency (probability) distribution bar chart as the number of rolls increases.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5AF99-F476-1D48-9669-DAB0C240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7887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69B1-4FCE-1C4C-8F61-2A1BEB03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Animated Graph of Die Throws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66A17-A053-904F-97F7-47A78591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show_bar_chart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(written for the Titanic dataset analysis) draws a bar chart of the frequency of each of the six face values.</a:t>
            </a:r>
          </a:p>
          <a:p>
            <a:pPr lvl="4"/>
            <a:endParaRPr lang="en-US" dirty="0"/>
          </a:p>
          <a:p>
            <a:r>
              <a:rPr lang="en-US" dirty="0"/>
              <a:t>Function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update_frame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generates new random face values each time it’s called. </a:t>
            </a:r>
            <a:br>
              <a:rPr lang="en-US" dirty="0"/>
            </a:br>
            <a:r>
              <a:rPr lang="en-US" dirty="0"/>
              <a:t>Then it calls function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show_bar_chart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matplotlib.animation.FuncAnimation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calls function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update_frame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for each animation frame, which occurs every 25 milliseconds (or any duration you specify).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AE445-DD1E-D843-8D3D-9E35F80E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539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54FF-CD71-6446-AB09-7E6EA7C1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Demo: Animated Graph of Die Throws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B6978-6997-5A48-A975-59459309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870940"/>
          </a:xfrm>
        </p:spPr>
        <p:txBody>
          <a:bodyPr/>
          <a:lstStyle/>
          <a:p>
            <a:r>
              <a:rPr lang="en-US" dirty="0"/>
              <a:t>Run the program on the </a:t>
            </a:r>
            <a:r>
              <a:rPr lang="en-US" u="sng" dirty="0"/>
              <a:t>command line</a:t>
            </a:r>
            <a:r>
              <a:rPr lang="en-US" dirty="0"/>
              <a:t> of a terminal window (not in a Jupyter notebook):</a:t>
            </a:r>
          </a:p>
          <a:p>
            <a:endParaRPr lang="en-US" dirty="0"/>
          </a:p>
          <a:p>
            <a:r>
              <a:rPr lang="en-US" dirty="0"/>
              <a:t>This program requires two arguments on the command line, the number of frames (</a:t>
            </a:r>
            <a:r>
              <a:rPr lang="en-US" i="1" dirty="0"/>
              <a:t>e.g.</a:t>
            </a:r>
            <a:r>
              <a:rPr lang="en-US" dirty="0"/>
              <a:t>, 100) and the number of die rolls per frame (</a:t>
            </a:r>
            <a:r>
              <a:rPr lang="en-US" i="1" dirty="0"/>
              <a:t>e.g.</a:t>
            </a:r>
            <a:r>
              <a:rPr lang="en-US" dirty="0"/>
              <a:t>, 10).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following Python statements obtain the values </a:t>
            </a:r>
            <a:br>
              <a:rPr lang="en-US" dirty="0"/>
            </a:br>
            <a:r>
              <a:rPr lang="en-US" dirty="0"/>
              <a:t>of the first and second command-line parameters.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04E00-542D-A44E-A5A9-5A0228AB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EA672-2600-E848-A1E1-9CF1412068CE}"/>
              </a:ext>
            </a:extLst>
          </p:cNvPr>
          <p:cNvSpPr txBox="1"/>
          <p:nvPr/>
        </p:nvSpPr>
        <p:spPr>
          <a:xfrm>
            <a:off x="2257905" y="2267495"/>
            <a:ext cx="462819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RollDieDynamic.py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100 10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74BD5-31BB-614E-9EB9-7F783A728B00}"/>
              </a:ext>
            </a:extLst>
          </p:cNvPr>
          <p:cNvSpPr txBox="1"/>
          <p:nvPr/>
        </p:nvSpPr>
        <p:spPr>
          <a:xfrm>
            <a:off x="2195387" y="5167873"/>
            <a:ext cx="475322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sys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number_of_frames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[1])  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rolls_per_frame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= int(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[2])  </a:t>
            </a:r>
          </a:p>
        </p:txBody>
      </p:sp>
    </p:spTree>
    <p:extLst>
      <p:ext uri="{BB962C8B-B14F-4D97-AF65-F5344CB8AC3E}">
        <p14:creationId xmlns:p14="http://schemas.microsoft.com/office/powerpoint/2010/main" val="534557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2806-EB1D-D84A-BBFE-4E526D06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900C-64B7-294F-AB4B-818E4ED14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problem set:</a:t>
            </a:r>
            <a:br>
              <a:rPr lang="en-US" dirty="0"/>
            </a:br>
            <a:r>
              <a:rPr lang="en-US" sz="1800" dirty="0">
                <a:hlinkClick r:id="rId2"/>
              </a:rPr>
              <a:t>http://www.cs.sjsu.edu/~mak/DATA220/assignments/5/Assignment5.ipynb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C2A4C-550C-0240-8140-86756D48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257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C09B-1E9D-9046-97F6-C6BF7F9F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22AF-5772-1547-8BD9-2ED7B3CC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5800"/>
            <a:ext cx="8229600" cy="1848884"/>
          </a:xfrm>
        </p:spPr>
        <p:txBody>
          <a:bodyPr/>
          <a:lstStyle/>
          <a:p>
            <a:r>
              <a:rPr lang="en-US" dirty="0"/>
              <a:t>Example: A spa manufacturer has 25 spas in stock. Each spa is equipped with an on-off switch. The switches, some of which are defective, are supplied by two sources: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A5705-6671-2844-B76F-C5B12525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3A92BD-3161-3546-858C-543FF97EDF42}"/>
              </a:ext>
            </a:extLst>
          </p:cNvPr>
          <p:cNvGraphicFramePr>
            <a:graphicFrameLocks noGrp="1"/>
          </p:cNvGraphicFramePr>
          <p:nvPr/>
        </p:nvGraphicFramePr>
        <p:xfrm>
          <a:off x="2651781" y="3429000"/>
          <a:ext cx="3627097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5">
                  <a:extLst>
                    <a:ext uri="{9D8B030D-6E8A-4147-A177-3AD203B41FA5}">
                      <a16:colId xmlns:a16="http://schemas.microsoft.com/office/drawing/2014/main" val="31922671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810677737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343526776"/>
                    </a:ext>
                  </a:extLst>
                </a:gridCol>
              </a:tblGrid>
              <a:tr h="30479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Nondefective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96637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Source 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42059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Source 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2877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B2964E-ABDE-C548-88F6-22E0C3245977}"/>
              </a:ext>
            </a:extLst>
          </p:cNvPr>
          <p:cNvSpPr txBox="1"/>
          <p:nvPr/>
        </p:nvSpPr>
        <p:spPr>
          <a:xfrm>
            <a:off x="4259183" y="445819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99FF"/>
                </a:solidFill>
              </a:rPr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65B7F-8734-3440-A5A5-682B691754EA}"/>
              </a:ext>
            </a:extLst>
          </p:cNvPr>
          <p:cNvSpPr txBox="1"/>
          <p:nvPr/>
        </p:nvSpPr>
        <p:spPr>
          <a:xfrm>
            <a:off x="5600253" y="445819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99FF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17E47-97E6-614D-840E-D255F37C03B9}"/>
              </a:ext>
            </a:extLst>
          </p:cNvPr>
          <p:cNvSpPr txBox="1"/>
          <p:nvPr/>
        </p:nvSpPr>
        <p:spPr>
          <a:xfrm>
            <a:off x="6303041" y="376749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99FF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09E2D-F2AB-BD4D-AD28-A59208A9FFCF}"/>
              </a:ext>
            </a:extLst>
          </p:cNvPr>
          <p:cNvSpPr txBox="1"/>
          <p:nvPr/>
        </p:nvSpPr>
        <p:spPr>
          <a:xfrm>
            <a:off x="6306371" y="411964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99FF"/>
                </a:solidFill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77F9D-6E83-3C47-996B-4FF967CA1BCD}"/>
              </a:ext>
            </a:extLst>
          </p:cNvPr>
          <p:cNvSpPr txBox="1"/>
          <p:nvPr/>
        </p:nvSpPr>
        <p:spPr>
          <a:xfrm>
            <a:off x="6303041" y="445819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99FF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04160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3399-6CAC-FB46-8278-B368655B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0A73-1B37-C54E-A234-E205A90E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5"/>
            <a:ext cx="8229600" cy="4088807"/>
          </a:xfrm>
        </p:spPr>
        <p:txBody>
          <a:bodyPr/>
          <a:lstStyle/>
          <a:p>
            <a:r>
              <a:rPr lang="en-US" dirty="0"/>
              <a:t>A random spa is </a:t>
            </a:r>
            <a:br>
              <a:rPr lang="en-US" dirty="0"/>
            </a:br>
            <a:r>
              <a:rPr lang="en-US" dirty="0"/>
              <a:t>selected for testing.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= event that spa’s switch is from Source 1</a:t>
            </a:r>
          </a:p>
          <a:p>
            <a:pPr lvl="1"/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= event that the spa’s switch is defective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Testing reveals a defective switch. What is the probability the switch came from Source 1?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E3C8E-D62E-384D-87A3-0DC9EAA3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98BD4E-D027-F14B-A076-9F7A43ED0047}"/>
              </a:ext>
            </a:extLst>
          </p:cNvPr>
          <p:cNvGraphicFramePr>
            <a:graphicFrameLocks noGrp="1"/>
          </p:cNvGraphicFramePr>
          <p:nvPr/>
        </p:nvGraphicFramePr>
        <p:xfrm>
          <a:off x="4619873" y="1234464"/>
          <a:ext cx="3627097" cy="100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5">
                  <a:extLst>
                    <a:ext uri="{9D8B030D-6E8A-4147-A177-3AD203B41FA5}">
                      <a16:colId xmlns:a16="http://schemas.microsoft.com/office/drawing/2014/main" val="31922671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810677737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343526776"/>
                    </a:ext>
                  </a:extLst>
                </a:gridCol>
              </a:tblGrid>
              <a:tr h="30479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Nondefective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96637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Source 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42059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Source 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28779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546B4F-A4D0-0A44-AECE-F99B28BF294E}"/>
              </a:ext>
            </a:extLst>
          </p:cNvPr>
          <p:cNvSpPr txBox="1"/>
          <p:nvPr/>
        </p:nvSpPr>
        <p:spPr>
          <a:xfrm>
            <a:off x="6227275" y="22636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C2F36-56DB-B843-95C7-F5F9EDE1F7FE}"/>
              </a:ext>
            </a:extLst>
          </p:cNvPr>
          <p:cNvSpPr txBox="1"/>
          <p:nvPr/>
        </p:nvSpPr>
        <p:spPr>
          <a:xfrm>
            <a:off x="7568345" y="226366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A3B352-3819-6740-8349-62EA1C191499}"/>
              </a:ext>
            </a:extLst>
          </p:cNvPr>
          <p:cNvSpPr txBox="1"/>
          <p:nvPr/>
        </p:nvSpPr>
        <p:spPr>
          <a:xfrm>
            <a:off x="8271133" y="157296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A22405-EACE-F945-AD07-44A533BBD5EB}"/>
              </a:ext>
            </a:extLst>
          </p:cNvPr>
          <p:cNvSpPr txBox="1"/>
          <p:nvPr/>
        </p:nvSpPr>
        <p:spPr>
          <a:xfrm>
            <a:off x="8274463" y="192510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E6888-6FE0-FB43-902F-B96F8EFF9A9D}"/>
              </a:ext>
            </a:extLst>
          </p:cNvPr>
          <p:cNvSpPr txBox="1"/>
          <p:nvPr/>
        </p:nvSpPr>
        <p:spPr>
          <a:xfrm>
            <a:off x="8271133" y="22636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81A6BA-71B0-2A46-ABC1-311C48229B4F}"/>
                  </a:ext>
                </a:extLst>
              </p:cNvPr>
              <p:cNvSpPr txBox="1"/>
              <p:nvPr/>
            </p:nvSpPr>
            <p:spPr>
              <a:xfrm>
                <a:off x="1828830" y="3633577"/>
                <a:ext cx="1423531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81A6BA-71B0-2A46-ABC1-311C48229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30" y="3633577"/>
                <a:ext cx="1423531" cy="676788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64E058-D62F-1E44-8B1E-86DD3ABE655E}"/>
                  </a:ext>
                </a:extLst>
              </p:cNvPr>
              <p:cNvSpPr txBox="1"/>
              <p:nvPr/>
            </p:nvSpPr>
            <p:spPr>
              <a:xfrm>
                <a:off x="3604466" y="3633577"/>
                <a:ext cx="142032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64E058-D62F-1E44-8B1E-86DD3ABE6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466" y="3633577"/>
                <a:ext cx="1420325" cy="668516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4062AA-F466-8D43-88E0-E24CFA228A57}"/>
                  </a:ext>
                </a:extLst>
              </p:cNvPr>
              <p:cNvSpPr txBox="1"/>
              <p:nvPr/>
            </p:nvSpPr>
            <p:spPr>
              <a:xfrm>
                <a:off x="5401193" y="3633577"/>
                <a:ext cx="1879361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4062AA-F466-8D43-88E0-E24CFA228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193" y="3633577"/>
                <a:ext cx="1879361" cy="676788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9C764C-2CB4-2948-88F4-FE5463EA7EBF}"/>
                  </a:ext>
                </a:extLst>
              </p:cNvPr>
              <p:cNvSpPr txBox="1"/>
              <p:nvPr/>
            </p:nvSpPr>
            <p:spPr>
              <a:xfrm>
                <a:off x="266950" y="5346628"/>
                <a:ext cx="8801704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𝑠𝑜𝑢𝑟𝑐𝑒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GIVEN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THAT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𝑑𝑒𝑓𝑒𝑐𝑡𝑖𝑣𝑒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9C764C-2CB4-2948-88F4-FE5463EA7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50" y="5346628"/>
                <a:ext cx="8801704" cy="676980"/>
              </a:xfrm>
              <a:prstGeom prst="rect">
                <a:avLst/>
              </a:prstGeom>
              <a:blipFill>
                <a:blip r:embed="rId5"/>
                <a:stretch>
                  <a:fillRect t="-62963" b="-9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25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1C32-1D16-F340-B9E0-49E1AB5B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4BF24-E588-0147-B488-20F17B535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Recall that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Exchange the roles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DA894-6447-714A-AB28-4E46692B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F6B2F6-45B8-E841-B2DF-E7611973BFFC}"/>
                  </a:ext>
                </a:extLst>
              </p:cNvPr>
              <p:cNvSpPr txBox="1"/>
              <p:nvPr/>
            </p:nvSpPr>
            <p:spPr>
              <a:xfrm>
                <a:off x="2672900" y="2235823"/>
                <a:ext cx="372788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F6B2F6-45B8-E841-B2DF-E7611973B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900" y="2235823"/>
                <a:ext cx="3727880" cy="461665"/>
              </a:xfrm>
              <a:prstGeom prst="rect">
                <a:avLst/>
              </a:prstGeom>
              <a:blipFill>
                <a:blip r:embed="rId2"/>
                <a:stretch>
                  <a:fillRect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546853-7BF8-4F40-8DE5-4C2150526E89}"/>
                  </a:ext>
                </a:extLst>
              </p:cNvPr>
              <p:cNvSpPr txBox="1"/>
              <p:nvPr/>
            </p:nvSpPr>
            <p:spPr>
              <a:xfrm>
                <a:off x="5957011" y="2853621"/>
                <a:ext cx="2181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546853-7BF8-4F40-8DE5-4C2150526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11" y="2853621"/>
                <a:ext cx="218111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7421A0-3A9B-AE47-8315-9E6D0B4673B6}"/>
                  </a:ext>
                </a:extLst>
              </p:cNvPr>
              <p:cNvSpPr txBox="1"/>
              <p:nvPr/>
            </p:nvSpPr>
            <p:spPr>
              <a:xfrm>
                <a:off x="2713382" y="3343613"/>
                <a:ext cx="37172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7421A0-3A9B-AE47-8315-9E6D0B467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382" y="3343613"/>
                <a:ext cx="3717235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7D4600-3834-254D-BE30-27E520E8182A}"/>
                  </a:ext>
                </a:extLst>
              </p:cNvPr>
              <p:cNvSpPr txBox="1"/>
              <p:nvPr/>
            </p:nvSpPr>
            <p:spPr>
              <a:xfrm>
                <a:off x="2169095" y="4320177"/>
                <a:ext cx="43541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7D4600-3834-254D-BE30-27E520E81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095" y="4320177"/>
                <a:ext cx="4354141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37E969-8503-2943-93A0-4326A878D5A4}"/>
                  </a:ext>
                </a:extLst>
              </p:cNvPr>
              <p:cNvSpPr txBox="1"/>
              <p:nvPr/>
            </p:nvSpPr>
            <p:spPr>
              <a:xfrm>
                <a:off x="3051241" y="4943273"/>
                <a:ext cx="3478453" cy="87459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37E969-8503-2943-93A0-4326A878D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41" y="4943273"/>
                <a:ext cx="3478453" cy="874598"/>
              </a:xfrm>
              <a:prstGeom prst="rect">
                <a:avLst/>
              </a:prstGeom>
              <a:blipFill>
                <a:blip r:embed="rId7"/>
                <a:stretch>
                  <a:fillRect b="-8451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5B1FD-E2B8-4644-A4AA-11767928F9C2}"/>
                  </a:ext>
                </a:extLst>
              </p:cNvPr>
              <p:cNvSpPr txBox="1"/>
              <p:nvPr/>
            </p:nvSpPr>
            <p:spPr>
              <a:xfrm>
                <a:off x="3151931" y="1283058"/>
                <a:ext cx="2840136" cy="8613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05B1FD-E2B8-4644-A4AA-11767928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931" y="1283058"/>
                <a:ext cx="2840136" cy="861326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95CEB8-7B8D-FB45-87EA-D7DBF3955D2E}"/>
              </a:ext>
            </a:extLst>
          </p:cNvPr>
          <p:cNvSpPr txBox="1"/>
          <p:nvPr/>
        </p:nvSpPr>
        <p:spPr>
          <a:xfrm>
            <a:off x="6583658" y="5211295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Important!</a:t>
            </a:r>
          </a:p>
        </p:txBody>
      </p:sp>
    </p:spTree>
    <p:extLst>
      <p:ext uri="{BB962C8B-B14F-4D97-AF65-F5344CB8AC3E}">
        <p14:creationId xmlns:p14="http://schemas.microsoft.com/office/powerpoint/2010/main" val="21074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54B5-08EE-0545-8710-0C271274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vs. Dependent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C0A67-8936-0245-8729-32E19F6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1FBB14-9C87-294A-80B2-27465A65548B}"/>
                  </a:ext>
                </a:extLst>
              </p:cNvPr>
              <p:cNvSpPr txBox="1"/>
              <p:nvPr/>
            </p:nvSpPr>
            <p:spPr>
              <a:xfrm>
                <a:off x="2292786" y="1508781"/>
                <a:ext cx="4558427" cy="135421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000" dirty="0">
                    <a:solidFill>
                      <a:srgbClr val="0033CC"/>
                    </a:solidFill>
                  </a:rPr>
                  <a:t>Two events A and B are independent if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:r>
                  <a:rPr lang="en-US" sz="1000" dirty="0">
                    <a:solidFill>
                      <a:srgbClr val="0033CC"/>
                    </a:solidFill>
                  </a:rPr>
                  <a:t> 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br>
                  <a:rPr lang="en-US" sz="2000" b="0" dirty="0">
                    <a:solidFill>
                      <a:srgbClr val="0033CC"/>
                    </a:solidFill>
                    <a:ea typeface="Cambria Math" panose="02040503050406030204" pitchFamily="18" charset="0"/>
                  </a:rPr>
                </a:br>
                <a:endParaRPr lang="en-US" sz="2000" b="0" dirty="0">
                  <a:solidFill>
                    <a:srgbClr val="0033CC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1000" dirty="0">
                    <a:solidFill>
                      <a:srgbClr val="0033CC"/>
                    </a:solidFill>
                  </a:rPr>
                  <a:t> 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:r>
                  <a:rPr lang="en-US" sz="2000" dirty="0">
                    <a:solidFill>
                      <a:srgbClr val="0033CC"/>
                    </a:solidFill>
                  </a:rPr>
                  <a:t>Otherwise, they are dependent.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1FBB14-9C87-294A-80B2-27465A655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786" y="1508781"/>
                <a:ext cx="4558427" cy="1354217"/>
              </a:xfrm>
              <a:prstGeom prst="rect">
                <a:avLst/>
              </a:prstGeom>
              <a:blipFill>
                <a:blip r:embed="rId2"/>
                <a:stretch>
                  <a:fillRect l="-1389" t="-1852" b="-3704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0443F7-E180-BC48-B56F-A9F7C582524A}"/>
                  </a:ext>
                </a:extLst>
              </p:cNvPr>
              <p:cNvSpPr txBox="1"/>
              <p:nvPr/>
            </p:nvSpPr>
            <p:spPr>
              <a:xfrm>
                <a:off x="3085470" y="3246122"/>
                <a:ext cx="2973058" cy="22467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  <a:p>
                <a:r>
                  <a:rPr lang="en-US" sz="1000" dirty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0033CC"/>
                    </a:solidFill>
                  </a:rPr>
                  <a:t>implies both</a:t>
                </a:r>
              </a:p>
              <a:p>
                <a:r>
                  <a:rPr lang="en-US" sz="1000" dirty="0">
                    <a:solidFill>
                      <a:srgbClr val="0033CC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  <a:p>
                <a:r>
                  <a:rPr lang="en-US" sz="1000" dirty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0033CC"/>
                    </a:solidFill>
                  </a:rPr>
                  <a:t>and</a:t>
                </a:r>
              </a:p>
              <a:p>
                <a:r>
                  <a:rPr lang="en-US" sz="1000" dirty="0">
                    <a:solidFill>
                      <a:srgbClr val="0033CC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0443F7-E180-BC48-B56F-A9F7C5825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470" y="3246122"/>
                <a:ext cx="2973058" cy="2246769"/>
              </a:xfrm>
              <a:prstGeom prst="rect">
                <a:avLst/>
              </a:prstGeom>
              <a:blipFill>
                <a:blip r:embed="rId3"/>
                <a:stretch>
                  <a:fillRect l="-1695" b="-55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598744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50577</TotalTime>
  <Words>4458</Words>
  <Application>Microsoft Macintosh PowerPoint</Application>
  <PresentationFormat>On-screen Show (4:3)</PresentationFormat>
  <Paragraphs>616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Cambria Math</vt:lpstr>
      <vt:lpstr>Courier New</vt:lpstr>
      <vt:lpstr>Times New Roman</vt:lpstr>
      <vt:lpstr>Wingdings</vt:lpstr>
      <vt:lpstr>Quadrant</vt:lpstr>
      <vt:lpstr>DATA 220 Mathematical Methods for Data Analysis September 17 Class Meeting</vt:lpstr>
      <vt:lpstr>Assignment #4</vt:lpstr>
      <vt:lpstr>Conditional Probability</vt:lpstr>
      <vt:lpstr>Conditional Probability, cont’d</vt:lpstr>
      <vt:lpstr>Conditional Probability, cont’d</vt:lpstr>
      <vt:lpstr>Conditional Probability, cont’d</vt:lpstr>
      <vt:lpstr>Conditional Probability, cont’d</vt:lpstr>
      <vt:lpstr>Conditional Probability Formulas</vt:lpstr>
      <vt:lpstr>Independent vs. Dependent Events</vt:lpstr>
      <vt:lpstr>Example: Bad Loan Risks</vt:lpstr>
      <vt:lpstr>Example: Bad Loan Risks, cont’d</vt:lpstr>
      <vt:lpstr>Example: Bad Loan Risks, cont’d</vt:lpstr>
      <vt:lpstr>Example: Disgruntled Engineers</vt:lpstr>
      <vt:lpstr>Example: Disgruntled Engineers, cont’d</vt:lpstr>
      <vt:lpstr>Bayes’ Theorem</vt:lpstr>
      <vt:lpstr>Bayes’ Theorem, cont’d</vt:lpstr>
      <vt:lpstr>Thomas Bayes</vt:lpstr>
      <vt:lpstr>Thomas Bayes, cont’d</vt:lpstr>
      <vt:lpstr>Example: Disease Test</vt:lpstr>
      <vt:lpstr>Example: Disease Test, cont’d</vt:lpstr>
      <vt:lpstr>Break</vt:lpstr>
      <vt:lpstr>The Monty Hall Problem</vt:lpstr>
      <vt:lpstr>The Monty Hall Problem, cont’d</vt:lpstr>
      <vt:lpstr>The Monty Hall Problem, cont’d</vt:lpstr>
      <vt:lpstr>The Monty Hall Problem, cont’d</vt:lpstr>
      <vt:lpstr>The Monty Hall Problem, cont’d</vt:lpstr>
      <vt:lpstr>The Monty Hall Problem, cont’d</vt:lpstr>
      <vt:lpstr>Random Variables</vt:lpstr>
      <vt:lpstr>Discrete Random Variables</vt:lpstr>
      <vt:lpstr>Probability Mass Function</vt:lpstr>
      <vt:lpstr>Continuous Random Variables</vt:lpstr>
      <vt:lpstr>Probability Distributions of Random Variables</vt:lpstr>
      <vt:lpstr>Graphs of Probability Distributions</vt:lpstr>
      <vt:lpstr>Graphs of Probability Distributions</vt:lpstr>
      <vt:lpstr>Graphs of Probability Distributions, cont’d</vt:lpstr>
      <vt:lpstr>Graphs of Probability Distributions, cont’d</vt:lpstr>
      <vt:lpstr>Uniform Probability Distribution</vt:lpstr>
      <vt:lpstr>Normal Probability Distribution</vt:lpstr>
      <vt:lpstr>Exponential Distribution</vt:lpstr>
      <vt:lpstr>Exponential Distribution, cont’d</vt:lpstr>
      <vt:lpstr>Exponential Distribution, cont’d</vt:lpstr>
      <vt:lpstr>Binomial Distribution</vt:lpstr>
      <vt:lpstr>Binomial Distribution, cont’d</vt:lpstr>
      <vt:lpstr>Poisson Distribution</vt:lpstr>
      <vt:lpstr>Poisson Distribution, cont’d</vt:lpstr>
      <vt:lpstr>Expected Value</vt:lpstr>
      <vt:lpstr>Expected Value, cont’d</vt:lpstr>
      <vt:lpstr>Expected Value, cont’d</vt:lpstr>
      <vt:lpstr>Expected Value, cont’d</vt:lpstr>
      <vt:lpstr>Expected Value, cont’d</vt:lpstr>
      <vt:lpstr>Animated Graphs</vt:lpstr>
      <vt:lpstr>Demo: Animated Graph of Die Throws</vt:lpstr>
      <vt:lpstr>Demo: Animated Graph of Die Throws</vt:lpstr>
      <vt:lpstr>Demo: Animated Graph of Die Throws, cont’d</vt:lpstr>
      <vt:lpstr>Assignment #5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825</cp:revision>
  <cp:lastPrinted>2019-09-08T17:33:12Z</cp:lastPrinted>
  <dcterms:created xsi:type="dcterms:W3CDTF">2008-01-12T03:52:55Z</dcterms:created>
  <dcterms:modified xsi:type="dcterms:W3CDTF">2021-02-25T07:20:05Z</dcterms:modified>
</cp:coreProperties>
</file>