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61" r:id="rId2"/>
  </p:sldMasterIdLst>
  <p:notesMasterIdLst>
    <p:notesMasterId r:id="rId50"/>
  </p:notesMasterIdLst>
  <p:handoutMasterIdLst>
    <p:handoutMasterId r:id="rId51"/>
  </p:handoutMasterIdLst>
  <p:sldIdLst>
    <p:sldId id="256" r:id="rId3"/>
    <p:sldId id="264" r:id="rId4"/>
    <p:sldId id="333" r:id="rId5"/>
    <p:sldId id="265" r:id="rId6"/>
    <p:sldId id="263" r:id="rId7"/>
    <p:sldId id="271" r:id="rId8"/>
    <p:sldId id="272" r:id="rId9"/>
    <p:sldId id="273" r:id="rId10"/>
    <p:sldId id="266" r:id="rId11"/>
    <p:sldId id="267" r:id="rId12"/>
    <p:sldId id="300" r:id="rId13"/>
    <p:sldId id="268" r:id="rId14"/>
    <p:sldId id="269" r:id="rId15"/>
    <p:sldId id="270" r:id="rId16"/>
    <p:sldId id="301" r:id="rId17"/>
    <p:sldId id="274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20" r:id="rId27"/>
    <p:sldId id="279" r:id="rId28"/>
    <p:sldId id="321" r:id="rId29"/>
    <p:sldId id="329" r:id="rId30"/>
    <p:sldId id="330" r:id="rId31"/>
    <p:sldId id="331" r:id="rId32"/>
    <p:sldId id="332" r:id="rId33"/>
    <p:sldId id="326" r:id="rId34"/>
    <p:sldId id="327" r:id="rId35"/>
    <p:sldId id="328" r:id="rId36"/>
    <p:sldId id="257" r:id="rId37"/>
    <p:sldId id="258" r:id="rId38"/>
    <p:sldId id="260" r:id="rId39"/>
    <p:sldId id="259" r:id="rId40"/>
    <p:sldId id="261" r:id="rId41"/>
    <p:sldId id="262" r:id="rId42"/>
    <p:sldId id="275" r:id="rId43"/>
    <p:sldId id="316" r:id="rId44"/>
    <p:sldId id="318" r:id="rId45"/>
    <p:sldId id="334" r:id="rId46"/>
    <p:sldId id="335" r:id="rId47"/>
    <p:sldId id="336" r:id="rId48"/>
    <p:sldId id="33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B23C00"/>
    <a:srgbClr val="FFFF99"/>
    <a:srgbClr val="CC99FF"/>
    <a:srgbClr val="99FF66"/>
    <a:srgbClr val="6699FF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10" autoAdjust="0"/>
    <p:restoredTop sz="98450" autoAdjust="0"/>
  </p:normalViewPr>
  <p:slideViewPr>
    <p:cSldViewPr>
      <p:cViewPr varScale="1">
        <p:scale>
          <a:sx n="139" d="100"/>
          <a:sy n="139" d="100"/>
        </p:scale>
        <p:origin x="184" y="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1AB5-2BE2-4F4B-B8CF-9F7418520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33ED6-CCA2-DC4A-820D-62F9936B4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F2904-AC49-6A4A-84B1-1F1BCCB1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71F47-8FC0-8043-9BF9-FD5DC60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F213-FF0C-EF4B-9BF1-A64B6F68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8FD9-52D5-A24B-BCB3-F7059446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14203-9BC7-7D48-8506-876FD750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FE2D7-EAB2-E84B-8541-B0252281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4F95A-3B65-FC45-8AB4-3E80B6C7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36AC9-9C38-1642-B19D-3AD1A211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2F5D-D56C-404A-8E61-11CCBBD3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A8ED6-D873-A04C-9EEB-CDF41AB4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D877-0B84-2041-81BB-88E6BC2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8F852-FE00-EB4A-A2FC-862AFE79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7743-9448-C34D-BB49-3D5735F8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62AA-15C0-424F-A6E1-E6B121F7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9601F-48C3-EC44-A882-E89551C5A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B664B-1C52-C64F-936F-BAA7017FC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5493-B3AA-BA4D-BE37-B40B1494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5755-0C37-364D-9B4F-2C5A4B38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1DBE-3184-D049-802E-AC7B0FDE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2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779F-ACCB-7C45-B6FA-C85B3C71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50FDB-CE43-3C4A-96FB-4C48E288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5E521-FCAC-654D-9181-4829AB5DE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284A3-7D35-E44E-BD75-46B4F4FE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19598-E242-B145-9DFB-D1BC30344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DEE79-85A0-914E-AC39-B06B6A04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2D7A01-05D9-CF43-80AA-AA46ECA3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B55AD-43F4-FE46-96DC-E03F2E3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F77B-F3BA-E44F-8EE0-FBB5F547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7C625-E54E-5A4E-A831-0D4A488F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01F59-ACBD-164C-A253-7212023E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9475F-6F00-E44C-95DD-BDB1B4E9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1B16F-D23B-5D4E-B390-1F435C97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7036A-B218-A045-82D4-B2ED387A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BFA23-9D63-D642-8845-E2EE6742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81FF-D830-DF43-A63B-D7393E1E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C78F-DF12-D04E-8ABD-FE3BAD7B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24B0B-E745-6A40-B7D7-6B3B808F7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24415-EE29-584C-97D9-D3D8A00B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6CCC0-5A54-3A40-A03A-6512D039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F944B-2531-C147-B12E-C4813974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3974-12AF-564C-862D-139D6DA6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DD6D-B20D-5449-8A35-E721B4FB9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5778E-B38D-B845-A92A-38314D4B7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51E64-F51F-3D4A-BBB4-5F3B5EFF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00250-9364-B742-87A2-3031623A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BE718-206B-E54D-8F12-54880B44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2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6BCF-7542-7148-8D49-EBA48B57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10EC1-3D48-7645-B593-F062B03F0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0594-143E-2D41-8AC6-D7919DF6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E1F84-8FCB-3147-A37F-CB755A35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DD99D-C9CA-7D4D-9802-354F36F9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1D704-9AFD-6C4E-B29A-8BC8A3F7C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CA5E3-EB0A-8E43-84D3-6C728A9F7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9B13-4C16-BA4B-9B7E-C31F5EEA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6B32-FD11-264E-BC48-21A12DDA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CB11-94EE-5545-9E0B-5C748FA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February 18, 2021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D67928-6778-FF48-BE16-03CB2ED8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2DF4-B9EB-6C4D-9CEA-64D67FA4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DF27-689A-024C-9664-938205A5E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8749-9097-0347-839C-E2B3BA65D8D8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E8EE3-0124-F146-BD7B-6C93C5841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7A1E-AD0C-1141-A2E2-A4DA0131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5DCA-F9D2-9945-88E7-516B1760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jsu.edu/~mak/DATA220/assignments/4/Assignment4.ipynb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jsu.edu/~mak/DATA220/assignments/4/Assignment4.ipyn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February 18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858B-12DD-0D47-8A17-9A359C99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Notation,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AA58-BF1F-2440-8566-66157E89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3139428"/>
          </a:xfrm>
        </p:spPr>
        <p:txBody>
          <a:bodyPr/>
          <a:lstStyle/>
          <a:p>
            <a:r>
              <a:rPr lang="en-US" dirty="0"/>
              <a:t>Example: Out of 15 children, you must choose a baseball team of 9 children. 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Order matters:</a:t>
            </a:r>
            <a:r>
              <a:rPr lang="en-US" dirty="0"/>
              <a:t> We place each child at a particular team position (1</a:t>
            </a:r>
            <a:r>
              <a:rPr lang="en-US" baseline="30000" dirty="0"/>
              <a:t>st</a:t>
            </a:r>
            <a:r>
              <a:rPr lang="en-US" dirty="0"/>
              <a:t> base, 2</a:t>
            </a:r>
            <a:r>
              <a:rPr lang="en-US" baseline="30000" dirty="0"/>
              <a:t>nd</a:t>
            </a:r>
            <a:r>
              <a:rPr lang="en-US" dirty="0"/>
              <a:t> base, etc.).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Without repetition</a:t>
            </a:r>
            <a:r>
              <a:rPr lang="en-US" dirty="0"/>
              <a:t>: A child chosen for a team can’t be chosen again.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05AD8-20B7-D744-ACFE-57868B96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984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858B-12DD-0D47-8A17-9A359C99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Notation, </a:t>
            </a:r>
            <a:r>
              <a:rPr lang="en-US" i="1" dirty="0"/>
              <a:t>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AA58-BF1F-2440-8566-66157E892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2"/>
                <a:ext cx="8229600" cy="2590794"/>
              </a:xfrm>
            </p:spPr>
            <p:txBody>
              <a:bodyPr/>
              <a:lstStyle/>
              <a:p>
                <a:pPr lvl="1"/>
                <a:r>
                  <a:rPr lang="en-US" dirty="0"/>
                  <a:t>Therefore, the number of teams you can make is </a:t>
                </a:r>
                <a:br>
                  <a:rPr lang="en-US" sz="22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∙14∙13∙12∙11∙10∙9∙8∙7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16−9=6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dirty="0"/>
                  <a:t>children are left behind.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We could have written the product all the way down to 1, i.e., as 15!, but then we must remove the final six products,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5∙4∙3∙2∙1</m:t>
                    </m:r>
                  </m:oMath>
                </a14:m>
                <a:r>
                  <a:rPr lang="en-US" dirty="0"/>
                  <a:t> by cancellation: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AA58-BF1F-2440-8566-66157E892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2"/>
                <a:ext cx="8229600" cy="2590794"/>
              </a:xfrm>
              <a:blipFill>
                <a:blip r:embed="rId2"/>
                <a:stretch>
                  <a:fillRect t="-2463" r="-2006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05AD8-20B7-D744-ACFE-57868B96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A11E88-D673-D744-B962-38E08783894D}"/>
                  </a:ext>
                </a:extLst>
              </p:cNvPr>
              <p:cNvSpPr txBox="1"/>
              <p:nvPr/>
            </p:nvSpPr>
            <p:spPr>
              <a:xfrm>
                <a:off x="1233137" y="3977634"/>
                <a:ext cx="6677725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∙14∙13∙12∙11∙10∙9∙8∙7∙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6∙5∙4∙3∙2∙1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∙5∙4∙3∙2∙1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15!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A11E88-D673-D744-B962-38E08783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37" y="3977634"/>
                <a:ext cx="6677725" cy="676852"/>
              </a:xfrm>
              <a:prstGeom prst="rect">
                <a:avLst/>
              </a:prstGeom>
              <a:blipFill>
                <a:blip r:embed="rId3"/>
                <a:stretch>
                  <a:fillRect t="-370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7EA53B-48FC-B645-AE91-79B8D611A9B9}"/>
              </a:ext>
            </a:extLst>
          </p:cNvPr>
          <p:cNvSpPr txBox="1"/>
          <p:nvPr/>
        </p:nvSpPr>
        <p:spPr>
          <a:xfrm>
            <a:off x="1347270" y="4892024"/>
            <a:ext cx="644945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Math shorthand only! We wouldn’t want to actually calculate this way.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Just multiply the numbers from 15 down to 7 as before.</a:t>
            </a:r>
          </a:p>
        </p:txBody>
      </p:sp>
    </p:spTree>
    <p:extLst>
      <p:ext uri="{BB962C8B-B14F-4D97-AF65-F5344CB8AC3E}">
        <p14:creationId xmlns:p14="http://schemas.microsoft.com/office/powerpoint/2010/main" val="376608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15A2-5585-7B4E-B6D1-CB80650A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Notation,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661F-5D57-6F40-9574-3E0558FA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3902"/>
            <a:ext cx="8229600" cy="936756"/>
          </a:xfrm>
        </p:spPr>
        <p:txBody>
          <a:bodyPr/>
          <a:lstStyle/>
          <a:p>
            <a:r>
              <a:rPr lang="en-US" dirty="0"/>
              <a:t>In the children’s team example,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= 15 children total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= 9 children chosen for the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BFE1D-3BFD-E648-978C-121D5D71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94114-83C4-2A40-889E-8A3E10941F90}"/>
                  </a:ext>
                </a:extLst>
              </p:cNvPr>
              <p:cNvSpPr txBox="1"/>
              <p:nvPr/>
            </p:nvSpPr>
            <p:spPr>
              <a:xfrm>
                <a:off x="731562" y="1303538"/>
                <a:ext cx="7223680" cy="9848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33CC"/>
                    </a:solidFill>
                  </a:rPr>
                  <a:t>The number of ways to make a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sequence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chosen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:r>
                  <a:rPr lang="en-US" sz="2000" u="sng" dirty="0">
                    <a:solidFill>
                      <a:srgbClr val="0033CC"/>
                    </a:solidFill>
                  </a:rPr>
                  <a:t>without repetition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from a collection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is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… 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894114-83C4-2A40-889E-8A3E1094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62" y="1303538"/>
                <a:ext cx="7223680" cy="984885"/>
              </a:xfrm>
              <a:prstGeom prst="rect">
                <a:avLst/>
              </a:prstGeom>
              <a:blipFill>
                <a:blip r:embed="rId2"/>
                <a:stretch>
                  <a:fillRect t="-3797" r="-702" b="-632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8BF8E-75B6-F844-9D24-723A1E6743D9}"/>
                  </a:ext>
                </a:extLst>
              </p:cNvPr>
              <p:cNvSpPr txBox="1"/>
              <p:nvPr/>
            </p:nvSpPr>
            <p:spPr>
              <a:xfrm>
                <a:off x="731563" y="3004690"/>
                <a:ext cx="7223680" cy="13276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33CC"/>
                    </a:solidFill>
                  </a:rPr>
                  <a:t>The number of ways to make a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sequence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chosen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:r>
                  <a:rPr lang="en-US" sz="2000" u="sng" dirty="0">
                    <a:solidFill>
                      <a:srgbClr val="0033CC"/>
                    </a:solidFill>
                  </a:rPr>
                  <a:t>without repetition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from a collection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is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A8BF8E-75B6-F844-9D24-723A1E674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63" y="3004690"/>
                <a:ext cx="7223680" cy="1327608"/>
              </a:xfrm>
              <a:prstGeom prst="rect">
                <a:avLst/>
              </a:prstGeom>
              <a:blipFill>
                <a:blip r:embed="rId3"/>
                <a:stretch>
                  <a:fillRect t="-2830" r="-702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35A35923-4BBF-684E-9BD7-B322AA0C7767}"/>
              </a:ext>
            </a:extLst>
          </p:cNvPr>
          <p:cNvSpPr/>
          <p:nvPr/>
        </p:nvSpPr>
        <p:spPr bwMode="auto">
          <a:xfrm>
            <a:off x="4389119" y="2456057"/>
            <a:ext cx="365756" cy="457195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B6708-7508-4545-936C-02072D78396D}"/>
                  </a:ext>
                </a:extLst>
              </p:cNvPr>
              <p:cNvSpPr txBox="1"/>
              <p:nvPr/>
            </p:nvSpPr>
            <p:spPr>
              <a:xfrm>
                <a:off x="1999362" y="5440658"/>
                <a:ext cx="4779514" cy="594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∙14∙13∙12∙11∙10∙9∙8∙7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15−9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B6708-7508-4545-936C-02072D783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362" y="5440658"/>
                <a:ext cx="4779514" cy="5947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9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B76F-CCDC-4B4E-846A-D864B0DC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Car Chases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FEB2E-59C4-8742-9FC5-7A015EDFB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785331"/>
              </a:xfrm>
            </p:spPr>
            <p:txBody>
              <a:bodyPr/>
              <a:lstStyle/>
              <a:p>
                <a:r>
                  <a:rPr lang="en-US" dirty="0"/>
                  <a:t>More details about the streaming videos: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Total possible combinations of three movies, </a:t>
                </a:r>
                <a:br>
                  <a:rPr lang="en-US" dirty="0"/>
                </a:br>
                <a:r>
                  <a:rPr lang="en-US" dirty="0"/>
                  <a:t>one from each type,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674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∙913∙84=51,690,408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Tonight, you again want to watch three movies, </a:t>
                </a:r>
                <a:br>
                  <a:rPr lang="en-US" dirty="0"/>
                </a:br>
                <a:r>
                  <a:rPr lang="en-US" dirty="0"/>
                  <a:t>one of each type, but you do </a:t>
                </a:r>
                <a:r>
                  <a:rPr lang="en-US" u="sng" dirty="0"/>
                  <a:t>not</a:t>
                </a:r>
                <a:r>
                  <a:rPr lang="en-US" dirty="0"/>
                  <a:t> want </a:t>
                </a:r>
                <a:r>
                  <a:rPr lang="en-US" u="sng" dirty="0"/>
                  <a:t>all three</a:t>
                </a:r>
                <a:r>
                  <a:rPr lang="en-US" dirty="0"/>
                  <a:t> movies to have car chases.</a:t>
                </a:r>
              </a:p>
              <a:p>
                <a:pPr lvl="1"/>
                <a:r>
                  <a:rPr lang="en-US" dirty="0"/>
                  <a:t>With this restriction, how many movie combinations do you have?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6FEB2E-59C4-8742-9FC5-7A015EDFB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785331"/>
              </a:xfrm>
              <a:blipFill>
                <a:blip r:embed="rId2"/>
                <a:stretch>
                  <a:fillRect l="-617" t="-1323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2442B-7086-7048-A27C-845B1E48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7E54E4-DF0F-8C43-A8CA-76EC7141B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61384"/>
              </p:ext>
            </p:extLst>
          </p:nvPr>
        </p:nvGraphicFramePr>
        <p:xfrm>
          <a:off x="2365910" y="1874537"/>
          <a:ext cx="4412180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0605">
                  <a:extLst>
                    <a:ext uri="{9D8B030D-6E8A-4147-A177-3AD203B41FA5}">
                      <a16:colId xmlns:a16="http://schemas.microsoft.com/office/drawing/2014/main" val="26465269"/>
                    </a:ext>
                  </a:extLst>
                </a:gridCol>
                <a:gridCol w="912722">
                  <a:extLst>
                    <a:ext uri="{9D8B030D-6E8A-4147-A177-3AD203B41FA5}">
                      <a16:colId xmlns:a16="http://schemas.microsoft.com/office/drawing/2014/main" val="1526672101"/>
                    </a:ext>
                  </a:extLst>
                </a:gridCol>
                <a:gridCol w="2468853">
                  <a:extLst>
                    <a:ext uri="{9D8B030D-6E8A-4147-A177-3AD203B41FA5}">
                      <a16:colId xmlns:a16="http://schemas.microsoft.com/office/drawing/2014/main" val="1695199731"/>
                    </a:ext>
                  </a:extLst>
                </a:gridCol>
              </a:tblGrid>
              <a:tr h="211753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Movies with car chases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2950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3396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romance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18926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9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9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C575-75F8-F84A-BC35-ACE9FB0C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Complement!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AAD5D4-6162-C84E-9D1B-642C470EC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880366"/>
                <a:ext cx="8229600" cy="3250559"/>
              </a:xfrm>
            </p:spPr>
            <p:txBody>
              <a:bodyPr/>
              <a:lstStyle/>
              <a:p>
                <a:pPr lvl="1"/>
                <a:r>
                  <a:rPr lang="en-US" dirty="0"/>
                  <a:t>Solution:</a:t>
                </a:r>
              </a:p>
              <a:p>
                <a:pPr lvl="4"/>
                <a:endParaRPr lang="en-US" dirty="0"/>
              </a:p>
              <a:p>
                <a:pPr lvl="2"/>
                <a:r>
                  <a:rPr lang="en-US" dirty="0"/>
                  <a:t>The </a:t>
                </a:r>
                <a:r>
                  <a:rPr lang="en-US" u="sng" dirty="0"/>
                  <a:t>total</a:t>
                </a:r>
                <a:r>
                  <a:rPr lang="en-US" dirty="0"/>
                  <a:t> choices without restrictions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674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∙913∙84=51,690,408</m:t>
                    </m:r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pPr lvl="2"/>
                <a:r>
                  <a:rPr lang="en-US" dirty="0"/>
                  <a:t>The number of </a:t>
                </a:r>
                <a:r>
                  <a:rPr lang="en-US" u="sng" dirty="0"/>
                  <a:t>disallowed</a:t>
                </a:r>
                <a:r>
                  <a:rPr lang="en-US" dirty="0"/>
                  <a:t> choices of triple features </a:t>
                </a:r>
                <a:br>
                  <a:rPr lang="en-US" dirty="0"/>
                </a:br>
                <a:r>
                  <a:rPr lang="en-US" dirty="0"/>
                  <a:t>(the complement)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489 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∙217∙2=212,226</m:t>
                    </m:r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lvl="4"/>
                <a:endParaRPr lang="en-US" dirty="0"/>
              </a:p>
              <a:p>
                <a:pPr lvl="2"/>
                <a:r>
                  <a:rPr lang="en-US" dirty="0"/>
                  <a:t>Therefore, the number of </a:t>
                </a:r>
                <a:r>
                  <a:rPr lang="en-US" u="sng" dirty="0"/>
                  <a:t>allowable</a:t>
                </a:r>
                <a:r>
                  <a:rPr lang="en-US" dirty="0"/>
                  <a:t> choices must be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51,690,408 −212,226=51,478,182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AAD5D4-6162-C84E-9D1B-642C470EC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880366"/>
                <a:ext cx="8229600" cy="3250559"/>
              </a:xfrm>
              <a:blipFill>
                <a:blip r:embed="rId2"/>
                <a:stretch>
                  <a:fillRect t="-1961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768A6-572E-DC4C-B0A3-10BF9D0F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A16D6-C3A6-534C-80C3-ED8F1A6A7840}"/>
              </a:ext>
            </a:extLst>
          </p:cNvPr>
          <p:cNvSpPr txBox="1"/>
          <p:nvPr/>
        </p:nvSpPr>
        <p:spPr>
          <a:xfrm>
            <a:off x="6222775" y="1424198"/>
            <a:ext cx="2180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three movies,</a:t>
            </a:r>
            <a:br>
              <a:rPr lang="en-US" dirty="0"/>
            </a:br>
            <a:r>
              <a:rPr lang="en-US" dirty="0"/>
              <a:t>one from each type.</a:t>
            </a:r>
          </a:p>
          <a:p>
            <a:r>
              <a:rPr lang="en-US" sz="800" dirty="0"/>
              <a:t> </a:t>
            </a:r>
            <a:br>
              <a:rPr lang="en-US" dirty="0"/>
            </a:br>
            <a:r>
              <a:rPr lang="en-US" dirty="0"/>
              <a:t>But not all three </a:t>
            </a:r>
            <a:br>
              <a:rPr lang="en-US" dirty="0"/>
            </a:br>
            <a:r>
              <a:rPr lang="en-US" dirty="0"/>
              <a:t>can have car chases.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795096-3526-564C-83C1-CECC422C8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09073"/>
              </p:ext>
            </p:extLst>
          </p:nvPr>
        </p:nvGraphicFramePr>
        <p:xfrm>
          <a:off x="1645952" y="1368399"/>
          <a:ext cx="4412180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0605">
                  <a:extLst>
                    <a:ext uri="{9D8B030D-6E8A-4147-A177-3AD203B41FA5}">
                      <a16:colId xmlns:a16="http://schemas.microsoft.com/office/drawing/2014/main" val="26465269"/>
                    </a:ext>
                  </a:extLst>
                </a:gridCol>
                <a:gridCol w="912722">
                  <a:extLst>
                    <a:ext uri="{9D8B030D-6E8A-4147-A177-3AD203B41FA5}">
                      <a16:colId xmlns:a16="http://schemas.microsoft.com/office/drawing/2014/main" val="1526672101"/>
                    </a:ext>
                  </a:extLst>
                </a:gridCol>
                <a:gridCol w="2468853">
                  <a:extLst>
                    <a:ext uri="{9D8B030D-6E8A-4147-A177-3AD203B41FA5}">
                      <a16:colId xmlns:a16="http://schemas.microsoft.com/office/drawing/2014/main" val="1695199731"/>
                    </a:ext>
                  </a:extLst>
                </a:gridCol>
              </a:tblGrid>
              <a:tr h="211753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Movies with car chases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2950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3396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romance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18926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9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12B9-C308-BA40-8062-64BEBC2D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Complement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E0F4-C0C9-B44E-85FD-AA4FBBB5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571950"/>
          </a:xfrm>
        </p:spPr>
        <p:txBody>
          <a:bodyPr/>
          <a:lstStyle/>
          <a:p>
            <a:r>
              <a:rPr lang="en-US" dirty="0"/>
              <a:t>Example: You want to line up 15 children. However, Mary and John don’t get along, so you must keep them separate. How many allowable line-ups (sequences) are there?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total number of </a:t>
            </a:r>
            <a:r>
              <a:rPr lang="en-US" u="sng" dirty="0"/>
              <a:t>possible</a:t>
            </a:r>
            <a:r>
              <a:rPr lang="en-US" dirty="0"/>
              <a:t> line-ups: 15!</a:t>
            </a:r>
          </a:p>
          <a:p>
            <a:pPr lvl="1"/>
            <a:r>
              <a:rPr lang="en-US" dirty="0"/>
              <a:t>But how many of </a:t>
            </a:r>
            <a:r>
              <a:rPr lang="en-US"/>
              <a:t>those line-ups </a:t>
            </a:r>
            <a:r>
              <a:rPr lang="en-US" dirty="0"/>
              <a:t>have </a:t>
            </a:r>
            <a:br>
              <a:rPr lang="en-US" dirty="0"/>
            </a:br>
            <a:r>
              <a:rPr lang="en-US" dirty="0"/>
              <a:t>Mary and John together?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49AF-CE90-004F-8311-22FC079D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5489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12B9-C308-BA40-8062-64BEBC2D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Complement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3E0F4-C0C9-B44E-85FD-AA4FBBB58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4464"/>
                <a:ext cx="8229600" cy="3474682"/>
              </a:xfrm>
            </p:spPr>
            <p:txBody>
              <a:bodyPr/>
              <a:lstStyle/>
              <a:p>
                <a:pPr lvl="1"/>
                <a:r>
                  <a:rPr lang="en-US" dirty="0"/>
                  <a:t>There are 14 adjacent pairs of positions in a line-up.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Either Mary or John can be in the first position of a pair, so there are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∙14=28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bad pairs</a:t>
                </a:r>
                <a:r>
                  <a:rPr lang="en-US" dirty="0"/>
                  <a:t>. 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For each bad pair, there are 13! ways to line up the remaining children, for a total of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∙13!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u="sng" dirty="0"/>
                  <a:t>unallowable</a:t>
                </a:r>
                <a:r>
                  <a:rPr lang="en-US" dirty="0"/>
                  <a:t> line-ups (the complement).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Therefore, the number of </a:t>
                </a:r>
                <a:r>
                  <a:rPr lang="en-US" u="sng" dirty="0"/>
                  <a:t>allowable</a:t>
                </a:r>
                <a:r>
                  <a:rPr lang="en-US" dirty="0"/>
                  <a:t> line-ups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3E0F4-C0C9-B44E-85FD-AA4FBBB58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4464"/>
                <a:ext cx="8229600" cy="3474682"/>
              </a:xfrm>
              <a:blipFill>
                <a:blip r:embed="rId2"/>
                <a:stretch>
                  <a:fillRect t="-1091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49AF-CE90-004F-8311-22FC079D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1ABBE7-06B2-F04A-8B44-875B674A4A47}"/>
                  </a:ext>
                </a:extLst>
              </p:cNvPr>
              <p:cNvSpPr txBox="1"/>
              <p:nvPr/>
            </p:nvSpPr>
            <p:spPr>
              <a:xfrm>
                <a:off x="3506259" y="4709146"/>
                <a:ext cx="21314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15!−(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∙13</m:t>
                      </m:r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1ABBE7-06B2-F04A-8B44-875B674A4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259" y="4709146"/>
                <a:ext cx="2131481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FFE4-73D0-D247-A1DB-FD2EC169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When Order Doesn’t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FBCB-623A-E947-A6C8-C28148C9D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count the number of items </a:t>
            </a:r>
            <a:br>
              <a:rPr lang="en-US" dirty="0"/>
            </a:br>
            <a:r>
              <a:rPr lang="en-US" dirty="0"/>
              <a:t>in a </a:t>
            </a:r>
            <a:r>
              <a:rPr lang="en-US" dirty="0">
                <a:solidFill>
                  <a:srgbClr val="B23C00"/>
                </a:solidFill>
              </a:rPr>
              <a:t>collection </a:t>
            </a:r>
            <a:r>
              <a:rPr lang="en-US" dirty="0"/>
              <a:t>or</a:t>
            </a:r>
            <a:r>
              <a:rPr lang="en-US" dirty="0">
                <a:solidFill>
                  <a:srgbClr val="B23C00"/>
                </a:solidFill>
              </a:rPr>
              <a:t> combination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where </a:t>
            </a:r>
            <a:r>
              <a:rPr lang="en-US" u="sng" dirty="0"/>
              <a:t>order doesn’t matter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How many 3-digit numbers are there </a:t>
            </a:r>
            <a:br>
              <a:rPr lang="en-US" dirty="0"/>
            </a:br>
            <a:r>
              <a:rPr lang="en-US" dirty="0"/>
              <a:t>using the digits 1 through 9 that have </a:t>
            </a:r>
            <a:r>
              <a:rPr lang="en-US" u="sng" dirty="0"/>
              <a:t>no repeated digits</a:t>
            </a:r>
            <a:r>
              <a:rPr lang="en-US" dirty="0"/>
              <a:t>, but numbers like 123, 132, 213, 231, 312, </a:t>
            </a:r>
            <a:br>
              <a:rPr lang="en-US" dirty="0"/>
            </a:br>
            <a:r>
              <a:rPr lang="en-US" dirty="0"/>
              <a:t>and 321 are all considered to be the </a:t>
            </a:r>
            <a:r>
              <a:rPr lang="en-US" u="sng" dirty="0"/>
              <a:t>same</a:t>
            </a:r>
            <a:r>
              <a:rPr lang="en-US" dirty="0"/>
              <a:t> item?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A4D8-7317-2647-8A48-F573305B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34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B907-DA66-C14C-A263-EDD3BBBD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When Order Doesn’t Matter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6CE8-55A7-AE49-8FE4-C4B33E73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511015"/>
          </a:xfrm>
        </p:spPr>
        <p:txBody>
          <a:bodyPr/>
          <a:lstStyle/>
          <a:p>
            <a:r>
              <a:rPr lang="en-US" dirty="0"/>
              <a:t>Example: How many different committees of </a:t>
            </a:r>
            <a:br>
              <a:rPr lang="en-US" dirty="0"/>
            </a:br>
            <a:r>
              <a:rPr lang="en-US" dirty="0"/>
              <a:t>4 students can you make from a group of </a:t>
            </a:r>
            <a:br>
              <a:rPr lang="en-US" dirty="0"/>
            </a:br>
            <a:r>
              <a:rPr lang="en-US" dirty="0"/>
              <a:t>15 students?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Order doesn’t matter</a:t>
            </a:r>
            <a:r>
              <a:rPr lang="en-US" dirty="0"/>
              <a:t> – George, Katie, Tom, and Jill are the same committee no matter in what order </a:t>
            </a:r>
            <a:br>
              <a:rPr lang="en-US" dirty="0"/>
            </a:br>
            <a:r>
              <a:rPr lang="en-US" dirty="0"/>
              <a:t>you list them.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Suppose instead of a committee, we are making a </a:t>
            </a:r>
            <a:r>
              <a:rPr lang="en-US" u="sng" dirty="0"/>
              <a:t>slate of 4 class officers</a:t>
            </a:r>
            <a:r>
              <a:rPr lang="en-US" dirty="0"/>
              <a:t>: president, vice president, secretary, and treasurer. How many possible slates (</a:t>
            </a:r>
            <a:r>
              <a:rPr lang="en-US" u="sng" dirty="0"/>
              <a:t>order matters</a:t>
            </a:r>
            <a:r>
              <a:rPr lang="en-US" dirty="0"/>
              <a:t>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B2178-1356-3A4D-AC76-D474A647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0F2C03-7C93-304E-BFB0-EA659106D60A}"/>
                  </a:ext>
                </a:extLst>
              </p:cNvPr>
              <p:cNvSpPr txBox="1"/>
              <p:nvPr/>
            </p:nvSpPr>
            <p:spPr>
              <a:xfrm>
                <a:off x="4023366" y="5441349"/>
                <a:ext cx="1842491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15!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0F2C03-7C93-304E-BFB0-EA659106D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6" y="5441349"/>
                <a:ext cx="184249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84456E-7D61-C245-99F1-010802789247}"/>
              </a:ext>
            </a:extLst>
          </p:cNvPr>
          <p:cNvSpPr txBox="1"/>
          <p:nvPr/>
        </p:nvSpPr>
        <p:spPr>
          <a:xfrm>
            <a:off x="6126463" y="5509123"/>
            <a:ext cx="197201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Recall the baseball </a:t>
            </a:r>
          </a:p>
          <a:p>
            <a:r>
              <a:rPr lang="en-US" dirty="0">
                <a:solidFill>
                  <a:srgbClr val="0033CC"/>
                </a:solidFill>
              </a:rPr>
              <a:t>team example!</a:t>
            </a:r>
          </a:p>
        </p:txBody>
      </p:sp>
    </p:spTree>
    <p:extLst>
      <p:ext uri="{BB962C8B-B14F-4D97-AF65-F5344CB8AC3E}">
        <p14:creationId xmlns:p14="http://schemas.microsoft.com/office/powerpoint/2010/main" val="926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0E7D-8F04-2547-89CB-65A3C2A1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When Order Doesn’t Matter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83D60-3238-794F-8981-8CFE4F07B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35536"/>
          </a:xfrm>
        </p:spPr>
        <p:txBody>
          <a:bodyPr/>
          <a:lstStyle/>
          <a:p>
            <a:pPr lvl="1"/>
            <a:r>
              <a:rPr lang="en-US" dirty="0"/>
              <a:t>We can make the </a:t>
            </a:r>
            <a:r>
              <a:rPr lang="en-US" u="sng" dirty="0"/>
              <a:t>slate of 4 class officers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(order matters) out of 15 students using a </a:t>
            </a:r>
            <a:br>
              <a:rPr lang="en-US" dirty="0"/>
            </a:br>
            <a:r>
              <a:rPr lang="en-US" dirty="0"/>
              <a:t>different strategy that involves two steps:</a:t>
            </a:r>
          </a:p>
          <a:p>
            <a:pPr lvl="4"/>
            <a:endParaRPr lang="en-US" dirty="0"/>
          </a:p>
          <a:p>
            <a:pPr lvl="2">
              <a:buFont typeface="+mj-lt"/>
              <a:buAutoNum type="arabicPeriod"/>
            </a:pPr>
            <a:r>
              <a:rPr lang="en-US" dirty="0"/>
              <a:t>Make a committee of 4 students. (We don’t know yet </a:t>
            </a:r>
            <a:br>
              <a:rPr lang="en-US" dirty="0"/>
            </a:br>
            <a:r>
              <a:rPr lang="en-US" dirty="0"/>
              <a:t>how many ways there are to do this.)</a:t>
            </a:r>
          </a:p>
          <a:p>
            <a:pPr lvl="2">
              <a:buFont typeface="+mj-lt"/>
              <a:buAutoNum type="arabicPeriod"/>
            </a:pPr>
            <a:r>
              <a:rPr lang="en-US" dirty="0"/>
              <a:t>Assign each of these 4 students to an office. There are 4! possible ways of assigning 4 offices to the 4 students.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3E09D-85AC-D341-84E9-D43261A3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B68F22-81F2-8742-B1E9-1088AB5AD292}"/>
              </a:ext>
            </a:extLst>
          </p:cNvPr>
          <p:cNvGrpSpPr/>
          <p:nvPr/>
        </p:nvGrpSpPr>
        <p:grpSpPr>
          <a:xfrm>
            <a:off x="1554513" y="3969588"/>
            <a:ext cx="6492169" cy="2294021"/>
            <a:chOff x="1554513" y="3695271"/>
            <a:chExt cx="6492169" cy="229402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BECC963-1F8F-C440-BDD3-5A30368F91F0}"/>
                </a:ext>
              </a:extLst>
            </p:cNvPr>
            <p:cNvGrpSpPr/>
            <p:nvPr/>
          </p:nvGrpSpPr>
          <p:grpSpPr>
            <a:xfrm>
              <a:off x="1554513" y="3695271"/>
              <a:ext cx="6492169" cy="830997"/>
              <a:chOff x="1554513" y="3791911"/>
              <a:chExt cx="6492169" cy="83099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40CDB0-97F3-324F-940D-B35F0567AFA9}"/>
                  </a:ext>
                </a:extLst>
              </p:cNvPr>
              <p:cNvGrpSpPr/>
              <p:nvPr/>
            </p:nvGrpSpPr>
            <p:grpSpPr>
              <a:xfrm>
                <a:off x="1554513" y="3791911"/>
                <a:ext cx="2910362" cy="830997"/>
                <a:chOff x="963478" y="4113528"/>
                <a:chExt cx="2910362" cy="830997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4602DB8-4245-0546-BD27-DEA4DAB8392B}"/>
                    </a:ext>
                  </a:extLst>
                </p:cNvPr>
                <p:cNvSpPr txBox="1"/>
                <p:nvPr/>
              </p:nvSpPr>
              <p:spPr>
                <a:xfrm>
                  <a:off x="1278479" y="4297673"/>
                  <a:ext cx="253979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make a committee of 4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80C295E-28F7-274B-9E5F-F5FD73C479B3}"/>
                    </a:ext>
                  </a:extLst>
                </p:cNvPr>
                <p:cNvSpPr txBox="1"/>
                <p:nvPr/>
              </p:nvSpPr>
              <p:spPr>
                <a:xfrm>
                  <a:off x="963478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2C1F8B-AAC6-B549-A393-D6ADD969B1EC}"/>
                    </a:ext>
                  </a:extLst>
                </p:cNvPr>
                <p:cNvSpPr txBox="1"/>
                <p:nvPr/>
              </p:nvSpPr>
              <p:spPr>
                <a:xfrm>
                  <a:off x="3394222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93F5C23-A600-F540-923C-F9D6533D4A72}"/>
                  </a:ext>
                </a:extLst>
              </p:cNvPr>
              <p:cNvGrpSpPr/>
              <p:nvPr/>
            </p:nvGrpSpPr>
            <p:grpSpPr>
              <a:xfrm>
                <a:off x="4273853" y="3836314"/>
                <a:ext cx="761257" cy="589330"/>
                <a:chOff x="4622066" y="4293118"/>
                <a:chExt cx="761257" cy="58933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C3E905D-0ADD-534C-8095-72268417B42F}"/>
                    </a:ext>
                  </a:extLst>
                </p:cNvPr>
                <p:cNvSpPr txBox="1"/>
                <p:nvPr/>
              </p:nvSpPr>
              <p:spPr>
                <a:xfrm>
                  <a:off x="4622066" y="4293118"/>
                  <a:ext cx="2984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F32F09-ED4C-6F4D-A71C-F95DAFA3AF58}"/>
                    </a:ext>
                  </a:extLst>
                </p:cNvPr>
                <p:cNvSpPr txBox="1"/>
                <p:nvPr/>
              </p:nvSpPr>
              <p:spPr>
                <a:xfrm>
                  <a:off x="4791494" y="4543894"/>
                  <a:ext cx="5918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4!  =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726D17C-8CD8-ED45-945E-00F03F2428D7}"/>
                  </a:ext>
                </a:extLst>
              </p:cNvPr>
              <p:cNvGrpSpPr/>
              <p:nvPr/>
            </p:nvGrpSpPr>
            <p:grpSpPr>
              <a:xfrm>
                <a:off x="4840934" y="3791911"/>
                <a:ext cx="2699515" cy="830997"/>
                <a:chOff x="1280196" y="4113528"/>
                <a:chExt cx="2699515" cy="83099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792AA45-AA25-CC4E-B738-97E2C38AFF64}"/>
                    </a:ext>
                  </a:extLst>
                </p:cNvPr>
                <p:cNvSpPr txBox="1"/>
                <p:nvPr/>
              </p:nvSpPr>
              <p:spPr>
                <a:xfrm>
                  <a:off x="1554513" y="4297673"/>
                  <a:ext cx="2189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select 4 class officers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32D0688-B463-6A46-B6A1-E909D58D84C6}"/>
                    </a:ext>
                  </a:extLst>
                </p:cNvPr>
                <p:cNvSpPr txBox="1"/>
                <p:nvPr/>
              </p:nvSpPr>
              <p:spPr>
                <a:xfrm>
                  <a:off x="1280196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079A65-F807-664D-9408-103624B04EDF}"/>
                    </a:ext>
                  </a:extLst>
                </p:cNvPr>
                <p:cNvSpPr txBox="1"/>
                <p:nvPr/>
              </p:nvSpPr>
              <p:spPr>
                <a:xfrm>
                  <a:off x="3500093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9967406-20E8-C34D-9C89-02062CA812FC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479" y="3976056"/>
                    <a:ext cx="740203" cy="558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15!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11!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9967406-20E8-C34D-9C89-02062CA812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479" y="3976056"/>
                    <a:ext cx="740203" cy="55835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A270B15-F736-5644-82D7-617BBBB1B752}"/>
                </a:ext>
              </a:extLst>
            </p:cNvPr>
            <p:cNvGrpSpPr/>
            <p:nvPr/>
          </p:nvGrpSpPr>
          <p:grpSpPr>
            <a:xfrm>
              <a:off x="1554513" y="4530142"/>
              <a:ext cx="5985936" cy="881331"/>
              <a:chOff x="1554513" y="4530142"/>
              <a:chExt cx="5985936" cy="88133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9A830B-F594-C24C-A16B-468ACD334CCA}"/>
                  </a:ext>
                </a:extLst>
              </p:cNvPr>
              <p:cNvGrpSpPr/>
              <p:nvPr/>
            </p:nvGrpSpPr>
            <p:grpSpPr>
              <a:xfrm>
                <a:off x="1554513" y="4580476"/>
                <a:ext cx="2910362" cy="830997"/>
                <a:chOff x="963478" y="4113528"/>
                <a:chExt cx="2910362" cy="8309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6E84EF-7C0D-184A-8349-619BD2B50922}"/>
                    </a:ext>
                  </a:extLst>
                </p:cNvPr>
                <p:cNvSpPr txBox="1"/>
                <p:nvPr/>
              </p:nvSpPr>
              <p:spPr>
                <a:xfrm>
                  <a:off x="1329234" y="4297673"/>
                  <a:ext cx="22637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make a committee of 4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CC9278-95D1-DC48-88B7-FF808E5FC399}"/>
                    </a:ext>
                  </a:extLst>
                </p:cNvPr>
                <p:cNvSpPr txBox="1"/>
                <p:nvPr/>
              </p:nvSpPr>
              <p:spPr>
                <a:xfrm>
                  <a:off x="963478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8767392-7CFA-B24B-8FA0-5B33DDFF3CEA}"/>
                    </a:ext>
                  </a:extLst>
                </p:cNvPr>
                <p:cNvSpPr txBox="1"/>
                <p:nvPr/>
              </p:nvSpPr>
              <p:spPr>
                <a:xfrm>
                  <a:off x="3394222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BB05F33-584B-6940-BB4D-6455981018CA}"/>
                      </a:ext>
                    </a:extLst>
                  </p:cNvPr>
                  <p:cNvSpPr txBox="1"/>
                  <p:nvPr/>
                </p:nvSpPr>
                <p:spPr>
                  <a:xfrm>
                    <a:off x="4313038" y="4754780"/>
                    <a:ext cx="716157" cy="5533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BB05F33-584B-6940-BB4D-6455981018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3038" y="4754780"/>
                    <a:ext cx="716157" cy="55335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35B7523-7812-3E42-8EF4-96F9827B5E87}"/>
                  </a:ext>
                </a:extLst>
              </p:cNvPr>
              <p:cNvGrpSpPr/>
              <p:nvPr/>
            </p:nvGrpSpPr>
            <p:grpSpPr>
              <a:xfrm>
                <a:off x="4840934" y="4530142"/>
                <a:ext cx="2699515" cy="830997"/>
                <a:chOff x="1280196" y="4113528"/>
                <a:chExt cx="2699515" cy="830997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9571A5E-AB7B-D847-85C8-6D04395AB514}"/>
                    </a:ext>
                  </a:extLst>
                </p:cNvPr>
                <p:cNvSpPr txBox="1"/>
                <p:nvPr/>
              </p:nvSpPr>
              <p:spPr>
                <a:xfrm>
                  <a:off x="1554513" y="4297673"/>
                  <a:ext cx="2189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select 4 class officers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F8029D2-2ACF-7F4A-A04A-A1D43946191B}"/>
                    </a:ext>
                  </a:extLst>
                </p:cNvPr>
                <p:cNvSpPr txBox="1"/>
                <p:nvPr/>
              </p:nvSpPr>
              <p:spPr>
                <a:xfrm>
                  <a:off x="1280196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213099A-56B3-9B44-98CF-0A2BC66085DA}"/>
                    </a:ext>
                  </a:extLst>
                </p:cNvPr>
                <p:cNvSpPr txBox="1"/>
                <p:nvPr/>
              </p:nvSpPr>
              <p:spPr>
                <a:xfrm>
                  <a:off x="3500093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8C0868-344B-CD4B-A7BA-ADDE12291E75}"/>
                    </a:ext>
                  </a:extLst>
                </p:cNvPr>
                <p:cNvSpPr txBox="1"/>
                <p:nvPr/>
              </p:nvSpPr>
              <p:spPr>
                <a:xfrm>
                  <a:off x="4326456" y="5430934"/>
                  <a:ext cx="1939057" cy="558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4!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15!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11!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15!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4!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11!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8C0868-344B-CD4B-A7BA-ADDE12291E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456" y="5430934"/>
                  <a:ext cx="1939057" cy="558358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54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1F74-11C2-F34E-8E53-16FD13A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How to Count!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34A0-522C-F14B-8E9E-19C743D8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3"/>
            <a:ext cx="8229600" cy="4846267"/>
          </a:xfrm>
        </p:spPr>
        <p:txBody>
          <a:bodyPr/>
          <a:lstStyle/>
          <a:p>
            <a:r>
              <a:rPr lang="en-US" dirty="0"/>
              <a:t>To perform statistics, it is important to know </a:t>
            </a:r>
            <a:br>
              <a:rPr lang="en-US" dirty="0"/>
            </a:br>
            <a:r>
              <a:rPr lang="en-US" dirty="0"/>
              <a:t>how to count the </a:t>
            </a:r>
            <a:r>
              <a:rPr lang="en-US" u="sng" dirty="0"/>
              <a:t>size of a population </a:t>
            </a:r>
            <a:br>
              <a:rPr lang="en-US" dirty="0"/>
            </a:br>
            <a:r>
              <a:rPr lang="en-US" dirty="0"/>
              <a:t>or the </a:t>
            </a:r>
            <a:r>
              <a:rPr lang="en-US" u="sng" dirty="0"/>
              <a:t>size of a sample</a:t>
            </a:r>
            <a:r>
              <a:rPr lang="en-US" dirty="0"/>
              <a:t> drawn from the population.</a:t>
            </a:r>
          </a:p>
          <a:p>
            <a:pPr lvl="4"/>
            <a:endParaRPr lang="en-US" dirty="0"/>
          </a:p>
          <a:p>
            <a:r>
              <a:rPr lang="en-US" dirty="0"/>
              <a:t>Yes, we have to learn </a:t>
            </a:r>
            <a:r>
              <a:rPr lang="en-US" u="sng" dirty="0"/>
              <a:t>how to count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all over again!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6C6D0-D180-0F4D-8986-D1F77705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29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5739D-EE66-AB4E-9E4D-F105C089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When Order Doesn’t Matter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2443-68A9-7244-982B-2E7B9786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33E25F-B1CA-CC4A-BF6F-E06766026971}"/>
                  </a:ext>
                </a:extLst>
              </p:cNvPr>
              <p:cNvSpPr txBox="1"/>
              <p:nvPr/>
            </p:nvSpPr>
            <p:spPr>
              <a:xfrm>
                <a:off x="1012076" y="3977634"/>
                <a:ext cx="7260321" cy="13276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33CC"/>
                    </a:solidFill>
                  </a:rPr>
                  <a:t>The number of ways to make a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combination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</a:t>
                </a:r>
              </a:p>
              <a:p>
                <a:pPr algn="ctr"/>
                <a:r>
                  <a:rPr lang="en-US" sz="2000" u="sng" dirty="0">
                    <a:solidFill>
                      <a:srgbClr val="0033CC"/>
                    </a:solidFill>
                  </a:rPr>
                  <a:t>without repetition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among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objects, and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order doesn’t matter</a:t>
                </a:r>
                <a:r>
                  <a:rPr lang="en-US" sz="2000" dirty="0">
                    <a:solidFill>
                      <a:srgbClr val="0033CC"/>
                    </a:solidFill>
                  </a:rPr>
                  <a:t> is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33E25F-B1CA-CC4A-BF6F-E06766026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76" y="3977634"/>
                <a:ext cx="7260321" cy="1327608"/>
              </a:xfrm>
              <a:prstGeom prst="rect">
                <a:avLst/>
              </a:prstGeom>
              <a:blipFill>
                <a:blip r:embed="rId2"/>
                <a:stretch>
                  <a:fillRect l="-349" t="-1869" r="-34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C897715-2355-D44D-9CD4-C3ED768A81B5}"/>
              </a:ext>
            </a:extLst>
          </p:cNvPr>
          <p:cNvGrpSpPr/>
          <p:nvPr/>
        </p:nvGrpSpPr>
        <p:grpSpPr>
          <a:xfrm>
            <a:off x="1554513" y="1409296"/>
            <a:ext cx="6492169" cy="2294021"/>
            <a:chOff x="1554513" y="3695271"/>
            <a:chExt cx="6492169" cy="22940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072A523-0EED-454A-BBEF-F2E1123DC83F}"/>
                </a:ext>
              </a:extLst>
            </p:cNvPr>
            <p:cNvGrpSpPr/>
            <p:nvPr/>
          </p:nvGrpSpPr>
          <p:grpSpPr>
            <a:xfrm>
              <a:off x="1554513" y="3695271"/>
              <a:ext cx="6492169" cy="830997"/>
              <a:chOff x="1554513" y="3791911"/>
              <a:chExt cx="6492169" cy="83099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E75E635-6FAA-1244-A6CE-E85E1A755FAE}"/>
                  </a:ext>
                </a:extLst>
              </p:cNvPr>
              <p:cNvGrpSpPr/>
              <p:nvPr/>
            </p:nvGrpSpPr>
            <p:grpSpPr>
              <a:xfrm>
                <a:off x="1554513" y="3791911"/>
                <a:ext cx="2910362" cy="830997"/>
                <a:chOff x="963478" y="4113528"/>
                <a:chExt cx="2910362" cy="83099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53757E7-8893-E14C-8B0E-557E558C229A}"/>
                    </a:ext>
                  </a:extLst>
                </p:cNvPr>
                <p:cNvSpPr txBox="1"/>
                <p:nvPr/>
              </p:nvSpPr>
              <p:spPr>
                <a:xfrm>
                  <a:off x="1278479" y="4297673"/>
                  <a:ext cx="253979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make a committee of 4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8BEE51C-217E-784B-9633-02D4DB914D56}"/>
                    </a:ext>
                  </a:extLst>
                </p:cNvPr>
                <p:cNvSpPr txBox="1"/>
                <p:nvPr/>
              </p:nvSpPr>
              <p:spPr>
                <a:xfrm>
                  <a:off x="963478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4CA405C-AE45-754C-8663-37117CC442BD}"/>
                    </a:ext>
                  </a:extLst>
                </p:cNvPr>
                <p:cNvSpPr txBox="1"/>
                <p:nvPr/>
              </p:nvSpPr>
              <p:spPr>
                <a:xfrm>
                  <a:off x="3394222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B20AB1E-D5DF-7349-9A45-71C6C054320A}"/>
                  </a:ext>
                </a:extLst>
              </p:cNvPr>
              <p:cNvGrpSpPr/>
              <p:nvPr/>
            </p:nvGrpSpPr>
            <p:grpSpPr>
              <a:xfrm>
                <a:off x="4273853" y="3836314"/>
                <a:ext cx="761257" cy="589330"/>
                <a:chOff x="4622066" y="4293118"/>
                <a:chExt cx="761257" cy="589330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1EB9CC8-E2F8-2C43-A8EE-C53B10DC00EB}"/>
                    </a:ext>
                  </a:extLst>
                </p:cNvPr>
                <p:cNvSpPr txBox="1"/>
                <p:nvPr/>
              </p:nvSpPr>
              <p:spPr>
                <a:xfrm>
                  <a:off x="4622066" y="4293118"/>
                  <a:ext cx="2984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81FC27A-8AF2-0C46-ABE1-1B8571AA0713}"/>
                    </a:ext>
                  </a:extLst>
                </p:cNvPr>
                <p:cNvSpPr txBox="1"/>
                <p:nvPr/>
              </p:nvSpPr>
              <p:spPr>
                <a:xfrm>
                  <a:off x="4791494" y="4543894"/>
                  <a:ext cx="5918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4!  =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55F8B6F-36DD-414E-B3B5-9A272EEEB80D}"/>
                  </a:ext>
                </a:extLst>
              </p:cNvPr>
              <p:cNvGrpSpPr/>
              <p:nvPr/>
            </p:nvGrpSpPr>
            <p:grpSpPr>
              <a:xfrm>
                <a:off x="4840934" y="3791911"/>
                <a:ext cx="2699515" cy="830997"/>
                <a:chOff x="1280196" y="4113528"/>
                <a:chExt cx="2699515" cy="83099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B61F190-74EA-9E43-800C-74C195885A5C}"/>
                    </a:ext>
                  </a:extLst>
                </p:cNvPr>
                <p:cNvSpPr txBox="1"/>
                <p:nvPr/>
              </p:nvSpPr>
              <p:spPr>
                <a:xfrm>
                  <a:off x="1554513" y="4297673"/>
                  <a:ext cx="2189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select 4 class officers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A1175A-4E6C-8B48-8EF2-540ACF675303}"/>
                    </a:ext>
                  </a:extLst>
                </p:cNvPr>
                <p:cNvSpPr txBox="1"/>
                <p:nvPr/>
              </p:nvSpPr>
              <p:spPr>
                <a:xfrm>
                  <a:off x="1280196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1B1B915-528A-9D4E-95E0-19CBF93F692B}"/>
                    </a:ext>
                  </a:extLst>
                </p:cNvPr>
                <p:cNvSpPr txBox="1"/>
                <p:nvPr/>
              </p:nvSpPr>
              <p:spPr>
                <a:xfrm>
                  <a:off x="3500093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786A3A2-38BD-5147-A51D-743D3F224BD0}"/>
                      </a:ext>
                    </a:extLst>
                  </p:cNvPr>
                  <p:cNvSpPr txBox="1"/>
                  <p:nvPr/>
                </p:nvSpPr>
                <p:spPr>
                  <a:xfrm>
                    <a:off x="7306479" y="3976056"/>
                    <a:ext cx="740203" cy="5583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15!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11!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9967406-20E8-C34D-9C89-02062CA812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6479" y="3976056"/>
                    <a:ext cx="740203" cy="5583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8552CDF-4511-F042-9BF3-6B6091639533}"/>
                </a:ext>
              </a:extLst>
            </p:cNvPr>
            <p:cNvGrpSpPr/>
            <p:nvPr/>
          </p:nvGrpSpPr>
          <p:grpSpPr>
            <a:xfrm>
              <a:off x="1554513" y="4530142"/>
              <a:ext cx="5985936" cy="881331"/>
              <a:chOff x="1554513" y="4530142"/>
              <a:chExt cx="5985936" cy="88133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8C05712-98B5-624B-98D9-8552495F4B48}"/>
                  </a:ext>
                </a:extLst>
              </p:cNvPr>
              <p:cNvGrpSpPr/>
              <p:nvPr/>
            </p:nvGrpSpPr>
            <p:grpSpPr>
              <a:xfrm>
                <a:off x="1554513" y="4580476"/>
                <a:ext cx="2910362" cy="830997"/>
                <a:chOff x="963478" y="4113528"/>
                <a:chExt cx="2910362" cy="830997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E9EAAFF-5FDE-5448-B76A-7219A672275E}"/>
                    </a:ext>
                  </a:extLst>
                </p:cNvPr>
                <p:cNvSpPr txBox="1"/>
                <p:nvPr/>
              </p:nvSpPr>
              <p:spPr>
                <a:xfrm>
                  <a:off x="1329234" y="4297673"/>
                  <a:ext cx="22637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make a committee of 4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24E54F8-A6F4-734C-917B-6037B49CE09F}"/>
                    </a:ext>
                  </a:extLst>
                </p:cNvPr>
                <p:cNvSpPr txBox="1"/>
                <p:nvPr/>
              </p:nvSpPr>
              <p:spPr>
                <a:xfrm>
                  <a:off x="963478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A12D294-04F0-9542-A9DE-307C04728C5C}"/>
                    </a:ext>
                  </a:extLst>
                </p:cNvPr>
                <p:cNvSpPr txBox="1"/>
                <p:nvPr/>
              </p:nvSpPr>
              <p:spPr>
                <a:xfrm>
                  <a:off x="3394222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A73C3C06-773A-594B-8009-4F1F448261F8}"/>
                      </a:ext>
                    </a:extLst>
                  </p:cNvPr>
                  <p:cNvSpPr txBox="1"/>
                  <p:nvPr/>
                </p:nvSpPr>
                <p:spPr>
                  <a:xfrm>
                    <a:off x="4313038" y="4754780"/>
                    <a:ext cx="716157" cy="55335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BB05F33-584B-6940-BB4D-6455981018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3038" y="4754780"/>
                    <a:ext cx="716157" cy="55335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7CFE610-1842-4F46-B08D-2297F1781409}"/>
                  </a:ext>
                </a:extLst>
              </p:cNvPr>
              <p:cNvGrpSpPr/>
              <p:nvPr/>
            </p:nvGrpSpPr>
            <p:grpSpPr>
              <a:xfrm>
                <a:off x="4840934" y="4530142"/>
                <a:ext cx="2699515" cy="830997"/>
                <a:chOff x="1280196" y="4113528"/>
                <a:chExt cx="2699515" cy="83099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07AE160-415E-D442-B076-F88E3C48FEC4}"/>
                    </a:ext>
                  </a:extLst>
                </p:cNvPr>
                <p:cNvSpPr txBox="1"/>
                <p:nvPr/>
              </p:nvSpPr>
              <p:spPr>
                <a:xfrm>
                  <a:off x="1554513" y="4297673"/>
                  <a:ext cx="2189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the number of ways to</a:t>
                  </a:r>
                </a:p>
                <a:p>
                  <a:r>
                    <a:rPr lang="en-US" dirty="0"/>
                    <a:t>select 4 class officers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EBCCA40-10F3-0C41-B7CB-A9EC88AB3EEC}"/>
                    </a:ext>
                  </a:extLst>
                </p:cNvPr>
                <p:cNvSpPr txBox="1"/>
                <p:nvPr/>
              </p:nvSpPr>
              <p:spPr>
                <a:xfrm>
                  <a:off x="1280196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{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7672B29-C1ED-8343-BAA0-8DBA45624AA4}"/>
                    </a:ext>
                  </a:extLst>
                </p:cNvPr>
                <p:cNvSpPr txBox="1"/>
                <p:nvPr/>
              </p:nvSpPr>
              <p:spPr>
                <a:xfrm>
                  <a:off x="3500093" y="4113528"/>
                  <a:ext cx="47961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}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8E118DD-B30D-1142-AED0-CC421FBCD49A}"/>
                    </a:ext>
                  </a:extLst>
                </p:cNvPr>
                <p:cNvSpPr txBox="1"/>
                <p:nvPr/>
              </p:nvSpPr>
              <p:spPr>
                <a:xfrm>
                  <a:off x="4326456" y="5430934"/>
                  <a:ext cx="1062214" cy="558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15!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4!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11!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8C0868-344B-CD4B-A7BA-ADDE12291E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456" y="5430934"/>
                  <a:ext cx="1062214" cy="558358"/>
                </a:xfrm>
                <a:prstGeom prst="rect">
                  <a:avLst/>
                </a:prstGeom>
                <a:blipFill>
                  <a:blip r:embed="rId5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0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7DC-3D4F-7244-8084-C504789B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When Order Doesn’t Matter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90AB-8559-8542-8EDA-F5485989E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99356"/>
          </a:xfrm>
        </p:spPr>
        <p:txBody>
          <a:bodyPr/>
          <a:lstStyle/>
          <a:p>
            <a:r>
              <a:rPr lang="en-US" dirty="0"/>
              <a:t>Example: Pizza Palace offers 7 toppings from which you can choose 3. How many different pizzas can you possibly order?</a:t>
            </a:r>
          </a:p>
          <a:p>
            <a:pPr lvl="1"/>
            <a:r>
              <a:rPr lang="en-US" dirty="0"/>
              <a:t>It doesn’t matter what order you put on the toppings.</a:t>
            </a:r>
          </a:p>
          <a:p>
            <a:pPr lvl="4"/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= 7,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/>
              <a:t>=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B3396-9E2E-DE40-8674-DF7DDF46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FD040-A1E4-634C-AA2B-2402B860CCD4}"/>
                  </a:ext>
                </a:extLst>
              </p:cNvPr>
              <p:cNvSpPr txBox="1"/>
              <p:nvPr/>
            </p:nvSpPr>
            <p:spPr>
              <a:xfrm>
                <a:off x="975727" y="3902305"/>
                <a:ext cx="7192546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3!4!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∙6∙5∙</m:t>
                          </m:r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4∙3∙2∙1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∙2∙1∙</m:t>
                          </m:r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4∙3∙2∙1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∙6∙5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∙2∙1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FD040-A1E4-634C-AA2B-2402B860C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27" y="3902305"/>
                <a:ext cx="7192546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208CFA7-5CA7-B14F-AC83-54902CA2856F}"/>
              </a:ext>
            </a:extLst>
          </p:cNvPr>
          <p:cNvSpPr txBox="1"/>
          <p:nvPr/>
        </p:nvSpPr>
        <p:spPr>
          <a:xfrm>
            <a:off x="5303512" y="4792539"/>
            <a:ext cx="210346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Notice that there are 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3 factors above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and 3 factors below.</a:t>
            </a:r>
          </a:p>
        </p:txBody>
      </p:sp>
    </p:spTree>
    <p:extLst>
      <p:ext uri="{BB962C8B-B14F-4D97-AF65-F5344CB8AC3E}">
        <p14:creationId xmlns:p14="http://schemas.microsoft.com/office/powerpoint/2010/main" val="2116810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D734-8C3C-A744-9572-B21812F2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C1EA0-D709-F04F-A809-D5F271C42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956551"/>
              </a:xfrm>
            </p:spPr>
            <p:txBody>
              <a:bodyPr/>
              <a:lstStyle/>
              <a:p>
                <a:r>
                  <a:rPr lang="en-US" dirty="0"/>
                  <a:t>The formula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has its own math notation: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B23C00"/>
                    </a:solidFill>
                  </a:rPr>
                  <a:t>binomial coefficient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Commonly read “</a:t>
                </a:r>
                <a:r>
                  <a:rPr lang="en-US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rgbClr val="B23C00"/>
                    </a:solidFill>
                  </a:rPr>
                  <a:t> choose </a:t>
                </a:r>
                <a:r>
                  <a:rPr lang="en-US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”.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8C1EA0-D709-F04F-A809-D5F271C42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956551"/>
              </a:xfrm>
              <a:blipFill>
                <a:blip r:embed="rId2"/>
                <a:stretch>
                  <a:fillRect l="-617" b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5C008-5CE0-144C-838B-87A7D010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5134A-85A0-B14A-B728-212871DD6592}"/>
                  </a:ext>
                </a:extLst>
              </p:cNvPr>
              <p:cNvSpPr txBox="1"/>
              <p:nvPr/>
            </p:nvSpPr>
            <p:spPr>
              <a:xfrm>
                <a:off x="3496096" y="2148854"/>
                <a:ext cx="2151808" cy="712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5134A-85A0-B14A-B728-212871DD6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096" y="2148854"/>
                <a:ext cx="2151808" cy="712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D402384-4DDA-2D4E-9141-69349A447924}"/>
              </a:ext>
            </a:extLst>
          </p:cNvPr>
          <p:cNvSpPr txBox="1"/>
          <p:nvPr/>
        </p:nvSpPr>
        <p:spPr>
          <a:xfrm>
            <a:off x="2405381" y="4617707"/>
            <a:ext cx="433323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Python function: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scipy.special.binom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4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BD71-A340-B846-AED1-1B987DC0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Coefficients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32FCA-A0C1-5148-ACF1-14D39F02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2225039"/>
          </a:xfrm>
        </p:spPr>
        <p:txBody>
          <a:bodyPr/>
          <a:lstStyle/>
          <a:p>
            <a:r>
              <a:rPr lang="en-US" dirty="0"/>
              <a:t>Counting the number of ways to make a committee of 4 students out of 15 students </a:t>
            </a:r>
            <a:br>
              <a:rPr lang="en-US" dirty="0"/>
            </a:br>
            <a:r>
              <a:rPr lang="en-US" dirty="0"/>
              <a:t>is the same as counting the number of ways </a:t>
            </a:r>
            <a:br>
              <a:rPr lang="en-US" dirty="0"/>
            </a:br>
            <a:r>
              <a:rPr lang="en-US" dirty="0"/>
              <a:t>to leave 11 students off the committee</a:t>
            </a:r>
            <a:br>
              <a:rPr lang="en-US" dirty="0"/>
            </a:br>
            <a:r>
              <a:rPr lang="en-US" dirty="0"/>
              <a:t>(order doesn’t matter):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4FDD9-D227-8A4D-A2D3-64FCAF1F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74BF8-9EEF-2C42-8BA4-366F7D2088DA}"/>
                  </a:ext>
                </a:extLst>
              </p:cNvPr>
              <p:cNvSpPr txBox="1"/>
              <p:nvPr/>
            </p:nvSpPr>
            <p:spPr>
              <a:xfrm>
                <a:off x="3712117" y="3550730"/>
                <a:ext cx="1719766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74BF8-9EEF-2C42-8BA4-366F7D208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17" y="3550730"/>
                <a:ext cx="1719766" cy="6097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6A0585-112D-8D4F-B24C-8BAD1395F8B8}"/>
                  </a:ext>
                </a:extLst>
              </p:cNvPr>
              <p:cNvSpPr txBox="1"/>
              <p:nvPr/>
            </p:nvSpPr>
            <p:spPr>
              <a:xfrm>
                <a:off x="2124855" y="4545726"/>
                <a:ext cx="4894289" cy="7120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6A0585-112D-8D4F-B24C-8BAD1395F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55" y="4545726"/>
                <a:ext cx="4894289" cy="712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83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235A-426B-374E-8293-B7592F6B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Coefficients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4C9B-B313-9841-8710-89AA6A93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dirty="0"/>
              <a:t>Example: How many possible 5-card hands can you make from a standard deck of 52 cards?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answer 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which will be much too difficult to calculate.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But you know there will be </a:t>
            </a:r>
            <a:r>
              <a:rPr lang="en-US" u="sng" dirty="0"/>
              <a:t>cancellations</a:t>
            </a:r>
            <a:r>
              <a:rPr lang="en-US" dirty="0"/>
              <a:t> in the numerator and in the denominator: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AE95-B76C-1F4D-81C7-E8076823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BB1D9C-5D68-6542-9F82-DF62589E4D22}"/>
                  </a:ext>
                </a:extLst>
              </p:cNvPr>
              <p:cNvSpPr txBox="1"/>
              <p:nvPr/>
            </p:nvSpPr>
            <p:spPr>
              <a:xfrm>
                <a:off x="1397317" y="4709147"/>
                <a:ext cx="6349366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∙51∙50∙49∙48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47!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∙51∙50∙49∙48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∙4∙3∙2∙1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BB1D9C-5D68-6542-9F82-DF62589E4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317" y="4709147"/>
                <a:ext cx="6349366" cy="676852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DBF939-8326-A446-88F1-19CF5262E83A}"/>
                  </a:ext>
                </a:extLst>
              </p:cNvPr>
              <p:cNvSpPr txBox="1"/>
              <p:nvPr/>
            </p:nvSpPr>
            <p:spPr>
              <a:xfrm>
                <a:off x="3383293" y="2240293"/>
                <a:ext cx="2760115" cy="676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5!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∙47!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DBF939-8326-A446-88F1-19CF5262E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93" y="2240293"/>
                <a:ext cx="2760115" cy="676788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EECAC8-6461-B048-A7CB-6DF115C7B6FA}"/>
              </a:ext>
            </a:extLst>
          </p:cNvPr>
          <p:cNvSpPr txBox="1"/>
          <p:nvPr/>
        </p:nvSpPr>
        <p:spPr>
          <a:xfrm>
            <a:off x="5577829" y="5440658"/>
            <a:ext cx="20345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factors above and </a:t>
            </a:r>
          </a:p>
          <a:p>
            <a:r>
              <a:rPr lang="en-US" dirty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factors below.</a:t>
            </a:r>
          </a:p>
        </p:txBody>
      </p:sp>
    </p:spTree>
    <p:extLst>
      <p:ext uri="{BB962C8B-B14F-4D97-AF65-F5344CB8AC3E}">
        <p14:creationId xmlns:p14="http://schemas.microsoft.com/office/powerpoint/2010/main" val="115143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09E-1AD2-0B41-9103-A812B660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Formulas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18B0-58F3-FB42-BDD1-34BE4FF6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20440"/>
            <a:ext cx="8229600" cy="2610486"/>
          </a:xfrm>
        </p:spPr>
        <p:txBody>
          <a:bodyPr/>
          <a:lstStyle/>
          <a:p>
            <a:r>
              <a:rPr lang="en-US" dirty="0"/>
              <a:t>What about those combinations (</a:t>
            </a:r>
            <a:r>
              <a:rPr lang="en-US" u="sng" dirty="0"/>
              <a:t>order doesn’t matter</a:t>
            </a:r>
            <a:r>
              <a:rPr lang="en-US" dirty="0"/>
              <a:t>) where we </a:t>
            </a:r>
            <a:r>
              <a:rPr lang="en-US" u="sng" dirty="0"/>
              <a:t>allow repetitions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combinations </a:t>
            </a:r>
            <a:r>
              <a:rPr lang="en-US" dirty="0"/>
              <a:t>AKA</a:t>
            </a:r>
            <a:r>
              <a:rPr lang="en-US" dirty="0">
                <a:solidFill>
                  <a:srgbClr val="B23C00"/>
                </a:solidFill>
              </a:rPr>
              <a:t> collections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with repetition </a:t>
            </a:r>
            <a:r>
              <a:rPr lang="en-US" dirty="0"/>
              <a:t>AKA</a:t>
            </a:r>
            <a:r>
              <a:rPr lang="en-US" dirty="0">
                <a:solidFill>
                  <a:srgbClr val="B23C00"/>
                </a:solidFill>
              </a:rPr>
              <a:t> with replacement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E53B4-4D76-7D4D-AFD7-006D21E8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DDE84889-78EC-D848-ADAE-7BE92AB8DC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2644564"/>
                  </p:ext>
                </p:extLst>
              </p:nvPr>
            </p:nvGraphicFramePr>
            <p:xfrm>
              <a:off x="640123" y="1417342"/>
              <a:ext cx="7223681" cy="174409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94536">
                      <a:extLst>
                        <a:ext uri="{9D8B030D-6E8A-4147-A177-3AD203B41FA5}">
                          <a16:colId xmlns:a16="http://schemas.microsoft.com/office/drawing/2014/main" val="293914153"/>
                        </a:ext>
                      </a:extLst>
                    </a:gridCol>
                    <a:gridCol w="2103097">
                      <a:extLst>
                        <a:ext uri="{9D8B030D-6E8A-4147-A177-3AD203B41FA5}">
                          <a16:colId xmlns:a16="http://schemas.microsoft.com/office/drawing/2014/main" val="1326134019"/>
                        </a:ext>
                      </a:extLst>
                    </a:gridCol>
                    <a:gridCol w="2926048">
                      <a:extLst>
                        <a:ext uri="{9D8B030D-6E8A-4147-A177-3AD203B41FA5}">
                          <a16:colId xmlns:a16="http://schemas.microsoft.com/office/drawing/2014/main" val="2968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Repetitions allowed</a:t>
                          </a:r>
                          <a:br>
                            <a:rPr lang="en-US" sz="1600" dirty="0"/>
                          </a:br>
                          <a:r>
                            <a:rPr lang="en-US" sz="1600" b="0" dirty="0"/>
                            <a:t>(with replacement)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No repetitions</a:t>
                          </a:r>
                        </a:p>
                        <a:p>
                          <a:pPr algn="ctr"/>
                          <a:r>
                            <a:rPr lang="en-US" sz="1600" b="0" dirty="0"/>
                            <a:t>(without replacement)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959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Sequences</a:t>
                          </a:r>
                        </a:p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(order matters)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080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Combinations</a:t>
                          </a:r>
                        </a:p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(order doesn’t matter)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59125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DDE84889-78EC-D848-ADAE-7BE92AB8DC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22644564"/>
                  </p:ext>
                </p:extLst>
              </p:nvPr>
            </p:nvGraphicFramePr>
            <p:xfrm>
              <a:off x="640123" y="1417342"/>
              <a:ext cx="7223681" cy="1744092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94536">
                      <a:extLst>
                        <a:ext uri="{9D8B030D-6E8A-4147-A177-3AD203B41FA5}">
                          <a16:colId xmlns:a16="http://schemas.microsoft.com/office/drawing/2014/main" val="293914153"/>
                        </a:ext>
                      </a:extLst>
                    </a:gridCol>
                    <a:gridCol w="2103097">
                      <a:extLst>
                        <a:ext uri="{9D8B030D-6E8A-4147-A177-3AD203B41FA5}">
                          <a16:colId xmlns:a16="http://schemas.microsoft.com/office/drawing/2014/main" val="1326134019"/>
                        </a:ext>
                      </a:extLst>
                    </a:gridCol>
                    <a:gridCol w="2926048">
                      <a:extLst>
                        <a:ext uri="{9D8B030D-6E8A-4147-A177-3AD203B41FA5}">
                          <a16:colId xmlns:a16="http://schemas.microsoft.com/office/drawing/2014/main" val="29682000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Repetitions allowed</a:t>
                          </a:r>
                          <a:br>
                            <a:rPr lang="en-US" sz="1600" dirty="0"/>
                          </a:br>
                          <a:r>
                            <a:rPr lang="en-US" sz="1600" b="0" dirty="0"/>
                            <a:t>(with replacement)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No repetitions</a:t>
                          </a:r>
                        </a:p>
                        <a:p>
                          <a:pPr algn="ctr"/>
                          <a:r>
                            <a:rPr lang="en-US" sz="1600" b="0" dirty="0"/>
                            <a:t>(without replacement)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959996"/>
                      </a:ext>
                    </a:extLst>
                  </a:tr>
                  <a:tr h="582486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Sequences</a:t>
                          </a:r>
                        </a:p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(order matters)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4819" t="-102174" r="-140361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186" t="-102174" r="-866" b="-1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80272"/>
                      </a:ext>
                    </a:extLst>
                  </a:tr>
                  <a:tr h="582486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</a:rPr>
                            <a:t>Combinations</a:t>
                          </a:r>
                        </a:p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(order doesn’t matter)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7186" t="-202174" r="-866" b="-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9125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2017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AAFF-A1B9-594D-AD5B-E51A1F2F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79BB7-24D7-EA41-A92F-24B1FA70F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6115-59C2-5346-9863-CD76F3E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4326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FB10-9A17-DF4E-9CD6-7502DAE5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B27F-AB60-0242-85AA-8DAC367E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503872" cy="4835525"/>
          </a:xfrm>
        </p:spPr>
        <p:txBody>
          <a:bodyPr/>
          <a:lstStyle/>
          <a:p>
            <a:r>
              <a:rPr lang="en-US" dirty="0"/>
              <a:t>Example: You want to make a fruit salad that contains 5 servings (1 fruit = 1 serving) of fruit. In your fruit bowl, you have the following 8 varieties of fruit:</a:t>
            </a:r>
          </a:p>
          <a:p>
            <a:pPr lvl="1"/>
            <a:r>
              <a:rPr lang="en-US" dirty="0"/>
              <a:t>apple, apricot, banana, kiwi, lime, orange, pear, quince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It’s OK to have more than one serving (among the </a:t>
            </a:r>
            <a:br>
              <a:rPr lang="en-US" dirty="0"/>
            </a:br>
            <a:r>
              <a:rPr lang="en-US" dirty="0"/>
              <a:t>5 servings) of any fruit, so </a:t>
            </a:r>
            <a:r>
              <a:rPr lang="en-US" u="sng" dirty="0"/>
              <a:t>repetitions are allowed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u="sng" dirty="0"/>
              <a:t>order doesn’t matter</a:t>
            </a:r>
            <a:r>
              <a:rPr lang="en-US" dirty="0"/>
              <a:t> how the fruits </a:t>
            </a:r>
            <a:br>
              <a:rPr lang="en-US" dirty="0"/>
            </a:br>
            <a:r>
              <a:rPr lang="en-US" dirty="0"/>
              <a:t>are put in your salad.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How many different salads can you make?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9CC47-D2FC-D24D-A6A7-E8A8CF9B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EE385-0473-D044-A393-3819677B955F}"/>
              </a:ext>
            </a:extLst>
          </p:cNvPr>
          <p:cNvSpPr txBox="1"/>
          <p:nvPr/>
        </p:nvSpPr>
        <p:spPr>
          <a:xfrm>
            <a:off x="4846317" y="2846906"/>
            <a:ext cx="394531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Listed alphabetically here only for convenience.</a:t>
            </a:r>
          </a:p>
        </p:txBody>
      </p:sp>
    </p:spTree>
    <p:extLst>
      <p:ext uri="{BB962C8B-B14F-4D97-AF65-F5344CB8AC3E}">
        <p14:creationId xmlns:p14="http://schemas.microsoft.com/office/powerpoint/2010/main" val="1688027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C039-8BE4-0941-BFCF-7C18FDDE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2A02-5146-0246-AD87-B165B46E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3820"/>
            <a:ext cx="8229600" cy="4167105"/>
          </a:xfrm>
        </p:spPr>
        <p:txBody>
          <a:bodyPr/>
          <a:lstStyle/>
          <a:p>
            <a:r>
              <a:rPr lang="en-US" dirty="0"/>
              <a:t>We’ll use the old mathematics trick of </a:t>
            </a:r>
            <a:br>
              <a:rPr lang="en-US" dirty="0"/>
            </a:br>
            <a:r>
              <a:rPr lang="en-US" u="sng" dirty="0"/>
              <a:t>reducing this problem to a known problem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we already know how to solve.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B3AAB-8F5B-6446-B92C-D3F09E61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615E-8698-A746-BF0F-B39C44CADEB0}"/>
              </a:ext>
            </a:extLst>
          </p:cNvPr>
          <p:cNvSpPr txBox="1"/>
          <p:nvPr/>
        </p:nvSpPr>
        <p:spPr>
          <a:xfrm>
            <a:off x="1139009" y="1234464"/>
            <a:ext cx="6865982" cy="561692"/>
          </a:xfrm>
          <a:prstGeom prst="rect">
            <a:avLst/>
          </a:prstGeom>
          <a:solidFill>
            <a:srgbClr val="FFFF99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</a:rPr>
              <a:t>                   1                          2                            3                4                 5                           6                  7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apple | apricot | banana | kiwi | lime | orange | pear | quince</a:t>
            </a:r>
          </a:p>
        </p:txBody>
      </p:sp>
    </p:spTree>
    <p:extLst>
      <p:ext uri="{BB962C8B-B14F-4D97-AF65-F5344CB8AC3E}">
        <p14:creationId xmlns:p14="http://schemas.microsoft.com/office/powerpoint/2010/main" val="130528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CB5E505-2545-D34E-953A-C4B3C4A10618}"/>
              </a:ext>
            </a:extLst>
          </p:cNvPr>
          <p:cNvSpPr/>
          <p:nvPr/>
        </p:nvSpPr>
        <p:spPr bwMode="auto">
          <a:xfrm>
            <a:off x="182928" y="4882007"/>
            <a:ext cx="8778144" cy="18235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1C039-8BE4-0941-BFCF-7C18FDDE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2A02-5146-0246-AD87-B165B46E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098"/>
            <a:ext cx="8320994" cy="3017487"/>
          </a:xfrm>
        </p:spPr>
        <p:txBody>
          <a:bodyPr/>
          <a:lstStyle/>
          <a:p>
            <a:r>
              <a:rPr lang="en-US" dirty="0"/>
              <a:t>Here’s a bizarre way to represent a salad using a row of </a:t>
            </a:r>
            <a:r>
              <a:rPr lang="en-US" u="sng" dirty="0"/>
              <a:t>5 white</a:t>
            </a:r>
            <a:r>
              <a:rPr lang="en-US" dirty="0"/>
              <a:t> and </a:t>
            </a:r>
            <a:r>
              <a:rPr lang="en-US" u="sng" dirty="0"/>
              <a:t>7 gray</a:t>
            </a:r>
            <a:r>
              <a:rPr lang="en-US" dirty="0"/>
              <a:t> squares.</a:t>
            </a:r>
          </a:p>
          <a:p>
            <a:pPr lvl="1"/>
            <a:r>
              <a:rPr lang="en-US" dirty="0"/>
              <a:t>Each white square represents one fruit serving.</a:t>
            </a:r>
          </a:p>
          <a:p>
            <a:pPr lvl="1"/>
            <a:r>
              <a:rPr lang="en-US" dirty="0"/>
              <a:t>Each gray square is a “separator” between two types of fruit.</a:t>
            </a:r>
          </a:p>
          <a:p>
            <a:pPr lvl="1"/>
            <a:r>
              <a:rPr lang="en-US" dirty="0"/>
              <a:t>For example, suppose your salad contains an apple, an apricot, two oranges, and a pear: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B3AAB-8F5B-6446-B92C-D3F09E61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55ADBD-181D-CE4E-A17F-8DD6C1751D33}"/>
              </a:ext>
            </a:extLst>
          </p:cNvPr>
          <p:cNvGrpSpPr/>
          <p:nvPr/>
        </p:nvGrpSpPr>
        <p:grpSpPr>
          <a:xfrm>
            <a:off x="320065" y="4965163"/>
            <a:ext cx="8529917" cy="1664202"/>
            <a:chOff x="320065" y="2985177"/>
            <a:chExt cx="8529917" cy="16642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EBF209-F4D5-7E4B-8963-929530B625CC}"/>
                </a:ext>
              </a:extLst>
            </p:cNvPr>
            <p:cNvSpPr/>
            <p:nvPr/>
          </p:nvSpPr>
          <p:spPr bwMode="auto">
            <a:xfrm>
              <a:off x="320065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E749CD-856E-9249-B357-07649E0839C9}"/>
                </a:ext>
              </a:extLst>
            </p:cNvPr>
            <p:cNvSpPr/>
            <p:nvPr/>
          </p:nvSpPr>
          <p:spPr bwMode="auto">
            <a:xfrm>
              <a:off x="103231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49A8EC-AA80-E140-988C-B53830D40C65}"/>
                </a:ext>
              </a:extLst>
            </p:cNvPr>
            <p:cNvSpPr/>
            <p:nvPr/>
          </p:nvSpPr>
          <p:spPr bwMode="auto">
            <a:xfrm>
              <a:off x="1744556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2EB1B1-0A43-EE45-A1F5-2F396A4F1D03}"/>
                </a:ext>
              </a:extLst>
            </p:cNvPr>
            <p:cNvSpPr/>
            <p:nvPr/>
          </p:nvSpPr>
          <p:spPr bwMode="auto">
            <a:xfrm>
              <a:off x="2456802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9A33CF-A278-C042-A2E8-7EBA921F102C}"/>
                </a:ext>
              </a:extLst>
            </p:cNvPr>
            <p:cNvSpPr/>
            <p:nvPr/>
          </p:nvSpPr>
          <p:spPr bwMode="auto">
            <a:xfrm>
              <a:off x="3165615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AB6E4B-77AC-7944-B38A-2105841CF505}"/>
                </a:ext>
              </a:extLst>
            </p:cNvPr>
            <p:cNvSpPr/>
            <p:nvPr/>
          </p:nvSpPr>
          <p:spPr bwMode="auto">
            <a:xfrm>
              <a:off x="3873328" y="2986243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B0D70E-3FF3-3E40-B026-5BE59E6CAC29}"/>
                </a:ext>
              </a:extLst>
            </p:cNvPr>
            <p:cNvSpPr/>
            <p:nvPr/>
          </p:nvSpPr>
          <p:spPr bwMode="auto">
            <a:xfrm>
              <a:off x="4581040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8BA327-145B-C54F-A426-DE72340C515D}"/>
                </a:ext>
              </a:extLst>
            </p:cNvPr>
            <p:cNvSpPr/>
            <p:nvPr/>
          </p:nvSpPr>
          <p:spPr bwMode="auto">
            <a:xfrm>
              <a:off x="5293286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C3F782-41F4-C04F-AF81-EA308CE0E2E0}"/>
                </a:ext>
              </a:extLst>
            </p:cNvPr>
            <p:cNvSpPr/>
            <p:nvPr/>
          </p:nvSpPr>
          <p:spPr bwMode="auto">
            <a:xfrm>
              <a:off x="6005531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4B7B78-0AD4-974C-A1BA-4441D33DF0A3}"/>
                </a:ext>
              </a:extLst>
            </p:cNvPr>
            <p:cNvSpPr/>
            <p:nvPr/>
          </p:nvSpPr>
          <p:spPr bwMode="auto">
            <a:xfrm>
              <a:off x="6717777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6D70E2-AB91-4A49-8752-2EB7A77921A6}"/>
                </a:ext>
              </a:extLst>
            </p:cNvPr>
            <p:cNvSpPr/>
            <p:nvPr/>
          </p:nvSpPr>
          <p:spPr bwMode="auto">
            <a:xfrm>
              <a:off x="743002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10F305-7FB2-D446-9B5E-CEB82C5C61D8}"/>
                </a:ext>
              </a:extLst>
            </p:cNvPr>
            <p:cNvSpPr/>
            <p:nvPr/>
          </p:nvSpPr>
          <p:spPr bwMode="auto">
            <a:xfrm>
              <a:off x="8142269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0D74C2-200C-C34F-94C6-EBD63DF9E93F}"/>
                </a:ext>
              </a:extLst>
            </p:cNvPr>
            <p:cNvSpPr txBox="1"/>
            <p:nvPr/>
          </p:nvSpPr>
          <p:spPr>
            <a:xfrm>
              <a:off x="367312" y="3191225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apple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AD5BDB-5C5D-624B-B5EC-0ACDCE2C4402}"/>
                </a:ext>
              </a:extLst>
            </p:cNvPr>
            <p:cNvSpPr txBox="1"/>
            <p:nvPr/>
          </p:nvSpPr>
          <p:spPr>
            <a:xfrm>
              <a:off x="1727167" y="3204116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apricot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1D599A-B475-9D46-9405-AA7D39FBEBA1}"/>
                </a:ext>
              </a:extLst>
            </p:cNvPr>
            <p:cNvGrpSpPr/>
            <p:nvPr/>
          </p:nvGrpSpPr>
          <p:grpSpPr>
            <a:xfrm>
              <a:off x="1092658" y="3730834"/>
              <a:ext cx="587019" cy="918545"/>
              <a:chOff x="1092658" y="3096985"/>
              <a:chExt cx="587019" cy="91854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6275D38-D3FA-474D-BFE6-7AE1D00F37E1}"/>
                  </a:ext>
                </a:extLst>
              </p:cNvPr>
              <p:cNvSpPr txBox="1"/>
              <p:nvPr/>
            </p:nvSpPr>
            <p:spPr>
              <a:xfrm>
                <a:off x="1092658" y="3307644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1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apples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apricots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F42E0F3-634C-6542-97BA-0F7C9A200165}"/>
                  </a:ext>
                </a:extLst>
              </p:cNvPr>
              <p:cNvCxnSpPr>
                <a:stCxn id="43" idx="0"/>
                <a:endCxn id="8" idx="2"/>
              </p:cNvCxnSpPr>
              <p:nvPr/>
            </p:nvCxnSpPr>
            <p:spPr bwMode="auto">
              <a:xfrm flipV="1">
                <a:off x="1386168" y="3096985"/>
                <a:ext cx="0" cy="21065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1AFAE12-19C1-3F46-9B38-2D822CF0AB11}"/>
                </a:ext>
              </a:extLst>
            </p:cNvPr>
            <p:cNvGrpSpPr/>
            <p:nvPr/>
          </p:nvGrpSpPr>
          <p:grpSpPr>
            <a:xfrm>
              <a:off x="2517148" y="3730835"/>
              <a:ext cx="587019" cy="918544"/>
              <a:chOff x="1056315" y="3092374"/>
              <a:chExt cx="587019" cy="91854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4A1D2E-957E-CA41-9C09-EAACCEE2542C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2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apricots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bananas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69A3E60-7D91-1847-BE7B-D3D2FD5F0261}"/>
                  </a:ext>
                </a:extLst>
              </p:cNvPr>
              <p:cNvCxnSpPr>
                <a:stCxn id="41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1532B5-88B8-DC4C-BB4B-381268ABC86E}"/>
                </a:ext>
              </a:extLst>
            </p:cNvPr>
            <p:cNvGrpSpPr/>
            <p:nvPr/>
          </p:nvGrpSpPr>
          <p:grpSpPr>
            <a:xfrm>
              <a:off x="3223577" y="3730835"/>
              <a:ext cx="587019" cy="918544"/>
              <a:chOff x="1056315" y="3092374"/>
              <a:chExt cx="587019" cy="91854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DF7B5C-D6A8-A94C-9C8F-97B5B41736A8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bananas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kiwis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0339384-F792-894A-AB31-83C2FA7C1072}"/>
                  </a:ext>
                </a:extLst>
              </p:cNvPr>
              <p:cNvCxnSpPr>
                <a:stCxn id="39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2AD99C-0E57-8E4E-9499-C9B5D2E1858B}"/>
                </a:ext>
              </a:extLst>
            </p:cNvPr>
            <p:cNvGrpSpPr/>
            <p:nvPr/>
          </p:nvGrpSpPr>
          <p:grpSpPr>
            <a:xfrm>
              <a:off x="3928905" y="3730835"/>
              <a:ext cx="587019" cy="918544"/>
              <a:chOff x="1056315" y="3092374"/>
              <a:chExt cx="587019" cy="91854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DE7F0B-A3C1-DD46-BA96-3ED8088F1C45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4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kiwis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limes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67F1FC3-4933-0D49-B651-958FC6D411D7}"/>
                  </a:ext>
                </a:extLst>
              </p:cNvPr>
              <p:cNvCxnSpPr>
                <a:stCxn id="37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D25CDC8-3D27-2D46-993E-56B664C3B7A0}"/>
                </a:ext>
              </a:extLst>
            </p:cNvPr>
            <p:cNvGrpSpPr/>
            <p:nvPr/>
          </p:nvGrpSpPr>
          <p:grpSpPr>
            <a:xfrm>
              <a:off x="4641387" y="3730835"/>
              <a:ext cx="587019" cy="918544"/>
              <a:chOff x="1056315" y="3092374"/>
              <a:chExt cx="587019" cy="91854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A13BC0-F52C-9C42-B4D1-D575616A59D6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5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limes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oranges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B5A765A-2CDD-134A-AFAD-7F0A2C6AC144}"/>
                  </a:ext>
                </a:extLst>
              </p:cNvPr>
              <p:cNvCxnSpPr>
                <a:stCxn id="35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2386DC-C55C-264D-91D3-6644DDB0525F}"/>
                </a:ext>
              </a:extLst>
            </p:cNvPr>
            <p:cNvGrpSpPr/>
            <p:nvPr/>
          </p:nvGrpSpPr>
          <p:grpSpPr>
            <a:xfrm>
              <a:off x="6777887" y="3730835"/>
              <a:ext cx="587019" cy="918544"/>
              <a:chOff x="1056315" y="3092374"/>
              <a:chExt cx="587019" cy="91854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AA8FBF-B958-AB4E-B725-A326770CD5F8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6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oranges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pears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2E75F7E-B657-7641-AF8D-BDD059210C6B}"/>
                  </a:ext>
                </a:extLst>
              </p:cNvPr>
              <p:cNvCxnSpPr>
                <a:stCxn id="33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175457-D3D2-6B4D-B5AB-9DD302ECACCC}"/>
                </a:ext>
              </a:extLst>
            </p:cNvPr>
            <p:cNvGrpSpPr/>
            <p:nvPr/>
          </p:nvGrpSpPr>
          <p:grpSpPr>
            <a:xfrm>
              <a:off x="8202378" y="3730835"/>
              <a:ext cx="587019" cy="918544"/>
              <a:chOff x="1056315" y="3092374"/>
              <a:chExt cx="587019" cy="91854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C2FDAE4-4704-2A4F-98C7-8077046F4E54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7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pears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quinces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AA9F3EC-5B8F-A647-B0C6-F8892C49B128}"/>
                  </a:ext>
                </a:extLst>
              </p:cNvPr>
              <p:cNvCxnSpPr>
                <a:stCxn id="31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074D65-9E7E-0C45-9273-BD3E94C55F43}"/>
                </a:ext>
              </a:extLst>
            </p:cNvPr>
            <p:cNvSpPr txBox="1"/>
            <p:nvPr/>
          </p:nvSpPr>
          <p:spPr>
            <a:xfrm>
              <a:off x="5282943" y="319122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orange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D76DE3-6F21-5A40-9477-3792F3D9C7CA}"/>
                </a:ext>
              </a:extLst>
            </p:cNvPr>
            <p:cNvSpPr txBox="1"/>
            <p:nvPr/>
          </p:nvSpPr>
          <p:spPr>
            <a:xfrm>
              <a:off x="5989115" y="319122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orange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8719C5-DE4D-7E4A-935B-F4777983FAA6}"/>
                </a:ext>
              </a:extLst>
            </p:cNvPr>
            <p:cNvSpPr txBox="1"/>
            <p:nvPr/>
          </p:nvSpPr>
          <p:spPr>
            <a:xfrm>
              <a:off x="7512810" y="3191224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pear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D158986-92CC-CB47-B973-E99051CF9C7A}"/>
              </a:ext>
            </a:extLst>
          </p:cNvPr>
          <p:cNvSpPr txBox="1"/>
          <p:nvPr/>
        </p:nvSpPr>
        <p:spPr>
          <a:xfrm>
            <a:off x="1139009" y="1234464"/>
            <a:ext cx="6865982" cy="561692"/>
          </a:xfrm>
          <a:prstGeom prst="rect">
            <a:avLst/>
          </a:prstGeom>
          <a:solidFill>
            <a:srgbClr val="FFFF99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</a:rPr>
              <a:t>                   1                          2                            3                4                 5                           6                  7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apple | apricot | banana | kiwi | lime | orange | pear | quince</a:t>
            </a:r>
          </a:p>
        </p:txBody>
      </p:sp>
    </p:spTree>
    <p:extLst>
      <p:ext uri="{BB962C8B-B14F-4D97-AF65-F5344CB8AC3E}">
        <p14:creationId xmlns:p14="http://schemas.microsoft.com/office/powerpoint/2010/main" val="291784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1F74-11C2-F34E-8E53-16FD13A6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Counting Principles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034A0-522C-F14B-8E9E-19C743D8B6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4464"/>
                <a:ext cx="8229600" cy="4046942"/>
              </a:xfrm>
            </p:spPr>
            <p:txBody>
              <a:bodyPr/>
              <a:lstStyle/>
              <a:p>
                <a:r>
                  <a:rPr lang="en-US" dirty="0"/>
                  <a:t>Example: Your video streaming </a:t>
                </a:r>
                <a:br>
                  <a:rPr lang="en-US" dirty="0"/>
                </a:br>
                <a:r>
                  <a:rPr lang="en-US" dirty="0"/>
                  <a:t>service has these types of movies: 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lvl="1"/>
                <a:r>
                  <a:rPr lang="en-US" dirty="0"/>
                  <a:t>You want to watch three movies tonight, one of each type. There are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674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∙913∙84=51,690,408 </m:t>
                    </m:r>
                  </m:oMath>
                </a14:m>
                <a:r>
                  <a:rPr lang="en-US" dirty="0"/>
                  <a:t>different combinations of movies you can watch.</a:t>
                </a:r>
              </a:p>
              <a:p>
                <a:pPr lvl="1"/>
                <a:r>
                  <a:rPr lang="en-US" u="sng" dirty="0"/>
                  <a:t>Order doesn’t matter</a:t>
                </a:r>
                <a:r>
                  <a:rPr lang="en-US" dirty="0"/>
                  <a:t> how you watch the movies.</a:t>
                </a:r>
              </a:p>
              <a:p>
                <a:pPr lvl="1"/>
                <a:r>
                  <a:rPr lang="en-US" dirty="0"/>
                  <a:t>Your choice of movie of any one type </a:t>
                </a:r>
                <a:r>
                  <a:rPr lang="en-US" u="sng" dirty="0"/>
                  <a:t>does not depend</a:t>
                </a:r>
                <a:r>
                  <a:rPr lang="en-US" dirty="0"/>
                  <a:t> on your choice of any other type.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A034A0-522C-F14B-8E9E-19C743D8B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4464"/>
                <a:ext cx="8229600" cy="4046942"/>
              </a:xfrm>
              <a:blipFill>
                <a:blip r:embed="rId2"/>
                <a:stretch>
                  <a:fillRect l="-617" t="-1567" r="-1235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6C6D0-D180-0F4D-8986-D1F77705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C8DA7-CC42-1F40-B17A-4A1CD97BF6C7}"/>
              </a:ext>
            </a:extLst>
          </p:cNvPr>
          <p:cNvSpPr txBox="1"/>
          <p:nvPr/>
        </p:nvSpPr>
        <p:spPr>
          <a:xfrm>
            <a:off x="680093" y="5372845"/>
            <a:ext cx="77909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The number of ways to make a </a:t>
            </a:r>
            <a:r>
              <a:rPr lang="en-US" sz="2000" dirty="0">
                <a:solidFill>
                  <a:srgbClr val="C00000"/>
                </a:solidFill>
              </a:rPr>
              <a:t>combination</a:t>
            </a:r>
            <a:r>
              <a:rPr lang="en-US" sz="2000" dirty="0">
                <a:solidFill>
                  <a:srgbClr val="0033CC"/>
                </a:solidFill>
              </a:rPr>
              <a:t> of </a:t>
            </a:r>
            <a:r>
              <a:rPr lang="en-US" sz="2000" u="sng" dirty="0">
                <a:solidFill>
                  <a:srgbClr val="0033CC"/>
                </a:solidFill>
              </a:rPr>
              <a:t>independent choices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is the </a:t>
            </a:r>
            <a:r>
              <a:rPr lang="en-US" sz="2000" u="sng" dirty="0">
                <a:solidFill>
                  <a:srgbClr val="0033CC"/>
                </a:solidFill>
              </a:rPr>
              <a:t>product of the number of choices</a:t>
            </a:r>
            <a:r>
              <a:rPr lang="en-US" sz="2000" dirty="0">
                <a:solidFill>
                  <a:srgbClr val="0033CC"/>
                </a:solidFill>
              </a:rPr>
              <a:t> at each step.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3A8797-8750-9D4F-8241-9123F2B61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12050"/>
              </p:ext>
            </p:extLst>
          </p:nvPr>
        </p:nvGraphicFramePr>
        <p:xfrm>
          <a:off x="6665618" y="1386860"/>
          <a:ext cx="1920218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28">
                  <a:extLst>
                    <a:ext uri="{9D8B030D-6E8A-4147-A177-3AD203B41FA5}">
                      <a16:colId xmlns:a16="http://schemas.microsoft.com/office/drawing/2014/main" val="26465269"/>
                    </a:ext>
                  </a:extLst>
                </a:gridCol>
                <a:gridCol w="914390">
                  <a:extLst>
                    <a:ext uri="{9D8B030D-6E8A-4147-A177-3AD203B41FA5}">
                      <a16:colId xmlns:a16="http://schemas.microsoft.com/office/drawing/2014/main" val="1526672101"/>
                    </a:ext>
                  </a:extLst>
                </a:gridCol>
              </a:tblGrid>
              <a:tr h="242218">
                <a:tc>
                  <a:txBody>
                    <a:bodyPr/>
                    <a:lstStyle/>
                    <a:p>
                      <a:r>
                        <a:rPr lang="en-US" sz="16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2950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3396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romance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18926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r>
                        <a:rPr lang="en-US" sz="1600" dirty="0"/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9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CC23-E722-3448-B3F7-4B9524D3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3661-DD56-3844-ACBB-D48DCF07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537"/>
            <a:ext cx="8229600" cy="4206194"/>
          </a:xfrm>
        </p:spPr>
        <p:txBody>
          <a:bodyPr/>
          <a:lstStyle/>
          <a:p>
            <a:pPr lvl="1"/>
            <a:r>
              <a:rPr lang="en-US" dirty="0"/>
              <a:t>Another example: Your salad contains a banana, </a:t>
            </a:r>
            <a:br>
              <a:rPr lang="en-US" dirty="0"/>
            </a:br>
            <a:r>
              <a:rPr lang="en-US" dirty="0"/>
              <a:t>a kiwi, an orange, and two quinces.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have a </a:t>
            </a:r>
            <a:r>
              <a:rPr lang="en-US" u="sng" dirty="0"/>
              <a:t>one-to-one correspondence </a:t>
            </a:r>
            <a:r>
              <a:rPr lang="en-US" dirty="0"/>
              <a:t>between the placement of white and gray squares and the fruit servings in a salad.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5F2B6-4CC5-8740-B441-8214AC16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4450781-1626-CA4F-9EFF-7DA6E49E81F3}"/>
              </a:ext>
            </a:extLst>
          </p:cNvPr>
          <p:cNvGrpSpPr/>
          <p:nvPr/>
        </p:nvGrpSpPr>
        <p:grpSpPr>
          <a:xfrm>
            <a:off x="320065" y="2886682"/>
            <a:ext cx="8537589" cy="1671258"/>
            <a:chOff x="320065" y="2985177"/>
            <a:chExt cx="8537589" cy="16712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918B51-7F3A-114A-A56F-686027A8D4D4}"/>
                </a:ext>
              </a:extLst>
            </p:cNvPr>
            <p:cNvSpPr/>
            <p:nvPr/>
          </p:nvSpPr>
          <p:spPr bwMode="auto">
            <a:xfrm>
              <a:off x="320065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EB5A77-9EFE-3648-86DD-A24BAD6C37F7}"/>
                </a:ext>
              </a:extLst>
            </p:cNvPr>
            <p:cNvSpPr/>
            <p:nvPr/>
          </p:nvSpPr>
          <p:spPr bwMode="auto">
            <a:xfrm>
              <a:off x="103231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F4E3A3-6359-9B42-A9AA-19166871FADE}"/>
                </a:ext>
              </a:extLst>
            </p:cNvPr>
            <p:cNvSpPr/>
            <p:nvPr/>
          </p:nvSpPr>
          <p:spPr bwMode="auto">
            <a:xfrm>
              <a:off x="1744556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78ECF9-1DB5-384C-ACF4-428546F607D4}"/>
                </a:ext>
              </a:extLst>
            </p:cNvPr>
            <p:cNvSpPr/>
            <p:nvPr/>
          </p:nvSpPr>
          <p:spPr bwMode="auto">
            <a:xfrm>
              <a:off x="2456802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AB5DD0-E069-5746-BE3A-CE1515153B2E}"/>
                </a:ext>
              </a:extLst>
            </p:cNvPr>
            <p:cNvSpPr/>
            <p:nvPr/>
          </p:nvSpPr>
          <p:spPr bwMode="auto">
            <a:xfrm>
              <a:off x="3169107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250D36-BF17-B647-B467-7C4C49FC88A4}"/>
                </a:ext>
              </a:extLst>
            </p:cNvPr>
            <p:cNvSpPr/>
            <p:nvPr/>
          </p:nvSpPr>
          <p:spPr bwMode="auto">
            <a:xfrm>
              <a:off x="3876820" y="2986243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E47DE4-E76F-CB4B-8A07-AF85BE3710E7}"/>
                </a:ext>
              </a:extLst>
            </p:cNvPr>
            <p:cNvSpPr/>
            <p:nvPr/>
          </p:nvSpPr>
          <p:spPr bwMode="auto">
            <a:xfrm>
              <a:off x="4584532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BD142A-12F8-5743-AEB5-3A60E8B458EC}"/>
                </a:ext>
              </a:extLst>
            </p:cNvPr>
            <p:cNvSpPr/>
            <p:nvPr/>
          </p:nvSpPr>
          <p:spPr bwMode="auto">
            <a:xfrm>
              <a:off x="5296778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4C41B0-F54F-8C4D-9A5D-6BDC468DCB40}"/>
                </a:ext>
              </a:extLst>
            </p:cNvPr>
            <p:cNvSpPr/>
            <p:nvPr/>
          </p:nvSpPr>
          <p:spPr bwMode="auto">
            <a:xfrm>
              <a:off x="6009023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87032C-EAA5-AD44-95F8-EC261A23CEFD}"/>
                </a:ext>
              </a:extLst>
            </p:cNvPr>
            <p:cNvSpPr/>
            <p:nvPr/>
          </p:nvSpPr>
          <p:spPr bwMode="auto">
            <a:xfrm>
              <a:off x="6721269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DF2536-EB1E-4246-A8D2-977A9E0FD31B}"/>
                </a:ext>
              </a:extLst>
            </p:cNvPr>
            <p:cNvSpPr/>
            <p:nvPr/>
          </p:nvSpPr>
          <p:spPr bwMode="auto">
            <a:xfrm>
              <a:off x="7433514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3ABB18-2D5C-2B4C-8719-69612F8A206F}"/>
                </a:ext>
              </a:extLst>
            </p:cNvPr>
            <p:cNvSpPr/>
            <p:nvPr/>
          </p:nvSpPr>
          <p:spPr bwMode="auto">
            <a:xfrm>
              <a:off x="8145761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35077F-0694-5F49-99B2-5996DA0488CC}"/>
                </a:ext>
              </a:extLst>
            </p:cNvPr>
            <p:cNvSpPr txBox="1"/>
            <p:nvPr/>
          </p:nvSpPr>
          <p:spPr>
            <a:xfrm>
              <a:off x="1727167" y="3204116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banana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E3BA8B-0887-8145-BA20-2161FDF8319C}"/>
                </a:ext>
              </a:extLst>
            </p:cNvPr>
            <p:cNvGrpSpPr/>
            <p:nvPr/>
          </p:nvGrpSpPr>
          <p:grpSpPr>
            <a:xfrm>
              <a:off x="1092658" y="3730834"/>
              <a:ext cx="587019" cy="918545"/>
              <a:chOff x="1092658" y="3096985"/>
              <a:chExt cx="587019" cy="91854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4FED82-4D4E-C944-BE20-CE21A2978E8C}"/>
                  </a:ext>
                </a:extLst>
              </p:cNvPr>
              <p:cNvSpPr txBox="1"/>
              <p:nvPr/>
            </p:nvSpPr>
            <p:spPr>
              <a:xfrm>
                <a:off x="1092658" y="3307644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2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apricots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bananas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43F671C-6A38-C140-93F3-5D6164F3710C}"/>
                  </a:ext>
                </a:extLst>
              </p:cNvPr>
              <p:cNvCxnSpPr>
                <a:stCxn id="33" idx="0"/>
                <a:endCxn id="18" idx="2"/>
              </p:cNvCxnSpPr>
              <p:nvPr/>
            </p:nvCxnSpPr>
            <p:spPr bwMode="auto">
              <a:xfrm flipV="1">
                <a:off x="1386168" y="3096985"/>
                <a:ext cx="0" cy="21065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988CEB-B46A-BF46-B659-120417D07A57}"/>
                </a:ext>
              </a:extLst>
            </p:cNvPr>
            <p:cNvGrpSpPr/>
            <p:nvPr/>
          </p:nvGrpSpPr>
          <p:grpSpPr>
            <a:xfrm>
              <a:off x="2517148" y="3730835"/>
              <a:ext cx="587019" cy="918544"/>
              <a:chOff x="1056315" y="3092374"/>
              <a:chExt cx="587019" cy="91854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6DB468-7604-4547-83B0-78F9F26DAA6C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3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bananas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kiwis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5A5ECEE-0380-7A43-940E-85F36052029A}"/>
                  </a:ext>
                </a:extLst>
              </p:cNvPr>
              <p:cNvCxnSpPr>
                <a:stCxn id="47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1FAFD0B-1BE1-744F-BA1B-E58FF1838ABA}"/>
                </a:ext>
              </a:extLst>
            </p:cNvPr>
            <p:cNvGrpSpPr/>
            <p:nvPr/>
          </p:nvGrpSpPr>
          <p:grpSpPr>
            <a:xfrm>
              <a:off x="380177" y="3737891"/>
              <a:ext cx="587019" cy="918544"/>
              <a:chOff x="1056315" y="3092374"/>
              <a:chExt cx="587019" cy="918544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C73ACD-08EF-A547-B49D-8C1B2B1388A1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1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apples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apricots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8C4FE92-F023-B842-94B9-60EE10D558B4}"/>
                  </a:ext>
                </a:extLst>
              </p:cNvPr>
              <p:cNvCxnSpPr>
                <a:stCxn id="50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A479B02-5DBC-2C44-9984-97D205B8DEA7}"/>
                </a:ext>
              </a:extLst>
            </p:cNvPr>
            <p:cNvGrpSpPr/>
            <p:nvPr/>
          </p:nvGrpSpPr>
          <p:grpSpPr>
            <a:xfrm>
              <a:off x="3932397" y="3730835"/>
              <a:ext cx="587019" cy="918544"/>
              <a:chOff x="1056315" y="3092374"/>
              <a:chExt cx="587019" cy="918544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F5BA9A-3D52-0343-95E6-61087099831D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4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kiwis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limes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9B68A4C-769D-DD41-A022-E7FEDE61B76C}"/>
                  </a:ext>
                </a:extLst>
              </p:cNvPr>
              <p:cNvCxnSpPr>
                <a:stCxn id="53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816C735-3FC5-2742-A131-79CC282B6FA1}"/>
                </a:ext>
              </a:extLst>
            </p:cNvPr>
            <p:cNvGrpSpPr/>
            <p:nvPr/>
          </p:nvGrpSpPr>
          <p:grpSpPr>
            <a:xfrm>
              <a:off x="4644879" y="3730835"/>
              <a:ext cx="587019" cy="918544"/>
              <a:chOff x="1056315" y="3092374"/>
              <a:chExt cx="587019" cy="91854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9F78B28-44B3-474E-9105-B682FED49A82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5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limes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oranges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6945F38-3A63-3346-A79E-886556C21E73}"/>
                  </a:ext>
                </a:extLst>
              </p:cNvPr>
              <p:cNvCxnSpPr>
                <a:stCxn id="56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48D216F-EC68-3C4E-A665-5530232B597E}"/>
                </a:ext>
              </a:extLst>
            </p:cNvPr>
            <p:cNvGrpSpPr/>
            <p:nvPr/>
          </p:nvGrpSpPr>
          <p:grpSpPr>
            <a:xfrm>
              <a:off x="6781379" y="3730835"/>
              <a:ext cx="587019" cy="918544"/>
              <a:chOff x="1056315" y="3092374"/>
              <a:chExt cx="587019" cy="918544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0DD4BF-3A71-8341-ACBA-A72C7D11704E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7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pears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quinces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DA4B126-CB0A-6D42-A18A-77031C737DE4}"/>
                  </a:ext>
                </a:extLst>
              </p:cNvPr>
              <p:cNvCxnSpPr>
                <a:stCxn id="59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B48373B-1A4E-C747-94FD-9F1A3CC638B1}"/>
                </a:ext>
              </a:extLst>
            </p:cNvPr>
            <p:cNvGrpSpPr/>
            <p:nvPr/>
          </p:nvGrpSpPr>
          <p:grpSpPr>
            <a:xfrm>
              <a:off x="6073667" y="3730835"/>
              <a:ext cx="587019" cy="918544"/>
              <a:chOff x="1056315" y="3092374"/>
              <a:chExt cx="587019" cy="918544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08B4B00-2D94-0849-B2F4-3F223D897289}"/>
                  </a:ext>
                </a:extLst>
              </p:cNvPr>
              <p:cNvSpPr txBox="1"/>
              <p:nvPr/>
            </p:nvSpPr>
            <p:spPr>
              <a:xfrm>
                <a:off x="1056315" y="3303032"/>
                <a:ext cx="587019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/>
                  <a:t>6</a:t>
                </a:r>
              </a:p>
              <a:p>
                <a:pPr algn="ctr"/>
                <a:r>
                  <a:rPr lang="en-US" sz="800" dirty="0"/>
                  <a:t>separate</a:t>
                </a:r>
              </a:p>
              <a:p>
                <a:pPr algn="ctr"/>
                <a:r>
                  <a:rPr lang="en-US" sz="800" dirty="0"/>
                  <a:t>oranges</a:t>
                </a:r>
              </a:p>
              <a:p>
                <a:pPr algn="ctr"/>
                <a:r>
                  <a:rPr lang="en-US" sz="800" dirty="0"/>
                  <a:t>and</a:t>
                </a:r>
              </a:p>
              <a:p>
                <a:pPr algn="ctr"/>
                <a:r>
                  <a:rPr lang="en-US" sz="800" dirty="0"/>
                  <a:t>pears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0DD953EE-4467-CD47-96E2-3BFC46B427C9}"/>
                  </a:ext>
                </a:extLst>
              </p:cNvPr>
              <p:cNvCxnSpPr>
                <a:stCxn id="62" idx="0"/>
              </p:cNvCxnSpPr>
              <p:nvPr/>
            </p:nvCxnSpPr>
            <p:spPr bwMode="auto">
              <a:xfrm flipV="1">
                <a:off x="1349825" y="3092374"/>
                <a:ext cx="0" cy="21065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DBAB39F-EA9E-E84C-8F0C-F2BAC850B9B2}"/>
                </a:ext>
              </a:extLst>
            </p:cNvPr>
            <p:cNvSpPr txBox="1"/>
            <p:nvPr/>
          </p:nvSpPr>
          <p:spPr>
            <a:xfrm>
              <a:off x="5286435" y="3191224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orange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44FDEC-7B2C-844B-B89E-C35C5629C998}"/>
                </a:ext>
              </a:extLst>
            </p:cNvPr>
            <p:cNvSpPr txBox="1"/>
            <p:nvPr/>
          </p:nvSpPr>
          <p:spPr>
            <a:xfrm>
              <a:off x="7457702" y="3191224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quince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3BCEAD6-5CEB-214A-8A91-EBAF331F9A18}"/>
                </a:ext>
              </a:extLst>
            </p:cNvPr>
            <p:cNvSpPr txBox="1"/>
            <p:nvPr/>
          </p:nvSpPr>
          <p:spPr>
            <a:xfrm>
              <a:off x="3278829" y="3204116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kiwi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2F9B416-4068-804A-A745-719085E42B38}"/>
                </a:ext>
              </a:extLst>
            </p:cNvPr>
            <p:cNvSpPr txBox="1"/>
            <p:nvPr/>
          </p:nvSpPr>
          <p:spPr>
            <a:xfrm>
              <a:off x="8145600" y="3191224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quince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875A392-6466-444A-82C2-C5BB59804500}"/>
              </a:ext>
            </a:extLst>
          </p:cNvPr>
          <p:cNvSpPr txBox="1"/>
          <p:nvPr/>
        </p:nvSpPr>
        <p:spPr>
          <a:xfrm>
            <a:off x="1139009" y="1234464"/>
            <a:ext cx="6865982" cy="561692"/>
          </a:xfrm>
          <a:prstGeom prst="rect">
            <a:avLst/>
          </a:prstGeom>
          <a:solidFill>
            <a:srgbClr val="FFFF99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</a:rPr>
              <a:t>                   1                          2                            3                4                 5                           6                  7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apple | apricot | banana | kiwi | lime | orange | pear | quince</a:t>
            </a:r>
          </a:p>
        </p:txBody>
      </p:sp>
    </p:spTree>
    <p:extLst>
      <p:ext uri="{BB962C8B-B14F-4D97-AF65-F5344CB8AC3E}">
        <p14:creationId xmlns:p14="http://schemas.microsoft.com/office/powerpoint/2010/main" val="4070750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3A2E3-6503-D447-8CB6-9CD2D772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4712-0B23-8C42-918A-DC0090E0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5708"/>
            <a:ext cx="8229600" cy="1327536"/>
          </a:xfrm>
        </p:spPr>
        <p:txBody>
          <a:bodyPr/>
          <a:lstStyle/>
          <a:p>
            <a:r>
              <a:rPr lang="en-US" dirty="0"/>
              <a:t>There are many possible positions for the 7 gray squares among the 12 squares. Some more examples: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F1A74-21A1-AD4C-96DD-065F3462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42" y="6355043"/>
            <a:ext cx="731557" cy="457200"/>
          </a:xfrm>
        </p:spPr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A5EEB-C669-7949-AE07-2FFAF3B96934}"/>
              </a:ext>
            </a:extLst>
          </p:cNvPr>
          <p:cNvGrpSpPr/>
          <p:nvPr/>
        </p:nvGrpSpPr>
        <p:grpSpPr>
          <a:xfrm>
            <a:off x="320065" y="3246122"/>
            <a:ext cx="8533409" cy="746723"/>
            <a:chOff x="320065" y="2985177"/>
            <a:chExt cx="8533409" cy="746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FD8A7B-F4F6-9D4A-9579-F63C5397AA30}"/>
                </a:ext>
              </a:extLst>
            </p:cNvPr>
            <p:cNvSpPr/>
            <p:nvPr/>
          </p:nvSpPr>
          <p:spPr bwMode="auto">
            <a:xfrm>
              <a:off x="320065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B1CEA7-0785-8C41-84D5-A8FBB414EF0D}"/>
                </a:ext>
              </a:extLst>
            </p:cNvPr>
            <p:cNvSpPr/>
            <p:nvPr/>
          </p:nvSpPr>
          <p:spPr bwMode="auto">
            <a:xfrm>
              <a:off x="103231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F5E7D1-D6CB-AE41-83CB-82C2A811B775}"/>
                </a:ext>
              </a:extLst>
            </p:cNvPr>
            <p:cNvSpPr/>
            <p:nvPr/>
          </p:nvSpPr>
          <p:spPr bwMode="auto">
            <a:xfrm>
              <a:off x="1744556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3649B-23D1-EA4A-91D2-CB53408C61E5}"/>
                </a:ext>
              </a:extLst>
            </p:cNvPr>
            <p:cNvSpPr/>
            <p:nvPr/>
          </p:nvSpPr>
          <p:spPr bwMode="auto">
            <a:xfrm>
              <a:off x="245680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DEF805-ED5E-D84E-AFB2-53A09A959CEB}"/>
                </a:ext>
              </a:extLst>
            </p:cNvPr>
            <p:cNvSpPr/>
            <p:nvPr/>
          </p:nvSpPr>
          <p:spPr bwMode="auto">
            <a:xfrm>
              <a:off x="3169107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26D045-BD1E-554D-8311-B35AFE4DEE15}"/>
                </a:ext>
              </a:extLst>
            </p:cNvPr>
            <p:cNvSpPr/>
            <p:nvPr/>
          </p:nvSpPr>
          <p:spPr bwMode="auto">
            <a:xfrm>
              <a:off x="3876820" y="2986243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1A4440-C704-6D43-9900-D6C1248E0A61}"/>
                </a:ext>
              </a:extLst>
            </p:cNvPr>
            <p:cNvSpPr/>
            <p:nvPr/>
          </p:nvSpPr>
          <p:spPr bwMode="auto">
            <a:xfrm>
              <a:off x="4584532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D3F660-40A1-7A49-BD62-B56EC5FD8C1A}"/>
                </a:ext>
              </a:extLst>
            </p:cNvPr>
            <p:cNvSpPr/>
            <p:nvPr/>
          </p:nvSpPr>
          <p:spPr bwMode="auto">
            <a:xfrm>
              <a:off x="5296778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78B494-4DE7-0145-8973-4E67A1B17781}"/>
                </a:ext>
              </a:extLst>
            </p:cNvPr>
            <p:cNvSpPr/>
            <p:nvPr/>
          </p:nvSpPr>
          <p:spPr bwMode="auto">
            <a:xfrm>
              <a:off x="6009023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92F9EA-989F-D945-A8E0-0B5E39707E1E}"/>
                </a:ext>
              </a:extLst>
            </p:cNvPr>
            <p:cNvSpPr/>
            <p:nvPr/>
          </p:nvSpPr>
          <p:spPr bwMode="auto">
            <a:xfrm>
              <a:off x="6721269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F5D543-2AB0-8249-A6D4-E35664C3BC5E}"/>
                </a:ext>
              </a:extLst>
            </p:cNvPr>
            <p:cNvSpPr/>
            <p:nvPr/>
          </p:nvSpPr>
          <p:spPr bwMode="auto">
            <a:xfrm>
              <a:off x="7433514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BC0265-EEAB-674E-828A-4800D59F21F3}"/>
                </a:ext>
              </a:extLst>
            </p:cNvPr>
            <p:cNvSpPr/>
            <p:nvPr/>
          </p:nvSpPr>
          <p:spPr bwMode="auto">
            <a:xfrm>
              <a:off x="8145761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A39E10-620F-6545-8071-E7D635CBE093}"/>
              </a:ext>
            </a:extLst>
          </p:cNvPr>
          <p:cNvGrpSpPr/>
          <p:nvPr/>
        </p:nvGrpSpPr>
        <p:grpSpPr>
          <a:xfrm>
            <a:off x="320065" y="4251951"/>
            <a:ext cx="8533409" cy="746723"/>
            <a:chOff x="320065" y="2985177"/>
            <a:chExt cx="8533409" cy="74672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BBBA2D-76E7-1B47-AF32-2677A3AF2C64}"/>
                </a:ext>
              </a:extLst>
            </p:cNvPr>
            <p:cNvSpPr/>
            <p:nvPr/>
          </p:nvSpPr>
          <p:spPr bwMode="auto">
            <a:xfrm>
              <a:off x="320065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C56837-4290-C34E-8C5E-0A7D7F15F018}"/>
                </a:ext>
              </a:extLst>
            </p:cNvPr>
            <p:cNvSpPr/>
            <p:nvPr/>
          </p:nvSpPr>
          <p:spPr bwMode="auto">
            <a:xfrm>
              <a:off x="103231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F87783-4267-BB48-8B92-958FB2A06253}"/>
                </a:ext>
              </a:extLst>
            </p:cNvPr>
            <p:cNvSpPr/>
            <p:nvPr/>
          </p:nvSpPr>
          <p:spPr bwMode="auto">
            <a:xfrm>
              <a:off x="1744556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96350C-CF59-1E44-959F-5A8205E5EBC5}"/>
                </a:ext>
              </a:extLst>
            </p:cNvPr>
            <p:cNvSpPr/>
            <p:nvPr/>
          </p:nvSpPr>
          <p:spPr bwMode="auto">
            <a:xfrm>
              <a:off x="245680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308EE5-3C48-1548-B7CF-2DC4E2A0D774}"/>
                </a:ext>
              </a:extLst>
            </p:cNvPr>
            <p:cNvSpPr/>
            <p:nvPr/>
          </p:nvSpPr>
          <p:spPr bwMode="auto">
            <a:xfrm>
              <a:off x="3169107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920550C-801D-3642-9FBE-09891E86174B}"/>
                </a:ext>
              </a:extLst>
            </p:cNvPr>
            <p:cNvSpPr/>
            <p:nvPr/>
          </p:nvSpPr>
          <p:spPr bwMode="auto">
            <a:xfrm>
              <a:off x="3876820" y="2986243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3910A6-C372-1345-96B9-3708331E1D20}"/>
                </a:ext>
              </a:extLst>
            </p:cNvPr>
            <p:cNvSpPr/>
            <p:nvPr/>
          </p:nvSpPr>
          <p:spPr bwMode="auto">
            <a:xfrm>
              <a:off x="4584532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D0C3BD-AEE2-EF47-8F90-8F57887C16DE}"/>
                </a:ext>
              </a:extLst>
            </p:cNvPr>
            <p:cNvSpPr/>
            <p:nvPr/>
          </p:nvSpPr>
          <p:spPr bwMode="auto">
            <a:xfrm>
              <a:off x="5296778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804662-5A45-AE42-AFDD-1FFE9A4D1BA1}"/>
                </a:ext>
              </a:extLst>
            </p:cNvPr>
            <p:cNvSpPr/>
            <p:nvPr/>
          </p:nvSpPr>
          <p:spPr bwMode="auto">
            <a:xfrm>
              <a:off x="6009023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22BB39-F50D-4B48-B6A8-95B73C89130F}"/>
                </a:ext>
              </a:extLst>
            </p:cNvPr>
            <p:cNvSpPr/>
            <p:nvPr/>
          </p:nvSpPr>
          <p:spPr bwMode="auto">
            <a:xfrm>
              <a:off x="6721269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DB6786-4CED-9948-8DB4-622463C29BEF}"/>
                </a:ext>
              </a:extLst>
            </p:cNvPr>
            <p:cNvSpPr/>
            <p:nvPr/>
          </p:nvSpPr>
          <p:spPr bwMode="auto">
            <a:xfrm>
              <a:off x="7433514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52997A-DEB3-DC43-8696-41C36B7820EE}"/>
                </a:ext>
              </a:extLst>
            </p:cNvPr>
            <p:cNvSpPr/>
            <p:nvPr/>
          </p:nvSpPr>
          <p:spPr bwMode="auto">
            <a:xfrm>
              <a:off x="814576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5909D7-E1D0-0142-9EDB-2617251BB99B}"/>
              </a:ext>
            </a:extLst>
          </p:cNvPr>
          <p:cNvGrpSpPr/>
          <p:nvPr/>
        </p:nvGrpSpPr>
        <p:grpSpPr>
          <a:xfrm>
            <a:off x="320065" y="5242569"/>
            <a:ext cx="8533409" cy="746723"/>
            <a:chOff x="320065" y="2985177"/>
            <a:chExt cx="8533409" cy="74672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0973A1-CEFB-BE41-91A5-0663C71A35FE}"/>
                </a:ext>
              </a:extLst>
            </p:cNvPr>
            <p:cNvSpPr/>
            <p:nvPr/>
          </p:nvSpPr>
          <p:spPr bwMode="auto">
            <a:xfrm>
              <a:off x="320065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7C376B5-DA4B-E04D-A061-7B24A333DC42}"/>
                </a:ext>
              </a:extLst>
            </p:cNvPr>
            <p:cNvSpPr/>
            <p:nvPr/>
          </p:nvSpPr>
          <p:spPr bwMode="auto">
            <a:xfrm>
              <a:off x="1032311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E29E97-6A6E-5A4C-AF20-3E79FB70A7CA}"/>
                </a:ext>
              </a:extLst>
            </p:cNvPr>
            <p:cNvSpPr/>
            <p:nvPr/>
          </p:nvSpPr>
          <p:spPr bwMode="auto">
            <a:xfrm>
              <a:off x="1744556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1C3F99C-8F56-0542-8472-EB51A9EE81BA}"/>
                </a:ext>
              </a:extLst>
            </p:cNvPr>
            <p:cNvSpPr/>
            <p:nvPr/>
          </p:nvSpPr>
          <p:spPr bwMode="auto">
            <a:xfrm>
              <a:off x="245680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5051196-1606-2F46-96FC-C7A9ED819E0A}"/>
                </a:ext>
              </a:extLst>
            </p:cNvPr>
            <p:cNvSpPr/>
            <p:nvPr/>
          </p:nvSpPr>
          <p:spPr bwMode="auto">
            <a:xfrm>
              <a:off x="3169107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4D7C74-9DF1-394C-953B-47B30BB763D4}"/>
                </a:ext>
              </a:extLst>
            </p:cNvPr>
            <p:cNvSpPr/>
            <p:nvPr/>
          </p:nvSpPr>
          <p:spPr bwMode="auto">
            <a:xfrm>
              <a:off x="3876820" y="2986243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48E5715-5D58-224E-A2EE-A414AEB0ED7F}"/>
                </a:ext>
              </a:extLst>
            </p:cNvPr>
            <p:cNvSpPr/>
            <p:nvPr/>
          </p:nvSpPr>
          <p:spPr bwMode="auto">
            <a:xfrm>
              <a:off x="458453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E05744B-3346-1248-8D9D-9A25729C992D}"/>
                </a:ext>
              </a:extLst>
            </p:cNvPr>
            <p:cNvSpPr/>
            <p:nvPr/>
          </p:nvSpPr>
          <p:spPr bwMode="auto">
            <a:xfrm>
              <a:off x="5296778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F9E083-8B7A-764A-8071-B8FCAF3CE86B}"/>
                </a:ext>
              </a:extLst>
            </p:cNvPr>
            <p:cNvSpPr/>
            <p:nvPr/>
          </p:nvSpPr>
          <p:spPr bwMode="auto">
            <a:xfrm>
              <a:off x="6009023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B7A3C11-5B29-CA47-8CC1-4AAB632666A1}"/>
                </a:ext>
              </a:extLst>
            </p:cNvPr>
            <p:cNvSpPr/>
            <p:nvPr/>
          </p:nvSpPr>
          <p:spPr bwMode="auto">
            <a:xfrm>
              <a:off x="6721269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9DEC13-DBBE-C64F-8211-ED856E25DBEB}"/>
                </a:ext>
              </a:extLst>
            </p:cNvPr>
            <p:cNvSpPr/>
            <p:nvPr/>
          </p:nvSpPr>
          <p:spPr bwMode="auto">
            <a:xfrm>
              <a:off x="7433514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07C13C-1FCB-F14B-9699-7EF6138DD7CC}"/>
                </a:ext>
              </a:extLst>
            </p:cNvPr>
            <p:cNvSpPr/>
            <p:nvPr/>
          </p:nvSpPr>
          <p:spPr bwMode="auto">
            <a:xfrm>
              <a:off x="814576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8A9E909-0BB1-9742-B7AA-2A9EB7E8B1BC}"/>
              </a:ext>
            </a:extLst>
          </p:cNvPr>
          <p:cNvSpPr txBox="1"/>
          <p:nvPr/>
        </p:nvSpPr>
        <p:spPr>
          <a:xfrm>
            <a:off x="2563911" y="345616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kiwi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948801-94F6-A244-864B-4EA064C3D80F}"/>
              </a:ext>
            </a:extLst>
          </p:cNvPr>
          <p:cNvSpPr txBox="1"/>
          <p:nvPr/>
        </p:nvSpPr>
        <p:spPr>
          <a:xfrm>
            <a:off x="3264193" y="346506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kiwi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D21538-E63A-FC45-B459-99CB498C4B15}"/>
              </a:ext>
            </a:extLst>
          </p:cNvPr>
          <p:cNvSpPr txBox="1"/>
          <p:nvPr/>
        </p:nvSpPr>
        <p:spPr>
          <a:xfrm>
            <a:off x="7431343" y="3451137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quince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66B134-F05B-C040-A855-72E3D94B239C}"/>
              </a:ext>
            </a:extLst>
          </p:cNvPr>
          <p:cNvSpPr txBox="1"/>
          <p:nvPr/>
        </p:nvSpPr>
        <p:spPr>
          <a:xfrm>
            <a:off x="8133796" y="3451137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quince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BCE46A-2D7F-EB44-AE15-CDF3F79D8F47}"/>
              </a:ext>
            </a:extLst>
          </p:cNvPr>
          <p:cNvSpPr txBox="1"/>
          <p:nvPr/>
        </p:nvSpPr>
        <p:spPr>
          <a:xfrm>
            <a:off x="365806" y="442844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apple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A6CCC9-78D7-DC4F-99CE-160D334FEED2}"/>
              </a:ext>
            </a:extLst>
          </p:cNvPr>
          <p:cNvSpPr txBox="1"/>
          <p:nvPr/>
        </p:nvSpPr>
        <p:spPr>
          <a:xfrm>
            <a:off x="2416860" y="442844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banana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7D9F11-1ACD-044B-9489-47DBC4A948A8}"/>
              </a:ext>
            </a:extLst>
          </p:cNvPr>
          <p:cNvSpPr txBox="1"/>
          <p:nvPr/>
        </p:nvSpPr>
        <p:spPr>
          <a:xfrm>
            <a:off x="3125368" y="442844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banana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E020F2-641A-5841-BCD4-244E17D0E767}"/>
              </a:ext>
            </a:extLst>
          </p:cNvPr>
          <p:cNvSpPr txBox="1"/>
          <p:nvPr/>
        </p:nvSpPr>
        <p:spPr>
          <a:xfrm>
            <a:off x="5408420" y="443372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F804C8C-005C-CE44-984C-D523B7FB76A4}"/>
              </a:ext>
            </a:extLst>
          </p:cNvPr>
          <p:cNvSpPr txBox="1"/>
          <p:nvPr/>
        </p:nvSpPr>
        <p:spPr>
          <a:xfrm>
            <a:off x="6716736" y="4425829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orange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C2C2A9-19AB-E24B-83D4-045FB0F0B453}"/>
              </a:ext>
            </a:extLst>
          </p:cNvPr>
          <p:cNvSpPr txBox="1"/>
          <p:nvPr/>
        </p:nvSpPr>
        <p:spPr>
          <a:xfrm>
            <a:off x="365806" y="5457903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apple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6C5604-D8D0-1246-84B0-D85A380D303E}"/>
              </a:ext>
            </a:extLst>
          </p:cNvPr>
          <p:cNvSpPr txBox="1"/>
          <p:nvPr/>
        </p:nvSpPr>
        <p:spPr>
          <a:xfrm>
            <a:off x="1070491" y="5457903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apple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A78512-7829-7D42-AA1F-80A1103922EA}"/>
              </a:ext>
            </a:extLst>
          </p:cNvPr>
          <p:cNvSpPr txBox="1"/>
          <p:nvPr/>
        </p:nvSpPr>
        <p:spPr>
          <a:xfrm>
            <a:off x="2476171" y="546181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apricot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8BF36B-44AF-4040-9258-637CEC0BF7FB}"/>
              </a:ext>
            </a:extLst>
          </p:cNvPr>
          <p:cNvSpPr txBox="1"/>
          <p:nvPr/>
        </p:nvSpPr>
        <p:spPr>
          <a:xfrm>
            <a:off x="4696174" y="545790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kiwi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DFC3A7-D174-7047-8735-C1595B7F8BB4}"/>
              </a:ext>
            </a:extLst>
          </p:cNvPr>
          <p:cNvSpPr txBox="1"/>
          <p:nvPr/>
        </p:nvSpPr>
        <p:spPr>
          <a:xfrm>
            <a:off x="7503390" y="545790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pear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115FBD-C5A4-7C41-8725-ED18AC88E6ED}"/>
              </a:ext>
            </a:extLst>
          </p:cNvPr>
          <p:cNvSpPr txBox="1"/>
          <p:nvPr/>
        </p:nvSpPr>
        <p:spPr>
          <a:xfrm>
            <a:off x="1139009" y="1234464"/>
            <a:ext cx="6865982" cy="561692"/>
          </a:xfrm>
          <a:prstGeom prst="rect">
            <a:avLst/>
          </a:prstGeom>
          <a:solidFill>
            <a:srgbClr val="FFFF99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33CC"/>
                </a:solidFill>
              </a:rPr>
              <a:t>                   1                          2                            3                4                 5                           6                  7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apple | apricot | banana | kiwi | lime | orange | pear | quince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CA237C-DE58-3145-81F1-246195EF7784}"/>
              </a:ext>
            </a:extLst>
          </p:cNvPr>
          <p:cNvSpPr txBox="1"/>
          <p:nvPr/>
        </p:nvSpPr>
        <p:spPr>
          <a:xfrm>
            <a:off x="6731163" y="345556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quince</a:t>
            </a:r>
          </a:p>
        </p:txBody>
      </p:sp>
    </p:spTree>
    <p:extLst>
      <p:ext uri="{BB962C8B-B14F-4D97-AF65-F5344CB8AC3E}">
        <p14:creationId xmlns:p14="http://schemas.microsoft.com/office/powerpoint/2010/main" val="3431704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E9F8-B9E3-C841-9CFD-2E499762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A62D-416E-6344-8D09-346C8F22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3171"/>
            <a:ext cx="8229600" cy="3748999"/>
          </a:xfrm>
        </p:spPr>
        <p:txBody>
          <a:bodyPr/>
          <a:lstStyle/>
          <a:p>
            <a:r>
              <a:rPr lang="en-US" dirty="0"/>
              <a:t>Since the 7 gray squares are all alike, </a:t>
            </a:r>
            <a:br>
              <a:rPr lang="en-US" dirty="0"/>
            </a:br>
            <a:r>
              <a:rPr lang="en-US" dirty="0"/>
              <a:t>their order doesn’t matter. </a:t>
            </a:r>
          </a:p>
          <a:p>
            <a:pPr lvl="4"/>
            <a:endParaRPr lang="en-US" dirty="0"/>
          </a:p>
          <a:p>
            <a:r>
              <a:rPr lang="en-US" dirty="0"/>
              <a:t>How many ways can we choose to make </a:t>
            </a:r>
            <a:br>
              <a:rPr lang="en-US" dirty="0"/>
            </a:br>
            <a:r>
              <a:rPr lang="en-US" dirty="0"/>
              <a:t>7 squares gray out of the 12 squares?</a:t>
            </a:r>
          </a:p>
          <a:p>
            <a:pPr lvl="4"/>
            <a:endParaRPr lang="en-US" dirty="0"/>
          </a:p>
          <a:p>
            <a:r>
              <a:rPr lang="en-US" dirty="0"/>
              <a:t>We can also ask: How many ways can we</a:t>
            </a:r>
            <a:br>
              <a:rPr lang="en-US" dirty="0"/>
            </a:br>
            <a:r>
              <a:rPr lang="en-US" dirty="0"/>
              <a:t>choose to make 5 squares white out of the </a:t>
            </a:r>
            <a:br>
              <a:rPr lang="en-US" dirty="0"/>
            </a:br>
            <a:r>
              <a:rPr lang="en-US" dirty="0"/>
              <a:t>12 squares?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BFCD-098F-BF4C-96AA-863BBEF8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9A60C2-070B-C047-9174-6C5E74FBE91A}"/>
              </a:ext>
            </a:extLst>
          </p:cNvPr>
          <p:cNvGrpSpPr/>
          <p:nvPr/>
        </p:nvGrpSpPr>
        <p:grpSpPr>
          <a:xfrm>
            <a:off x="320065" y="1402131"/>
            <a:ext cx="8533409" cy="746723"/>
            <a:chOff x="320065" y="2985177"/>
            <a:chExt cx="8533409" cy="746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9929C8-5C31-F740-887A-508E7BBE97FD}"/>
                </a:ext>
              </a:extLst>
            </p:cNvPr>
            <p:cNvSpPr/>
            <p:nvPr/>
          </p:nvSpPr>
          <p:spPr bwMode="auto">
            <a:xfrm>
              <a:off x="320065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0BE15F-AF9D-D24D-834D-C77519962F69}"/>
                </a:ext>
              </a:extLst>
            </p:cNvPr>
            <p:cNvSpPr/>
            <p:nvPr/>
          </p:nvSpPr>
          <p:spPr bwMode="auto">
            <a:xfrm>
              <a:off x="1032311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65F541-9DE7-3244-BE94-5226543E95B3}"/>
                </a:ext>
              </a:extLst>
            </p:cNvPr>
            <p:cNvSpPr/>
            <p:nvPr/>
          </p:nvSpPr>
          <p:spPr bwMode="auto">
            <a:xfrm>
              <a:off x="1744556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F786C0-E485-CD4B-8853-F9165E718EA5}"/>
                </a:ext>
              </a:extLst>
            </p:cNvPr>
            <p:cNvSpPr/>
            <p:nvPr/>
          </p:nvSpPr>
          <p:spPr bwMode="auto">
            <a:xfrm>
              <a:off x="245680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B42904B-034F-AC4B-8283-DA296244B074}"/>
                </a:ext>
              </a:extLst>
            </p:cNvPr>
            <p:cNvSpPr/>
            <p:nvPr/>
          </p:nvSpPr>
          <p:spPr bwMode="auto">
            <a:xfrm>
              <a:off x="3169107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96757C-E25B-CB42-A074-A750D44EC8B2}"/>
                </a:ext>
              </a:extLst>
            </p:cNvPr>
            <p:cNvSpPr/>
            <p:nvPr/>
          </p:nvSpPr>
          <p:spPr bwMode="auto">
            <a:xfrm>
              <a:off x="3876820" y="2986243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60487B-BF4C-304C-A752-C7B600DE3DA1}"/>
                </a:ext>
              </a:extLst>
            </p:cNvPr>
            <p:cNvSpPr/>
            <p:nvPr/>
          </p:nvSpPr>
          <p:spPr bwMode="auto">
            <a:xfrm>
              <a:off x="4584532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B30A86-A679-C449-BC30-C51295A89B7B}"/>
                </a:ext>
              </a:extLst>
            </p:cNvPr>
            <p:cNvSpPr/>
            <p:nvPr/>
          </p:nvSpPr>
          <p:spPr bwMode="auto">
            <a:xfrm>
              <a:off x="5296778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A4A526-9642-CE4C-AB2A-5DCFF1ECCB39}"/>
                </a:ext>
              </a:extLst>
            </p:cNvPr>
            <p:cNvSpPr/>
            <p:nvPr/>
          </p:nvSpPr>
          <p:spPr bwMode="auto">
            <a:xfrm>
              <a:off x="6009023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418B89-0E0A-DE4D-83DA-506465B0E0C2}"/>
                </a:ext>
              </a:extLst>
            </p:cNvPr>
            <p:cNvSpPr/>
            <p:nvPr/>
          </p:nvSpPr>
          <p:spPr bwMode="auto">
            <a:xfrm>
              <a:off x="6721269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1FA66C-CE77-6D4B-BE15-0CE8B21C0E72}"/>
                </a:ext>
              </a:extLst>
            </p:cNvPr>
            <p:cNvSpPr/>
            <p:nvPr/>
          </p:nvSpPr>
          <p:spPr bwMode="auto">
            <a:xfrm>
              <a:off x="7433514" y="2985177"/>
              <a:ext cx="707713" cy="74565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C472D5-982C-C24B-8AF0-66D7A54CAC65}"/>
                </a:ext>
              </a:extLst>
            </p:cNvPr>
            <p:cNvSpPr/>
            <p:nvPr/>
          </p:nvSpPr>
          <p:spPr bwMode="auto">
            <a:xfrm>
              <a:off x="8145761" y="2985177"/>
              <a:ext cx="707713" cy="7456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F47A53-1E04-B743-9DEC-640B4E64870E}"/>
                  </a:ext>
                </a:extLst>
              </p:cNvPr>
              <p:cNvSpPr txBox="1"/>
              <p:nvPr/>
            </p:nvSpPr>
            <p:spPr>
              <a:xfrm>
                <a:off x="7775544" y="3703317"/>
                <a:ext cx="911211" cy="7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F47A53-1E04-B743-9DEC-640B4E64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44" y="3703317"/>
                <a:ext cx="911211" cy="706860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A7E300-5C1B-FD45-B0EF-5ABD6AF50817}"/>
                  </a:ext>
                </a:extLst>
              </p:cNvPr>
              <p:cNvSpPr txBox="1"/>
              <p:nvPr/>
            </p:nvSpPr>
            <p:spPr>
              <a:xfrm>
                <a:off x="7775544" y="4892024"/>
                <a:ext cx="911211" cy="7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A7E300-5C1B-FD45-B0EF-5ABD6AF50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44" y="4892024"/>
                <a:ext cx="911211" cy="706860"/>
              </a:xfrm>
              <a:prstGeom prst="rect">
                <a:avLst/>
              </a:prstGeom>
              <a:blipFill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87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9191-542D-6441-9154-369D02AC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Combinations that Allow Repetitions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AC180-35F1-C74D-93FC-7B094EF0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4"/>
          </a:xfrm>
        </p:spPr>
        <p:txBody>
          <a:bodyPr/>
          <a:lstStyle/>
          <a:p>
            <a:r>
              <a:rPr lang="en-US" dirty="0"/>
              <a:t>In the fruit salad problem: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= 8 = the number of fruit varieties</a:t>
            </a:r>
            <a:br>
              <a:rPr lang="en-US" dirty="0"/>
            </a:br>
            <a:r>
              <a:rPr lang="en-US" dirty="0"/>
              <a:t>           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1 = 7 gray squares)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= 5 = the number of fruit servings in the salad</a:t>
            </a:r>
            <a:br>
              <a:rPr lang="en-US" dirty="0"/>
            </a:br>
            <a:r>
              <a:rPr lang="en-US" dirty="0"/>
              <a:t>           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= 5 white squares)</a:t>
            </a:r>
          </a:p>
          <a:p>
            <a:pPr lvl="1"/>
            <a:r>
              <a:rPr lang="en-US" dirty="0"/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1)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/>
              <a:t>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1 = 12 = squares total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9C282-E636-5C4C-9513-5B9855FB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962647-D95C-CB43-9C4F-F944F89D5435}"/>
                  </a:ext>
                </a:extLst>
              </p:cNvPr>
              <p:cNvSpPr txBox="1"/>
              <p:nvPr/>
            </p:nvSpPr>
            <p:spPr>
              <a:xfrm>
                <a:off x="1132514" y="1417342"/>
                <a:ext cx="7045518" cy="16564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33CC"/>
                    </a:solidFill>
                  </a:rPr>
                  <a:t>The number of ways to choose a collection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from </a:t>
                </a:r>
              </a:p>
              <a:p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objects, with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repetitions allowed</a:t>
                </a:r>
                <a:r>
                  <a:rPr lang="en-US" sz="2000" dirty="0">
                    <a:solidFill>
                      <a:srgbClr val="0033CC"/>
                    </a:solidFill>
                  </a:rPr>
                  <a:t> and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order doesn’t matter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33CC"/>
                    </a:solidFill>
                  </a:rPr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962647-D95C-CB43-9C4F-F944F89D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14" y="1417342"/>
                <a:ext cx="7045518" cy="1656479"/>
              </a:xfrm>
              <a:prstGeom prst="rect">
                <a:avLst/>
              </a:prstGeom>
              <a:blipFill>
                <a:blip r:embed="rId2"/>
                <a:stretch>
                  <a:fillRect l="-718" t="-2273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672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E09E-1AD2-0B41-9103-A812B660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E53B4-4D76-7D4D-AFD7-006D21E8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DDE84889-78EC-D848-ADAE-7BE92AB8DC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5987069"/>
                  </p:ext>
                </p:extLst>
              </p:nvPr>
            </p:nvGraphicFramePr>
            <p:xfrm>
              <a:off x="548684" y="1442689"/>
              <a:ext cx="8046632" cy="157486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11658">
                      <a:extLst>
                        <a:ext uri="{9D8B030D-6E8A-4147-A177-3AD203B41FA5}">
                          <a16:colId xmlns:a16="http://schemas.microsoft.com/office/drawing/2014/main" val="293914153"/>
                        </a:ext>
                      </a:extLst>
                    </a:gridCol>
                    <a:gridCol w="3566121">
                      <a:extLst>
                        <a:ext uri="{9D8B030D-6E8A-4147-A177-3AD203B41FA5}">
                          <a16:colId xmlns:a16="http://schemas.microsoft.com/office/drawing/2014/main" val="1326134019"/>
                        </a:ext>
                      </a:extLst>
                    </a:gridCol>
                    <a:gridCol w="2468853">
                      <a:extLst>
                        <a:ext uri="{9D8B030D-6E8A-4147-A177-3AD203B41FA5}">
                          <a16:colId xmlns:a16="http://schemas.microsoft.com/office/drawing/2014/main" val="2968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Repetitions allowed</a:t>
                          </a:r>
                        </a:p>
                        <a:p>
                          <a:pPr algn="ctr"/>
                          <a:r>
                            <a:rPr lang="en-US" sz="1400" b="0" i="0" dirty="0"/>
                            <a:t>(with replacement)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 repetitions</a:t>
                          </a:r>
                        </a:p>
                        <a:p>
                          <a:pPr algn="ctr"/>
                          <a:r>
                            <a:rPr lang="en-US" sz="1400" b="0" dirty="0"/>
                            <a:t>(without replacement)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959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</a:rPr>
                            <a:t>Sequences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(order matters)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080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</a:rPr>
                            <a:t>Combinations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(order doesn’t matter)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59125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DDE84889-78EC-D848-ADAE-7BE92AB8DC6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5987069"/>
                  </p:ext>
                </p:extLst>
              </p:nvPr>
            </p:nvGraphicFramePr>
            <p:xfrm>
              <a:off x="548684" y="1442689"/>
              <a:ext cx="8046632" cy="157486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11658">
                      <a:extLst>
                        <a:ext uri="{9D8B030D-6E8A-4147-A177-3AD203B41FA5}">
                          <a16:colId xmlns:a16="http://schemas.microsoft.com/office/drawing/2014/main" val="293914153"/>
                        </a:ext>
                      </a:extLst>
                    </a:gridCol>
                    <a:gridCol w="3566121">
                      <a:extLst>
                        <a:ext uri="{9D8B030D-6E8A-4147-A177-3AD203B41FA5}">
                          <a16:colId xmlns:a16="http://schemas.microsoft.com/office/drawing/2014/main" val="1326134019"/>
                        </a:ext>
                      </a:extLst>
                    </a:gridCol>
                    <a:gridCol w="2468853">
                      <a:extLst>
                        <a:ext uri="{9D8B030D-6E8A-4147-A177-3AD203B41FA5}">
                          <a16:colId xmlns:a16="http://schemas.microsoft.com/office/drawing/2014/main" val="2968200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Repetitions allowed</a:t>
                          </a:r>
                        </a:p>
                        <a:p>
                          <a:pPr algn="ctr"/>
                          <a:r>
                            <a:rPr lang="en-US" sz="1400" b="0" i="0" dirty="0"/>
                            <a:t>(with replacement)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 repetitions</a:t>
                          </a:r>
                        </a:p>
                        <a:p>
                          <a:pPr algn="ctr"/>
                          <a:r>
                            <a:rPr lang="en-US" sz="1400" b="0" dirty="0"/>
                            <a:t>(without replacement)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959996"/>
                      </a:ext>
                    </a:extLst>
                  </a:tr>
                  <a:tr h="521018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</a:rPr>
                            <a:t>Sequences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(order matters)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143" t="-102439" r="-70714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641" t="-102439" r="-1538" b="-1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80272"/>
                      </a:ext>
                    </a:extLst>
                  </a:tr>
                  <a:tr h="535686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</a:rPr>
                            <a:t>Combinations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(order doesn’t matter)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143" t="-193023" r="-70714" b="-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641" t="-193023" r="-1538" b="-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9125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96C641-9518-A946-9225-E3F49C7B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34609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Permutations</a:t>
            </a:r>
            <a:r>
              <a:rPr lang="en-US" dirty="0"/>
              <a:t>: Arrangements of items in a </a:t>
            </a:r>
            <a:r>
              <a:rPr lang="en-US" u="sng" dirty="0"/>
              <a:t>sequence</a:t>
            </a:r>
            <a:r>
              <a:rPr lang="en-US" dirty="0"/>
              <a:t> where </a:t>
            </a:r>
            <a:r>
              <a:rPr lang="en-US" u="sng" dirty="0"/>
              <a:t>order does matter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B23C00"/>
                </a:solidFill>
              </a:rPr>
              <a:t>Combinations</a:t>
            </a:r>
            <a:r>
              <a:rPr lang="en-US" dirty="0"/>
              <a:t>: Arrangements of items </a:t>
            </a:r>
            <a:br>
              <a:rPr lang="en-US" dirty="0"/>
            </a:br>
            <a:r>
              <a:rPr lang="en-US" dirty="0"/>
              <a:t>where </a:t>
            </a:r>
            <a:r>
              <a:rPr lang="en-US" u="sng" dirty="0"/>
              <a:t>order does not matter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B23C00"/>
                </a:solidFill>
              </a:rPr>
              <a:t>Combinatorics</a:t>
            </a:r>
            <a:r>
              <a:rPr lang="en-US" dirty="0"/>
              <a:t>: The branch of mathematics primarily concerned with </a:t>
            </a:r>
            <a:r>
              <a:rPr lang="en-US" u="sng" dirty="0"/>
              <a:t>counting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7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B75A-89A7-7744-A39A-9A70B5B2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0635-6B49-C047-8789-475A62DF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Data scientists make conclusions (</a:t>
            </a:r>
            <a:r>
              <a:rPr lang="en-US" dirty="0">
                <a:solidFill>
                  <a:srgbClr val="B23C00"/>
                </a:solidFill>
              </a:rPr>
              <a:t>inferences</a:t>
            </a:r>
            <a:r>
              <a:rPr lang="en-US" dirty="0"/>
              <a:t>) about an entire collection of data (the </a:t>
            </a:r>
            <a:r>
              <a:rPr lang="en-US" dirty="0">
                <a:solidFill>
                  <a:srgbClr val="B23C00"/>
                </a:solidFill>
              </a:rPr>
              <a:t>population</a:t>
            </a:r>
            <a:r>
              <a:rPr lang="en-US" dirty="0"/>
              <a:t>) based on evidence from </a:t>
            </a:r>
            <a:r>
              <a:rPr lang="en-US" dirty="0">
                <a:solidFill>
                  <a:srgbClr val="B23C00"/>
                </a:solidFill>
              </a:rPr>
              <a:t>samples</a:t>
            </a:r>
            <a:r>
              <a:rPr lang="en-US" dirty="0"/>
              <a:t> drawn from the population.</a:t>
            </a:r>
          </a:p>
          <a:p>
            <a:pPr lvl="1"/>
            <a:r>
              <a:rPr lang="en-US" dirty="0"/>
              <a:t>Use the methods of </a:t>
            </a:r>
            <a:r>
              <a:rPr lang="en-US" dirty="0">
                <a:solidFill>
                  <a:srgbClr val="B23C00"/>
                </a:solidFill>
              </a:rPr>
              <a:t>analytical statistics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Because a sample is not necessarily identical to the population from which it was drawn, there is some </a:t>
            </a:r>
            <a:r>
              <a:rPr lang="en-US" u="sng" dirty="0"/>
              <a:t>uncertainty</a:t>
            </a:r>
            <a:r>
              <a:rPr lang="en-US" dirty="0"/>
              <a:t> about the inferences.</a:t>
            </a:r>
          </a:p>
          <a:p>
            <a:pPr lvl="1"/>
            <a:r>
              <a:rPr lang="en-US" dirty="0"/>
              <a:t>For example, how accurately does the </a:t>
            </a:r>
            <a:r>
              <a:rPr lang="en-US" dirty="0">
                <a:solidFill>
                  <a:srgbClr val="B23C00"/>
                </a:solidFill>
              </a:rPr>
              <a:t>sample mean </a:t>
            </a:r>
            <a:r>
              <a:rPr lang="en-US" dirty="0"/>
              <a:t>and </a:t>
            </a:r>
            <a:r>
              <a:rPr lang="en-US" dirty="0">
                <a:solidFill>
                  <a:srgbClr val="B23C00"/>
                </a:solidFill>
              </a:rPr>
              <a:t>sample standard deviation</a:t>
            </a:r>
            <a:r>
              <a:rPr lang="en-US" dirty="0"/>
              <a:t> represent the corresponding </a:t>
            </a:r>
            <a:r>
              <a:rPr lang="en-US" u="sng" dirty="0"/>
              <a:t>population</a:t>
            </a:r>
            <a:r>
              <a:rPr lang="en-US" dirty="0"/>
              <a:t> measures?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4456-6593-8745-B53F-49DD436A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1719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FD79-7BDF-B04D-A245-4C7497A9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1C08-4719-B744-BEEE-71778E752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Probability theory</a:t>
            </a:r>
            <a:r>
              <a:rPr lang="en-US" dirty="0"/>
              <a:t> creates </a:t>
            </a:r>
            <a:r>
              <a:rPr lang="en-US" u="sng" dirty="0"/>
              <a:t>mathematical models</a:t>
            </a:r>
            <a:r>
              <a:rPr lang="en-US" dirty="0"/>
              <a:t> to study chance or randomness.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Probability</a:t>
            </a:r>
            <a:r>
              <a:rPr lang="en-US" dirty="0"/>
              <a:t> is the tool that enables us </a:t>
            </a:r>
            <a:br>
              <a:rPr lang="en-US" dirty="0"/>
            </a:br>
            <a:r>
              <a:rPr lang="en-US" dirty="0"/>
              <a:t>to make inferences.</a:t>
            </a:r>
          </a:p>
          <a:p>
            <a:pPr lvl="4"/>
            <a:endParaRPr lang="en-US" dirty="0"/>
          </a:p>
          <a:p>
            <a:r>
              <a:rPr lang="en-US" dirty="0"/>
              <a:t>Our newly enhanced </a:t>
            </a:r>
            <a:r>
              <a:rPr lang="en-US" u="sng" dirty="0"/>
              <a:t>ability to count </a:t>
            </a:r>
            <a:br>
              <a:rPr lang="en-US" dirty="0"/>
            </a:br>
            <a:r>
              <a:rPr lang="en-US" dirty="0"/>
              <a:t>will be extremely useful.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2545C-DA00-9E40-8A3E-A9C0E47B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9233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FBB3-1D68-F946-97F9-FA32CB11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Interpretation of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7491-0BCB-974B-BAE7-5FCF4D0F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arose from studying </a:t>
            </a:r>
            <a:br>
              <a:rPr lang="en-US" dirty="0"/>
            </a:br>
            <a:r>
              <a:rPr lang="en-US" u="sng" dirty="0"/>
              <a:t>games of chance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probability that a flipped fair coin </a:t>
            </a:r>
            <a:br>
              <a:rPr lang="en-US" dirty="0"/>
            </a:br>
            <a:r>
              <a:rPr lang="en-US" dirty="0"/>
              <a:t>will land heads is 1/2.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probability that a card drawn from </a:t>
            </a:r>
            <a:br>
              <a:rPr lang="en-US" dirty="0"/>
            </a:br>
            <a:r>
              <a:rPr lang="en-US" dirty="0"/>
              <a:t>a shuffled deck of 52 cards is an ace is 4/52.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B6E4-9E6B-8245-9C4F-C53E9CAA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03053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FBB3-1D68-F946-97F9-FA32CB11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Interpretation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7491-0BCB-974B-BAE7-5FCF4D0F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dirty="0"/>
              <a:t>Each distinct result is an </a:t>
            </a:r>
            <a:r>
              <a:rPr lang="en-US" dirty="0">
                <a:solidFill>
                  <a:srgbClr val="B23C00"/>
                </a:solidFill>
              </a:rPr>
              <a:t>outcome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event</a:t>
            </a:r>
            <a:r>
              <a:rPr lang="en-US" dirty="0"/>
              <a:t> is a collection of outcomes.</a:t>
            </a:r>
          </a:p>
          <a:p>
            <a:pPr lvl="4"/>
            <a:endParaRPr lang="en-US" dirty="0"/>
          </a:p>
          <a:p>
            <a:r>
              <a:rPr lang="en-US" dirty="0"/>
              <a:t>The probability of an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is the </a:t>
            </a:r>
            <a:r>
              <a:rPr lang="en-US" u="sng" dirty="0"/>
              <a:t>ratio</a:t>
            </a:r>
            <a:r>
              <a:rPr lang="en-US" dirty="0"/>
              <a:t> of the number of outcomes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</a:t>
            </a:r>
            <a:r>
              <a:rPr lang="en-US" u="sng" dirty="0"/>
              <a:t>favorable</a:t>
            </a:r>
            <a:r>
              <a:rPr lang="en-US" dirty="0"/>
              <a:t> to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u="sng" dirty="0"/>
              <a:t>total number</a:t>
            </a:r>
            <a:r>
              <a:rPr lang="en-US" dirty="0"/>
              <a:t> of possible outcomes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.</a:t>
            </a:r>
          </a:p>
          <a:p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Example: 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= 4 ace cards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= 52 total cards. 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(drawing an ace card) = 4/52.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B6E4-9E6B-8245-9C4F-C53E9CAA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9D38EB-4CA6-C546-9FEF-8B498B26054B}"/>
                  </a:ext>
                </a:extLst>
              </p:cNvPr>
              <p:cNvSpPr txBox="1"/>
              <p:nvPr/>
            </p:nvSpPr>
            <p:spPr>
              <a:xfrm>
                <a:off x="3504464" y="3951178"/>
                <a:ext cx="2135072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event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9D38EB-4CA6-C546-9FEF-8B498B26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64" y="3951178"/>
                <a:ext cx="2135072" cy="666529"/>
              </a:xfrm>
              <a:prstGeom prst="rect">
                <a:avLst/>
              </a:prstGeom>
              <a:blipFill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C84A65-6151-A843-9BDC-FEDE1E05C1D3}"/>
              </a:ext>
            </a:extLst>
          </p:cNvPr>
          <p:cNvSpPr txBox="1"/>
          <p:nvPr/>
        </p:nvSpPr>
        <p:spPr>
          <a:xfrm>
            <a:off x="1993890" y="5623536"/>
            <a:ext cx="51562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Oh, that’s why we first had to learn how to count!</a:t>
            </a:r>
          </a:p>
        </p:txBody>
      </p:sp>
    </p:spTree>
    <p:extLst>
      <p:ext uri="{BB962C8B-B14F-4D97-AF65-F5344CB8AC3E}">
        <p14:creationId xmlns:p14="http://schemas.microsoft.com/office/powerpoint/2010/main" val="2836963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35D2-2101-7F4E-BA27-A5A9D8DA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Relative Frequency Interpretation of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43F4-AD19-904D-BF60-D56696E2B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empirical approach</a:t>
            </a:r>
            <a:r>
              <a:rPr lang="en-US" dirty="0"/>
              <a:t> that uses experiments </a:t>
            </a:r>
            <a:br>
              <a:rPr lang="en-US" dirty="0"/>
            </a:br>
            <a:r>
              <a:rPr lang="en-US" dirty="0"/>
              <a:t>to count the occurrences of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Repeat an experiment a number of times. If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occurs 30% of the time, then 0.3 can be a good </a:t>
            </a:r>
            <a:r>
              <a:rPr lang="en-US" u="sng" dirty="0"/>
              <a:t>approximation</a:t>
            </a:r>
            <a:r>
              <a:rPr lang="en-US" dirty="0"/>
              <a:t> to the probability of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is the number of trials of the experiment and event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occurs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of those trials, then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The approximation improves with larger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8D9B-C86A-BF4E-9753-4A1D2CAA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091634-2DAC-8444-936E-3EC7D7CB03AA}"/>
                  </a:ext>
                </a:extLst>
              </p:cNvPr>
              <p:cNvSpPr txBox="1"/>
              <p:nvPr/>
            </p:nvSpPr>
            <p:spPr>
              <a:xfrm>
                <a:off x="3657610" y="4617707"/>
                <a:ext cx="2103333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event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091634-2DAC-8444-936E-3EC7D7CB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10" y="4617707"/>
                <a:ext cx="2103333" cy="619465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31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D33D-BFD0-D744-9BD5-F6CC17F1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Counting Principles,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F929-B1B0-864E-A00F-0FF78D86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366499"/>
          </a:xfrm>
        </p:spPr>
        <p:txBody>
          <a:bodyPr/>
          <a:lstStyle/>
          <a:p>
            <a:r>
              <a:rPr lang="en-US" dirty="0"/>
              <a:t>Example: There are 26 letters in the alphabet. </a:t>
            </a:r>
            <a:br>
              <a:rPr lang="en-US" dirty="0"/>
            </a:br>
            <a:r>
              <a:rPr lang="en-US" dirty="0"/>
              <a:t>How many 1-letter sequences can you make? </a:t>
            </a:r>
            <a:br>
              <a:rPr lang="en-US" dirty="0"/>
            </a:br>
            <a:r>
              <a:rPr lang="en-US" dirty="0"/>
              <a:t>2-letter sequences? etc.</a:t>
            </a:r>
          </a:p>
          <a:p>
            <a:pPr lvl="1"/>
            <a:r>
              <a:rPr lang="en-US" u="sng" dirty="0"/>
              <a:t>Order matters</a:t>
            </a:r>
            <a:r>
              <a:rPr lang="en-US" dirty="0"/>
              <a:t>: AB is different from BA.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BAEE5-D51D-7D4A-BC1E-FC88B4CE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C35D-D523-0E45-9B3B-BD7FC17F3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04430"/>
              </p:ext>
            </p:extLst>
          </p:nvPr>
        </p:nvGraphicFramePr>
        <p:xfrm>
          <a:off x="1478305" y="3154683"/>
          <a:ext cx="6118788" cy="2346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9180">
                  <a:extLst>
                    <a:ext uri="{9D8B030D-6E8A-4147-A177-3AD203B41FA5}">
                      <a16:colId xmlns:a16="http://schemas.microsoft.com/office/drawing/2014/main" val="2452355211"/>
                    </a:ext>
                  </a:extLst>
                </a:gridCol>
                <a:gridCol w="5059608">
                  <a:extLst>
                    <a:ext uri="{9D8B030D-6E8A-4147-A177-3AD203B41FA5}">
                      <a16:colId xmlns:a16="http://schemas.microsoft.com/office/drawing/2014/main" val="2752860627"/>
                    </a:ext>
                  </a:extLst>
                </a:gridCol>
              </a:tblGrid>
              <a:tr h="287380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12686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r>
                        <a:rPr lang="en-US" sz="1600" dirty="0"/>
                        <a:t>1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B23C00"/>
                          </a:solidFill>
                        </a:rPr>
                        <a:t>26</a:t>
                      </a:r>
                      <a:r>
                        <a:rPr lang="en-US" sz="1600" baseline="30000" dirty="0">
                          <a:solidFill>
                            <a:srgbClr val="B23C00"/>
                          </a:solidFill>
                        </a:rPr>
                        <a:t>1</a:t>
                      </a:r>
                      <a:r>
                        <a:rPr lang="en-US" sz="1600" dirty="0"/>
                        <a:t> =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97576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r>
                        <a:rPr lang="en-US" sz="1600" dirty="0"/>
                        <a:t>2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 x 26 = </a:t>
                      </a:r>
                      <a:r>
                        <a:rPr lang="en-US" sz="1600" dirty="0">
                          <a:solidFill>
                            <a:srgbClr val="B23C00"/>
                          </a:solidFill>
                        </a:rPr>
                        <a:t>26</a:t>
                      </a:r>
                      <a:r>
                        <a:rPr lang="en-US" sz="1600" baseline="30000" dirty="0">
                          <a:solidFill>
                            <a:srgbClr val="B23C00"/>
                          </a:solidFill>
                        </a:rPr>
                        <a:t>2</a:t>
                      </a:r>
                      <a:r>
                        <a:rPr lang="en-US" sz="1600" dirty="0"/>
                        <a:t> = 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63421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r>
                        <a:rPr lang="en-US" sz="1600" dirty="0"/>
                        <a:t>3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 x 26 x 26 = </a:t>
                      </a:r>
                      <a:r>
                        <a:rPr lang="en-US" sz="1600" dirty="0">
                          <a:solidFill>
                            <a:srgbClr val="B23C00"/>
                          </a:solidFill>
                        </a:rPr>
                        <a:t>26</a:t>
                      </a:r>
                      <a:r>
                        <a:rPr lang="en-US" sz="1600" kern="1200" baseline="30000" dirty="0">
                          <a:solidFill>
                            <a:srgbClr val="B23C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dirty="0"/>
                        <a:t> = 17,576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30037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r>
                        <a:rPr lang="en-US" sz="1600" dirty="0"/>
                        <a:t>4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 x 26 x 26 x 26 = </a:t>
                      </a:r>
                      <a:r>
                        <a:rPr lang="en-US" sz="1600" dirty="0">
                          <a:solidFill>
                            <a:srgbClr val="B23C00"/>
                          </a:solidFill>
                        </a:rPr>
                        <a:t>26</a:t>
                      </a:r>
                      <a:r>
                        <a:rPr lang="en-US" sz="1600" kern="1200" baseline="30000" dirty="0">
                          <a:solidFill>
                            <a:srgbClr val="B23C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dirty="0"/>
                        <a:t> = 456,976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95423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r>
                        <a:rPr lang="en-US" sz="1600" dirty="0"/>
                        <a:t>5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 x 26 x 26 x 26 x 26 = </a:t>
                      </a:r>
                      <a:r>
                        <a:rPr lang="en-US" sz="1600" dirty="0">
                          <a:solidFill>
                            <a:srgbClr val="B23C00"/>
                          </a:solidFill>
                        </a:rPr>
                        <a:t>26</a:t>
                      </a:r>
                      <a:r>
                        <a:rPr lang="en-US" sz="1600" kern="1200" baseline="30000" dirty="0">
                          <a:solidFill>
                            <a:srgbClr val="B23C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dirty="0"/>
                        <a:t> = 11,881,376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11952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r>
                        <a:rPr lang="en-US" sz="1600" dirty="0"/>
                        <a:t>6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 x 26 x 26 x 26 x 26 x 26 = </a:t>
                      </a:r>
                      <a:r>
                        <a:rPr lang="en-US" sz="1600" dirty="0">
                          <a:solidFill>
                            <a:srgbClr val="B23C00"/>
                          </a:solidFill>
                        </a:rPr>
                        <a:t>26</a:t>
                      </a:r>
                      <a:r>
                        <a:rPr lang="en-US" sz="1600" kern="1200" baseline="30000" dirty="0">
                          <a:solidFill>
                            <a:srgbClr val="B23C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dirty="0"/>
                        <a:t> = 308,915,776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078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F3F564-E1CD-944D-B318-F2A8F3970F3E}"/>
              </a:ext>
            </a:extLst>
          </p:cNvPr>
          <p:cNvSpPr txBox="1"/>
          <p:nvPr/>
        </p:nvSpPr>
        <p:spPr>
          <a:xfrm>
            <a:off x="1390683" y="5555723"/>
            <a:ext cx="63626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The number of ways to make a </a:t>
            </a:r>
            <a:r>
              <a:rPr lang="en-US" sz="2000" dirty="0">
                <a:solidFill>
                  <a:srgbClr val="C00000"/>
                </a:solidFill>
              </a:rPr>
              <a:t>sequence</a:t>
            </a:r>
            <a:r>
              <a:rPr lang="en-US" sz="2000" dirty="0">
                <a:solidFill>
                  <a:srgbClr val="0033CC"/>
                </a:solidFill>
              </a:rPr>
              <a:t> of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33CC"/>
                </a:solidFill>
              </a:rPr>
              <a:t> objects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chosen from a collection of 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33CC"/>
                </a:solidFill>
              </a:rPr>
              <a:t> objects is </a:t>
            </a:r>
            <a:r>
              <a:rPr lang="en-US" sz="2000" i="1" dirty="0" err="1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baseline="30000" dirty="0" err="1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0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E2F0-C178-984A-AC2F-2351BEE7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Probability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35169-556F-F643-8E77-B5753685F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236697"/>
              </a:xfrm>
            </p:spPr>
            <p:txBody>
              <a:bodyPr/>
              <a:lstStyle/>
              <a:p>
                <a:r>
                  <a:rPr lang="en-US" dirty="0"/>
                  <a:t>For any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: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The probability of event </a:t>
                </a:r>
                <a:r>
                  <a:rPr lang="en-US" i="1" dirty="0"/>
                  <a:t>A</a:t>
                </a:r>
                <a:r>
                  <a:rPr lang="en-US" dirty="0"/>
                  <a:t> occurring ranges from never (probability 0) to always (probability 1).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B23C00"/>
                    </a:solidFill>
                  </a:rPr>
                  <a:t>complement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of an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the event that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does </a:t>
                </a:r>
                <a:r>
                  <a:rPr lang="en-US" u="sng" dirty="0"/>
                  <a:t>not</a:t>
                </a:r>
                <a:r>
                  <a:rPr lang="en-US" dirty="0"/>
                  <a:t> occur:</a:t>
                </a:r>
              </a:p>
              <a:p>
                <a:pPr lvl="2"/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rgbClr val="B23C00"/>
                    </a:solidFill>
                  </a:rPr>
                  <a:t>mutually exclusive</a:t>
                </a:r>
                <a:r>
                  <a:rPr lang="en-US" dirty="0"/>
                  <a:t> events </a:t>
                </a:r>
                <a:br>
                  <a:rPr lang="en-US" dirty="0"/>
                </a:br>
                <a:r>
                  <a:rPr lang="en-US" dirty="0"/>
                  <a:t>(both cannot occur simultaneously), then: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35169-556F-F643-8E77-B5753685F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236697"/>
              </a:xfrm>
              <a:blipFill>
                <a:blip r:embed="rId2"/>
                <a:stretch>
                  <a:fillRect l="-617" t="-1493" b="-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0A36E-413D-3241-8CA7-C20F085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908F9A-3DDE-7542-B0F0-D01F2C1BB738}"/>
                  </a:ext>
                </a:extLst>
              </p:cNvPr>
              <p:cNvSpPr txBox="1"/>
              <p:nvPr/>
            </p:nvSpPr>
            <p:spPr>
              <a:xfrm>
                <a:off x="3444670" y="4069073"/>
                <a:ext cx="2578719" cy="46243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908F9A-3DDE-7542-B0F0-D01F2C1BB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70" y="4069073"/>
                <a:ext cx="2578719" cy="462434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EE281-BCED-9549-8DAE-8EC91A6F9771}"/>
                  </a:ext>
                </a:extLst>
              </p:cNvPr>
              <p:cNvSpPr txBox="1"/>
              <p:nvPr/>
            </p:nvSpPr>
            <p:spPr>
              <a:xfrm>
                <a:off x="3890754" y="1691659"/>
                <a:ext cx="213263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EE281-BCED-9549-8DAE-8EC91A6F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754" y="1691659"/>
                <a:ext cx="213263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7954BB-00BE-604D-AC93-8ED037B23CE9}"/>
                  </a:ext>
                </a:extLst>
              </p:cNvPr>
              <p:cNvSpPr txBox="1"/>
              <p:nvPr/>
            </p:nvSpPr>
            <p:spPr>
              <a:xfrm>
                <a:off x="2524706" y="5623536"/>
                <a:ext cx="449488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either</m:t>
                          </m:r>
                          <m:r>
                            <a:rPr lang="en-US" sz="2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7954BB-00BE-604D-AC93-8ED037B2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706" y="5623536"/>
                <a:ext cx="4494885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628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405D-E9AC-EC4E-B571-B55B4F1E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Probability Laws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69F-1265-1644-9144-5543D27A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962379"/>
          </a:xfrm>
        </p:spPr>
        <p:txBody>
          <a:bodyPr/>
          <a:lstStyle/>
          <a:p>
            <a:pPr lvl="1"/>
            <a:r>
              <a:rPr lang="en-US" dirty="0"/>
              <a:t>Example: In an arbitrary line-up of 15 children, </a:t>
            </a:r>
            <a:br>
              <a:rPr lang="en-US" dirty="0"/>
            </a:br>
            <a:r>
              <a:rPr lang="en-US" dirty="0"/>
              <a:t>what is the probability of a </a:t>
            </a:r>
            <a:r>
              <a:rPr lang="en-US" u="sng" dirty="0"/>
              <a:t>bad line-up</a:t>
            </a:r>
            <a:r>
              <a:rPr lang="en-US" dirty="0"/>
              <a:t>, where </a:t>
            </a:r>
            <a:br>
              <a:rPr lang="en-US" dirty="0"/>
            </a:br>
            <a:r>
              <a:rPr lang="en-US" dirty="0"/>
              <a:t>Mary and John are together?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Example: What is the probability of a </a:t>
            </a:r>
            <a:r>
              <a:rPr lang="en-US" u="sng" dirty="0"/>
              <a:t>good line-up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Example: What is the probability that a die roll will result in </a:t>
            </a:r>
            <a:r>
              <a:rPr lang="en-US" u="sng" dirty="0"/>
              <a:t>either</a:t>
            </a:r>
            <a:r>
              <a:rPr lang="en-US" dirty="0"/>
              <a:t> an even number </a:t>
            </a:r>
            <a:r>
              <a:rPr lang="en-US" u="sng" dirty="0"/>
              <a:t>or</a:t>
            </a:r>
            <a:r>
              <a:rPr lang="en-US" dirty="0"/>
              <a:t> the number 3?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96340-EA6D-BB41-BF7D-9D7B073E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FACAA8-C6B1-344D-9C40-7E2D187C155A}"/>
                  </a:ext>
                </a:extLst>
              </p:cNvPr>
              <p:cNvSpPr txBox="1"/>
              <p:nvPr/>
            </p:nvSpPr>
            <p:spPr>
              <a:xfrm>
                <a:off x="1463074" y="2514611"/>
                <a:ext cx="6217852" cy="57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𝑙𝑖𝑛𝑒𝑢𝑝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𝑏𝑎𝑑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𝑙𝑖𝑛𝑒𝑢𝑝𝑠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𝑝𝑜𝑠𝑠𝑖𝑏𝑙𝑒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𝑙𝑖𝑛𝑒𝑢𝑝𝑠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∙13!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FACAA8-C6B1-344D-9C40-7E2D187C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74" y="2514611"/>
                <a:ext cx="6217852" cy="574901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22A944-C8D5-F44C-B197-68876EE6A2FF}"/>
                  </a:ext>
                </a:extLst>
              </p:cNvPr>
              <p:cNvSpPr txBox="1"/>
              <p:nvPr/>
            </p:nvSpPr>
            <p:spPr>
              <a:xfrm>
                <a:off x="1859783" y="3730594"/>
                <a:ext cx="5424434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𝑔𝑜𝑜𝑑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𝑙𝑖𝑛𝑒𝑢𝑝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𝑏𝑎𝑑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𝑙𝑖𝑛𝑒𝑢𝑝</m:t>
                          </m:r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∙13!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15!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22A944-C8D5-F44C-B197-68876EE6A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83" y="3730594"/>
                <a:ext cx="5424434" cy="612796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845D8A-6893-B846-A0DB-C8D6711437F5}"/>
                  </a:ext>
                </a:extLst>
              </p:cNvPr>
              <p:cNvSpPr txBox="1"/>
              <p:nvPr/>
            </p:nvSpPr>
            <p:spPr>
              <a:xfrm>
                <a:off x="823001" y="5257780"/>
                <a:ext cx="8046631" cy="83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EITHER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OR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>                                                                           </a:t>
                </a:r>
                <a:r>
                  <a:rPr lang="en-US" sz="2000" b="0" dirty="0">
                    <a:latin typeface="Cambria Math" panose="02040503050406030204" pitchFamily="18" charset="0"/>
                  </a:rPr>
                  <a:t>=</a:t>
                </a:r>
                <a:r>
                  <a:rPr lang="en-US" sz="2000" b="0" i="1" dirty="0">
                    <a:latin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845D8A-6893-B846-A0DB-C8D671143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01" y="5257780"/>
                <a:ext cx="8046631" cy="837280"/>
              </a:xfrm>
              <a:prstGeom prst="rect">
                <a:avLst/>
              </a:prstGeom>
              <a:blipFill>
                <a:blip r:embed="rId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340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F032AA-C3A8-8943-A11D-764B189BB4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Venn Diagram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F032AA-C3A8-8943-A11D-764B189BB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6CB47-1A7A-C847-A5E0-85F44C90F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953000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be the set of outcomes </a:t>
                </a:r>
                <a:br>
                  <a:rPr lang="en-US" dirty="0"/>
                </a:br>
                <a:r>
                  <a:rPr lang="en-US" dirty="0"/>
                  <a:t>favorable to some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br>
                  <a:rPr lang="en-US" dirty="0"/>
                </a:br>
                <a:r>
                  <a:rPr lang="en-US" dirty="0"/>
                  <a:t>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 be the set of outcomes </a:t>
                </a:r>
                <a:br>
                  <a:rPr lang="en-US" dirty="0"/>
                </a:br>
                <a:r>
                  <a:rPr lang="en-US" dirty="0"/>
                  <a:t>favorable to some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There may be some common </a:t>
                </a:r>
                <a:br>
                  <a:rPr lang="en-US" dirty="0"/>
                </a:br>
                <a:r>
                  <a:rPr lang="en-US" dirty="0"/>
                  <a:t>outcomes in both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23C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B23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B23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B23C00"/>
                    </a:solidFill>
                  </a:rPr>
                  <a:t> </a:t>
                </a:r>
                <a:r>
                  <a:rPr lang="en-US" dirty="0"/>
                  <a:t>is “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union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”: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B23C00"/>
                    </a:solidFill>
                  </a:rPr>
                  <a:t>or</a:t>
                </a:r>
                <a:r>
                  <a:rPr lang="en-US" dirty="0"/>
                  <a:t>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 occurs.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23C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B23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B23C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B23C00"/>
                    </a:solidFill>
                  </a:rPr>
                  <a:t> </a:t>
                </a:r>
                <a:r>
                  <a:rPr lang="en-US" dirty="0"/>
                  <a:t>is “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intersect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”: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B23C00"/>
                    </a:solidFill>
                  </a:rPr>
                  <a:t>and</a:t>
                </a:r>
                <a:r>
                  <a:rPr lang="en-US" dirty="0"/>
                  <a:t>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 occurs.</a:t>
                </a:r>
              </a:p>
              <a:p>
                <a:pPr lvl="1"/>
                <a:endParaRPr lang="en-US" dirty="0"/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What if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/>
                  <a:t> and event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rgbClr val="B23C00"/>
                    </a:solidFill>
                  </a:rPr>
                  <a:t>disjoint</a:t>
                </a:r>
                <a:r>
                  <a:rPr lang="en-US" dirty="0"/>
                  <a:t>?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(the empty set)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6CB47-1A7A-C847-A5E0-85F44C90F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953000"/>
              </a:xfrm>
              <a:blipFill>
                <a:blip r:embed="rId3"/>
                <a:stretch>
                  <a:fillRect l="-617" t="-1279" b="-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1B251-AEEB-4944-8876-F93C9A67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42" y="6263604"/>
            <a:ext cx="731557" cy="457200"/>
          </a:xfrm>
        </p:spPr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B9496B-B890-0B45-B3D9-D8926E16EA0F}"/>
              </a:ext>
            </a:extLst>
          </p:cNvPr>
          <p:cNvGrpSpPr/>
          <p:nvPr/>
        </p:nvGrpSpPr>
        <p:grpSpPr>
          <a:xfrm>
            <a:off x="5917592" y="1600220"/>
            <a:ext cx="2743170" cy="1828780"/>
            <a:chOff x="2743220" y="3246122"/>
            <a:chExt cx="2743170" cy="1828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72456F-CB5F-D047-A162-A1E022746D2C}"/>
                </a:ext>
              </a:extLst>
            </p:cNvPr>
            <p:cNvSpPr/>
            <p:nvPr/>
          </p:nvSpPr>
          <p:spPr bwMode="auto">
            <a:xfrm>
              <a:off x="2743220" y="3246122"/>
              <a:ext cx="2743170" cy="182878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39E689-8945-E24D-A589-B190B9D79B5B}"/>
                </a:ext>
              </a:extLst>
            </p:cNvPr>
            <p:cNvSpPr/>
            <p:nvPr/>
          </p:nvSpPr>
          <p:spPr bwMode="auto">
            <a:xfrm>
              <a:off x="3062822" y="3429000"/>
              <a:ext cx="1427808" cy="1508739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64761-17F3-B14C-A36C-FE56FDF15FD4}"/>
                </a:ext>
              </a:extLst>
            </p:cNvPr>
            <p:cNvSpPr txBox="1"/>
            <p:nvPr/>
          </p:nvSpPr>
          <p:spPr>
            <a:xfrm>
              <a:off x="3305206" y="398331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77C131-087F-6548-91D3-D58C0DEA8593}"/>
                </a:ext>
              </a:extLst>
            </p:cNvPr>
            <p:cNvSpPr/>
            <p:nvPr/>
          </p:nvSpPr>
          <p:spPr bwMode="auto">
            <a:xfrm>
              <a:off x="3784265" y="3429000"/>
              <a:ext cx="1427808" cy="150873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17DDBD-7ADB-314E-93FF-2B7939D31462}"/>
                    </a:ext>
                  </a:extLst>
                </p:cNvPr>
                <p:cNvSpPr txBox="1"/>
                <p:nvPr/>
              </p:nvSpPr>
              <p:spPr>
                <a:xfrm>
                  <a:off x="3694900" y="3966536"/>
                  <a:ext cx="8771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17DDBD-7ADB-314E-93FF-2B7939D31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00" y="3966536"/>
                  <a:ext cx="877100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03C6D-FCAC-714A-B3EC-9AAAF8B4F570}"/>
                </a:ext>
              </a:extLst>
            </p:cNvPr>
            <p:cNvSpPr txBox="1"/>
            <p:nvPr/>
          </p:nvSpPr>
          <p:spPr>
            <a:xfrm>
              <a:off x="4680471" y="3960457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4A6334-5F72-A84E-A28E-BD97000E83B1}"/>
                  </a:ext>
                </a:extLst>
              </p:cNvPr>
              <p:cNvSpPr txBox="1"/>
              <p:nvPr/>
            </p:nvSpPr>
            <p:spPr>
              <a:xfrm>
                <a:off x="2389383" y="4892024"/>
                <a:ext cx="4365234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4A6334-5F72-A84E-A28E-BD97000E8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383" y="4892024"/>
                <a:ext cx="4365234" cy="400110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5E86B-469E-CC46-804D-6C287D0920BD}"/>
                  </a:ext>
                </a:extLst>
              </p:cNvPr>
              <p:cNvSpPr txBox="1"/>
              <p:nvPr/>
            </p:nvSpPr>
            <p:spPr>
              <a:xfrm>
                <a:off x="6966395" y="4861246"/>
                <a:ext cx="149912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33CC"/>
                    </a:solidFill>
                  </a:rPr>
                  <a:t>Why do we need to</a:t>
                </a:r>
              </a:p>
              <a:p>
                <a:r>
                  <a:rPr lang="en-US" sz="1200" dirty="0">
                    <a:solidFill>
                      <a:srgbClr val="0033CC"/>
                    </a:solidFill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200" dirty="0">
                    <a:solidFill>
                      <a:srgbClr val="0033CC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F5E86B-469E-CC46-804D-6C287D09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95" y="4861246"/>
                <a:ext cx="1499128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72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0AB71-21FC-D94C-A8A5-DD33009131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Venn Diagram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, cont’d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0AB71-21FC-D94C-A8A5-DD3300913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19E1-0D13-2743-94A7-FA95A714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30868"/>
          </a:xfrm>
        </p:spPr>
        <p:txBody>
          <a:bodyPr/>
          <a:lstStyle/>
          <a:p>
            <a:r>
              <a:rPr lang="en-US" dirty="0"/>
              <a:t>Example: What is the </a:t>
            </a:r>
            <a:br>
              <a:rPr lang="en-US" dirty="0"/>
            </a:br>
            <a:r>
              <a:rPr lang="en-US" dirty="0"/>
              <a:t>probability that a roll of a die </a:t>
            </a:r>
            <a:br>
              <a:rPr lang="en-US" dirty="0"/>
            </a:br>
            <a:r>
              <a:rPr lang="en-US" dirty="0"/>
              <a:t>produces an </a:t>
            </a:r>
            <a:r>
              <a:rPr lang="en-US" dirty="0">
                <a:solidFill>
                  <a:srgbClr val="B23C00"/>
                </a:solidFill>
              </a:rPr>
              <a:t>even number</a:t>
            </a:r>
            <a:r>
              <a:rPr lang="en-US" dirty="0"/>
              <a:t> </a:t>
            </a:r>
            <a:br>
              <a:rPr lang="en-US" dirty="0"/>
            </a:br>
            <a:r>
              <a:rPr lang="en-US" u="sng" dirty="0"/>
              <a:t>or</a:t>
            </a:r>
            <a:r>
              <a:rPr lang="en-US" dirty="0"/>
              <a:t> a number </a:t>
            </a:r>
            <a:r>
              <a:rPr lang="en-US" dirty="0">
                <a:solidFill>
                  <a:srgbClr val="008000"/>
                </a:solidFill>
              </a:rPr>
              <a:t>between 2 and 5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= the set of </a:t>
            </a:r>
            <a:r>
              <a:rPr lang="en-US" dirty="0">
                <a:solidFill>
                  <a:srgbClr val="B23C00"/>
                </a:solidFill>
              </a:rPr>
              <a:t>even number</a:t>
            </a:r>
            <a:r>
              <a:rPr lang="en-US" dirty="0"/>
              <a:t> outcomes</a:t>
            </a:r>
            <a:br>
              <a:rPr lang="en-US" dirty="0"/>
            </a:br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the set of </a:t>
            </a:r>
            <a:r>
              <a:rPr lang="en-US" dirty="0">
                <a:solidFill>
                  <a:srgbClr val="008000"/>
                </a:solidFill>
              </a:rPr>
              <a:t>between 2 and 5 </a:t>
            </a:r>
            <a:r>
              <a:rPr lang="en-US" dirty="0"/>
              <a:t>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0D070-FFA2-2E49-8216-09B43930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36D4A9-4A9B-F74B-A6D7-ECD526CFF794}"/>
              </a:ext>
            </a:extLst>
          </p:cNvPr>
          <p:cNvGrpSpPr/>
          <p:nvPr/>
        </p:nvGrpSpPr>
        <p:grpSpPr>
          <a:xfrm>
            <a:off x="6035024" y="1417342"/>
            <a:ext cx="2743170" cy="1828780"/>
            <a:chOff x="5852146" y="1417342"/>
            <a:chExt cx="2743170" cy="18287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F2B81F-35F5-4B4B-9EA8-11A9EAA57969}"/>
                </a:ext>
              </a:extLst>
            </p:cNvPr>
            <p:cNvGrpSpPr/>
            <p:nvPr/>
          </p:nvGrpSpPr>
          <p:grpSpPr>
            <a:xfrm>
              <a:off x="5852146" y="1417342"/>
              <a:ext cx="2743170" cy="1828780"/>
              <a:chOff x="2743220" y="3246122"/>
              <a:chExt cx="2743170" cy="18287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51191B-D21A-874F-977B-82244E1D5780}"/>
                  </a:ext>
                </a:extLst>
              </p:cNvPr>
              <p:cNvSpPr/>
              <p:nvPr/>
            </p:nvSpPr>
            <p:spPr bwMode="auto">
              <a:xfrm>
                <a:off x="2743220" y="3246122"/>
                <a:ext cx="2743170" cy="18287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2D922E8-A1A6-5A4B-8725-17D33380382F}"/>
                  </a:ext>
                </a:extLst>
              </p:cNvPr>
              <p:cNvSpPr/>
              <p:nvPr/>
            </p:nvSpPr>
            <p:spPr bwMode="auto">
              <a:xfrm>
                <a:off x="3062822" y="3429000"/>
                <a:ext cx="1427808" cy="150873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8C0631-137F-0C49-AF61-72E58F635EAE}"/>
                  </a:ext>
                </a:extLst>
              </p:cNvPr>
              <p:cNvSpPr/>
              <p:nvPr/>
            </p:nvSpPr>
            <p:spPr bwMode="auto">
              <a:xfrm>
                <a:off x="3784265" y="3429000"/>
                <a:ext cx="1427808" cy="1508739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5AFE9-D709-A143-BF29-A396C4F7C5F4}"/>
                </a:ext>
              </a:extLst>
            </p:cNvPr>
            <p:cNvSpPr txBox="1"/>
            <p:nvPr/>
          </p:nvSpPr>
          <p:spPr>
            <a:xfrm>
              <a:off x="5893461" y="283898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B4C708-6BED-EB45-AD43-B9A6695BA1C9}"/>
                </a:ext>
              </a:extLst>
            </p:cNvPr>
            <p:cNvSpPr txBox="1"/>
            <p:nvPr/>
          </p:nvSpPr>
          <p:spPr>
            <a:xfrm>
              <a:off x="6542330" y="255247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9EEA94-6DCC-B24C-9811-DD459F69EFF7}"/>
                </a:ext>
              </a:extLst>
            </p:cNvPr>
            <p:cNvSpPr txBox="1"/>
            <p:nvPr/>
          </p:nvSpPr>
          <p:spPr>
            <a:xfrm>
              <a:off x="7787169" y="22416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EC86D1-5189-5C43-9435-5DE85E619AD1}"/>
                </a:ext>
              </a:extLst>
            </p:cNvPr>
            <p:cNvSpPr txBox="1"/>
            <p:nvPr/>
          </p:nvSpPr>
          <p:spPr>
            <a:xfrm>
              <a:off x="7053032" y="195312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0A3C94-8184-B04B-B310-FD556E97ABC4}"/>
                </a:ext>
              </a:extLst>
            </p:cNvPr>
            <p:cNvSpPr txBox="1"/>
            <p:nvPr/>
          </p:nvSpPr>
          <p:spPr>
            <a:xfrm>
              <a:off x="8218798" y="14905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432A2B-665A-6B4C-ABE7-8F44EDB6B1BA}"/>
                </a:ext>
              </a:extLst>
            </p:cNvPr>
            <p:cNvSpPr txBox="1"/>
            <p:nvPr/>
          </p:nvSpPr>
          <p:spPr>
            <a:xfrm>
              <a:off x="6340950" y="1924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FE488-9FD0-A74E-A4DD-8E84B0AFC9DA}"/>
                  </a:ext>
                </a:extLst>
              </p:cNvPr>
              <p:cNvSpPr txBox="1"/>
              <p:nvPr/>
            </p:nvSpPr>
            <p:spPr>
              <a:xfrm>
                <a:off x="1421490" y="4245976"/>
                <a:ext cx="5863400" cy="128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2, 4, 6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({3, 4})−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=    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  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FE488-9FD0-A74E-A4DD-8E84B0AFC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90" y="4245976"/>
                <a:ext cx="5863400" cy="1286121"/>
              </a:xfrm>
              <a:prstGeom prst="rect">
                <a:avLst/>
              </a:prstGeom>
              <a:blipFill>
                <a:blip r:embed="rId3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828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F032AA-C3A8-8943-A11D-764B189BB4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Venn Diagram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F032AA-C3A8-8943-A11D-764B189BB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CB47-1A7A-C847-A5E0-85F44C90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and B be two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independent events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outcome of one event </a:t>
            </a:r>
            <a:br>
              <a:rPr lang="en-US" dirty="0"/>
            </a:br>
            <a:r>
              <a:rPr lang="en-US" dirty="0"/>
              <a:t>is not dependent on an</a:t>
            </a:r>
            <a:br>
              <a:rPr lang="en-US" dirty="0"/>
            </a:br>
            <a:r>
              <a:rPr lang="en-US" dirty="0"/>
              <a:t>outcome of the other event.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1B251-AEEB-4944-8876-F93C9A67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B9496B-B890-0B45-B3D9-D8926E16EA0F}"/>
              </a:ext>
            </a:extLst>
          </p:cNvPr>
          <p:cNvGrpSpPr/>
          <p:nvPr/>
        </p:nvGrpSpPr>
        <p:grpSpPr>
          <a:xfrm>
            <a:off x="5577829" y="1600220"/>
            <a:ext cx="2743170" cy="1828780"/>
            <a:chOff x="2743220" y="3246122"/>
            <a:chExt cx="2743170" cy="1828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72456F-CB5F-D047-A162-A1E022746D2C}"/>
                </a:ext>
              </a:extLst>
            </p:cNvPr>
            <p:cNvSpPr/>
            <p:nvPr/>
          </p:nvSpPr>
          <p:spPr bwMode="auto">
            <a:xfrm>
              <a:off x="2743220" y="3246122"/>
              <a:ext cx="2743170" cy="182878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39E689-8945-E24D-A589-B190B9D79B5B}"/>
                </a:ext>
              </a:extLst>
            </p:cNvPr>
            <p:cNvSpPr/>
            <p:nvPr/>
          </p:nvSpPr>
          <p:spPr bwMode="auto">
            <a:xfrm>
              <a:off x="3062822" y="3429000"/>
              <a:ext cx="1427808" cy="1508739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64761-17F3-B14C-A36C-FE56FDF15FD4}"/>
                </a:ext>
              </a:extLst>
            </p:cNvPr>
            <p:cNvSpPr txBox="1"/>
            <p:nvPr/>
          </p:nvSpPr>
          <p:spPr>
            <a:xfrm>
              <a:off x="3305206" y="398331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77C131-087F-6548-91D3-D58C0DEA8593}"/>
                </a:ext>
              </a:extLst>
            </p:cNvPr>
            <p:cNvSpPr/>
            <p:nvPr/>
          </p:nvSpPr>
          <p:spPr bwMode="auto">
            <a:xfrm>
              <a:off x="3784265" y="3429000"/>
              <a:ext cx="1427808" cy="1508739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17DDBD-7ADB-314E-93FF-2B7939D31462}"/>
                    </a:ext>
                  </a:extLst>
                </p:cNvPr>
                <p:cNvSpPr txBox="1"/>
                <p:nvPr/>
              </p:nvSpPr>
              <p:spPr>
                <a:xfrm>
                  <a:off x="3694900" y="3966536"/>
                  <a:ext cx="8771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17DDBD-7ADB-314E-93FF-2B7939D31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900" y="3966536"/>
                  <a:ext cx="877100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03C6D-FCAC-714A-B3EC-9AAAF8B4F570}"/>
                </a:ext>
              </a:extLst>
            </p:cNvPr>
            <p:cNvSpPr txBox="1"/>
            <p:nvPr/>
          </p:nvSpPr>
          <p:spPr>
            <a:xfrm>
              <a:off x="4680471" y="3960457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4A6334-5F72-A84E-A28E-BD97000E83B1}"/>
                  </a:ext>
                </a:extLst>
              </p:cNvPr>
              <p:cNvSpPr txBox="1"/>
              <p:nvPr/>
            </p:nvSpPr>
            <p:spPr>
              <a:xfrm>
                <a:off x="1828830" y="3771900"/>
                <a:ext cx="2877646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4A6334-5F72-A84E-A28E-BD97000E8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30" y="3771900"/>
                <a:ext cx="287764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615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0AB71-21FC-D94C-A8A5-DD33009131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Venn Diagram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, cont’d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D0AB71-21FC-D94C-A8A5-DD3300913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619E1-0D13-2743-94A7-FA95A714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30868"/>
          </a:xfrm>
        </p:spPr>
        <p:txBody>
          <a:bodyPr/>
          <a:lstStyle/>
          <a:p>
            <a:r>
              <a:rPr lang="en-US" dirty="0"/>
              <a:t>Example: What is the </a:t>
            </a:r>
            <a:br>
              <a:rPr lang="en-US" dirty="0"/>
            </a:br>
            <a:r>
              <a:rPr lang="en-US" dirty="0"/>
              <a:t>probability that a roll of a die </a:t>
            </a:r>
            <a:br>
              <a:rPr lang="en-US" dirty="0"/>
            </a:br>
            <a:r>
              <a:rPr lang="en-US" dirty="0"/>
              <a:t>produces an </a:t>
            </a:r>
            <a:r>
              <a:rPr lang="en-US" dirty="0">
                <a:solidFill>
                  <a:srgbClr val="B23C00"/>
                </a:solidFill>
              </a:rPr>
              <a:t>even number</a:t>
            </a:r>
            <a:r>
              <a:rPr lang="en-US" dirty="0"/>
              <a:t> </a:t>
            </a:r>
            <a:br>
              <a:rPr lang="en-US" dirty="0"/>
            </a:br>
            <a:r>
              <a:rPr lang="en-US" u="sng" dirty="0"/>
              <a:t>and</a:t>
            </a:r>
            <a:r>
              <a:rPr lang="en-US" dirty="0"/>
              <a:t> the number is </a:t>
            </a:r>
            <a:r>
              <a:rPr lang="en-US" dirty="0">
                <a:solidFill>
                  <a:srgbClr val="008000"/>
                </a:solidFill>
              </a:rPr>
              <a:t>between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2 and 5</a:t>
            </a:r>
            <a:r>
              <a:rPr lang="en-US" dirty="0"/>
              <a:t>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= the set of </a:t>
            </a:r>
            <a:r>
              <a:rPr lang="en-US" dirty="0">
                <a:solidFill>
                  <a:srgbClr val="B23C00"/>
                </a:solidFill>
              </a:rPr>
              <a:t>even number</a:t>
            </a:r>
            <a:r>
              <a:rPr lang="en-US" dirty="0"/>
              <a:t> outcomes</a:t>
            </a:r>
            <a:br>
              <a:rPr lang="en-US" dirty="0"/>
            </a:br>
            <a:r>
              <a:rPr lang="en-US" dirty="0"/>
              <a:t>Let </a:t>
            </a:r>
            <a:r>
              <a:rPr lang="en-US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the set of </a:t>
            </a:r>
            <a:r>
              <a:rPr lang="en-US" dirty="0">
                <a:solidFill>
                  <a:srgbClr val="008000"/>
                </a:solidFill>
              </a:rPr>
              <a:t>between 2 and 5 </a:t>
            </a:r>
            <a:r>
              <a:rPr lang="en-US" dirty="0"/>
              <a:t>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0D070-FFA2-2E49-8216-09B43930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36D4A9-4A9B-F74B-A6D7-ECD526CFF794}"/>
              </a:ext>
            </a:extLst>
          </p:cNvPr>
          <p:cNvGrpSpPr/>
          <p:nvPr/>
        </p:nvGrpSpPr>
        <p:grpSpPr>
          <a:xfrm>
            <a:off x="5852146" y="1417342"/>
            <a:ext cx="2743170" cy="1828780"/>
            <a:chOff x="5852146" y="1417342"/>
            <a:chExt cx="2743170" cy="18287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F2B81F-35F5-4B4B-9EA8-11A9EAA57969}"/>
                </a:ext>
              </a:extLst>
            </p:cNvPr>
            <p:cNvGrpSpPr/>
            <p:nvPr/>
          </p:nvGrpSpPr>
          <p:grpSpPr>
            <a:xfrm>
              <a:off x="5852146" y="1417342"/>
              <a:ext cx="2743170" cy="1828780"/>
              <a:chOff x="2743220" y="3246122"/>
              <a:chExt cx="2743170" cy="18287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51191B-D21A-874F-977B-82244E1D5780}"/>
                  </a:ext>
                </a:extLst>
              </p:cNvPr>
              <p:cNvSpPr/>
              <p:nvPr/>
            </p:nvSpPr>
            <p:spPr bwMode="auto">
              <a:xfrm>
                <a:off x="2743220" y="3246122"/>
                <a:ext cx="2743170" cy="182878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2D922E8-A1A6-5A4B-8725-17D33380382F}"/>
                  </a:ext>
                </a:extLst>
              </p:cNvPr>
              <p:cNvSpPr/>
              <p:nvPr/>
            </p:nvSpPr>
            <p:spPr bwMode="auto">
              <a:xfrm>
                <a:off x="3062822" y="3429000"/>
                <a:ext cx="1427808" cy="150873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88C0631-137F-0C49-AF61-72E58F635EAE}"/>
                  </a:ext>
                </a:extLst>
              </p:cNvPr>
              <p:cNvSpPr/>
              <p:nvPr/>
            </p:nvSpPr>
            <p:spPr bwMode="auto">
              <a:xfrm>
                <a:off x="3784265" y="3429000"/>
                <a:ext cx="1427808" cy="1508739"/>
              </a:xfrm>
              <a:prstGeom prst="ellipse">
                <a:avLst/>
              </a:prstGeom>
              <a:solidFill>
                <a:srgbClr val="92D05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5AFE9-D709-A143-BF29-A396C4F7C5F4}"/>
                </a:ext>
              </a:extLst>
            </p:cNvPr>
            <p:cNvSpPr txBox="1"/>
            <p:nvPr/>
          </p:nvSpPr>
          <p:spPr>
            <a:xfrm>
              <a:off x="5893461" y="283898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B4C708-6BED-EB45-AD43-B9A6695BA1C9}"/>
                </a:ext>
              </a:extLst>
            </p:cNvPr>
            <p:cNvSpPr txBox="1"/>
            <p:nvPr/>
          </p:nvSpPr>
          <p:spPr>
            <a:xfrm>
              <a:off x="6542330" y="255247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9EEA94-6DCC-B24C-9811-DD459F69EFF7}"/>
                </a:ext>
              </a:extLst>
            </p:cNvPr>
            <p:cNvSpPr txBox="1"/>
            <p:nvPr/>
          </p:nvSpPr>
          <p:spPr>
            <a:xfrm>
              <a:off x="7787169" y="224163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EC86D1-5189-5C43-9435-5DE85E619AD1}"/>
                </a:ext>
              </a:extLst>
            </p:cNvPr>
            <p:cNvSpPr txBox="1"/>
            <p:nvPr/>
          </p:nvSpPr>
          <p:spPr>
            <a:xfrm>
              <a:off x="7053032" y="195312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0A3C94-8184-B04B-B310-FD556E97ABC4}"/>
                </a:ext>
              </a:extLst>
            </p:cNvPr>
            <p:cNvSpPr txBox="1"/>
            <p:nvPr/>
          </p:nvSpPr>
          <p:spPr>
            <a:xfrm>
              <a:off x="8218798" y="14905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432A2B-665A-6B4C-ABE7-8F44EDB6B1BA}"/>
                </a:ext>
              </a:extLst>
            </p:cNvPr>
            <p:cNvSpPr txBox="1"/>
            <p:nvPr/>
          </p:nvSpPr>
          <p:spPr>
            <a:xfrm>
              <a:off x="6340950" y="1924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FE488-9FD0-A74E-A4DD-8E84B0AFC9DA}"/>
                  </a:ext>
                </a:extLst>
              </p:cNvPr>
              <p:cNvSpPr txBox="1"/>
              <p:nvPr/>
            </p:nvSpPr>
            <p:spPr>
              <a:xfrm>
                <a:off x="1421490" y="4617707"/>
                <a:ext cx="5342039" cy="128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</a:rPr>
                                <m:t>2, 4, 6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3, 4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=    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  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5FE488-9FD0-A74E-A4DD-8E84B0AFC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90" y="4617707"/>
                <a:ext cx="5342039" cy="1286121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279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A408-1C95-AD4D-9DD5-ADDB4A5C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E47A-EE2B-C549-9E87-1963F3968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Combinatorics and Probability Problem Set</a:t>
            </a:r>
          </a:p>
          <a:p>
            <a:pPr lvl="1"/>
            <a:r>
              <a:rPr lang="en-US" dirty="0"/>
              <a:t>Assignment4.ipynb: </a:t>
            </a:r>
            <a:r>
              <a:rPr lang="en-US" sz="1600" dirty="0">
                <a:hlinkClick r:id="rId2"/>
              </a:rPr>
              <a:t>http://www.cs.sjsu.edu/~mak/DATA220/assignments/4/Assignment4.ipynb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D5D14-F0C5-6144-956E-BEE557CC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10844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A408-1C95-AD4D-9DD5-ADDB4A5C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EE47A-EE2B-C549-9E87-1963F3968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Combinatorics and Probability Problem Set</a:t>
            </a:r>
          </a:p>
          <a:p>
            <a:pPr lvl="1"/>
            <a:r>
              <a:rPr lang="en-US" dirty="0"/>
              <a:t>Assignment4.ipynb: </a:t>
            </a:r>
            <a:r>
              <a:rPr lang="en-US" sz="1600" dirty="0">
                <a:hlinkClick r:id="rId2"/>
              </a:rPr>
              <a:t>http://www.cs.sjsu.edu/~mak/DATA220/assignments/4/Assignment4.ipynb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D5D14-F0C5-6144-956E-BEE557CC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4535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D33D-BFD0-D744-9BD5-F6CC17F1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Counting Principles,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F929-B1B0-864E-A00F-0FF78D86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Example: This time, there can be </a:t>
            </a:r>
            <a:br>
              <a:rPr lang="en-US" dirty="0"/>
            </a:br>
            <a:r>
              <a:rPr lang="en-US" u="sng" dirty="0"/>
              <a:t>no repeated letters</a:t>
            </a:r>
            <a:r>
              <a:rPr lang="en-US" dirty="0"/>
              <a:t> within a sequence.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BAEE5-D51D-7D4A-BC1E-FC88B4CE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C35D-D523-0E45-9B3B-BD7FC17F3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11449"/>
              </p:ext>
            </p:extLst>
          </p:nvPr>
        </p:nvGraphicFramePr>
        <p:xfrm>
          <a:off x="1745006" y="2342032"/>
          <a:ext cx="5653987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0557">
                  <a:extLst>
                    <a:ext uri="{9D8B030D-6E8A-4147-A177-3AD203B41FA5}">
                      <a16:colId xmlns:a16="http://schemas.microsoft.com/office/drawing/2014/main" val="2452355211"/>
                    </a:ext>
                  </a:extLst>
                </a:gridCol>
                <a:gridCol w="4623430">
                  <a:extLst>
                    <a:ext uri="{9D8B030D-6E8A-4147-A177-3AD203B41FA5}">
                      <a16:colId xmlns:a16="http://schemas.microsoft.com/office/drawing/2014/main" val="2752860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1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9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x 25 = 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63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x 25 x 24 = 15,600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03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x 25 x 24 x 23 = 358,800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x 25 x 24 x 23 x 22 = 7,893,600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1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x 25 x 24 x 23 x 22 x 21 = 165,765,600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078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6B43D3-2E93-5941-B534-BCA0382B31AB}"/>
              </a:ext>
            </a:extLst>
          </p:cNvPr>
          <p:cNvSpPr txBox="1"/>
          <p:nvPr/>
        </p:nvSpPr>
        <p:spPr>
          <a:xfrm>
            <a:off x="5243722" y="2890665"/>
            <a:ext cx="32656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Within a sequence, each position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has one fewer number of choices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than the preceding position.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A64F86-5631-2B4E-8D5C-363CFF48B06C}"/>
                  </a:ext>
                </a:extLst>
              </p:cNvPr>
              <p:cNvSpPr txBox="1"/>
              <p:nvPr/>
            </p:nvSpPr>
            <p:spPr>
              <a:xfrm>
                <a:off x="1146845" y="5166341"/>
                <a:ext cx="6850308" cy="9848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33CC"/>
                    </a:solidFill>
                  </a:rPr>
                  <a:t>The number ways to make a </a:t>
                </a:r>
                <a:r>
                  <a:rPr lang="en-US" sz="2000" u="sng" dirty="0">
                    <a:solidFill>
                      <a:srgbClr val="0033CC"/>
                    </a:solidFill>
                  </a:rPr>
                  <a:t>sequence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chosen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:r>
                  <a:rPr lang="en-US" sz="2000" u="sng" dirty="0">
                    <a:solidFill>
                      <a:srgbClr val="0033CC"/>
                    </a:solidFill>
                  </a:rPr>
                  <a:t>without repetition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from a collection of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objects is </a:t>
                </a:r>
                <a:br>
                  <a:rPr lang="en-US" sz="2000" dirty="0">
                    <a:solidFill>
                      <a:srgbClr val="0033CC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… ∙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A64F86-5631-2B4E-8D5C-363CFF48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45" y="5166341"/>
                <a:ext cx="6850308" cy="984885"/>
              </a:xfrm>
              <a:prstGeom prst="rect">
                <a:avLst/>
              </a:prstGeom>
              <a:blipFill>
                <a:blip r:embed="rId2"/>
                <a:stretch>
                  <a:fillRect l="-369" t="-2532" r="-1292" b="-6329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88FE-3CBB-D249-AFA1-CC657049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Odd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A766-5884-234F-920C-F2DBD91A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3"/>
            <a:ext cx="8229600" cy="4846267"/>
          </a:xfrm>
        </p:spPr>
        <p:txBody>
          <a:bodyPr/>
          <a:lstStyle/>
          <a:p>
            <a:r>
              <a:rPr lang="en-US" dirty="0"/>
              <a:t>Example: How many 3-digit numbers are there </a:t>
            </a:r>
            <a:br>
              <a:rPr lang="en-US" dirty="0"/>
            </a:br>
            <a:r>
              <a:rPr lang="en-US" dirty="0"/>
              <a:t>using the digits 1 through 9 that have </a:t>
            </a:r>
            <a:br>
              <a:rPr lang="en-US" dirty="0"/>
            </a:br>
            <a:r>
              <a:rPr lang="en-US" u="sng" dirty="0"/>
              <a:t>no repeated digits</a:t>
            </a:r>
            <a:r>
              <a:rPr lang="en-US" dirty="0"/>
              <a:t>?</a:t>
            </a:r>
          </a:p>
          <a:p>
            <a:pPr lvl="1"/>
            <a:r>
              <a:rPr lang="en-US" u="sng" dirty="0"/>
              <a:t>Order matters</a:t>
            </a:r>
            <a:r>
              <a:rPr lang="en-US" dirty="0"/>
              <a:t>: Count 123, 132, 213, 231, 312, and 321 as different sequences.</a:t>
            </a:r>
          </a:p>
          <a:p>
            <a:pPr lvl="4"/>
            <a:endParaRPr lang="en-US" dirty="0"/>
          </a:p>
          <a:p>
            <a:r>
              <a:rPr lang="en-US" dirty="0"/>
              <a:t>Example: How many of those 504 numbers </a:t>
            </a:r>
            <a:br>
              <a:rPr lang="en-US" dirty="0"/>
            </a:br>
            <a:r>
              <a:rPr lang="en-US" dirty="0"/>
              <a:t>are </a:t>
            </a:r>
            <a:r>
              <a:rPr lang="en-US" u="sng" dirty="0"/>
              <a:t>odd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many have 1, 3, 5, 7, or 9 as their third digit?</a:t>
            </a:r>
          </a:p>
          <a:p>
            <a:pPr lvl="1"/>
            <a:r>
              <a:rPr lang="en-US" dirty="0"/>
              <a:t>How many choices are there for the third digit? </a:t>
            </a:r>
          </a:p>
          <a:p>
            <a:pPr lvl="1"/>
            <a:r>
              <a:rPr lang="en-US" dirty="0"/>
              <a:t>It depends on what we chose for the first two digits!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BE89-DC79-3A44-95B9-91E3F135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C07499-54D5-4A49-9DA1-5F0F46924384}"/>
                  </a:ext>
                </a:extLst>
              </p:cNvPr>
              <p:cNvSpPr txBox="1"/>
              <p:nvPr/>
            </p:nvSpPr>
            <p:spPr>
              <a:xfrm>
                <a:off x="4243900" y="2148854"/>
                <a:ext cx="19740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∙8∙7=504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C07499-54D5-4A49-9DA1-5F0F4692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00" y="2148854"/>
                <a:ext cx="197400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C75D-3F2B-FD49-B22C-CE825DA9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Odd Problem,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97A8-70B8-D442-A5E9-5EF05F5A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53454"/>
          </a:xfrm>
        </p:spPr>
        <p:txBody>
          <a:bodyPr/>
          <a:lstStyle/>
          <a:p>
            <a:pPr lvl="1"/>
            <a:r>
              <a:rPr lang="en-US" dirty="0"/>
              <a:t>Solution #1: There are </a:t>
            </a:r>
            <a:r>
              <a:rPr lang="en-US" dirty="0">
                <a:solidFill>
                  <a:srgbClr val="008000"/>
                </a:solidFill>
              </a:rPr>
              <a:t>4 even</a:t>
            </a:r>
            <a:r>
              <a:rPr lang="en-US" dirty="0"/>
              <a:t> digits: 2, 4, 6, and 8.</a:t>
            </a:r>
            <a:br>
              <a:rPr lang="en-US" dirty="0"/>
            </a:br>
            <a:r>
              <a:rPr lang="en-US" dirty="0"/>
              <a:t>There are </a:t>
            </a:r>
            <a:r>
              <a:rPr lang="en-US" dirty="0">
                <a:solidFill>
                  <a:srgbClr val="B23C00"/>
                </a:solidFill>
              </a:rPr>
              <a:t>5 odd</a:t>
            </a:r>
            <a:r>
              <a:rPr lang="en-US" dirty="0"/>
              <a:t> digits: 1, 3, 5, 7, and 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9B3B8-E05E-C646-A144-C87719C2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80699E-7617-554B-A4B2-77BF3433E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9462"/>
              </p:ext>
            </p:extLst>
          </p:nvPr>
        </p:nvGraphicFramePr>
        <p:xfrm>
          <a:off x="2225049" y="2397744"/>
          <a:ext cx="4693902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5320">
                  <a:extLst>
                    <a:ext uri="{9D8B030D-6E8A-4147-A177-3AD203B41FA5}">
                      <a16:colId xmlns:a16="http://schemas.microsoft.com/office/drawing/2014/main" val="2792594798"/>
                    </a:ext>
                  </a:extLst>
                </a:gridCol>
                <a:gridCol w="2628582">
                  <a:extLst>
                    <a:ext uri="{9D8B030D-6E8A-4147-A177-3AD203B41FA5}">
                      <a16:colId xmlns:a16="http://schemas.microsoft.com/office/drawing/2014/main" val="2821654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Possible digit 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in </a:t>
                      </a:r>
                      <a:br>
                        <a:rPr lang="en-US" dirty="0"/>
                      </a:br>
                      <a:r>
                        <a:rPr lang="en-US" dirty="0"/>
                        <a:t>each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21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even even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5</a:t>
                      </a:r>
                      <a:r>
                        <a:rPr lang="en-US" dirty="0"/>
                        <a:t> =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73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odd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even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5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4</a:t>
                      </a:r>
                      <a:r>
                        <a:rPr lang="en-US" dirty="0"/>
                        <a:t> =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6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even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odd 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5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4</a:t>
                      </a:r>
                      <a:r>
                        <a:rPr lang="en-US" dirty="0"/>
                        <a:t> =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13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odd odd odd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5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4</a:t>
                      </a:r>
                      <a:r>
                        <a:rPr lang="en-US" dirty="0"/>
                        <a:t> x </a:t>
                      </a:r>
                      <a:r>
                        <a:rPr lang="en-US" dirty="0">
                          <a:solidFill>
                            <a:srgbClr val="B23C00"/>
                          </a:solidFill>
                        </a:rPr>
                        <a:t>3</a:t>
                      </a:r>
                      <a:r>
                        <a:rPr lang="en-US" dirty="0"/>
                        <a:t> =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4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+ 80 + 80 + 60 = 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2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7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BB92-4934-B644-8C02-859E0F55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Backwards!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B678-DA39-1148-94B7-42333DD4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785331"/>
          </a:xfrm>
        </p:spPr>
        <p:txBody>
          <a:bodyPr/>
          <a:lstStyle/>
          <a:p>
            <a:pPr lvl="1"/>
            <a:r>
              <a:rPr lang="en-US" dirty="0"/>
              <a:t>Solution #2: Instead of determining the numbers of digit choices from left to right, start with the third digit and work from </a:t>
            </a:r>
            <a:r>
              <a:rPr lang="en-US" u="sng" dirty="0"/>
              <a:t>right to left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After you’ve chosen one of 5 </a:t>
            </a:r>
            <a:r>
              <a:rPr lang="en-US" dirty="0">
                <a:solidFill>
                  <a:srgbClr val="C00000"/>
                </a:solidFill>
              </a:rPr>
              <a:t>odd</a:t>
            </a:r>
            <a:r>
              <a:rPr lang="en-US" dirty="0"/>
              <a:t> digits for the third position, there remain 8 and 7 digits (even or odd), respectively, for the second and first positions.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061C4-870A-FE40-A0F2-29F91B34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CADB9-5F26-A447-955D-229A0B66730D}"/>
                  </a:ext>
                </a:extLst>
              </p:cNvPr>
              <p:cNvSpPr txBox="1"/>
              <p:nvPr/>
            </p:nvSpPr>
            <p:spPr>
              <a:xfrm>
                <a:off x="3584999" y="2540918"/>
                <a:ext cx="19740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8∙7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280</m:t>
                      </m:r>
                    </m:oMath>
                  </m:oMathPara>
                </a14:m>
                <a:endParaRPr lang="en-US" sz="2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8CADB9-5F26-A447-955D-229A0B667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999" y="2540918"/>
                <a:ext cx="197400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60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7121-B9A5-4D4B-AD06-1B8A8655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4B08-C73E-E542-93B2-8A3A621D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571995" cy="4785331"/>
          </a:xfrm>
        </p:spPr>
        <p:txBody>
          <a:bodyPr/>
          <a:lstStyle/>
          <a:p>
            <a:r>
              <a:rPr lang="en-US" dirty="0"/>
              <a:t>The product </a:t>
            </a:r>
            <a:br>
              <a:rPr lang="en-US" b="0" i="1" dirty="0">
                <a:latin typeface="Cambria Math" panose="02040503050406030204" pitchFamily="18" charset="0"/>
              </a:rPr>
            </a:br>
            <a:r>
              <a:rPr lang="en-US" dirty="0"/>
              <a:t>is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B23C00"/>
                </a:solidFill>
              </a:rPr>
              <a:t> factorial</a:t>
            </a:r>
            <a:r>
              <a:rPr lang="en-US" dirty="0"/>
              <a:t>, written </a:t>
            </a:r>
            <a:r>
              <a:rPr lang="en-US" i="1" dirty="0">
                <a:solidFill>
                  <a:srgbClr val="B23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B23C00"/>
                </a:solidFill>
              </a:rPr>
              <a:t>!</a:t>
            </a:r>
          </a:p>
          <a:p>
            <a:pPr lvl="4"/>
            <a:endParaRPr lang="en-US" dirty="0"/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! grows rapidly:</a:t>
            </a:r>
          </a:p>
          <a:p>
            <a:pPr lvl="4"/>
            <a:endParaRPr lang="en-US" dirty="0"/>
          </a:p>
          <a:p>
            <a:r>
              <a:rPr lang="en-US" dirty="0"/>
              <a:t>Factorial notation can simplify formulas.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EB2C3-1F15-054F-8AC4-CFC2546B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DB6D057-9322-664A-B75B-17471378F7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091974"/>
                  </p:ext>
                </p:extLst>
              </p:nvPr>
            </p:nvGraphicFramePr>
            <p:xfrm>
              <a:off x="4846318" y="1783098"/>
              <a:ext cx="2926048" cy="4389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54672">
                      <a:extLst>
                        <a:ext uri="{9D8B030D-6E8A-4147-A177-3AD203B41FA5}">
                          <a16:colId xmlns:a16="http://schemas.microsoft.com/office/drawing/2014/main" val="3052099463"/>
                        </a:ext>
                      </a:extLst>
                    </a:gridCol>
                    <a:gridCol w="1330022">
                      <a:extLst>
                        <a:ext uri="{9D8B030D-6E8A-4147-A177-3AD203B41FA5}">
                          <a16:colId xmlns:a16="http://schemas.microsoft.com/office/drawing/2014/main" val="4118250136"/>
                        </a:ext>
                      </a:extLst>
                    </a:gridCol>
                    <a:gridCol w="1241354">
                      <a:extLst>
                        <a:ext uri="{9D8B030D-6E8A-4147-A177-3AD203B41FA5}">
                          <a16:colId xmlns:a16="http://schemas.microsoft.com/office/drawing/2014/main" val="3561639748"/>
                        </a:ext>
                      </a:extLst>
                    </a:gridCol>
                  </a:tblGrid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1200" b="1" dirty="0"/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152656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by definition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71930742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 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21538581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423672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 3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2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414111519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 4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2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8960485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 5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4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3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2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86391676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21610972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5,040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71435729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40,320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85791288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362,880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798087746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3,628,800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30534831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39,916,800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716611862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479,001,600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39982136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6,227,020,800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90649044"/>
                      </a:ext>
                    </a:extLst>
                  </a:tr>
                  <a:tr h="222249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87,178,291,200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240890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DB6D057-9322-664A-B75B-17471378F7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091974"/>
                  </p:ext>
                </p:extLst>
              </p:nvPr>
            </p:nvGraphicFramePr>
            <p:xfrm>
              <a:off x="4846318" y="1783098"/>
              <a:ext cx="2926048" cy="4389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54672">
                      <a:extLst>
                        <a:ext uri="{9D8B030D-6E8A-4147-A177-3AD203B41FA5}">
                          <a16:colId xmlns:a16="http://schemas.microsoft.com/office/drawing/2014/main" val="3052099463"/>
                        </a:ext>
                      </a:extLst>
                    </a:gridCol>
                    <a:gridCol w="1330022">
                      <a:extLst>
                        <a:ext uri="{9D8B030D-6E8A-4147-A177-3AD203B41FA5}">
                          <a16:colId xmlns:a16="http://schemas.microsoft.com/office/drawing/2014/main" val="4118250136"/>
                        </a:ext>
                      </a:extLst>
                    </a:gridCol>
                    <a:gridCol w="1241354">
                      <a:extLst>
                        <a:ext uri="{9D8B030D-6E8A-4147-A177-3AD203B41FA5}">
                          <a16:colId xmlns:a16="http://schemas.microsoft.com/office/drawing/2014/main" val="356163974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US" sz="1200" b="1" dirty="0"/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81526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by definition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719307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= 1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2153858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36735" t="-300000" r="-3061" b="-1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367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36735" t="-419048" r="-3061" b="-1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11151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36735" t="-495455" r="-3061" b="-10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9604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120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2"/>
                          <a:stretch>
                            <a:fillRect l="-136735" t="-595455" r="-3061" b="-9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39167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720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2161097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5,040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714357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40,320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857912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362,880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79808774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3,628,800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93053483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39,916,800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71661186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479,001,600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399821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6,227,020,800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90649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87,178,291,200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2240890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9BC6B-AC93-7A46-9EB8-E4691D116217}"/>
                  </a:ext>
                </a:extLst>
              </p:cNvPr>
              <p:cNvSpPr txBox="1"/>
              <p:nvPr/>
            </p:nvSpPr>
            <p:spPr>
              <a:xfrm>
                <a:off x="2972183" y="1329932"/>
                <a:ext cx="53941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∙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… ∙3∙2∙1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9BC6B-AC93-7A46-9EB8-E4691D116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83" y="1329932"/>
                <a:ext cx="5394169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63424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48935</TotalTime>
  <Words>3859</Words>
  <Application>Microsoft Macintosh PowerPoint</Application>
  <PresentationFormat>On-screen Show (4:3)</PresentationFormat>
  <Paragraphs>635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Quadrant</vt:lpstr>
      <vt:lpstr>Custom Design</vt:lpstr>
      <vt:lpstr>DATA 220 Mathematical Methods for Data Analysis February 18 Class Meeting</vt:lpstr>
      <vt:lpstr>Learn How to Count!</vt:lpstr>
      <vt:lpstr>Some Counting Principles</vt:lpstr>
      <vt:lpstr>Some Counting Principles, cont’d</vt:lpstr>
      <vt:lpstr>Some Counting Principles, cont’d</vt:lpstr>
      <vt:lpstr>An Odd Problem</vt:lpstr>
      <vt:lpstr>An Odd Problem, cont’d</vt:lpstr>
      <vt:lpstr>Count Backwards!</vt:lpstr>
      <vt:lpstr>Factorial Notation</vt:lpstr>
      <vt:lpstr>Factorial Notation, cont’d</vt:lpstr>
      <vt:lpstr>Factorial Notation, cont’d</vt:lpstr>
      <vt:lpstr>Factorial Notation, cont’d</vt:lpstr>
      <vt:lpstr>Too Many Car Chases</vt:lpstr>
      <vt:lpstr>Count the Complement!</vt:lpstr>
      <vt:lpstr>Count the Complement, cont’d</vt:lpstr>
      <vt:lpstr>Count the Complement, cont’d</vt:lpstr>
      <vt:lpstr>Counting When Order Doesn’t Matter</vt:lpstr>
      <vt:lpstr>Counting When Order Doesn’t Matter, cont’d</vt:lpstr>
      <vt:lpstr>Counting When Order Doesn’t Matter, cont’d</vt:lpstr>
      <vt:lpstr>Counting When Order Doesn’t Matter, cont’d</vt:lpstr>
      <vt:lpstr>Counting When Order Doesn’t Matter, cont’d</vt:lpstr>
      <vt:lpstr>Binomial Coefficients</vt:lpstr>
      <vt:lpstr>Binomial Coefficients, cont’d</vt:lpstr>
      <vt:lpstr>Binomial Coefficients, cont’d</vt:lpstr>
      <vt:lpstr>Counting Formulas So Far</vt:lpstr>
      <vt:lpstr>Break</vt:lpstr>
      <vt:lpstr>Combinations that Allow Repetitions</vt:lpstr>
      <vt:lpstr>Combinations that Allow Repetitions, cont’d</vt:lpstr>
      <vt:lpstr>Combinations that Allow Repetitions, cont’d</vt:lpstr>
      <vt:lpstr>Combinations that Allow Repetitions, cont’d</vt:lpstr>
      <vt:lpstr>Combinations that Allow Repetitions, cont’d</vt:lpstr>
      <vt:lpstr>Combinations that Allow Repetitions, cont’d</vt:lpstr>
      <vt:lpstr>Combinations that Allow Repetitions, cont’d</vt:lpstr>
      <vt:lpstr>Counting Formulas</vt:lpstr>
      <vt:lpstr>Uncertainty</vt:lpstr>
      <vt:lpstr>Probability</vt:lpstr>
      <vt:lpstr>Classical Interpretation of Probability</vt:lpstr>
      <vt:lpstr>Classical Interpretation, cont’d</vt:lpstr>
      <vt:lpstr>Relative Frequency Interpretation of Probability</vt:lpstr>
      <vt:lpstr>Some Basic Probability Laws</vt:lpstr>
      <vt:lpstr>Some Basic Probability Laws, cont’d</vt:lpstr>
      <vt:lpstr>Venn Diagram of P(A∪B)</vt:lpstr>
      <vt:lpstr>Venn Diagram of P(A∪B), cont’d</vt:lpstr>
      <vt:lpstr>Venn Diagram of P(A∩B)</vt:lpstr>
      <vt:lpstr>Venn Diagram of P(A∩B), cont’d</vt:lpstr>
      <vt:lpstr>Lab #4</vt:lpstr>
      <vt:lpstr>Lab #4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709</cp:revision>
  <cp:lastPrinted>2019-09-08T17:33:12Z</cp:lastPrinted>
  <dcterms:created xsi:type="dcterms:W3CDTF">2008-01-12T03:52:55Z</dcterms:created>
  <dcterms:modified xsi:type="dcterms:W3CDTF">2021-02-19T01:55:45Z</dcterms:modified>
</cp:coreProperties>
</file>