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256" r:id="rId2"/>
    <p:sldId id="275" r:id="rId3"/>
    <p:sldId id="276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77" r:id="rId12"/>
    <p:sldId id="273" r:id="rId13"/>
    <p:sldId id="278" r:id="rId14"/>
    <p:sldId id="264" r:id="rId15"/>
    <p:sldId id="271" r:id="rId16"/>
    <p:sldId id="291" r:id="rId17"/>
    <p:sldId id="296" r:id="rId18"/>
    <p:sldId id="297" r:id="rId19"/>
    <p:sldId id="298" r:id="rId20"/>
    <p:sldId id="299" r:id="rId21"/>
    <p:sldId id="300" r:id="rId22"/>
    <p:sldId id="301" r:id="rId23"/>
    <p:sldId id="287" r:id="rId24"/>
    <p:sldId id="268" r:id="rId25"/>
    <p:sldId id="269" r:id="rId26"/>
    <p:sldId id="270" r:id="rId27"/>
    <p:sldId id="280" r:id="rId28"/>
    <p:sldId id="281" r:id="rId29"/>
    <p:sldId id="286" r:id="rId30"/>
    <p:sldId id="266" r:id="rId31"/>
    <p:sldId id="267" r:id="rId32"/>
    <p:sldId id="279" r:id="rId33"/>
    <p:sldId id="302" r:id="rId34"/>
    <p:sldId id="265" r:id="rId35"/>
    <p:sldId id="272" r:id="rId36"/>
    <p:sldId id="295" r:id="rId37"/>
    <p:sldId id="282" r:id="rId38"/>
    <p:sldId id="283" r:id="rId39"/>
    <p:sldId id="294" r:id="rId40"/>
    <p:sldId id="284" r:id="rId41"/>
    <p:sldId id="285" r:id="rId42"/>
    <p:sldId id="303" r:id="rId43"/>
    <p:sldId id="288" r:id="rId44"/>
    <p:sldId id="289" r:id="rId45"/>
    <p:sldId id="290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FFFF99"/>
    <a:srgbClr val="B23C00"/>
    <a:srgbClr val="CC99FF"/>
    <a:srgbClr val="99FF66"/>
    <a:srgbClr val="6699FF"/>
    <a:srgbClr val="B2B2B2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19" autoAdjust="0"/>
    <p:restoredTop sz="98450" autoAdjust="0"/>
  </p:normalViewPr>
  <p:slideViewPr>
    <p:cSldViewPr>
      <p:cViewPr varScale="1">
        <p:scale>
          <a:sx n="179" d="100"/>
          <a:sy n="179" d="100"/>
        </p:scale>
        <p:origin x="208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51E4A-BF22-7547-A3CF-514369C79BB7}" type="datetimeFigureOut">
              <a:rPr lang="en-US" smtClean="0"/>
              <a:t>8/19/21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AC9F7-100A-9447-81AD-7DF9FC15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67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13DE455-F6F3-4F4E-A0EB-B787F7D12FDB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DE455-F6F3-4F4E-A0EB-B787F7D12FDB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116579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x-none" altLang="x-none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x-none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/>
            </a:lvl1pPr>
          </a:lstStyle>
          <a:p>
            <a:pPr lvl="0"/>
            <a:r>
              <a:rPr lang="en-US" altLang="x-none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87A21-E039-AC42-9909-E4579A660C35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88540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3E6A8-C093-C84F-8482-5134BB1D8BDB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11818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050"/>
            </a:lvl5pPr>
            <a:lvl6pPr marL="2286000" indent="0">
              <a:buNone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75094-CFE5-6845-BA77-358456EEE97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4944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B9DC1-1358-BC4B-B641-2C2A42F06E1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9428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74841-672B-DD4F-873B-241AE5DFC02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2332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FEF31-D98D-E64D-AE69-8E9E2BB968DD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95391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5950A-5284-F14A-8929-A5FDD999DDD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50764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C63D3-51DD-C944-8AEA-B749D334FBF6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81989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6BFE0-1B2C-0E4B-8A9D-BEB6E74EC3D9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74798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182913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40488" y="5257780"/>
            <a:ext cx="301781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F3A25-4381-F748-9D2C-5621C5E9A25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0131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9A191E7-2071-B34D-84F0-74D03C8C3C56}" type="slidenum">
              <a:rPr lang="en-US" altLang="x-none"/>
              <a:pPr/>
              <a:t>‹#›</a:t>
            </a:fld>
            <a:endParaRPr lang="en-US" altLang="x-none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83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Dept. of Applied Data Science</a:t>
            </a:r>
            <a:endParaRPr lang="en-US" sz="1000" baseline="0" dirty="0"/>
          </a:p>
          <a:p>
            <a:r>
              <a:rPr lang="en-US" sz="1000" baseline="0" dirty="0"/>
              <a:t>Spring 2021: February 4</a:t>
            </a:r>
            <a:endParaRPr lang="en-US" sz="1000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657610" y="6263609"/>
            <a:ext cx="3127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x-none" sz="1000" dirty="0"/>
              <a:t>DATA 220: Mathematical Methods for Data Analysis</a:t>
            </a:r>
          </a:p>
          <a:p>
            <a:pPr algn="ctr"/>
            <a:r>
              <a:rPr lang="en-US" altLang="x-none" sz="1000" dirty="0"/>
              <a:t>© R. Mak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seaborn.pydata.org/tutoria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rawsoft.com/histogram-vs-bar-chart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random.html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sz="3200" dirty="0"/>
              <a:t>DATA 220</a:t>
            </a:r>
            <a:br>
              <a:rPr lang="en-US" altLang="x-none" sz="3200" dirty="0"/>
            </a:br>
            <a:r>
              <a:rPr lang="en-US" altLang="x-none" sz="3200" dirty="0"/>
              <a:t>Mathematical Methods for Data Analysis</a:t>
            </a:r>
            <a:br>
              <a:rPr lang="en-US" altLang="x-none" sz="3600" dirty="0"/>
            </a:br>
            <a:r>
              <a:rPr lang="en-US" altLang="x-none" sz="2400" dirty="0"/>
              <a:t>February 4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x-none" dirty="0"/>
              <a:t>Department of Applied Data Science</a:t>
            </a:r>
            <a:br>
              <a:rPr lang="en-US" altLang="x-none" dirty="0"/>
            </a:br>
            <a:r>
              <a:rPr lang="en-US" altLang="x-none" dirty="0"/>
              <a:t>San Jose State University</a:t>
            </a:r>
            <a:br>
              <a:rPr lang="en-US" altLang="x-none" dirty="0"/>
            </a:br>
            <a:br>
              <a:rPr lang="en-US" altLang="x-none" sz="1000" dirty="0"/>
            </a:br>
            <a:r>
              <a:rPr lang="en-US" altLang="x-none" dirty="0"/>
              <a:t>Spring 2021</a:t>
            </a:r>
            <a:br>
              <a:rPr lang="en-US" altLang="x-none" dirty="0"/>
            </a:br>
            <a:r>
              <a:rPr lang="en-US" altLang="x-none" dirty="0"/>
              <a:t>Instructor: Ron Mak</a:t>
            </a:r>
          </a:p>
          <a:p>
            <a:pPr algn="ctr"/>
            <a:r>
              <a:rPr lang="en-US" altLang="x-none" dirty="0">
                <a:hlinkClick r:id="rId3"/>
              </a:rPr>
              <a:t>www.cs.sjsu.edu/~mak</a:t>
            </a:r>
            <a:endParaRPr lang="en-US" altLang="x-none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5A7A4AD9-282A-1D42-BDC8-5281B49D17AB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9B04E-C82A-8147-B43B-64E3B156B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D817C-3E60-AE49-B2DC-D957E7304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1554463"/>
          </a:xfrm>
        </p:spPr>
        <p:txBody>
          <a:bodyPr/>
          <a:lstStyle/>
          <a:p>
            <a:r>
              <a:rPr lang="en-US" dirty="0"/>
              <a:t>Access a particular list element using an </a:t>
            </a:r>
            <a:r>
              <a:rPr lang="en-US" dirty="0">
                <a:solidFill>
                  <a:srgbClr val="B23C00"/>
                </a:solidFill>
              </a:rPr>
              <a:t>index</a:t>
            </a:r>
            <a:r>
              <a:rPr lang="en-US" dirty="0"/>
              <a:t>. (AKA </a:t>
            </a:r>
            <a:r>
              <a:rPr lang="en-US" dirty="0">
                <a:solidFill>
                  <a:srgbClr val="B23C00"/>
                </a:solidFill>
              </a:rPr>
              <a:t>subscript</a:t>
            </a:r>
            <a:r>
              <a:rPr lang="en-US" dirty="0"/>
              <a:t>).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index of the first element is 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334EB-4772-D941-994D-90B952632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10</a:t>
            </a:fld>
            <a:endParaRPr lang="en-US" altLang="x-non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DD26E1-1A49-5C4A-996D-CFFF180C8EFC}"/>
              </a:ext>
            </a:extLst>
          </p:cNvPr>
          <p:cNvSpPr txBox="1"/>
          <p:nvPr/>
        </p:nvSpPr>
        <p:spPr>
          <a:xfrm>
            <a:off x="1171069" y="3246122"/>
            <a:ext cx="6801862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[3]: temperatures = [75, 68, 105, -5, 0, 80] </a:t>
            </a:r>
            <a:b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[4]: temperatures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Out[4]: 68</a:t>
            </a:r>
          </a:p>
        </p:txBody>
      </p:sp>
    </p:spTree>
    <p:extLst>
      <p:ext uri="{BB962C8B-B14F-4D97-AF65-F5344CB8AC3E}">
        <p14:creationId xmlns:p14="http://schemas.microsoft.com/office/powerpoint/2010/main" val="585945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3A472-0FDC-D242-BC92-70B4330A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Indexing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58CAB-7AC6-604D-A710-95CB6C251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02088"/>
          </a:xfrm>
        </p:spPr>
        <p:txBody>
          <a:bodyPr/>
          <a:lstStyle/>
          <a:p>
            <a:r>
              <a:rPr lang="en-US" dirty="0"/>
              <a:t>You can use negative indices to access a list starting from the end.</a:t>
            </a:r>
          </a:p>
          <a:p>
            <a:pPr lvl="1"/>
            <a:r>
              <a:rPr lang="en-US" dirty="0"/>
              <a:t>The index of the end element is -1.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DB7ABD-37DA-0E44-B943-FA7ABDE85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11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E0BA95-468E-4C46-AE0A-EF668FE92C92}"/>
              </a:ext>
            </a:extLst>
          </p:cNvPr>
          <p:cNvSpPr txBox="1"/>
          <p:nvPr/>
        </p:nvSpPr>
        <p:spPr>
          <a:xfrm>
            <a:off x="824133" y="2788927"/>
            <a:ext cx="7766870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[5]: temperatures = [75, 68, 105, -5, 0, 80] 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[6]: temperatures[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Out[6]: 80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[7]: employee = [12345, 'Mary', 'Smith', 150_000.25]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[8]: employee[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-2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 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Out[8]: 'Smith'</a:t>
            </a:r>
          </a:p>
        </p:txBody>
      </p:sp>
    </p:spTree>
    <p:extLst>
      <p:ext uri="{BB962C8B-B14F-4D97-AF65-F5344CB8AC3E}">
        <p14:creationId xmlns:p14="http://schemas.microsoft.com/office/powerpoint/2010/main" val="1586599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9B04E-C82A-8147-B43B-64E3B156B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Length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D817C-3E60-AE49-B2DC-D957E7304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1005829"/>
          </a:xfrm>
        </p:spPr>
        <p:txBody>
          <a:bodyPr/>
          <a:lstStyle/>
          <a:p>
            <a:r>
              <a:rPr lang="en-US" dirty="0"/>
              <a:t>The built-in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/>
              <a:t> function </a:t>
            </a:r>
            <a:br>
              <a:rPr lang="en-US" dirty="0"/>
            </a:br>
            <a:r>
              <a:rPr lang="en-US" dirty="0"/>
              <a:t>returns the length of a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334EB-4772-D941-994D-90B952632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12</a:t>
            </a:fld>
            <a:endParaRPr lang="en-US" altLang="x-non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D4FBB3-D9CA-C848-A8E7-79476DC98D98}"/>
              </a:ext>
            </a:extLst>
          </p:cNvPr>
          <p:cNvSpPr txBox="1"/>
          <p:nvPr/>
        </p:nvSpPr>
        <p:spPr>
          <a:xfrm>
            <a:off x="1239998" y="2514610"/>
            <a:ext cx="6664004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[9]: temperatures = [75, 68, 105, -5, 0, 80]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[10]: </a:t>
            </a:r>
            <a:r>
              <a:rPr lang="en-US" sz="18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(temperatures)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Out[10]: 6</a:t>
            </a:r>
          </a:p>
        </p:txBody>
      </p:sp>
    </p:spTree>
    <p:extLst>
      <p:ext uri="{BB962C8B-B14F-4D97-AF65-F5344CB8AC3E}">
        <p14:creationId xmlns:p14="http://schemas.microsoft.com/office/powerpoint/2010/main" val="2666007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BF04C-572C-7F43-AFFC-AD8950581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are Mutable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DCE8-123D-4342-93CB-3B4C73D15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76405"/>
          </a:xfrm>
        </p:spPr>
        <p:txBody>
          <a:bodyPr/>
          <a:lstStyle/>
          <a:p>
            <a:r>
              <a:rPr lang="en-US" dirty="0"/>
              <a:t>A list is </a:t>
            </a:r>
            <a:r>
              <a:rPr lang="en-US" dirty="0">
                <a:solidFill>
                  <a:srgbClr val="B23C00"/>
                </a:solidFill>
              </a:rPr>
              <a:t>mutable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After creating a list, you can change the value of an element: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93D32-866B-CD4C-9E46-7D43AF1CE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13</a:t>
            </a:fld>
            <a:endParaRPr lang="en-US" alt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936BDC-F9C2-9540-BCCF-03639F3EEEFE}"/>
              </a:ext>
            </a:extLst>
          </p:cNvPr>
          <p:cNvSpPr txBox="1"/>
          <p:nvPr/>
        </p:nvSpPr>
        <p:spPr>
          <a:xfrm>
            <a:off x="1171069" y="3046259"/>
            <a:ext cx="6801862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[13]: temperatures = [75, 68, 105, -5, 0, 80]</a:t>
            </a:r>
            <a:b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[14]: temperatures[2] = 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b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[15]: temperatures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Out[15]: [75, 68, 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-5, 0, 80]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20B425-3F8C-F544-8DAF-DCE7B9CBB923}"/>
              </a:ext>
            </a:extLst>
          </p:cNvPr>
          <p:cNvSpPr txBox="1"/>
          <p:nvPr/>
        </p:nvSpPr>
        <p:spPr>
          <a:xfrm>
            <a:off x="3995560" y="5257780"/>
            <a:ext cx="115288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99"/>
                </a:solidFill>
              </a:rPr>
              <a:t>Lists.ipynb</a:t>
            </a: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855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178D4-6765-6A4D-BF3A-B8346FC7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8DEE5-0B7D-3C42-A9A4-25A356D6D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95072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tuple</a:t>
            </a:r>
            <a:r>
              <a:rPr lang="en-US" dirty="0"/>
              <a:t> is similar to a list, except that once you’ve created a tuple, it’s </a:t>
            </a:r>
            <a:r>
              <a:rPr lang="en-US" dirty="0">
                <a:solidFill>
                  <a:srgbClr val="B23C00"/>
                </a:solidFill>
              </a:rPr>
              <a:t>immutable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Enclose tuple elements in </a:t>
            </a:r>
            <a:r>
              <a:rPr lang="en-US" u="sng" dirty="0"/>
              <a:t>parentheses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instead of with square brackets.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D096B6-B551-2B45-A472-488F3843C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14</a:t>
            </a:fld>
            <a:endParaRPr lang="en-US" alt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54B474-4BFA-104B-9AD7-C674FD86BE57}"/>
              </a:ext>
            </a:extLst>
          </p:cNvPr>
          <p:cNvSpPr txBox="1"/>
          <p:nvPr/>
        </p:nvSpPr>
        <p:spPr>
          <a:xfrm>
            <a:off x="178517" y="3429000"/>
            <a:ext cx="8765186" cy="21698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[41]: student = ('John', 'Brown', 3.7)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[42]: student[2] = 4.0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</a:t>
            </a: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                 Traceback (most recent call last)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&lt;ipython-input-42-2962a67e390b&gt; in &lt;module&gt;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----&gt; 1 student[2] = 4.0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'tuple' object does not support item assignment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BB08F1-769E-7D41-8895-EFD0ACEFB82E}"/>
              </a:ext>
            </a:extLst>
          </p:cNvPr>
          <p:cNvSpPr txBox="1"/>
          <p:nvPr/>
        </p:nvSpPr>
        <p:spPr>
          <a:xfrm>
            <a:off x="2340139" y="5796914"/>
            <a:ext cx="446372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We will mostly use lists rather than tuples.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236D6F-3BB2-AC45-AFBC-0D2565C3784F}"/>
              </a:ext>
            </a:extLst>
          </p:cNvPr>
          <p:cNvSpPr txBox="1"/>
          <p:nvPr/>
        </p:nvSpPr>
        <p:spPr>
          <a:xfrm>
            <a:off x="7577244" y="5827692"/>
            <a:ext cx="1337610" cy="338554"/>
          </a:xfrm>
          <a:prstGeom prst="rect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99"/>
                </a:solidFill>
              </a:rPr>
              <a:t>Tuples.ipynb</a:t>
            </a: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217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5B08F-0241-2D4E-9BA9-179B98D1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Unpack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F432E-28BF-F145-8FF8-A501C4ADC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You can </a:t>
            </a:r>
            <a:r>
              <a:rPr lang="en-US" dirty="0">
                <a:solidFill>
                  <a:srgbClr val="B23C00"/>
                </a:solidFill>
              </a:rPr>
              <a:t>unpack</a:t>
            </a:r>
            <a:r>
              <a:rPr lang="en-US" dirty="0"/>
              <a:t> a list by assigning it to </a:t>
            </a:r>
            <a:br>
              <a:rPr lang="en-US" dirty="0"/>
            </a:br>
            <a:r>
              <a:rPr lang="en-US" dirty="0"/>
              <a:t>multiple variables in a single statement.</a:t>
            </a:r>
          </a:p>
          <a:p>
            <a:pPr lvl="4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299E4-3203-AA4D-8F7D-5365D23B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5242" y="6263604"/>
            <a:ext cx="731557" cy="457200"/>
          </a:xfrm>
        </p:spPr>
        <p:txBody>
          <a:bodyPr/>
          <a:lstStyle/>
          <a:p>
            <a:fld id="{6C575094-CFE5-6845-BA77-358456EEE977}" type="slidenum">
              <a:rPr lang="en-US" altLang="x-none" smtClean="0"/>
              <a:pPr/>
              <a:t>15</a:t>
            </a:fld>
            <a:endParaRPr lang="en-US" altLang="x-non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D243AA-10E4-F14C-A4F2-F7FB976D6E92}"/>
              </a:ext>
            </a:extLst>
          </p:cNvPr>
          <p:cNvSpPr txBox="1"/>
          <p:nvPr/>
        </p:nvSpPr>
        <p:spPr>
          <a:xfrm>
            <a:off x="1023592" y="2386518"/>
            <a:ext cx="7096815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[20]: employee = [12345, 'Mary', 'Smith', 150_000.25]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[21]: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id,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salary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employee 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[22]: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Out[22]: 12345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[23]: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Out[23]: 'Mary'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[24]: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Out[24]: 'Smith'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[25]: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salary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Out[25]: 150000.25</a:t>
            </a:r>
          </a:p>
        </p:txBody>
      </p:sp>
    </p:spTree>
    <p:extLst>
      <p:ext uri="{BB962C8B-B14F-4D97-AF65-F5344CB8AC3E}">
        <p14:creationId xmlns:p14="http://schemas.microsoft.com/office/powerpoint/2010/main" val="2975268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D457B-B58F-014F-9510-CB00881D2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Unpack a List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B1341-AFE4-BD41-AB30-E1E02607F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154683"/>
            <a:ext cx="4389117" cy="1554463"/>
          </a:xfrm>
        </p:spPr>
        <p:txBody>
          <a:bodyPr/>
          <a:lstStyle/>
          <a:p>
            <a:r>
              <a:rPr lang="en-US" dirty="0"/>
              <a:t>What values did we </a:t>
            </a:r>
            <a:br>
              <a:rPr lang="en-US" dirty="0"/>
            </a:br>
            <a:r>
              <a:rPr lang="en-US" dirty="0"/>
              <a:t>unpack into variables</a:t>
            </a:r>
            <a:br>
              <a:rPr lang="en-US" dirty="0"/>
            </a:b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/>
              <a:t>,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/>
              <a:t>, and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s3</a:t>
            </a:r>
            <a:r>
              <a:rPr lang="en-US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DB576-EF6B-F14E-8DD2-05DDCCD10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16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499090-2E00-AD4B-844F-79950E46B6C1}"/>
              </a:ext>
            </a:extLst>
          </p:cNvPr>
          <p:cNvSpPr txBox="1"/>
          <p:nvPr/>
        </p:nvSpPr>
        <p:spPr>
          <a:xfrm>
            <a:off x="171285" y="1408402"/>
            <a:ext cx="8801430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[1]: scores = [[77, 68, 86, 73],  # first student’s scores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 ...:           [96, 87, 89, 81],  # second student’s scores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 ...:           [70, 90, 86, 85]]  # third student’s scores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[2]: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scores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60B18B-EDB1-7749-9EAA-7C3BB83CE8E3}"/>
              </a:ext>
            </a:extLst>
          </p:cNvPr>
          <p:cNvSpPr txBox="1"/>
          <p:nvPr/>
        </p:nvSpPr>
        <p:spPr>
          <a:xfrm>
            <a:off x="4623865" y="3111055"/>
            <a:ext cx="3493264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[3]: 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Out[3]: [77, 68, 86, 73]</a:t>
            </a:r>
            <a:b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[4]: 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Out[4]: [96, 87, 89, 81]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[5]: 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s3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Out[5]: [70, 90, 86, 85]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23B105-222B-8F49-8A06-7E9C7B96EAEA}"/>
              </a:ext>
            </a:extLst>
          </p:cNvPr>
          <p:cNvSpPr txBox="1"/>
          <p:nvPr/>
        </p:nvSpPr>
        <p:spPr>
          <a:xfrm>
            <a:off x="1554513" y="4720849"/>
            <a:ext cx="183575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Unpacking a list is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very common in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Python programs.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C6023B-C0E2-944E-993C-F534D26A1F9D}"/>
              </a:ext>
            </a:extLst>
          </p:cNvPr>
          <p:cNvSpPr txBox="1"/>
          <p:nvPr/>
        </p:nvSpPr>
        <p:spPr>
          <a:xfrm>
            <a:off x="4618501" y="5719110"/>
            <a:ext cx="1697901" cy="338554"/>
          </a:xfrm>
          <a:prstGeom prst="rect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99"/>
                </a:solidFill>
              </a:rPr>
              <a:t>Unpacking.ipynb</a:t>
            </a: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41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1E8AF-9E7F-C940-98B7-879458E2E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C1038-9E8D-E946-8505-DBCA352FF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Create a </a:t>
            </a:r>
            <a:r>
              <a:rPr lang="en-US" u="sng" dirty="0"/>
              <a:t>new</a:t>
            </a:r>
            <a:r>
              <a:rPr lang="en-US" dirty="0"/>
              <a:t> list from a part of an existing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F06B04-23B6-2E49-8697-F329FE1E8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17</a:t>
            </a:fld>
            <a:endParaRPr lang="en-US" alt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0D96CE-4F8C-5F47-8EB6-FEBC9E1DB372}"/>
              </a:ext>
            </a:extLst>
          </p:cNvPr>
          <p:cNvSpPr txBox="1"/>
          <p:nvPr/>
        </p:nvSpPr>
        <p:spPr>
          <a:xfrm>
            <a:off x="1644676" y="1874537"/>
            <a:ext cx="5854647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[8]: numbers = [2, 3, 5, 7, 11, 13, 17, 19]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[9]: new_numbers_1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numbers[2:6]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[10]: numbers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Out[10]: [2, 3, 5, 7, 11, 13, 17, 19]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[11]: new_numbers_1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Out[11]: [5, 7, 11, 13]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D495BB-E328-0E43-A40A-26FE31993D15}"/>
              </a:ext>
            </a:extLst>
          </p:cNvPr>
          <p:cNvSpPr txBox="1"/>
          <p:nvPr/>
        </p:nvSpPr>
        <p:spPr>
          <a:xfrm>
            <a:off x="3556337" y="4561943"/>
            <a:ext cx="203132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numbers[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587244-DFD7-7843-B4EC-4E38867848E2}"/>
              </a:ext>
            </a:extLst>
          </p:cNvPr>
          <p:cNvSpPr txBox="1"/>
          <p:nvPr/>
        </p:nvSpPr>
        <p:spPr>
          <a:xfrm>
            <a:off x="3189998" y="5270741"/>
            <a:ext cx="140455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starting index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FD040E-84E2-9A40-A91D-32B2EB7CE5CF}"/>
              </a:ext>
            </a:extLst>
          </p:cNvPr>
          <p:cNvSpPr txBox="1"/>
          <p:nvPr/>
        </p:nvSpPr>
        <p:spPr>
          <a:xfrm>
            <a:off x="5630222" y="5270741"/>
            <a:ext cx="311495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up to but </a:t>
            </a:r>
            <a:r>
              <a:rPr lang="en-US" u="sng" dirty="0">
                <a:solidFill>
                  <a:srgbClr val="C00000"/>
                </a:solidFill>
              </a:rPr>
              <a:t>not including</a:t>
            </a:r>
            <a:r>
              <a:rPr lang="en-US" dirty="0">
                <a:solidFill>
                  <a:srgbClr val="C00000"/>
                </a:solidFill>
              </a:rPr>
              <a:t> this index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73D751F-1951-ED40-A051-4DB21FDC7096}"/>
              </a:ext>
            </a:extLst>
          </p:cNvPr>
          <p:cNvCxnSpPr>
            <a:stCxn id="8" idx="3"/>
          </p:cNvCxnSpPr>
          <p:nvPr/>
        </p:nvCxnSpPr>
        <p:spPr bwMode="auto">
          <a:xfrm flipV="1">
            <a:off x="4594550" y="4892024"/>
            <a:ext cx="343206" cy="5479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260E4F3-4A7F-A04D-BB56-C6C4E0682E52}"/>
              </a:ext>
            </a:extLst>
          </p:cNvPr>
          <p:cNvCxnSpPr>
            <a:stCxn id="9" idx="1"/>
          </p:cNvCxnSpPr>
          <p:nvPr/>
        </p:nvCxnSpPr>
        <p:spPr bwMode="auto">
          <a:xfrm flipH="1" flipV="1">
            <a:off x="5303512" y="4892024"/>
            <a:ext cx="326710" cy="5479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80223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74CD8-702B-D948-9B57-4834C115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 a List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A9187-9BC7-EE4D-A5E0-37920904A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If you leave off the starting index, 0 is assumed: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F10F3-E5C8-A74F-B3C1-3582F924C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18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6A35C7-EC75-A14E-9265-4AAB3FDB0254}"/>
              </a:ext>
            </a:extLst>
          </p:cNvPr>
          <p:cNvSpPr txBox="1"/>
          <p:nvPr/>
        </p:nvSpPr>
        <p:spPr>
          <a:xfrm>
            <a:off x="2103147" y="2057415"/>
            <a:ext cx="4754828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[14]: numbers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Out[14]: [2, 3, 5, 7, 11, 13, 17, 19]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[15]: new_numbers_2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numbers[:6]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[16]: new_numbers_2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Out[16]: [2, 3, 5, 7, 11, 13]</a:t>
            </a:r>
          </a:p>
        </p:txBody>
      </p:sp>
    </p:spTree>
    <p:extLst>
      <p:ext uri="{BB962C8B-B14F-4D97-AF65-F5344CB8AC3E}">
        <p14:creationId xmlns:p14="http://schemas.microsoft.com/office/powerpoint/2010/main" val="3241549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4AA8D-7332-EE43-AB5F-83FE3EE51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 a List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7EE50-9A22-654E-83BC-E42022F49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You can include a </a:t>
            </a:r>
            <a:r>
              <a:rPr lang="en-US" u="sng" dirty="0"/>
              <a:t>step count</a:t>
            </a:r>
            <a:r>
              <a:rPr lang="en-US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5B1E3-DA63-7C4A-A221-69F0534B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19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80750B-0E34-3348-BD40-D710A5EED24E}"/>
              </a:ext>
            </a:extLst>
          </p:cNvPr>
          <p:cNvSpPr txBox="1"/>
          <p:nvPr/>
        </p:nvSpPr>
        <p:spPr>
          <a:xfrm>
            <a:off x="2002291" y="1945886"/>
            <a:ext cx="5139418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[19]: numbers  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Out[19]: [2, 3, 5, 7, 11, 13, 17, 19]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[20]: new_numbers_3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numbers[1:7:2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[21]: new_numbers_3     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Out[21]: [3, 7, 13]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[22]: new_numbers_4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numbers[::3]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[23]: new_numbers_4  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Out[23]: [2, 7, 17]</a:t>
            </a:r>
          </a:p>
        </p:txBody>
      </p:sp>
    </p:spTree>
    <p:extLst>
      <p:ext uri="{BB962C8B-B14F-4D97-AF65-F5344CB8AC3E}">
        <p14:creationId xmlns:p14="http://schemas.microsoft.com/office/powerpoint/2010/main" val="362192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550C-3ED6-5548-838B-F20C3A9D4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Jupyter Notebooks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3F76A-0858-E744-8472-955E6DAF4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last week’s lecture and Assignment #1, you learned that you can put Python statements into a Jupyter notebook and execute the statements one at a time.</a:t>
            </a:r>
          </a:p>
          <a:p>
            <a:pPr lvl="4"/>
            <a:endParaRPr lang="en-US" dirty="0"/>
          </a:p>
          <a:p>
            <a:r>
              <a:rPr lang="en-US" dirty="0"/>
              <a:t>When you execute a statement in the notebook, the statement’s output appears in the notebook right after the statement.</a:t>
            </a:r>
          </a:p>
          <a:p>
            <a:pPr lvl="4"/>
            <a:endParaRPr lang="en-US" dirty="0"/>
          </a:p>
          <a:p>
            <a:r>
              <a:rPr lang="en-US" dirty="0"/>
              <a:t>A Jupyter notebook is an industry-standard way to share Python programs.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0EC9D-1A71-264B-BB54-AA7260B9D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2224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5A092-2927-E04F-BE41-40BAABFB5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 a List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B76BF-18C3-4245-9CEB-AF616A7FB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The step count can be negative to create slices in reverse order: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42EE4-CE1B-5E4A-8D14-B51ECE5C1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20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D1C430-A17D-E948-AC71-7CDC8DDDCBD8}"/>
              </a:ext>
            </a:extLst>
          </p:cNvPr>
          <p:cNvSpPr txBox="1"/>
          <p:nvPr/>
        </p:nvSpPr>
        <p:spPr>
          <a:xfrm>
            <a:off x="1862001" y="2423171"/>
            <a:ext cx="5419997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[35]: numbers                 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Out[35]: [2, 3, 5, 7, 11, 13, 17, 19]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[36]: new_numbers_6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numbers[-2:-7:-3]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[37]: new_numbers_6  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Out[37]: [17, 7]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[38]: new_numbers_7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numbers[::-1]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[39]: new_numbers_7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Out[39]: [19, 17, 13, 11, 7, 5, 3, 2]</a:t>
            </a:r>
          </a:p>
        </p:txBody>
      </p:sp>
    </p:spTree>
    <p:extLst>
      <p:ext uri="{BB962C8B-B14F-4D97-AF65-F5344CB8AC3E}">
        <p14:creationId xmlns:p14="http://schemas.microsoft.com/office/powerpoint/2010/main" val="1999573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EC597-A5B7-584E-BF67-8AFE7D9D3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 a List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08D1F-5162-0F40-B565-E98EB8177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You can use slices to modify a list: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7688F-A369-BE48-97C6-E558BE793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21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EB876B-7A9D-D549-B5E7-0671499BA4D2}"/>
              </a:ext>
            </a:extLst>
          </p:cNvPr>
          <p:cNvSpPr txBox="1"/>
          <p:nvPr/>
        </p:nvSpPr>
        <p:spPr>
          <a:xfrm>
            <a:off x="1023592" y="1936476"/>
            <a:ext cx="7096815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[40]: numbers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Out[40]: [2, 3, 5, 7, 11, 13, 17, 19]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[41]: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numbers[0:3]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['two', 'three', 'five']       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[42]: numbers                                     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Out[42]: ['two', 'three', 'five', 7, 11, 13, 17, 19]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[43]: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numbers[0:3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[]     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[44]: numbers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Out[44]: [7, 11, 13, 17, 19]</a:t>
            </a:r>
          </a:p>
        </p:txBody>
      </p:sp>
    </p:spTree>
    <p:extLst>
      <p:ext uri="{BB962C8B-B14F-4D97-AF65-F5344CB8AC3E}">
        <p14:creationId xmlns:p14="http://schemas.microsoft.com/office/powerpoint/2010/main" val="2610036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920F0-8AA0-8B4A-BF54-551CEEDF5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 a List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D4205-2D1D-3048-BD6C-9833DCCDE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What’s happening here?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5CA42-5621-604F-AA8F-2F2E1D84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22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423B57-8AEA-5248-9A79-D1F09A971A01}"/>
              </a:ext>
            </a:extLst>
          </p:cNvPr>
          <p:cNvSpPr txBox="1"/>
          <p:nvPr/>
        </p:nvSpPr>
        <p:spPr>
          <a:xfrm>
            <a:off x="591583" y="2103137"/>
            <a:ext cx="7960834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[45]: numbers = [2, 3, 5, 7, 11, 13, 17, 19]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[46]: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numbers[::2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[100, 100, 100, 100]                   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[47]: numbers                       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Out[47]: [100, 3, 100, 7, 100, 13, 100, 19]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CAB5F9-C393-3E48-8939-581AFDA3B6B0}"/>
              </a:ext>
            </a:extLst>
          </p:cNvPr>
          <p:cNvSpPr txBox="1"/>
          <p:nvPr/>
        </p:nvSpPr>
        <p:spPr>
          <a:xfrm>
            <a:off x="3905792" y="3977634"/>
            <a:ext cx="133241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Slicing.ipynb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33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1929B-54BE-1E46-A6E6-BCDA9FE7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AB106-3A65-A94D-A595-AE8481F4B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 minutes</a:t>
            </a:r>
          </a:p>
          <a:p>
            <a:r>
              <a:rPr lang="en-US" dirty="0"/>
              <a:t>7:55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DB57E-B5B5-0940-922D-A6F796ACE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38870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46482-05C0-A74D-BA76-A12140F1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ABC19-D42E-E44B-BE6F-8A8D328CB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316478"/>
          </a:xfrm>
        </p:spPr>
        <p:txBody>
          <a:bodyPr/>
          <a:lstStyle/>
          <a:p>
            <a:r>
              <a:rPr lang="en-US" dirty="0"/>
              <a:t>The list method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dirty="0"/>
              <a:t> modifies a list by rearranging its elements in ascending or descending order.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It’s called a </a:t>
            </a:r>
            <a:r>
              <a:rPr lang="en-US" dirty="0">
                <a:solidFill>
                  <a:srgbClr val="B23C00"/>
                </a:solidFill>
              </a:rPr>
              <a:t>method</a:t>
            </a:r>
            <a:r>
              <a:rPr lang="en-US" dirty="0"/>
              <a:t> because it’s a function that belongs to the list datatype.</a:t>
            </a:r>
          </a:p>
          <a:p>
            <a:pPr lvl="4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CFFC5-647B-8E45-AC21-AE752A7EC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24</a:t>
            </a:fld>
            <a:endParaRPr lang="en-US" altLang="x-non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F0EA4C-F5B6-7C45-BB79-C16CC4735993}"/>
              </a:ext>
            </a:extLst>
          </p:cNvPr>
          <p:cNvSpPr txBox="1"/>
          <p:nvPr/>
        </p:nvSpPr>
        <p:spPr>
          <a:xfrm>
            <a:off x="1102140" y="3873131"/>
            <a:ext cx="6939720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[26]: temperatures = [75, 68, 105, -5, 0, 80] </a:t>
            </a:r>
            <a:b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[27]: </a:t>
            </a:r>
            <a:r>
              <a:rPr lang="en-US" sz="18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temperatures.sort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[28]: temperatures 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Out[28]: [-5, 0, 68, 75, 80, 105]</a:t>
            </a:r>
          </a:p>
        </p:txBody>
      </p:sp>
    </p:spTree>
    <p:extLst>
      <p:ext uri="{BB962C8B-B14F-4D97-AF65-F5344CB8AC3E}">
        <p14:creationId xmlns:p14="http://schemas.microsoft.com/office/powerpoint/2010/main" val="26839668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A0ECA-5043-4544-98C1-B5842BC8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 a List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3B283-CA90-E84C-AF2D-697D698F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25</a:t>
            </a:fld>
            <a:endParaRPr lang="en-US" altLang="x-non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2B9396-5FF8-8445-B68F-6C779511B7FF}"/>
              </a:ext>
            </a:extLst>
          </p:cNvPr>
          <p:cNvSpPr txBox="1"/>
          <p:nvPr/>
        </p:nvSpPr>
        <p:spPr>
          <a:xfrm>
            <a:off x="1171069" y="1637683"/>
            <a:ext cx="6801862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[29]: temperatures = [75, 68, 105, -5, 0, 80]</a:t>
            </a:r>
            <a:b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[30]: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temperatures.sort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reverse=True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[31]: temperatures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Out[31]: [105, 80, 75, 68, 0, -5]</a:t>
            </a:r>
          </a:p>
        </p:txBody>
      </p:sp>
    </p:spTree>
    <p:extLst>
      <p:ext uri="{BB962C8B-B14F-4D97-AF65-F5344CB8AC3E}">
        <p14:creationId xmlns:p14="http://schemas.microsoft.com/office/powerpoint/2010/main" val="4241796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F8C2E-4160-B84C-85D1-00D560EAA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 a List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213B2-4820-EC44-B2A8-AC88C16B3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/>
              <a:t>The built-in function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sorted</a:t>
            </a:r>
            <a:r>
              <a:rPr lang="en-US" dirty="0"/>
              <a:t> creates a </a:t>
            </a:r>
            <a:r>
              <a:rPr lang="en-US" u="sng" dirty="0"/>
              <a:t>new</a:t>
            </a:r>
            <a:r>
              <a:rPr lang="en-US" dirty="0"/>
              <a:t> sorted list </a:t>
            </a:r>
            <a:r>
              <a:rPr lang="en-US" u="sng" dirty="0"/>
              <a:t>without changing</a:t>
            </a:r>
            <a:r>
              <a:rPr lang="en-US" dirty="0"/>
              <a:t> the value of the original list.</a:t>
            </a:r>
          </a:p>
          <a:p>
            <a:pPr lvl="4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ECFF93-74CA-EC41-8C08-6E5DCF9A7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26</a:t>
            </a:fld>
            <a:endParaRPr lang="en-US" altLang="x-non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92EF89-6EED-2148-B5B2-3B0ADEBBBE80}"/>
              </a:ext>
            </a:extLst>
          </p:cNvPr>
          <p:cNvSpPr txBox="1"/>
          <p:nvPr/>
        </p:nvSpPr>
        <p:spPr>
          <a:xfrm>
            <a:off x="1371635" y="2926090"/>
            <a:ext cx="6109365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[32]: temperatures = [75, 68, 105, -5, 0, 80]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[33]: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sorted_temps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sorted(temperatures)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[34]: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sorted_temps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Out[34]: [-5, 0, 68, 75, 80, 105]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[35]: temperatures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Out[35]: [75, 68, 105, -5, 0, 80]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F090D3-7097-6542-83F5-24D6BF1263E4}"/>
              </a:ext>
            </a:extLst>
          </p:cNvPr>
          <p:cNvSpPr txBox="1"/>
          <p:nvPr/>
        </p:nvSpPr>
        <p:spPr>
          <a:xfrm>
            <a:off x="3881747" y="5562599"/>
            <a:ext cx="138050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Sorting.ipynb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304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4BBF4-7FDA-F94D-8107-655FF25A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A3466-3C31-2747-97BC-7ACEAB3B7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950722"/>
          </a:xfrm>
        </p:spPr>
        <p:txBody>
          <a:bodyPr/>
          <a:lstStyle/>
          <a:p>
            <a:r>
              <a:rPr lang="en-US" dirty="0"/>
              <a:t>Use the list method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/>
              <a:t> to search a list to locate a particular element value.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method returns the index of the </a:t>
            </a:r>
            <a:r>
              <a:rPr lang="en-US" u="sng" dirty="0"/>
              <a:t>first element </a:t>
            </a:r>
            <a:r>
              <a:rPr lang="en-US" dirty="0"/>
              <a:t>that matches the value.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6F3B4-4AA4-5A4E-9F37-841AE122F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27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4CD72E-EBA3-034A-9953-F0816758CD93}"/>
              </a:ext>
            </a:extLst>
          </p:cNvPr>
          <p:cNvSpPr txBox="1"/>
          <p:nvPr/>
        </p:nvSpPr>
        <p:spPr>
          <a:xfrm>
            <a:off x="2136076" y="3429000"/>
            <a:ext cx="4871847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[43]: temperatures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Out[43]: [75, 68, 105, -5, 0, 80]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[44]: </a:t>
            </a:r>
            <a:r>
              <a:rPr lang="en-US" sz="18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temperatures.index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(105)  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Out[44]: 2</a:t>
            </a:r>
          </a:p>
        </p:txBody>
      </p:sp>
    </p:spTree>
    <p:extLst>
      <p:ext uri="{BB962C8B-B14F-4D97-AF65-F5344CB8AC3E}">
        <p14:creationId xmlns:p14="http://schemas.microsoft.com/office/powerpoint/2010/main" val="1351551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002B8-D8FA-684F-9C6C-61F03D821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a List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79985-2EB3-8840-8D9C-553CB4147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944892"/>
          </a:xfrm>
        </p:spPr>
        <p:txBody>
          <a:bodyPr/>
          <a:lstStyle/>
          <a:p>
            <a:r>
              <a:rPr lang="en-US" dirty="0"/>
              <a:t>If you search for a value that’s not in the list, you’ll get a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583CAA-C269-1B4B-8366-BA7BA9262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28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2B6D57-AC6C-1946-8048-C498BA3C2D73}"/>
              </a:ext>
            </a:extLst>
          </p:cNvPr>
          <p:cNvSpPr txBox="1"/>
          <p:nvPr/>
        </p:nvSpPr>
        <p:spPr>
          <a:xfrm>
            <a:off x="457200" y="2340161"/>
            <a:ext cx="8239756" cy="22775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[48]: temperatures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Out[48]: [75, 68, 105, -5, 0, 80]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[49]: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temperatures.index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(70)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Traceback (most recent call last)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&lt;ipython-input-49-751cc516e0e5&gt; in &lt;module&gt;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----&gt; 1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temperatures.index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(70)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70 is not in list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F5C221-49B5-464E-A413-AD119B585A76}"/>
              </a:ext>
            </a:extLst>
          </p:cNvPr>
          <p:cNvSpPr txBox="1"/>
          <p:nvPr/>
        </p:nvSpPr>
        <p:spPr>
          <a:xfrm>
            <a:off x="3745491" y="4925223"/>
            <a:ext cx="16530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Searching.ipynb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520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00F4F-2B56-8340-9E5F-4E789C77F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7883E-D5CA-B04D-A63E-BABEB4E8A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310649"/>
          </a:xfrm>
        </p:spPr>
        <p:txBody>
          <a:bodyPr/>
          <a:lstStyle/>
          <a:p>
            <a:r>
              <a:rPr lang="en-US" dirty="0"/>
              <a:t>An empty list: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lvl="4"/>
            <a:endParaRPr lang="en-US" dirty="0"/>
          </a:p>
          <a:p>
            <a:r>
              <a:rPr lang="en-US" dirty="0"/>
              <a:t>You can </a:t>
            </a:r>
            <a:r>
              <a:rPr lang="en-US" u="sng" dirty="0"/>
              <a:t>explicitly enumerate</a:t>
            </a:r>
            <a:r>
              <a:rPr lang="en-US" dirty="0"/>
              <a:t> the list elements.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8C282-B265-9F48-B5EA-4D21BCDEA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29</a:t>
            </a:fld>
            <a:endParaRPr lang="en-US" alt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C5256E-B5E2-9B48-B1FC-D62D593E06FA}"/>
              </a:ext>
            </a:extLst>
          </p:cNvPr>
          <p:cNvSpPr txBox="1"/>
          <p:nvPr/>
        </p:nvSpPr>
        <p:spPr>
          <a:xfrm>
            <a:off x="1085308" y="2697488"/>
            <a:ext cx="6973384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[1]: temperatures =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[75, 68, 105, -5, 0, 80]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[2]: employee = [12345, 'Mary', 'Smith', 150_000.25]</a:t>
            </a:r>
          </a:p>
        </p:txBody>
      </p:sp>
    </p:spTree>
    <p:extLst>
      <p:ext uri="{BB962C8B-B14F-4D97-AF65-F5344CB8AC3E}">
        <p14:creationId xmlns:p14="http://schemas.microsoft.com/office/powerpoint/2010/main" val="373687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CAFF-7035-2C41-8BF5-703D3F4C5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Python (IPython)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E9591-A4F1-3941-BCDA-280408F14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also execute Python statements </a:t>
            </a:r>
            <a:br>
              <a:rPr lang="en-US" dirty="0"/>
            </a:br>
            <a:r>
              <a:rPr lang="en-US" dirty="0"/>
              <a:t>on the command line using </a:t>
            </a:r>
            <a:r>
              <a:rPr lang="en-US" dirty="0">
                <a:solidFill>
                  <a:srgbClr val="B23C00"/>
                </a:solidFill>
              </a:rPr>
              <a:t>IPython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Jupyter notebook runs IPython “under the cover”.</a:t>
            </a:r>
          </a:p>
          <a:p>
            <a:pPr lvl="1"/>
            <a:endParaRPr lang="en-US" dirty="0"/>
          </a:p>
          <a:p>
            <a:r>
              <a:rPr lang="en-US" dirty="0"/>
              <a:t>IPython prompts you for a statement with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and displays the statement’s output (if any) with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where </a:t>
            </a:r>
            <a:r>
              <a:rPr lang="en-US" i="1" dirty="0">
                <a:solidFill>
                  <a:srgbClr val="008000"/>
                </a:solidFill>
              </a:rPr>
              <a:t>n</a:t>
            </a:r>
            <a:r>
              <a:rPr lang="en-US" dirty="0"/>
              <a:t> is a sequence number.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3808FF-1F81-CC49-A7D3-2B4AF444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58C697-481E-6D42-8D4F-39B73CF4E6BE}"/>
              </a:ext>
            </a:extLst>
          </p:cNvPr>
          <p:cNvSpPr txBox="1"/>
          <p:nvPr/>
        </p:nvSpPr>
        <p:spPr>
          <a:xfrm>
            <a:off x="3997163" y="3608302"/>
            <a:ext cx="114967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</a:t>
            </a:r>
            <a:r>
              <a:rPr lang="en-US" sz="1800" b="1" i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5146C7-2462-E945-B3E1-2DD4CB56E313}"/>
              </a:ext>
            </a:extLst>
          </p:cNvPr>
          <p:cNvSpPr txBox="1"/>
          <p:nvPr/>
        </p:nvSpPr>
        <p:spPr>
          <a:xfrm>
            <a:off x="3997163" y="4431253"/>
            <a:ext cx="128753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 [</a:t>
            </a:r>
            <a:r>
              <a:rPr lang="en-US" sz="1800" b="1" i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]:</a:t>
            </a:r>
          </a:p>
        </p:txBody>
      </p:sp>
    </p:spTree>
    <p:extLst>
      <p:ext uri="{BB962C8B-B14F-4D97-AF65-F5344CB8AC3E}">
        <p14:creationId xmlns:p14="http://schemas.microsoft.com/office/powerpoint/2010/main" val="509007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00F4F-2B56-8340-9E5F-4E789C77F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a List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7883E-D5CA-B04D-A63E-BABEB4E8A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Python’s build-in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/>
              <a:t> function can take two arguments, a </a:t>
            </a:r>
            <a:r>
              <a:rPr lang="en-US" u="sng" dirty="0"/>
              <a:t>start value</a:t>
            </a:r>
            <a:r>
              <a:rPr lang="en-US" dirty="0"/>
              <a:t> and a </a:t>
            </a:r>
            <a:r>
              <a:rPr lang="en-US" u="sng" dirty="0"/>
              <a:t>stop value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It returns the sequence of integers from the start value up to, but </a:t>
            </a:r>
            <a:r>
              <a:rPr lang="en-US" u="sng" dirty="0"/>
              <a:t>not including</a:t>
            </a:r>
            <a:r>
              <a:rPr lang="en-US" dirty="0"/>
              <a:t>, the stop value.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range(2, 6)</a:t>
            </a:r>
            <a:r>
              <a:rPr lang="en-US" dirty="0"/>
              <a:t> returns 2, 3, 4, 5</a:t>
            </a:r>
          </a:p>
          <a:p>
            <a:pPr lvl="2"/>
            <a:endParaRPr lang="en-US" dirty="0"/>
          </a:p>
          <a:p>
            <a:r>
              <a:rPr lang="en-US" dirty="0"/>
              <a:t>If you give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/>
              <a:t> only one argument, then that’s the stop value, and the start value is 0.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range(6)</a:t>
            </a:r>
            <a:r>
              <a:rPr lang="en-US" dirty="0"/>
              <a:t> returns 0, 1, 2, 3, 4,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8C282-B265-9F48-B5EA-4D21BCDEA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81889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0738A-8099-C34D-BA82-85BA10D86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a List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F1F12-2C4F-BE4A-B26B-24280EBE7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the range function in a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list comprehension</a:t>
            </a:r>
            <a:r>
              <a:rPr lang="en-US" dirty="0"/>
              <a:t> to fill a list.</a:t>
            </a:r>
          </a:p>
          <a:p>
            <a:pPr lvl="4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list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dirty="0"/>
              <a:t> gets its values repeatedly from variable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. The values of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in turn come from the sequence returned from 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range(2, 6)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is the </a:t>
            </a:r>
            <a:r>
              <a:rPr lang="en-US" dirty="0">
                <a:solidFill>
                  <a:srgbClr val="B23C00"/>
                </a:solidFill>
              </a:rPr>
              <a:t>control variable</a:t>
            </a:r>
            <a:r>
              <a:rPr lang="en-US" dirty="0"/>
              <a:t> of the </a:t>
            </a:r>
            <a:r>
              <a:rPr lang="en-US" dirty="0">
                <a:solidFill>
                  <a:srgbClr val="00B050"/>
                </a:solidFill>
              </a:rPr>
              <a:t>for loop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C7AFF-ABBB-7248-8D43-BDCAEED1F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31</a:t>
            </a:fld>
            <a:endParaRPr lang="en-US" altLang="x-non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014AA8-95C4-AB48-83EE-6FD1A8512ED4}"/>
              </a:ext>
            </a:extLst>
          </p:cNvPr>
          <p:cNvSpPr txBox="1"/>
          <p:nvPr/>
        </p:nvSpPr>
        <p:spPr>
          <a:xfrm>
            <a:off x="1523159" y="2331732"/>
            <a:ext cx="624920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[37]: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 </a:t>
            </a:r>
            <a:r>
              <a:rPr lang="en-US" sz="18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range(2, 6)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[38]: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Out[38]: [2, 3, 4, 5]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46EA698-CD5F-214C-A291-8CA25ADDDA43}"/>
              </a:ext>
            </a:extLst>
          </p:cNvPr>
          <p:cNvGrpSpPr/>
          <p:nvPr/>
        </p:nvGrpSpPr>
        <p:grpSpPr>
          <a:xfrm>
            <a:off x="4363512" y="2339367"/>
            <a:ext cx="1889095" cy="959044"/>
            <a:chOff x="4363512" y="2339367"/>
            <a:chExt cx="1889095" cy="95904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7B385E2-F297-774A-A158-66E706261A61}"/>
                </a:ext>
              </a:extLst>
            </p:cNvPr>
            <p:cNvSpPr/>
            <p:nvPr/>
          </p:nvSpPr>
          <p:spPr bwMode="auto">
            <a:xfrm>
              <a:off x="4363512" y="2339367"/>
              <a:ext cx="365756" cy="365756"/>
            </a:xfrm>
            <a:prstGeom prst="ellipse">
              <a:avLst/>
            </a:prstGeom>
            <a:noFill/>
            <a:ln w="12700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1464DC8-EC8D-2749-AD1A-1DE209666760}"/>
                </a:ext>
              </a:extLst>
            </p:cNvPr>
            <p:cNvSpPr txBox="1"/>
            <p:nvPr/>
          </p:nvSpPr>
          <p:spPr>
            <a:xfrm>
              <a:off x="5029195" y="2713636"/>
              <a:ext cx="1223412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B23C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B23C00"/>
                  </a:solidFill>
                </a:rPr>
                <a:t>What goes </a:t>
              </a:r>
            </a:p>
            <a:p>
              <a:r>
                <a:rPr lang="en-US" dirty="0">
                  <a:solidFill>
                    <a:srgbClr val="B23C00"/>
                  </a:solidFill>
                </a:rPr>
                <a:t>into the list.</a:t>
              </a:r>
            </a:p>
          </p:txBody>
        </p:sp>
        <p:cxnSp>
          <p:nvCxnSpPr>
            <p:cNvPr id="10" name="Curved Connector 9">
              <a:extLst>
                <a:ext uri="{FF2B5EF4-FFF2-40B4-BE49-F238E27FC236}">
                  <a16:creationId xmlns:a16="http://schemas.microsoft.com/office/drawing/2014/main" id="{8BBEB7B4-342F-144C-A820-5CCE11307804}"/>
                </a:ext>
              </a:extLst>
            </p:cNvPr>
            <p:cNvCxnSpPr>
              <a:stCxn id="7" idx="4"/>
              <a:endCxn id="6" idx="1"/>
            </p:cNvCxnSpPr>
            <p:nvPr/>
          </p:nvCxnSpPr>
          <p:spPr bwMode="auto">
            <a:xfrm rot="16200000" flipH="1">
              <a:off x="4637342" y="2614170"/>
              <a:ext cx="300901" cy="482805"/>
            </a:xfrm>
            <a:prstGeom prst="curved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0441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0738A-8099-C34D-BA82-85BA10D86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a List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F1F12-2C4F-BE4A-B26B-24280EBE7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3013050"/>
            <a:ext cx="8412433" cy="1330340"/>
          </a:xfrm>
        </p:spPr>
        <p:txBody>
          <a:bodyPr/>
          <a:lstStyle/>
          <a:p>
            <a:pPr lvl="1"/>
            <a:r>
              <a:rPr lang="en-US" dirty="0"/>
              <a:t>The list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dirty="0"/>
              <a:t> gets its values from </a:t>
            </a:r>
            <a:br>
              <a:rPr lang="en-US" dirty="0"/>
            </a:br>
            <a:r>
              <a:rPr lang="en-US" dirty="0"/>
              <a:t>the expression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2*k - 1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Control variable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/>
              <a:t> gets its values from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range(2, 6)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C7AFF-ABBB-7248-8D43-BDCAEED1F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32</a:t>
            </a:fld>
            <a:endParaRPr lang="en-US" alt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BC4FAC-7508-C947-9074-582C5E06FDA3}"/>
              </a:ext>
            </a:extLst>
          </p:cNvPr>
          <p:cNvSpPr txBox="1"/>
          <p:nvPr/>
        </p:nvSpPr>
        <p:spPr>
          <a:xfrm>
            <a:off x="1102140" y="1508781"/>
            <a:ext cx="7077579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[39]: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2*k - 1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 in range(2, 6)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[40]: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Out[40]: [3, 5, 7, 9]</a:t>
            </a:r>
          </a:p>
        </p:txBody>
      </p:sp>
    </p:spTree>
    <p:extLst>
      <p:ext uri="{BB962C8B-B14F-4D97-AF65-F5344CB8AC3E}">
        <p14:creationId xmlns:p14="http://schemas.microsoft.com/office/powerpoint/2010/main" val="13086291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8D0E-4735-9D4D-975E-A323CD9E1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a List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E302C-308B-EC4E-B770-5D143566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33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AEBBD2-EFF9-3B4F-AB51-F6A637FADB3B}"/>
              </a:ext>
            </a:extLst>
          </p:cNvPr>
          <p:cNvSpPr txBox="1"/>
          <p:nvPr/>
        </p:nvSpPr>
        <p:spPr>
          <a:xfrm>
            <a:off x="389583" y="1417342"/>
            <a:ext cx="8364834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[48]: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item in range(1, 11)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item%2 == 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  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[49]: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Out[49]: [2, 4, 6, 8, 10]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[50]: colors = ['red', 'orange', 'yellow', 'green', 'blue]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[51]: colors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Out[51]: ['red', 'orange', 'yellow', 'green', 'blue’]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[52]: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new_colors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item.upper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 in colors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      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[53]: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new_colors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Out[53]: ['RED', 'ORANGE', 'YELLOW', 'GREEN', 'BLUE']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84E7D0-39EB-B943-AB16-3070B811647B}"/>
              </a:ext>
            </a:extLst>
          </p:cNvPr>
          <p:cNvSpPr txBox="1"/>
          <p:nvPr/>
        </p:nvSpPr>
        <p:spPr>
          <a:xfrm>
            <a:off x="3555535" y="5166341"/>
            <a:ext cx="227979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Comprehensions.ipynb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6943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64E83-AFA5-A946-9EE5-371EBE010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352D7-0AE1-224E-9BEB-E1326E83C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062104"/>
          </a:xfrm>
        </p:spPr>
        <p:txBody>
          <a:bodyPr/>
          <a:lstStyle/>
          <a:p>
            <a:r>
              <a:rPr lang="en-US" dirty="0"/>
              <a:t>A list can contain lists. That’s how to create </a:t>
            </a:r>
            <a:br>
              <a:rPr lang="en-US" dirty="0"/>
            </a:br>
            <a:r>
              <a:rPr lang="en-US" dirty="0"/>
              <a:t>two-dimensional arrays.</a:t>
            </a:r>
          </a:p>
          <a:p>
            <a:pPr lvl="4"/>
            <a:endParaRPr lang="en-US" dirty="0"/>
          </a:p>
          <a:p>
            <a:r>
              <a:rPr lang="en-US" dirty="0"/>
              <a:t>Use two indices to access </a:t>
            </a:r>
            <a:br>
              <a:rPr lang="en-US" dirty="0"/>
            </a:br>
            <a:r>
              <a:rPr lang="en-US" dirty="0"/>
              <a:t>the value of an element.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99C85-FC72-3741-AF42-95D06C78A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34</a:t>
            </a:fld>
            <a:endParaRPr lang="en-US" altLang="x-non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FC16F2-697D-9A49-A1B8-66128DFB3FDB}"/>
              </a:ext>
            </a:extLst>
          </p:cNvPr>
          <p:cNvSpPr txBox="1"/>
          <p:nvPr/>
        </p:nvSpPr>
        <p:spPr>
          <a:xfrm>
            <a:off x="171285" y="3500496"/>
            <a:ext cx="8801430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[17]: scores = [[77, 68, 86, 73],  # first student’s scores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...:           [96, 87, 89, 81],  # second student’s scores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...:           [70, 90, 86, 85]]  # third student’s scores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[18]: scores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[1][3]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Out[18]: 81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64030B-1840-F345-8ADD-F43E76514E42}"/>
              </a:ext>
            </a:extLst>
          </p:cNvPr>
          <p:cNvSpPr txBox="1"/>
          <p:nvPr/>
        </p:nvSpPr>
        <p:spPr>
          <a:xfrm>
            <a:off x="3383293" y="4709146"/>
            <a:ext cx="403187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What is the value of 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scores[2]</a:t>
            </a:r>
            <a:r>
              <a:rPr lang="en-US" sz="2000" dirty="0">
                <a:solidFill>
                  <a:srgbClr val="0033CC"/>
                </a:solidFill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9983A3-30B1-B04B-860A-460335DD7290}"/>
              </a:ext>
            </a:extLst>
          </p:cNvPr>
          <p:cNvSpPr txBox="1"/>
          <p:nvPr/>
        </p:nvSpPr>
        <p:spPr>
          <a:xfrm>
            <a:off x="3216565" y="5582334"/>
            <a:ext cx="271087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TwoDimensionalLists.ipynb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9260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47232-9EC2-5944-9737-BB4E252CC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List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B8103-D196-8944-9C13-0DCE89ED3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053819"/>
          </a:xfrm>
        </p:spPr>
        <p:txBody>
          <a:bodyPr/>
          <a:lstStyle/>
          <a:p>
            <a:r>
              <a:rPr lang="en-US" dirty="0"/>
              <a:t>Insertion</a:t>
            </a:r>
          </a:p>
          <a:p>
            <a:pPr lvl="1"/>
            <a:r>
              <a:rPr lang="en-US" dirty="0"/>
              <a:t>Insert an element into a list,</a:t>
            </a:r>
            <a:br>
              <a:rPr lang="en-US" dirty="0"/>
            </a:br>
            <a:r>
              <a:rPr lang="en-US" dirty="0"/>
              <a:t>thereby increasing its length by 1.</a:t>
            </a:r>
          </a:p>
          <a:p>
            <a:pPr lvl="4"/>
            <a:endParaRPr lang="en-US" dirty="0"/>
          </a:p>
          <a:p>
            <a:r>
              <a:rPr lang="en-US" dirty="0"/>
              <a:t>Deletion</a:t>
            </a:r>
          </a:p>
          <a:p>
            <a:pPr lvl="1"/>
            <a:r>
              <a:rPr lang="en-US" dirty="0"/>
              <a:t>Remove an element from a list, </a:t>
            </a:r>
            <a:br>
              <a:rPr lang="en-US" dirty="0"/>
            </a:br>
            <a:r>
              <a:rPr lang="en-US" dirty="0"/>
              <a:t>thereby decreasing its length by 1.</a:t>
            </a:r>
          </a:p>
          <a:p>
            <a:pPr lvl="4"/>
            <a:endParaRPr lang="en-US" dirty="0"/>
          </a:p>
          <a:p>
            <a:r>
              <a:rPr lang="en-US" dirty="0"/>
              <a:t>Concatenate</a:t>
            </a:r>
          </a:p>
          <a:p>
            <a:pPr lvl="1"/>
            <a:r>
              <a:rPr lang="en-US" dirty="0"/>
              <a:t>Create a new list by concatenating two lists.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95473-1AB0-084B-B193-D99FC122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35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3A5ADB-0146-A34D-B2D2-3549F85D8437}"/>
              </a:ext>
            </a:extLst>
          </p:cNvPr>
          <p:cNvSpPr txBox="1"/>
          <p:nvPr/>
        </p:nvSpPr>
        <p:spPr>
          <a:xfrm>
            <a:off x="3447333" y="5540654"/>
            <a:ext cx="224933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OtherOperations.ipynb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31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25E78-9D32-5840-9EA9-C29AEF0E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Science Datatypes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963A1-805B-6C48-B35A-6496481E4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Various </a:t>
            </a:r>
            <a:r>
              <a:rPr lang="en-US" u="sng" dirty="0"/>
              <a:t>data science packages</a:t>
            </a:r>
            <a:r>
              <a:rPr lang="en-US" dirty="0"/>
              <a:t> enhance the built-in datatypes.</a:t>
            </a:r>
          </a:p>
          <a:p>
            <a:pPr lvl="4"/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NumPy</a:t>
            </a:r>
            <a:r>
              <a:rPr lang="en-US" dirty="0"/>
              <a:t> package provides enhanced arrays.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Pandas</a:t>
            </a:r>
            <a:r>
              <a:rPr lang="en-US" dirty="0"/>
              <a:t> package provides </a:t>
            </a:r>
            <a:r>
              <a:rPr lang="en-US" dirty="0" err="1"/>
              <a:t>dataframes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2797D-CEEE-034D-880A-7CC34457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85210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949AD-7D8F-F344-BD50-DBCE8180E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NumPy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1621A-7F3F-3042-99BA-4D7059CB9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505185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NumPy</a:t>
            </a:r>
            <a:r>
              <a:rPr lang="en-US" dirty="0"/>
              <a:t> (Numerical Python) package provides an </a:t>
            </a:r>
            <a:r>
              <a:rPr lang="en-US" u="sng" dirty="0"/>
              <a:t>array datatype</a:t>
            </a:r>
            <a:r>
              <a:rPr lang="en-US" dirty="0"/>
              <a:t>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ndarray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Typically aliased to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</a:t>
            </a:r>
            <a:r>
              <a:rPr lang="en-US" dirty="0"/>
              <a:t> when it’s imported.</a:t>
            </a:r>
          </a:p>
          <a:p>
            <a:pPr lvl="1"/>
            <a:r>
              <a:rPr lang="en-US" dirty="0"/>
              <a:t>It’s </a:t>
            </a:r>
            <a:r>
              <a:rPr lang="en-US" u="sng" dirty="0"/>
              <a:t>much faster</a:t>
            </a:r>
            <a:r>
              <a:rPr lang="en-US" dirty="0"/>
              <a:t> than the built-in list datatype.</a:t>
            </a:r>
          </a:p>
          <a:p>
            <a:pPr lvl="1"/>
            <a:r>
              <a:rPr lang="en-US" dirty="0"/>
              <a:t>It has </a:t>
            </a:r>
            <a:r>
              <a:rPr lang="en-US" u="sng" dirty="0"/>
              <a:t>more capabilities</a:t>
            </a:r>
            <a:r>
              <a:rPr lang="en-US" dirty="0"/>
              <a:t> than lists.</a:t>
            </a:r>
          </a:p>
          <a:p>
            <a:pPr lvl="1"/>
            <a:r>
              <a:rPr lang="en-US" dirty="0"/>
              <a:t>It’s more suitable for </a:t>
            </a:r>
            <a:r>
              <a:rPr lang="en-US" u="sng" dirty="0"/>
              <a:t>heavy-duty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data analytics calculations.</a:t>
            </a:r>
          </a:p>
          <a:p>
            <a:pPr lvl="4"/>
            <a:endParaRPr lang="en-US" dirty="0"/>
          </a:p>
          <a:p>
            <a:r>
              <a:rPr lang="en-US" dirty="0"/>
              <a:t>You can create a NumPy array from a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34E0FB-DFE8-2D40-A2BC-E35CF136C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37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29F5CF-7FB3-C54A-BD2C-DE49A003F817}"/>
              </a:ext>
            </a:extLst>
          </p:cNvPr>
          <p:cNvSpPr txBox="1"/>
          <p:nvPr/>
        </p:nvSpPr>
        <p:spPr>
          <a:xfrm>
            <a:off x="412088" y="5171622"/>
            <a:ext cx="7096815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[1]: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numpy as np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[2]: ages = [27, 30, 25, 30, 27, 26, 25, 27, 28, 24];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[3]: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ages_array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(ages)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5898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8075B-2FE8-6341-B7AC-D70D02851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Seaborn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7B7A1-82E8-0F40-9A1B-62F399699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Seaborn</a:t>
            </a:r>
            <a:r>
              <a:rPr lang="en-US" dirty="0"/>
              <a:t> is a Python graphing package </a:t>
            </a:r>
            <a:br>
              <a:rPr lang="en-US" dirty="0"/>
            </a:br>
            <a:r>
              <a:rPr lang="en-US" dirty="0"/>
              <a:t>that’s built on top of matplotlib.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Typically aliased to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sns</a:t>
            </a:r>
            <a:r>
              <a:rPr lang="en-US" dirty="0"/>
              <a:t> when it’s imported.</a:t>
            </a:r>
          </a:p>
          <a:p>
            <a:pPr lvl="4"/>
            <a:endParaRPr lang="en-US" dirty="0"/>
          </a:p>
          <a:p>
            <a:r>
              <a:rPr lang="en-US" dirty="0"/>
              <a:t>We’ll use Seaborn to construct a simple </a:t>
            </a:r>
            <a:br>
              <a:rPr lang="en-US" dirty="0"/>
            </a:br>
            <a:r>
              <a:rPr lang="en-US" u="sng" dirty="0"/>
              <a:t>bar chart</a:t>
            </a:r>
            <a:r>
              <a:rPr lang="en-US" dirty="0"/>
              <a:t> of the </a:t>
            </a:r>
            <a:r>
              <a:rPr lang="en-US" u="sng" dirty="0"/>
              <a:t>frequencies of the values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a NumPy array created from our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ages</a:t>
            </a:r>
            <a:r>
              <a:rPr lang="en-US" dirty="0"/>
              <a:t> list.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http://seaborn.pydata.org/tutorial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CB991-5065-FC4E-82A8-B1F781AEE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8563220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93354-27B8-444B-8152-DDDFF509E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Seaborn Histogram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D58AA9-7C40-5547-8E8D-94C9E594A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39</a:t>
            </a:fld>
            <a:endParaRPr lang="en-US" altLang="x-none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AF5EEE-BFC9-4843-B13C-6E7E58867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1732"/>
            <a:ext cx="8229599" cy="1323438"/>
          </a:xfrm>
        </p:spPr>
        <p:txBody>
          <a:bodyPr/>
          <a:lstStyle/>
          <a:p>
            <a:r>
              <a:rPr lang="en-US" dirty="0"/>
              <a:t>What does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np.unique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return? What are we unpacking? What are in variables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frequencies</a:t>
            </a:r>
            <a:r>
              <a:rPr lang="en-US" dirty="0"/>
              <a:t>?</a:t>
            </a: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D9FBF66B-E382-004E-ADF0-43DDF89EB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42" y="1256799"/>
            <a:ext cx="7569200" cy="1054100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774EF8CE-240F-CB40-8551-235686300F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84" y="3794756"/>
            <a:ext cx="75184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57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E9CA0-A8BC-7742-8DE1-C69E1435B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7C795-707E-A94E-9E70-F5D23DC2E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I said last week:</a:t>
            </a:r>
          </a:p>
          <a:p>
            <a:pPr lvl="1"/>
            <a:r>
              <a:rPr lang="en-US" dirty="0"/>
              <a:t>Estimate: From the invention of writing to 2013 (5000 years): 5 exabytes (5 x10</a:t>
            </a:r>
            <a:r>
              <a:rPr lang="en-US" baseline="30000" dirty="0"/>
              <a:t>18 </a:t>
            </a:r>
            <a:r>
              <a:rPr lang="en-US" dirty="0"/>
              <a:t>bytes) generated</a:t>
            </a:r>
          </a:p>
          <a:p>
            <a:pPr lvl="1"/>
            <a:r>
              <a:rPr lang="en-US" dirty="0"/>
              <a:t>Since 2013: 5 exabytes generated and stored </a:t>
            </a:r>
            <a:br>
              <a:rPr lang="en-US" dirty="0"/>
            </a:br>
            <a:r>
              <a:rPr lang="en-US" u="sng" dirty="0"/>
              <a:t>every day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Also:</a:t>
            </a:r>
          </a:p>
          <a:p>
            <a:pPr lvl="1"/>
            <a:r>
              <a:rPr lang="en-US" dirty="0"/>
              <a:t>Surveys show that data analysts spend </a:t>
            </a:r>
            <a:br>
              <a:rPr lang="en-US" dirty="0"/>
            </a:br>
            <a:r>
              <a:rPr lang="en-US" dirty="0"/>
              <a:t>on average </a:t>
            </a:r>
            <a:r>
              <a:rPr lang="en-US" dirty="0">
                <a:solidFill>
                  <a:srgbClr val="B23C00"/>
                </a:solidFill>
              </a:rPr>
              <a:t>80%</a:t>
            </a:r>
            <a:r>
              <a:rPr lang="en-US" dirty="0"/>
              <a:t> of their time acquiring, </a:t>
            </a:r>
            <a:br>
              <a:rPr lang="en-US" dirty="0"/>
            </a:br>
            <a:r>
              <a:rPr lang="en-US" dirty="0"/>
              <a:t>cleaning, and transforming data.</a:t>
            </a:r>
          </a:p>
          <a:p>
            <a:pPr lvl="1"/>
            <a:r>
              <a:rPr lang="en-US" dirty="0"/>
              <a:t>For Assignment #1, some of you have already experienced data cleaning and transforming.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3EA33-05E6-584F-BF01-0C0EB6AC2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</a:t>
            </a:fld>
            <a:endParaRPr lang="en-US" altLang="x-non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FE2202-A1D6-4545-B534-6689230ADFBD}"/>
              </a:ext>
            </a:extLst>
          </p:cNvPr>
          <p:cNvSpPr txBox="1"/>
          <p:nvPr/>
        </p:nvSpPr>
        <p:spPr>
          <a:xfrm>
            <a:off x="3132447" y="3066831"/>
            <a:ext cx="4822795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According to IBM, 90% of all the world’s data </a:t>
            </a:r>
          </a:p>
          <a:p>
            <a:r>
              <a:rPr lang="en-US" sz="1800" dirty="0">
                <a:solidFill>
                  <a:srgbClr val="0033CC"/>
                </a:solidFill>
              </a:rPr>
              <a:t>was created in the past </a:t>
            </a:r>
            <a:r>
              <a:rPr lang="en-US" sz="1800" u="sng" dirty="0">
                <a:solidFill>
                  <a:srgbClr val="0033CC"/>
                </a:solidFill>
              </a:rPr>
              <a:t>two years</a:t>
            </a:r>
            <a:r>
              <a:rPr lang="en-US" sz="1800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531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D1F9B-8352-7349-9E86-BA4B8AE3D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Seaborn Histogram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169368-DA2A-9B4E-84FB-CC595C0A7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40</a:t>
            </a:fld>
            <a:endParaRPr lang="en-US" altLang="x-none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226BD8D1-3B9F-564F-8F5B-0F6F8AB36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20" y="1325903"/>
            <a:ext cx="7493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1041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281F7-17A1-EB47-B540-CB6F93764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Seaborn Histogram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147F4-B6BA-504C-9371-A34E2F04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41</a:t>
            </a:fld>
            <a:endParaRPr lang="en-US" altLang="x-none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BED6D60-5329-1540-AFFE-89E224032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050" y="1460500"/>
            <a:ext cx="5549900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8326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E330D-3CF4-3E41-8F04-90826B172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 vs. Bar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20A71-7763-4242-ACDE-FBE5689CF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413746"/>
          </a:xfrm>
        </p:spPr>
        <p:txBody>
          <a:bodyPr/>
          <a:lstStyle/>
          <a:p>
            <a:r>
              <a:rPr lang="en-US" dirty="0"/>
              <a:t>Both </a:t>
            </a:r>
            <a:r>
              <a:rPr lang="en-US" dirty="0">
                <a:solidFill>
                  <a:srgbClr val="C00000"/>
                </a:solidFill>
              </a:rPr>
              <a:t>bar charts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histograms</a:t>
            </a:r>
            <a:r>
              <a:rPr lang="en-US" dirty="0"/>
              <a:t> consist of bars whose heights represent values.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In a bar chart, each bar represents some </a:t>
            </a:r>
            <a:r>
              <a:rPr lang="en-US" u="sng" dirty="0"/>
              <a:t>value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of a particular category.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In a histogram, each bar </a:t>
            </a:r>
            <a:br>
              <a:rPr lang="en-US" dirty="0"/>
            </a:br>
            <a:r>
              <a:rPr lang="en-US" dirty="0"/>
              <a:t>represents the </a:t>
            </a:r>
            <a:r>
              <a:rPr lang="en-US" u="sng" dirty="0"/>
              <a:t>frequency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of a particular range.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4B7ED-CF3A-3E4B-937F-ACBCECD2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42</a:t>
            </a:fld>
            <a:endParaRPr lang="en-US" altLang="x-none"/>
          </a:p>
        </p:txBody>
      </p:sp>
      <p:pic>
        <p:nvPicPr>
          <p:cNvPr id="6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DBB05DF3-36C6-274C-BF0C-2F9C30784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634" y="3192779"/>
            <a:ext cx="3810564" cy="25755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3CF1615-C4E4-4F47-B5E9-966E4581EE72}"/>
              </a:ext>
            </a:extLst>
          </p:cNvPr>
          <p:cNvSpPr txBox="1"/>
          <p:nvPr/>
        </p:nvSpPr>
        <p:spPr>
          <a:xfrm>
            <a:off x="5267261" y="5881403"/>
            <a:ext cx="35173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hlinkClick r:id="rId3"/>
              </a:rPr>
              <a:t>https://www.edrawsoft.com/histogram-vs-bar-chart.html</a:t>
            </a:r>
            <a:r>
              <a:rPr lang="en-US" sz="10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74500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B945-28EA-0A4E-9A79-646258C54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B274D-0B01-9648-8424-4F83EB9B3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random package has functions to generate </a:t>
            </a:r>
            <a:r>
              <a:rPr lang="en-US" dirty="0">
                <a:solidFill>
                  <a:srgbClr val="B23C00"/>
                </a:solidFill>
              </a:rPr>
              <a:t>pseudo-random</a:t>
            </a:r>
            <a:r>
              <a:rPr lang="en-US" dirty="0"/>
              <a:t> numbers.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https://docs.python.org/3/library/random.html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Pseudo-random because they’re generated with a repeatable algorithm.</a:t>
            </a:r>
          </a:p>
          <a:p>
            <a:pPr lvl="1"/>
            <a:r>
              <a:rPr lang="en-US" dirty="0"/>
              <a:t>True randomness comes from natural phenomena.</a:t>
            </a:r>
          </a:p>
          <a:p>
            <a:pPr lvl="4"/>
            <a:endParaRPr lang="en-US" dirty="0"/>
          </a:p>
          <a:p>
            <a:r>
              <a:rPr lang="en-US" dirty="0"/>
              <a:t>There are functions to generate values that are </a:t>
            </a:r>
            <a:r>
              <a:rPr lang="en-US" dirty="0">
                <a:solidFill>
                  <a:srgbClr val="B23C00"/>
                </a:solidFill>
              </a:rPr>
              <a:t>uniformly distributed</a:t>
            </a:r>
            <a:r>
              <a:rPr lang="en-US" dirty="0"/>
              <a:t> (each value in the range is equally likely), </a:t>
            </a:r>
            <a:r>
              <a:rPr lang="en-US" dirty="0">
                <a:solidFill>
                  <a:srgbClr val="B23C00"/>
                </a:solidFill>
              </a:rPr>
              <a:t>normally distributed</a:t>
            </a:r>
            <a:r>
              <a:rPr lang="en-US" dirty="0"/>
              <a:t> (the bell curve), and </a:t>
            </a:r>
            <a:r>
              <a:rPr lang="en-US" dirty="0">
                <a:solidFill>
                  <a:srgbClr val="B23C00"/>
                </a:solidFill>
              </a:rPr>
              <a:t>exponentially distributed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FB55FF-CDC6-A141-A2C9-29E4CDD6D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892261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653DD-2ACE-D147-8A3B-962ECBDAF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Values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23D6C-4D2D-884F-97DC-07EC7088D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042161"/>
          </a:xfrm>
        </p:spPr>
        <p:txBody>
          <a:bodyPr/>
          <a:lstStyle/>
          <a:p>
            <a:r>
              <a:rPr lang="en-US" dirty="0"/>
              <a:t>Each call to one of the random distribution functions returns a random value.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Multiple calls return values of the given distribution.</a:t>
            </a:r>
          </a:p>
          <a:p>
            <a:pPr lvl="1"/>
            <a:r>
              <a:rPr lang="en-US" dirty="0"/>
              <a:t>Use a list comprehension to put the values in a list.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26013-0970-374A-AAFC-8549380D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44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6BF364-A592-E04D-8081-DB1ECD33672D}"/>
              </a:ext>
            </a:extLst>
          </p:cNvPr>
          <p:cNvSpPr txBox="1"/>
          <p:nvPr/>
        </p:nvSpPr>
        <p:spPr>
          <a:xfrm>
            <a:off x="826423" y="3406651"/>
            <a:ext cx="7491153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[1]: 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random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[2]: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uniform_values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[int(</a:t>
            </a:r>
            <a:r>
              <a:rPr lang="en-US" sz="18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random.uniform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10))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for </a:t>
            </a:r>
            <a:r>
              <a:rPr lang="en-US" sz="18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range(25)]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[3]: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uniform_values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Out[3]: [1, 4, 6, 0, 9, 9, 6, 3, 6, 2, 1, 4, 0,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9, 0, 7, 8, 2, 6, 5, 8, 1, 9, 8, 4]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072BB9-E56E-374D-9242-DE4F87AC3BF9}"/>
              </a:ext>
            </a:extLst>
          </p:cNvPr>
          <p:cNvSpPr txBox="1"/>
          <p:nvPr/>
        </p:nvSpPr>
        <p:spPr>
          <a:xfrm>
            <a:off x="3030972" y="5832901"/>
            <a:ext cx="556434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Since the list values come from calls to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random.uniform</a:t>
            </a:r>
            <a:r>
              <a:rPr lang="en-US" dirty="0">
                <a:solidFill>
                  <a:srgbClr val="0033CC"/>
                </a:solidFill>
              </a:rPr>
              <a:t>,</a:t>
            </a:r>
          </a:p>
          <a:p>
            <a:r>
              <a:rPr lang="en-US" dirty="0">
                <a:solidFill>
                  <a:srgbClr val="0033CC"/>
                </a:solidFill>
              </a:rPr>
              <a:t>we don’t need to specify an explicit </a:t>
            </a:r>
            <a:r>
              <a:rPr lang="en-US" dirty="0">
                <a:solidFill>
                  <a:srgbClr val="B23C00"/>
                </a:solidFill>
              </a:rPr>
              <a:t>control variable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33CC"/>
                </a:solidFill>
              </a:rPr>
              <a:t>for</a:t>
            </a:r>
          </a:p>
          <a:p>
            <a:r>
              <a:rPr lang="en-US" dirty="0">
                <a:solidFill>
                  <a:srgbClr val="0033CC"/>
                </a:solidFill>
              </a:rPr>
              <a:t>the for loop. We just want 25 random values for the list.</a:t>
            </a:r>
          </a:p>
        </p:txBody>
      </p:sp>
    </p:spTree>
    <p:extLst>
      <p:ext uri="{BB962C8B-B14F-4D97-AF65-F5344CB8AC3E}">
        <p14:creationId xmlns:p14="http://schemas.microsoft.com/office/powerpoint/2010/main" val="194894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93FC0-8B8F-A34F-A17D-E85171D8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Exercise #2: Seaborn Histograms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A58DC-C8F9-3B43-B6B1-B125EF161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170"/>
            <a:ext cx="8229600" cy="4953000"/>
          </a:xfrm>
        </p:spPr>
        <p:txBody>
          <a:bodyPr/>
          <a:lstStyle/>
          <a:p>
            <a:r>
              <a:rPr lang="en-US" dirty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dirty="0"/>
              <a:t>,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seaborn</a:t>
            </a:r>
            <a:r>
              <a:rPr lang="en-US" dirty="0"/>
              <a:t> packages to create </a:t>
            </a:r>
            <a:r>
              <a:rPr lang="en-US" u="sng" dirty="0"/>
              <a:t>three histograms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uniformly distributed random values</a:t>
            </a:r>
          </a:p>
          <a:p>
            <a:pPr lvl="1"/>
            <a:r>
              <a:rPr lang="en-US" dirty="0"/>
              <a:t>normally distributed random values</a:t>
            </a:r>
          </a:p>
          <a:p>
            <a:pPr lvl="1"/>
            <a:r>
              <a:rPr lang="en-US" dirty="0"/>
              <a:t>exponentially distributed random values</a:t>
            </a:r>
          </a:p>
          <a:p>
            <a:pPr lvl="4"/>
            <a:endParaRPr lang="en-US" dirty="0"/>
          </a:p>
          <a:p>
            <a:r>
              <a:rPr lang="en-US" dirty="0"/>
              <a:t>For each distribution, generate 1000 random integer values in the range 0 – 25 </a:t>
            </a:r>
            <a:br>
              <a:rPr lang="en-US" dirty="0"/>
            </a:br>
            <a:r>
              <a:rPr lang="en-US" dirty="0"/>
              <a:t>and plot their frequencies.</a:t>
            </a:r>
          </a:p>
          <a:p>
            <a:pPr lvl="4"/>
            <a:endParaRPr lang="en-US" dirty="0"/>
          </a:p>
          <a:p>
            <a:r>
              <a:rPr lang="en-US" dirty="0"/>
              <a:t>Create a Jupyter notebook for the histograms.</a:t>
            </a:r>
          </a:p>
          <a:p>
            <a:pPr lvl="1"/>
            <a:r>
              <a:rPr lang="en-US" dirty="0"/>
              <a:t>Include good comments and/or markdown cells.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A897E-8A89-3945-8657-472476E9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45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3B0252-3B7E-CD4E-9080-DDF573716AEA}"/>
              </a:ext>
            </a:extLst>
          </p:cNvPr>
          <p:cNvSpPr txBox="1"/>
          <p:nvPr/>
        </p:nvSpPr>
        <p:spPr>
          <a:xfrm>
            <a:off x="6924446" y="4261873"/>
            <a:ext cx="173477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Try various</a:t>
            </a:r>
          </a:p>
          <a:p>
            <a:r>
              <a:rPr lang="en-US" dirty="0">
                <a:solidFill>
                  <a:srgbClr val="0033CC"/>
                </a:solidFill>
              </a:rPr>
              <a:t>Seaborn options!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30CF83-4CCC-0F45-912E-89C41E79939B}"/>
              </a:ext>
            </a:extLst>
          </p:cNvPr>
          <p:cNvSpPr txBox="1"/>
          <p:nvPr/>
        </p:nvSpPr>
        <p:spPr>
          <a:xfrm>
            <a:off x="7132292" y="2099111"/>
            <a:ext cx="151060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Due Thursday,</a:t>
            </a:r>
          </a:p>
          <a:p>
            <a:r>
              <a:rPr lang="en-US" dirty="0">
                <a:solidFill>
                  <a:srgbClr val="0033CC"/>
                </a:solidFill>
              </a:rPr>
              <a:t>February 11</a:t>
            </a:r>
          </a:p>
          <a:p>
            <a:r>
              <a:rPr lang="en-US" dirty="0">
                <a:solidFill>
                  <a:srgbClr val="0033CC"/>
                </a:solidFill>
              </a:rPr>
              <a:t>at 5:30 PM</a:t>
            </a:r>
          </a:p>
        </p:txBody>
      </p:sp>
    </p:spTree>
    <p:extLst>
      <p:ext uri="{BB962C8B-B14F-4D97-AF65-F5344CB8AC3E}">
        <p14:creationId xmlns:p14="http://schemas.microsoft.com/office/powerpoint/2010/main" val="12688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461E2-D60E-4C4C-A4BF-0743694D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is “Big Data”?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21D07-3810-B840-ADEE-0868BA8C6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Megabytes (MB, 2</a:t>
            </a:r>
            <a:r>
              <a:rPr lang="en-US" baseline="30000" dirty="0"/>
              <a:t>20</a:t>
            </a:r>
            <a:r>
              <a:rPr lang="en-US" dirty="0"/>
              <a:t> = approx. 1 million bytes)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High-quality MP3 audio files: 1 – 2.4 MB/minute.</a:t>
            </a:r>
          </a:p>
          <a:p>
            <a:pPr lvl="1"/>
            <a:r>
              <a:rPr lang="en-US" dirty="0"/>
              <a:t>JPEG photos: 8 – 10 MB each</a:t>
            </a:r>
          </a:p>
          <a:p>
            <a:pPr lvl="1"/>
            <a:endParaRPr lang="en-US" dirty="0"/>
          </a:p>
          <a:p>
            <a:r>
              <a:rPr lang="en-US" dirty="0"/>
              <a:t>Gigabytes (GB, 2</a:t>
            </a:r>
            <a:r>
              <a:rPr lang="en-US" baseline="30000" dirty="0"/>
              <a:t>30</a:t>
            </a:r>
            <a:r>
              <a:rPr lang="en-US" dirty="0"/>
              <a:t> = 1024 megabytes)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Up to 141 hours of MP3 audio</a:t>
            </a:r>
          </a:p>
          <a:p>
            <a:pPr lvl="1"/>
            <a:r>
              <a:rPr lang="en-US" dirty="0"/>
              <a:t>~1000 photos from a 16-megapixel camera</a:t>
            </a:r>
          </a:p>
          <a:p>
            <a:pPr lvl="1"/>
            <a:r>
              <a:rPr lang="en-US" dirty="0"/>
              <a:t>~2.85 minutes of 4K video at 30 frames/second</a:t>
            </a:r>
          </a:p>
          <a:p>
            <a:pPr lvl="4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172CE4-D934-304F-AE80-73B03C5B3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418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CEA0-22AD-6C41-9B51-D8063CD03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is “Big Data”? </a:t>
            </a:r>
            <a:r>
              <a:rPr lang="en-US" i="1" dirty="0"/>
              <a:t>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E7BFA-8D2E-2D4F-A46A-FD3317617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Terabytes (TB, 2</a:t>
            </a:r>
            <a:r>
              <a:rPr lang="en-US" baseline="30000" dirty="0"/>
              <a:t>40</a:t>
            </a:r>
            <a:r>
              <a:rPr lang="en-US" dirty="0"/>
              <a:t> = 1024 gigabytes)</a:t>
            </a:r>
          </a:p>
          <a:p>
            <a:pPr marL="1828800" lvl="4" indent="0">
              <a:buNone/>
            </a:pPr>
            <a:endParaRPr lang="en-US" dirty="0"/>
          </a:p>
          <a:p>
            <a:pPr lvl="1"/>
            <a:r>
              <a:rPr lang="en-US" dirty="0"/>
              <a:t>~28 years of MP3 audio</a:t>
            </a:r>
          </a:p>
          <a:p>
            <a:pPr lvl="1"/>
            <a:r>
              <a:rPr lang="en-US" dirty="0"/>
              <a:t>~1.68 million photos from a 16-megapixel camera</a:t>
            </a:r>
          </a:p>
          <a:p>
            <a:pPr lvl="1"/>
            <a:r>
              <a:rPr lang="en-US" dirty="0"/>
              <a:t>~84 hours of 4K video at 30 frames/second</a:t>
            </a:r>
          </a:p>
          <a:p>
            <a:pPr lvl="1"/>
            <a:endParaRPr lang="en-US" dirty="0"/>
          </a:p>
          <a:p>
            <a:r>
              <a:rPr lang="en-US" dirty="0"/>
              <a:t>Petabytes (PB, 2</a:t>
            </a:r>
            <a:r>
              <a:rPr lang="en-US" baseline="30000" dirty="0"/>
              <a:t>50</a:t>
            </a:r>
            <a:r>
              <a:rPr lang="en-US" dirty="0"/>
              <a:t> = 1024 terabytes)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~13.7 PB of photos uploaded to Google photos during its first year </a:t>
            </a:r>
          </a:p>
          <a:p>
            <a:pPr lvl="1"/>
            <a:r>
              <a:rPr lang="en-US" dirty="0"/>
              <a:t>By March 2018: AT&amp;T transferring 197 PB data/day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3F496-201C-BD41-9000-EB806A49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35614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49E13-A901-7241-978A-65AF7F59D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is “Big Data”? </a:t>
            </a:r>
            <a:r>
              <a:rPr lang="en-US" i="1" dirty="0"/>
              <a:t>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F8C9-CEE6-DE4D-848E-00BBCFD5A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Exabytes (EB, 2</a:t>
            </a:r>
            <a:r>
              <a:rPr lang="en-US" baseline="30000" dirty="0"/>
              <a:t>60</a:t>
            </a:r>
            <a:r>
              <a:rPr lang="en-US" dirty="0"/>
              <a:t> = 1024 petabytes)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~50,000 years of DVD-quality video</a:t>
            </a:r>
          </a:p>
          <a:p>
            <a:pPr lvl="1"/>
            <a:r>
              <a:rPr lang="en-US" dirty="0"/>
              <a:t>Nearly 4 billion people online create 2.5 EB data/day</a:t>
            </a:r>
          </a:p>
          <a:p>
            <a:pPr lvl="1"/>
            <a:r>
              <a:rPr lang="en-US" dirty="0"/>
              <a:t>Within five years, 50 billion devices connected to the Internet, mostly through the Internet of Things (IoT), will generate ~47 EB data/hour</a:t>
            </a:r>
          </a:p>
          <a:p>
            <a:pPr lvl="1"/>
            <a:endParaRPr lang="en-US" dirty="0"/>
          </a:p>
          <a:p>
            <a:r>
              <a:rPr lang="en-US" dirty="0"/>
              <a:t>Zettabytes (ZB, 2</a:t>
            </a:r>
            <a:r>
              <a:rPr lang="en-US" baseline="30000" dirty="0"/>
              <a:t>70</a:t>
            </a:r>
            <a:r>
              <a:rPr lang="en-US" dirty="0"/>
              <a:t> = 1024 exabytes)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In late 2016, Internet traffic reached 1 ZB data/year</a:t>
            </a:r>
          </a:p>
          <a:p>
            <a:pPr lvl="1"/>
            <a:r>
              <a:rPr lang="en-US" dirty="0"/>
              <a:t>In 2020: ~2.3 ZB data/year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98F6F-D850-7041-9B15-5649523BB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2261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A7A41-2B83-4249-A5A5-B5147C15D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How Does Python Handle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E083D-AB28-7C44-B2F4-C295F3FE4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has several </a:t>
            </a:r>
            <a:r>
              <a:rPr lang="en-US" u="sng" dirty="0"/>
              <a:t>built-in datatypes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Datatype: </a:t>
            </a:r>
            <a:r>
              <a:rPr lang="en-US" dirty="0"/>
              <a:t>A way that a programming language stores data in memory and permits certain operations on that data.</a:t>
            </a:r>
          </a:p>
          <a:p>
            <a:pPr lvl="3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Built-in: </a:t>
            </a:r>
            <a:r>
              <a:rPr lang="en-US" dirty="0"/>
              <a:t>Part of the language, not added by packages.</a:t>
            </a:r>
          </a:p>
          <a:p>
            <a:pPr lvl="1"/>
            <a:r>
              <a:rPr lang="en-US" dirty="0"/>
              <a:t>Examples: integer and float (real) </a:t>
            </a:r>
            <a:r>
              <a:rPr lang="en-US" dirty="0">
                <a:solidFill>
                  <a:srgbClr val="C00000"/>
                </a:solidFill>
              </a:rPr>
              <a:t>scalars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lists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tuples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dictionaries</a:t>
            </a:r>
            <a:r>
              <a:rPr lang="en-US" dirty="0"/>
              <a:t>, etc.</a:t>
            </a:r>
          </a:p>
          <a:p>
            <a:pPr lvl="4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803FAB-60C3-2D40-BDC2-D1D333C68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1777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56862-6C74-964B-9FE8-C2D6E7737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5DCA6-CADC-6848-8EDB-2BA3D66F9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705489"/>
          </a:xfrm>
        </p:spPr>
        <p:txBody>
          <a:bodyPr/>
          <a:lstStyle/>
          <a:p>
            <a:r>
              <a:rPr lang="en-US" dirty="0"/>
              <a:t>Python’s built-in </a:t>
            </a:r>
            <a:r>
              <a:rPr lang="en-US" dirty="0">
                <a:solidFill>
                  <a:srgbClr val="B23C00"/>
                </a:solidFill>
              </a:rPr>
              <a:t>list</a:t>
            </a:r>
            <a:r>
              <a:rPr lang="en-US" dirty="0"/>
              <a:t> is similar to an array in other programming languages.</a:t>
            </a:r>
          </a:p>
          <a:p>
            <a:pPr lvl="4"/>
            <a:endParaRPr lang="en-US" dirty="0"/>
          </a:p>
          <a:p>
            <a:r>
              <a:rPr lang="en-US" dirty="0"/>
              <a:t>A list can hold multiple values.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list can hold </a:t>
            </a:r>
            <a:r>
              <a:rPr lang="en-US" u="sng" dirty="0"/>
              <a:t>homogeneous</a:t>
            </a:r>
            <a:r>
              <a:rPr lang="en-US" dirty="0"/>
              <a:t> data (all the same datatype, such as integer) or </a:t>
            </a:r>
            <a:r>
              <a:rPr lang="en-US" u="sng" dirty="0"/>
              <a:t>heterogeneous</a:t>
            </a:r>
            <a:r>
              <a:rPr lang="en-US" dirty="0"/>
              <a:t> data.</a:t>
            </a:r>
          </a:p>
          <a:p>
            <a:pPr lvl="4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4AAEA-5978-8E47-A5E0-3AA1F81F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9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8C5B89-685F-6048-821E-854C25E5102A}"/>
              </a:ext>
            </a:extLst>
          </p:cNvPr>
          <p:cNvSpPr txBox="1"/>
          <p:nvPr/>
        </p:nvSpPr>
        <p:spPr>
          <a:xfrm>
            <a:off x="1085308" y="4343390"/>
            <a:ext cx="6973384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[1]: temperatures = [75, 68, 105, -5, 0, 80]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 [2]: employee = [12345, 'Mary', 'Smith', 150_000.25]</a:t>
            </a:r>
          </a:p>
        </p:txBody>
      </p:sp>
    </p:spTree>
    <p:extLst>
      <p:ext uri="{BB962C8B-B14F-4D97-AF65-F5344CB8AC3E}">
        <p14:creationId xmlns:p14="http://schemas.microsoft.com/office/powerpoint/2010/main" val="1671112601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32448</TotalTime>
  <Words>3620</Words>
  <Application>Microsoft Macintosh PowerPoint</Application>
  <PresentationFormat>On-screen Show (4:3)</PresentationFormat>
  <Paragraphs>474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Courier New</vt:lpstr>
      <vt:lpstr>Times New Roman</vt:lpstr>
      <vt:lpstr>Wingdings</vt:lpstr>
      <vt:lpstr>Quadrant</vt:lpstr>
      <vt:lpstr>DATA 220 Mathematical Methods for Data Analysis February 4 Class Meeting</vt:lpstr>
      <vt:lpstr>Jupyter Notebooks</vt:lpstr>
      <vt:lpstr>Interactive Python (IPython)</vt:lpstr>
      <vt:lpstr>How Much Data?</vt:lpstr>
      <vt:lpstr>So What is “Big Data”?</vt:lpstr>
      <vt:lpstr>So What is “Big Data”? cont’d</vt:lpstr>
      <vt:lpstr>So What is “Big Data”? cont’d</vt:lpstr>
      <vt:lpstr>So How Does Python Handle Data?</vt:lpstr>
      <vt:lpstr>Lists</vt:lpstr>
      <vt:lpstr>List Indexing</vt:lpstr>
      <vt:lpstr>List Indexing, cont’d</vt:lpstr>
      <vt:lpstr>List Length</vt:lpstr>
      <vt:lpstr>Lists are Mutable</vt:lpstr>
      <vt:lpstr>Tuples</vt:lpstr>
      <vt:lpstr>Unpack a List</vt:lpstr>
      <vt:lpstr>Unpack a List, cont’d</vt:lpstr>
      <vt:lpstr>Slice a List</vt:lpstr>
      <vt:lpstr>Slice a List, cont’d</vt:lpstr>
      <vt:lpstr>Slice a List, cont’d</vt:lpstr>
      <vt:lpstr>Slice a List, cont’d</vt:lpstr>
      <vt:lpstr>Slice a List, cont’d</vt:lpstr>
      <vt:lpstr>Slice a List, cont’d</vt:lpstr>
      <vt:lpstr>Break</vt:lpstr>
      <vt:lpstr>Sort a List</vt:lpstr>
      <vt:lpstr>Sort a List, cont’d</vt:lpstr>
      <vt:lpstr>Sort a List, cont’d</vt:lpstr>
      <vt:lpstr>Search a List</vt:lpstr>
      <vt:lpstr>Search a List, cont’d</vt:lpstr>
      <vt:lpstr>Fill a List</vt:lpstr>
      <vt:lpstr>Fill a List, cont’d</vt:lpstr>
      <vt:lpstr>Fill a List, cont’d</vt:lpstr>
      <vt:lpstr>Fill a List, cont’d</vt:lpstr>
      <vt:lpstr>Fill a List, cont’d</vt:lpstr>
      <vt:lpstr>Two-Dimensional Lists</vt:lpstr>
      <vt:lpstr>Other List Operations</vt:lpstr>
      <vt:lpstr>Data Science Datatypes</vt:lpstr>
      <vt:lpstr>NumPy Arrays</vt:lpstr>
      <vt:lpstr>Seaborn</vt:lpstr>
      <vt:lpstr>Seaborn Histogram</vt:lpstr>
      <vt:lpstr>Seaborn Histogram, cont’d</vt:lpstr>
      <vt:lpstr>Seaborn Histogram, cont’d</vt:lpstr>
      <vt:lpstr>Histogram vs. Bar Chart</vt:lpstr>
      <vt:lpstr>Random Values</vt:lpstr>
      <vt:lpstr>Random Values, cont’d</vt:lpstr>
      <vt:lpstr>Lab Exercise #2: Seaborn Histograms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151: Object-Oriented Design</dc:title>
  <dc:creator>Ronald Mak</dc:creator>
  <cp:lastModifiedBy>Ron Mak</cp:lastModifiedBy>
  <cp:revision>426</cp:revision>
  <dcterms:created xsi:type="dcterms:W3CDTF">2008-01-12T03:52:55Z</dcterms:created>
  <dcterms:modified xsi:type="dcterms:W3CDTF">2021-08-20T02:13:13Z</dcterms:modified>
</cp:coreProperties>
</file>