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56" r:id="rId2"/>
    <p:sldId id="348" r:id="rId3"/>
    <p:sldId id="313" r:id="rId4"/>
    <p:sldId id="369" r:id="rId5"/>
    <p:sldId id="306" r:id="rId6"/>
    <p:sldId id="368" r:id="rId7"/>
    <p:sldId id="389" r:id="rId8"/>
    <p:sldId id="390" r:id="rId9"/>
    <p:sldId id="272" r:id="rId10"/>
    <p:sldId id="394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10" r:id="rId22"/>
    <p:sldId id="409" r:id="rId23"/>
    <p:sldId id="408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3" r:id="rId35"/>
    <p:sldId id="424" r:id="rId36"/>
    <p:sldId id="425" r:id="rId37"/>
    <p:sldId id="421" r:id="rId38"/>
    <p:sldId id="422" r:id="rId39"/>
    <p:sldId id="427" r:id="rId40"/>
    <p:sldId id="428" r:id="rId41"/>
    <p:sldId id="429" r:id="rId42"/>
    <p:sldId id="430" r:id="rId43"/>
    <p:sldId id="433" r:id="rId44"/>
    <p:sldId id="431" r:id="rId45"/>
    <p:sldId id="432" r:id="rId46"/>
    <p:sldId id="373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23C00"/>
    <a:srgbClr val="FFFF99"/>
    <a:srgbClr val="CC99FF"/>
    <a:srgbClr val="99FF66"/>
    <a:srgbClr val="6699FF"/>
    <a:srgbClr val="008000"/>
    <a:srgbClr val="B2B2B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3" autoAdjust="0"/>
    <p:restoredTop sz="98450" autoAdjust="0"/>
  </p:normalViewPr>
  <p:slideViewPr>
    <p:cSldViewPr>
      <p:cViewPr varScale="1">
        <p:scale>
          <a:sx n="231" d="100"/>
          <a:sy n="231" d="100"/>
        </p:scale>
        <p:origin x="3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5618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8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Dept. of Applied Data Science</a:t>
            </a:r>
            <a:endParaRPr lang="en-US" sz="1000" baseline="0" dirty="0"/>
          </a:p>
          <a:p>
            <a:r>
              <a:rPr lang="en-US" sz="1000" baseline="0" dirty="0"/>
              <a:t>Spring 2021: January 28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657610" y="6263609"/>
            <a:ext cx="312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DATA 220: Mathematical Methods for Data Analysis</a:t>
            </a:r>
          </a:p>
          <a:p>
            <a:pPr algn="ctr"/>
            <a:r>
              <a:rPr lang="en-US" altLang="x-none" sz="1000" dirty="0"/>
              <a:t>© R. </a:t>
            </a:r>
            <a:r>
              <a:rPr lang="en-US" altLang="x-none" sz="1000" dirty="0" err="1"/>
              <a:t>Mak</a:t>
            </a:r>
            <a:endParaRPr lang="en-US" altLang="x-non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/DATA220/index.html" TargetMode="External"/><Relationship Id="rId2" Type="http://schemas.openxmlformats.org/officeDocument/2006/relationships/hyperlink" Target="http://www.cs.sjsu.edu/~mak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pedits.com/top-5-skills-every-data-scientist-must-know-2018/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13020352_Think_big_learning_contexts_algorithms_and_data_science/figures?lo=1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heburndown.com/2017/10/28/agile-data-science-part-2/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aconda.com/download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ics.uci.edu/ml/datasets.php?format=&amp;task=&amp;att=&amp;area=bus&amp;numAtt=10to100&amp;numIns=&amp;type=&amp;sort=dateUp&amp;view=list" TargetMode="External"/><Relationship Id="rId2" Type="http://schemas.openxmlformats.org/officeDocument/2006/relationships/hyperlink" Target="https://www.kaggle.com/datase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onbridge.ai/datasets/10-best-legal-datasets-for-machine-learning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DATA 220</a:t>
            </a:r>
            <a:br>
              <a:rPr lang="en-US" altLang="x-none" sz="3200" dirty="0"/>
            </a:br>
            <a:r>
              <a:rPr lang="en-US" altLang="x-none" sz="3200" dirty="0"/>
              <a:t>Mathematical Methods for Data Analysis</a:t>
            </a:r>
            <a:br>
              <a:rPr lang="en-US" altLang="x-none" sz="3600" dirty="0"/>
            </a:br>
            <a:r>
              <a:rPr lang="en-US" altLang="x-none" sz="2400" dirty="0"/>
              <a:t>January 28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Applied Data Science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99A0-D1FC-CC4E-B849-453D5F28D553}" type="slidenum">
              <a:rPr lang="en-US"/>
              <a:pPr/>
              <a:t>10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505200" y="2413000"/>
            <a:ext cx="2073275" cy="650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folHlink"/>
                </a:solidFill>
              </a:rPr>
              <a:t>Take roll!</a:t>
            </a:r>
          </a:p>
        </p:txBody>
      </p:sp>
    </p:spTree>
    <p:extLst>
      <p:ext uri="{BB962C8B-B14F-4D97-AF65-F5344CB8AC3E}">
        <p14:creationId xmlns:p14="http://schemas.microsoft.com/office/powerpoint/2010/main" val="103138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B07B-0937-5D45-8213-DAF45E16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What is Data Science?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C3F04-D6C1-4A4D-B804-BFD0AFE62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data science is to </a:t>
            </a:r>
            <a:br>
              <a:rPr lang="en-US" dirty="0"/>
            </a:br>
            <a:r>
              <a:rPr lang="en-US" u="sng" dirty="0"/>
              <a:t>improve decision-making</a:t>
            </a:r>
            <a:r>
              <a:rPr lang="en-US" dirty="0"/>
              <a:t> by </a:t>
            </a:r>
            <a:br>
              <a:rPr lang="en-US" dirty="0"/>
            </a:br>
            <a:r>
              <a:rPr lang="en-US" dirty="0"/>
              <a:t>basing decisions on </a:t>
            </a:r>
            <a:r>
              <a:rPr lang="en-US" u="sng" dirty="0"/>
              <a:t>insights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extracted from </a:t>
            </a:r>
            <a:r>
              <a:rPr lang="en-US" u="sng" dirty="0"/>
              <a:t>large datasets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Principles, problem definitions, algorithms, </a:t>
            </a:r>
            <a:br>
              <a:rPr lang="en-US" dirty="0"/>
            </a:br>
            <a:r>
              <a:rPr lang="en-US" dirty="0"/>
              <a:t>and processes to extract </a:t>
            </a:r>
            <a:r>
              <a:rPr lang="en-US" u="sng" dirty="0"/>
              <a:t>nonobvious and </a:t>
            </a:r>
            <a:br>
              <a:rPr lang="en-US" u="sng" dirty="0"/>
            </a:br>
            <a:r>
              <a:rPr lang="en-US" u="sng" dirty="0"/>
              <a:t>useful patterns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Broader in scope than </a:t>
            </a:r>
            <a:r>
              <a:rPr lang="en-US" u="sng" dirty="0"/>
              <a:t>machine learning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data mining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149FA-CD35-F844-AC84-29C6FE2E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EF429-3A28-B44B-9D9E-68EB2D3BFD1C}"/>
              </a:ext>
            </a:extLst>
          </p:cNvPr>
          <p:cNvSpPr txBox="1"/>
          <p:nvPr/>
        </p:nvSpPr>
        <p:spPr>
          <a:xfrm>
            <a:off x="5852146" y="2148854"/>
            <a:ext cx="12618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solidFill>
                  <a:srgbClr val="B23C00"/>
                </a:solidFill>
              </a:rPr>
              <a:t>Actionable</a:t>
            </a:r>
          </a:p>
          <a:p>
            <a:pPr algn="ctr"/>
            <a:r>
              <a:rPr lang="en-US" sz="1800" i="1" dirty="0">
                <a:solidFill>
                  <a:srgbClr val="B23C00"/>
                </a:solidFill>
              </a:rPr>
              <a:t>insights!</a:t>
            </a:r>
          </a:p>
        </p:txBody>
      </p:sp>
    </p:spTree>
    <p:extLst>
      <p:ext uri="{BB962C8B-B14F-4D97-AF65-F5344CB8AC3E}">
        <p14:creationId xmlns:p14="http://schemas.microsoft.com/office/powerpoint/2010/main" val="396913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CF1B-BFA1-A84E-AFB5-A5D48AAB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85B28-FAC0-BF40-88F7-5F4ABCDE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7854B-FD74-AA4C-943A-AEF3D040A461}"/>
              </a:ext>
            </a:extLst>
          </p:cNvPr>
          <p:cNvSpPr txBox="1"/>
          <p:nvPr/>
        </p:nvSpPr>
        <p:spPr>
          <a:xfrm>
            <a:off x="1810667" y="1613118"/>
            <a:ext cx="552266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33CC"/>
                </a:solidFill>
              </a:rPr>
              <a:t>Machine learning (ML) focuses </a:t>
            </a:r>
          </a:p>
          <a:p>
            <a:pPr algn="ctr"/>
            <a:r>
              <a:rPr lang="en-US" sz="2800" dirty="0">
                <a:solidFill>
                  <a:srgbClr val="0033CC"/>
                </a:solidFill>
              </a:rPr>
              <a:t>on the design and evaluation of</a:t>
            </a:r>
          </a:p>
          <a:p>
            <a:pPr algn="ctr"/>
            <a:r>
              <a:rPr lang="en-US" sz="2800" u="sng" dirty="0">
                <a:solidFill>
                  <a:srgbClr val="0033CC"/>
                </a:solidFill>
              </a:rPr>
              <a:t>algorithms for extracting patterns</a:t>
            </a:r>
            <a:r>
              <a:rPr lang="en-US" sz="2800" dirty="0">
                <a:solidFill>
                  <a:srgbClr val="B23C00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rgbClr val="0033CC"/>
                </a:solidFill>
              </a:rPr>
              <a:t>from data.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642918-4D5D-7149-8AFC-F6DE6E5C6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77633"/>
            <a:ext cx="8229600" cy="2153291"/>
          </a:xfrm>
        </p:spPr>
        <p:txBody>
          <a:bodyPr/>
          <a:lstStyle/>
          <a:p>
            <a:r>
              <a:rPr lang="en-US" dirty="0"/>
              <a:t>The patterns should be </a:t>
            </a:r>
            <a:r>
              <a:rPr lang="en-US" u="sng" dirty="0"/>
              <a:t>useful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patterns should be </a:t>
            </a:r>
            <a:r>
              <a:rPr lang="en-US" u="sng" dirty="0"/>
              <a:t>nonobvious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Otherwise, it’s not worth the time and effort </a:t>
            </a:r>
            <a:br>
              <a:rPr lang="en-US" dirty="0"/>
            </a:br>
            <a:r>
              <a:rPr lang="en-US" dirty="0"/>
              <a:t>of using data science to “discover” them.</a:t>
            </a:r>
          </a:p>
        </p:txBody>
      </p:sp>
    </p:spTree>
    <p:extLst>
      <p:ext uri="{BB962C8B-B14F-4D97-AF65-F5344CB8AC3E}">
        <p14:creationId xmlns:p14="http://schemas.microsoft.com/office/powerpoint/2010/main" val="180209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9A9F-C18D-0745-BDF2-252474F7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3016B-7F0D-1D45-94C6-E7C7C0F9E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8927"/>
            <a:ext cx="8229600" cy="3341998"/>
          </a:xfrm>
        </p:spPr>
        <p:txBody>
          <a:bodyPr/>
          <a:lstStyle/>
          <a:p>
            <a:r>
              <a:rPr lang="en-US" dirty="0"/>
              <a:t>Structured data usually live in </a:t>
            </a:r>
            <a:br>
              <a:rPr lang="en-US" dirty="0"/>
            </a:br>
            <a:r>
              <a:rPr lang="en-US" dirty="0"/>
              <a:t>relational databases.</a:t>
            </a:r>
          </a:p>
          <a:p>
            <a:pPr lvl="4"/>
            <a:endParaRPr lang="en-US" dirty="0"/>
          </a:p>
          <a:p>
            <a:r>
              <a:rPr lang="en-US" dirty="0"/>
              <a:t>Often implies an emphasis on </a:t>
            </a:r>
            <a:br>
              <a:rPr lang="en-US" dirty="0"/>
            </a:br>
            <a:r>
              <a:rPr lang="en-US" u="sng" dirty="0"/>
              <a:t>commercial applications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Data warehouses and analytical databases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0AD79-B3B8-4143-AC93-062AF3F8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54CB2-6AB3-5847-933C-4CC97F27AED2}"/>
              </a:ext>
            </a:extLst>
          </p:cNvPr>
          <p:cNvSpPr txBox="1"/>
          <p:nvPr/>
        </p:nvSpPr>
        <p:spPr>
          <a:xfrm>
            <a:off x="1589452" y="1613829"/>
            <a:ext cx="596509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33CC"/>
                </a:solidFill>
              </a:rPr>
              <a:t>Data mining generally deals with the</a:t>
            </a:r>
          </a:p>
          <a:p>
            <a:pPr algn="ctr"/>
            <a:r>
              <a:rPr lang="en-US" sz="2800" u="sng" dirty="0">
                <a:solidFill>
                  <a:srgbClr val="0033CC"/>
                </a:solidFill>
              </a:rPr>
              <a:t>analysis of structured data</a:t>
            </a:r>
            <a:r>
              <a:rPr lang="en-US" sz="280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462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E3DC-114A-834B-8BE3-A20D0DFB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Data Science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CE4E3-72D6-4047-90D6-29643977D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Capture, clean, and transform unstructured social media and web data.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Surveys show that data analysts spend </a:t>
            </a:r>
            <a:br>
              <a:rPr lang="en-US" dirty="0"/>
            </a:br>
            <a:r>
              <a:rPr lang="en-US" dirty="0"/>
              <a:t>on average 80% of their time doing this!</a:t>
            </a:r>
          </a:p>
          <a:p>
            <a:pPr lvl="4"/>
            <a:endParaRPr lang="en-US" dirty="0"/>
          </a:p>
          <a:p>
            <a:r>
              <a:rPr lang="en-US" dirty="0"/>
              <a:t>Use Big Data technologies to store and process big, unstructured datasets.</a:t>
            </a:r>
          </a:p>
          <a:p>
            <a:pPr lvl="4"/>
            <a:endParaRPr lang="en-US" dirty="0"/>
          </a:p>
          <a:p>
            <a:r>
              <a:rPr lang="en-US" dirty="0"/>
              <a:t>Data ethics and regulation.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F0C0F-1C3D-9C4C-8A7C-5075C2A7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1802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709A-635A-4240-9949-1B21104B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3700D-80FE-2F42-8533-E69C4A172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53819"/>
          </a:xfrm>
        </p:spPr>
        <p:txBody>
          <a:bodyPr/>
          <a:lstStyle/>
          <a:p>
            <a:r>
              <a:rPr lang="en-US" dirty="0"/>
              <a:t>Customer segmentation (business)</a:t>
            </a:r>
            <a:br>
              <a:rPr lang="en-US" dirty="0"/>
            </a:br>
            <a:r>
              <a:rPr lang="en-US" dirty="0"/>
              <a:t>Clustering (data science)</a:t>
            </a:r>
          </a:p>
          <a:p>
            <a:pPr lvl="4"/>
            <a:endParaRPr lang="en-US" dirty="0"/>
          </a:p>
          <a:p>
            <a:r>
              <a:rPr lang="en-US" dirty="0"/>
              <a:t>Association-rule mining</a:t>
            </a:r>
          </a:p>
          <a:p>
            <a:pPr lvl="1"/>
            <a:r>
              <a:rPr lang="en-US" dirty="0"/>
              <a:t>Market basket analysis: </a:t>
            </a:r>
            <a:br>
              <a:rPr lang="en-US" dirty="0"/>
            </a:br>
            <a:r>
              <a:rPr lang="en-US" dirty="0"/>
              <a:t>What products are frequently bought together?</a:t>
            </a:r>
          </a:p>
          <a:p>
            <a:pPr lvl="5"/>
            <a:endParaRPr lang="en-US" dirty="0"/>
          </a:p>
          <a:p>
            <a:r>
              <a:rPr lang="en-US" dirty="0"/>
              <a:t>Anomaly or outlier detection</a:t>
            </a:r>
          </a:p>
          <a:p>
            <a:pPr lvl="4"/>
            <a:endParaRPr lang="en-US" dirty="0"/>
          </a:p>
          <a:p>
            <a:r>
              <a:rPr lang="en-US" dirty="0"/>
              <a:t>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C74B1-15BC-FC45-A6CC-593EDA7A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0A09B3-FEFF-9847-BCD2-0B16E90C8779}"/>
              </a:ext>
            </a:extLst>
          </p:cNvPr>
          <p:cNvGrpSpPr/>
          <p:nvPr/>
        </p:nvGrpSpPr>
        <p:grpSpPr>
          <a:xfrm>
            <a:off x="3379275" y="5487264"/>
            <a:ext cx="2385450" cy="338554"/>
            <a:chOff x="3434542" y="4025621"/>
            <a:chExt cx="2385450" cy="338554"/>
          </a:xfrm>
        </p:grpSpPr>
        <p:sp>
          <p:nvSpPr>
            <p:cNvPr id="6" name="5-Point Star 5">
              <a:extLst>
                <a:ext uri="{FF2B5EF4-FFF2-40B4-BE49-F238E27FC236}">
                  <a16:creationId xmlns:a16="http://schemas.microsoft.com/office/drawing/2014/main" id="{4B7D8F21-A6A5-1444-935B-9B19F0367E47}"/>
                </a:ext>
              </a:extLst>
            </p:cNvPr>
            <p:cNvSpPr/>
            <p:nvPr/>
          </p:nvSpPr>
          <p:spPr bwMode="auto">
            <a:xfrm>
              <a:off x="3434542" y="4103459"/>
              <a:ext cx="182878" cy="182878"/>
            </a:xfrm>
            <a:prstGeom prst="star5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47874B-43E2-0349-9B13-218EAF5D2A3A}"/>
                </a:ext>
              </a:extLst>
            </p:cNvPr>
            <p:cNvSpPr txBox="1"/>
            <p:nvPr/>
          </p:nvSpPr>
          <p:spPr>
            <a:xfrm>
              <a:off x="3594703" y="4025621"/>
              <a:ext cx="2225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covered in this course</a:t>
              </a:r>
            </a:p>
          </p:txBody>
        </p:sp>
      </p:grpSp>
      <p:sp>
        <p:nvSpPr>
          <p:cNvPr id="8" name="5-Point Star 7">
            <a:extLst>
              <a:ext uri="{FF2B5EF4-FFF2-40B4-BE49-F238E27FC236}">
                <a16:creationId xmlns:a16="http://schemas.microsoft.com/office/drawing/2014/main" id="{C52A3180-F1A3-3C45-B9B4-7D5A4A0D09BF}"/>
              </a:ext>
            </a:extLst>
          </p:cNvPr>
          <p:cNvSpPr/>
          <p:nvPr/>
        </p:nvSpPr>
        <p:spPr bwMode="auto">
          <a:xfrm>
            <a:off x="3108976" y="4800585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CB0244A2-A9B9-A745-A4C8-21CF9A38728A}"/>
              </a:ext>
            </a:extLst>
          </p:cNvPr>
          <p:cNvSpPr/>
          <p:nvPr/>
        </p:nvSpPr>
        <p:spPr bwMode="auto">
          <a:xfrm>
            <a:off x="4961073" y="1771999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10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75D3E-61D8-6D42-A9CB-C76DCE15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and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7F893-B31D-5149-AA8A-B359B3CF0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develop a set of rules to </a:t>
            </a:r>
            <a:r>
              <a:rPr lang="en-US" dirty="0">
                <a:solidFill>
                  <a:srgbClr val="B23C00"/>
                </a:solidFill>
              </a:rPr>
              <a:t>classify</a:t>
            </a:r>
            <a:r>
              <a:rPr lang="en-US" dirty="0"/>
              <a:t> certain email messages as spam.</a:t>
            </a:r>
          </a:p>
          <a:p>
            <a:pPr lvl="1"/>
            <a:r>
              <a:rPr lang="en-US" dirty="0"/>
              <a:t>Example: Contains “make money easily” </a:t>
            </a:r>
            <a:r>
              <a:rPr lang="en-US" dirty="0">
                <a:sym typeface="Wingdings" pitchFamily="2" charset="2"/>
              </a:rPr>
              <a:t> spam</a:t>
            </a:r>
          </a:p>
          <a:p>
            <a:pPr lvl="5"/>
            <a:endParaRPr lang="en-US" dirty="0">
              <a:sym typeface="Wingdings" pitchFamily="2" charset="2"/>
            </a:endParaRPr>
          </a:p>
          <a:p>
            <a:r>
              <a:rPr lang="en-US" dirty="0">
                <a:solidFill>
                  <a:srgbClr val="B23C00"/>
                </a:solidFill>
                <a:sym typeface="Wingdings" pitchFamily="2" charset="2"/>
              </a:rPr>
              <a:t>Prediction</a:t>
            </a:r>
            <a:r>
              <a:rPr lang="en-US" dirty="0">
                <a:sym typeface="Wingdings" pitchFamily="2" charset="2"/>
              </a:rPr>
              <a:t>: Identifying such classification rules.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Add a “spam” attribute to each email message </a:t>
            </a:r>
            <a:br>
              <a:rPr lang="en-US" dirty="0"/>
            </a:br>
            <a:r>
              <a:rPr lang="en-US" dirty="0"/>
              <a:t>and turn it either on or off.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We are not predicting the future, but instead </a:t>
            </a:r>
            <a:br>
              <a:rPr lang="en-US" dirty="0"/>
            </a:br>
            <a:r>
              <a:rPr lang="en-US" dirty="0"/>
              <a:t>we are predicting the </a:t>
            </a:r>
            <a:r>
              <a:rPr lang="en-US" u="sng" dirty="0"/>
              <a:t>missing value</a:t>
            </a:r>
            <a:r>
              <a:rPr lang="en-US" dirty="0"/>
              <a:t> of an attribute.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CC2F0-CA04-8A4E-B55E-3BDE28FB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749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3C74-85A1-BC42-A2A5-8017B4E5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Data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59EA6-D79D-F24F-826A-3EED5000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9A667-953F-AA45-9A0C-B49A56BEA668}"/>
              </a:ext>
            </a:extLst>
          </p:cNvPr>
          <p:cNvSpPr txBox="1"/>
          <p:nvPr/>
        </p:nvSpPr>
        <p:spPr>
          <a:xfrm>
            <a:off x="2520797" y="1874537"/>
            <a:ext cx="4102405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33CC"/>
                </a:solidFill>
              </a:rPr>
              <a:t>History of data collection</a:t>
            </a:r>
          </a:p>
          <a:p>
            <a:pPr algn="ctr"/>
            <a:r>
              <a:rPr lang="en-US" sz="3600" dirty="0">
                <a:solidFill>
                  <a:srgbClr val="0033CC"/>
                </a:solidFill>
              </a:rPr>
              <a:t>+</a:t>
            </a:r>
          </a:p>
          <a:p>
            <a:pPr algn="ctr"/>
            <a:r>
              <a:rPr lang="en-US" sz="2800" dirty="0">
                <a:solidFill>
                  <a:srgbClr val="0033CC"/>
                </a:solidFill>
              </a:rPr>
              <a:t>History of data analysis</a:t>
            </a:r>
          </a:p>
        </p:txBody>
      </p:sp>
    </p:spTree>
    <p:extLst>
      <p:ext uri="{BB962C8B-B14F-4D97-AF65-F5344CB8AC3E}">
        <p14:creationId xmlns:p14="http://schemas.microsoft.com/office/powerpoint/2010/main" val="713385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8C03-FDF2-6D41-A0D5-2146968A5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E14D-3A27-BF4B-9A94-0329A6408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Transactional</a:t>
            </a:r>
            <a:r>
              <a:rPr lang="en-US" dirty="0"/>
              <a:t> data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Commercial record keeping</a:t>
            </a:r>
          </a:p>
          <a:p>
            <a:pPr lvl="1"/>
            <a:r>
              <a:rPr lang="en-US" dirty="0"/>
              <a:t>Record events such as the sale of an item, issuing an invoice, delivery of goods, etc.</a:t>
            </a:r>
          </a:p>
          <a:p>
            <a:pPr lvl="1"/>
            <a:r>
              <a:rPr lang="en-US" dirty="0"/>
              <a:t>Earliest: Mesopotamia around 3200 B.C.E.</a:t>
            </a:r>
          </a:p>
          <a:p>
            <a:pPr lvl="4"/>
            <a:endParaRPr lang="en-US" dirty="0"/>
          </a:p>
          <a:p>
            <a:r>
              <a:rPr lang="en-US" u="sng" dirty="0"/>
              <a:t>Non-transactional</a:t>
            </a:r>
            <a:r>
              <a:rPr lang="en-US" dirty="0"/>
              <a:t> data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Demographic data, census, etc.</a:t>
            </a:r>
          </a:p>
          <a:p>
            <a:pPr lvl="1"/>
            <a:r>
              <a:rPr lang="en-US" dirty="0"/>
              <a:t>Earliest recorded census: Egypt 3000 B.C.E.</a:t>
            </a:r>
          </a:p>
          <a:p>
            <a:pPr lvl="1"/>
            <a:r>
              <a:rPr lang="en-US" dirty="0"/>
              <a:t>Needed for tax collection!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2BB7E-1CCE-F648-A192-3C3AC76A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983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3020-A267-224A-BD75-06EF0FA3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Data Collection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73550-6028-ED40-8651-1B1FF20DD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dirty="0"/>
              <a:t>Development of computer technology.</a:t>
            </a:r>
          </a:p>
          <a:p>
            <a:pPr lvl="4"/>
            <a:endParaRPr lang="en-US" dirty="0"/>
          </a:p>
          <a:p>
            <a:r>
              <a:rPr lang="en-US" dirty="0"/>
              <a:t>1970: Edgar F. Codd publishes a paper explaining the </a:t>
            </a:r>
            <a:r>
              <a:rPr lang="en-US" dirty="0">
                <a:solidFill>
                  <a:srgbClr val="B23C00"/>
                </a:solidFill>
              </a:rPr>
              <a:t>relational data model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Relational database management system (RDBMS)</a:t>
            </a:r>
          </a:p>
          <a:p>
            <a:pPr lvl="1"/>
            <a:r>
              <a:rPr lang="en-US" dirty="0"/>
              <a:t>Structured Query Language (SQL)</a:t>
            </a:r>
          </a:p>
          <a:p>
            <a:pPr lvl="1"/>
            <a:r>
              <a:rPr lang="en-US" dirty="0"/>
              <a:t>Store </a:t>
            </a:r>
            <a:r>
              <a:rPr lang="en-US" dirty="0">
                <a:solidFill>
                  <a:srgbClr val="B23C00"/>
                </a:solidFill>
              </a:rPr>
              <a:t>operational data </a:t>
            </a:r>
            <a:r>
              <a:rPr lang="en-US" dirty="0"/>
              <a:t>generated by a company’s day-to-day operations.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E33D6-9541-7F43-AC61-4CC27666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4495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835525"/>
          </a:xfrm>
        </p:spPr>
        <p:txBody>
          <a:bodyPr/>
          <a:lstStyle/>
          <a:p>
            <a:r>
              <a:rPr lang="en-US" dirty="0"/>
              <a:t>Office hours</a:t>
            </a:r>
          </a:p>
          <a:p>
            <a:pPr lvl="1"/>
            <a:r>
              <a:rPr lang="en-US" dirty="0" err="1"/>
              <a:t>TuTh</a:t>
            </a:r>
            <a:r>
              <a:rPr lang="en-US" dirty="0"/>
              <a:t> 4:30 – 5:30 PM via Zoom</a:t>
            </a:r>
          </a:p>
          <a:p>
            <a:pPr lvl="1"/>
            <a:r>
              <a:rPr lang="en-US" dirty="0"/>
              <a:t>ENG 250 (but working from home)</a:t>
            </a:r>
          </a:p>
          <a:p>
            <a:pPr lvl="5"/>
            <a:endParaRPr lang="en-US" dirty="0"/>
          </a:p>
          <a:p>
            <a:r>
              <a:rPr lang="en-US" dirty="0"/>
              <a:t>Website</a:t>
            </a:r>
          </a:p>
          <a:p>
            <a:pPr lvl="1"/>
            <a:r>
              <a:rPr lang="en-US" dirty="0"/>
              <a:t>Faculty webpage: </a:t>
            </a:r>
            <a:r>
              <a:rPr lang="en-US" dirty="0">
                <a:hlinkClick r:id="rId2"/>
              </a:rPr>
              <a:t>http://www.cs.sjsu.edu/~mak/</a:t>
            </a:r>
            <a:endParaRPr lang="en-US" dirty="0"/>
          </a:p>
          <a:p>
            <a:pPr lvl="1"/>
            <a:r>
              <a:rPr lang="en-US" dirty="0"/>
              <a:t>Class webpage: </a:t>
            </a:r>
            <a:br>
              <a:rPr lang="en-US" dirty="0"/>
            </a:br>
            <a:r>
              <a:rPr lang="en-US" dirty="0">
                <a:hlinkClick r:id="rId3"/>
              </a:rPr>
              <a:t>http://www.cs.sjsu.edu/~mak/DATA220/index.html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Syllabus</a:t>
            </a:r>
          </a:p>
          <a:p>
            <a:pPr lvl="1"/>
            <a:r>
              <a:rPr lang="en-US" dirty="0"/>
              <a:t>Assignments</a:t>
            </a:r>
          </a:p>
          <a:p>
            <a:pPr lvl="1"/>
            <a:r>
              <a:rPr lang="en-US" dirty="0"/>
              <a:t>Lecture notes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9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0F15-6A9C-A245-9DD1-A925AFF3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Data Collection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76437-ABAC-6A4B-B162-5A50D17BF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1980s: Development of </a:t>
            </a:r>
            <a:r>
              <a:rPr lang="en-US" dirty="0">
                <a:solidFill>
                  <a:srgbClr val="B23C00"/>
                </a:solidFill>
              </a:rPr>
              <a:t>data warehousing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>
                <a:solidFill>
                  <a:srgbClr val="B23C00"/>
                </a:solidFill>
              </a:rPr>
              <a:t>Analytical databases</a:t>
            </a:r>
          </a:p>
          <a:p>
            <a:pPr lvl="1"/>
            <a:r>
              <a:rPr lang="en-US" dirty="0"/>
              <a:t>Extract, transform, and load (ETL) data</a:t>
            </a:r>
            <a:br>
              <a:rPr lang="en-US" dirty="0"/>
            </a:br>
            <a:r>
              <a:rPr lang="en-US" dirty="0"/>
              <a:t>from across the organization for analysis.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903EC-51D3-9F46-85FC-FBFDDE2E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15216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0F15-6A9C-A245-9DD1-A925AFF3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Data Collection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76437-ABAC-6A4B-B162-5A50D17BF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Data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NoSQL, Hadoop, MapReduce</a:t>
            </a:r>
          </a:p>
          <a:p>
            <a:pPr lvl="1"/>
            <a:r>
              <a:rPr lang="en-US" dirty="0"/>
              <a:t>Three V’s: volume, variety, velocity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Estimate: From the invention of writing to 2013 (5000 years): 5 exabytes (5 x10</a:t>
            </a:r>
            <a:r>
              <a:rPr lang="en-US" baseline="30000" dirty="0"/>
              <a:t>18 </a:t>
            </a:r>
            <a:r>
              <a:rPr lang="en-US" dirty="0"/>
              <a:t>bytes) generated.</a:t>
            </a:r>
          </a:p>
          <a:p>
            <a:pPr lvl="1"/>
            <a:r>
              <a:rPr lang="en-US" dirty="0"/>
              <a:t>Since 2013: 5 exabytes generated and stored </a:t>
            </a:r>
            <a:br>
              <a:rPr lang="en-US" dirty="0"/>
            </a:br>
            <a:r>
              <a:rPr lang="en-US" u="sng" dirty="0"/>
              <a:t>every day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903EC-51D3-9F46-85FC-FBFDDE2E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8270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B241-9EC8-4E45-9C63-497A5BDE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F41F-0131-9046-859A-6F4DCB70C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Statistics</a:t>
            </a:r>
            <a:r>
              <a:rPr lang="en-US" dirty="0"/>
              <a:t>: The branch of science that deals with the </a:t>
            </a:r>
            <a:r>
              <a:rPr lang="en-US" u="sng" dirty="0"/>
              <a:t>collection and analysis of data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Descriptive (summary) statistics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Simplest form of statistical analysis</a:t>
            </a:r>
          </a:p>
          <a:p>
            <a:pPr lvl="1"/>
            <a:r>
              <a:rPr lang="en-US" dirty="0"/>
              <a:t>Measures of central tendency: arithmetic mean</a:t>
            </a:r>
          </a:p>
          <a:p>
            <a:pPr lvl="1"/>
            <a:r>
              <a:rPr lang="en-US" dirty="0"/>
              <a:t>Measures of variation: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E1DAF-296A-1C40-A20E-F7B0D5CC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22</a:t>
            </a:fld>
            <a:endParaRPr lang="en-US" alt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7C9121-6B7D-1744-B0C6-B2C16B8C02D6}"/>
              </a:ext>
            </a:extLst>
          </p:cNvPr>
          <p:cNvGrpSpPr/>
          <p:nvPr/>
        </p:nvGrpSpPr>
        <p:grpSpPr>
          <a:xfrm>
            <a:off x="3379275" y="4709146"/>
            <a:ext cx="2191486" cy="338554"/>
            <a:chOff x="3434542" y="4025621"/>
            <a:chExt cx="2191486" cy="338554"/>
          </a:xfrm>
        </p:grpSpPr>
        <p:sp>
          <p:nvSpPr>
            <p:cNvPr id="6" name="5-Point Star 5">
              <a:extLst>
                <a:ext uri="{FF2B5EF4-FFF2-40B4-BE49-F238E27FC236}">
                  <a16:creationId xmlns:a16="http://schemas.microsoft.com/office/drawing/2014/main" id="{F10A0BD4-2BC6-554A-BB39-40ADFFC17769}"/>
                </a:ext>
              </a:extLst>
            </p:cNvPr>
            <p:cNvSpPr/>
            <p:nvPr/>
          </p:nvSpPr>
          <p:spPr bwMode="auto">
            <a:xfrm>
              <a:off x="3434542" y="4103459"/>
              <a:ext cx="182878" cy="182878"/>
            </a:xfrm>
            <a:prstGeom prst="star5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FEDD3B-241C-6E40-B369-9197948B06F3}"/>
                </a:ext>
              </a:extLst>
            </p:cNvPr>
            <p:cNvSpPr txBox="1"/>
            <p:nvPr/>
          </p:nvSpPr>
          <p:spPr>
            <a:xfrm>
              <a:off x="3594703" y="4025621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covered in this class</a:t>
              </a:r>
            </a:p>
          </p:txBody>
        </p:sp>
      </p:grpSp>
      <p:sp>
        <p:nvSpPr>
          <p:cNvPr id="8" name="5-Point Star 7">
            <a:extLst>
              <a:ext uri="{FF2B5EF4-FFF2-40B4-BE49-F238E27FC236}">
                <a16:creationId xmlns:a16="http://schemas.microsoft.com/office/drawing/2014/main" id="{328C520D-A3D1-AC42-98F2-C26058D3BB8C}"/>
              </a:ext>
            </a:extLst>
          </p:cNvPr>
          <p:cNvSpPr/>
          <p:nvPr/>
        </p:nvSpPr>
        <p:spPr bwMode="auto">
          <a:xfrm>
            <a:off x="7863803" y="3642346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D266BAB8-A09B-5A4C-B484-5C84454FC6BD}"/>
              </a:ext>
            </a:extLst>
          </p:cNvPr>
          <p:cNvSpPr/>
          <p:nvPr/>
        </p:nvSpPr>
        <p:spPr bwMode="auto">
          <a:xfrm>
            <a:off x="5341923" y="4044217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80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B241-9EC8-4E45-9C63-497A5BDE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Data Analysis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F41F-0131-9046-859A-6F4DCB70C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795"/>
          </a:xfrm>
        </p:spPr>
        <p:txBody>
          <a:bodyPr/>
          <a:lstStyle/>
          <a:p>
            <a:r>
              <a:rPr lang="en-US" dirty="0"/>
              <a:t>Statistical learning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Probability theory, probability distributions</a:t>
            </a:r>
          </a:p>
          <a:p>
            <a:pPr lvl="1"/>
            <a:r>
              <a:rPr lang="en-US" dirty="0"/>
              <a:t>Bayes’ Rule</a:t>
            </a:r>
          </a:p>
          <a:p>
            <a:pPr lvl="1"/>
            <a:r>
              <a:rPr lang="en-US" dirty="0"/>
              <a:t>Linear and logistic regression</a:t>
            </a:r>
          </a:p>
          <a:p>
            <a:pPr lvl="1"/>
            <a:r>
              <a:rPr lang="en-US" dirty="0"/>
              <a:t>Artificial 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E1DAF-296A-1C40-A20E-F7B0D5CC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70C93690-CFE4-1B4D-8232-62D736D8A581}"/>
              </a:ext>
            </a:extLst>
          </p:cNvPr>
          <p:cNvSpPr/>
          <p:nvPr/>
        </p:nvSpPr>
        <p:spPr bwMode="auto">
          <a:xfrm>
            <a:off x="3749049" y="1965976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1F57718E-E4FC-1C49-9187-1CD0861C517C}"/>
              </a:ext>
            </a:extLst>
          </p:cNvPr>
          <p:cNvSpPr/>
          <p:nvPr/>
        </p:nvSpPr>
        <p:spPr bwMode="auto">
          <a:xfrm>
            <a:off x="6964009" y="1965976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0BC432FE-0031-9540-B185-E47294CF47DD}"/>
              </a:ext>
            </a:extLst>
          </p:cNvPr>
          <p:cNvSpPr/>
          <p:nvPr/>
        </p:nvSpPr>
        <p:spPr bwMode="auto">
          <a:xfrm>
            <a:off x="2997727" y="2396967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2FF3B561-F99C-364B-9986-C0B753AFB508}"/>
              </a:ext>
            </a:extLst>
          </p:cNvPr>
          <p:cNvSpPr/>
          <p:nvPr/>
        </p:nvSpPr>
        <p:spPr bwMode="auto">
          <a:xfrm>
            <a:off x="2211459" y="2822134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4E1C35-B303-F44A-9C7D-280321EF9DD3}"/>
              </a:ext>
            </a:extLst>
          </p:cNvPr>
          <p:cNvGrpSpPr/>
          <p:nvPr/>
        </p:nvGrpSpPr>
        <p:grpSpPr>
          <a:xfrm>
            <a:off x="3379275" y="3977634"/>
            <a:ext cx="2191486" cy="338554"/>
            <a:chOff x="3434542" y="4025621"/>
            <a:chExt cx="2191486" cy="338554"/>
          </a:xfrm>
        </p:grpSpPr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82CA6AB2-9649-DE45-B233-095FE08E7436}"/>
                </a:ext>
              </a:extLst>
            </p:cNvPr>
            <p:cNvSpPr/>
            <p:nvPr/>
          </p:nvSpPr>
          <p:spPr bwMode="auto">
            <a:xfrm>
              <a:off x="3434542" y="4103459"/>
              <a:ext cx="182878" cy="182878"/>
            </a:xfrm>
            <a:prstGeom prst="star5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5CEC87-91E5-B648-87B7-ADBAA54102D6}"/>
                </a:ext>
              </a:extLst>
            </p:cNvPr>
            <p:cNvSpPr txBox="1"/>
            <p:nvPr/>
          </p:nvSpPr>
          <p:spPr>
            <a:xfrm>
              <a:off x="3594703" y="4025621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covered in this class</a:t>
              </a:r>
            </a:p>
          </p:txBody>
        </p:sp>
      </p:grp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5FFEB92C-E4B0-3A4E-BC78-969B935C9566}"/>
              </a:ext>
            </a:extLst>
          </p:cNvPr>
          <p:cNvSpPr/>
          <p:nvPr/>
        </p:nvSpPr>
        <p:spPr bwMode="auto">
          <a:xfrm>
            <a:off x="5334741" y="2822134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60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0806-B064-204A-8225-AB769CF6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Data Analysis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F46A7-BE15-A04D-96C5-13C32F8E9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visualization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Exploratory data analysis</a:t>
            </a:r>
          </a:p>
          <a:p>
            <a:pPr lvl="1"/>
            <a:r>
              <a:rPr lang="en-US" dirty="0"/>
              <a:t>Communicate the results of data analysis</a:t>
            </a:r>
          </a:p>
          <a:p>
            <a:pPr lvl="1"/>
            <a:r>
              <a:rPr lang="en-US" u="sng" dirty="0"/>
              <a:t>Tell a story</a:t>
            </a:r>
            <a:r>
              <a:rPr lang="en-US" dirty="0"/>
              <a:t> about the data</a:t>
            </a:r>
          </a:p>
          <a:p>
            <a:pPr lvl="1"/>
            <a:r>
              <a:rPr lang="en-US" dirty="0"/>
              <a:t>Visualize large multidimensional datasets</a:t>
            </a:r>
          </a:p>
          <a:p>
            <a:pPr lvl="1"/>
            <a:r>
              <a:rPr lang="en-US" dirty="0"/>
              <a:t>t-distributed stochastic neighbor embedding</a:t>
            </a:r>
            <a:br>
              <a:rPr lang="en-US" dirty="0"/>
            </a:br>
            <a:r>
              <a:rPr lang="en-US" dirty="0"/>
              <a:t>(t-SNE algorithm) to reduce high-dimensional data</a:t>
            </a:r>
            <a:br>
              <a:rPr lang="en-US" dirty="0"/>
            </a:br>
            <a:r>
              <a:rPr lang="en-US" dirty="0"/>
              <a:t>to two or three dimensions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ECDAB-424C-3949-87E9-D3446F6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ECF5BFCC-74B9-C144-A551-EA22881FA486}"/>
              </a:ext>
            </a:extLst>
          </p:cNvPr>
          <p:cNvSpPr/>
          <p:nvPr/>
        </p:nvSpPr>
        <p:spPr bwMode="auto">
          <a:xfrm>
            <a:off x="4846317" y="1965976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380B0F16-660D-6548-BEAF-DC286D5FCAAF}"/>
              </a:ext>
            </a:extLst>
          </p:cNvPr>
          <p:cNvSpPr/>
          <p:nvPr/>
        </p:nvSpPr>
        <p:spPr bwMode="auto">
          <a:xfrm>
            <a:off x="7040853" y="3323015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5C07BBA9-0454-4148-9084-C355B3302E8D}"/>
              </a:ext>
            </a:extLst>
          </p:cNvPr>
          <p:cNvSpPr/>
          <p:nvPr/>
        </p:nvSpPr>
        <p:spPr bwMode="auto">
          <a:xfrm>
            <a:off x="5015220" y="4482032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A1F1BF-09F1-114F-A37D-69568290377E}"/>
              </a:ext>
            </a:extLst>
          </p:cNvPr>
          <p:cNvGrpSpPr/>
          <p:nvPr/>
        </p:nvGrpSpPr>
        <p:grpSpPr>
          <a:xfrm>
            <a:off x="3379275" y="5166209"/>
            <a:ext cx="2191486" cy="338554"/>
            <a:chOff x="3434542" y="4025621"/>
            <a:chExt cx="2191486" cy="338554"/>
          </a:xfrm>
        </p:grpSpPr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8BA26291-F990-A345-8E8B-BD9BF41A4FA0}"/>
                </a:ext>
              </a:extLst>
            </p:cNvPr>
            <p:cNvSpPr/>
            <p:nvPr/>
          </p:nvSpPr>
          <p:spPr bwMode="auto">
            <a:xfrm>
              <a:off x="3434542" y="4103459"/>
              <a:ext cx="182878" cy="182878"/>
            </a:xfrm>
            <a:prstGeom prst="star5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AB5472-0497-4141-BFA2-171CE6E5CA37}"/>
                </a:ext>
              </a:extLst>
            </p:cNvPr>
            <p:cNvSpPr txBox="1"/>
            <p:nvPr/>
          </p:nvSpPr>
          <p:spPr>
            <a:xfrm>
              <a:off x="3594703" y="4025621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covered in this class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683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67D0-6514-CF4C-A40B-50ADEE92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Data Analysis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BD922-17FD-F240-A659-6AF462E1F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936"/>
            <a:ext cx="8229600" cy="4937706"/>
          </a:xfrm>
        </p:spPr>
        <p:txBody>
          <a:bodyPr/>
          <a:lstStyle/>
          <a:p>
            <a:r>
              <a:rPr lang="en-US" dirty="0"/>
              <a:t>Hypothesis testing (Karl Pearson)</a:t>
            </a:r>
          </a:p>
          <a:p>
            <a:r>
              <a:rPr lang="en-US" dirty="0"/>
              <a:t>Multivariate analysis (R.A. Fisher)</a:t>
            </a:r>
          </a:p>
          <a:p>
            <a:r>
              <a:rPr lang="en-US" dirty="0"/>
              <a:t>Maximum likelihood estimate (R.A. Fisher)</a:t>
            </a:r>
          </a:p>
          <a:p>
            <a:r>
              <a:rPr lang="en-US" dirty="0"/>
              <a:t>Neural network (1943, McColloch and Pitts)</a:t>
            </a:r>
          </a:p>
          <a:p>
            <a:r>
              <a:rPr lang="en-US" dirty="0"/>
              <a:t>Information theory (1948, Claude Shannon)</a:t>
            </a:r>
          </a:p>
          <a:p>
            <a:r>
              <a:rPr lang="en-US" dirty="0"/>
              <a:t>Classification problems (1951, Fix and Hodges)</a:t>
            </a:r>
          </a:p>
          <a:p>
            <a:pPr lvl="1"/>
            <a:r>
              <a:rPr lang="en-US" dirty="0"/>
              <a:t>The basis for today’s nearest-neighbor models</a:t>
            </a:r>
          </a:p>
          <a:p>
            <a:r>
              <a:rPr lang="en-US" dirty="0"/>
              <a:t>Artificial intelligence (1958, Dartmouth College)</a:t>
            </a:r>
          </a:p>
          <a:p>
            <a:pPr lvl="1"/>
            <a:r>
              <a:rPr lang="en-US" dirty="0"/>
              <a:t>The term “machine learning” beginning to be used</a:t>
            </a:r>
          </a:p>
          <a:p>
            <a:r>
              <a:rPr lang="en-US" dirty="0"/>
              <a:t>Neural networks (1965, Nils Nilsson)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49106-9DEA-B342-B011-4ED517CB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25</a:t>
            </a:fld>
            <a:endParaRPr lang="en-US" altLang="x-none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EB9097A9-5B1E-6748-9CA0-7F707FB52107}"/>
              </a:ext>
            </a:extLst>
          </p:cNvPr>
          <p:cNvSpPr/>
          <p:nvPr/>
        </p:nvSpPr>
        <p:spPr bwMode="auto">
          <a:xfrm>
            <a:off x="3840488" y="1234464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CDD83B47-3717-4246-9B60-3E05B04D4C56}"/>
              </a:ext>
            </a:extLst>
          </p:cNvPr>
          <p:cNvSpPr/>
          <p:nvPr/>
        </p:nvSpPr>
        <p:spPr bwMode="auto">
          <a:xfrm>
            <a:off x="4176502" y="1774290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7C7AFA94-E4E0-DB4D-815A-AA819A65B38C}"/>
              </a:ext>
            </a:extLst>
          </p:cNvPr>
          <p:cNvSpPr/>
          <p:nvPr/>
        </p:nvSpPr>
        <p:spPr bwMode="auto">
          <a:xfrm>
            <a:off x="4573109" y="3784868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6CA683-7AB2-644A-B9C7-B427C543FAC6}"/>
              </a:ext>
            </a:extLst>
          </p:cNvPr>
          <p:cNvGrpSpPr/>
          <p:nvPr/>
        </p:nvGrpSpPr>
        <p:grpSpPr>
          <a:xfrm>
            <a:off x="6740920" y="1618614"/>
            <a:ext cx="2191486" cy="338554"/>
            <a:chOff x="3434542" y="4025621"/>
            <a:chExt cx="2191486" cy="338554"/>
          </a:xfrm>
        </p:grpSpPr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B4C59092-E599-0E43-9937-76FA5F382F8D}"/>
                </a:ext>
              </a:extLst>
            </p:cNvPr>
            <p:cNvSpPr/>
            <p:nvPr/>
          </p:nvSpPr>
          <p:spPr bwMode="auto">
            <a:xfrm>
              <a:off x="3434542" y="4103459"/>
              <a:ext cx="182878" cy="182878"/>
            </a:xfrm>
            <a:prstGeom prst="star5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0B79A9-69D4-5D40-9A14-DDA50522CBDC}"/>
                </a:ext>
              </a:extLst>
            </p:cNvPr>
            <p:cNvSpPr txBox="1"/>
            <p:nvPr/>
          </p:nvSpPr>
          <p:spPr>
            <a:xfrm>
              <a:off x="3594703" y="4025621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covered in this class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010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8008-2250-0B41-AAC8-1BFCB919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Data Analysis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9D720-94EF-4245-ACD5-FB2875B12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1966: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decision-tree models</a:t>
            </a:r>
          </a:p>
          <a:p>
            <a:pPr lvl="1"/>
            <a:r>
              <a:rPr lang="en-US" dirty="0"/>
              <a:t>k-means clustering</a:t>
            </a:r>
          </a:p>
          <a:p>
            <a:pPr lvl="1"/>
            <a:r>
              <a:rPr lang="en-US" dirty="0"/>
              <a:t>deep-learning neural networks</a:t>
            </a:r>
          </a:p>
          <a:p>
            <a:pPr lvl="1"/>
            <a:r>
              <a:rPr lang="en-US" dirty="0"/>
              <a:t>computer vision</a:t>
            </a:r>
          </a:p>
          <a:p>
            <a:pPr lvl="1"/>
            <a:r>
              <a:rPr lang="en-US" dirty="0"/>
              <a:t>natural-language processing</a:t>
            </a:r>
          </a:p>
          <a:p>
            <a:pPr lvl="1"/>
            <a:r>
              <a:rPr lang="en-US" dirty="0"/>
              <a:t>data mining</a:t>
            </a:r>
          </a:p>
          <a:p>
            <a:pPr lvl="1"/>
            <a:r>
              <a:rPr lang="en-US" dirty="0"/>
              <a:t>knowledge discovery in databases (KDD)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BF86D-593C-A34B-B83B-58DBB0AA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26</a:t>
            </a:fld>
            <a:endParaRPr lang="en-US" altLang="x-none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C6ECBAD2-7C86-9341-9B97-11352BA6D37B}"/>
              </a:ext>
            </a:extLst>
          </p:cNvPr>
          <p:cNvSpPr/>
          <p:nvPr/>
        </p:nvSpPr>
        <p:spPr bwMode="auto">
          <a:xfrm>
            <a:off x="4023366" y="2423171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0C87BE83-FF7F-804A-AB7A-A2BFAE288DFC}"/>
              </a:ext>
            </a:extLst>
          </p:cNvPr>
          <p:cNvSpPr/>
          <p:nvPr/>
        </p:nvSpPr>
        <p:spPr bwMode="auto">
          <a:xfrm>
            <a:off x="5295814" y="3767229"/>
            <a:ext cx="182878" cy="18287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DC8549-3226-5241-AECA-204CF8D1C41F}"/>
              </a:ext>
            </a:extLst>
          </p:cNvPr>
          <p:cNvGrpSpPr/>
          <p:nvPr/>
        </p:nvGrpSpPr>
        <p:grpSpPr>
          <a:xfrm>
            <a:off x="3379275" y="5166209"/>
            <a:ext cx="2191486" cy="338554"/>
            <a:chOff x="3434542" y="4025621"/>
            <a:chExt cx="2191486" cy="338554"/>
          </a:xfrm>
        </p:grpSpPr>
        <p:sp>
          <p:nvSpPr>
            <p:cNvPr id="8" name="5-Point Star 7">
              <a:extLst>
                <a:ext uri="{FF2B5EF4-FFF2-40B4-BE49-F238E27FC236}">
                  <a16:creationId xmlns:a16="http://schemas.microsoft.com/office/drawing/2014/main" id="{E5C4096A-FD15-F14F-A651-6662F3AE3F10}"/>
                </a:ext>
              </a:extLst>
            </p:cNvPr>
            <p:cNvSpPr/>
            <p:nvPr/>
          </p:nvSpPr>
          <p:spPr bwMode="auto">
            <a:xfrm>
              <a:off x="3434542" y="4103459"/>
              <a:ext cx="182878" cy="182878"/>
            </a:xfrm>
            <a:prstGeom prst="star5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0C2DAC-D214-CF4E-BDC9-2BF186D1FF14}"/>
                </a:ext>
              </a:extLst>
            </p:cNvPr>
            <p:cNvSpPr txBox="1"/>
            <p:nvPr/>
          </p:nvSpPr>
          <p:spPr>
            <a:xfrm>
              <a:off x="3594703" y="4025621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covered in this class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2723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A2AD9-CDD6-FF41-8C1D-465C58E3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and Data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EF3DD-C2E5-D744-BC43-C52DD91C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27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8F579-E509-F34D-8640-54911A4C0187}"/>
              </a:ext>
            </a:extLst>
          </p:cNvPr>
          <p:cNvSpPr txBox="1"/>
          <p:nvPr/>
        </p:nvSpPr>
        <p:spPr>
          <a:xfrm>
            <a:off x="1939195" y="1874537"/>
            <a:ext cx="5265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“A data scientist is a statistician </a:t>
            </a:r>
          </a:p>
          <a:p>
            <a:pPr algn="ctr"/>
            <a:r>
              <a:rPr lang="en-US" sz="2800" dirty="0"/>
              <a:t>who works at a startup.”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F4DF6-3DAD-B744-A379-CDD1EF4DC911}"/>
              </a:ext>
            </a:extLst>
          </p:cNvPr>
          <p:cNvSpPr txBox="1"/>
          <p:nvPr/>
        </p:nvSpPr>
        <p:spPr>
          <a:xfrm>
            <a:off x="1453493" y="3250491"/>
            <a:ext cx="62370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“A data scientist knows more statistics</a:t>
            </a:r>
          </a:p>
          <a:p>
            <a:pPr algn="ctr"/>
            <a:r>
              <a:rPr lang="en-US" sz="2800" dirty="0"/>
              <a:t>than a computer scientist</a:t>
            </a:r>
            <a:br>
              <a:rPr lang="en-US" sz="2800" dirty="0"/>
            </a:br>
            <a:r>
              <a:rPr lang="en-US" sz="2800" dirty="0"/>
              <a:t>and knows more computer science </a:t>
            </a:r>
          </a:p>
          <a:p>
            <a:pPr algn="ctr"/>
            <a:r>
              <a:rPr lang="en-US" sz="2800" dirty="0"/>
              <a:t>than a statistician.”</a:t>
            </a:r>
          </a:p>
        </p:txBody>
      </p:sp>
    </p:spTree>
    <p:extLst>
      <p:ext uri="{BB962C8B-B14F-4D97-AF65-F5344CB8AC3E}">
        <p14:creationId xmlns:p14="http://schemas.microsoft.com/office/powerpoint/2010/main" val="14823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81D2-652F-6F49-917C-34B3D2E8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and Machine Learning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FDF2C-F062-D341-8AA0-182273817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statistics</a:t>
            </a:r>
          </a:p>
          <a:p>
            <a:pPr lvl="1"/>
            <a:r>
              <a:rPr lang="en-US" dirty="0"/>
              <a:t>Identify the (hidden) data model </a:t>
            </a:r>
            <a:br>
              <a:rPr lang="en-US" dirty="0"/>
            </a:br>
            <a:r>
              <a:rPr lang="en-US" dirty="0"/>
              <a:t>(such as linear regression) that </a:t>
            </a:r>
            <a:br>
              <a:rPr lang="en-US" dirty="0"/>
            </a:br>
            <a:r>
              <a:rPr lang="en-US" u="sng" dirty="0"/>
              <a:t>explains</a:t>
            </a:r>
            <a:r>
              <a:rPr lang="en-US" dirty="0"/>
              <a:t> how the data was generated.</a:t>
            </a:r>
          </a:p>
          <a:p>
            <a:pPr lvl="4"/>
            <a:endParaRPr lang="en-US" dirty="0"/>
          </a:p>
          <a:p>
            <a:r>
              <a:rPr lang="en-US" dirty="0"/>
              <a:t>Machine learning (ML)</a:t>
            </a:r>
          </a:p>
          <a:p>
            <a:pPr lvl="1"/>
            <a:r>
              <a:rPr lang="en-US" dirty="0"/>
              <a:t>Build accurate </a:t>
            </a:r>
            <a:r>
              <a:rPr lang="en-US" u="sng" dirty="0"/>
              <a:t>prediction</a:t>
            </a:r>
            <a:r>
              <a:rPr lang="en-US" dirty="0"/>
              <a:t> models</a:t>
            </a:r>
          </a:p>
          <a:p>
            <a:pPr lvl="4"/>
            <a:endParaRPr lang="en-US" dirty="0"/>
          </a:p>
          <a:p>
            <a:r>
              <a:rPr lang="en-US" dirty="0"/>
              <a:t>Data science</a:t>
            </a:r>
          </a:p>
          <a:p>
            <a:pPr lvl="1"/>
            <a:r>
              <a:rPr lang="en-US" dirty="0"/>
              <a:t>More aligned with the ML approach of building accurate prediction models and less concerned</a:t>
            </a:r>
            <a:br>
              <a:rPr lang="en-US" dirty="0"/>
            </a:br>
            <a:r>
              <a:rPr lang="en-US" dirty="0"/>
              <a:t>with the statistical focus on explaining the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D146F-E5F7-764B-8B7D-BFE0D7963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A9E76-8560-3943-B3AD-A611645B3C22}"/>
              </a:ext>
            </a:extLst>
          </p:cNvPr>
          <p:cNvSpPr txBox="1"/>
          <p:nvPr/>
        </p:nvSpPr>
        <p:spPr>
          <a:xfrm>
            <a:off x="6035024" y="3112997"/>
            <a:ext cx="277511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33CC"/>
                </a:solidFill>
              </a:rPr>
              <a:t>Methods from </a:t>
            </a:r>
            <a:r>
              <a:rPr lang="en-US" sz="1800" u="sng" dirty="0">
                <a:solidFill>
                  <a:srgbClr val="0033CC"/>
                </a:solidFill>
              </a:rPr>
              <a:t>probability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1800" u="sng" dirty="0">
                <a:solidFill>
                  <a:srgbClr val="0033CC"/>
                </a:solidFill>
              </a:rPr>
              <a:t>and statistics</a:t>
            </a:r>
            <a:r>
              <a:rPr lang="en-US" sz="1800" dirty="0">
                <a:solidFill>
                  <a:srgbClr val="0033CC"/>
                </a:solidFill>
              </a:rPr>
              <a:t> are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used throughout the 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data science process.</a:t>
            </a:r>
          </a:p>
        </p:txBody>
      </p:sp>
    </p:spTree>
    <p:extLst>
      <p:ext uri="{BB962C8B-B14F-4D97-AF65-F5344CB8AC3E}">
        <p14:creationId xmlns:p14="http://schemas.microsoft.com/office/powerpoint/2010/main" val="3330515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FBFD1-611C-7C44-BB44-21582C6A3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Scientist Skillset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BBFFC-3CFC-3D4A-B2E8-5666B513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99428-1E40-7F4A-83C5-AA75224AD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214" y="1234464"/>
            <a:ext cx="6263572" cy="4599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72E327-6D4D-B947-9581-59437D1CF920}"/>
              </a:ext>
            </a:extLst>
          </p:cNvPr>
          <p:cNvSpPr txBox="1"/>
          <p:nvPr/>
        </p:nvSpPr>
        <p:spPr>
          <a:xfrm>
            <a:off x="2327635" y="5878827"/>
            <a:ext cx="44887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https://www.sopedits.com/top-5-skills-every-data-scientist-must-know-2018/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75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A1B6-21FD-074A-8C3F-C98C75791A7E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Goals of the Course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the mathematical foundations</a:t>
            </a:r>
            <a:br>
              <a:rPr lang="en-US" dirty="0"/>
            </a:br>
            <a:r>
              <a:rPr lang="en-US" dirty="0"/>
              <a:t>required for data analysis</a:t>
            </a:r>
            <a:r>
              <a:rPr lang="en-US" altLang="x-none" sz="2800" dirty="0"/>
              <a:t>.</a:t>
            </a:r>
          </a:p>
          <a:p>
            <a:pPr lvl="4"/>
            <a:endParaRPr lang="en-US" altLang="x-none" dirty="0"/>
          </a:p>
          <a:p>
            <a:pPr lvl="1"/>
            <a:r>
              <a:rPr lang="en-US" altLang="x-none" dirty="0"/>
              <a:t>probability</a:t>
            </a:r>
          </a:p>
          <a:p>
            <a:pPr lvl="1"/>
            <a:r>
              <a:rPr lang="en-US" altLang="x-none" dirty="0"/>
              <a:t>statistics</a:t>
            </a:r>
          </a:p>
          <a:p>
            <a:pPr lvl="1"/>
            <a:r>
              <a:rPr lang="en-US" altLang="x-none" dirty="0"/>
              <a:t>linear algebra</a:t>
            </a:r>
          </a:p>
          <a:p>
            <a:pPr marL="1828800" lvl="4" indent="0">
              <a:buNone/>
            </a:pPr>
            <a:endParaRPr lang="en-US" altLang="x-none" sz="1050" dirty="0"/>
          </a:p>
          <a:p>
            <a:r>
              <a:rPr lang="en-US" altLang="x-none" dirty="0"/>
              <a:t>Learn to use Python to solve </a:t>
            </a:r>
            <a:br>
              <a:rPr lang="en-US" altLang="x-none" dirty="0"/>
            </a:br>
            <a:r>
              <a:rPr lang="en-US" altLang="x-none" dirty="0"/>
              <a:t>mathematical problems.</a:t>
            </a:r>
          </a:p>
          <a:p>
            <a:pPr lvl="4"/>
            <a:endParaRPr lang="en-US" altLang="x-none" dirty="0"/>
          </a:p>
          <a:p>
            <a:pPr lvl="1"/>
            <a:r>
              <a:rPr lang="en-US" altLang="x-none" sz="2000" dirty="0"/>
              <a:t>Python data science libraries</a:t>
            </a:r>
          </a:p>
          <a:p>
            <a:pPr lvl="1"/>
            <a:r>
              <a:rPr lang="en-US" altLang="x-none" sz="2000" dirty="0" err="1"/>
              <a:t>numpy</a:t>
            </a:r>
            <a:r>
              <a:rPr lang="en-US" altLang="x-none" sz="2000" dirty="0"/>
              <a:t>, </a:t>
            </a:r>
            <a:r>
              <a:rPr lang="en-US" altLang="x-none" sz="2000" dirty="0" err="1"/>
              <a:t>scipy</a:t>
            </a:r>
            <a:r>
              <a:rPr lang="en-US" altLang="x-none" sz="2000" dirty="0"/>
              <a:t>, scikit-learn, matplotlib, seaborn,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FDC7-CBD1-D34E-A93F-644E8F9B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Scientist Skillset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12548-5FFD-E946-A67F-4F4611EC6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knowledge</a:t>
            </a:r>
          </a:p>
          <a:p>
            <a:pPr lvl="1"/>
            <a:r>
              <a:rPr lang="en-US" dirty="0"/>
              <a:t>Deal with real-world, domain-specific problems.</a:t>
            </a:r>
          </a:p>
          <a:p>
            <a:pPr lvl="4"/>
            <a:endParaRPr lang="en-US" dirty="0"/>
          </a:p>
          <a:p>
            <a:r>
              <a:rPr lang="en-US" dirty="0"/>
              <a:t>Programming skills</a:t>
            </a:r>
          </a:p>
          <a:p>
            <a:pPr lvl="1"/>
            <a:r>
              <a:rPr lang="en-US" dirty="0"/>
              <a:t>Download data</a:t>
            </a:r>
          </a:p>
          <a:p>
            <a:pPr lvl="1"/>
            <a:r>
              <a:rPr lang="en-US" dirty="0"/>
              <a:t>Scrape data off websites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Data wrangling</a:t>
            </a:r>
            <a:r>
              <a:rPr lang="en-US" dirty="0"/>
              <a:t> (clean, transform, and load data)</a:t>
            </a:r>
          </a:p>
          <a:p>
            <a:pPr lvl="1"/>
            <a:r>
              <a:rPr lang="en-US" dirty="0"/>
              <a:t>Call math functions</a:t>
            </a:r>
          </a:p>
          <a:p>
            <a:pPr lvl="1"/>
            <a:r>
              <a:rPr lang="en-US" dirty="0"/>
              <a:t>Call graphing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D252E-6D17-E946-9E82-65F61A94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62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281D-AF9E-7044-A3AA-CE4A8A67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Scientist Skillset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45261-ED90-C347-8887-85F7AE081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Mathematics background</a:t>
            </a:r>
          </a:p>
          <a:p>
            <a:pPr lvl="1"/>
            <a:r>
              <a:rPr lang="en-US" dirty="0"/>
              <a:t>Probability, statistics, linear algebra, etc.</a:t>
            </a:r>
          </a:p>
          <a:p>
            <a:pPr lvl="1"/>
            <a:r>
              <a:rPr lang="en-US" dirty="0"/>
              <a:t>Understand how to set up function calls</a:t>
            </a:r>
          </a:p>
          <a:p>
            <a:pPr lvl="1"/>
            <a:r>
              <a:rPr lang="en-US" dirty="0"/>
              <a:t>Understand the results of function calls</a:t>
            </a:r>
          </a:p>
          <a:p>
            <a:pPr lvl="1"/>
            <a:r>
              <a:rPr lang="en-US" dirty="0"/>
              <a:t>Avoid: Garbage in, garbage out</a:t>
            </a:r>
          </a:p>
          <a:p>
            <a:pPr lvl="4"/>
            <a:endParaRPr lang="en-US" dirty="0"/>
          </a:p>
          <a:p>
            <a:r>
              <a:rPr lang="en-US" dirty="0"/>
              <a:t>Communications</a:t>
            </a:r>
          </a:p>
          <a:p>
            <a:pPr lvl="1"/>
            <a:r>
              <a:rPr lang="en-US" dirty="0"/>
              <a:t>Data visualization</a:t>
            </a:r>
          </a:p>
          <a:p>
            <a:pPr lvl="1"/>
            <a:r>
              <a:rPr lang="en-US" dirty="0"/>
              <a:t>Storytelling</a:t>
            </a:r>
          </a:p>
          <a:p>
            <a:pPr lvl="4"/>
            <a:endParaRPr lang="en-US" dirty="0"/>
          </a:p>
          <a:p>
            <a:r>
              <a:rPr lang="en-US" dirty="0"/>
              <a:t>Ethics and privacy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2B549-A1B8-B640-B503-6A8CA188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31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EC50F-ACE3-9D44-94CD-E43986107332}"/>
              </a:ext>
            </a:extLst>
          </p:cNvPr>
          <p:cNvSpPr txBox="1"/>
          <p:nvPr/>
        </p:nvSpPr>
        <p:spPr>
          <a:xfrm>
            <a:off x="4937756" y="4343390"/>
            <a:ext cx="308469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“It has never been easier</a:t>
            </a:r>
          </a:p>
          <a:p>
            <a:r>
              <a:rPr lang="en-US" sz="2000" dirty="0">
                <a:solidFill>
                  <a:srgbClr val="0033CC"/>
                </a:solidFill>
              </a:rPr>
              <a:t>to do data science badly.”</a:t>
            </a:r>
          </a:p>
        </p:txBody>
      </p:sp>
    </p:spTree>
    <p:extLst>
      <p:ext uri="{BB962C8B-B14F-4D97-AF65-F5344CB8AC3E}">
        <p14:creationId xmlns:p14="http://schemas.microsoft.com/office/powerpoint/2010/main" val="171144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BFA8-6E0D-1747-B3E2-5904D6EE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Still Need People!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F3DFF-635F-4347-B86A-C68BC31D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322307"/>
          </a:xfrm>
        </p:spPr>
        <p:txBody>
          <a:bodyPr/>
          <a:lstStyle/>
          <a:p>
            <a:r>
              <a:rPr lang="en-US" dirty="0"/>
              <a:t>Data science requires </a:t>
            </a:r>
            <a:r>
              <a:rPr lang="en-US" u="sng" dirty="0"/>
              <a:t>skilled human oversight </a:t>
            </a:r>
            <a:r>
              <a:rPr lang="en-US" dirty="0"/>
              <a:t>throughout the different stages of the process.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Frame the problem.</a:t>
            </a:r>
          </a:p>
          <a:p>
            <a:pPr lvl="1"/>
            <a:r>
              <a:rPr lang="en-US" dirty="0"/>
              <a:t>Design and prepare the data.</a:t>
            </a:r>
          </a:p>
          <a:p>
            <a:pPr lvl="1"/>
            <a:r>
              <a:rPr lang="en-US" dirty="0"/>
              <a:t>Select the algorithms.</a:t>
            </a:r>
          </a:p>
          <a:p>
            <a:pPr lvl="1"/>
            <a:r>
              <a:rPr lang="en-US" dirty="0"/>
              <a:t>Critically interpret the results of analysis.</a:t>
            </a:r>
          </a:p>
          <a:p>
            <a:pPr lvl="1"/>
            <a:r>
              <a:rPr lang="en-US" dirty="0"/>
              <a:t>Plan the appropriate actions based on the insights.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E5832-465D-6144-AE7D-B363FAF0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E3A51-133A-B643-B51E-7775FDAC1738}"/>
              </a:ext>
            </a:extLst>
          </p:cNvPr>
          <p:cNvSpPr txBox="1"/>
          <p:nvPr/>
        </p:nvSpPr>
        <p:spPr>
          <a:xfrm>
            <a:off x="1827178" y="4846307"/>
            <a:ext cx="548964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“Data mining lets computers do what they do best –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dig through lots of data. This, in turn, lets people do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what people do best, which is to set up the problem</a:t>
            </a:r>
          </a:p>
          <a:p>
            <a:r>
              <a:rPr lang="en-US" sz="1800" dirty="0">
                <a:solidFill>
                  <a:srgbClr val="0033CC"/>
                </a:solidFill>
              </a:rPr>
              <a:t>and understand the results.”  </a:t>
            </a:r>
            <a:r>
              <a:rPr lang="en-US" sz="1200" dirty="0">
                <a:solidFill>
                  <a:srgbClr val="0033CC"/>
                </a:solidFill>
              </a:rPr>
              <a:t>Gordon </a:t>
            </a:r>
            <a:r>
              <a:rPr lang="en-US" sz="1200" dirty="0" err="1">
                <a:solidFill>
                  <a:srgbClr val="0033CC"/>
                </a:solidFill>
              </a:rPr>
              <a:t>Linoff</a:t>
            </a:r>
            <a:r>
              <a:rPr lang="en-US" sz="1200" dirty="0">
                <a:solidFill>
                  <a:srgbClr val="0033CC"/>
                </a:solidFill>
              </a:rPr>
              <a:t> and Michael Berry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F507C-163F-AC4C-AC8C-DDBEAA94E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Still Need People!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4ED9A-DB4E-1349-80A4-F70D03FCE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Human talent</a:t>
            </a:r>
            <a:r>
              <a:rPr lang="en-US" dirty="0"/>
              <a:t> in data science is at a premium.</a:t>
            </a:r>
          </a:p>
          <a:p>
            <a:pPr lvl="1"/>
            <a:r>
              <a:rPr lang="en-US" dirty="0"/>
              <a:t>Finding this talent is currently the main bottleneck </a:t>
            </a:r>
            <a:br>
              <a:rPr lang="en-US" dirty="0"/>
            </a:br>
            <a:r>
              <a:rPr lang="en-US" dirty="0"/>
              <a:t>in the adoption of data science.</a:t>
            </a:r>
          </a:p>
          <a:p>
            <a:pPr lvl="4"/>
            <a:endParaRPr lang="en-US" dirty="0"/>
          </a:p>
          <a:p>
            <a:r>
              <a:rPr lang="en-US" dirty="0"/>
              <a:t>Having more data can help with analysis, </a:t>
            </a:r>
            <a:br>
              <a:rPr lang="en-US" dirty="0"/>
            </a:br>
            <a:r>
              <a:rPr lang="en-US" dirty="0"/>
              <a:t>but having the </a:t>
            </a:r>
            <a:r>
              <a:rPr lang="en-US" u="sng" dirty="0"/>
              <a:t>right data</a:t>
            </a:r>
            <a:r>
              <a:rPr lang="en-US" dirty="0"/>
              <a:t> is more important.</a:t>
            </a:r>
          </a:p>
          <a:p>
            <a:pPr lvl="4"/>
            <a:endParaRPr lang="en-US" dirty="0"/>
          </a:p>
          <a:p>
            <a:r>
              <a:rPr lang="en-US" dirty="0"/>
              <a:t>Adopting data science can require </a:t>
            </a:r>
            <a:br>
              <a:rPr lang="en-US" dirty="0"/>
            </a:br>
            <a:r>
              <a:rPr lang="en-US" dirty="0"/>
              <a:t>significant investment in terms of </a:t>
            </a:r>
            <a:br>
              <a:rPr lang="en-US" dirty="0"/>
            </a:br>
            <a:r>
              <a:rPr lang="en-US" dirty="0"/>
              <a:t>developing data infrastructure and </a:t>
            </a:r>
            <a:br>
              <a:rPr lang="en-US" dirty="0"/>
            </a:br>
            <a:r>
              <a:rPr lang="en-US" u="sng" dirty="0"/>
              <a:t>hiring staff with data science expertise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5F85D-3F97-144B-94FE-7A13B765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884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651B4-08AD-8843-AC96-7EEF80C4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DIKW Pyramid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7C0BB-3D35-BC49-BAF9-A31F2546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34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6248A-0AFF-A14F-BA66-DC78F30B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1612900"/>
            <a:ext cx="6731000" cy="363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943DE4-5FDA-0544-BA19-ADE0CF54C23B}"/>
              </a:ext>
            </a:extLst>
          </p:cNvPr>
          <p:cNvSpPr txBox="1"/>
          <p:nvPr/>
        </p:nvSpPr>
        <p:spPr>
          <a:xfrm>
            <a:off x="884131" y="5668089"/>
            <a:ext cx="7375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https://www.researchgate.net/publication/313020352_Think_big_learning_contexts_algorithms_and_data_science/figures?lo=1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329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0B66-AB89-7141-A7D2-53275D23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Science Pyramid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21AF1-2D4D-A04F-B024-041820CF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35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9E39B-43C6-244B-BA83-28FEA968C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" y="1508781"/>
            <a:ext cx="7145696" cy="3554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DD0E0A-2816-D145-B4C9-D16F22C4EF86}"/>
              </a:ext>
            </a:extLst>
          </p:cNvPr>
          <p:cNvSpPr txBox="1"/>
          <p:nvPr/>
        </p:nvSpPr>
        <p:spPr>
          <a:xfrm>
            <a:off x="2720371" y="5543463"/>
            <a:ext cx="37032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http://theburndown.com/2017/10/28/agile-data-science-part-2/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439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AFEC-C205-3044-B118-95A60B9C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04B94-D793-834A-AD9A-E34EC1FA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36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66CB9-E055-F242-B896-F2CFA865C2AD}"/>
              </a:ext>
            </a:extLst>
          </p:cNvPr>
          <p:cNvSpPr txBox="1"/>
          <p:nvPr/>
        </p:nvSpPr>
        <p:spPr>
          <a:xfrm>
            <a:off x="490594" y="1965976"/>
            <a:ext cx="816281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The purpose of computing is insight, not numbers.</a:t>
            </a:r>
          </a:p>
          <a:p>
            <a:r>
              <a:rPr lang="en-US" sz="1400" dirty="0">
                <a:solidFill>
                  <a:srgbClr val="0033CC"/>
                </a:solidFill>
              </a:rPr>
              <a:t>						          Richard Hamming, 1962</a:t>
            </a:r>
          </a:p>
        </p:txBody>
      </p:sp>
    </p:spTree>
    <p:extLst>
      <p:ext uri="{BB962C8B-B14F-4D97-AF65-F5344CB8AC3E}">
        <p14:creationId xmlns:p14="http://schemas.microsoft.com/office/powerpoint/2010/main" val="1986276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9EFC-1326-0847-88A5-0F006648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F4669-C285-1D4F-A893-D0E62AC99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 minutes.</a:t>
            </a:r>
          </a:p>
          <a:p>
            <a:r>
              <a:rPr lang="en-US" dirty="0"/>
              <a:t>Look for a lab partner!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79788-FE39-1A4A-B971-66BF70DA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21933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F081-93B0-274D-8B25-96712DE6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Lab: Install Anaconda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1E730-7F30-7348-B9D0-9690F050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https://www.anaconda.com/download</a:t>
            </a:r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Python 3.7 version</a:t>
            </a:r>
          </a:p>
          <a:p>
            <a:pPr lvl="1"/>
            <a:r>
              <a:rPr lang="en-US" dirty="0"/>
              <a:t>Windows, MacOS, Linux</a:t>
            </a:r>
          </a:p>
          <a:p>
            <a:pPr lvl="4"/>
            <a:endParaRPr lang="en-US" dirty="0"/>
          </a:p>
          <a:p>
            <a:r>
              <a:rPr lang="en-US" dirty="0"/>
              <a:t>The installation includes:</a:t>
            </a:r>
          </a:p>
          <a:p>
            <a:pPr lvl="4"/>
            <a:endParaRPr lang="en-US" dirty="0"/>
          </a:p>
          <a:p>
            <a:pPr lvl="1"/>
            <a:r>
              <a:rPr lang="en-US" dirty="0" err="1"/>
              <a:t>IPython</a:t>
            </a:r>
            <a:r>
              <a:rPr lang="en-US" dirty="0"/>
              <a:t> interpreter</a:t>
            </a:r>
          </a:p>
          <a:p>
            <a:pPr lvl="1"/>
            <a:r>
              <a:rPr lang="en-US" dirty="0"/>
              <a:t>Python standard libraries</a:t>
            </a:r>
          </a:p>
          <a:p>
            <a:pPr lvl="1"/>
            <a:r>
              <a:rPr lang="en-US" dirty="0"/>
              <a:t>Python data science libraries</a:t>
            </a:r>
          </a:p>
          <a:p>
            <a:pPr lvl="1"/>
            <a:r>
              <a:rPr lang="en-US" dirty="0"/>
              <a:t>Jupyter Notebooks server</a:t>
            </a:r>
          </a:p>
          <a:p>
            <a:pPr lvl="1"/>
            <a:r>
              <a:rPr lang="en-US" dirty="0"/>
              <a:t>Jupyter 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11E21-922F-4949-9A29-85DF9EFF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35435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1F0F-77FB-404E-984D-8AB42DDA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Python Data Science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3867D-E72A-D543-8B3D-F08111260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NumPy (Numerical Python)</a:t>
            </a:r>
          </a:p>
          <a:p>
            <a:pPr lvl="1"/>
            <a:r>
              <a:rPr lang="en-US" dirty="0"/>
              <a:t>Provides a high-performance </a:t>
            </a:r>
            <a:r>
              <a:rPr lang="en-US" u="sng" dirty="0"/>
              <a:t>array</a:t>
            </a:r>
            <a:r>
              <a:rPr lang="en-US" dirty="0"/>
              <a:t> implementation.</a:t>
            </a:r>
          </a:p>
          <a:p>
            <a:pPr lvl="4"/>
            <a:endParaRPr lang="en-US" dirty="0"/>
          </a:p>
          <a:p>
            <a:r>
              <a:rPr lang="en-US" dirty="0"/>
              <a:t>SciPy (Scientific Python)</a:t>
            </a:r>
          </a:p>
          <a:p>
            <a:pPr lvl="1"/>
            <a:r>
              <a:rPr lang="en-US" dirty="0"/>
              <a:t>Built on NumPy.</a:t>
            </a:r>
          </a:p>
          <a:p>
            <a:pPr lvl="1"/>
            <a:r>
              <a:rPr lang="en-US" dirty="0"/>
              <a:t>Adds functions for </a:t>
            </a:r>
            <a:r>
              <a:rPr lang="en-US" u="sng" dirty="0"/>
              <a:t>scientific processing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 err="1"/>
              <a:t>StatsModels</a:t>
            </a:r>
            <a:endParaRPr lang="en-US" dirty="0"/>
          </a:p>
          <a:p>
            <a:pPr lvl="1"/>
            <a:r>
              <a:rPr lang="en-US" dirty="0"/>
              <a:t>Support for estimations of </a:t>
            </a:r>
            <a:r>
              <a:rPr lang="en-US" u="sng" dirty="0"/>
              <a:t>statistical</a:t>
            </a:r>
            <a:r>
              <a:rPr lang="en-US" dirty="0"/>
              <a:t> models, statistical tests, and statistical data exploration.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E7D66-FFC6-F746-A04E-0389BE2C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2371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CLO 1: </a:t>
            </a:r>
            <a:r>
              <a:rPr lang="en-US" dirty="0"/>
              <a:t>Understand the probabilistic and statistical foundations of data analytics.</a:t>
            </a:r>
          </a:p>
          <a:p>
            <a:pPr lvl="4"/>
            <a:endParaRPr lang="en-US" dirty="0"/>
          </a:p>
          <a:p>
            <a:r>
              <a:rPr lang="en-US" b="1" dirty="0"/>
              <a:t>CLO 2: </a:t>
            </a:r>
            <a:r>
              <a:rPr lang="en-US" dirty="0"/>
              <a:t>Understand and apply linear algebra </a:t>
            </a:r>
            <a:br>
              <a:rPr lang="en-US" dirty="0"/>
            </a:br>
            <a:r>
              <a:rPr lang="en-US" dirty="0"/>
              <a:t>for data analytics.</a:t>
            </a:r>
          </a:p>
          <a:p>
            <a:pPr marL="1828800" lvl="4" indent="0">
              <a:buNone/>
            </a:pPr>
            <a:endParaRPr lang="en-US" dirty="0"/>
          </a:p>
          <a:p>
            <a:r>
              <a:rPr lang="en-US" b="1" dirty="0"/>
              <a:t>CLO 3: </a:t>
            </a:r>
            <a:r>
              <a:rPr lang="en-US" dirty="0"/>
              <a:t>Develop programming skills </a:t>
            </a:r>
            <a:br>
              <a:rPr lang="en-US" dirty="0"/>
            </a:br>
            <a:r>
              <a:rPr lang="en-US" dirty="0"/>
              <a:t>to facilitate objectives 1 and 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67505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C0BE-0359-DE4B-ADB8-4406A3E4A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Python Data Science Libraries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2CA4C-37BA-E64E-93C3-F0C193F4A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Pandas</a:t>
            </a:r>
          </a:p>
          <a:p>
            <a:pPr lvl="1"/>
            <a:r>
              <a:rPr lang="en-US" dirty="0"/>
              <a:t>Uses NumPy arrays.</a:t>
            </a:r>
          </a:p>
          <a:p>
            <a:pPr lvl="1"/>
            <a:r>
              <a:rPr lang="en-US" dirty="0"/>
              <a:t>Advanced data structures: </a:t>
            </a:r>
            <a:r>
              <a:rPr lang="en-US" dirty="0">
                <a:solidFill>
                  <a:srgbClr val="B23C00"/>
                </a:solidFill>
              </a:rPr>
              <a:t>series</a:t>
            </a:r>
            <a:r>
              <a:rPr lang="en-US" dirty="0"/>
              <a:t> (one dimensional) and </a:t>
            </a:r>
            <a:r>
              <a:rPr lang="en-US" dirty="0">
                <a:solidFill>
                  <a:srgbClr val="B23C00"/>
                </a:solidFill>
              </a:rPr>
              <a:t>dataframes</a:t>
            </a:r>
            <a:r>
              <a:rPr lang="en-US" dirty="0"/>
              <a:t> (two dimensional)</a:t>
            </a:r>
          </a:p>
          <a:p>
            <a:pPr lvl="4"/>
            <a:endParaRPr lang="en-US" dirty="0"/>
          </a:p>
          <a:p>
            <a:r>
              <a:rPr lang="en-US" dirty="0"/>
              <a:t>Matplotlib</a:t>
            </a:r>
          </a:p>
          <a:p>
            <a:pPr lvl="1"/>
            <a:r>
              <a:rPr lang="en-US" dirty="0"/>
              <a:t>Highly customizable </a:t>
            </a:r>
            <a:r>
              <a:rPr lang="en-US" u="sng" dirty="0"/>
              <a:t>data visualization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plotting library.</a:t>
            </a:r>
          </a:p>
          <a:p>
            <a:pPr lvl="4"/>
            <a:endParaRPr lang="en-US" dirty="0"/>
          </a:p>
          <a:p>
            <a:r>
              <a:rPr lang="en-US" dirty="0"/>
              <a:t>Seaborn</a:t>
            </a:r>
          </a:p>
          <a:p>
            <a:pPr lvl="1"/>
            <a:r>
              <a:rPr lang="en-US" dirty="0"/>
              <a:t>Built on Matplotlib.</a:t>
            </a:r>
          </a:p>
          <a:p>
            <a:pPr lvl="1"/>
            <a:r>
              <a:rPr lang="en-US" dirty="0"/>
              <a:t>Better looking data visualizations with less code.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8E8AD-E274-194E-B3A9-0137BDBE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26240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F426-6F97-9D4F-811D-31190EBE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55DE2-C0F9-5F43-A973-49BF05F33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datasets are available on the Internet.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Google “datasets for data analysis”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Kaggle datasets: </a:t>
            </a:r>
            <a:r>
              <a:rPr lang="en-US" dirty="0">
                <a:hlinkClick r:id="rId2"/>
              </a:rPr>
              <a:t>https://www.kaggle.com/datasets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UCI datasets:</a:t>
            </a:r>
            <a:br>
              <a:rPr lang="en-US" dirty="0"/>
            </a:br>
            <a:r>
              <a:rPr lang="en-US" dirty="0">
                <a:hlinkClick r:id="rId3"/>
              </a:rPr>
              <a:t>https://archive.ics.uci.edu/ml/datasets.php?format=&amp;task=&amp;att=&amp;area=bus&amp;numAtt=10to100&amp;numIns=&amp;type=&amp;sort=dateUp&amp;view=list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Legal datasets:</a:t>
            </a:r>
            <a:br>
              <a:rPr lang="en-US" dirty="0"/>
            </a:br>
            <a:r>
              <a:rPr lang="en-US" dirty="0">
                <a:hlinkClick r:id="rId4"/>
              </a:rPr>
              <a:t>https://lionbridge.ai/datasets/10-best-legal-datasets-for-machine-learning/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C34B3-2388-6B45-AD85-A158CAE6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38001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F426-6F97-9D4F-811D-31190EBE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55DE2-C0F9-5F43-A973-49BF05F33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common textual format for datasets is </a:t>
            </a:r>
            <a:r>
              <a:rPr lang="en-US" dirty="0">
                <a:solidFill>
                  <a:srgbClr val="B23C00"/>
                </a:solidFill>
              </a:rPr>
              <a:t>comma-separated values </a:t>
            </a:r>
            <a:r>
              <a:rPr lang="en-US" dirty="0"/>
              <a:t>(</a:t>
            </a:r>
            <a:r>
              <a:rPr lang="en-US" dirty="0">
                <a:solidFill>
                  <a:srgbClr val="B23C00"/>
                </a:solidFill>
              </a:rPr>
              <a:t>CSV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Example:</a:t>
            </a:r>
            <a:br>
              <a:rPr lang="en-US" dirty="0"/>
            </a:b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Each </a:t>
            </a:r>
            <a:r>
              <a:rPr lang="en-US" dirty="0">
                <a:solidFill>
                  <a:srgbClr val="B23C00"/>
                </a:solidFill>
              </a:rPr>
              <a:t>record</a:t>
            </a:r>
            <a:r>
              <a:rPr lang="en-US" dirty="0"/>
              <a:t> of the dataset is in a separate line.</a:t>
            </a:r>
          </a:p>
          <a:p>
            <a:pPr lvl="4"/>
            <a:endParaRPr lang="en-US" dirty="0"/>
          </a:p>
          <a:p>
            <a:r>
              <a:rPr lang="en-US" dirty="0"/>
              <a:t>The first record can contain the </a:t>
            </a:r>
            <a:r>
              <a:rPr lang="en-US" dirty="0">
                <a:solidFill>
                  <a:srgbClr val="B23C00"/>
                </a:solidFill>
              </a:rPr>
              <a:t>attribute names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A record can contain “empty” attribute values.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C34B3-2388-6B45-AD85-A158CAE6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42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7DB69-442B-054C-B12A-22E92FCA558E}"/>
              </a:ext>
            </a:extLst>
          </p:cNvPr>
          <p:cNvSpPr txBox="1"/>
          <p:nvPr/>
        </p:nvSpPr>
        <p:spPr>
          <a:xfrm>
            <a:off x="1085308" y="2697488"/>
            <a:ext cx="697338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"Allen, Miss. Elisabeth Walton","yes","female",29,"1st"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A453C-AB5F-CD4D-A0E5-991DD3E5A0AA}"/>
              </a:ext>
            </a:extLst>
          </p:cNvPr>
          <p:cNvSpPr txBox="1"/>
          <p:nvPr/>
        </p:nvSpPr>
        <p:spPr>
          <a:xfrm>
            <a:off x="1887611" y="4892024"/>
            <a:ext cx="536877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"","survived","sex","age","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passengerClass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145654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B620-636D-0D44-B8F7-48ED41DC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 Datasets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68546-291C-1F41-822D-E12B55C5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Example: Data about passengers on the Titanic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207A2-A0E7-9C4F-8410-0B90B44B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43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81123-3451-A84F-A7FA-CA3105963300}"/>
              </a:ext>
            </a:extLst>
          </p:cNvPr>
          <p:cNvSpPr txBox="1"/>
          <p:nvPr/>
        </p:nvSpPr>
        <p:spPr>
          <a:xfrm>
            <a:off x="591583" y="1965976"/>
            <a:ext cx="7960834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"","survived","sex","age","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passengerClass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"Allen, Miss. Elisabeth Walton","yes","female",29,"1st"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"Allison, Master. Hudson Trevor","yes","male",0.916700006,"1st"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"Allison, Miss. Helen Loraine","no","female",2,"1st"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"Allison, Mr. Hudson Joshua Crei","no","male",30,"1st"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"Allison, Mrs. Hudson J C (Bessi","no","female",25,"1st"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"Anderson, Mr. Harry","yes","male",48,"1st"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"Andrews, Miss.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Kornelia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Theodos","yes","female",63,"1st"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"Andrews, Mr. Thomas Jr","no","male",39,"1st"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"Appleton, Mrs. Edward Dale (Cha","yes","female",53,"1st"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Artagaveytia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Mr. Ramon","no","male",71,"1st"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"Astor, Col. John Jacob","no","male",47,"1st"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"Astor, Mrs. John Jacob (Madelei","yes","female",18,"1st"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Aubart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Mme. Leontine Pauline","yes","female",24,"1st"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"Barber, Miss. Ellen Nellie","yes","female",26,"1st"</a:t>
            </a:r>
          </a:p>
          <a:p>
            <a:r>
              <a:rPr lang="en-US" dirty="0"/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4048F-FE96-4049-9DC8-0C9EDF4212DA}"/>
              </a:ext>
            </a:extLst>
          </p:cNvPr>
          <p:cNvSpPr txBox="1"/>
          <p:nvPr/>
        </p:nvSpPr>
        <p:spPr>
          <a:xfrm>
            <a:off x="5852146" y="1965976"/>
            <a:ext cx="124264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attribute names</a:t>
            </a:r>
          </a:p>
        </p:txBody>
      </p:sp>
    </p:spTree>
    <p:extLst>
      <p:ext uri="{BB962C8B-B14F-4D97-AF65-F5344CB8AC3E}">
        <p14:creationId xmlns:p14="http://schemas.microsoft.com/office/powerpoint/2010/main" val="3568211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F426-6F97-9D4F-811D-31190EBE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 Dataset </a:t>
            </a:r>
            <a:r>
              <a:rPr lang="en-US" dirty="0">
                <a:sym typeface="Wingdings" pitchFamily="2" charset="2"/>
              </a:rPr>
              <a:t> Dataframe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55DE2-C0F9-5F43-A973-49BF05F33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libraries make it easy to load a dataset into a dataframe so that you can analyze and display the data.</a:t>
            </a:r>
          </a:p>
          <a:p>
            <a:pPr lvl="4"/>
            <a:endParaRPr lang="en-US" dirty="0"/>
          </a:p>
          <a:p>
            <a:r>
              <a:rPr lang="en-US" dirty="0"/>
              <a:t>Example Jupyter notebooks (suffix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ipynb</a:t>
            </a:r>
            <a:r>
              <a:rPr lang="en-US" dirty="0"/>
              <a:t>):</a:t>
            </a:r>
          </a:p>
          <a:p>
            <a:pPr lvl="4"/>
            <a:endParaRPr lang="en-US" dirty="0"/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TitanicCSV.ipynb</a:t>
            </a:r>
            <a:r>
              <a:rPr lang="en-US" dirty="0"/>
              <a:t>: Passengers on the Titanic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AirlineSafetyCSV.ipynb</a:t>
            </a:r>
            <a:r>
              <a:rPr lang="en-US" dirty="0"/>
              <a:t>: Airline safety data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BostonCrimeCSV.ipynb</a:t>
            </a:r>
            <a:r>
              <a:rPr lang="en-US" dirty="0"/>
              <a:t>: Boston crime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C34B3-2388-6B45-AD85-A158CAE6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44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6FBF4-3719-6643-9D59-37E72AEBDBA9}"/>
              </a:ext>
            </a:extLst>
          </p:cNvPr>
          <p:cNvSpPr txBox="1"/>
          <p:nvPr/>
        </p:nvSpPr>
        <p:spPr>
          <a:xfrm>
            <a:off x="4206355" y="4983463"/>
            <a:ext cx="731290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068152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0888-CED7-EE49-9898-90C8BC14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Assignment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1E48B-9498-4D4E-A6B2-9F26BF4E4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you and your lab partner.</a:t>
            </a:r>
          </a:p>
          <a:p>
            <a:pPr lvl="4"/>
            <a:endParaRPr lang="en-US" dirty="0"/>
          </a:p>
          <a:p>
            <a:r>
              <a:rPr lang="en-US" dirty="0"/>
              <a:t>Find </a:t>
            </a:r>
            <a:r>
              <a:rPr lang="en-US" u="sng" dirty="0"/>
              <a:t>three</a:t>
            </a:r>
            <a:r>
              <a:rPr lang="en-US" dirty="0"/>
              <a:t> interesting CSV datasets.</a:t>
            </a:r>
          </a:p>
          <a:p>
            <a:pPr lvl="4"/>
            <a:endParaRPr lang="en-US" dirty="0"/>
          </a:p>
          <a:p>
            <a:r>
              <a:rPr lang="en-US" dirty="0"/>
              <a:t>For each dataset, create a Jupyter notebook:</a:t>
            </a:r>
          </a:p>
          <a:p>
            <a:pPr lvl="1"/>
            <a:r>
              <a:rPr lang="en-US" dirty="0"/>
              <a:t>Load the dataset into a dataframe.</a:t>
            </a:r>
          </a:p>
          <a:p>
            <a:pPr lvl="1"/>
            <a:r>
              <a:rPr lang="en-US" dirty="0"/>
              <a:t>Display the data (no more than 60 rows).</a:t>
            </a:r>
          </a:p>
          <a:p>
            <a:pPr lvl="1"/>
            <a:r>
              <a:rPr lang="en-US" dirty="0"/>
              <a:t>Display simple statistics of the data.</a:t>
            </a:r>
          </a:p>
          <a:p>
            <a:pPr lvl="1"/>
            <a:r>
              <a:rPr lang="en-US" dirty="0"/>
              <a:t>Display one or more histograms. </a:t>
            </a:r>
          </a:p>
          <a:p>
            <a:pPr lvl="4"/>
            <a:endParaRPr lang="en-US" dirty="0"/>
          </a:p>
          <a:p>
            <a:r>
              <a:rPr lang="en-US" dirty="0"/>
              <a:t>Submit notebooks to Canvas “Assignment #1”.</a:t>
            </a:r>
          </a:p>
          <a:p>
            <a:pPr lvl="1"/>
            <a:r>
              <a:rPr lang="en-US" dirty="0"/>
              <a:t>One submission per team.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362EF-FD6E-8648-BF5C-73941226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35057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By Tuesday, February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25039"/>
          </a:xfrm>
        </p:spPr>
        <p:txBody>
          <a:bodyPr/>
          <a:lstStyle/>
          <a:p>
            <a:r>
              <a:rPr lang="en-US" dirty="0"/>
              <a:t>Choose a lab partner (if you want one).</a:t>
            </a:r>
          </a:p>
          <a:p>
            <a:pPr lvl="4"/>
            <a:endParaRPr lang="en-US" dirty="0"/>
          </a:p>
          <a:p>
            <a:r>
              <a:rPr lang="en-US" dirty="0"/>
              <a:t>Submit your team information into Canvas.</a:t>
            </a:r>
          </a:p>
          <a:p>
            <a:pPr lvl="1"/>
            <a:r>
              <a:rPr lang="en-US" dirty="0"/>
              <a:t>Your team name</a:t>
            </a:r>
          </a:p>
          <a:p>
            <a:pPr lvl="1"/>
            <a:r>
              <a:rPr lang="en-US" dirty="0"/>
              <a:t>Names and email addresses of the two partners.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89088-BF06-4544-891F-6AA72AA0F5C5}"/>
              </a:ext>
            </a:extLst>
          </p:cNvPr>
          <p:cNvSpPr txBox="1"/>
          <p:nvPr/>
        </p:nvSpPr>
        <p:spPr>
          <a:xfrm>
            <a:off x="1237593" y="3820930"/>
            <a:ext cx="666881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Assignment #1 will not be open for submission in Canvas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until the lab partnerships have formed.</a:t>
            </a:r>
          </a:p>
        </p:txBody>
      </p:sp>
    </p:spTree>
    <p:extLst>
      <p:ext uri="{BB962C8B-B14F-4D97-AF65-F5344CB8AC3E}">
        <p14:creationId xmlns:p14="http://schemas.microsoft.com/office/powerpoint/2010/main" val="77041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B832-D5B7-5644-A556-05EAC9C5DECC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Course Timeline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dirty="0"/>
              <a:t>Introduction to data analytics</a:t>
            </a:r>
          </a:p>
          <a:p>
            <a:pPr lvl="4">
              <a:lnSpc>
                <a:spcPct val="80000"/>
              </a:lnSpc>
            </a:pPr>
            <a:endParaRPr lang="en-US" altLang="x-none" dirty="0"/>
          </a:p>
          <a:p>
            <a:pPr>
              <a:lnSpc>
                <a:spcPct val="80000"/>
              </a:lnSpc>
            </a:pPr>
            <a:r>
              <a:rPr lang="en-US" altLang="x-none" dirty="0"/>
              <a:t>Descriptive statistics</a:t>
            </a:r>
          </a:p>
          <a:p>
            <a:pPr lvl="4">
              <a:lnSpc>
                <a:spcPct val="80000"/>
              </a:lnSpc>
            </a:pPr>
            <a:endParaRPr lang="en-US" altLang="x-none" dirty="0"/>
          </a:p>
          <a:p>
            <a:pPr>
              <a:lnSpc>
                <a:spcPct val="80000"/>
              </a:lnSpc>
            </a:pPr>
            <a:r>
              <a:rPr lang="en-US" altLang="x-none" dirty="0"/>
              <a:t>Probability</a:t>
            </a:r>
          </a:p>
          <a:p>
            <a:pPr lvl="4">
              <a:lnSpc>
                <a:spcPct val="80000"/>
              </a:lnSpc>
            </a:pPr>
            <a:endParaRPr lang="en-US" altLang="x-none" dirty="0"/>
          </a:p>
          <a:p>
            <a:pPr>
              <a:lnSpc>
                <a:spcPct val="80000"/>
              </a:lnSpc>
            </a:pPr>
            <a:r>
              <a:rPr lang="en-US" altLang="x-none" dirty="0"/>
              <a:t>Statistical analysis</a:t>
            </a:r>
          </a:p>
          <a:p>
            <a:pPr lvl="4">
              <a:lnSpc>
                <a:spcPct val="80000"/>
              </a:lnSpc>
            </a:pPr>
            <a:endParaRPr lang="en-US" altLang="x-none" dirty="0"/>
          </a:p>
          <a:p>
            <a:pPr>
              <a:lnSpc>
                <a:spcPct val="80000"/>
              </a:lnSpc>
            </a:pPr>
            <a:r>
              <a:rPr lang="en-US" altLang="x-none" i="1" dirty="0"/>
              <a:t>Midterm</a:t>
            </a:r>
          </a:p>
          <a:p>
            <a:pPr lvl="4">
              <a:lnSpc>
                <a:spcPct val="80000"/>
              </a:lnSpc>
            </a:pPr>
            <a:endParaRPr lang="en-US" altLang="x-none" dirty="0"/>
          </a:p>
          <a:p>
            <a:pPr>
              <a:lnSpc>
                <a:spcPct val="80000"/>
              </a:lnSpc>
            </a:pPr>
            <a:r>
              <a:rPr lang="en-US" altLang="x-none" dirty="0"/>
              <a:t>Introduction to statistical applications</a:t>
            </a:r>
            <a:br>
              <a:rPr lang="en-US" altLang="x-none" dirty="0"/>
            </a:br>
            <a:r>
              <a:rPr lang="en-US" altLang="x-none" dirty="0"/>
              <a:t>in data analytics</a:t>
            </a:r>
          </a:p>
          <a:p>
            <a:pPr lvl="4">
              <a:lnSpc>
                <a:spcPct val="80000"/>
              </a:lnSpc>
            </a:pPr>
            <a:endParaRPr lang="en-US" altLang="x-none" dirty="0"/>
          </a:p>
          <a:p>
            <a:pPr>
              <a:lnSpc>
                <a:spcPct val="80000"/>
              </a:lnSpc>
            </a:pPr>
            <a:r>
              <a:rPr lang="en-US" altLang="x-none" dirty="0"/>
              <a:t>Linear algebra</a:t>
            </a:r>
          </a:p>
          <a:p>
            <a:pPr lvl="4">
              <a:lnSpc>
                <a:spcPct val="80000"/>
              </a:lnSpc>
            </a:pPr>
            <a:endParaRPr lang="en-US" altLang="x-none" dirty="0"/>
          </a:p>
          <a:p>
            <a:pPr>
              <a:lnSpc>
                <a:spcPct val="80000"/>
              </a:lnSpc>
            </a:pPr>
            <a:r>
              <a:rPr lang="en-US" altLang="x-none" i="1" dirty="0"/>
              <a:t>Final</a:t>
            </a:r>
          </a:p>
          <a:p>
            <a:pPr>
              <a:lnSpc>
                <a:spcPct val="80000"/>
              </a:lnSpc>
            </a:pPr>
            <a:endParaRPr lang="en-US" altLang="x-none" dirty="0"/>
          </a:p>
          <a:p>
            <a:pPr>
              <a:lnSpc>
                <a:spcPct val="80000"/>
              </a:lnSpc>
            </a:pPr>
            <a:endParaRPr lang="en-US" altLang="x-none" dirty="0"/>
          </a:p>
          <a:p>
            <a:pPr lvl="4">
              <a:lnSpc>
                <a:spcPct val="80000"/>
              </a:lnSpc>
            </a:pPr>
            <a:endParaRPr lang="en-US" altLang="x-none" dirty="0"/>
          </a:p>
          <a:p>
            <a:pPr>
              <a:lnSpc>
                <a:spcPct val="80000"/>
              </a:lnSpc>
            </a:pP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9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Textbooks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find most of what you’ll need online.</a:t>
            </a:r>
          </a:p>
          <a:p>
            <a:pPr marL="1828800" lvl="4" indent="0">
              <a:buNone/>
            </a:pPr>
            <a:endParaRPr lang="en-US" dirty="0"/>
          </a:p>
          <a:p>
            <a:r>
              <a:rPr lang="en-US" dirty="0"/>
              <a:t>See the syllabus for recommended books.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514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FF9D-4AD1-E847-9BE7-B46EB8CAFD8F}" type="slidenum">
              <a:rPr lang="en-US"/>
              <a:pPr/>
              <a:t>7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Partner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learn better by working together </a:t>
            </a:r>
            <a:br>
              <a:rPr lang="en-US" dirty="0"/>
            </a:br>
            <a:r>
              <a:rPr lang="en-US" dirty="0"/>
              <a:t>with another student.</a:t>
            </a:r>
          </a:p>
          <a:p>
            <a:pPr lvl="4"/>
            <a:endParaRPr lang="en-US" dirty="0"/>
          </a:p>
          <a:p>
            <a:r>
              <a:rPr lang="en-US" dirty="0"/>
              <a:t>Therefore, each of you will may choose</a:t>
            </a:r>
            <a:br>
              <a:rPr lang="en-US" dirty="0"/>
            </a:br>
            <a:r>
              <a:rPr lang="en-US" dirty="0"/>
              <a:t>a </a:t>
            </a:r>
            <a:r>
              <a:rPr lang="en-US" u="sng" dirty="0"/>
              <a:t>lab partner </a:t>
            </a:r>
            <a:r>
              <a:rPr lang="en-US" dirty="0"/>
              <a:t>for the entire semester.</a:t>
            </a:r>
          </a:p>
          <a:p>
            <a:pPr lvl="1"/>
            <a:r>
              <a:rPr lang="en-US" dirty="0"/>
              <a:t>Recommended but optional.</a:t>
            </a:r>
            <a:br>
              <a:rPr lang="en-US" dirty="0"/>
            </a:br>
            <a:r>
              <a:rPr lang="en-US" dirty="0"/>
              <a:t>You can work alone if you want.</a:t>
            </a:r>
          </a:p>
          <a:p>
            <a:pPr lvl="4"/>
            <a:endParaRPr lang="en-US" dirty="0"/>
          </a:p>
          <a:p>
            <a:r>
              <a:rPr lang="en-US" dirty="0"/>
              <a:t>You will work on the assignments together </a:t>
            </a:r>
            <a:br>
              <a:rPr lang="en-US" dirty="0"/>
            </a:br>
            <a:r>
              <a:rPr lang="en-US" dirty="0"/>
              <a:t>as a team.</a:t>
            </a:r>
          </a:p>
          <a:p>
            <a:pPr lvl="1"/>
            <a:r>
              <a:rPr lang="en-US" dirty="0"/>
              <a:t>Both of you will receive the same score </a:t>
            </a:r>
            <a:br>
              <a:rPr lang="en-US" dirty="0"/>
            </a:br>
            <a:r>
              <a:rPr lang="en-US" dirty="0"/>
              <a:t>on each lab assignment.</a:t>
            </a:r>
          </a:p>
        </p:txBody>
      </p:sp>
    </p:spTree>
    <p:extLst>
      <p:ext uri="{BB962C8B-B14F-4D97-AF65-F5344CB8AC3E}">
        <p14:creationId xmlns:p14="http://schemas.microsoft.com/office/powerpoint/2010/main" val="390809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Partner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67809"/>
          </a:xfrm>
        </p:spPr>
        <p:txBody>
          <a:bodyPr/>
          <a:lstStyle/>
          <a:p>
            <a:r>
              <a:rPr lang="en-US" dirty="0"/>
              <a:t>Submit your team information into Canvas (under “Assignments/Miscellaneous”) 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>
                <a:solidFill>
                  <a:srgbClr val="B23C00"/>
                </a:solidFill>
              </a:rPr>
              <a:t>Tuesday, February 2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Your team name (needed by Canvas)</a:t>
            </a:r>
          </a:p>
          <a:p>
            <a:pPr lvl="1"/>
            <a:r>
              <a:rPr lang="en-US" dirty="0"/>
              <a:t>Names and email addresses of the two partners.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FB47B1-5504-454C-B64D-317125C5D005}"/>
              </a:ext>
            </a:extLst>
          </p:cNvPr>
          <p:cNvSpPr txBox="1"/>
          <p:nvPr/>
        </p:nvSpPr>
        <p:spPr>
          <a:xfrm>
            <a:off x="2932769" y="4069073"/>
            <a:ext cx="327846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Only one student per team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needs to submit team information.</a:t>
            </a:r>
          </a:p>
        </p:txBody>
      </p:sp>
    </p:spTree>
    <p:extLst>
      <p:ext uri="{BB962C8B-B14F-4D97-AF65-F5344CB8AC3E}">
        <p14:creationId xmlns:p14="http://schemas.microsoft.com/office/powerpoint/2010/main" val="7247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1472-C459-A34F-84AF-B644A09DA17F}" type="slidenum">
              <a:rPr lang="en-US"/>
              <a:pPr/>
              <a:t>9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Individual Overall Class Grade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50% assignments*</a:t>
            </a:r>
          </a:p>
          <a:p>
            <a:pPr>
              <a:lnSpc>
                <a:spcPct val="80000"/>
              </a:lnSpc>
            </a:pPr>
            <a:r>
              <a:rPr lang="en-US" dirty="0"/>
              <a:t>20% midterm**</a:t>
            </a:r>
          </a:p>
          <a:p>
            <a:pPr>
              <a:lnSpc>
                <a:spcPct val="80000"/>
              </a:lnSpc>
            </a:pPr>
            <a:r>
              <a:rPr lang="en-US" dirty="0"/>
              <a:t>30% final**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 * team score</a:t>
            </a:r>
          </a:p>
          <a:p>
            <a:pPr lvl="2"/>
            <a:r>
              <a:rPr lang="en-US" sz="1400" dirty="0"/>
              <a:t>** individual score</a:t>
            </a:r>
            <a:endParaRPr lang="en-US" sz="450" dirty="0"/>
          </a:p>
          <a:p>
            <a:pPr lvl="2"/>
            <a:endParaRPr lang="en-US" sz="1400" dirty="0"/>
          </a:p>
          <a:p>
            <a:r>
              <a:rPr lang="en-US" sz="2200" dirty="0"/>
              <a:t>During the semester, keep track of your progress in Canvas. </a:t>
            </a:r>
          </a:p>
          <a:p>
            <a:r>
              <a:rPr lang="en-US" sz="2200" dirty="0"/>
              <a:t>At the end of the semester, students with the median score will get the B+ grade. </a:t>
            </a:r>
          </a:p>
          <a:p>
            <a:r>
              <a:rPr lang="en-US" sz="2200" dirty="0"/>
              <a:t>Higher and lower grades will then be assigned based on</a:t>
            </a:r>
            <a:br>
              <a:rPr lang="en-US" sz="2200" dirty="0"/>
            </a:br>
            <a:r>
              <a:rPr lang="en-US" sz="2200" dirty="0"/>
              <a:t>how the scores cluster above and below the median.</a:t>
            </a:r>
          </a:p>
          <a:p>
            <a:r>
              <a:rPr lang="en-US" sz="2200" dirty="0"/>
              <a:t>Therefore, your final class grade will be based primarily on your performance relative to the other students in the class.</a:t>
            </a:r>
            <a:endParaRPr lang="en-US" dirty="0"/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536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24942</TotalTime>
  <Words>2481</Words>
  <Application>Microsoft Macintosh PowerPoint</Application>
  <PresentationFormat>On-screen Show (4:3)</PresentationFormat>
  <Paragraphs>447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Courier New</vt:lpstr>
      <vt:lpstr>Times New Roman</vt:lpstr>
      <vt:lpstr>Wingdings</vt:lpstr>
      <vt:lpstr>Quadrant</vt:lpstr>
      <vt:lpstr>DATA 220 Mathematical Methods for Data Analysis January 28 Class Meeting</vt:lpstr>
      <vt:lpstr>Basic Info</vt:lpstr>
      <vt:lpstr>Goals of the Course</vt:lpstr>
      <vt:lpstr>Course Learning Outcomes</vt:lpstr>
      <vt:lpstr>Course Timeline</vt:lpstr>
      <vt:lpstr>Recommended Textbooks</vt:lpstr>
      <vt:lpstr>Lab Partner</vt:lpstr>
      <vt:lpstr>Lab Partner, cont’d</vt:lpstr>
      <vt:lpstr>Your Individual Overall Class Grade</vt:lpstr>
      <vt:lpstr>PowerPoint Presentation</vt:lpstr>
      <vt:lpstr>What is Data Science?</vt:lpstr>
      <vt:lpstr>Machine Learning</vt:lpstr>
      <vt:lpstr>Data Mining</vt:lpstr>
      <vt:lpstr>Other Data Science Challenges</vt:lpstr>
      <vt:lpstr>Data Patterns</vt:lpstr>
      <vt:lpstr>Classification and Prediction</vt:lpstr>
      <vt:lpstr>History of Data Science</vt:lpstr>
      <vt:lpstr>History of Data Collection</vt:lpstr>
      <vt:lpstr>History of Data Collection, cont’d</vt:lpstr>
      <vt:lpstr>History of Data Collection, cont’d</vt:lpstr>
      <vt:lpstr>History of Data Collection, cont’d</vt:lpstr>
      <vt:lpstr>History of Data Analysis</vt:lpstr>
      <vt:lpstr>History of Data Analysis, cont’d</vt:lpstr>
      <vt:lpstr>History of Data Analysis, cont’d</vt:lpstr>
      <vt:lpstr>History of Data Analysis, cont’d</vt:lpstr>
      <vt:lpstr>History of Data Analysis, cont’d</vt:lpstr>
      <vt:lpstr>Statistics and Data Science</vt:lpstr>
      <vt:lpstr>Statistics and Machine Learning</vt:lpstr>
      <vt:lpstr>Data Scientist Skillset</vt:lpstr>
      <vt:lpstr>Data Scientist Skillset, cont’d</vt:lpstr>
      <vt:lpstr>Data Scientist Skillset, cont’d</vt:lpstr>
      <vt:lpstr>We Still Need People!</vt:lpstr>
      <vt:lpstr>We Still Need People! cont’d</vt:lpstr>
      <vt:lpstr>The DIKW Pyramid</vt:lpstr>
      <vt:lpstr>The Data Science Pyramid</vt:lpstr>
      <vt:lpstr>Insight</vt:lpstr>
      <vt:lpstr>Break</vt:lpstr>
      <vt:lpstr>Lab: Install Anaconda</vt:lpstr>
      <vt:lpstr>Some Python Data Science Libraries</vt:lpstr>
      <vt:lpstr>Some Python Data Science Libraries, cont’d</vt:lpstr>
      <vt:lpstr>Datasets</vt:lpstr>
      <vt:lpstr>CSV Datasets</vt:lpstr>
      <vt:lpstr>CSV Datasets, cont’d</vt:lpstr>
      <vt:lpstr>CSV Dataset  Dataframe</vt:lpstr>
      <vt:lpstr>Lab Assignment #1</vt:lpstr>
      <vt:lpstr>Reminder: By Tuesday, February 2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313</cp:revision>
  <dcterms:created xsi:type="dcterms:W3CDTF">2008-01-12T03:52:55Z</dcterms:created>
  <dcterms:modified xsi:type="dcterms:W3CDTF">2021-01-28T05:05:31Z</dcterms:modified>
</cp:coreProperties>
</file>