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1" r:id="rId3"/>
    <p:sldId id="262" r:id="rId4"/>
    <p:sldId id="260" r:id="rId5"/>
    <p:sldId id="263" r:id="rId6"/>
    <p:sldId id="264" r:id="rId7"/>
    <p:sldId id="258" r:id="rId8"/>
    <p:sldId id="257" r:id="rId9"/>
    <p:sldId id="265" r:id="rId10"/>
    <p:sldId id="259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6"/>
  </p:normalViewPr>
  <p:slideViewPr>
    <p:cSldViewPr snapToGrid="0">
      <p:cViewPr varScale="1">
        <p:scale>
          <a:sx n="90" d="100"/>
          <a:sy n="90" d="100"/>
        </p:scale>
        <p:origin x="232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7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200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704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381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1802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158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981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426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315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64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7061005A-3F26-BE4B-9843-C848B22454DF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E24858E8-A501-9D41-8606-36BA470019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412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ckaroo.com/" TargetMode="External"/><Relationship Id="rId2" Type="http://schemas.openxmlformats.org/officeDocument/2006/relationships/hyperlink" Target="https://simplemaps.com/data/us-citi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kaggle.com/datasets/dillonmyrick/bike-store-sample-database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083F6-314C-6238-5589-8531500A3C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0106" y="2543175"/>
            <a:ext cx="10491788" cy="885825"/>
          </a:xfrm>
        </p:spPr>
        <p:txBody>
          <a:bodyPr>
            <a:normAutofit fontScale="90000"/>
          </a:bodyPr>
          <a:lstStyle/>
          <a:p>
            <a:r>
              <a:rPr lang="en-US" dirty="0"/>
              <a:t>Bike Store Management System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01EB77-41E7-406E-47CD-4893513B29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3429000"/>
            <a:ext cx="9144000" cy="1655762"/>
          </a:xfrm>
        </p:spPr>
        <p:txBody>
          <a:bodyPr/>
          <a:lstStyle/>
          <a:p>
            <a:r>
              <a:rPr lang="en-US" dirty="0"/>
              <a:t>TERRA BIKES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5CE9E3-A343-A8E5-662B-FB69174543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4" y="127001"/>
            <a:ext cx="3529013" cy="11763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8E1BE0D-BB3F-8520-69D3-1606D148EDE7}"/>
              </a:ext>
            </a:extLst>
          </p:cNvPr>
          <p:cNvSpPr txBox="1"/>
          <p:nvPr/>
        </p:nvSpPr>
        <p:spPr>
          <a:xfrm>
            <a:off x="9560718" y="5643563"/>
            <a:ext cx="22145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SQL Weavers</a:t>
            </a:r>
          </a:p>
        </p:txBody>
      </p:sp>
    </p:spTree>
    <p:extLst>
      <p:ext uri="{BB962C8B-B14F-4D97-AF65-F5344CB8AC3E}">
        <p14:creationId xmlns:p14="http://schemas.microsoft.com/office/powerpoint/2010/main" val="3377199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9BC0B-4C95-FEE4-85F6-E6A211651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0813"/>
            <a:ext cx="10515600" cy="73501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ANALYTICAL DATABASE STAR SCHEMA</a:t>
            </a:r>
          </a:p>
        </p:txBody>
      </p:sp>
      <p:pic>
        <p:nvPicPr>
          <p:cNvPr id="4" name="Picture 3" descr="A diagram of a company&#10;&#10;Description automatically generated">
            <a:extLst>
              <a:ext uri="{FF2B5EF4-FFF2-40B4-BE49-F238E27FC236}">
                <a16:creationId xmlns:a16="http://schemas.microsoft.com/office/drawing/2014/main" id="{E2E12525-26C1-2382-358C-B3CFBB66E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378" y="885826"/>
            <a:ext cx="10240422" cy="58213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60537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28D33-060D-60F4-03FF-270B914B7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ETL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B3B51-E1BE-061A-108E-554E50047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For Operational Database: We have queried on the workbench to insert the data 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For Analytical Database: Stored procedure is used to refresh or extract the data from operational database</a:t>
            </a:r>
          </a:p>
        </p:txBody>
      </p:sp>
    </p:spTree>
    <p:extLst>
      <p:ext uri="{BB962C8B-B14F-4D97-AF65-F5344CB8AC3E}">
        <p14:creationId xmlns:p14="http://schemas.microsoft.com/office/powerpoint/2010/main" val="301812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F316D-9F01-DFA4-E744-54F2F46C2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44932-38A2-7431-6040-D535D84D8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37305"/>
            <a:ext cx="10515600" cy="118338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Our goal is to provide a solution that optimizes store operations, analyses sales trends, and supports decision-making for bike retailers.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77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B157B-78E9-3D22-3958-C1778E0C3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ABOUT PROJECT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70900E-D0B6-FA6C-0146-2293A1056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325562"/>
            <a:ext cx="11149013" cy="5360987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Operational Database: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Comprehensive solution for bike store operations and analytics.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Addresses day-to-day operational challenges.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Empowers customers to place orders, submit feedback, and register complaints.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Enables efficient order processing and complaint resolution for employees.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marL="0" indent="0" algn="l">
              <a:buNone/>
            </a:pPr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Analytical Database: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Provides managers with insightful metrics.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Offers in-depth insights into sales performance and employee performance.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Examines trends over various time intervals and region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Facilitates data-driven decision-making and strategic choices for store optimization.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374151"/>
              </a:solidFill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2447345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192FE-230A-6BF1-0C54-0E044714B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Data Sources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A5EEAC-261C-1231-B4BF-9EFE023CB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899" y="1485900"/>
            <a:ext cx="11572875" cy="5186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Data Sources:</a:t>
            </a:r>
          </a:p>
          <a:p>
            <a:r>
              <a:rPr lang="en-US" dirty="0">
                <a:solidFill>
                  <a:schemeClr val="bg1"/>
                </a:solidFill>
              </a:rPr>
              <a:t>US Cities Name: </a:t>
            </a:r>
            <a:r>
              <a:rPr lang="en-US" dirty="0">
                <a:solidFill>
                  <a:schemeClr val="bg1"/>
                </a:solidFill>
                <a:hlinkClick r:id="rId2"/>
              </a:rPr>
              <a:t>https://</a:t>
            </a:r>
            <a:r>
              <a:rPr lang="en-US" dirty="0" err="1">
                <a:solidFill>
                  <a:schemeClr val="bg1"/>
                </a:solidFill>
                <a:hlinkClick r:id="rId2"/>
              </a:rPr>
              <a:t>simplemaps.com</a:t>
            </a:r>
            <a:r>
              <a:rPr lang="en-US" dirty="0">
                <a:solidFill>
                  <a:schemeClr val="bg1"/>
                </a:solidFill>
                <a:hlinkClick r:id="rId2"/>
              </a:rPr>
              <a:t>/data/us-cities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Mockaroo: </a:t>
            </a:r>
            <a:r>
              <a:rPr lang="en-US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dirty="0" err="1">
                <a:solidFill>
                  <a:schemeClr val="bg1"/>
                </a:solidFill>
                <a:hlinkClick r:id="rId3"/>
              </a:rPr>
              <a:t>www.mockaroo.com</a:t>
            </a:r>
            <a:r>
              <a:rPr lang="en-US" dirty="0">
                <a:solidFill>
                  <a:schemeClr val="bg1"/>
                </a:solidFill>
                <a:hlinkClick r:id="rId3"/>
              </a:rPr>
              <a:t>/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Kaggle:  </a:t>
            </a:r>
            <a:r>
              <a:rPr lang="en-US" dirty="0">
                <a:solidFill>
                  <a:schemeClr val="bg1"/>
                </a:solidFill>
                <a:hlinkClick r:id="rId4"/>
              </a:rPr>
              <a:t>https://www.kaggle.com/datasets/dillonmyrick/bike-store-sample-database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47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A9D54C-92A6-DB3D-56E8-EA6B8E966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APPLICATION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787108-0827-3BA5-B265-BF1034C51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875" y="196850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Tools Used: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Python, </a:t>
            </a:r>
            <a:r>
              <a:rPr lang="en-US" dirty="0" err="1">
                <a:solidFill>
                  <a:schemeClr val="bg1"/>
                </a:solidFill>
              </a:rPr>
              <a:t>VSCode</a:t>
            </a:r>
            <a:r>
              <a:rPr lang="en-US" dirty="0">
                <a:solidFill>
                  <a:schemeClr val="bg1"/>
                </a:solidFill>
              </a:rPr>
              <a:t> for coding (IDE), </a:t>
            </a:r>
            <a:r>
              <a:rPr lang="en-US" dirty="0" err="1">
                <a:solidFill>
                  <a:schemeClr val="bg1"/>
                </a:solidFill>
              </a:rPr>
              <a:t>PyQT</a:t>
            </a:r>
            <a:r>
              <a:rPr lang="en-US" dirty="0">
                <a:solidFill>
                  <a:schemeClr val="bg1"/>
                </a:solidFill>
              </a:rPr>
              <a:t>, MySQL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Python Libraries  and SQL queries: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Numpy, pandas, </a:t>
            </a:r>
            <a:r>
              <a:rPr lang="en-US" dirty="0" err="1">
                <a:solidFill>
                  <a:schemeClr val="bg1"/>
                </a:solidFill>
              </a:rPr>
              <a:t>PyQT</a:t>
            </a:r>
            <a:r>
              <a:rPr lang="en-US" dirty="0">
                <a:solidFill>
                  <a:schemeClr val="bg1"/>
                </a:solidFill>
              </a:rPr>
              <a:t>, Matplotlib, Seaborn, smtp library for email and </a:t>
            </a:r>
            <a:r>
              <a:rPr lang="en-US" dirty="0" err="1">
                <a:solidFill>
                  <a:schemeClr val="bg1"/>
                </a:solidFill>
              </a:rPr>
              <a:t>mysql</a:t>
            </a:r>
            <a:r>
              <a:rPr lang="en-US" dirty="0">
                <a:solidFill>
                  <a:schemeClr val="bg1"/>
                </a:solidFill>
              </a:rPr>
              <a:t>-python connector</a:t>
            </a:r>
          </a:p>
        </p:txBody>
      </p:sp>
    </p:spTree>
    <p:extLst>
      <p:ext uri="{BB962C8B-B14F-4D97-AF65-F5344CB8AC3E}">
        <p14:creationId xmlns:p14="http://schemas.microsoft.com/office/powerpoint/2010/main" val="4258175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617CC-1F40-0557-702B-C393FCD12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0025"/>
            <a:ext cx="10515600" cy="93424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OPERATIONAL MODULE​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05F959-AB92-6209-21C4-0F23B9093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149" y="1385888"/>
            <a:ext cx="11020425" cy="527208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Customer Interaction</a:t>
            </a:r>
            <a:r>
              <a:rPr lang="en-US" dirty="0">
                <a:solidFill>
                  <a:schemeClr val="bg1"/>
                </a:solidFill>
              </a:rPr>
              <a:t>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Customers register and log in to the system.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Seamless process for submitting feedback, placing orders, and registering complaints against bike store services or products. </a:t>
            </a:r>
          </a:p>
          <a:p>
            <a:r>
              <a:rPr lang="en-US" b="1" dirty="0">
                <a:solidFill>
                  <a:schemeClr val="bg1"/>
                </a:solidFill>
              </a:rPr>
              <a:t>Grievance Filing Process: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If a grievance is lodged, customers provide essential details.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Information includes product type and specific issues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b="1" dirty="0">
                <a:solidFill>
                  <a:schemeClr val="bg1"/>
                </a:solidFill>
              </a:rPr>
              <a:t>Validation and Tracking: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Generates a unique order_ID for each transaction, serving as a reference for tracking the status of orders and grievance. </a:t>
            </a:r>
          </a:p>
          <a:p>
            <a:r>
              <a:rPr lang="en-US" b="1" dirty="0">
                <a:solidFill>
                  <a:schemeClr val="bg1"/>
                </a:solidFill>
              </a:rPr>
              <a:t>User-Friendly Interface: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Easy-to-navigate system for customers to track the progress of their orders and complaints in real-time. </a:t>
            </a:r>
          </a:p>
          <a:p>
            <a:pPr lvl="1"/>
            <a:r>
              <a:rPr lang="en-US" dirty="0">
                <a:solidFill>
                  <a:schemeClr val="bg1"/>
                </a:solidFill>
              </a:rPr>
              <a:t>Enhances transparency and customer satisfaction within the bike store operational module.</a:t>
            </a:r>
          </a:p>
        </p:txBody>
      </p:sp>
    </p:spTree>
    <p:extLst>
      <p:ext uri="{BB962C8B-B14F-4D97-AF65-F5344CB8AC3E}">
        <p14:creationId xmlns:p14="http://schemas.microsoft.com/office/powerpoint/2010/main" val="29370808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11F22-F775-32C7-F1E6-FFC3EC8CF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7464" y="1"/>
            <a:ext cx="7000874" cy="781050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ER </a:t>
            </a:r>
            <a:r>
              <a:rPr lang="en-US" sz="4000" dirty="0">
                <a:solidFill>
                  <a:schemeClr val="bg1"/>
                </a:solidFill>
              </a:rPr>
              <a:t>DIAGRAM</a:t>
            </a:r>
          </a:p>
        </p:txBody>
      </p:sp>
      <p:pic>
        <p:nvPicPr>
          <p:cNvPr id="4" name="Picture 3" descr="A group of white ovals with black background&#10;&#10;Description automatically generated">
            <a:extLst>
              <a:ext uri="{FF2B5EF4-FFF2-40B4-BE49-F238E27FC236}">
                <a16:creationId xmlns:a16="http://schemas.microsoft.com/office/drawing/2014/main" id="{FD50B9BA-F0B4-DD2B-3264-C0ACAA6922C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81051"/>
            <a:ext cx="12153900" cy="66770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894041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19A5AB-5021-F62F-0C24-BB16DB4A3C7F}"/>
              </a:ext>
            </a:extLst>
          </p:cNvPr>
          <p:cNvSpPr txBox="1"/>
          <p:nvPr/>
        </p:nvSpPr>
        <p:spPr>
          <a:xfrm>
            <a:off x="4035692" y="100013"/>
            <a:ext cx="41206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RELATIONAL SCHEMA</a:t>
            </a: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12E43BEB-5F07-BE10-0718-7B8635C6B2F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327" y="608899"/>
            <a:ext cx="11915343" cy="614908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29344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AD64A-9E2E-971F-9F52-7B9C9D4AE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2237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ANALYTICAL MODULE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CC2F8-26D2-1480-0465-996FFFAFDB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144" y="1614487"/>
            <a:ext cx="11415712" cy="3629025"/>
          </a:xfrm>
        </p:spPr>
        <p:txBody>
          <a:bodyPr>
            <a:normAutofit/>
          </a:bodyPr>
          <a:lstStyle/>
          <a:p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 Data Analysis and Integration: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lvl="1"/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Analyses data from operational module </a:t>
            </a:r>
          </a:p>
          <a:p>
            <a:pPr lvl="1"/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Integration of diverse datasets to gain comprehensive insights into bike store performance.</a:t>
            </a:r>
          </a:p>
          <a:p>
            <a:pPr lvl="1"/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r>
              <a:rPr lang="en-GB" b="1" i="0" dirty="0">
                <a:solidFill>
                  <a:srgbClr val="374151"/>
                </a:solidFill>
                <a:effectLst/>
                <a:latin typeface="Söhne"/>
              </a:rPr>
              <a:t> Dashboard Insights:</a:t>
            </a:r>
            <a:endParaRPr lang="en-GB" b="0" i="0" dirty="0">
              <a:solidFill>
                <a:srgbClr val="374151"/>
              </a:solidFill>
              <a:effectLst/>
              <a:latin typeface="Söhne"/>
            </a:endParaRPr>
          </a:p>
          <a:p>
            <a:pPr lvl="1"/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Dynamic dashboard providing a holistic view of company performance, product metrics, sales trends.</a:t>
            </a:r>
          </a:p>
          <a:p>
            <a:pPr lvl="1"/>
            <a:r>
              <a:rPr lang="en-GB" dirty="0">
                <a:solidFill>
                  <a:srgbClr val="374151"/>
                </a:solidFill>
                <a:latin typeface="Söhne"/>
              </a:rPr>
              <a:t>We can also see employee performance</a:t>
            </a:r>
            <a:r>
              <a:rPr lang="en-GB" b="0" i="0" dirty="0">
                <a:solidFill>
                  <a:srgbClr val="374151"/>
                </a:solidFill>
                <a:effectLst/>
                <a:latin typeface="Söhne"/>
              </a:rPr>
              <a:t>, performance comparisons</a:t>
            </a:r>
          </a:p>
        </p:txBody>
      </p:sp>
    </p:spTree>
    <p:extLst>
      <p:ext uri="{BB962C8B-B14F-4D97-AF65-F5344CB8AC3E}">
        <p14:creationId xmlns:p14="http://schemas.microsoft.com/office/powerpoint/2010/main" val="3321090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1197</TotalTime>
  <Words>402</Words>
  <Application>Microsoft Macintosh PowerPoint</Application>
  <PresentationFormat>Widescreen</PresentationFormat>
  <Paragraphs>55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Söhne</vt:lpstr>
      <vt:lpstr>Office Theme</vt:lpstr>
      <vt:lpstr>Bike Store Management System</vt:lpstr>
      <vt:lpstr>MOTIVATION</vt:lpstr>
      <vt:lpstr>ABOUT PROJECT</vt:lpstr>
      <vt:lpstr>Data Sources</vt:lpstr>
      <vt:lpstr>APPLICATION DESIGN</vt:lpstr>
      <vt:lpstr>OPERATIONAL MODULE​</vt:lpstr>
      <vt:lpstr>ER DIAGRAM</vt:lpstr>
      <vt:lpstr>PowerPoint Presentation</vt:lpstr>
      <vt:lpstr>ANALYTICAL MODULE</vt:lpstr>
      <vt:lpstr>ANALYTICAL DATABASE STAR SCHEMA</vt:lpstr>
      <vt:lpstr>ETL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Bike Store Management System</dc:title>
  <dc:creator>Gaurav Sharma</dc:creator>
  <cp:lastModifiedBy>Gaurav Sharma</cp:lastModifiedBy>
  <cp:revision>5</cp:revision>
  <dcterms:created xsi:type="dcterms:W3CDTF">2023-12-04T01:51:33Z</dcterms:created>
  <dcterms:modified xsi:type="dcterms:W3CDTF">2023-12-05T00:35:23Z</dcterms:modified>
</cp:coreProperties>
</file>