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51"/>
  </p:notesMasterIdLst>
  <p:handoutMasterIdLst>
    <p:handoutMasterId r:id="rId52"/>
  </p:handoutMasterIdLst>
  <p:sldIdLst>
    <p:sldId id="256" r:id="rId2"/>
    <p:sldId id="316" r:id="rId3"/>
    <p:sldId id="380" r:id="rId4"/>
    <p:sldId id="937" r:id="rId5"/>
    <p:sldId id="257" r:id="rId6"/>
    <p:sldId id="258" r:id="rId7"/>
    <p:sldId id="259" r:id="rId8"/>
    <p:sldId id="260" r:id="rId9"/>
    <p:sldId id="264" r:id="rId10"/>
    <p:sldId id="354" r:id="rId11"/>
    <p:sldId id="355" r:id="rId12"/>
    <p:sldId id="383" r:id="rId13"/>
    <p:sldId id="356" r:id="rId14"/>
    <p:sldId id="357" r:id="rId15"/>
    <p:sldId id="358" r:id="rId16"/>
    <p:sldId id="269" r:id="rId17"/>
    <p:sldId id="368" r:id="rId18"/>
    <p:sldId id="359" r:id="rId19"/>
    <p:sldId id="360" r:id="rId20"/>
    <p:sldId id="361" r:id="rId21"/>
    <p:sldId id="384" r:id="rId22"/>
    <p:sldId id="388" r:id="rId23"/>
    <p:sldId id="385" r:id="rId24"/>
    <p:sldId id="386" r:id="rId25"/>
    <p:sldId id="454" r:id="rId26"/>
    <p:sldId id="389" r:id="rId27"/>
    <p:sldId id="287" r:id="rId28"/>
    <p:sldId id="288" r:id="rId29"/>
    <p:sldId id="936" r:id="rId30"/>
    <p:sldId id="270" r:id="rId31"/>
    <p:sldId id="445" r:id="rId32"/>
    <p:sldId id="271" r:id="rId33"/>
    <p:sldId id="272" r:id="rId34"/>
    <p:sldId id="273" r:id="rId35"/>
    <p:sldId id="446" r:id="rId36"/>
    <p:sldId id="447" r:id="rId37"/>
    <p:sldId id="448" r:id="rId38"/>
    <p:sldId id="449" r:id="rId39"/>
    <p:sldId id="450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451" r:id="rId5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9051"/>
    <a:srgbClr val="E1F5FF"/>
    <a:srgbClr val="B23C00"/>
    <a:srgbClr val="C6DEFF"/>
    <a:srgbClr val="A12A03"/>
    <a:srgbClr val="66CCFF"/>
    <a:srgbClr val="A40000"/>
    <a:srgbClr val="CC99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66" autoAdjust="0"/>
    <p:restoredTop sz="98450" autoAdjust="0"/>
  </p:normalViewPr>
  <p:slideViewPr>
    <p:cSldViewPr>
      <p:cViewPr varScale="1">
        <p:scale>
          <a:sx n="212" d="100"/>
          <a:sy n="212" d="100"/>
        </p:scale>
        <p:origin x="200" y="744"/>
      </p:cViewPr>
      <p:guideLst>
        <p:guide orient="horz" pos="2160"/>
        <p:guide pos="28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5/8/25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4504C-A0F5-524D-82C6-1B8158989AE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21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4504C-A0F5-524D-82C6-1B8158989AE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sp>
        <p:nvSpPr>
          <p:cNvPr id="2" name="TextBox 1"/>
          <p:cNvSpPr txBox="1"/>
          <p:nvPr userDrawn="1"/>
        </p:nvSpPr>
        <p:spPr>
          <a:xfrm>
            <a:off x="1000435" y="6263609"/>
            <a:ext cx="1742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Applied Data Science </a:t>
            </a:r>
            <a:r>
              <a:rPr lang="en-US" sz="1000" baseline="0" dirty="0"/>
              <a:t>Dept.</a:t>
            </a:r>
          </a:p>
          <a:p>
            <a:r>
              <a:rPr lang="en-US" sz="1000" baseline="0" dirty="0"/>
              <a:t>Spring 2025: May 8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102234" y="6263609"/>
            <a:ext cx="3217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DATA 201: </a:t>
            </a:r>
            <a:r>
              <a:rPr lang="en-US" sz="1000" baseline="0" dirty="0"/>
              <a:t>Database Technologies for Data Analytics</a:t>
            </a:r>
            <a:br>
              <a:rPr lang="en-US" sz="1000" baseline="0" dirty="0"/>
            </a:br>
            <a:r>
              <a:rPr lang="en-US" sz="1000" baseline="0" dirty="0"/>
              <a:t>© Ronald Mak</a:t>
            </a:r>
            <a:endParaRPr lang="en-US" sz="1000" dirty="0"/>
          </a:p>
        </p:txBody>
      </p:sp>
      <p:pic>
        <p:nvPicPr>
          <p:cNvPr id="4" name="Picture 13" descr="SJSU-logo">
            <a:extLst>
              <a:ext uri="{FF2B5EF4-FFF2-40B4-BE49-F238E27FC236}">
                <a16:creationId xmlns:a16="http://schemas.microsoft.com/office/drawing/2014/main" id="{650D295A-78DE-6A44-BC05-FD4D760FC2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sjsu.edu/~ma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torialspoint.com/dwh/dwh_olap.htm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torialspoint.com/dwh/dwh_olap.htm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demos.devexpress.com/aspxpivotgriddemos/OLAP/Browser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torialspoint.com/dwh/dwh_olap.htm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torialspoint.com/dwh/dwh_olap.htm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torialspoint.com/dwh/dwh_olap.htm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s.webflow.com/54e3cc87305a0f0a0665f71f/5537351f5f1065d401cde83c_etl-elt-architecture.jp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nebranch.com/common/images/etl-tipping-point.jp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uperdevelop.com/wp-content/themes/shopperpress/thumbs/ETL.jpe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dpflager.com/wp-content/uploads/2014/05/ETL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/>
              <a:t>DATA 201</a:t>
            </a:r>
            <a:br>
              <a:rPr lang="en-US" sz="2800" dirty="0"/>
            </a:br>
            <a:r>
              <a:rPr lang="en-US" sz="3600" dirty="0"/>
              <a:t>Database Technologies </a:t>
            </a:r>
            <a:br>
              <a:rPr lang="en-US" sz="3600" dirty="0"/>
            </a:br>
            <a:r>
              <a:rPr lang="en-US" sz="3600" dirty="0"/>
              <a:t>for Data Analytics</a:t>
            </a:r>
            <a:br>
              <a:rPr lang="en-US" sz="3600" dirty="0"/>
            </a:br>
            <a:r>
              <a:rPr lang="en-US" sz="2400" dirty="0"/>
              <a:t>May 8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Applied Data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br>
              <a:rPr lang="en-US" sz="1200" dirty="0"/>
            </a:br>
            <a:r>
              <a:rPr lang="en-US" dirty="0"/>
              <a:t>Spring 2025</a:t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3"/>
              </a:rPr>
              <a:t>www.cs.sjsu.edu/~mak</a:t>
            </a:r>
            <a:endParaRPr lang="en-US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62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429A7643-0D99-37CC-DA97-13489E8FB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5097" y="4783963"/>
            <a:ext cx="1828780" cy="6460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Transaction Processing (OLTP)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Online: The computer responds immediately </a:t>
            </a:r>
            <a:br>
              <a:rPr lang="en-US" dirty="0"/>
            </a:br>
            <a:r>
              <a:rPr lang="en-US" dirty="0"/>
              <a:t>or very quickly.</a:t>
            </a:r>
          </a:p>
          <a:p>
            <a:pPr lvl="1"/>
            <a:r>
              <a:rPr lang="en-US" dirty="0"/>
              <a:t>online ≠ internet</a:t>
            </a:r>
          </a:p>
          <a:p>
            <a:pPr lvl="5"/>
            <a:endParaRPr lang="en-US" dirty="0"/>
          </a:p>
          <a:p>
            <a:r>
              <a:rPr lang="en-US" dirty="0">
                <a:solidFill>
                  <a:srgbClr val="B23C00"/>
                </a:solidFill>
              </a:rPr>
              <a:t>OLTP</a:t>
            </a:r>
          </a:p>
          <a:p>
            <a:pPr lvl="1"/>
            <a:r>
              <a:rPr lang="en-US" dirty="0"/>
              <a:t>online </a:t>
            </a:r>
            <a:r>
              <a:rPr lang="en-US" u="sng" dirty="0"/>
              <a:t>transaction</a:t>
            </a:r>
            <a:r>
              <a:rPr lang="en-US" dirty="0"/>
              <a:t> processing</a:t>
            </a:r>
          </a:p>
          <a:p>
            <a:pPr lvl="1"/>
            <a:r>
              <a:rPr lang="en-US" dirty="0"/>
              <a:t>operational database = OLTP system</a:t>
            </a:r>
          </a:p>
          <a:p>
            <a:pPr lvl="5"/>
            <a:endParaRPr lang="en-US" dirty="0"/>
          </a:p>
          <a:p>
            <a:r>
              <a:rPr lang="en-US" dirty="0"/>
              <a:t>Update and query operational data.</a:t>
            </a:r>
          </a:p>
          <a:p>
            <a:r>
              <a:rPr lang="en-US" dirty="0"/>
              <a:t>Present current data</a:t>
            </a:r>
          </a:p>
          <a:p>
            <a:pPr lvl="1"/>
            <a:r>
              <a:rPr lang="en-US" dirty="0"/>
              <a:t>Generate reports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17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Analytical Processing (OLAP)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OLAP</a:t>
            </a:r>
          </a:p>
          <a:p>
            <a:pPr lvl="1"/>
            <a:r>
              <a:rPr lang="en-US" dirty="0"/>
              <a:t>online </a:t>
            </a:r>
            <a:r>
              <a:rPr lang="en-US" u="sng" dirty="0"/>
              <a:t>analytical</a:t>
            </a:r>
            <a:r>
              <a:rPr lang="en-US" dirty="0"/>
              <a:t> processing</a:t>
            </a:r>
          </a:p>
          <a:p>
            <a:pPr lvl="1"/>
            <a:r>
              <a:rPr lang="en-US" dirty="0"/>
              <a:t>Query data from data warehouses and/or </a:t>
            </a:r>
            <a:br>
              <a:rPr lang="en-US" dirty="0"/>
            </a:br>
            <a:r>
              <a:rPr lang="en-US" dirty="0"/>
              <a:t>data marts to analyze and present data.</a:t>
            </a:r>
          </a:p>
          <a:p>
            <a:pPr lvl="4"/>
            <a:endParaRPr lang="en-US" dirty="0"/>
          </a:p>
          <a:p>
            <a:r>
              <a:rPr lang="en-US" dirty="0"/>
              <a:t>OLAP tools support decision making.</a:t>
            </a:r>
          </a:p>
          <a:p>
            <a:r>
              <a:rPr lang="en-US" dirty="0"/>
              <a:t>OLAP tools are </a:t>
            </a:r>
            <a:r>
              <a:rPr lang="en-US" u="sng" dirty="0"/>
              <a:t>read only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85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05AC-AA2D-2F41-EB99-A0E733F9A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OLAP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8DF81-9C42-AED1-660B-C1FF01445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drill up and drill down</a:t>
            </a:r>
          </a:p>
          <a:p>
            <a:r>
              <a:rPr lang="en-US" dirty="0"/>
              <a:t>slice and dice</a:t>
            </a:r>
          </a:p>
          <a:p>
            <a:r>
              <a:rPr lang="en-US" dirty="0"/>
              <a:t>pivot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96FD7-70F0-6A88-C701-398A90A1D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25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OLAP Drill Up and Drill 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68209"/>
          </a:xfrm>
        </p:spPr>
        <p:txBody>
          <a:bodyPr/>
          <a:lstStyle/>
          <a:p>
            <a:r>
              <a:rPr lang="en-US" dirty="0"/>
              <a:t>Drill through </a:t>
            </a:r>
            <a:r>
              <a:rPr lang="en-US" u="sng" dirty="0"/>
              <a:t>dimension hierarchies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Examples:</a:t>
            </a:r>
          </a:p>
          <a:p>
            <a:pPr lvl="2"/>
            <a:r>
              <a:rPr lang="en-US" dirty="0"/>
              <a:t>Location: country </a:t>
            </a:r>
            <a:r>
              <a:rPr lang="en-US" dirty="0">
                <a:sym typeface="Wingdings"/>
              </a:rPr>
              <a:t> state  region  city  store</a:t>
            </a:r>
          </a:p>
          <a:p>
            <a:pPr lvl="2"/>
            <a:r>
              <a:rPr lang="en-US" dirty="0">
                <a:sym typeface="Wingdings"/>
              </a:rPr>
              <a:t>Time: year  quarter  month  week  day  hour</a:t>
            </a:r>
          </a:p>
          <a:p>
            <a:pPr lvl="6"/>
            <a:endParaRPr lang="en-US" dirty="0"/>
          </a:p>
          <a:p>
            <a:r>
              <a:rPr lang="en-US" dirty="0">
                <a:solidFill>
                  <a:srgbClr val="B23C00"/>
                </a:solidFill>
              </a:rPr>
              <a:t>Drill up </a:t>
            </a:r>
          </a:p>
          <a:p>
            <a:pPr lvl="1"/>
            <a:r>
              <a:rPr lang="en-US" dirty="0"/>
              <a:t>AKA </a:t>
            </a:r>
            <a:r>
              <a:rPr lang="en-US" dirty="0">
                <a:solidFill>
                  <a:srgbClr val="C00000"/>
                </a:solidFill>
              </a:rPr>
              <a:t>roll up</a:t>
            </a:r>
          </a:p>
          <a:p>
            <a:pPr lvl="1"/>
            <a:r>
              <a:rPr lang="en-US" dirty="0"/>
              <a:t>Make the data granularity coarser.</a:t>
            </a:r>
          </a:p>
          <a:p>
            <a:pPr lvl="1"/>
            <a:r>
              <a:rPr lang="en-US" u="sng" dirty="0"/>
              <a:t>Aggregate</a:t>
            </a:r>
            <a:r>
              <a:rPr lang="en-US" dirty="0"/>
              <a:t> the data.</a:t>
            </a:r>
          </a:p>
          <a:p>
            <a:pPr lvl="4"/>
            <a:endParaRPr lang="en-US" dirty="0"/>
          </a:p>
          <a:p>
            <a:r>
              <a:rPr lang="en-US" dirty="0">
                <a:solidFill>
                  <a:srgbClr val="B23C00"/>
                </a:solidFill>
              </a:rPr>
              <a:t>Drill down</a:t>
            </a:r>
          </a:p>
          <a:p>
            <a:pPr lvl="1"/>
            <a:r>
              <a:rPr lang="en-US" dirty="0"/>
              <a:t>Make the data granularity finer.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1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OLAP Drill Up and Drill Down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descr="Screen Shot 2015-10-20 at 9.22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740" y="1234464"/>
            <a:ext cx="5155552" cy="49660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34446" y="5986610"/>
            <a:ext cx="3469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http://www.tutorialspoint.com/dwh/dwh_olap.htm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8075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OLAP Drill Up and Drill Down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 descr="Screen Shot 2015-10-20 at 9.21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234" y="1412753"/>
            <a:ext cx="5654866" cy="46679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5806" y="5895171"/>
            <a:ext cx="3469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http://www.tutorialspoint.com/dwh/dwh_olap.htm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7710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A3A9F-AC12-2667-2529-1622EC6BD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OLAP Drill Up and Drill Down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2EF5D-3283-AD12-CFD2-0400EE222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205F58-14F7-B0D6-C31D-6521B3E6DD13}"/>
              </a:ext>
            </a:extLst>
          </p:cNvPr>
          <p:cNvSpPr txBox="1"/>
          <p:nvPr/>
        </p:nvSpPr>
        <p:spPr>
          <a:xfrm>
            <a:off x="1097318" y="5894577"/>
            <a:ext cx="6744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https://demos.devexpress.com/aspxpivotgriddemos/OLAP/Browser.aspx</a:t>
            </a:r>
            <a:endParaRPr lang="en-US" dirty="0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A60D8857-4634-C542-BEA2-1B7A53251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9390" y="1229985"/>
            <a:ext cx="5212023" cy="1982835"/>
          </a:xfrm>
          <a:prstGeom prst="rect">
            <a:avLst/>
          </a:prstGeom>
        </p:spPr>
      </p:pic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F470D11F-A39C-B3BC-3005-91B6C8CF2E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4637" y="3353136"/>
            <a:ext cx="5173935" cy="253023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02B25E1C-1342-8322-BDBC-6A5C3FAC516D}"/>
              </a:ext>
            </a:extLst>
          </p:cNvPr>
          <p:cNvSpPr/>
          <p:nvPr/>
        </p:nvSpPr>
        <p:spPr bwMode="auto">
          <a:xfrm>
            <a:off x="3425110" y="2697488"/>
            <a:ext cx="152405" cy="18287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722A548-A430-4029-F5EB-D070DACE114F}"/>
              </a:ext>
            </a:extLst>
          </p:cNvPr>
          <p:cNvSpPr/>
          <p:nvPr/>
        </p:nvSpPr>
        <p:spPr bwMode="auto">
          <a:xfrm>
            <a:off x="3425110" y="4983463"/>
            <a:ext cx="152405" cy="18287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0B49956-6135-0721-96BA-35142B628466}"/>
              </a:ext>
            </a:extLst>
          </p:cNvPr>
          <p:cNvGrpSpPr/>
          <p:nvPr/>
        </p:nvGrpSpPr>
        <p:grpSpPr>
          <a:xfrm>
            <a:off x="457245" y="2788926"/>
            <a:ext cx="2967866" cy="2285975"/>
            <a:chOff x="457245" y="2788926"/>
            <a:chExt cx="2967866" cy="228597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62176B0-2EC2-9B36-DD5F-1B8366CC82BF}"/>
                </a:ext>
              </a:extLst>
            </p:cNvPr>
            <p:cNvSpPr txBox="1"/>
            <p:nvPr/>
          </p:nvSpPr>
          <p:spPr>
            <a:xfrm>
              <a:off x="457245" y="3794756"/>
              <a:ext cx="1367682" cy="58477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33CC"/>
                  </a:solidFill>
                </a:rPr>
                <a:t>Drill down on</a:t>
              </a:r>
            </a:p>
            <a:p>
              <a:pPr algn="ctr"/>
              <a:r>
                <a:rPr lang="en-US" b="1" dirty="0">
                  <a:solidFill>
                    <a:srgbClr val="0033CC"/>
                  </a:solidFill>
                </a:rPr>
                <a:t>Produce</a:t>
              </a:r>
            </a:p>
          </p:txBody>
        </p:sp>
        <p:cxnSp>
          <p:nvCxnSpPr>
            <p:cNvPr id="13" name="Curved Connector 12">
              <a:extLst>
                <a:ext uri="{FF2B5EF4-FFF2-40B4-BE49-F238E27FC236}">
                  <a16:creationId xmlns:a16="http://schemas.microsoft.com/office/drawing/2014/main" id="{625607CD-8280-BB55-D112-D3DAE850EE98}"/>
                </a:ext>
              </a:extLst>
            </p:cNvPr>
            <p:cNvCxnSpPr>
              <a:stCxn id="10" idx="2"/>
              <a:endCxn id="9" idx="0"/>
            </p:cNvCxnSpPr>
            <p:nvPr/>
          </p:nvCxnSpPr>
          <p:spPr bwMode="auto">
            <a:xfrm rot="10800000" flipV="1">
              <a:off x="1141086" y="2788926"/>
              <a:ext cx="2284024" cy="1005829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" name="Curved Connector 14">
              <a:extLst>
                <a:ext uri="{FF2B5EF4-FFF2-40B4-BE49-F238E27FC236}">
                  <a16:creationId xmlns:a16="http://schemas.microsoft.com/office/drawing/2014/main" id="{2C75359B-9F5B-7861-9181-A2AC59487FCF}"/>
                </a:ext>
              </a:extLst>
            </p:cNvPr>
            <p:cNvCxnSpPr>
              <a:stCxn id="9" idx="2"/>
              <a:endCxn id="11" idx="2"/>
            </p:cNvCxnSpPr>
            <p:nvPr/>
          </p:nvCxnSpPr>
          <p:spPr bwMode="auto">
            <a:xfrm rot="16200000" flipH="1">
              <a:off x="1935413" y="3585204"/>
              <a:ext cx="695371" cy="2284024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B286004E-9518-FE7F-F2C7-7D508CFAF858}"/>
              </a:ext>
            </a:extLst>
          </p:cNvPr>
          <p:cNvSpPr/>
          <p:nvPr/>
        </p:nvSpPr>
        <p:spPr bwMode="auto">
          <a:xfrm>
            <a:off x="3394637" y="2841841"/>
            <a:ext cx="143358" cy="145939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D528F15-B72B-8451-BD31-EF9568A0E9AF}"/>
              </a:ext>
            </a:extLst>
          </p:cNvPr>
          <p:cNvSpPr/>
          <p:nvPr/>
        </p:nvSpPr>
        <p:spPr bwMode="auto">
          <a:xfrm>
            <a:off x="3394637" y="4861141"/>
            <a:ext cx="143358" cy="145939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D3B5CDE-1116-9BE1-3BEB-32F34E2844EE}"/>
              </a:ext>
            </a:extLst>
          </p:cNvPr>
          <p:cNvGrpSpPr/>
          <p:nvPr/>
        </p:nvGrpSpPr>
        <p:grpSpPr>
          <a:xfrm>
            <a:off x="1945158" y="2914812"/>
            <a:ext cx="1449480" cy="2019299"/>
            <a:chOff x="1945158" y="2914812"/>
            <a:chExt cx="1449480" cy="201929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7118C38-DB28-8428-C7C6-A98D05F2479C}"/>
                </a:ext>
              </a:extLst>
            </p:cNvPr>
            <p:cNvSpPr txBox="1"/>
            <p:nvPr/>
          </p:nvSpPr>
          <p:spPr>
            <a:xfrm>
              <a:off x="1945158" y="3671644"/>
              <a:ext cx="1107996" cy="83099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33CC"/>
                  </a:solidFill>
                </a:rPr>
                <a:t>Drill up</a:t>
              </a:r>
            </a:p>
            <a:p>
              <a:pPr algn="ctr"/>
              <a:r>
                <a:rPr lang="en-US" dirty="0">
                  <a:solidFill>
                    <a:srgbClr val="0033CC"/>
                  </a:solidFill>
                </a:rPr>
                <a:t>(rollup) on</a:t>
              </a:r>
            </a:p>
            <a:p>
              <a:pPr algn="ctr"/>
              <a:r>
                <a:rPr lang="en-US" b="1" dirty="0">
                  <a:solidFill>
                    <a:srgbClr val="0033CC"/>
                  </a:solidFill>
                </a:rPr>
                <a:t>Produce</a:t>
              </a:r>
            </a:p>
          </p:txBody>
        </p:sp>
        <p:cxnSp>
          <p:nvCxnSpPr>
            <p:cNvPr id="23" name="Curved Connector 22">
              <a:extLst>
                <a:ext uri="{FF2B5EF4-FFF2-40B4-BE49-F238E27FC236}">
                  <a16:creationId xmlns:a16="http://schemas.microsoft.com/office/drawing/2014/main" id="{1D7965C1-274D-BD5D-881B-0CBD7E256F5E}"/>
                </a:ext>
              </a:extLst>
            </p:cNvPr>
            <p:cNvCxnSpPr>
              <a:stCxn id="21" idx="2"/>
              <a:endCxn id="19" idx="2"/>
            </p:cNvCxnSpPr>
            <p:nvPr/>
          </p:nvCxnSpPr>
          <p:spPr bwMode="auto">
            <a:xfrm rot="10800000">
              <a:off x="2499157" y="4502641"/>
              <a:ext cx="895481" cy="431470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" name="Curved Connector 24">
              <a:extLst>
                <a:ext uri="{FF2B5EF4-FFF2-40B4-BE49-F238E27FC236}">
                  <a16:creationId xmlns:a16="http://schemas.microsoft.com/office/drawing/2014/main" id="{C0876FB2-E865-BB03-C1C2-06682E105213}"/>
                </a:ext>
              </a:extLst>
            </p:cNvPr>
            <p:cNvCxnSpPr>
              <a:stCxn id="19" idx="0"/>
              <a:endCxn id="20" idx="2"/>
            </p:cNvCxnSpPr>
            <p:nvPr/>
          </p:nvCxnSpPr>
          <p:spPr bwMode="auto">
            <a:xfrm rot="5400000" flipH="1" flipV="1">
              <a:off x="2568480" y="2845488"/>
              <a:ext cx="756833" cy="895481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B1A1225-3680-7996-F63F-D45357EC2018}"/>
              </a:ext>
            </a:extLst>
          </p:cNvPr>
          <p:cNvSpPr txBox="1"/>
          <p:nvPr/>
        </p:nvSpPr>
        <p:spPr>
          <a:xfrm>
            <a:off x="561042" y="1364743"/>
            <a:ext cx="214513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Example commercial </a:t>
            </a:r>
          </a:p>
          <a:p>
            <a:pPr algn="ctr"/>
            <a:r>
              <a:rPr lang="en-US" dirty="0">
                <a:solidFill>
                  <a:srgbClr val="0033CC"/>
                </a:solidFill>
              </a:rPr>
              <a:t>OLAP tool</a:t>
            </a:r>
          </a:p>
        </p:txBody>
      </p:sp>
    </p:spTree>
    <p:extLst>
      <p:ext uri="{BB962C8B-B14F-4D97-AF65-F5344CB8AC3E}">
        <p14:creationId xmlns:p14="http://schemas.microsoft.com/office/powerpoint/2010/main" val="371651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Conformed Dimensions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multiple star schemas share a common set of dimensions, the dimensions are called </a:t>
            </a:r>
            <a:r>
              <a:rPr lang="en-US" dirty="0">
                <a:solidFill>
                  <a:srgbClr val="B23C00"/>
                </a:solidFill>
              </a:rPr>
              <a:t>conformed dimensions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Conformed dimensions enable analyses to span multiple star schemas, where the schemas share a </a:t>
            </a:r>
            <a:r>
              <a:rPr lang="en-US" u="sng" dirty="0"/>
              <a:t>common view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of the world.</a:t>
            </a:r>
          </a:p>
          <a:p>
            <a:pPr lvl="1"/>
            <a:r>
              <a:rPr lang="en-US" dirty="0"/>
              <a:t>For example, all the schemas must share </a:t>
            </a:r>
            <a:br>
              <a:rPr lang="en-US" dirty="0"/>
            </a:br>
            <a:r>
              <a:rPr lang="en-US" dirty="0"/>
              <a:t>a common view of what a customer is.</a:t>
            </a:r>
          </a:p>
          <a:p>
            <a:pPr lvl="1"/>
            <a:r>
              <a:rPr lang="en-US" dirty="0">
                <a:solidFill>
                  <a:srgbClr val="B23C00"/>
                </a:solidFill>
              </a:rPr>
              <a:t>Drill across</a:t>
            </a:r>
            <a:r>
              <a:rPr lang="en-US" dirty="0"/>
              <a:t>: A OLAP operation that </a:t>
            </a:r>
            <a:br>
              <a:rPr lang="en-US" dirty="0"/>
            </a:br>
            <a:r>
              <a:rPr lang="en-US" dirty="0"/>
              <a:t>spans multiple star schemas.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65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Slice and Dice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Slice</a:t>
            </a:r>
            <a:r>
              <a:rPr lang="en-US" dirty="0"/>
              <a:t>: Select one value of a dimension attribute.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 descr="Screen Shot 2015-10-20 at 9.25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289" y="1783098"/>
            <a:ext cx="3675369" cy="4479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806" y="5895171"/>
            <a:ext cx="3469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http://www.tutorialspoint.com/dwh/dwh_olap.htm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7251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Slice and Dice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806" y="1295400"/>
            <a:ext cx="4297678" cy="1402088"/>
          </a:xfrm>
        </p:spPr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Dice: </a:t>
            </a:r>
            <a:r>
              <a:rPr lang="en-US" dirty="0"/>
              <a:t>Select attribute values from two or more dimensions.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Screen Shot 2015-10-20 at 9.29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14181"/>
            <a:ext cx="3383243" cy="48579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806" y="5895171"/>
            <a:ext cx="3469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http://www.tutorialspoint.com/dwh/dwh_olap.htm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6053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10398-751B-BA5F-5590-2C33C2B13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Evening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B9C2C-4CD9-659E-2870-4183D03FE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Factless fact table</a:t>
            </a:r>
          </a:p>
          <a:p>
            <a:r>
              <a:rPr lang="en-US" dirty="0"/>
              <a:t>OLAP operations</a:t>
            </a:r>
          </a:p>
          <a:p>
            <a:pPr lvl="1"/>
            <a:r>
              <a:rPr lang="en-US" dirty="0"/>
              <a:t>drill up, drill down</a:t>
            </a:r>
          </a:p>
          <a:p>
            <a:pPr lvl="1"/>
            <a:r>
              <a:rPr lang="en-US" dirty="0"/>
              <a:t>slice, dice</a:t>
            </a:r>
          </a:p>
          <a:p>
            <a:pPr lvl="1"/>
            <a:r>
              <a:rPr lang="en-US" dirty="0"/>
              <a:t>pivot</a:t>
            </a:r>
          </a:p>
          <a:p>
            <a:r>
              <a:rPr lang="en-US" dirty="0"/>
              <a:t>Conformed dimensions</a:t>
            </a:r>
          </a:p>
          <a:p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 BY ... WITH ROLLUP</a:t>
            </a:r>
          </a:p>
          <a:p>
            <a:pPr lvl="4"/>
            <a:endParaRPr lang="en-US" dirty="0"/>
          </a:p>
          <a:p>
            <a:r>
              <a:rPr lang="en-US" i="1" dirty="0"/>
              <a:t>Break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E78A73-3F66-4E26-3B63-D8A51B0AD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34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Pivot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Pivot:</a:t>
            </a:r>
            <a:r>
              <a:rPr lang="en-US" dirty="0"/>
              <a:t> Reorganize query results by rotation.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 descr="Screen Shot 2015-10-20 at 9.35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708" y="1874537"/>
            <a:ext cx="4114755" cy="43050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806" y="5895171"/>
            <a:ext cx="3469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http://www.tutorialspoint.com/dwh/dwh_olap.htm</a:t>
            </a:r>
            <a:r>
              <a:rPr lang="en-US" sz="12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585258-8704-999E-3761-F6EB09469ACC}"/>
              </a:ext>
            </a:extLst>
          </p:cNvPr>
          <p:cNvSpPr txBox="1"/>
          <p:nvPr/>
        </p:nvSpPr>
        <p:spPr>
          <a:xfrm>
            <a:off x="6021745" y="3703317"/>
            <a:ext cx="175062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Similar to a matrix transpose.</a:t>
            </a:r>
          </a:p>
        </p:txBody>
      </p:sp>
    </p:spTree>
    <p:extLst>
      <p:ext uri="{BB962C8B-B14F-4D97-AF65-F5344CB8AC3E}">
        <p14:creationId xmlns:p14="http://schemas.microsoft.com/office/powerpoint/2010/main" val="23776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43946-1ABB-1996-0CCB-B5904937E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OLAP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149C3-6B69-18E4-B173-32473015C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785330"/>
          </a:xfrm>
        </p:spPr>
        <p:txBody>
          <a:bodyPr/>
          <a:lstStyle/>
          <a:p>
            <a:r>
              <a:rPr lang="en-US" dirty="0"/>
              <a:t>Straightforward to do with SQL only:</a:t>
            </a:r>
          </a:p>
          <a:p>
            <a:pPr lvl="1"/>
            <a:r>
              <a:rPr lang="en-US" dirty="0"/>
              <a:t>drill up and down</a:t>
            </a:r>
          </a:p>
          <a:p>
            <a:pPr lvl="1"/>
            <a:r>
              <a:rPr lang="en-US" dirty="0"/>
              <a:t>slice and dice</a:t>
            </a:r>
          </a:p>
          <a:p>
            <a:pPr lvl="4"/>
            <a:endParaRPr lang="en-US" dirty="0"/>
          </a:p>
          <a:p>
            <a:r>
              <a:rPr lang="en-US" dirty="0"/>
              <a:t>Best done with stored procedures:</a:t>
            </a:r>
          </a:p>
          <a:p>
            <a:pPr lvl="1"/>
            <a:r>
              <a:rPr lang="en-US" dirty="0"/>
              <a:t>pivot</a:t>
            </a:r>
          </a:p>
          <a:p>
            <a:pPr lvl="1"/>
            <a:r>
              <a:rPr lang="en-US" dirty="0"/>
              <a:t>(after the break)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69CCC-4941-C04C-0C35-5C185250C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3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E10DB-30FE-47A9-316E-2B1E789C9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Slicing and Dicing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60F20-B55B-3672-95F2-F964B6766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956551"/>
          </a:xfrm>
        </p:spPr>
        <p:txBody>
          <a:bodyPr/>
          <a:lstStyle/>
          <a:p>
            <a:r>
              <a:rPr lang="en-US" dirty="0"/>
              <a:t>Dimensional model (star schema):</a:t>
            </a:r>
          </a:p>
          <a:p>
            <a:pPr lvl="1"/>
            <a:r>
              <a:rPr lang="en-US" dirty="0"/>
              <a:t>Hierarchical dimension table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calendar</a:t>
            </a:r>
          </a:p>
          <a:p>
            <a:pPr lvl="2"/>
            <a:r>
              <a:rPr lang="en-US" dirty="0"/>
              <a:t>school year </a:t>
            </a:r>
            <a:r>
              <a:rPr lang="en-US" dirty="0">
                <a:sym typeface="Wingdings" pitchFamily="2" charset="2"/>
              </a:rPr>
              <a:t> semester</a:t>
            </a:r>
          </a:p>
          <a:p>
            <a:pPr lvl="1"/>
            <a:r>
              <a:rPr lang="en-US" dirty="0">
                <a:sym typeface="Wingdings" pitchFamily="2" charset="2"/>
              </a:rPr>
              <a:t>Hierarchical dimension table classes</a:t>
            </a:r>
          </a:p>
          <a:p>
            <a:pPr lvl="2"/>
            <a:r>
              <a:rPr lang="en-US" dirty="0"/>
              <a:t>school </a:t>
            </a:r>
            <a:r>
              <a:rPr lang="en-US" dirty="0">
                <a:sym typeface="Wingdings" pitchFamily="2" charset="2"/>
              </a:rPr>
              <a:t> department  level  class</a:t>
            </a:r>
          </a:p>
          <a:p>
            <a:pPr lvl="1"/>
            <a:r>
              <a:rPr lang="en-US" dirty="0">
                <a:sym typeface="Wingdings" pitchFamily="2" charset="2"/>
              </a:rPr>
              <a:t>Fact table counts</a:t>
            </a:r>
          </a:p>
          <a:p>
            <a:pPr lvl="2"/>
            <a:r>
              <a:rPr lang="en-US" dirty="0">
                <a:sym typeface="Wingdings" pitchFamily="2" charset="2"/>
              </a:rPr>
              <a:t>measure is the count of students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A23E9-578F-4981-54F7-295973B04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 descr="Table&#10;&#10;Description automatically generated with medium confidence">
            <a:extLst>
              <a:ext uri="{FF2B5EF4-FFF2-40B4-BE49-F238E27FC236}">
                <a16:creationId xmlns:a16="http://schemas.microsoft.com/office/drawing/2014/main" id="{57101669-CB78-1ACD-8AA8-75C11B755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0" y="4343390"/>
            <a:ext cx="7772400" cy="1494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66FE72-B8E0-F45E-E265-4655EBA2E703}"/>
              </a:ext>
            </a:extLst>
          </p:cNvPr>
          <p:cNvSpPr txBox="1"/>
          <p:nvPr/>
        </p:nvSpPr>
        <p:spPr>
          <a:xfrm>
            <a:off x="3573667" y="5668322"/>
            <a:ext cx="1907766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students-</a:t>
            </a:r>
            <a:r>
              <a:rPr lang="en-US" dirty="0" err="1">
                <a:solidFill>
                  <a:srgbClr val="FFFF00"/>
                </a:solidFill>
              </a:rPr>
              <a:t>star.ipynb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371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C83D0C5-27C7-80BD-BC5B-9A875BB3F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ROLLUP to Drill Up for Subtotals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70BBBAD-3A27-9C99-62B5-0429A1D5C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859282"/>
          </a:xfrm>
        </p:spPr>
        <p:txBody>
          <a:bodyPr/>
          <a:lstStyle/>
          <a:p>
            <a:r>
              <a:rPr lang="en-US" dirty="0"/>
              <a:t>MySQL supports rollup operations with </a:t>
            </a:r>
            <a:br>
              <a:rPr lang="en-US" dirty="0"/>
            </a:b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 BY ... WITH ROLLUP </a:t>
            </a:r>
            <a:b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/>
              <a:t>for </a:t>
            </a:r>
            <a:r>
              <a:rPr lang="en-US" u="sng" dirty="0"/>
              <a:t>drilling up</a:t>
            </a:r>
            <a:r>
              <a:rPr lang="en-US" dirty="0"/>
              <a:t> hierarchical dimensions </a:t>
            </a:r>
            <a:br>
              <a:rPr lang="en-US" dirty="0"/>
            </a:br>
            <a:r>
              <a:rPr lang="en-US" dirty="0"/>
              <a:t>to calculate subtotals and a grand total.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6FD9A-E56B-B6CB-6473-81D574C31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05AABC-412E-834E-D847-E1CCE52673E5}"/>
              </a:ext>
            </a:extLst>
          </p:cNvPr>
          <p:cNvSpPr txBox="1"/>
          <p:nvPr/>
        </p:nvSpPr>
        <p:spPr>
          <a:xfrm>
            <a:off x="3517063" y="3364763"/>
            <a:ext cx="2109873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students-</a:t>
            </a:r>
            <a:r>
              <a:rPr lang="en-US" dirty="0" err="1">
                <a:solidFill>
                  <a:srgbClr val="FFFF00"/>
                </a:solidFill>
              </a:rPr>
              <a:t>rollup.ipynb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D2687E-8E48-E263-D59D-790C1DDEFD6F}"/>
              </a:ext>
            </a:extLst>
          </p:cNvPr>
          <p:cNvSpPr txBox="1"/>
          <p:nvPr/>
        </p:nvSpPr>
        <p:spPr>
          <a:xfrm>
            <a:off x="-770965" y="376517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617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4411B-1EE8-D085-0EF1-6E6379783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560A3-5C6F-7514-CE70-96CE7FE60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3F307-643A-FEA9-231B-DE41A20B9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61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28F74-7135-B356-F776-F0DE846FF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Stored Procedures to Pivot a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242F3-A1FF-76AE-ACF8-4266BDF1B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950722"/>
          </a:xfrm>
        </p:spPr>
        <p:txBody>
          <a:bodyPr/>
          <a:lstStyle/>
          <a:p>
            <a:r>
              <a:rPr lang="en-US" dirty="0"/>
              <a:t>Introduces more stored procedure features:</a:t>
            </a:r>
          </a:p>
          <a:p>
            <a:pPr lvl="1"/>
            <a:r>
              <a:rPr lang="en-US" dirty="0"/>
              <a:t>prepared statements</a:t>
            </a:r>
          </a:p>
          <a:p>
            <a:pPr lvl="1"/>
            <a:r>
              <a:rPr lang="en-US" dirty="0"/>
              <a:t>cursors</a:t>
            </a:r>
          </a:p>
          <a:p>
            <a:pPr lvl="1"/>
            <a:r>
              <a:rPr lang="en-US" dirty="0"/>
              <a:t>condition handlers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33491-B47F-8BC9-4778-5F5B31812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B50186-577D-52DC-FA18-467B5B34AAB1}"/>
              </a:ext>
            </a:extLst>
          </p:cNvPr>
          <p:cNvSpPr txBox="1"/>
          <p:nvPr/>
        </p:nvSpPr>
        <p:spPr>
          <a:xfrm>
            <a:off x="1562697" y="3429000"/>
            <a:ext cx="936475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pivot.sql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C23398-6FE8-0D83-B853-068F67DA14EE}"/>
              </a:ext>
            </a:extLst>
          </p:cNvPr>
          <p:cNvSpPr txBox="1"/>
          <p:nvPr/>
        </p:nvSpPr>
        <p:spPr>
          <a:xfrm>
            <a:off x="2571291" y="3429000"/>
            <a:ext cx="1439818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exec_stmt.sql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685B40-6BC1-E262-2A81-96142A49069F}"/>
              </a:ext>
            </a:extLst>
          </p:cNvPr>
          <p:cNvSpPr txBox="1"/>
          <p:nvPr/>
        </p:nvSpPr>
        <p:spPr>
          <a:xfrm>
            <a:off x="1562697" y="3886195"/>
            <a:ext cx="1800493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pivot_install.ipynb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1AE14A-BD19-B52F-7D88-8265308499F3}"/>
              </a:ext>
            </a:extLst>
          </p:cNvPr>
          <p:cNvSpPr txBox="1"/>
          <p:nvPr/>
        </p:nvSpPr>
        <p:spPr>
          <a:xfrm>
            <a:off x="3415560" y="3886195"/>
            <a:ext cx="1609736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pivot_test.ipynb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6584EE-CEAC-F55B-0BED-3318FA675A01}"/>
              </a:ext>
            </a:extLst>
          </p:cNvPr>
          <p:cNvSpPr txBox="1"/>
          <p:nvPr/>
        </p:nvSpPr>
        <p:spPr>
          <a:xfrm>
            <a:off x="5081934" y="3886195"/>
            <a:ext cx="2324675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pivot_explanation.ipynb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623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7473B-D897-8646-1071-2967A68B3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 Graphs in </a:t>
            </a:r>
            <a:r>
              <a:rPr lang="en-US" dirty="0" err="1"/>
              <a:t>PyQt</a:t>
            </a:r>
            <a:r>
              <a:rPr lang="en-US" dirty="0"/>
              <a:t> Windows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03094-161E-AA10-49CE-71970F3FF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785330"/>
          </a:xfrm>
        </p:spPr>
        <p:txBody>
          <a:bodyPr/>
          <a:lstStyle/>
          <a:p>
            <a:r>
              <a:rPr lang="en-US" dirty="0"/>
              <a:t>It is possible to display Matplotlib and Seaborn graphs inside </a:t>
            </a:r>
            <a:r>
              <a:rPr lang="en-US" dirty="0" err="1"/>
              <a:t>PyQt</a:t>
            </a:r>
            <a:r>
              <a:rPr lang="en-US" dirty="0"/>
              <a:t> windows.</a:t>
            </a:r>
          </a:p>
          <a:p>
            <a:pPr lvl="1"/>
            <a:r>
              <a:rPr lang="en-US" dirty="0"/>
              <a:t>Challenge: Automatically resize and redraw the graph whenever the user resizes the window.</a:t>
            </a:r>
          </a:p>
          <a:p>
            <a:pPr lvl="1"/>
            <a:endParaRPr lang="en-US" dirty="0"/>
          </a:p>
          <a:p>
            <a:pPr lvl="4"/>
            <a:endParaRPr lang="en-US" dirty="0"/>
          </a:p>
          <a:p>
            <a:r>
              <a:rPr lang="en-US" dirty="0" err="1"/>
              <a:t>PyQt</a:t>
            </a:r>
            <a:r>
              <a:rPr lang="en-US" dirty="0"/>
              <a:t> also has its own functions for drawing graphs.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97C73-4BEF-8FCC-5DDC-169B87BDF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922AC4-2440-5C14-D304-40693F97997D}"/>
              </a:ext>
            </a:extLst>
          </p:cNvPr>
          <p:cNvSpPr txBox="1"/>
          <p:nvPr/>
        </p:nvSpPr>
        <p:spPr>
          <a:xfrm>
            <a:off x="608169" y="3063244"/>
            <a:ext cx="1803699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titanic_barchart.ui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5E1F4D-2C6B-59E3-1A5D-F391870684CF}"/>
              </a:ext>
            </a:extLst>
          </p:cNvPr>
          <p:cNvSpPr txBox="1"/>
          <p:nvPr/>
        </p:nvSpPr>
        <p:spPr>
          <a:xfrm>
            <a:off x="2516749" y="3063244"/>
            <a:ext cx="1861407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titanic_barchart.py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EF6239-04DF-BB2C-C1E5-5EE0849C6286}"/>
              </a:ext>
            </a:extLst>
          </p:cNvPr>
          <p:cNvSpPr txBox="1"/>
          <p:nvPr/>
        </p:nvSpPr>
        <p:spPr>
          <a:xfrm>
            <a:off x="4480561" y="3063244"/>
            <a:ext cx="2419252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titanic_barchart_main.py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F62EFC-3484-AC2B-E355-0E877B0AE048}"/>
              </a:ext>
            </a:extLst>
          </p:cNvPr>
          <p:cNvSpPr txBox="1"/>
          <p:nvPr/>
        </p:nvSpPr>
        <p:spPr>
          <a:xfrm>
            <a:off x="6996695" y="3063244"/>
            <a:ext cx="1873013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TitanicSurvival.csv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746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FA715-3AF9-9FE7-4C9E-6CB575F94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Dashboard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3E28F-31B9-3BF0-1F9B-17C839135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executive dashboard is a good way to display important analysis results.</a:t>
            </a:r>
          </a:p>
          <a:p>
            <a:pPr lvl="1"/>
            <a:r>
              <a:rPr lang="en-US" u="sng" dirty="0"/>
              <a:t>Situational awareness</a:t>
            </a:r>
            <a:r>
              <a:rPr lang="en-US" dirty="0"/>
              <a:t>: A decision maker </a:t>
            </a:r>
            <a:br>
              <a:rPr lang="en-US" dirty="0"/>
            </a:br>
            <a:r>
              <a:rPr lang="en-US" dirty="0"/>
              <a:t>sees </a:t>
            </a:r>
            <a:r>
              <a:rPr lang="en-US" u="sng" dirty="0"/>
              <a:t>at a glance</a:t>
            </a:r>
            <a:r>
              <a:rPr lang="en-US" dirty="0"/>
              <a:t> what’s current and important.</a:t>
            </a:r>
          </a:p>
          <a:p>
            <a:pPr lvl="4"/>
            <a:endParaRPr lang="en-US" dirty="0"/>
          </a:p>
          <a:p>
            <a:r>
              <a:rPr lang="en-US" dirty="0"/>
              <a:t>Therefore, a major window of a GUI-based application can be an executive dashboard.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876305-2DDD-5E22-2D7B-1EED36EE1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281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DBA9C-92D8-A997-AF50-C063BF1E5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Dashboard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82032-8B3E-6D6A-16D9-96C5CDF1B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6B8593E-7977-A9C2-7952-CF4EB1CF1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266" y="1231765"/>
            <a:ext cx="6627467" cy="494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95D365-E0B4-8FD6-7178-08D764E2026E}"/>
              </a:ext>
            </a:extLst>
          </p:cNvPr>
          <p:cNvSpPr txBox="1"/>
          <p:nvPr/>
        </p:nvSpPr>
        <p:spPr>
          <a:xfrm>
            <a:off x="6674394" y="6165912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27537538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1AD96-8DC4-38E9-637A-3B005DEF2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Lecture!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153F7-71A8-9364-14E9-576AB5C67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Public key cryptography</a:t>
            </a:r>
          </a:p>
          <a:p>
            <a:pPr lvl="1"/>
            <a:r>
              <a:rPr lang="en-US" dirty="0"/>
              <a:t>How data transmissions are kept secret</a:t>
            </a:r>
          </a:p>
          <a:p>
            <a:pPr lvl="5"/>
            <a:endParaRPr lang="en-US" dirty="0"/>
          </a:p>
          <a:p>
            <a:r>
              <a:rPr lang="en-US" dirty="0"/>
              <a:t>Slides I presented several years ago to local high school teachers so that they in turn can teach their students about data security.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17876C-D2DF-B1A1-62D2-743E7095D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22621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19476-661E-9AC9-0D4E-E59F245E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Evening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60429-AE84-91D4-708E-F6E88177E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956551"/>
          </a:xfrm>
        </p:spPr>
        <p:txBody>
          <a:bodyPr/>
          <a:lstStyle/>
          <a:p>
            <a:r>
              <a:rPr lang="en-US" dirty="0"/>
              <a:t>Stored procedures to pivot a table</a:t>
            </a:r>
          </a:p>
          <a:p>
            <a:r>
              <a:rPr lang="en-US" dirty="0"/>
              <a:t>Display graphs inside </a:t>
            </a:r>
            <a:r>
              <a:rPr lang="en-US" dirty="0" err="1"/>
              <a:t>PyQt</a:t>
            </a:r>
            <a:r>
              <a:rPr lang="en-US" dirty="0"/>
              <a:t> windows</a:t>
            </a:r>
          </a:p>
          <a:p>
            <a:r>
              <a:rPr lang="en-US" dirty="0"/>
              <a:t>Executive dashboard</a:t>
            </a:r>
          </a:p>
          <a:p>
            <a:r>
              <a:rPr lang="en-US" dirty="0"/>
              <a:t>Public key cryptography</a:t>
            </a:r>
          </a:p>
          <a:p>
            <a:pPr lvl="4"/>
            <a:endParaRPr lang="en-US" dirty="0"/>
          </a:p>
          <a:p>
            <a:r>
              <a:rPr lang="en-US" dirty="0"/>
              <a:t>Exciting contest!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367867-D9D4-2ADC-D7CB-EB438DCE5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9643FF-3628-DA77-ADB6-CFB903B4FF02}"/>
              </a:ext>
            </a:extLst>
          </p:cNvPr>
          <p:cNvSpPr txBox="1"/>
          <p:nvPr/>
        </p:nvSpPr>
        <p:spPr>
          <a:xfrm>
            <a:off x="1816245" y="4343390"/>
            <a:ext cx="5511510" cy="15850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33CC"/>
                </a:solidFill>
              </a:rPr>
              <a:t>Oral project presentations: </a:t>
            </a:r>
            <a:r>
              <a:rPr lang="en-US" sz="2000" dirty="0">
                <a:solidFill>
                  <a:srgbClr val="0033CC"/>
                </a:solidFill>
              </a:rPr>
              <a:t>Thursday, May 15</a:t>
            </a:r>
          </a:p>
          <a:p>
            <a:pPr algn="ctr"/>
            <a:r>
              <a:rPr lang="en-US" b="1" dirty="0">
                <a:solidFill>
                  <a:srgbClr val="0033CC"/>
                </a:solidFill>
              </a:rPr>
              <a:t>5:30 – 7:30 PM</a:t>
            </a:r>
          </a:p>
          <a:p>
            <a:pPr algn="ctr"/>
            <a:r>
              <a:rPr lang="en-US" dirty="0">
                <a:solidFill>
                  <a:srgbClr val="0033CC"/>
                </a:solidFill>
              </a:rPr>
              <a:t>At most 13 minutes each, so be concise!</a:t>
            </a:r>
          </a:p>
          <a:p>
            <a:pPr algn="ctr"/>
            <a:r>
              <a:rPr lang="en-US" dirty="0">
                <a:solidFill>
                  <a:srgbClr val="0033CC"/>
                </a:solidFill>
              </a:rPr>
              <a:t>Present the highlights of your application.</a:t>
            </a:r>
          </a:p>
          <a:p>
            <a:pPr algn="ctr"/>
            <a:endParaRPr lang="en-US" sz="1000" dirty="0">
              <a:solidFill>
                <a:srgbClr val="0033CC"/>
              </a:solidFill>
            </a:endParaRPr>
          </a:p>
          <a:p>
            <a:pPr algn="ctr"/>
            <a:r>
              <a:rPr lang="en-US" sz="2000" b="1" dirty="0">
                <a:solidFill>
                  <a:srgbClr val="0033CC"/>
                </a:solidFill>
              </a:rPr>
              <a:t>Final projects due: </a:t>
            </a:r>
            <a:r>
              <a:rPr lang="en-US" sz="2000" dirty="0">
                <a:solidFill>
                  <a:srgbClr val="0033CC"/>
                </a:solidFill>
              </a:rPr>
              <a:t>Friday, May 23</a:t>
            </a:r>
          </a:p>
        </p:txBody>
      </p:sp>
    </p:spTree>
    <p:extLst>
      <p:ext uri="{BB962C8B-B14F-4D97-AF65-F5344CB8AC3E}">
        <p14:creationId xmlns:p14="http://schemas.microsoft.com/office/powerpoint/2010/main" val="163072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r>
              <a:rPr lang="en-US" dirty="0"/>
              <a:t>Sending data such as email messages </a:t>
            </a:r>
            <a:br>
              <a:rPr lang="en-US" dirty="0"/>
            </a:br>
            <a:r>
              <a:rPr lang="en-US" dirty="0"/>
              <a:t>to each other via the Internet …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… is like sending </a:t>
            </a:r>
            <a:r>
              <a:rPr lang="en-US" u="sng" dirty="0"/>
              <a:t>postcards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via the U.S. mail system.</a:t>
            </a:r>
          </a:p>
          <a:p>
            <a:pPr lvl="4"/>
            <a:endParaRPr lang="en-US" dirty="0"/>
          </a:p>
          <a:p>
            <a:r>
              <a:rPr lang="en-US" dirty="0"/>
              <a:t>Anyone can read the </a:t>
            </a:r>
            <a:br>
              <a:rPr lang="en-US" dirty="0"/>
            </a:br>
            <a:r>
              <a:rPr lang="en-US" dirty="0"/>
              <a:t>message along the way!</a:t>
            </a:r>
          </a:p>
        </p:txBody>
      </p:sp>
      <p:pic>
        <p:nvPicPr>
          <p:cNvPr id="19" name="Picture 18" descr="Screen Shot 2015-07-10 at 11.27.05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390" y="3977634"/>
            <a:ext cx="1554463" cy="221212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463074" y="2423171"/>
            <a:ext cx="1737340" cy="1319252"/>
            <a:chOff x="1463074" y="2423171"/>
            <a:chExt cx="1737340" cy="1319252"/>
          </a:xfrm>
        </p:grpSpPr>
        <p:pic>
          <p:nvPicPr>
            <p:cNvPr id="16" name="Picture 15" descr="Screen Shot 2015-07-10 at 11.14.11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074" y="2423171"/>
              <a:ext cx="1737340" cy="1319252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110246" y="3064975"/>
              <a:ext cx="424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Jill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394951" y="2331732"/>
            <a:ext cx="1874166" cy="1371585"/>
            <a:chOff x="5394951" y="2331732"/>
            <a:chExt cx="1874166" cy="1371585"/>
          </a:xfrm>
        </p:grpSpPr>
        <p:pic>
          <p:nvPicPr>
            <p:cNvPr id="17" name="Picture 16" descr="Screen Shot 2015-07-10 at 11.15.40 AM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5986982" y="2988589"/>
              <a:ext cx="6295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John</a:t>
              </a:r>
            </a:p>
          </p:txBody>
        </p:sp>
      </p:grpSp>
      <p:sp>
        <p:nvSpPr>
          <p:cNvPr id="3" name="Right Arrow 2"/>
          <p:cNvSpPr/>
          <p:nvPr/>
        </p:nvSpPr>
        <p:spPr bwMode="auto">
          <a:xfrm>
            <a:off x="3108976" y="3063244"/>
            <a:ext cx="2468853" cy="274317"/>
          </a:xfrm>
          <a:prstGeom prst="rightArrow">
            <a:avLst/>
          </a:prstGeom>
          <a:solidFill>
            <a:srgbClr val="0033CC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1" name="Folded Corner 20"/>
          <p:cNvSpPr/>
          <p:nvPr/>
        </p:nvSpPr>
        <p:spPr bwMode="auto">
          <a:xfrm>
            <a:off x="3775130" y="2822776"/>
            <a:ext cx="1210668" cy="822952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200" dirty="0"/>
              <a:t>“We plan to manufacture 7 million widgets next quarter.”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156803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17707"/>
            <a:ext cx="8229600" cy="1513218"/>
          </a:xfrm>
        </p:spPr>
        <p:txBody>
          <a:bodyPr/>
          <a:lstStyle/>
          <a:p>
            <a:r>
              <a:rPr lang="en-US" dirty="0"/>
              <a:t>How can we keep the nefarious Bart</a:t>
            </a:r>
            <a:r>
              <a:rPr lang="en-US" dirty="0">
                <a:solidFill>
                  <a:srgbClr val="B23C00"/>
                </a:solidFill>
              </a:rPr>
              <a:t> </a:t>
            </a:r>
            <a:br>
              <a:rPr lang="en-US" dirty="0"/>
            </a:br>
            <a:r>
              <a:rPr lang="en-US" dirty="0"/>
              <a:t>from reading </a:t>
            </a:r>
            <a:r>
              <a:rPr lang="en-US" u="sng" dirty="0"/>
              <a:t>confidential messages</a:t>
            </a:r>
            <a:r>
              <a:rPr lang="en-US" dirty="0"/>
              <a:t> that </a:t>
            </a:r>
            <a:br>
              <a:rPr lang="en-US" dirty="0"/>
            </a:br>
            <a:r>
              <a:rPr lang="en-US" dirty="0"/>
              <a:t>Jill and John are sending each other?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463074" y="1378236"/>
            <a:ext cx="1737340" cy="1319252"/>
            <a:chOff x="1463074" y="2423171"/>
            <a:chExt cx="1737340" cy="1319252"/>
          </a:xfrm>
        </p:grpSpPr>
        <p:pic>
          <p:nvPicPr>
            <p:cNvPr id="6" name="Picture 5" descr="Screen Shot 2015-07-10 at 11.14.11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074" y="2423171"/>
              <a:ext cx="1737340" cy="131925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110246" y="3064975"/>
              <a:ext cx="424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Jill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394951" y="1286797"/>
            <a:ext cx="1874166" cy="1371585"/>
            <a:chOff x="5394951" y="2331732"/>
            <a:chExt cx="1874166" cy="1371585"/>
          </a:xfrm>
        </p:grpSpPr>
        <p:pic>
          <p:nvPicPr>
            <p:cNvPr id="9" name="Picture 8" descr="Screen Shot 2015-07-10 at 11.15.40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986982" y="2988589"/>
              <a:ext cx="6295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John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66170" y="3246122"/>
            <a:ext cx="1645903" cy="1137171"/>
            <a:chOff x="3566170" y="3246122"/>
            <a:chExt cx="1645903" cy="1137171"/>
          </a:xfrm>
        </p:grpSpPr>
        <p:pic>
          <p:nvPicPr>
            <p:cNvPr id="14" name="Picture 13" descr="hacker2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6170" y="3246122"/>
              <a:ext cx="1645903" cy="113717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389122" y="3520439"/>
              <a:ext cx="5609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Bart</a:t>
              </a:r>
            </a:p>
          </p:txBody>
        </p:sp>
      </p:grpSp>
      <p:sp>
        <p:nvSpPr>
          <p:cNvPr id="16" name="Down Arrow 15"/>
          <p:cNvSpPr/>
          <p:nvPr/>
        </p:nvSpPr>
        <p:spPr bwMode="auto">
          <a:xfrm>
            <a:off x="4297683" y="2606049"/>
            <a:ext cx="274317" cy="731512"/>
          </a:xfrm>
          <a:prstGeom prst="downArrow">
            <a:avLst/>
          </a:prstGeom>
          <a:solidFill>
            <a:srgbClr val="B23C00"/>
          </a:solidFill>
          <a:ln w="952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3108976" y="2057415"/>
            <a:ext cx="2468853" cy="274317"/>
          </a:xfrm>
          <a:prstGeom prst="rightArrow">
            <a:avLst/>
          </a:prstGeom>
          <a:solidFill>
            <a:srgbClr val="0033CC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Folded Corner 10">
            <a:extLst>
              <a:ext uri="{FF2B5EF4-FFF2-40B4-BE49-F238E27FC236}">
                <a16:creationId xmlns:a16="http://schemas.microsoft.com/office/drawing/2014/main" id="{CEF6227C-C69B-46BB-CB52-98A2E963A7F6}"/>
              </a:ext>
            </a:extLst>
          </p:cNvPr>
          <p:cNvSpPr/>
          <p:nvPr/>
        </p:nvSpPr>
        <p:spPr bwMode="auto">
          <a:xfrm>
            <a:off x="3840488" y="1783097"/>
            <a:ext cx="1210668" cy="822952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200" dirty="0"/>
              <a:t>“We plan to manufacture 7 million widgets next quarter.”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917344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394951" y="4670040"/>
            <a:ext cx="1874166" cy="1371585"/>
            <a:chOff x="5394951" y="2331732"/>
            <a:chExt cx="1874166" cy="1371585"/>
          </a:xfrm>
        </p:grpSpPr>
        <p:pic>
          <p:nvPicPr>
            <p:cNvPr id="9" name="Picture 8" descr="Screen Shot 2015-07-10 at 11.15.40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986982" y="2988589"/>
              <a:ext cx="6295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John</a:t>
              </a:r>
            </a:p>
          </p:txBody>
        </p:sp>
      </p:grpSp>
      <p:sp>
        <p:nvSpPr>
          <p:cNvPr id="17" name="Right Arrow 16"/>
          <p:cNvSpPr/>
          <p:nvPr/>
        </p:nvSpPr>
        <p:spPr bwMode="auto">
          <a:xfrm>
            <a:off x="3291854" y="5401552"/>
            <a:ext cx="2194536" cy="274317"/>
          </a:xfrm>
          <a:prstGeom prst="rightArrow">
            <a:avLst/>
          </a:prstGeom>
          <a:solidFill>
            <a:srgbClr val="0033CC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Shared Secret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413745"/>
          </a:xfrm>
        </p:spPr>
        <p:txBody>
          <a:bodyPr/>
          <a:lstStyle/>
          <a:p>
            <a:r>
              <a:rPr lang="en-US" dirty="0"/>
              <a:t>Jill needs to send a message containing the </a:t>
            </a:r>
            <a:r>
              <a:rPr lang="en-US" u="sng" dirty="0"/>
              <a:t>confidential data</a:t>
            </a:r>
            <a:r>
              <a:rPr lang="en-US" dirty="0"/>
              <a:t> 7 to John.</a:t>
            </a:r>
          </a:p>
          <a:p>
            <a:r>
              <a:rPr lang="en-US" dirty="0"/>
              <a:t>John and Jill can agree ahead of time to a </a:t>
            </a:r>
            <a:r>
              <a:rPr lang="en-US" u="sng" dirty="0"/>
              <a:t>shared secret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– the number 12.</a:t>
            </a:r>
          </a:p>
          <a:p>
            <a:r>
              <a:rPr lang="en-US" dirty="0"/>
              <a:t>Then Jill can </a:t>
            </a:r>
            <a:r>
              <a:rPr lang="en-US" u="sng" dirty="0"/>
              <a:t>encrypt</a:t>
            </a:r>
            <a:r>
              <a:rPr lang="en-US" dirty="0"/>
              <a:t> the data by </a:t>
            </a:r>
            <a:r>
              <a:rPr lang="en-US" u="sng" dirty="0"/>
              <a:t>adding</a:t>
            </a:r>
            <a:r>
              <a:rPr lang="en-US" dirty="0"/>
              <a:t> 12 </a:t>
            </a:r>
            <a:br>
              <a:rPr lang="en-US" dirty="0"/>
            </a:br>
            <a:r>
              <a:rPr lang="en-US" dirty="0"/>
              <a:t>to the confidential data 7.</a:t>
            </a:r>
          </a:p>
          <a:p>
            <a:r>
              <a:rPr lang="en-US" dirty="0"/>
              <a:t>John </a:t>
            </a:r>
            <a:r>
              <a:rPr lang="en-US" u="sng" dirty="0"/>
              <a:t>decrypts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the data by </a:t>
            </a:r>
            <a:r>
              <a:rPr lang="en-US" u="sng" dirty="0"/>
              <a:t>subtracting</a:t>
            </a:r>
            <a:r>
              <a:rPr lang="en-US" dirty="0"/>
              <a:t> 12.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463074" y="4761479"/>
            <a:ext cx="1737340" cy="1319252"/>
            <a:chOff x="1463074" y="2423171"/>
            <a:chExt cx="1737340" cy="1319252"/>
          </a:xfrm>
        </p:grpSpPr>
        <p:pic>
          <p:nvPicPr>
            <p:cNvPr id="6" name="Picture 5" descr="Screen Shot 2015-07-10 at 11.14.11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074" y="2423171"/>
              <a:ext cx="1737340" cy="131925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110246" y="3064975"/>
              <a:ext cx="424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Jill</a:t>
              </a:r>
            </a:p>
          </p:txBody>
        </p:sp>
      </p:grpSp>
      <p:sp>
        <p:nvSpPr>
          <p:cNvPr id="16" name="Folded Corner 15"/>
          <p:cNvSpPr/>
          <p:nvPr/>
        </p:nvSpPr>
        <p:spPr bwMode="auto">
          <a:xfrm>
            <a:off x="4023366" y="5257780"/>
            <a:ext cx="688184" cy="62038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3200" dirty="0"/>
              <a:t>19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5406" y="5440658"/>
            <a:ext cx="1029448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Shared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secret 12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14770" y="5440658"/>
            <a:ext cx="1029448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Shared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secret 12</a:t>
            </a:r>
          </a:p>
        </p:txBody>
      </p:sp>
    </p:spTree>
    <p:extLst>
      <p:ext uri="{BB962C8B-B14F-4D97-AF65-F5344CB8AC3E}">
        <p14:creationId xmlns:p14="http://schemas.microsoft.com/office/powerpoint/2010/main" val="293089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394951" y="1286797"/>
            <a:ext cx="1874166" cy="1371585"/>
            <a:chOff x="5394951" y="2331732"/>
            <a:chExt cx="1874166" cy="1371585"/>
          </a:xfrm>
        </p:grpSpPr>
        <p:pic>
          <p:nvPicPr>
            <p:cNvPr id="9" name="Picture 8" descr="Screen Shot 2015-07-10 at 11.15.40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986982" y="2988589"/>
              <a:ext cx="6295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John</a:t>
              </a:r>
            </a:p>
          </p:txBody>
        </p:sp>
      </p:grpSp>
      <p:sp>
        <p:nvSpPr>
          <p:cNvPr id="17" name="Right Arrow 16"/>
          <p:cNvSpPr/>
          <p:nvPr/>
        </p:nvSpPr>
        <p:spPr bwMode="auto">
          <a:xfrm>
            <a:off x="3291854" y="2057415"/>
            <a:ext cx="2194536" cy="274317"/>
          </a:xfrm>
          <a:prstGeom prst="rightArrow">
            <a:avLst/>
          </a:prstGeom>
          <a:solidFill>
            <a:srgbClr val="0033CC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Shared Secret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806" y="4709146"/>
            <a:ext cx="8503827" cy="1421779"/>
          </a:xfrm>
        </p:spPr>
        <p:txBody>
          <a:bodyPr/>
          <a:lstStyle/>
          <a:p>
            <a:r>
              <a:rPr lang="en-US" dirty="0"/>
              <a:t>Because Bart </a:t>
            </a:r>
            <a:r>
              <a:rPr lang="en-US" u="sng" dirty="0"/>
              <a:t>doesn’t know</a:t>
            </a:r>
            <a:r>
              <a:rPr lang="en-US" dirty="0"/>
              <a:t> the shared secret 12, he </a:t>
            </a:r>
            <a:r>
              <a:rPr lang="en-US" u="sng" dirty="0"/>
              <a:t>won’t</a:t>
            </a:r>
            <a:r>
              <a:rPr lang="en-US" dirty="0"/>
              <a:t> be able to decrypt the message and obtain the confidential data 7.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463074" y="1378236"/>
            <a:ext cx="1737340" cy="1319252"/>
            <a:chOff x="1463074" y="2423171"/>
            <a:chExt cx="1737340" cy="1319252"/>
          </a:xfrm>
        </p:grpSpPr>
        <p:pic>
          <p:nvPicPr>
            <p:cNvPr id="6" name="Picture 5" descr="Screen Shot 2015-07-10 at 11.14.11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074" y="2423171"/>
              <a:ext cx="1737340" cy="131925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110246" y="3064975"/>
              <a:ext cx="424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Jill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66170" y="3246122"/>
            <a:ext cx="1645903" cy="1137171"/>
            <a:chOff x="3566170" y="3246122"/>
            <a:chExt cx="1645903" cy="1137171"/>
          </a:xfrm>
        </p:grpSpPr>
        <p:pic>
          <p:nvPicPr>
            <p:cNvPr id="13" name="Picture 12" descr="hacker2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6170" y="3246122"/>
              <a:ext cx="1645903" cy="113717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389122" y="3520439"/>
              <a:ext cx="5609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Bart</a:t>
              </a:r>
            </a:p>
          </p:txBody>
        </p:sp>
      </p:grpSp>
      <p:sp>
        <p:nvSpPr>
          <p:cNvPr id="15" name="Down Arrow 14"/>
          <p:cNvSpPr/>
          <p:nvPr/>
        </p:nvSpPr>
        <p:spPr bwMode="auto">
          <a:xfrm>
            <a:off x="4297683" y="2606049"/>
            <a:ext cx="274317" cy="731512"/>
          </a:xfrm>
          <a:prstGeom prst="downArrow">
            <a:avLst/>
          </a:prstGeom>
          <a:solidFill>
            <a:srgbClr val="B23C00"/>
          </a:solidFill>
          <a:ln w="952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6" name="Folded Corner 15"/>
          <p:cNvSpPr/>
          <p:nvPr/>
        </p:nvSpPr>
        <p:spPr bwMode="auto">
          <a:xfrm>
            <a:off x="4066694" y="1874537"/>
            <a:ext cx="688184" cy="62038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3200" dirty="0"/>
              <a:t>19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5406" y="2057415"/>
            <a:ext cx="1029448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Shared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secret 12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14770" y="2057415"/>
            <a:ext cx="1029448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Shared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secret 12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1C9757-D4D3-D241-94A7-2C465A55A953}"/>
              </a:ext>
            </a:extLst>
          </p:cNvPr>
          <p:cNvSpPr txBox="1"/>
          <p:nvPr/>
        </p:nvSpPr>
        <p:spPr>
          <a:xfrm>
            <a:off x="3781476" y="3529232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23C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4253367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Shared Secret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97489"/>
            <a:ext cx="8229600" cy="2637982"/>
          </a:xfrm>
        </p:spPr>
        <p:txBody>
          <a:bodyPr/>
          <a:lstStyle/>
          <a:p>
            <a:r>
              <a:rPr lang="en-US" dirty="0"/>
              <a:t>But this shared secret solution has problems.</a:t>
            </a:r>
          </a:p>
          <a:p>
            <a:pPr lvl="1"/>
            <a:r>
              <a:rPr lang="en-US" dirty="0"/>
              <a:t>Jill and John must </a:t>
            </a:r>
            <a:r>
              <a:rPr lang="en-US" u="sng" dirty="0"/>
              <a:t>arrange beforehand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to share the secret 12.</a:t>
            </a:r>
          </a:p>
          <a:p>
            <a:pPr lvl="1"/>
            <a:r>
              <a:rPr lang="en-US" dirty="0"/>
              <a:t>What if Jill doesn’t already know John?</a:t>
            </a:r>
          </a:p>
          <a:p>
            <a:pPr lvl="1"/>
            <a:r>
              <a:rPr lang="en-US" dirty="0"/>
              <a:t>What if Jill wants to send the confidential data </a:t>
            </a:r>
            <a:br>
              <a:rPr lang="en-US" dirty="0"/>
            </a:br>
            <a:r>
              <a:rPr lang="en-US" dirty="0"/>
              <a:t>to all her vice presidents at the same time?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94951" y="1195358"/>
            <a:ext cx="1874166" cy="1371585"/>
            <a:chOff x="5394951" y="2331732"/>
            <a:chExt cx="1874166" cy="1371585"/>
          </a:xfrm>
        </p:grpSpPr>
        <p:pic>
          <p:nvPicPr>
            <p:cNvPr id="6" name="Picture 5" descr="Screen Shot 2015-07-10 at 11.15.40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986982" y="2988589"/>
              <a:ext cx="6295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John</a:t>
              </a:r>
            </a:p>
          </p:txBody>
        </p:sp>
      </p:grpSp>
      <p:sp>
        <p:nvSpPr>
          <p:cNvPr id="8" name="Right Arrow 7"/>
          <p:cNvSpPr/>
          <p:nvPr/>
        </p:nvSpPr>
        <p:spPr bwMode="auto">
          <a:xfrm>
            <a:off x="3291854" y="1965976"/>
            <a:ext cx="2194536" cy="274317"/>
          </a:xfrm>
          <a:prstGeom prst="rightArrow">
            <a:avLst/>
          </a:prstGeom>
          <a:solidFill>
            <a:srgbClr val="0033CC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63074" y="1286797"/>
            <a:ext cx="1737340" cy="1319252"/>
            <a:chOff x="1463074" y="2423171"/>
            <a:chExt cx="1737340" cy="1319252"/>
          </a:xfrm>
        </p:grpSpPr>
        <p:pic>
          <p:nvPicPr>
            <p:cNvPr id="10" name="Picture 9" descr="Screen Shot 2015-07-10 at 11.14.11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074" y="2423171"/>
              <a:ext cx="1737340" cy="131925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110246" y="3064975"/>
              <a:ext cx="424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Jill</a:t>
              </a:r>
            </a:p>
          </p:txBody>
        </p:sp>
      </p:grpSp>
      <p:sp>
        <p:nvSpPr>
          <p:cNvPr id="12" name="Folded Corner 11"/>
          <p:cNvSpPr/>
          <p:nvPr/>
        </p:nvSpPr>
        <p:spPr bwMode="auto">
          <a:xfrm>
            <a:off x="4023366" y="1783098"/>
            <a:ext cx="688184" cy="62038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3200" dirty="0"/>
              <a:t>19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5406" y="1965976"/>
            <a:ext cx="1029448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Shared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secret 12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14770" y="1965976"/>
            <a:ext cx="1029448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Shared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secret 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16" y="5532097"/>
            <a:ext cx="6965368" cy="461665"/>
          </a:xfrm>
          <a:prstGeom prst="rect">
            <a:avLst/>
          </a:prstGeom>
          <a:solidFill>
            <a:srgbClr val="A12A03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How can Jill and </a:t>
            </a:r>
            <a:r>
              <a:rPr lang="en-US" sz="2400" u="sng" dirty="0">
                <a:solidFill>
                  <a:srgbClr val="FFFF00"/>
                </a:solidFill>
              </a:rPr>
              <a:t>all</a:t>
            </a:r>
            <a:r>
              <a:rPr lang="en-US" sz="2400" dirty="0">
                <a:solidFill>
                  <a:srgbClr val="FFFF00"/>
                </a:solidFill>
              </a:rPr>
              <a:t> her recipients share a secret?</a:t>
            </a:r>
          </a:p>
        </p:txBody>
      </p:sp>
    </p:spTree>
    <p:extLst>
      <p:ext uri="{BB962C8B-B14F-4D97-AF65-F5344CB8AC3E}">
        <p14:creationId xmlns:p14="http://schemas.microsoft.com/office/powerpoint/2010/main" val="120939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Cryptography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67" y="1295400"/>
            <a:ext cx="8503872" cy="4835525"/>
          </a:xfrm>
        </p:spPr>
        <p:txBody>
          <a:bodyPr/>
          <a:lstStyle/>
          <a:p>
            <a:r>
              <a:rPr lang="en-US" dirty="0"/>
              <a:t>How can Jill and her recipients share a secret number in order to encrypt the confidential data?</a:t>
            </a:r>
          </a:p>
          <a:p>
            <a:pPr lvl="5"/>
            <a:endParaRPr lang="en-US" dirty="0"/>
          </a:p>
          <a:p>
            <a:r>
              <a:rPr lang="en-US" dirty="0"/>
              <a:t>A security scheme called </a:t>
            </a:r>
            <a:r>
              <a:rPr lang="en-US" dirty="0">
                <a:solidFill>
                  <a:srgbClr val="B23C00"/>
                </a:solidFill>
              </a:rPr>
              <a:t>public key cryptography </a:t>
            </a:r>
            <a:r>
              <a:rPr lang="en-US" dirty="0"/>
              <a:t>was invented just for this purpose.</a:t>
            </a:r>
          </a:p>
          <a:p>
            <a:pPr lvl="5"/>
            <a:endParaRPr lang="en-US" dirty="0"/>
          </a:p>
          <a:p>
            <a:r>
              <a:rPr lang="en-US" dirty="0"/>
              <a:t>In this simplified introduction, let’s </a:t>
            </a:r>
            <a:r>
              <a:rPr lang="en-US" u="sng" dirty="0"/>
              <a:t>pretend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that multiplication is a </a:t>
            </a:r>
            <a:r>
              <a:rPr lang="en-US" u="sng" dirty="0"/>
              <a:t>one-way operation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Once you’ve multiplied two numbers, say </a:t>
            </a:r>
            <a:r>
              <a:rPr lang="en-US" dirty="0">
                <a:solidFill>
                  <a:srgbClr val="B23C00"/>
                </a:solidFill>
              </a:rPr>
              <a:t>4</a:t>
            </a:r>
            <a:r>
              <a:rPr lang="en-US" dirty="0"/>
              <a:t>x</a:t>
            </a:r>
            <a:r>
              <a:rPr lang="en-US" dirty="0">
                <a:solidFill>
                  <a:srgbClr val="B23C00"/>
                </a:solidFill>
              </a:rPr>
              <a:t>5</a:t>
            </a:r>
            <a:r>
              <a:rPr lang="en-US" dirty="0"/>
              <a:t>=20,</a:t>
            </a:r>
            <a:br>
              <a:rPr lang="en-US" dirty="0"/>
            </a:br>
            <a:r>
              <a:rPr lang="en-US" dirty="0"/>
              <a:t>you </a:t>
            </a:r>
            <a:r>
              <a:rPr lang="en-US" u="sng" dirty="0"/>
              <a:t>can’t recover</a:t>
            </a:r>
            <a:r>
              <a:rPr lang="en-US" dirty="0"/>
              <a:t> the original numbers by dividing.</a:t>
            </a:r>
          </a:p>
          <a:p>
            <a:pPr lvl="1"/>
            <a:r>
              <a:rPr lang="en-US" dirty="0"/>
              <a:t>In other words, you can’t do 20÷4=</a:t>
            </a:r>
            <a:r>
              <a:rPr lang="en-US" dirty="0">
                <a:solidFill>
                  <a:srgbClr val="B23C00"/>
                </a:solidFill>
              </a:rPr>
              <a:t>5</a:t>
            </a:r>
            <a:r>
              <a:rPr lang="en-US" dirty="0"/>
              <a:t> or 20÷5=</a:t>
            </a:r>
            <a:r>
              <a:rPr lang="en-US" dirty="0">
                <a:solidFill>
                  <a:srgbClr val="B23C00"/>
                </a:solidFill>
              </a:rPr>
              <a:t>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5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Cryptography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r>
              <a:rPr lang="en-US" dirty="0"/>
              <a:t>Jill chooses a </a:t>
            </a:r>
            <a:r>
              <a:rPr lang="en-US" dirty="0">
                <a:solidFill>
                  <a:srgbClr val="B23C00"/>
                </a:solidFill>
              </a:rPr>
              <a:t>private key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Let’s suppose Jill chooses 10.</a:t>
            </a:r>
          </a:p>
          <a:p>
            <a:pPr lvl="6"/>
            <a:endParaRPr lang="en-US" dirty="0"/>
          </a:p>
          <a:p>
            <a:r>
              <a:rPr lang="en-US" u="sng" dirty="0"/>
              <a:t>Each person</a:t>
            </a:r>
            <a:r>
              <a:rPr lang="en-US" dirty="0"/>
              <a:t> to whom she wants to send confidential data </a:t>
            </a:r>
            <a:r>
              <a:rPr lang="en-US" u="sng" dirty="0"/>
              <a:t>also chooses</a:t>
            </a:r>
            <a:r>
              <a:rPr lang="en-US" dirty="0"/>
              <a:t> a private key.</a:t>
            </a:r>
          </a:p>
          <a:p>
            <a:pPr lvl="1"/>
            <a:r>
              <a:rPr lang="en-US" dirty="0"/>
              <a:t>Let’s suppose John chooses 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94951" y="4085264"/>
            <a:ext cx="1874166" cy="1371585"/>
            <a:chOff x="5394951" y="2331732"/>
            <a:chExt cx="1874166" cy="1371585"/>
          </a:xfrm>
        </p:grpSpPr>
        <p:pic>
          <p:nvPicPr>
            <p:cNvPr id="6" name="Picture 5" descr="Screen Shot 2015-07-10 at 11.15.40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986982" y="2988589"/>
              <a:ext cx="6295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John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63074" y="4176703"/>
            <a:ext cx="1737340" cy="1319252"/>
            <a:chOff x="1463074" y="2423171"/>
            <a:chExt cx="1737340" cy="1319252"/>
          </a:xfrm>
        </p:grpSpPr>
        <p:pic>
          <p:nvPicPr>
            <p:cNvPr id="9" name="Picture 8" descr="Screen Shot 2015-07-10 at 11.14.11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074" y="2423171"/>
              <a:ext cx="1737340" cy="131925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110246" y="3064975"/>
              <a:ext cx="424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Jill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11569" y="4855882"/>
            <a:ext cx="88037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Private </a:t>
            </a:r>
            <a:br>
              <a:rPr lang="en-US" sz="1600" dirty="0"/>
            </a:br>
            <a:r>
              <a:rPr lang="en-US" sz="1600" dirty="0"/>
              <a:t>key 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86305" y="4855882"/>
            <a:ext cx="880370" cy="584775"/>
          </a:xfrm>
          <a:prstGeom prst="rect">
            <a:avLst/>
          </a:prstGeom>
          <a:solidFill>
            <a:srgbClr val="BFBFB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Private </a:t>
            </a:r>
            <a:br>
              <a:rPr lang="en-US" sz="1600" dirty="0"/>
            </a:br>
            <a:r>
              <a:rPr lang="en-US" sz="1600" dirty="0"/>
              <a:t>key 8</a:t>
            </a:r>
          </a:p>
        </p:txBody>
      </p:sp>
    </p:spTree>
    <p:extLst>
      <p:ext uri="{BB962C8B-B14F-4D97-AF65-F5344CB8AC3E}">
        <p14:creationId xmlns:p14="http://schemas.microsoft.com/office/powerpoint/2010/main" val="202572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Cryptography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69074"/>
            <a:ext cx="8229600" cy="2061852"/>
          </a:xfrm>
        </p:spPr>
        <p:txBody>
          <a:bodyPr/>
          <a:lstStyle/>
          <a:p>
            <a:r>
              <a:rPr lang="en-US" dirty="0"/>
              <a:t>Now Jill </a:t>
            </a:r>
            <a:r>
              <a:rPr lang="en-US" u="sng" dirty="0"/>
              <a:t>announces</a:t>
            </a:r>
            <a:r>
              <a:rPr lang="en-US" dirty="0"/>
              <a:t> a </a:t>
            </a:r>
            <a:r>
              <a:rPr lang="en-US" dirty="0">
                <a:solidFill>
                  <a:srgbClr val="B23C00"/>
                </a:solidFill>
              </a:rPr>
              <a:t>public key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Let’s suppose the public key is </a:t>
            </a:r>
            <a:r>
              <a:rPr lang="en-US" dirty="0">
                <a:solidFill>
                  <a:srgbClr val="008F00"/>
                </a:solidFill>
              </a:rPr>
              <a:t>5</a:t>
            </a:r>
            <a:r>
              <a:rPr lang="en-US" dirty="0"/>
              <a:t>.</a:t>
            </a:r>
          </a:p>
          <a:p>
            <a:pPr lvl="5"/>
            <a:endParaRPr lang="en-US" dirty="0"/>
          </a:p>
          <a:p>
            <a:r>
              <a:rPr lang="en-US" u="sng" dirty="0"/>
              <a:t>Everyone</a:t>
            </a:r>
            <a:r>
              <a:rPr lang="en-US" dirty="0"/>
              <a:t> can see the public key.</a:t>
            </a:r>
          </a:p>
          <a:p>
            <a:pPr lvl="1"/>
            <a:r>
              <a:rPr lang="en-US" dirty="0"/>
              <a:t>Including the nefarious Bart.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94951" y="1286797"/>
            <a:ext cx="1874166" cy="1371585"/>
            <a:chOff x="5394951" y="2331732"/>
            <a:chExt cx="1874166" cy="1371585"/>
          </a:xfrm>
        </p:grpSpPr>
        <p:pic>
          <p:nvPicPr>
            <p:cNvPr id="6" name="Picture 5" descr="Screen Shot 2015-07-10 at 11.15.40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986982" y="2988589"/>
              <a:ext cx="6295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John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463074" y="1378236"/>
            <a:ext cx="1737340" cy="1319252"/>
            <a:chOff x="1463074" y="2423171"/>
            <a:chExt cx="1737340" cy="1319252"/>
          </a:xfrm>
        </p:grpSpPr>
        <p:pic>
          <p:nvPicPr>
            <p:cNvPr id="10" name="Picture 9" descr="Screen Shot 2015-07-10 at 11.14.11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074" y="2423171"/>
              <a:ext cx="1737340" cy="131925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110246" y="3064975"/>
              <a:ext cx="424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Jill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11569" y="2057415"/>
            <a:ext cx="88037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Private </a:t>
            </a:r>
            <a:br>
              <a:rPr lang="en-US" sz="1600" dirty="0"/>
            </a:br>
            <a:r>
              <a:rPr lang="en-US" sz="1600" dirty="0"/>
              <a:t>key 10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86305" y="2057415"/>
            <a:ext cx="880370" cy="584775"/>
          </a:xfrm>
          <a:prstGeom prst="rect">
            <a:avLst/>
          </a:prstGeom>
          <a:solidFill>
            <a:srgbClr val="BFBFB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Private </a:t>
            </a:r>
            <a:br>
              <a:rPr lang="en-US" sz="1600" dirty="0"/>
            </a:br>
            <a:r>
              <a:rPr lang="en-US" sz="1600" dirty="0"/>
              <a:t>key 8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566170" y="2840463"/>
            <a:ext cx="1645903" cy="1137171"/>
            <a:chOff x="3566170" y="3246122"/>
            <a:chExt cx="1645903" cy="1137171"/>
          </a:xfrm>
        </p:grpSpPr>
        <p:pic>
          <p:nvPicPr>
            <p:cNvPr id="16" name="Picture 15" descr="hacker2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6170" y="3246122"/>
              <a:ext cx="1645903" cy="113717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389122" y="3520439"/>
              <a:ext cx="5609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Bart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012668" y="2148854"/>
            <a:ext cx="740908" cy="584775"/>
          </a:xfrm>
          <a:prstGeom prst="rect">
            <a:avLst/>
          </a:prstGeom>
          <a:solidFill>
            <a:srgbClr val="99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Public</a:t>
            </a:r>
          </a:p>
          <a:p>
            <a:pPr algn="ctr"/>
            <a:r>
              <a:rPr lang="en-US" sz="1600" dirty="0"/>
              <a:t>key 5</a:t>
            </a:r>
          </a:p>
        </p:txBody>
      </p:sp>
    </p:spTree>
    <p:extLst>
      <p:ext uri="{BB962C8B-B14F-4D97-AF65-F5344CB8AC3E}">
        <p14:creationId xmlns:p14="http://schemas.microsoft.com/office/powerpoint/2010/main" val="113749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Cryptography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54683"/>
            <a:ext cx="8229600" cy="2976242"/>
          </a:xfrm>
        </p:spPr>
        <p:txBody>
          <a:bodyPr/>
          <a:lstStyle/>
          <a:p>
            <a:r>
              <a:rPr lang="en-US" dirty="0"/>
              <a:t>Now Jill can create her </a:t>
            </a:r>
            <a:r>
              <a:rPr lang="en-US" dirty="0">
                <a:solidFill>
                  <a:srgbClr val="B23C00"/>
                </a:solidFill>
              </a:rPr>
              <a:t>public-private key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Multiply the public key by her private key: </a:t>
            </a:r>
            <a:r>
              <a:rPr lang="en-US" dirty="0">
                <a:solidFill>
                  <a:srgbClr val="008000"/>
                </a:solidFill>
              </a:rPr>
              <a:t>5</a:t>
            </a:r>
            <a:r>
              <a:rPr lang="en-US" dirty="0"/>
              <a:t>x10=50.</a:t>
            </a:r>
          </a:p>
          <a:p>
            <a:pPr lvl="5"/>
            <a:endParaRPr lang="en-US" dirty="0"/>
          </a:p>
          <a:p>
            <a:r>
              <a:rPr lang="en-US" dirty="0"/>
              <a:t>John creates his </a:t>
            </a:r>
            <a:r>
              <a:rPr lang="en-US" dirty="0">
                <a:solidFill>
                  <a:srgbClr val="B23C00"/>
                </a:solidFill>
              </a:rPr>
              <a:t>public-private key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Multiply the public key by his private key: </a:t>
            </a:r>
            <a:r>
              <a:rPr lang="en-US" dirty="0">
                <a:solidFill>
                  <a:srgbClr val="008000"/>
                </a:solidFill>
              </a:rPr>
              <a:t>5</a:t>
            </a:r>
            <a:r>
              <a:rPr lang="en-US" dirty="0"/>
              <a:t>x8=40.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94951" y="1286797"/>
            <a:ext cx="1874166" cy="1371585"/>
            <a:chOff x="5394951" y="2331732"/>
            <a:chExt cx="1874166" cy="1371585"/>
          </a:xfrm>
        </p:grpSpPr>
        <p:pic>
          <p:nvPicPr>
            <p:cNvPr id="6" name="Picture 5" descr="Screen Shot 2015-07-10 at 11.15.40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986982" y="2988589"/>
              <a:ext cx="6295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John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63074" y="1378236"/>
            <a:ext cx="1737340" cy="1319252"/>
            <a:chOff x="1463074" y="2423171"/>
            <a:chExt cx="1737340" cy="1319252"/>
          </a:xfrm>
        </p:grpSpPr>
        <p:pic>
          <p:nvPicPr>
            <p:cNvPr id="9" name="Picture 8" descr="Screen Shot 2015-07-10 at 11.14.11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074" y="2423171"/>
              <a:ext cx="1737340" cy="131925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110246" y="3064975"/>
              <a:ext cx="424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Jill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11569" y="2057415"/>
            <a:ext cx="88037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Private </a:t>
            </a:r>
            <a:br>
              <a:rPr lang="en-US" sz="1600" dirty="0"/>
            </a:br>
            <a:r>
              <a:rPr lang="en-US" sz="1600" dirty="0"/>
              <a:t>key 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86305" y="2057415"/>
            <a:ext cx="880370" cy="584775"/>
          </a:xfrm>
          <a:prstGeom prst="rect">
            <a:avLst/>
          </a:prstGeom>
          <a:solidFill>
            <a:srgbClr val="BFBFB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Private </a:t>
            </a:r>
            <a:br>
              <a:rPr lang="en-US" sz="1600" dirty="0"/>
            </a:br>
            <a:r>
              <a:rPr lang="en-US" sz="1600" dirty="0"/>
              <a:t>key 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12668" y="2148854"/>
            <a:ext cx="740908" cy="584775"/>
          </a:xfrm>
          <a:prstGeom prst="rect">
            <a:avLst/>
          </a:prstGeom>
          <a:solidFill>
            <a:srgbClr val="99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Public</a:t>
            </a:r>
          </a:p>
          <a:p>
            <a:pPr algn="ctr"/>
            <a:r>
              <a:rPr lang="en-US" sz="1600" dirty="0"/>
              <a:t>key 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5172" y="1234464"/>
            <a:ext cx="1402948" cy="861774"/>
          </a:xfrm>
          <a:prstGeom prst="rect">
            <a:avLst/>
          </a:prstGeom>
          <a:solidFill>
            <a:srgbClr val="E1F5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Jill’s</a:t>
            </a:r>
          </a:p>
          <a:p>
            <a:pPr algn="ctr"/>
            <a:r>
              <a:rPr lang="en-US" sz="1600" dirty="0"/>
              <a:t>public-private</a:t>
            </a:r>
          </a:p>
          <a:p>
            <a:pPr algn="ctr"/>
            <a:r>
              <a:rPr lang="en-US" sz="1600" dirty="0"/>
              <a:t>key 50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39635" y="1234464"/>
            <a:ext cx="1402948" cy="861774"/>
          </a:xfrm>
          <a:prstGeom prst="rect">
            <a:avLst/>
          </a:prstGeom>
          <a:solidFill>
            <a:srgbClr val="E1F5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John’s</a:t>
            </a:r>
          </a:p>
          <a:p>
            <a:pPr algn="ctr"/>
            <a:r>
              <a:rPr lang="en-US" sz="1600" dirty="0"/>
              <a:t>public-private</a:t>
            </a:r>
          </a:p>
          <a:p>
            <a:pPr algn="ctr"/>
            <a:r>
              <a:rPr lang="en-US" sz="1600" dirty="0"/>
              <a:t>key 40</a:t>
            </a:r>
          </a:p>
        </p:txBody>
      </p:sp>
    </p:spTree>
    <p:extLst>
      <p:ext uri="{BB962C8B-B14F-4D97-AF65-F5344CB8AC3E}">
        <p14:creationId xmlns:p14="http://schemas.microsoft.com/office/powerpoint/2010/main" val="307300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Cryptography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54683"/>
            <a:ext cx="8229600" cy="2976242"/>
          </a:xfrm>
        </p:spPr>
        <p:txBody>
          <a:bodyPr/>
          <a:lstStyle/>
          <a:p>
            <a:r>
              <a:rPr lang="en-US" dirty="0"/>
              <a:t>Remember that we’re pretending that multiplication is a one-way operation.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We </a:t>
            </a:r>
            <a:r>
              <a:rPr lang="en-US" u="sng" dirty="0"/>
              <a:t>cannot</a:t>
            </a:r>
            <a:r>
              <a:rPr lang="en-US" dirty="0"/>
              <a:t> discover Jill’s private key 10 by dividing her public-private key 50 by the public key 5.</a:t>
            </a:r>
          </a:p>
          <a:p>
            <a:pPr marL="2286000" lvl="5" indent="0">
              <a:buNone/>
            </a:pPr>
            <a:endParaRPr lang="en-US" dirty="0"/>
          </a:p>
          <a:p>
            <a:pPr lvl="1"/>
            <a:r>
              <a:rPr lang="en-US" dirty="0"/>
              <a:t>We </a:t>
            </a:r>
            <a:r>
              <a:rPr lang="en-US" u="sng" dirty="0"/>
              <a:t>cannot</a:t>
            </a:r>
            <a:r>
              <a:rPr lang="en-US" dirty="0"/>
              <a:t> discover John’s private key 8 by dividing his public-private key 40 by the public key 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94951" y="1286797"/>
            <a:ext cx="1874166" cy="1371585"/>
            <a:chOff x="5394951" y="2331732"/>
            <a:chExt cx="1874166" cy="1371585"/>
          </a:xfrm>
        </p:grpSpPr>
        <p:pic>
          <p:nvPicPr>
            <p:cNvPr id="6" name="Picture 5" descr="Screen Shot 2015-07-10 at 11.15.40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986982" y="2988589"/>
              <a:ext cx="6295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John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63074" y="1378236"/>
            <a:ext cx="1737340" cy="1319252"/>
            <a:chOff x="1463074" y="2423171"/>
            <a:chExt cx="1737340" cy="1319252"/>
          </a:xfrm>
        </p:grpSpPr>
        <p:pic>
          <p:nvPicPr>
            <p:cNvPr id="9" name="Picture 8" descr="Screen Shot 2015-07-10 at 11.14.11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074" y="2423171"/>
              <a:ext cx="1737340" cy="131925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110246" y="3064975"/>
              <a:ext cx="424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Jill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11569" y="2057415"/>
            <a:ext cx="88037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Private </a:t>
            </a:r>
            <a:br>
              <a:rPr lang="en-US" sz="1600" dirty="0"/>
            </a:br>
            <a:r>
              <a:rPr lang="en-US" sz="1600" dirty="0"/>
              <a:t>key 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86305" y="2057415"/>
            <a:ext cx="880370" cy="584775"/>
          </a:xfrm>
          <a:prstGeom prst="rect">
            <a:avLst/>
          </a:prstGeom>
          <a:solidFill>
            <a:srgbClr val="BFBFB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Private </a:t>
            </a:r>
            <a:br>
              <a:rPr lang="en-US" sz="1600" dirty="0"/>
            </a:br>
            <a:r>
              <a:rPr lang="en-US" sz="1600" dirty="0"/>
              <a:t>key 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12668" y="2148854"/>
            <a:ext cx="740908" cy="584775"/>
          </a:xfrm>
          <a:prstGeom prst="rect">
            <a:avLst/>
          </a:prstGeom>
          <a:solidFill>
            <a:srgbClr val="99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Public</a:t>
            </a:r>
          </a:p>
          <a:p>
            <a:pPr algn="ctr"/>
            <a:r>
              <a:rPr lang="en-US" sz="1600" dirty="0"/>
              <a:t>key 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5172" y="1234464"/>
            <a:ext cx="1402948" cy="861774"/>
          </a:xfrm>
          <a:prstGeom prst="rect">
            <a:avLst/>
          </a:prstGeom>
          <a:solidFill>
            <a:srgbClr val="E1F5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Jill’s</a:t>
            </a:r>
          </a:p>
          <a:p>
            <a:pPr algn="ctr"/>
            <a:r>
              <a:rPr lang="en-US" sz="1600" dirty="0"/>
              <a:t>public-private</a:t>
            </a:r>
          </a:p>
          <a:p>
            <a:pPr algn="ctr"/>
            <a:r>
              <a:rPr lang="en-US" sz="1600" dirty="0"/>
              <a:t>key 50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39635" y="1234464"/>
            <a:ext cx="1402948" cy="861774"/>
          </a:xfrm>
          <a:prstGeom prst="rect">
            <a:avLst/>
          </a:prstGeom>
          <a:solidFill>
            <a:srgbClr val="E1F5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John’s</a:t>
            </a:r>
          </a:p>
          <a:p>
            <a:pPr algn="ctr"/>
            <a:r>
              <a:rPr lang="en-US" sz="1600" dirty="0"/>
              <a:t>public-private</a:t>
            </a:r>
          </a:p>
          <a:p>
            <a:pPr algn="ctr"/>
            <a:r>
              <a:rPr lang="en-US" sz="1600" dirty="0"/>
              <a:t>key 40</a:t>
            </a:r>
          </a:p>
        </p:txBody>
      </p:sp>
    </p:spTree>
    <p:extLst>
      <p:ext uri="{BB962C8B-B14F-4D97-AF65-F5344CB8AC3E}">
        <p14:creationId xmlns:p14="http://schemas.microsoft.com/office/powerpoint/2010/main" val="11585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09F47-EFC8-6F18-FEDF-D1FBE02FF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Questions During 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A4CAD-5A5A-3DC3-8496-3409DCDA2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While each team does its oral presentation, </a:t>
            </a:r>
            <a:br>
              <a:rPr lang="en-US" dirty="0"/>
            </a:br>
            <a:r>
              <a:rPr lang="en-US" dirty="0"/>
              <a:t>the rest of the class will evaluate it online.</a:t>
            </a:r>
          </a:p>
          <a:p>
            <a:pPr lvl="1"/>
            <a:r>
              <a:rPr lang="en-US" dirty="0"/>
              <a:t>Rate each question Poor, OK, Good, Excellent</a:t>
            </a:r>
          </a:p>
          <a:p>
            <a:pPr lvl="4"/>
            <a:endParaRPr lang="en-US" dirty="0"/>
          </a:p>
          <a:p>
            <a:r>
              <a:rPr lang="en-US" dirty="0"/>
              <a:t>Survey questions</a:t>
            </a:r>
          </a:p>
          <a:p>
            <a:pPr marL="928687" lvl="1" indent="-457200">
              <a:buFont typeface="+mj-lt"/>
              <a:buAutoNum type="arabicPeriod"/>
            </a:pPr>
            <a:r>
              <a:rPr lang="en-US" dirty="0"/>
              <a:t>Application and data sources</a:t>
            </a:r>
          </a:p>
          <a:p>
            <a:pPr marL="928687" lvl="1" indent="-457200">
              <a:buFont typeface="+mj-lt"/>
              <a:buAutoNum type="arabicPeriod"/>
            </a:pPr>
            <a:r>
              <a:rPr lang="en-US" dirty="0"/>
              <a:t>Operation database architecture</a:t>
            </a:r>
          </a:p>
          <a:p>
            <a:pPr marL="928687" lvl="1" indent="-457200">
              <a:buFont typeface="+mj-lt"/>
              <a:buAutoNum type="arabicPeriod"/>
            </a:pPr>
            <a:r>
              <a:rPr lang="en-US" dirty="0"/>
              <a:t>Analytical database architecture and ETL</a:t>
            </a:r>
          </a:p>
          <a:p>
            <a:pPr marL="928687" lvl="1" indent="-457200">
              <a:buFont typeface="+mj-lt"/>
              <a:buAutoNum type="arabicPeriod"/>
            </a:pPr>
            <a:r>
              <a:rPr lang="en-US" dirty="0"/>
              <a:t>Demo</a:t>
            </a:r>
          </a:p>
          <a:p>
            <a:pPr marL="928687" lvl="1" indent="-457200">
              <a:buFont typeface="+mj-lt"/>
              <a:buAutoNum type="arabicPeriod"/>
            </a:pPr>
            <a:r>
              <a:rPr lang="en-US" dirty="0"/>
              <a:t>Overall impression of the presentation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826A77-3168-206B-C792-676383308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082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Cryptography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54683"/>
            <a:ext cx="8229600" cy="2976242"/>
          </a:xfrm>
        </p:spPr>
        <p:txBody>
          <a:bodyPr/>
          <a:lstStyle/>
          <a:p>
            <a:r>
              <a:rPr lang="en-US" dirty="0"/>
              <a:t>What is the goal of all this?</a:t>
            </a:r>
          </a:p>
          <a:p>
            <a:pPr lvl="1"/>
            <a:r>
              <a:rPr lang="en-US" dirty="0"/>
              <a:t>To create a </a:t>
            </a:r>
            <a:r>
              <a:rPr lang="en-US" u="sng" dirty="0"/>
              <a:t>shared secret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between Jill and John.</a:t>
            </a:r>
          </a:p>
          <a:p>
            <a:r>
              <a:rPr lang="en-US" dirty="0"/>
              <a:t>Jill multiplies John’s public-private key by her private key: </a:t>
            </a:r>
            <a:r>
              <a:rPr lang="en-US" dirty="0">
                <a:solidFill>
                  <a:srgbClr val="0033CC"/>
                </a:solidFill>
              </a:rPr>
              <a:t>40</a:t>
            </a:r>
            <a:r>
              <a:rPr lang="en-US" dirty="0"/>
              <a:t>x10=</a:t>
            </a:r>
            <a:r>
              <a:rPr lang="en-US" dirty="0">
                <a:solidFill>
                  <a:srgbClr val="B23C00"/>
                </a:solidFill>
              </a:rPr>
              <a:t>400</a:t>
            </a:r>
          </a:p>
          <a:p>
            <a:r>
              <a:rPr lang="en-US" dirty="0"/>
              <a:t>John multiplies Jill’s public-private key by his private key: </a:t>
            </a:r>
            <a:r>
              <a:rPr lang="en-US" dirty="0">
                <a:solidFill>
                  <a:srgbClr val="0033CC"/>
                </a:solidFill>
              </a:rPr>
              <a:t>50</a:t>
            </a:r>
            <a:r>
              <a:rPr lang="en-US" dirty="0"/>
              <a:t>x8=</a:t>
            </a:r>
            <a:r>
              <a:rPr lang="en-US" dirty="0">
                <a:solidFill>
                  <a:srgbClr val="B23C00"/>
                </a:solidFill>
              </a:rPr>
              <a:t>400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94951" y="1286797"/>
            <a:ext cx="1874166" cy="1371585"/>
            <a:chOff x="5394951" y="2331732"/>
            <a:chExt cx="1874166" cy="1371585"/>
          </a:xfrm>
        </p:grpSpPr>
        <p:pic>
          <p:nvPicPr>
            <p:cNvPr id="6" name="Picture 5" descr="Screen Shot 2015-07-10 at 11.15.40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986982" y="2988589"/>
              <a:ext cx="6295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John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63074" y="1378236"/>
            <a:ext cx="1737340" cy="1319252"/>
            <a:chOff x="1463074" y="2423171"/>
            <a:chExt cx="1737340" cy="1319252"/>
          </a:xfrm>
        </p:grpSpPr>
        <p:pic>
          <p:nvPicPr>
            <p:cNvPr id="9" name="Picture 8" descr="Screen Shot 2015-07-10 at 11.14.11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074" y="2423171"/>
              <a:ext cx="1737340" cy="131925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110246" y="3064975"/>
              <a:ext cx="424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Jill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11569" y="2057415"/>
            <a:ext cx="88037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Private </a:t>
            </a:r>
            <a:br>
              <a:rPr lang="en-US" sz="1600" dirty="0"/>
            </a:br>
            <a:r>
              <a:rPr lang="en-US" sz="1600" dirty="0"/>
              <a:t>key 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86305" y="2057415"/>
            <a:ext cx="880370" cy="584775"/>
          </a:xfrm>
          <a:prstGeom prst="rect">
            <a:avLst/>
          </a:prstGeom>
          <a:solidFill>
            <a:srgbClr val="BFBFB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Private </a:t>
            </a:r>
            <a:br>
              <a:rPr lang="en-US" sz="1600" dirty="0"/>
            </a:br>
            <a:r>
              <a:rPr lang="en-US" sz="1600" dirty="0"/>
              <a:t>key 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12668" y="2148854"/>
            <a:ext cx="740908" cy="584775"/>
          </a:xfrm>
          <a:prstGeom prst="rect">
            <a:avLst/>
          </a:prstGeom>
          <a:solidFill>
            <a:srgbClr val="99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Public</a:t>
            </a:r>
          </a:p>
          <a:p>
            <a:pPr algn="ctr"/>
            <a:r>
              <a:rPr lang="en-US" sz="1600" dirty="0"/>
              <a:t>key 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5172" y="1234464"/>
            <a:ext cx="1402948" cy="861774"/>
          </a:xfrm>
          <a:prstGeom prst="rect">
            <a:avLst/>
          </a:prstGeom>
          <a:solidFill>
            <a:srgbClr val="E1F5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Jill’s</a:t>
            </a:r>
          </a:p>
          <a:p>
            <a:pPr algn="ctr"/>
            <a:r>
              <a:rPr lang="en-US" sz="1600" dirty="0"/>
              <a:t>public-private</a:t>
            </a:r>
          </a:p>
          <a:p>
            <a:pPr algn="ctr"/>
            <a:r>
              <a:rPr lang="en-US" sz="1600" dirty="0"/>
              <a:t>key 50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39635" y="1234464"/>
            <a:ext cx="1402948" cy="861774"/>
          </a:xfrm>
          <a:prstGeom prst="rect">
            <a:avLst/>
          </a:prstGeom>
          <a:solidFill>
            <a:srgbClr val="E1F5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John’s</a:t>
            </a:r>
          </a:p>
          <a:p>
            <a:pPr algn="ctr"/>
            <a:r>
              <a:rPr lang="en-US" sz="1600" dirty="0"/>
              <a:t>public-private</a:t>
            </a:r>
          </a:p>
          <a:p>
            <a:pPr algn="ctr"/>
            <a:r>
              <a:rPr lang="en-US" sz="1600" dirty="0"/>
              <a:t>key 40</a:t>
            </a:r>
          </a:p>
        </p:txBody>
      </p:sp>
    </p:spTree>
    <p:extLst>
      <p:ext uri="{BB962C8B-B14F-4D97-AF65-F5344CB8AC3E}">
        <p14:creationId xmlns:p14="http://schemas.microsoft.com/office/powerpoint/2010/main" val="195466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Cryptography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32870"/>
            <a:ext cx="8229600" cy="2830739"/>
          </a:xfrm>
        </p:spPr>
        <p:txBody>
          <a:bodyPr/>
          <a:lstStyle/>
          <a:p>
            <a:r>
              <a:rPr lang="en-US" dirty="0"/>
              <a:t>Now Jill and John have a </a:t>
            </a:r>
            <a:r>
              <a:rPr lang="en-US" u="sng" dirty="0"/>
              <a:t>shared secret</a:t>
            </a:r>
            <a:r>
              <a:rPr lang="en-US" dirty="0"/>
              <a:t> </a:t>
            </a:r>
            <a:r>
              <a:rPr lang="en-US" dirty="0">
                <a:solidFill>
                  <a:srgbClr val="B23C00"/>
                </a:solidFill>
              </a:rPr>
              <a:t>400</a:t>
            </a:r>
            <a:r>
              <a:rPr lang="en-US" dirty="0"/>
              <a:t>.</a:t>
            </a:r>
            <a:endParaRPr lang="en-US" dirty="0">
              <a:solidFill>
                <a:srgbClr val="B23C00"/>
              </a:solidFill>
            </a:endParaRPr>
          </a:p>
          <a:p>
            <a:pPr lvl="5"/>
            <a:endParaRPr lang="en-US" dirty="0"/>
          </a:p>
          <a:p>
            <a:r>
              <a:rPr lang="en-US" dirty="0"/>
              <a:t>Jill can </a:t>
            </a:r>
            <a:r>
              <a:rPr lang="en-US" u="sng" dirty="0"/>
              <a:t>encrypt</a:t>
            </a:r>
            <a:r>
              <a:rPr lang="en-US" dirty="0"/>
              <a:t> the confidential data 7 </a:t>
            </a:r>
            <a:br>
              <a:rPr lang="en-US" dirty="0"/>
            </a:br>
            <a:r>
              <a:rPr lang="en-US" dirty="0"/>
              <a:t>by </a:t>
            </a:r>
            <a:r>
              <a:rPr lang="en-US" u="sng" dirty="0"/>
              <a:t>adding</a:t>
            </a:r>
            <a:r>
              <a:rPr lang="en-US" dirty="0"/>
              <a:t> the shared secret 400 to obtain </a:t>
            </a:r>
            <a:r>
              <a:rPr lang="en-US" u="sng" dirty="0"/>
              <a:t>407</a:t>
            </a:r>
            <a:r>
              <a:rPr lang="en-US" dirty="0"/>
              <a:t>.</a:t>
            </a:r>
          </a:p>
          <a:p>
            <a:pPr lvl="5"/>
            <a:endParaRPr lang="en-US" dirty="0"/>
          </a:p>
          <a:p>
            <a:r>
              <a:rPr lang="en-US" dirty="0"/>
              <a:t>John can </a:t>
            </a:r>
            <a:r>
              <a:rPr lang="en-US" u="sng" dirty="0"/>
              <a:t>decrypt</a:t>
            </a:r>
            <a:r>
              <a:rPr lang="en-US" dirty="0"/>
              <a:t> the confidential data 7</a:t>
            </a:r>
            <a:r>
              <a:rPr lang="en-US" dirty="0">
                <a:solidFill>
                  <a:srgbClr val="B23C00"/>
                </a:solidFill>
              </a:rPr>
              <a:t> </a:t>
            </a:r>
            <a:br>
              <a:rPr lang="en-US" dirty="0"/>
            </a:br>
            <a:r>
              <a:rPr lang="en-US" dirty="0"/>
              <a:t>by </a:t>
            </a:r>
            <a:r>
              <a:rPr lang="en-US" u="sng" dirty="0"/>
              <a:t>subtracting</a:t>
            </a:r>
            <a:r>
              <a:rPr lang="en-US" dirty="0"/>
              <a:t> the shared secret 400 from 407.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94951" y="1286797"/>
            <a:ext cx="1874166" cy="1371585"/>
            <a:chOff x="5394951" y="2331732"/>
            <a:chExt cx="1874166" cy="1371585"/>
          </a:xfrm>
        </p:grpSpPr>
        <p:pic>
          <p:nvPicPr>
            <p:cNvPr id="6" name="Picture 5" descr="Screen Shot 2015-07-10 at 11.15.40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986982" y="2988589"/>
              <a:ext cx="6295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John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63074" y="1378236"/>
            <a:ext cx="1737340" cy="1319252"/>
            <a:chOff x="1463074" y="2423171"/>
            <a:chExt cx="1737340" cy="1319252"/>
          </a:xfrm>
        </p:grpSpPr>
        <p:pic>
          <p:nvPicPr>
            <p:cNvPr id="9" name="Picture 8" descr="Screen Shot 2015-07-10 at 11.14.11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074" y="2423171"/>
              <a:ext cx="1737340" cy="131925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110246" y="3064975"/>
              <a:ext cx="424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Jill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70464" y="2057415"/>
            <a:ext cx="88037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Private </a:t>
            </a:r>
            <a:br>
              <a:rPr lang="en-US" sz="1600" dirty="0"/>
            </a:br>
            <a:r>
              <a:rPr lang="en-US" sz="1600" dirty="0"/>
              <a:t>key 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86305" y="2057415"/>
            <a:ext cx="880370" cy="584775"/>
          </a:xfrm>
          <a:prstGeom prst="rect">
            <a:avLst/>
          </a:prstGeom>
          <a:solidFill>
            <a:srgbClr val="BFBFB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Private </a:t>
            </a:r>
            <a:br>
              <a:rPr lang="en-US" sz="1600" dirty="0"/>
            </a:br>
            <a:r>
              <a:rPr lang="en-US" sz="1600" dirty="0"/>
              <a:t>key 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10106" y="2148854"/>
            <a:ext cx="740908" cy="584775"/>
          </a:xfrm>
          <a:prstGeom prst="rect">
            <a:avLst/>
          </a:prstGeom>
          <a:solidFill>
            <a:srgbClr val="99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Public</a:t>
            </a:r>
          </a:p>
          <a:p>
            <a:pPr algn="ctr"/>
            <a:r>
              <a:rPr lang="en-US" sz="1600" dirty="0"/>
              <a:t>key 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4067" y="1234464"/>
            <a:ext cx="1402948" cy="861774"/>
          </a:xfrm>
          <a:prstGeom prst="rect">
            <a:avLst/>
          </a:prstGeom>
          <a:solidFill>
            <a:srgbClr val="E1F5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Jill’s</a:t>
            </a:r>
          </a:p>
          <a:p>
            <a:pPr algn="ctr"/>
            <a:r>
              <a:rPr lang="en-US" sz="1600" dirty="0"/>
              <a:t>public-private</a:t>
            </a:r>
          </a:p>
          <a:p>
            <a:pPr algn="ctr"/>
            <a:r>
              <a:rPr lang="en-US" sz="1600" dirty="0"/>
              <a:t>key 50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40637" y="1234464"/>
            <a:ext cx="1402948" cy="861774"/>
          </a:xfrm>
          <a:prstGeom prst="rect">
            <a:avLst/>
          </a:prstGeom>
          <a:solidFill>
            <a:srgbClr val="E1F5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John’s</a:t>
            </a:r>
          </a:p>
          <a:p>
            <a:pPr algn="ctr"/>
            <a:r>
              <a:rPr lang="en-US" sz="1600" dirty="0"/>
              <a:t>public-private</a:t>
            </a:r>
          </a:p>
          <a:p>
            <a:pPr algn="ctr"/>
            <a:r>
              <a:rPr lang="en-US" sz="1600" dirty="0"/>
              <a:t>key 40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1054" y="1302603"/>
            <a:ext cx="1143262" cy="58477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Shared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</a:rPr>
              <a:t>secret 400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32042" y="1302603"/>
            <a:ext cx="1143262" cy="58477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Shared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</a:rPr>
              <a:t>secret 400</a:t>
            </a:r>
          </a:p>
        </p:txBody>
      </p:sp>
      <p:sp>
        <p:nvSpPr>
          <p:cNvPr id="18" name="Folded Corner 17">
            <a:extLst>
              <a:ext uri="{FF2B5EF4-FFF2-40B4-BE49-F238E27FC236}">
                <a16:creationId xmlns:a16="http://schemas.microsoft.com/office/drawing/2014/main" id="{23303A29-5535-1F4D-B6E3-A7503653A6BF}"/>
              </a:ext>
            </a:extLst>
          </p:cNvPr>
          <p:cNvSpPr/>
          <p:nvPr/>
        </p:nvSpPr>
        <p:spPr bwMode="auto">
          <a:xfrm>
            <a:off x="4023365" y="2808620"/>
            <a:ext cx="914391" cy="62038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3200" dirty="0"/>
              <a:t>407</a:t>
            </a:r>
          </a:p>
        </p:txBody>
      </p:sp>
      <p:cxnSp>
        <p:nvCxnSpPr>
          <p:cNvPr id="22" name="Curved Connector 21">
            <a:extLst>
              <a:ext uri="{FF2B5EF4-FFF2-40B4-BE49-F238E27FC236}">
                <a16:creationId xmlns:a16="http://schemas.microsoft.com/office/drawing/2014/main" id="{CC1629CA-B386-0047-BB46-121E2DA67AF0}"/>
              </a:ext>
            </a:extLst>
          </p:cNvPr>
          <p:cNvCxnSpPr>
            <a:stCxn id="18" idx="3"/>
            <a:endCxn id="6" idx="2"/>
          </p:cNvCxnSpPr>
          <p:nvPr/>
        </p:nvCxnSpPr>
        <p:spPr bwMode="auto">
          <a:xfrm flipV="1">
            <a:off x="4937756" y="2658382"/>
            <a:ext cx="1394278" cy="460428"/>
          </a:xfrm>
          <a:prstGeom prst="curvedConnector2">
            <a:avLst/>
          </a:prstGeom>
          <a:solidFill>
            <a:schemeClr val="accent1"/>
          </a:solidFill>
          <a:ln w="76200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9AB28E19-C3FA-824D-AF14-4B403544AF97}"/>
              </a:ext>
            </a:extLst>
          </p:cNvPr>
          <p:cNvCxnSpPr>
            <a:stCxn id="9" idx="2"/>
            <a:endCxn id="18" idx="1"/>
          </p:cNvCxnSpPr>
          <p:nvPr/>
        </p:nvCxnSpPr>
        <p:spPr bwMode="auto">
          <a:xfrm rot="16200000" flipH="1">
            <a:off x="2966893" y="2062338"/>
            <a:ext cx="421322" cy="1691621"/>
          </a:xfrm>
          <a:prstGeom prst="curvedConnector2">
            <a:avLst/>
          </a:prstGeom>
          <a:solidFill>
            <a:schemeClr val="accent1"/>
          </a:solidFill>
          <a:ln w="762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3196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Cryptography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585"/>
            <a:ext cx="8229600" cy="1330340"/>
          </a:xfrm>
        </p:spPr>
        <p:txBody>
          <a:bodyPr/>
          <a:lstStyle/>
          <a:p>
            <a:r>
              <a:rPr lang="en-US" dirty="0"/>
              <a:t>Bart </a:t>
            </a:r>
            <a:r>
              <a:rPr lang="en-US" u="sng" dirty="0"/>
              <a:t>can’t decrypt</a:t>
            </a:r>
            <a:r>
              <a:rPr lang="en-US" dirty="0"/>
              <a:t> the 407 because he </a:t>
            </a:r>
            <a:br>
              <a:rPr lang="en-US" dirty="0"/>
            </a:br>
            <a:r>
              <a:rPr lang="en-US" u="sng" dirty="0"/>
              <a:t>doesn’t know</a:t>
            </a:r>
            <a:r>
              <a:rPr lang="en-US" dirty="0"/>
              <a:t> the shared secret 400.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94951" y="1286797"/>
            <a:ext cx="1874166" cy="1371585"/>
            <a:chOff x="5394951" y="2331732"/>
            <a:chExt cx="1874166" cy="1371585"/>
          </a:xfrm>
        </p:grpSpPr>
        <p:pic>
          <p:nvPicPr>
            <p:cNvPr id="6" name="Picture 5" descr="Screen Shot 2015-07-10 at 11.15.40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986982" y="2988589"/>
              <a:ext cx="6295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John</a:t>
              </a:r>
            </a:p>
          </p:txBody>
        </p:sp>
      </p:grpSp>
      <p:sp>
        <p:nvSpPr>
          <p:cNvPr id="8" name="Right Arrow 7"/>
          <p:cNvSpPr/>
          <p:nvPr/>
        </p:nvSpPr>
        <p:spPr bwMode="auto">
          <a:xfrm>
            <a:off x="3291854" y="2057415"/>
            <a:ext cx="2194536" cy="274317"/>
          </a:xfrm>
          <a:prstGeom prst="rightArrow">
            <a:avLst/>
          </a:prstGeom>
          <a:solidFill>
            <a:srgbClr val="0033CC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63074" y="1378236"/>
            <a:ext cx="1737340" cy="1319252"/>
            <a:chOff x="1463074" y="2423171"/>
            <a:chExt cx="1737340" cy="1319252"/>
          </a:xfrm>
        </p:grpSpPr>
        <p:pic>
          <p:nvPicPr>
            <p:cNvPr id="10" name="Picture 9" descr="Screen Shot 2015-07-10 at 11.14.11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074" y="2423171"/>
              <a:ext cx="1737340" cy="131925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110246" y="3064975"/>
              <a:ext cx="424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Jill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66170" y="3246122"/>
            <a:ext cx="1645903" cy="1137171"/>
            <a:chOff x="3566170" y="3246122"/>
            <a:chExt cx="1645903" cy="1137171"/>
          </a:xfrm>
        </p:grpSpPr>
        <p:pic>
          <p:nvPicPr>
            <p:cNvPr id="13" name="Picture 12" descr="hacker2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6170" y="3246122"/>
              <a:ext cx="1645903" cy="113717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389122" y="3520439"/>
              <a:ext cx="5609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Bart</a:t>
              </a:r>
            </a:p>
          </p:txBody>
        </p:sp>
      </p:grpSp>
      <p:sp>
        <p:nvSpPr>
          <p:cNvPr id="15" name="Down Arrow 14"/>
          <p:cNvSpPr/>
          <p:nvPr/>
        </p:nvSpPr>
        <p:spPr bwMode="auto">
          <a:xfrm>
            <a:off x="4297683" y="2606049"/>
            <a:ext cx="274317" cy="731512"/>
          </a:xfrm>
          <a:prstGeom prst="downArrow">
            <a:avLst/>
          </a:prstGeom>
          <a:solidFill>
            <a:srgbClr val="B23C00"/>
          </a:solidFill>
          <a:ln w="952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6" name="Folded Corner 15"/>
          <p:cNvSpPr/>
          <p:nvPr/>
        </p:nvSpPr>
        <p:spPr bwMode="auto">
          <a:xfrm>
            <a:off x="4023365" y="1874537"/>
            <a:ext cx="914391" cy="62038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3200" dirty="0"/>
              <a:t>407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8749" y="2057415"/>
            <a:ext cx="1142761" cy="58477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Shared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secret 400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58113" y="2057415"/>
            <a:ext cx="1142761" cy="58477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Shared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secret 400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6E88D8-592A-BD48-9038-9C013171404E}"/>
              </a:ext>
            </a:extLst>
          </p:cNvPr>
          <p:cNvSpPr txBox="1"/>
          <p:nvPr/>
        </p:nvSpPr>
        <p:spPr>
          <a:xfrm>
            <a:off x="3781476" y="3529232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23C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1134680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852146" y="2880366"/>
            <a:ext cx="1874166" cy="1371585"/>
            <a:chOff x="5394951" y="2331732"/>
            <a:chExt cx="1874166" cy="1371585"/>
          </a:xfrm>
        </p:grpSpPr>
        <p:pic>
          <p:nvPicPr>
            <p:cNvPr id="14" name="Picture 13" descr="Screen Shot 2015-07-10 at 11.15.40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986982" y="2988589"/>
              <a:ext cx="6591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Mark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Cryptography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3322306"/>
          </a:xfrm>
        </p:spPr>
        <p:txBody>
          <a:bodyPr/>
          <a:lstStyle/>
          <a:p>
            <a:r>
              <a:rPr lang="en-US" dirty="0"/>
              <a:t>Public key encryption works </a:t>
            </a:r>
            <a:br>
              <a:rPr lang="en-US" dirty="0"/>
            </a:br>
            <a:r>
              <a:rPr lang="en-US" dirty="0"/>
              <a:t>with </a:t>
            </a:r>
            <a:r>
              <a:rPr lang="en-US" u="sng" dirty="0"/>
              <a:t>multiple recipients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Jill needs to send confidential data </a:t>
            </a:r>
            <a:br>
              <a:rPr lang="en-US" dirty="0"/>
            </a:br>
            <a:r>
              <a:rPr lang="en-US" dirty="0"/>
              <a:t>to both John and his </a:t>
            </a:r>
            <a:br>
              <a:rPr lang="en-US" dirty="0"/>
            </a:br>
            <a:r>
              <a:rPr lang="en-US" dirty="0"/>
              <a:t>twin brother Mark.</a:t>
            </a:r>
          </a:p>
          <a:p>
            <a:pPr lvl="4"/>
            <a:endParaRPr lang="en-US" dirty="0"/>
          </a:p>
          <a:p>
            <a:r>
              <a:rPr lang="en-US" dirty="0"/>
              <a:t>Each picks a private key.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94951" y="4761479"/>
            <a:ext cx="1874166" cy="1371585"/>
            <a:chOff x="5394951" y="2331732"/>
            <a:chExt cx="1874166" cy="1371585"/>
          </a:xfrm>
        </p:grpSpPr>
        <p:pic>
          <p:nvPicPr>
            <p:cNvPr id="6" name="Picture 5" descr="Screen Shot 2015-07-10 at 11.15.40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986982" y="2988589"/>
              <a:ext cx="6295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John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63074" y="4852918"/>
            <a:ext cx="1737340" cy="1319252"/>
            <a:chOff x="1463074" y="2423171"/>
            <a:chExt cx="1737340" cy="1319252"/>
          </a:xfrm>
        </p:grpSpPr>
        <p:pic>
          <p:nvPicPr>
            <p:cNvPr id="9" name="Picture 8" descr="Screen Shot 2015-07-10 at 11.14.11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074" y="2423171"/>
              <a:ext cx="1737340" cy="131925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110246" y="3064975"/>
              <a:ext cx="424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Jill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11569" y="5532097"/>
            <a:ext cx="88037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Private </a:t>
            </a:r>
            <a:br>
              <a:rPr lang="en-US" sz="1600" dirty="0"/>
            </a:br>
            <a:r>
              <a:rPr lang="en-US" sz="1600" dirty="0"/>
              <a:t>key 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86305" y="5532097"/>
            <a:ext cx="880370" cy="584775"/>
          </a:xfrm>
          <a:prstGeom prst="rect">
            <a:avLst/>
          </a:prstGeom>
          <a:solidFill>
            <a:srgbClr val="BFBFB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Private </a:t>
            </a:r>
            <a:br>
              <a:rPr lang="en-US" sz="1600" dirty="0"/>
            </a:br>
            <a:r>
              <a:rPr lang="en-US" sz="1600" dirty="0"/>
              <a:t>key 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43500" y="3650984"/>
            <a:ext cx="880370" cy="584775"/>
          </a:xfrm>
          <a:prstGeom prst="rect">
            <a:avLst/>
          </a:prstGeom>
          <a:solidFill>
            <a:srgbClr val="BFBFB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Private </a:t>
            </a:r>
            <a:br>
              <a:rPr lang="en-US" sz="1600" dirty="0"/>
            </a:br>
            <a:r>
              <a:rPr lang="en-US" sz="1600" dirty="0"/>
              <a:t>key 2</a:t>
            </a:r>
          </a:p>
        </p:txBody>
      </p:sp>
    </p:spTree>
    <p:extLst>
      <p:ext uri="{BB962C8B-B14F-4D97-AF65-F5344CB8AC3E}">
        <p14:creationId xmlns:p14="http://schemas.microsoft.com/office/powerpoint/2010/main" val="39680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Cryptography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499355"/>
          </a:xfrm>
        </p:spPr>
        <p:txBody>
          <a:bodyPr/>
          <a:lstStyle/>
          <a:p>
            <a:r>
              <a:rPr lang="en-US" dirty="0"/>
              <a:t>Jill announces the </a:t>
            </a:r>
            <a:r>
              <a:rPr lang="en-US" dirty="0">
                <a:solidFill>
                  <a:srgbClr val="008000"/>
                </a:solidFill>
              </a:rPr>
              <a:t>public key 5</a:t>
            </a:r>
            <a:r>
              <a:rPr lang="en-US" dirty="0"/>
              <a:t>, and everyone generates his or her </a:t>
            </a:r>
            <a:r>
              <a:rPr lang="en-US" dirty="0">
                <a:solidFill>
                  <a:srgbClr val="0033CC"/>
                </a:solidFill>
              </a:rPr>
              <a:t>public-private key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Jill:     </a:t>
            </a:r>
            <a:r>
              <a:rPr lang="en-US" dirty="0">
                <a:solidFill>
                  <a:srgbClr val="008000"/>
                </a:solidFill>
              </a:rPr>
              <a:t>5</a:t>
            </a:r>
            <a:r>
              <a:rPr lang="en-US" dirty="0"/>
              <a:t>x10=</a:t>
            </a:r>
            <a:r>
              <a:rPr lang="en-US" dirty="0">
                <a:solidFill>
                  <a:srgbClr val="0432FF"/>
                </a:solidFill>
              </a:rPr>
              <a:t>50</a:t>
            </a:r>
          </a:p>
          <a:p>
            <a:pPr lvl="1"/>
            <a:r>
              <a:rPr lang="en-US" dirty="0"/>
              <a:t>John: </a:t>
            </a:r>
            <a:r>
              <a:rPr lang="en-US" dirty="0">
                <a:solidFill>
                  <a:srgbClr val="008000"/>
                </a:solidFill>
              </a:rPr>
              <a:t>5</a:t>
            </a:r>
            <a:r>
              <a:rPr lang="en-US" dirty="0"/>
              <a:t>x8=</a:t>
            </a:r>
            <a:r>
              <a:rPr lang="en-US" dirty="0">
                <a:solidFill>
                  <a:srgbClr val="0432FF"/>
                </a:solidFill>
              </a:rPr>
              <a:t>40</a:t>
            </a:r>
          </a:p>
          <a:p>
            <a:pPr lvl="1"/>
            <a:r>
              <a:rPr lang="en-US" dirty="0"/>
              <a:t>Mark: </a:t>
            </a:r>
            <a:r>
              <a:rPr lang="en-US" dirty="0">
                <a:solidFill>
                  <a:srgbClr val="008000"/>
                </a:solidFill>
              </a:rPr>
              <a:t>5</a:t>
            </a:r>
            <a:r>
              <a:rPr lang="en-US" dirty="0"/>
              <a:t>x2=</a:t>
            </a:r>
            <a:r>
              <a:rPr lang="en-US" dirty="0">
                <a:solidFill>
                  <a:srgbClr val="0432FF"/>
                </a:solidFill>
              </a:rPr>
              <a:t>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94951" y="4761479"/>
            <a:ext cx="1874166" cy="1371585"/>
            <a:chOff x="5394951" y="2331732"/>
            <a:chExt cx="1874166" cy="1371585"/>
          </a:xfrm>
        </p:grpSpPr>
        <p:pic>
          <p:nvPicPr>
            <p:cNvPr id="6" name="Picture 5" descr="Screen Shot 2015-07-10 at 11.15.40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986982" y="2988589"/>
              <a:ext cx="6295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John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63074" y="4852918"/>
            <a:ext cx="1737340" cy="1319252"/>
            <a:chOff x="1463074" y="2423171"/>
            <a:chExt cx="1737340" cy="1319252"/>
          </a:xfrm>
        </p:grpSpPr>
        <p:pic>
          <p:nvPicPr>
            <p:cNvPr id="9" name="Picture 8" descr="Screen Shot 2015-07-10 at 11.14.11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074" y="2423171"/>
              <a:ext cx="1737340" cy="131925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110246" y="3064975"/>
              <a:ext cx="424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Jill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11569" y="5532097"/>
            <a:ext cx="88037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Private </a:t>
            </a:r>
            <a:br>
              <a:rPr lang="en-US" sz="1600" dirty="0"/>
            </a:br>
            <a:r>
              <a:rPr lang="en-US" sz="1600" dirty="0"/>
              <a:t>key 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86305" y="5532097"/>
            <a:ext cx="880370" cy="584775"/>
          </a:xfrm>
          <a:prstGeom prst="rect">
            <a:avLst/>
          </a:prstGeom>
          <a:solidFill>
            <a:srgbClr val="BFBFB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Private </a:t>
            </a:r>
            <a:br>
              <a:rPr lang="en-US" sz="1600" dirty="0"/>
            </a:br>
            <a:r>
              <a:rPr lang="en-US" sz="1600" dirty="0"/>
              <a:t>key 8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852146" y="2880366"/>
            <a:ext cx="1874166" cy="1371585"/>
            <a:chOff x="5394951" y="2331732"/>
            <a:chExt cx="1874166" cy="1371585"/>
          </a:xfrm>
        </p:grpSpPr>
        <p:pic>
          <p:nvPicPr>
            <p:cNvPr id="14" name="Picture 13" descr="Screen Shot 2015-07-10 at 11.15.40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986982" y="2988589"/>
              <a:ext cx="6591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Mark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743500" y="3650984"/>
            <a:ext cx="880370" cy="584775"/>
          </a:xfrm>
          <a:prstGeom prst="rect">
            <a:avLst/>
          </a:prstGeom>
          <a:solidFill>
            <a:srgbClr val="BFBFB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Private </a:t>
            </a:r>
            <a:br>
              <a:rPr lang="en-US" sz="1600" dirty="0"/>
            </a:br>
            <a:r>
              <a:rPr lang="en-US" sz="1600" dirty="0"/>
              <a:t>key 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18539" y="4709146"/>
            <a:ext cx="1402948" cy="861774"/>
          </a:xfrm>
          <a:prstGeom prst="rect">
            <a:avLst/>
          </a:prstGeom>
          <a:solidFill>
            <a:srgbClr val="E1F5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Jill’s</a:t>
            </a:r>
          </a:p>
          <a:p>
            <a:pPr algn="ctr"/>
            <a:r>
              <a:rPr lang="en-US" sz="1600" dirty="0"/>
              <a:t>public-private</a:t>
            </a:r>
          </a:p>
          <a:p>
            <a:pPr algn="ctr"/>
            <a:r>
              <a:rPr lang="en-US" sz="1600" dirty="0"/>
              <a:t>key 50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81563" y="4709146"/>
            <a:ext cx="1402948" cy="861774"/>
          </a:xfrm>
          <a:prstGeom prst="rect">
            <a:avLst/>
          </a:prstGeom>
          <a:solidFill>
            <a:srgbClr val="E1F5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John’s</a:t>
            </a:r>
          </a:p>
          <a:p>
            <a:pPr algn="ctr"/>
            <a:r>
              <a:rPr lang="en-US" sz="1600" dirty="0"/>
              <a:t>public-private</a:t>
            </a:r>
          </a:p>
          <a:p>
            <a:pPr algn="ctr"/>
            <a:r>
              <a:rPr lang="en-US" sz="1600" dirty="0"/>
              <a:t>key 40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38758" y="2788927"/>
            <a:ext cx="1402948" cy="861774"/>
          </a:xfrm>
          <a:prstGeom prst="rect">
            <a:avLst/>
          </a:prstGeom>
          <a:solidFill>
            <a:srgbClr val="E1F5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Mark’s</a:t>
            </a:r>
          </a:p>
          <a:p>
            <a:pPr algn="ctr"/>
            <a:r>
              <a:rPr lang="en-US" sz="1600" dirty="0"/>
              <a:t>public-private</a:t>
            </a:r>
          </a:p>
          <a:p>
            <a:pPr algn="ctr"/>
            <a:r>
              <a:rPr lang="en-US" sz="1600" dirty="0"/>
              <a:t>key 10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04107" y="3850053"/>
            <a:ext cx="740908" cy="584775"/>
          </a:xfrm>
          <a:prstGeom prst="rect">
            <a:avLst/>
          </a:prstGeom>
          <a:solidFill>
            <a:srgbClr val="99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Public</a:t>
            </a:r>
          </a:p>
          <a:p>
            <a:pPr algn="ctr"/>
            <a:r>
              <a:rPr lang="en-US" sz="1600" dirty="0"/>
              <a:t>key 5</a:t>
            </a:r>
          </a:p>
        </p:txBody>
      </p:sp>
    </p:spTree>
    <p:extLst>
      <p:ext uri="{BB962C8B-B14F-4D97-AF65-F5344CB8AC3E}">
        <p14:creationId xmlns:p14="http://schemas.microsoft.com/office/powerpoint/2010/main" val="155968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Cryptography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320994" cy="4896461"/>
          </a:xfrm>
        </p:spPr>
        <p:txBody>
          <a:bodyPr/>
          <a:lstStyle/>
          <a:p>
            <a:r>
              <a:rPr lang="en-US" dirty="0"/>
              <a:t>Jill will have a </a:t>
            </a:r>
            <a:r>
              <a:rPr lang="en-US" u="sng" dirty="0"/>
              <a:t>shared secret</a:t>
            </a:r>
            <a:r>
              <a:rPr lang="en-US" dirty="0"/>
              <a:t> with </a:t>
            </a:r>
            <a:r>
              <a:rPr lang="en-US" u="sng" dirty="0"/>
              <a:t>each</a:t>
            </a:r>
            <a:r>
              <a:rPr lang="en-US" dirty="0"/>
              <a:t> recipient.</a:t>
            </a:r>
          </a:p>
          <a:p>
            <a:pPr lvl="1"/>
            <a:r>
              <a:rPr lang="en-US" sz="2000" u="sng" dirty="0"/>
              <a:t>Jill and John</a:t>
            </a:r>
            <a:r>
              <a:rPr lang="en-US" sz="2000" dirty="0"/>
              <a:t> will share 400 between them, as before.</a:t>
            </a:r>
          </a:p>
          <a:p>
            <a:pPr lvl="1"/>
            <a:r>
              <a:rPr lang="en-US" sz="2000" u="sng" dirty="0"/>
              <a:t>Jill and Mark</a:t>
            </a:r>
            <a:r>
              <a:rPr lang="en-US" sz="2000" dirty="0"/>
              <a:t> will have a different shared secret.</a:t>
            </a:r>
          </a:p>
          <a:p>
            <a:pPr lvl="5"/>
            <a:endParaRPr lang="en-US" sz="800" dirty="0"/>
          </a:p>
          <a:p>
            <a:pPr lvl="2"/>
            <a:r>
              <a:rPr lang="en-US" sz="1600" dirty="0"/>
              <a:t>Jill: Multiply Mark’s </a:t>
            </a:r>
            <a:br>
              <a:rPr lang="en-US" sz="1600" dirty="0"/>
            </a:br>
            <a:r>
              <a:rPr lang="en-US" sz="1600" dirty="0"/>
              <a:t>public-private key by</a:t>
            </a:r>
            <a:br>
              <a:rPr lang="en-US" sz="1600" dirty="0"/>
            </a:br>
            <a:r>
              <a:rPr lang="en-US" sz="1600" dirty="0"/>
              <a:t>her private key:</a:t>
            </a:r>
            <a:br>
              <a:rPr lang="en-US" sz="1600" dirty="0"/>
            </a:br>
            <a:r>
              <a:rPr lang="en-US" sz="1600" dirty="0">
                <a:solidFill>
                  <a:srgbClr val="0033CC"/>
                </a:solidFill>
              </a:rPr>
              <a:t>10</a:t>
            </a:r>
            <a:r>
              <a:rPr lang="en-US" sz="1600" dirty="0"/>
              <a:t>x10=</a:t>
            </a:r>
            <a:r>
              <a:rPr lang="en-US" sz="1600" dirty="0">
                <a:solidFill>
                  <a:srgbClr val="B23C00"/>
                </a:solidFill>
              </a:rPr>
              <a:t>100</a:t>
            </a:r>
            <a:r>
              <a:rPr lang="en-US" sz="1600" dirty="0"/>
              <a:t>.</a:t>
            </a:r>
          </a:p>
          <a:p>
            <a:pPr lvl="6"/>
            <a:endParaRPr lang="en-US" sz="800" dirty="0"/>
          </a:p>
          <a:p>
            <a:pPr lvl="2"/>
            <a:r>
              <a:rPr lang="en-US" sz="1600" dirty="0"/>
              <a:t>Mark: Multiply Jill’s</a:t>
            </a:r>
            <a:br>
              <a:rPr lang="en-US" sz="1600" dirty="0"/>
            </a:br>
            <a:r>
              <a:rPr lang="en-US" sz="1600" dirty="0"/>
              <a:t>public-private key by</a:t>
            </a:r>
            <a:br>
              <a:rPr lang="en-US" sz="1600" dirty="0"/>
            </a:br>
            <a:r>
              <a:rPr lang="en-US" sz="1600" dirty="0"/>
              <a:t>his private key:</a:t>
            </a:r>
            <a:br>
              <a:rPr lang="en-US" sz="1600" dirty="0"/>
            </a:br>
            <a:r>
              <a:rPr lang="en-US" sz="1600" dirty="0">
                <a:solidFill>
                  <a:srgbClr val="0033CC"/>
                </a:solidFill>
              </a:rPr>
              <a:t>50</a:t>
            </a:r>
            <a:r>
              <a:rPr lang="en-US" sz="1600" dirty="0"/>
              <a:t>x2=</a:t>
            </a:r>
            <a:r>
              <a:rPr lang="en-US" sz="1600" dirty="0">
                <a:solidFill>
                  <a:srgbClr val="B23C00"/>
                </a:solidFill>
              </a:rPr>
              <a:t>100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94951" y="4761479"/>
            <a:ext cx="1874166" cy="1371585"/>
            <a:chOff x="5394951" y="2331732"/>
            <a:chExt cx="1874166" cy="1371585"/>
          </a:xfrm>
        </p:grpSpPr>
        <p:pic>
          <p:nvPicPr>
            <p:cNvPr id="6" name="Picture 5" descr="Screen Shot 2015-07-10 at 11.15.40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986982" y="2988589"/>
              <a:ext cx="6295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John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63074" y="4852918"/>
            <a:ext cx="1737340" cy="1319252"/>
            <a:chOff x="1463074" y="2423171"/>
            <a:chExt cx="1737340" cy="1319252"/>
          </a:xfrm>
        </p:grpSpPr>
        <p:pic>
          <p:nvPicPr>
            <p:cNvPr id="9" name="Picture 8" descr="Screen Shot 2015-07-10 at 11.14.11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074" y="2423171"/>
              <a:ext cx="1737340" cy="131925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110246" y="3064975"/>
              <a:ext cx="424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Jill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11569" y="5532097"/>
            <a:ext cx="88037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Private </a:t>
            </a:r>
            <a:br>
              <a:rPr lang="en-US" sz="1600" dirty="0"/>
            </a:br>
            <a:r>
              <a:rPr lang="en-US" sz="1600" dirty="0"/>
              <a:t>key 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58574" y="5486676"/>
            <a:ext cx="880370" cy="584775"/>
          </a:xfrm>
          <a:prstGeom prst="rect">
            <a:avLst/>
          </a:prstGeom>
          <a:solidFill>
            <a:srgbClr val="BFBFB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Private </a:t>
            </a:r>
            <a:br>
              <a:rPr lang="en-US" sz="1600" dirty="0"/>
            </a:br>
            <a:r>
              <a:rPr lang="en-US" sz="1600" dirty="0"/>
              <a:t>key 8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852146" y="2880366"/>
            <a:ext cx="1874166" cy="1371585"/>
            <a:chOff x="5394951" y="2331732"/>
            <a:chExt cx="1874166" cy="1371585"/>
          </a:xfrm>
        </p:grpSpPr>
        <p:pic>
          <p:nvPicPr>
            <p:cNvPr id="14" name="Picture 13" descr="Screen Shot 2015-07-10 at 11.15.40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986982" y="2988589"/>
              <a:ext cx="6591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Mark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715769" y="3605563"/>
            <a:ext cx="880370" cy="584775"/>
          </a:xfrm>
          <a:prstGeom prst="rect">
            <a:avLst/>
          </a:prstGeom>
          <a:solidFill>
            <a:srgbClr val="BFBFB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Private </a:t>
            </a:r>
            <a:br>
              <a:rPr lang="en-US" sz="1600" dirty="0"/>
            </a:br>
            <a:r>
              <a:rPr lang="en-US" sz="1600" dirty="0"/>
              <a:t>key 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90808" y="4663725"/>
            <a:ext cx="1402948" cy="861774"/>
          </a:xfrm>
          <a:prstGeom prst="rect">
            <a:avLst/>
          </a:prstGeom>
          <a:solidFill>
            <a:srgbClr val="E1F5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Jill’s</a:t>
            </a:r>
          </a:p>
          <a:p>
            <a:pPr algn="ctr"/>
            <a:r>
              <a:rPr lang="en-US" sz="1600" dirty="0"/>
              <a:t>public-private</a:t>
            </a:r>
          </a:p>
          <a:p>
            <a:pPr algn="ctr"/>
            <a:r>
              <a:rPr lang="en-US" sz="1600" dirty="0"/>
              <a:t>key 50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53832" y="4663725"/>
            <a:ext cx="1402948" cy="861774"/>
          </a:xfrm>
          <a:prstGeom prst="rect">
            <a:avLst/>
          </a:prstGeom>
          <a:solidFill>
            <a:srgbClr val="E1F5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John’s</a:t>
            </a:r>
          </a:p>
          <a:p>
            <a:pPr algn="ctr"/>
            <a:r>
              <a:rPr lang="en-US" sz="1600" dirty="0"/>
              <a:t>public-private</a:t>
            </a:r>
          </a:p>
          <a:p>
            <a:pPr algn="ctr"/>
            <a:r>
              <a:rPr lang="en-US" sz="1600" dirty="0"/>
              <a:t>key 40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11027" y="2743506"/>
            <a:ext cx="1402948" cy="861774"/>
          </a:xfrm>
          <a:prstGeom prst="rect">
            <a:avLst/>
          </a:prstGeom>
          <a:solidFill>
            <a:srgbClr val="E1F5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Mark’s</a:t>
            </a:r>
          </a:p>
          <a:p>
            <a:pPr algn="ctr"/>
            <a:r>
              <a:rPr lang="en-US" sz="1600" dirty="0"/>
              <a:t>public-private</a:t>
            </a:r>
          </a:p>
          <a:p>
            <a:pPr algn="ctr"/>
            <a:r>
              <a:rPr lang="en-US" sz="1600" dirty="0"/>
              <a:t>key 10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76376" y="3794756"/>
            <a:ext cx="740908" cy="584775"/>
          </a:xfrm>
          <a:prstGeom prst="rect">
            <a:avLst/>
          </a:prstGeom>
          <a:solidFill>
            <a:srgbClr val="99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Public</a:t>
            </a:r>
          </a:p>
          <a:p>
            <a:pPr algn="ctr"/>
            <a:r>
              <a:rPr lang="en-US" sz="1600" dirty="0"/>
              <a:t>key 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1761" y="4892024"/>
            <a:ext cx="1507845" cy="58477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Shared secret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with John: 400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30210" y="2926384"/>
            <a:ext cx="1519968" cy="584775"/>
          </a:xfrm>
          <a:prstGeom prst="rect">
            <a:avLst/>
          </a:prstGeom>
          <a:solidFill>
            <a:srgbClr val="400080"/>
          </a:solidFill>
          <a:ln>
            <a:solidFill>
              <a:srgbClr val="00008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Shared secret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with Jill: 100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73015" y="4755164"/>
            <a:ext cx="1519968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Shared secret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with Jill: 400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1761" y="4212845"/>
            <a:ext cx="1507845" cy="584776"/>
          </a:xfrm>
          <a:prstGeom prst="rect">
            <a:avLst/>
          </a:prstGeom>
          <a:solidFill>
            <a:srgbClr val="40008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Shared secret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with Mark: 100</a:t>
            </a:r>
          </a:p>
        </p:txBody>
      </p:sp>
    </p:spTree>
    <p:extLst>
      <p:ext uri="{BB962C8B-B14F-4D97-AF65-F5344CB8AC3E}">
        <p14:creationId xmlns:p14="http://schemas.microsoft.com/office/powerpoint/2010/main" val="427891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852146" y="1468878"/>
            <a:ext cx="1874166" cy="1371585"/>
            <a:chOff x="5394951" y="2331732"/>
            <a:chExt cx="1874166" cy="1371585"/>
          </a:xfrm>
        </p:grpSpPr>
        <p:pic>
          <p:nvPicPr>
            <p:cNvPr id="14" name="Picture 13" descr="Screen Shot 2015-07-10 at 11.15.40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986982" y="2988589"/>
              <a:ext cx="6591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Mark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Cryptography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67" y="1234464"/>
            <a:ext cx="6034974" cy="2042161"/>
          </a:xfrm>
        </p:spPr>
        <p:txBody>
          <a:bodyPr/>
          <a:lstStyle/>
          <a:p>
            <a:r>
              <a:rPr lang="en-US" dirty="0"/>
              <a:t>Jill sends to each recipient.</a:t>
            </a:r>
          </a:p>
          <a:p>
            <a:pPr lvl="1"/>
            <a:r>
              <a:rPr lang="en-US" dirty="0"/>
              <a:t>Bart </a:t>
            </a:r>
            <a:r>
              <a:rPr lang="en-US" u="sng" dirty="0"/>
              <a:t>can’t decrypt</a:t>
            </a:r>
            <a:r>
              <a:rPr lang="en-US" dirty="0"/>
              <a:t> the messages to recover the confidential data 7 because he </a:t>
            </a:r>
            <a:r>
              <a:rPr lang="en-US" u="sng" dirty="0"/>
              <a:t>doesn’t know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the shared secrets.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94951" y="3349991"/>
            <a:ext cx="1874166" cy="1371585"/>
            <a:chOff x="5394951" y="2331732"/>
            <a:chExt cx="1874166" cy="1371585"/>
          </a:xfrm>
        </p:grpSpPr>
        <p:pic>
          <p:nvPicPr>
            <p:cNvPr id="6" name="Picture 5" descr="Screen Shot 2015-07-10 at 11.15.40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986982" y="2988589"/>
              <a:ext cx="6295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John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63074" y="3441430"/>
            <a:ext cx="1737340" cy="1319252"/>
            <a:chOff x="1463074" y="2423171"/>
            <a:chExt cx="1737340" cy="1319252"/>
          </a:xfrm>
        </p:grpSpPr>
        <p:pic>
          <p:nvPicPr>
            <p:cNvPr id="9" name="Picture 8" descr="Screen Shot 2015-07-10 at 11.14.11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074" y="2423171"/>
              <a:ext cx="1737340" cy="131925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110246" y="3064975"/>
              <a:ext cx="424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Jill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31761" y="3663414"/>
            <a:ext cx="1507845" cy="58477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Shared secret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with John: 400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57941" y="1743195"/>
            <a:ext cx="1519968" cy="584775"/>
          </a:xfrm>
          <a:prstGeom prst="rect">
            <a:avLst/>
          </a:prstGeom>
          <a:solidFill>
            <a:srgbClr val="40008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Shared secret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with Jill: 100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00746" y="3571975"/>
            <a:ext cx="1519968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Shared secret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with Jill: 400</a:t>
            </a:r>
          </a:p>
        </p:txBody>
      </p:sp>
      <p:sp>
        <p:nvSpPr>
          <p:cNvPr id="19" name="Right Arrow 18"/>
          <p:cNvSpPr/>
          <p:nvPr/>
        </p:nvSpPr>
        <p:spPr bwMode="auto">
          <a:xfrm>
            <a:off x="3017537" y="3846292"/>
            <a:ext cx="2926048" cy="365756"/>
          </a:xfrm>
          <a:prstGeom prst="rightArrow">
            <a:avLst/>
          </a:prstGeom>
          <a:solidFill>
            <a:srgbClr val="0033CC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1" name="Folded Corner 20"/>
          <p:cNvSpPr/>
          <p:nvPr/>
        </p:nvSpPr>
        <p:spPr bwMode="auto">
          <a:xfrm>
            <a:off x="4572000" y="3683107"/>
            <a:ext cx="914390" cy="62038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3200" dirty="0"/>
              <a:t>407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566170" y="5034999"/>
            <a:ext cx="1645903" cy="1137171"/>
            <a:chOff x="3566170" y="3246122"/>
            <a:chExt cx="1645903" cy="1137171"/>
          </a:xfrm>
        </p:grpSpPr>
        <p:pic>
          <p:nvPicPr>
            <p:cNvPr id="23" name="Picture 22" descr="hacker2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6170" y="3246122"/>
              <a:ext cx="1645903" cy="1137171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4389122" y="3520439"/>
              <a:ext cx="5609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Bart</a:t>
              </a:r>
            </a:p>
          </p:txBody>
        </p:sp>
      </p:grpSp>
      <p:sp>
        <p:nvSpPr>
          <p:cNvPr id="25" name="Down Arrow 24"/>
          <p:cNvSpPr/>
          <p:nvPr/>
        </p:nvSpPr>
        <p:spPr bwMode="auto">
          <a:xfrm>
            <a:off x="4297683" y="4394926"/>
            <a:ext cx="274317" cy="731512"/>
          </a:xfrm>
          <a:prstGeom prst="downArrow">
            <a:avLst/>
          </a:prstGeom>
          <a:solidFill>
            <a:srgbClr val="B23C00"/>
          </a:solidFill>
          <a:ln w="952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 rot="20063240">
            <a:off x="3318691" y="3220071"/>
            <a:ext cx="2923958" cy="365756"/>
          </a:xfrm>
          <a:prstGeom prst="rightArrow">
            <a:avLst/>
          </a:prstGeom>
          <a:solidFill>
            <a:srgbClr val="0033CC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5302" y="4852121"/>
            <a:ext cx="1507845" cy="584776"/>
          </a:xfrm>
          <a:prstGeom prst="rect">
            <a:avLst/>
          </a:prstGeom>
          <a:solidFill>
            <a:srgbClr val="40008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Shared secret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with Mark: 100</a:t>
            </a:r>
          </a:p>
        </p:txBody>
      </p:sp>
      <p:sp>
        <p:nvSpPr>
          <p:cNvPr id="28" name="Folded Corner 27"/>
          <p:cNvSpPr/>
          <p:nvPr/>
        </p:nvSpPr>
        <p:spPr bwMode="auto">
          <a:xfrm>
            <a:off x="4846317" y="2749024"/>
            <a:ext cx="914390" cy="62038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3200" dirty="0"/>
              <a:t>107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D01900-E897-4745-978A-E4260B2FD6C4}"/>
              </a:ext>
            </a:extLst>
          </p:cNvPr>
          <p:cNvSpPr txBox="1"/>
          <p:nvPr/>
        </p:nvSpPr>
        <p:spPr>
          <a:xfrm>
            <a:off x="3783425" y="5349219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23C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2491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Cryptography in the Real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 course, in the real world, we </a:t>
            </a:r>
            <a:r>
              <a:rPr lang="en-US" u="sng" dirty="0"/>
              <a:t>can’t</a:t>
            </a:r>
            <a:r>
              <a:rPr lang="en-US" dirty="0"/>
              <a:t> use simple operations like multiplication and addition to generate keys and to encrypt data.</a:t>
            </a:r>
          </a:p>
          <a:p>
            <a:pPr lvl="1"/>
            <a:r>
              <a:rPr lang="en-US" dirty="0"/>
              <a:t>Multiplication and addition are </a:t>
            </a:r>
            <a:br>
              <a:rPr lang="en-US" dirty="0"/>
            </a:br>
            <a:r>
              <a:rPr lang="en-US" u="sng" dirty="0"/>
              <a:t>not</a:t>
            </a:r>
            <a:r>
              <a:rPr lang="en-US" dirty="0"/>
              <a:t> one-way operations.</a:t>
            </a:r>
          </a:p>
          <a:p>
            <a:pPr lvl="5"/>
            <a:endParaRPr lang="en-US" dirty="0"/>
          </a:p>
          <a:p>
            <a:r>
              <a:rPr lang="en-US" dirty="0"/>
              <a:t>Real-world encryption uses very large </a:t>
            </a:r>
            <a:br>
              <a:rPr lang="en-US" dirty="0"/>
            </a:br>
            <a:r>
              <a:rPr lang="en-US" u="sng" dirty="0"/>
              <a:t>prime numbers</a:t>
            </a:r>
            <a:r>
              <a:rPr lang="en-US" dirty="0"/>
              <a:t> and </a:t>
            </a:r>
            <a:r>
              <a:rPr lang="en-US" u="sng" dirty="0"/>
              <a:t>modulo arithmetic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Not even the most powerful supercomputer </a:t>
            </a:r>
            <a:br>
              <a:rPr lang="en-US" dirty="0"/>
            </a:br>
            <a:r>
              <a:rPr lang="en-US" dirty="0"/>
              <a:t>can undo such operations.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8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Diffie-Hellman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Public key cryptography is a key exchange protocol first published by Whitfield </a:t>
            </a:r>
            <a:r>
              <a:rPr lang="en-US" dirty="0" err="1"/>
              <a:t>Diffie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and Martin Hellman in 1976.</a:t>
            </a:r>
          </a:p>
          <a:p>
            <a:pPr lvl="1"/>
            <a:r>
              <a:rPr lang="en-US" dirty="0"/>
              <a:t>It was actually invented earlier in 1970 by the </a:t>
            </a:r>
            <a:br>
              <a:rPr lang="en-US" dirty="0"/>
            </a:br>
            <a:r>
              <a:rPr lang="en-US" dirty="0"/>
              <a:t>British government, but it was classified.</a:t>
            </a:r>
          </a:p>
          <a:p>
            <a:pPr lvl="5"/>
            <a:endParaRPr lang="en-US" dirty="0"/>
          </a:p>
          <a:p>
            <a:r>
              <a:rPr lang="en-US" dirty="0"/>
              <a:t>Whenever you visit a secure website, you are using the </a:t>
            </a:r>
            <a:r>
              <a:rPr lang="en-US" dirty="0" err="1">
                <a:solidFill>
                  <a:srgbClr val="B23C00"/>
                </a:solidFill>
              </a:rPr>
              <a:t>Diffie</a:t>
            </a:r>
            <a:r>
              <a:rPr lang="en-US" dirty="0">
                <a:solidFill>
                  <a:srgbClr val="B23C00"/>
                </a:solidFill>
              </a:rPr>
              <a:t>-Hellman protocol</a:t>
            </a:r>
            <a:r>
              <a:rPr lang="en-US" dirty="0"/>
              <a:t> or a variant.</a:t>
            </a:r>
          </a:p>
          <a:p>
            <a:pPr lvl="1"/>
            <a:r>
              <a:rPr lang="en-US" dirty="0"/>
              <a:t>A secure website has a URL that </a:t>
            </a:r>
            <a:br>
              <a:rPr lang="en-US" dirty="0"/>
            </a:br>
            <a:r>
              <a:rPr lang="en-US" dirty="0"/>
              <a:t>starts with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https: </a:t>
            </a:r>
            <a:r>
              <a:rPr lang="en-US" dirty="0"/>
              <a:t>instead of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http: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3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D8742-D9B0-AD4C-F8E5-B5AEFC2C2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Exciting Contest!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720CA-7C44-E028-8647-872EEF028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student has two chances to win </a:t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fabulous prize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No programming required!</a:t>
            </a:r>
          </a:p>
          <a:p>
            <a:pPr lvl="1"/>
            <a:r>
              <a:rPr lang="en-US" dirty="0"/>
              <a:t>You must be physically in class to participate!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58558-198A-1526-C14C-A4DD2BF72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5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Extract, Transform, and Load (ETL)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1656068"/>
            <a:ext cx="7378700" cy="287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3677" y="4892024"/>
            <a:ext cx="87688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http://uploads.webflow.com/54e3cc87305a0f0a0665f71f/5537351f5f1065d401cde83c_etl-elt-architecture.jpg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580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Extract, Transform, and Load (ETL)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79" y="1212140"/>
            <a:ext cx="7162765" cy="49473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63074" y="5623536"/>
            <a:ext cx="6115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http://www.stonebranch.com/common/images/etl-tipping-point.jpg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809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Extract, Transform, and Load (ETL)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79" y="1234465"/>
            <a:ext cx="7132242" cy="4674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7318" y="5897853"/>
            <a:ext cx="7073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http://superdevelop.com/wp-content/themes/shopperpress/thumbs/ETL.jpeg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8477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Extract, Transform, and Load (ETL)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1447800"/>
            <a:ext cx="7378700" cy="396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25102" y="5565778"/>
            <a:ext cx="5454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http://edpflager.com/wp-content/uploads/2014/05/ETL.png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4212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2F6EF-C71F-60BE-A6CA-6FB70DB85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Factless Fact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29118-4F63-3D66-0F8C-9909364A0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85331"/>
          </a:xfrm>
        </p:spPr>
        <p:txBody>
          <a:bodyPr/>
          <a:lstStyle/>
          <a:p>
            <a:r>
              <a:rPr lang="en-US" dirty="0"/>
              <a:t>Contains only foreign keys and no measures.</a:t>
            </a:r>
          </a:p>
          <a:p>
            <a:pPr lvl="1"/>
            <a:r>
              <a:rPr lang="en-US" dirty="0"/>
              <a:t>Example: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3"/>
            <a:endParaRPr lang="en-US" dirty="0"/>
          </a:p>
          <a:p>
            <a:pPr lvl="1"/>
            <a:r>
              <a:rPr lang="en-US" dirty="0"/>
              <a:t>Example queries:</a:t>
            </a:r>
          </a:p>
          <a:p>
            <a:pPr lvl="2"/>
            <a:r>
              <a:rPr lang="en-US" dirty="0"/>
              <a:t>Which professor teaches the highest number of courses?</a:t>
            </a:r>
          </a:p>
          <a:p>
            <a:pPr lvl="2"/>
            <a:r>
              <a:rPr lang="en-US" dirty="0"/>
              <a:t>What is the average number of students who attend a course?</a:t>
            </a:r>
          </a:p>
          <a:p>
            <a:pPr lvl="2"/>
            <a:r>
              <a:rPr lang="en-US" dirty="0"/>
              <a:t>Which course has the highest number of students?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87140-88C2-5852-DADE-FCCE045B2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93DCB7-C202-1AA0-455F-C7622E841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98" y="1861358"/>
            <a:ext cx="4541079" cy="24820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8753F5-78B7-37AC-C0B3-D067942C9169}"/>
              </a:ext>
            </a:extLst>
          </p:cNvPr>
          <p:cNvSpPr txBox="1"/>
          <p:nvPr/>
        </p:nvSpPr>
        <p:spPr>
          <a:xfrm>
            <a:off x="6280056" y="6154449"/>
            <a:ext cx="2040943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Principles of Database Management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Lemahieu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vanden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Broucke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Baesens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Cambridge University Press, 2018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ISBN 978-1-107-18612-5</a:t>
            </a:r>
          </a:p>
        </p:txBody>
      </p:sp>
    </p:spTree>
    <p:extLst>
      <p:ext uri="{BB962C8B-B14F-4D97-AF65-F5344CB8AC3E}">
        <p14:creationId xmlns:p14="http://schemas.microsoft.com/office/powerpoint/2010/main" val="151080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68517</TotalTime>
  <Words>2332</Words>
  <Application>Microsoft Macintosh PowerPoint</Application>
  <PresentationFormat>On-screen Show (4:3)</PresentationFormat>
  <Paragraphs>497</Paragraphs>
  <Slides>49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Courier New</vt:lpstr>
      <vt:lpstr>Times New Roman</vt:lpstr>
      <vt:lpstr>Wingdings</vt:lpstr>
      <vt:lpstr>Quadrant</vt:lpstr>
      <vt:lpstr>DATA 201 Database Technologies  for Data Analytics May 8 Class Meeting</vt:lpstr>
      <vt:lpstr>This Evening</vt:lpstr>
      <vt:lpstr>This Evening, cont’d</vt:lpstr>
      <vt:lpstr>Survey Questions During Presentations</vt:lpstr>
      <vt:lpstr>Extract, Transform, and Load (ETL)</vt:lpstr>
      <vt:lpstr>Extract, Transform, and Load (ETL), cont’d</vt:lpstr>
      <vt:lpstr>Extract, Transform, and Load (ETL), cont’d</vt:lpstr>
      <vt:lpstr>Extract, Transform, and Load (ETL), cont’d</vt:lpstr>
      <vt:lpstr>Factless Fact Table</vt:lpstr>
      <vt:lpstr>Online Transaction Processing (OLTP)</vt:lpstr>
      <vt:lpstr>Online Analytical Processing (OLAP)</vt:lpstr>
      <vt:lpstr>OLAP Operations</vt:lpstr>
      <vt:lpstr>OLAP Drill Up and Drill Down</vt:lpstr>
      <vt:lpstr>OLAP Drill Up and Drill Down, cont’d</vt:lpstr>
      <vt:lpstr>OLAP Drill Up and Drill Down, cont’d</vt:lpstr>
      <vt:lpstr>OLAP Drill Up and Drill Down, cont’d</vt:lpstr>
      <vt:lpstr>Conformed Dimensions</vt:lpstr>
      <vt:lpstr>Slice and Dice</vt:lpstr>
      <vt:lpstr>Slice and Dice</vt:lpstr>
      <vt:lpstr>Pivot</vt:lpstr>
      <vt:lpstr>Implementing OLAP Operations</vt:lpstr>
      <vt:lpstr>Examples of Slicing and Dicing</vt:lpstr>
      <vt:lpstr>SQL ROLLUP to Drill Up for Subtotals</vt:lpstr>
      <vt:lpstr>Break</vt:lpstr>
      <vt:lpstr>Stored Procedures to Pivot a Table</vt:lpstr>
      <vt:lpstr>Display Graphs in PyQt Windows</vt:lpstr>
      <vt:lpstr>Executive Dashboard</vt:lpstr>
      <vt:lpstr>Executive Dashboard, cont’d</vt:lpstr>
      <vt:lpstr>Bonus Lecture!</vt:lpstr>
      <vt:lpstr>Security</vt:lpstr>
      <vt:lpstr>Security, cont’d</vt:lpstr>
      <vt:lpstr>The Shared Secret</vt:lpstr>
      <vt:lpstr>The Shared Secret, cont’d</vt:lpstr>
      <vt:lpstr>The Shared Secret, cont’d</vt:lpstr>
      <vt:lpstr>Public Key Cryptography, cont’d</vt:lpstr>
      <vt:lpstr>Public Key Cryptography, cont’d</vt:lpstr>
      <vt:lpstr>Public Key Cryptography, cont’d</vt:lpstr>
      <vt:lpstr>Public Key Cryptography, cont’d</vt:lpstr>
      <vt:lpstr>Public Key Cryptography, cont’d</vt:lpstr>
      <vt:lpstr>Public Key Cryptography, cont’d</vt:lpstr>
      <vt:lpstr>Public Key Cryptography, cont’d</vt:lpstr>
      <vt:lpstr>Public Key Cryptography, cont’d</vt:lpstr>
      <vt:lpstr>Public Key Cryptography, cont’d</vt:lpstr>
      <vt:lpstr>Public Key Cryptography, cont’d</vt:lpstr>
      <vt:lpstr>Public Key Cryptography, cont’d</vt:lpstr>
      <vt:lpstr>Public Key Cryptography, cont’d</vt:lpstr>
      <vt:lpstr>Cryptography in the Real World</vt:lpstr>
      <vt:lpstr>The Diffie-Hellman Protocol</vt:lpstr>
      <vt:lpstr>Exciting Contest!</vt:lpstr>
    </vt:vector>
  </TitlesOfParts>
  <Manager/>
  <Company>San Jose State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46B: Introduction to Data Structures</dc:title>
  <dc:subject/>
  <dc:creator>Ronald Mak</dc:creator>
  <cp:keywords/>
  <dc:description/>
  <cp:lastModifiedBy>Ronald Mak</cp:lastModifiedBy>
  <cp:revision>775</cp:revision>
  <dcterms:created xsi:type="dcterms:W3CDTF">2008-01-12T03:52:55Z</dcterms:created>
  <dcterms:modified xsi:type="dcterms:W3CDTF">2025-05-08T19:50:04Z</dcterms:modified>
  <cp:category/>
</cp:coreProperties>
</file>