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6" r:id="rId3"/>
    <p:sldId id="380" r:id="rId4"/>
    <p:sldId id="296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53" r:id="rId14"/>
    <p:sldId id="352" r:id="rId15"/>
    <p:sldId id="354" r:id="rId16"/>
    <p:sldId id="305" r:id="rId17"/>
    <p:sldId id="306" r:id="rId18"/>
    <p:sldId id="307" r:id="rId19"/>
    <p:sldId id="308" r:id="rId20"/>
    <p:sldId id="372" r:id="rId21"/>
    <p:sldId id="309" r:id="rId22"/>
    <p:sldId id="315" r:id="rId23"/>
    <p:sldId id="346" r:id="rId24"/>
    <p:sldId id="348" r:id="rId25"/>
    <p:sldId id="349" r:id="rId26"/>
    <p:sldId id="350" r:id="rId27"/>
    <p:sldId id="321" r:id="rId28"/>
    <p:sldId id="322" r:id="rId29"/>
    <p:sldId id="323" r:id="rId30"/>
    <p:sldId id="324" r:id="rId31"/>
    <p:sldId id="326" r:id="rId32"/>
    <p:sldId id="328" r:id="rId33"/>
    <p:sldId id="330" r:id="rId34"/>
    <p:sldId id="331" r:id="rId35"/>
    <p:sldId id="334" r:id="rId36"/>
    <p:sldId id="373" r:id="rId37"/>
    <p:sldId id="337" r:id="rId38"/>
    <p:sldId id="374" r:id="rId39"/>
    <p:sldId id="341" r:id="rId40"/>
    <p:sldId id="342" r:id="rId41"/>
    <p:sldId id="367" r:id="rId42"/>
    <p:sldId id="343" r:id="rId43"/>
    <p:sldId id="344" r:id="rId44"/>
    <p:sldId id="345" r:id="rId45"/>
    <p:sldId id="375" r:id="rId46"/>
    <p:sldId id="376" r:id="rId47"/>
    <p:sldId id="377" r:id="rId48"/>
    <p:sldId id="378" r:id="rId49"/>
    <p:sldId id="379" r:id="rId50"/>
    <p:sldId id="312" r:id="rId51"/>
    <p:sldId id="327" r:id="rId52"/>
    <p:sldId id="381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B23C00"/>
    <a:srgbClr val="C6DEFF"/>
    <a:srgbClr val="A12A03"/>
    <a:srgbClr val="66CCFF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03" autoAdjust="0"/>
    <p:restoredTop sz="98450" autoAdjust="0"/>
  </p:normalViewPr>
  <p:slideViewPr>
    <p:cSldViewPr>
      <p:cViewPr varScale="1">
        <p:scale>
          <a:sx n="168" d="100"/>
          <a:sy n="168" d="100"/>
        </p:scale>
        <p:origin x="208" y="43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May 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7" y="6263609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  <p:pic>
        <p:nvPicPr>
          <p:cNvPr id="4" name="Picture 13" descr="SJSU-logo">
            <a:extLst>
              <a:ext uri="{FF2B5EF4-FFF2-40B4-BE49-F238E27FC236}">
                <a16:creationId xmlns:a16="http://schemas.microsoft.com/office/drawing/2014/main" id="{650D295A-78DE-6A44-BC05-FD4D760FC2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DATA 201</a:t>
            </a:r>
            <a:br>
              <a:rPr lang="en-US" sz="2800" dirty="0"/>
            </a:br>
            <a:r>
              <a:rPr lang="en-US" sz="3600" dirty="0"/>
              <a:t>Database Technologies </a:t>
            </a:r>
            <a:br>
              <a:rPr lang="en-US" sz="3600" dirty="0"/>
            </a:br>
            <a:r>
              <a:rPr lang="en-US" sz="3600" dirty="0"/>
              <a:t>for Data Analytics</a:t>
            </a:r>
            <a:br>
              <a:rPr lang="en-US" sz="3600" dirty="0"/>
            </a:br>
            <a:r>
              <a:rPr lang="en-US" sz="2400" dirty="0"/>
              <a:t>May 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195996"/>
            <a:ext cx="8218942" cy="55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0036" y="556062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CA34F-C2FF-7FF1-EB97-2D5D7649E7F4}"/>
              </a:ext>
            </a:extLst>
          </p:cNvPr>
          <p:cNvSpPr txBox="1"/>
          <p:nvPr/>
        </p:nvSpPr>
        <p:spPr>
          <a:xfrm>
            <a:off x="5212073" y="1052654"/>
            <a:ext cx="27606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Sales Department Database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(operational source)</a:t>
            </a:r>
          </a:p>
        </p:txBody>
      </p:sp>
    </p:spTree>
    <p:extLst>
      <p:ext uri="{BB962C8B-B14F-4D97-AF65-F5344CB8AC3E}">
        <p14:creationId xmlns:p14="http://schemas.microsoft.com/office/powerpoint/2010/main" val="38928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1562055"/>
            <a:ext cx="831056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5A48E-88E2-FC06-078C-5CBD3B6EBB12}"/>
              </a:ext>
            </a:extLst>
          </p:cNvPr>
          <p:cNvSpPr txBox="1"/>
          <p:nvPr/>
        </p:nvSpPr>
        <p:spPr>
          <a:xfrm>
            <a:off x="5577829" y="1234464"/>
            <a:ext cx="27606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Sales Department Database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(operational source)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A501C-172F-3C02-6244-7CC74A7CD076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34945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32"/>
            <a:ext cx="8869362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AC14F-7699-F524-F708-FBCD5E32CC15}"/>
              </a:ext>
            </a:extLst>
          </p:cNvPr>
          <p:cNvSpPr txBox="1"/>
          <p:nvPr/>
        </p:nvSpPr>
        <p:spPr>
          <a:xfrm>
            <a:off x="5926109" y="4982125"/>
            <a:ext cx="27606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Sales Department Database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(operational source)</a:t>
            </a:r>
          </a:p>
        </p:txBody>
      </p:sp>
    </p:spTree>
    <p:extLst>
      <p:ext uri="{BB962C8B-B14F-4D97-AF65-F5344CB8AC3E}">
        <p14:creationId xmlns:p14="http://schemas.microsoft.com/office/powerpoint/2010/main" val="126102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C3AC-861D-03B1-F092-6FEC631A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153"/>
            <a:ext cx="8229600" cy="655637"/>
          </a:xfrm>
        </p:spPr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A12A-E0EA-72E4-0713-8A273AEF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7EB09F-AE61-5ADE-654C-A7C1A3C6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618408"/>
            <a:ext cx="8108605" cy="519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5FD9C-67EC-132B-2B0B-ED2231FCBEC7}"/>
              </a:ext>
            </a:extLst>
          </p:cNvPr>
          <p:cNvSpPr txBox="1"/>
          <p:nvPr/>
        </p:nvSpPr>
        <p:spPr>
          <a:xfrm>
            <a:off x="5388267" y="1325903"/>
            <a:ext cx="30444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ZAGI Retail Company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Facilities Department Database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(operational source)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A6663-B312-9AE2-7B89-39EBE3EBC65F}"/>
              </a:ext>
            </a:extLst>
          </p:cNvPr>
          <p:cNvSpPr txBox="1"/>
          <p:nvPr/>
        </p:nvSpPr>
        <p:spPr>
          <a:xfrm>
            <a:off x="7171019" y="459930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9399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71C-30A4-583F-73C7-E1B418DC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Creating a Dimensional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1743-6F37-0378-6398-8B954921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the dimensional model mostly come from the operational tables.</a:t>
            </a:r>
          </a:p>
          <a:p>
            <a:pPr lvl="4"/>
            <a:endParaRPr lang="en-US" dirty="0"/>
          </a:p>
          <a:p>
            <a:r>
              <a:rPr lang="en-US" dirty="0"/>
              <a:t>Recall: An operational database serves two purposes: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The original operational purpose.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A source for the dimensional model of a data warehouse.</a:t>
            </a:r>
          </a:p>
          <a:p>
            <a:pPr marL="2774950" lvl="5" indent="-457200">
              <a:buFont typeface="+mj-lt"/>
              <a:buAutoNum type="arabicPeriod"/>
            </a:pPr>
            <a:endParaRPr lang="en-US" dirty="0"/>
          </a:p>
          <a:p>
            <a:pPr marL="490537" indent="-457200"/>
            <a:r>
              <a:rPr lang="en-US" dirty="0"/>
              <a:t>A data warehouse can also obtain data from third-party sources.</a:t>
            </a:r>
          </a:p>
          <a:p>
            <a:pPr marL="928687" lvl="1" indent="-457200"/>
            <a:r>
              <a:rPr lang="en-US" dirty="0"/>
              <a:t>Examples: market research, product specifications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9BA42-3E78-167F-7856-990E61EA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5839-ED30-E4F5-8740-07147514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815CA-CCD6-5FB5-F050-F5F7521A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D6F71A-DB95-9244-2093-9C0A2E0B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44" y="2331732"/>
            <a:ext cx="483711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D2D2C-47C9-3580-1F13-96E0F5FDFA1F}"/>
              </a:ext>
            </a:extLst>
          </p:cNvPr>
          <p:cNvSpPr txBox="1"/>
          <p:nvPr/>
        </p:nvSpPr>
        <p:spPr>
          <a:xfrm>
            <a:off x="3074250" y="1508781"/>
            <a:ext cx="299549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Customer Demographics Table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(operational source from a 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market research company)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461DB-4893-3967-885B-DC8E1DD1BDD2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8" name="Picture 7" descr="A table with black text and white text&#10;&#10;Description automatically generated">
            <a:extLst>
              <a:ext uri="{FF2B5EF4-FFF2-40B4-BE49-F238E27FC236}">
                <a16:creationId xmlns:a16="http://schemas.microsoft.com/office/drawing/2014/main" id="{059AD151-058E-D023-90CB-765E79899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2413000"/>
            <a:ext cx="4711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4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F37F6A3-DE86-0A69-7838-0EA9DBAC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401515"/>
            <a:ext cx="7553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7474" y="4343390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894" y="1273255"/>
            <a:ext cx="2573140" cy="46166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Nearly every star schema includes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 date- or time-related dimension.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96B28-CB31-0E2B-2FA3-BD4C5EFFA8D3}"/>
              </a:ext>
            </a:extLst>
          </p:cNvPr>
          <p:cNvSpPr txBox="1"/>
          <p:nvPr/>
        </p:nvSpPr>
        <p:spPr>
          <a:xfrm>
            <a:off x="3856898" y="1783098"/>
            <a:ext cx="143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The measures are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the dollars sold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and the units sold.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E19EC-BD58-C027-A49A-07A2D8A29DDE}"/>
              </a:ext>
            </a:extLst>
          </p:cNvPr>
          <p:cNvSpPr txBox="1"/>
          <p:nvPr/>
        </p:nvSpPr>
        <p:spPr>
          <a:xfrm>
            <a:off x="2103147" y="2882752"/>
            <a:ext cx="96693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hierarchical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49C44-994B-03F4-8308-7768CAEEF414}"/>
              </a:ext>
            </a:extLst>
          </p:cNvPr>
          <p:cNvSpPr txBox="1"/>
          <p:nvPr/>
        </p:nvSpPr>
        <p:spPr>
          <a:xfrm>
            <a:off x="2103147" y="3974952"/>
            <a:ext cx="96693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hierarchical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A7C21-9AB3-C088-A9AE-7FEB2363D209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4376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9ECE9CB-F303-4CD8-2E1F-F8E11539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216871"/>
            <a:ext cx="6485676" cy="54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806" y="6165912"/>
            <a:ext cx="192021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ADCB3-A753-9602-9DE3-09CECB6C89F2}"/>
              </a:ext>
            </a:extLst>
          </p:cNvPr>
          <p:cNvSpPr txBox="1"/>
          <p:nvPr/>
        </p:nvSpPr>
        <p:spPr>
          <a:xfrm>
            <a:off x="5236555" y="3075057"/>
            <a:ext cx="15985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8268F-F96E-B3EB-7A0F-CB3477B10A23}"/>
              </a:ext>
            </a:extLst>
          </p:cNvPr>
          <p:cNvSpPr txBox="1"/>
          <p:nvPr/>
        </p:nvSpPr>
        <p:spPr>
          <a:xfrm>
            <a:off x="6119970" y="5410514"/>
            <a:ext cx="143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The </a:t>
            </a:r>
            <a:r>
              <a:rPr lang="en-US" sz="1200" u="sng" dirty="0">
                <a:solidFill>
                  <a:srgbClr val="0033CC"/>
                </a:solidFill>
              </a:rPr>
              <a:t>measures</a:t>
            </a:r>
            <a:r>
              <a:rPr lang="en-US" sz="1200" dirty="0">
                <a:solidFill>
                  <a:srgbClr val="0033CC"/>
                </a:solidFill>
              </a:rPr>
              <a:t> are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the </a:t>
            </a:r>
            <a:r>
              <a:rPr lang="en-US" sz="1200" u="sng" dirty="0">
                <a:solidFill>
                  <a:srgbClr val="0033CC"/>
                </a:solidFill>
              </a:rPr>
              <a:t>dollars sold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and the </a:t>
            </a:r>
            <a:r>
              <a:rPr lang="en-US" sz="1200" u="sng" dirty="0">
                <a:solidFill>
                  <a:srgbClr val="0033CC"/>
                </a:solidFill>
              </a:rPr>
              <a:t>units sold</a:t>
            </a:r>
            <a:r>
              <a:rPr lang="en-US" sz="12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9CB64-E413-1C4F-0E96-9538D6B089B7}"/>
              </a:ext>
            </a:extLst>
          </p:cNvPr>
          <p:cNvSpPr txBox="1"/>
          <p:nvPr/>
        </p:nvSpPr>
        <p:spPr>
          <a:xfrm>
            <a:off x="1639459" y="5307955"/>
            <a:ext cx="740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Fact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8EE48-CD08-2819-E56D-C67E1EDC7E7D}"/>
              </a:ext>
            </a:extLst>
          </p:cNvPr>
          <p:cNvSpPr txBox="1"/>
          <p:nvPr/>
        </p:nvSpPr>
        <p:spPr>
          <a:xfrm>
            <a:off x="6047200" y="4258174"/>
            <a:ext cx="27109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zagi_warehouse_ETL.ipynb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8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Dimensions and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The number of rows in any dimension table is relatively small compared to the number of rows in a fact table.</a:t>
            </a:r>
          </a:p>
          <a:p>
            <a:pPr lvl="4"/>
            <a:endParaRPr lang="en-US" dirty="0"/>
          </a:p>
          <a:p>
            <a:r>
              <a:rPr lang="en-US" dirty="0"/>
              <a:t>A dimension table contains relatively static data.</a:t>
            </a:r>
          </a:p>
          <a:p>
            <a:pPr lvl="4"/>
            <a:endParaRPr lang="en-US" dirty="0"/>
          </a:p>
          <a:p>
            <a:r>
              <a:rPr lang="en-US" dirty="0"/>
              <a:t>A typical fact table has records continually added to it and grows rapidly in size.</a:t>
            </a:r>
          </a:p>
          <a:p>
            <a:pPr lvl="5"/>
            <a:endParaRPr lang="en-US" dirty="0"/>
          </a:p>
          <a:p>
            <a:r>
              <a:rPr lang="en-US" dirty="0"/>
              <a:t>A fact table can have orders of magnitude more rows than a dimension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against a Star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Analytical queries</a:t>
            </a:r>
            <a:r>
              <a:rPr lang="en-US" dirty="0"/>
              <a:t> are simpler and faster </a:t>
            </a:r>
            <a:br>
              <a:rPr lang="en-US" dirty="0"/>
            </a:br>
            <a:r>
              <a:rPr lang="en-US" dirty="0"/>
              <a:t>using a dimensional model vs. the original </a:t>
            </a:r>
            <a:br>
              <a:rPr lang="en-US" dirty="0"/>
            </a:br>
            <a:r>
              <a:rPr lang="en-US" dirty="0"/>
              <a:t>relational model.</a:t>
            </a:r>
          </a:p>
          <a:p>
            <a:pPr lvl="4"/>
            <a:endParaRPr lang="en-US" dirty="0"/>
          </a:p>
          <a:p>
            <a:r>
              <a:rPr lang="en-US" dirty="0"/>
              <a:t>Example query: How do the </a:t>
            </a:r>
            <a:r>
              <a:rPr lang="en-US" u="sng" dirty="0"/>
              <a:t>quantities of sold products</a:t>
            </a:r>
            <a:r>
              <a:rPr lang="en-US" dirty="0"/>
              <a:t> in </a:t>
            </a:r>
            <a:r>
              <a:rPr lang="en-US" u="sng" dirty="0"/>
              <a:t>all categories</a:t>
            </a:r>
            <a:r>
              <a:rPr lang="en-US" dirty="0"/>
              <a:t> on </a:t>
            </a:r>
            <a:r>
              <a:rPr lang="en-US" u="sng" dirty="0"/>
              <a:t>Mondays</a:t>
            </a:r>
            <a:r>
              <a:rPr lang="en-US" dirty="0"/>
              <a:t> by vendor </a:t>
            </a:r>
            <a:r>
              <a:rPr lang="en-US" u="sng" dirty="0"/>
              <a:t>Pacifica Gear</a:t>
            </a:r>
            <a:r>
              <a:rPr lang="en-US" dirty="0"/>
              <a:t> within the </a:t>
            </a:r>
            <a:r>
              <a:rPr lang="en-US" u="sng" dirty="0"/>
              <a:t>Chicagoland</a:t>
            </a:r>
            <a:r>
              <a:rPr lang="en-US" dirty="0"/>
              <a:t> region during the </a:t>
            </a:r>
            <a:r>
              <a:rPr lang="en-US" u="sng" dirty="0"/>
              <a:t>first quarter</a:t>
            </a:r>
            <a:r>
              <a:rPr lang="en-US" dirty="0"/>
              <a:t> of </a:t>
            </a:r>
            <a:r>
              <a:rPr lang="en-US" u="sng" dirty="0"/>
              <a:t>2023</a:t>
            </a:r>
            <a:r>
              <a:rPr lang="en-US" dirty="0"/>
              <a:t> compare to the </a:t>
            </a:r>
            <a:r>
              <a:rPr lang="en-US" u="sng" dirty="0"/>
              <a:t>second quarter</a:t>
            </a:r>
            <a:r>
              <a:rPr lang="en-US" dirty="0"/>
              <a:t> of </a:t>
            </a:r>
            <a:r>
              <a:rPr lang="en-US" u="sng" dirty="0"/>
              <a:t>2023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F9493-6E9C-5EB7-AFE5-B1933ACFECC7}"/>
              </a:ext>
            </a:extLst>
          </p:cNvPr>
          <p:cNvSpPr txBox="1"/>
          <p:nvPr/>
        </p:nvSpPr>
        <p:spPr>
          <a:xfrm>
            <a:off x="3626067" y="5230798"/>
            <a:ext cx="18918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zagi_queries.ipynb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3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0398-751B-BA5F-5590-2C33C2B1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9C2C-4CD9-659E-2870-4183D03F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 modeling</a:t>
            </a:r>
          </a:p>
          <a:p>
            <a:r>
              <a:rPr lang="en-US" dirty="0"/>
              <a:t>Star schemas</a:t>
            </a:r>
          </a:p>
          <a:p>
            <a:r>
              <a:rPr lang="en-US" dirty="0"/>
              <a:t>Dimension tables and fact tables</a:t>
            </a:r>
          </a:p>
          <a:p>
            <a:r>
              <a:rPr lang="en-US" dirty="0"/>
              <a:t>ETL to create a dimensional model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8A73-3F66-4E26-3B63-D8A51B0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6BDD-61CF-610D-6CD4-D541D579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61EC-7CF9-7E67-E649-2BFC9E29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A75E6A-66E3-EA6A-6B01-CEFE4782E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Each dimension table is typically given a simple non-composite system-generated </a:t>
            </a:r>
            <a:r>
              <a:rPr lang="en-US" dirty="0">
                <a:solidFill>
                  <a:srgbClr val="B23C00"/>
                </a:solidFill>
              </a:rPr>
              <a:t>surrogate key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Use a surrogate key as the primary key </a:t>
            </a:r>
            <a:br>
              <a:rPr lang="en-US" dirty="0"/>
            </a:br>
            <a:r>
              <a:rPr lang="en-US" dirty="0"/>
              <a:t>rather than the operational key.</a:t>
            </a:r>
          </a:p>
          <a:p>
            <a:pPr lvl="1"/>
            <a:r>
              <a:rPr lang="en-US" dirty="0"/>
              <a:t>Example: The Product dimension table uses </a:t>
            </a:r>
            <a:br>
              <a:rPr lang="en-US" dirty="0"/>
            </a:br>
            <a:r>
              <a:rPr lang="en-US" dirty="0"/>
              <a:t>the surrogate key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ProductKey</a:t>
            </a:r>
            <a:r>
              <a:rPr lang="en-US" dirty="0"/>
              <a:t> rather than </a:t>
            </a:r>
            <a:br>
              <a:rPr lang="en-US" dirty="0"/>
            </a:br>
            <a:r>
              <a:rPr lang="en-US" dirty="0"/>
              <a:t>the operational key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ProductID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Use a surrogate key to handle </a:t>
            </a:r>
            <a:br>
              <a:rPr lang="en-US" dirty="0"/>
            </a:br>
            <a:r>
              <a:rPr lang="en-US" u="sng" dirty="0"/>
              <a:t>slowly changing dimensions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(discussed later).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63" y="4343390"/>
            <a:ext cx="2314794" cy="1477328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Other than serving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as the primary key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of a dimension table,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 surrogate key has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no other meaning.</a:t>
            </a:r>
          </a:p>
        </p:txBody>
      </p:sp>
    </p:spTree>
    <p:extLst>
      <p:ext uri="{BB962C8B-B14F-4D97-AF65-F5344CB8AC3E}">
        <p14:creationId xmlns:p14="http://schemas.microsoft.com/office/powerpoint/2010/main" val="6896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the measure and foreign keys, </a:t>
            </a:r>
            <a:br>
              <a:rPr lang="en-US" dirty="0"/>
            </a:br>
            <a:r>
              <a:rPr lang="en-US" dirty="0"/>
              <a:t>a fact table can contain other attributes.</a:t>
            </a:r>
          </a:p>
          <a:p>
            <a:pPr lvl="5"/>
            <a:endParaRPr lang="en-US" dirty="0"/>
          </a:p>
          <a:p>
            <a:r>
              <a:rPr lang="en-US" dirty="0"/>
              <a:t>For a retailer, useful additional attributes are transaction ID and time of day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pPr lvl="5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A transaction ID can provide business insight derived from </a:t>
            </a:r>
            <a:r>
              <a:rPr lang="en-US" dirty="0">
                <a:solidFill>
                  <a:srgbClr val="B23C00"/>
                </a:solidFill>
              </a:rPr>
              <a:t>market basket analysis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Which products do customers often buy together?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association rule mining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affinity grouping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27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326479"/>
            <a:ext cx="8320088" cy="539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A793A-E0C0-0033-4E25-6D9C47B36FFA}"/>
              </a:ext>
            </a:extLst>
          </p:cNvPr>
          <p:cNvSpPr txBox="1"/>
          <p:nvPr/>
        </p:nvSpPr>
        <p:spPr>
          <a:xfrm>
            <a:off x="822997" y="5769114"/>
            <a:ext cx="15392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r>
              <a:rPr lang="en-US" sz="2000" dirty="0">
                <a:solidFill>
                  <a:srgbClr val="0033CC"/>
                </a:solidFill>
              </a:rPr>
              <a:t>ER diagram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674A2-9DE2-F939-8A69-E7449669DDE7}"/>
              </a:ext>
            </a:extLst>
          </p:cNvPr>
          <p:cNvSpPr txBox="1"/>
          <p:nvPr/>
        </p:nvSpPr>
        <p:spPr>
          <a:xfrm>
            <a:off x="7406609" y="122820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9388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25"/>
            <a:ext cx="8756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834659" y="3520439"/>
            <a:ext cx="1097268" cy="1737341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ED2B4-BC2D-CE62-60C7-226EF15F2F32}"/>
              </a:ext>
            </a:extLst>
          </p:cNvPr>
          <p:cNvSpPr txBox="1"/>
          <p:nvPr/>
        </p:nvSpPr>
        <p:spPr>
          <a:xfrm>
            <a:off x="6583658" y="4892024"/>
            <a:ext cx="15392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19E17-48CF-B5A4-63E6-D951A98A0160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018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19213"/>
            <a:ext cx="76104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566171" y="3337562"/>
            <a:ext cx="1005830" cy="548634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2A197-52B2-D3A2-8DC9-517995F79BA8}"/>
              </a:ext>
            </a:extLst>
          </p:cNvPr>
          <p:cNvSpPr txBox="1"/>
          <p:nvPr/>
        </p:nvSpPr>
        <p:spPr>
          <a:xfrm>
            <a:off x="3737476" y="4526268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7E67E-2267-B7A2-4045-AAC807C7019B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124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ID and Time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84595"/>
            <a:ext cx="6675047" cy="56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474733" y="4892024"/>
            <a:ext cx="1280146" cy="1828780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258C6-E47F-588A-F464-473417F7B306}"/>
              </a:ext>
            </a:extLst>
          </p:cNvPr>
          <p:cNvSpPr txBox="1"/>
          <p:nvPr/>
        </p:nvSpPr>
        <p:spPr>
          <a:xfrm>
            <a:off x="5183285" y="3075057"/>
            <a:ext cx="15985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C8DA1-4E97-B108-7F8C-4562411A7858}"/>
              </a:ext>
            </a:extLst>
          </p:cNvPr>
          <p:cNvSpPr txBox="1"/>
          <p:nvPr/>
        </p:nvSpPr>
        <p:spPr>
          <a:xfrm>
            <a:off x="5852146" y="5319462"/>
            <a:ext cx="740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Fact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ED45-40F3-1C6B-7684-190D06307F54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088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3" y="1237448"/>
            <a:ext cx="8679769" cy="551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2292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B8CF4-B813-2DDE-ED8F-D2B8D92A9847}"/>
              </a:ext>
            </a:extLst>
          </p:cNvPr>
          <p:cNvSpPr txBox="1"/>
          <p:nvPr/>
        </p:nvSpPr>
        <p:spPr>
          <a:xfrm>
            <a:off x="731562" y="5769114"/>
            <a:ext cx="15392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ER diagram</a:t>
            </a:r>
          </a:p>
        </p:txBody>
      </p:sp>
    </p:spTree>
    <p:extLst>
      <p:ext uri="{BB962C8B-B14F-4D97-AF65-F5344CB8AC3E}">
        <p14:creationId xmlns:p14="http://schemas.microsoft.com/office/powerpoint/2010/main" val="2154788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4" y="1552565"/>
            <a:ext cx="7400925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5046F-25CC-70C8-A00C-E41931408B1D}"/>
              </a:ext>
            </a:extLst>
          </p:cNvPr>
          <p:cNvSpPr txBox="1"/>
          <p:nvPr/>
        </p:nvSpPr>
        <p:spPr>
          <a:xfrm>
            <a:off x="745992" y="1311419"/>
            <a:ext cx="15103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schema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6634D-8E5D-2D45-D273-623CEF2771B0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6012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7" y="1304637"/>
            <a:ext cx="8442342" cy="349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676908-8C30-C408-42ED-E9A656B63822}"/>
              </a:ext>
            </a:extLst>
          </p:cNvPr>
          <p:cNvSpPr txBox="1"/>
          <p:nvPr/>
        </p:nvSpPr>
        <p:spPr>
          <a:xfrm>
            <a:off x="867085" y="3794756"/>
            <a:ext cx="15103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Operational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24D20-CE4A-8F8D-154F-68DC64AD5854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5552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9476-661E-9AC9-0D4E-E59F245E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0429-AE84-91D4-708E-F6E88177E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against a star schema</a:t>
            </a:r>
          </a:p>
          <a:p>
            <a:r>
              <a:rPr lang="en-US" dirty="0"/>
              <a:t>Transaction ID and times</a:t>
            </a:r>
          </a:p>
          <a:p>
            <a:r>
              <a:rPr lang="en-US" dirty="0"/>
              <a:t>Multiple fact tables</a:t>
            </a:r>
          </a:p>
          <a:p>
            <a:r>
              <a:rPr lang="en-US" dirty="0"/>
              <a:t>Detailed vs. aggregated fact tables</a:t>
            </a:r>
          </a:p>
          <a:p>
            <a:r>
              <a:rPr lang="en-US" dirty="0"/>
              <a:t>Surrogate keys and slowly changing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67867-D9D4-2ADC-D7CB-EB438DC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143025"/>
            <a:ext cx="76009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0391" y="1417342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41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33670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Fact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370038"/>
            <a:ext cx="6526638" cy="64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F8C0CD-EEAC-0C14-7A5C-949177B65BD7}"/>
              </a:ext>
            </a:extLst>
          </p:cNvPr>
          <p:cNvSpPr txBox="1"/>
          <p:nvPr/>
        </p:nvSpPr>
        <p:spPr>
          <a:xfrm>
            <a:off x="5120634" y="2230781"/>
            <a:ext cx="16690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Dimensional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74318-807A-D8DA-ED98-2623C6F180D2}"/>
              </a:ext>
            </a:extLst>
          </p:cNvPr>
          <p:cNvSpPr txBox="1"/>
          <p:nvPr/>
        </p:nvSpPr>
        <p:spPr>
          <a:xfrm>
            <a:off x="5120634" y="5894457"/>
            <a:ext cx="740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Fact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238E0-7EC0-BD52-67E0-1E5CC7AF52B8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C74C1-6BC2-5CA9-D63D-6C5E980181E3}"/>
              </a:ext>
            </a:extLst>
          </p:cNvPr>
          <p:cNvSpPr txBox="1"/>
          <p:nvPr/>
        </p:nvSpPr>
        <p:spPr>
          <a:xfrm>
            <a:off x="5751311" y="4617707"/>
            <a:ext cx="7409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Fact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656956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vs. Aggregated Fact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dirty="0">
                <a:solidFill>
                  <a:srgbClr val="B23C00"/>
                </a:solidFill>
              </a:rPr>
              <a:t>detailed fact table</a:t>
            </a:r>
            <a:r>
              <a:rPr lang="en-US" dirty="0"/>
              <a:t>, each row contains </a:t>
            </a:r>
            <a:br>
              <a:rPr lang="en-US" dirty="0"/>
            </a:br>
            <a:r>
              <a:rPr lang="en-US" dirty="0"/>
              <a:t>data about a </a:t>
            </a:r>
            <a:r>
              <a:rPr lang="en-US" u="sng" dirty="0"/>
              <a:t>single fact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In an </a:t>
            </a:r>
            <a:r>
              <a:rPr lang="en-US" dirty="0">
                <a:solidFill>
                  <a:srgbClr val="B23C00"/>
                </a:solidFill>
              </a:rPr>
              <a:t>aggregated fact table</a:t>
            </a:r>
            <a:r>
              <a:rPr lang="en-US" dirty="0"/>
              <a:t>, each row contains a </a:t>
            </a:r>
            <a:r>
              <a:rPr lang="en-US" u="sng" dirty="0"/>
              <a:t>summary of multiple facts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Such as a sum (aggregation) of all sales of a product in a particular store during a single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9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Fact Table Example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04925"/>
            <a:ext cx="7581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3745" y="4526268"/>
            <a:ext cx="2236510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Detailed fact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CF818-7CE3-4293-4761-E080538C52C6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85466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Fact Table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4" y="1229752"/>
            <a:ext cx="6217566" cy="55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390" y="5166341"/>
            <a:ext cx="24300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Each fact table record</a:t>
            </a:r>
          </a:p>
          <a:p>
            <a:r>
              <a:rPr lang="en-US" sz="1800" dirty="0">
                <a:solidFill>
                  <a:srgbClr val="0033CC"/>
                </a:solidFill>
              </a:rPr>
              <a:t>contains data about</a:t>
            </a:r>
          </a:p>
          <a:p>
            <a:r>
              <a:rPr lang="en-US" sz="1800" u="sng" dirty="0">
                <a:solidFill>
                  <a:srgbClr val="0033CC"/>
                </a:solidFill>
              </a:rPr>
              <a:t>one sales fact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5906" y="352043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18153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4925"/>
            <a:ext cx="8039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4659" y="3977634"/>
            <a:ext cx="3161568" cy="203132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Aggregated fact table DPCS: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Total amount sold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in </a:t>
            </a:r>
            <a:r>
              <a:rPr lang="en-US" sz="1800" u="sng" dirty="0">
                <a:solidFill>
                  <a:srgbClr val="0033CC"/>
                </a:solidFill>
              </a:rPr>
              <a:t>dollars and units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on a particular </a:t>
            </a:r>
            <a:r>
              <a:rPr lang="en-US" sz="1800" b="1" u="sng" dirty="0">
                <a:solidFill>
                  <a:srgbClr val="0033CC"/>
                </a:solidFill>
              </a:rPr>
              <a:t>day</a:t>
            </a:r>
            <a:endParaRPr lang="en-US" sz="1800" u="sng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product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customer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store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652D0-3910-93AA-03CA-CA17B6FD3BDE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13487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02B5-A7E4-07CF-8270-7AB3A92E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C392F-6184-2AA3-7FB1-94F5879E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95B53944-EB6B-5D44-CE86-136E7B34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1716368"/>
            <a:ext cx="4571950" cy="3541412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AF5EFF2-D5FA-A553-D964-844427F7F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603" y="1696331"/>
            <a:ext cx="4030908" cy="3017488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B28B8C-1B50-5F86-0422-C3A2F8857153}"/>
              </a:ext>
            </a:extLst>
          </p:cNvPr>
          <p:cNvSpPr/>
          <p:nvPr/>
        </p:nvSpPr>
        <p:spPr bwMode="auto">
          <a:xfrm>
            <a:off x="182929" y="1874537"/>
            <a:ext cx="4571950" cy="182878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FB1DF-0985-7789-0C2A-18B510F5E968}"/>
              </a:ext>
            </a:extLst>
          </p:cNvPr>
          <p:cNvSpPr/>
          <p:nvPr/>
        </p:nvSpPr>
        <p:spPr bwMode="auto">
          <a:xfrm>
            <a:off x="182929" y="4691310"/>
            <a:ext cx="4571950" cy="182878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E674FE-7BB0-2E00-5527-F429098B496C}"/>
              </a:ext>
            </a:extLst>
          </p:cNvPr>
          <p:cNvSpPr/>
          <p:nvPr/>
        </p:nvSpPr>
        <p:spPr bwMode="auto">
          <a:xfrm>
            <a:off x="5017688" y="1853517"/>
            <a:ext cx="4030908" cy="182878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C3277-C443-C32C-3CFA-93737D845A59}"/>
              </a:ext>
            </a:extLst>
          </p:cNvPr>
          <p:cNvSpPr/>
          <p:nvPr/>
        </p:nvSpPr>
        <p:spPr bwMode="auto">
          <a:xfrm>
            <a:off x="182929" y="4874190"/>
            <a:ext cx="4571950" cy="182878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4AD8B-136D-26FF-828D-98E5DFA38C83}"/>
              </a:ext>
            </a:extLst>
          </p:cNvPr>
          <p:cNvSpPr/>
          <p:nvPr/>
        </p:nvSpPr>
        <p:spPr bwMode="auto">
          <a:xfrm>
            <a:off x="5017688" y="2027253"/>
            <a:ext cx="4030908" cy="182878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3B7F9-CF2C-DE71-89BD-921BF95A5C36}"/>
              </a:ext>
            </a:extLst>
          </p:cNvPr>
          <p:cNvSpPr/>
          <p:nvPr/>
        </p:nvSpPr>
        <p:spPr bwMode="auto">
          <a:xfrm>
            <a:off x="182929" y="2057838"/>
            <a:ext cx="4571950" cy="182878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B7DECB-8F06-ACE0-9C0B-DF5C18E9646C}"/>
              </a:ext>
            </a:extLst>
          </p:cNvPr>
          <p:cNvSpPr/>
          <p:nvPr/>
        </p:nvSpPr>
        <p:spPr bwMode="auto">
          <a:xfrm>
            <a:off x="182929" y="2240718"/>
            <a:ext cx="4571950" cy="182878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88C91-09F7-ED87-713C-79022D9DBF81}"/>
              </a:ext>
            </a:extLst>
          </p:cNvPr>
          <p:cNvSpPr/>
          <p:nvPr/>
        </p:nvSpPr>
        <p:spPr bwMode="auto">
          <a:xfrm>
            <a:off x="182929" y="5074902"/>
            <a:ext cx="4571950" cy="182878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ED7FB-7967-7FB3-656D-51FB87C77519}"/>
              </a:ext>
            </a:extLst>
          </p:cNvPr>
          <p:cNvSpPr/>
          <p:nvPr/>
        </p:nvSpPr>
        <p:spPr bwMode="auto">
          <a:xfrm>
            <a:off x="5017688" y="2219277"/>
            <a:ext cx="4030908" cy="182878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B5081-3E8E-BA4B-6A9A-E9AE405D431F}"/>
              </a:ext>
            </a:extLst>
          </p:cNvPr>
          <p:cNvSpPr txBox="1"/>
          <p:nvPr/>
        </p:nvSpPr>
        <p:spPr>
          <a:xfrm>
            <a:off x="182928" y="1234464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Sales fact table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F5AA3-0140-2B15-4D8D-B3608B22D92F}"/>
              </a:ext>
            </a:extLst>
          </p:cNvPr>
          <p:cNvSpPr txBox="1"/>
          <p:nvPr/>
        </p:nvSpPr>
        <p:spPr>
          <a:xfrm>
            <a:off x="5012665" y="1234464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SalesPerDPCS</a:t>
            </a:r>
            <a:r>
              <a:rPr lang="en-US" sz="2000" dirty="0"/>
              <a:t> fact table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7238E-7A71-E5C3-3F2C-5C2520765641}"/>
              </a:ext>
            </a:extLst>
          </p:cNvPr>
          <p:cNvSpPr txBox="1"/>
          <p:nvPr/>
        </p:nvSpPr>
        <p:spPr>
          <a:xfrm>
            <a:off x="1048502" y="5365693"/>
            <a:ext cx="5537093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sales_per_dpcs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COUNT(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sales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GROUP BY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8B144-B4DE-7A7B-094A-1A40517476A0}"/>
              </a:ext>
            </a:extLst>
          </p:cNvPr>
          <p:cNvSpPr txBox="1"/>
          <p:nvPr/>
        </p:nvSpPr>
        <p:spPr>
          <a:xfrm>
            <a:off x="5456920" y="5188332"/>
            <a:ext cx="225734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zagi_aggregated.ipynb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314450"/>
            <a:ext cx="76009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7537" y="3886195"/>
            <a:ext cx="3007604" cy="203132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Aggregated fact table DCS: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Total amount sold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in </a:t>
            </a:r>
            <a:r>
              <a:rPr lang="en-US" sz="1800" u="sng" dirty="0">
                <a:solidFill>
                  <a:srgbClr val="0033CC"/>
                </a:solidFill>
              </a:rPr>
              <a:t>dollars and units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on a particular </a:t>
            </a:r>
            <a:r>
              <a:rPr lang="en-US" sz="1800" b="1" u="sng" dirty="0">
                <a:solidFill>
                  <a:srgbClr val="0033CC"/>
                </a:solidFill>
              </a:rPr>
              <a:t>day</a:t>
            </a:r>
            <a:endParaRPr lang="en-US" sz="1800" u="sng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customer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store</a:t>
            </a:r>
            <a:endParaRPr lang="en-US" sz="1800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for all products.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F7919-606C-6124-9CD7-9438597EA03B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15488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45E4-332C-BFB0-67BF-68EABE02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 #2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C0A9F-C557-C98E-72D7-7519C08D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9985025-AD57-02E8-EDFD-7E1C4463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624929"/>
            <a:ext cx="4571950" cy="3541412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9C114E0-0149-003C-5A24-0F2FAE1A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53" y="1639060"/>
            <a:ext cx="3383243" cy="1756575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F8126A-6C90-090C-C625-2662AF02DC0F}"/>
              </a:ext>
            </a:extLst>
          </p:cNvPr>
          <p:cNvSpPr/>
          <p:nvPr/>
        </p:nvSpPr>
        <p:spPr bwMode="auto">
          <a:xfrm>
            <a:off x="365806" y="1783098"/>
            <a:ext cx="4571950" cy="548634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EC07D-7CC5-2B70-F1D2-81666F780C35}"/>
              </a:ext>
            </a:extLst>
          </p:cNvPr>
          <p:cNvSpPr/>
          <p:nvPr/>
        </p:nvSpPr>
        <p:spPr bwMode="auto">
          <a:xfrm>
            <a:off x="365806" y="4617707"/>
            <a:ext cx="4571950" cy="548634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6B919-64C3-D7AB-0E49-38251F121F75}"/>
              </a:ext>
            </a:extLst>
          </p:cNvPr>
          <p:cNvSpPr/>
          <p:nvPr/>
        </p:nvSpPr>
        <p:spPr bwMode="auto">
          <a:xfrm>
            <a:off x="5266952" y="1783079"/>
            <a:ext cx="3355835" cy="182897"/>
          </a:xfrm>
          <a:prstGeom prst="rect">
            <a:avLst/>
          </a:prstGeom>
          <a:solidFill>
            <a:srgbClr val="92D05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2EAC70-D316-AA30-58E3-EADC8BF47CFA}"/>
              </a:ext>
            </a:extLst>
          </p:cNvPr>
          <p:cNvSpPr/>
          <p:nvPr/>
        </p:nvSpPr>
        <p:spPr bwMode="auto">
          <a:xfrm>
            <a:off x="365806" y="2697488"/>
            <a:ext cx="4571950" cy="320046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66D33-E4FE-8FF9-C158-04EF2583F4D5}"/>
              </a:ext>
            </a:extLst>
          </p:cNvPr>
          <p:cNvSpPr/>
          <p:nvPr/>
        </p:nvSpPr>
        <p:spPr bwMode="auto">
          <a:xfrm>
            <a:off x="5266952" y="2505455"/>
            <a:ext cx="3355835" cy="182897"/>
          </a:xfrm>
          <a:prstGeom prst="rect">
            <a:avLst/>
          </a:prstGeom>
          <a:solidFill>
            <a:srgbClr val="FFC0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8AE038-89AE-B6E6-919A-09ECDE90D006}"/>
              </a:ext>
            </a:extLst>
          </p:cNvPr>
          <p:cNvSpPr/>
          <p:nvPr/>
        </p:nvSpPr>
        <p:spPr bwMode="auto">
          <a:xfrm>
            <a:off x="365806" y="3355846"/>
            <a:ext cx="4571950" cy="548640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CD742-4961-CB2C-DC8B-ED8BC51E34FA}"/>
              </a:ext>
            </a:extLst>
          </p:cNvPr>
          <p:cNvSpPr/>
          <p:nvPr/>
        </p:nvSpPr>
        <p:spPr bwMode="auto">
          <a:xfrm>
            <a:off x="5266952" y="2688335"/>
            <a:ext cx="3355835" cy="182897"/>
          </a:xfrm>
          <a:prstGeom prst="rect">
            <a:avLst/>
          </a:prstGeom>
          <a:solidFill>
            <a:srgbClr val="CC99FF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FA198-A0A8-B0CE-0C4E-0788F2D3DF27}"/>
              </a:ext>
            </a:extLst>
          </p:cNvPr>
          <p:cNvSpPr/>
          <p:nvPr/>
        </p:nvSpPr>
        <p:spPr bwMode="auto">
          <a:xfrm>
            <a:off x="365806" y="3026672"/>
            <a:ext cx="4571950" cy="320046"/>
          </a:xfrm>
          <a:prstGeom prst="rect">
            <a:avLst/>
          </a:prstGeom>
          <a:solidFill>
            <a:srgbClr val="FFFF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F1A90E-1560-AB81-B4FD-F22B62CC4083}"/>
              </a:ext>
            </a:extLst>
          </p:cNvPr>
          <p:cNvSpPr/>
          <p:nvPr/>
        </p:nvSpPr>
        <p:spPr bwMode="auto">
          <a:xfrm>
            <a:off x="5266952" y="2862071"/>
            <a:ext cx="3355835" cy="182897"/>
          </a:xfrm>
          <a:prstGeom prst="rect">
            <a:avLst/>
          </a:prstGeom>
          <a:solidFill>
            <a:srgbClr val="FFFF00">
              <a:alpha val="4970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52C5DB-294D-4B7A-D2D6-F87BFADCD7C3}"/>
              </a:ext>
            </a:extLst>
          </p:cNvPr>
          <p:cNvSpPr/>
          <p:nvPr/>
        </p:nvSpPr>
        <p:spPr bwMode="auto">
          <a:xfrm>
            <a:off x="5266952" y="3209543"/>
            <a:ext cx="3355835" cy="182897"/>
          </a:xfrm>
          <a:prstGeom prst="rect">
            <a:avLst/>
          </a:prstGeom>
          <a:solidFill>
            <a:schemeClr val="tx2">
              <a:lumMod val="10000"/>
              <a:lumOff val="90000"/>
              <a:alpha val="49708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A1CC3-13DF-2991-C33D-2CDC79D18D31}"/>
              </a:ext>
            </a:extLst>
          </p:cNvPr>
          <p:cNvSpPr/>
          <p:nvPr/>
        </p:nvSpPr>
        <p:spPr bwMode="auto">
          <a:xfrm>
            <a:off x="365806" y="4087376"/>
            <a:ext cx="4571950" cy="320046"/>
          </a:xfrm>
          <a:prstGeom prst="rect">
            <a:avLst/>
          </a:prstGeom>
          <a:solidFill>
            <a:schemeClr val="tx2">
              <a:lumMod val="10000"/>
              <a:lumOff val="90000"/>
              <a:alpha val="49708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59807-C4B2-A24A-DB8C-1CB5093C37F9}"/>
              </a:ext>
            </a:extLst>
          </p:cNvPr>
          <p:cNvSpPr txBox="1"/>
          <p:nvPr/>
        </p:nvSpPr>
        <p:spPr>
          <a:xfrm>
            <a:off x="349276" y="1143025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Sales fact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2C5E4-5CD0-89A6-F5CC-634E46D376B0}"/>
              </a:ext>
            </a:extLst>
          </p:cNvPr>
          <p:cNvSpPr txBox="1"/>
          <p:nvPr/>
        </p:nvSpPr>
        <p:spPr>
          <a:xfrm>
            <a:off x="5232172" y="1143025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SalesPerDCS</a:t>
            </a:r>
            <a:r>
              <a:rPr lang="en-US" sz="2000" dirty="0"/>
              <a:t> fact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5F271-CC15-D7F6-9E8F-FA9B7928D6F3}"/>
              </a:ext>
            </a:extLst>
          </p:cNvPr>
          <p:cNvSpPr txBox="1"/>
          <p:nvPr/>
        </p:nvSpPr>
        <p:spPr>
          <a:xfrm>
            <a:off x="2743220" y="5484727"/>
            <a:ext cx="5577779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sales_per_dcs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dollars_sold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SUM(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units_sold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COUNT(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sales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GROUP BY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calendar_key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store_key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customer_key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4FDB1-2869-ADBC-5898-112FD4BE52F3}"/>
              </a:ext>
            </a:extLst>
          </p:cNvPr>
          <p:cNvSpPr txBox="1"/>
          <p:nvPr/>
        </p:nvSpPr>
        <p:spPr>
          <a:xfrm>
            <a:off x="5854137" y="5202573"/>
            <a:ext cx="225734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zagi_aggregated.ipynb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27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level of granularity: </a:t>
            </a:r>
            <a:br>
              <a:rPr lang="en-US" dirty="0"/>
            </a:br>
            <a:r>
              <a:rPr lang="en-US" dirty="0"/>
              <a:t>Detailed fact table.</a:t>
            </a:r>
          </a:p>
          <a:p>
            <a:pPr lvl="4"/>
            <a:endParaRPr lang="en-US" dirty="0"/>
          </a:p>
          <a:p>
            <a:r>
              <a:rPr lang="en-US" dirty="0"/>
              <a:t>Courser level of granularity: </a:t>
            </a:r>
            <a:br>
              <a:rPr lang="en-US" dirty="0"/>
            </a:br>
            <a:r>
              <a:rPr lang="en-US" dirty="0"/>
              <a:t>Aggregated fact table.</a:t>
            </a:r>
          </a:p>
          <a:p>
            <a:pPr lvl="4"/>
            <a:endParaRPr lang="en-US" dirty="0"/>
          </a:p>
          <a:p>
            <a:r>
              <a:rPr lang="en-US" b="1" dirty="0"/>
              <a:t>Finer granularity: </a:t>
            </a:r>
            <a:r>
              <a:rPr lang="en-US" dirty="0"/>
              <a:t>More analysis power.</a:t>
            </a:r>
          </a:p>
          <a:p>
            <a:r>
              <a:rPr lang="en-US" b="1" dirty="0"/>
              <a:t>Coarser granularity: </a:t>
            </a:r>
            <a:r>
              <a:rPr lang="en-US" dirty="0"/>
              <a:t>Faster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type of data model used for data warehouses and data marts.</a:t>
            </a:r>
          </a:p>
          <a:p>
            <a:pPr lvl="1"/>
            <a:r>
              <a:rPr lang="en-US" dirty="0"/>
              <a:t>Subject-oriented analytical databases</a:t>
            </a:r>
          </a:p>
          <a:p>
            <a:pPr lvl="5"/>
            <a:endParaRPr lang="en-US" dirty="0"/>
          </a:p>
          <a:p>
            <a:r>
              <a:rPr lang="en-US" dirty="0"/>
              <a:t>The dimensional model is commonly based on the relational data model.</a:t>
            </a:r>
          </a:p>
          <a:p>
            <a:pPr lvl="1"/>
            <a:r>
              <a:rPr lang="en-US" dirty="0"/>
              <a:t>The tables are configured to support data analysis.</a:t>
            </a:r>
          </a:p>
          <a:p>
            <a:pPr lvl="4"/>
            <a:endParaRPr lang="en-US" dirty="0"/>
          </a:p>
          <a:p>
            <a:r>
              <a:rPr lang="en-US" dirty="0"/>
              <a:t>Two types of tables:</a:t>
            </a:r>
          </a:p>
          <a:p>
            <a:pPr lvl="1"/>
            <a:r>
              <a:rPr lang="en-US" dirty="0"/>
              <a:t>dimension tables</a:t>
            </a:r>
          </a:p>
          <a:p>
            <a:pPr lvl="1"/>
            <a:r>
              <a:rPr lang="en-US" dirty="0"/>
              <a:t>fact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05022"/>
          </a:xfrm>
        </p:spPr>
        <p:txBody>
          <a:bodyPr/>
          <a:lstStyle/>
          <a:p>
            <a:r>
              <a:rPr lang="en-US" dirty="0"/>
              <a:t>Granularity can also depend on how the data is collected and loaded into the fact table.</a:t>
            </a:r>
          </a:p>
          <a:p>
            <a:pPr lvl="3"/>
            <a:endParaRPr lang="en-US" dirty="0"/>
          </a:p>
          <a:p>
            <a:r>
              <a:rPr lang="en-US" dirty="0"/>
              <a:t>Example: Load only daily sales.</a:t>
            </a:r>
          </a:p>
          <a:p>
            <a:pPr lvl="1"/>
            <a:r>
              <a:rPr lang="en-US" dirty="0"/>
              <a:t>But then you </a:t>
            </a:r>
            <a:r>
              <a:rPr lang="en-US" u="sng" dirty="0"/>
              <a:t>lose</a:t>
            </a:r>
            <a:r>
              <a:rPr lang="en-US" dirty="0"/>
              <a:t> the ability </a:t>
            </a:r>
            <a:br>
              <a:rPr lang="en-US" dirty="0"/>
            </a:br>
            <a:r>
              <a:rPr lang="en-US" dirty="0"/>
              <a:t>to analyze sales by the hour.</a:t>
            </a:r>
          </a:p>
          <a:p>
            <a:pPr lvl="5"/>
            <a:endParaRPr lang="en-US" dirty="0"/>
          </a:p>
          <a:p>
            <a:r>
              <a:rPr lang="en-US" dirty="0"/>
              <a:t>A solution: Keep both fine-grained and aggregated tables and have them share </a:t>
            </a:r>
            <a:br>
              <a:rPr lang="en-US" dirty="0"/>
            </a:br>
            <a:r>
              <a:rPr lang="en-US" dirty="0"/>
              <a:t>the dimension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Good DW design involves deciding which aggregates are worth storing as tables.</a:t>
            </a:r>
          </a:p>
          <a:p>
            <a:pPr lvl="3"/>
            <a:endParaRPr lang="en-US" dirty="0"/>
          </a:p>
          <a:p>
            <a:r>
              <a:rPr lang="en-US" dirty="0"/>
              <a:t>The base fact tables contain data at the finest level of granularity required for analysis.</a:t>
            </a:r>
          </a:p>
          <a:p>
            <a:pPr lvl="3"/>
            <a:endParaRPr lang="en-US" dirty="0"/>
          </a:p>
          <a:p>
            <a:r>
              <a:rPr lang="en-US" dirty="0"/>
              <a:t>Facts can be </a:t>
            </a:r>
            <a:r>
              <a:rPr lang="en-US" u="sng" dirty="0"/>
              <a:t>pre-summarized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aggregate tables at granularity levels that are determined to be optimal for certain analysis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4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68132"/>
            <a:ext cx="6087916" cy="56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170" y="561727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066600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In a typical dimension of a star schema, either: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The values of a dimension’s attributes </a:t>
            </a:r>
            <a:r>
              <a:rPr lang="en-US" u="sng" dirty="0"/>
              <a:t>do not change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change extremely rarely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Examples: store address, customer gender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OR: The values of a dimension’s attributes </a:t>
            </a:r>
            <a:br>
              <a:rPr lang="en-US" dirty="0"/>
            </a:br>
            <a:r>
              <a:rPr lang="en-US" u="sng" dirty="0"/>
              <a:t>change occasionally and sporadically</a:t>
            </a:r>
            <a:r>
              <a:rPr lang="en-US" dirty="0"/>
              <a:t> over time.</a:t>
            </a:r>
          </a:p>
          <a:p>
            <a:pPr lvl="2"/>
            <a:r>
              <a:rPr lang="en-US" dirty="0"/>
              <a:t>Example: customer address</a:t>
            </a:r>
          </a:p>
          <a:p>
            <a:pPr lvl="6"/>
            <a:endParaRPr lang="en-US" dirty="0"/>
          </a:p>
          <a:p>
            <a:r>
              <a:rPr lang="en-US" dirty="0"/>
              <a:t>Three approaches to </a:t>
            </a:r>
            <a:r>
              <a:rPr lang="en-US" u="sng" dirty="0"/>
              <a:t>handling slowly changing dimensions</a:t>
            </a:r>
            <a:r>
              <a:rPr lang="en-US" dirty="0"/>
              <a:t>: Type 1, Type 2, and Type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Simply change the value in the </a:t>
            </a:r>
            <a:br>
              <a:rPr lang="en-US" dirty="0"/>
            </a:br>
            <a:r>
              <a:rPr lang="en-US" dirty="0"/>
              <a:t>dimension table’s record.</a:t>
            </a:r>
          </a:p>
          <a:p>
            <a:pPr lvl="1"/>
            <a:r>
              <a:rPr lang="en-US" dirty="0"/>
              <a:t>Often used to correct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2697488"/>
            <a:ext cx="4925776" cy="20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4773017"/>
            <a:ext cx="4967592" cy="203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663439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B9CD5-9C2F-A7D3-74C2-C52FB376DF95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459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Preserve history by creating an additional row with the new value.</a:t>
            </a:r>
          </a:p>
          <a:p>
            <a:pPr lvl="1"/>
            <a:r>
              <a:rPr lang="en-US" dirty="0"/>
              <a:t>Often used with timestamps.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821894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2694092"/>
            <a:ext cx="4571950" cy="18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4685394"/>
            <a:ext cx="6947190" cy="2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463074" y="6244352"/>
            <a:ext cx="6217852" cy="202135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70" y="196597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3907" y="3063244"/>
            <a:ext cx="31918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Now you see why this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analytical table uses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separate a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CustomerKey</a:t>
            </a:r>
            <a:endParaRPr lang="en-US" sz="18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rather than the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CustomerID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Create “previous” and “current” columns.</a:t>
            </a:r>
          </a:p>
          <a:p>
            <a:pPr lvl="1"/>
            <a:r>
              <a:rPr lang="en-US" dirty="0"/>
              <a:t>Only a fixed number of changes is possible.</a:t>
            </a:r>
          </a:p>
          <a:p>
            <a:pPr lvl="1"/>
            <a:r>
              <a:rPr lang="en-US" dirty="0"/>
              <a:t>Record only a limited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" y="2788044"/>
            <a:ext cx="4453188" cy="182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" y="4703226"/>
            <a:ext cx="7137196" cy="20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641328" y="5241499"/>
            <a:ext cx="3506174" cy="1157538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3028" y="2782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943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 tables can be </a:t>
            </a:r>
            <a:r>
              <a:rPr lang="en-US" u="sng" dirty="0"/>
              <a:t>unnormalized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Fewer tables = faster joins = faster queries.</a:t>
            </a:r>
          </a:p>
          <a:p>
            <a:pPr lvl="4"/>
            <a:endParaRPr lang="en-US" dirty="0"/>
          </a:p>
          <a:p>
            <a:r>
              <a:rPr lang="en-US" dirty="0"/>
              <a:t>Update anomalies are </a:t>
            </a:r>
            <a:r>
              <a:rPr lang="en-US" u="sng" dirty="0"/>
              <a:t>not</a:t>
            </a:r>
            <a:r>
              <a:rPr lang="en-US" dirty="0"/>
              <a:t> a concern.</a:t>
            </a:r>
          </a:p>
          <a:p>
            <a:pPr lvl="1"/>
            <a:r>
              <a:rPr lang="en-US" dirty="0"/>
              <a:t>Dimension tables are slowly changing.</a:t>
            </a:r>
          </a:p>
          <a:p>
            <a:pPr lvl="1"/>
            <a:r>
              <a:rPr lang="en-US" dirty="0"/>
              <a:t>Updates happen rarely if at all.</a:t>
            </a:r>
          </a:p>
          <a:p>
            <a:pPr lvl="5"/>
            <a:endParaRPr lang="en-US" dirty="0"/>
          </a:p>
          <a:p>
            <a:r>
              <a:rPr lang="en-US" dirty="0"/>
              <a:t>An </a:t>
            </a:r>
            <a:r>
              <a:rPr lang="en-US" u="sng" dirty="0"/>
              <a:t>undesirable snowflake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results from unnecessarily normalizing dimension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4925"/>
            <a:ext cx="8039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20" y="4251951"/>
            <a:ext cx="34692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Unnormalized dimension tables.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FF55E-CB14-2CBD-BCFC-3789F2D8C245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81855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5688"/>
            <a:ext cx="8869363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1854" y="5806414"/>
            <a:ext cx="3003321" cy="369332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Avoid creating a snowflake!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9414" y="960147"/>
            <a:ext cx="190819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rgbClr val="A40000"/>
                </a:solidFill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8976" y="4434829"/>
            <a:ext cx="813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A12A03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EF1FB-CC67-BCCF-9CF6-98E209AC7F61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6333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Dimensions</a:t>
            </a:r>
            <a:r>
              <a:rPr lang="en-US" dirty="0"/>
              <a:t> are </a:t>
            </a:r>
            <a:r>
              <a:rPr lang="en-US" u="sng" dirty="0"/>
              <a:t>descriptions of the business </a:t>
            </a:r>
            <a:br>
              <a:rPr lang="en-US" dirty="0"/>
            </a:br>
            <a:r>
              <a:rPr lang="en-US" dirty="0"/>
              <a:t>to which the subject of analysis belongs.</a:t>
            </a:r>
          </a:p>
          <a:p>
            <a:pPr lvl="4"/>
            <a:endParaRPr lang="en-US" dirty="0"/>
          </a:p>
          <a:p>
            <a:r>
              <a:rPr lang="en-US" dirty="0"/>
              <a:t>Dimension table columns contain descriptive information that is often textual.</a:t>
            </a:r>
          </a:p>
          <a:p>
            <a:pPr lvl="1"/>
            <a:r>
              <a:rPr lang="en-US" dirty="0"/>
              <a:t>Examples: product brand, product color, customer gender, customer education level, experiment parameters, etc.</a:t>
            </a:r>
          </a:p>
          <a:p>
            <a:pPr lvl="5"/>
            <a:endParaRPr lang="en-US" dirty="0"/>
          </a:p>
          <a:p>
            <a:r>
              <a:rPr lang="en-US" dirty="0"/>
              <a:t>Descriptive information can also be numeric:</a:t>
            </a:r>
          </a:p>
          <a:p>
            <a:pPr lvl="1"/>
            <a:r>
              <a:rPr lang="en-US" dirty="0"/>
              <a:t>Examples: product weight, customer age,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38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#11 (team)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u="sng" dirty="0"/>
              <a:t>dimensional model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with a </a:t>
            </a:r>
            <a:r>
              <a:rPr lang="en-US" u="sng" dirty="0"/>
              <a:t>star schema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based on your project’s relational schema.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At least </a:t>
            </a:r>
            <a:r>
              <a:rPr lang="en-US" u="sng" dirty="0"/>
              <a:t>4 dimension tables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/>
              <a:t>2 fact tables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Draw the dimensional model (star schema)</a:t>
            </a:r>
            <a:br>
              <a:rPr lang="en-US" dirty="0"/>
            </a:br>
            <a:r>
              <a:rPr lang="en-US" dirty="0"/>
              <a:t>using ERDPlus.</a:t>
            </a:r>
          </a:p>
          <a:p>
            <a:pPr lvl="1"/>
            <a:r>
              <a:rPr lang="en-US" dirty="0"/>
              <a:t>Make at least two of your dimensions </a:t>
            </a:r>
            <a:r>
              <a:rPr lang="en-US" u="sng" dirty="0"/>
              <a:t>hierarchical</a:t>
            </a:r>
            <a:r>
              <a:rPr lang="en-US" dirty="0"/>
              <a:t>. Examples:</a:t>
            </a:r>
          </a:p>
          <a:p>
            <a:pPr lvl="2"/>
            <a:r>
              <a:rPr lang="en-US" dirty="0"/>
              <a:t>Calendar: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century, decade, quarter, year, month, day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Location: system, university, school, department,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2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#11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your relational schema and describe how your dimension and fact tables are </a:t>
            </a:r>
            <a:r>
              <a:rPr lang="en-US" u="sng" dirty="0"/>
              <a:t>populated</a:t>
            </a:r>
            <a:r>
              <a:rPr lang="en-US" dirty="0"/>
              <a:t> from your operational tables.</a:t>
            </a:r>
          </a:p>
          <a:p>
            <a:pPr lvl="4"/>
            <a:endParaRPr lang="en-US" dirty="0"/>
          </a:p>
          <a:p>
            <a:r>
              <a:rPr lang="en-US" dirty="0"/>
              <a:t>Put some </a:t>
            </a:r>
            <a:r>
              <a:rPr lang="en-US" u="sng" dirty="0"/>
              <a:t>sample data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into your dimension </a:t>
            </a:r>
            <a:br>
              <a:rPr lang="en-US" dirty="0"/>
            </a:br>
            <a:r>
              <a:rPr lang="en-US" dirty="0"/>
              <a:t>and fact tables.</a:t>
            </a:r>
          </a:p>
          <a:p>
            <a:pPr lvl="1"/>
            <a:r>
              <a:rPr lang="en-US" dirty="0"/>
              <a:t>For now, your dimensional model can contain data that don’t come from your operational tables.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43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61E2-8CFE-B016-6F4E-1F085190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A125-0FB7-AD88-2F27-3E7A9A57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</a:t>
            </a:r>
            <a:r>
              <a:rPr lang="en-US" u="sng" dirty="0"/>
              <a:t>two queries</a:t>
            </a:r>
            <a:r>
              <a:rPr lang="en-US" dirty="0"/>
              <a:t> per fact table.</a:t>
            </a:r>
          </a:p>
          <a:p>
            <a:pPr lvl="1"/>
            <a:r>
              <a:rPr lang="en-US" dirty="0"/>
              <a:t>Describe the queries in English.</a:t>
            </a:r>
          </a:p>
          <a:p>
            <a:pPr lvl="1"/>
            <a:r>
              <a:rPr lang="en-US" dirty="0"/>
              <a:t>Write and execute the queries and display the results.</a:t>
            </a:r>
          </a:p>
          <a:p>
            <a:pPr lvl="5"/>
            <a:endParaRPr lang="en-US" dirty="0"/>
          </a:p>
          <a:p>
            <a:r>
              <a:rPr lang="en-US" dirty="0"/>
              <a:t>Due Thursday, May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68A5-44AD-207F-4463-D57A665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Tables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 information forms the </a:t>
            </a:r>
            <a:br>
              <a:rPr lang="en-US" dirty="0"/>
            </a:br>
            <a:r>
              <a:rPr lang="en-US" u="sng" dirty="0"/>
              <a:t>basis for the analysis</a:t>
            </a:r>
            <a:r>
              <a:rPr lang="en-US" dirty="0"/>
              <a:t> of the subject.</a:t>
            </a:r>
          </a:p>
          <a:p>
            <a:pPr lvl="4"/>
            <a:endParaRPr lang="en-US" dirty="0"/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Analyze sales by product brand, customer gender, customer age, etc.</a:t>
            </a:r>
          </a:p>
          <a:p>
            <a:pPr lvl="1"/>
            <a:r>
              <a:rPr lang="en-US" dirty="0"/>
              <a:t>Analyze scientific results by experimental technique, instruments used, types of chemicals, temperature and pressure,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Facts are </a:t>
            </a:r>
            <a:r>
              <a:rPr lang="en-US" u="sng" dirty="0"/>
              <a:t>measures</a:t>
            </a:r>
            <a:r>
              <a:rPr lang="en-US" dirty="0"/>
              <a:t> related to the </a:t>
            </a:r>
            <a:br>
              <a:rPr lang="en-US" dirty="0"/>
            </a:br>
            <a:r>
              <a:rPr lang="en-US" u="sng" dirty="0"/>
              <a:t>subject of analysis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Typically, numeric for computation </a:t>
            </a:r>
            <a:br>
              <a:rPr lang="en-US" dirty="0"/>
            </a:br>
            <a:r>
              <a:rPr lang="en-US" dirty="0"/>
              <a:t>and quantitative analysis.</a:t>
            </a:r>
          </a:p>
          <a:p>
            <a:pPr lvl="5"/>
            <a:endParaRPr lang="en-US" dirty="0"/>
          </a:p>
          <a:p>
            <a:r>
              <a:rPr lang="en-US" dirty="0"/>
              <a:t>Fact tables contain the </a:t>
            </a:r>
            <a:r>
              <a:rPr lang="en-US" u="sng" dirty="0"/>
              <a:t>measures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foreign keys</a:t>
            </a:r>
            <a:r>
              <a:rPr lang="en-US" dirty="0"/>
              <a:t> that associate the facts </a:t>
            </a:r>
            <a:br>
              <a:rPr lang="en-US" dirty="0"/>
            </a:br>
            <a:r>
              <a:rPr lang="en-US" dirty="0"/>
              <a:t>with the dimensions tables.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dimensional model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dimension tables and fact tables.</a:t>
            </a:r>
          </a:p>
          <a:p>
            <a:pPr lvl="1"/>
            <a:r>
              <a:rPr lang="en-US" dirty="0"/>
              <a:t>Implemented as a </a:t>
            </a:r>
            <a:r>
              <a:rPr lang="en-US" dirty="0">
                <a:solidFill>
                  <a:srgbClr val="B23C00"/>
                </a:solidFill>
              </a:rPr>
              <a:t>star schema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Each </a:t>
            </a:r>
            <a:r>
              <a:rPr lang="en-US" u="sng" dirty="0"/>
              <a:t>dimension table</a:t>
            </a:r>
            <a:r>
              <a:rPr lang="en-US" dirty="0"/>
              <a:t> contains</a:t>
            </a:r>
          </a:p>
          <a:p>
            <a:pPr lvl="1"/>
            <a:r>
              <a:rPr lang="en-US" dirty="0"/>
              <a:t>a primary key</a:t>
            </a:r>
          </a:p>
          <a:p>
            <a:pPr lvl="1"/>
            <a:r>
              <a:rPr lang="en-US" dirty="0"/>
              <a:t>attributes that are used for the analysis </a:t>
            </a:r>
            <a:br>
              <a:rPr lang="en-US" dirty="0"/>
            </a:br>
            <a:r>
              <a:rPr lang="en-US" dirty="0"/>
              <a:t>of the measures in the fact tables</a:t>
            </a:r>
          </a:p>
          <a:p>
            <a:pPr lvl="5"/>
            <a:endParaRPr lang="en-US" dirty="0"/>
          </a:p>
          <a:p>
            <a:r>
              <a:rPr lang="en-US" dirty="0"/>
              <a:t>Each </a:t>
            </a:r>
            <a:r>
              <a:rPr lang="en-US" u="sng" dirty="0"/>
              <a:t>fact table</a:t>
            </a:r>
            <a:r>
              <a:rPr lang="en-US" dirty="0"/>
              <a:t> contains</a:t>
            </a:r>
          </a:p>
          <a:p>
            <a:pPr lvl="1"/>
            <a:r>
              <a:rPr lang="en-US" dirty="0"/>
              <a:t>fact-measure attributes</a:t>
            </a:r>
          </a:p>
          <a:p>
            <a:pPr lvl="1"/>
            <a:r>
              <a:rPr lang="en-US" dirty="0"/>
              <a:t>foreign keys to the dimension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17342"/>
            <a:ext cx="7762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7483" y="5308951"/>
            <a:ext cx="302903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A dimensional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CBD69-3A88-9962-2EDF-DCD2B659C472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1416539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61476</TotalTime>
  <Words>2230</Words>
  <Application>Microsoft Macintosh PowerPoint</Application>
  <PresentationFormat>On-screen Show (4:3)</PresentationFormat>
  <Paragraphs>468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Courier New</vt:lpstr>
      <vt:lpstr>Times New Roman</vt:lpstr>
      <vt:lpstr>Wingdings</vt:lpstr>
      <vt:lpstr>Quadrant</vt:lpstr>
      <vt:lpstr>DATA 201 Database Technologies  for Data Analytics May 1 Class Meeting</vt:lpstr>
      <vt:lpstr>This Evening</vt:lpstr>
      <vt:lpstr>This Evening, cont’d</vt:lpstr>
      <vt:lpstr>Dimensional Modeling</vt:lpstr>
      <vt:lpstr>Dimension Tables</vt:lpstr>
      <vt:lpstr>Dimension Tables, cont’d</vt:lpstr>
      <vt:lpstr>Fact Tables</vt:lpstr>
      <vt:lpstr>Star Schema</vt:lpstr>
      <vt:lpstr>Star Schema, cont’d</vt:lpstr>
      <vt:lpstr>Operational Model Example</vt:lpstr>
      <vt:lpstr>Operational Model Example, cont’d</vt:lpstr>
      <vt:lpstr>Operational Model Example, cont’d</vt:lpstr>
      <vt:lpstr>Operational Model Example, cont’d</vt:lpstr>
      <vt:lpstr> Creating a Dimensional Model</vt:lpstr>
      <vt:lpstr>Operational Model Example, cont’d</vt:lpstr>
      <vt:lpstr>Dimensional Model Example</vt:lpstr>
      <vt:lpstr>Dimensional Model Example, cont’d</vt:lpstr>
      <vt:lpstr>Characteristics of Dimensions and Facts</vt:lpstr>
      <vt:lpstr>Queries against a Star Schema</vt:lpstr>
      <vt:lpstr>Break</vt:lpstr>
      <vt:lpstr>Surrogate Keys</vt:lpstr>
      <vt:lpstr>Transaction ID and Time</vt:lpstr>
      <vt:lpstr>Transaction ID and Time, cont’d</vt:lpstr>
      <vt:lpstr>Transaction ID and Time, cont’d</vt:lpstr>
      <vt:lpstr>Transaction ID and Time, cont’d</vt:lpstr>
      <vt:lpstr>Transaction ID and Time, cont’d</vt:lpstr>
      <vt:lpstr>Multiple Fact Tables</vt:lpstr>
      <vt:lpstr>Multiple Fact Tables, cont’d</vt:lpstr>
      <vt:lpstr>Multiple Fact Tables, cont’d</vt:lpstr>
      <vt:lpstr>Multiple Fact Tables, cont’d</vt:lpstr>
      <vt:lpstr>Multiple Fact Tables, cont’d</vt:lpstr>
      <vt:lpstr>Detailed vs. Aggregated Fact Tables</vt:lpstr>
      <vt:lpstr>Detailed Fact Table Example</vt:lpstr>
      <vt:lpstr>Detailed Fact Table Example, cont’d</vt:lpstr>
      <vt:lpstr>Aggregated Fact Table Example #1</vt:lpstr>
      <vt:lpstr>Aggregated Fact Table Example #1, cont’d</vt:lpstr>
      <vt:lpstr>Aggregated Fact Table Example #2</vt:lpstr>
      <vt:lpstr>Aggregated Fact Table Example #2, cont’d</vt:lpstr>
      <vt:lpstr>Granularity of the Fact Table</vt:lpstr>
      <vt:lpstr>Granularity of the Fact Table, cont’d</vt:lpstr>
      <vt:lpstr>Granularity of the Fact Table, cont’d</vt:lpstr>
      <vt:lpstr>Granularity of the Fact Table, cont’d</vt:lpstr>
      <vt:lpstr>Slowly Changing Dimensions</vt:lpstr>
      <vt:lpstr>Slowly Changing Dimensions: Type 1</vt:lpstr>
      <vt:lpstr>Slowly Changing Dimensions: Type 2</vt:lpstr>
      <vt:lpstr>Slowly Changing Dimensions: Type 3</vt:lpstr>
      <vt:lpstr>Snowflakes</vt:lpstr>
      <vt:lpstr>Snowflakes, cont’d</vt:lpstr>
      <vt:lpstr>Snowflakes, cont’d</vt:lpstr>
      <vt:lpstr>Assignment #11 (team)</vt:lpstr>
      <vt:lpstr>Assignment #11, cont’d</vt:lpstr>
      <vt:lpstr>Assignment #11,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762</cp:revision>
  <dcterms:created xsi:type="dcterms:W3CDTF">2008-01-12T03:52:55Z</dcterms:created>
  <dcterms:modified xsi:type="dcterms:W3CDTF">2025-05-02T00:28:12Z</dcterms:modified>
  <cp:category/>
</cp:coreProperties>
</file>